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3.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theme/theme4.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presProps.xml" ContentType="application/vnd.openxmlformats-officedocument.presentationml.presProps+xml"/>
  <Override PartName="/ppt/media/image14.gif" ContentType="image/gif"/>
  <Override PartName="/ppt/notesMasters/notesMaster1.xml" ContentType="application/vnd.openxmlformats-officedocument.presentationml.notesMaster+xml"/>
  <Override PartName="/ppt/slides/slide12.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13.xml" ContentType="application/vnd.openxmlformats-officedocument.presentationml.slide+xml"/>
  <Override PartName="/ppt/slides/slide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notesSlides/notesSlide5.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x="12193588" cy="6858000"/>
  <p:notesSz cx="7772400" cy="10058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3.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pPr algn="ctr"/>
            <a:r>
              <a:rPr lang="de-DE" sz="4400" b="0" u="none" strike="noStrike">
                <a:solidFill>
                  <a:srgbClr val="000000"/>
                </a:solidFill>
                <a:effectLst/>
                <a:uFillTx/>
                <a:latin typeface="Arial"/>
              </a:rPr>
              <a:t>Click to </a:t>
            </a:r>
            <a:r>
              <a:rPr lang="de-DE" sz="4400" b="0" u="none" strike="noStrike">
                <a:solidFill>
                  <a:srgbClr val="000000"/>
                </a:solidFill>
                <a:effectLst/>
                <a:uFillTx/>
                <a:latin typeface="Arial"/>
              </a:rPr>
              <a:t>move </a:t>
            </a:r>
            <a:r>
              <a:rPr lang="de-DE" sz="4400" b="0" u="none" strike="noStrike">
                <a:solidFill>
                  <a:srgbClr val="000000"/>
                </a:solidFill>
                <a:effectLst/>
                <a:uFillTx/>
                <a:latin typeface="Arial"/>
              </a:rPr>
              <a:t>the </a:t>
            </a:r>
            <a:r>
              <a:rPr lang="de-DE" sz="4400" b="0" u="none" strike="noStrike">
                <a:solidFill>
                  <a:srgbClr val="000000"/>
                </a:solidFill>
                <a:effectLst/>
                <a:uFillTx/>
                <a:latin typeface="Arial"/>
              </a:rPr>
              <a:t>slide</a:t>
            </a:r>
            <a:endParaRPr lang="de-DE" sz="4400" b="0" u="none" strike="noStrike">
              <a:solidFill>
                <a:srgbClr val="000000"/>
              </a:solidFill>
              <a:effectLst/>
              <a:uFillTx/>
              <a:latin typeface="Arial"/>
            </a:endParaRPr>
          </a:p>
        </p:txBody>
      </p:sp>
      <p:sp>
        <p:nvSpPr>
          <p:cNvPr id="20"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indent="0">
              <a:buNone/>
            </a:pPr>
            <a:r>
              <a:rPr lang="de-DE" sz="2000" b="0" u="none" strike="noStrike">
                <a:solidFill>
                  <a:srgbClr val="000000"/>
                </a:solidFill>
                <a:effectLst/>
                <a:uFillTx/>
                <a:latin typeface="Arial"/>
              </a:rPr>
              <a:t>Click to </a:t>
            </a:r>
            <a:r>
              <a:rPr lang="de-DE" sz="2000" b="0" u="none" strike="noStrike">
                <a:solidFill>
                  <a:srgbClr val="000000"/>
                </a:solidFill>
                <a:effectLst/>
                <a:uFillTx/>
                <a:latin typeface="Arial"/>
              </a:rPr>
              <a:t>edit the </a:t>
            </a:r>
            <a:r>
              <a:rPr lang="de-DE" sz="2000" b="0" u="none" strike="noStrike">
                <a:solidFill>
                  <a:srgbClr val="000000"/>
                </a:solidFill>
                <a:effectLst/>
                <a:uFillTx/>
                <a:latin typeface="Arial"/>
              </a:rPr>
              <a:t>notes </a:t>
            </a:r>
            <a:r>
              <a:rPr lang="de-DE" sz="2000" b="0" u="none" strike="noStrike">
                <a:solidFill>
                  <a:srgbClr val="000000"/>
                </a:solidFill>
                <a:effectLst/>
                <a:uFillTx/>
                <a:latin typeface="Arial"/>
              </a:rPr>
              <a:t>format</a:t>
            </a:r>
            <a:endParaRPr lang="de-DE" sz="2000" b="0" u="none" strike="noStrike">
              <a:solidFill>
                <a:srgbClr val="000000"/>
              </a:solidFill>
              <a:effectLst/>
              <a:uFillTx/>
              <a:latin typeface="Arial"/>
            </a:endParaRPr>
          </a:p>
        </p:txBody>
      </p:sp>
      <p:sp>
        <p:nvSpPr>
          <p:cNvPr id="21"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lang="de-DE" sz="1400" b="0" u="none" strike="noStrike">
                <a:solidFill>
                  <a:srgbClr val="000000"/>
                </a:solidFill>
                <a:effectLst/>
                <a:uFillTx/>
                <a:latin typeface="Times New Roman"/>
              </a:rPr>
              <a:t> </a:t>
            </a:r>
            <a:endParaRPr lang="de-DE" sz="1400" b="0" u="none" strike="noStrike">
              <a:solidFill>
                <a:srgbClr val="000000"/>
              </a:solidFill>
              <a:effectLst/>
              <a:uFillTx/>
              <a:latin typeface="Times New Roman"/>
            </a:endParaRPr>
          </a:p>
        </p:txBody>
      </p:sp>
      <p:sp>
        <p:nvSpPr>
          <p:cNvPr id="22" name="PlaceHolder 4"/>
          <p:cNvSpPr>
            <a:spLocks noGrp="1"/>
          </p:cNvSpPr>
          <p:nvPr>
            <p:ph type="dt" idx="1"/>
          </p:nvPr>
        </p:nvSpPr>
        <p:spPr>
          <a:xfrm>
            <a:off x="4278960" y="0"/>
            <a:ext cx="3280680" cy="534240"/>
          </a:xfrm>
          <a:prstGeom prst="rect">
            <a:avLst/>
          </a:prstGeom>
          <a:noFill/>
          <a:ln w="0">
            <a:noFill/>
          </a:ln>
        </p:spPr>
        <p:txBody>
          <a:bodyPr lIns="0" rIns="0" tIns="0" bIns="0" anchor="t">
            <a:noAutofit/>
          </a:bodyPr>
          <a:lstStyle>
            <a:lvl1pPr indent="0" algn="r">
              <a:buNone/>
              <a:defRPr lang="de-DE" sz="1400" b="0" u="none" strike="noStrike">
                <a:solidFill>
                  <a:srgbClr val="000000"/>
                </a:solidFill>
                <a:effectLst/>
                <a:uFillTx/>
                <a:latin typeface="Times New Roman"/>
              </a:defRPr>
            </a:lvl1pPr>
          </a:lstStyle>
          <a:p>
            <a:pPr indent="0" algn="r">
              <a:buNone/>
            </a:pPr>
            <a:r>
              <a:rPr lang="de-DE" sz="1400" b="0" u="none" strike="noStrike">
                <a:solidFill>
                  <a:srgbClr val="000000"/>
                </a:solidFill>
                <a:effectLst/>
                <a:uFillTx/>
                <a:latin typeface="Times New Roman"/>
              </a:rPr>
              <a:t> </a:t>
            </a:r>
            <a:endParaRPr lang="de-DE" sz="1400" b="0" u="none" strike="noStrike">
              <a:solidFill>
                <a:srgbClr val="000000"/>
              </a:solidFill>
              <a:effectLst/>
              <a:uFillTx/>
              <a:latin typeface="Times New Roman"/>
            </a:endParaRPr>
          </a:p>
        </p:txBody>
      </p:sp>
      <p:sp>
        <p:nvSpPr>
          <p:cNvPr id="23" name="PlaceHolder 5"/>
          <p:cNvSpPr>
            <a:spLocks noGrp="1"/>
          </p:cNvSpPr>
          <p:nvPr>
            <p:ph type="ftr" idx="2"/>
          </p:nvPr>
        </p:nvSpPr>
        <p:spPr>
          <a:xfrm>
            <a:off x="0" y="10157400"/>
            <a:ext cx="3280680" cy="534240"/>
          </a:xfrm>
          <a:prstGeom prst="rect">
            <a:avLst/>
          </a:prstGeom>
          <a:noFill/>
          <a:ln w="0">
            <a:noFill/>
          </a:ln>
        </p:spPr>
        <p:txBody>
          <a:bodyPr lIns="0" rIns="0" tIns="0" bIns="0" anchor="b">
            <a:noAutofit/>
          </a:bodyPr>
          <a:lstStyle>
            <a:lvl1pPr indent="0">
              <a:buNone/>
              <a:defRPr lang="de-DE" sz="1400" b="0" u="none" strike="noStrike">
                <a:solidFill>
                  <a:srgbClr val="000000"/>
                </a:solidFill>
                <a:effectLst/>
                <a:uFillTx/>
                <a:latin typeface="Times New Roman"/>
              </a:defRPr>
            </a:lvl1pPr>
          </a:lstStyle>
          <a:p>
            <a:pPr indent="0">
              <a:buNone/>
            </a:pPr>
            <a:r>
              <a:rPr lang="de-DE" sz="1400" b="0" u="none" strike="noStrike">
                <a:solidFill>
                  <a:srgbClr val="000000"/>
                </a:solidFill>
                <a:effectLst/>
                <a:uFillTx/>
                <a:latin typeface="Times New Roman"/>
              </a:rPr>
              <a:t> </a:t>
            </a:r>
            <a:endParaRPr lang="de-DE" sz="1400" b="0" u="none" strike="noStrike">
              <a:solidFill>
                <a:srgbClr val="000000"/>
              </a:solidFill>
              <a:effectLst/>
              <a:uFillTx/>
              <a:latin typeface="Times New Roman"/>
            </a:endParaRPr>
          </a:p>
        </p:txBody>
      </p:sp>
      <p:sp>
        <p:nvSpPr>
          <p:cNvPr id="24" name="PlaceHolder 6"/>
          <p:cNvSpPr>
            <a:spLocks noGrp="1"/>
          </p:cNvSpPr>
          <p:nvPr>
            <p:ph type="sldNum" idx="3"/>
          </p:nvPr>
        </p:nvSpPr>
        <p:spPr>
          <a:xfrm>
            <a:off x="4278960" y="10157400"/>
            <a:ext cx="3280680" cy="534240"/>
          </a:xfrm>
          <a:prstGeom prst="rect">
            <a:avLst/>
          </a:prstGeom>
          <a:noFill/>
          <a:ln w="0">
            <a:noFill/>
          </a:ln>
        </p:spPr>
        <p:txBody>
          <a:bodyPr lIns="0" rIns="0" tIns="0" bIns="0" anchor="b">
            <a:noAutofit/>
          </a:bodyPr>
          <a:lstStyle>
            <a:lvl1pPr indent="0" algn="r">
              <a:buNone/>
              <a:defRPr lang="de-DE" sz="1400" b="0" u="none" strike="noStrike">
                <a:solidFill>
                  <a:srgbClr val="000000"/>
                </a:solidFill>
                <a:effectLst/>
                <a:uFillTx/>
                <a:latin typeface="Times New Roman"/>
              </a:defRPr>
            </a:lvl1pPr>
          </a:lstStyle>
          <a:p>
            <a:pPr indent="0" algn="r">
              <a:buNone/>
            </a:pPr>
            <a:fld id="{1A5A3CF8-6BAD-4793-BC7C-F3376F2927EC}" type="slidenum">
              <a:rPr lang="de-DE" sz="1400" b="0" u="none" strike="noStrike">
                <a:solidFill>
                  <a:srgbClr val="000000"/>
                </a:solidFill>
                <a:effectLst/>
                <a:uFillTx/>
                <a:latin typeface="Times New Roman"/>
              </a:rPr>
              <a:t>1</a:t>
            </a:fld>
            <a:endParaRPr lang="de-DE" sz="1400" b="0" u="none" strike="noStrik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7" name="PlaceHolder 1"/>
          <p:cNvSpPr>
            <a:spLocks noGrp="1"/>
          </p:cNvSpPr>
          <p:nvPr>
            <p:ph type="sldImg"/>
          </p:nvPr>
        </p:nvSpPr>
        <p:spPr>
          <a:xfrm>
            <a:off x="868320" y="1257480"/>
            <a:ext cx="6034320" cy="3392640"/>
          </a:xfrm>
          <a:prstGeom prst="rect">
            <a:avLst/>
          </a:prstGeom>
          <a:ln w="0">
            <a:noFill/>
          </a:ln>
        </p:spPr>
      </p:sp>
      <p:sp>
        <p:nvSpPr>
          <p:cNvPr id="338" name="PlaceHolder 2"/>
          <p:cNvSpPr>
            <a:spLocks noGrp="1"/>
          </p:cNvSpPr>
          <p:nvPr>
            <p:ph type="body"/>
          </p:nvPr>
        </p:nvSpPr>
        <p:spPr>
          <a:xfrm>
            <a:off x="777960" y="4840200"/>
            <a:ext cx="6215040" cy="3959280"/>
          </a:xfrm>
          <a:prstGeom prst="rect">
            <a:avLst/>
          </a:prstGeom>
          <a:noFill/>
          <a:ln w="0">
            <a:noFill/>
          </a:ln>
        </p:spPr>
        <p:txBody>
          <a:bodyPr lIns="91440" rIns="91440" tIns="45720" bIns="45720" anchor="t">
            <a:noAutofit/>
          </a:bodyPr>
          <a:p>
            <a:pPr indent="0">
              <a:buNone/>
            </a:pPr>
            <a:endParaRPr lang="de-DE" sz="1800" b="0" u="none" strike="noStrike">
              <a:solidFill>
                <a:srgbClr val="000000"/>
              </a:solidFill>
              <a:effectLst/>
              <a:uFillTx/>
              <a:latin typeface="Arial"/>
            </a:endParaRPr>
          </a:p>
        </p:txBody>
      </p:sp>
      <p:sp>
        <p:nvSpPr>
          <p:cNvPr id="339" name="PlaceHolder 3"/>
          <p:cNvSpPr>
            <a:spLocks noGrp="1"/>
          </p:cNvSpPr>
          <p:nvPr>
            <p:ph type="sldNum" idx="4"/>
          </p:nvPr>
        </p:nvSpPr>
        <p:spPr>
          <a:xfrm>
            <a:off x="4402080" y="9553680"/>
            <a:ext cx="3367080" cy="503280"/>
          </a:xfrm>
          <a:prstGeom prst="rect">
            <a:avLst/>
          </a:prstGeom>
          <a:noFill/>
          <a:ln w="0">
            <a:noFill/>
          </a:ln>
        </p:spPr>
        <p:txBody>
          <a:bodyPr lIns="91440" rIns="91440" tIns="45720" bIns="45720" anchor="b">
            <a:noAutofit/>
          </a:bodyPr>
          <a:lstStyle>
            <a:lvl1pPr indent="0" algn="r">
              <a:lnSpc>
                <a:spcPct val="100000"/>
              </a:lnSpc>
              <a:buNone/>
              <a:tabLst>
                <a:tab algn="l" pos="0"/>
              </a:tabLst>
              <a:defRPr lang="en-DE" sz="1200" b="0" u="none" strike="noStrike">
                <a:solidFill>
                  <a:srgbClr val="000000"/>
                </a:solidFill>
                <a:effectLst/>
                <a:uFillTx/>
                <a:latin typeface="Times New Roman"/>
              </a:defRPr>
            </a:lvl1pPr>
          </a:lstStyle>
          <a:p>
            <a:pPr indent="0" algn="r">
              <a:lnSpc>
                <a:spcPct val="100000"/>
              </a:lnSpc>
              <a:buNone/>
              <a:tabLst>
                <a:tab algn="l" pos="0"/>
              </a:tabLst>
            </a:pPr>
            <a:fld id="{98ECE92F-479D-4F42-B10A-06CAC8D756D9}" type="slidenum">
              <a:rPr lang="en-DE" sz="1200" b="0" u="none" strike="noStrike">
                <a:solidFill>
                  <a:srgbClr val="000000"/>
                </a:solidFill>
                <a:effectLst/>
                <a:uFillTx/>
                <a:latin typeface="Times New Roman"/>
              </a:rPr>
              <a:t>&lt;number&gt;</a:t>
            </a:fld>
            <a:endParaRPr lang="de-DE" sz="1200" b="0" u="none" strike="noStrike">
              <a:solidFill>
                <a:srgbClr val="000000"/>
              </a:solidFill>
              <a:effectLst/>
              <a:uFillTx/>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p:bg>
      <p:bgPr>
        <a:solidFill>
          <a:srgbClr val="ffffff"/>
        </a:solidFill>
      </p:bgPr>
    </p:bg>
    <p:spTree>
      <p:nvGrpSpPr>
        <p:cNvPr id="1" name=""/>
        <p:cNvGrpSpPr/>
        <p:nvPr/>
      </p:nvGrpSpPr>
      <p:grpSpPr>
        <a:xfrm>
          <a:off x="0" y="0"/>
          <a:ext cx="0" cy="0"/>
          <a:chOff x="0" y="0"/>
          <a:chExt cx="0" cy="0"/>
        </a:xfrm>
      </p:grpSpPr>
      <p:sp>
        <p:nvSpPr>
          <p:cNvPr id="2" name="Rechteck 8" hidden="1"/>
          <p:cNvSpPr/>
          <p:nvPr/>
        </p:nvSpPr>
        <p:spPr>
          <a:xfrm>
            <a:off x="0" y="-7920"/>
            <a:ext cx="12191400" cy="1427760"/>
          </a:xfrm>
          <a:prstGeom prst="rect">
            <a:avLst/>
          </a:prstGeom>
          <a:solidFill>
            <a:srgbClr val="45a0ad"/>
          </a:solidFill>
          <a:ln w="12600">
            <a:noFill/>
          </a:ln>
        </p:spPr>
        <p:style>
          <a:lnRef idx="0"/>
          <a:fillRef idx="0"/>
          <a:effectRef idx="0"/>
          <a:fontRef idx="minor"/>
        </p:style>
        <p:txBody>
          <a:bodyPr lIns="90000" rIns="90000" tIns="45000" bIns="45000" anchor="ctr">
            <a:noAutofit/>
          </a:bodyPr>
          <a:p>
            <a:pPr defTabSz="914400">
              <a:lnSpc>
                <a:spcPct val="100000"/>
              </a:lnSpc>
            </a:pPr>
            <a:endParaRPr lang="de-DE" sz="1800" b="0" u="none" strike="noStrike">
              <a:solidFill>
                <a:schemeClr val="lt1"/>
              </a:solidFill>
              <a:effectLst/>
              <a:uFillTx/>
              <a:latin typeface="Montserrat"/>
              <a:ea typeface="DejaVu Sans"/>
            </a:endParaRPr>
          </a:p>
        </p:txBody>
      </p:sp>
      <p:pic>
        <p:nvPicPr>
          <p:cNvPr id="3" name="Picture 5"/>
          <p:cNvPicPr/>
          <p:nvPr/>
        </p:nvPicPr>
        <p:blipFill>
          <a:blip r:embed="rId2"/>
          <a:stretch/>
        </p:blipFill>
        <p:spPr>
          <a:xfrm>
            <a:off x="162360" y="5288760"/>
            <a:ext cx="3402720" cy="1360080"/>
          </a:xfrm>
          <a:prstGeom prst="rect">
            <a:avLst/>
          </a:prstGeom>
          <a:noFill/>
          <a:ln w="0">
            <a:noFill/>
          </a:ln>
        </p:spPr>
      </p:pic>
      <p:sp>
        <p:nvSpPr>
          <p:cNvPr id="4" name="PlaceHolder 1"/>
          <p:cNvSpPr>
            <a:spLocks noGrp="1"/>
          </p:cNvSpPr>
          <p:nvPr>
            <p:ph type="title"/>
          </p:nvPr>
        </p:nvSpPr>
        <p:spPr>
          <a:xfrm>
            <a:off x="609480" y="708120"/>
            <a:ext cx="10972080" cy="274680"/>
          </a:xfrm>
          <a:prstGeom prst="rect">
            <a:avLst/>
          </a:prstGeom>
          <a:noFill/>
          <a:ln w="0">
            <a:noFill/>
          </a:ln>
        </p:spPr>
        <p:txBody>
          <a:bodyPr lIns="0" rIns="0" tIns="0" bIns="0" anchor="ctr">
            <a:spAutoFit/>
          </a:bodyPr>
          <a:p>
            <a:pPr indent="0">
              <a:lnSpc>
                <a:spcPct val="100000"/>
              </a:lnSpc>
              <a:buNone/>
              <a:tabLst>
                <a:tab algn="l" pos="0"/>
              </a:tabLst>
            </a:pPr>
            <a:r>
              <a:rPr lang="en-DE" sz="3600" b="0" u="none" strike="noStrike">
                <a:solidFill>
                  <a:schemeClr val="dk1"/>
                </a:solidFill>
                <a:effectLst/>
                <a:uFillTx/>
                <a:latin typeface="Arial"/>
              </a:rPr>
              <a:t>Click to edit the title text format</a:t>
            </a:r>
            <a:endParaRPr lang="de-DE" sz="3600" b="0" u="none" strike="noStrike">
              <a:solidFill>
                <a:srgbClr val="000000"/>
              </a:solidFill>
              <a:effectLst/>
              <a:uFillTx/>
              <a:latin typeface="Arial"/>
            </a:endParaRPr>
          </a:p>
        </p:txBody>
      </p:sp>
      <p:sp>
        <p:nvSpPr>
          <p:cNvPr id="5" name="PlaceHolder 2"/>
          <p:cNvSpPr>
            <a:spLocks noGrp="1"/>
          </p:cNvSpPr>
          <p:nvPr>
            <p:ph type="body"/>
          </p:nvPr>
        </p:nvSpPr>
        <p:spPr>
          <a:xfrm>
            <a:off x="609480" y="1604520"/>
            <a:ext cx="10972080" cy="456624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lang="en-DE" sz="1800" b="0" u="none" strike="noStrike">
                <a:solidFill>
                  <a:schemeClr val="dk1"/>
                </a:solidFill>
                <a:effectLst/>
                <a:uFillTx/>
                <a:latin typeface="Arial"/>
              </a:rPr>
              <a:t>Click to edit the outline text format</a:t>
            </a:r>
            <a:endParaRPr lang="de-DE" sz="1800" b="0" u="none" strike="noStrike">
              <a:solidFill>
                <a:srgbClr val="000000"/>
              </a:solidFill>
              <a:effectLst/>
              <a:uFillTx/>
              <a:latin typeface="Arial"/>
            </a:endParaRPr>
          </a:p>
          <a:p>
            <a:pPr marL="864000" lvl="1" indent="-324000">
              <a:lnSpc>
                <a:spcPct val="90000"/>
              </a:lnSpc>
              <a:spcBef>
                <a:spcPts val="1134"/>
              </a:spcBef>
              <a:buClr>
                <a:srgbClr val="000000"/>
              </a:buClr>
              <a:buSzPct val="75000"/>
              <a:buFont typeface="Symbol" charset="2"/>
              <a:buChar char=""/>
            </a:pPr>
            <a:r>
              <a:rPr lang="en-DE" sz="1800" b="0" u="none" strike="noStrike">
                <a:solidFill>
                  <a:schemeClr val="dk1"/>
                </a:solidFill>
                <a:effectLst/>
                <a:uFillTx/>
                <a:latin typeface="Arial"/>
              </a:rPr>
              <a:t>Second Outline Level</a:t>
            </a:r>
            <a:endParaRPr lang="de-DE" sz="1800" b="0" u="none" strike="noStrike">
              <a:solidFill>
                <a:srgbClr val="000000"/>
              </a:solidFill>
              <a:effectLst/>
              <a:uFillTx/>
              <a:latin typeface="Arial"/>
            </a:endParaRPr>
          </a:p>
          <a:p>
            <a:pPr marL="1296000" lvl="2" indent="-288000">
              <a:lnSpc>
                <a:spcPct val="90000"/>
              </a:lnSpc>
              <a:spcBef>
                <a:spcPts val="850"/>
              </a:spcBef>
              <a:buClr>
                <a:srgbClr val="000000"/>
              </a:buClr>
              <a:buSzPct val="45000"/>
              <a:buFont typeface="Wingdings" charset="2"/>
              <a:buChar char=""/>
            </a:pPr>
            <a:r>
              <a:rPr lang="en-DE" sz="1800" b="0" u="none" strike="noStrike">
                <a:solidFill>
                  <a:schemeClr val="dk1"/>
                </a:solidFill>
                <a:effectLst/>
                <a:uFillTx/>
                <a:latin typeface="Arial"/>
              </a:rPr>
              <a:t>Third Outline Level</a:t>
            </a:r>
            <a:endParaRPr lang="de-DE" sz="1800" b="0" u="none" strike="noStrike">
              <a:solidFill>
                <a:srgbClr val="000000"/>
              </a:solidFill>
              <a:effectLst/>
              <a:uFillTx/>
              <a:latin typeface="Arial"/>
            </a:endParaRPr>
          </a:p>
          <a:p>
            <a:pPr marL="1728000" lvl="3" indent="-216000">
              <a:lnSpc>
                <a:spcPct val="90000"/>
              </a:lnSpc>
              <a:spcBef>
                <a:spcPts val="567"/>
              </a:spcBef>
              <a:buClr>
                <a:srgbClr val="000000"/>
              </a:buClr>
              <a:buSzPct val="75000"/>
              <a:buFont typeface="Symbol" charset="2"/>
              <a:buChar char=""/>
            </a:pPr>
            <a:r>
              <a:rPr lang="en-DE" sz="1800" b="0" u="none" strike="noStrike">
                <a:solidFill>
                  <a:schemeClr val="dk1"/>
                </a:solidFill>
                <a:effectLst/>
                <a:uFillTx/>
                <a:latin typeface="Arial"/>
              </a:rPr>
              <a:t>Fourth Outline Level</a:t>
            </a:r>
            <a:endParaRPr lang="de-DE" sz="1800" b="0" u="none" strike="noStrike">
              <a:solidFill>
                <a:srgbClr val="000000"/>
              </a:solidFill>
              <a:effectLst/>
              <a:uFillTx/>
              <a:latin typeface="Arial"/>
            </a:endParaRPr>
          </a:p>
          <a:p>
            <a:pPr marL="2160000" lvl="4" indent="-216000">
              <a:lnSpc>
                <a:spcPct val="90000"/>
              </a:lnSpc>
              <a:spcBef>
                <a:spcPts val="283"/>
              </a:spcBef>
              <a:buClr>
                <a:srgbClr val="000000"/>
              </a:buClr>
              <a:buSzPct val="45000"/>
              <a:buFont typeface="Wingdings" charset="2"/>
              <a:buChar char=""/>
            </a:pPr>
            <a:r>
              <a:rPr lang="en-DE" sz="1800" b="0" u="none" strike="noStrike">
                <a:solidFill>
                  <a:schemeClr val="dk1"/>
                </a:solidFill>
                <a:effectLst/>
                <a:uFillTx/>
                <a:latin typeface="Arial"/>
              </a:rPr>
              <a:t>Fifth Outline Level</a:t>
            </a:r>
            <a:endParaRPr lang="de-DE" sz="1800" b="0" u="none" strike="noStrike">
              <a:solidFill>
                <a:srgbClr val="000000"/>
              </a:solidFill>
              <a:effectLst/>
              <a:uFillTx/>
              <a:latin typeface="Arial"/>
            </a:endParaRPr>
          </a:p>
          <a:p>
            <a:pPr marL="2592000" lvl="5" indent="-216000">
              <a:lnSpc>
                <a:spcPct val="90000"/>
              </a:lnSpc>
              <a:spcBef>
                <a:spcPts val="283"/>
              </a:spcBef>
              <a:buClr>
                <a:srgbClr val="000000"/>
              </a:buClr>
              <a:buSzPct val="45000"/>
              <a:buFont typeface="Wingdings" charset="2"/>
              <a:buChar char=""/>
            </a:pPr>
            <a:r>
              <a:rPr lang="en-DE" sz="1800" b="0" u="none" strike="noStrike">
                <a:solidFill>
                  <a:schemeClr val="dk1"/>
                </a:solidFill>
                <a:effectLst/>
                <a:uFillTx/>
                <a:latin typeface="Arial"/>
              </a:rPr>
              <a:t>Sixth Outline Level</a:t>
            </a:r>
            <a:endParaRPr lang="de-DE" sz="1800" b="0" u="none" strike="noStrike">
              <a:solidFill>
                <a:srgbClr val="000000"/>
              </a:solidFill>
              <a:effectLst/>
              <a:uFillTx/>
              <a:latin typeface="Arial"/>
            </a:endParaRPr>
          </a:p>
          <a:p>
            <a:pPr marL="3024000" lvl="6" indent="-216000">
              <a:lnSpc>
                <a:spcPct val="90000"/>
              </a:lnSpc>
              <a:spcBef>
                <a:spcPts val="283"/>
              </a:spcBef>
              <a:buClr>
                <a:srgbClr val="000000"/>
              </a:buClr>
              <a:buSzPct val="45000"/>
              <a:buFont typeface="Wingdings" charset="2"/>
              <a:buChar char=""/>
            </a:pPr>
            <a:r>
              <a:rPr lang="en-DE" sz="1800" b="0" u="none" strike="noStrike">
                <a:solidFill>
                  <a:schemeClr val="dk1"/>
                </a:solidFill>
                <a:effectLst/>
                <a:uFillTx/>
                <a:latin typeface="Arial"/>
              </a:rPr>
              <a:t>Seventh Outline Level</a:t>
            </a:r>
            <a:endParaRPr lang="de-DE" sz="1800" b="0" u="none" strike="noStrike">
              <a:solidFill>
                <a:srgbClr val="000000"/>
              </a:solidFill>
              <a:effectLst/>
              <a:uFillTx/>
              <a:latin typeface="Arial"/>
            </a:endParaRPr>
          </a:p>
        </p:txBody>
      </p:sp>
      <p:sp>
        <p:nvSpPr>
          <p:cNvPr id="6" name="TextBox 1"/>
          <p:cNvSpPr/>
          <p:nvPr/>
        </p:nvSpPr>
        <p:spPr>
          <a:xfrm>
            <a:off x="1465920" y="6267240"/>
            <a:ext cx="5739120" cy="4546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tabLst>
                <a:tab algn="l" pos="0"/>
              </a:tabLst>
            </a:pPr>
            <a:r>
              <a:rPr lang="en-GB" sz="800" b="0" u="none" strike="noStrike">
                <a:solidFill>
                  <a:schemeClr val="dk1"/>
                </a:solidFill>
                <a:effectLst/>
                <a:uFillTx/>
                <a:latin typeface="Arial"/>
                <a:ea typeface="DejaVu Sans"/>
              </a:rPr>
              <a:t>Das diesem Bericht zugrunde liegende Vorhaben wurde mit Mitteln des Bundesministeriums für Forschung, Technologie und Raumfahrt unter dem Förderkennzeichen C3-K2500180 gefördert. Die Verantwortung für den Inhalt dieser Veröffentlichung liegt bei der Autorin / beim Autor</a:t>
            </a:r>
            <a:endParaRPr lang="de-DE" sz="800" b="0" u="none" strike="noStrike">
              <a:solidFill>
                <a:srgbClr val="000000"/>
              </a:solidFill>
              <a:effectLst/>
              <a:uFillTx/>
              <a:latin typeface="Arial"/>
            </a:endParaRPr>
          </a:p>
        </p:txBody>
      </p:sp>
      <p:sp>
        <p:nvSpPr>
          <p:cNvPr id="7" name="TextBox 2"/>
          <p:cNvSpPr/>
          <p:nvPr/>
        </p:nvSpPr>
        <p:spPr>
          <a:xfrm>
            <a:off x="10224360" y="5506560"/>
            <a:ext cx="1196280" cy="27252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GB" sz="1200" b="0" u="none" strike="noStrike">
                <a:solidFill>
                  <a:schemeClr val="dk1"/>
                </a:solidFill>
                <a:effectLst/>
                <a:uFillTx/>
                <a:latin typeface="Arial"/>
                <a:ea typeface="DejaVu Sans"/>
              </a:rPr>
              <a:t>Gefördert vom </a:t>
            </a:r>
            <a:endParaRPr lang="de-DE" sz="1200" b="0" u="none" strike="noStrike">
              <a:solidFill>
                <a:srgbClr val="000000"/>
              </a:solidFill>
              <a:effectLst/>
              <a:uFillTx/>
              <a:latin typeface="Arial"/>
            </a:endParaRPr>
          </a:p>
        </p:txBody>
      </p:sp>
      <p:pic>
        <p:nvPicPr>
          <p:cNvPr id="8" name="Picture 3"/>
          <p:cNvPicPr/>
          <p:nvPr/>
        </p:nvPicPr>
        <p:blipFill>
          <a:blip r:embed="rId3"/>
          <a:stretch/>
        </p:blipFill>
        <p:spPr>
          <a:xfrm>
            <a:off x="10041480" y="5645160"/>
            <a:ext cx="2263320" cy="1243440"/>
          </a:xfrm>
          <a:prstGeom prst="rect">
            <a:avLst/>
          </a:prstGeom>
          <a:noFill/>
          <a:ln w="0">
            <a:noFill/>
          </a:ln>
        </p:spPr>
      </p:pic>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ustom Layout">
    <p:bg>
      <p:bgPr>
        <a:solidFill>
          <a:srgbClr val="ffffff"/>
        </a:solidFill>
      </p:bgPr>
    </p:bg>
    <p:spTree>
      <p:nvGrpSpPr>
        <p:cNvPr id="1" name=""/>
        <p:cNvGrpSpPr/>
        <p:nvPr/>
      </p:nvGrpSpPr>
      <p:grpSpPr>
        <a:xfrm>
          <a:off x="0" y="0"/>
          <a:ext cx="0" cy="0"/>
          <a:chOff x="0" y="0"/>
          <a:chExt cx="0" cy="0"/>
        </a:xfrm>
      </p:grpSpPr>
      <p:sp>
        <p:nvSpPr>
          <p:cNvPr id="9" name="Rechteck 8" hidden="1"/>
          <p:cNvSpPr/>
          <p:nvPr/>
        </p:nvSpPr>
        <p:spPr>
          <a:xfrm>
            <a:off x="0" y="-7920"/>
            <a:ext cx="12191400" cy="1427760"/>
          </a:xfrm>
          <a:prstGeom prst="rect">
            <a:avLst/>
          </a:prstGeom>
          <a:solidFill>
            <a:srgbClr val="45a0ad"/>
          </a:solidFill>
          <a:ln w="12600">
            <a:noFill/>
          </a:ln>
        </p:spPr>
        <p:style>
          <a:lnRef idx="0"/>
          <a:fillRef idx="0"/>
          <a:effectRef idx="0"/>
          <a:fontRef idx="minor"/>
        </p:style>
        <p:txBody>
          <a:bodyPr lIns="90000" rIns="90000" tIns="45000" bIns="45000" anchor="ctr">
            <a:noAutofit/>
          </a:bodyPr>
          <a:p>
            <a:pPr defTabSz="914400">
              <a:lnSpc>
                <a:spcPct val="100000"/>
              </a:lnSpc>
            </a:pPr>
            <a:endParaRPr lang="de-DE" sz="1800" b="0" u="none" strike="noStrike">
              <a:solidFill>
                <a:schemeClr val="lt1"/>
              </a:solidFill>
              <a:effectLst/>
              <a:uFillTx/>
              <a:latin typeface="Montserrat"/>
              <a:ea typeface="DejaVu Sans"/>
            </a:endParaRPr>
          </a:p>
        </p:txBody>
      </p:sp>
      <p:pic>
        <p:nvPicPr>
          <p:cNvPr id="10" name="Picture 5"/>
          <p:cNvPicPr/>
          <p:nvPr/>
        </p:nvPicPr>
        <p:blipFill>
          <a:blip r:embed="rId2"/>
          <a:stretch/>
        </p:blipFill>
        <p:spPr>
          <a:xfrm>
            <a:off x="162360" y="5288760"/>
            <a:ext cx="3402720" cy="1360080"/>
          </a:xfrm>
          <a:prstGeom prst="rect">
            <a:avLst/>
          </a:prstGeom>
          <a:noFill/>
          <a:ln w="0">
            <a:noFill/>
          </a:ln>
        </p:spPr>
      </p:pic>
      <p:sp>
        <p:nvSpPr>
          <p:cNvPr id="11" name="PlaceHolder 1"/>
          <p:cNvSpPr>
            <a:spLocks noGrp="1"/>
          </p:cNvSpPr>
          <p:nvPr>
            <p:ph type="title"/>
          </p:nvPr>
        </p:nvSpPr>
        <p:spPr>
          <a:xfrm>
            <a:off x="355680" y="220320"/>
            <a:ext cx="9343800" cy="737640"/>
          </a:xfrm>
          <a:prstGeom prst="rect">
            <a:avLst/>
          </a:prstGeom>
          <a:noFill/>
          <a:ln w="0">
            <a:noFill/>
          </a:ln>
        </p:spPr>
        <p:txBody>
          <a:bodyPr lIns="0" rIns="0" tIns="0" bIns="0" anchor="b">
            <a:noAutofit/>
          </a:bodyPr>
          <a:p>
            <a:pPr indent="0" defTabSz="914400">
              <a:lnSpc>
                <a:spcPct val="90000"/>
              </a:lnSpc>
              <a:buNone/>
              <a:tabLst>
                <a:tab algn="l" pos="0"/>
              </a:tabLst>
            </a:pPr>
            <a:r>
              <a:rPr lang="en-GB" sz="3600" b="0" u="none" strike="noStrike">
                <a:solidFill>
                  <a:srgbClr val="0a4c86"/>
                </a:solidFill>
                <a:effectLst/>
                <a:uFillTx/>
                <a:latin typeface="Montserrat"/>
                <a:ea typeface="DejaVu Sans"/>
              </a:rPr>
              <a:t>Clic</a:t>
            </a:r>
            <a:r>
              <a:rPr lang="en-GB" sz="3600" b="0" u="none" strike="noStrike">
                <a:solidFill>
                  <a:srgbClr val="0a4c86"/>
                </a:solidFill>
                <a:effectLst/>
                <a:uFillTx/>
                <a:latin typeface="Montserrat"/>
                <a:ea typeface="DejaVu Sans"/>
              </a:rPr>
              <a:t>k to </a:t>
            </a:r>
            <a:r>
              <a:rPr lang="en-GB" sz="3600" b="0" u="none" strike="noStrike">
                <a:solidFill>
                  <a:srgbClr val="0a4c86"/>
                </a:solidFill>
                <a:effectLst/>
                <a:uFillTx/>
                <a:latin typeface="Montserrat"/>
                <a:ea typeface="DejaVu Sans"/>
              </a:rPr>
              <a:t>edit </a:t>
            </a:r>
            <a:r>
              <a:rPr lang="en-GB" sz="3600" b="0" u="none" strike="noStrike">
                <a:solidFill>
                  <a:srgbClr val="0a4c86"/>
                </a:solidFill>
                <a:effectLst/>
                <a:uFillTx/>
                <a:latin typeface="Montserrat"/>
                <a:ea typeface="DejaVu Sans"/>
              </a:rPr>
              <a:t>Mas</a:t>
            </a:r>
            <a:r>
              <a:rPr lang="en-GB" sz="3600" b="0" u="none" strike="noStrike">
                <a:solidFill>
                  <a:srgbClr val="0a4c86"/>
                </a:solidFill>
                <a:effectLst/>
                <a:uFillTx/>
                <a:latin typeface="Montserrat"/>
                <a:ea typeface="DejaVu Sans"/>
              </a:rPr>
              <a:t>ter </a:t>
            </a:r>
            <a:r>
              <a:rPr lang="en-GB" sz="3600" b="0" u="none" strike="noStrike">
                <a:solidFill>
                  <a:srgbClr val="0a4c86"/>
                </a:solidFill>
                <a:effectLst/>
                <a:uFillTx/>
                <a:latin typeface="Montserrat"/>
                <a:ea typeface="DejaVu Sans"/>
              </a:rPr>
              <a:t>title </a:t>
            </a:r>
            <a:r>
              <a:rPr lang="en-GB" sz="3600" b="0" u="none" strike="noStrike">
                <a:solidFill>
                  <a:srgbClr val="0a4c86"/>
                </a:solidFill>
                <a:effectLst/>
                <a:uFillTx/>
                <a:latin typeface="Montserrat"/>
                <a:ea typeface="DejaVu Sans"/>
              </a:rPr>
              <a:t>styl</a:t>
            </a:r>
            <a:r>
              <a:rPr lang="en-GB" sz="3600" b="0" u="none" strike="noStrike">
                <a:solidFill>
                  <a:srgbClr val="0a4c86"/>
                </a:solidFill>
                <a:effectLst/>
                <a:uFillTx/>
                <a:latin typeface="Montserrat"/>
                <a:ea typeface="DejaVu Sans"/>
              </a:rPr>
              <a:t>e</a:t>
            </a:r>
            <a:endParaRPr lang="de-DE" sz="3600" b="0" u="none" strike="noStrike">
              <a:solidFill>
                <a:srgbClr val="000000"/>
              </a:solidFill>
              <a:effectLst/>
              <a:uFillTx/>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and text">
    <p:spTree>
      <p:nvGrpSpPr>
        <p:cNvPr id="1" name=""/>
        <p:cNvGrpSpPr/>
        <p:nvPr/>
      </p:nvGrpSpPr>
      <p:grpSpPr>
        <a:xfrm>
          <a:off x="0" y="0"/>
          <a:ext cx="0" cy="0"/>
          <a:chOff x="0" y="0"/>
          <a:chExt cx="0" cy="0"/>
        </a:xfrm>
      </p:grpSpPr>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 Id="rId3" Type="http://schemas.openxmlformats.org/officeDocument/2006/relationships/slideLayout" Target="../slideLayouts/slideLayout3.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 name="Rechteck 8"/>
          <p:cNvSpPr/>
          <p:nvPr/>
        </p:nvSpPr>
        <p:spPr>
          <a:xfrm>
            <a:off x="0" y="-7920"/>
            <a:ext cx="12191400" cy="1258920"/>
          </a:xfrm>
          <a:prstGeom prst="rect">
            <a:avLst/>
          </a:prstGeom>
          <a:gradFill rotWithShape="0">
            <a:gsLst>
              <a:gs pos="0">
                <a:srgbClr val="0a4c86"/>
              </a:gs>
              <a:gs pos="49000">
                <a:srgbClr val="92d050"/>
              </a:gs>
              <a:gs pos="100000">
                <a:srgbClr val="ffffff"/>
              </a:gs>
            </a:gsLst>
            <a:lin ang="17160000"/>
          </a:gradFill>
          <a:ln w="12600">
            <a:noFill/>
          </a:ln>
        </p:spPr>
        <p:style>
          <a:lnRef idx="0"/>
          <a:fillRef idx="0"/>
          <a:effectRef idx="0"/>
          <a:fontRef idx="minor"/>
        </p:style>
        <p:txBody>
          <a:bodyPr lIns="90000" rIns="90000" tIns="45000" bIns="45000" anchor="ctr">
            <a:noAutofit/>
          </a:bodyPr>
          <a:p>
            <a:pPr defTabSz="914400">
              <a:lnSpc>
                <a:spcPct val="100000"/>
              </a:lnSpc>
            </a:pPr>
            <a:endParaRPr lang="de-DE" sz="1800" b="0" u="none" strike="noStrike">
              <a:solidFill>
                <a:schemeClr val="lt1"/>
              </a:solidFill>
              <a:effectLst/>
              <a:uFillTx/>
              <a:latin typeface="Montserrat"/>
              <a:ea typeface="DejaVu Sans"/>
            </a:endParaRPr>
          </a:p>
        </p:txBody>
      </p:sp>
      <p:pic>
        <p:nvPicPr>
          <p:cNvPr id="13" name="Picture 12"/>
          <p:cNvPicPr/>
          <p:nvPr/>
        </p:nvPicPr>
        <p:blipFill>
          <a:blip r:embed="rId2"/>
          <a:stretch/>
        </p:blipFill>
        <p:spPr>
          <a:xfrm>
            <a:off x="9129240" y="128160"/>
            <a:ext cx="2982960" cy="980280"/>
          </a:xfrm>
          <a:prstGeom prst="rect">
            <a:avLst/>
          </a:prstGeom>
          <a:noFill/>
          <a:ln w="0">
            <a:noFill/>
          </a:ln>
        </p:spPr>
      </p:pic>
      <p:sp>
        <p:nvSpPr>
          <p:cNvPr id="14" name="Date Placeholder 4"/>
          <p:cNvSpPr/>
          <p:nvPr/>
        </p:nvSpPr>
        <p:spPr>
          <a:xfrm>
            <a:off x="325440" y="6527880"/>
            <a:ext cx="2741760" cy="36360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pPr>
            <a:r>
              <a:rPr lang="en-DE" sz="1200" b="0" u="none" strike="noStrike">
                <a:solidFill>
                  <a:schemeClr val="dk1">
                    <a:tint val="75000"/>
                  </a:schemeClr>
                </a:solidFill>
                <a:effectLst/>
                <a:uFillTx/>
                <a:latin typeface="Arial"/>
                <a:ea typeface="DejaVu Sans"/>
              </a:rPr>
              <a:t>2026-10-27</a:t>
            </a:r>
            <a:endParaRPr lang="de-DE" sz="1200" b="0" u="none" strike="noStrike">
              <a:solidFill>
                <a:srgbClr val="000000"/>
              </a:solidFill>
              <a:effectLst/>
              <a:uFillTx/>
              <a:latin typeface="Arial"/>
            </a:endParaRPr>
          </a:p>
        </p:txBody>
      </p:sp>
      <p:sp>
        <p:nvSpPr>
          <p:cNvPr id="15" name="Footer Placeholder 5"/>
          <p:cNvSpPr/>
          <p:nvPr/>
        </p:nvSpPr>
        <p:spPr>
          <a:xfrm>
            <a:off x="3491640" y="6527880"/>
            <a:ext cx="5372640" cy="363600"/>
          </a:xfrm>
          <a:prstGeom prst="rect">
            <a:avLst/>
          </a:prstGeom>
          <a:noFill/>
          <a:ln w="0">
            <a:noFill/>
          </a:ln>
        </p:spPr>
        <p:style>
          <a:lnRef idx="0"/>
          <a:fillRef idx="0"/>
          <a:effectRef idx="0"/>
          <a:fontRef idx="minor"/>
        </p:style>
        <p:txBody>
          <a:bodyPr lIns="90000" rIns="90000" tIns="45000" bIns="45000" anchor="ctr">
            <a:noAutofit/>
          </a:bodyPr>
          <a:p>
            <a:pPr algn="ctr" defTabSz="914400">
              <a:lnSpc>
                <a:spcPct val="100000"/>
              </a:lnSpc>
            </a:pPr>
            <a:r>
              <a:rPr lang="en-GB" sz="1200" b="0" u="none" strike="noStrike">
                <a:solidFill>
                  <a:schemeClr val="dk1">
                    <a:tint val="75000"/>
                  </a:schemeClr>
                </a:solidFill>
                <a:effectLst/>
                <a:uFillTx/>
                <a:latin typeface="Arial"/>
                <a:ea typeface="DejaVu Sans"/>
              </a:rPr>
              <a:t>PHOTONIC | T. Wetzel | Ibergrid 2026 | Santiago de Compostela</a:t>
            </a:r>
            <a:endParaRPr lang="de-DE" sz="1200" b="0" u="none" strike="noStrike">
              <a:solidFill>
                <a:srgbClr val="000000"/>
              </a:solidFill>
              <a:effectLst/>
              <a:uFillTx/>
              <a:latin typeface="Arial"/>
            </a:endParaRPr>
          </a:p>
        </p:txBody>
      </p:sp>
      <p:sp>
        <p:nvSpPr>
          <p:cNvPr id="16" name="Slide Number Placeholder 6"/>
          <p:cNvSpPr/>
          <p:nvPr/>
        </p:nvSpPr>
        <p:spPr>
          <a:xfrm>
            <a:off x="11556000" y="6537240"/>
            <a:ext cx="399600" cy="33408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pPr>
            <a:fld id="{71E48162-96F9-4C74-8A76-D622E61067C4}" type="slidenum">
              <a:rPr lang="en-DE" sz="1200" b="0" u="none" strike="noStrike">
                <a:solidFill>
                  <a:schemeClr val="dk1">
                    <a:tint val="75000"/>
                  </a:schemeClr>
                </a:solidFill>
                <a:effectLst/>
                <a:uFillTx/>
                <a:latin typeface="Arial"/>
                <a:ea typeface="DejaVu Sans"/>
              </a:rPr>
              <a:t>&lt;number&gt;</a:t>
            </a:fld>
            <a:endParaRPr lang="de-DE" sz="1200" b="0" u="none" strike="noStrike">
              <a:solidFill>
                <a:srgbClr val="000000"/>
              </a:solidFill>
              <a:effectLst/>
              <a:uFillTx/>
              <a:latin typeface="Arial"/>
            </a:endParaRPr>
          </a:p>
        </p:txBody>
      </p:sp>
      <p:sp>
        <p:nvSpPr>
          <p:cNvPr id="17" name="PlaceHolder 1"/>
          <p:cNvSpPr>
            <a:spLocks noGrp="1"/>
          </p:cNvSpPr>
          <p:nvPr>
            <p:ph type="title"/>
          </p:nvPr>
        </p:nvSpPr>
        <p:spPr>
          <a:xfrm>
            <a:off x="609480" y="273600"/>
            <a:ext cx="10973520" cy="1144800"/>
          </a:xfrm>
          <a:prstGeom prst="rect">
            <a:avLst/>
          </a:prstGeom>
          <a:noFill/>
          <a:ln w="0">
            <a:noFill/>
          </a:ln>
        </p:spPr>
        <p:txBody>
          <a:bodyPr lIns="0" rIns="0" tIns="0" bIns="0" anchor="ctr">
            <a:noAutofit/>
          </a:bodyPr>
          <a:p>
            <a:pPr indent="0" algn="ctr">
              <a:buNone/>
            </a:pPr>
            <a:r>
              <a:rPr lang="de-DE" sz="4400" b="0" u="none" strike="noStrike">
                <a:solidFill>
                  <a:srgbClr val="000000"/>
                </a:solidFill>
                <a:effectLst/>
                <a:uFillTx/>
                <a:latin typeface="Arial"/>
              </a:rPr>
              <a:t>Click </a:t>
            </a:r>
            <a:r>
              <a:rPr lang="de-DE" sz="4400" b="0" u="none" strike="noStrike">
                <a:solidFill>
                  <a:srgbClr val="000000"/>
                </a:solidFill>
                <a:effectLst/>
                <a:uFillTx/>
                <a:latin typeface="Arial"/>
              </a:rPr>
              <a:t>to </a:t>
            </a:r>
            <a:r>
              <a:rPr lang="de-DE" sz="4400" b="0" u="none" strike="noStrike">
                <a:solidFill>
                  <a:srgbClr val="000000"/>
                </a:solidFill>
                <a:effectLst/>
                <a:uFillTx/>
                <a:latin typeface="Arial"/>
              </a:rPr>
              <a:t>edit </a:t>
            </a:r>
            <a:r>
              <a:rPr lang="de-DE" sz="4400" b="0" u="none" strike="noStrike">
                <a:solidFill>
                  <a:srgbClr val="000000"/>
                </a:solidFill>
                <a:effectLst/>
                <a:uFillTx/>
                <a:latin typeface="Arial"/>
              </a:rPr>
              <a:t>the </a:t>
            </a:r>
            <a:r>
              <a:rPr lang="de-DE" sz="4400" b="0" u="none" strike="noStrike">
                <a:solidFill>
                  <a:srgbClr val="000000"/>
                </a:solidFill>
                <a:effectLst/>
                <a:uFillTx/>
                <a:latin typeface="Arial"/>
              </a:rPr>
              <a:t>title </a:t>
            </a:r>
            <a:r>
              <a:rPr lang="de-DE" sz="4400" b="0" u="none" strike="noStrike">
                <a:solidFill>
                  <a:srgbClr val="000000"/>
                </a:solidFill>
                <a:effectLst/>
                <a:uFillTx/>
                <a:latin typeface="Arial"/>
              </a:rPr>
              <a:t>text </a:t>
            </a:r>
            <a:r>
              <a:rPr lang="de-DE" sz="4400" b="0" u="none" strike="noStrike">
                <a:solidFill>
                  <a:srgbClr val="000000"/>
                </a:solidFill>
                <a:effectLst/>
                <a:uFillTx/>
                <a:latin typeface="Arial"/>
              </a:rPr>
              <a:t>form</a:t>
            </a:r>
            <a:r>
              <a:rPr lang="de-DE" sz="4400" b="0" u="none" strike="noStrike">
                <a:solidFill>
                  <a:srgbClr val="000000"/>
                </a:solidFill>
                <a:effectLst/>
                <a:uFillTx/>
                <a:latin typeface="Arial"/>
              </a:rPr>
              <a:t>at</a:t>
            </a:r>
            <a:endParaRPr lang="de-DE" sz="4400" b="0" u="none" strike="noStrike">
              <a:solidFill>
                <a:srgbClr val="000000"/>
              </a:solidFill>
              <a:effectLst/>
              <a:uFillTx/>
              <a:latin typeface="Arial"/>
            </a:endParaRPr>
          </a:p>
        </p:txBody>
      </p:sp>
      <p:sp>
        <p:nvSpPr>
          <p:cNvPr id="18" name="PlaceHolder 2"/>
          <p:cNvSpPr>
            <a:spLocks noGrp="1"/>
          </p:cNvSpPr>
          <p:nvPr>
            <p:ph type="body"/>
          </p:nvPr>
        </p:nvSpPr>
        <p:spPr>
          <a:xfrm>
            <a:off x="609480" y="1604520"/>
            <a:ext cx="1097352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lang="de-DE" sz="3200" b="0" u="none" strike="noStrike">
                <a:solidFill>
                  <a:srgbClr val="000000"/>
                </a:solidFill>
                <a:effectLst/>
                <a:uFillTx/>
                <a:latin typeface="Arial"/>
              </a:rPr>
              <a:t>Click to edit the outline text format</a:t>
            </a:r>
            <a:endParaRPr lang="de-DE" sz="3200" b="0" u="none" strike="noStrike">
              <a:solidFill>
                <a:srgbClr val="000000"/>
              </a:solidFill>
              <a:effectLst/>
              <a:uFillTx/>
              <a:latin typeface="Arial"/>
            </a:endParaRPr>
          </a:p>
          <a:p>
            <a:pPr marL="864000" lvl="1" indent="-324000">
              <a:spcBef>
                <a:spcPts val="1134"/>
              </a:spcBef>
              <a:buClr>
                <a:srgbClr val="000000"/>
              </a:buClr>
              <a:buSzPct val="75000"/>
              <a:buFont typeface="Symbol" charset="2"/>
              <a:buChar char=""/>
            </a:pPr>
            <a:r>
              <a:rPr lang="de-DE" sz="2800" b="0" u="none" strike="noStrike">
                <a:solidFill>
                  <a:srgbClr val="000000"/>
                </a:solidFill>
                <a:effectLst/>
                <a:uFillTx/>
                <a:latin typeface="Arial"/>
              </a:rPr>
              <a:t>Second Outline Level</a:t>
            </a:r>
            <a:endParaRPr lang="de-DE" sz="2800" b="0" u="none" strike="noStrike">
              <a:solidFill>
                <a:srgbClr val="000000"/>
              </a:solidFill>
              <a:effectLst/>
              <a:uFillTx/>
              <a:latin typeface="Arial"/>
            </a:endParaRPr>
          </a:p>
          <a:p>
            <a:pPr marL="1296000" lvl="2" indent="-288000">
              <a:spcBef>
                <a:spcPts val="850"/>
              </a:spcBef>
              <a:buClr>
                <a:srgbClr val="000000"/>
              </a:buClr>
              <a:buSzPct val="45000"/>
              <a:buFont typeface="Wingdings" charset="2"/>
              <a:buChar char=""/>
            </a:pPr>
            <a:r>
              <a:rPr lang="de-DE" sz="2400" b="0" u="none" strike="noStrike">
                <a:solidFill>
                  <a:srgbClr val="000000"/>
                </a:solidFill>
                <a:effectLst/>
                <a:uFillTx/>
                <a:latin typeface="Arial"/>
              </a:rPr>
              <a:t>Third Outline Level</a:t>
            </a:r>
            <a:endParaRPr lang="de-DE" sz="2400" b="0" u="none" strike="noStrike">
              <a:solidFill>
                <a:srgbClr val="000000"/>
              </a:solidFill>
              <a:effectLst/>
              <a:uFillTx/>
              <a:latin typeface="Arial"/>
            </a:endParaRPr>
          </a:p>
          <a:p>
            <a:pPr marL="1728000" lvl="3" indent="-216000">
              <a:spcBef>
                <a:spcPts val="567"/>
              </a:spcBef>
              <a:buClr>
                <a:srgbClr val="000000"/>
              </a:buClr>
              <a:buSzPct val="75000"/>
              <a:buFont typeface="Symbol" charset="2"/>
              <a:buChar char=""/>
            </a:pPr>
            <a:r>
              <a:rPr lang="de-DE" sz="2000" b="0" u="none" strike="noStrike">
                <a:solidFill>
                  <a:srgbClr val="000000"/>
                </a:solidFill>
                <a:effectLst/>
                <a:uFillTx/>
                <a:latin typeface="Arial"/>
              </a:rPr>
              <a:t>Fourth Outline Level</a:t>
            </a:r>
            <a:endParaRPr lang="de-DE" sz="2000" b="0" u="none" strike="noStrike">
              <a:solidFill>
                <a:srgbClr val="000000"/>
              </a:solidFill>
              <a:effectLst/>
              <a:uFillTx/>
              <a:latin typeface="Arial"/>
            </a:endParaRPr>
          </a:p>
          <a:p>
            <a:pPr marL="2160000" lvl="4" indent="-216000">
              <a:spcBef>
                <a:spcPts val="283"/>
              </a:spcBef>
              <a:buClr>
                <a:srgbClr val="000000"/>
              </a:buClr>
              <a:buSzPct val="45000"/>
              <a:buFont typeface="Wingdings" charset="2"/>
              <a:buChar char=""/>
            </a:pPr>
            <a:r>
              <a:rPr lang="de-DE" sz="2000" b="0" u="none" strike="noStrike">
                <a:solidFill>
                  <a:srgbClr val="000000"/>
                </a:solidFill>
                <a:effectLst/>
                <a:uFillTx/>
                <a:latin typeface="Arial"/>
              </a:rPr>
              <a:t>Fifth Outline Level</a:t>
            </a:r>
            <a:endParaRPr lang="de-DE" sz="2000" b="0" u="none" strike="noStrike">
              <a:solidFill>
                <a:srgbClr val="000000"/>
              </a:solidFill>
              <a:effectLst/>
              <a:uFillTx/>
              <a:latin typeface="Arial"/>
            </a:endParaRPr>
          </a:p>
          <a:p>
            <a:pPr marL="2592000" lvl="5" indent="-216000">
              <a:spcBef>
                <a:spcPts val="283"/>
              </a:spcBef>
              <a:buClr>
                <a:srgbClr val="000000"/>
              </a:buClr>
              <a:buSzPct val="45000"/>
              <a:buFont typeface="Wingdings" charset="2"/>
              <a:buChar char=""/>
            </a:pPr>
            <a:r>
              <a:rPr lang="de-DE" sz="2000" b="0" u="none" strike="noStrike">
                <a:solidFill>
                  <a:srgbClr val="000000"/>
                </a:solidFill>
                <a:effectLst/>
                <a:uFillTx/>
                <a:latin typeface="Arial"/>
              </a:rPr>
              <a:t>Sixth Outline Level</a:t>
            </a:r>
            <a:endParaRPr lang="de-DE" sz="2000" b="0" u="none" strike="noStrike">
              <a:solidFill>
                <a:srgbClr val="000000"/>
              </a:solidFill>
              <a:effectLst/>
              <a:uFillTx/>
              <a:latin typeface="Arial"/>
            </a:endParaRPr>
          </a:p>
          <a:p>
            <a:pPr marL="3024000" lvl="6" indent="-216000">
              <a:spcBef>
                <a:spcPts val="283"/>
              </a:spcBef>
              <a:buClr>
                <a:srgbClr val="000000"/>
              </a:buClr>
              <a:buSzPct val="45000"/>
              <a:buFont typeface="Wingdings" charset="2"/>
              <a:buChar char=""/>
            </a:pPr>
            <a:r>
              <a:rPr lang="de-DE" sz="2000" b="0" u="none" strike="noStrike">
                <a:solidFill>
                  <a:srgbClr val="000000"/>
                </a:solidFill>
                <a:effectLst/>
                <a:uFillTx/>
                <a:latin typeface="Arial"/>
              </a:rPr>
              <a:t>Seventh Outline Level</a:t>
            </a:r>
            <a:endParaRPr lang="de-DE" sz="2000" b="0" u="none" strike="noStrike">
              <a:solidFill>
                <a:srgbClr val="000000"/>
              </a:solidFill>
              <a:effectLst/>
              <a:uFillTx/>
              <a:latin typeface="Arial"/>
            </a:endParaRPr>
          </a:p>
        </p:txBody>
      </p:sp>
    </p:spTree>
  </p:cSld>
  <p:clrMap bg1="lt1" tx1="dk1" bg2="lt2" tx2="dk2" accent1="accent1" accent2="accent2" accent3="accent3" accent4="accent4" accent5="accent5" accent6="accent6" hlink="hlink" folHlink="folHlink"/>
  <p:sldLayoutIdLst>
    <p:sldLayoutId id="2147483652" r:id="rId3"/>
  </p:sldLayoutIdLst>
</p:sldMaster>
</file>

<file path=ppt/slides/_rels/slide1.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jpeg"/><Relationship Id="rId3" Type="http://schemas.openxmlformats.org/officeDocument/2006/relationships/image" Target="../media/image10.jpeg"/><Relationship Id="rId4" Type="http://schemas.openxmlformats.org/officeDocument/2006/relationships/image" Target="../media/image11.png"/><Relationship Id="rId5" Type="http://schemas.openxmlformats.org/officeDocument/2006/relationships/slideLayout" Target="../slideLayouts/slideLayout3.xml"/>
</Relationships>
</file>

<file path=ppt/slides/_rels/slide3.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image" Target="../media/image13.jpeg"/><Relationship Id="rId3" Type="http://schemas.openxmlformats.org/officeDocument/2006/relationships/image" Target="../media/image14.gif"/><Relationship Id="rId4" Type="http://schemas.openxmlformats.org/officeDocument/2006/relationships/image" Target="../media/image15.png"/><Relationship Id="rId5" Type="http://schemas.openxmlformats.org/officeDocument/2006/relationships/slideLayout" Target="../slideLayouts/slideLayout3.xml"/>
</Relationships>
</file>

<file path=ppt/slides/_rels/slide4.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image" Target="../media/image17.jpeg"/><Relationship Id="rId3" Type="http://schemas.openxmlformats.org/officeDocument/2006/relationships/image" Target="../media/image18.png"/><Relationship Id="rId4" Type="http://schemas.openxmlformats.org/officeDocument/2006/relationships/slideLayout" Target="../slideLayouts/slideLayout3.xml"/>
</Relationships>
</file>

<file path=ppt/slides/_rels/slide5.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 Id="rId3" Type="http://schemas.openxmlformats.org/officeDocument/2006/relationships/slideLayout" Target="../slideLayouts/slideLayout3.xml"/><Relationship Id="rId4"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slideLayout" Target="../slideLayouts/slideLayout3.xml"/>
</Relationships>
</file>

<file path=ppt/slides/_rels/slide7.xml.rels><?xml version="1.0" encoding="UTF-8"?>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 Id="rId3" Type="http://schemas.openxmlformats.org/officeDocument/2006/relationships/image" Target="../media/image29.png"/><Relationship Id="rId4" Type="http://schemas.openxmlformats.org/officeDocument/2006/relationships/image" Target="../media/image29.png"/><Relationship Id="rId5" Type="http://schemas.openxmlformats.org/officeDocument/2006/relationships/image" Target="../media/image29.png"/><Relationship Id="rId6" Type="http://schemas.openxmlformats.org/officeDocument/2006/relationships/image" Target="../media/image29.png"/><Relationship Id="rId7" Type="http://schemas.openxmlformats.org/officeDocument/2006/relationships/image" Target="../media/image30.png"/><Relationship Id="rId8" Type="http://schemas.openxmlformats.org/officeDocument/2006/relationships/image" Target="../media/image27.png"/><Relationship Id="rId9" Type="http://schemas.openxmlformats.org/officeDocument/2006/relationships/slideLayout" Target="../slideLayouts/slideLayout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0.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Layout" Target="../slideLayouts/slideLayout3.xml"/>
</Relationships>
</file>

<file path=ppt/slides/_rels/slide11.xml.rels><?xml version="1.0" encoding="UTF-8"?>
<Relationships xmlns="http://schemas.openxmlformats.org/package/2006/relationships"><Relationship Id="rId1" Type="http://schemas.openxmlformats.org/officeDocument/2006/relationships/hyperlink" Target="https://github.com/bluesky/tiled" TargetMode="External"/><Relationship Id="rId2" Type="http://schemas.openxmlformats.org/officeDocument/2006/relationships/slideLayout" Target="../slideLayouts/slideLayout3.xml"/>
</Relationships>
</file>

<file path=ppt/slides/_rels/slide12.xml.rels><?xml version="1.0" encoding="UTF-8"?>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jpe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3.xml"/>
</Relationships>
</file>

<file path=ppt/slides/_rels/slide1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33.png"/><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image" Target="../media/image40.png"/><Relationship Id="rId6" Type="http://schemas.openxmlformats.org/officeDocument/2006/relationships/image" Target="../media/image41.png"/><Relationship Id="rId7" Type="http://schemas.openxmlformats.org/officeDocument/2006/relationships/image" Target="../media/image42.png"/><Relationship Id="rId8" Type="http://schemas.openxmlformats.org/officeDocument/2006/relationships/image" Target="../media/image1.png"/><Relationship Id="rId9" Type="http://schemas.openxmlformats.org/officeDocument/2006/relationships/slideLayout" Target="../slideLayouts/slideLayout3.xml"/>
</Relationships>
</file>

<file path=ppt/slides/_rels/slide14.xml.rels><?xml version="1.0" encoding="UTF-8"?>
<Relationships xmlns="http://schemas.openxmlformats.org/package/2006/relationships"><Relationship Id="rId1" Type="http://schemas.openxmlformats.org/officeDocument/2006/relationships/image" Target="../media/image43.png"/><Relationship Id="rId2" Type="http://schemas.openxmlformats.org/officeDocument/2006/relationships/image" Target="../media/image44.png"/><Relationship Id="rId3" Type="http://schemas.openxmlformats.org/officeDocument/2006/relationships/slideLayout" Target="../slideLayouts/slideLayout3.xml"/>
</Relationships>
</file>

<file path=ppt/slides/_rels/slide15.xml.rels><?xml version="1.0" encoding="UTF-8"?>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6.png"/><Relationship Id="rId3" Type="http://schemas.openxmlformats.org/officeDocument/2006/relationships/image" Target="../media/image47.png"/><Relationship Id="rId4" Type="http://schemas.openxmlformats.org/officeDocument/2006/relationships/slideLayout" Target="../slideLayouts/slideLayout3.xml"/>
</Relationships>
</file>

<file path=ppt/slides/_rels/slide16.xml.rels><?xml version="1.0" encoding="UTF-8"?>
<Relationships xmlns="http://schemas.openxmlformats.org/package/2006/relationships"><Relationship Id="rId1" Type="http://schemas.openxmlformats.org/officeDocument/2006/relationships/image" Target="../media/image48.png"/><Relationship Id="rId2" Type="http://schemas.openxmlformats.org/officeDocument/2006/relationships/hyperlink" Target="https://doi.org/10.5281/zenodo.22769688" TargetMode="External"/><Relationship Id="rId3" Type="http://schemas.openxmlformats.org/officeDocument/2006/relationships/image" Target="../media/image49.png"/><Relationship Id="rId4" Type="http://schemas.openxmlformats.org/officeDocument/2006/relationships/slideLayout" Target="../slideLayouts/slideLayout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 name="Title 3"/>
          <p:cNvSpPr/>
          <p:nvPr/>
        </p:nvSpPr>
        <p:spPr>
          <a:xfrm>
            <a:off x="609120" y="2212200"/>
            <a:ext cx="10972080" cy="191880"/>
          </a:xfrm>
          <a:prstGeom prst="rect">
            <a:avLst/>
          </a:prstGeom>
          <a:noFill/>
          <a:ln w="0">
            <a:noFill/>
          </a:ln>
        </p:spPr>
        <p:style>
          <a:lnRef idx="0"/>
          <a:fillRef idx="0"/>
          <a:effectRef idx="0"/>
          <a:fontRef idx="minor"/>
        </p:style>
        <p:txBody>
          <a:bodyPr lIns="0" rIns="0" tIns="0" bIns="0" anchor="ctr">
            <a:spAutoFit/>
          </a:bodyPr>
          <a:p>
            <a:pPr defTabSz="914400">
              <a:lnSpc>
                <a:spcPct val="90000"/>
              </a:lnSpc>
              <a:tabLst>
                <a:tab algn="l" pos="0"/>
              </a:tabLst>
            </a:pPr>
            <a:r>
              <a:rPr lang="en-GB" sz="1400" b="1" u="none" strike="noStrike">
                <a:solidFill>
                  <a:srgbClr val="0d355d"/>
                </a:solidFill>
                <a:effectLst/>
                <a:uFillTx/>
                <a:latin typeface="Montserrat"/>
                <a:ea typeface="DejaVu Sans"/>
              </a:rPr>
              <a:t>P</a:t>
            </a:r>
            <a:r>
              <a:rPr lang="en-GB" sz="1400" b="0" u="none" strike="noStrike">
                <a:solidFill>
                  <a:srgbClr val="0d355d"/>
                </a:solidFill>
                <a:effectLst/>
                <a:uFillTx/>
                <a:latin typeface="Montserrat"/>
                <a:ea typeface="DejaVu Sans"/>
              </a:rPr>
              <a:t>hoton Science - </a:t>
            </a:r>
            <a:r>
              <a:rPr lang="en-GB" sz="1400" b="1" u="none" strike="noStrike">
                <a:solidFill>
                  <a:srgbClr val="0d355d"/>
                </a:solidFill>
                <a:effectLst/>
                <a:uFillTx/>
                <a:latin typeface="Montserrat"/>
                <a:ea typeface="DejaVu Sans"/>
              </a:rPr>
              <a:t>H</a:t>
            </a:r>
            <a:r>
              <a:rPr lang="en-GB" sz="1400" b="0" u="none" strike="noStrike">
                <a:solidFill>
                  <a:srgbClr val="0d355d"/>
                </a:solidFill>
                <a:effectLst/>
                <a:uFillTx/>
                <a:latin typeface="Montserrat"/>
                <a:ea typeface="DejaVu Sans"/>
              </a:rPr>
              <a:t>armonized </a:t>
            </a:r>
            <a:r>
              <a:rPr lang="en-GB" sz="1400" b="1" u="none" strike="noStrike">
                <a:solidFill>
                  <a:srgbClr val="0d355d"/>
                </a:solidFill>
                <a:effectLst/>
                <a:uFillTx/>
                <a:latin typeface="Montserrat"/>
                <a:ea typeface="DejaVu Sans"/>
              </a:rPr>
              <a:t>O</a:t>
            </a:r>
            <a:r>
              <a:rPr lang="en-GB" sz="1400" b="0" u="none" strike="noStrike">
                <a:solidFill>
                  <a:srgbClr val="0d355d"/>
                </a:solidFill>
                <a:effectLst/>
                <a:uFillTx/>
                <a:latin typeface="Montserrat"/>
                <a:ea typeface="DejaVu Sans"/>
              </a:rPr>
              <a:t>nline </a:t>
            </a:r>
            <a:r>
              <a:rPr lang="en-GB" sz="1400" b="1" u="none" strike="noStrike">
                <a:solidFill>
                  <a:srgbClr val="0d355d"/>
                </a:solidFill>
                <a:effectLst/>
                <a:uFillTx/>
                <a:latin typeface="Montserrat"/>
                <a:ea typeface="DejaVu Sans"/>
              </a:rPr>
              <a:t>T</a:t>
            </a:r>
            <a:r>
              <a:rPr lang="en-GB" sz="1400" b="0" u="none" strike="noStrike">
                <a:solidFill>
                  <a:srgbClr val="0d355d"/>
                </a:solidFill>
                <a:effectLst/>
                <a:uFillTx/>
                <a:latin typeface="Montserrat"/>
                <a:ea typeface="DejaVu Sans"/>
              </a:rPr>
              <a:t>ools for </a:t>
            </a:r>
            <a:r>
              <a:rPr lang="en-GB" sz="1400" b="1" u="none" strike="noStrike">
                <a:solidFill>
                  <a:srgbClr val="0d355d"/>
                </a:solidFill>
                <a:effectLst/>
                <a:uFillTx/>
                <a:latin typeface="Montserrat"/>
                <a:ea typeface="DejaVu Sans"/>
              </a:rPr>
              <a:t>O</a:t>
            </a:r>
            <a:r>
              <a:rPr lang="en-GB" sz="1400" b="0" u="none" strike="noStrike">
                <a:solidFill>
                  <a:srgbClr val="0d355d"/>
                </a:solidFill>
                <a:effectLst/>
                <a:uFillTx/>
                <a:latin typeface="Montserrat"/>
                <a:ea typeface="DejaVu Sans"/>
              </a:rPr>
              <a:t>pen, </a:t>
            </a:r>
            <a:r>
              <a:rPr lang="en-GB" sz="1400" b="1" u="none" strike="noStrike">
                <a:solidFill>
                  <a:srgbClr val="0d355d"/>
                </a:solidFill>
                <a:effectLst/>
                <a:uFillTx/>
                <a:latin typeface="Montserrat"/>
                <a:ea typeface="DejaVu Sans"/>
              </a:rPr>
              <a:t>N</a:t>
            </a:r>
            <a:r>
              <a:rPr lang="en-GB" sz="1400" b="0" u="none" strike="noStrike">
                <a:solidFill>
                  <a:srgbClr val="0d355d"/>
                </a:solidFill>
                <a:effectLst/>
                <a:uFillTx/>
                <a:latin typeface="Montserrat"/>
                <a:ea typeface="DejaVu Sans"/>
              </a:rPr>
              <a:t>avigable, </a:t>
            </a:r>
            <a:r>
              <a:rPr lang="en-GB" sz="1400" b="1" u="none" strike="noStrike">
                <a:solidFill>
                  <a:srgbClr val="0d355d"/>
                </a:solidFill>
                <a:effectLst/>
                <a:uFillTx/>
                <a:latin typeface="Montserrat"/>
                <a:ea typeface="DejaVu Sans"/>
              </a:rPr>
              <a:t>I</a:t>
            </a:r>
            <a:r>
              <a:rPr lang="en-GB" sz="1400" b="0" u="none" strike="noStrike">
                <a:solidFill>
                  <a:srgbClr val="0d355d"/>
                </a:solidFill>
                <a:effectLst/>
                <a:uFillTx/>
                <a:latin typeface="Montserrat"/>
                <a:ea typeface="DejaVu Sans"/>
              </a:rPr>
              <a:t>nteractive </a:t>
            </a:r>
            <a:r>
              <a:rPr lang="en-GB" sz="1400" b="1" u="none" strike="noStrike">
                <a:solidFill>
                  <a:srgbClr val="0d355d"/>
                </a:solidFill>
                <a:effectLst/>
                <a:uFillTx/>
                <a:latin typeface="Montserrat"/>
                <a:ea typeface="DejaVu Sans"/>
              </a:rPr>
              <a:t>C</a:t>
            </a:r>
            <a:r>
              <a:rPr lang="en-GB" sz="1400" b="0" u="none" strike="noStrike">
                <a:solidFill>
                  <a:srgbClr val="0d355d"/>
                </a:solidFill>
                <a:effectLst/>
                <a:uFillTx/>
                <a:latin typeface="Montserrat"/>
                <a:ea typeface="DejaVu Sans"/>
              </a:rPr>
              <a:t>omputing</a:t>
            </a:r>
            <a:endParaRPr lang="de-DE" sz="1400" b="0" u="none" strike="noStrike">
              <a:solidFill>
                <a:srgbClr val="000000"/>
              </a:solidFill>
              <a:effectLst/>
              <a:uFillTx/>
              <a:latin typeface="Arial"/>
            </a:endParaRPr>
          </a:p>
        </p:txBody>
      </p:sp>
      <p:sp>
        <p:nvSpPr>
          <p:cNvPr id="26" name="Title 3"/>
          <p:cNvSpPr/>
          <p:nvPr/>
        </p:nvSpPr>
        <p:spPr>
          <a:xfrm>
            <a:off x="609120" y="1041840"/>
            <a:ext cx="10972080" cy="493560"/>
          </a:xfrm>
          <a:prstGeom prst="rect">
            <a:avLst/>
          </a:prstGeom>
          <a:noFill/>
          <a:ln w="0">
            <a:noFill/>
          </a:ln>
        </p:spPr>
        <p:style>
          <a:lnRef idx="0"/>
          <a:fillRef idx="0"/>
          <a:effectRef idx="0"/>
          <a:fontRef idx="minor"/>
        </p:style>
        <p:txBody>
          <a:bodyPr lIns="0" rIns="0" tIns="0" bIns="0" anchor="ctr">
            <a:spAutoFit/>
          </a:bodyPr>
          <a:p>
            <a:pPr defTabSz="914400">
              <a:lnSpc>
                <a:spcPct val="90000"/>
              </a:lnSpc>
              <a:spcBef>
                <a:spcPts val="1191"/>
              </a:spcBef>
              <a:spcAft>
                <a:spcPts val="992"/>
              </a:spcAft>
              <a:tabLst>
                <a:tab algn="l" pos="0"/>
              </a:tabLst>
            </a:pPr>
            <a:r>
              <a:rPr lang="en-DE" sz="3600" b="0" u="none" strike="noStrike">
                <a:solidFill>
                  <a:srgbClr val="0a4c86"/>
                </a:solidFill>
                <a:effectLst/>
                <a:uFillTx/>
                <a:latin typeface="Montserrat"/>
                <a:ea typeface="DejaVu Sans"/>
              </a:rPr>
              <a:t>PHOTONIC – Photon data focused </a:t>
            </a:r>
            <a:endParaRPr lang="de-DE" sz="3600" b="0" u="none" strike="noStrike">
              <a:solidFill>
                <a:srgbClr val="000000"/>
              </a:solidFill>
              <a:effectLst/>
              <a:uFillTx/>
              <a:latin typeface="Arial"/>
            </a:endParaRPr>
          </a:p>
        </p:txBody>
      </p:sp>
      <p:sp>
        <p:nvSpPr>
          <p:cNvPr id="27" name="Title 3"/>
          <p:cNvSpPr/>
          <p:nvPr/>
        </p:nvSpPr>
        <p:spPr>
          <a:xfrm>
            <a:off x="609120" y="2509920"/>
            <a:ext cx="11269800" cy="1536120"/>
          </a:xfrm>
          <a:prstGeom prst="rect">
            <a:avLst/>
          </a:prstGeom>
          <a:noFill/>
          <a:ln w="0">
            <a:noFill/>
          </a:ln>
        </p:spPr>
        <p:style>
          <a:lnRef idx="0"/>
          <a:fillRef idx="0"/>
          <a:effectRef idx="0"/>
          <a:fontRef idx="minor"/>
        </p:style>
        <p:txBody>
          <a:bodyPr lIns="0" rIns="0" tIns="0" bIns="0" anchor="ctr">
            <a:spAutoFit/>
          </a:bodyPr>
          <a:p>
            <a:pPr defTabSz="914400">
              <a:lnSpc>
                <a:spcPct val="90000"/>
              </a:lnSpc>
              <a:tabLst>
                <a:tab algn="l" pos="0"/>
              </a:tabLst>
            </a:pPr>
            <a:r>
              <a:rPr lang="en-GB" sz="1400" b="0" u="sng" strike="noStrike">
                <a:solidFill>
                  <a:srgbClr val="0d355d"/>
                </a:solidFill>
                <a:effectLst/>
                <a:uFillTx/>
                <a:latin typeface="Montserrat"/>
                <a:ea typeface="DejaVu Sans"/>
              </a:rPr>
              <a:t>Tim Wetzel</a:t>
            </a:r>
            <a:r>
              <a:rPr lang="en-GB" sz="1400" b="0" u="none" strike="noStrike">
                <a:solidFill>
                  <a:srgbClr val="0d355d"/>
                </a:solidFill>
                <a:effectLst/>
                <a:uFillTx/>
                <a:latin typeface="Montserrat"/>
                <a:ea typeface="DejaVu Sans"/>
              </a:rPr>
              <a:t>, Patrick Fuhrmann, Sophie Servan, Paul Millar, Shruti Ghargi, Sebastian Paripsa, </a:t>
            </a:r>
            <a:endParaRPr lang="de-DE" sz="1400" b="0" u="none" strike="noStrike">
              <a:solidFill>
                <a:srgbClr val="000000"/>
              </a:solidFill>
              <a:effectLst/>
              <a:uFillTx/>
              <a:latin typeface="Arial"/>
            </a:endParaRPr>
          </a:p>
          <a:p>
            <a:pPr defTabSz="914400">
              <a:lnSpc>
                <a:spcPct val="90000"/>
              </a:lnSpc>
              <a:tabLst>
                <a:tab algn="l" pos="0"/>
              </a:tabLst>
            </a:pPr>
            <a:r>
              <a:rPr lang="en-GB" sz="1400" b="0" u="none" strike="noStrike">
                <a:solidFill>
                  <a:srgbClr val="0d355d"/>
                </a:solidFill>
                <a:effectLst/>
                <a:uFillTx/>
                <a:latin typeface="Montserrat"/>
                <a:ea typeface="DejaVu Sans"/>
              </a:rPr>
              <a:t>	</a:t>
            </a:r>
            <a:r>
              <a:rPr lang="en-GB" sz="1400" b="0" u="none" strike="noStrike">
                <a:solidFill>
                  <a:srgbClr val="0d355d"/>
                </a:solidFill>
                <a:effectLst/>
                <a:uFillTx/>
                <a:latin typeface="Montserrat"/>
                <a:ea typeface="DejaVu Sans"/>
              </a:rPr>
              <a:t>    Linus Pithan, Devin Burke – </a:t>
            </a:r>
            <a:r>
              <a:rPr lang="en-GB" sz="1400" b="1" u="none" strike="noStrike">
                <a:solidFill>
                  <a:srgbClr val="0d355d"/>
                </a:solidFill>
                <a:effectLst/>
                <a:uFillTx/>
                <a:latin typeface="Montserrat"/>
                <a:ea typeface="DejaVu Sans"/>
              </a:rPr>
              <a:t>DESY</a:t>
            </a:r>
            <a:endParaRPr lang="de-DE" sz="1400" b="0" u="none" strike="noStrike">
              <a:solidFill>
                <a:srgbClr val="000000"/>
              </a:solidFill>
              <a:effectLst/>
              <a:uFillTx/>
              <a:latin typeface="Arial"/>
            </a:endParaRPr>
          </a:p>
          <a:p>
            <a:pPr defTabSz="914400">
              <a:lnSpc>
                <a:spcPct val="90000"/>
              </a:lnSpc>
              <a:tabLst>
                <a:tab algn="l" pos="0"/>
              </a:tabLst>
            </a:pPr>
            <a:endParaRPr lang="de-DE" sz="1400" b="0" u="none" strike="noStrike">
              <a:solidFill>
                <a:srgbClr val="000000"/>
              </a:solidFill>
              <a:effectLst/>
              <a:uFillTx/>
              <a:latin typeface="Arial"/>
            </a:endParaRPr>
          </a:p>
          <a:p>
            <a:pPr defTabSz="914400">
              <a:lnSpc>
                <a:spcPct val="90000"/>
              </a:lnSpc>
              <a:tabLst>
                <a:tab algn="l" pos="0"/>
              </a:tabLst>
            </a:pPr>
            <a:r>
              <a:rPr lang="en-GB" sz="1400" b="0" u="none" strike="noStrike">
                <a:solidFill>
                  <a:srgbClr val="0d355d"/>
                </a:solidFill>
                <a:effectLst/>
                <a:uFillTx/>
                <a:latin typeface="Montserrat"/>
                <a:ea typeface="DejaVu Sans"/>
              </a:rPr>
              <a:t>Luca Gelisio, Thomas Michelat – </a:t>
            </a:r>
            <a:r>
              <a:rPr lang="en-GB" sz="1400" b="1" u="none" strike="noStrike">
                <a:solidFill>
                  <a:srgbClr val="0d355d"/>
                </a:solidFill>
                <a:effectLst/>
                <a:uFillTx/>
                <a:latin typeface="Montserrat"/>
                <a:ea typeface="DejaVu Sans"/>
              </a:rPr>
              <a:t>EuXFEL</a:t>
            </a:r>
            <a:endParaRPr lang="de-DE" sz="1400" b="0" u="none" strike="noStrike">
              <a:solidFill>
                <a:srgbClr val="000000"/>
              </a:solidFill>
              <a:effectLst/>
              <a:uFillTx/>
              <a:latin typeface="Arial"/>
            </a:endParaRPr>
          </a:p>
          <a:p>
            <a:pPr defTabSz="914400">
              <a:lnSpc>
                <a:spcPct val="90000"/>
              </a:lnSpc>
              <a:tabLst>
                <a:tab algn="l" pos="0"/>
              </a:tabLst>
            </a:pPr>
            <a:endParaRPr lang="de-DE" sz="1400" b="0" u="none" strike="noStrike">
              <a:solidFill>
                <a:srgbClr val="000000"/>
              </a:solidFill>
              <a:effectLst/>
              <a:uFillTx/>
              <a:latin typeface="Arial"/>
            </a:endParaRPr>
          </a:p>
          <a:p>
            <a:pPr defTabSz="914400">
              <a:lnSpc>
                <a:spcPct val="90000"/>
              </a:lnSpc>
              <a:tabLst>
                <a:tab algn="l" pos="0"/>
              </a:tabLst>
            </a:pPr>
            <a:r>
              <a:rPr lang="en-GB" sz="1400" b="0" u="none" strike="noStrike">
                <a:solidFill>
                  <a:srgbClr val="0d355d"/>
                </a:solidFill>
                <a:effectLst/>
                <a:uFillTx/>
                <a:latin typeface="Montserrat"/>
                <a:ea typeface="DejaVu Sans"/>
              </a:rPr>
              <a:t>Nicolas Hayen – </a:t>
            </a:r>
            <a:r>
              <a:rPr lang="en-GB" sz="1400" b="1" u="none" strike="noStrike">
                <a:solidFill>
                  <a:srgbClr val="0d355d"/>
                </a:solidFill>
                <a:effectLst/>
                <a:uFillTx/>
                <a:latin typeface="Montserrat"/>
                <a:ea typeface="DejaVu Sans"/>
              </a:rPr>
              <a:t>CAU Kiel</a:t>
            </a:r>
            <a:endParaRPr lang="de-DE" sz="1400" b="0" u="none" strike="noStrike">
              <a:solidFill>
                <a:srgbClr val="000000"/>
              </a:solidFill>
              <a:effectLst/>
              <a:uFillTx/>
              <a:latin typeface="Arial"/>
            </a:endParaRPr>
          </a:p>
          <a:p>
            <a:pPr defTabSz="914400">
              <a:lnSpc>
                <a:spcPct val="90000"/>
              </a:lnSpc>
              <a:tabLst>
                <a:tab algn="l" pos="0"/>
              </a:tabLst>
            </a:pPr>
            <a:endParaRPr lang="de-DE" sz="1400" b="0" u="none" strike="noStrike">
              <a:solidFill>
                <a:srgbClr val="000000"/>
              </a:solidFill>
              <a:effectLst/>
              <a:uFillTx/>
              <a:latin typeface="Arial"/>
            </a:endParaRPr>
          </a:p>
          <a:p>
            <a:pPr defTabSz="914400">
              <a:lnSpc>
                <a:spcPct val="90000"/>
              </a:lnSpc>
              <a:tabLst>
                <a:tab algn="l" pos="0"/>
              </a:tabLst>
            </a:pPr>
            <a:r>
              <a:rPr lang="en-GB" sz="1400" b="0" u="none" strike="noStrike">
                <a:solidFill>
                  <a:srgbClr val="0d355d"/>
                </a:solidFill>
                <a:effectLst/>
                <a:uFillTx/>
                <a:latin typeface="Montserrat"/>
                <a:ea typeface="DejaVu Sans"/>
              </a:rPr>
              <a:t>Slides courtesy by Patrick Fuhrmann</a:t>
            </a:r>
            <a:endParaRPr lang="de-DE" sz="1400" b="0" u="none" strike="noStrike">
              <a:solidFill>
                <a:srgbClr val="000000"/>
              </a:solidFill>
              <a:effectLst/>
              <a:uFillTx/>
              <a:latin typeface="Arial"/>
            </a:endParaRPr>
          </a:p>
        </p:txBody>
      </p:sp>
      <p:pic>
        <p:nvPicPr>
          <p:cNvPr id="28" name="Picture 4"/>
          <p:cNvPicPr/>
          <p:nvPr/>
        </p:nvPicPr>
        <p:blipFill>
          <a:blip r:embed="rId1"/>
          <a:stretch/>
        </p:blipFill>
        <p:spPr>
          <a:xfrm>
            <a:off x="9038160" y="4217760"/>
            <a:ext cx="2406600" cy="845280"/>
          </a:xfrm>
          <a:prstGeom prst="rect">
            <a:avLst/>
          </a:prstGeom>
          <a:noFill/>
          <a:ln w="0">
            <a:noFill/>
          </a:ln>
        </p:spPr>
      </p:pic>
      <p:pic>
        <p:nvPicPr>
          <p:cNvPr id="29" name="Picture 2"/>
          <p:cNvPicPr/>
          <p:nvPr/>
        </p:nvPicPr>
        <p:blipFill>
          <a:blip r:embed="rId2"/>
          <a:stretch/>
        </p:blipFill>
        <p:spPr>
          <a:xfrm>
            <a:off x="996840" y="4342320"/>
            <a:ext cx="691920" cy="691920"/>
          </a:xfrm>
          <a:prstGeom prst="rect">
            <a:avLst/>
          </a:prstGeom>
          <a:noFill/>
          <a:ln w="0">
            <a:noFill/>
          </a:ln>
        </p:spPr>
      </p:pic>
      <p:pic>
        <p:nvPicPr>
          <p:cNvPr id="30" name="Picture 6"/>
          <p:cNvPicPr/>
          <p:nvPr/>
        </p:nvPicPr>
        <p:blipFill>
          <a:blip r:embed="rId3"/>
          <a:stretch/>
        </p:blipFill>
        <p:spPr>
          <a:xfrm>
            <a:off x="7870320" y="4342320"/>
            <a:ext cx="691920" cy="691920"/>
          </a:xfrm>
          <a:prstGeom prst="rect">
            <a:avLst/>
          </a:prstGeom>
          <a:noFill/>
          <a:ln w="0">
            <a:noFill/>
          </a:ln>
        </p:spPr>
      </p:pic>
      <p:pic>
        <p:nvPicPr>
          <p:cNvPr id="31" name="Picture 12"/>
          <p:cNvPicPr/>
          <p:nvPr/>
        </p:nvPicPr>
        <p:blipFill>
          <a:blip r:embed="rId4"/>
          <a:stretch/>
        </p:blipFill>
        <p:spPr>
          <a:xfrm>
            <a:off x="2186280" y="4342320"/>
            <a:ext cx="2078640" cy="691920"/>
          </a:xfrm>
          <a:prstGeom prst="rect">
            <a:avLst/>
          </a:prstGeom>
          <a:noFill/>
          <a:ln w="0">
            <a:noFill/>
          </a:ln>
        </p:spPr>
      </p:pic>
      <p:pic>
        <p:nvPicPr>
          <p:cNvPr id="32" name="Picture 4"/>
          <p:cNvPicPr/>
          <p:nvPr/>
        </p:nvPicPr>
        <p:blipFill>
          <a:blip r:embed="rId5"/>
          <a:stretch/>
        </p:blipFill>
        <p:spPr>
          <a:xfrm>
            <a:off x="4926240" y="4342320"/>
            <a:ext cx="2078640" cy="691920"/>
          </a:xfrm>
          <a:prstGeom prst="rect">
            <a:avLst/>
          </a:prstGeom>
          <a:noFill/>
          <a:ln w="0">
            <a:noFill/>
          </a:ln>
        </p:spPr>
      </p:pic>
      <p:sp>
        <p:nvSpPr>
          <p:cNvPr id="33" name=""/>
          <p:cNvSpPr/>
          <p:nvPr/>
        </p:nvSpPr>
        <p:spPr>
          <a:xfrm>
            <a:off x="3905640" y="5796000"/>
            <a:ext cx="3403800" cy="3690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lang="de-DE" sz="1800" b="0" u="none" strike="noStrike">
                <a:solidFill>
                  <a:srgbClr val="0a4c86"/>
                </a:solidFill>
                <a:effectLst/>
                <a:uFillTx/>
                <a:latin typeface="Montserrat"/>
                <a:ea typeface="DejaVu Sans"/>
              </a:rPr>
              <a:t>https://photonic-project.org/</a:t>
            </a:r>
            <a:endParaRPr lang="de-DE"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 name="Picture 4"/>
          <p:cNvPicPr/>
          <p:nvPr/>
        </p:nvPicPr>
        <p:blipFill>
          <a:blip r:embed="rId1"/>
          <a:stretch/>
        </p:blipFill>
        <p:spPr>
          <a:xfrm>
            <a:off x="300600" y="1448280"/>
            <a:ext cx="3370320" cy="4737600"/>
          </a:xfrm>
          <a:prstGeom prst="rect">
            <a:avLst/>
          </a:prstGeom>
          <a:noFill/>
          <a:ln w="0">
            <a:noFill/>
          </a:ln>
          <a:effectLst>
            <a:outerShdw algn="tl" blurRad="50760" dir="2700000" dist="37674" rotWithShape="0">
              <a:srgbClr val="000000">
                <a:alpha val="40000"/>
              </a:srgbClr>
            </a:outerShdw>
          </a:effectLst>
        </p:spPr>
      </p:pic>
      <p:sp>
        <p:nvSpPr>
          <p:cNvPr id="35" name="PlaceHolder 1"/>
          <p:cNvSpPr>
            <a:spLocks noGrp="1"/>
          </p:cNvSpPr>
          <p:nvPr>
            <p:ph type="title"/>
          </p:nvPr>
        </p:nvSpPr>
        <p:spPr>
          <a:xfrm>
            <a:off x="300600" y="83520"/>
            <a:ext cx="10972080" cy="1143360"/>
          </a:xfrm>
          <a:prstGeom prst="rect">
            <a:avLst/>
          </a:prstGeom>
          <a:noFill/>
          <a:ln w="0">
            <a:noFill/>
          </a:ln>
        </p:spPr>
        <p:txBody>
          <a:bodyPr lIns="0" rIns="0" tIns="0" bIns="0" anchor="ctr">
            <a:noAutofit/>
          </a:bodyPr>
          <a:p>
            <a:pPr indent="0" defTabSz="914400">
              <a:lnSpc>
                <a:spcPct val="90000"/>
              </a:lnSpc>
              <a:buNone/>
              <a:tabLst>
                <a:tab algn="l" pos="0"/>
              </a:tabLst>
            </a:pPr>
            <a:r>
              <a:rPr lang="en-DE" sz="3600" b="0" u="none" strike="noStrike">
                <a:solidFill>
                  <a:schemeClr val="lt1"/>
                </a:solidFill>
                <a:effectLst/>
                <a:uFillTx/>
                <a:latin typeface="Montserrat"/>
                <a:ea typeface="DejaVu Sans"/>
              </a:rPr>
              <a:t>O</a:t>
            </a:r>
            <a:r>
              <a:rPr lang="en-DE" sz="3600" b="0" u="none" strike="noStrike">
                <a:solidFill>
                  <a:schemeClr val="lt1"/>
                </a:solidFill>
                <a:effectLst/>
                <a:uFillTx/>
                <a:latin typeface="Montserrat"/>
                <a:ea typeface="DejaVu Sans"/>
              </a:rPr>
              <a:t>ur </a:t>
            </a:r>
            <a:r>
              <a:rPr lang="en-DE" sz="3600" b="0" u="none" strike="noStrike">
                <a:solidFill>
                  <a:schemeClr val="lt1"/>
                </a:solidFill>
                <a:effectLst/>
                <a:uFillTx/>
                <a:latin typeface="Montserrat"/>
                <a:ea typeface="DejaVu Sans"/>
              </a:rPr>
              <a:t>D</a:t>
            </a:r>
            <a:r>
              <a:rPr lang="en-DE" sz="3600" b="0" u="none" strike="noStrike">
                <a:solidFill>
                  <a:schemeClr val="lt1"/>
                </a:solidFill>
                <a:effectLst/>
                <a:uFillTx/>
                <a:latin typeface="Montserrat"/>
                <a:ea typeface="DejaVu Sans"/>
              </a:rPr>
              <a:t>at</a:t>
            </a:r>
            <a:r>
              <a:rPr lang="en-DE" sz="3600" b="0" u="none" strike="noStrike">
                <a:solidFill>
                  <a:schemeClr val="lt1"/>
                </a:solidFill>
                <a:effectLst/>
                <a:uFillTx/>
                <a:latin typeface="Montserrat"/>
                <a:ea typeface="DejaVu Sans"/>
              </a:rPr>
              <a:t>a </a:t>
            </a:r>
            <a:r>
              <a:rPr lang="en-DE" sz="3600" b="0" u="none" strike="noStrike">
                <a:solidFill>
                  <a:schemeClr val="lt1"/>
                </a:solidFill>
                <a:effectLst/>
                <a:uFillTx/>
                <a:latin typeface="Montserrat"/>
                <a:ea typeface="DejaVu Sans"/>
              </a:rPr>
              <a:t>(li</a:t>
            </a:r>
            <a:r>
              <a:rPr lang="en-DE" sz="3600" b="0" u="none" strike="noStrike">
                <a:solidFill>
                  <a:schemeClr val="lt1"/>
                </a:solidFill>
                <a:effectLst/>
                <a:uFillTx/>
                <a:latin typeface="Montserrat"/>
                <a:ea typeface="DejaVu Sans"/>
              </a:rPr>
              <a:t>gh</a:t>
            </a:r>
            <a:r>
              <a:rPr lang="en-DE" sz="3600" b="0" u="none" strike="noStrike">
                <a:solidFill>
                  <a:schemeClr val="lt1"/>
                </a:solidFill>
                <a:effectLst/>
                <a:uFillTx/>
                <a:latin typeface="Montserrat"/>
                <a:ea typeface="DejaVu Sans"/>
              </a:rPr>
              <a:t>t) </a:t>
            </a:r>
            <a:r>
              <a:rPr lang="en-DE" sz="3600" b="0" u="none" strike="noStrike">
                <a:solidFill>
                  <a:schemeClr val="lt1"/>
                </a:solidFill>
                <a:effectLst/>
                <a:uFillTx/>
                <a:latin typeface="Montserrat"/>
                <a:ea typeface="DejaVu Sans"/>
              </a:rPr>
              <a:t>so</a:t>
            </a:r>
            <a:r>
              <a:rPr lang="en-DE" sz="3600" b="0" u="none" strike="noStrike">
                <a:solidFill>
                  <a:schemeClr val="lt1"/>
                </a:solidFill>
                <a:effectLst/>
                <a:uFillTx/>
                <a:latin typeface="Montserrat"/>
                <a:ea typeface="DejaVu Sans"/>
              </a:rPr>
              <a:t>ur</a:t>
            </a:r>
            <a:r>
              <a:rPr lang="en-DE" sz="3600" b="0" u="none" strike="noStrike">
                <a:solidFill>
                  <a:schemeClr val="lt1"/>
                </a:solidFill>
                <a:effectLst/>
                <a:uFillTx/>
                <a:latin typeface="Montserrat"/>
                <a:ea typeface="DejaVu Sans"/>
              </a:rPr>
              <a:t>ce</a:t>
            </a:r>
            <a:r>
              <a:rPr lang="en-DE" sz="3600" b="0" u="none" strike="noStrike">
                <a:solidFill>
                  <a:schemeClr val="lt1"/>
                </a:solidFill>
                <a:effectLst/>
                <a:uFillTx/>
                <a:latin typeface="Montserrat"/>
                <a:ea typeface="DejaVu Sans"/>
              </a:rPr>
              <a:t>s</a:t>
            </a:r>
            <a:endParaRPr lang="de-DE" sz="3600" b="0" u="none" strike="noStrike">
              <a:solidFill>
                <a:srgbClr val="000000"/>
              </a:solidFill>
              <a:effectLst/>
              <a:uFillTx/>
              <a:latin typeface="Arial"/>
            </a:endParaRPr>
          </a:p>
        </p:txBody>
      </p:sp>
      <p:pic>
        <p:nvPicPr>
          <p:cNvPr id="36" name="Picture 8"/>
          <p:cNvPicPr/>
          <p:nvPr/>
        </p:nvPicPr>
        <p:blipFill>
          <a:blip r:embed="rId2"/>
          <a:stretch/>
        </p:blipFill>
        <p:spPr>
          <a:xfrm>
            <a:off x="7770240" y="1228320"/>
            <a:ext cx="4333320" cy="2881080"/>
          </a:xfrm>
          <a:prstGeom prst="rect">
            <a:avLst/>
          </a:prstGeom>
          <a:noFill/>
          <a:ln w="0">
            <a:noFill/>
          </a:ln>
          <a:effectLst>
            <a:outerShdw algn="tl" blurRad="50760" dir="2700000" dist="37674" rotWithShape="0">
              <a:srgbClr val="000000">
                <a:alpha val="40000"/>
              </a:srgbClr>
            </a:outerShdw>
          </a:effectLst>
        </p:spPr>
      </p:pic>
      <p:pic>
        <p:nvPicPr>
          <p:cNvPr id="37" name="Picture 2" descr="PETRA III"/>
          <p:cNvPicPr/>
          <p:nvPr/>
        </p:nvPicPr>
        <p:blipFill>
          <a:blip r:embed="rId3"/>
          <a:stretch/>
        </p:blipFill>
        <p:spPr>
          <a:xfrm>
            <a:off x="3410640" y="2201040"/>
            <a:ext cx="5588280" cy="3786480"/>
          </a:xfrm>
          <a:prstGeom prst="rect">
            <a:avLst/>
          </a:prstGeom>
          <a:noFill/>
          <a:ln w="0">
            <a:noFill/>
          </a:ln>
          <a:effectLst>
            <a:outerShdw algn="tl" blurRad="50760" dir="2700000" dist="37674" rotWithShape="0">
              <a:srgbClr val="000000">
                <a:alpha val="40000"/>
              </a:srgbClr>
            </a:outerShdw>
          </a:effectLst>
        </p:spPr>
      </p:pic>
      <p:sp>
        <p:nvSpPr>
          <p:cNvPr id="38" name="TextBox 6"/>
          <p:cNvSpPr/>
          <p:nvPr/>
        </p:nvSpPr>
        <p:spPr>
          <a:xfrm>
            <a:off x="3672360" y="2377080"/>
            <a:ext cx="2035080" cy="5774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3200" b="0" u="none" strike="noStrike">
                <a:solidFill>
                  <a:schemeClr val="lt1"/>
                </a:solidFill>
                <a:effectLst/>
                <a:uFillTx/>
                <a:latin typeface="Montserrat"/>
                <a:ea typeface="DejaVu Sans"/>
              </a:rPr>
              <a:t>PETRA III</a:t>
            </a:r>
            <a:endParaRPr lang="de-DE" sz="3200" b="0" u="none" strike="noStrike">
              <a:solidFill>
                <a:srgbClr val="000000"/>
              </a:solidFill>
              <a:effectLst/>
              <a:uFillTx/>
              <a:latin typeface="Arial"/>
            </a:endParaRPr>
          </a:p>
        </p:txBody>
      </p:sp>
      <p:sp>
        <p:nvSpPr>
          <p:cNvPr id="39" name="TextBox 7"/>
          <p:cNvSpPr/>
          <p:nvPr/>
        </p:nvSpPr>
        <p:spPr>
          <a:xfrm>
            <a:off x="7834680" y="1422360"/>
            <a:ext cx="1550160" cy="5774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3200" b="0" u="none" strike="noStrike">
                <a:solidFill>
                  <a:schemeClr val="lt1"/>
                </a:solidFill>
                <a:effectLst/>
                <a:uFillTx/>
                <a:latin typeface="Montserrat"/>
                <a:ea typeface="DejaVu Sans"/>
              </a:rPr>
              <a:t>FLASH</a:t>
            </a:r>
            <a:endParaRPr lang="de-DE" sz="3200" b="0" u="none" strike="noStrike">
              <a:solidFill>
                <a:srgbClr val="000000"/>
              </a:solidFill>
              <a:effectLst/>
              <a:uFillTx/>
              <a:latin typeface="Arial"/>
            </a:endParaRPr>
          </a:p>
        </p:txBody>
      </p:sp>
      <p:sp>
        <p:nvSpPr>
          <p:cNvPr id="40" name="TextBox 8"/>
          <p:cNvSpPr/>
          <p:nvPr/>
        </p:nvSpPr>
        <p:spPr>
          <a:xfrm>
            <a:off x="524880" y="1448280"/>
            <a:ext cx="1733040" cy="5774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3200" b="0" u="none" strike="noStrike">
                <a:solidFill>
                  <a:schemeClr val="lt1"/>
                </a:solidFill>
                <a:effectLst/>
                <a:uFillTx/>
                <a:latin typeface="Montserrat"/>
                <a:ea typeface="DejaVu Sans"/>
              </a:rPr>
              <a:t>EuXFEL</a:t>
            </a:r>
            <a:endParaRPr lang="de-DE" sz="3200" b="0" u="none" strike="noStrike">
              <a:solidFill>
                <a:srgbClr val="000000"/>
              </a:solidFill>
              <a:effectLst/>
              <a:uFillTx/>
              <a:latin typeface="Arial"/>
            </a:endParaRPr>
          </a:p>
        </p:txBody>
      </p:sp>
      <p:pic>
        <p:nvPicPr>
          <p:cNvPr id="41" name="Picture 2" descr="P11 - High-throughput Macromolecular Crystallography beamline"/>
          <p:cNvPicPr/>
          <p:nvPr/>
        </p:nvPicPr>
        <p:blipFill>
          <a:blip r:embed="rId4"/>
          <a:stretch/>
        </p:blipFill>
        <p:spPr>
          <a:xfrm>
            <a:off x="8564760" y="3986280"/>
            <a:ext cx="3326760" cy="2195280"/>
          </a:xfrm>
          <a:prstGeom prst="rect">
            <a:avLst/>
          </a:prstGeom>
          <a:noFill/>
          <a:ln w="0">
            <a:noFill/>
          </a:ln>
          <a:effectLst>
            <a:outerShdw algn="tl" blurRad="50760" dir="2700000" dist="37674" rotWithShape="0">
              <a:srgbClr val="000000">
                <a:alpha val="40000"/>
              </a:srgbClr>
            </a:outerShdw>
          </a:effectLst>
        </p:spPr>
      </p:pic>
      <p:sp>
        <p:nvSpPr>
          <p:cNvPr id="42" name="TextBox 11"/>
          <p:cNvSpPr/>
          <p:nvPr/>
        </p:nvSpPr>
        <p:spPr>
          <a:xfrm>
            <a:off x="8823960" y="5259600"/>
            <a:ext cx="3173400" cy="912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lt1"/>
                </a:solidFill>
                <a:effectLst/>
                <a:uFillTx/>
                <a:latin typeface="Montserrat"/>
                <a:ea typeface="DejaVu Sans"/>
              </a:rPr>
              <a:t>P11 - High-throughput Macromolecular Crystallography beamline</a:t>
            </a:r>
            <a:endParaRPr lang="de-DE"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 name="PlaceHolder 1"/>
          <p:cNvSpPr>
            <a:spLocks noGrp="1"/>
          </p:cNvSpPr>
          <p:nvPr>
            <p:ph type="title"/>
          </p:nvPr>
        </p:nvSpPr>
        <p:spPr>
          <a:xfrm>
            <a:off x="300600" y="83520"/>
            <a:ext cx="10972080" cy="1143360"/>
          </a:xfrm>
          <a:prstGeom prst="rect">
            <a:avLst/>
          </a:prstGeom>
          <a:noFill/>
          <a:ln w="0">
            <a:noFill/>
          </a:ln>
        </p:spPr>
        <p:txBody>
          <a:bodyPr lIns="0" rIns="0" tIns="0" bIns="0" anchor="ctr">
            <a:noAutofit/>
          </a:bodyPr>
          <a:p>
            <a:pPr indent="0" defTabSz="914400">
              <a:lnSpc>
                <a:spcPct val="90000"/>
              </a:lnSpc>
              <a:buNone/>
              <a:tabLst>
                <a:tab algn="l" pos="0"/>
              </a:tabLst>
            </a:pPr>
            <a:r>
              <a:rPr lang="en-DE" sz="3600" b="0" u="none" strike="noStrike">
                <a:solidFill>
                  <a:schemeClr val="lt1"/>
                </a:solidFill>
                <a:effectLst/>
                <a:uFillTx/>
                <a:latin typeface="Montserrat"/>
                <a:ea typeface="DejaVu Sans"/>
              </a:rPr>
              <a:t>Usi</a:t>
            </a:r>
            <a:r>
              <a:rPr lang="en-DE" sz="3600" b="0" u="none" strike="noStrike">
                <a:solidFill>
                  <a:schemeClr val="lt1"/>
                </a:solidFill>
                <a:effectLst/>
                <a:uFillTx/>
                <a:latin typeface="Montserrat"/>
                <a:ea typeface="DejaVu Sans"/>
              </a:rPr>
              <a:t>ng </a:t>
            </a:r>
            <a:r>
              <a:rPr lang="en-DE" sz="3600" b="0" u="none" strike="noStrike">
                <a:solidFill>
                  <a:schemeClr val="lt1"/>
                </a:solidFill>
                <a:effectLst/>
                <a:uFillTx/>
                <a:latin typeface="Montserrat"/>
                <a:ea typeface="DejaVu Sans"/>
              </a:rPr>
              <a:t>Pho</a:t>
            </a:r>
            <a:r>
              <a:rPr lang="en-DE" sz="3600" b="0" u="none" strike="noStrike">
                <a:solidFill>
                  <a:schemeClr val="lt1"/>
                </a:solidFill>
                <a:effectLst/>
                <a:uFillTx/>
                <a:latin typeface="Montserrat"/>
                <a:ea typeface="DejaVu Sans"/>
              </a:rPr>
              <a:t>ton</a:t>
            </a:r>
            <a:r>
              <a:rPr lang="en-DE" sz="3600" b="0" u="none" strike="noStrike">
                <a:solidFill>
                  <a:schemeClr val="lt1"/>
                </a:solidFill>
                <a:effectLst/>
                <a:uFillTx/>
                <a:latin typeface="Montserrat"/>
                <a:ea typeface="DejaVu Sans"/>
              </a:rPr>
              <a:t>s </a:t>
            </a:r>
            <a:r>
              <a:rPr lang="en-DE" sz="3600" b="0" u="none" strike="noStrike">
                <a:solidFill>
                  <a:schemeClr val="lt1"/>
                </a:solidFill>
                <a:effectLst/>
                <a:uFillTx/>
                <a:latin typeface="Montserrat"/>
                <a:ea typeface="DejaVu Sans"/>
              </a:rPr>
              <a:t>and </a:t>
            </a:r>
            <a:r>
              <a:rPr lang="en-DE" sz="3600" b="0" u="none" strike="noStrike">
                <a:solidFill>
                  <a:schemeClr val="lt1"/>
                </a:solidFill>
                <a:effectLst/>
                <a:uFillTx/>
                <a:latin typeface="Montserrat"/>
                <a:ea typeface="DejaVu Sans"/>
              </a:rPr>
              <a:t>Neu</a:t>
            </a:r>
            <a:r>
              <a:rPr lang="en-DE" sz="3600" b="0" u="none" strike="noStrike">
                <a:solidFill>
                  <a:schemeClr val="lt1"/>
                </a:solidFill>
                <a:effectLst/>
                <a:uFillTx/>
                <a:latin typeface="Montserrat"/>
                <a:ea typeface="DejaVu Sans"/>
              </a:rPr>
              <a:t>tron</a:t>
            </a:r>
            <a:r>
              <a:rPr lang="en-DE" sz="3600" b="0" u="none" strike="noStrike">
                <a:solidFill>
                  <a:schemeClr val="lt1"/>
                </a:solidFill>
                <a:effectLst/>
                <a:uFillTx/>
                <a:latin typeface="Montserrat"/>
                <a:ea typeface="DejaVu Sans"/>
              </a:rPr>
              <a:t>s</a:t>
            </a:r>
            <a:endParaRPr lang="de-DE" sz="3600" b="0" u="none" strike="noStrike">
              <a:solidFill>
                <a:srgbClr val="000000"/>
              </a:solidFill>
              <a:effectLst/>
              <a:uFillTx/>
              <a:latin typeface="Arial"/>
            </a:endParaRPr>
          </a:p>
        </p:txBody>
      </p:sp>
      <p:sp>
        <p:nvSpPr>
          <p:cNvPr id="44" name="TextBox 3"/>
          <p:cNvSpPr/>
          <p:nvPr/>
        </p:nvSpPr>
        <p:spPr>
          <a:xfrm>
            <a:off x="440280" y="7352640"/>
            <a:ext cx="11310120" cy="912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Arial"/>
                <a:ea typeface="DejaVu Sans"/>
              </a:rPr>
              <a:t>The experiments at the light sources at DESY range from basic to application-oriented research by science and industry in the fields of physics, chemistry, biology, medicine, life sciences, geosciences, materials science and the study of cultural assets.</a:t>
            </a:r>
            <a:endParaRPr lang="de-DE" sz="1800" b="0" u="none" strike="noStrike">
              <a:solidFill>
                <a:srgbClr val="000000"/>
              </a:solidFill>
              <a:effectLst/>
              <a:uFillTx/>
              <a:latin typeface="Arial"/>
            </a:endParaRPr>
          </a:p>
        </p:txBody>
      </p:sp>
      <p:grpSp>
        <p:nvGrpSpPr>
          <p:cNvPr id="45" name="Group 25"/>
          <p:cNvGrpSpPr/>
          <p:nvPr/>
        </p:nvGrpSpPr>
        <p:grpSpPr>
          <a:xfrm>
            <a:off x="343080" y="1359000"/>
            <a:ext cx="6247080" cy="2322720"/>
            <a:chOff x="343080" y="1359000"/>
            <a:chExt cx="6247080" cy="2322720"/>
          </a:xfrm>
        </p:grpSpPr>
        <p:pic>
          <p:nvPicPr>
            <p:cNvPr id="46" name="Picture 26"/>
            <p:cNvPicPr/>
            <p:nvPr/>
          </p:nvPicPr>
          <p:blipFill>
            <a:blip r:embed="rId1"/>
            <a:stretch/>
          </p:blipFill>
          <p:spPr>
            <a:xfrm>
              <a:off x="533520" y="1905120"/>
              <a:ext cx="5650200" cy="1671840"/>
            </a:xfrm>
            <a:prstGeom prst="rect">
              <a:avLst/>
            </a:prstGeom>
            <a:noFill/>
            <a:ln w="0">
              <a:noFill/>
            </a:ln>
          </p:spPr>
        </p:pic>
        <p:sp>
          <p:nvSpPr>
            <p:cNvPr id="47" name="Title 2"/>
            <p:cNvSpPr/>
            <p:nvPr/>
          </p:nvSpPr>
          <p:spPr>
            <a:xfrm>
              <a:off x="492840" y="1448640"/>
              <a:ext cx="3519000" cy="494640"/>
            </a:xfrm>
            <a:prstGeom prst="rect">
              <a:avLst/>
            </a:prstGeom>
            <a:noFill/>
            <a:ln w="0">
              <a:noFill/>
            </a:ln>
          </p:spPr>
          <p:style>
            <a:lnRef idx="0"/>
            <a:fillRef idx="0"/>
            <a:effectRef idx="0"/>
            <a:fontRef idx="minor"/>
          </p:style>
          <p:txBody>
            <a:bodyPr lIns="90000" rIns="90000" tIns="45000" bIns="45000" anchor="ctr">
              <a:normAutofit fontScale="85000" lnSpcReduction="9999"/>
            </a:bodyPr>
            <a:p>
              <a:pPr defTabSz="457200">
                <a:lnSpc>
                  <a:spcPct val="100000"/>
                </a:lnSpc>
                <a:tabLst>
                  <a:tab algn="l" pos="0"/>
                </a:tabLst>
              </a:pPr>
              <a:r>
                <a:rPr lang="en-GB" sz="2000" b="0" u="none" strike="noStrike">
                  <a:solidFill>
                    <a:srgbClr val="1f4e79"/>
                  </a:solidFill>
                  <a:effectLst/>
                  <a:uFillTx/>
                  <a:latin typeface="Montserrat"/>
                  <a:ea typeface="DejaVu Sans"/>
                </a:rPr>
                <a:t>Conservative Crystallography</a:t>
              </a:r>
              <a:endParaRPr lang="de-DE" sz="2000" b="0" u="none" strike="noStrike">
                <a:solidFill>
                  <a:srgbClr val="000000"/>
                </a:solidFill>
                <a:effectLst/>
                <a:uFillTx/>
                <a:latin typeface="Arial"/>
              </a:endParaRPr>
            </a:p>
          </p:txBody>
        </p:sp>
        <p:sp>
          <p:nvSpPr>
            <p:cNvPr id="48" name="Snip Single Corner Rectangle 78"/>
            <p:cNvSpPr/>
            <p:nvPr/>
          </p:nvSpPr>
          <p:spPr>
            <a:xfrm>
              <a:off x="343080" y="1359000"/>
              <a:ext cx="6247080" cy="2322720"/>
            </a:xfrm>
            <a:prstGeom prst="snip1Rect">
              <a:avLst>
                <a:gd name="adj" fmla="val 16667"/>
              </a:avLst>
            </a:prstGeom>
            <a:noFill/>
            <a:ln w="9525">
              <a:solidFill>
                <a:srgbClr val="3f6ec2"/>
              </a:solidFill>
              <a:round/>
            </a:ln>
            <a:effectLst>
              <a:outerShdw blurRad="39960" dir="5400000" dist="23040" rotWithShape="0">
                <a:srgbClr val="000000">
                  <a:alpha val="35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GB" sz="1400" b="0" u="none" strike="noStrike">
                <a:solidFill>
                  <a:srgbClr val="ffffff"/>
                </a:solidFill>
                <a:effectLst/>
                <a:uFillTx/>
                <a:latin typeface="Arial"/>
                <a:ea typeface="DejaVu Sans"/>
              </a:endParaRPr>
            </a:p>
          </p:txBody>
        </p:sp>
      </p:grpSp>
      <p:grpSp>
        <p:nvGrpSpPr>
          <p:cNvPr id="49" name="Group 29"/>
          <p:cNvGrpSpPr/>
          <p:nvPr/>
        </p:nvGrpSpPr>
        <p:grpSpPr>
          <a:xfrm>
            <a:off x="343080" y="3808800"/>
            <a:ext cx="6247080" cy="2412720"/>
            <a:chOff x="343080" y="3808800"/>
            <a:chExt cx="6247080" cy="2412720"/>
          </a:xfrm>
        </p:grpSpPr>
        <p:pic>
          <p:nvPicPr>
            <p:cNvPr id="50" name="Picture 30"/>
            <p:cNvPicPr/>
            <p:nvPr/>
          </p:nvPicPr>
          <p:blipFill>
            <a:blip r:embed="rId2"/>
            <a:stretch/>
          </p:blipFill>
          <p:spPr>
            <a:xfrm>
              <a:off x="774720" y="4216320"/>
              <a:ext cx="4678560" cy="1899000"/>
            </a:xfrm>
            <a:prstGeom prst="rect">
              <a:avLst/>
            </a:prstGeom>
            <a:noFill/>
            <a:ln w="0">
              <a:noFill/>
            </a:ln>
          </p:spPr>
        </p:pic>
        <p:sp>
          <p:nvSpPr>
            <p:cNvPr id="51" name="Title 2"/>
            <p:cNvSpPr/>
            <p:nvPr/>
          </p:nvSpPr>
          <p:spPr>
            <a:xfrm>
              <a:off x="440280" y="3808800"/>
              <a:ext cx="3519000" cy="494640"/>
            </a:xfrm>
            <a:prstGeom prst="rect">
              <a:avLst/>
            </a:prstGeom>
            <a:noFill/>
            <a:ln w="0">
              <a:noFill/>
            </a:ln>
          </p:spPr>
          <p:style>
            <a:lnRef idx="0"/>
            <a:fillRef idx="0"/>
            <a:effectRef idx="0"/>
            <a:fontRef idx="minor"/>
          </p:style>
          <p:txBody>
            <a:bodyPr lIns="90000" rIns="90000" tIns="45000" bIns="45000" anchor="ctr">
              <a:normAutofit/>
            </a:bodyPr>
            <a:p>
              <a:pPr defTabSz="457200">
                <a:lnSpc>
                  <a:spcPct val="100000"/>
                </a:lnSpc>
                <a:tabLst>
                  <a:tab algn="l" pos="0"/>
                </a:tabLst>
              </a:pPr>
              <a:r>
                <a:rPr lang="en-GB" sz="1700" b="0" u="none" strike="noStrike">
                  <a:solidFill>
                    <a:srgbClr val="1f4e79"/>
                  </a:solidFill>
                  <a:effectLst/>
                  <a:uFillTx/>
                  <a:latin typeface="Montserrat"/>
                  <a:ea typeface="DejaVu Sans"/>
                </a:rPr>
                <a:t>Serial Crystallography</a:t>
              </a:r>
              <a:endParaRPr lang="de-DE" sz="1700" b="0" u="none" strike="noStrike">
                <a:solidFill>
                  <a:srgbClr val="000000"/>
                </a:solidFill>
                <a:effectLst/>
                <a:uFillTx/>
                <a:latin typeface="Arial"/>
              </a:endParaRPr>
            </a:p>
          </p:txBody>
        </p:sp>
        <p:sp>
          <p:nvSpPr>
            <p:cNvPr id="52" name="Snip Single Corner Rectangle 82"/>
            <p:cNvSpPr/>
            <p:nvPr/>
          </p:nvSpPr>
          <p:spPr>
            <a:xfrm>
              <a:off x="343080" y="3808800"/>
              <a:ext cx="6247080" cy="2412720"/>
            </a:xfrm>
            <a:prstGeom prst="snip1Rect">
              <a:avLst>
                <a:gd name="adj" fmla="val 16667"/>
              </a:avLst>
            </a:prstGeom>
            <a:noFill/>
            <a:ln w="9525">
              <a:solidFill>
                <a:srgbClr val="3f6ec2"/>
              </a:solidFill>
              <a:round/>
            </a:ln>
            <a:effectLst>
              <a:outerShdw blurRad="39960" dir="5400000" dist="23040" rotWithShape="0">
                <a:srgbClr val="000000">
                  <a:alpha val="35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GB" sz="1400" b="0" u="none" strike="noStrike">
                <a:solidFill>
                  <a:srgbClr val="ffffff"/>
                </a:solidFill>
                <a:effectLst/>
                <a:uFillTx/>
                <a:latin typeface="Arial"/>
                <a:ea typeface="DejaVu Sans"/>
              </a:endParaRPr>
            </a:p>
          </p:txBody>
        </p:sp>
      </p:grpSp>
      <p:grpSp>
        <p:nvGrpSpPr>
          <p:cNvPr id="53" name="Group 33"/>
          <p:cNvGrpSpPr/>
          <p:nvPr/>
        </p:nvGrpSpPr>
        <p:grpSpPr>
          <a:xfrm>
            <a:off x="6896160" y="1353240"/>
            <a:ext cx="4659480" cy="1820520"/>
            <a:chOff x="6896160" y="1353240"/>
            <a:chExt cx="4659480" cy="1820520"/>
          </a:xfrm>
        </p:grpSpPr>
        <p:pic>
          <p:nvPicPr>
            <p:cNvPr id="54" name="Picture 34"/>
            <p:cNvPicPr/>
            <p:nvPr/>
          </p:nvPicPr>
          <p:blipFill>
            <a:blip r:embed="rId3"/>
            <a:stretch/>
          </p:blipFill>
          <p:spPr>
            <a:xfrm>
              <a:off x="8559720" y="1553760"/>
              <a:ext cx="2500560" cy="1559880"/>
            </a:xfrm>
            <a:prstGeom prst="rect">
              <a:avLst/>
            </a:prstGeom>
            <a:noFill/>
            <a:ln w="0">
              <a:noFill/>
            </a:ln>
          </p:spPr>
        </p:pic>
        <p:sp>
          <p:nvSpPr>
            <p:cNvPr id="55" name="Title 2"/>
            <p:cNvSpPr/>
            <p:nvPr/>
          </p:nvSpPr>
          <p:spPr>
            <a:xfrm>
              <a:off x="7058520" y="1907280"/>
              <a:ext cx="1499760" cy="927000"/>
            </a:xfrm>
            <a:prstGeom prst="rect">
              <a:avLst/>
            </a:prstGeom>
            <a:noFill/>
            <a:ln w="0">
              <a:noFill/>
            </a:ln>
          </p:spPr>
          <p:style>
            <a:lnRef idx="0"/>
            <a:fillRef idx="0"/>
            <a:effectRef idx="0"/>
            <a:fontRef idx="minor"/>
          </p:style>
          <p:txBody>
            <a:bodyPr lIns="90000" rIns="90000" tIns="45000" bIns="45000" anchor="ctr">
              <a:normAutofit/>
            </a:bodyPr>
            <a:p>
              <a:pPr defTabSz="457200">
                <a:lnSpc>
                  <a:spcPct val="100000"/>
                </a:lnSpc>
                <a:tabLst>
                  <a:tab algn="l" pos="0"/>
                </a:tabLst>
              </a:pPr>
              <a:r>
                <a:rPr lang="en-GB" sz="1600" b="0" u="none" strike="noStrike">
                  <a:solidFill>
                    <a:srgbClr val="1f4e79"/>
                  </a:solidFill>
                  <a:effectLst/>
                  <a:uFillTx/>
                  <a:latin typeface="Montserrat"/>
                  <a:ea typeface="DejaVu Sans"/>
                </a:rPr>
                <a:t>Photon Tomography</a:t>
              </a:r>
              <a:endParaRPr lang="de-DE" sz="1600" b="0" u="none" strike="noStrike">
                <a:solidFill>
                  <a:srgbClr val="000000"/>
                </a:solidFill>
                <a:effectLst/>
                <a:uFillTx/>
                <a:latin typeface="Arial"/>
              </a:endParaRPr>
            </a:p>
          </p:txBody>
        </p:sp>
        <p:sp>
          <p:nvSpPr>
            <p:cNvPr id="56" name="Snip Single Corner Rectangle 86"/>
            <p:cNvSpPr/>
            <p:nvPr/>
          </p:nvSpPr>
          <p:spPr>
            <a:xfrm>
              <a:off x="6896160" y="1353240"/>
              <a:ext cx="4659480" cy="1820520"/>
            </a:xfrm>
            <a:prstGeom prst="snip1Rect">
              <a:avLst>
                <a:gd name="adj" fmla="val 16667"/>
              </a:avLst>
            </a:prstGeom>
            <a:noFill/>
            <a:ln w="9525">
              <a:solidFill>
                <a:srgbClr val="3f6ec2"/>
              </a:solidFill>
              <a:round/>
            </a:ln>
            <a:effectLst>
              <a:outerShdw blurRad="39960" dir="5400000" dist="23040" rotWithShape="0">
                <a:srgbClr val="000000">
                  <a:alpha val="35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GB" sz="1400" b="0" u="none" strike="noStrike">
                <a:solidFill>
                  <a:srgbClr val="ffffff"/>
                </a:solidFill>
                <a:effectLst/>
                <a:uFillTx/>
                <a:latin typeface="Arial"/>
                <a:ea typeface="DejaVu Sans"/>
              </a:endParaRPr>
            </a:p>
          </p:txBody>
        </p:sp>
      </p:grpSp>
      <p:grpSp>
        <p:nvGrpSpPr>
          <p:cNvPr id="57" name="Group 37"/>
          <p:cNvGrpSpPr/>
          <p:nvPr/>
        </p:nvGrpSpPr>
        <p:grpSpPr>
          <a:xfrm>
            <a:off x="6858000" y="3268080"/>
            <a:ext cx="5015160" cy="2297160"/>
            <a:chOff x="6858000" y="3268080"/>
            <a:chExt cx="5015160" cy="2297160"/>
          </a:xfrm>
        </p:grpSpPr>
        <p:sp>
          <p:nvSpPr>
            <p:cNvPr id="58" name="Title 2"/>
            <p:cNvSpPr/>
            <p:nvPr/>
          </p:nvSpPr>
          <p:spPr>
            <a:xfrm>
              <a:off x="6944400" y="3294360"/>
              <a:ext cx="2579400" cy="455040"/>
            </a:xfrm>
            <a:prstGeom prst="rect">
              <a:avLst/>
            </a:prstGeom>
            <a:noFill/>
            <a:ln w="0">
              <a:noFill/>
            </a:ln>
          </p:spPr>
          <p:style>
            <a:lnRef idx="0"/>
            <a:fillRef idx="0"/>
            <a:effectRef idx="0"/>
            <a:fontRef idx="minor"/>
          </p:style>
          <p:txBody>
            <a:bodyPr lIns="90000" rIns="90000" tIns="45000" bIns="45000" anchor="t">
              <a:normAutofit fontScale="85000" lnSpcReduction="9999"/>
            </a:bodyPr>
            <a:p>
              <a:pPr defTabSz="457200">
                <a:lnSpc>
                  <a:spcPct val="100000"/>
                </a:lnSpc>
                <a:tabLst>
                  <a:tab algn="l" pos="0"/>
                </a:tabLst>
              </a:pPr>
              <a:r>
                <a:rPr lang="en-GB" sz="2000" b="0" u="none" strike="noStrike">
                  <a:solidFill>
                    <a:srgbClr val="1f4e79"/>
                  </a:solidFill>
                  <a:effectLst/>
                  <a:uFillTx/>
                  <a:latin typeface="Montserrat"/>
                  <a:ea typeface="DejaVu Sans"/>
                </a:rPr>
                <a:t>Neutron Tomography</a:t>
              </a:r>
              <a:endParaRPr lang="de-DE" sz="2000" b="0" u="none" strike="noStrike">
                <a:solidFill>
                  <a:srgbClr val="000000"/>
                </a:solidFill>
                <a:effectLst/>
                <a:uFillTx/>
                <a:latin typeface="Arial"/>
              </a:endParaRPr>
            </a:p>
            <a:p>
              <a:pPr defTabSz="457200">
                <a:lnSpc>
                  <a:spcPct val="100000"/>
                </a:lnSpc>
                <a:tabLst>
                  <a:tab algn="l" pos="0"/>
                </a:tabLst>
              </a:pPr>
              <a:endParaRPr lang="de-DE" sz="2000" b="0" u="none" strike="noStrike">
                <a:solidFill>
                  <a:srgbClr val="000000"/>
                </a:solidFill>
                <a:effectLst/>
                <a:uFillTx/>
                <a:latin typeface="Arial"/>
              </a:endParaRPr>
            </a:p>
          </p:txBody>
        </p:sp>
        <p:sp>
          <p:nvSpPr>
            <p:cNvPr id="59" name="Snip Single Corner Rectangle 89"/>
            <p:cNvSpPr/>
            <p:nvPr/>
          </p:nvSpPr>
          <p:spPr>
            <a:xfrm>
              <a:off x="6858000" y="3268080"/>
              <a:ext cx="5015160" cy="2271960"/>
            </a:xfrm>
            <a:prstGeom prst="snip1Rect">
              <a:avLst>
                <a:gd name="adj" fmla="val 16667"/>
              </a:avLst>
            </a:prstGeom>
            <a:noFill/>
            <a:ln w="9525">
              <a:solidFill>
                <a:srgbClr val="3f6ec2"/>
              </a:solidFill>
              <a:round/>
            </a:ln>
            <a:effectLst>
              <a:outerShdw blurRad="39960" dir="5400000" dist="23040" rotWithShape="0">
                <a:srgbClr val="000000">
                  <a:alpha val="35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GB" sz="1400" b="0" u="none" strike="noStrike">
                <a:solidFill>
                  <a:srgbClr val="ffffff"/>
                </a:solidFill>
                <a:effectLst/>
                <a:uFillTx/>
                <a:latin typeface="Arial"/>
                <a:ea typeface="DejaVu Sans"/>
              </a:endParaRPr>
            </a:p>
          </p:txBody>
        </p:sp>
        <p:pic>
          <p:nvPicPr>
            <p:cNvPr id="60" name="Picture 40"/>
            <p:cNvPicPr/>
            <p:nvPr/>
          </p:nvPicPr>
          <p:blipFill>
            <a:blip r:embed="rId4"/>
            <a:stretch/>
          </p:blipFill>
          <p:spPr>
            <a:xfrm>
              <a:off x="8026560" y="3700080"/>
              <a:ext cx="3033720" cy="1641240"/>
            </a:xfrm>
            <a:prstGeom prst="rect">
              <a:avLst/>
            </a:prstGeom>
            <a:noFill/>
            <a:ln w="0">
              <a:noFill/>
            </a:ln>
          </p:spPr>
        </p:pic>
        <p:sp>
          <p:nvSpPr>
            <p:cNvPr id="61" name="TextBox 41"/>
            <p:cNvSpPr/>
            <p:nvPr/>
          </p:nvSpPr>
          <p:spPr>
            <a:xfrm>
              <a:off x="6883560" y="5338080"/>
              <a:ext cx="4110480" cy="2271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tabLst>
                  <a:tab algn="l" pos="0"/>
                </a:tabLst>
              </a:pPr>
              <a:r>
                <a:rPr lang="de-DE" sz="900" b="0" u="none" strike="noStrike">
                  <a:solidFill>
                    <a:srgbClr val="1f4e79"/>
                  </a:solidFill>
                  <a:effectLst/>
                  <a:uFillTx/>
                  <a:latin typeface="Arial"/>
                  <a:ea typeface="DejaVu Sans"/>
                </a:rPr>
                <a:t>A new Neutron Radiography / Tomography / Imaging Station DINGO at OPAL </a:t>
              </a:r>
              <a:endParaRPr lang="de-DE" sz="900" b="0" u="none" strike="noStrike">
                <a:solidFill>
                  <a:srgbClr val="000000"/>
                </a:solidFill>
                <a:effectLst/>
                <a:uFillTx/>
                <a:latin typeface="Arial"/>
              </a:endParaRPr>
            </a:p>
          </p:txBody>
        </p:sp>
      </p:grpSp>
      <p:grpSp>
        <p:nvGrpSpPr>
          <p:cNvPr id="62" name="Group 42"/>
          <p:cNvGrpSpPr/>
          <p:nvPr/>
        </p:nvGrpSpPr>
        <p:grpSpPr>
          <a:xfrm>
            <a:off x="6819840" y="5681880"/>
            <a:ext cx="5015160" cy="772560"/>
            <a:chOff x="6819840" y="5681880"/>
            <a:chExt cx="5015160" cy="772560"/>
          </a:xfrm>
        </p:grpSpPr>
        <p:sp>
          <p:nvSpPr>
            <p:cNvPr id="63" name="Snip Single Corner Rectangle 93"/>
            <p:cNvSpPr/>
            <p:nvPr/>
          </p:nvSpPr>
          <p:spPr>
            <a:xfrm>
              <a:off x="6819840" y="5693760"/>
              <a:ext cx="5015160" cy="735120"/>
            </a:xfrm>
            <a:prstGeom prst="snip1Rect">
              <a:avLst>
                <a:gd name="adj" fmla="val 16667"/>
              </a:avLst>
            </a:prstGeom>
            <a:noFill/>
            <a:ln w="9525">
              <a:solidFill>
                <a:srgbClr val="3f6ec2"/>
              </a:solidFill>
              <a:round/>
            </a:ln>
            <a:effectLst>
              <a:outerShdw blurRad="39960" dir="5400000" dist="23040" rotWithShape="0">
                <a:srgbClr val="000000">
                  <a:alpha val="35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GB" sz="1400" b="0" u="none" strike="noStrike">
                <a:solidFill>
                  <a:srgbClr val="ffffff"/>
                </a:solidFill>
                <a:effectLst/>
                <a:uFillTx/>
                <a:latin typeface="Arial"/>
                <a:ea typeface="DejaVu Sans"/>
              </a:endParaRPr>
            </a:p>
          </p:txBody>
        </p:sp>
        <p:sp>
          <p:nvSpPr>
            <p:cNvPr id="64" name="Title 2"/>
            <p:cNvSpPr/>
            <p:nvPr/>
          </p:nvSpPr>
          <p:spPr>
            <a:xfrm>
              <a:off x="6982560" y="5681880"/>
              <a:ext cx="4789080" cy="772560"/>
            </a:xfrm>
            <a:prstGeom prst="rect">
              <a:avLst/>
            </a:prstGeom>
            <a:noFill/>
            <a:ln w="0">
              <a:noFill/>
            </a:ln>
          </p:spPr>
          <p:style>
            <a:lnRef idx="0"/>
            <a:fillRef idx="0"/>
            <a:effectRef idx="0"/>
            <a:fontRef idx="minor"/>
          </p:style>
          <p:txBody>
            <a:bodyPr lIns="90000" rIns="90000" tIns="45000" bIns="45000" anchor="t">
              <a:normAutofit/>
            </a:bodyPr>
            <a:p>
              <a:pPr defTabSz="457200">
                <a:lnSpc>
                  <a:spcPct val="100000"/>
                </a:lnSpc>
                <a:tabLst>
                  <a:tab algn="l" pos="0"/>
                </a:tabLst>
              </a:pPr>
              <a:r>
                <a:rPr lang="en-GB" sz="1700" b="0" u="none" strike="noStrike">
                  <a:solidFill>
                    <a:srgbClr val="1f4e79"/>
                  </a:solidFill>
                  <a:effectLst/>
                  <a:uFillTx/>
                  <a:latin typeface="Montserrat"/>
                  <a:ea typeface="DejaVu Sans"/>
                </a:rPr>
                <a:t>Plasma Physics, Quantum Physics,</a:t>
              </a:r>
              <a:endParaRPr lang="de-DE" sz="1700" b="0" u="none" strike="noStrike">
                <a:solidFill>
                  <a:srgbClr val="000000"/>
                </a:solidFill>
                <a:effectLst/>
                <a:uFillTx/>
                <a:latin typeface="Arial"/>
              </a:endParaRPr>
            </a:p>
            <a:p>
              <a:pPr defTabSz="457200">
                <a:lnSpc>
                  <a:spcPct val="100000"/>
                </a:lnSpc>
                <a:tabLst>
                  <a:tab algn="l" pos="0"/>
                </a:tabLst>
              </a:pPr>
              <a:r>
                <a:rPr lang="en-GB" sz="1700" b="0" u="none" strike="noStrike">
                  <a:solidFill>
                    <a:srgbClr val="1f4e79"/>
                  </a:solidFill>
                  <a:effectLst/>
                  <a:uFillTx/>
                  <a:latin typeface="Montserrat"/>
                  <a:ea typeface="DejaVu Sans"/>
                </a:rPr>
                <a:t>See </a:t>
              </a:r>
              <a:r>
                <a:rPr lang="en-GB" sz="1700" b="0" u="none" strike="noStrike">
                  <a:solidFill>
                    <a:srgbClr val="ff0000"/>
                  </a:solidFill>
                  <a:effectLst/>
                  <a:uFillTx/>
                  <a:latin typeface="Montserrat"/>
                  <a:ea typeface="DejaVu Sans"/>
                </a:rPr>
                <a:t>Lightsources.org</a:t>
              </a:r>
              <a:endParaRPr lang="de-DE" sz="1700" b="0" u="none" strike="noStrike">
                <a:solidFill>
                  <a:srgbClr val="000000"/>
                </a:solidFill>
                <a:effectLst/>
                <a:uFillTx/>
                <a:latin typeface="Arial"/>
              </a:endParaRPr>
            </a:p>
            <a:p>
              <a:pPr defTabSz="457200">
                <a:lnSpc>
                  <a:spcPct val="100000"/>
                </a:lnSpc>
                <a:tabLst>
                  <a:tab algn="l" pos="0"/>
                </a:tabLst>
              </a:pPr>
              <a:endParaRPr lang="de-DE" sz="1700" b="0" u="none" strike="noStrike">
                <a:solidFill>
                  <a:srgbClr val="000000"/>
                </a:solidFill>
                <a:effectLst/>
                <a:uFillTx/>
                <a:latin typeface="Arial"/>
              </a:endParaRPr>
            </a:p>
          </p:txBody>
        </p:sp>
      </p:gr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65" name="Group 20"/>
          <p:cNvGrpSpPr/>
          <p:nvPr/>
        </p:nvGrpSpPr>
        <p:grpSpPr>
          <a:xfrm>
            <a:off x="858240" y="4625640"/>
            <a:ext cx="10786680" cy="1724760"/>
            <a:chOff x="858240" y="4625640"/>
            <a:chExt cx="10786680" cy="1724760"/>
          </a:xfrm>
        </p:grpSpPr>
        <p:pic>
          <p:nvPicPr>
            <p:cNvPr id="66" name="Picture 6" descr="schematic drawing illustrating the working principle of a synchrotron... |  Download Scientific Diagram"/>
            <p:cNvPicPr/>
            <p:nvPr/>
          </p:nvPicPr>
          <p:blipFill>
            <a:blip r:embed="rId1"/>
            <a:srcRect l="4756" t="4863" r="5566" b="8930"/>
            <a:stretch/>
          </p:blipFill>
          <p:spPr>
            <a:xfrm>
              <a:off x="858240" y="4780080"/>
              <a:ext cx="2663640" cy="1488600"/>
            </a:xfrm>
            <a:prstGeom prst="rect">
              <a:avLst/>
            </a:prstGeom>
            <a:noFill/>
            <a:ln w="0">
              <a:noFill/>
            </a:ln>
          </p:spPr>
        </p:pic>
        <p:pic>
          <p:nvPicPr>
            <p:cNvPr id="67" name="Picture 10" descr="College, university Graduation cap. Education, degree ceremony 3d icon.  Vector illustration isolated on white background. 42231830 Vector Art at  Vecteezy"/>
            <p:cNvPicPr/>
            <p:nvPr/>
          </p:nvPicPr>
          <p:blipFill>
            <a:blip r:embed="rId2"/>
            <a:srcRect l="22156" t="21019" r="13150" b="10752"/>
            <a:stretch/>
          </p:blipFill>
          <p:spPr>
            <a:xfrm>
              <a:off x="9813240" y="4804200"/>
              <a:ext cx="1831680" cy="1546200"/>
            </a:xfrm>
            <a:prstGeom prst="rect">
              <a:avLst/>
            </a:prstGeom>
            <a:noFill/>
            <a:ln w="0">
              <a:noFill/>
            </a:ln>
          </p:spPr>
        </p:pic>
        <p:sp>
          <p:nvSpPr>
            <p:cNvPr id="68" name="AutoShape 4"/>
            <p:cNvSpPr/>
            <p:nvPr/>
          </p:nvSpPr>
          <p:spPr>
            <a:xfrm>
              <a:off x="7567920" y="4736160"/>
              <a:ext cx="303480" cy="303480"/>
            </a:xfrm>
            <a:prstGeom prst="rect">
              <a:avLst/>
            </a:prstGeom>
            <a:noFill/>
            <a:ln w="0">
              <a:noFill/>
            </a:ln>
          </p:spPr>
          <p:style>
            <a:lnRef idx="0"/>
            <a:fillRef idx="0"/>
            <a:effectRef idx="0"/>
            <a:fontRef idx="minor"/>
          </p:style>
          <p:txBody>
            <a:bodyPr numCol="1" spcCol="0" lIns="90000" rIns="90000" tIns="45000" bIns="45000" anchor="t">
              <a:noAutofit/>
            </a:bodyPr>
            <a:p>
              <a:pPr defTabSz="914400">
                <a:lnSpc>
                  <a:spcPct val="100000"/>
                </a:lnSpc>
              </a:pPr>
              <a:endParaRPr lang="en-DE" sz="1800" b="0" u="none" strike="noStrike">
                <a:solidFill>
                  <a:schemeClr val="dk1"/>
                </a:solidFill>
                <a:effectLst/>
                <a:uFillTx/>
                <a:latin typeface="Arial"/>
                <a:ea typeface="DejaVu Sans"/>
              </a:endParaRPr>
            </a:p>
          </p:txBody>
        </p:sp>
        <p:pic>
          <p:nvPicPr>
            <p:cNvPr id="69" name="Picture 8" descr="University College 3D Icons - Free Download in PNG, glTF"/>
            <p:cNvPicPr/>
            <p:nvPr/>
          </p:nvPicPr>
          <p:blipFill>
            <a:blip r:embed="rId3"/>
            <a:srcRect l="0" t="0" r="538" b="23744"/>
            <a:stretch/>
          </p:blipFill>
          <p:spPr>
            <a:xfrm>
              <a:off x="8229240" y="4625640"/>
              <a:ext cx="1942200" cy="1488600"/>
            </a:xfrm>
            <a:prstGeom prst="rect">
              <a:avLst/>
            </a:prstGeom>
            <a:noFill/>
            <a:ln w="0">
              <a:noFill/>
            </a:ln>
          </p:spPr>
        </p:pic>
        <p:sp>
          <p:nvSpPr>
            <p:cNvPr id="70" name="Right Arrow 15"/>
            <p:cNvSpPr/>
            <p:nvPr/>
          </p:nvSpPr>
          <p:spPr>
            <a:xfrm>
              <a:off x="3787200" y="5599800"/>
              <a:ext cx="4340880" cy="472320"/>
            </a:xfrm>
            <a:prstGeom prst="rightArrow">
              <a:avLst>
                <a:gd name="adj1" fmla="val 50000"/>
                <a:gd name="adj2" fmla="val 50000"/>
              </a:avLst>
            </a:prstGeom>
            <a:solidFill>
              <a:schemeClr val="bg1">
                <a:lumMod val="50000"/>
              </a:schemeClr>
            </a:solidFill>
            <a:ln>
              <a:solidFill>
                <a:srgbClr val="ffffff"/>
              </a:solidFill>
            </a:ln>
            <a:effectLst>
              <a:outerShdw algn="tl" blurRad="50760" dir="2700000" dist="37674" rotWithShape="0">
                <a:schemeClr val="tx2">
                  <a:alpha val="40000"/>
                </a:schemeClr>
              </a:outerShdw>
            </a:effectLst>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DE" sz="1800" b="0" u="none" strike="noStrike">
                <a:solidFill>
                  <a:schemeClr val="lt1"/>
                </a:solidFill>
                <a:effectLst/>
                <a:uFillTx/>
                <a:latin typeface="Arial"/>
                <a:ea typeface="DejaVu Sans"/>
              </a:endParaRPr>
            </a:p>
          </p:txBody>
        </p:sp>
        <p:sp>
          <p:nvSpPr>
            <p:cNvPr id="71" name="Magnetic Disk 16"/>
            <p:cNvSpPr/>
            <p:nvPr/>
          </p:nvSpPr>
          <p:spPr>
            <a:xfrm>
              <a:off x="5471280" y="5130720"/>
              <a:ext cx="973080" cy="499680"/>
            </a:xfrm>
            <a:prstGeom prst="flowChartMagneticDisk">
              <a:avLst/>
            </a:prstGeom>
            <a:solidFill>
              <a:schemeClr val="bg1">
                <a:lumMod val="85000"/>
              </a:schemeClr>
            </a:solidFill>
            <a:ln>
              <a:solidFill>
                <a:srgbClr val="0a4c86"/>
              </a:solidFill>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DE" sz="1800" b="0" u="none" strike="noStrike">
                <a:solidFill>
                  <a:schemeClr val="lt1">
                    <a:lumMod val="75000"/>
                  </a:schemeClr>
                </a:solidFill>
                <a:effectLst/>
                <a:uFillTx/>
                <a:latin typeface="Arial"/>
                <a:ea typeface="DejaVu Sans"/>
              </a:endParaRPr>
            </a:p>
          </p:txBody>
        </p:sp>
      </p:grpSp>
      <p:sp>
        <p:nvSpPr>
          <p:cNvPr id="72" name="PlaceHolder 1"/>
          <p:cNvSpPr>
            <a:spLocks noGrp="1"/>
          </p:cNvSpPr>
          <p:nvPr>
            <p:ph type="title"/>
          </p:nvPr>
        </p:nvSpPr>
        <p:spPr>
          <a:xfrm>
            <a:off x="300600" y="83520"/>
            <a:ext cx="10972080" cy="1143360"/>
          </a:xfrm>
          <a:prstGeom prst="rect">
            <a:avLst/>
          </a:prstGeom>
          <a:noFill/>
          <a:ln w="0">
            <a:noFill/>
          </a:ln>
        </p:spPr>
        <p:txBody>
          <a:bodyPr lIns="0" rIns="0" tIns="0" bIns="0" anchor="ctr">
            <a:noAutofit/>
          </a:bodyPr>
          <a:p>
            <a:pPr indent="0" defTabSz="914400">
              <a:lnSpc>
                <a:spcPct val="90000"/>
              </a:lnSpc>
              <a:buNone/>
              <a:tabLst>
                <a:tab algn="l" pos="0"/>
              </a:tabLst>
            </a:pPr>
            <a:r>
              <a:rPr lang="en-DE" sz="3600" b="0" u="none" strike="noStrike">
                <a:solidFill>
                  <a:schemeClr val="lt1"/>
                </a:solidFill>
                <a:effectLst/>
                <a:uFillTx/>
                <a:latin typeface="Montserrat"/>
                <a:ea typeface="DejaVu Sans"/>
              </a:rPr>
              <a:t>What is the issue we need to solve!</a:t>
            </a:r>
            <a:endParaRPr lang="de-DE" sz="3600" b="0" u="none" strike="noStrike">
              <a:solidFill>
                <a:srgbClr val="000000"/>
              </a:solidFill>
              <a:effectLst/>
              <a:uFillTx/>
              <a:latin typeface="Arial"/>
            </a:endParaRPr>
          </a:p>
        </p:txBody>
      </p:sp>
      <p:sp>
        <p:nvSpPr>
          <p:cNvPr id="73" name="TextBox 11"/>
          <p:cNvSpPr/>
          <p:nvPr/>
        </p:nvSpPr>
        <p:spPr>
          <a:xfrm>
            <a:off x="720000" y="1370160"/>
            <a:ext cx="11159280" cy="3106080"/>
          </a:xfrm>
          <a:prstGeom prst="rect">
            <a:avLst/>
          </a:prstGeom>
          <a:noFill/>
          <a:ln w="0">
            <a:noFill/>
          </a:ln>
        </p:spPr>
        <p:style>
          <a:lnRef idx="0"/>
          <a:fillRef idx="0"/>
          <a:effectRef idx="0"/>
          <a:fontRef idx="minor"/>
        </p:style>
        <p:txBody>
          <a:bodyPr lIns="90000" rIns="90000" tIns="45000" bIns="45000" anchor="t">
            <a:spAutoFit/>
          </a:bodyPr>
          <a:p>
            <a:pPr marL="457200" indent="-457200" defTabSz="914400">
              <a:lnSpc>
                <a:spcPct val="100000"/>
              </a:lnSpc>
              <a:buClr>
                <a:srgbClr val="147e93"/>
              </a:buClr>
              <a:buFont typeface="Arial"/>
              <a:buChar char="•"/>
            </a:pPr>
            <a:r>
              <a:rPr lang="en-GB" sz="2200" b="0" u="none" strike="noStrike">
                <a:solidFill>
                  <a:schemeClr val="accent1"/>
                </a:solidFill>
                <a:effectLst/>
                <a:uFillTx/>
                <a:latin typeface="Montserrat"/>
                <a:ea typeface="DejaVu Sans"/>
              </a:rPr>
              <a:t>Beamlines produce a huge amount of data, but the time and capacity of the remote compute infrastructure (mostly laptops) is limited.</a:t>
            </a:r>
            <a:endParaRPr lang="de-DE" sz="2200" b="0" u="none" strike="noStrike">
              <a:solidFill>
                <a:srgbClr val="000000"/>
              </a:solidFill>
              <a:effectLst/>
              <a:uFillTx/>
              <a:latin typeface="Arial"/>
            </a:endParaRPr>
          </a:p>
          <a:p>
            <a:pPr defTabSz="914400">
              <a:lnSpc>
                <a:spcPct val="100000"/>
              </a:lnSpc>
            </a:pPr>
            <a:endParaRPr lang="de-DE" sz="2200" b="0" u="none" strike="noStrike">
              <a:solidFill>
                <a:srgbClr val="000000"/>
              </a:solidFill>
              <a:effectLst/>
              <a:uFillTx/>
              <a:latin typeface="Arial"/>
            </a:endParaRPr>
          </a:p>
          <a:p>
            <a:pPr marL="457200" indent="-457200" defTabSz="914400">
              <a:lnSpc>
                <a:spcPct val="100000"/>
              </a:lnSpc>
              <a:buClr>
                <a:srgbClr val="147e93"/>
              </a:buClr>
              <a:buFont typeface="Arial"/>
              <a:buChar char="•"/>
            </a:pPr>
            <a:r>
              <a:rPr lang="en-GB" sz="2200" b="0" u="none" strike="noStrike">
                <a:solidFill>
                  <a:schemeClr val="accent1"/>
                </a:solidFill>
                <a:effectLst/>
                <a:uFillTx/>
                <a:latin typeface="Montserrat"/>
                <a:ea typeface="DejaVu Sans"/>
              </a:rPr>
              <a:t>And a large portion of science is done by research groups (students) at the Universities.</a:t>
            </a:r>
            <a:endParaRPr lang="de-DE" sz="2200" b="0" u="none" strike="noStrike">
              <a:solidFill>
                <a:srgbClr val="000000"/>
              </a:solidFill>
              <a:effectLst/>
              <a:uFillTx/>
              <a:latin typeface="Arial"/>
            </a:endParaRPr>
          </a:p>
          <a:p>
            <a:pPr defTabSz="914400">
              <a:lnSpc>
                <a:spcPct val="100000"/>
              </a:lnSpc>
            </a:pPr>
            <a:endParaRPr lang="de-DE" sz="2200" b="0" u="none" strike="noStrike">
              <a:solidFill>
                <a:srgbClr val="000000"/>
              </a:solidFill>
              <a:effectLst/>
              <a:uFillTx/>
              <a:latin typeface="Arial"/>
            </a:endParaRPr>
          </a:p>
          <a:p>
            <a:pPr marL="457200" indent="-457200" defTabSz="914400">
              <a:lnSpc>
                <a:spcPct val="100000"/>
              </a:lnSpc>
              <a:buClr>
                <a:srgbClr val="0a4c86"/>
              </a:buClr>
              <a:buFont typeface="Arial"/>
              <a:buChar char="•"/>
            </a:pPr>
            <a:r>
              <a:rPr lang="en-GB" sz="2200" b="1" u="none" strike="noStrike">
                <a:solidFill>
                  <a:schemeClr val="dk1"/>
                </a:solidFill>
                <a:effectLst/>
                <a:uFillTx/>
                <a:latin typeface="Montserrat"/>
                <a:ea typeface="DejaVu Sans"/>
              </a:rPr>
              <a:t>GOAL</a:t>
            </a:r>
            <a:r>
              <a:rPr lang="en-GB" sz="2200" b="0" u="none" strike="noStrike">
                <a:solidFill>
                  <a:schemeClr val="dk1"/>
                </a:solidFill>
                <a:effectLst/>
                <a:uFillTx/>
                <a:latin typeface="Montserrat"/>
                <a:ea typeface="DejaVu Sans"/>
              </a:rPr>
              <a:t>: Provide universities with access to scientific data generated by high-volume facilities, such as synchrotrons and enable remote visualization and analysis.</a:t>
            </a:r>
            <a:endParaRPr lang="de-DE" sz="2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9" dur="indefinite" restart="never" nodeType="tmRoot">
          <p:childTnLst>
            <p:seq>
              <p:cTn id="20" dur="indefinite" nodeType="mainSeq">
                <p:childTnLst>
                  <p:par>
                    <p:cTn id="21" fill="hold">
                      <p:stCondLst>
                        <p:cond delay="indefinite"/>
                      </p:stCondLst>
                      <p:childTnLst>
                        <p:par>
                          <p:cTn id="22" fill="hold">
                            <p:stCondLst>
                              <p:cond delay="0"/>
                            </p:stCondLst>
                            <p:childTnLst>
                              <p:par>
                                <p:cTn id="23" presetID="1" presetClass="entr" fill="hold" nodeType="clickEffect">
                                  <p:stCondLst>
                                    <p:cond delay="0"/>
                                  </p:stCondLst>
                                  <p:childTnLst>
                                    <p:set>
                                      <p:cBhvr>
                                        <p:cTn id="24" dur="1" fill="hold">
                                          <p:stCondLst>
                                            <p:cond delay="0"/>
                                          </p:stCondLst>
                                        </p:cTn>
                                        <p:tgtEl>
                                          <p:spTgt spid="73">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fill="hold" nodeType="clickEffect">
                                  <p:stCondLst>
                                    <p:cond delay="0"/>
                                  </p:stCondLst>
                                  <p:childTnLst>
                                    <p:set>
                                      <p:cBhvr>
                                        <p:cTn id="28" dur="1" fill="hold">
                                          <p:stCondLst>
                                            <p:cond delay="0"/>
                                          </p:stCondLst>
                                        </p:cTn>
                                        <p:tgtEl>
                                          <p:spTgt spid="73">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fill="hold" nodeType="clickEffect">
                                  <p:stCondLst>
                                    <p:cond delay="0"/>
                                  </p:stCondLst>
                                  <p:childTnLst>
                                    <p:set>
                                      <p:cBhvr>
                                        <p:cTn id="32" dur="1" fill="hold">
                                          <p:stCondLst>
                                            <p:cond delay="0"/>
                                          </p:stCondLst>
                                        </p:cTn>
                                        <p:tgtEl>
                                          <p:spTgt spid="73">
                                            <p:txEl>
                                              <p:pRg st="2" end="2"/>
                                            </p:txEl>
                                          </p:spTgt>
                                        </p:tgtEl>
                                        <p:attrNameLst>
                                          <p:attrName>style.visibility</p:attrName>
                                        </p:attrNameLst>
                                      </p:cBhvr>
                                      <p:to>
                                        <p:strVal val="visible"/>
                                      </p:to>
                                    </p:set>
                                  </p:childTnLst>
                                </p:cTn>
                              </p:par>
                              <p:par>
                                <p:cTn id="33" presetID="1" presetClass="entr" fill="hold" nodeType="withEffect">
                                  <p:stCondLst>
                                    <p:cond delay="0"/>
                                  </p:stCondLst>
                                  <p:childTnLst>
                                    <p:set>
                                      <p:cBhvr>
                                        <p:cTn id="34"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 name="PlaceHolder 1"/>
          <p:cNvSpPr>
            <a:spLocks noGrp="1"/>
          </p:cNvSpPr>
          <p:nvPr>
            <p:ph type="title"/>
          </p:nvPr>
        </p:nvSpPr>
        <p:spPr>
          <a:xfrm>
            <a:off x="300600" y="83520"/>
            <a:ext cx="10972080" cy="1143360"/>
          </a:xfrm>
          <a:prstGeom prst="rect">
            <a:avLst/>
          </a:prstGeom>
          <a:noFill/>
          <a:ln w="0">
            <a:noFill/>
          </a:ln>
        </p:spPr>
        <p:txBody>
          <a:bodyPr lIns="0" rIns="0" tIns="0" bIns="0" anchor="ctr">
            <a:noAutofit/>
          </a:bodyPr>
          <a:p>
            <a:pPr indent="0" defTabSz="914400">
              <a:lnSpc>
                <a:spcPct val="90000"/>
              </a:lnSpc>
              <a:buNone/>
              <a:tabLst>
                <a:tab algn="l" pos="0"/>
              </a:tabLst>
            </a:pPr>
            <a:r>
              <a:rPr lang="en-DE" sz="3600" b="0" u="none" strike="noStrike">
                <a:solidFill>
                  <a:schemeClr val="lt1"/>
                </a:solidFill>
                <a:effectLst/>
                <a:uFillTx/>
                <a:latin typeface="Montserrat"/>
                <a:ea typeface="DejaVu Sans"/>
              </a:rPr>
              <a:t>Wh</a:t>
            </a:r>
            <a:r>
              <a:rPr lang="en-DE" sz="3600" b="0" u="none" strike="noStrike">
                <a:solidFill>
                  <a:schemeClr val="lt1"/>
                </a:solidFill>
                <a:effectLst/>
                <a:uFillTx/>
                <a:latin typeface="Montserrat"/>
                <a:ea typeface="DejaVu Sans"/>
              </a:rPr>
              <a:t>y </a:t>
            </a:r>
            <a:r>
              <a:rPr lang="en-DE" sz="3600" b="0" u="none" strike="noStrike">
                <a:solidFill>
                  <a:schemeClr val="lt1"/>
                </a:solidFill>
                <a:effectLst/>
                <a:uFillTx/>
                <a:latin typeface="Montserrat"/>
                <a:ea typeface="DejaVu Sans"/>
              </a:rPr>
              <a:t>wo</a:t>
            </a:r>
            <a:r>
              <a:rPr lang="en-DE" sz="3600" b="0" u="none" strike="noStrike">
                <a:solidFill>
                  <a:schemeClr val="lt1"/>
                </a:solidFill>
                <a:effectLst/>
                <a:uFillTx/>
                <a:latin typeface="Montserrat"/>
                <a:ea typeface="DejaVu Sans"/>
              </a:rPr>
              <a:t>uld </a:t>
            </a:r>
            <a:r>
              <a:rPr lang="en-DE" sz="3600" b="0" u="none" strike="noStrike">
                <a:solidFill>
                  <a:schemeClr val="lt1"/>
                </a:solidFill>
                <a:effectLst/>
                <a:uFillTx/>
                <a:latin typeface="Montserrat"/>
                <a:ea typeface="DejaVu Sans"/>
              </a:rPr>
              <a:t>tha</a:t>
            </a:r>
            <a:r>
              <a:rPr lang="en-DE" sz="3600" b="0" u="none" strike="noStrike">
                <a:solidFill>
                  <a:schemeClr val="lt1"/>
                </a:solidFill>
                <a:effectLst/>
                <a:uFillTx/>
                <a:latin typeface="Montserrat"/>
                <a:ea typeface="DejaVu Sans"/>
              </a:rPr>
              <a:t>t be </a:t>
            </a:r>
            <a:r>
              <a:rPr lang="en-DE" sz="3600" b="0" u="none" strike="noStrike">
                <a:solidFill>
                  <a:schemeClr val="lt1"/>
                </a:solidFill>
                <a:effectLst/>
                <a:uFillTx/>
                <a:latin typeface="Montserrat"/>
                <a:ea typeface="DejaVu Sans"/>
              </a:rPr>
              <a:t>an </a:t>
            </a:r>
            <a:r>
              <a:rPr lang="en-DE" sz="3600" b="0" u="none" strike="noStrike">
                <a:solidFill>
                  <a:schemeClr val="lt1"/>
                </a:solidFill>
                <a:effectLst/>
                <a:uFillTx/>
                <a:latin typeface="Montserrat"/>
                <a:ea typeface="DejaVu Sans"/>
              </a:rPr>
              <a:t>issu</a:t>
            </a:r>
            <a:r>
              <a:rPr lang="en-DE" sz="3600" b="0" u="none" strike="noStrike">
                <a:solidFill>
                  <a:schemeClr val="lt1"/>
                </a:solidFill>
                <a:effectLst/>
                <a:uFillTx/>
                <a:latin typeface="Montserrat"/>
                <a:ea typeface="DejaVu Sans"/>
              </a:rPr>
              <a:t>e ?</a:t>
            </a:r>
            <a:endParaRPr lang="de-DE" sz="3600" b="0" u="none" strike="noStrike">
              <a:solidFill>
                <a:srgbClr val="000000"/>
              </a:solidFill>
              <a:effectLst/>
              <a:uFillTx/>
              <a:latin typeface="Arial"/>
            </a:endParaRPr>
          </a:p>
        </p:txBody>
      </p:sp>
      <p:sp>
        <p:nvSpPr>
          <p:cNvPr id="75" name="TextBox 3"/>
          <p:cNvSpPr/>
          <p:nvPr/>
        </p:nvSpPr>
        <p:spPr>
          <a:xfrm>
            <a:off x="702000" y="5829480"/>
            <a:ext cx="8232120" cy="516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DE" sz="1400" b="0" u="none" strike="noStrike">
                <a:solidFill>
                  <a:schemeClr val="dk1"/>
                </a:solidFill>
                <a:effectLst/>
                <a:uFillTx/>
                <a:latin typeface="Montserrat"/>
                <a:ea typeface="DejaVu Sans"/>
              </a:rPr>
              <a:t>On DISK storage per scientific community at DESY. With the start of the EU-XFEL and PETRA III, the Photon Science community dominated the storage needs (significantly)</a:t>
            </a:r>
            <a:endParaRPr lang="de-DE" sz="1400" b="0" u="none" strike="noStrike">
              <a:solidFill>
                <a:srgbClr val="000000"/>
              </a:solidFill>
              <a:effectLst/>
              <a:uFillTx/>
              <a:latin typeface="Arial"/>
            </a:endParaRPr>
          </a:p>
        </p:txBody>
      </p:sp>
      <p:grpSp>
        <p:nvGrpSpPr>
          <p:cNvPr id="76" name="Group 4"/>
          <p:cNvGrpSpPr/>
          <p:nvPr/>
        </p:nvGrpSpPr>
        <p:grpSpPr>
          <a:xfrm>
            <a:off x="0" y="1502640"/>
            <a:ext cx="8934480" cy="4285800"/>
            <a:chOff x="0" y="1502640"/>
            <a:chExt cx="8934480" cy="4285800"/>
          </a:xfrm>
        </p:grpSpPr>
        <p:pic>
          <p:nvPicPr>
            <p:cNvPr id="77" name="Picture 5"/>
            <p:cNvPicPr/>
            <p:nvPr/>
          </p:nvPicPr>
          <p:blipFill>
            <a:blip r:embed="rId1"/>
            <a:srcRect l="13214" t="18411" r="13336" b="19590"/>
            <a:stretch/>
          </p:blipFill>
          <p:spPr>
            <a:xfrm>
              <a:off x="0" y="1502640"/>
              <a:ext cx="8934480" cy="4285800"/>
            </a:xfrm>
            <a:prstGeom prst="rect">
              <a:avLst/>
            </a:prstGeom>
            <a:noFill/>
            <a:ln w="0">
              <a:noFill/>
            </a:ln>
          </p:spPr>
        </p:pic>
        <p:sp>
          <p:nvSpPr>
            <p:cNvPr id="78" name="TextBox 6"/>
            <p:cNvSpPr/>
            <p:nvPr/>
          </p:nvSpPr>
          <p:spPr>
            <a:xfrm>
              <a:off x="975600" y="1739160"/>
              <a:ext cx="4805640" cy="75996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lang="en-DE" sz="2200" b="1" u="none" strike="noStrike">
                  <a:solidFill>
                    <a:schemeClr val="dk1"/>
                  </a:solidFill>
                  <a:effectLst/>
                  <a:uFillTx/>
                  <a:latin typeface="Montserrat"/>
                  <a:ea typeface="DejaVu Sans"/>
                </a:rPr>
                <a:t>On DISK storage per scientific community at DESY.</a:t>
              </a:r>
              <a:endParaRPr lang="de-DE" sz="2200" b="0" u="none" strike="noStrike">
                <a:solidFill>
                  <a:srgbClr val="000000"/>
                </a:solidFill>
                <a:effectLst/>
                <a:uFillTx/>
                <a:latin typeface="Arial"/>
              </a:endParaRPr>
            </a:p>
          </p:txBody>
        </p:sp>
      </p:grpSp>
      <p:sp>
        <p:nvSpPr>
          <p:cNvPr id="79" name="TextBox 7"/>
          <p:cNvSpPr/>
          <p:nvPr/>
        </p:nvSpPr>
        <p:spPr>
          <a:xfrm>
            <a:off x="9021240" y="1555920"/>
            <a:ext cx="2844360" cy="222408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lang="en-DE" sz="2000" b="1" u="none" strike="noStrike">
                <a:solidFill>
                  <a:srgbClr val="c00000"/>
                </a:solidFill>
                <a:effectLst/>
                <a:uFillTx/>
                <a:latin typeface="Montserrat"/>
                <a:ea typeface="DejaVu Sans"/>
              </a:rPr>
              <a:t>There are techniques (beamlines) creating petabytes of data per beamtime within a couple of days.</a:t>
            </a:r>
            <a:endParaRPr lang="de-DE" sz="2000" b="0" u="none" strike="noStrike">
              <a:solidFill>
                <a:srgbClr val="000000"/>
              </a:solidFill>
              <a:effectLst/>
              <a:uFillTx/>
              <a:latin typeface="Arial"/>
            </a:endParaRPr>
          </a:p>
        </p:txBody>
      </p:sp>
      <p:grpSp>
        <p:nvGrpSpPr>
          <p:cNvPr id="80" name=""/>
          <p:cNvGrpSpPr/>
          <p:nvPr/>
        </p:nvGrpSpPr>
        <p:grpSpPr>
          <a:xfrm>
            <a:off x="9180000" y="3913560"/>
            <a:ext cx="2314800" cy="2385720"/>
            <a:chOff x="9180000" y="3913560"/>
            <a:chExt cx="2314800" cy="2385720"/>
          </a:xfrm>
        </p:grpSpPr>
        <p:pic>
          <p:nvPicPr>
            <p:cNvPr id="81" name=""/>
            <p:cNvPicPr/>
            <p:nvPr/>
          </p:nvPicPr>
          <p:blipFill>
            <a:blip r:embed="rId2"/>
            <a:stretch/>
          </p:blipFill>
          <p:spPr>
            <a:xfrm>
              <a:off x="9180000" y="3913560"/>
              <a:ext cx="2314800" cy="2385720"/>
            </a:xfrm>
            <a:prstGeom prst="rect">
              <a:avLst/>
            </a:prstGeom>
            <a:noFill/>
            <a:ln w="0">
              <a:noFill/>
            </a:ln>
          </p:spPr>
        </p:pic>
        <p:sp>
          <p:nvSpPr>
            <p:cNvPr id="82" name=""/>
            <p:cNvSpPr/>
            <p:nvPr/>
          </p:nvSpPr>
          <p:spPr>
            <a:xfrm>
              <a:off x="9515520" y="3913560"/>
              <a:ext cx="1979280" cy="243720"/>
            </a:xfrm>
            <a:prstGeom prst="rect">
              <a:avLst/>
            </a:prstGeom>
            <a:noFill/>
            <a:ln w="0">
              <a:noFill/>
            </a:ln>
          </p:spPr>
          <p:style>
            <a:lnRef idx="0"/>
            <a:fillRef idx="0"/>
            <a:effectRef idx="0"/>
            <a:fontRef idx="minor"/>
          </p:style>
          <p:txBody>
            <a:bodyPr lIns="90000" rIns="90000" tIns="45000" bIns="45000" anchor="t" anchorCtr="1">
              <a:spAutoFit/>
            </a:bodyPr>
            <a:p>
              <a:pPr algn="r">
                <a:lnSpc>
                  <a:spcPct val="100000"/>
                </a:lnSpc>
              </a:pPr>
              <a:r>
                <a:rPr lang="de-DE" sz="1000" b="0" u="none" strike="noStrike">
                  <a:solidFill>
                    <a:srgbClr val="000000"/>
                  </a:solidFill>
                  <a:effectLst/>
                  <a:uFillTx/>
                  <a:latin typeface="Montserrat"/>
                  <a:ea typeface="DejaVu Sans"/>
                </a:rPr>
                <a:t>xkcd.com/1260</a:t>
              </a:r>
              <a:endParaRPr lang="de-DE" sz="1000" b="0" u="none" strike="noStrike">
                <a:solidFill>
                  <a:srgbClr val="000000"/>
                </a:solidFill>
                <a:effectLst/>
                <a:uFillTx/>
                <a:latin typeface="Arial"/>
              </a:endParaRPr>
            </a:p>
          </p:txBody>
        </p:sp>
      </p:grpSp>
    </p:spTree>
  </p:cSld>
  <mc:AlternateContent>
    <mc:Choice Requires="p14">
      <p:transition spd="slow" p14:dur="2000"/>
    </mc:Choice>
    <mc:Fallback>
      <p:transition spd="slow"/>
    </mc:Fallback>
  </mc:AlternateContent>
  <p:timing>
    <p:tnLst>
      <p:par>
        <p:cTn id="35" dur="indefinite" restart="never" nodeType="tmRoot">
          <p:childTnLst>
            <p:seq>
              <p:cTn id="36" dur="indefinite" nodeType="mainSeq">
                <p:childTnLst>
                  <p:par>
                    <p:cTn id="37" fill="hold">
                      <p:stCondLst>
                        <p:cond delay="indefinite"/>
                      </p:stCondLst>
                      <p:childTnLst>
                        <p:par>
                          <p:cTn id="38" fill="hold">
                            <p:stCondLst>
                              <p:cond delay="0"/>
                            </p:stCondLst>
                            <p:childTnLst>
                              <p:par>
                                <p:cTn id="39" presetID="1" presetClass="entr" fill="hold" nodeType="clickEffect">
                                  <p:stCondLst>
                                    <p:cond delay="0"/>
                                  </p:stCondLst>
                                  <p:childTnLst>
                                    <p:set>
                                      <p:cBhvr>
                                        <p:cTn id="40"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Arrow: Right 163"/>
          <p:cNvSpPr/>
          <p:nvPr/>
        </p:nvSpPr>
        <p:spPr>
          <a:xfrm>
            <a:off x="2505240" y="5432760"/>
            <a:ext cx="966240" cy="528120"/>
          </a:xfrm>
          <a:prstGeom prst="rightArrow">
            <a:avLst>
              <a:gd name="adj1" fmla="val 50000"/>
              <a:gd name="adj2" fmla="val 50000"/>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DE" sz="1800" b="0" u="none" strike="noStrike">
              <a:solidFill>
                <a:schemeClr val="lt1"/>
              </a:solidFill>
              <a:effectLst/>
              <a:uFillTx/>
              <a:latin typeface="Arial"/>
              <a:ea typeface="DejaVu Sans"/>
            </a:endParaRPr>
          </a:p>
        </p:txBody>
      </p:sp>
      <p:sp>
        <p:nvSpPr>
          <p:cNvPr id="84" name="PlaceHolder 1"/>
          <p:cNvSpPr>
            <a:spLocks noGrp="1"/>
          </p:cNvSpPr>
          <p:nvPr>
            <p:ph type="title"/>
          </p:nvPr>
        </p:nvSpPr>
        <p:spPr>
          <a:xfrm>
            <a:off x="300600" y="83520"/>
            <a:ext cx="10972080" cy="1143360"/>
          </a:xfrm>
          <a:prstGeom prst="rect">
            <a:avLst/>
          </a:prstGeom>
          <a:noFill/>
          <a:ln w="0">
            <a:noFill/>
          </a:ln>
        </p:spPr>
        <p:txBody>
          <a:bodyPr lIns="0" rIns="0" tIns="0" bIns="0" anchor="ctr">
            <a:noAutofit/>
          </a:bodyPr>
          <a:p>
            <a:pPr indent="0" defTabSz="914400">
              <a:lnSpc>
                <a:spcPct val="90000"/>
              </a:lnSpc>
              <a:buNone/>
              <a:tabLst>
                <a:tab algn="l" pos="0"/>
              </a:tabLst>
            </a:pPr>
            <a:r>
              <a:rPr lang="en-GB" sz="3600" b="0" u="none" strike="noStrike">
                <a:solidFill>
                  <a:schemeClr val="lt1"/>
                </a:solidFill>
                <a:effectLst/>
                <a:uFillTx/>
                <a:latin typeface="Montserrat"/>
                <a:ea typeface="DejaVu Sans"/>
              </a:rPr>
              <a:t>X-Ray Reflectivity (XRR) Analysis</a:t>
            </a:r>
            <a:endParaRPr lang="de-DE" sz="3600" b="0" u="none" strike="noStrike">
              <a:solidFill>
                <a:srgbClr val="000000"/>
              </a:solidFill>
              <a:effectLst/>
              <a:uFillTx/>
              <a:latin typeface="Arial"/>
            </a:endParaRPr>
          </a:p>
        </p:txBody>
      </p:sp>
      <p:pic>
        <p:nvPicPr>
          <p:cNvPr id="85" name="Picture 54"/>
          <p:cNvPicPr/>
          <p:nvPr/>
        </p:nvPicPr>
        <p:blipFill>
          <a:blip r:embed="rId1"/>
          <a:stretch/>
        </p:blipFill>
        <p:spPr>
          <a:xfrm>
            <a:off x="131760" y="4389120"/>
            <a:ext cx="2262240" cy="2262240"/>
          </a:xfrm>
          <a:prstGeom prst="rect">
            <a:avLst/>
          </a:prstGeom>
          <a:noFill/>
          <a:ln w="0">
            <a:noFill/>
          </a:ln>
        </p:spPr>
      </p:pic>
      <p:pic>
        <p:nvPicPr>
          <p:cNvPr id="86" name="Picture 162"/>
          <p:cNvPicPr/>
          <p:nvPr/>
        </p:nvPicPr>
        <p:blipFill>
          <a:blip r:embed="rId2"/>
          <a:srcRect l="0" t="4026" r="0" b="0"/>
          <a:stretch/>
        </p:blipFill>
        <p:spPr>
          <a:xfrm>
            <a:off x="3667680" y="4134960"/>
            <a:ext cx="2432160" cy="2334240"/>
          </a:xfrm>
          <a:prstGeom prst="rect">
            <a:avLst/>
          </a:prstGeom>
          <a:noFill/>
          <a:ln w="0">
            <a:noFill/>
          </a:ln>
        </p:spPr>
      </p:pic>
      <p:sp>
        <p:nvSpPr>
          <p:cNvPr id="87" name="Arrow: Right 163"/>
          <p:cNvSpPr/>
          <p:nvPr/>
        </p:nvSpPr>
        <p:spPr>
          <a:xfrm rot="10800000">
            <a:off x="2470320" y="4662360"/>
            <a:ext cx="966240" cy="528120"/>
          </a:xfrm>
          <a:prstGeom prst="rightArrow">
            <a:avLst>
              <a:gd name="adj1" fmla="val 50000"/>
              <a:gd name="adj2" fmla="val 50000"/>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DE" sz="1800" b="0" u="none" strike="noStrike">
              <a:solidFill>
                <a:schemeClr val="lt1"/>
              </a:solidFill>
              <a:effectLst/>
              <a:uFillTx/>
              <a:latin typeface="Arial"/>
              <a:ea typeface="DejaVu Sans"/>
            </a:endParaRPr>
          </a:p>
        </p:txBody>
      </p:sp>
      <p:sp>
        <p:nvSpPr>
          <p:cNvPr id="88" name="Lightning Bolt 165"/>
          <p:cNvSpPr/>
          <p:nvPr/>
        </p:nvSpPr>
        <p:spPr>
          <a:xfrm rot="1568400">
            <a:off x="2430000" y="5403240"/>
            <a:ext cx="974880" cy="644760"/>
          </a:xfrm>
          <a:prstGeom prst="lightningBolt">
            <a:avLst/>
          </a:prstGeom>
          <a:solidFill>
            <a:srgbClr val="c0000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DE" sz="1800" b="0" u="none" strike="noStrike">
              <a:solidFill>
                <a:schemeClr val="lt1"/>
              </a:solidFill>
              <a:effectLst/>
              <a:uFillTx/>
              <a:latin typeface="Arial"/>
              <a:ea typeface="DejaVu Sans"/>
            </a:endParaRPr>
          </a:p>
        </p:txBody>
      </p:sp>
      <p:grpSp>
        <p:nvGrpSpPr>
          <p:cNvPr id="89" name="Group 241"/>
          <p:cNvGrpSpPr/>
          <p:nvPr/>
        </p:nvGrpSpPr>
        <p:grpSpPr>
          <a:xfrm>
            <a:off x="9599040" y="4795200"/>
            <a:ext cx="1990080" cy="1424520"/>
            <a:chOff x="9599040" y="4795200"/>
            <a:chExt cx="1990080" cy="1424520"/>
          </a:xfrm>
        </p:grpSpPr>
        <p:sp>
          <p:nvSpPr>
            <p:cNvPr id="90" name="Rectangle 1"/>
            <p:cNvSpPr/>
            <p:nvPr/>
          </p:nvSpPr>
          <p:spPr>
            <a:xfrm>
              <a:off x="9599040" y="5726520"/>
              <a:ext cx="1990080" cy="493200"/>
            </a:xfrm>
            <a:prstGeom prst="rect">
              <a:avLst/>
            </a:prstGeom>
            <a:gradFill rotWithShape="0">
              <a:gsLst>
                <a:gs pos="0">
                  <a:srgbClr val="c0d3ff"/>
                </a:gs>
                <a:gs pos="50000">
                  <a:srgbClr val="d7e2ff"/>
                </a:gs>
                <a:gs pos="100000">
                  <a:srgbClr val="ebf0ff"/>
                </a:gs>
              </a:gsLst>
              <a:lin ang="16200000"/>
            </a:gra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900" b="0" u="none" strike="noStrike">
                <a:solidFill>
                  <a:schemeClr val="lt1"/>
                </a:solidFill>
                <a:effectLst/>
                <a:uFillTx/>
                <a:latin typeface="Arial"/>
                <a:ea typeface="DejaVu Sans"/>
              </a:endParaRPr>
            </a:p>
          </p:txBody>
        </p:sp>
        <p:grpSp>
          <p:nvGrpSpPr>
            <p:cNvPr id="91" name="Group 243"/>
            <p:cNvGrpSpPr/>
            <p:nvPr/>
          </p:nvGrpSpPr>
          <p:grpSpPr>
            <a:xfrm>
              <a:off x="10059120" y="4795200"/>
              <a:ext cx="924120" cy="1294920"/>
              <a:chOff x="10059120" y="4795200"/>
              <a:chExt cx="924120" cy="1294920"/>
            </a:xfrm>
          </p:grpSpPr>
          <p:grpSp>
            <p:nvGrpSpPr>
              <p:cNvPr id="92" name="Gruppieren 169"/>
              <p:cNvGrpSpPr/>
              <p:nvPr/>
            </p:nvGrpSpPr>
            <p:grpSpPr>
              <a:xfrm>
                <a:off x="10785240" y="5721480"/>
                <a:ext cx="177120" cy="263880"/>
                <a:chOff x="10785240" y="5721480"/>
                <a:chExt cx="177120" cy="263880"/>
              </a:xfrm>
            </p:grpSpPr>
            <p:grpSp>
              <p:nvGrpSpPr>
                <p:cNvPr id="93" name="Gruppieren 171"/>
                <p:cNvGrpSpPr/>
                <p:nvPr/>
              </p:nvGrpSpPr>
              <p:grpSpPr>
                <a:xfrm>
                  <a:off x="10798920" y="5721480"/>
                  <a:ext cx="158400" cy="263880"/>
                  <a:chOff x="10798920" y="5721480"/>
                  <a:chExt cx="158400" cy="263880"/>
                </a:xfrm>
              </p:grpSpPr>
              <p:grpSp>
                <p:nvGrpSpPr>
                  <p:cNvPr id="94" name="Gruppieren 173"/>
                  <p:cNvGrpSpPr/>
                  <p:nvPr/>
                </p:nvGrpSpPr>
                <p:grpSpPr>
                  <a:xfrm>
                    <a:off x="10798920" y="5864400"/>
                    <a:ext cx="140040" cy="120960"/>
                    <a:chOff x="10798920" y="5864400"/>
                    <a:chExt cx="140040" cy="120960"/>
                  </a:xfrm>
                </p:grpSpPr>
                <p:sp>
                  <p:nvSpPr>
                    <p:cNvPr id="95" name="Flussdiagramm: Verbindungsstelle 100"/>
                    <p:cNvSpPr/>
                    <p:nvPr/>
                  </p:nvSpPr>
                  <p:spPr>
                    <a:xfrm rot="14154000">
                      <a:off x="10834560" y="5881680"/>
                      <a:ext cx="88200" cy="85680"/>
                    </a:xfrm>
                    <a:prstGeom prst="flowChartConnector">
                      <a:avLst/>
                    </a:prstGeom>
                    <a:solidFill>
                      <a:srgbClr val="e89720"/>
                    </a:solidFill>
                    <a:ln>
                      <a:solidFill>
                        <a:srgbClr val="e89720"/>
                      </a:solidFill>
                    </a:ln>
                  </p:spPr>
                  <p:style>
                    <a:lnRef idx="2">
                      <a:schemeClr val="accent1">
                        <a:shade val="50000"/>
                      </a:schemeClr>
                    </a:lnRef>
                    <a:fillRef idx="1">
                      <a:schemeClr val="accent1"/>
                    </a:fillRef>
                    <a:effectRef idx="0">
                      <a:schemeClr val="accent1"/>
                    </a:effectRef>
                    <a:fontRef idx="minor"/>
                  </p:style>
                  <p:txBody>
                    <a:bodyPr lIns="90000" rIns="90000" tIns="16560" bIns="16560" anchor="ctr">
                      <a:noAutofit/>
                    </a:bodyPr>
                    <a:p>
                      <a:pPr algn="ctr" defTabSz="914400">
                        <a:lnSpc>
                          <a:spcPct val="100000"/>
                        </a:lnSpc>
                      </a:pPr>
                      <a:endParaRPr lang="de-DE" sz="1600" b="0" u="none" strike="noStrike">
                        <a:solidFill>
                          <a:schemeClr val="lt1"/>
                        </a:solidFill>
                        <a:effectLst/>
                        <a:uFillTx/>
                        <a:latin typeface="Arial"/>
                        <a:ea typeface="DejaVu Sans"/>
                      </a:endParaRPr>
                    </a:p>
                  </p:txBody>
                </p:sp>
                <p:cxnSp>
                  <p:nvCxnSpPr>
                    <p:cNvPr id="96" name="Gerader Verbinder 178"/>
                    <p:cNvCxnSpPr/>
                    <p:nvPr/>
                  </p:nvCxnSpPr>
                  <p:spPr>
                    <a:xfrm flipH="1">
                      <a:off x="10798920" y="5948640"/>
                      <a:ext cx="45720" cy="31320"/>
                    </a:xfrm>
                    <a:prstGeom prst="straightConnector1">
                      <a:avLst/>
                    </a:prstGeom>
                    <a:ln w="44450">
                      <a:solidFill>
                        <a:srgbClr val="e89720"/>
                      </a:solidFill>
                      <a:round/>
                    </a:ln>
                  </p:spPr>
                </p:cxnSp>
              </p:grpSp>
              <p:grpSp>
                <p:nvGrpSpPr>
                  <p:cNvPr id="97" name="Gruppieren 174"/>
                  <p:cNvGrpSpPr/>
                  <p:nvPr/>
                </p:nvGrpSpPr>
                <p:grpSpPr>
                  <a:xfrm>
                    <a:off x="10834200" y="5721480"/>
                    <a:ext cx="123120" cy="134640"/>
                    <a:chOff x="10834200" y="5721480"/>
                    <a:chExt cx="123120" cy="134640"/>
                  </a:xfrm>
                </p:grpSpPr>
                <p:sp>
                  <p:nvSpPr>
                    <p:cNvPr id="98" name="Flussdiagramm: Verbindungsstelle 135"/>
                    <p:cNvSpPr/>
                    <p:nvPr/>
                  </p:nvSpPr>
                  <p:spPr>
                    <a:xfrm rot="19180800">
                      <a:off x="10851480" y="5752080"/>
                      <a:ext cx="88200" cy="85680"/>
                    </a:xfrm>
                    <a:prstGeom prst="flowChartConnector">
                      <a:avLst/>
                    </a:prstGeom>
                    <a:solidFill>
                      <a:srgbClr val="e89720"/>
                    </a:solidFill>
                    <a:ln>
                      <a:solidFill>
                        <a:srgbClr val="e89720"/>
                      </a:solidFill>
                    </a:ln>
                  </p:spPr>
                  <p:style>
                    <a:lnRef idx="2">
                      <a:schemeClr val="accent1">
                        <a:shade val="50000"/>
                      </a:schemeClr>
                    </a:lnRef>
                    <a:fillRef idx="1">
                      <a:schemeClr val="accent1"/>
                    </a:fillRef>
                    <a:effectRef idx="0">
                      <a:schemeClr val="accent1"/>
                    </a:effectRef>
                    <a:fontRef idx="minor"/>
                  </p:style>
                  <p:txBody>
                    <a:bodyPr lIns="90000" rIns="90000" tIns="16560" bIns="16560" anchor="ctr">
                      <a:noAutofit/>
                    </a:bodyPr>
                    <a:p>
                      <a:pPr algn="ctr" defTabSz="914400">
                        <a:lnSpc>
                          <a:spcPct val="100000"/>
                        </a:lnSpc>
                      </a:pPr>
                      <a:endParaRPr lang="de-DE" sz="1600" b="0" u="none" strike="noStrike">
                        <a:solidFill>
                          <a:schemeClr val="lt1"/>
                        </a:solidFill>
                        <a:effectLst/>
                        <a:uFillTx/>
                        <a:latin typeface="Arial"/>
                        <a:ea typeface="DejaVu Sans"/>
                      </a:endParaRPr>
                    </a:p>
                  </p:txBody>
                </p:sp>
                <p:cxnSp>
                  <p:nvCxnSpPr>
                    <p:cNvPr id="99" name="Gerader Verbinder 176"/>
                    <p:cNvCxnSpPr/>
                    <p:nvPr/>
                  </p:nvCxnSpPr>
                  <p:spPr>
                    <a:xfrm flipH="1" flipV="1">
                      <a:off x="10834200" y="5721480"/>
                      <a:ext cx="36000" cy="42120"/>
                    </a:xfrm>
                    <a:prstGeom prst="straightConnector1">
                      <a:avLst/>
                    </a:prstGeom>
                    <a:ln w="44450">
                      <a:solidFill>
                        <a:srgbClr val="e89720"/>
                      </a:solidFill>
                      <a:round/>
                    </a:ln>
                  </p:spPr>
                </p:cxnSp>
              </p:grpSp>
            </p:grpSp>
            <p:sp>
              <p:nvSpPr>
                <p:cNvPr id="100" name="Bogen 172"/>
                <p:cNvSpPr/>
                <p:nvPr/>
              </p:nvSpPr>
              <p:spPr>
                <a:xfrm rot="3798000">
                  <a:off x="10792080" y="5791320"/>
                  <a:ext cx="163080" cy="115920"/>
                </a:xfrm>
                <a:prstGeom prst="arc">
                  <a:avLst>
                    <a:gd name="adj1" fmla="val 16200000"/>
                    <a:gd name="adj2" fmla="val 0"/>
                  </a:avLst>
                </a:prstGeom>
                <a:noFill/>
                <a:ln w="28575">
                  <a:solidFill>
                    <a:srgbClr val="e89720"/>
                  </a:solidFill>
                </a:ln>
              </p:spPr>
              <p:style>
                <a:lnRef idx="1">
                  <a:schemeClr val="accent1"/>
                </a:lnRef>
                <a:fillRef idx="0">
                  <a:schemeClr val="accent1"/>
                </a:fillRef>
                <a:effectRef idx="0">
                  <a:schemeClr val="accent1"/>
                </a:effectRef>
                <a:fontRef idx="minor"/>
              </p:style>
              <p:txBody>
                <a:bodyPr lIns="90000" rIns="90000" tIns="13680" bIns="13680" anchor="ctr">
                  <a:noAutofit/>
                </a:bodyPr>
                <a:p>
                  <a:pPr algn="ctr" defTabSz="914400">
                    <a:lnSpc>
                      <a:spcPct val="100000"/>
                    </a:lnSpc>
                  </a:pPr>
                  <a:endParaRPr lang="de-DE" sz="1900" b="0" u="none" strike="noStrike">
                    <a:solidFill>
                      <a:schemeClr val="dk1"/>
                    </a:solidFill>
                    <a:effectLst/>
                    <a:uFillTx/>
                    <a:latin typeface="Arial"/>
                    <a:ea typeface="DejaVu Sans"/>
                  </a:endParaRPr>
                </a:p>
              </p:txBody>
            </p:sp>
          </p:grpSp>
          <p:grpSp>
            <p:nvGrpSpPr>
              <p:cNvPr id="101" name="Group 253"/>
              <p:cNvGrpSpPr/>
              <p:nvPr/>
            </p:nvGrpSpPr>
            <p:grpSpPr>
              <a:xfrm>
                <a:off x="10059120" y="4795200"/>
                <a:ext cx="924120" cy="948240"/>
                <a:chOff x="10059120" y="4795200"/>
                <a:chExt cx="924120" cy="948240"/>
              </a:xfrm>
            </p:grpSpPr>
            <p:sp>
              <p:nvSpPr>
                <p:cNvPr id="102" name="Freihandform 105"/>
                <p:cNvSpPr/>
                <p:nvPr/>
              </p:nvSpPr>
              <p:spPr>
                <a:xfrm flipH="1" rot="21283800">
                  <a:off x="10775520" y="4800960"/>
                  <a:ext cx="167760" cy="867600"/>
                </a:xfrm>
                <a:custGeom>
                  <a:avLst/>
                  <a:gdLst>
                    <a:gd name="textAreaLeft" fmla="*/ -720 w 167760"/>
                    <a:gd name="textAreaRight" fmla="*/ 168480 w 167760"/>
                    <a:gd name="textAreaTop" fmla="*/ 0 h 867600"/>
                    <a:gd name="textAreaBottom" fmla="*/ 869040 h 867600"/>
                    <a:gd name="GluePoint1X" fmla="*/ 0 w 544146"/>
                    <a:gd name="GluePoint1Y" fmla="*/ 0 h 2800865"/>
                    <a:gd name="GluePoint2X" fmla="*/ 329514 w 544146"/>
                    <a:gd name="GluePoint2Y" fmla="*/ 197708 h 2800865"/>
                    <a:gd name="GluePoint3X" fmla="*/ 32952 w 544146"/>
                    <a:gd name="GluePoint3Y" fmla="*/ 560173 h 2800865"/>
                    <a:gd name="GluePoint4X" fmla="*/ 370703 w 544146"/>
                    <a:gd name="GluePoint4Y" fmla="*/ 972065 h 2800865"/>
                    <a:gd name="GluePoint5X" fmla="*/ 65903 w 544146"/>
                    <a:gd name="GluePoint5Y" fmla="*/ 1351006 h 2800865"/>
                    <a:gd name="GluePoint6X" fmla="*/ 461319 w 544146"/>
                    <a:gd name="GluePoint6Y" fmla="*/ 1696995 h 2800865"/>
                    <a:gd name="GluePoint7X" fmla="*/ 140043 w 544146"/>
                    <a:gd name="GluePoint7Y" fmla="*/ 2092411 h 2800865"/>
                    <a:gd name="GluePoint8X" fmla="*/ 535460 w 544146"/>
                    <a:gd name="GluePoint8Y" fmla="*/ 2421924 h 2800865"/>
                    <a:gd name="GluePoint9X" fmla="*/ 411892 w 544146"/>
                    <a:gd name="GluePoint9Y" fmla="*/ 2800865 h 280086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544146" h="2800865">
                      <a:moveTo>
                        <a:pt x="0" y="0"/>
                      </a:moveTo>
                      <a:cubicBezTo>
                        <a:pt x="162011" y="52173"/>
                        <a:pt x="324022" y="104346"/>
                        <a:pt x="329514" y="197708"/>
                      </a:cubicBezTo>
                      <a:cubicBezTo>
                        <a:pt x="335006" y="291070"/>
                        <a:pt x="26087" y="431114"/>
                        <a:pt x="32952" y="560173"/>
                      </a:cubicBezTo>
                      <a:cubicBezTo>
                        <a:pt x="39817" y="689232"/>
                        <a:pt x="365211" y="840260"/>
                        <a:pt x="370703" y="972065"/>
                      </a:cubicBezTo>
                      <a:cubicBezTo>
                        <a:pt x="376195" y="1103871"/>
                        <a:pt x="50800" y="1230184"/>
                        <a:pt x="65903" y="1351006"/>
                      </a:cubicBezTo>
                      <a:cubicBezTo>
                        <a:pt x="81006" y="1471828"/>
                        <a:pt x="448962" y="1573428"/>
                        <a:pt x="461319" y="1696995"/>
                      </a:cubicBezTo>
                      <a:cubicBezTo>
                        <a:pt x="473676" y="1820562"/>
                        <a:pt x="127686" y="1971590"/>
                        <a:pt x="140043" y="2092411"/>
                      </a:cubicBezTo>
                      <a:cubicBezTo>
                        <a:pt x="152400" y="2213232"/>
                        <a:pt x="490152" y="2303848"/>
                        <a:pt x="535460" y="2421924"/>
                      </a:cubicBezTo>
                      <a:cubicBezTo>
                        <a:pt x="580768" y="2540000"/>
                        <a:pt x="435233" y="2729470"/>
                        <a:pt x="411892" y="2800865"/>
                      </a:cubicBezTo>
                    </a:path>
                  </a:pathLst>
                </a:custGeom>
                <a:noFill/>
                <a:ln cap="rnd" w="44450">
                  <a:solidFill>
                    <a:srgbClr val="c00000"/>
                  </a:solid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de-DE" sz="1900" b="0" u="none" strike="noStrike">
                    <a:solidFill>
                      <a:schemeClr val="lt1"/>
                    </a:solidFill>
                    <a:effectLst/>
                    <a:uFillTx/>
                    <a:latin typeface="Arial"/>
                    <a:ea typeface="DejaVu Sans"/>
                  </a:endParaRPr>
                </a:p>
              </p:txBody>
            </p:sp>
            <p:sp>
              <p:nvSpPr>
                <p:cNvPr id="103" name="Freihandform 104"/>
                <p:cNvSpPr/>
                <p:nvPr/>
              </p:nvSpPr>
              <p:spPr>
                <a:xfrm flipH="1" rot="18649800">
                  <a:off x="10357920" y="4962240"/>
                  <a:ext cx="168120" cy="867600"/>
                </a:xfrm>
                <a:custGeom>
                  <a:avLst/>
                  <a:gdLst>
                    <a:gd name="textAreaLeft" fmla="*/ -720 w 168120"/>
                    <a:gd name="textAreaRight" fmla="*/ 168840 w 168120"/>
                    <a:gd name="textAreaTop" fmla="*/ 0 h 867600"/>
                    <a:gd name="textAreaBottom" fmla="*/ 869040 h 867600"/>
                    <a:gd name="GluePoint1X" fmla="*/ 0 w 544146"/>
                    <a:gd name="GluePoint1Y" fmla="*/ 0 h 2800865"/>
                    <a:gd name="GluePoint2X" fmla="*/ 329514 w 544146"/>
                    <a:gd name="GluePoint2Y" fmla="*/ 197708 h 2800865"/>
                    <a:gd name="GluePoint3X" fmla="*/ 32952 w 544146"/>
                    <a:gd name="GluePoint3Y" fmla="*/ 560173 h 2800865"/>
                    <a:gd name="GluePoint4X" fmla="*/ 370703 w 544146"/>
                    <a:gd name="GluePoint4Y" fmla="*/ 972065 h 2800865"/>
                    <a:gd name="GluePoint5X" fmla="*/ 65903 w 544146"/>
                    <a:gd name="GluePoint5Y" fmla="*/ 1351006 h 2800865"/>
                    <a:gd name="GluePoint6X" fmla="*/ 461319 w 544146"/>
                    <a:gd name="GluePoint6Y" fmla="*/ 1696995 h 2800865"/>
                    <a:gd name="GluePoint7X" fmla="*/ 140043 w 544146"/>
                    <a:gd name="GluePoint7Y" fmla="*/ 2092411 h 2800865"/>
                    <a:gd name="GluePoint8X" fmla="*/ 535460 w 544146"/>
                    <a:gd name="GluePoint8Y" fmla="*/ 2421924 h 2800865"/>
                    <a:gd name="GluePoint9X" fmla="*/ 411892 w 544146"/>
                    <a:gd name="GluePoint9Y" fmla="*/ 2800865 h 280086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544146" h="2800865">
                      <a:moveTo>
                        <a:pt x="0" y="0"/>
                      </a:moveTo>
                      <a:cubicBezTo>
                        <a:pt x="162011" y="52173"/>
                        <a:pt x="324022" y="104346"/>
                        <a:pt x="329514" y="197708"/>
                      </a:cubicBezTo>
                      <a:cubicBezTo>
                        <a:pt x="335006" y="291070"/>
                        <a:pt x="26087" y="431114"/>
                        <a:pt x="32952" y="560173"/>
                      </a:cubicBezTo>
                      <a:cubicBezTo>
                        <a:pt x="39817" y="689232"/>
                        <a:pt x="365211" y="840260"/>
                        <a:pt x="370703" y="972065"/>
                      </a:cubicBezTo>
                      <a:cubicBezTo>
                        <a:pt x="376195" y="1103871"/>
                        <a:pt x="50800" y="1230184"/>
                        <a:pt x="65903" y="1351006"/>
                      </a:cubicBezTo>
                      <a:cubicBezTo>
                        <a:pt x="81006" y="1471828"/>
                        <a:pt x="448962" y="1573428"/>
                        <a:pt x="461319" y="1696995"/>
                      </a:cubicBezTo>
                      <a:cubicBezTo>
                        <a:pt x="473676" y="1820562"/>
                        <a:pt x="127686" y="1971590"/>
                        <a:pt x="140043" y="2092411"/>
                      </a:cubicBezTo>
                      <a:cubicBezTo>
                        <a:pt x="152400" y="2213232"/>
                        <a:pt x="490152" y="2303848"/>
                        <a:pt x="535460" y="2421924"/>
                      </a:cubicBezTo>
                      <a:cubicBezTo>
                        <a:pt x="580768" y="2540000"/>
                        <a:pt x="435233" y="2729470"/>
                        <a:pt x="411892" y="2800865"/>
                      </a:cubicBezTo>
                    </a:path>
                  </a:pathLst>
                </a:custGeom>
                <a:noFill/>
                <a:ln cap="rnd" w="44450">
                  <a:solidFill>
                    <a:srgbClr val="c00000"/>
                  </a:solid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de-DE" sz="1900" b="0" u="none" strike="noStrike">
                    <a:solidFill>
                      <a:schemeClr val="lt1"/>
                    </a:solidFill>
                    <a:effectLst/>
                    <a:uFillTx/>
                    <a:latin typeface="Arial"/>
                    <a:ea typeface="DejaVu Sans"/>
                  </a:endParaRPr>
                </a:p>
              </p:txBody>
            </p:sp>
            <p:cxnSp>
              <p:nvCxnSpPr>
                <p:cNvPr id="104" name="Gerader Verbinder 123"/>
                <p:cNvCxnSpPr/>
                <p:nvPr/>
              </p:nvCxnSpPr>
              <p:spPr>
                <a:xfrm flipH="1">
                  <a:off x="10771920" y="5680440"/>
                  <a:ext cx="93960" cy="46080"/>
                </a:xfrm>
                <a:prstGeom prst="straightConnector1">
                  <a:avLst/>
                </a:prstGeom>
                <a:ln cap="rnd" w="44450">
                  <a:solidFill>
                    <a:srgbClr val="c00000"/>
                  </a:solidFill>
                  <a:round/>
                </a:ln>
              </p:spPr>
            </p:cxnSp>
          </p:grpSp>
          <p:sp>
            <p:nvSpPr>
              <p:cNvPr id="105" name="Ellipse 136"/>
              <p:cNvSpPr/>
              <p:nvPr/>
            </p:nvSpPr>
            <p:spPr>
              <a:xfrm rot="5331600">
                <a:off x="10533240" y="5790960"/>
                <a:ext cx="189000" cy="401040"/>
              </a:xfrm>
              <a:prstGeom prst="ellipse">
                <a:avLst/>
              </a:prstGeom>
              <a:solidFill>
                <a:srgbClr val="00b0f0"/>
              </a:solidFill>
              <a:ln>
                <a:noFill/>
              </a:ln>
              <a:effectLst>
                <a:outerShdw algn="tl" blurRad="266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de-DE" sz="1900" b="0" u="none" strike="noStrike">
                  <a:solidFill>
                    <a:schemeClr val="lt1"/>
                  </a:solidFill>
                  <a:effectLst/>
                  <a:uFillTx/>
                  <a:latin typeface="Arial"/>
                  <a:ea typeface="DejaVu Sans"/>
                </a:endParaRPr>
              </a:p>
            </p:txBody>
          </p:sp>
        </p:grpSp>
        <p:grpSp>
          <p:nvGrpSpPr>
            <p:cNvPr id="106" name="Gruppieren 91"/>
            <p:cNvGrpSpPr/>
            <p:nvPr/>
          </p:nvGrpSpPr>
          <p:grpSpPr>
            <a:xfrm>
              <a:off x="9696240" y="4808520"/>
              <a:ext cx="396360" cy="1143720"/>
              <a:chOff x="9696240" y="4808520"/>
              <a:chExt cx="396360" cy="1143720"/>
            </a:xfrm>
          </p:grpSpPr>
          <p:sp>
            <p:nvSpPr>
              <p:cNvPr id="107" name="Freihandform 26"/>
              <p:cNvSpPr/>
              <p:nvPr/>
            </p:nvSpPr>
            <p:spPr>
              <a:xfrm>
                <a:off x="9696240" y="4872240"/>
                <a:ext cx="174600" cy="864000"/>
              </a:xfrm>
              <a:custGeom>
                <a:avLst/>
                <a:gdLst>
                  <a:gd name="textAreaLeft" fmla="*/ 0 w 174600"/>
                  <a:gd name="textAreaRight" fmla="*/ 176040 w 174600"/>
                  <a:gd name="textAreaTop" fmla="*/ 0 h 864000"/>
                  <a:gd name="textAreaBottom" fmla="*/ 865440 h 864000"/>
                  <a:gd name="GluePoint1X" fmla="*/ 0 w 544146"/>
                  <a:gd name="GluePoint1Y" fmla="*/ 0 h 2800865"/>
                  <a:gd name="GluePoint2X" fmla="*/ 329514 w 544146"/>
                  <a:gd name="GluePoint2Y" fmla="*/ 197708 h 2800865"/>
                  <a:gd name="GluePoint3X" fmla="*/ 32952 w 544146"/>
                  <a:gd name="GluePoint3Y" fmla="*/ 560173 h 2800865"/>
                  <a:gd name="GluePoint4X" fmla="*/ 370703 w 544146"/>
                  <a:gd name="GluePoint4Y" fmla="*/ 972065 h 2800865"/>
                  <a:gd name="GluePoint5X" fmla="*/ 65903 w 544146"/>
                  <a:gd name="GluePoint5Y" fmla="*/ 1351006 h 2800865"/>
                  <a:gd name="GluePoint6X" fmla="*/ 461319 w 544146"/>
                  <a:gd name="GluePoint6Y" fmla="*/ 1696995 h 2800865"/>
                  <a:gd name="GluePoint7X" fmla="*/ 140043 w 544146"/>
                  <a:gd name="GluePoint7Y" fmla="*/ 2092411 h 2800865"/>
                  <a:gd name="GluePoint8X" fmla="*/ 535460 w 544146"/>
                  <a:gd name="GluePoint8Y" fmla="*/ 2421924 h 2800865"/>
                  <a:gd name="GluePoint9X" fmla="*/ 411892 w 544146"/>
                  <a:gd name="GluePoint9Y" fmla="*/ 2800865 h 280086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544146" h="2800865">
                    <a:moveTo>
                      <a:pt x="0" y="0"/>
                    </a:moveTo>
                    <a:cubicBezTo>
                      <a:pt x="162011" y="52173"/>
                      <a:pt x="324022" y="104346"/>
                      <a:pt x="329514" y="197708"/>
                    </a:cubicBezTo>
                    <a:cubicBezTo>
                      <a:pt x="335006" y="291070"/>
                      <a:pt x="26087" y="431114"/>
                      <a:pt x="32952" y="560173"/>
                    </a:cubicBezTo>
                    <a:cubicBezTo>
                      <a:pt x="39817" y="689232"/>
                      <a:pt x="365211" y="840260"/>
                      <a:pt x="370703" y="972065"/>
                    </a:cubicBezTo>
                    <a:cubicBezTo>
                      <a:pt x="376195" y="1103871"/>
                      <a:pt x="50800" y="1230184"/>
                      <a:pt x="65903" y="1351006"/>
                    </a:cubicBezTo>
                    <a:cubicBezTo>
                      <a:pt x="81006" y="1471828"/>
                      <a:pt x="448962" y="1573428"/>
                      <a:pt x="461319" y="1696995"/>
                    </a:cubicBezTo>
                    <a:cubicBezTo>
                      <a:pt x="473676" y="1820562"/>
                      <a:pt x="127686" y="1971590"/>
                      <a:pt x="140043" y="2092411"/>
                    </a:cubicBezTo>
                    <a:cubicBezTo>
                      <a:pt x="152400" y="2213232"/>
                      <a:pt x="490152" y="2303848"/>
                      <a:pt x="535460" y="2421924"/>
                    </a:cubicBezTo>
                    <a:cubicBezTo>
                      <a:pt x="580768" y="2540000"/>
                      <a:pt x="435233" y="2729470"/>
                      <a:pt x="411892" y="2800865"/>
                    </a:cubicBezTo>
                  </a:path>
                </a:pathLst>
              </a:custGeom>
              <a:noFill/>
              <a:ln cap="rnd" w="44450">
                <a:solidFill>
                  <a:srgbClr val="c00000"/>
                </a:solid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450" b="0" u="none" strike="noStrike">
                  <a:solidFill>
                    <a:schemeClr val="lt1"/>
                  </a:solidFill>
                  <a:effectLst/>
                  <a:uFillTx/>
                  <a:latin typeface="Arial"/>
                  <a:ea typeface="DejaVu Sans"/>
                </a:endParaRPr>
              </a:p>
            </p:txBody>
          </p:sp>
          <p:sp>
            <p:nvSpPr>
              <p:cNvPr id="108" name="Freihandform 27"/>
              <p:cNvSpPr/>
              <p:nvPr/>
            </p:nvSpPr>
            <p:spPr>
              <a:xfrm rot="190200">
                <a:off x="9894240" y="4812480"/>
                <a:ext cx="172800" cy="924120"/>
              </a:xfrm>
              <a:custGeom>
                <a:avLst/>
                <a:gdLst>
                  <a:gd name="textAreaLeft" fmla="*/ 0 w 172800"/>
                  <a:gd name="textAreaRight" fmla="*/ 174240 w 172800"/>
                  <a:gd name="textAreaTop" fmla="*/ 0 h 924120"/>
                  <a:gd name="textAreaBottom" fmla="*/ 925560 h 924120"/>
                  <a:gd name="GluePoint1X" fmla="*/ 0 w 539000"/>
                  <a:gd name="GluePoint1Y" fmla="*/ 0 h 2994664"/>
                  <a:gd name="GluePoint2X" fmla="*/ 329514 w 539000"/>
                  <a:gd name="GluePoint2Y" fmla="*/ 197708 h 2994664"/>
                  <a:gd name="GluePoint3X" fmla="*/ 32952 w 539000"/>
                  <a:gd name="GluePoint3Y" fmla="*/ 560173 h 2994664"/>
                  <a:gd name="GluePoint4X" fmla="*/ 370703 w 539000"/>
                  <a:gd name="GluePoint4Y" fmla="*/ 972065 h 2994664"/>
                  <a:gd name="GluePoint5X" fmla="*/ 65903 w 539000"/>
                  <a:gd name="GluePoint5Y" fmla="*/ 1351006 h 2994664"/>
                  <a:gd name="GluePoint6X" fmla="*/ 461319 w 539000"/>
                  <a:gd name="GluePoint6Y" fmla="*/ 1696995 h 2994664"/>
                  <a:gd name="GluePoint7X" fmla="*/ 140043 w 539000"/>
                  <a:gd name="GluePoint7Y" fmla="*/ 2092411 h 2994664"/>
                  <a:gd name="GluePoint8X" fmla="*/ 535460 w 539000"/>
                  <a:gd name="GluePoint8Y" fmla="*/ 2421924 h 2994664"/>
                  <a:gd name="GluePoint9X" fmla="*/ 337751 w 539000"/>
                  <a:gd name="GluePoint9Y" fmla="*/ 2866768 h 2994664"/>
                  <a:gd name="GluePoint10X" fmla="*/ 374821 w 539000"/>
                  <a:gd name="GluePoint10Y" fmla="*/ 2994452 h 299466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textAreaLeft" t="textAreaTop" r="textAreaRight" b="textAreaBottom"/>
                <a:pathLst>
                  <a:path w="539000" h="2994664">
                    <a:moveTo>
                      <a:pt x="0" y="0"/>
                    </a:moveTo>
                    <a:cubicBezTo>
                      <a:pt x="162011" y="52173"/>
                      <a:pt x="324022" y="104346"/>
                      <a:pt x="329514" y="197708"/>
                    </a:cubicBezTo>
                    <a:cubicBezTo>
                      <a:pt x="335006" y="291070"/>
                      <a:pt x="26087" y="431114"/>
                      <a:pt x="32952" y="560173"/>
                    </a:cubicBezTo>
                    <a:cubicBezTo>
                      <a:pt x="39817" y="689232"/>
                      <a:pt x="365211" y="840260"/>
                      <a:pt x="370703" y="972065"/>
                    </a:cubicBezTo>
                    <a:cubicBezTo>
                      <a:pt x="376195" y="1103871"/>
                      <a:pt x="50800" y="1230184"/>
                      <a:pt x="65903" y="1351006"/>
                    </a:cubicBezTo>
                    <a:cubicBezTo>
                      <a:pt x="81006" y="1471828"/>
                      <a:pt x="448962" y="1573428"/>
                      <a:pt x="461319" y="1696995"/>
                    </a:cubicBezTo>
                    <a:cubicBezTo>
                      <a:pt x="473676" y="1820562"/>
                      <a:pt x="127686" y="1971590"/>
                      <a:pt x="140043" y="2092411"/>
                    </a:cubicBezTo>
                    <a:cubicBezTo>
                      <a:pt x="152400" y="2213232"/>
                      <a:pt x="502509" y="2292865"/>
                      <a:pt x="535460" y="2421924"/>
                    </a:cubicBezTo>
                    <a:cubicBezTo>
                      <a:pt x="568411" y="2550983"/>
                      <a:pt x="361092" y="2795373"/>
                      <a:pt x="337751" y="2866768"/>
                    </a:cubicBezTo>
                    <a:cubicBezTo>
                      <a:pt x="308232" y="2937476"/>
                      <a:pt x="370531" y="2998743"/>
                      <a:pt x="374821" y="2994452"/>
                    </a:cubicBezTo>
                  </a:path>
                </a:pathLst>
              </a:custGeom>
              <a:noFill/>
              <a:ln w="44450">
                <a:solidFill>
                  <a:srgbClr val="c00000"/>
                </a:solid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450" b="0" u="none" strike="noStrike">
                  <a:solidFill>
                    <a:schemeClr val="lt1"/>
                  </a:solidFill>
                  <a:effectLst/>
                  <a:uFillTx/>
                  <a:latin typeface="Arial"/>
                  <a:ea typeface="DejaVu Sans"/>
                </a:endParaRPr>
              </a:p>
            </p:txBody>
          </p:sp>
          <p:sp>
            <p:nvSpPr>
              <p:cNvPr id="109" name="Ellipse 112"/>
              <p:cNvSpPr/>
              <p:nvPr/>
            </p:nvSpPr>
            <p:spPr>
              <a:xfrm>
                <a:off x="9772560" y="5702760"/>
                <a:ext cx="297000" cy="249480"/>
              </a:xfrm>
              <a:prstGeom prst="ellipse">
                <a:avLst/>
              </a:prstGeom>
              <a:solidFill>
                <a:srgbClr val="0070c0">
                  <a:alpha val="80000"/>
                </a:srgbClr>
              </a:solidFill>
              <a:ln>
                <a:noFill/>
              </a:ln>
              <a:effectLst>
                <a:outerShdw algn="tl" blurRad="266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450" b="0" u="none" strike="noStrike">
                  <a:solidFill>
                    <a:schemeClr val="lt1"/>
                  </a:solidFill>
                  <a:effectLst/>
                  <a:uFillTx/>
                  <a:latin typeface="Arial"/>
                  <a:ea typeface="DejaVu Sans"/>
                </a:endParaRPr>
              </a:p>
            </p:txBody>
          </p:sp>
        </p:grpSp>
        <p:grpSp>
          <p:nvGrpSpPr>
            <p:cNvPr id="110" name="Gruppieren 91"/>
            <p:cNvGrpSpPr/>
            <p:nvPr/>
          </p:nvGrpSpPr>
          <p:grpSpPr>
            <a:xfrm>
              <a:off x="11050920" y="4820760"/>
              <a:ext cx="480600" cy="1155960"/>
              <a:chOff x="11050920" y="4820760"/>
              <a:chExt cx="480600" cy="1155960"/>
            </a:xfrm>
          </p:grpSpPr>
          <p:sp>
            <p:nvSpPr>
              <p:cNvPr id="111" name="Freihandform 26"/>
              <p:cNvSpPr/>
              <p:nvPr/>
            </p:nvSpPr>
            <p:spPr>
              <a:xfrm rot="385200">
                <a:off x="11098440" y="4888440"/>
                <a:ext cx="174600" cy="864000"/>
              </a:xfrm>
              <a:custGeom>
                <a:avLst/>
                <a:gdLst>
                  <a:gd name="textAreaLeft" fmla="*/ 0 w 174600"/>
                  <a:gd name="textAreaRight" fmla="*/ 176040 w 174600"/>
                  <a:gd name="textAreaTop" fmla="*/ 0 h 864000"/>
                  <a:gd name="textAreaBottom" fmla="*/ 865440 h 864000"/>
                  <a:gd name="GluePoint1X" fmla="*/ 0 w 544146"/>
                  <a:gd name="GluePoint1Y" fmla="*/ 0 h 2800865"/>
                  <a:gd name="GluePoint2X" fmla="*/ 329514 w 544146"/>
                  <a:gd name="GluePoint2Y" fmla="*/ 197708 h 2800865"/>
                  <a:gd name="GluePoint3X" fmla="*/ 32952 w 544146"/>
                  <a:gd name="GluePoint3Y" fmla="*/ 560173 h 2800865"/>
                  <a:gd name="GluePoint4X" fmla="*/ 370703 w 544146"/>
                  <a:gd name="GluePoint4Y" fmla="*/ 972065 h 2800865"/>
                  <a:gd name="GluePoint5X" fmla="*/ 65903 w 544146"/>
                  <a:gd name="GluePoint5Y" fmla="*/ 1351006 h 2800865"/>
                  <a:gd name="GluePoint6X" fmla="*/ 461319 w 544146"/>
                  <a:gd name="GluePoint6Y" fmla="*/ 1696995 h 2800865"/>
                  <a:gd name="GluePoint7X" fmla="*/ 140043 w 544146"/>
                  <a:gd name="GluePoint7Y" fmla="*/ 2092411 h 2800865"/>
                  <a:gd name="GluePoint8X" fmla="*/ 535460 w 544146"/>
                  <a:gd name="GluePoint8Y" fmla="*/ 2421924 h 2800865"/>
                  <a:gd name="GluePoint9X" fmla="*/ 411892 w 544146"/>
                  <a:gd name="GluePoint9Y" fmla="*/ 2800865 h 280086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544146" h="2800865">
                    <a:moveTo>
                      <a:pt x="0" y="0"/>
                    </a:moveTo>
                    <a:cubicBezTo>
                      <a:pt x="162011" y="52173"/>
                      <a:pt x="324022" y="104346"/>
                      <a:pt x="329514" y="197708"/>
                    </a:cubicBezTo>
                    <a:cubicBezTo>
                      <a:pt x="335006" y="291070"/>
                      <a:pt x="26087" y="431114"/>
                      <a:pt x="32952" y="560173"/>
                    </a:cubicBezTo>
                    <a:cubicBezTo>
                      <a:pt x="39817" y="689232"/>
                      <a:pt x="365211" y="840260"/>
                      <a:pt x="370703" y="972065"/>
                    </a:cubicBezTo>
                    <a:cubicBezTo>
                      <a:pt x="376195" y="1103871"/>
                      <a:pt x="50800" y="1230184"/>
                      <a:pt x="65903" y="1351006"/>
                    </a:cubicBezTo>
                    <a:cubicBezTo>
                      <a:pt x="81006" y="1471828"/>
                      <a:pt x="448962" y="1573428"/>
                      <a:pt x="461319" y="1696995"/>
                    </a:cubicBezTo>
                    <a:cubicBezTo>
                      <a:pt x="473676" y="1820562"/>
                      <a:pt x="127686" y="1971590"/>
                      <a:pt x="140043" y="2092411"/>
                    </a:cubicBezTo>
                    <a:cubicBezTo>
                      <a:pt x="152400" y="2213232"/>
                      <a:pt x="490152" y="2303848"/>
                      <a:pt x="535460" y="2421924"/>
                    </a:cubicBezTo>
                    <a:cubicBezTo>
                      <a:pt x="580768" y="2540000"/>
                      <a:pt x="435233" y="2729470"/>
                      <a:pt x="411892" y="2800865"/>
                    </a:cubicBezTo>
                  </a:path>
                </a:pathLst>
              </a:custGeom>
              <a:noFill/>
              <a:ln cap="rnd" w="44450">
                <a:solidFill>
                  <a:srgbClr val="c00000"/>
                </a:solid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450" b="0" u="none" strike="noStrike">
                  <a:solidFill>
                    <a:schemeClr val="lt1"/>
                  </a:solidFill>
                  <a:effectLst/>
                  <a:uFillTx/>
                  <a:latin typeface="Arial"/>
                  <a:ea typeface="DejaVu Sans"/>
                </a:endParaRPr>
              </a:p>
            </p:txBody>
          </p:sp>
          <p:sp>
            <p:nvSpPr>
              <p:cNvPr id="112" name="Freihandform 27"/>
              <p:cNvSpPr/>
              <p:nvPr/>
            </p:nvSpPr>
            <p:spPr>
              <a:xfrm rot="466800">
                <a:off x="11296800" y="4827960"/>
                <a:ext cx="172800" cy="924120"/>
              </a:xfrm>
              <a:custGeom>
                <a:avLst/>
                <a:gdLst>
                  <a:gd name="textAreaLeft" fmla="*/ 0 w 172800"/>
                  <a:gd name="textAreaRight" fmla="*/ 174240 w 172800"/>
                  <a:gd name="textAreaTop" fmla="*/ 0 h 924120"/>
                  <a:gd name="textAreaBottom" fmla="*/ 925560 h 924120"/>
                  <a:gd name="GluePoint1X" fmla="*/ 0 w 539000"/>
                  <a:gd name="GluePoint1Y" fmla="*/ 0 h 2994664"/>
                  <a:gd name="GluePoint2X" fmla="*/ 329514 w 539000"/>
                  <a:gd name="GluePoint2Y" fmla="*/ 197708 h 2994664"/>
                  <a:gd name="GluePoint3X" fmla="*/ 32952 w 539000"/>
                  <a:gd name="GluePoint3Y" fmla="*/ 560173 h 2994664"/>
                  <a:gd name="GluePoint4X" fmla="*/ 370703 w 539000"/>
                  <a:gd name="GluePoint4Y" fmla="*/ 972065 h 2994664"/>
                  <a:gd name="GluePoint5X" fmla="*/ 65903 w 539000"/>
                  <a:gd name="GluePoint5Y" fmla="*/ 1351006 h 2994664"/>
                  <a:gd name="GluePoint6X" fmla="*/ 461319 w 539000"/>
                  <a:gd name="GluePoint6Y" fmla="*/ 1696995 h 2994664"/>
                  <a:gd name="GluePoint7X" fmla="*/ 140043 w 539000"/>
                  <a:gd name="GluePoint7Y" fmla="*/ 2092411 h 2994664"/>
                  <a:gd name="GluePoint8X" fmla="*/ 535460 w 539000"/>
                  <a:gd name="GluePoint8Y" fmla="*/ 2421924 h 2994664"/>
                  <a:gd name="GluePoint9X" fmla="*/ 337751 w 539000"/>
                  <a:gd name="GluePoint9Y" fmla="*/ 2866768 h 2994664"/>
                  <a:gd name="GluePoint10X" fmla="*/ 374821 w 539000"/>
                  <a:gd name="GluePoint10Y" fmla="*/ 2994452 h 299466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textAreaLeft" t="textAreaTop" r="textAreaRight" b="textAreaBottom"/>
                <a:pathLst>
                  <a:path w="539000" h="2994664">
                    <a:moveTo>
                      <a:pt x="0" y="0"/>
                    </a:moveTo>
                    <a:cubicBezTo>
                      <a:pt x="162011" y="52173"/>
                      <a:pt x="324022" y="104346"/>
                      <a:pt x="329514" y="197708"/>
                    </a:cubicBezTo>
                    <a:cubicBezTo>
                      <a:pt x="335006" y="291070"/>
                      <a:pt x="26087" y="431114"/>
                      <a:pt x="32952" y="560173"/>
                    </a:cubicBezTo>
                    <a:cubicBezTo>
                      <a:pt x="39817" y="689232"/>
                      <a:pt x="365211" y="840260"/>
                      <a:pt x="370703" y="972065"/>
                    </a:cubicBezTo>
                    <a:cubicBezTo>
                      <a:pt x="376195" y="1103871"/>
                      <a:pt x="50800" y="1230184"/>
                      <a:pt x="65903" y="1351006"/>
                    </a:cubicBezTo>
                    <a:cubicBezTo>
                      <a:pt x="81006" y="1471828"/>
                      <a:pt x="448962" y="1573428"/>
                      <a:pt x="461319" y="1696995"/>
                    </a:cubicBezTo>
                    <a:cubicBezTo>
                      <a:pt x="473676" y="1820562"/>
                      <a:pt x="127686" y="1971590"/>
                      <a:pt x="140043" y="2092411"/>
                    </a:cubicBezTo>
                    <a:cubicBezTo>
                      <a:pt x="152400" y="2213232"/>
                      <a:pt x="502509" y="2292865"/>
                      <a:pt x="535460" y="2421924"/>
                    </a:cubicBezTo>
                    <a:cubicBezTo>
                      <a:pt x="568411" y="2550983"/>
                      <a:pt x="361092" y="2795373"/>
                      <a:pt x="337751" y="2866768"/>
                    </a:cubicBezTo>
                    <a:cubicBezTo>
                      <a:pt x="308232" y="2937476"/>
                      <a:pt x="370531" y="2998743"/>
                      <a:pt x="374821" y="2994452"/>
                    </a:cubicBezTo>
                  </a:path>
                </a:pathLst>
              </a:custGeom>
              <a:noFill/>
              <a:ln w="44450">
                <a:solidFill>
                  <a:srgbClr val="c00000"/>
                </a:solidFill>
              </a:ln>
              <a:effectLst>
                <a:outerShdw algn="tl" blurRad="50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450" b="0" u="none" strike="noStrike">
                  <a:solidFill>
                    <a:schemeClr val="lt1"/>
                  </a:solidFill>
                  <a:effectLst/>
                  <a:uFillTx/>
                  <a:latin typeface="Arial"/>
                  <a:ea typeface="DejaVu Sans"/>
                </a:endParaRPr>
              </a:p>
            </p:txBody>
          </p:sp>
          <p:sp>
            <p:nvSpPr>
              <p:cNvPr id="113" name="Ellipse 112"/>
              <p:cNvSpPr/>
              <p:nvPr/>
            </p:nvSpPr>
            <p:spPr>
              <a:xfrm>
                <a:off x="11106720" y="5727240"/>
                <a:ext cx="297000" cy="249480"/>
              </a:xfrm>
              <a:prstGeom prst="ellipse">
                <a:avLst/>
              </a:prstGeom>
              <a:solidFill>
                <a:srgbClr val="0070c0">
                  <a:alpha val="80000"/>
                </a:srgbClr>
              </a:solidFill>
              <a:ln>
                <a:noFill/>
              </a:ln>
              <a:effectLst>
                <a:outerShdw algn="tl" blurRad="266760" dir="2700000" dist="37674" rotWithShape="0">
                  <a:srgbClr val="000000">
                    <a:alpha val="40000"/>
                  </a:srgb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450" b="0" u="none" strike="noStrike">
                  <a:solidFill>
                    <a:schemeClr val="lt1"/>
                  </a:solidFill>
                  <a:effectLst/>
                  <a:uFillTx/>
                  <a:latin typeface="Arial"/>
                  <a:ea typeface="DejaVu Sans"/>
                </a:endParaRPr>
              </a:p>
            </p:txBody>
          </p:sp>
        </p:grpSp>
      </p:grpSp>
      <p:grpSp>
        <p:nvGrpSpPr>
          <p:cNvPr id="114" name="Group 50"/>
          <p:cNvGrpSpPr/>
          <p:nvPr/>
        </p:nvGrpSpPr>
        <p:grpSpPr>
          <a:xfrm>
            <a:off x="7724880" y="4159440"/>
            <a:ext cx="1616040" cy="2062080"/>
            <a:chOff x="7724880" y="4159440"/>
            <a:chExt cx="1616040" cy="2062080"/>
          </a:xfrm>
        </p:grpSpPr>
        <p:sp>
          <p:nvSpPr>
            <p:cNvPr id="115" name="Rechteck 2"/>
            <p:cNvSpPr/>
            <p:nvPr/>
          </p:nvSpPr>
          <p:spPr>
            <a:xfrm>
              <a:off x="8082360" y="4485240"/>
              <a:ext cx="1258560" cy="1158840"/>
            </a:xfrm>
            <a:prstGeom prst="rect">
              <a:avLst/>
            </a:prstGeom>
            <a:solidFill>
              <a:schemeClr val="bg1"/>
            </a:solidFill>
            <a:ln w="18000">
              <a:solidFill>
                <a:srgbClr val="000000"/>
              </a:solidFill>
              <a:round/>
            </a:ln>
          </p:spPr>
          <p:style>
            <a:lnRef idx="0"/>
            <a:fillRef idx="0"/>
            <a:effectRef idx="0"/>
            <a:fontRef idx="minor"/>
          </p:style>
          <p:txBody>
            <a:bodyPr wrap="none" lIns="99000" rIns="99000" tIns="54000" bIns="54000" anchor="ctr">
              <a:noAutofit/>
            </a:bodyPr>
            <a:p>
              <a:pPr defTabSz="914400">
                <a:lnSpc>
                  <a:spcPct val="100000"/>
                </a:lnSpc>
              </a:pPr>
              <a:endParaRPr lang="de-DE" sz="1800" b="0" u="none" strike="noStrike">
                <a:solidFill>
                  <a:schemeClr val="dk1"/>
                </a:solidFill>
                <a:effectLst/>
                <a:uFillTx/>
                <a:latin typeface="Arial"/>
                <a:ea typeface="Microsoft YaHei"/>
              </a:endParaRPr>
            </a:p>
          </p:txBody>
        </p:sp>
        <p:sp>
          <p:nvSpPr>
            <p:cNvPr id="116" name="Rechteck 6"/>
            <p:cNvSpPr/>
            <p:nvPr/>
          </p:nvSpPr>
          <p:spPr>
            <a:xfrm>
              <a:off x="8082000" y="4489200"/>
              <a:ext cx="1258560" cy="1730880"/>
            </a:xfrm>
            <a:prstGeom prst="rect">
              <a:avLst/>
            </a:prstGeom>
            <a:noFill/>
            <a:ln w="18000">
              <a:solidFill>
                <a:srgbClr val="000000"/>
              </a:solidFill>
              <a:round/>
            </a:ln>
          </p:spPr>
          <p:style>
            <a:lnRef idx="0"/>
            <a:fillRef idx="0"/>
            <a:effectRef idx="0"/>
            <a:fontRef idx="minor"/>
          </p:style>
          <p:txBody>
            <a:bodyPr wrap="none" lIns="99000" rIns="99000" tIns="54000" bIns="54000" anchor="ctr">
              <a:noAutofit/>
            </a:bodyPr>
            <a:p>
              <a:pPr defTabSz="914400">
                <a:lnSpc>
                  <a:spcPct val="100000"/>
                </a:lnSpc>
              </a:pPr>
              <a:endParaRPr lang="de-DE" sz="1800" b="0" u="none" strike="noStrike">
                <a:solidFill>
                  <a:schemeClr val="dk1"/>
                </a:solidFill>
                <a:effectLst/>
                <a:uFillTx/>
                <a:latin typeface="Arial"/>
                <a:ea typeface="Microsoft YaHei"/>
              </a:endParaRPr>
            </a:p>
          </p:txBody>
        </p:sp>
        <p:sp>
          <p:nvSpPr>
            <p:cNvPr id="117" name="Gerader Verbinder 9"/>
            <p:cNvSpPr/>
            <p:nvPr/>
          </p:nvSpPr>
          <p:spPr>
            <a:xfrm flipV="1">
              <a:off x="7926840" y="4577760"/>
              <a:ext cx="360" cy="1643760"/>
            </a:xfrm>
            <a:prstGeom prst="line">
              <a:avLst/>
            </a:prstGeom>
            <a:ln w="18000">
              <a:solidFill>
                <a:srgbClr val="000000"/>
              </a:solidFill>
              <a:round/>
              <a:tailEnd len="med" type="arrow" w="med"/>
            </a:ln>
          </p:spPr>
          <p:style>
            <a:lnRef idx="0"/>
            <a:fillRef idx="0"/>
            <a:effectRef idx="0"/>
            <a:fontRef idx="minor"/>
          </p:style>
          <p:txBody>
            <a:bodyPr lIns="99000" rIns="99000" tIns="54000" bIns="54000" anchor="ctr">
              <a:noAutofit/>
            </a:bodyPr>
            <a:p>
              <a:endParaRPr lang="de-DE" sz="1800" b="0" u="none" strike="noStrike">
                <a:solidFill>
                  <a:schemeClr val="dk1"/>
                </a:solidFill>
                <a:effectLst/>
                <a:uFillTx/>
                <a:latin typeface="Arial"/>
                <a:ea typeface="Microsoft YaHei"/>
              </a:endParaRPr>
            </a:p>
          </p:txBody>
        </p:sp>
        <p:sp>
          <p:nvSpPr>
            <p:cNvPr id="118" name="Textfeld 15"/>
            <p:cNvSpPr/>
            <p:nvPr/>
          </p:nvSpPr>
          <p:spPr>
            <a:xfrm>
              <a:off x="7724880" y="4159440"/>
              <a:ext cx="466560" cy="660600"/>
            </a:xfrm>
            <a:prstGeom prst="rect">
              <a:avLst/>
            </a:prstGeom>
            <a:blipFill rotWithShape="0">
              <a:blip r:embed="rId3"/>
              <a:srcRect/>
              <a:stretch/>
            </a:blipFill>
            <a:ln w="0">
              <a:noFill/>
            </a:ln>
          </p:spPr>
          <p:style>
            <a:lnRef idx="0"/>
            <a:fillRef idx="0"/>
            <a:effectRef idx="0"/>
            <a:fontRef idx="minor"/>
          </p:style>
          <p:txBody>
            <a:bodyPr lIns="90000" rIns="90000" tIns="45000" bIns="45000" anchor="t">
              <a:noAutofit/>
            </a:bodyPr>
            <a:p>
              <a:pPr defTabSz="914400">
                <a:lnSpc>
                  <a:spcPct val="100000"/>
                </a:lnSpc>
              </a:pPr>
              <a:r>
                <a:rPr lang="en-DE" sz="1800" b="0" u="none" strike="noStrike">
                  <a:solidFill>
                    <a:srgbClr val="ffffff">
                      <a:alpha val="1000"/>
                    </a:srgbClr>
                  </a:solidFill>
                  <a:effectLst/>
                  <a:uFillTx/>
                  <a:latin typeface="Arial"/>
                  <a:ea typeface="DejaVu Sans"/>
                </a:rPr>
                <a:t> </a:t>
              </a:r>
              <a:endParaRPr lang="de-DE" sz="1800" b="0" u="none" strike="noStrike">
                <a:solidFill>
                  <a:srgbClr val="000000"/>
                </a:solidFill>
                <a:effectLst/>
                <a:uFillTx/>
                <a:latin typeface="Arial"/>
              </a:endParaRPr>
            </a:p>
          </p:txBody>
        </p:sp>
        <p:sp>
          <p:nvSpPr>
            <p:cNvPr id="119" name="Freihandform 4"/>
            <p:cNvSpPr/>
            <p:nvPr/>
          </p:nvSpPr>
          <p:spPr>
            <a:xfrm>
              <a:off x="8082360" y="4643280"/>
              <a:ext cx="1258200" cy="791280"/>
            </a:xfrm>
            <a:custGeom>
              <a:avLst/>
              <a:gdLst>
                <a:gd name="textAreaLeft" fmla="*/ 0 w 1258200"/>
                <a:gd name="textAreaRight" fmla="*/ 1259640 w 1258200"/>
                <a:gd name="textAreaTop" fmla="*/ 0 h 791280"/>
                <a:gd name="textAreaBottom" fmla="*/ 792720 h 791280"/>
                <a:gd name="GluePoint1X" fmla=""/>
                <a:gd name="GluePoint1Y" fmla=""/>
                <a:gd name="GluePoint2X" fmla=""/>
                <a:gd name="GluePoint2Y" fmla=""/>
                <a:gd name="GluePoint3X" fmla=""/>
                <a:gd name="GluePoint3Y" fmla=""/>
                <a:gd name="GluePoint4X" fmla=""/>
                <a:gd name="GluePoint4Y" fmla=""/>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500" h="2203">
                  <a:moveTo>
                    <a:pt x="0" y="2203"/>
                  </a:moveTo>
                  <a:cubicBezTo>
                    <a:pt x="0" y="1536"/>
                    <a:pt x="0" y="904"/>
                    <a:pt x="0" y="237"/>
                  </a:cubicBezTo>
                  <a:cubicBezTo>
                    <a:pt x="141" y="224"/>
                    <a:pt x="150" y="1"/>
                    <a:pt x="292" y="1"/>
                  </a:cubicBezTo>
                  <a:cubicBezTo>
                    <a:pt x="423" y="-4"/>
                    <a:pt x="744" y="403"/>
                    <a:pt x="875" y="403"/>
                  </a:cubicBezTo>
                  <a:cubicBezTo>
                    <a:pt x="979" y="440"/>
                    <a:pt x="920" y="4"/>
                    <a:pt x="1167" y="3"/>
                  </a:cubicBezTo>
                  <a:cubicBezTo>
                    <a:pt x="1458" y="0"/>
                    <a:pt x="1655" y="403"/>
                    <a:pt x="1750" y="403"/>
                  </a:cubicBezTo>
                  <a:cubicBezTo>
                    <a:pt x="1972" y="453"/>
                    <a:pt x="1871" y="-5"/>
                    <a:pt x="2042" y="3"/>
                  </a:cubicBezTo>
                  <a:cubicBezTo>
                    <a:pt x="2333" y="0"/>
                    <a:pt x="2498" y="394"/>
                    <a:pt x="2625" y="403"/>
                  </a:cubicBezTo>
                  <a:cubicBezTo>
                    <a:pt x="2755" y="434"/>
                    <a:pt x="2721" y="-18"/>
                    <a:pt x="2917" y="1"/>
                  </a:cubicBezTo>
                  <a:cubicBezTo>
                    <a:pt x="3113" y="20"/>
                    <a:pt x="3246" y="308"/>
                    <a:pt x="3500" y="237"/>
                  </a:cubicBezTo>
                  <a:cubicBezTo>
                    <a:pt x="3500" y="904"/>
                    <a:pt x="3500" y="1536"/>
                    <a:pt x="3500" y="2203"/>
                  </a:cubicBezTo>
                  <a:cubicBezTo>
                    <a:pt x="2333" y="2203"/>
                    <a:pt x="1167" y="2203"/>
                    <a:pt x="0" y="2203"/>
                  </a:cubicBezTo>
                  <a:close/>
                </a:path>
              </a:pathLst>
            </a:custGeom>
            <a:solidFill>
              <a:srgbClr val="c00000"/>
            </a:solidFill>
            <a:ln w="18000">
              <a:solidFill>
                <a:srgbClr val="000000"/>
              </a:solidFill>
              <a:round/>
            </a:ln>
          </p:spPr>
          <p:style>
            <a:lnRef idx="0"/>
            <a:fillRef idx="0"/>
            <a:effectRef idx="0"/>
            <a:fontRef idx="minor"/>
          </p:style>
          <p:txBody>
            <a:bodyPr wrap="none" lIns="99000" rIns="99000" tIns="54000" bIns="54000" anchor="ctr">
              <a:noAutofit/>
            </a:bodyPr>
            <a:p>
              <a:pPr defTabSz="914400">
                <a:lnSpc>
                  <a:spcPct val="100000"/>
                </a:lnSpc>
              </a:pPr>
              <a:endParaRPr lang="de-DE" sz="1800" b="0" u="none" strike="noStrike">
                <a:solidFill>
                  <a:schemeClr val="dk1"/>
                </a:solidFill>
                <a:effectLst/>
                <a:uFillTx/>
                <a:latin typeface="Arial"/>
                <a:ea typeface="Microsoft YaHei"/>
              </a:endParaRPr>
            </a:p>
          </p:txBody>
        </p:sp>
        <p:sp>
          <p:nvSpPr>
            <p:cNvPr id="120" name="Freihandform 4"/>
            <p:cNvSpPr/>
            <p:nvPr/>
          </p:nvSpPr>
          <p:spPr>
            <a:xfrm>
              <a:off x="8082360" y="5189400"/>
              <a:ext cx="1258200" cy="791280"/>
            </a:xfrm>
            <a:custGeom>
              <a:avLst/>
              <a:gdLst>
                <a:gd name="textAreaLeft" fmla="*/ 0 w 1258200"/>
                <a:gd name="textAreaRight" fmla="*/ 1259640 w 1258200"/>
                <a:gd name="textAreaTop" fmla="*/ 0 h 791280"/>
                <a:gd name="textAreaBottom" fmla="*/ 792720 h 791280"/>
                <a:gd name="GluePoint1X" fmla=""/>
                <a:gd name="GluePoint1Y" fmla=""/>
                <a:gd name="GluePoint2X" fmla=""/>
                <a:gd name="GluePoint2Y" fmla=""/>
                <a:gd name="GluePoint3X" fmla=""/>
                <a:gd name="GluePoint3Y" fmla=""/>
                <a:gd name="GluePoint4X" fmla=""/>
                <a:gd name="GluePoint4Y" fmla=""/>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500" h="2203">
                  <a:moveTo>
                    <a:pt x="0" y="2203"/>
                  </a:moveTo>
                  <a:cubicBezTo>
                    <a:pt x="0" y="1536"/>
                    <a:pt x="0" y="904"/>
                    <a:pt x="0" y="237"/>
                  </a:cubicBezTo>
                  <a:cubicBezTo>
                    <a:pt x="141" y="224"/>
                    <a:pt x="150" y="1"/>
                    <a:pt x="292" y="1"/>
                  </a:cubicBezTo>
                  <a:cubicBezTo>
                    <a:pt x="423" y="-4"/>
                    <a:pt x="744" y="403"/>
                    <a:pt x="875" y="403"/>
                  </a:cubicBezTo>
                  <a:cubicBezTo>
                    <a:pt x="979" y="440"/>
                    <a:pt x="920" y="4"/>
                    <a:pt x="1167" y="3"/>
                  </a:cubicBezTo>
                  <a:cubicBezTo>
                    <a:pt x="1458" y="0"/>
                    <a:pt x="1655" y="403"/>
                    <a:pt x="1750" y="403"/>
                  </a:cubicBezTo>
                  <a:cubicBezTo>
                    <a:pt x="1972" y="453"/>
                    <a:pt x="1871" y="-5"/>
                    <a:pt x="2042" y="3"/>
                  </a:cubicBezTo>
                  <a:cubicBezTo>
                    <a:pt x="2333" y="0"/>
                    <a:pt x="2498" y="394"/>
                    <a:pt x="2625" y="403"/>
                  </a:cubicBezTo>
                  <a:cubicBezTo>
                    <a:pt x="2755" y="434"/>
                    <a:pt x="2721" y="-18"/>
                    <a:pt x="2917" y="1"/>
                  </a:cubicBezTo>
                  <a:cubicBezTo>
                    <a:pt x="3113" y="20"/>
                    <a:pt x="3246" y="308"/>
                    <a:pt x="3500" y="237"/>
                  </a:cubicBezTo>
                  <a:cubicBezTo>
                    <a:pt x="3500" y="904"/>
                    <a:pt x="3500" y="1536"/>
                    <a:pt x="3500" y="2203"/>
                  </a:cubicBezTo>
                  <a:cubicBezTo>
                    <a:pt x="2333" y="2203"/>
                    <a:pt x="1167" y="2203"/>
                    <a:pt x="0" y="2203"/>
                  </a:cubicBezTo>
                  <a:close/>
                </a:path>
              </a:pathLst>
            </a:custGeom>
            <a:solidFill>
              <a:srgbClr val="2783c7"/>
            </a:solidFill>
            <a:ln w="18000">
              <a:solidFill>
                <a:srgbClr val="000000"/>
              </a:solidFill>
              <a:round/>
            </a:ln>
          </p:spPr>
          <p:style>
            <a:lnRef idx="0"/>
            <a:fillRef idx="0"/>
            <a:effectRef idx="0"/>
            <a:fontRef idx="minor"/>
          </p:style>
          <p:txBody>
            <a:bodyPr wrap="none" lIns="99000" rIns="99000" tIns="54000" bIns="54000" anchor="ctr">
              <a:noAutofit/>
            </a:bodyPr>
            <a:p>
              <a:pPr defTabSz="914400">
                <a:lnSpc>
                  <a:spcPct val="100000"/>
                </a:lnSpc>
              </a:pPr>
              <a:endParaRPr lang="de-DE" sz="1800" b="0" u="none" strike="noStrike">
                <a:solidFill>
                  <a:schemeClr val="dk1"/>
                </a:solidFill>
                <a:effectLst/>
                <a:uFillTx/>
                <a:latin typeface="Arial"/>
                <a:ea typeface="Microsoft YaHei"/>
              </a:endParaRPr>
            </a:p>
          </p:txBody>
        </p:sp>
        <p:sp>
          <p:nvSpPr>
            <p:cNvPr id="121" name="Freihandform 5"/>
            <p:cNvSpPr/>
            <p:nvPr/>
          </p:nvSpPr>
          <p:spPr>
            <a:xfrm>
              <a:off x="8082360" y="5428440"/>
              <a:ext cx="1258200" cy="791280"/>
            </a:xfrm>
            <a:custGeom>
              <a:avLst/>
              <a:gdLst>
                <a:gd name="textAreaLeft" fmla="*/ 0 w 1258200"/>
                <a:gd name="textAreaRight" fmla="*/ 1259640 w 1258200"/>
                <a:gd name="textAreaTop" fmla="*/ 0 h 791280"/>
                <a:gd name="textAreaBottom" fmla="*/ 792720 h 791280"/>
                <a:gd name="GluePoint1X" fmla=""/>
                <a:gd name="GluePoint1Y" fmla=""/>
                <a:gd name="GluePoint2X" fmla=""/>
                <a:gd name="GluePoint2Y" fmla=""/>
                <a:gd name="GluePoint3X" fmla=""/>
                <a:gd name="GluePoint3Y" fmla=""/>
                <a:gd name="GluePoint4X" fmla=""/>
                <a:gd name="GluePoint4Y" fmla=""/>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500" h="2203">
                  <a:moveTo>
                    <a:pt x="0" y="2203"/>
                  </a:moveTo>
                  <a:cubicBezTo>
                    <a:pt x="0" y="1536"/>
                    <a:pt x="0" y="904"/>
                    <a:pt x="0" y="237"/>
                  </a:cubicBezTo>
                  <a:cubicBezTo>
                    <a:pt x="141" y="224"/>
                    <a:pt x="150" y="1"/>
                    <a:pt x="292" y="1"/>
                  </a:cubicBezTo>
                  <a:cubicBezTo>
                    <a:pt x="423" y="-4"/>
                    <a:pt x="744" y="403"/>
                    <a:pt x="875" y="403"/>
                  </a:cubicBezTo>
                  <a:cubicBezTo>
                    <a:pt x="979" y="440"/>
                    <a:pt x="920" y="4"/>
                    <a:pt x="1167" y="3"/>
                  </a:cubicBezTo>
                  <a:cubicBezTo>
                    <a:pt x="1458" y="0"/>
                    <a:pt x="1655" y="403"/>
                    <a:pt x="1750" y="403"/>
                  </a:cubicBezTo>
                  <a:cubicBezTo>
                    <a:pt x="1972" y="453"/>
                    <a:pt x="1871" y="-5"/>
                    <a:pt x="2042" y="3"/>
                  </a:cubicBezTo>
                  <a:cubicBezTo>
                    <a:pt x="2333" y="0"/>
                    <a:pt x="2498" y="394"/>
                    <a:pt x="2625" y="403"/>
                  </a:cubicBezTo>
                  <a:cubicBezTo>
                    <a:pt x="2755" y="434"/>
                    <a:pt x="2721" y="-18"/>
                    <a:pt x="2917" y="1"/>
                  </a:cubicBezTo>
                  <a:cubicBezTo>
                    <a:pt x="3113" y="20"/>
                    <a:pt x="3246" y="308"/>
                    <a:pt x="3500" y="237"/>
                  </a:cubicBezTo>
                  <a:cubicBezTo>
                    <a:pt x="3500" y="904"/>
                    <a:pt x="3500" y="1536"/>
                    <a:pt x="3500" y="2203"/>
                  </a:cubicBezTo>
                  <a:cubicBezTo>
                    <a:pt x="2333" y="2203"/>
                    <a:pt x="1167" y="2203"/>
                    <a:pt x="0" y="2203"/>
                  </a:cubicBezTo>
                  <a:close/>
                </a:path>
              </a:pathLst>
            </a:custGeom>
            <a:solidFill>
              <a:srgbClr val="b8cdf4"/>
            </a:solidFill>
            <a:ln w="18000">
              <a:solidFill>
                <a:srgbClr val="808080"/>
              </a:solidFill>
              <a:round/>
            </a:ln>
          </p:spPr>
          <p:style>
            <a:lnRef idx="0"/>
            <a:fillRef idx="0"/>
            <a:effectRef idx="0"/>
            <a:fontRef idx="minor"/>
          </p:style>
          <p:txBody>
            <a:bodyPr wrap="none" lIns="99000" rIns="99000" tIns="54000" bIns="54000" anchor="ctr">
              <a:noAutofit/>
            </a:bodyPr>
            <a:p>
              <a:pPr defTabSz="914400">
                <a:lnSpc>
                  <a:spcPct val="100000"/>
                </a:lnSpc>
              </a:pPr>
              <a:endParaRPr lang="de-DE" sz="1800" b="0" u="none" strike="noStrike">
                <a:solidFill>
                  <a:schemeClr val="dk1"/>
                </a:solidFill>
                <a:effectLst/>
                <a:uFillTx/>
                <a:latin typeface="Arial"/>
                <a:ea typeface="Microsoft YaHei"/>
              </a:endParaRPr>
            </a:p>
          </p:txBody>
        </p:sp>
        <p:sp>
          <p:nvSpPr>
            <p:cNvPr id="122" name="Textfeld 17"/>
            <p:cNvSpPr/>
            <p:nvPr/>
          </p:nvSpPr>
          <p:spPr>
            <a:xfrm>
              <a:off x="8339400" y="5642280"/>
              <a:ext cx="445320" cy="371160"/>
            </a:xfrm>
            <a:prstGeom prst="rect">
              <a:avLst/>
            </a:prstGeom>
            <a:blipFill rotWithShape="0">
              <a:blip r:embed="rId4"/>
              <a:srcRect/>
              <a:stretch/>
            </a:blipFill>
            <a:ln w="0">
              <a:noFill/>
            </a:ln>
          </p:spPr>
          <p:style>
            <a:lnRef idx="0"/>
            <a:fillRef idx="0"/>
            <a:effectRef idx="0"/>
            <a:fontRef idx="minor"/>
          </p:style>
          <p:txBody>
            <a:bodyPr lIns="90000" rIns="90000" tIns="45000" bIns="45000" anchor="t">
              <a:noAutofit/>
            </a:bodyPr>
            <a:p>
              <a:pPr defTabSz="914400">
                <a:lnSpc>
                  <a:spcPct val="100000"/>
                </a:lnSpc>
              </a:pPr>
              <a:r>
                <a:rPr lang="en-DE" sz="1800" b="0" u="none" strike="noStrike">
                  <a:solidFill>
                    <a:srgbClr val="ffffff">
                      <a:alpha val="1000"/>
                    </a:srgbClr>
                  </a:solidFill>
                  <a:effectLst/>
                  <a:uFillTx/>
                  <a:latin typeface="Arial"/>
                  <a:ea typeface="DejaVu Sans"/>
                </a:rPr>
                <a:t> </a:t>
              </a:r>
              <a:endParaRPr lang="de-DE" sz="1800" b="0" u="none" strike="noStrike">
                <a:solidFill>
                  <a:srgbClr val="000000"/>
                </a:solidFill>
                <a:effectLst/>
                <a:uFillTx/>
                <a:latin typeface="Arial"/>
              </a:endParaRPr>
            </a:p>
          </p:txBody>
        </p:sp>
        <p:sp>
          <p:nvSpPr>
            <p:cNvPr id="123" name="Textfeld 17"/>
            <p:cNvSpPr/>
            <p:nvPr/>
          </p:nvSpPr>
          <p:spPr>
            <a:xfrm>
              <a:off x="8339400" y="4766400"/>
              <a:ext cx="445320" cy="371160"/>
            </a:xfrm>
            <a:prstGeom prst="rect">
              <a:avLst/>
            </a:prstGeom>
            <a:blipFill rotWithShape="0">
              <a:blip r:embed="rId5"/>
              <a:srcRect/>
              <a:stretch/>
            </a:blipFill>
            <a:ln w="0">
              <a:noFill/>
            </a:ln>
          </p:spPr>
          <p:style>
            <a:lnRef idx="0"/>
            <a:fillRef idx="0"/>
            <a:effectRef idx="0"/>
            <a:fontRef idx="minor"/>
          </p:style>
          <p:txBody>
            <a:bodyPr lIns="90000" rIns="90000" tIns="45000" bIns="45000" anchor="t">
              <a:noAutofit/>
            </a:bodyPr>
            <a:p>
              <a:pPr defTabSz="914400">
                <a:lnSpc>
                  <a:spcPct val="100000"/>
                </a:lnSpc>
              </a:pPr>
              <a:r>
                <a:rPr lang="en-DE" sz="1800" b="0" u="none" strike="noStrike">
                  <a:solidFill>
                    <a:srgbClr val="ffffff">
                      <a:alpha val="1000"/>
                    </a:srgbClr>
                  </a:solidFill>
                  <a:effectLst/>
                  <a:uFillTx/>
                  <a:latin typeface="Arial"/>
                  <a:ea typeface="DejaVu Sans"/>
                </a:rPr>
                <a:t> </a:t>
              </a:r>
              <a:endParaRPr lang="de-DE" sz="1800" b="0" u="none" strike="noStrike">
                <a:solidFill>
                  <a:srgbClr val="000000"/>
                </a:solidFill>
                <a:effectLst/>
                <a:uFillTx/>
                <a:latin typeface="Arial"/>
              </a:endParaRPr>
            </a:p>
          </p:txBody>
        </p:sp>
        <p:sp>
          <p:nvSpPr>
            <p:cNvPr id="124" name="Textfeld 17"/>
            <p:cNvSpPr/>
            <p:nvPr/>
          </p:nvSpPr>
          <p:spPr>
            <a:xfrm>
              <a:off x="8339400" y="5104080"/>
              <a:ext cx="439920" cy="371160"/>
            </a:xfrm>
            <a:prstGeom prst="rect">
              <a:avLst/>
            </a:prstGeom>
            <a:blipFill rotWithShape="0">
              <a:blip r:embed="rId6"/>
              <a:srcRect/>
              <a:stretch/>
            </a:blipFill>
            <a:ln w="0">
              <a:noFill/>
            </a:ln>
          </p:spPr>
          <p:style>
            <a:lnRef idx="0"/>
            <a:fillRef idx="0"/>
            <a:effectRef idx="0"/>
            <a:fontRef idx="minor"/>
          </p:style>
          <p:txBody>
            <a:bodyPr lIns="90000" rIns="90000" tIns="45000" bIns="45000" anchor="t">
              <a:noAutofit/>
            </a:bodyPr>
            <a:p>
              <a:pPr defTabSz="914400">
                <a:lnSpc>
                  <a:spcPct val="100000"/>
                </a:lnSpc>
              </a:pPr>
              <a:r>
                <a:rPr lang="en-DE" sz="1800" b="0" u="none" strike="noStrike">
                  <a:solidFill>
                    <a:srgbClr val="ffffff">
                      <a:alpha val="1000"/>
                    </a:srgbClr>
                  </a:solidFill>
                  <a:effectLst/>
                  <a:uFillTx/>
                  <a:latin typeface="Arial"/>
                  <a:ea typeface="DejaVu Sans"/>
                </a:rPr>
                <a:t> </a:t>
              </a:r>
              <a:endParaRPr lang="de-DE" sz="1800" b="0" u="none" strike="noStrike">
                <a:solidFill>
                  <a:srgbClr val="000000"/>
                </a:solidFill>
                <a:effectLst/>
                <a:uFillTx/>
                <a:latin typeface="Arial"/>
              </a:endParaRPr>
            </a:p>
          </p:txBody>
        </p:sp>
      </p:grpSp>
      <p:sp>
        <p:nvSpPr>
          <p:cNvPr id="125" name="Inhaltsplatzhalter 2"/>
          <p:cNvSpPr/>
          <p:nvPr/>
        </p:nvSpPr>
        <p:spPr>
          <a:xfrm>
            <a:off x="234000" y="2910240"/>
            <a:ext cx="9785160" cy="1540800"/>
          </a:xfrm>
          <a:prstGeom prst="rect">
            <a:avLst/>
          </a:prstGeom>
          <a:noFill/>
          <a:ln w="0">
            <a:noFill/>
          </a:ln>
        </p:spPr>
        <p:style>
          <a:lnRef idx="0"/>
          <a:fillRef idx="0"/>
          <a:effectRef idx="0"/>
          <a:fontRef idx="minor"/>
        </p:style>
        <p:txBody>
          <a:bodyPr lIns="90000" rIns="90000" tIns="45000" bIns="45000" anchor="t">
            <a:spAutoFit/>
          </a:bodyPr>
          <a:p>
            <a:pPr marL="228600" indent="-228600" defTabSz="914400">
              <a:lnSpc>
                <a:spcPct val="90000"/>
              </a:lnSpc>
              <a:spcBef>
                <a:spcPts val="1001"/>
              </a:spcBef>
              <a:buClr>
                <a:srgbClr val="147e93"/>
              </a:buClr>
              <a:buFont typeface="Arial"/>
              <a:buChar char="•"/>
            </a:pPr>
            <a:r>
              <a:rPr lang="en-US" sz="1800" b="0" u="none" strike="noStrike">
                <a:solidFill>
                  <a:schemeClr val="accent1"/>
                </a:solidFill>
                <a:effectLst/>
                <a:uFillTx/>
                <a:latin typeface="Arial"/>
                <a:ea typeface="DejaVu Sans"/>
              </a:rPr>
              <a:t>Reflectivity curves are converted to density (Scattering Length Density) profiles</a:t>
            </a:r>
            <a:endParaRPr lang="de-DE" sz="1800" b="0" u="none" strike="noStrike">
              <a:solidFill>
                <a:srgbClr val="000000"/>
              </a:solidFill>
              <a:effectLst/>
              <a:uFillTx/>
              <a:latin typeface="Arial"/>
            </a:endParaRPr>
          </a:p>
          <a:p>
            <a:pPr marL="228600" indent="-228600" defTabSz="914400">
              <a:lnSpc>
                <a:spcPct val="90000"/>
              </a:lnSpc>
              <a:spcBef>
                <a:spcPts val="1001"/>
              </a:spcBef>
              <a:buClr>
                <a:srgbClr val="147e93"/>
              </a:buClr>
              <a:buFont typeface="Arial"/>
              <a:buChar char="•"/>
            </a:pPr>
            <a:r>
              <a:rPr lang="en-US" sz="1800" b="0" u="none" strike="noStrike">
                <a:solidFill>
                  <a:schemeClr val="accent1"/>
                </a:solidFill>
                <a:effectLst/>
                <a:uFillTx/>
                <a:latin typeface="Arial"/>
                <a:ea typeface="DejaVu Sans"/>
              </a:rPr>
              <a:t>Phase problem: XRR does not uniquely imply SLD</a:t>
            </a:r>
            <a:endParaRPr lang="de-DE" sz="1800" b="0" u="none" strike="noStrike">
              <a:solidFill>
                <a:srgbClr val="000000"/>
              </a:solidFill>
              <a:effectLst/>
              <a:uFillTx/>
              <a:latin typeface="Arial"/>
            </a:endParaRPr>
          </a:p>
          <a:p>
            <a:pPr marL="228600" indent="-228600" defTabSz="914400">
              <a:lnSpc>
                <a:spcPct val="90000"/>
              </a:lnSpc>
              <a:spcBef>
                <a:spcPts val="1001"/>
              </a:spcBef>
              <a:buClr>
                <a:srgbClr val="147e93"/>
              </a:buClr>
              <a:buFont typeface="Arial"/>
              <a:buChar char="•"/>
            </a:pPr>
            <a:r>
              <a:rPr lang="en-US" sz="1800" b="0" u="none" strike="noStrike">
                <a:solidFill>
                  <a:schemeClr val="accent1"/>
                </a:solidFill>
                <a:effectLst/>
                <a:uFillTx/>
                <a:latin typeface="Arial"/>
                <a:ea typeface="DejaVu Sans"/>
              </a:rPr>
              <a:t>Modeling with prior assumptions + parameter optimization</a:t>
            </a:r>
            <a:endParaRPr lang="de-DE" sz="1800" b="0" u="none" strike="noStrike">
              <a:solidFill>
                <a:srgbClr val="000000"/>
              </a:solidFill>
              <a:effectLst/>
              <a:uFillTx/>
              <a:latin typeface="Arial"/>
            </a:endParaRPr>
          </a:p>
          <a:p>
            <a:pPr marL="228600" indent="-228600" defTabSz="914400">
              <a:lnSpc>
                <a:spcPct val="90000"/>
              </a:lnSpc>
              <a:spcBef>
                <a:spcPts val="1001"/>
              </a:spcBef>
              <a:buClr>
                <a:srgbClr val="147e93"/>
              </a:buClr>
              <a:buFont typeface="Wingdings" charset="2"/>
              <a:buChar char=""/>
            </a:pPr>
            <a:r>
              <a:rPr lang="en-US" sz="2400" b="1" u="none" strike="noStrike">
                <a:solidFill>
                  <a:schemeClr val="accent1"/>
                </a:solidFill>
                <a:effectLst/>
                <a:uFillTx/>
                <a:latin typeface="Arial"/>
                <a:ea typeface="DejaVu Sans"/>
              </a:rPr>
              <a:t>Time- &amp; Labor-intensive</a:t>
            </a:r>
            <a:endParaRPr lang="de-DE" sz="2400" b="0" u="none" strike="noStrike">
              <a:solidFill>
                <a:srgbClr val="000000"/>
              </a:solidFill>
              <a:effectLst/>
              <a:uFillTx/>
              <a:latin typeface="Arial"/>
            </a:endParaRPr>
          </a:p>
        </p:txBody>
      </p:sp>
      <p:sp>
        <p:nvSpPr>
          <p:cNvPr id="126" name="TextBox 47"/>
          <p:cNvSpPr/>
          <p:nvPr/>
        </p:nvSpPr>
        <p:spPr>
          <a:xfrm>
            <a:off x="131760" y="2340720"/>
            <a:ext cx="9079920" cy="51660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GB" sz="2800" b="1" u="none" strike="noStrike">
                <a:solidFill>
                  <a:schemeClr val="accent1"/>
                </a:solidFill>
                <a:effectLst/>
                <a:uFillTx/>
                <a:latin typeface="Arial"/>
                <a:ea typeface="DejaVu Sans"/>
              </a:rPr>
              <a:t>What can XRR reveal about surfaces and interfaces?</a:t>
            </a:r>
            <a:endParaRPr lang="de-DE" sz="2800" b="0" u="none" strike="noStrike">
              <a:solidFill>
                <a:srgbClr val="000000"/>
              </a:solidFill>
              <a:effectLst/>
              <a:uFillTx/>
              <a:latin typeface="Arial"/>
            </a:endParaRPr>
          </a:p>
        </p:txBody>
      </p:sp>
      <p:sp>
        <p:nvSpPr>
          <p:cNvPr id="127" name="TextBox 48"/>
          <p:cNvSpPr/>
          <p:nvPr/>
        </p:nvSpPr>
        <p:spPr>
          <a:xfrm rot="1594800">
            <a:off x="7952040" y="298800"/>
            <a:ext cx="1975320" cy="45540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2400" b="0" u="none" strike="noStrike">
                <a:solidFill>
                  <a:srgbClr val="c00000"/>
                </a:solidFill>
                <a:effectLst/>
                <a:highlight>
                  <a:srgbClr val="ffff00"/>
                </a:highlight>
                <a:uFillTx/>
                <a:latin typeface="Arial"/>
                <a:ea typeface="DejaVu Sans"/>
              </a:rPr>
              <a:t>F</a:t>
            </a:r>
            <a:r>
              <a:rPr lang="en-GB" sz="2400" b="0" u="none" strike="noStrike">
                <a:solidFill>
                  <a:srgbClr val="c00000"/>
                </a:solidFill>
                <a:effectLst/>
                <a:highlight>
                  <a:srgbClr val="ffff00"/>
                </a:highlight>
                <a:uFillTx/>
                <a:latin typeface="Arial"/>
                <a:ea typeface="DejaVu Sans"/>
              </a:rPr>
              <a:t>r</a:t>
            </a:r>
            <a:r>
              <a:rPr lang="en-DE" sz="2400" b="0" u="none" strike="noStrike">
                <a:solidFill>
                  <a:srgbClr val="c00000"/>
                </a:solidFill>
                <a:effectLst/>
                <a:highlight>
                  <a:srgbClr val="ffff00"/>
                </a:highlight>
                <a:uFillTx/>
                <a:latin typeface="Arial"/>
                <a:ea typeface="DejaVu Sans"/>
              </a:rPr>
              <a:t>om Nicolas</a:t>
            </a:r>
            <a:endParaRPr lang="de-DE" sz="2400" b="0" u="none" strike="noStrike">
              <a:solidFill>
                <a:srgbClr val="000000"/>
              </a:solidFill>
              <a:effectLst/>
              <a:uFillTx/>
              <a:latin typeface="Arial"/>
            </a:endParaRPr>
          </a:p>
        </p:txBody>
      </p:sp>
      <p:sp>
        <p:nvSpPr>
          <p:cNvPr id="128" name="TextBox 49"/>
          <p:cNvSpPr/>
          <p:nvPr/>
        </p:nvSpPr>
        <p:spPr>
          <a:xfrm>
            <a:off x="133200" y="1281960"/>
            <a:ext cx="12182040" cy="10645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600" b="0" u="none" strike="noStrike">
                <a:solidFill>
                  <a:schemeClr val="accent1"/>
                </a:solidFill>
                <a:effectLst/>
                <a:uFillTx/>
                <a:latin typeface="Arial"/>
                <a:ea typeface="DejaVu Sans"/>
              </a:rPr>
              <a:t>X-ray reflectivity measurements (XRR) is an established and widely used technique for investigating nanoscale structure at solid and liquid interfaces and surfaces, e.g. semiconductor components and lipid Langmuir films. From the characteristic curve of XRR, conclusions can be drawn about the </a:t>
            </a:r>
            <a:r>
              <a:rPr lang="en-GB" sz="1600" b="1" u="none" strike="noStrike">
                <a:solidFill>
                  <a:schemeClr val="accent2">
                    <a:lumMod val="60000"/>
                    <a:lumOff val="40000"/>
                  </a:schemeClr>
                </a:solidFill>
                <a:effectLst/>
                <a:uFillTx/>
                <a:latin typeface="Arial"/>
                <a:ea typeface="DejaVu Sans"/>
              </a:rPr>
              <a:t>nature of the sample interfaces, in particular the electron density, layer thickness, and roughness of the interfaces down to atomic resolution.</a:t>
            </a:r>
            <a:endParaRPr lang="de-DE" sz="16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PlaceHolder 1"/>
          <p:cNvSpPr>
            <a:spLocks noGrp="1"/>
          </p:cNvSpPr>
          <p:nvPr>
            <p:ph type="title"/>
          </p:nvPr>
        </p:nvSpPr>
        <p:spPr>
          <a:xfrm>
            <a:off x="300600" y="83520"/>
            <a:ext cx="10972080" cy="1143360"/>
          </a:xfrm>
          <a:prstGeom prst="rect">
            <a:avLst/>
          </a:prstGeom>
          <a:noFill/>
          <a:ln w="0">
            <a:noFill/>
          </a:ln>
        </p:spPr>
        <p:txBody>
          <a:bodyPr lIns="0" rIns="0" tIns="0" bIns="0" anchor="ctr">
            <a:noAutofit/>
          </a:bodyPr>
          <a:p>
            <a:pPr indent="0" defTabSz="914400">
              <a:lnSpc>
                <a:spcPct val="90000"/>
              </a:lnSpc>
              <a:buNone/>
              <a:tabLst>
                <a:tab algn="l" pos="0"/>
              </a:tabLst>
            </a:pPr>
            <a:r>
              <a:rPr lang="en-GB" sz="3600" b="0" u="none" strike="noStrike">
                <a:solidFill>
                  <a:schemeClr val="lt1"/>
                </a:solidFill>
                <a:effectLst/>
                <a:uFillTx/>
                <a:latin typeface="Montserrat"/>
                <a:ea typeface="DejaVu Sans"/>
              </a:rPr>
              <a:t>XRR Data Management</a:t>
            </a:r>
            <a:endParaRPr lang="de-DE" sz="3600" b="0" u="none" strike="noStrike">
              <a:solidFill>
                <a:srgbClr val="000000"/>
              </a:solidFill>
              <a:effectLst/>
              <a:uFillTx/>
              <a:latin typeface="Arial"/>
            </a:endParaRPr>
          </a:p>
        </p:txBody>
      </p:sp>
      <p:pic>
        <p:nvPicPr>
          <p:cNvPr id="130" name="Grafik 32"/>
          <p:cNvPicPr/>
          <p:nvPr/>
        </p:nvPicPr>
        <p:blipFill>
          <a:blip r:embed="rId1"/>
          <a:srcRect l="2404" t="3511" r="2948" b="4560"/>
          <a:stretch/>
        </p:blipFill>
        <p:spPr>
          <a:xfrm>
            <a:off x="2757960" y="3680640"/>
            <a:ext cx="718560" cy="697680"/>
          </a:xfrm>
          <a:prstGeom prst="rect">
            <a:avLst/>
          </a:prstGeom>
          <a:noFill/>
          <a:ln w="0">
            <a:noFill/>
          </a:ln>
        </p:spPr>
      </p:pic>
      <p:sp>
        <p:nvSpPr>
          <p:cNvPr id="131" name="Textplatzhalter 3"/>
          <p:cNvSpPr/>
          <p:nvPr/>
        </p:nvSpPr>
        <p:spPr>
          <a:xfrm>
            <a:off x="-1036440" y="3558600"/>
            <a:ext cx="6015960" cy="373680"/>
          </a:xfrm>
          <a:noFill/>
          <a:ln w="0">
            <a:noFill/>
          </a:ln>
        </p:spPr>
        <p:style>
          <a:lnRef idx="0"/>
          <a:fillRef idx="0"/>
          <a:effectRef idx="0"/>
          <a:fontRef idx="minor"/>
        </p:style>
        <p:txBody>
          <a:bodyPr lIns="0" rIns="0" tIns="0" bIns="0" anchor="t">
            <a:noAutofit/>
          </a:bodyPr>
          <a:p>
            <a:pPr defTabSz="914400">
              <a:lnSpc>
                <a:spcPct val="110000"/>
              </a:lnSpc>
              <a:tabLst>
                <a:tab algn="l" pos="0"/>
              </a:tabLst>
            </a:pPr>
            <a:endParaRPr lang="en-GB" sz="1400" b="1" u="none" strike="noStrike">
              <a:solidFill>
                <a:schemeClr val="accent2"/>
              </a:solidFill>
              <a:effectLst/>
              <a:uFillTx/>
              <a:latin typeface="Arial"/>
              <a:ea typeface="DejaVu Sans"/>
            </a:endParaRPr>
          </a:p>
        </p:txBody>
      </p:sp>
      <p:pic>
        <p:nvPicPr>
          <p:cNvPr id="132" name="Grafik 12"/>
          <p:cNvPicPr/>
          <p:nvPr/>
        </p:nvPicPr>
        <p:blipFill>
          <a:blip r:embed="rId2"/>
          <a:stretch/>
        </p:blipFill>
        <p:spPr>
          <a:xfrm>
            <a:off x="1029960" y="4688640"/>
            <a:ext cx="898560" cy="898560"/>
          </a:xfrm>
          <a:prstGeom prst="rect">
            <a:avLst/>
          </a:prstGeom>
          <a:noFill/>
          <a:ln w="0">
            <a:noFill/>
          </a:ln>
        </p:spPr>
      </p:pic>
      <p:pic>
        <p:nvPicPr>
          <p:cNvPr id="133" name="Grafik 13"/>
          <p:cNvPicPr/>
          <p:nvPr/>
        </p:nvPicPr>
        <p:blipFill>
          <a:blip r:embed="rId3"/>
          <a:srcRect l="0" t="35406" r="72379" b="34803"/>
          <a:stretch/>
        </p:blipFill>
        <p:spPr>
          <a:xfrm>
            <a:off x="2577960" y="1700640"/>
            <a:ext cx="1078560" cy="1078560"/>
          </a:xfrm>
          <a:prstGeom prst="rect">
            <a:avLst/>
          </a:prstGeom>
          <a:noFill/>
          <a:ln w="0">
            <a:noFill/>
          </a:ln>
        </p:spPr>
      </p:pic>
      <p:pic>
        <p:nvPicPr>
          <p:cNvPr id="134" name="Grafik 14"/>
          <p:cNvPicPr/>
          <p:nvPr/>
        </p:nvPicPr>
        <p:blipFill>
          <a:blip r:embed="rId4"/>
          <a:srcRect l="0" t="35406" r="72379" b="34803"/>
          <a:stretch/>
        </p:blipFill>
        <p:spPr>
          <a:xfrm>
            <a:off x="5097960" y="1700640"/>
            <a:ext cx="1078560" cy="1078560"/>
          </a:xfrm>
          <a:prstGeom prst="rect">
            <a:avLst/>
          </a:prstGeom>
          <a:noFill/>
          <a:ln w="0">
            <a:noFill/>
          </a:ln>
        </p:spPr>
      </p:pic>
      <p:pic>
        <p:nvPicPr>
          <p:cNvPr id="135" name="Grafik 16"/>
          <p:cNvPicPr/>
          <p:nvPr/>
        </p:nvPicPr>
        <p:blipFill>
          <a:blip r:embed="rId5"/>
          <a:srcRect l="0" t="35406" r="72379" b="34803"/>
          <a:stretch/>
        </p:blipFill>
        <p:spPr>
          <a:xfrm>
            <a:off x="8697960" y="1700640"/>
            <a:ext cx="1078560" cy="1078560"/>
          </a:xfrm>
          <a:prstGeom prst="rect">
            <a:avLst/>
          </a:prstGeom>
          <a:noFill/>
          <a:ln w="0">
            <a:noFill/>
          </a:ln>
        </p:spPr>
      </p:pic>
      <p:pic>
        <p:nvPicPr>
          <p:cNvPr id="136" name="Grafik 20"/>
          <p:cNvPicPr/>
          <p:nvPr/>
        </p:nvPicPr>
        <p:blipFill>
          <a:blip r:embed="rId6"/>
          <a:srcRect l="0" t="35406" r="72379" b="34803"/>
          <a:stretch/>
        </p:blipFill>
        <p:spPr>
          <a:xfrm>
            <a:off x="5097960" y="4796640"/>
            <a:ext cx="1078560" cy="1078560"/>
          </a:xfrm>
          <a:prstGeom prst="rect">
            <a:avLst/>
          </a:prstGeom>
          <a:noFill/>
          <a:ln w="57150">
            <a:noFill/>
          </a:ln>
        </p:spPr>
      </p:pic>
      <p:cxnSp>
        <p:nvCxnSpPr>
          <p:cNvPr id="137" name="Verbinder: gewinkelt 22"/>
          <p:cNvCxnSpPr>
            <a:stCxn id="138" idx="3"/>
            <a:endCxn id="133" idx="1"/>
          </p:cNvCxnSpPr>
          <p:nvPr/>
        </p:nvCxnSpPr>
        <p:spPr>
          <a:xfrm flipH="1" flipV="1" rot="5400000">
            <a:off x="1605240" y="2095920"/>
            <a:ext cx="829080" cy="1117080"/>
          </a:xfrm>
          <a:prstGeom prst="bentConnector2">
            <a:avLst/>
          </a:prstGeom>
          <a:ln w="127000">
            <a:solidFill>
              <a:srgbClr val="1f497d"/>
            </a:solidFill>
            <a:round/>
            <a:tailEnd len="med" type="triangle" w="med"/>
          </a:ln>
        </p:spPr>
      </p:cxnSp>
      <p:cxnSp>
        <p:nvCxnSpPr>
          <p:cNvPr id="139" name="Gerade Verbindung mit Pfeil 23"/>
          <p:cNvCxnSpPr>
            <a:stCxn id="133" idx="3"/>
            <a:endCxn id="134" idx="1"/>
          </p:cNvCxnSpPr>
          <p:nvPr/>
        </p:nvCxnSpPr>
        <p:spPr>
          <a:xfrm>
            <a:off x="3656520" y="2239920"/>
            <a:ext cx="1441800" cy="360"/>
          </a:xfrm>
          <a:prstGeom prst="straightConnector1">
            <a:avLst/>
          </a:prstGeom>
          <a:ln w="127000">
            <a:solidFill>
              <a:srgbClr val="1f497d"/>
            </a:solidFill>
            <a:round/>
            <a:tailEnd len="med" type="triangle" w="med"/>
          </a:ln>
        </p:spPr>
      </p:cxnSp>
      <p:cxnSp>
        <p:nvCxnSpPr>
          <p:cNvPr id="140" name="Gerade Verbindung mit Pfeil 25"/>
          <p:cNvCxnSpPr>
            <a:stCxn id="134" idx="3"/>
            <a:endCxn id="135" idx="1"/>
          </p:cNvCxnSpPr>
          <p:nvPr/>
        </p:nvCxnSpPr>
        <p:spPr>
          <a:xfrm>
            <a:off x="6176520" y="2239920"/>
            <a:ext cx="2521800" cy="360"/>
          </a:xfrm>
          <a:prstGeom prst="straightConnector1">
            <a:avLst/>
          </a:prstGeom>
          <a:ln w="127000">
            <a:solidFill>
              <a:srgbClr val="1f497d"/>
            </a:solidFill>
            <a:round/>
            <a:tailEnd len="med" type="triangle" w="med"/>
          </a:ln>
        </p:spPr>
      </p:cxnSp>
      <p:cxnSp>
        <p:nvCxnSpPr>
          <p:cNvPr id="141" name="Gerade Verbindung mit Pfeil 28"/>
          <p:cNvCxnSpPr>
            <a:stCxn id="134" idx="2"/>
            <a:endCxn id="136" idx="0"/>
          </p:cNvCxnSpPr>
          <p:nvPr/>
        </p:nvCxnSpPr>
        <p:spPr>
          <a:xfrm>
            <a:off x="5637240" y="2779200"/>
            <a:ext cx="360" cy="2017800"/>
          </a:xfrm>
          <a:prstGeom prst="straightConnector1">
            <a:avLst/>
          </a:prstGeom>
          <a:ln w="127000">
            <a:solidFill>
              <a:srgbClr val="209dd4"/>
            </a:solidFill>
            <a:round/>
            <a:tailEnd len="med" type="triangle" w="med"/>
          </a:ln>
        </p:spPr>
      </p:cxnSp>
      <p:sp>
        <p:nvSpPr>
          <p:cNvPr id="142" name="Inhaltsplatzhalter 2"/>
          <p:cNvSpPr/>
          <p:nvPr/>
        </p:nvSpPr>
        <p:spPr>
          <a:xfrm>
            <a:off x="2019960" y="1343520"/>
            <a:ext cx="2203560" cy="30456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spcBef>
                <a:spcPts val="1001"/>
              </a:spcBef>
              <a:tabLst>
                <a:tab algn="l" pos="0"/>
              </a:tabLst>
            </a:pPr>
            <a:r>
              <a:rPr lang="de-DE" sz="2000" b="0" u="none" strike="noStrike">
                <a:solidFill>
                  <a:srgbClr val="274164"/>
                </a:solidFill>
                <a:effectLst/>
                <a:uFillTx/>
                <a:latin typeface="Arial"/>
                <a:ea typeface="DejaVu Sans"/>
              </a:rPr>
              <a:t>Beamline GPFS</a:t>
            </a:r>
            <a:endParaRPr lang="de-DE" sz="2000" b="0" u="none" strike="noStrike">
              <a:solidFill>
                <a:srgbClr val="000000"/>
              </a:solidFill>
              <a:effectLst/>
              <a:uFillTx/>
              <a:latin typeface="Arial"/>
            </a:endParaRPr>
          </a:p>
        </p:txBody>
      </p:sp>
      <p:sp>
        <p:nvSpPr>
          <p:cNvPr id="143" name="Inhaltsplatzhalter 2"/>
          <p:cNvSpPr/>
          <p:nvPr/>
        </p:nvSpPr>
        <p:spPr>
          <a:xfrm>
            <a:off x="4584240" y="1354680"/>
            <a:ext cx="2456280" cy="30456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spcBef>
                <a:spcPts val="1001"/>
              </a:spcBef>
              <a:tabLst>
                <a:tab algn="l" pos="0"/>
              </a:tabLst>
            </a:pPr>
            <a:r>
              <a:rPr lang="de-DE" sz="2000" b="0" u="none" strike="noStrike">
                <a:solidFill>
                  <a:srgbClr val="274164"/>
                </a:solidFill>
                <a:effectLst/>
                <a:uFillTx/>
                <a:latin typeface="Arial"/>
                <a:ea typeface="DejaVu Sans"/>
              </a:rPr>
              <a:t>Core Fast Storage</a:t>
            </a:r>
            <a:endParaRPr lang="de-DE" sz="2000" b="0" u="none" strike="noStrike">
              <a:solidFill>
                <a:srgbClr val="000000"/>
              </a:solidFill>
              <a:effectLst/>
              <a:uFillTx/>
              <a:latin typeface="Arial"/>
            </a:endParaRPr>
          </a:p>
        </p:txBody>
      </p:sp>
      <p:sp>
        <p:nvSpPr>
          <p:cNvPr id="144" name="Inhaltsplatzhalter 2"/>
          <p:cNvSpPr/>
          <p:nvPr/>
        </p:nvSpPr>
        <p:spPr>
          <a:xfrm>
            <a:off x="9777960" y="1884240"/>
            <a:ext cx="1078560" cy="60948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spcBef>
                <a:spcPts val="1001"/>
              </a:spcBef>
              <a:tabLst>
                <a:tab algn="l" pos="0"/>
              </a:tabLst>
            </a:pPr>
            <a:r>
              <a:rPr lang="de-DE" sz="2000" b="0" u="none" strike="noStrike">
                <a:solidFill>
                  <a:srgbClr val="274164"/>
                </a:solidFill>
                <a:effectLst/>
                <a:uFillTx/>
                <a:latin typeface="Arial"/>
                <a:ea typeface="DejaVu Sans"/>
              </a:rPr>
              <a:t>Tape</a:t>
            </a:r>
            <a:br>
              <a:rPr sz="2000"/>
            </a:br>
            <a:r>
              <a:rPr lang="de-DE" sz="2000" b="0" u="none" strike="noStrike">
                <a:solidFill>
                  <a:srgbClr val="274164"/>
                </a:solidFill>
                <a:effectLst/>
                <a:uFillTx/>
                <a:latin typeface="Arial"/>
                <a:ea typeface="DejaVu Sans"/>
              </a:rPr>
              <a:t>Archive</a:t>
            </a:r>
            <a:endParaRPr lang="de-DE" sz="2000" b="0" u="none" strike="noStrike">
              <a:solidFill>
                <a:srgbClr val="000000"/>
              </a:solidFill>
              <a:effectLst/>
              <a:uFillTx/>
              <a:latin typeface="Arial"/>
            </a:endParaRPr>
          </a:p>
        </p:txBody>
      </p:sp>
      <p:sp>
        <p:nvSpPr>
          <p:cNvPr id="145" name="Inhaltsplatzhalter 2"/>
          <p:cNvSpPr/>
          <p:nvPr/>
        </p:nvSpPr>
        <p:spPr>
          <a:xfrm>
            <a:off x="4719960" y="5876640"/>
            <a:ext cx="1969920" cy="60948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spcBef>
                <a:spcPts val="1001"/>
              </a:spcBef>
              <a:tabLst>
                <a:tab algn="l" pos="0"/>
              </a:tabLst>
            </a:pPr>
            <a:r>
              <a:rPr lang="de-DE" sz="2000" b="0" u="none" strike="noStrike">
                <a:solidFill>
                  <a:srgbClr val="209dd4"/>
                </a:solidFill>
                <a:effectLst/>
                <a:uFillTx/>
                <a:latin typeface="Arial"/>
                <a:ea typeface="DejaVu Sans"/>
              </a:rPr>
              <a:t>University</a:t>
            </a:r>
            <a:br>
              <a:rPr sz="2000"/>
            </a:br>
            <a:r>
              <a:rPr lang="de-DE" sz="2000" b="0" u="none" strike="noStrike">
                <a:solidFill>
                  <a:srgbClr val="209dd4"/>
                </a:solidFill>
                <a:effectLst/>
                <a:uFillTx/>
                <a:latin typeface="Arial"/>
                <a:ea typeface="DejaVu Sans"/>
              </a:rPr>
              <a:t>Storage</a:t>
            </a:r>
            <a:endParaRPr lang="de-DE" sz="2000" b="0" u="none" strike="noStrike">
              <a:solidFill>
                <a:srgbClr val="000000"/>
              </a:solidFill>
              <a:effectLst/>
              <a:uFillTx/>
              <a:latin typeface="Arial"/>
            </a:endParaRPr>
          </a:p>
        </p:txBody>
      </p:sp>
      <p:sp>
        <p:nvSpPr>
          <p:cNvPr id="146" name="Rechteck: eine Ecke abgeschnitten 63"/>
          <p:cNvSpPr/>
          <p:nvPr/>
        </p:nvSpPr>
        <p:spPr>
          <a:xfrm>
            <a:off x="2793960" y="3572640"/>
            <a:ext cx="718560" cy="898560"/>
          </a:xfrm>
          <a:prstGeom prst="snip1Rect">
            <a:avLst>
              <a:gd name="adj" fmla="val 16667"/>
            </a:avLst>
          </a:prstGeom>
          <a:noFill/>
          <a:ln w="57150">
            <a:solidFill>
              <a:srgbClr val="6291bb"/>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de-DE" sz="1800" b="0" u="none" strike="noStrike">
              <a:solidFill>
                <a:schemeClr val="lt1"/>
              </a:solidFill>
              <a:effectLst/>
              <a:uFillTx/>
              <a:latin typeface="Arial"/>
              <a:ea typeface="DejaVu Sans"/>
            </a:endParaRPr>
          </a:p>
        </p:txBody>
      </p:sp>
      <p:cxnSp>
        <p:nvCxnSpPr>
          <p:cNvPr id="147" name="Gerade Verbindung mit Pfeil 68"/>
          <p:cNvCxnSpPr/>
          <p:nvPr/>
        </p:nvCxnSpPr>
        <p:spPr>
          <a:xfrm flipV="1">
            <a:off x="3153960" y="2780640"/>
            <a:ext cx="1440" cy="721440"/>
          </a:xfrm>
          <a:prstGeom prst="straightConnector1">
            <a:avLst/>
          </a:prstGeom>
          <a:ln w="127000">
            <a:solidFill>
              <a:srgbClr val="6291bb"/>
            </a:solidFill>
            <a:round/>
            <a:tailEnd len="med" type="triangle" w="med"/>
          </a:ln>
        </p:spPr>
      </p:cxnSp>
      <p:sp>
        <p:nvSpPr>
          <p:cNvPr id="148" name="Inhaltsplatzhalter 2"/>
          <p:cNvSpPr/>
          <p:nvPr/>
        </p:nvSpPr>
        <p:spPr>
          <a:xfrm>
            <a:off x="2145960" y="4629240"/>
            <a:ext cx="2158560" cy="60948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spcBef>
                <a:spcPts val="1001"/>
              </a:spcBef>
              <a:tabLst>
                <a:tab algn="l" pos="0"/>
              </a:tabLst>
            </a:pPr>
            <a:r>
              <a:rPr lang="de-DE" sz="2000" b="1" u="none" strike="noStrike">
                <a:solidFill>
                  <a:srgbClr val="6291bb"/>
                </a:solidFill>
                <a:effectLst/>
                <a:uFillTx/>
                <a:latin typeface="Arial"/>
                <a:ea typeface="DejaVu Sans"/>
              </a:rPr>
              <a:t>Initial</a:t>
            </a:r>
            <a:br>
              <a:rPr sz="2000"/>
            </a:br>
            <a:r>
              <a:rPr lang="de-DE" sz="2000" b="1" u="none" strike="noStrike">
                <a:solidFill>
                  <a:srgbClr val="6291bb"/>
                </a:solidFill>
                <a:effectLst/>
                <a:uFillTx/>
                <a:latin typeface="Arial"/>
                <a:ea typeface="DejaVu Sans"/>
              </a:rPr>
              <a:t>Extraction</a:t>
            </a:r>
            <a:endParaRPr lang="de-DE" sz="2000" b="0" u="none" strike="noStrike">
              <a:solidFill>
                <a:srgbClr val="000000"/>
              </a:solidFill>
              <a:effectLst/>
              <a:uFillTx/>
              <a:latin typeface="Arial"/>
            </a:endParaRPr>
          </a:p>
        </p:txBody>
      </p:sp>
      <p:cxnSp>
        <p:nvCxnSpPr>
          <p:cNvPr id="149" name="Gerade Verbindung mit Pfeil 77"/>
          <p:cNvCxnSpPr/>
          <p:nvPr/>
        </p:nvCxnSpPr>
        <p:spPr>
          <a:xfrm flipV="1">
            <a:off x="1479960" y="4112640"/>
            <a:ext cx="1440" cy="505440"/>
          </a:xfrm>
          <a:prstGeom prst="straightConnector1">
            <a:avLst/>
          </a:prstGeom>
          <a:ln w="127000">
            <a:solidFill>
              <a:srgbClr val="1f497d"/>
            </a:solidFill>
            <a:round/>
            <a:tailEnd len="med" type="triangle" w="med"/>
          </a:ln>
        </p:spPr>
      </p:cxnSp>
      <p:pic>
        <p:nvPicPr>
          <p:cNvPr id="150" name="Picture 116"/>
          <p:cNvPicPr/>
          <p:nvPr/>
        </p:nvPicPr>
        <p:blipFill>
          <a:blip r:embed="rId7"/>
          <a:srcRect l="4560" t="3401" r="3466" b="4717"/>
          <a:stretch/>
        </p:blipFill>
        <p:spPr>
          <a:xfrm>
            <a:off x="8913960" y="4976640"/>
            <a:ext cx="718560" cy="717840"/>
          </a:xfrm>
          <a:prstGeom prst="rect">
            <a:avLst/>
          </a:prstGeom>
          <a:noFill/>
          <a:ln w="0">
            <a:noFill/>
          </a:ln>
        </p:spPr>
      </p:pic>
      <p:sp>
        <p:nvSpPr>
          <p:cNvPr id="151" name="Rechteck: eine Ecke abgeschnitten 89"/>
          <p:cNvSpPr/>
          <p:nvPr/>
        </p:nvSpPr>
        <p:spPr>
          <a:xfrm>
            <a:off x="8877960" y="4904640"/>
            <a:ext cx="718560" cy="898560"/>
          </a:xfrm>
          <a:prstGeom prst="snip1Rect">
            <a:avLst>
              <a:gd name="adj" fmla="val 16667"/>
            </a:avLst>
          </a:prstGeom>
          <a:noFill/>
          <a:ln w="57150">
            <a:solidFill>
              <a:srgbClr val="209dd4"/>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de-DE" sz="1800" b="0" u="none" strike="noStrike">
              <a:solidFill>
                <a:schemeClr val="lt1"/>
              </a:solidFill>
              <a:effectLst/>
              <a:uFillTx/>
              <a:latin typeface="Arial"/>
              <a:ea typeface="DejaVu Sans"/>
            </a:endParaRPr>
          </a:p>
        </p:txBody>
      </p:sp>
      <p:sp>
        <p:nvSpPr>
          <p:cNvPr id="152" name="Inhaltsplatzhalter 2"/>
          <p:cNvSpPr/>
          <p:nvPr/>
        </p:nvSpPr>
        <p:spPr>
          <a:xfrm>
            <a:off x="1029960" y="5585040"/>
            <a:ext cx="898560" cy="30456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spcBef>
                <a:spcPts val="1001"/>
              </a:spcBef>
              <a:tabLst>
                <a:tab algn="l" pos="0"/>
              </a:tabLst>
            </a:pPr>
            <a:r>
              <a:rPr lang="de-DE" sz="2000" b="1" u="none" strike="noStrike">
                <a:solidFill>
                  <a:srgbClr val="6291bb"/>
                </a:solidFill>
                <a:effectLst/>
                <a:uFillTx/>
                <a:latin typeface="Arial"/>
                <a:ea typeface="DejaVu Sans"/>
              </a:rPr>
              <a:t>User</a:t>
            </a:r>
            <a:endParaRPr lang="de-DE" sz="2000" b="0" u="none" strike="noStrike">
              <a:solidFill>
                <a:srgbClr val="000000"/>
              </a:solidFill>
              <a:effectLst/>
              <a:uFillTx/>
              <a:latin typeface="Arial"/>
            </a:endParaRPr>
          </a:p>
        </p:txBody>
      </p:sp>
      <p:pic>
        <p:nvPicPr>
          <p:cNvPr id="153" name="Grafik 32"/>
          <p:cNvPicPr/>
          <p:nvPr/>
        </p:nvPicPr>
        <p:blipFill>
          <a:blip r:embed="rId8"/>
          <a:srcRect l="2404" t="3511" r="2948" b="4560"/>
          <a:stretch/>
        </p:blipFill>
        <p:spPr>
          <a:xfrm>
            <a:off x="7041960" y="5048640"/>
            <a:ext cx="718560" cy="697680"/>
          </a:xfrm>
          <a:prstGeom prst="rect">
            <a:avLst/>
          </a:prstGeom>
          <a:noFill/>
          <a:ln w="0">
            <a:noFill/>
          </a:ln>
        </p:spPr>
      </p:pic>
      <p:sp>
        <p:nvSpPr>
          <p:cNvPr id="154" name="Rechteck: eine Ecke abgeschnitten 88"/>
          <p:cNvSpPr/>
          <p:nvPr/>
        </p:nvSpPr>
        <p:spPr>
          <a:xfrm>
            <a:off x="7077960" y="4904640"/>
            <a:ext cx="718560" cy="898560"/>
          </a:xfrm>
          <a:prstGeom prst="snip1Rect">
            <a:avLst>
              <a:gd name="adj" fmla="val 16667"/>
            </a:avLst>
          </a:prstGeom>
          <a:noFill/>
          <a:ln w="57150">
            <a:solidFill>
              <a:srgbClr val="209dd4"/>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de-DE" sz="1800" b="0" u="none" strike="noStrike">
              <a:solidFill>
                <a:schemeClr val="lt1"/>
              </a:solidFill>
              <a:effectLst/>
              <a:uFillTx/>
              <a:latin typeface="Arial"/>
              <a:ea typeface="DejaVu Sans"/>
            </a:endParaRPr>
          </a:p>
        </p:txBody>
      </p:sp>
      <p:cxnSp>
        <p:nvCxnSpPr>
          <p:cNvPr id="155" name="Gerade Verbindung mit Pfeil 93"/>
          <p:cNvCxnSpPr>
            <a:stCxn id="136" idx="3"/>
            <a:endCxn id="154" idx="2"/>
          </p:cNvCxnSpPr>
          <p:nvPr/>
        </p:nvCxnSpPr>
        <p:spPr>
          <a:xfrm>
            <a:off x="6176520" y="5335920"/>
            <a:ext cx="901800" cy="18360"/>
          </a:xfrm>
          <a:prstGeom prst="straightConnector1">
            <a:avLst/>
          </a:prstGeom>
          <a:ln w="127000">
            <a:solidFill>
              <a:srgbClr val="209dd4"/>
            </a:solidFill>
            <a:round/>
            <a:tailEnd len="med" type="triangle" w="med"/>
          </a:ln>
        </p:spPr>
      </p:cxnSp>
      <p:cxnSp>
        <p:nvCxnSpPr>
          <p:cNvPr id="156" name="Gerade Verbindung mit Pfeil 96"/>
          <p:cNvCxnSpPr/>
          <p:nvPr/>
        </p:nvCxnSpPr>
        <p:spPr>
          <a:xfrm>
            <a:off x="7797960" y="5228280"/>
            <a:ext cx="1081440" cy="1440"/>
          </a:xfrm>
          <a:prstGeom prst="straightConnector1">
            <a:avLst/>
          </a:prstGeom>
          <a:ln w="127000">
            <a:solidFill>
              <a:srgbClr val="209dd4"/>
            </a:solidFill>
            <a:round/>
            <a:tailEnd len="med" type="triangle" w="med"/>
          </a:ln>
        </p:spPr>
      </p:cxnSp>
      <p:sp>
        <p:nvSpPr>
          <p:cNvPr id="157" name="Inhaltsplatzhalter 2"/>
          <p:cNvSpPr/>
          <p:nvPr/>
        </p:nvSpPr>
        <p:spPr>
          <a:xfrm>
            <a:off x="6338520" y="5982840"/>
            <a:ext cx="2311920" cy="30456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spcBef>
                <a:spcPts val="1001"/>
              </a:spcBef>
              <a:tabLst>
                <a:tab algn="l" pos="0"/>
              </a:tabLst>
            </a:pPr>
            <a:r>
              <a:rPr lang="de-DE" sz="2000" b="0" u="none" strike="noStrike">
                <a:solidFill>
                  <a:srgbClr val="209dd4"/>
                </a:solidFill>
                <a:effectLst/>
                <a:uFillTx/>
                <a:latin typeface="Arial"/>
                <a:ea typeface="DejaVu Sans"/>
              </a:rPr>
              <a:t>Re-Extraction</a:t>
            </a:r>
            <a:endParaRPr lang="de-DE" sz="2000" b="0" u="none" strike="noStrike">
              <a:solidFill>
                <a:srgbClr val="000000"/>
              </a:solidFill>
              <a:effectLst/>
              <a:uFillTx/>
              <a:latin typeface="Arial"/>
            </a:endParaRPr>
          </a:p>
        </p:txBody>
      </p:sp>
      <p:sp>
        <p:nvSpPr>
          <p:cNvPr id="158" name="Inhaltsplatzhalter 2"/>
          <p:cNvSpPr/>
          <p:nvPr/>
        </p:nvSpPr>
        <p:spPr>
          <a:xfrm>
            <a:off x="8383320" y="5915880"/>
            <a:ext cx="1708200" cy="60948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spcBef>
                <a:spcPts val="1001"/>
              </a:spcBef>
              <a:tabLst>
                <a:tab algn="l" pos="0"/>
              </a:tabLst>
            </a:pPr>
            <a:r>
              <a:rPr lang="de-DE" sz="2000" b="0" u="none" strike="noStrike">
                <a:solidFill>
                  <a:srgbClr val="209dd4"/>
                </a:solidFill>
                <a:effectLst/>
                <a:uFillTx/>
                <a:latin typeface="Arial"/>
                <a:ea typeface="DejaVu Sans"/>
              </a:rPr>
              <a:t>Model</a:t>
            </a:r>
            <a:br>
              <a:rPr sz="2000"/>
            </a:br>
            <a:r>
              <a:rPr lang="de-DE" sz="2000" b="0" u="none" strike="noStrike">
                <a:solidFill>
                  <a:srgbClr val="209dd4"/>
                </a:solidFill>
                <a:effectLst/>
                <a:uFillTx/>
                <a:latin typeface="Arial"/>
                <a:ea typeface="DejaVu Sans"/>
              </a:rPr>
              <a:t>Fitting</a:t>
            </a:r>
            <a:endParaRPr lang="de-DE" sz="2000" b="0" u="none" strike="noStrike">
              <a:solidFill>
                <a:srgbClr val="000000"/>
              </a:solidFill>
              <a:effectLst/>
              <a:uFillTx/>
              <a:latin typeface="Arial"/>
            </a:endParaRPr>
          </a:p>
        </p:txBody>
      </p:sp>
      <p:sp>
        <p:nvSpPr>
          <p:cNvPr id="159" name="Inhaltsplatzhalter 2"/>
          <p:cNvSpPr/>
          <p:nvPr/>
        </p:nvSpPr>
        <p:spPr>
          <a:xfrm>
            <a:off x="4734000" y="3160080"/>
            <a:ext cx="929520" cy="60948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spcBef>
                <a:spcPts val="1001"/>
              </a:spcBef>
              <a:tabLst>
                <a:tab algn="l" pos="0"/>
              </a:tabLst>
            </a:pPr>
            <a:r>
              <a:rPr lang="de-DE" sz="2000" b="0" u="none" strike="noStrike">
                <a:solidFill>
                  <a:srgbClr val="209dd4"/>
                </a:solidFill>
                <a:effectLst/>
                <a:uFillTx/>
                <a:latin typeface="Arial"/>
                <a:ea typeface="DejaVu Sans"/>
              </a:rPr>
              <a:t>Full Copy</a:t>
            </a:r>
            <a:endParaRPr lang="de-DE" sz="2000" b="0" u="none" strike="noStrike">
              <a:solidFill>
                <a:srgbClr val="000000"/>
              </a:solidFill>
              <a:effectLst/>
              <a:uFillTx/>
              <a:latin typeface="Arial"/>
            </a:endParaRPr>
          </a:p>
        </p:txBody>
      </p:sp>
      <p:sp>
        <p:nvSpPr>
          <p:cNvPr id="160" name="Inhaltsplatzhalter 2"/>
          <p:cNvSpPr/>
          <p:nvPr/>
        </p:nvSpPr>
        <p:spPr>
          <a:xfrm>
            <a:off x="5873400" y="1887480"/>
            <a:ext cx="2508480" cy="27396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spcBef>
                <a:spcPts val="1001"/>
              </a:spcBef>
              <a:tabLst>
                <a:tab algn="l" pos="0"/>
              </a:tabLst>
            </a:pPr>
            <a:r>
              <a:rPr lang="de-DE" sz="1800" b="0" i="1" u="none" strike="noStrike">
                <a:solidFill>
                  <a:srgbClr val="113061"/>
                </a:solidFill>
                <a:effectLst/>
                <a:uFillTx/>
                <a:latin typeface="Arial"/>
                <a:ea typeface="DejaVu Sans"/>
              </a:rPr>
              <a:t>After ≈ 6 months</a:t>
            </a:r>
            <a:endParaRPr lang="de-DE" sz="1800" b="0" u="none" strike="noStrike">
              <a:solidFill>
                <a:srgbClr val="000000"/>
              </a:solidFill>
              <a:effectLst/>
              <a:uFillTx/>
              <a:latin typeface="Arial"/>
            </a:endParaRPr>
          </a:p>
        </p:txBody>
      </p:sp>
      <p:cxnSp>
        <p:nvCxnSpPr>
          <p:cNvPr id="161" name="Gerade Verbindung mit Pfeil 109"/>
          <p:cNvCxnSpPr/>
          <p:nvPr/>
        </p:nvCxnSpPr>
        <p:spPr>
          <a:xfrm flipH="1">
            <a:off x="7797960" y="5552280"/>
            <a:ext cx="1081440" cy="1440"/>
          </a:xfrm>
          <a:prstGeom prst="straightConnector1">
            <a:avLst/>
          </a:prstGeom>
          <a:ln w="127000">
            <a:solidFill>
              <a:srgbClr val="209dd4"/>
            </a:solidFill>
            <a:round/>
            <a:tailEnd len="med" type="triangle" w="med"/>
          </a:ln>
        </p:spPr>
      </p:cxnSp>
      <p:cxnSp>
        <p:nvCxnSpPr>
          <p:cNvPr id="162" name="Verbinder: gewinkelt 112"/>
          <p:cNvCxnSpPr>
            <a:stCxn id="132" idx="3"/>
            <a:endCxn id="146" idx="2"/>
          </p:cNvCxnSpPr>
          <p:nvPr/>
        </p:nvCxnSpPr>
        <p:spPr>
          <a:xfrm flipV="1">
            <a:off x="1928520" y="4021920"/>
            <a:ext cx="865800" cy="1116360"/>
          </a:xfrm>
          <a:prstGeom prst="bentConnector3">
            <a:avLst>
              <a:gd name="adj1" fmla="val 32487"/>
            </a:avLst>
          </a:prstGeom>
          <a:ln w="127000">
            <a:solidFill>
              <a:srgbClr val="6291bb"/>
            </a:solidFill>
            <a:round/>
            <a:tailEnd len="med" type="triangle" w="med"/>
          </a:ln>
        </p:spPr>
      </p:cxnSp>
      <p:cxnSp>
        <p:nvCxnSpPr>
          <p:cNvPr id="163" name="Verbinder: gewinkelt 116"/>
          <p:cNvCxnSpPr>
            <a:stCxn id="164" idx="0"/>
            <a:endCxn id="146" idx="2"/>
          </p:cNvCxnSpPr>
          <p:nvPr/>
        </p:nvCxnSpPr>
        <p:spPr>
          <a:xfrm>
            <a:off x="1964520" y="3409920"/>
            <a:ext cx="829800" cy="612360"/>
          </a:xfrm>
          <a:prstGeom prst="bentConnector3">
            <a:avLst>
              <a:gd name="adj1" fmla="val 29513"/>
            </a:avLst>
          </a:prstGeom>
          <a:ln w="127000">
            <a:solidFill>
              <a:srgbClr val="6291bb"/>
            </a:solidFill>
            <a:round/>
            <a:tailEnd len="med" type="triangle" w="med"/>
          </a:ln>
        </p:spPr>
      </p:cxnSp>
      <p:grpSp>
        <p:nvGrpSpPr>
          <p:cNvPr id="165" name="Gruppieren 118"/>
          <p:cNvGrpSpPr/>
          <p:nvPr/>
        </p:nvGrpSpPr>
        <p:grpSpPr>
          <a:xfrm>
            <a:off x="913680" y="2960640"/>
            <a:ext cx="1050840" cy="1114560"/>
            <a:chOff x="913680" y="2960640"/>
            <a:chExt cx="1050840" cy="1114560"/>
          </a:xfrm>
        </p:grpSpPr>
        <p:grpSp>
          <p:nvGrpSpPr>
            <p:cNvPr id="166" name="Gruppieren 50"/>
            <p:cNvGrpSpPr/>
            <p:nvPr/>
          </p:nvGrpSpPr>
          <p:grpSpPr>
            <a:xfrm>
              <a:off x="957960" y="2960640"/>
              <a:ext cx="1006560" cy="1114560"/>
              <a:chOff x="957960" y="2960640"/>
              <a:chExt cx="1006560" cy="1114560"/>
            </a:xfrm>
          </p:grpSpPr>
          <p:sp>
            <p:nvSpPr>
              <p:cNvPr id="164" name="Rechteck: eine Ecke abgeschnitten 49"/>
              <p:cNvSpPr/>
              <p:nvPr/>
            </p:nvSpPr>
            <p:spPr>
              <a:xfrm>
                <a:off x="1245960" y="2960640"/>
                <a:ext cx="718560" cy="898560"/>
              </a:xfrm>
              <a:prstGeom prst="snip1Rect">
                <a:avLst>
                  <a:gd name="adj" fmla="val 16667"/>
                </a:avLst>
              </a:prstGeom>
              <a:solidFill>
                <a:srgbClr val="ffffff"/>
              </a:solidFill>
              <a:ln w="57150">
                <a:solidFill>
                  <a:srgbClr val="1f497d"/>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de-DE" sz="1800" b="0" u="none" strike="noStrike">
                  <a:solidFill>
                    <a:schemeClr val="lt1"/>
                  </a:solidFill>
                  <a:effectLst/>
                  <a:uFillTx/>
                  <a:latin typeface="Arial"/>
                  <a:ea typeface="DejaVu Sans"/>
                </a:endParaRPr>
              </a:p>
            </p:txBody>
          </p:sp>
          <p:sp>
            <p:nvSpPr>
              <p:cNvPr id="138" name="Rechteck: eine Ecke abgeschnitten 59"/>
              <p:cNvSpPr/>
              <p:nvPr/>
            </p:nvSpPr>
            <p:spPr>
              <a:xfrm>
                <a:off x="1101960" y="3068640"/>
                <a:ext cx="718560" cy="898560"/>
              </a:xfrm>
              <a:prstGeom prst="snip1Rect">
                <a:avLst>
                  <a:gd name="adj" fmla="val 16667"/>
                </a:avLst>
              </a:prstGeom>
              <a:solidFill>
                <a:srgbClr val="ffffff"/>
              </a:solidFill>
              <a:ln w="57150">
                <a:solidFill>
                  <a:srgbClr val="1f497d"/>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de-DE" sz="1800" b="0" u="none" strike="noStrike">
                  <a:solidFill>
                    <a:schemeClr val="lt1"/>
                  </a:solidFill>
                  <a:effectLst/>
                  <a:uFillTx/>
                  <a:latin typeface="Arial"/>
                  <a:ea typeface="DejaVu Sans"/>
                </a:endParaRPr>
              </a:p>
            </p:txBody>
          </p:sp>
          <p:sp>
            <p:nvSpPr>
              <p:cNvPr id="167" name="Rechteck: eine Ecke abgeschnitten 61"/>
              <p:cNvSpPr/>
              <p:nvPr/>
            </p:nvSpPr>
            <p:spPr>
              <a:xfrm>
                <a:off x="957960" y="3176640"/>
                <a:ext cx="718560" cy="898560"/>
              </a:xfrm>
              <a:prstGeom prst="snip1Rect">
                <a:avLst>
                  <a:gd name="adj" fmla="val 16667"/>
                </a:avLst>
              </a:prstGeom>
              <a:solidFill>
                <a:srgbClr val="ffffff"/>
              </a:solidFill>
              <a:ln w="57150">
                <a:solidFill>
                  <a:srgbClr val="1f497d"/>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de-DE" sz="1800" b="0" u="none" strike="noStrike">
                  <a:solidFill>
                    <a:schemeClr val="lt1"/>
                  </a:solidFill>
                  <a:effectLst/>
                  <a:uFillTx/>
                  <a:latin typeface="Arial"/>
                  <a:ea typeface="DejaVu Sans"/>
                </a:endParaRPr>
              </a:p>
            </p:txBody>
          </p:sp>
        </p:grpSp>
        <p:sp>
          <p:nvSpPr>
            <p:cNvPr id="168" name="Inhaltsplatzhalter 2"/>
            <p:cNvSpPr/>
            <p:nvPr/>
          </p:nvSpPr>
          <p:spPr>
            <a:xfrm>
              <a:off x="913680" y="3320640"/>
              <a:ext cx="808560" cy="60948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spcBef>
                  <a:spcPts val="1001"/>
                </a:spcBef>
                <a:tabLst>
                  <a:tab algn="l" pos="0"/>
                </a:tabLst>
              </a:pPr>
              <a:r>
                <a:rPr lang="de-DE" sz="2000" b="1" u="none" strike="noStrike">
                  <a:solidFill>
                    <a:srgbClr val="274164"/>
                  </a:solidFill>
                  <a:effectLst/>
                  <a:uFillTx/>
                  <a:latin typeface="Arial"/>
                  <a:ea typeface="DejaVu Sans"/>
                </a:rPr>
                <a:t>Raw</a:t>
              </a:r>
              <a:br>
                <a:rPr sz="2000"/>
              </a:br>
              <a:r>
                <a:rPr lang="de-DE" sz="2000" b="1" u="none" strike="noStrike">
                  <a:solidFill>
                    <a:srgbClr val="274164"/>
                  </a:solidFill>
                  <a:effectLst/>
                  <a:uFillTx/>
                  <a:latin typeface="Arial"/>
                  <a:ea typeface="DejaVu Sans"/>
                </a:rPr>
                <a:t>Data</a:t>
              </a:r>
              <a:endParaRPr lang="de-DE" sz="2000" b="0" u="none" strike="noStrike">
                <a:solidFill>
                  <a:srgbClr val="000000"/>
                </a:solidFill>
                <a:effectLst/>
                <a:uFillTx/>
                <a:latin typeface="Arial"/>
              </a:endParaRPr>
            </a:p>
          </p:txBody>
        </p:sp>
      </p:grpSp>
      <p:sp>
        <p:nvSpPr>
          <p:cNvPr id="169" name="TextBox 43"/>
          <p:cNvSpPr/>
          <p:nvPr/>
        </p:nvSpPr>
        <p:spPr>
          <a:xfrm rot="1594800">
            <a:off x="6861960" y="385560"/>
            <a:ext cx="1975320" cy="45540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2400" b="0" u="none" strike="noStrike">
                <a:solidFill>
                  <a:srgbClr val="c00000"/>
                </a:solidFill>
                <a:effectLst/>
                <a:highlight>
                  <a:srgbClr val="ffff00"/>
                </a:highlight>
                <a:uFillTx/>
                <a:latin typeface="Arial"/>
                <a:ea typeface="DejaVu Sans"/>
              </a:rPr>
              <a:t>F</a:t>
            </a:r>
            <a:r>
              <a:rPr lang="en-GB" sz="2400" b="0" u="none" strike="noStrike">
                <a:solidFill>
                  <a:srgbClr val="c00000"/>
                </a:solidFill>
                <a:effectLst/>
                <a:highlight>
                  <a:srgbClr val="ffff00"/>
                </a:highlight>
                <a:uFillTx/>
                <a:latin typeface="Arial"/>
                <a:ea typeface="DejaVu Sans"/>
              </a:rPr>
              <a:t>r</a:t>
            </a:r>
            <a:r>
              <a:rPr lang="en-DE" sz="2400" b="0" u="none" strike="noStrike">
                <a:solidFill>
                  <a:srgbClr val="c00000"/>
                </a:solidFill>
                <a:effectLst/>
                <a:highlight>
                  <a:srgbClr val="ffff00"/>
                </a:highlight>
                <a:uFillTx/>
                <a:latin typeface="Arial"/>
                <a:ea typeface="DejaVu Sans"/>
              </a:rPr>
              <a:t>om Nicolas</a:t>
            </a:r>
            <a:endParaRPr lang="de-DE" sz="2400" b="0" u="none" strike="noStrike">
              <a:solidFill>
                <a:srgbClr val="000000"/>
              </a:solidFill>
              <a:effectLst/>
              <a:uFillTx/>
              <a:latin typeface="Arial"/>
            </a:endParaRPr>
          </a:p>
        </p:txBody>
      </p:sp>
      <p:grpSp>
        <p:nvGrpSpPr>
          <p:cNvPr id="170" name="Group 45"/>
          <p:cNvGrpSpPr/>
          <p:nvPr/>
        </p:nvGrpSpPr>
        <p:grpSpPr>
          <a:xfrm>
            <a:off x="6177960" y="2763720"/>
            <a:ext cx="5419800" cy="2014560"/>
            <a:chOff x="6177960" y="2763720"/>
            <a:chExt cx="5419800" cy="2014560"/>
          </a:xfrm>
        </p:grpSpPr>
        <p:sp>
          <p:nvSpPr>
            <p:cNvPr id="171" name="Snip Single Corner of Rectangle 1"/>
            <p:cNvSpPr/>
            <p:nvPr/>
          </p:nvSpPr>
          <p:spPr>
            <a:xfrm>
              <a:off x="6177960" y="2763720"/>
              <a:ext cx="5419800" cy="2014560"/>
            </a:xfrm>
            <a:prstGeom prst="snip1Rect">
              <a:avLst>
                <a:gd name="adj" fmla="val 16667"/>
              </a:avLst>
            </a:prstGeom>
            <a:solidFill>
              <a:schemeClr val="bg1">
                <a:lumMod val="95000"/>
              </a:schemeClr>
            </a:solidFill>
            <a:ln>
              <a:solidFill>
                <a:srgbClr val="209dd4"/>
              </a:solidFill>
            </a:ln>
            <a:effectLst>
              <a:outerShdw algn="tl" blurRad="50760" dir="2700000" dist="37674" rotWithShape="0">
                <a:srgbClr val="000000">
                  <a:alpha val="40000"/>
                </a:srgbClr>
              </a:outerShdw>
            </a:effectLst>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DE" sz="1800" b="0" u="none" strike="noStrike">
                <a:solidFill>
                  <a:schemeClr val="lt1"/>
                </a:solidFill>
                <a:effectLst/>
                <a:uFillTx/>
                <a:latin typeface="Arial"/>
                <a:ea typeface="DejaVu Sans"/>
              </a:endParaRPr>
            </a:p>
          </p:txBody>
        </p:sp>
        <p:sp>
          <p:nvSpPr>
            <p:cNvPr id="172" name="Inhaltsplatzhalter 2"/>
            <p:cNvSpPr/>
            <p:nvPr/>
          </p:nvSpPr>
          <p:spPr>
            <a:xfrm>
              <a:off x="6321960" y="2958840"/>
              <a:ext cx="5022000" cy="158508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tabLst>
                  <a:tab algn="l" pos="0"/>
                </a:tabLst>
              </a:pPr>
              <a:r>
                <a:rPr lang="en-US" sz="2400" b="1" u="none" strike="noStrike">
                  <a:solidFill>
                    <a:srgbClr val="113061"/>
                  </a:solidFill>
                  <a:effectLst/>
                  <a:uFillTx/>
                  <a:latin typeface="Arial"/>
                  <a:ea typeface="DejaVu Sans"/>
                </a:rPr>
                <a:t>User Needs</a:t>
              </a:r>
              <a:endParaRPr lang="de-DE" sz="2400" b="0" u="none" strike="noStrike">
                <a:solidFill>
                  <a:srgbClr val="000000"/>
                </a:solidFill>
                <a:effectLst/>
                <a:uFillTx/>
                <a:latin typeface="Arial"/>
              </a:endParaRPr>
            </a:p>
            <a:p>
              <a:pPr algn="ctr" defTabSz="914400">
                <a:lnSpc>
                  <a:spcPct val="100000"/>
                </a:lnSpc>
                <a:tabLst>
                  <a:tab algn="l" pos="0"/>
                </a:tabLst>
              </a:pPr>
              <a:endParaRPr lang="de-DE" sz="2000" b="0" u="none" strike="noStrike">
                <a:solidFill>
                  <a:srgbClr val="000000"/>
                </a:solidFill>
                <a:effectLst/>
                <a:uFillTx/>
                <a:latin typeface="Arial"/>
              </a:endParaRPr>
            </a:p>
            <a:p>
              <a:pPr marL="228600" indent="-228600" defTabSz="914400">
                <a:lnSpc>
                  <a:spcPct val="100000"/>
                </a:lnSpc>
                <a:buClr>
                  <a:srgbClr val="113061"/>
                </a:buClr>
                <a:buFont typeface="Arial"/>
                <a:buChar char="•"/>
                <a:tabLst>
                  <a:tab algn="l" pos="0"/>
                </a:tabLst>
              </a:pPr>
              <a:r>
                <a:rPr lang="en-US" sz="2000" b="0" u="none" strike="noStrike">
                  <a:solidFill>
                    <a:srgbClr val="113061"/>
                  </a:solidFill>
                  <a:effectLst/>
                  <a:uFillTx/>
                  <a:latin typeface="Arial"/>
                  <a:ea typeface="DejaVu Sans"/>
                </a:rPr>
                <a:t>Intuitive Real-Time Visualization</a:t>
              </a:r>
              <a:endParaRPr lang="de-DE" sz="2000" b="0" u="none" strike="noStrike">
                <a:solidFill>
                  <a:srgbClr val="000000"/>
                </a:solidFill>
                <a:effectLst/>
                <a:uFillTx/>
                <a:latin typeface="Arial"/>
              </a:endParaRPr>
            </a:p>
            <a:p>
              <a:pPr marL="228600" indent="-228600" defTabSz="914400">
                <a:lnSpc>
                  <a:spcPct val="100000"/>
                </a:lnSpc>
                <a:buClr>
                  <a:srgbClr val="113061"/>
                </a:buClr>
                <a:buFont typeface="Arial"/>
                <a:buChar char="•"/>
                <a:tabLst>
                  <a:tab algn="l" pos="0"/>
                </a:tabLst>
              </a:pPr>
              <a:r>
                <a:rPr lang="en-US" sz="2000" b="0" u="none" strike="noStrike">
                  <a:solidFill>
                    <a:srgbClr val="113061"/>
                  </a:solidFill>
                  <a:effectLst/>
                  <a:uFillTx/>
                  <a:latin typeface="Arial"/>
                  <a:ea typeface="DejaVu Sans"/>
                </a:rPr>
                <a:t>Data Comparisons</a:t>
              </a:r>
              <a:endParaRPr lang="de-DE" sz="2000" b="0" u="none" strike="noStrike">
                <a:solidFill>
                  <a:srgbClr val="000000"/>
                </a:solidFill>
                <a:effectLst/>
                <a:uFillTx/>
                <a:latin typeface="Arial"/>
              </a:endParaRPr>
            </a:p>
            <a:p>
              <a:pPr marL="228600" indent="-228600" defTabSz="914400">
                <a:lnSpc>
                  <a:spcPct val="100000"/>
                </a:lnSpc>
                <a:buClr>
                  <a:srgbClr val="113061"/>
                </a:buClr>
                <a:buFont typeface="Arial"/>
                <a:buChar char="•"/>
                <a:tabLst>
                  <a:tab algn="l" pos="0"/>
                </a:tabLst>
              </a:pPr>
              <a:r>
                <a:rPr lang="en-US" sz="2000" b="0" u="none" strike="noStrike">
                  <a:solidFill>
                    <a:srgbClr val="113061"/>
                  </a:solidFill>
                  <a:effectLst/>
                  <a:uFillTx/>
                  <a:latin typeface="Arial"/>
                  <a:ea typeface="DejaVu Sans"/>
                </a:rPr>
                <a:t>Access to Data from previous Beamtimes</a:t>
              </a:r>
              <a:endParaRPr lang="de-DE" sz="2000" b="0" u="none" strike="noStrike">
                <a:solidFill>
                  <a:srgbClr val="000000"/>
                </a:solidFill>
                <a:effectLst/>
                <a:uFillTx/>
                <a:latin typeface="Arial"/>
              </a:endParaRPr>
            </a:p>
          </p:txBody>
        </p:sp>
      </p:grpSp>
    </p:spTree>
  </p:cSld>
  <mc:AlternateContent>
    <mc:Choice Requires="p14">
      <p:transition spd="slow" p14:dur="2000"/>
    </mc:Choice>
    <mc:Fallback>
      <p:transition spd="slow"/>
    </mc:Fallback>
  </mc:AlternateContent>
  <p:timing>
    <p:tnLst>
      <p:par>
        <p:cTn id="41" dur="indefinite" restart="never" nodeType="tmRoot">
          <p:childTnLst>
            <p:seq>
              <p:cTn id="42" dur="indefinite" nodeType="mainSeq">
                <p:childTnLst>
                  <p:par>
                    <p:cTn id="43" fill="hold">
                      <p:stCondLst>
                        <p:cond delay="indefinite"/>
                      </p:stCondLst>
                      <p:childTnLst>
                        <p:par>
                          <p:cTn id="44" fill="hold">
                            <p:stCondLst>
                              <p:cond delay="0"/>
                            </p:stCondLst>
                            <p:childTnLst>
                              <p:par>
                                <p:cTn id="45" presetID="1" presetClass="entr" fill="hold" nodeType="clickEffect">
                                  <p:stCondLst>
                                    <p:cond delay="0"/>
                                  </p:stCondLst>
                                  <p:childTnLst>
                                    <p:set>
                                      <p:cBhvr>
                                        <p:cTn id="46" dur="1" fill="hold">
                                          <p:stCondLst>
                                            <p:cond delay="0"/>
                                          </p:stCondLst>
                                        </p:cTn>
                                        <p:tgtEl>
                                          <p:spTgt spid="130"/>
                                        </p:tgtEl>
                                        <p:attrNameLst>
                                          <p:attrName>style.visibility</p:attrName>
                                        </p:attrNameLst>
                                      </p:cBhvr>
                                      <p:to>
                                        <p:strVal val="visible"/>
                                      </p:to>
                                    </p:set>
                                  </p:childTnLst>
                                </p:cTn>
                              </p:par>
                              <p:par>
                                <p:cTn id="47" presetID="1" presetClass="entr" fill="hold" nodeType="withEffect">
                                  <p:stCondLst>
                                    <p:cond delay="0"/>
                                  </p:stCondLst>
                                  <p:childTnLst>
                                    <p:set>
                                      <p:cBhvr>
                                        <p:cTn id="48" dur="1" fill="hold">
                                          <p:stCondLst>
                                            <p:cond delay="0"/>
                                          </p:stCondLst>
                                        </p:cTn>
                                        <p:tgtEl>
                                          <p:spTgt spid="146"/>
                                        </p:tgtEl>
                                        <p:attrNameLst>
                                          <p:attrName>style.visibility</p:attrName>
                                        </p:attrNameLst>
                                      </p:cBhvr>
                                      <p:to>
                                        <p:strVal val="visible"/>
                                      </p:to>
                                    </p:set>
                                  </p:childTnLst>
                                </p:cTn>
                              </p:par>
                              <p:par>
                                <p:cTn id="49" presetID="1" presetClass="entr" fill="hold" nodeType="withEffect">
                                  <p:stCondLst>
                                    <p:cond delay="0"/>
                                  </p:stCondLst>
                                  <p:childTnLst>
                                    <p:set>
                                      <p:cBhvr>
                                        <p:cTn id="50" dur="1" fill="hold">
                                          <p:stCondLst>
                                            <p:cond delay="0"/>
                                          </p:stCondLst>
                                        </p:cTn>
                                        <p:tgtEl>
                                          <p:spTgt spid="147"/>
                                        </p:tgtEl>
                                        <p:attrNameLst>
                                          <p:attrName>style.visibility</p:attrName>
                                        </p:attrNameLst>
                                      </p:cBhvr>
                                      <p:to>
                                        <p:strVal val="visible"/>
                                      </p:to>
                                    </p:set>
                                  </p:childTnLst>
                                </p:cTn>
                              </p:par>
                              <p:par>
                                <p:cTn id="51" presetID="1" presetClass="entr" fill="hold" nodeType="withEffect">
                                  <p:stCondLst>
                                    <p:cond delay="0"/>
                                  </p:stCondLst>
                                  <p:childTnLst>
                                    <p:set>
                                      <p:cBhvr>
                                        <p:cTn id="52" dur="1" fill="hold">
                                          <p:stCondLst>
                                            <p:cond delay="0"/>
                                          </p:stCondLst>
                                        </p:cTn>
                                        <p:tgtEl>
                                          <p:spTgt spid="148"/>
                                        </p:tgtEl>
                                        <p:attrNameLst>
                                          <p:attrName>style.visibility</p:attrName>
                                        </p:attrNameLst>
                                      </p:cBhvr>
                                      <p:to>
                                        <p:strVal val="visible"/>
                                      </p:to>
                                    </p:set>
                                  </p:childTnLst>
                                </p:cTn>
                              </p:par>
                            </p:childTnLst>
                          </p:cTn>
                        </p:par>
                        <p:par>
                          <p:cTn id="53" fill="hold">
                            <p:stCondLst>
                              <p:cond delay="0"/>
                            </p:stCondLst>
                            <p:childTnLst>
                              <p:par>
                                <p:cTn id="54" presetID="1" presetClass="entr" fill="hold" nodeType="afterEffect">
                                  <p:stCondLst>
                                    <p:cond delay="0"/>
                                  </p:stCondLst>
                                  <p:childTnLst>
                                    <p:set>
                                      <p:cBhvr>
                                        <p:cTn id="55" dur="1" fill="hold">
                                          <p:stCondLst>
                                            <p:cond delay="0"/>
                                          </p:stCondLst>
                                        </p:cTn>
                                        <p:tgtEl>
                                          <p:spTgt spid="162"/>
                                        </p:tgtEl>
                                        <p:attrNameLst>
                                          <p:attrName>style.visibility</p:attrName>
                                        </p:attrNameLst>
                                      </p:cBhvr>
                                      <p:to>
                                        <p:strVal val="visible"/>
                                      </p:to>
                                    </p:set>
                                  </p:childTnLst>
                                </p:cTn>
                              </p:par>
                            </p:childTnLst>
                          </p:cTn>
                        </p:par>
                        <p:par>
                          <p:cTn id="56" fill="hold">
                            <p:stCondLst>
                              <p:cond delay="0"/>
                            </p:stCondLst>
                            <p:childTnLst>
                              <p:par>
                                <p:cTn id="57" presetID="1" presetClass="entr" fill="hold" nodeType="afterEffect">
                                  <p:stCondLst>
                                    <p:cond delay="0"/>
                                  </p:stCondLst>
                                  <p:childTnLst>
                                    <p:set>
                                      <p:cBhvr>
                                        <p:cTn id="58" dur="1" fill="hold">
                                          <p:stCondLst>
                                            <p:cond delay="0"/>
                                          </p:stCondLst>
                                        </p:cTn>
                                        <p:tgtEl>
                                          <p:spTgt spid="16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fill="hold" nodeType="clickEffect">
                                  <p:stCondLst>
                                    <p:cond delay="0"/>
                                  </p:stCondLst>
                                  <p:childTnLst>
                                    <p:set>
                                      <p:cBhvr>
                                        <p:cTn id="62" dur="1" fill="hold">
                                          <p:stCondLst>
                                            <p:cond delay="0"/>
                                          </p:stCondLst>
                                        </p:cTn>
                                        <p:tgtEl>
                                          <p:spTgt spid="136"/>
                                        </p:tgtEl>
                                        <p:attrNameLst>
                                          <p:attrName>style.visibility</p:attrName>
                                        </p:attrNameLst>
                                      </p:cBhvr>
                                      <p:to>
                                        <p:strVal val="visible"/>
                                      </p:to>
                                    </p:set>
                                  </p:childTnLst>
                                </p:cTn>
                              </p:par>
                              <p:par>
                                <p:cTn id="63" presetID="1" presetClass="entr" fill="hold" nodeType="withEffect">
                                  <p:stCondLst>
                                    <p:cond delay="0"/>
                                  </p:stCondLst>
                                  <p:childTnLst>
                                    <p:set>
                                      <p:cBhvr>
                                        <p:cTn id="64" dur="1" fill="hold">
                                          <p:stCondLst>
                                            <p:cond delay="0"/>
                                          </p:stCondLst>
                                        </p:cTn>
                                        <p:tgtEl>
                                          <p:spTgt spid="145"/>
                                        </p:tgtEl>
                                        <p:attrNameLst>
                                          <p:attrName>style.visibility</p:attrName>
                                        </p:attrNameLst>
                                      </p:cBhvr>
                                      <p:to>
                                        <p:strVal val="visible"/>
                                      </p:to>
                                    </p:set>
                                  </p:childTnLst>
                                </p:cTn>
                              </p:par>
                              <p:par>
                                <p:cTn id="65" presetID="1" presetClass="entr" fill="hold" nodeType="withEffect">
                                  <p:stCondLst>
                                    <p:cond delay="0"/>
                                  </p:stCondLst>
                                  <p:childTnLst>
                                    <p:set>
                                      <p:cBhvr>
                                        <p:cTn id="66" dur="1" fill="hold">
                                          <p:stCondLst>
                                            <p:cond delay="0"/>
                                          </p:stCondLst>
                                        </p:cTn>
                                        <p:tgtEl>
                                          <p:spTgt spid="159"/>
                                        </p:tgtEl>
                                        <p:attrNameLst>
                                          <p:attrName>style.visibility</p:attrName>
                                        </p:attrNameLst>
                                      </p:cBhvr>
                                      <p:to>
                                        <p:strVal val="visible"/>
                                      </p:to>
                                    </p:set>
                                  </p:childTnLst>
                                </p:cTn>
                              </p:par>
                              <p:par>
                                <p:cTn id="67" presetID="1" presetClass="entr" fill="hold" nodeType="withEffect">
                                  <p:stCondLst>
                                    <p:cond delay="0"/>
                                  </p:stCondLst>
                                  <p:childTnLst>
                                    <p:set>
                                      <p:cBhvr>
                                        <p:cTn id="68" dur="1" fill="hold">
                                          <p:stCondLst>
                                            <p:cond delay="0"/>
                                          </p:stCondLst>
                                        </p:cTn>
                                        <p:tgtEl>
                                          <p:spTgt spid="141"/>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fill="hold" nodeType="clickEffect">
                                  <p:stCondLst>
                                    <p:cond delay="0"/>
                                  </p:stCondLst>
                                  <p:childTnLst>
                                    <p:set>
                                      <p:cBhvr>
                                        <p:cTn id="72" dur="1" fill="hold">
                                          <p:stCondLst>
                                            <p:cond delay="0"/>
                                          </p:stCondLst>
                                        </p:cTn>
                                        <p:tgtEl>
                                          <p:spTgt spid="150"/>
                                        </p:tgtEl>
                                        <p:attrNameLst>
                                          <p:attrName>style.visibility</p:attrName>
                                        </p:attrNameLst>
                                      </p:cBhvr>
                                      <p:to>
                                        <p:strVal val="visible"/>
                                      </p:to>
                                    </p:set>
                                  </p:childTnLst>
                                </p:cTn>
                              </p:par>
                              <p:par>
                                <p:cTn id="73" presetID="1" presetClass="entr" fill="hold" nodeType="withEffect">
                                  <p:stCondLst>
                                    <p:cond delay="0"/>
                                  </p:stCondLst>
                                  <p:childTnLst>
                                    <p:set>
                                      <p:cBhvr>
                                        <p:cTn id="74" dur="1" fill="hold">
                                          <p:stCondLst>
                                            <p:cond delay="0"/>
                                          </p:stCondLst>
                                        </p:cTn>
                                        <p:tgtEl>
                                          <p:spTgt spid="151"/>
                                        </p:tgtEl>
                                        <p:attrNameLst>
                                          <p:attrName>style.visibility</p:attrName>
                                        </p:attrNameLst>
                                      </p:cBhvr>
                                      <p:to>
                                        <p:strVal val="visible"/>
                                      </p:to>
                                    </p:set>
                                  </p:childTnLst>
                                </p:cTn>
                              </p:par>
                              <p:par>
                                <p:cTn id="75" presetID="1" presetClass="entr" fill="hold" nodeType="withEffect">
                                  <p:stCondLst>
                                    <p:cond delay="0"/>
                                  </p:stCondLst>
                                  <p:childTnLst>
                                    <p:set>
                                      <p:cBhvr>
                                        <p:cTn id="76" dur="1" fill="hold">
                                          <p:stCondLst>
                                            <p:cond delay="0"/>
                                          </p:stCondLst>
                                        </p:cTn>
                                        <p:tgtEl>
                                          <p:spTgt spid="153"/>
                                        </p:tgtEl>
                                        <p:attrNameLst>
                                          <p:attrName>style.visibility</p:attrName>
                                        </p:attrNameLst>
                                      </p:cBhvr>
                                      <p:to>
                                        <p:strVal val="visible"/>
                                      </p:to>
                                    </p:set>
                                  </p:childTnLst>
                                </p:cTn>
                              </p:par>
                              <p:par>
                                <p:cTn id="77" presetID="1" presetClass="entr" fill="hold" nodeType="withEffect">
                                  <p:stCondLst>
                                    <p:cond delay="0"/>
                                  </p:stCondLst>
                                  <p:childTnLst>
                                    <p:set>
                                      <p:cBhvr>
                                        <p:cTn id="78" dur="1" fill="hold">
                                          <p:stCondLst>
                                            <p:cond delay="0"/>
                                          </p:stCondLst>
                                        </p:cTn>
                                        <p:tgtEl>
                                          <p:spTgt spid="154"/>
                                        </p:tgtEl>
                                        <p:attrNameLst>
                                          <p:attrName>style.visibility</p:attrName>
                                        </p:attrNameLst>
                                      </p:cBhvr>
                                      <p:to>
                                        <p:strVal val="visible"/>
                                      </p:to>
                                    </p:set>
                                  </p:childTnLst>
                                </p:cTn>
                              </p:par>
                              <p:par>
                                <p:cTn id="79" presetID="1" presetClass="entr" fill="hold" nodeType="withEffect">
                                  <p:stCondLst>
                                    <p:cond delay="0"/>
                                  </p:stCondLst>
                                  <p:childTnLst>
                                    <p:set>
                                      <p:cBhvr>
                                        <p:cTn id="80" dur="1" fill="hold">
                                          <p:stCondLst>
                                            <p:cond delay="0"/>
                                          </p:stCondLst>
                                        </p:cTn>
                                        <p:tgtEl>
                                          <p:spTgt spid="155"/>
                                        </p:tgtEl>
                                        <p:attrNameLst>
                                          <p:attrName>style.visibility</p:attrName>
                                        </p:attrNameLst>
                                      </p:cBhvr>
                                      <p:to>
                                        <p:strVal val="visible"/>
                                      </p:to>
                                    </p:set>
                                  </p:childTnLst>
                                </p:cTn>
                              </p:par>
                              <p:par>
                                <p:cTn id="81" presetID="1" presetClass="entr" fill="hold" nodeType="withEffect">
                                  <p:stCondLst>
                                    <p:cond delay="0"/>
                                  </p:stCondLst>
                                  <p:childTnLst>
                                    <p:set>
                                      <p:cBhvr>
                                        <p:cTn id="82" dur="1" fill="hold">
                                          <p:stCondLst>
                                            <p:cond delay="0"/>
                                          </p:stCondLst>
                                        </p:cTn>
                                        <p:tgtEl>
                                          <p:spTgt spid="156"/>
                                        </p:tgtEl>
                                        <p:attrNameLst>
                                          <p:attrName>style.visibility</p:attrName>
                                        </p:attrNameLst>
                                      </p:cBhvr>
                                      <p:to>
                                        <p:strVal val="visible"/>
                                      </p:to>
                                    </p:set>
                                  </p:childTnLst>
                                </p:cTn>
                              </p:par>
                              <p:par>
                                <p:cTn id="83" presetID="1" presetClass="entr" fill="hold" nodeType="withEffect">
                                  <p:stCondLst>
                                    <p:cond delay="0"/>
                                  </p:stCondLst>
                                  <p:childTnLst>
                                    <p:set>
                                      <p:cBhvr>
                                        <p:cTn id="84" dur="1" fill="hold">
                                          <p:stCondLst>
                                            <p:cond delay="0"/>
                                          </p:stCondLst>
                                        </p:cTn>
                                        <p:tgtEl>
                                          <p:spTgt spid="157"/>
                                        </p:tgtEl>
                                        <p:attrNameLst>
                                          <p:attrName>style.visibility</p:attrName>
                                        </p:attrNameLst>
                                      </p:cBhvr>
                                      <p:to>
                                        <p:strVal val="visible"/>
                                      </p:to>
                                    </p:set>
                                  </p:childTnLst>
                                </p:cTn>
                              </p:par>
                              <p:par>
                                <p:cTn id="85" presetID="1" presetClass="entr" fill="hold" nodeType="withEffect">
                                  <p:stCondLst>
                                    <p:cond delay="0"/>
                                  </p:stCondLst>
                                  <p:childTnLst>
                                    <p:set>
                                      <p:cBhvr>
                                        <p:cTn id="86" dur="1" fill="hold">
                                          <p:stCondLst>
                                            <p:cond delay="0"/>
                                          </p:stCondLst>
                                        </p:cTn>
                                        <p:tgtEl>
                                          <p:spTgt spid="158"/>
                                        </p:tgtEl>
                                        <p:attrNameLst>
                                          <p:attrName>style.visibility</p:attrName>
                                        </p:attrNameLst>
                                      </p:cBhvr>
                                      <p:to>
                                        <p:strVal val="visible"/>
                                      </p:to>
                                    </p:set>
                                  </p:childTnLst>
                                </p:cTn>
                              </p:par>
                              <p:par>
                                <p:cTn id="87" presetID="1" presetClass="entr" fill="hold" nodeType="withEffect">
                                  <p:stCondLst>
                                    <p:cond delay="0"/>
                                  </p:stCondLst>
                                  <p:childTnLst>
                                    <p:set>
                                      <p:cBhvr>
                                        <p:cTn id="88" dur="1" fill="hold">
                                          <p:stCondLst>
                                            <p:cond delay="0"/>
                                          </p:stCondLst>
                                        </p:cTn>
                                        <p:tgtEl>
                                          <p:spTgt spid="161"/>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fill="hold" nodeType="clickEffect">
                                  <p:stCondLst>
                                    <p:cond delay="0"/>
                                  </p:stCondLst>
                                  <p:childTnLst>
                                    <p:set>
                                      <p:cBhvr>
                                        <p:cTn id="92" dur="1" fill="hold">
                                          <p:stCondLst>
                                            <p:cond delay="0"/>
                                          </p:stCondLst>
                                        </p:cTn>
                                        <p:tgtEl>
                                          <p:spTgt spid="1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PlaceHolder 1"/>
          <p:cNvSpPr>
            <a:spLocks noGrp="1"/>
          </p:cNvSpPr>
          <p:nvPr>
            <p:ph type="title"/>
          </p:nvPr>
        </p:nvSpPr>
        <p:spPr>
          <a:xfrm>
            <a:off x="300600" y="83520"/>
            <a:ext cx="10972080" cy="1143360"/>
          </a:xfrm>
          <a:prstGeom prst="rect">
            <a:avLst/>
          </a:prstGeom>
          <a:noFill/>
          <a:ln w="0">
            <a:noFill/>
          </a:ln>
        </p:spPr>
        <p:txBody>
          <a:bodyPr lIns="0" rIns="0" tIns="0" bIns="0" anchor="ctr">
            <a:noAutofit/>
          </a:bodyPr>
          <a:p>
            <a:pPr indent="0" defTabSz="914400">
              <a:lnSpc>
                <a:spcPct val="90000"/>
              </a:lnSpc>
              <a:buNone/>
              <a:tabLst>
                <a:tab algn="l" pos="0"/>
              </a:tabLst>
            </a:pPr>
            <a:r>
              <a:rPr lang="en-GB" sz="3600" b="0" u="none" strike="noStrike">
                <a:solidFill>
                  <a:schemeClr val="lt1"/>
                </a:solidFill>
                <a:effectLst/>
                <a:uFillTx/>
                <a:latin typeface="Montserrat"/>
                <a:ea typeface="DejaVu Sans"/>
              </a:rPr>
              <a:t>XRR Summary</a:t>
            </a:r>
            <a:endParaRPr lang="de-DE" sz="3600" b="0" u="none" strike="noStrike">
              <a:solidFill>
                <a:srgbClr val="000000"/>
              </a:solidFill>
              <a:effectLst/>
              <a:uFillTx/>
              <a:latin typeface="Arial"/>
            </a:endParaRPr>
          </a:p>
        </p:txBody>
      </p:sp>
      <p:sp>
        <p:nvSpPr>
          <p:cNvPr id="174" name="Inhaltsplatzhalter 2"/>
          <p:cNvSpPr/>
          <p:nvPr/>
        </p:nvSpPr>
        <p:spPr>
          <a:xfrm>
            <a:off x="842400" y="2305440"/>
            <a:ext cx="11543400" cy="1285920"/>
          </a:xfrm>
          <a:prstGeom prst="rect">
            <a:avLst/>
          </a:prstGeom>
          <a:noFill/>
          <a:ln w="0">
            <a:noFill/>
          </a:ln>
        </p:spPr>
        <p:style>
          <a:lnRef idx="0"/>
          <a:fillRef idx="0"/>
          <a:effectRef idx="0"/>
          <a:fontRef idx="minor"/>
        </p:style>
        <p:txBody>
          <a:bodyPr lIns="90000" rIns="90000" tIns="45000" bIns="45000" anchor="t">
            <a:spAutoFit/>
          </a:bodyPr>
          <a:p>
            <a:pPr marL="228600" indent="-228600" defTabSz="914400">
              <a:lnSpc>
                <a:spcPct val="90000"/>
              </a:lnSpc>
              <a:spcBef>
                <a:spcPts val="1001"/>
              </a:spcBef>
              <a:buClr>
                <a:srgbClr val="274164"/>
              </a:buClr>
              <a:buFont typeface="Arial"/>
              <a:buChar char="•"/>
            </a:pPr>
            <a:r>
              <a:rPr lang="en-US" sz="2600" b="0" u="none" strike="noStrike">
                <a:solidFill>
                  <a:srgbClr val="274164"/>
                </a:solidFill>
                <a:effectLst/>
                <a:uFillTx/>
                <a:latin typeface="Montserrat"/>
                <a:ea typeface="DejaVu Sans"/>
              </a:rPr>
              <a:t>XRR Users need interactive data exploration and visualization</a:t>
            </a:r>
            <a:endParaRPr lang="de-DE" sz="2600" b="0" u="none" strike="noStrike">
              <a:solidFill>
                <a:srgbClr val="000000"/>
              </a:solidFill>
              <a:effectLst/>
              <a:uFillTx/>
              <a:latin typeface="Arial"/>
            </a:endParaRPr>
          </a:p>
          <a:p>
            <a:pPr marL="228600" indent="-228600" defTabSz="914400">
              <a:lnSpc>
                <a:spcPct val="90000"/>
              </a:lnSpc>
              <a:spcBef>
                <a:spcPts val="1001"/>
              </a:spcBef>
              <a:buClr>
                <a:srgbClr val="274164"/>
              </a:buClr>
              <a:buFont typeface="Arial"/>
              <a:buChar char="•"/>
            </a:pPr>
            <a:r>
              <a:rPr lang="en-US" sz="2600" b="0" u="none" strike="noStrike">
                <a:solidFill>
                  <a:srgbClr val="274164"/>
                </a:solidFill>
                <a:effectLst/>
                <a:uFillTx/>
                <a:latin typeface="Montserrat"/>
                <a:ea typeface="DejaVu Sans"/>
              </a:rPr>
              <a:t>Reusable analysis tools need </a:t>
            </a:r>
            <a:r>
              <a:rPr lang="en-US" sz="2600" b="1" u="none" strike="noStrike">
                <a:solidFill>
                  <a:srgbClr val="274164"/>
                </a:solidFill>
                <a:effectLst/>
                <a:uFillTx/>
                <a:latin typeface="Montserrat"/>
                <a:ea typeface="DejaVu Sans"/>
              </a:rPr>
              <a:t>common standards and stable interfaces </a:t>
            </a:r>
            <a:endParaRPr lang="de-DE" sz="2600" b="0" u="none" strike="noStrike">
              <a:solidFill>
                <a:srgbClr val="000000"/>
              </a:solidFill>
              <a:effectLst/>
              <a:uFillTx/>
              <a:latin typeface="Arial"/>
            </a:endParaRPr>
          </a:p>
        </p:txBody>
      </p:sp>
      <p:sp>
        <p:nvSpPr>
          <p:cNvPr id="175" name="Inhaltsplatzhalter 2"/>
          <p:cNvSpPr/>
          <p:nvPr/>
        </p:nvSpPr>
        <p:spPr>
          <a:xfrm>
            <a:off x="842400" y="4722120"/>
            <a:ext cx="9535680" cy="1413000"/>
          </a:xfrm>
          <a:prstGeom prst="rect">
            <a:avLst/>
          </a:prstGeom>
          <a:noFill/>
          <a:ln w="0">
            <a:noFill/>
          </a:ln>
        </p:spPr>
        <p:style>
          <a:lnRef idx="0"/>
          <a:fillRef idx="0"/>
          <a:effectRef idx="0"/>
          <a:fontRef idx="minor"/>
        </p:style>
        <p:txBody>
          <a:bodyPr lIns="90000" rIns="90000" tIns="45000" bIns="45000" anchor="t">
            <a:spAutoFit/>
          </a:bodyPr>
          <a:p>
            <a:pPr marL="228600" indent="-228600" defTabSz="914400">
              <a:lnSpc>
                <a:spcPct val="90000"/>
              </a:lnSpc>
              <a:spcBef>
                <a:spcPts val="1001"/>
              </a:spcBef>
              <a:buClr>
                <a:srgbClr val="274164"/>
              </a:buClr>
              <a:buFont typeface="Arial"/>
              <a:buChar char="•"/>
            </a:pPr>
            <a:r>
              <a:rPr lang="en-US" sz="2600" b="0" u="none" strike="noStrike">
                <a:solidFill>
                  <a:srgbClr val="274164"/>
                </a:solidFill>
                <a:effectLst/>
                <a:uFillTx/>
                <a:latin typeface="Montserrat"/>
                <a:ea typeface="DejaVu Sans"/>
              </a:rPr>
              <a:t>Standard XRR data </a:t>
            </a:r>
            <a:r>
              <a:rPr lang="en-US" sz="2600" b="1" u="none" strike="noStrike">
                <a:solidFill>
                  <a:srgbClr val="274164"/>
                </a:solidFill>
                <a:effectLst/>
                <a:uFillTx/>
                <a:latin typeface="Montserrat"/>
                <a:ea typeface="DejaVu Sans"/>
              </a:rPr>
              <a:t>interoperability formats</a:t>
            </a:r>
            <a:endParaRPr lang="de-DE" sz="2600" b="0" u="none" strike="noStrike">
              <a:solidFill>
                <a:srgbClr val="000000"/>
              </a:solidFill>
              <a:effectLst/>
              <a:uFillTx/>
              <a:latin typeface="Arial"/>
            </a:endParaRPr>
          </a:p>
          <a:p>
            <a:pPr marL="228600" indent="-228600" defTabSz="914400">
              <a:lnSpc>
                <a:spcPct val="90000"/>
              </a:lnSpc>
              <a:spcBef>
                <a:spcPts val="1001"/>
              </a:spcBef>
              <a:buClr>
                <a:srgbClr val="274164"/>
              </a:buClr>
              <a:buFont typeface="Arial"/>
              <a:buChar char="•"/>
            </a:pPr>
            <a:r>
              <a:rPr lang="en-US" sz="2600" b="0" u="none" strike="noStrike">
                <a:solidFill>
                  <a:srgbClr val="274164"/>
                </a:solidFill>
                <a:effectLst/>
                <a:uFillTx/>
                <a:latin typeface="Montserrat"/>
                <a:ea typeface="DejaVu Sans"/>
              </a:rPr>
              <a:t>Accessing &amp; </a:t>
            </a:r>
            <a:r>
              <a:rPr lang="en-US" sz="2600" b="1" u="none" strike="noStrike">
                <a:solidFill>
                  <a:srgbClr val="274164"/>
                </a:solidFill>
                <a:effectLst/>
                <a:uFillTx/>
                <a:latin typeface="Montserrat"/>
                <a:ea typeface="DejaVu Sans"/>
              </a:rPr>
              <a:t>transcoding data</a:t>
            </a:r>
            <a:endParaRPr lang="de-DE" sz="2600" b="0" u="none" strike="noStrike">
              <a:solidFill>
                <a:srgbClr val="000000"/>
              </a:solidFill>
              <a:effectLst/>
              <a:uFillTx/>
              <a:latin typeface="Arial"/>
            </a:endParaRPr>
          </a:p>
          <a:p>
            <a:pPr marL="228600" indent="-228600" defTabSz="914400">
              <a:lnSpc>
                <a:spcPct val="90000"/>
              </a:lnSpc>
              <a:spcBef>
                <a:spcPts val="1001"/>
              </a:spcBef>
              <a:buClr>
                <a:srgbClr val="274164"/>
              </a:buClr>
              <a:buFont typeface="Arial"/>
              <a:buChar char="•"/>
            </a:pPr>
            <a:r>
              <a:rPr lang="en-US" sz="2600" b="0" u="none" strike="noStrike">
                <a:solidFill>
                  <a:srgbClr val="274164"/>
                </a:solidFill>
                <a:effectLst/>
                <a:uFillTx/>
                <a:latin typeface="Montserrat"/>
                <a:ea typeface="DejaVu Sans"/>
              </a:rPr>
              <a:t>Integration with new </a:t>
            </a:r>
            <a:r>
              <a:rPr lang="en-US" sz="2600" b="1" u="none" strike="noStrike">
                <a:solidFill>
                  <a:srgbClr val="274164"/>
                </a:solidFill>
                <a:effectLst/>
                <a:uFillTx/>
                <a:latin typeface="Montserrat"/>
                <a:ea typeface="DejaVu Sans"/>
              </a:rPr>
              <a:t>client software</a:t>
            </a:r>
            <a:endParaRPr lang="de-DE" sz="2600" b="0" u="none" strike="noStrike">
              <a:solidFill>
                <a:srgbClr val="000000"/>
              </a:solidFill>
              <a:effectLst/>
              <a:uFillTx/>
              <a:latin typeface="Arial"/>
            </a:endParaRPr>
          </a:p>
        </p:txBody>
      </p:sp>
      <p:sp>
        <p:nvSpPr>
          <p:cNvPr id="176" name="TextBox 5"/>
          <p:cNvSpPr/>
          <p:nvPr/>
        </p:nvSpPr>
        <p:spPr>
          <a:xfrm rot="1594800">
            <a:off x="8062920" y="421560"/>
            <a:ext cx="1975320" cy="45540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2400" b="0" u="none" strike="noStrike">
                <a:solidFill>
                  <a:srgbClr val="c00000"/>
                </a:solidFill>
                <a:effectLst/>
                <a:highlight>
                  <a:srgbClr val="ffff00"/>
                </a:highlight>
                <a:uFillTx/>
                <a:latin typeface="Arial"/>
                <a:ea typeface="DejaVu Sans"/>
              </a:rPr>
              <a:t>F</a:t>
            </a:r>
            <a:r>
              <a:rPr lang="en-GB" sz="2400" b="0" u="none" strike="noStrike">
                <a:solidFill>
                  <a:srgbClr val="c00000"/>
                </a:solidFill>
                <a:effectLst/>
                <a:highlight>
                  <a:srgbClr val="ffff00"/>
                </a:highlight>
                <a:uFillTx/>
                <a:latin typeface="Arial"/>
                <a:ea typeface="DejaVu Sans"/>
              </a:rPr>
              <a:t>r</a:t>
            </a:r>
            <a:r>
              <a:rPr lang="en-DE" sz="2400" b="0" u="none" strike="noStrike">
                <a:solidFill>
                  <a:srgbClr val="c00000"/>
                </a:solidFill>
                <a:effectLst/>
                <a:highlight>
                  <a:srgbClr val="ffff00"/>
                </a:highlight>
                <a:uFillTx/>
                <a:latin typeface="Arial"/>
                <a:ea typeface="DejaVu Sans"/>
              </a:rPr>
              <a:t>om Nicolas</a:t>
            </a:r>
            <a:endParaRPr lang="de-DE" sz="2400" b="0" u="none" strike="noStrike">
              <a:solidFill>
                <a:srgbClr val="000000"/>
              </a:solidFill>
              <a:effectLst/>
              <a:uFillTx/>
              <a:latin typeface="Arial"/>
            </a:endParaRPr>
          </a:p>
        </p:txBody>
      </p:sp>
      <p:sp>
        <p:nvSpPr>
          <p:cNvPr id="177" name="TextBox 6"/>
          <p:cNvSpPr/>
          <p:nvPr/>
        </p:nvSpPr>
        <p:spPr>
          <a:xfrm>
            <a:off x="300600" y="3813120"/>
            <a:ext cx="4758480" cy="69912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4000" b="0" u="none" strike="noStrike">
                <a:solidFill>
                  <a:schemeClr val="dk1"/>
                </a:solidFill>
                <a:effectLst/>
                <a:uFillTx/>
                <a:latin typeface="Montserrat"/>
                <a:ea typeface="DejaVu Sans"/>
              </a:rPr>
              <a:t>PHOTONIC’s work</a:t>
            </a:r>
            <a:endParaRPr lang="de-DE" sz="4000" b="0" u="none" strike="noStrike">
              <a:solidFill>
                <a:srgbClr val="000000"/>
              </a:solidFill>
              <a:effectLst/>
              <a:uFillTx/>
              <a:latin typeface="Arial"/>
            </a:endParaRPr>
          </a:p>
        </p:txBody>
      </p:sp>
      <p:sp>
        <p:nvSpPr>
          <p:cNvPr id="178" name="TextBox 7"/>
          <p:cNvSpPr/>
          <p:nvPr/>
        </p:nvSpPr>
        <p:spPr>
          <a:xfrm>
            <a:off x="300600" y="1379880"/>
            <a:ext cx="5011200" cy="69912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4000" b="0" u="none" strike="noStrike">
                <a:solidFill>
                  <a:schemeClr val="dk1"/>
                </a:solidFill>
                <a:effectLst/>
                <a:uFillTx/>
                <a:latin typeface="Montserrat"/>
                <a:ea typeface="DejaVu Sans"/>
              </a:rPr>
              <a:t>XRR Requirements</a:t>
            </a:r>
            <a:endParaRPr lang="de-DE" sz="4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PlaceHolder 1"/>
          <p:cNvSpPr>
            <a:spLocks noGrp="1"/>
          </p:cNvSpPr>
          <p:nvPr>
            <p:ph/>
          </p:nvPr>
        </p:nvSpPr>
        <p:spPr>
          <a:xfrm>
            <a:off x="300600" y="1652040"/>
            <a:ext cx="11513880" cy="4889880"/>
          </a:xfrm>
          <a:prstGeom prst="rect">
            <a:avLst/>
          </a:prstGeom>
          <a:noFill/>
          <a:ln w="0">
            <a:noFill/>
          </a:ln>
        </p:spPr>
        <p:txBody>
          <a:bodyPr lIns="0" rIns="0" tIns="0" bIns="0" anchor="t">
            <a:normAutofit fontScale="55000" lnSpcReduction="19999"/>
          </a:bodyPr>
          <a:p>
            <a:pPr marL="234000" indent="-234000" defTabSz="914400">
              <a:lnSpc>
                <a:spcPct val="120000"/>
              </a:lnSpc>
              <a:spcBef>
                <a:spcPts val="1001"/>
              </a:spcBef>
              <a:buClr>
                <a:srgbClr val="1d3b58"/>
              </a:buClr>
              <a:buSzPct val="75000"/>
              <a:buFont typeface="OpenSymbol"/>
              <a:buChar char="◦"/>
            </a:pPr>
            <a:r>
              <a:rPr lang="en-GB" sz="4000" b="0" u="none" strike="noStrike">
                <a:solidFill>
                  <a:srgbClr val="0a4c86"/>
                </a:solidFill>
                <a:effectLst/>
                <a:uFillTx/>
                <a:latin typeface="Montserrat"/>
                <a:ea typeface="DejaVu Sans"/>
              </a:rPr>
              <a:t>Accessing specific slices of data from a recent or ongoing experiment at their home institutions for visualization or </a:t>
            </a:r>
            <a:r>
              <a:rPr lang="en-GB" sz="4000" b="1" u="none" strike="noStrike">
                <a:solidFill>
                  <a:schemeClr val="accent1"/>
                </a:solidFill>
                <a:effectLst/>
                <a:uFillTx/>
                <a:latin typeface="Montserrat"/>
                <a:ea typeface="DejaVu Sans"/>
              </a:rPr>
              <a:t>ad-hoc data analysis</a:t>
            </a:r>
            <a:r>
              <a:rPr lang="en-GB" sz="4000" b="0" u="none" strike="noStrike">
                <a:solidFill>
                  <a:srgbClr val="0a4c86"/>
                </a:solidFill>
                <a:effectLst/>
                <a:uFillTx/>
                <a:latin typeface="Montserrat"/>
                <a:ea typeface="DejaVu Sans"/>
              </a:rPr>
              <a:t>.</a:t>
            </a:r>
            <a:endParaRPr lang="de-DE" sz="4000" b="0" u="none" strike="noStrike">
              <a:solidFill>
                <a:srgbClr val="000000"/>
              </a:solidFill>
              <a:effectLst/>
              <a:uFillTx/>
              <a:latin typeface="Arial"/>
            </a:endParaRPr>
          </a:p>
          <a:p>
            <a:pPr marL="234000" indent="-234000" defTabSz="914400">
              <a:lnSpc>
                <a:spcPct val="120000"/>
              </a:lnSpc>
              <a:spcBef>
                <a:spcPts val="1001"/>
              </a:spcBef>
              <a:buClr>
                <a:srgbClr val="1d3b58"/>
              </a:buClr>
              <a:buSzPct val="75000"/>
              <a:buFont typeface="OpenSymbol"/>
              <a:buChar char="◦"/>
            </a:pPr>
            <a:r>
              <a:rPr lang="en-GB" sz="4000" b="0" u="none" strike="noStrike">
                <a:solidFill>
                  <a:srgbClr val="0a4c86"/>
                </a:solidFill>
                <a:effectLst/>
                <a:uFillTx/>
                <a:latin typeface="Montserrat"/>
                <a:ea typeface="DejaVu Sans"/>
              </a:rPr>
              <a:t>Using a personal laptop during beamtime (e.g., via eduroam Wi-Fi) to conveniently </a:t>
            </a:r>
            <a:r>
              <a:rPr lang="en-GB" sz="4000" b="1" u="none" strike="noStrike">
                <a:solidFill>
                  <a:schemeClr val="accent1"/>
                </a:solidFill>
                <a:effectLst/>
                <a:uFillTx/>
                <a:latin typeface="Montserrat"/>
                <a:ea typeface="DejaVu Sans"/>
              </a:rPr>
              <a:t>access live data </a:t>
            </a:r>
            <a:r>
              <a:rPr lang="en-GB" sz="4000" b="0" u="none" strike="noStrike">
                <a:solidFill>
                  <a:srgbClr val="0a4c86"/>
                </a:solidFill>
                <a:effectLst/>
                <a:uFillTx/>
                <a:latin typeface="Montserrat"/>
                <a:ea typeface="DejaVu Sans"/>
              </a:rPr>
              <a:t>generated during the ongoing measurement.</a:t>
            </a:r>
            <a:endParaRPr lang="de-DE" sz="4000" b="0" u="none" strike="noStrike">
              <a:solidFill>
                <a:srgbClr val="000000"/>
              </a:solidFill>
              <a:effectLst/>
              <a:uFillTx/>
              <a:latin typeface="Arial"/>
            </a:endParaRPr>
          </a:p>
          <a:p>
            <a:pPr marL="234000" indent="-234000" defTabSz="914400">
              <a:lnSpc>
                <a:spcPct val="120000"/>
              </a:lnSpc>
              <a:spcBef>
                <a:spcPts val="1001"/>
              </a:spcBef>
              <a:buClr>
                <a:srgbClr val="1d3b58"/>
              </a:buClr>
              <a:buSzPct val="75000"/>
              <a:buFont typeface="OpenSymbol"/>
              <a:buChar char="◦"/>
            </a:pPr>
            <a:r>
              <a:rPr lang="en-GB" sz="4000" b="0" u="none" strike="noStrike">
                <a:solidFill>
                  <a:srgbClr val="0a4c86"/>
                </a:solidFill>
                <a:effectLst/>
                <a:uFillTx/>
                <a:latin typeface="Montserrat"/>
                <a:ea typeface="DejaVu Sans"/>
              </a:rPr>
              <a:t>Exploring experimental data after completing a beamline experiment, </a:t>
            </a:r>
            <a:r>
              <a:rPr lang="en-GB" sz="4000" b="1" u="none" strike="noStrike">
                <a:solidFill>
                  <a:schemeClr val="accent1"/>
                </a:solidFill>
                <a:effectLst/>
                <a:uFillTx/>
                <a:latin typeface="Montserrat"/>
                <a:ea typeface="DejaVu Sans"/>
              </a:rPr>
              <a:t>using facility-provided computing clusters</a:t>
            </a:r>
            <a:r>
              <a:rPr lang="en-GB" sz="4000" b="1" u="none" strike="noStrike">
                <a:solidFill>
                  <a:srgbClr val="0a4c86"/>
                </a:solidFill>
                <a:effectLst/>
                <a:uFillTx/>
                <a:latin typeface="Montserrat"/>
                <a:ea typeface="DejaVu Sans"/>
              </a:rPr>
              <a:t> </a:t>
            </a:r>
            <a:r>
              <a:rPr lang="en-GB" sz="4000" b="0" u="none" strike="noStrike">
                <a:solidFill>
                  <a:srgbClr val="0a4c86"/>
                </a:solidFill>
                <a:effectLst/>
                <a:uFillTx/>
                <a:latin typeface="Montserrat"/>
                <a:ea typeface="DejaVu Sans"/>
              </a:rPr>
              <a:t>for initial data reduction and analysis to identify publishable results.</a:t>
            </a:r>
            <a:endParaRPr lang="de-DE" sz="4000" b="0" u="none" strike="noStrike">
              <a:solidFill>
                <a:srgbClr val="000000"/>
              </a:solidFill>
              <a:effectLst/>
              <a:uFillTx/>
              <a:latin typeface="Arial"/>
            </a:endParaRPr>
          </a:p>
          <a:p>
            <a:pPr marL="234000" indent="-234000" defTabSz="914400">
              <a:lnSpc>
                <a:spcPct val="120000"/>
              </a:lnSpc>
              <a:spcBef>
                <a:spcPts val="1001"/>
              </a:spcBef>
              <a:buClr>
                <a:srgbClr val="1d3b58"/>
              </a:buClr>
              <a:buSzPct val="75000"/>
              <a:buFont typeface="OpenSymbol"/>
              <a:buChar char="◦"/>
            </a:pPr>
            <a:r>
              <a:rPr lang="en-GB" sz="4000" b="1" u="none" strike="noStrike">
                <a:solidFill>
                  <a:schemeClr val="accent1"/>
                </a:solidFill>
                <a:effectLst/>
                <a:uFillTx/>
                <a:latin typeface="Montserrat"/>
                <a:ea typeface="DejaVu Sans"/>
              </a:rPr>
              <a:t>Training on open datasets </a:t>
            </a:r>
            <a:r>
              <a:rPr lang="en-GB" sz="4000" b="0" u="none" strike="noStrike">
                <a:solidFill>
                  <a:srgbClr val="0a4c86"/>
                </a:solidFill>
                <a:effectLst/>
                <a:uFillTx/>
                <a:latin typeface="Montserrat"/>
                <a:ea typeface="DejaVu Sans"/>
              </a:rPr>
              <a:t>to prepare for and optimize upcoming beamtime experiments.</a:t>
            </a:r>
            <a:endParaRPr lang="de-DE" sz="4000" b="0" u="none" strike="noStrike">
              <a:solidFill>
                <a:srgbClr val="000000"/>
              </a:solidFill>
              <a:effectLst/>
              <a:uFillTx/>
              <a:latin typeface="Arial"/>
            </a:endParaRPr>
          </a:p>
          <a:p>
            <a:pPr marL="234000" indent="-234000" defTabSz="914400">
              <a:lnSpc>
                <a:spcPct val="120000"/>
              </a:lnSpc>
              <a:spcBef>
                <a:spcPts val="1001"/>
              </a:spcBef>
              <a:buClr>
                <a:srgbClr val="1d3b58"/>
              </a:buClr>
              <a:buSzPct val="75000"/>
              <a:buFont typeface="OpenSymbol"/>
              <a:buChar char="◦"/>
            </a:pPr>
            <a:r>
              <a:rPr lang="en-GB" sz="4000" b="0" u="none" strike="noStrike">
                <a:solidFill>
                  <a:srgbClr val="0a4c86"/>
                </a:solidFill>
                <a:effectLst/>
                <a:uFillTx/>
                <a:latin typeface="Montserrat"/>
                <a:ea typeface="DejaVu Sans"/>
              </a:rPr>
              <a:t>Supporting </a:t>
            </a:r>
            <a:r>
              <a:rPr lang="en-GB" sz="4000" b="1" u="none" strike="noStrike">
                <a:solidFill>
                  <a:schemeClr val="accent1"/>
                </a:solidFill>
                <a:effectLst/>
                <a:uFillTx/>
                <a:latin typeface="Montserrat"/>
                <a:ea typeface="DejaVu Sans"/>
              </a:rPr>
              <a:t>Open and FAIR data principles </a:t>
            </a:r>
            <a:r>
              <a:rPr lang="en-GB" sz="4000" b="0" u="none" strike="noStrike">
                <a:solidFill>
                  <a:srgbClr val="0a4c86"/>
                </a:solidFill>
                <a:effectLst/>
                <a:uFillTx/>
                <a:latin typeface="Montserrat"/>
                <a:ea typeface="DejaVu Sans"/>
              </a:rPr>
              <a:t>by enabling the download of datasets from other experiments once the embargo period has ended</a:t>
            </a:r>
            <a:endParaRPr lang="de-DE" sz="4000" b="0" u="none" strike="noStrike">
              <a:solidFill>
                <a:srgbClr val="000000"/>
              </a:solidFill>
              <a:effectLst/>
              <a:uFillTx/>
              <a:latin typeface="Arial"/>
            </a:endParaRPr>
          </a:p>
          <a:p>
            <a:pPr indent="0" defTabSz="914400">
              <a:lnSpc>
                <a:spcPct val="90000"/>
              </a:lnSpc>
              <a:spcBef>
                <a:spcPts val="1001"/>
              </a:spcBef>
              <a:buNone/>
              <a:tabLst>
                <a:tab algn="l" pos="0"/>
              </a:tabLst>
            </a:pPr>
            <a:endParaRPr lang="de-DE" sz="2800" b="0" u="none" strike="noStrike">
              <a:solidFill>
                <a:srgbClr val="000000"/>
              </a:solidFill>
              <a:effectLst/>
              <a:uFillTx/>
              <a:latin typeface="Arial"/>
            </a:endParaRPr>
          </a:p>
        </p:txBody>
      </p:sp>
      <p:sp>
        <p:nvSpPr>
          <p:cNvPr id="180" name="PlaceHolder 2"/>
          <p:cNvSpPr>
            <a:spLocks noGrp="1"/>
          </p:cNvSpPr>
          <p:nvPr>
            <p:ph type="title"/>
          </p:nvPr>
        </p:nvSpPr>
        <p:spPr>
          <a:xfrm>
            <a:off x="300600" y="83520"/>
            <a:ext cx="10972080" cy="1143360"/>
          </a:xfrm>
          <a:prstGeom prst="rect">
            <a:avLst/>
          </a:prstGeom>
          <a:noFill/>
          <a:ln w="0">
            <a:noFill/>
          </a:ln>
        </p:spPr>
        <p:txBody>
          <a:bodyPr lIns="0" rIns="0" tIns="0" bIns="0" anchor="ctr">
            <a:noAutofit/>
          </a:bodyPr>
          <a:p>
            <a:pPr indent="0" defTabSz="914400">
              <a:lnSpc>
                <a:spcPct val="90000"/>
              </a:lnSpc>
              <a:buNone/>
              <a:tabLst>
                <a:tab algn="l" pos="0"/>
              </a:tabLst>
            </a:pPr>
            <a:r>
              <a:rPr lang="en-DE" sz="3600" b="0" u="none" strike="noStrike">
                <a:solidFill>
                  <a:schemeClr val="lt1"/>
                </a:solidFill>
                <a:effectLst/>
                <a:uFillTx/>
                <a:latin typeface="Montserrat"/>
                <a:ea typeface="DejaVu Sans"/>
              </a:rPr>
              <a:t>High level goals (more specific)</a:t>
            </a:r>
            <a:endParaRPr lang="de-DE" sz="36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PlaceHolder 1"/>
          <p:cNvSpPr>
            <a:spLocks noGrp="1"/>
          </p:cNvSpPr>
          <p:nvPr>
            <p:ph type="title"/>
          </p:nvPr>
        </p:nvSpPr>
        <p:spPr>
          <a:xfrm>
            <a:off x="300600" y="83520"/>
            <a:ext cx="10972080" cy="1143360"/>
          </a:xfrm>
          <a:prstGeom prst="rect">
            <a:avLst/>
          </a:prstGeom>
          <a:noFill/>
          <a:ln w="0">
            <a:noFill/>
          </a:ln>
        </p:spPr>
        <p:txBody>
          <a:bodyPr lIns="0" rIns="0" tIns="0" bIns="0" anchor="ctr">
            <a:noAutofit/>
          </a:bodyPr>
          <a:p>
            <a:pPr indent="0" defTabSz="914400">
              <a:lnSpc>
                <a:spcPct val="90000"/>
              </a:lnSpc>
              <a:buNone/>
              <a:tabLst>
                <a:tab algn="l" pos="0"/>
              </a:tabLst>
            </a:pPr>
            <a:r>
              <a:rPr lang="en-DE" sz="3600" b="0" u="none" strike="noStrike">
                <a:solidFill>
                  <a:schemeClr val="lt1"/>
                </a:solidFill>
                <a:effectLst/>
                <a:uFillTx/>
                <a:latin typeface="Montserrat"/>
                <a:ea typeface="DejaVu Sans"/>
              </a:rPr>
              <a:t>The Architecture</a:t>
            </a:r>
            <a:endParaRPr lang="de-DE" sz="3600" b="0" u="none" strike="noStrike">
              <a:solidFill>
                <a:srgbClr val="000000"/>
              </a:solidFill>
              <a:effectLst/>
              <a:uFillTx/>
              <a:latin typeface="Arial"/>
            </a:endParaRPr>
          </a:p>
        </p:txBody>
      </p:sp>
      <p:sp>
        <p:nvSpPr>
          <p:cNvPr id="182" name="Rounded Rectangle 73"/>
          <p:cNvSpPr/>
          <p:nvPr/>
        </p:nvSpPr>
        <p:spPr>
          <a:xfrm>
            <a:off x="506160" y="1240920"/>
            <a:ext cx="7948800" cy="5332680"/>
          </a:xfrm>
          <a:prstGeom prst="roundRect">
            <a:avLst>
              <a:gd name="adj" fmla="val 11429"/>
            </a:avLst>
          </a:prstGeom>
          <a:gradFill rotWithShape="0">
            <a:gsLst>
              <a:gs pos="0">
                <a:srgbClr val="f6f8fc"/>
              </a:gs>
              <a:gs pos="100000">
                <a:srgbClr val="f2f2f2"/>
              </a:gs>
            </a:gsLst>
            <a:lin ang="16200000"/>
          </a:gra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183" name="Rounded Rectangle 74"/>
          <p:cNvSpPr/>
          <p:nvPr/>
        </p:nvSpPr>
        <p:spPr>
          <a:xfrm>
            <a:off x="5517000" y="1873080"/>
            <a:ext cx="2810880" cy="4599720"/>
          </a:xfrm>
          <a:prstGeom prst="roundRect">
            <a:avLst>
              <a:gd name="adj" fmla="val 16667"/>
            </a:avLst>
          </a:prstGeom>
          <a:solidFill>
            <a:srgbClr val="ffd966"/>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184" name="Rounded Rectangle 75"/>
          <p:cNvSpPr/>
          <p:nvPr/>
        </p:nvSpPr>
        <p:spPr>
          <a:xfrm>
            <a:off x="5816160" y="2956320"/>
            <a:ext cx="2169720" cy="2670480"/>
          </a:xfrm>
          <a:prstGeom prst="roundRect">
            <a:avLst>
              <a:gd name="adj" fmla="val 16667"/>
            </a:avLst>
          </a:prstGeom>
          <a:solidFill>
            <a:srgbClr val="f2f2f2"/>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185" name="Rounded Rectangle 76"/>
          <p:cNvSpPr/>
          <p:nvPr/>
        </p:nvSpPr>
        <p:spPr>
          <a:xfrm>
            <a:off x="3160440" y="1873080"/>
            <a:ext cx="1624320" cy="4599720"/>
          </a:xfrm>
          <a:prstGeom prst="roundRect">
            <a:avLst>
              <a:gd name="adj" fmla="val 16667"/>
            </a:avLst>
          </a:prstGeom>
          <a:solidFill>
            <a:srgbClr val="548235"/>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186" name="Rounded Rectangle 77"/>
          <p:cNvSpPr/>
          <p:nvPr/>
        </p:nvSpPr>
        <p:spPr>
          <a:xfrm>
            <a:off x="727200" y="1873080"/>
            <a:ext cx="1624320" cy="3227400"/>
          </a:xfrm>
          <a:prstGeom prst="roundRect">
            <a:avLst>
              <a:gd name="adj" fmla="val 16667"/>
            </a:avLst>
          </a:prstGeom>
          <a:solidFill>
            <a:srgbClr val="548235"/>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187" name="Rounded Rectangle 78"/>
          <p:cNvSpPr/>
          <p:nvPr/>
        </p:nvSpPr>
        <p:spPr>
          <a:xfrm>
            <a:off x="8914320" y="1305360"/>
            <a:ext cx="2741760" cy="4052160"/>
          </a:xfrm>
          <a:prstGeom prst="roundRect">
            <a:avLst>
              <a:gd name="adj" fmla="val 16667"/>
            </a:avLst>
          </a:prstGeom>
          <a:gradFill rotWithShape="0">
            <a:gsLst>
              <a:gs pos="0">
                <a:srgbClr val="f6f8fc"/>
              </a:gs>
              <a:gs pos="100000">
                <a:srgbClr val="f2f2f2"/>
              </a:gs>
            </a:gsLst>
            <a:lin ang="16200000"/>
          </a:gra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188" name="Rectangle 79"/>
          <p:cNvSpPr/>
          <p:nvPr/>
        </p:nvSpPr>
        <p:spPr>
          <a:xfrm>
            <a:off x="860040" y="2869200"/>
            <a:ext cx="1370160" cy="363600"/>
          </a:xfrm>
          <a:prstGeom prst="rect">
            <a:avLst/>
          </a:prstGeom>
          <a:solidFill>
            <a:srgbClr val="ffffff"/>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189" name="Rectangle 80"/>
          <p:cNvSpPr/>
          <p:nvPr/>
        </p:nvSpPr>
        <p:spPr>
          <a:xfrm>
            <a:off x="864360" y="3410640"/>
            <a:ext cx="1370160" cy="363600"/>
          </a:xfrm>
          <a:prstGeom prst="rect">
            <a:avLst/>
          </a:prstGeom>
          <a:solidFill>
            <a:srgbClr val="ffffff"/>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190" name="Rectangle 81"/>
          <p:cNvSpPr/>
          <p:nvPr/>
        </p:nvSpPr>
        <p:spPr>
          <a:xfrm>
            <a:off x="864360" y="3951720"/>
            <a:ext cx="1370160" cy="363600"/>
          </a:xfrm>
          <a:prstGeom prst="rect">
            <a:avLst/>
          </a:prstGeom>
          <a:solidFill>
            <a:srgbClr val="ffffff"/>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191" name="Rectangle 82"/>
          <p:cNvSpPr/>
          <p:nvPr/>
        </p:nvSpPr>
        <p:spPr>
          <a:xfrm>
            <a:off x="854640" y="4493160"/>
            <a:ext cx="1370160" cy="363600"/>
          </a:xfrm>
          <a:prstGeom prst="rect">
            <a:avLst/>
          </a:prstGeom>
          <a:solidFill>
            <a:srgbClr val="ffffff"/>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192" name="TextBox 83"/>
          <p:cNvSpPr/>
          <p:nvPr/>
        </p:nvSpPr>
        <p:spPr>
          <a:xfrm>
            <a:off x="963720" y="2874600"/>
            <a:ext cx="1155600" cy="3333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1600" b="0" u="none" strike="noStrike">
                <a:solidFill>
                  <a:srgbClr val="000000"/>
                </a:solidFill>
                <a:effectLst/>
                <a:uFillTx/>
                <a:latin typeface="Montserrat"/>
                <a:ea typeface="DejaVu Sans"/>
              </a:rPr>
              <a:t>Beamline</a:t>
            </a:r>
            <a:endParaRPr lang="de-DE" sz="1600" b="0" u="none" strike="noStrike">
              <a:solidFill>
                <a:srgbClr val="000000"/>
              </a:solidFill>
              <a:effectLst/>
              <a:uFillTx/>
              <a:latin typeface="Arial"/>
            </a:endParaRPr>
          </a:p>
        </p:txBody>
      </p:sp>
      <p:sp>
        <p:nvSpPr>
          <p:cNvPr id="193" name="TextBox 84"/>
          <p:cNvSpPr/>
          <p:nvPr/>
        </p:nvSpPr>
        <p:spPr>
          <a:xfrm>
            <a:off x="963720" y="3406320"/>
            <a:ext cx="1155600" cy="3333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1600" b="0" u="none" strike="noStrike">
                <a:solidFill>
                  <a:srgbClr val="000000"/>
                </a:solidFill>
                <a:effectLst/>
                <a:uFillTx/>
                <a:latin typeface="Montserrat"/>
                <a:ea typeface="DejaVu Sans"/>
              </a:rPr>
              <a:t>Beamline</a:t>
            </a:r>
            <a:endParaRPr lang="de-DE" sz="1600" b="0" u="none" strike="noStrike">
              <a:solidFill>
                <a:srgbClr val="000000"/>
              </a:solidFill>
              <a:effectLst/>
              <a:uFillTx/>
              <a:latin typeface="Arial"/>
            </a:endParaRPr>
          </a:p>
        </p:txBody>
      </p:sp>
      <p:sp>
        <p:nvSpPr>
          <p:cNvPr id="194" name="TextBox 85"/>
          <p:cNvSpPr/>
          <p:nvPr/>
        </p:nvSpPr>
        <p:spPr>
          <a:xfrm>
            <a:off x="987120" y="3938400"/>
            <a:ext cx="1155960" cy="3333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1600" b="0" u="none" strike="noStrike">
                <a:solidFill>
                  <a:srgbClr val="000000"/>
                </a:solidFill>
                <a:effectLst/>
                <a:uFillTx/>
                <a:latin typeface="Montserrat"/>
                <a:ea typeface="DejaVu Sans"/>
              </a:rPr>
              <a:t>Beamline</a:t>
            </a:r>
            <a:endParaRPr lang="de-DE" sz="1600" b="0" u="none" strike="noStrike">
              <a:solidFill>
                <a:srgbClr val="000000"/>
              </a:solidFill>
              <a:effectLst/>
              <a:uFillTx/>
              <a:latin typeface="Arial"/>
            </a:endParaRPr>
          </a:p>
        </p:txBody>
      </p:sp>
      <p:sp>
        <p:nvSpPr>
          <p:cNvPr id="195" name="TextBox 86"/>
          <p:cNvSpPr/>
          <p:nvPr/>
        </p:nvSpPr>
        <p:spPr>
          <a:xfrm>
            <a:off x="979560" y="4483800"/>
            <a:ext cx="1155600" cy="3333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1600" b="0" u="none" strike="noStrike">
                <a:solidFill>
                  <a:srgbClr val="000000"/>
                </a:solidFill>
                <a:effectLst/>
                <a:uFillTx/>
                <a:latin typeface="Montserrat"/>
                <a:ea typeface="DejaVu Sans"/>
              </a:rPr>
              <a:t>Beamline</a:t>
            </a:r>
            <a:endParaRPr lang="de-DE" sz="1600" b="0" u="none" strike="noStrike">
              <a:solidFill>
                <a:srgbClr val="000000"/>
              </a:solidFill>
              <a:effectLst/>
              <a:uFillTx/>
              <a:latin typeface="Arial"/>
            </a:endParaRPr>
          </a:p>
        </p:txBody>
      </p:sp>
      <p:sp>
        <p:nvSpPr>
          <p:cNvPr id="196" name="TextBox 87"/>
          <p:cNvSpPr/>
          <p:nvPr/>
        </p:nvSpPr>
        <p:spPr>
          <a:xfrm>
            <a:off x="1030320" y="1893600"/>
            <a:ext cx="1063080" cy="820800"/>
          </a:xfrm>
          <a:prstGeom prst="rect">
            <a:avLst/>
          </a:prstGeom>
          <a:noFill/>
          <a:ln w="0">
            <a:noFill/>
          </a:ln>
        </p:spPr>
        <p:style>
          <a:lnRef idx="0"/>
          <a:fillRef idx="0"/>
          <a:effectRef idx="0"/>
          <a:fontRef idx="minor"/>
        </p:style>
        <p:txBody>
          <a:bodyPr wrap="none" lIns="90000" rIns="90000" tIns="45000" bIns="45000" anchor="t">
            <a:spAutoFit/>
          </a:bodyPr>
          <a:p>
            <a:pPr algn="ctr" defTabSz="914400">
              <a:lnSpc>
                <a:spcPct val="100000"/>
              </a:lnSpc>
            </a:pPr>
            <a:r>
              <a:rPr lang="en-DE" sz="1600" b="0" u="none" strike="noStrike">
                <a:solidFill>
                  <a:srgbClr val="ffffff"/>
                </a:solidFill>
                <a:effectLst/>
                <a:uFillTx/>
                <a:latin typeface="Montserrat"/>
                <a:ea typeface="DejaVu Sans"/>
              </a:rPr>
              <a:t>PETRA</a:t>
            </a:r>
            <a:endParaRPr lang="de-DE" sz="1600" b="0" u="none" strike="noStrike">
              <a:solidFill>
                <a:srgbClr val="000000"/>
              </a:solidFill>
              <a:effectLst/>
              <a:uFillTx/>
              <a:latin typeface="Arial"/>
            </a:endParaRPr>
          </a:p>
          <a:p>
            <a:pPr algn="ctr" defTabSz="914400">
              <a:lnSpc>
                <a:spcPct val="100000"/>
              </a:lnSpc>
            </a:pPr>
            <a:r>
              <a:rPr lang="en-DE" sz="1600" b="0" u="none" strike="noStrike">
                <a:solidFill>
                  <a:srgbClr val="ffffff"/>
                </a:solidFill>
                <a:effectLst/>
                <a:uFillTx/>
                <a:latin typeface="Montserrat"/>
                <a:ea typeface="DejaVu Sans"/>
              </a:rPr>
              <a:t>EU-XFEL</a:t>
            </a:r>
            <a:endParaRPr lang="de-DE" sz="1600" b="0" u="none" strike="noStrike">
              <a:solidFill>
                <a:srgbClr val="000000"/>
              </a:solidFill>
              <a:effectLst/>
              <a:uFillTx/>
              <a:latin typeface="Arial"/>
            </a:endParaRPr>
          </a:p>
          <a:p>
            <a:pPr algn="ctr" defTabSz="914400">
              <a:lnSpc>
                <a:spcPct val="100000"/>
              </a:lnSpc>
            </a:pPr>
            <a:r>
              <a:rPr lang="en-DE" sz="1600" b="0" u="none" strike="noStrike">
                <a:solidFill>
                  <a:srgbClr val="ffffff"/>
                </a:solidFill>
                <a:effectLst/>
                <a:uFillTx/>
                <a:latin typeface="Montserrat"/>
                <a:ea typeface="DejaVu Sans"/>
              </a:rPr>
              <a:t>Bessy II</a:t>
            </a:r>
            <a:endParaRPr lang="de-DE" sz="1600" b="0" u="none" strike="noStrike">
              <a:solidFill>
                <a:srgbClr val="000000"/>
              </a:solidFill>
              <a:effectLst/>
              <a:uFillTx/>
              <a:latin typeface="Arial"/>
            </a:endParaRPr>
          </a:p>
        </p:txBody>
      </p:sp>
      <p:sp>
        <p:nvSpPr>
          <p:cNvPr id="197" name="TextBox 88"/>
          <p:cNvSpPr/>
          <p:nvPr/>
        </p:nvSpPr>
        <p:spPr>
          <a:xfrm>
            <a:off x="3490920" y="1893600"/>
            <a:ext cx="963720" cy="577080"/>
          </a:xfrm>
          <a:prstGeom prst="rect">
            <a:avLst/>
          </a:prstGeom>
          <a:noFill/>
          <a:ln w="0">
            <a:noFill/>
          </a:ln>
        </p:spPr>
        <p:style>
          <a:lnRef idx="0"/>
          <a:fillRef idx="0"/>
          <a:effectRef idx="0"/>
          <a:fontRef idx="minor"/>
        </p:style>
        <p:txBody>
          <a:bodyPr wrap="none" lIns="90000" rIns="90000" tIns="45000" bIns="45000" anchor="t">
            <a:spAutoFit/>
          </a:bodyPr>
          <a:p>
            <a:pPr algn="ctr" defTabSz="914400">
              <a:lnSpc>
                <a:spcPct val="100000"/>
              </a:lnSpc>
            </a:pPr>
            <a:r>
              <a:rPr lang="en-DE" sz="1600" b="0" u="none" strike="noStrike">
                <a:solidFill>
                  <a:srgbClr val="ffffff"/>
                </a:solidFill>
                <a:effectLst/>
                <a:uFillTx/>
                <a:latin typeface="Montserrat"/>
                <a:ea typeface="DejaVu Sans"/>
              </a:rPr>
              <a:t>Tiered</a:t>
            </a:r>
            <a:endParaRPr lang="de-DE" sz="1600" b="0" u="none" strike="noStrike">
              <a:solidFill>
                <a:srgbClr val="000000"/>
              </a:solidFill>
              <a:effectLst/>
              <a:uFillTx/>
              <a:latin typeface="Arial"/>
            </a:endParaRPr>
          </a:p>
          <a:p>
            <a:pPr algn="ctr" defTabSz="914400">
              <a:lnSpc>
                <a:spcPct val="100000"/>
              </a:lnSpc>
            </a:pPr>
            <a:r>
              <a:rPr lang="en-DE" sz="1600" b="0" u="none" strike="noStrike">
                <a:solidFill>
                  <a:srgbClr val="ffffff"/>
                </a:solidFill>
                <a:effectLst/>
                <a:uFillTx/>
                <a:latin typeface="Montserrat"/>
                <a:ea typeface="DejaVu Sans"/>
              </a:rPr>
              <a:t>Storage</a:t>
            </a:r>
            <a:endParaRPr lang="de-DE" sz="1600" b="0" u="none" strike="noStrike">
              <a:solidFill>
                <a:srgbClr val="000000"/>
              </a:solidFill>
              <a:effectLst/>
              <a:uFillTx/>
              <a:latin typeface="Arial"/>
            </a:endParaRPr>
          </a:p>
        </p:txBody>
      </p:sp>
      <p:sp>
        <p:nvSpPr>
          <p:cNvPr id="198" name="Multi-document 89"/>
          <p:cNvSpPr/>
          <p:nvPr/>
        </p:nvSpPr>
        <p:spPr>
          <a:xfrm>
            <a:off x="3267720" y="2679480"/>
            <a:ext cx="1391760" cy="603720"/>
          </a:xfrm>
          <a:prstGeom prst="flowChartMultidocument">
            <a:avLst/>
          </a:prstGeom>
          <a:solidFill>
            <a:srgbClr val="dae3f3"/>
          </a:solidFill>
          <a:ln w="12700">
            <a:solidFill>
              <a:srgbClr val="1d3155"/>
            </a:solidFill>
            <a:miter/>
          </a:ln>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199" name="Multi-document 90"/>
          <p:cNvSpPr/>
          <p:nvPr/>
        </p:nvSpPr>
        <p:spPr>
          <a:xfrm>
            <a:off x="3287520" y="3399120"/>
            <a:ext cx="1391760" cy="603720"/>
          </a:xfrm>
          <a:prstGeom prst="flowChartMultidocument">
            <a:avLst/>
          </a:prstGeom>
          <a:solidFill>
            <a:srgbClr val="dae3f3"/>
          </a:solidFill>
          <a:ln w="12700">
            <a:solidFill>
              <a:srgbClr val="1d3155"/>
            </a:solidFill>
            <a:miter/>
          </a:ln>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00" name="Multi-document 91"/>
          <p:cNvSpPr/>
          <p:nvPr/>
        </p:nvSpPr>
        <p:spPr>
          <a:xfrm>
            <a:off x="3287520" y="4119840"/>
            <a:ext cx="1391760" cy="603720"/>
          </a:xfrm>
          <a:prstGeom prst="flowChartMultidocument">
            <a:avLst/>
          </a:prstGeom>
          <a:solidFill>
            <a:srgbClr val="dae3f3"/>
          </a:solidFill>
          <a:ln w="12700">
            <a:solidFill>
              <a:srgbClr val="1d3155"/>
            </a:solidFill>
            <a:miter/>
          </a:ln>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01" name="Multi-document 92"/>
          <p:cNvSpPr/>
          <p:nvPr/>
        </p:nvSpPr>
        <p:spPr>
          <a:xfrm>
            <a:off x="3287520" y="4840560"/>
            <a:ext cx="1391760" cy="603720"/>
          </a:xfrm>
          <a:prstGeom prst="flowChartMultidocument">
            <a:avLst/>
          </a:prstGeom>
          <a:solidFill>
            <a:srgbClr val="dae3f3"/>
          </a:solidFill>
          <a:ln w="12700">
            <a:solidFill>
              <a:srgbClr val="1d3155"/>
            </a:solidFill>
            <a:miter/>
          </a:ln>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02" name="TextBox 93"/>
          <p:cNvSpPr/>
          <p:nvPr/>
        </p:nvSpPr>
        <p:spPr>
          <a:xfrm>
            <a:off x="3463560" y="2829240"/>
            <a:ext cx="821160" cy="3333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1600" b="0" u="none" strike="noStrike">
                <a:solidFill>
                  <a:srgbClr val="000000"/>
                </a:solidFill>
                <a:effectLst/>
                <a:uFillTx/>
                <a:latin typeface="Montserrat"/>
                <a:ea typeface="DejaVu Sans"/>
              </a:rPr>
              <a:t>.nexus</a:t>
            </a:r>
            <a:endParaRPr lang="de-DE" sz="1600" b="0" u="none" strike="noStrike">
              <a:solidFill>
                <a:srgbClr val="000000"/>
              </a:solidFill>
              <a:effectLst/>
              <a:uFillTx/>
              <a:latin typeface="Arial"/>
            </a:endParaRPr>
          </a:p>
        </p:txBody>
      </p:sp>
      <p:sp>
        <p:nvSpPr>
          <p:cNvPr id="203" name="TextBox 94"/>
          <p:cNvSpPr/>
          <p:nvPr/>
        </p:nvSpPr>
        <p:spPr>
          <a:xfrm>
            <a:off x="3494520" y="3515400"/>
            <a:ext cx="513720" cy="3333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1600" b="0" u="none" strike="noStrike">
                <a:solidFill>
                  <a:srgbClr val="000000"/>
                </a:solidFill>
                <a:effectLst/>
                <a:uFillTx/>
                <a:latin typeface="Montserrat"/>
                <a:ea typeface="DejaVu Sans"/>
              </a:rPr>
              <a:t>.ort</a:t>
            </a:r>
            <a:endParaRPr lang="de-DE" sz="1600" b="0" u="none" strike="noStrike">
              <a:solidFill>
                <a:srgbClr val="000000"/>
              </a:solidFill>
              <a:effectLst/>
              <a:uFillTx/>
              <a:latin typeface="Arial"/>
            </a:endParaRPr>
          </a:p>
        </p:txBody>
      </p:sp>
      <p:sp>
        <p:nvSpPr>
          <p:cNvPr id="204" name="TextBox 95"/>
          <p:cNvSpPr/>
          <p:nvPr/>
        </p:nvSpPr>
        <p:spPr>
          <a:xfrm>
            <a:off x="3498480" y="4248000"/>
            <a:ext cx="475200" cy="3333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1600" b="0" u="none" strike="noStrike">
                <a:solidFill>
                  <a:srgbClr val="000000"/>
                </a:solidFill>
                <a:effectLst/>
                <a:uFillTx/>
                <a:latin typeface="Montserrat"/>
                <a:ea typeface="DejaVu Sans"/>
              </a:rPr>
              <a:t>.h5</a:t>
            </a:r>
            <a:endParaRPr lang="de-DE" sz="1600" b="0" u="none" strike="noStrike">
              <a:solidFill>
                <a:srgbClr val="000000"/>
              </a:solidFill>
              <a:effectLst/>
              <a:uFillTx/>
              <a:latin typeface="Arial"/>
            </a:endParaRPr>
          </a:p>
        </p:txBody>
      </p:sp>
      <p:sp>
        <p:nvSpPr>
          <p:cNvPr id="205" name="TextBox 96"/>
          <p:cNvSpPr/>
          <p:nvPr/>
        </p:nvSpPr>
        <p:spPr>
          <a:xfrm>
            <a:off x="3528000" y="4985280"/>
            <a:ext cx="472320" cy="3333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1600" b="0" u="none" strike="noStrike">
                <a:solidFill>
                  <a:srgbClr val="000000"/>
                </a:solidFill>
                <a:effectLst/>
                <a:uFillTx/>
                <a:latin typeface="Montserrat"/>
                <a:ea typeface="DejaVu Sans"/>
              </a:rPr>
              <a:t>.fio</a:t>
            </a:r>
            <a:endParaRPr lang="de-DE" sz="1600" b="0" u="none" strike="noStrike">
              <a:solidFill>
                <a:srgbClr val="000000"/>
              </a:solidFill>
              <a:effectLst/>
              <a:uFillTx/>
              <a:latin typeface="Arial"/>
            </a:endParaRPr>
          </a:p>
        </p:txBody>
      </p:sp>
      <p:sp>
        <p:nvSpPr>
          <p:cNvPr id="206" name="Magnetic Disk 97"/>
          <p:cNvSpPr/>
          <p:nvPr/>
        </p:nvSpPr>
        <p:spPr>
          <a:xfrm>
            <a:off x="3303000" y="5727600"/>
            <a:ext cx="574200" cy="437040"/>
          </a:xfrm>
          <a:prstGeom prst="flowChartMagneticDisk">
            <a:avLst/>
          </a:prstGeom>
          <a:solidFill>
            <a:srgbClr val="ffc000"/>
          </a:solidFill>
          <a:ln w="12700">
            <a:solidFill>
              <a:srgbClr val="1d3155"/>
            </a:solidFill>
            <a:miter/>
          </a:ln>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07" name="Sequential Access Storage 98"/>
          <p:cNvSpPr/>
          <p:nvPr/>
        </p:nvSpPr>
        <p:spPr>
          <a:xfrm>
            <a:off x="4042800" y="5687640"/>
            <a:ext cx="508680" cy="446400"/>
          </a:xfrm>
          <a:prstGeom prst="flowChartMagneticTape">
            <a:avLst/>
          </a:prstGeom>
          <a:solidFill>
            <a:srgbClr val="ffc000"/>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pic>
        <p:nvPicPr>
          <p:cNvPr id="208" name="Picture 4"/>
          <p:cNvPicPr/>
          <p:nvPr/>
        </p:nvPicPr>
        <p:blipFill>
          <a:blip r:embed="rId1"/>
          <a:stretch/>
        </p:blipFill>
        <p:spPr>
          <a:xfrm>
            <a:off x="1083600" y="5857560"/>
            <a:ext cx="1752120" cy="614880"/>
          </a:xfrm>
          <a:prstGeom prst="rect">
            <a:avLst/>
          </a:prstGeom>
          <a:noFill/>
          <a:ln w="0">
            <a:noFill/>
          </a:ln>
        </p:spPr>
      </p:pic>
      <p:pic>
        <p:nvPicPr>
          <p:cNvPr id="209" name="Picture 2"/>
          <p:cNvPicPr/>
          <p:nvPr/>
        </p:nvPicPr>
        <p:blipFill>
          <a:blip r:embed="rId2"/>
          <a:stretch/>
        </p:blipFill>
        <p:spPr>
          <a:xfrm>
            <a:off x="856440" y="5180760"/>
            <a:ext cx="691920" cy="691920"/>
          </a:xfrm>
          <a:prstGeom prst="rect">
            <a:avLst/>
          </a:prstGeom>
          <a:noFill/>
          <a:ln w="0">
            <a:noFill/>
          </a:ln>
        </p:spPr>
      </p:pic>
      <p:pic>
        <p:nvPicPr>
          <p:cNvPr id="210" name="Picture 6"/>
          <p:cNvPicPr/>
          <p:nvPr/>
        </p:nvPicPr>
        <p:blipFill>
          <a:blip r:embed="rId3"/>
          <a:stretch/>
        </p:blipFill>
        <p:spPr>
          <a:xfrm>
            <a:off x="2270880" y="5261760"/>
            <a:ext cx="607680" cy="607680"/>
          </a:xfrm>
          <a:prstGeom prst="rect">
            <a:avLst/>
          </a:prstGeom>
          <a:noFill/>
          <a:ln w="0">
            <a:noFill/>
          </a:ln>
        </p:spPr>
      </p:pic>
      <p:sp>
        <p:nvSpPr>
          <p:cNvPr id="211" name="TextBox 102"/>
          <p:cNvSpPr/>
          <p:nvPr/>
        </p:nvSpPr>
        <p:spPr>
          <a:xfrm>
            <a:off x="1819440" y="1288440"/>
            <a:ext cx="6798240" cy="4856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2600" b="0" u="none" strike="noStrike">
                <a:solidFill>
                  <a:srgbClr val="000000"/>
                </a:solidFill>
                <a:effectLst/>
                <a:uFillTx/>
                <a:latin typeface="Montserrat"/>
                <a:ea typeface="DejaVu Sans"/>
              </a:rPr>
              <a:t>Data Sources / Facilities / Infrastructures</a:t>
            </a:r>
            <a:endParaRPr lang="de-DE" sz="2600" b="0" u="none" strike="noStrike">
              <a:solidFill>
                <a:srgbClr val="000000"/>
              </a:solidFill>
              <a:effectLst/>
              <a:uFillTx/>
              <a:latin typeface="Arial"/>
            </a:endParaRPr>
          </a:p>
        </p:txBody>
      </p:sp>
      <p:sp>
        <p:nvSpPr>
          <p:cNvPr id="212" name="Rectangle 103"/>
          <p:cNvSpPr/>
          <p:nvPr/>
        </p:nvSpPr>
        <p:spPr>
          <a:xfrm>
            <a:off x="5578560" y="3278520"/>
            <a:ext cx="1061640" cy="363600"/>
          </a:xfrm>
          <a:prstGeom prst="rect">
            <a:avLst/>
          </a:prstGeom>
          <a:solidFill>
            <a:srgbClr val="ffffff"/>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13" name="TextBox 104"/>
          <p:cNvSpPr/>
          <p:nvPr/>
        </p:nvSpPr>
        <p:spPr>
          <a:xfrm>
            <a:off x="5682240" y="3283920"/>
            <a:ext cx="778680" cy="3333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1600" b="0" u="none" strike="noStrike">
                <a:solidFill>
                  <a:srgbClr val="000000"/>
                </a:solidFill>
                <a:effectLst/>
                <a:uFillTx/>
                <a:latin typeface="Montserrat"/>
                <a:ea typeface="DejaVu Sans"/>
              </a:rPr>
              <a:t>nexus</a:t>
            </a:r>
            <a:endParaRPr lang="de-DE" sz="1600" b="0" u="none" strike="noStrike">
              <a:solidFill>
                <a:srgbClr val="000000"/>
              </a:solidFill>
              <a:effectLst/>
              <a:uFillTx/>
              <a:latin typeface="Arial"/>
            </a:endParaRPr>
          </a:p>
        </p:txBody>
      </p:sp>
      <p:sp>
        <p:nvSpPr>
          <p:cNvPr id="214" name="Rectangle 105"/>
          <p:cNvSpPr/>
          <p:nvPr/>
        </p:nvSpPr>
        <p:spPr>
          <a:xfrm>
            <a:off x="5583240" y="3737520"/>
            <a:ext cx="1061640" cy="363600"/>
          </a:xfrm>
          <a:prstGeom prst="rect">
            <a:avLst/>
          </a:prstGeom>
          <a:solidFill>
            <a:srgbClr val="ffffff"/>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15" name="TextBox 106"/>
          <p:cNvSpPr/>
          <p:nvPr/>
        </p:nvSpPr>
        <p:spPr>
          <a:xfrm>
            <a:off x="5686920" y="3742920"/>
            <a:ext cx="474120" cy="3333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1600" b="0" u="none" strike="noStrike">
                <a:solidFill>
                  <a:srgbClr val="000000"/>
                </a:solidFill>
                <a:effectLst/>
                <a:uFillTx/>
                <a:latin typeface="Montserrat"/>
                <a:ea typeface="DejaVu Sans"/>
              </a:rPr>
              <a:t>ort</a:t>
            </a:r>
            <a:endParaRPr lang="de-DE" sz="1600" b="0" u="none" strike="noStrike">
              <a:solidFill>
                <a:srgbClr val="000000"/>
              </a:solidFill>
              <a:effectLst/>
              <a:uFillTx/>
              <a:latin typeface="Arial"/>
            </a:endParaRPr>
          </a:p>
        </p:txBody>
      </p:sp>
      <p:sp>
        <p:nvSpPr>
          <p:cNvPr id="216" name="Rectangle 107"/>
          <p:cNvSpPr/>
          <p:nvPr/>
        </p:nvSpPr>
        <p:spPr>
          <a:xfrm>
            <a:off x="5583240" y="4172040"/>
            <a:ext cx="1061640" cy="363600"/>
          </a:xfrm>
          <a:prstGeom prst="rect">
            <a:avLst/>
          </a:prstGeom>
          <a:solidFill>
            <a:srgbClr val="ffffff"/>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17" name="TextBox 108"/>
          <p:cNvSpPr/>
          <p:nvPr/>
        </p:nvSpPr>
        <p:spPr>
          <a:xfrm>
            <a:off x="5687280" y="4177440"/>
            <a:ext cx="477000" cy="3333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1600" b="0" u="none" strike="noStrike">
                <a:solidFill>
                  <a:srgbClr val="000000"/>
                </a:solidFill>
                <a:effectLst/>
                <a:uFillTx/>
                <a:latin typeface="Montserrat"/>
                <a:ea typeface="DejaVu Sans"/>
              </a:rPr>
              <a:t>xdi</a:t>
            </a:r>
            <a:endParaRPr lang="de-DE" sz="1600" b="0" u="none" strike="noStrike">
              <a:solidFill>
                <a:srgbClr val="000000"/>
              </a:solidFill>
              <a:effectLst/>
              <a:uFillTx/>
              <a:latin typeface="Arial"/>
            </a:endParaRPr>
          </a:p>
        </p:txBody>
      </p:sp>
      <p:sp>
        <p:nvSpPr>
          <p:cNvPr id="218" name="Rectangle 109"/>
          <p:cNvSpPr/>
          <p:nvPr/>
        </p:nvSpPr>
        <p:spPr>
          <a:xfrm>
            <a:off x="5578560" y="4613040"/>
            <a:ext cx="1061640" cy="363600"/>
          </a:xfrm>
          <a:prstGeom prst="rect">
            <a:avLst/>
          </a:prstGeom>
          <a:solidFill>
            <a:srgbClr val="ffffff"/>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19" name="TextBox 110"/>
          <p:cNvSpPr/>
          <p:nvPr/>
        </p:nvSpPr>
        <p:spPr>
          <a:xfrm>
            <a:off x="5682240" y="4618440"/>
            <a:ext cx="430560" cy="3333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1600" b="0" u="none" strike="noStrike">
                <a:solidFill>
                  <a:srgbClr val="000000"/>
                </a:solidFill>
                <a:effectLst/>
                <a:uFillTx/>
                <a:latin typeface="Montserrat"/>
                <a:ea typeface="DejaVu Sans"/>
              </a:rPr>
              <a:t>fio</a:t>
            </a:r>
            <a:endParaRPr lang="de-DE" sz="1600" b="0" u="none" strike="noStrike">
              <a:solidFill>
                <a:srgbClr val="000000"/>
              </a:solidFill>
              <a:effectLst/>
              <a:uFillTx/>
              <a:latin typeface="Arial"/>
            </a:endParaRPr>
          </a:p>
        </p:txBody>
      </p:sp>
      <p:sp>
        <p:nvSpPr>
          <p:cNvPr id="220" name="TextBox 111"/>
          <p:cNvSpPr/>
          <p:nvPr/>
        </p:nvSpPr>
        <p:spPr>
          <a:xfrm>
            <a:off x="6162480" y="1922040"/>
            <a:ext cx="1225800" cy="333360"/>
          </a:xfrm>
          <a:prstGeom prst="rect">
            <a:avLst/>
          </a:prstGeom>
          <a:noFill/>
          <a:ln w="0">
            <a:noFill/>
          </a:ln>
        </p:spPr>
        <p:style>
          <a:lnRef idx="0"/>
          <a:fillRef idx="0"/>
          <a:effectRef idx="0"/>
          <a:fontRef idx="minor"/>
        </p:style>
        <p:txBody>
          <a:bodyPr wrap="none" lIns="90000" rIns="90000" tIns="45000" bIns="45000" anchor="t">
            <a:spAutoFit/>
          </a:bodyPr>
          <a:p>
            <a:pPr algn="ctr" defTabSz="914400">
              <a:lnSpc>
                <a:spcPct val="100000"/>
              </a:lnSpc>
            </a:pPr>
            <a:r>
              <a:rPr lang="en-DE" sz="1600" b="0" u="none" strike="noStrike">
                <a:solidFill>
                  <a:srgbClr val="44546a"/>
                </a:solidFill>
                <a:effectLst/>
                <a:uFillTx/>
                <a:latin typeface="Montserrat"/>
                <a:ea typeface="DejaVu Sans"/>
              </a:rPr>
              <a:t>API Server</a:t>
            </a:r>
            <a:endParaRPr lang="de-DE" sz="1600" b="0" u="none" strike="noStrike">
              <a:solidFill>
                <a:srgbClr val="000000"/>
              </a:solidFill>
              <a:effectLst/>
              <a:uFillTx/>
              <a:latin typeface="Arial"/>
            </a:endParaRPr>
          </a:p>
        </p:txBody>
      </p:sp>
      <p:sp>
        <p:nvSpPr>
          <p:cNvPr id="221" name="TextBox 112"/>
          <p:cNvSpPr/>
          <p:nvPr/>
        </p:nvSpPr>
        <p:spPr>
          <a:xfrm>
            <a:off x="6553440" y="3195720"/>
            <a:ext cx="1430640" cy="577080"/>
          </a:xfrm>
          <a:prstGeom prst="rect">
            <a:avLst/>
          </a:prstGeom>
          <a:noFill/>
          <a:ln w="0">
            <a:noFill/>
          </a:ln>
        </p:spPr>
        <p:style>
          <a:lnRef idx="0"/>
          <a:fillRef idx="0"/>
          <a:effectRef idx="0"/>
          <a:fontRef idx="minor"/>
        </p:style>
        <p:txBody>
          <a:bodyPr wrap="none" lIns="90000" rIns="90000" tIns="45000" bIns="45000" anchor="t">
            <a:spAutoFit/>
          </a:bodyPr>
          <a:p>
            <a:pPr algn="ctr" defTabSz="914400">
              <a:lnSpc>
                <a:spcPct val="100000"/>
              </a:lnSpc>
            </a:pPr>
            <a:r>
              <a:rPr lang="en-DE" sz="1600" b="0" u="none" strike="noStrike">
                <a:solidFill>
                  <a:srgbClr val="44546a"/>
                </a:solidFill>
                <a:effectLst/>
                <a:uFillTx/>
                <a:latin typeface="Montserrat"/>
                <a:ea typeface="DejaVu Sans"/>
              </a:rPr>
              <a:t>Transcoding</a:t>
            </a:r>
            <a:endParaRPr lang="de-DE" sz="1600" b="0" u="none" strike="noStrike">
              <a:solidFill>
                <a:srgbClr val="000000"/>
              </a:solidFill>
              <a:effectLst/>
              <a:uFillTx/>
              <a:latin typeface="Arial"/>
            </a:endParaRPr>
          </a:p>
          <a:p>
            <a:pPr algn="ctr" defTabSz="914400">
              <a:lnSpc>
                <a:spcPct val="100000"/>
              </a:lnSpc>
            </a:pPr>
            <a:r>
              <a:rPr lang="en-DE" sz="1600" b="0" u="none" strike="noStrike">
                <a:solidFill>
                  <a:srgbClr val="44546a"/>
                </a:solidFill>
                <a:effectLst/>
                <a:uFillTx/>
                <a:latin typeface="Montserrat"/>
                <a:ea typeface="DejaVu Sans"/>
              </a:rPr>
              <a:t>Plugins</a:t>
            </a:r>
            <a:endParaRPr lang="de-DE" sz="1600" b="0" u="none" strike="noStrike">
              <a:solidFill>
                <a:srgbClr val="000000"/>
              </a:solidFill>
              <a:effectLst/>
              <a:uFillTx/>
              <a:latin typeface="Arial"/>
            </a:endParaRPr>
          </a:p>
        </p:txBody>
      </p:sp>
      <p:sp>
        <p:nvSpPr>
          <p:cNvPr id="222" name="Rectangle 113"/>
          <p:cNvSpPr/>
          <p:nvPr/>
        </p:nvSpPr>
        <p:spPr>
          <a:xfrm>
            <a:off x="6041880" y="2415240"/>
            <a:ext cx="1854000" cy="363600"/>
          </a:xfrm>
          <a:prstGeom prst="rect">
            <a:avLst/>
          </a:prstGeom>
          <a:solidFill>
            <a:srgbClr val="ffffff"/>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23" name="TextBox 114"/>
          <p:cNvSpPr/>
          <p:nvPr/>
        </p:nvSpPr>
        <p:spPr>
          <a:xfrm>
            <a:off x="6329520" y="2404800"/>
            <a:ext cx="1223280" cy="363960"/>
          </a:xfrm>
          <a:prstGeom prst="rect">
            <a:avLst/>
          </a:prstGeom>
          <a:noFill/>
          <a:ln w="0">
            <a:noFill/>
          </a:ln>
        </p:spPr>
        <p:style>
          <a:lnRef idx="0"/>
          <a:fillRef idx="0"/>
          <a:effectRef idx="0"/>
          <a:fontRef idx="minor"/>
        </p:style>
        <p:txBody>
          <a:bodyPr wrap="none" lIns="90000" rIns="90000" tIns="45000" bIns="45000" anchor="t">
            <a:spAutoFit/>
          </a:bodyPr>
          <a:p>
            <a:pPr algn="ctr" defTabSz="914400">
              <a:lnSpc>
                <a:spcPct val="100000"/>
              </a:lnSpc>
            </a:pPr>
            <a:r>
              <a:rPr lang="en-DE" sz="1800" b="0" u="none" strike="noStrike">
                <a:solidFill>
                  <a:srgbClr val="44546a"/>
                </a:solidFill>
                <a:effectLst/>
                <a:uFillTx/>
                <a:latin typeface="Montserrat"/>
                <a:ea typeface="DejaVu Sans"/>
              </a:rPr>
              <a:t>REST API</a:t>
            </a:r>
            <a:endParaRPr lang="de-DE" sz="1800" b="0" u="none" strike="noStrike">
              <a:solidFill>
                <a:srgbClr val="000000"/>
              </a:solidFill>
              <a:effectLst/>
              <a:uFillTx/>
              <a:latin typeface="Arial"/>
            </a:endParaRPr>
          </a:p>
        </p:txBody>
      </p:sp>
      <p:sp>
        <p:nvSpPr>
          <p:cNvPr id="224" name="Rectangle 115"/>
          <p:cNvSpPr/>
          <p:nvPr/>
        </p:nvSpPr>
        <p:spPr>
          <a:xfrm>
            <a:off x="5802480" y="5742000"/>
            <a:ext cx="2271240" cy="512280"/>
          </a:xfrm>
          <a:prstGeom prst="rect">
            <a:avLst/>
          </a:prstGeom>
          <a:solidFill>
            <a:srgbClr val="9dc3e6"/>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25" name="TextBox 116"/>
          <p:cNvSpPr/>
          <p:nvPr/>
        </p:nvSpPr>
        <p:spPr>
          <a:xfrm>
            <a:off x="5860800" y="5831640"/>
            <a:ext cx="2154240" cy="333360"/>
          </a:xfrm>
          <a:prstGeom prst="rect">
            <a:avLst/>
          </a:prstGeom>
          <a:noFill/>
          <a:ln w="0">
            <a:noFill/>
          </a:ln>
        </p:spPr>
        <p:style>
          <a:lnRef idx="0"/>
          <a:fillRef idx="0"/>
          <a:effectRef idx="0"/>
          <a:fontRef idx="minor"/>
        </p:style>
        <p:txBody>
          <a:bodyPr wrap="none" lIns="90000" rIns="90000" tIns="45000" bIns="45000" anchor="t">
            <a:spAutoFit/>
          </a:bodyPr>
          <a:p>
            <a:pPr algn="ctr" defTabSz="914400">
              <a:lnSpc>
                <a:spcPct val="100000"/>
              </a:lnSpc>
            </a:pPr>
            <a:r>
              <a:rPr lang="en-DE" sz="1600" b="0" u="none" strike="noStrike">
                <a:solidFill>
                  <a:srgbClr val="44546a"/>
                </a:solidFill>
                <a:effectLst/>
                <a:uFillTx/>
                <a:latin typeface="Montserrat"/>
                <a:ea typeface="DejaVu Sans"/>
              </a:rPr>
              <a:t>Access Permissions</a:t>
            </a:r>
            <a:endParaRPr lang="de-DE" sz="1600" b="0" u="none" strike="noStrike">
              <a:solidFill>
                <a:srgbClr val="000000"/>
              </a:solidFill>
              <a:effectLst/>
              <a:uFillTx/>
              <a:latin typeface="Arial"/>
            </a:endParaRPr>
          </a:p>
        </p:txBody>
      </p:sp>
      <p:sp>
        <p:nvSpPr>
          <p:cNvPr id="226" name="Rectangle 117"/>
          <p:cNvSpPr/>
          <p:nvPr/>
        </p:nvSpPr>
        <p:spPr>
          <a:xfrm>
            <a:off x="9033840" y="5722560"/>
            <a:ext cx="2271240" cy="512280"/>
          </a:xfrm>
          <a:prstGeom prst="rect">
            <a:avLst/>
          </a:prstGeom>
          <a:solidFill>
            <a:srgbClr val="9dc3e6"/>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27" name="TextBox 118"/>
          <p:cNvSpPr/>
          <p:nvPr/>
        </p:nvSpPr>
        <p:spPr>
          <a:xfrm>
            <a:off x="9384120" y="5812200"/>
            <a:ext cx="1570320" cy="333360"/>
          </a:xfrm>
          <a:prstGeom prst="rect">
            <a:avLst/>
          </a:prstGeom>
          <a:noFill/>
          <a:ln w="0">
            <a:noFill/>
          </a:ln>
        </p:spPr>
        <p:style>
          <a:lnRef idx="0"/>
          <a:fillRef idx="0"/>
          <a:effectRef idx="0"/>
          <a:fontRef idx="minor"/>
        </p:style>
        <p:txBody>
          <a:bodyPr wrap="none" lIns="90000" rIns="90000" tIns="45000" bIns="45000" anchor="t">
            <a:spAutoFit/>
          </a:bodyPr>
          <a:p>
            <a:pPr algn="ctr" defTabSz="914400">
              <a:lnSpc>
                <a:spcPct val="100000"/>
              </a:lnSpc>
            </a:pPr>
            <a:r>
              <a:rPr lang="en-DE" sz="1600" b="1" u="none" strike="noStrike">
                <a:solidFill>
                  <a:srgbClr val="44546a"/>
                </a:solidFill>
                <a:effectLst/>
                <a:uFillTx/>
                <a:latin typeface="Montserrat"/>
                <a:ea typeface="DejaVu Sans"/>
              </a:rPr>
              <a:t>Helmholtz ID</a:t>
            </a:r>
            <a:endParaRPr lang="de-DE" sz="1600" b="0" u="none" strike="noStrike">
              <a:solidFill>
                <a:srgbClr val="000000"/>
              </a:solidFill>
              <a:effectLst/>
              <a:uFillTx/>
              <a:latin typeface="Arial"/>
            </a:endParaRPr>
          </a:p>
        </p:txBody>
      </p:sp>
      <p:sp>
        <p:nvSpPr>
          <p:cNvPr id="228" name="Left Arrow 119"/>
          <p:cNvSpPr/>
          <p:nvPr/>
        </p:nvSpPr>
        <p:spPr>
          <a:xfrm>
            <a:off x="8188560" y="5849640"/>
            <a:ext cx="767160" cy="290520"/>
          </a:xfrm>
          <a:prstGeom prst="leftArrow">
            <a:avLst>
              <a:gd name="adj1" fmla="val 50000"/>
              <a:gd name="adj2" fmla="val 50000"/>
            </a:avLst>
          </a:prstGeom>
          <a:solidFill>
            <a:srgbClr val="8faadc"/>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29" name="Left Arrow 120"/>
          <p:cNvSpPr/>
          <p:nvPr/>
        </p:nvSpPr>
        <p:spPr>
          <a:xfrm rot="5400000">
            <a:off x="10103400" y="5383080"/>
            <a:ext cx="311400" cy="327960"/>
          </a:xfrm>
          <a:prstGeom prst="leftArrow">
            <a:avLst>
              <a:gd name="adj1" fmla="val 50000"/>
              <a:gd name="adj2" fmla="val 50000"/>
            </a:avLst>
          </a:prstGeom>
          <a:solidFill>
            <a:srgbClr val="8faadc"/>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30" name="TextBox 121"/>
          <p:cNvSpPr/>
          <p:nvPr/>
        </p:nvSpPr>
        <p:spPr>
          <a:xfrm>
            <a:off x="9356400" y="1305360"/>
            <a:ext cx="2093400" cy="4856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2600" b="0" u="none" strike="noStrike">
                <a:solidFill>
                  <a:srgbClr val="000000"/>
                </a:solidFill>
                <a:effectLst/>
                <a:uFillTx/>
                <a:latin typeface="Montserrat"/>
                <a:ea typeface="DejaVu Sans"/>
              </a:rPr>
              <a:t>Universities</a:t>
            </a:r>
            <a:endParaRPr lang="de-DE" sz="2600" b="0" u="none" strike="noStrike">
              <a:solidFill>
                <a:srgbClr val="000000"/>
              </a:solidFill>
              <a:effectLst/>
              <a:uFillTx/>
              <a:latin typeface="Arial"/>
            </a:endParaRPr>
          </a:p>
        </p:txBody>
      </p:sp>
      <p:sp>
        <p:nvSpPr>
          <p:cNvPr id="231" name="Left Arrow 122"/>
          <p:cNvSpPr/>
          <p:nvPr/>
        </p:nvSpPr>
        <p:spPr>
          <a:xfrm rot="10800000">
            <a:off x="2326320" y="3488760"/>
            <a:ext cx="920160" cy="732600"/>
          </a:xfrm>
          <a:prstGeom prst="leftArrow">
            <a:avLst>
              <a:gd name="adj1" fmla="val 50000"/>
              <a:gd name="adj2" fmla="val 50000"/>
            </a:avLst>
          </a:prstGeom>
          <a:solidFill>
            <a:srgbClr val="ed7d31"/>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32" name="Left Arrow 123"/>
          <p:cNvSpPr/>
          <p:nvPr/>
        </p:nvSpPr>
        <p:spPr>
          <a:xfrm rot="10800000">
            <a:off x="4699080" y="3584160"/>
            <a:ext cx="972360" cy="732600"/>
          </a:xfrm>
          <a:prstGeom prst="leftArrow">
            <a:avLst>
              <a:gd name="adj1" fmla="val 50000"/>
              <a:gd name="adj2" fmla="val 50000"/>
            </a:avLst>
          </a:prstGeom>
          <a:solidFill>
            <a:srgbClr val="ed7d31"/>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33" name="Left Arrow 124"/>
          <p:cNvSpPr/>
          <p:nvPr/>
        </p:nvSpPr>
        <p:spPr>
          <a:xfrm rot="10800000">
            <a:off x="8019720" y="2232360"/>
            <a:ext cx="1078560" cy="732600"/>
          </a:xfrm>
          <a:prstGeom prst="leftArrow">
            <a:avLst>
              <a:gd name="adj1" fmla="val 50000"/>
              <a:gd name="adj2" fmla="val 50000"/>
            </a:avLst>
          </a:prstGeom>
          <a:solidFill>
            <a:srgbClr val="ed7d31"/>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34" name="Rounded Rectangle 125"/>
          <p:cNvSpPr/>
          <p:nvPr/>
        </p:nvSpPr>
        <p:spPr>
          <a:xfrm>
            <a:off x="9124920" y="1855080"/>
            <a:ext cx="1404720" cy="3306600"/>
          </a:xfrm>
          <a:prstGeom prst="roundRect">
            <a:avLst>
              <a:gd name="adj" fmla="val 16667"/>
            </a:avLst>
          </a:prstGeom>
          <a:solidFill>
            <a:srgbClr val="ffd966"/>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35" name="TextBox 126"/>
          <p:cNvSpPr/>
          <p:nvPr/>
        </p:nvSpPr>
        <p:spPr>
          <a:xfrm>
            <a:off x="9237600" y="1927080"/>
            <a:ext cx="1178640" cy="333360"/>
          </a:xfrm>
          <a:prstGeom prst="rect">
            <a:avLst/>
          </a:prstGeom>
          <a:noFill/>
          <a:ln w="0">
            <a:noFill/>
          </a:ln>
        </p:spPr>
        <p:style>
          <a:lnRef idx="0"/>
          <a:fillRef idx="0"/>
          <a:effectRef idx="0"/>
          <a:fontRef idx="minor"/>
        </p:style>
        <p:txBody>
          <a:bodyPr wrap="none" lIns="90000" rIns="90000" tIns="45000" bIns="45000" anchor="t">
            <a:spAutoFit/>
          </a:bodyPr>
          <a:p>
            <a:pPr algn="ctr" defTabSz="914400">
              <a:lnSpc>
                <a:spcPct val="100000"/>
              </a:lnSpc>
            </a:pPr>
            <a:r>
              <a:rPr lang="en-DE" sz="1600" b="0" u="none" strike="noStrike">
                <a:solidFill>
                  <a:srgbClr val="44546a"/>
                </a:solidFill>
                <a:effectLst/>
                <a:uFillTx/>
                <a:latin typeface="Montserrat"/>
                <a:ea typeface="DejaVu Sans"/>
              </a:rPr>
              <a:t>API Client</a:t>
            </a:r>
            <a:endParaRPr lang="de-DE" sz="1600" b="0" u="none" strike="noStrike">
              <a:solidFill>
                <a:srgbClr val="000000"/>
              </a:solidFill>
              <a:effectLst/>
              <a:uFillTx/>
              <a:latin typeface="Arial"/>
            </a:endParaRPr>
          </a:p>
        </p:txBody>
      </p:sp>
      <p:sp>
        <p:nvSpPr>
          <p:cNvPr id="236" name="Rectangle 127"/>
          <p:cNvSpPr/>
          <p:nvPr/>
        </p:nvSpPr>
        <p:spPr>
          <a:xfrm>
            <a:off x="9382680" y="3746160"/>
            <a:ext cx="2106720" cy="533160"/>
          </a:xfrm>
          <a:prstGeom prst="rect">
            <a:avLst/>
          </a:prstGeom>
          <a:solidFill>
            <a:srgbClr val="ffffff"/>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37" name="Rectangle 128"/>
          <p:cNvSpPr/>
          <p:nvPr/>
        </p:nvSpPr>
        <p:spPr>
          <a:xfrm>
            <a:off x="9382680" y="4415400"/>
            <a:ext cx="2106720" cy="533160"/>
          </a:xfrm>
          <a:prstGeom prst="rect">
            <a:avLst/>
          </a:prstGeom>
          <a:solidFill>
            <a:srgbClr val="ffffff"/>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38" name="Rectangle 129"/>
          <p:cNvSpPr/>
          <p:nvPr/>
        </p:nvSpPr>
        <p:spPr>
          <a:xfrm>
            <a:off x="9382680" y="3030480"/>
            <a:ext cx="2106720" cy="533160"/>
          </a:xfrm>
          <a:prstGeom prst="rect">
            <a:avLst/>
          </a:prstGeom>
          <a:solidFill>
            <a:srgbClr val="ffffff"/>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39" name="Rectangle 130"/>
          <p:cNvSpPr/>
          <p:nvPr/>
        </p:nvSpPr>
        <p:spPr>
          <a:xfrm>
            <a:off x="9369000" y="2369880"/>
            <a:ext cx="2106720" cy="533160"/>
          </a:xfrm>
          <a:prstGeom prst="rect">
            <a:avLst/>
          </a:prstGeom>
          <a:solidFill>
            <a:srgbClr val="ffffff"/>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40" name="TextBox 131"/>
          <p:cNvSpPr/>
          <p:nvPr/>
        </p:nvSpPr>
        <p:spPr>
          <a:xfrm>
            <a:off x="9510840" y="3125520"/>
            <a:ext cx="1879200" cy="3333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1600" b="0" u="none" strike="noStrike">
                <a:solidFill>
                  <a:srgbClr val="000000"/>
                </a:solidFill>
                <a:effectLst/>
                <a:uFillTx/>
                <a:latin typeface="Montserrat"/>
                <a:ea typeface="DejaVu Sans"/>
              </a:rPr>
              <a:t>Analysis Pipeline</a:t>
            </a:r>
            <a:endParaRPr lang="de-DE" sz="1600" b="0" u="none" strike="noStrike">
              <a:solidFill>
                <a:srgbClr val="000000"/>
              </a:solidFill>
              <a:effectLst/>
              <a:uFillTx/>
              <a:latin typeface="Arial"/>
            </a:endParaRPr>
          </a:p>
        </p:txBody>
      </p:sp>
      <p:sp>
        <p:nvSpPr>
          <p:cNvPr id="241" name="TextBox 132"/>
          <p:cNvSpPr/>
          <p:nvPr/>
        </p:nvSpPr>
        <p:spPr>
          <a:xfrm>
            <a:off x="9406440" y="3849120"/>
            <a:ext cx="2060280" cy="3333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1600" b="0" u="none" strike="noStrike">
                <a:solidFill>
                  <a:srgbClr val="000000"/>
                </a:solidFill>
                <a:effectLst/>
                <a:uFillTx/>
                <a:latin typeface="Montserrat"/>
                <a:ea typeface="DejaVu Sans"/>
              </a:rPr>
              <a:t>XPCS domain core</a:t>
            </a:r>
            <a:endParaRPr lang="de-DE" sz="1600" b="0" u="none" strike="noStrike">
              <a:solidFill>
                <a:srgbClr val="000000"/>
              </a:solidFill>
              <a:effectLst/>
              <a:uFillTx/>
              <a:latin typeface="Arial"/>
            </a:endParaRPr>
          </a:p>
        </p:txBody>
      </p:sp>
      <p:sp>
        <p:nvSpPr>
          <p:cNvPr id="242" name="TextBox 133"/>
          <p:cNvSpPr/>
          <p:nvPr/>
        </p:nvSpPr>
        <p:spPr>
          <a:xfrm>
            <a:off x="9478080" y="4496040"/>
            <a:ext cx="1936440" cy="3333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1600" b="0" u="none" strike="noStrike">
                <a:solidFill>
                  <a:srgbClr val="000000"/>
                </a:solidFill>
                <a:effectLst/>
                <a:uFillTx/>
                <a:latin typeface="Montserrat"/>
                <a:ea typeface="DejaVu Sans"/>
              </a:rPr>
              <a:t>XRR Visualization</a:t>
            </a:r>
            <a:endParaRPr lang="de-DE" sz="1600" b="0" u="none" strike="noStrike">
              <a:solidFill>
                <a:srgbClr val="000000"/>
              </a:solidFill>
              <a:effectLst/>
              <a:uFillTx/>
              <a:latin typeface="Arial"/>
            </a:endParaRPr>
          </a:p>
        </p:txBody>
      </p:sp>
      <p:sp>
        <p:nvSpPr>
          <p:cNvPr id="243" name="TextBox 134"/>
          <p:cNvSpPr/>
          <p:nvPr/>
        </p:nvSpPr>
        <p:spPr>
          <a:xfrm>
            <a:off x="9961200" y="2462400"/>
            <a:ext cx="976680" cy="3333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GB" sz="1600" b="1" u="none" strike="noStrike">
                <a:solidFill>
                  <a:srgbClr val="000000"/>
                </a:solidFill>
                <a:effectLst/>
                <a:uFillTx/>
                <a:latin typeface="Montserrat"/>
                <a:ea typeface="DejaVu Sans"/>
              </a:rPr>
              <a:t>H</a:t>
            </a:r>
            <a:r>
              <a:rPr lang="en-DE" sz="1600" b="1" u="none" strike="noStrike">
                <a:solidFill>
                  <a:srgbClr val="000000"/>
                </a:solidFill>
                <a:effectLst/>
                <a:uFillTx/>
                <a:latin typeface="Montserrat"/>
                <a:ea typeface="DejaVu Sans"/>
              </a:rPr>
              <a:t>5 web</a:t>
            </a:r>
            <a:endParaRPr lang="de-DE" sz="1600" b="0" u="none" strike="noStrike">
              <a:solidFill>
                <a:srgbClr val="000000"/>
              </a:solidFill>
              <a:effectLst/>
              <a:uFillTx/>
              <a:latin typeface="Arial"/>
            </a:endParaRPr>
          </a:p>
        </p:txBody>
      </p:sp>
      <p:sp>
        <p:nvSpPr>
          <p:cNvPr id="244" name="U-turn Arrow 135"/>
          <p:cNvSpPr/>
          <p:nvPr/>
        </p:nvSpPr>
        <p:spPr>
          <a:xfrm>
            <a:off x="6914880" y="4064040"/>
            <a:ext cx="839520" cy="366840"/>
          </a:xfrm>
          <a:prstGeom prst="uturnArrow">
            <a:avLst>
              <a:gd name="adj1" fmla="val 25000"/>
              <a:gd name="adj2" fmla="val 25000"/>
              <a:gd name="adj3" fmla="val 25000"/>
              <a:gd name="adj4" fmla="val 43750"/>
              <a:gd name="adj5" fmla="val 75000"/>
            </a:avLst>
          </a:prstGeom>
          <a:solidFill>
            <a:srgbClr val="ffc000"/>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000000"/>
              </a:solidFill>
              <a:effectLst/>
              <a:uFillTx/>
              <a:latin typeface="Calibri"/>
              <a:ea typeface="DejaVu Sans"/>
            </a:endParaRPr>
          </a:p>
        </p:txBody>
      </p:sp>
      <p:sp>
        <p:nvSpPr>
          <p:cNvPr id="245" name="U-turn Arrow 136"/>
          <p:cNvSpPr/>
          <p:nvPr/>
        </p:nvSpPr>
        <p:spPr>
          <a:xfrm rot="10800000">
            <a:off x="6879960" y="4398120"/>
            <a:ext cx="839520" cy="392400"/>
          </a:xfrm>
          <a:prstGeom prst="uturnArrow">
            <a:avLst>
              <a:gd name="adj1" fmla="val 25000"/>
              <a:gd name="adj2" fmla="val 25000"/>
              <a:gd name="adj3" fmla="val 25000"/>
              <a:gd name="adj4" fmla="val 43750"/>
              <a:gd name="adj5" fmla="val 75000"/>
            </a:avLst>
          </a:prstGeom>
          <a:solidFill>
            <a:srgbClr val="ffc000"/>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000000"/>
              </a:solidFill>
              <a:effectLst/>
              <a:uFillTx/>
              <a:latin typeface="Calibri"/>
              <a:ea typeface="DejaVu Sans"/>
            </a:endParaRPr>
          </a:p>
        </p:txBody>
      </p:sp>
      <p:sp>
        <p:nvSpPr>
          <p:cNvPr id="246" name="Rounded Rectangle 137"/>
          <p:cNvSpPr/>
          <p:nvPr/>
        </p:nvSpPr>
        <p:spPr>
          <a:xfrm>
            <a:off x="4368600" y="547200"/>
            <a:ext cx="1208520" cy="410040"/>
          </a:xfrm>
          <a:prstGeom prst="roundRect">
            <a:avLst>
              <a:gd name="adj" fmla="val 16667"/>
            </a:avLst>
          </a:prstGeom>
          <a:solidFill>
            <a:srgbClr val="548235"/>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47" name="Rounded Rectangle 138"/>
          <p:cNvSpPr/>
          <p:nvPr/>
        </p:nvSpPr>
        <p:spPr>
          <a:xfrm>
            <a:off x="5757120" y="542160"/>
            <a:ext cx="1848960" cy="415440"/>
          </a:xfrm>
          <a:prstGeom prst="roundRect">
            <a:avLst>
              <a:gd name="adj" fmla="val 16667"/>
            </a:avLst>
          </a:prstGeom>
          <a:solidFill>
            <a:srgbClr val="ffd966"/>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48" name="TextBox 139"/>
          <p:cNvSpPr/>
          <p:nvPr/>
        </p:nvSpPr>
        <p:spPr>
          <a:xfrm>
            <a:off x="4497480" y="573480"/>
            <a:ext cx="988200" cy="333360"/>
          </a:xfrm>
          <a:prstGeom prst="rect">
            <a:avLst/>
          </a:prstGeom>
          <a:noFill/>
          <a:ln w="0">
            <a:noFill/>
          </a:ln>
        </p:spPr>
        <p:style>
          <a:lnRef idx="0"/>
          <a:fillRef idx="0"/>
          <a:effectRef idx="0"/>
          <a:fontRef idx="minor"/>
        </p:style>
        <p:txBody>
          <a:bodyPr wrap="none" lIns="90000" rIns="90000" tIns="45000" bIns="45000" anchor="t">
            <a:spAutoFit/>
          </a:bodyPr>
          <a:p>
            <a:pPr algn="ctr" defTabSz="914400">
              <a:lnSpc>
                <a:spcPct val="100000"/>
              </a:lnSpc>
            </a:pPr>
            <a:r>
              <a:rPr lang="en-DE" sz="1600" b="0" u="none" strike="noStrike">
                <a:solidFill>
                  <a:srgbClr val="ffffff"/>
                </a:solidFill>
                <a:effectLst/>
                <a:uFillTx/>
                <a:latin typeface="Montserrat"/>
                <a:ea typeface="DejaVu Sans"/>
              </a:rPr>
              <a:t>Existing</a:t>
            </a:r>
            <a:endParaRPr lang="de-DE" sz="1600" b="0" u="none" strike="noStrike">
              <a:solidFill>
                <a:srgbClr val="000000"/>
              </a:solidFill>
              <a:effectLst/>
              <a:uFillTx/>
              <a:latin typeface="Arial"/>
            </a:endParaRPr>
          </a:p>
        </p:txBody>
      </p:sp>
      <p:sp>
        <p:nvSpPr>
          <p:cNvPr id="249" name="TextBox 140"/>
          <p:cNvSpPr/>
          <p:nvPr/>
        </p:nvSpPr>
        <p:spPr>
          <a:xfrm>
            <a:off x="5674680" y="576000"/>
            <a:ext cx="2019960" cy="333360"/>
          </a:xfrm>
          <a:prstGeom prst="rect">
            <a:avLst/>
          </a:prstGeom>
          <a:noFill/>
          <a:ln w="0">
            <a:noFill/>
          </a:ln>
        </p:spPr>
        <p:style>
          <a:lnRef idx="0"/>
          <a:fillRef idx="0"/>
          <a:effectRef idx="0"/>
          <a:fontRef idx="minor"/>
        </p:style>
        <p:txBody>
          <a:bodyPr wrap="none" lIns="90000" rIns="90000" tIns="45000" bIns="45000" anchor="t">
            <a:spAutoFit/>
          </a:bodyPr>
          <a:p>
            <a:pPr algn="ctr" defTabSz="914400">
              <a:lnSpc>
                <a:spcPct val="100000"/>
              </a:lnSpc>
            </a:pPr>
            <a:r>
              <a:rPr lang="en-DE" sz="1600" b="0" u="none" strike="noStrike">
                <a:solidFill>
                  <a:srgbClr val="44546a"/>
                </a:solidFill>
                <a:effectLst/>
                <a:uFillTx/>
                <a:latin typeface="Montserrat"/>
                <a:ea typeface="DejaVu Sans"/>
              </a:rPr>
              <a:t>New Components</a:t>
            </a:r>
            <a:endParaRPr lang="de-DE" sz="1600" b="0" u="none" strike="noStrike">
              <a:solidFill>
                <a:srgbClr val="000000"/>
              </a:solidFill>
              <a:effectLst/>
              <a:uFillTx/>
              <a:latin typeface="Arial"/>
            </a:endParaRPr>
          </a:p>
        </p:txBody>
      </p:sp>
      <p:sp>
        <p:nvSpPr>
          <p:cNvPr id="250" name="TextBox 141"/>
          <p:cNvSpPr/>
          <p:nvPr/>
        </p:nvSpPr>
        <p:spPr>
          <a:xfrm>
            <a:off x="2256120" y="2900520"/>
            <a:ext cx="993240" cy="577080"/>
          </a:xfrm>
          <a:prstGeom prst="rect">
            <a:avLst/>
          </a:prstGeom>
          <a:noFill/>
          <a:ln w="0">
            <a:noFill/>
          </a:ln>
        </p:spPr>
        <p:style>
          <a:lnRef idx="0"/>
          <a:fillRef idx="0"/>
          <a:effectRef idx="0"/>
          <a:fontRef idx="minor"/>
        </p:style>
        <p:txBody>
          <a:bodyPr wrap="none" lIns="90000" rIns="90000" tIns="45000" bIns="45000" anchor="t">
            <a:spAutoFit/>
          </a:bodyPr>
          <a:p>
            <a:pPr algn="ctr" defTabSz="914400">
              <a:lnSpc>
                <a:spcPct val="100000"/>
              </a:lnSpc>
            </a:pPr>
            <a:r>
              <a:rPr lang="en-DE" sz="1600" b="1" u="none" strike="noStrike">
                <a:solidFill>
                  <a:srgbClr val="385623"/>
                </a:solidFill>
                <a:effectLst/>
                <a:uFillTx/>
                <a:latin typeface="Montserrat"/>
                <a:ea typeface="DejaVu Sans"/>
              </a:rPr>
              <a:t>e.g.</a:t>
            </a:r>
            <a:endParaRPr lang="de-DE" sz="1600" b="0" u="none" strike="noStrike">
              <a:solidFill>
                <a:srgbClr val="000000"/>
              </a:solidFill>
              <a:effectLst/>
              <a:uFillTx/>
              <a:latin typeface="Arial"/>
            </a:endParaRPr>
          </a:p>
          <a:p>
            <a:pPr algn="ctr" defTabSz="914400">
              <a:lnSpc>
                <a:spcPct val="100000"/>
              </a:lnSpc>
            </a:pPr>
            <a:r>
              <a:rPr lang="en-DE" sz="1600" b="1" u="none" strike="noStrike">
                <a:solidFill>
                  <a:srgbClr val="385623"/>
                </a:solidFill>
                <a:effectLst/>
                <a:uFillTx/>
                <a:latin typeface="Montserrat"/>
                <a:ea typeface="DejaVu Sans"/>
              </a:rPr>
              <a:t>ASAP:O</a:t>
            </a:r>
            <a:endParaRPr lang="de-DE" sz="1600" b="0" u="none" strike="noStrike">
              <a:solidFill>
                <a:srgbClr val="000000"/>
              </a:solidFill>
              <a:effectLst/>
              <a:uFillTx/>
              <a:latin typeface="Arial"/>
            </a:endParaRPr>
          </a:p>
        </p:txBody>
      </p:sp>
      <p:sp>
        <p:nvSpPr>
          <p:cNvPr id="251" name="TextBox 142"/>
          <p:cNvSpPr/>
          <p:nvPr/>
        </p:nvSpPr>
        <p:spPr>
          <a:xfrm>
            <a:off x="4745160" y="2951280"/>
            <a:ext cx="820080" cy="577080"/>
          </a:xfrm>
          <a:prstGeom prst="rect">
            <a:avLst/>
          </a:prstGeom>
          <a:noFill/>
          <a:ln w="0">
            <a:noFill/>
          </a:ln>
        </p:spPr>
        <p:style>
          <a:lnRef idx="0"/>
          <a:fillRef idx="0"/>
          <a:effectRef idx="0"/>
          <a:fontRef idx="minor"/>
        </p:style>
        <p:txBody>
          <a:bodyPr wrap="none" lIns="90000" rIns="90000" tIns="45000" bIns="45000" anchor="t">
            <a:spAutoFit/>
          </a:bodyPr>
          <a:p>
            <a:pPr algn="ctr" defTabSz="914400">
              <a:lnSpc>
                <a:spcPct val="100000"/>
              </a:lnSpc>
            </a:pPr>
            <a:r>
              <a:rPr lang="en-DE" sz="1600" b="1" u="none" strike="noStrike">
                <a:solidFill>
                  <a:srgbClr val="385623"/>
                </a:solidFill>
                <a:effectLst/>
                <a:uFillTx/>
                <a:latin typeface="Calibri"/>
                <a:ea typeface="DejaVu Sans"/>
              </a:rPr>
              <a:t>e.g.</a:t>
            </a:r>
            <a:endParaRPr lang="de-DE" sz="1600" b="0" u="none" strike="noStrike">
              <a:solidFill>
                <a:srgbClr val="000000"/>
              </a:solidFill>
              <a:effectLst/>
              <a:uFillTx/>
              <a:latin typeface="Arial"/>
            </a:endParaRPr>
          </a:p>
          <a:p>
            <a:pPr algn="ctr" defTabSz="914400">
              <a:lnSpc>
                <a:spcPct val="100000"/>
              </a:lnSpc>
            </a:pPr>
            <a:r>
              <a:rPr lang="en-DE" sz="1600" b="1" u="none" strike="noStrike">
                <a:solidFill>
                  <a:srgbClr val="385623"/>
                </a:solidFill>
                <a:effectLst/>
                <a:uFillTx/>
                <a:latin typeface="Calibri"/>
                <a:ea typeface="DejaVu Sans"/>
              </a:rPr>
              <a:t>ASAP:O</a:t>
            </a:r>
            <a:endParaRPr lang="de-DE" sz="16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2" name="Up Ribbon 5"/>
          <p:cNvSpPr/>
          <p:nvPr/>
        </p:nvSpPr>
        <p:spPr>
          <a:xfrm>
            <a:off x="4419720" y="182520"/>
            <a:ext cx="4470120" cy="945360"/>
          </a:xfrm>
          <a:prstGeom prst="ribbon2">
            <a:avLst>
              <a:gd name="adj1" fmla="val 16667"/>
              <a:gd name="adj2" fmla="val 70408"/>
            </a:avLst>
          </a:prstGeom>
          <a:solidFill>
            <a:schemeClr val="accent4">
              <a:lumMod val="50000"/>
            </a:schemeClr>
          </a:solidFill>
          <a:ln>
            <a:noFill/>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DE" sz="1800" b="0" u="none" strike="noStrike">
              <a:solidFill>
                <a:schemeClr val="lt1"/>
              </a:solidFill>
              <a:effectLst/>
              <a:uFillTx/>
              <a:latin typeface="Arial"/>
              <a:ea typeface="DejaVu Sans"/>
            </a:endParaRPr>
          </a:p>
        </p:txBody>
      </p:sp>
      <p:sp>
        <p:nvSpPr>
          <p:cNvPr id="253" name="PlaceHolder 1"/>
          <p:cNvSpPr>
            <a:spLocks noGrp="1"/>
          </p:cNvSpPr>
          <p:nvPr>
            <p:ph/>
          </p:nvPr>
        </p:nvSpPr>
        <p:spPr>
          <a:xfrm>
            <a:off x="300600" y="1416600"/>
            <a:ext cx="11371320" cy="4771080"/>
          </a:xfrm>
          <a:prstGeom prst="rect">
            <a:avLst/>
          </a:prstGeom>
          <a:noFill/>
          <a:ln w="0">
            <a:noFill/>
          </a:ln>
        </p:spPr>
        <p:txBody>
          <a:bodyPr lIns="0" rIns="0" tIns="0" bIns="0" anchor="t">
            <a:normAutofit/>
          </a:bodyPr>
          <a:p>
            <a:pPr marL="234000" indent="-234000" defTabSz="914400">
              <a:lnSpc>
                <a:spcPct val="90000"/>
              </a:lnSpc>
              <a:spcBef>
                <a:spcPts val="1001"/>
              </a:spcBef>
              <a:buClr>
                <a:srgbClr val="1d3b58"/>
              </a:buClr>
              <a:buSzPct val="75000"/>
              <a:buFont typeface="OpenSymbol"/>
              <a:buChar char="◦"/>
            </a:pPr>
            <a:r>
              <a:rPr lang="en-GB" sz="2800" b="0" u="none" strike="noStrike">
                <a:solidFill>
                  <a:srgbClr val="0a4c86"/>
                </a:solidFill>
                <a:effectLst/>
                <a:uFillTx/>
                <a:latin typeface="Montserrat"/>
                <a:ea typeface="DejaVu Sans"/>
              </a:rPr>
              <a:t>Tiled is a service that enables secure, structured access to </a:t>
            </a:r>
            <a:r>
              <a:rPr lang="en-GB" sz="2800" b="0" u="none" strike="noStrike">
                <a:solidFill>
                  <a:srgbClr val="0a4c86"/>
                </a:solidFill>
                <a:effectLst/>
                <a:uFillTx/>
                <a:latin typeface="Montserrat"/>
                <a:ea typeface="DejaVu Sans"/>
              </a:rPr>
              <a:t>scientific data.</a:t>
            </a:r>
            <a:endParaRPr lang="de-DE" sz="2800" b="0" u="none" strike="noStrike">
              <a:solidFill>
                <a:srgbClr val="000000"/>
              </a:solidFill>
              <a:effectLst/>
              <a:uFillTx/>
              <a:latin typeface="Arial"/>
            </a:endParaRPr>
          </a:p>
          <a:p>
            <a:pPr marL="234000" indent="-234000" defTabSz="914400">
              <a:lnSpc>
                <a:spcPct val="90000"/>
              </a:lnSpc>
              <a:spcBef>
                <a:spcPts val="1001"/>
              </a:spcBef>
              <a:buClr>
                <a:srgbClr val="1d3b58"/>
              </a:buClr>
              <a:buSzPct val="75000"/>
              <a:buFont typeface="OpenSymbol"/>
              <a:buChar char="◦"/>
            </a:pPr>
            <a:r>
              <a:rPr lang="en-GB" sz="2800" b="0" u="none" strike="noStrike">
                <a:solidFill>
                  <a:srgbClr val="0a4c86"/>
                </a:solidFill>
                <a:effectLst/>
                <a:uFillTx/>
                <a:latin typeface="Montserrat"/>
                <a:ea typeface="DejaVu Sans"/>
              </a:rPr>
              <a:t>Supports search, </a:t>
            </a:r>
            <a:r>
              <a:rPr lang="en-GB" sz="2800" b="1" u="none" strike="noStrike">
                <a:solidFill>
                  <a:schemeClr val="accent1"/>
                </a:solidFill>
                <a:effectLst/>
                <a:uFillTx/>
                <a:latin typeface="Montserrat"/>
                <a:ea typeface="DejaVu Sans"/>
              </a:rPr>
              <a:t>remote slicing, format conversion, and </a:t>
            </a:r>
            <a:r>
              <a:rPr lang="en-GB" sz="2800" b="1" u="none" strike="noStrike">
                <a:solidFill>
                  <a:schemeClr val="accent1"/>
                </a:solidFill>
                <a:effectLst/>
                <a:uFillTx/>
                <a:latin typeface="Montserrat"/>
                <a:ea typeface="DejaVu Sans"/>
              </a:rPr>
              <a:t>live data streaming</a:t>
            </a:r>
            <a:r>
              <a:rPr lang="en-GB" sz="2800" b="0" u="none" strike="noStrike">
                <a:solidFill>
                  <a:srgbClr val="0a4c86"/>
                </a:solidFill>
                <a:effectLst/>
                <a:uFillTx/>
                <a:latin typeface="Montserrat"/>
                <a:ea typeface="DejaVu Sans"/>
              </a:rPr>
              <a:t>.</a:t>
            </a:r>
            <a:endParaRPr lang="de-DE" sz="2800" b="0" u="none" strike="noStrike">
              <a:solidFill>
                <a:srgbClr val="000000"/>
              </a:solidFill>
              <a:effectLst/>
              <a:uFillTx/>
              <a:latin typeface="Arial"/>
            </a:endParaRPr>
          </a:p>
          <a:p>
            <a:pPr marL="234000" indent="-234000" defTabSz="914400">
              <a:lnSpc>
                <a:spcPct val="90000"/>
              </a:lnSpc>
              <a:spcBef>
                <a:spcPts val="1001"/>
              </a:spcBef>
              <a:buClr>
                <a:srgbClr val="1d3b58"/>
              </a:buClr>
              <a:buSzPct val="75000"/>
              <a:buFont typeface="OpenSymbol"/>
              <a:buChar char="◦"/>
            </a:pPr>
            <a:r>
              <a:rPr lang="en-GB" sz="2800" b="0" u="none" strike="noStrike">
                <a:solidFill>
                  <a:srgbClr val="0a4c86"/>
                </a:solidFill>
                <a:effectLst/>
                <a:uFillTx/>
                <a:latin typeface="Montserrat"/>
                <a:ea typeface="DejaVu Sans"/>
              </a:rPr>
              <a:t>Developed at </a:t>
            </a:r>
            <a:r>
              <a:rPr lang="en-GB" sz="2800" b="1" u="none" strike="noStrike">
                <a:solidFill>
                  <a:schemeClr val="accent1"/>
                </a:solidFill>
                <a:effectLst/>
                <a:uFillTx/>
                <a:latin typeface="Montserrat"/>
                <a:ea typeface="DejaVu Sans"/>
              </a:rPr>
              <a:t>NSLS-II</a:t>
            </a:r>
            <a:r>
              <a:rPr lang="en-GB" sz="2800" b="0" u="none" strike="noStrike">
                <a:solidFill>
                  <a:srgbClr val="0a4c86"/>
                </a:solidFill>
                <a:effectLst/>
                <a:uFillTx/>
                <a:latin typeface="Montserrat"/>
                <a:ea typeface="DejaVu Sans"/>
              </a:rPr>
              <a:t>, it is seeing production beamlines at </a:t>
            </a:r>
            <a:r>
              <a:rPr lang="en-GB" sz="2800" b="0" u="none" strike="noStrike">
                <a:solidFill>
                  <a:srgbClr val="0a4c86"/>
                </a:solidFill>
                <a:effectLst/>
                <a:uFillTx/>
                <a:latin typeface="Montserrat"/>
                <a:ea typeface="DejaVu Sans"/>
              </a:rPr>
              <a:t>American facilities and experimental use at </a:t>
            </a:r>
            <a:r>
              <a:rPr lang="en-GB" sz="2800" b="1" u="none" strike="noStrike">
                <a:solidFill>
                  <a:schemeClr val="accent1"/>
                </a:solidFill>
                <a:effectLst/>
                <a:uFillTx/>
                <a:latin typeface="Montserrat"/>
                <a:ea typeface="DejaVu Sans"/>
              </a:rPr>
              <a:t>Diamond</a:t>
            </a:r>
            <a:r>
              <a:rPr lang="en-GB" sz="2800" b="0" u="none" strike="noStrike">
                <a:solidFill>
                  <a:srgbClr val="0a4c86"/>
                </a:solidFill>
                <a:effectLst/>
                <a:uFillTx/>
                <a:latin typeface="Montserrat"/>
                <a:ea typeface="DejaVu Sans"/>
              </a:rPr>
              <a:t> and </a:t>
            </a:r>
            <a:r>
              <a:rPr lang="en-GB" sz="2800" b="1" u="none" strike="noStrike">
                <a:solidFill>
                  <a:schemeClr val="accent1"/>
                </a:solidFill>
                <a:effectLst/>
                <a:uFillTx/>
                <a:latin typeface="Montserrat"/>
                <a:ea typeface="DejaVu Sans"/>
              </a:rPr>
              <a:t>HZB BESSY-II</a:t>
            </a:r>
            <a:r>
              <a:rPr lang="en-GB" sz="2800" b="0" u="none" strike="noStrike">
                <a:solidFill>
                  <a:srgbClr val="0a4c86"/>
                </a:solidFill>
                <a:effectLst/>
                <a:uFillTx/>
                <a:latin typeface="Montserrat"/>
                <a:ea typeface="DejaVu Sans"/>
              </a:rPr>
              <a:t>.</a:t>
            </a:r>
            <a:endParaRPr lang="de-DE" sz="2800" b="0" u="none" strike="noStrike">
              <a:solidFill>
                <a:srgbClr val="000000"/>
              </a:solidFill>
              <a:effectLst/>
              <a:uFillTx/>
              <a:latin typeface="Arial"/>
            </a:endParaRPr>
          </a:p>
          <a:p>
            <a:pPr marL="234000" indent="-234000" defTabSz="914400">
              <a:lnSpc>
                <a:spcPct val="90000"/>
              </a:lnSpc>
              <a:spcBef>
                <a:spcPts val="1001"/>
              </a:spcBef>
              <a:buClr>
                <a:srgbClr val="1d3b58"/>
              </a:buClr>
              <a:buSzPct val="75000"/>
              <a:buFont typeface="OpenSymbol"/>
              <a:buChar char="◦"/>
            </a:pPr>
            <a:r>
              <a:rPr lang="en-GB" sz="2800" b="0" u="none" strike="noStrike">
                <a:solidFill>
                  <a:srgbClr val="0a4c86"/>
                </a:solidFill>
                <a:effectLst/>
                <a:uFillTx/>
                <a:latin typeface="Montserrat"/>
                <a:ea typeface="DejaVu Sans"/>
              </a:rPr>
              <a:t>Ships with a python client API for easy integration into server </a:t>
            </a:r>
            <a:r>
              <a:rPr lang="en-GB" sz="2800" b="0" u="none" strike="noStrike">
                <a:solidFill>
                  <a:srgbClr val="0a4c86"/>
                </a:solidFill>
                <a:effectLst/>
                <a:uFillTx/>
                <a:latin typeface="Montserrat"/>
                <a:ea typeface="DejaVu Sans"/>
              </a:rPr>
              <a:t>and client systems.</a:t>
            </a:r>
            <a:endParaRPr lang="de-DE" sz="2800" b="0" u="none" strike="noStrike">
              <a:solidFill>
                <a:srgbClr val="000000"/>
              </a:solidFill>
              <a:effectLst/>
              <a:uFillTx/>
              <a:latin typeface="Arial"/>
            </a:endParaRPr>
          </a:p>
          <a:p>
            <a:pPr marL="234000" indent="-234000" defTabSz="914400">
              <a:lnSpc>
                <a:spcPct val="90000"/>
              </a:lnSpc>
              <a:spcBef>
                <a:spcPts val="1001"/>
              </a:spcBef>
              <a:buClr>
                <a:srgbClr val="1d3b58"/>
              </a:buClr>
              <a:buSzPct val="75000"/>
              <a:buFont typeface="OpenSymbol"/>
              <a:buChar char="◦"/>
            </a:pPr>
            <a:r>
              <a:rPr lang="en-GB" sz="2800" b="1" u="none" strike="noStrike">
                <a:solidFill>
                  <a:schemeClr val="accent1"/>
                </a:solidFill>
                <a:effectLst/>
                <a:uFillTx/>
                <a:latin typeface="Montserrat"/>
                <a:ea typeface="DejaVu Sans"/>
              </a:rPr>
              <a:t>Two development instances </a:t>
            </a:r>
            <a:r>
              <a:rPr lang="en-GB" sz="2800" b="0" u="none" strike="noStrike">
                <a:solidFill>
                  <a:schemeClr val="accent1"/>
                </a:solidFill>
                <a:effectLst/>
                <a:uFillTx/>
                <a:latin typeface="Montserrat"/>
                <a:ea typeface="DejaVu Sans"/>
              </a:rPr>
              <a:t>now run in our DMZ-photonic </a:t>
            </a:r>
            <a:r>
              <a:rPr lang="en-GB" sz="2800" b="0" u="none" strike="noStrike">
                <a:solidFill>
                  <a:schemeClr val="accent1"/>
                </a:solidFill>
                <a:effectLst/>
                <a:uFillTx/>
                <a:latin typeface="Montserrat"/>
                <a:ea typeface="DejaVu Sans"/>
              </a:rPr>
              <a:t>Kubernetes cluster at DESY</a:t>
            </a:r>
            <a:r>
              <a:rPr lang="en-GB" sz="2800" b="0" u="none" strike="noStrike">
                <a:solidFill>
                  <a:srgbClr val="0a4c86"/>
                </a:solidFill>
                <a:effectLst/>
                <a:uFillTx/>
                <a:latin typeface="Montserrat"/>
                <a:ea typeface="DejaVu Sans"/>
              </a:rPr>
              <a:t>.</a:t>
            </a:r>
            <a:endParaRPr lang="de-DE" sz="2800" b="0" u="none" strike="noStrike">
              <a:solidFill>
                <a:srgbClr val="000000"/>
              </a:solidFill>
              <a:effectLst/>
              <a:uFillTx/>
              <a:latin typeface="Arial"/>
            </a:endParaRPr>
          </a:p>
        </p:txBody>
      </p:sp>
      <p:sp>
        <p:nvSpPr>
          <p:cNvPr id="254" name="PlaceHolder 2"/>
          <p:cNvSpPr>
            <a:spLocks noGrp="1"/>
          </p:cNvSpPr>
          <p:nvPr>
            <p:ph type="title"/>
          </p:nvPr>
        </p:nvSpPr>
        <p:spPr>
          <a:xfrm>
            <a:off x="300600" y="83520"/>
            <a:ext cx="10972080" cy="1143360"/>
          </a:xfrm>
          <a:prstGeom prst="rect">
            <a:avLst/>
          </a:prstGeom>
          <a:noFill/>
          <a:ln w="0">
            <a:noFill/>
          </a:ln>
        </p:spPr>
        <p:txBody>
          <a:bodyPr lIns="0" rIns="0" tIns="0" bIns="0" anchor="ctr">
            <a:noAutofit/>
          </a:bodyPr>
          <a:p>
            <a:pPr indent="0" defTabSz="914400">
              <a:lnSpc>
                <a:spcPct val="90000"/>
              </a:lnSpc>
              <a:buNone/>
              <a:tabLst>
                <a:tab algn="l" pos="0"/>
              </a:tabLst>
            </a:pPr>
            <a:r>
              <a:rPr lang="en-DE" sz="3600" b="0" u="none" strike="noStrike">
                <a:solidFill>
                  <a:schemeClr val="lt1"/>
                </a:solidFill>
                <a:effectLst/>
                <a:uFillTx/>
                <a:latin typeface="Montserrat"/>
                <a:ea typeface="DejaVu Sans"/>
              </a:rPr>
              <a:t>Tiled by Bluesky</a:t>
            </a:r>
            <a:endParaRPr lang="de-DE" sz="3600" b="0" u="none" strike="noStrike">
              <a:solidFill>
                <a:srgbClr val="000000"/>
              </a:solidFill>
              <a:effectLst/>
              <a:uFillTx/>
              <a:latin typeface="Arial"/>
            </a:endParaRPr>
          </a:p>
        </p:txBody>
      </p:sp>
      <p:sp>
        <p:nvSpPr>
          <p:cNvPr id="255" name="TextBox 3"/>
          <p:cNvSpPr/>
          <p:nvPr/>
        </p:nvSpPr>
        <p:spPr>
          <a:xfrm rot="1594800">
            <a:off x="10316160" y="1185480"/>
            <a:ext cx="1755360" cy="45540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2400" b="0" u="none" strike="noStrike">
                <a:solidFill>
                  <a:srgbClr val="c00000"/>
                </a:solidFill>
                <a:effectLst/>
                <a:highlight>
                  <a:srgbClr val="ffff00"/>
                </a:highlight>
                <a:uFillTx/>
                <a:latin typeface="Arial"/>
                <a:ea typeface="DejaVu Sans"/>
              </a:rPr>
              <a:t>F</a:t>
            </a:r>
            <a:r>
              <a:rPr lang="en-GB" sz="2400" b="0" u="none" strike="noStrike">
                <a:solidFill>
                  <a:srgbClr val="c00000"/>
                </a:solidFill>
                <a:effectLst/>
                <a:highlight>
                  <a:srgbClr val="ffff00"/>
                </a:highlight>
                <a:uFillTx/>
                <a:latin typeface="Arial"/>
                <a:ea typeface="DejaVu Sans"/>
              </a:rPr>
              <a:t>r</a:t>
            </a:r>
            <a:r>
              <a:rPr lang="en-DE" sz="2400" b="0" u="none" strike="noStrike">
                <a:solidFill>
                  <a:srgbClr val="c00000"/>
                </a:solidFill>
                <a:effectLst/>
                <a:highlight>
                  <a:srgbClr val="ffff00"/>
                </a:highlight>
                <a:uFillTx/>
                <a:latin typeface="Arial"/>
                <a:ea typeface="DejaVu Sans"/>
              </a:rPr>
              <a:t>om Devin</a:t>
            </a:r>
            <a:endParaRPr lang="de-DE" sz="2400" b="0" u="none" strike="noStrike">
              <a:solidFill>
                <a:srgbClr val="000000"/>
              </a:solidFill>
              <a:effectLst/>
              <a:uFillTx/>
              <a:latin typeface="Arial"/>
            </a:endParaRPr>
          </a:p>
        </p:txBody>
      </p:sp>
      <p:sp>
        <p:nvSpPr>
          <p:cNvPr id="256" name="TextBox 4"/>
          <p:cNvSpPr/>
          <p:nvPr/>
        </p:nvSpPr>
        <p:spPr>
          <a:xfrm>
            <a:off x="5199840" y="301680"/>
            <a:ext cx="2864880" cy="57708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GB" sz="1600" b="0" i="1" u="sng" strike="noStrike">
                <a:solidFill>
                  <a:schemeClr val="lt1"/>
                </a:solidFill>
                <a:effectLst/>
                <a:uFillTx/>
                <a:latin typeface="Calibri"/>
                <a:ea typeface="DejaVu Sans"/>
                <a:hlinkClick r:id="rId1"/>
              </a:rPr>
              <a:t>https://github.com/bluesky/tiled</a:t>
            </a:r>
            <a:endParaRPr lang="de-DE" sz="1600" b="0" u="none" strike="noStrike">
              <a:solidFill>
                <a:srgbClr val="000000"/>
              </a:solidFill>
              <a:effectLst/>
              <a:uFillTx/>
              <a:latin typeface="Arial"/>
            </a:endParaRPr>
          </a:p>
          <a:p>
            <a:pPr defTabSz="914400">
              <a:lnSpc>
                <a:spcPct val="100000"/>
              </a:lnSpc>
            </a:pPr>
            <a:r>
              <a:rPr lang="en-GB" sz="1600" b="0" i="1" u="none" strike="noStrike">
                <a:solidFill>
                  <a:schemeClr val="lt1"/>
                </a:solidFill>
                <a:effectLst/>
                <a:uFillTx/>
                <a:latin typeface="Calibri"/>
                <a:ea typeface="DejaVu Sans"/>
              </a:rPr>
              <a:t>https://blueskyproject.io/tiled/</a:t>
            </a:r>
            <a:endParaRPr lang="de-DE" sz="16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7" name="PlaceHolder 1"/>
          <p:cNvSpPr>
            <a:spLocks noGrp="1"/>
          </p:cNvSpPr>
          <p:nvPr>
            <p:ph type="title"/>
          </p:nvPr>
        </p:nvSpPr>
        <p:spPr>
          <a:xfrm>
            <a:off x="300600" y="83520"/>
            <a:ext cx="10972080" cy="1143360"/>
          </a:xfrm>
          <a:prstGeom prst="rect">
            <a:avLst/>
          </a:prstGeom>
          <a:noFill/>
          <a:ln w="0">
            <a:noFill/>
          </a:ln>
        </p:spPr>
        <p:txBody>
          <a:bodyPr lIns="0" rIns="0" tIns="0" bIns="0" anchor="ctr">
            <a:noAutofit/>
          </a:bodyPr>
          <a:p>
            <a:pPr indent="0" defTabSz="914400">
              <a:lnSpc>
                <a:spcPct val="90000"/>
              </a:lnSpc>
              <a:buNone/>
              <a:tabLst>
                <a:tab algn="l" pos="0"/>
              </a:tabLst>
            </a:pPr>
            <a:r>
              <a:rPr lang="en-DE" sz="3600" b="0" u="none" strike="noStrike">
                <a:solidFill>
                  <a:schemeClr val="lt1"/>
                </a:solidFill>
                <a:effectLst/>
                <a:uFillTx/>
                <a:latin typeface="Montserrat"/>
                <a:ea typeface="DejaVu Sans"/>
              </a:rPr>
              <a:t>Service Infrastructure Architecture</a:t>
            </a:r>
            <a:endParaRPr lang="de-DE" sz="3600" b="0" u="none" strike="noStrike">
              <a:solidFill>
                <a:srgbClr val="000000"/>
              </a:solidFill>
              <a:effectLst/>
              <a:uFillTx/>
              <a:latin typeface="Arial"/>
            </a:endParaRPr>
          </a:p>
        </p:txBody>
      </p:sp>
      <p:grpSp>
        <p:nvGrpSpPr>
          <p:cNvPr id="258" name="Group 79"/>
          <p:cNvGrpSpPr/>
          <p:nvPr/>
        </p:nvGrpSpPr>
        <p:grpSpPr>
          <a:xfrm>
            <a:off x="687600" y="2253600"/>
            <a:ext cx="10641240" cy="1797120"/>
            <a:chOff x="687600" y="2253600"/>
            <a:chExt cx="10641240" cy="1797120"/>
          </a:xfrm>
        </p:grpSpPr>
        <p:sp>
          <p:nvSpPr>
            <p:cNvPr id="259" name="Rounded Rectangle 80"/>
            <p:cNvSpPr/>
            <p:nvPr/>
          </p:nvSpPr>
          <p:spPr>
            <a:xfrm>
              <a:off x="687600" y="2253600"/>
              <a:ext cx="10641240" cy="1797120"/>
            </a:xfrm>
            <a:prstGeom prst="roundRect">
              <a:avLst>
                <a:gd name="adj" fmla="val 16667"/>
              </a:avLst>
            </a:prstGeom>
            <a:gradFill rotWithShape="0">
              <a:gsLst>
                <a:gs pos="0">
                  <a:srgbClr val="f6f8fc"/>
                </a:gs>
                <a:gs pos="100000">
                  <a:srgbClr val="f8cbad"/>
                </a:gs>
              </a:gsLst>
              <a:lin ang="16200000"/>
            </a:gra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grpSp>
      <p:sp>
        <p:nvSpPr>
          <p:cNvPr id="260" name="Rounded Rectangle 83"/>
          <p:cNvSpPr/>
          <p:nvPr/>
        </p:nvSpPr>
        <p:spPr>
          <a:xfrm>
            <a:off x="720000" y="4109040"/>
            <a:ext cx="10684800" cy="2246400"/>
          </a:xfrm>
          <a:prstGeom prst="roundRect">
            <a:avLst>
              <a:gd name="adj" fmla="val 16667"/>
            </a:avLst>
          </a:prstGeom>
          <a:solidFill>
            <a:srgbClr val="ffffff"/>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61" name="Magnetic Disk 84"/>
          <p:cNvSpPr/>
          <p:nvPr/>
        </p:nvSpPr>
        <p:spPr>
          <a:xfrm>
            <a:off x="1133640" y="5540400"/>
            <a:ext cx="1082160" cy="678960"/>
          </a:xfrm>
          <a:prstGeom prst="flowChartMagneticDisk">
            <a:avLst/>
          </a:prstGeom>
          <a:solidFill>
            <a:srgbClr val="7add99"/>
          </a:solidFill>
          <a:ln w="12700">
            <a:solidFill>
              <a:srgbClr val="1d3155"/>
            </a:solidFill>
            <a:miter/>
          </a:ln>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62" name="Sequential Access Storage 85"/>
          <p:cNvSpPr/>
          <p:nvPr/>
        </p:nvSpPr>
        <p:spPr>
          <a:xfrm>
            <a:off x="9249840" y="5512320"/>
            <a:ext cx="688680" cy="678960"/>
          </a:xfrm>
          <a:prstGeom prst="flowChartMagneticTape">
            <a:avLst/>
          </a:prstGeom>
          <a:solidFill>
            <a:srgbClr val="7add99"/>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pic>
        <p:nvPicPr>
          <p:cNvPr id="263" name="Picture 2" descr="dCache Project · GitHub"/>
          <p:cNvPicPr/>
          <p:nvPr/>
        </p:nvPicPr>
        <p:blipFill>
          <a:blip r:embed="rId1"/>
          <a:stretch/>
        </p:blipFill>
        <p:spPr>
          <a:xfrm>
            <a:off x="4671720" y="4716000"/>
            <a:ext cx="1475280" cy="1475280"/>
          </a:xfrm>
          <a:prstGeom prst="rect">
            <a:avLst/>
          </a:prstGeom>
          <a:noFill/>
          <a:ln w="0">
            <a:noFill/>
          </a:ln>
        </p:spPr>
      </p:pic>
      <p:sp>
        <p:nvSpPr>
          <p:cNvPr id="264" name="Magnetic Disk 87"/>
          <p:cNvSpPr/>
          <p:nvPr/>
        </p:nvSpPr>
        <p:spPr>
          <a:xfrm>
            <a:off x="1962000" y="5454360"/>
            <a:ext cx="1082160" cy="678960"/>
          </a:xfrm>
          <a:prstGeom prst="flowChartMagneticDisk">
            <a:avLst/>
          </a:prstGeom>
          <a:solidFill>
            <a:srgbClr val="7add99"/>
          </a:solidFill>
          <a:ln w="12700">
            <a:solidFill>
              <a:srgbClr val="1d3155"/>
            </a:solidFill>
            <a:miter/>
          </a:ln>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65" name="Magnetic Disk 88"/>
          <p:cNvSpPr/>
          <p:nvPr/>
        </p:nvSpPr>
        <p:spPr>
          <a:xfrm>
            <a:off x="2642400" y="5244480"/>
            <a:ext cx="1082160" cy="678960"/>
          </a:xfrm>
          <a:prstGeom prst="flowChartMagneticDisk">
            <a:avLst/>
          </a:prstGeom>
          <a:solidFill>
            <a:srgbClr val="7add99"/>
          </a:solidFill>
          <a:ln w="12700">
            <a:solidFill>
              <a:srgbClr val="1d3155"/>
            </a:solidFill>
            <a:miter/>
          </a:ln>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66" name="Magnetic Disk 89"/>
          <p:cNvSpPr/>
          <p:nvPr/>
        </p:nvSpPr>
        <p:spPr>
          <a:xfrm>
            <a:off x="3209400" y="4929480"/>
            <a:ext cx="1082160" cy="678960"/>
          </a:xfrm>
          <a:prstGeom prst="flowChartMagneticDisk">
            <a:avLst/>
          </a:prstGeom>
          <a:solidFill>
            <a:srgbClr val="7add99"/>
          </a:solidFill>
          <a:ln w="12700">
            <a:solidFill>
              <a:srgbClr val="1d3155"/>
            </a:solidFill>
            <a:miter/>
          </a:ln>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67" name="Magnetic Disk 90"/>
          <p:cNvSpPr/>
          <p:nvPr/>
        </p:nvSpPr>
        <p:spPr>
          <a:xfrm>
            <a:off x="6435360" y="5369040"/>
            <a:ext cx="1082160" cy="678960"/>
          </a:xfrm>
          <a:prstGeom prst="flowChartMagneticDisk">
            <a:avLst/>
          </a:prstGeom>
          <a:solidFill>
            <a:srgbClr val="7add99"/>
          </a:solidFill>
          <a:ln w="12700">
            <a:solidFill>
              <a:srgbClr val="1d3155"/>
            </a:solidFill>
            <a:miter/>
          </a:ln>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68" name="Magnetic Disk 91"/>
          <p:cNvSpPr/>
          <p:nvPr/>
        </p:nvSpPr>
        <p:spPr>
          <a:xfrm>
            <a:off x="7263720" y="5283000"/>
            <a:ext cx="1082160" cy="678960"/>
          </a:xfrm>
          <a:prstGeom prst="flowChartMagneticDisk">
            <a:avLst/>
          </a:prstGeom>
          <a:solidFill>
            <a:srgbClr val="7add99"/>
          </a:solidFill>
          <a:ln w="12700">
            <a:solidFill>
              <a:srgbClr val="1d3155"/>
            </a:solidFill>
            <a:miter/>
          </a:ln>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69" name="Magnetic Disk 92"/>
          <p:cNvSpPr/>
          <p:nvPr/>
        </p:nvSpPr>
        <p:spPr>
          <a:xfrm>
            <a:off x="7944120" y="5073120"/>
            <a:ext cx="1082160" cy="678960"/>
          </a:xfrm>
          <a:prstGeom prst="flowChartMagneticDisk">
            <a:avLst/>
          </a:prstGeom>
          <a:solidFill>
            <a:srgbClr val="7add99"/>
          </a:solidFill>
          <a:ln w="12700">
            <a:solidFill>
              <a:srgbClr val="1d3155"/>
            </a:solidFill>
            <a:miter/>
          </a:ln>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70" name="Magnetic Disk 93"/>
          <p:cNvSpPr/>
          <p:nvPr/>
        </p:nvSpPr>
        <p:spPr>
          <a:xfrm>
            <a:off x="8511120" y="4758120"/>
            <a:ext cx="1082160" cy="678960"/>
          </a:xfrm>
          <a:prstGeom prst="flowChartMagneticDisk">
            <a:avLst/>
          </a:prstGeom>
          <a:solidFill>
            <a:srgbClr val="7add99"/>
          </a:solidFill>
          <a:ln w="12700">
            <a:solidFill>
              <a:srgbClr val="1d3155"/>
            </a:solidFill>
            <a:miter/>
          </a:ln>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71" name="Sequential Access Storage 94"/>
          <p:cNvSpPr/>
          <p:nvPr/>
        </p:nvSpPr>
        <p:spPr>
          <a:xfrm>
            <a:off x="10078200" y="5265720"/>
            <a:ext cx="688680" cy="678960"/>
          </a:xfrm>
          <a:prstGeom prst="flowChartMagneticTape">
            <a:avLst/>
          </a:prstGeom>
          <a:solidFill>
            <a:srgbClr val="7add99"/>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72" name="Sequential Access Storage 95"/>
          <p:cNvSpPr/>
          <p:nvPr/>
        </p:nvSpPr>
        <p:spPr>
          <a:xfrm>
            <a:off x="10491120" y="4671720"/>
            <a:ext cx="688680" cy="678960"/>
          </a:xfrm>
          <a:prstGeom prst="flowChartMagneticTape">
            <a:avLst/>
          </a:prstGeom>
          <a:solidFill>
            <a:srgbClr val="7add99"/>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73" name="TextBox 96"/>
          <p:cNvSpPr/>
          <p:nvPr/>
        </p:nvSpPr>
        <p:spPr>
          <a:xfrm>
            <a:off x="2804760" y="4111920"/>
            <a:ext cx="4999680" cy="48564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lang="en-DE" sz="2600" b="0" u="none" strike="noStrike">
                <a:solidFill>
                  <a:srgbClr val="0d355d"/>
                </a:solidFill>
                <a:effectLst/>
                <a:uFillTx/>
                <a:latin typeface="Montserrat"/>
                <a:ea typeface="DejaVu Sans"/>
              </a:rPr>
              <a:t>Tiered Storage</a:t>
            </a:r>
            <a:endParaRPr lang="de-DE" sz="2600" b="0" u="none" strike="noStrike">
              <a:solidFill>
                <a:srgbClr val="000000"/>
              </a:solidFill>
              <a:effectLst/>
              <a:uFillTx/>
              <a:latin typeface="Arial"/>
            </a:endParaRPr>
          </a:p>
        </p:txBody>
      </p:sp>
      <p:sp>
        <p:nvSpPr>
          <p:cNvPr id="274" name="Rounded Rectangle 97"/>
          <p:cNvSpPr/>
          <p:nvPr/>
        </p:nvSpPr>
        <p:spPr>
          <a:xfrm>
            <a:off x="3649680" y="2473560"/>
            <a:ext cx="7438680" cy="1399320"/>
          </a:xfrm>
          <a:prstGeom prst="roundRect">
            <a:avLst>
              <a:gd name="adj" fmla="val 16667"/>
            </a:avLst>
          </a:prstGeom>
          <a:gradFill rotWithShape="0">
            <a:gsLst>
              <a:gs pos="0">
                <a:srgbClr val="ffffff"/>
              </a:gs>
              <a:gs pos="100000">
                <a:srgbClr val="dae3f3"/>
              </a:gs>
            </a:gsLst>
            <a:lin ang="10800000"/>
          </a:gra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pic>
        <p:nvPicPr>
          <p:cNvPr id="275" name="Picture 6"/>
          <p:cNvPicPr/>
          <p:nvPr/>
        </p:nvPicPr>
        <p:blipFill>
          <a:blip r:embed="rId2"/>
          <a:stretch/>
        </p:blipFill>
        <p:spPr>
          <a:xfrm>
            <a:off x="3822120" y="2558520"/>
            <a:ext cx="2993400" cy="528120"/>
          </a:xfrm>
          <a:prstGeom prst="rect">
            <a:avLst/>
          </a:prstGeom>
          <a:noFill/>
          <a:ln w="0">
            <a:noFill/>
          </a:ln>
        </p:spPr>
      </p:pic>
      <p:sp>
        <p:nvSpPr>
          <p:cNvPr id="276" name="TextBox 99"/>
          <p:cNvSpPr/>
          <p:nvPr/>
        </p:nvSpPr>
        <p:spPr>
          <a:xfrm>
            <a:off x="4133880" y="3120480"/>
            <a:ext cx="2055960" cy="57708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1600" b="0" u="none" strike="noStrike">
                <a:solidFill>
                  <a:srgbClr val="000000"/>
                </a:solidFill>
                <a:effectLst/>
                <a:uFillTx/>
                <a:latin typeface="Montserrat"/>
                <a:ea typeface="DejaVu Sans"/>
              </a:rPr>
              <a:t>High Performance</a:t>
            </a:r>
            <a:endParaRPr lang="de-DE" sz="1600" b="0" u="none" strike="noStrike">
              <a:solidFill>
                <a:srgbClr val="000000"/>
              </a:solidFill>
              <a:effectLst/>
              <a:uFillTx/>
              <a:latin typeface="Arial"/>
            </a:endParaRPr>
          </a:p>
          <a:p>
            <a:pPr defTabSz="914400">
              <a:lnSpc>
                <a:spcPct val="100000"/>
              </a:lnSpc>
            </a:pPr>
            <a:r>
              <a:rPr lang="en-DE" sz="1600" b="0" u="none" strike="noStrike">
                <a:solidFill>
                  <a:srgbClr val="000000"/>
                </a:solidFill>
                <a:effectLst/>
                <a:uFillTx/>
                <a:latin typeface="Montserrat"/>
                <a:ea typeface="DejaVu Sans"/>
              </a:rPr>
              <a:t>Highly Redudant</a:t>
            </a:r>
            <a:endParaRPr lang="de-DE" sz="1600" b="0" u="none" strike="noStrike">
              <a:solidFill>
                <a:srgbClr val="000000"/>
              </a:solidFill>
              <a:effectLst/>
              <a:uFillTx/>
              <a:latin typeface="Arial"/>
            </a:endParaRPr>
          </a:p>
        </p:txBody>
      </p:sp>
      <p:sp>
        <p:nvSpPr>
          <p:cNvPr id="277" name="Regular Pentagon 100"/>
          <p:cNvSpPr/>
          <p:nvPr/>
        </p:nvSpPr>
        <p:spPr>
          <a:xfrm>
            <a:off x="7272720" y="2834280"/>
            <a:ext cx="958680" cy="912960"/>
          </a:xfrm>
          <a:prstGeom prst="pentagon">
            <a:avLst>
              <a:gd name="hf" fmla="val 105146"/>
              <a:gd name="vf" fmla="val 110557"/>
            </a:avLst>
          </a:prstGeom>
          <a:solidFill>
            <a:srgbClr val="2d6e78"/>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78" name="Regular Pentagon 101"/>
          <p:cNvSpPr/>
          <p:nvPr/>
        </p:nvSpPr>
        <p:spPr>
          <a:xfrm>
            <a:off x="8473320" y="2834280"/>
            <a:ext cx="958680" cy="912960"/>
          </a:xfrm>
          <a:prstGeom prst="pentagon">
            <a:avLst>
              <a:gd name="hf" fmla="val 105146"/>
              <a:gd name="vf" fmla="val 110557"/>
            </a:avLst>
          </a:prstGeom>
          <a:solidFill>
            <a:srgbClr val="2d6e78"/>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79" name="Regular Pentagon 102"/>
          <p:cNvSpPr/>
          <p:nvPr/>
        </p:nvSpPr>
        <p:spPr>
          <a:xfrm>
            <a:off x="9673920" y="2834280"/>
            <a:ext cx="958680" cy="912960"/>
          </a:xfrm>
          <a:prstGeom prst="pentagon">
            <a:avLst>
              <a:gd name="hf" fmla="val 105146"/>
              <a:gd name="vf" fmla="val 110557"/>
            </a:avLst>
          </a:prstGeom>
          <a:solidFill>
            <a:srgbClr val="2d6e78"/>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80" name="TextBox 103"/>
          <p:cNvSpPr/>
          <p:nvPr/>
        </p:nvSpPr>
        <p:spPr>
          <a:xfrm>
            <a:off x="6924240" y="2494080"/>
            <a:ext cx="3970800" cy="3333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1600" b="0" u="none" strike="noStrike">
                <a:solidFill>
                  <a:srgbClr val="0d355d"/>
                </a:solidFill>
                <a:effectLst/>
                <a:uFillTx/>
                <a:latin typeface="Montserrat"/>
                <a:ea typeface="DejaVu Sans"/>
              </a:rPr>
              <a:t>Bluesky Tiled Services / REST Services</a:t>
            </a:r>
            <a:endParaRPr lang="de-DE" sz="1600" b="0" u="none" strike="noStrike">
              <a:solidFill>
                <a:srgbClr val="000000"/>
              </a:solidFill>
              <a:effectLst/>
              <a:uFillTx/>
              <a:latin typeface="Arial"/>
            </a:endParaRPr>
          </a:p>
        </p:txBody>
      </p:sp>
      <p:sp>
        <p:nvSpPr>
          <p:cNvPr id="281" name="Bent Arrow 104"/>
          <p:cNvSpPr/>
          <p:nvPr/>
        </p:nvSpPr>
        <p:spPr>
          <a:xfrm>
            <a:off x="8819640" y="1910160"/>
            <a:ext cx="1629360" cy="582480"/>
          </a:xfrm>
          <a:prstGeom prst="bentArrow">
            <a:avLst>
              <a:gd name="adj1" fmla="val 25000"/>
              <a:gd name="adj2" fmla="val 25000"/>
              <a:gd name="adj3" fmla="val 25000"/>
              <a:gd name="adj4" fmla="val 43750"/>
            </a:avLst>
          </a:prstGeom>
          <a:solidFill>
            <a:srgbClr val="2d6e78"/>
          </a:solidFill>
          <a:ln w="12700">
            <a:noFill/>
          </a:ln>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000000"/>
              </a:solidFill>
              <a:effectLst/>
              <a:uFillTx/>
              <a:latin typeface="Calibri"/>
              <a:ea typeface="DejaVu Sans"/>
            </a:endParaRPr>
          </a:p>
        </p:txBody>
      </p:sp>
      <p:sp>
        <p:nvSpPr>
          <p:cNvPr id="282" name="Bent Arrow 107"/>
          <p:cNvSpPr/>
          <p:nvPr/>
        </p:nvSpPr>
        <p:spPr>
          <a:xfrm flipH="1">
            <a:off x="2289600" y="1571760"/>
            <a:ext cx="1030320" cy="1015920"/>
          </a:xfrm>
          <a:prstGeom prst="bentArrow">
            <a:avLst>
              <a:gd name="adj1" fmla="val 25000"/>
              <a:gd name="adj2" fmla="val 25000"/>
              <a:gd name="adj3" fmla="val 25000"/>
              <a:gd name="adj4" fmla="val 43750"/>
            </a:avLst>
          </a:prstGeom>
          <a:gradFill rotWithShape="0">
            <a:gsLst>
              <a:gs pos="0">
                <a:srgbClr val="f6f8fc"/>
              </a:gs>
              <a:gs pos="99000">
                <a:srgbClr val="808080"/>
              </a:gs>
            </a:gsLst>
            <a:lin ang="16200000"/>
          </a:gradFill>
          <a:ln w="12700">
            <a:noFill/>
          </a:ln>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0d355d"/>
              </a:solidFill>
              <a:effectLst/>
              <a:uFillTx/>
              <a:latin typeface="Calibri"/>
              <a:ea typeface="DejaVu Sans"/>
            </a:endParaRPr>
          </a:p>
        </p:txBody>
      </p:sp>
      <p:sp>
        <p:nvSpPr>
          <p:cNvPr id="283" name="Rounded Rectangle 105"/>
          <p:cNvSpPr/>
          <p:nvPr/>
        </p:nvSpPr>
        <p:spPr>
          <a:xfrm>
            <a:off x="2160000" y="2484000"/>
            <a:ext cx="1386720" cy="1399320"/>
          </a:xfrm>
          <a:prstGeom prst="roundRect">
            <a:avLst>
              <a:gd name="adj" fmla="val 16667"/>
            </a:avLst>
          </a:prstGeom>
          <a:gradFill rotWithShape="0">
            <a:gsLst>
              <a:gs pos="0">
                <a:srgbClr val="ffffff"/>
              </a:gs>
              <a:gs pos="100000">
                <a:srgbClr val="dae3f3"/>
              </a:gs>
            </a:gsLst>
            <a:lin ang="10800000"/>
          </a:gra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ffffff"/>
              </a:solidFill>
              <a:effectLst/>
              <a:uFillTx/>
              <a:latin typeface="Calibri"/>
              <a:ea typeface="DejaVu Sans"/>
            </a:endParaRPr>
          </a:p>
        </p:txBody>
      </p:sp>
      <p:sp>
        <p:nvSpPr>
          <p:cNvPr id="284" name="TextBox 109"/>
          <p:cNvSpPr/>
          <p:nvPr/>
        </p:nvSpPr>
        <p:spPr>
          <a:xfrm>
            <a:off x="8772480" y="1181520"/>
            <a:ext cx="1723680" cy="729720"/>
          </a:xfrm>
          <a:prstGeom prst="rect">
            <a:avLst/>
          </a:prstGeom>
          <a:noFill/>
          <a:ln w="0">
            <a:noFill/>
          </a:ln>
        </p:spPr>
        <p:style>
          <a:lnRef idx="0"/>
          <a:fillRef idx="0"/>
          <a:effectRef idx="0"/>
          <a:fontRef idx="minor"/>
        </p:style>
        <p:txBody>
          <a:bodyPr wrap="none" lIns="90000" rIns="90000" tIns="45000" bIns="45000" anchor="t">
            <a:spAutoFit/>
          </a:bodyPr>
          <a:p>
            <a:pPr algn="ctr" defTabSz="914400">
              <a:lnSpc>
                <a:spcPct val="100000"/>
              </a:lnSpc>
            </a:pPr>
            <a:r>
              <a:rPr lang="en-DE" sz="2100" b="0" u="none" strike="noStrike">
                <a:solidFill>
                  <a:srgbClr val="0d355d"/>
                </a:solidFill>
                <a:effectLst/>
                <a:uFillTx/>
                <a:latin typeface="Montserrat"/>
                <a:ea typeface="DejaVu Sans"/>
              </a:rPr>
              <a:t>Service to</a:t>
            </a:r>
            <a:endParaRPr lang="de-DE" sz="2100" b="0" u="none" strike="noStrike">
              <a:solidFill>
                <a:srgbClr val="000000"/>
              </a:solidFill>
              <a:effectLst/>
              <a:uFillTx/>
              <a:latin typeface="Arial"/>
            </a:endParaRPr>
          </a:p>
          <a:p>
            <a:pPr algn="ctr" defTabSz="914400">
              <a:lnSpc>
                <a:spcPct val="100000"/>
              </a:lnSpc>
            </a:pPr>
            <a:r>
              <a:rPr lang="en-DE" sz="2100" b="0" u="none" strike="noStrike">
                <a:solidFill>
                  <a:srgbClr val="0d355d"/>
                </a:solidFill>
                <a:effectLst/>
                <a:uFillTx/>
                <a:latin typeface="Montserrat"/>
                <a:ea typeface="DejaVu Sans"/>
              </a:rPr>
              <a:t>Universities</a:t>
            </a:r>
            <a:endParaRPr lang="de-DE" sz="2100" b="0" u="none" strike="noStrike">
              <a:solidFill>
                <a:srgbClr val="000000"/>
              </a:solidFill>
              <a:effectLst/>
              <a:uFillTx/>
              <a:latin typeface="Arial"/>
            </a:endParaRPr>
          </a:p>
        </p:txBody>
      </p:sp>
      <p:sp>
        <p:nvSpPr>
          <p:cNvPr id="285" name="Bent Arrow 110"/>
          <p:cNvSpPr/>
          <p:nvPr/>
        </p:nvSpPr>
        <p:spPr>
          <a:xfrm>
            <a:off x="3874680" y="1429920"/>
            <a:ext cx="1629360" cy="1047600"/>
          </a:xfrm>
          <a:prstGeom prst="bentArrow">
            <a:avLst>
              <a:gd name="adj1" fmla="val 25000"/>
              <a:gd name="adj2" fmla="val 25000"/>
              <a:gd name="adj3" fmla="val 25000"/>
              <a:gd name="adj4" fmla="val 43750"/>
            </a:avLst>
          </a:prstGeom>
          <a:gradFill rotWithShape="0">
            <a:gsLst>
              <a:gs pos="0">
                <a:srgbClr val="f6f8fc"/>
              </a:gs>
              <a:gs pos="99000">
                <a:srgbClr val="808080"/>
              </a:gs>
            </a:gsLst>
            <a:lin ang="16200000"/>
          </a:gradFill>
          <a:ln w="12700">
            <a:noFill/>
          </a:ln>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000000"/>
              </a:solidFill>
              <a:effectLst/>
              <a:uFillTx/>
              <a:latin typeface="Calibri"/>
              <a:ea typeface="DejaVu Sans"/>
            </a:endParaRPr>
          </a:p>
        </p:txBody>
      </p:sp>
      <p:pic>
        <p:nvPicPr>
          <p:cNvPr id="286" name="Picture 111"/>
          <p:cNvPicPr/>
          <p:nvPr/>
        </p:nvPicPr>
        <p:blipFill>
          <a:blip r:embed="rId3"/>
          <a:stretch/>
        </p:blipFill>
        <p:spPr>
          <a:xfrm>
            <a:off x="5526000" y="1389960"/>
            <a:ext cx="2932200" cy="633600"/>
          </a:xfrm>
          <a:prstGeom prst="rect">
            <a:avLst/>
          </a:prstGeom>
          <a:noFill/>
          <a:ln w="0">
            <a:noFill/>
          </a:ln>
        </p:spPr>
      </p:pic>
      <p:pic>
        <p:nvPicPr>
          <p:cNvPr id="287" name="Picture 14" descr="Verteilte Dateisysteme unter Linux - blog.ordix.de"/>
          <p:cNvPicPr/>
          <p:nvPr/>
        </p:nvPicPr>
        <p:blipFill>
          <a:blip r:embed="rId4"/>
          <a:stretch/>
        </p:blipFill>
        <p:spPr>
          <a:xfrm>
            <a:off x="1209960" y="4365000"/>
            <a:ext cx="1292400" cy="1001520"/>
          </a:xfrm>
          <a:prstGeom prst="rect">
            <a:avLst/>
          </a:prstGeom>
          <a:noFill/>
          <a:ln w="0">
            <a:noFill/>
          </a:ln>
        </p:spPr>
      </p:pic>
      <p:sp>
        <p:nvSpPr>
          <p:cNvPr id="288" name="U-turn Arrow 115"/>
          <p:cNvSpPr/>
          <p:nvPr/>
        </p:nvSpPr>
        <p:spPr>
          <a:xfrm>
            <a:off x="6194880" y="3539160"/>
            <a:ext cx="1106280" cy="366840"/>
          </a:xfrm>
          <a:prstGeom prst="uturnArrow">
            <a:avLst>
              <a:gd name="adj1" fmla="val 25000"/>
              <a:gd name="adj2" fmla="val 25000"/>
              <a:gd name="adj3" fmla="val 25000"/>
              <a:gd name="adj4" fmla="val 43750"/>
              <a:gd name="adj5" fmla="val 75000"/>
            </a:avLst>
          </a:prstGeom>
          <a:solidFill>
            <a:srgbClr val="ffc000"/>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000000"/>
              </a:solidFill>
              <a:effectLst/>
              <a:uFillTx/>
              <a:latin typeface="Calibri"/>
              <a:ea typeface="DejaVu Sans"/>
            </a:endParaRPr>
          </a:p>
        </p:txBody>
      </p:sp>
      <p:sp>
        <p:nvSpPr>
          <p:cNvPr id="289" name="U-turn Arrow 116"/>
          <p:cNvSpPr/>
          <p:nvPr/>
        </p:nvSpPr>
        <p:spPr>
          <a:xfrm rot="10800000">
            <a:off x="6166080" y="3872880"/>
            <a:ext cx="1106280" cy="392400"/>
          </a:xfrm>
          <a:prstGeom prst="uturnArrow">
            <a:avLst>
              <a:gd name="adj1" fmla="val 25000"/>
              <a:gd name="adj2" fmla="val 25000"/>
              <a:gd name="adj3" fmla="val 25000"/>
              <a:gd name="adj4" fmla="val 43750"/>
              <a:gd name="adj5" fmla="val 75000"/>
            </a:avLst>
          </a:prstGeom>
          <a:solidFill>
            <a:srgbClr val="ffc000"/>
          </a:solidFill>
          <a:ln w="12700">
            <a:noFill/>
          </a:ln>
          <a:effectLst>
            <a:outerShdw algn="tl" blurRad="50760" dir="2700000" dist="37674" rotWithShape="0">
              <a:srgbClr val="000000">
                <a:alpha val="40000"/>
              </a:srgbClr>
            </a:outerShdw>
          </a:effectLst>
        </p:spPr>
        <p:style>
          <a:lnRef idx="0"/>
          <a:fillRef idx="0"/>
          <a:effectRef idx="0"/>
          <a:fontRef idx="minor"/>
        </p:style>
        <p:txBody>
          <a:bodyPr lIns="90000" rIns="90000" tIns="45000" bIns="45000" anchor="ctr">
            <a:noAutofit/>
          </a:bodyPr>
          <a:p>
            <a:pPr algn="ctr" defTabSz="914400">
              <a:lnSpc>
                <a:spcPct val="100000"/>
              </a:lnSpc>
              <a:tabLst>
                <a:tab algn="l" pos="0"/>
              </a:tabLst>
            </a:pPr>
            <a:endParaRPr lang="en-DE" sz="1800" b="0" u="none" strike="noStrike">
              <a:solidFill>
                <a:srgbClr val="000000"/>
              </a:solidFill>
              <a:effectLst/>
              <a:uFillTx/>
              <a:latin typeface="Calibri"/>
              <a:ea typeface="DejaVu Sans"/>
            </a:endParaRPr>
          </a:p>
        </p:txBody>
      </p:sp>
      <p:pic>
        <p:nvPicPr>
          <p:cNvPr id="290" name="Picture 2" descr="University Icon Free PNG Transparent Background, Free Download #28201 -  FreeIconsPNG"/>
          <p:cNvPicPr/>
          <p:nvPr/>
        </p:nvPicPr>
        <p:blipFill>
          <a:blip r:embed="rId5"/>
          <a:stretch/>
        </p:blipFill>
        <p:spPr>
          <a:xfrm>
            <a:off x="10423080" y="929520"/>
            <a:ext cx="1643400" cy="1643400"/>
          </a:xfrm>
          <a:prstGeom prst="rect">
            <a:avLst/>
          </a:prstGeom>
          <a:noFill/>
          <a:ln w="0">
            <a:noFill/>
          </a:ln>
        </p:spPr>
      </p:pic>
      <p:pic>
        <p:nvPicPr>
          <p:cNvPr id="291" name=""/>
          <p:cNvPicPr/>
          <p:nvPr/>
        </p:nvPicPr>
        <p:blipFill>
          <a:blip r:embed="rId6"/>
          <a:stretch/>
        </p:blipFill>
        <p:spPr>
          <a:xfrm>
            <a:off x="180000" y="1368000"/>
            <a:ext cx="2476440" cy="539280"/>
          </a:xfrm>
          <a:prstGeom prst="rect">
            <a:avLst/>
          </a:prstGeom>
          <a:noFill/>
          <a:ln w="0">
            <a:noFill/>
          </a:ln>
        </p:spPr>
      </p:pic>
      <p:pic>
        <p:nvPicPr>
          <p:cNvPr id="292" name="Picture 106"/>
          <p:cNvPicPr/>
          <p:nvPr/>
        </p:nvPicPr>
        <p:blipFill>
          <a:blip r:embed="rId7"/>
          <a:stretch/>
        </p:blipFill>
        <p:spPr>
          <a:xfrm>
            <a:off x="2196000" y="2695680"/>
            <a:ext cx="1320120" cy="831600"/>
          </a:xfrm>
          <a:prstGeom prst="rect">
            <a:avLst/>
          </a:prstGeom>
          <a:noFill/>
          <a:ln w="0">
            <a:noFill/>
          </a:ln>
        </p:spPr>
      </p:pic>
      <p:sp>
        <p:nvSpPr>
          <p:cNvPr id="293" name=""/>
          <p:cNvSpPr/>
          <p:nvPr/>
        </p:nvSpPr>
        <p:spPr>
          <a:xfrm>
            <a:off x="6371280" y="3759480"/>
            <a:ext cx="728280" cy="291240"/>
          </a:xfrm>
          <a:prstGeom prst="roundRect">
            <a:avLst>
              <a:gd name="adj" fmla="val 16667"/>
            </a:avLst>
          </a:prstGeom>
          <a:solidFill>
            <a:srgbClr val="ffc000"/>
          </a:solidFill>
          <a:ln w="0">
            <a:solidFill>
              <a:srgbClr val="ffc000"/>
            </a:solidFill>
          </a:ln>
        </p:spPr>
        <p:style>
          <a:lnRef idx="0"/>
          <a:fillRef idx="0"/>
          <a:effectRef idx="0"/>
          <a:fontRef idx="minor"/>
        </p:style>
        <p:txBody>
          <a:bodyPr lIns="90000" rIns="90000" tIns="45000" bIns="45000" anchor="ctr">
            <a:noAutofit/>
          </a:bodyPr>
          <a:p>
            <a:pPr algn="ctr">
              <a:lnSpc>
                <a:spcPct val="100000"/>
              </a:lnSpc>
            </a:pPr>
            <a:r>
              <a:rPr lang="de-DE" sz="1000" b="0" u="none" strike="noStrike">
                <a:solidFill>
                  <a:srgbClr val="000000"/>
                </a:solidFill>
                <a:effectLst/>
                <a:uFillTx/>
                <a:latin typeface="Montserrat"/>
                <a:ea typeface="DejaVu Sans"/>
              </a:rPr>
              <a:t>ASAP:O</a:t>
            </a:r>
            <a:endParaRPr lang="de-DE" sz="1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93" dur="indefinite" restart="never" nodeType="tmRoot">
          <p:childTnLst>
            <p:seq>
              <p:cTn id="94" dur="indefinite" nodeType="mainSeq">
                <p:childTnLst>
                  <p:par>
                    <p:cTn id="95" fill="hold">
                      <p:stCondLst>
                        <p:cond delay="indefinite"/>
                      </p:stCondLst>
                      <p:childTnLst>
                        <p:par>
                          <p:cTn id="96" fill="hold">
                            <p:stCondLst>
                              <p:cond delay="0"/>
                            </p:stCondLst>
                            <p:childTnLst>
                              <p:par>
                                <p:cTn id="97" presetID="3" presetClass="exit" fill="hold" nodeType="clickEffect" presetSubtype="10">
                                  <p:stCondLst>
                                    <p:cond delay="0"/>
                                  </p:stCondLst>
                                  <p:childTnLst>
                                    <p:animEffect filter="blinds(horizontal)" transition="out">
                                      <p:cBhvr additive="repl">
                                        <p:cTn id="98" dur="500"/>
                                        <p:tgtEl>
                                          <p:spTgt spid="258"/>
                                        </p:tgtEl>
                                      </p:cBhvr>
                                    </p:animEffect>
                                    <p:set>
                                      <p:cBhvr>
                                        <p:cTn id="99" dur="1" fill="hold">
                                          <p:stCondLst>
                                            <p:cond delay="499"/>
                                          </p:stCondLst>
                                        </p:cTn>
                                        <p:tgtEl>
                                          <p:spTgt spid="25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4" name="PlaceHolder 1"/>
          <p:cNvSpPr>
            <a:spLocks noGrp="1"/>
          </p:cNvSpPr>
          <p:nvPr>
            <p:ph type="title"/>
          </p:nvPr>
        </p:nvSpPr>
        <p:spPr>
          <a:xfrm>
            <a:off x="300600" y="83520"/>
            <a:ext cx="10972080" cy="1143360"/>
          </a:xfrm>
          <a:prstGeom prst="rect">
            <a:avLst/>
          </a:prstGeom>
          <a:noFill/>
          <a:ln w="0">
            <a:noFill/>
          </a:ln>
        </p:spPr>
        <p:txBody>
          <a:bodyPr lIns="0" rIns="0" tIns="0" bIns="0" anchor="ctr">
            <a:noAutofit/>
          </a:bodyPr>
          <a:p>
            <a:pPr indent="0" defTabSz="914400">
              <a:lnSpc>
                <a:spcPct val="90000"/>
              </a:lnSpc>
              <a:buNone/>
              <a:tabLst>
                <a:tab algn="l" pos="0"/>
              </a:tabLst>
            </a:pPr>
            <a:r>
              <a:rPr lang="en-DE" sz="3600" b="0" u="none" strike="noStrike">
                <a:solidFill>
                  <a:schemeClr val="lt1"/>
                </a:solidFill>
                <a:effectLst/>
                <a:uFillTx/>
                <a:latin typeface="Montserrat"/>
                <a:ea typeface="DejaVu Sans"/>
              </a:rPr>
              <a:t>Other friends</a:t>
            </a:r>
            <a:endParaRPr lang="de-DE" sz="3600" b="0" u="none" strike="noStrike">
              <a:solidFill>
                <a:srgbClr val="000000"/>
              </a:solidFill>
              <a:effectLst/>
              <a:uFillTx/>
              <a:latin typeface="Arial"/>
            </a:endParaRPr>
          </a:p>
        </p:txBody>
      </p:sp>
      <p:pic>
        <p:nvPicPr>
          <p:cNvPr id="295" name="Picture 3"/>
          <p:cNvPicPr/>
          <p:nvPr/>
        </p:nvPicPr>
        <p:blipFill>
          <a:blip r:embed="rId1"/>
          <a:srcRect l="-2" t="0" r="66163" b="0"/>
          <a:stretch/>
        </p:blipFill>
        <p:spPr>
          <a:xfrm>
            <a:off x="7309800" y="-66960"/>
            <a:ext cx="1150560" cy="1360080"/>
          </a:xfrm>
          <a:prstGeom prst="rect">
            <a:avLst/>
          </a:prstGeom>
          <a:noFill/>
          <a:ln w="0">
            <a:noFill/>
          </a:ln>
        </p:spPr>
      </p:pic>
      <p:pic>
        <p:nvPicPr>
          <p:cNvPr id="296" name="Picture 4"/>
          <p:cNvPicPr/>
          <p:nvPr/>
        </p:nvPicPr>
        <p:blipFill>
          <a:blip r:embed="rId2"/>
          <a:stretch/>
        </p:blipFill>
        <p:spPr>
          <a:xfrm>
            <a:off x="4529880" y="1581480"/>
            <a:ext cx="2932200" cy="633600"/>
          </a:xfrm>
          <a:prstGeom prst="rect">
            <a:avLst/>
          </a:prstGeom>
          <a:noFill/>
          <a:ln w="0">
            <a:noFill/>
          </a:ln>
        </p:spPr>
      </p:pic>
      <p:grpSp>
        <p:nvGrpSpPr>
          <p:cNvPr id="297" name="Group 6"/>
          <p:cNvGrpSpPr/>
          <p:nvPr/>
        </p:nvGrpSpPr>
        <p:grpSpPr>
          <a:xfrm>
            <a:off x="4502160" y="2535840"/>
            <a:ext cx="4415040" cy="1143360"/>
            <a:chOff x="4502160" y="2535840"/>
            <a:chExt cx="4415040" cy="1143360"/>
          </a:xfrm>
        </p:grpSpPr>
        <p:sp>
          <p:nvSpPr>
            <p:cNvPr id="298" name="Rounded Rectangle 9"/>
            <p:cNvSpPr/>
            <p:nvPr/>
          </p:nvSpPr>
          <p:spPr>
            <a:xfrm>
              <a:off x="4509360" y="2535840"/>
              <a:ext cx="4407840" cy="1143360"/>
            </a:xfrm>
            <a:prstGeom prst="roundRect">
              <a:avLst>
                <a:gd name="adj" fmla="val 16667"/>
              </a:avLst>
            </a:prstGeom>
            <a:solidFill>
              <a:schemeClr val="accent6"/>
            </a:solidFill>
            <a:ln>
              <a:noFill/>
            </a:ln>
            <a:effectLst>
              <a:outerShdw algn="tl" blurRad="50760" dir="2700000" dist="37674" rotWithShape="0">
                <a:srgbClr val="000000">
                  <a:alpha val="40000"/>
                </a:srgbClr>
              </a:outerShdw>
            </a:effectLst>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DE" sz="1800" b="0" u="none" strike="noStrike">
                <a:solidFill>
                  <a:schemeClr val="lt1"/>
                </a:solidFill>
                <a:effectLst/>
                <a:uFillTx/>
                <a:latin typeface="Arial"/>
                <a:ea typeface="DejaVu Sans"/>
              </a:endParaRPr>
            </a:p>
          </p:txBody>
        </p:sp>
        <p:pic>
          <p:nvPicPr>
            <p:cNvPr id="299" name="Picture 2" descr="Nationale Forschungsdateninfrastruktur – Wikipedia"/>
            <p:cNvPicPr/>
            <p:nvPr/>
          </p:nvPicPr>
          <p:blipFill>
            <a:blip r:embed="rId3"/>
            <a:stretch/>
          </p:blipFill>
          <p:spPr>
            <a:xfrm>
              <a:off x="4502160" y="2660760"/>
              <a:ext cx="2756520" cy="980280"/>
            </a:xfrm>
            <a:prstGeom prst="rect">
              <a:avLst/>
            </a:prstGeom>
            <a:noFill/>
            <a:ln w="0">
              <a:noFill/>
            </a:ln>
          </p:spPr>
        </p:pic>
        <p:pic>
          <p:nvPicPr>
            <p:cNvPr id="300" name="Picture 6" descr="EOSC - EOSC Beyond"/>
            <p:cNvPicPr/>
            <p:nvPr/>
          </p:nvPicPr>
          <p:blipFill>
            <a:blip r:embed="rId4"/>
            <a:stretch/>
          </p:blipFill>
          <p:spPr>
            <a:xfrm>
              <a:off x="7209360" y="2774520"/>
              <a:ext cx="1497600" cy="740160"/>
            </a:xfrm>
            <a:prstGeom prst="rect">
              <a:avLst/>
            </a:prstGeom>
            <a:noFill/>
            <a:ln w="0">
              <a:noFill/>
            </a:ln>
          </p:spPr>
        </p:pic>
      </p:grpSp>
      <p:grpSp>
        <p:nvGrpSpPr>
          <p:cNvPr id="301" name="Group 1"/>
          <p:cNvGrpSpPr/>
          <p:nvPr/>
        </p:nvGrpSpPr>
        <p:grpSpPr>
          <a:xfrm>
            <a:off x="6948360" y="3990240"/>
            <a:ext cx="5143680" cy="2124720"/>
            <a:chOff x="6948360" y="3990240"/>
            <a:chExt cx="5143680" cy="2124720"/>
          </a:xfrm>
        </p:grpSpPr>
        <p:sp>
          <p:nvSpPr>
            <p:cNvPr id="302" name="Rounded Rectangle 8"/>
            <p:cNvSpPr/>
            <p:nvPr/>
          </p:nvSpPr>
          <p:spPr>
            <a:xfrm>
              <a:off x="6948360" y="3990240"/>
              <a:ext cx="5045760" cy="2124720"/>
            </a:xfrm>
            <a:prstGeom prst="roundRect">
              <a:avLst>
                <a:gd name="adj" fmla="val 16667"/>
              </a:avLst>
            </a:prstGeom>
            <a:solidFill>
              <a:schemeClr val="bg2">
                <a:lumMod val="95000"/>
              </a:schemeClr>
            </a:solidFill>
            <a:ln>
              <a:noFill/>
            </a:ln>
            <a:effectLst>
              <a:outerShdw algn="tl" blurRad="50760" dir="2700000" dist="37674" rotWithShape="0">
                <a:srgbClr val="000000">
                  <a:alpha val="40000"/>
                </a:srgbClr>
              </a:outerShdw>
            </a:effectLst>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DE" sz="1800" b="0" u="none" strike="noStrike">
                <a:solidFill>
                  <a:schemeClr val="lt1"/>
                </a:solidFill>
                <a:effectLst/>
                <a:uFillTx/>
                <a:latin typeface="Arial"/>
                <a:ea typeface="DejaVu Sans"/>
              </a:endParaRPr>
            </a:p>
          </p:txBody>
        </p:sp>
        <p:pic>
          <p:nvPicPr>
            <p:cNvPr id="303" name="Picture 4" descr="EOSC Symposium 2022 : November 14 - 17, 2022 in Prague"/>
            <p:cNvPicPr/>
            <p:nvPr/>
          </p:nvPicPr>
          <p:blipFill>
            <a:blip r:embed="rId5"/>
            <a:stretch/>
          </p:blipFill>
          <p:spPr>
            <a:xfrm>
              <a:off x="7085160" y="4051800"/>
              <a:ext cx="3330720" cy="748080"/>
            </a:xfrm>
            <a:prstGeom prst="rect">
              <a:avLst/>
            </a:prstGeom>
            <a:noFill/>
            <a:ln w="0">
              <a:noFill/>
            </a:ln>
          </p:spPr>
        </p:pic>
        <p:pic>
          <p:nvPicPr>
            <p:cNvPr id="304" name="Picture 8" descr="EOSC Node | Germany - EOSC Association"/>
            <p:cNvPicPr/>
            <p:nvPr/>
          </p:nvPicPr>
          <p:blipFill>
            <a:blip r:embed="rId6"/>
            <a:srcRect l="0" t="0" r="0" b="30648"/>
            <a:stretch/>
          </p:blipFill>
          <p:spPr>
            <a:xfrm>
              <a:off x="7567920" y="4735440"/>
              <a:ext cx="4524120" cy="685080"/>
            </a:xfrm>
            <a:prstGeom prst="rect">
              <a:avLst/>
            </a:prstGeom>
            <a:noFill/>
            <a:ln w="0">
              <a:noFill/>
            </a:ln>
          </p:spPr>
        </p:pic>
        <p:pic>
          <p:nvPicPr>
            <p:cNvPr id="305" name="Picture 10" descr="EOSC Node | PaNOSC - EOSC Association"/>
            <p:cNvPicPr/>
            <p:nvPr/>
          </p:nvPicPr>
          <p:blipFill>
            <a:blip r:embed="rId7"/>
            <a:srcRect l="0" t="0" r="23378" b="35639"/>
            <a:stretch/>
          </p:blipFill>
          <p:spPr>
            <a:xfrm>
              <a:off x="7617960" y="5334120"/>
              <a:ext cx="4151520" cy="626760"/>
            </a:xfrm>
            <a:prstGeom prst="rect">
              <a:avLst/>
            </a:prstGeom>
            <a:noFill/>
            <a:ln w="0">
              <a:noFill/>
            </a:ln>
          </p:spPr>
        </p:pic>
      </p:grpSp>
      <p:pic>
        <p:nvPicPr>
          <p:cNvPr id="306" name="Picture 5"/>
          <p:cNvPicPr/>
          <p:nvPr/>
        </p:nvPicPr>
        <p:blipFill>
          <a:blip r:embed="rId8"/>
          <a:stretch/>
        </p:blipFill>
        <p:spPr>
          <a:xfrm>
            <a:off x="185760" y="3265920"/>
            <a:ext cx="3180240" cy="1143360"/>
          </a:xfrm>
          <a:prstGeom prst="rect">
            <a:avLst/>
          </a:prstGeom>
          <a:noFill/>
          <a:ln w="0">
            <a:noFill/>
          </a:ln>
        </p:spPr>
      </p:pic>
      <p:sp>
        <p:nvSpPr>
          <p:cNvPr id="307" name="Bent Arrow 10"/>
          <p:cNvSpPr/>
          <p:nvPr/>
        </p:nvSpPr>
        <p:spPr>
          <a:xfrm flipV="1">
            <a:off x="5583600" y="3690360"/>
            <a:ext cx="2200680" cy="1728360"/>
          </a:xfrm>
          <a:prstGeom prst="bentArrow">
            <a:avLst>
              <a:gd name="adj1" fmla="val 11856"/>
              <a:gd name="adj2" fmla="val 15507"/>
              <a:gd name="adj3" fmla="val 22079"/>
              <a:gd name="adj4" fmla="val 43750"/>
            </a:avLst>
          </a:prstGeom>
          <a:solidFill>
            <a:srgbClr val="147e93"/>
          </a:solidFill>
          <a:ln>
            <a:noFill/>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DE" sz="1800" b="0" u="none" strike="noStrike">
              <a:solidFill>
                <a:schemeClr val="dk1"/>
              </a:solidFill>
              <a:effectLst/>
              <a:uFillTx/>
              <a:latin typeface="Arial"/>
              <a:ea typeface="DejaVu Sans"/>
            </a:endParaRPr>
          </a:p>
        </p:txBody>
      </p:sp>
      <p:sp>
        <p:nvSpPr>
          <p:cNvPr id="308" name="Bent Arrow 11"/>
          <p:cNvSpPr/>
          <p:nvPr/>
        </p:nvSpPr>
        <p:spPr>
          <a:xfrm flipV="1">
            <a:off x="2104200" y="4270320"/>
            <a:ext cx="5704560" cy="1728360"/>
          </a:xfrm>
          <a:prstGeom prst="bentArrow">
            <a:avLst>
              <a:gd name="adj1" fmla="val 11856"/>
              <a:gd name="adj2" fmla="val 15507"/>
              <a:gd name="adj3" fmla="val 22079"/>
              <a:gd name="adj4" fmla="val 4375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DE" sz="1800" b="0" u="none" strike="noStrike">
              <a:solidFill>
                <a:schemeClr val="dk1"/>
              </a:solidFill>
              <a:effectLst/>
              <a:uFillTx/>
              <a:latin typeface="Arial"/>
              <a:ea typeface="DejaVu Sans"/>
            </a:endParaRPr>
          </a:p>
        </p:txBody>
      </p:sp>
      <p:sp>
        <p:nvSpPr>
          <p:cNvPr id="309" name="Bent Arrow 12"/>
          <p:cNvSpPr/>
          <p:nvPr/>
        </p:nvSpPr>
        <p:spPr>
          <a:xfrm>
            <a:off x="2109960" y="1673640"/>
            <a:ext cx="2297880" cy="1822320"/>
          </a:xfrm>
          <a:prstGeom prst="bentArrow">
            <a:avLst>
              <a:gd name="adj1" fmla="val 11856"/>
              <a:gd name="adj2" fmla="val 15507"/>
              <a:gd name="adj3" fmla="val 22079"/>
              <a:gd name="adj4" fmla="val 4375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DE" sz="1800" b="0" u="none" strike="noStrike">
              <a:solidFill>
                <a:schemeClr val="dk1"/>
              </a:solidFill>
              <a:effectLst/>
              <a:uFillTx/>
              <a:latin typeface="Arial"/>
              <a:ea typeface="DejaVu Sans"/>
            </a:endParaRPr>
          </a:p>
        </p:txBody>
      </p:sp>
      <p:sp>
        <p:nvSpPr>
          <p:cNvPr id="310" name="Bent Arrow 13"/>
          <p:cNvSpPr/>
          <p:nvPr/>
        </p:nvSpPr>
        <p:spPr>
          <a:xfrm>
            <a:off x="2102760" y="2820960"/>
            <a:ext cx="2305080" cy="675000"/>
          </a:xfrm>
          <a:prstGeom prst="bentArrow">
            <a:avLst>
              <a:gd name="adj1" fmla="val 33583"/>
              <a:gd name="adj2" fmla="val 40740"/>
              <a:gd name="adj3" fmla="val 50000"/>
              <a:gd name="adj4" fmla="val 4375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DE" sz="1800" b="0" u="none" strike="noStrike">
              <a:solidFill>
                <a:schemeClr val="dk1"/>
              </a:solidFill>
              <a:effectLst/>
              <a:uFillTx/>
              <a:latin typeface="Arial"/>
              <a:ea typeface="DejaVu Sans"/>
            </a:endParaRPr>
          </a:p>
        </p:txBody>
      </p:sp>
    </p:spTree>
  </p:cSld>
  <mc:AlternateContent>
    <mc:Choice Requires="p14">
      <p:transition spd="slow" p14:dur="2000"/>
    </mc:Choice>
    <mc:Fallback>
      <p:transition spd="slow"/>
    </mc:Fallback>
  </mc:AlternateContent>
  <p:timing>
    <p:tnLst>
      <p:par>
        <p:cTn id="100" dur="indefinite" restart="never" nodeType="tmRoot">
          <p:childTnLst>
            <p:seq>
              <p:cTn id="101" dur="indefinite" nodeType="mainSeq">
                <p:childTnLst>
                  <p:par>
                    <p:cTn id="102" fill="hold">
                      <p:stCondLst>
                        <p:cond delay="indefinite"/>
                      </p:stCondLst>
                      <p:childTnLst>
                        <p:par>
                          <p:cTn id="103" fill="hold">
                            <p:stCondLst>
                              <p:cond delay="0"/>
                            </p:stCondLst>
                            <p:childTnLst>
                              <p:par>
                                <p:cTn id="104" presetID="1" presetClass="entr" fill="hold" nodeType="clickEffect">
                                  <p:stCondLst>
                                    <p:cond delay="0"/>
                                  </p:stCondLst>
                                  <p:childTnLst>
                                    <p:set>
                                      <p:cBhvr>
                                        <p:cTn id="105" dur="1" fill="hold">
                                          <p:stCondLst>
                                            <p:cond delay="0"/>
                                          </p:stCondLst>
                                        </p:cTn>
                                        <p:tgtEl>
                                          <p:spTgt spid="309"/>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ntr" fill="hold" nodeType="clickEffect">
                                  <p:stCondLst>
                                    <p:cond delay="0"/>
                                  </p:stCondLst>
                                  <p:childTnLst>
                                    <p:set>
                                      <p:cBhvr>
                                        <p:cTn id="109" dur="1" fill="hold">
                                          <p:stCondLst>
                                            <p:cond delay="0"/>
                                          </p:stCondLst>
                                        </p:cTn>
                                        <p:tgtEl>
                                          <p:spTgt spid="301"/>
                                        </p:tgtEl>
                                        <p:attrNameLst>
                                          <p:attrName>style.visibility</p:attrName>
                                        </p:attrNameLst>
                                      </p:cBhvr>
                                      <p:to>
                                        <p:strVal val="visible"/>
                                      </p:to>
                                    </p:set>
                                  </p:childTnLst>
                                </p:cTn>
                              </p:par>
                            </p:childTnLst>
                          </p:cTn>
                        </p:par>
                      </p:childTnLst>
                    </p:cTn>
                  </p:par>
                  <p:par>
                    <p:cTn id="110" fill="hold">
                      <p:stCondLst>
                        <p:cond delay="indefinite"/>
                      </p:stCondLst>
                      <p:childTnLst>
                        <p:par>
                          <p:cTn id="111" fill="hold">
                            <p:stCondLst>
                              <p:cond delay="0"/>
                            </p:stCondLst>
                            <p:childTnLst>
                              <p:par>
                                <p:cTn id="112" presetID="1" presetClass="entr" fill="hold" nodeType="clickEffect">
                                  <p:stCondLst>
                                    <p:cond delay="0"/>
                                  </p:stCondLst>
                                  <p:childTnLst>
                                    <p:set>
                                      <p:cBhvr>
                                        <p:cTn id="113" dur="1" fill="hold">
                                          <p:stCondLst>
                                            <p:cond delay="0"/>
                                          </p:stCondLst>
                                        </p:cTn>
                                        <p:tgtEl>
                                          <p:spTgt spid="308"/>
                                        </p:tgtEl>
                                        <p:attrNameLst>
                                          <p:attrName>style.visibility</p:attrName>
                                        </p:attrNameLst>
                                      </p:cBhvr>
                                      <p:to>
                                        <p:strVal val="visible"/>
                                      </p:to>
                                    </p:set>
                                  </p:childTnLst>
                                </p:cTn>
                              </p:par>
                            </p:childTnLst>
                          </p:cTn>
                        </p:par>
                      </p:childTnLst>
                    </p:cTn>
                  </p:par>
                  <p:par>
                    <p:cTn id="114" fill="hold">
                      <p:stCondLst>
                        <p:cond delay="indefinite"/>
                      </p:stCondLst>
                      <p:childTnLst>
                        <p:par>
                          <p:cTn id="115" fill="hold">
                            <p:stCondLst>
                              <p:cond delay="0"/>
                            </p:stCondLst>
                            <p:childTnLst>
                              <p:par>
                                <p:cTn id="116" presetID="1" presetClass="entr" fill="hold" nodeType="clickEffect">
                                  <p:stCondLst>
                                    <p:cond delay="0"/>
                                  </p:stCondLst>
                                  <p:childTnLst>
                                    <p:set>
                                      <p:cBhvr>
                                        <p:cTn id="117" dur="1" fill="hold">
                                          <p:stCondLst>
                                            <p:cond delay="0"/>
                                          </p:stCondLst>
                                        </p:cTn>
                                        <p:tgtEl>
                                          <p:spTgt spid="310"/>
                                        </p:tgtEl>
                                        <p:attrNameLst>
                                          <p:attrName>style.visibility</p:attrName>
                                        </p:attrNameLst>
                                      </p:cBhvr>
                                      <p:to>
                                        <p:strVal val="visible"/>
                                      </p:to>
                                    </p:set>
                                  </p:childTnLst>
                                </p:cTn>
                              </p:par>
                              <p:par>
                                <p:cTn id="118" presetID="1" presetClass="entr" fill="hold" nodeType="withEffect">
                                  <p:stCondLst>
                                    <p:cond delay="0"/>
                                  </p:stCondLst>
                                  <p:childTnLst>
                                    <p:set>
                                      <p:cBhvr>
                                        <p:cTn id="119" dur="1" fill="hold">
                                          <p:stCondLst>
                                            <p:cond delay="0"/>
                                          </p:stCondLst>
                                        </p:cTn>
                                        <p:tgtEl>
                                          <p:spTgt spid="297"/>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1" presetClass="entr" fill="hold" nodeType="clickEffect">
                                  <p:stCondLst>
                                    <p:cond delay="0"/>
                                  </p:stCondLst>
                                  <p:childTnLst>
                                    <p:set>
                                      <p:cBhvr>
                                        <p:cTn id="123" dur="1" fill="hold">
                                          <p:stCondLst>
                                            <p:cond delay="0"/>
                                          </p:stCondLst>
                                        </p:cTn>
                                        <p:tgtEl>
                                          <p:spTgt spid="3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1" name="PlaceHolder 1"/>
          <p:cNvSpPr>
            <a:spLocks noGrp="1"/>
          </p:cNvSpPr>
          <p:nvPr>
            <p:ph/>
          </p:nvPr>
        </p:nvSpPr>
        <p:spPr>
          <a:xfrm>
            <a:off x="300600" y="1396440"/>
            <a:ext cx="9959040" cy="483120"/>
          </a:xfrm>
          <a:prstGeom prst="rect">
            <a:avLst/>
          </a:prstGeom>
          <a:noFill/>
          <a:ln w="0">
            <a:noFill/>
          </a:ln>
        </p:spPr>
        <p:txBody>
          <a:bodyPr lIns="0" rIns="0" tIns="0" bIns="0" anchor="t">
            <a:noAutofit/>
          </a:bodyPr>
          <a:p>
            <a:pPr marL="234000" indent="-234000" defTabSz="914400">
              <a:lnSpc>
                <a:spcPct val="90000"/>
              </a:lnSpc>
              <a:spcBef>
                <a:spcPts val="1001"/>
              </a:spcBef>
              <a:buClr>
                <a:srgbClr val="1d3b58"/>
              </a:buClr>
              <a:buSzPct val="75000"/>
              <a:buFont typeface="OpenSymbol"/>
              <a:buChar char="◦"/>
            </a:pPr>
            <a:r>
              <a:rPr lang="en-DE" sz="2800" b="0" u="none" strike="noStrike">
                <a:solidFill>
                  <a:srgbClr val="0a4c86"/>
                </a:solidFill>
                <a:effectLst/>
                <a:uFillTx/>
                <a:latin typeface="Montserrat"/>
                <a:ea typeface="DejaVu Sans"/>
              </a:rPr>
              <a:t>Checking server – tiled client in a Jupyter Notebook</a:t>
            </a:r>
            <a:endParaRPr lang="de-DE" sz="2800" b="0" u="none" strike="noStrike">
              <a:solidFill>
                <a:srgbClr val="000000"/>
              </a:solidFill>
              <a:effectLst/>
              <a:uFillTx/>
              <a:latin typeface="Arial"/>
            </a:endParaRPr>
          </a:p>
        </p:txBody>
      </p:sp>
      <p:sp>
        <p:nvSpPr>
          <p:cNvPr id="312" name="PlaceHolder 2"/>
          <p:cNvSpPr>
            <a:spLocks noGrp="1"/>
          </p:cNvSpPr>
          <p:nvPr>
            <p:ph type="title"/>
          </p:nvPr>
        </p:nvSpPr>
        <p:spPr>
          <a:xfrm>
            <a:off x="300600" y="83520"/>
            <a:ext cx="10972080" cy="1143360"/>
          </a:xfrm>
          <a:prstGeom prst="rect">
            <a:avLst/>
          </a:prstGeom>
          <a:noFill/>
          <a:ln w="0">
            <a:noFill/>
          </a:ln>
        </p:spPr>
        <p:txBody>
          <a:bodyPr lIns="0" rIns="0" tIns="0" bIns="0" anchor="ctr">
            <a:noAutofit/>
          </a:bodyPr>
          <a:p>
            <a:pPr indent="0" defTabSz="914400">
              <a:lnSpc>
                <a:spcPct val="90000"/>
              </a:lnSpc>
              <a:buNone/>
              <a:tabLst>
                <a:tab algn="l" pos="0"/>
              </a:tabLst>
            </a:pPr>
            <a:r>
              <a:rPr lang="en-DE" sz="3600" b="0" u="none" strike="noStrike">
                <a:solidFill>
                  <a:schemeClr val="lt1"/>
                </a:solidFill>
                <a:effectLst/>
                <a:uFillTx/>
                <a:latin typeface="Montserrat"/>
                <a:ea typeface="DejaVu Sans"/>
              </a:rPr>
              <a:t>Already done ….</a:t>
            </a:r>
            <a:endParaRPr lang="de-DE" sz="3600" b="0" u="none" strike="noStrike">
              <a:solidFill>
                <a:srgbClr val="000000"/>
              </a:solidFill>
              <a:effectLst/>
              <a:uFillTx/>
              <a:latin typeface="Arial"/>
            </a:endParaRPr>
          </a:p>
        </p:txBody>
      </p:sp>
      <p:pic>
        <p:nvPicPr>
          <p:cNvPr id="313" name="Picture 3"/>
          <p:cNvPicPr/>
          <p:nvPr/>
        </p:nvPicPr>
        <p:blipFill>
          <a:blip r:embed="rId1"/>
          <a:srcRect l="0" t="36265" r="0" b="-2207"/>
          <a:stretch/>
        </p:blipFill>
        <p:spPr>
          <a:xfrm>
            <a:off x="6921360" y="2941200"/>
            <a:ext cx="5236560" cy="2388600"/>
          </a:xfrm>
          <a:prstGeom prst="rect">
            <a:avLst/>
          </a:prstGeom>
          <a:noFill/>
          <a:ln w="0">
            <a:noFill/>
          </a:ln>
        </p:spPr>
      </p:pic>
      <p:sp>
        <p:nvSpPr>
          <p:cNvPr id="314" name="TextBox 6"/>
          <p:cNvSpPr/>
          <p:nvPr/>
        </p:nvSpPr>
        <p:spPr>
          <a:xfrm>
            <a:off x="7776000" y="2790360"/>
            <a:ext cx="2187720" cy="363960"/>
          </a:xfrm>
          <a:prstGeom prst="rect">
            <a:avLst/>
          </a:prstGeom>
          <a:solidFill>
            <a:schemeClr val="bg1"/>
          </a:solidFill>
          <a:ln w="0">
            <a:noFill/>
          </a:ln>
        </p:spPr>
        <p:style>
          <a:lnRef idx="0"/>
          <a:fillRef idx="0"/>
          <a:effectRef idx="0"/>
          <a:fontRef idx="minor"/>
        </p:style>
        <p:txBody>
          <a:bodyPr wrap="none" lIns="90000" rIns="90000" tIns="45000" bIns="45000" anchor="t">
            <a:spAutoFit/>
          </a:bodyPr>
          <a:p>
            <a:pPr defTabSz="914400">
              <a:lnSpc>
                <a:spcPct val="100000"/>
              </a:lnSpc>
            </a:pPr>
            <a:r>
              <a:rPr lang="en-DE" sz="1800" b="0" u="none" strike="noStrike">
                <a:solidFill>
                  <a:schemeClr val="dk1"/>
                </a:solidFill>
                <a:effectLst/>
                <a:uFillTx/>
                <a:latin typeface="Arial"/>
                <a:ea typeface="DejaVu Sans"/>
              </a:rPr>
              <a:t>Original (300 x 300)</a:t>
            </a:r>
            <a:endParaRPr lang="de-DE" sz="1800" b="0" u="none" strike="noStrike">
              <a:solidFill>
                <a:srgbClr val="000000"/>
              </a:solidFill>
              <a:effectLst/>
              <a:uFillTx/>
              <a:latin typeface="Arial"/>
            </a:endParaRPr>
          </a:p>
        </p:txBody>
      </p:sp>
      <p:sp>
        <p:nvSpPr>
          <p:cNvPr id="315" name="TextBox 7"/>
          <p:cNvSpPr/>
          <p:nvPr/>
        </p:nvSpPr>
        <p:spPr>
          <a:xfrm>
            <a:off x="10115280" y="2790360"/>
            <a:ext cx="1895400" cy="363960"/>
          </a:xfrm>
          <a:prstGeom prst="rect">
            <a:avLst/>
          </a:prstGeom>
          <a:solidFill>
            <a:schemeClr val="bg1"/>
          </a:solidFill>
          <a:ln w="0">
            <a:noFill/>
          </a:ln>
        </p:spPr>
        <p:style>
          <a:lnRef idx="0"/>
          <a:fillRef idx="0"/>
          <a:effectRef idx="0"/>
          <a:fontRef idx="minor"/>
        </p:style>
        <p:txBody>
          <a:bodyPr wrap="none" lIns="90000" rIns="90000" tIns="45000" bIns="45000" anchor="t">
            <a:spAutoFit/>
          </a:bodyPr>
          <a:p>
            <a:pPr defTabSz="914400">
              <a:lnSpc>
                <a:spcPct val="100000"/>
              </a:lnSpc>
            </a:pPr>
            <a:r>
              <a:rPr lang="en-DE" sz="1800" b="0" u="none" strike="noStrike">
                <a:solidFill>
                  <a:schemeClr val="dk1"/>
                </a:solidFill>
                <a:effectLst/>
                <a:uFillTx/>
                <a:latin typeface="Arial"/>
                <a:ea typeface="DejaVu Sans"/>
              </a:rPr>
              <a:t>Slice (100 x 100)</a:t>
            </a:r>
            <a:endParaRPr lang="de-DE" sz="1800" b="0" u="none" strike="noStrike">
              <a:solidFill>
                <a:srgbClr val="000000"/>
              </a:solidFill>
              <a:effectLst/>
              <a:uFillTx/>
              <a:latin typeface="Arial"/>
            </a:endParaRPr>
          </a:p>
        </p:txBody>
      </p:sp>
      <p:sp>
        <p:nvSpPr>
          <p:cNvPr id="316" name="Bent Arrow 8"/>
          <p:cNvSpPr/>
          <p:nvPr/>
        </p:nvSpPr>
        <p:spPr>
          <a:xfrm rot="16200000">
            <a:off x="3156120" y="5538240"/>
            <a:ext cx="667800" cy="592560"/>
          </a:xfrm>
          <a:prstGeom prst="bentArrow">
            <a:avLst>
              <a:gd name="adj1" fmla="val 25000"/>
              <a:gd name="adj2" fmla="val 25000"/>
              <a:gd name="adj3" fmla="val 25000"/>
              <a:gd name="adj4" fmla="val 43750"/>
            </a:avLst>
          </a:prstGeom>
          <a:solidFill>
            <a:schemeClr val="accent2"/>
          </a:solidFill>
          <a:ln>
            <a:noFill/>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DE" sz="1800" b="0" u="none" strike="noStrike">
              <a:solidFill>
                <a:schemeClr val="dk1"/>
              </a:solidFill>
              <a:effectLst/>
              <a:uFillTx/>
              <a:latin typeface="Arial"/>
              <a:ea typeface="DejaVu Sans"/>
            </a:endParaRPr>
          </a:p>
        </p:txBody>
      </p:sp>
      <p:sp>
        <p:nvSpPr>
          <p:cNvPr id="317" name="TextBox 9"/>
          <p:cNvSpPr/>
          <p:nvPr/>
        </p:nvSpPr>
        <p:spPr>
          <a:xfrm>
            <a:off x="3886200" y="5649120"/>
            <a:ext cx="6075720" cy="3639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1800" b="0" u="none" strike="noStrike">
                <a:solidFill>
                  <a:schemeClr val="dk1"/>
                </a:solidFill>
                <a:effectLst/>
                <a:uFillTx/>
                <a:latin typeface="Arial"/>
                <a:ea typeface="DejaVu Sans"/>
              </a:rPr>
              <a:t>Client understands the data structure from the server side!</a:t>
            </a:r>
            <a:endParaRPr lang="de-DE" sz="1800" b="0" u="none" strike="noStrike">
              <a:solidFill>
                <a:srgbClr val="000000"/>
              </a:solidFill>
              <a:effectLst/>
              <a:uFillTx/>
              <a:latin typeface="Arial"/>
            </a:endParaRPr>
          </a:p>
        </p:txBody>
      </p:sp>
      <p:sp>
        <p:nvSpPr>
          <p:cNvPr id="318" name="TextBox 10"/>
          <p:cNvSpPr/>
          <p:nvPr/>
        </p:nvSpPr>
        <p:spPr>
          <a:xfrm rot="1001400">
            <a:off x="5826240" y="392400"/>
            <a:ext cx="1772280" cy="45540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2400" b="0" u="none" strike="noStrike">
                <a:solidFill>
                  <a:srgbClr val="c00000"/>
                </a:solidFill>
                <a:effectLst/>
                <a:highlight>
                  <a:srgbClr val="ffff00"/>
                </a:highlight>
                <a:uFillTx/>
                <a:latin typeface="Arial"/>
                <a:ea typeface="DejaVu Sans"/>
              </a:rPr>
              <a:t>F</a:t>
            </a:r>
            <a:r>
              <a:rPr lang="en-GB" sz="2400" b="0" u="none" strike="noStrike">
                <a:solidFill>
                  <a:srgbClr val="c00000"/>
                </a:solidFill>
                <a:effectLst/>
                <a:highlight>
                  <a:srgbClr val="ffff00"/>
                </a:highlight>
                <a:uFillTx/>
                <a:latin typeface="Arial"/>
                <a:ea typeface="DejaVu Sans"/>
              </a:rPr>
              <a:t>r</a:t>
            </a:r>
            <a:r>
              <a:rPr lang="en-DE" sz="2400" b="0" u="none" strike="noStrike">
                <a:solidFill>
                  <a:srgbClr val="c00000"/>
                </a:solidFill>
                <a:effectLst/>
                <a:highlight>
                  <a:srgbClr val="ffff00"/>
                </a:highlight>
                <a:uFillTx/>
                <a:latin typeface="Arial"/>
                <a:ea typeface="DejaVu Sans"/>
              </a:rPr>
              <a:t>om Shruti</a:t>
            </a:r>
            <a:endParaRPr lang="de-DE" sz="2400" b="0" u="none" strike="noStrike">
              <a:solidFill>
                <a:srgbClr val="000000"/>
              </a:solidFill>
              <a:effectLst/>
              <a:uFillTx/>
              <a:latin typeface="Arial"/>
            </a:endParaRPr>
          </a:p>
        </p:txBody>
      </p:sp>
      <p:pic>
        <p:nvPicPr>
          <p:cNvPr id="319" name="Picture 12"/>
          <p:cNvPicPr/>
          <p:nvPr/>
        </p:nvPicPr>
        <p:blipFill>
          <a:blip r:embed="rId2"/>
          <a:stretch/>
        </p:blipFill>
        <p:spPr>
          <a:xfrm>
            <a:off x="61920" y="1879920"/>
            <a:ext cx="7085520" cy="3449520"/>
          </a:xfrm>
          <a:prstGeom prst="rect">
            <a:avLst/>
          </a:prstGeom>
          <a:noFill/>
          <a:ln w="0">
            <a:noFill/>
          </a:ln>
        </p:spPr>
      </p:pic>
      <p:sp>
        <p:nvSpPr>
          <p:cNvPr id="320" name="Oval 4"/>
          <p:cNvSpPr/>
          <p:nvPr/>
        </p:nvSpPr>
        <p:spPr>
          <a:xfrm>
            <a:off x="61920" y="4836960"/>
            <a:ext cx="6503040" cy="545400"/>
          </a:xfrm>
          <a:prstGeom prst="ellipse">
            <a:avLst/>
          </a:prstGeom>
          <a:noFill/>
          <a:ln w="47625">
            <a:solidFill>
              <a:srgbClr val="c00000"/>
            </a:solidFill>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DE" sz="1800" b="0" u="none" strike="noStrike">
              <a:solidFill>
                <a:schemeClr val="lt1"/>
              </a:solidFill>
              <a:effectLst/>
              <a:uFillTx/>
              <a:latin typeface="Arial"/>
              <a:ea typeface="DejaVu Sans"/>
            </a:endParaRPr>
          </a:p>
        </p:txBody>
      </p:sp>
      <p:sp>
        <p:nvSpPr>
          <p:cNvPr id="321" name="TextBox 13"/>
          <p:cNvSpPr/>
          <p:nvPr/>
        </p:nvSpPr>
        <p:spPr>
          <a:xfrm>
            <a:off x="3886200" y="6047280"/>
            <a:ext cx="4309920" cy="3639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1800" b="0" u="none" strike="noStrike">
                <a:solidFill>
                  <a:schemeClr val="dk1"/>
                </a:solidFill>
                <a:effectLst/>
                <a:uFillTx/>
                <a:latin typeface="Arial"/>
                <a:ea typeface="DejaVu Sans"/>
              </a:rPr>
              <a:t>Client only downloads the slices needed!</a:t>
            </a:r>
            <a:endParaRPr lang="de-DE"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2" name="PlaceHolder 1"/>
          <p:cNvSpPr>
            <a:spLocks noGrp="1"/>
          </p:cNvSpPr>
          <p:nvPr>
            <p:ph/>
          </p:nvPr>
        </p:nvSpPr>
        <p:spPr>
          <a:xfrm>
            <a:off x="300600" y="1396440"/>
            <a:ext cx="9959040" cy="483120"/>
          </a:xfrm>
          <a:prstGeom prst="rect">
            <a:avLst/>
          </a:prstGeom>
          <a:noFill/>
          <a:ln w="0">
            <a:noFill/>
          </a:ln>
        </p:spPr>
        <p:txBody>
          <a:bodyPr lIns="0" rIns="0" tIns="0" bIns="0" anchor="t">
            <a:noAutofit/>
          </a:bodyPr>
          <a:p>
            <a:pPr marL="234000" indent="-234000" defTabSz="914400">
              <a:lnSpc>
                <a:spcPct val="90000"/>
              </a:lnSpc>
              <a:spcBef>
                <a:spcPts val="1001"/>
              </a:spcBef>
              <a:buClr>
                <a:srgbClr val="1d3b58"/>
              </a:buClr>
              <a:buSzPct val="75000"/>
              <a:buFont typeface="OpenSymbol"/>
              <a:buChar char="◦"/>
            </a:pPr>
            <a:r>
              <a:rPr lang="en-DE" sz="2800" b="0" u="none" strike="noStrike">
                <a:solidFill>
                  <a:srgbClr val="0a4c86"/>
                </a:solidFill>
                <a:effectLst/>
                <a:uFillTx/>
                <a:latin typeface="Montserrat"/>
                <a:ea typeface="DejaVu Sans"/>
              </a:rPr>
              <a:t>Browsing, visualising &amp; exporting to different formats</a:t>
            </a:r>
            <a:endParaRPr lang="de-DE" sz="2800" b="0" u="none" strike="noStrike">
              <a:solidFill>
                <a:srgbClr val="000000"/>
              </a:solidFill>
              <a:effectLst/>
              <a:uFillTx/>
              <a:latin typeface="Arial"/>
            </a:endParaRPr>
          </a:p>
        </p:txBody>
      </p:sp>
      <p:sp>
        <p:nvSpPr>
          <p:cNvPr id="323" name="PlaceHolder 2"/>
          <p:cNvSpPr>
            <a:spLocks noGrp="1"/>
          </p:cNvSpPr>
          <p:nvPr>
            <p:ph type="title"/>
          </p:nvPr>
        </p:nvSpPr>
        <p:spPr>
          <a:xfrm>
            <a:off x="300600" y="83520"/>
            <a:ext cx="10972080" cy="1143360"/>
          </a:xfrm>
          <a:prstGeom prst="rect">
            <a:avLst/>
          </a:prstGeom>
          <a:noFill/>
          <a:ln w="0">
            <a:noFill/>
          </a:ln>
        </p:spPr>
        <p:txBody>
          <a:bodyPr lIns="0" rIns="0" tIns="0" bIns="0" anchor="ctr">
            <a:noAutofit/>
          </a:bodyPr>
          <a:p>
            <a:pPr indent="0" defTabSz="914400">
              <a:lnSpc>
                <a:spcPct val="90000"/>
              </a:lnSpc>
              <a:buNone/>
              <a:tabLst>
                <a:tab algn="l" pos="0"/>
              </a:tabLst>
            </a:pPr>
            <a:r>
              <a:rPr lang="en-DE" sz="3600" b="0" u="none" strike="noStrike">
                <a:solidFill>
                  <a:schemeClr val="lt1"/>
                </a:solidFill>
                <a:effectLst/>
                <a:uFillTx/>
                <a:latin typeface="Montserrat"/>
                <a:ea typeface="DejaVu Sans"/>
              </a:rPr>
              <a:t>Already done ….</a:t>
            </a:r>
            <a:endParaRPr lang="de-DE" sz="3600" b="0" u="none" strike="noStrike">
              <a:solidFill>
                <a:srgbClr val="000000"/>
              </a:solidFill>
              <a:effectLst/>
              <a:uFillTx/>
              <a:latin typeface="Arial"/>
            </a:endParaRPr>
          </a:p>
        </p:txBody>
      </p:sp>
      <p:sp>
        <p:nvSpPr>
          <p:cNvPr id="324" name="TextBox 14"/>
          <p:cNvSpPr/>
          <p:nvPr/>
        </p:nvSpPr>
        <p:spPr>
          <a:xfrm rot="1001400">
            <a:off x="5826240" y="392400"/>
            <a:ext cx="1772280" cy="45540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2400" b="0" u="none" strike="noStrike">
                <a:solidFill>
                  <a:srgbClr val="c00000"/>
                </a:solidFill>
                <a:effectLst/>
                <a:highlight>
                  <a:srgbClr val="ffff00"/>
                </a:highlight>
                <a:uFillTx/>
                <a:latin typeface="Arial"/>
                <a:ea typeface="DejaVu Sans"/>
              </a:rPr>
              <a:t>F</a:t>
            </a:r>
            <a:r>
              <a:rPr lang="en-GB" sz="2400" b="0" u="none" strike="noStrike">
                <a:solidFill>
                  <a:srgbClr val="c00000"/>
                </a:solidFill>
                <a:effectLst/>
                <a:highlight>
                  <a:srgbClr val="ffff00"/>
                </a:highlight>
                <a:uFillTx/>
                <a:latin typeface="Arial"/>
                <a:ea typeface="DejaVu Sans"/>
              </a:rPr>
              <a:t>r</a:t>
            </a:r>
            <a:r>
              <a:rPr lang="en-DE" sz="2400" b="0" u="none" strike="noStrike">
                <a:solidFill>
                  <a:srgbClr val="c00000"/>
                </a:solidFill>
                <a:effectLst/>
                <a:highlight>
                  <a:srgbClr val="ffff00"/>
                </a:highlight>
                <a:uFillTx/>
                <a:latin typeface="Arial"/>
                <a:ea typeface="DejaVu Sans"/>
              </a:rPr>
              <a:t>om Shruti</a:t>
            </a:r>
            <a:endParaRPr lang="de-DE" sz="2400" b="0" u="none" strike="noStrike">
              <a:solidFill>
                <a:srgbClr val="000000"/>
              </a:solidFill>
              <a:effectLst/>
              <a:uFillTx/>
              <a:latin typeface="Arial"/>
            </a:endParaRPr>
          </a:p>
        </p:txBody>
      </p:sp>
      <p:pic>
        <p:nvPicPr>
          <p:cNvPr id="325" name=""/>
          <p:cNvPicPr/>
          <p:nvPr/>
        </p:nvPicPr>
        <p:blipFill>
          <a:blip r:embed="rId1"/>
          <a:stretch/>
        </p:blipFill>
        <p:spPr>
          <a:xfrm>
            <a:off x="180000" y="1980000"/>
            <a:ext cx="4492800" cy="4427280"/>
          </a:xfrm>
          <a:prstGeom prst="rect">
            <a:avLst/>
          </a:prstGeom>
          <a:noFill/>
          <a:ln w="0">
            <a:noFill/>
          </a:ln>
        </p:spPr>
      </p:pic>
      <p:pic>
        <p:nvPicPr>
          <p:cNvPr id="326" name=""/>
          <p:cNvPicPr/>
          <p:nvPr/>
        </p:nvPicPr>
        <p:blipFill>
          <a:blip r:embed="rId2"/>
          <a:stretch/>
        </p:blipFill>
        <p:spPr>
          <a:xfrm>
            <a:off x="3420000" y="2800440"/>
            <a:ext cx="4472280" cy="3859560"/>
          </a:xfrm>
          <a:prstGeom prst="rect">
            <a:avLst/>
          </a:prstGeom>
          <a:noFill/>
          <a:ln w="0">
            <a:noFill/>
          </a:ln>
        </p:spPr>
      </p:pic>
      <p:pic>
        <p:nvPicPr>
          <p:cNvPr id="327" name=""/>
          <p:cNvPicPr/>
          <p:nvPr/>
        </p:nvPicPr>
        <p:blipFill>
          <a:blip r:embed="rId3"/>
          <a:stretch/>
        </p:blipFill>
        <p:spPr>
          <a:xfrm>
            <a:off x="7560000" y="1879560"/>
            <a:ext cx="4254480" cy="3711240"/>
          </a:xfrm>
          <a:prstGeom prst="rect">
            <a:avLst/>
          </a:prstGeom>
          <a:noFill/>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8" name="PlaceHolder 1"/>
          <p:cNvSpPr>
            <a:spLocks noGrp="1"/>
          </p:cNvSpPr>
          <p:nvPr>
            <p:ph type="title"/>
          </p:nvPr>
        </p:nvSpPr>
        <p:spPr>
          <a:xfrm>
            <a:off x="300600" y="83520"/>
            <a:ext cx="10972080" cy="1143360"/>
          </a:xfrm>
          <a:prstGeom prst="rect">
            <a:avLst/>
          </a:prstGeom>
          <a:noFill/>
          <a:ln w="0">
            <a:noFill/>
          </a:ln>
        </p:spPr>
        <p:txBody>
          <a:bodyPr lIns="0" rIns="0" tIns="0" bIns="0" anchor="ctr">
            <a:noAutofit/>
          </a:bodyPr>
          <a:p>
            <a:pPr indent="0" defTabSz="914400">
              <a:lnSpc>
                <a:spcPct val="90000"/>
              </a:lnSpc>
              <a:buNone/>
              <a:tabLst>
                <a:tab algn="l" pos="0"/>
              </a:tabLst>
            </a:pPr>
            <a:r>
              <a:rPr lang="en-DE" sz="3600" b="0" u="none" strike="noStrike">
                <a:solidFill>
                  <a:schemeClr val="lt1"/>
                </a:solidFill>
                <a:effectLst/>
                <a:uFillTx/>
                <a:latin typeface="Montserrat"/>
                <a:ea typeface="DejaVu Sans"/>
              </a:rPr>
              <a:t>Thanks</a:t>
            </a:r>
            <a:endParaRPr lang="de-DE" sz="3600" b="0" u="none" strike="noStrike">
              <a:solidFill>
                <a:srgbClr val="000000"/>
              </a:solidFill>
              <a:effectLst/>
              <a:uFillTx/>
              <a:latin typeface="Arial"/>
            </a:endParaRPr>
          </a:p>
        </p:txBody>
      </p:sp>
      <p:sp>
        <p:nvSpPr>
          <p:cNvPr id="329" name="Rectangle 5"/>
          <p:cNvSpPr/>
          <p:nvPr/>
        </p:nvSpPr>
        <p:spPr>
          <a:xfrm>
            <a:off x="876960" y="5798520"/>
            <a:ext cx="3224880" cy="3765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DE" sz="1800" b="0" u="none" strike="noStrike">
              <a:solidFill>
                <a:schemeClr val="lt1"/>
              </a:solidFill>
              <a:effectLst/>
              <a:uFillTx/>
              <a:latin typeface="Arial"/>
              <a:ea typeface="DejaVu Sans"/>
            </a:endParaRPr>
          </a:p>
        </p:txBody>
      </p:sp>
      <p:sp>
        <p:nvSpPr>
          <p:cNvPr id="330" name="TextBox 6"/>
          <p:cNvSpPr/>
          <p:nvPr/>
        </p:nvSpPr>
        <p:spPr>
          <a:xfrm>
            <a:off x="650880" y="5499360"/>
            <a:ext cx="2211840" cy="91260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lang="en-DE" sz="1800" b="0" u="none" strike="noStrike">
                <a:solidFill>
                  <a:schemeClr val="dk1"/>
                </a:solidFill>
                <a:effectLst/>
                <a:uFillTx/>
                <a:latin typeface="Arial"/>
                <a:ea typeface="DejaVu Sans"/>
              </a:rPr>
              <a:t>Contact:</a:t>
            </a:r>
            <a:endParaRPr lang="de-DE" sz="1800" b="0" u="none" strike="noStrike">
              <a:solidFill>
                <a:srgbClr val="000000"/>
              </a:solidFill>
              <a:effectLst/>
              <a:uFillTx/>
              <a:latin typeface="Arial"/>
            </a:endParaRPr>
          </a:p>
          <a:p>
            <a:pPr defTabSz="914400">
              <a:lnSpc>
                <a:spcPct val="100000"/>
              </a:lnSpc>
            </a:pPr>
            <a:r>
              <a:rPr lang="en-DE" sz="1800" b="0" u="none" strike="noStrike">
                <a:solidFill>
                  <a:schemeClr val="dk1"/>
                </a:solidFill>
                <a:effectLst/>
                <a:uFillTx/>
                <a:latin typeface="Arial"/>
                <a:ea typeface="DejaVu Sans"/>
              </a:rPr>
              <a:t>Tim Wetzel</a:t>
            </a:r>
            <a:endParaRPr lang="de-DE" sz="1800" b="0" u="none" strike="noStrike">
              <a:solidFill>
                <a:srgbClr val="000000"/>
              </a:solidFill>
              <a:effectLst/>
              <a:uFillTx/>
              <a:latin typeface="Arial"/>
            </a:endParaRPr>
          </a:p>
          <a:p>
            <a:pPr defTabSz="914400">
              <a:lnSpc>
                <a:spcPct val="100000"/>
              </a:lnSpc>
            </a:pPr>
            <a:r>
              <a:rPr lang="en-DE" sz="1800" b="0" u="none" strike="noStrike">
                <a:solidFill>
                  <a:schemeClr val="dk1"/>
                </a:solidFill>
                <a:effectLst/>
                <a:uFillTx/>
                <a:latin typeface="Arial"/>
                <a:ea typeface="DejaVu Sans"/>
              </a:rPr>
              <a:t>tim.wetzel@desy.de</a:t>
            </a:r>
            <a:endParaRPr lang="de-DE" sz="1800" b="0" u="none" strike="noStrike">
              <a:solidFill>
                <a:srgbClr val="000000"/>
              </a:solidFill>
              <a:effectLst/>
              <a:uFillTx/>
              <a:latin typeface="Arial"/>
            </a:endParaRPr>
          </a:p>
        </p:txBody>
      </p:sp>
      <p:grpSp>
        <p:nvGrpSpPr>
          <p:cNvPr id="331" name=""/>
          <p:cNvGrpSpPr/>
          <p:nvPr/>
        </p:nvGrpSpPr>
        <p:grpSpPr>
          <a:xfrm>
            <a:off x="8100000" y="2302200"/>
            <a:ext cx="3599280" cy="3817080"/>
            <a:chOff x="8100000" y="2302200"/>
            <a:chExt cx="3599280" cy="3817080"/>
          </a:xfrm>
        </p:grpSpPr>
        <p:pic>
          <p:nvPicPr>
            <p:cNvPr id="332" name=""/>
            <p:cNvPicPr/>
            <p:nvPr/>
          </p:nvPicPr>
          <p:blipFill>
            <a:blip r:embed="rId1"/>
            <a:stretch/>
          </p:blipFill>
          <p:spPr>
            <a:xfrm>
              <a:off x="8100000" y="2302200"/>
              <a:ext cx="3491280" cy="3491280"/>
            </a:xfrm>
            <a:prstGeom prst="rect">
              <a:avLst/>
            </a:prstGeom>
            <a:noFill/>
            <a:ln w="0">
              <a:noFill/>
            </a:ln>
          </p:spPr>
        </p:pic>
        <p:sp>
          <p:nvSpPr>
            <p:cNvPr id="333" name=""/>
            <p:cNvSpPr/>
            <p:nvPr/>
          </p:nvSpPr>
          <p:spPr>
            <a:xfrm>
              <a:off x="10019880" y="5794200"/>
              <a:ext cx="1679400" cy="325080"/>
            </a:xfrm>
            <a:prstGeom prst="rect">
              <a:avLst/>
            </a:prstGeom>
            <a:noFill/>
            <a:ln w="0">
              <a:noFill/>
            </a:ln>
          </p:spPr>
          <p:style>
            <a:lnRef idx="0"/>
            <a:fillRef idx="0"/>
            <a:effectRef idx="0"/>
            <a:fontRef idx="minor"/>
          </p:style>
          <p:txBody>
            <a:bodyPr lIns="90000" rIns="90000" tIns="45000" bIns="45000" anchor="t" anchorCtr="1">
              <a:spAutoFit/>
            </a:bodyPr>
            <a:p>
              <a:pPr algn="r">
                <a:lnSpc>
                  <a:spcPct val="100000"/>
                </a:lnSpc>
              </a:pPr>
              <a:r>
                <a:rPr lang="de-DE" sz="1000" b="0" u="none" strike="noStrike">
                  <a:solidFill>
                    <a:srgbClr val="000000"/>
                  </a:solidFill>
                  <a:effectLst/>
                  <a:uFillTx/>
                  <a:latin typeface="Montserrat"/>
                  <a:ea typeface="DejaVu Sans"/>
                </a:rPr>
                <a:t>xkcd.com/2582</a:t>
              </a:r>
              <a:endParaRPr lang="de-DE" sz="1000" b="0" u="none" strike="noStrike">
                <a:solidFill>
                  <a:srgbClr val="000000"/>
                </a:solidFill>
                <a:effectLst/>
                <a:uFillTx/>
                <a:latin typeface="Arial"/>
              </a:endParaRPr>
            </a:p>
          </p:txBody>
        </p:sp>
      </p:grpSp>
      <p:sp>
        <p:nvSpPr>
          <p:cNvPr id="334" name=""/>
          <p:cNvSpPr/>
          <p:nvPr/>
        </p:nvSpPr>
        <p:spPr>
          <a:xfrm>
            <a:off x="1080000" y="1800000"/>
            <a:ext cx="4319280" cy="7192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lang="de-DE" sz="3000" b="0" u="none" strike="noStrike">
                <a:solidFill>
                  <a:srgbClr val="0a4c86"/>
                </a:solidFill>
                <a:effectLst/>
                <a:uFillTx/>
                <a:latin typeface="Montserrat"/>
                <a:ea typeface="DejaVu Sans"/>
              </a:rPr>
              <a:t>Questions?</a:t>
            </a:r>
            <a:endParaRPr lang="de-DE" sz="3000" b="0" u="none" strike="noStrike">
              <a:solidFill>
                <a:srgbClr val="000000"/>
              </a:solidFill>
              <a:effectLst/>
              <a:uFillTx/>
              <a:latin typeface="Arial"/>
            </a:endParaRPr>
          </a:p>
        </p:txBody>
      </p:sp>
      <p:sp>
        <p:nvSpPr>
          <p:cNvPr id="335" name=""/>
          <p:cNvSpPr/>
          <p:nvPr/>
        </p:nvSpPr>
        <p:spPr>
          <a:xfrm>
            <a:off x="1980000" y="4538160"/>
            <a:ext cx="5219280" cy="9172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lang="de-DE" sz="1800" b="0" u="none" strike="noStrike">
                <a:solidFill>
                  <a:srgbClr val="0a4c86"/>
                </a:solidFill>
                <a:effectLst/>
                <a:uFillTx/>
                <a:latin typeface="Montserrat"/>
                <a:ea typeface="DejaVu Sans"/>
              </a:rPr>
              <a:t>Our poster at SNIB2026:</a:t>
            </a:r>
            <a:endParaRPr lang="de-DE" sz="1800" b="0" u="none" strike="noStrike">
              <a:solidFill>
                <a:srgbClr val="000000"/>
              </a:solidFill>
              <a:effectLst/>
              <a:uFillTx/>
              <a:latin typeface="Arial"/>
            </a:endParaRPr>
          </a:p>
          <a:p>
            <a:pPr>
              <a:lnSpc>
                <a:spcPct val="100000"/>
              </a:lnSpc>
            </a:pPr>
            <a:endParaRPr lang="de-DE" sz="1800" b="0" u="none" strike="noStrike">
              <a:solidFill>
                <a:srgbClr val="000000"/>
              </a:solidFill>
              <a:effectLst/>
              <a:uFillTx/>
              <a:latin typeface="Arial"/>
            </a:endParaRPr>
          </a:p>
          <a:p>
            <a:pPr>
              <a:lnSpc>
                <a:spcPct val="100000"/>
              </a:lnSpc>
            </a:pPr>
            <a:r>
              <a:rPr lang="de-DE" sz="1800" b="0" u="none" strike="noStrike">
                <a:solidFill>
                  <a:srgbClr val="147e93"/>
                </a:solidFill>
                <a:effectLst/>
                <a:uFillTx/>
                <a:latin typeface="Montserrat"/>
                <a:ea typeface="DejaVu Sans"/>
                <a:hlinkClick r:id="rId2"/>
              </a:rPr>
              <a:t>https://doi.org/10.5281/zenodo.22769688</a:t>
            </a:r>
            <a:endParaRPr lang="de-DE" sz="1800" b="0" u="none" strike="noStrike">
              <a:solidFill>
                <a:srgbClr val="000000"/>
              </a:solidFill>
              <a:effectLst/>
              <a:uFillTx/>
              <a:latin typeface="Arial"/>
            </a:endParaRPr>
          </a:p>
        </p:txBody>
      </p:sp>
      <p:pic>
        <p:nvPicPr>
          <p:cNvPr id="336" name=""/>
          <p:cNvPicPr/>
          <p:nvPr/>
        </p:nvPicPr>
        <p:blipFill>
          <a:blip r:embed="rId3"/>
          <a:srcRect l="1458" t="316" r="0" b="2503"/>
          <a:stretch/>
        </p:blipFill>
        <p:spPr>
          <a:xfrm>
            <a:off x="4860000" y="1797480"/>
            <a:ext cx="2159280" cy="3041640"/>
          </a:xfrm>
          <a:prstGeom prst="rect">
            <a:avLst/>
          </a:prstGeom>
          <a:noFill/>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Benutzerdefiniert 2">
      <a:dk1>
        <a:srgbClr val="0a4c86"/>
      </a:dk1>
      <a:lt1>
        <a:srgbClr val="ffffff"/>
      </a:lt1>
      <a:dk2>
        <a:srgbClr val="1d3b58"/>
      </a:dk2>
      <a:lt2>
        <a:srgbClr val="ffffff"/>
      </a:lt2>
      <a:accent1>
        <a:srgbClr val="147e93"/>
      </a:accent1>
      <a:accent2>
        <a:srgbClr val="0a4c86"/>
      </a:accent2>
      <a:accent3>
        <a:srgbClr val="ccfffa"/>
      </a:accent3>
      <a:accent4>
        <a:srgbClr val="d0faff"/>
      </a:accent4>
      <a:accent5>
        <a:srgbClr val="eeffff"/>
      </a:accent5>
      <a:accent6>
        <a:srgbClr val="eeffff"/>
      </a:accent6>
      <a:hlink>
        <a:srgbClr val="147e93"/>
      </a:hlink>
      <a:folHlink>
        <a:srgbClr val="147e93"/>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a:themeElements>
    <a:clrScheme name="Benutzerdefiniert 2">
      <a:dk1>
        <a:srgbClr val="0a4c86"/>
      </a:dk1>
      <a:lt1>
        <a:srgbClr val="ffffff"/>
      </a:lt1>
      <a:dk2>
        <a:srgbClr val="1d3b58"/>
      </a:dk2>
      <a:lt2>
        <a:srgbClr val="ffffff"/>
      </a:lt2>
      <a:accent1>
        <a:srgbClr val="147e93"/>
      </a:accent1>
      <a:accent2>
        <a:srgbClr val="0a4c86"/>
      </a:accent2>
      <a:accent3>
        <a:srgbClr val="ccfffa"/>
      </a:accent3>
      <a:accent4>
        <a:srgbClr val="d0faff"/>
      </a:accent4>
      <a:accent5>
        <a:srgbClr val="eeffff"/>
      </a:accent5>
      <a:accent6>
        <a:srgbClr val="eeffff"/>
      </a:accent6>
      <a:hlink>
        <a:srgbClr val="147e93"/>
      </a:hlink>
      <a:folHlink>
        <a:srgbClr val="147e93"/>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19093</TotalTime>
  <Application>LibreOffice/25.8.7.3$Linux_X86_64 LibreOffice_project/580$Build-3</Application>
  <AppVersion>15.0000</AppVersion>
  <Words>2880</Words>
  <Paragraphs>561</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2022-08-30T09:30:26Z</dcterms:created>
  <dc:creator>Angela Warkentin</dc:creator>
  <dc:description/>
  <dc:language>en-US</dc:language>
  <cp:lastModifiedBy/>
  <cp:lastPrinted>2026-09-24T09:36:37Z</cp:lastPrinted>
  <dcterms:modified xsi:type="dcterms:W3CDTF">2026-10-27T08:23:17Z</dcterms:modified>
  <cp:revision>153</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vt:i4>
  </property>
  <property fmtid="{D5CDD505-2E9C-101B-9397-08002B2CF9AE}" pid="3" name="PresentationFormat">
    <vt:lpwstr>Custom</vt:lpwstr>
  </property>
  <property fmtid="{D5CDD505-2E9C-101B-9397-08002B2CF9AE}" pid="4" name="Slides">
    <vt:i4>43</vt:i4>
  </property>
</Properties>
</file>