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0" r:id="rId5"/>
  </p:sldMasterIdLst>
  <p:notesMasterIdLst>
    <p:notesMasterId r:id="rId21"/>
  </p:notesMasterIdLst>
  <p:sldIdLst>
    <p:sldId id="256" r:id="rId6"/>
    <p:sldId id="298" r:id="rId7"/>
    <p:sldId id="299" r:id="rId8"/>
    <p:sldId id="259" r:id="rId9"/>
    <p:sldId id="258" r:id="rId10"/>
    <p:sldId id="260" r:id="rId11"/>
    <p:sldId id="261" r:id="rId12"/>
    <p:sldId id="268" r:id="rId13"/>
    <p:sldId id="269" r:id="rId14"/>
    <p:sldId id="270" r:id="rId15"/>
    <p:sldId id="271" r:id="rId16"/>
    <p:sldId id="300" r:id="rId17"/>
    <p:sldId id="283" r:id="rId18"/>
    <p:sldId id="301" r:id="rId19"/>
    <p:sldId id="297" r:id="rId20"/>
  </p:sldIdLst>
  <p:sldSz cx="12192000" cy="6858000"/>
  <p:notesSz cx="6858000" cy="9144000"/>
  <p:embeddedFontLst>
    <p:embeddedFont>
      <p:font typeface="Dosis" panose="020B0604020202020204" charset="0"/>
      <p:regular r:id="rId22"/>
      <p:bold r:id="rId23"/>
    </p:embeddedFont>
    <p:embeddedFont>
      <p:font typeface="Noto Sans Symbols" panose="020B0604020202020204" charset="0"/>
      <p:regular r:id="rId24"/>
      <p:bold r:id="rId25"/>
    </p:embeddedFont>
    <p:embeddedFont>
      <p:font typeface="Poppins SemiBold" panose="020B0604020202020204" charset="0"/>
      <p:regular r:id="rId26"/>
      <p:bold r:id="rId27"/>
      <p:italic r:id="rId28"/>
      <p:boldItalic r:id="rId29"/>
    </p:embeddedFont>
    <p:embeddedFont>
      <p:font typeface="Roboto" panose="020B0604020202020204" charset="0"/>
      <p:regular r:id="rId30"/>
      <p:bold r:id="rId31"/>
      <p:italic r:id="rId32"/>
      <p:boldItalic r:id="rId33"/>
    </p:embeddedFont>
    <p:embeddedFont>
      <p:font typeface="Roboto Light" panose="020B0604020202020204" charset="0"/>
      <p:regular r:id="rId34"/>
      <p: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2" roundtripDataSignature="AMtx7mhNTeYWmfK7WVBUAKXoDk1dJG4Vw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8" dt="2026-10-20T11:40:43.098"/>
    <p1510:client id="{CC4C1344-8DA0-D6F3-28A3-3B0E5C342100}" v="8" dt="2026-10-20T14:46:06.5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21" Type="http://schemas.openxmlformats.org/officeDocument/2006/relationships/notesMaster" Target="notesMasters/notesMaster1.xml"/><Relationship Id="rId34" Type="http://schemas.openxmlformats.org/officeDocument/2006/relationships/font" Target="fonts/font13.fntdata"/><Relationship Id="rId76"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8.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font" Target="fonts/font11.fntdata"/><Relationship Id="rId7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0.fntdata"/><Relationship Id="rId73" Type="http://schemas.openxmlformats.org/officeDocument/2006/relationships/presProps" Target="presProps.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77" Type="http://schemas.microsoft.com/office/2016/11/relationships/changesInfo" Target="changesInfos/changesInfo1.xml"/><Relationship Id="rId8" Type="http://schemas.openxmlformats.org/officeDocument/2006/relationships/slide" Target="slides/slide3.xml"/><Relationship Id="rId72" Type="http://customschemas.google.com/relationships/presentationmetadata" Target="meta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openxmlformats.org/officeDocument/2006/relationships/font" Target="fonts/font1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ónio Antunes" userId="S::aantunes@lnec.pt::fdac812f-0993-4a4f-ba2f-618b2030aba9" providerId="AD" clId="Web-{CC4C1344-8DA0-D6F3-28A3-3B0E5C342100}"/>
    <pc:docChg chg="modSld">
      <pc:chgData name="António Antunes" userId="S::aantunes@lnec.pt::fdac812f-0993-4a4f-ba2f-618b2030aba9" providerId="AD" clId="Web-{CC4C1344-8DA0-D6F3-28A3-3B0E5C342100}" dt="2026-10-20T14:46:06.529" v="7"/>
      <pc:docMkLst>
        <pc:docMk/>
      </pc:docMkLst>
      <pc:sldChg chg="addSp delSp">
        <pc:chgData name="António Antunes" userId="S::aantunes@lnec.pt::fdac812f-0993-4a4f-ba2f-618b2030aba9" providerId="AD" clId="Web-{CC4C1344-8DA0-D6F3-28A3-3B0E5C342100}" dt="2026-10-20T14:45:01.543" v="1"/>
        <pc:sldMkLst>
          <pc:docMk/>
          <pc:sldMk cId="0" sldId="261"/>
        </pc:sldMkLst>
        <pc:grpChg chg="add">
          <ac:chgData name="António Antunes" userId="S::aantunes@lnec.pt::fdac812f-0993-4a4f-ba2f-618b2030aba9" providerId="AD" clId="Web-{CC4C1344-8DA0-D6F3-28A3-3B0E5C342100}" dt="2026-10-20T14:45:01.543" v="1"/>
          <ac:grpSpMkLst>
            <pc:docMk/>
            <pc:sldMk cId="0" sldId="261"/>
            <ac:grpSpMk id="5" creationId="{C4BFA0B3-4AD2-ACF2-BBA1-922C59728DA9}"/>
          </ac:grpSpMkLst>
        </pc:grpChg>
        <pc:grpChg chg="del">
          <ac:chgData name="António Antunes" userId="S::aantunes@lnec.pt::fdac812f-0993-4a4f-ba2f-618b2030aba9" providerId="AD" clId="Web-{CC4C1344-8DA0-D6F3-28A3-3B0E5C342100}" dt="2026-10-20T14:44:59.027" v="0"/>
          <ac:grpSpMkLst>
            <pc:docMk/>
            <pc:sldMk cId="0" sldId="261"/>
            <ac:grpSpMk id="156" creationId="{00000000-0000-0000-0000-000000000000}"/>
          </ac:grpSpMkLst>
        </pc:grpChg>
      </pc:sldChg>
      <pc:sldChg chg="addSp delSp">
        <pc:chgData name="António Antunes" userId="S::aantunes@lnec.pt::fdac812f-0993-4a4f-ba2f-618b2030aba9" providerId="AD" clId="Web-{CC4C1344-8DA0-D6F3-28A3-3B0E5C342100}" dt="2026-10-20T14:45:13.543" v="3"/>
        <pc:sldMkLst>
          <pc:docMk/>
          <pc:sldMk cId="0" sldId="268"/>
        </pc:sldMkLst>
        <pc:grpChg chg="add">
          <ac:chgData name="António Antunes" userId="S::aantunes@lnec.pt::fdac812f-0993-4a4f-ba2f-618b2030aba9" providerId="AD" clId="Web-{CC4C1344-8DA0-D6F3-28A3-3B0E5C342100}" dt="2026-10-20T14:45:13.543" v="3"/>
          <ac:grpSpMkLst>
            <pc:docMk/>
            <pc:sldMk cId="0" sldId="268"/>
            <ac:grpSpMk id="5" creationId="{B4AB433F-5EEF-FF74-3480-9DC081D2C5C5}"/>
          </ac:grpSpMkLst>
        </pc:grpChg>
        <pc:grpChg chg="del">
          <ac:chgData name="António Antunes" userId="S::aantunes@lnec.pt::fdac812f-0993-4a4f-ba2f-618b2030aba9" providerId="AD" clId="Web-{CC4C1344-8DA0-D6F3-28A3-3B0E5C342100}" dt="2026-10-20T14:45:09.387" v="2"/>
          <ac:grpSpMkLst>
            <pc:docMk/>
            <pc:sldMk cId="0" sldId="268"/>
            <ac:grpSpMk id="259" creationId="{00000000-0000-0000-0000-000000000000}"/>
          </ac:grpSpMkLst>
        </pc:grpChg>
      </pc:sldChg>
      <pc:sldChg chg="addSp delSp">
        <pc:chgData name="António Antunes" userId="S::aantunes@lnec.pt::fdac812f-0993-4a4f-ba2f-618b2030aba9" providerId="AD" clId="Web-{CC4C1344-8DA0-D6F3-28A3-3B0E5C342100}" dt="2026-10-20T14:45:52.404" v="5"/>
        <pc:sldMkLst>
          <pc:docMk/>
          <pc:sldMk cId="0" sldId="270"/>
        </pc:sldMkLst>
        <pc:picChg chg="add">
          <ac:chgData name="António Antunes" userId="S::aantunes@lnec.pt::fdac812f-0993-4a4f-ba2f-618b2030aba9" providerId="AD" clId="Web-{CC4C1344-8DA0-D6F3-28A3-3B0E5C342100}" dt="2026-10-20T14:45:52.404" v="5"/>
          <ac:picMkLst>
            <pc:docMk/>
            <pc:sldMk cId="0" sldId="270"/>
            <ac:picMk id="3" creationId="{492DFD67-5D9E-201E-09F8-51F54ABCA016}"/>
          </ac:picMkLst>
        </pc:picChg>
        <pc:picChg chg="del">
          <ac:chgData name="António Antunes" userId="S::aantunes@lnec.pt::fdac812f-0993-4a4f-ba2f-618b2030aba9" providerId="AD" clId="Web-{CC4C1344-8DA0-D6F3-28A3-3B0E5C342100}" dt="2026-10-20T14:45:49.794" v="4"/>
          <ac:picMkLst>
            <pc:docMk/>
            <pc:sldMk cId="0" sldId="270"/>
            <ac:picMk id="273" creationId="{00000000-0000-0000-0000-000000000000}"/>
          </ac:picMkLst>
        </pc:picChg>
      </pc:sldChg>
      <pc:sldChg chg="addSp delSp">
        <pc:chgData name="António Antunes" userId="S::aantunes@lnec.pt::fdac812f-0993-4a4f-ba2f-618b2030aba9" providerId="AD" clId="Web-{CC4C1344-8DA0-D6F3-28A3-3B0E5C342100}" dt="2026-10-20T14:46:06.529" v="7"/>
        <pc:sldMkLst>
          <pc:docMk/>
          <pc:sldMk cId="0" sldId="271"/>
        </pc:sldMkLst>
        <pc:picChg chg="add">
          <ac:chgData name="António Antunes" userId="S::aantunes@lnec.pt::fdac812f-0993-4a4f-ba2f-618b2030aba9" providerId="AD" clId="Web-{CC4C1344-8DA0-D6F3-28A3-3B0E5C342100}" dt="2026-10-20T14:46:06.529" v="7"/>
          <ac:picMkLst>
            <pc:docMk/>
            <pc:sldMk cId="0" sldId="271"/>
            <ac:picMk id="3" creationId="{E2082309-6B43-D0A2-9493-136126AD8D37}"/>
          </ac:picMkLst>
        </pc:picChg>
        <pc:picChg chg="del">
          <ac:chgData name="António Antunes" userId="S::aantunes@lnec.pt::fdac812f-0993-4a4f-ba2f-618b2030aba9" providerId="AD" clId="Web-{CC4C1344-8DA0-D6F3-28A3-3B0E5C342100}" dt="2026-10-20T14:45:58.826" v="6"/>
          <ac:picMkLst>
            <pc:docMk/>
            <pc:sldMk cId="0" sldId="271"/>
            <ac:picMk id="350" creationId="{00000000-0000-0000-0000-000000000000}"/>
          </ac:picMkLst>
        </pc:picChg>
      </pc:sldChg>
    </pc:docChg>
  </pc:docChgLst>
  <pc:docChgLst>
    <pc:chgData name="Alberto Azevedo" userId="S::aazevedo@lnec.pt::ee23ed6b-2ed0-4e93-8182-4b8a02c5e491" providerId="AD" clId="Web-{00000000-0000-0000-0000-000000000000}"/>
    <pc:docChg chg="modSld">
      <pc:chgData name="Alberto Azevedo" userId="S::aazevedo@lnec.pt::ee23ed6b-2ed0-4e93-8182-4b8a02c5e491" providerId="AD" clId="Web-{00000000-0000-0000-0000-000000000000}" dt="2026-10-20T11:30:54.404" v="17" actId="14100"/>
      <pc:docMkLst>
        <pc:docMk/>
      </pc:docMkLst>
      <pc:sldChg chg="modSp">
        <pc:chgData name="Alberto Azevedo" userId="S::aazevedo@lnec.pt::ee23ed6b-2ed0-4e93-8182-4b8a02c5e491" providerId="AD" clId="Web-{00000000-0000-0000-0000-000000000000}" dt="2026-10-20T11:30:54.404" v="17" actId="14100"/>
        <pc:sldMkLst>
          <pc:docMk/>
          <pc:sldMk cId="1693326725" sldId="300"/>
        </pc:sldMkLst>
        <pc:spChg chg="mod">
          <ac:chgData name="Alberto Azevedo" userId="S::aazevedo@lnec.pt::ee23ed6b-2ed0-4e93-8182-4b8a02c5e491" providerId="AD" clId="Web-{00000000-0000-0000-0000-000000000000}" dt="2026-10-20T11:30:54.404" v="17" actId="14100"/>
          <ac:spMkLst>
            <pc:docMk/>
            <pc:sldMk cId="1693326725" sldId="300"/>
            <ac:spMk id="2" creationId="{626D3AEE-DA5B-2305-20CE-BA462AC6278B}"/>
          </ac:spMkLst>
        </pc:spChg>
      </pc:sldChg>
    </pc:docChg>
  </pc:docChgLst>
  <pc:docChgLst>
    <pc:chgData name="Alberto Azevedo" userId="ee23ed6b-2ed0-4e93-8182-4b8a02c5e491" providerId="ADAL" clId="{10FB7BEF-94FF-5038-B245-E04CFFC05C06}"/>
    <pc:docChg chg="custSel modSld">
      <pc:chgData name="Alberto Azevedo" userId="ee23ed6b-2ed0-4e93-8182-4b8a02c5e491" providerId="ADAL" clId="{10FB7BEF-94FF-5038-B245-E04CFFC05C06}" dt="2026-10-21T09:00:42.328" v="25" actId="20577"/>
      <pc:docMkLst>
        <pc:docMk/>
      </pc:docMkLst>
      <pc:sldChg chg="modSp mod">
        <pc:chgData name="Alberto Azevedo" userId="ee23ed6b-2ed0-4e93-8182-4b8a02c5e491" providerId="ADAL" clId="{10FB7BEF-94FF-5038-B245-E04CFFC05C06}" dt="2026-10-21T09:00:42.328" v="25" actId="20577"/>
        <pc:sldMkLst>
          <pc:docMk/>
          <pc:sldMk cId="2216058995" sldId="298"/>
        </pc:sldMkLst>
        <pc:spChg chg="mod">
          <ac:chgData name="Alberto Azevedo" userId="ee23ed6b-2ed0-4e93-8182-4b8a02c5e491" providerId="ADAL" clId="{10FB7BEF-94FF-5038-B245-E04CFFC05C06}" dt="2026-10-21T09:00:42.328" v="25" actId="20577"/>
          <ac:spMkLst>
            <pc:docMk/>
            <pc:sldMk cId="2216058995" sldId="298"/>
            <ac:spMk id="111" creationId="{00000000-0000-0000-0000-000000000000}"/>
          </ac:spMkLst>
        </pc:spChg>
      </pc:sldChg>
      <pc:sldChg chg="delSp mod">
        <pc:chgData name="Alberto Azevedo" userId="ee23ed6b-2ed0-4e93-8182-4b8a02c5e491" providerId="ADAL" clId="{10FB7BEF-94FF-5038-B245-E04CFFC05C06}" dt="2026-10-20T16:56:57.549" v="3" actId="478"/>
        <pc:sldMkLst>
          <pc:docMk/>
          <pc:sldMk cId="914981577" sldId="301"/>
        </pc:sldMkLst>
        <pc:spChg chg="del">
          <ac:chgData name="Alberto Azevedo" userId="ee23ed6b-2ed0-4e93-8182-4b8a02c5e491" providerId="ADAL" clId="{10FB7BEF-94FF-5038-B245-E04CFFC05C06}" dt="2026-10-20T16:56:43.790" v="0" actId="478"/>
          <ac:spMkLst>
            <pc:docMk/>
            <pc:sldMk cId="914981577" sldId="301"/>
            <ac:spMk id="160" creationId="{00000000-0000-0000-0000-000000000000}"/>
          </ac:spMkLst>
        </pc:spChg>
        <pc:spChg chg="del">
          <ac:chgData name="Alberto Azevedo" userId="ee23ed6b-2ed0-4e93-8182-4b8a02c5e491" providerId="ADAL" clId="{10FB7BEF-94FF-5038-B245-E04CFFC05C06}" dt="2026-10-20T16:56:46.862" v="1" actId="478"/>
          <ac:spMkLst>
            <pc:docMk/>
            <pc:sldMk cId="914981577" sldId="301"/>
            <ac:spMk id="167" creationId="{00000000-0000-0000-0000-000000000000}"/>
          </ac:spMkLst>
        </pc:spChg>
        <pc:spChg chg="del">
          <ac:chgData name="Alberto Azevedo" userId="ee23ed6b-2ed0-4e93-8182-4b8a02c5e491" providerId="ADAL" clId="{10FB7BEF-94FF-5038-B245-E04CFFC05C06}" dt="2026-10-20T16:56:54.100" v="2" actId="478"/>
          <ac:spMkLst>
            <pc:docMk/>
            <pc:sldMk cId="914981577" sldId="301"/>
            <ac:spMk id="174" creationId="{00000000-0000-0000-0000-000000000000}"/>
          </ac:spMkLst>
        </pc:spChg>
        <pc:spChg chg="del">
          <ac:chgData name="Alberto Azevedo" userId="ee23ed6b-2ed0-4e93-8182-4b8a02c5e491" providerId="ADAL" clId="{10FB7BEF-94FF-5038-B245-E04CFFC05C06}" dt="2026-10-20T16:56:57.549" v="3" actId="478"/>
          <ac:spMkLst>
            <pc:docMk/>
            <pc:sldMk cId="914981577" sldId="301"/>
            <ac:spMk id="18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139" name="Google Shape;13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148" name="Google Shape;14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GB" sz="1100"/>
              <a:t>OPENCoastS multisite deployment support</a:t>
            </a:r>
            <a:endParaRPr sz="1100"/>
          </a:p>
          <a:p>
            <a:pPr marL="0" lvl="0" indent="0" algn="l" rtl="0">
              <a:spcBef>
                <a:spcPts val="0"/>
              </a:spcBef>
              <a:spcAft>
                <a:spcPts val="0"/>
              </a:spcAft>
              <a:buClr>
                <a:schemeClr val="dk1"/>
              </a:buClr>
              <a:buSzPts val="1400"/>
              <a:buFont typeface="Arial"/>
              <a:buNone/>
            </a:pPr>
            <a:r>
              <a:rPr lang="en-GB" sz="1100"/>
              <a:t>EGI Data Transfer using StoRM WebDAV with OAuth support</a:t>
            </a:r>
            <a:endParaRPr sz="1100"/>
          </a:p>
          <a:p>
            <a:pPr marL="0" lvl="0" indent="0" algn="l" rtl="0">
              <a:spcBef>
                <a:spcPts val="0"/>
              </a:spcBef>
              <a:spcAft>
                <a:spcPts val="0"/>
              </a:spcAft>
              <a:buClr>
                <a:schemeClr val="dk1"/>
              </a:buClr>
              <a:buSzPts val="1400"/>
              <a:buFont typeface="Arial"/>
              <a:buNone/>
            </a:pPr>
            <a:r>
              <a:rPr lang="en-GB" sz="1100"/>
              <a:t>EGI Online Storage with EGI block storage for cloud and EGI file storage for GRID</a:t>
            </a:r>
            <a:endParaRPr sz="1100"/>
          </a:p>
          <a:p>
            <a:pPr marL="0" lvl="0" indent="0" algn="l" rtl="0">
              <a:spcBef>
                <a:spcPts val="0"/>
              </a:spcBef>
              <a:spcAft>
                <a:spcPts val="0"/>
              </a:spcAft>
              <a:buClr>
                <a:schemeClr val="dk1"/>
              </a:buClr>
              <a:buSzPts val="1400"/>
              <a:buFont typeface="Arial"/>
              <a:buNone/>
            </a:pPr>
            <a:r>
              <a:rPr lang="en-GB" sz="1100"/>
              <a:t>EGI Cloud Compute to deploy the required Virtual Machines</a:t>
            </a:r>
            <a:endParaRPr sz="1100"/>
          </a:p>
          <a:p>
            <a:pPr marL="0" lvl="0" indent="0" algn="l" rtl="0">
              <a:spcBef>
                <a:spcPts val="0"/>
              </a:spcBef>
              <a:spcAft>
                <a:spcPts val="0"/>
              </a:spcAft>
              <a:buClr>
                <a:schemeClr val="dk1"/>
              </a:buClr>
              <a:buSzPts val="1400"/>
              <a:buFont typeface="Arial"/>
              <a:buNone/>
            </a:pPr>
            <a:r>
              <a:rPr lang="en-GB" sz="1100"/>
              <a:t>EGI Cloud Container Compute for HPC computations that require dedicated hardware</a:t>
            </a:r>
            <a:endParaRPr sz="1100"/>
          </a:p>
          <a:p>
            <a:pPr marL="0" lvl="0" indent="0" algn="l" rtl="0">
              <a:spcBef>
                <a:spcPts val="0"/>
              </a:spcBef>
              <a:spcAft>
                <a:spcPts val="0"/>
              </a:spcAft>
              <a:buClr>
                <a:schemeClr val="dk1"/>
              </a:buClr>
              <a:buSzPts val="1400"/>
              <a:buFont typeface="Arial"/>
              <a:buNone/>
            </a:pPr>
            <a:r>
              <a:rPr lang="en-GB" sz="1100"/>
              <a:t>EGI Workload Manager to submit less urgent jobs to EGI HTC infrastructure</a:t>
            </a:r>
            <a:endParaRPr sz="1100"/>
          </a:p>
          <a:p>
            <a:pPr marL="0" lvl="0" indent="0" algn="l" rtl="0">
              <a:spcBef>
                <a:spcPts val="0"/>
              </a:spcBef>
              <a:spcAft>
                <a:spcPts val="0"/>
              </a:spcAft>
              <a:buClr>
                <a:schemeClr val="dk1"/>
              </a:buClr>
              <a:buSzPts val="1400"/>
              <a:buFont typeface="Arial"/>
              <a:buNone/>
            </a:pPr>
            <a:r>
              <a:rPr lang="en-GB" sz="1100"/>
              <a:t>OPENCoastS service deployment now is only using VMs provided from EGI Cloud Services. In the scope of EGI ACE, OPENCoastS platform is being improved to offload the resources demand on computation to dedicated HPC infrastructure.</a:t>
            </a:r>
            <a:endParaRPr sz="1100"/>
          </a:p>
          <a:p>
            <a:pPr marL="0" lvl="0" indent="0" algn="l" rtl="0">
              <a:spcBef>
                <a:spcPts val="0"/>
              </a:spcBef>
              <a:spcAft>
                <a:spcPts val="0"/>
              </a:spcAft>
              <a:buClr>
                <a:schemeClr val="dk1"/>
              </a:buClr>
              <a:buSzPts val="1400"/>
              <a:buFont typeface="Arial"/>
              <a:buNone/>
            </a:pPr>
            <a:r>
              <a:rPr lang="en-GB" sz="1100"/>
              <a:t>The deployment of OPENCoastS platform also aims to be easily deployed on EGI using Infrastructure Manager and Kubernetes recipes and EGI Check-in. </a:t>
            </a:r>
            <a:endParaRPr/>
          </a:p>
        </p:txBody>
      </p:sp>
      <p:sp>
        <p:nvSpPr>
          <p:cNvPr id="254" name="Google Shape;25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264" name="Google Shape;26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a:extLst>
            <a:ext uri="{FF2B5EF4-FFF2-40B4-BE49-F238E27FC236}">
              <a16:creationId xmlns:a16="http://schemas.microsoft.com/office/drawing/2014/main" id="{2562C455-7914-0444-BA9A-E09F428BA0E9}"/>
            </a:ext>
          </a:extLst>
        </p:cNvPr>
        <p:cNvGrpSpPr/>
        <p:nvPr/>
      </p:nvGrpSpPr>
      <p:grpSpPr>
        <a:xfrm>
          <a:off x="0" y="0"/>
          <a:ext cx="0" cy="0"/>
          <a:chOff x="0" y="0"/>
          <a:chExt cx="0" cy="0"/>
        </a:xfrm>
      </p:grpSpPr>
      <p:sp>
        <p:nvSpPr>
          <p:cNvPr id="601" name="Google Shape;601;p42:notes">
            <a:extLst>
              <a:ext uri="{FF2B5EF4-FFF2-40B4-BE49-F238E27FC236}">
                <a16:creationId xmlns:a16="http://schemas.microsoft.com/office/drawing/2014/main" id="{0A373D9C-7661-CC13-8CF8-4CB184EC8CC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2" name="Google Shape;602;p42:notes">
            <a:extLst>
              <a:ext uri="{FF2B5EF4-FFF2-40B4-BE49-F238E27FC236}">
                <a16:creationId xmlns:a16="http://schemas.microsoft.com/office/drawing/2014/main" id="{11ABF0D4-9C5B-8EE0-76D8-D4C5404D78D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3970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2" name="Google Shape;602;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age" type="title">
  <p:cSld name="TITLE">
    <p:spTree>
      <p:nvGrpSpPr>
        <p:cNvPr id="1" name="Shape 15"/>
        <p:cNvGrpSpPr/>
        <p:nvPr/>
      </p:nvGrpSpPr>
      <p:grpSpPr>
        <a:xfrm>
          <a:off x="0" y="0"/>
          <a:ext cx="0" cy="0"/>
          <a:chOff x="0" y="0"/>
          <a:chExt cx="0" cy="0"/>
        </a:xfrm>
      </p:grpSpPr>
      <p:pic>
        <p:nvPicPr>
          <p:cNvPr id="16" name="Google Shape;16;p44"/>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 name="Google Shape;17;p44"/>
          <p:cNvSpPr txBox="1">
            <a:spLocks noGrp="1"/>
          </p:cNvSpPr>
          <p:nvPr>
            <p:ph type="ctrTitle" hasCustomPrompt="1"/>
          </p:nvPr>
        </p:nvSpPr>
        <p:spPr>
          <a:xfrm>
            <a:off x="336746" y="2122383"/>
            <a:ext cx="11257156" cy="100647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262626"/>
              </a:buClr>
              <a:buSzPts val="6500"/>
              <a:buFont typeface="Roboto Light"/>
              <a:buNone/>
              <a:defRPr sz="28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OPENHIDRA: coastal and port climate-adaptation forecasting delivered as an EOSC service on Iberian computing infrastructures</a:t>
            </a:r>
            <a:endParaRPr/>
          </a:p>
        </p:txBody>
      </p:sp>
      <p:sp>
        <p:nvSpPr>
          <p:cNvPr id="18" name="Google Shape;18;p44"/>
          <p:cNvSpPr txBox="1">
            <a:spLocks noGrp="1"/>
          </p:cNvSpPr>
          <p:nvPr>
            <p:ph type="subTitle" idx="1" hasCustomPrompt="1"/>
          </p:nvPr>
        </p:nvSpPr>
        <p:spPr>
          <a:xfrm>
            <a:off x="336746" y="3465853"/>
            <a:ext cx="9144000" cy="553999"/>
          </a:xfrm>
          <a:prstGeom prst="rect">
            <a:avLst/>
          </a:prstGeom>
          <a:noFill/>
          <a:ln>
            <a:noFill/>
          </a:ln>
        </p:spPr>
        <p:txBody>
          <a:bodyPr spcFirstLastPara="1" wrap="square" lIns="91425" tIns="45700" rIns="91425" bIns="45700" anchor="t" anchorCtr="0">
            <a:noAutofit/>
          </a:bodyPr>
          <a:lstStyle>
            <a:lvl1pPr lvl="0" algn="l">
              <a:lnSpc>
                <a:spcPct val="90000"/>
              </a:lnSpc>
              <a:spcBef>
                <a:spcPts val="1000"/>
              </a:spcBef>
              <a:spcAft>
                <a:spcPts val="0"/>
              </a:spcAft>
              <a:buClr>
                <a:srgbClr val="262626"/>
              </a:buClr>
              <a:buSzPts val="3000"/>
              <a:buNone/>
              <a:defRPr sz="2400">
                <a:solidFill>
                  <a:srgbClr val="262626"/>
                </a:solidFill>
              </a:defRPr>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r>
              <a:rPr lang="en-US"/>
              <a:t>Alberto Azevedo,…</a:t>
            </a:r>
            <a:endParaRPr/>
          </a:p>
        </p:txBody>
      </p:sp>
      <p:pic>
        <p:nvPicPr>
          <p:cNvPr id="19" name="Google Shape;19;p44"/>
          <p:cNvPicPr preferRelativeResize="0"/>
          <p:nvPr/>
        </p:nvPicPr>
        <p:blipFill rotWithShape="1">
          <a:blip r:embed="rId3">
            <a:alphaModFix/>
          </a:blip>
          <a:srcRect/>
          <a:stretch/>
        </p:blipFill>
        <p:spPr>
          <a:xfrm>
            <a:off x="0" y="6091200"/>
            <a:ext cx="2182092" cy="872836"/>
          </a:xfrm>
          <a:prstGeom prst="rect">
            <a:avLst/>
          </a:prstGeom>
          <a:noFill/>
          <a:ln>
            <a:noFill/>
          </a:ln>
        </p:spPr>
      </p:pic>
      <p:sp>
        <p:nvSpPr>
          <p:cNvPr id="20" name="Google Shape;20;p44"/>
          <p:cNvSpPr txBox="1"/>
          <p:nvPr/>
        </p:nvSpPr>
        <p:spPr>
          <a:xfrm>
            <a:off x="2881672" y="6528956"/>
            <a:ext cx="4205005" cy="2923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300"/>
              <a:buFont typeface="Roboto Light"/>
              <a:buNone/>
            </a:pPr>
            <a:r>
              <a:rPr lang="en-GB" sz="1300" b="0" i="0" u="none" strike="noStrike" cap="none">
                <a:solidFill>
                  <a:schemeClr val="dk1"/>
                </a:solidFill>
                <a:latin typeface="Roboto Light"/>
                <a:ea typeface="Roboto Light"/>
                <a:cs typeface="Roboto Light"/>
                <a:sym typeface="Roboto Light"/>
              </a:rPr>
              <a:t>Project: 101188248 – HORIZON-INFRA-2024-EOSC-01</a:t>
            </a:r>
            <a:endParaRPr sz="1300" b="0" i="0" u="none" strike="noStrike" cap="none">
              <a:solidFill>
                <a:schemeClr val="dk1"/>
              </a:solidFill>
              <a:latin typeface="Roboto Light"/>
              <a:ea typeface="Roboto Light"/>
              <a:cs typeface="Roboto Light"/>
              <a:sym typeface="Roboto Light"/>
            </a:endParaRPr>
          </a:p>
        </p:txBody>
      </p:sp>
      <p:sp>
        <p:nvSpPr>
          <p:cNvPr id="21" name="Google Shape;21;p44"/>
          <p:cNvSpPr txBox="1"/>
          <p:nvPr/>
        </p:nvSpPr>
        <p:spPr>
          <a:xfrm>
            <a:off x="2881672" y="6210088"/>
            <a:ext cx="4130906" cy="290223"/>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262626"/>
              </a:buClr>
              <a:buSzPts val="1300"/>
              <a:buFont typeface="Arial"/>
              <a:buNone/>
            </a:pPr>
            <a:r>
              <a:rPr lang="en-GB" sz="1300" b="0" i="0" u="none" strike="noStrike" cap="none">
                <a:solidFill>
                  <a:srgbClr val="262626"/>
                </a:solidFill>
                <a:latin typeface="Roboto Light"/>
                <a:ea typeface="Roboto Light"/>
                <a:cs typeface="Roboto Light"/>
                <a:sym typeface="Roboto Light"/>
              </a:rPr>
              <a:t>27–29 | 10 | 2026 by Alberto Azevedo</a:t>
            </a:r>
            <a:endParaRPr sz="1300" b="0" i="0" u="none" strike="noStrike" cap="none">
              <a:solidFill>
                <a:srgbClr val="262626"/>
              </a:solidFill>
              <a:latin typeface="Roboto Light"/>
              <a:ea typeface="Roboto Light"/>
              <a:cs typeface="Roboto Light"/>
              <a:sym typeface="Roboto Light"/>
            </a:endParaRPr>
          </a:p>
        </p:txBody>
      </p:sp>
      <p:pic>
        <p:nvPicPr>
          <p:cNvPr id="4" name="Picture 3">
            <a:extLst>
              <a:ext uri="{FF2B5EF4-FFF2-40B4-BE49-F238E27FC236}">
                <a16:creationId xmlns:a16="http://schemas.microsoft.com/office/drawing/2014/main" id="{263545D1-A2E2-BBBE-53C7-3C62E45219EE}"/>
              </a:ext>
            </a:extLst>
          </p:cNvPr>
          <p:cNvPicPr>
            <a:picLocks noChangeAspect="1"/>
          </p:cNvPicPr>
          <p:nvPr userDrawn="1"/>
        </p:nvPicPr>
        <p:blipFill>
          <a:blip r:embed="rId4"/>
          <a:stretch>
            <a:fillRect/>
          </a:stretch>
        </p:blipFill>
        <p:spPr>
          <a:xfrm>
            <a:off x="9702086" y="112143"/>
            <a:ext cx="2361936" cy="1397479"/>
          </a:xfrm>
          <a:prstGeom prst="rect">
            <a:avLst/>
          </a:prstGeom>
        </p:spPr>
      </p:pic>
      <p:pic>
        <p:nvPicPr>
          <p:cNvPr id="6" name="Picture 5">
            <a:extLst>
              <a:ext uri="{FF2B5EF4-FFF2-40B4-BE49-F238E27FC236}">
                <a16:creationId xmlns:a16="http://schemas.microsoft.com/office/drawing/2014/main" id="{57BD2B0A-3728-DCF2-A47A-4F8F4F60675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921738" y="232886"/>
            <a:ext cx="1090840" cy="1090840"/>
          </a:xfrm>
          <a:prstGeom prst="rect">
            <a:avLst/>
          </a:prstGeom>
        </p:spPr>
      </p:pic>
      <p:sp>
        <p:nvSpPr>
          <p:cNvPr id="8" name="TextBox 7">
            <a:extLst>
              <a:ext uri="{FF2B5EF4-FFF2-40B4-BE49-F238E27FC236}">
                <a16:creationId xmlns:a16="http://schemas.microsoft.com/office/drawing/2014/main" id="{5D732F96-BD45-DFA5-0F91-D3F20AC6FA72}"/>
              </a:ext>
            </a:extLst>
          </p:cNvPr>
          <p:cNvSpPr txBox="1"/>
          <p:nvPr userDrawn="1"/>
        </p:nvSpPr>
        <p:spPr>
          <a:xfrm>
            <a:off x="7200000" y="6230000"/>
            <a:ext cx="2300000" cy="520000"/>
          </a:xfrm>
          <a:prstGeom prst="rect">
            <a:avLst/>
          </a:prstGeom>
          <a:noFill/>
        </p:spPr>
        <p:txBody>
          <a:bodyPr wrap="square">
            <a:spAutoFit/>
          </a:bodyPr>
          <a:lstStyle/>
          <a:p>
            <a:r>
              <a:rPr lang="en-US" sz="900" b="0" u="none" strike="noStrike">
                <a:effectLst/>
                <a:latin typeface="Roboto"/>
              </a:rPr>
              <a:t>BGEM</a:t>
            </a:r>
            <a:r>
              <a:rPr lang="en-US" sz="900">
                <a:latin typeface="Roboto Light"/>
              </a:rPr>
              <a:t> – </a:t>
            </a:r>
            <a:r>
              <a:rPr lang="en-US" sz="900" b="0" u="none" strike="noStrike">
                <a:effectLst/>
                <a:latin typeface="Roboto Light"/>
              </a:rPr>
              <a:t>Towards operational forecasting of ecosystem dynamics: benchmarking and grid-enabling of an ecological model</a:t>
            </a:r>
            <a:endParaRPr lang="en-US" sz="900"/>
          </a:p>
        </p:txBody>
      </p:sp>
      <p:pic>
        <p:nvPicPr>
          <p:cNvPr id="10" name="Picture 9">
            <a:extLst>
              <a:ext uri="{FF2B5EF4-FFF2-40B4-BE49-F238E27FC236}">
                <a16:creationId xmlns:a16="http://schemas.microsoft.com/office/drawing/2014/main" id="{70FDFE00-A751-17C6-7D53-D655FB4FBCB5}"/>
              </a:ext>
            </a:extLst>
          </p:cNvPr>
          <p:cNvPicPr>
            <a:picLocks noChangeAspect="1"/>
          </p:cNvPicPr>
          <p:nvPr userDrawn="1"/>
        </p:nvPicPr>
        <p:blipFill>
          <a:blip r:embed="rId6"/>
          <a:stretch>
            <a:fillRect/>
          </a:stretch>
        </p:blipFill>
        <p:spPr>
          <a:xfrm>
            <a:off x="9549293" y="6187081"/>
            <a:ext cx="2514729" cy="482625"/>
          </a:xfrm>
          <a:prstGeom prst="rect">
            <a:avLst/>
          </a:prstGeom>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Page">
  <p:cSld name="Text Page">
    <p:spTree>
      <p:nvGrpSpPr>
        <p:cNvPr id="1" name="Shape 24"/>
        <p:cNvGrpSpPr/>
        <p:nvPr/>
      </p:nvGrpSpPr>
      <p:grpSpPr>
        <a:xfrm>
          <a:off x="0" y="0"/>
          <a:ext cx="0" cy="0"/>
          <a:chOff x="0" y="0"/>
          <a:chExt cx="0" cy="0"/>
        </a:xfrm>
      </p:grpSpPr>
      <p:pic>
        <p:nvPicPr>
          <p:cNvPr id="25" name="Google Shape;25;p45"/>
          <p:cNvPicPr preferRelativeResize="0"/>
          <p:nvPr/>
        </p:nvPicPr>
        <p:blipFill rotWithShape="1">
          <a:blip r:embed="rId2">
            <a:alphaModFix/>
          </a:blip>
          <a:srcRect/>
          <a:stretch/>
        </p:blipFill>
        <p:spPr>
          <a:xfrm>
            <a:off x="0" y="99012"/>
            <a:ext cx="12191996" cy="6858000"/>
          </a:xfrm>
          <a:prstGeom prst="rect">
            <a:avLst/>
          </a:prstGeom>
          <a:noFill/>
          <a:ln>
            <a:noFill/>
          </a:ln>
        </p:spPr>
      </p:pic>
      <p:sp>
        <p:nvSpPr>
          <p:cNvPr id="26" name="Google Shape;26;p45"/>
          <p:cNvSpPr txBox="1">
            <a:spLocks noGrp="1"/>
          </p:cNvSpPr>
          <p:nvPr>
            <p:ph type="sldNum" idx="12"/>
          </p:nvPr>
        </p:nvSpPr>
        <p:spPr>
          <a:xfrm>
            <a:off x="9290221" y="6423495"/>
            <a:ext cx="2743200" cy="230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Roboto Light"/>
              <a:buNone/>
              <a:defRPr sz="900"/>
            </a:lvl1pPr>
            <a:lvl2pPr marL="0" marR="0" lvl="1" indent="0" algn="r">
              <a:lnSpc>
                <a:spcPct val="100000"/>
              </a:lnSpc>
              <a:spcBef>
                <a:spcPts val="0"/>
              </a:spcBef>
              <a:spcAft>
                <a:spcPts val="0"/>
              </a:spcAft>
              <a:buClr>
                <a:srgbClr val="898989"/>
              </a:buClr>
              <a:buSzPts val="900"/>
              <a:buFont typeface="Roboto Light"/>
              <a:buNone/>
              <a:defRPr sz="900"/>
            </a:lvl2pPr>
            <a:lvl3pPr marL="0" marR="0" lvl="2" indent="0" algn="r">
              <a:lnSpc>
                <a:spcPct val="100000"/>
              </a:lnSpc>
              <a:spcBef>
                <a:spcPts val="0"/>
              </a:spcBef>
              <a:spcAft>
                <a:spcPts val="0"/>
              </a:spcAft>
              <a:buClr>
                <a:srgbClr val="898989"/>
              </a:buClr>
              <a:buSzPts val="900"/>
              <a:buFont typeface="Roboto Light"/>
              <a:buNone/>
              <a:defRPr sz="900"/>
            </a:lvl3pPr>
            <a:lvl4pPr marL="0" marR="0" lvl="3" indent="0" algn="r">
              <a:lnSpc>
                <a:spcPct val="100000"/>
              </a:lnSpc>
              <a:spcBef>
                <a:spcPts val="0"/>
              </a:spcBef>
              <a:spcAft>
                <a:spcPts val="0"/>
              </a:spcAft>
              <a:buClr>
                <a:srgbClr val="898989"/>
              </a:buClr>
              <a:buSzPts val="900"/>
              <a:buFont typeface="Roboto Light"/>
              <a:buNone/>
              <a:defRPr sz="900"/>
            </a:lvl4pPr>
            <a:lvl5pPr marL="0" marR="0" lvl="4" indent="0" algn="r">
              <a:lnSpc>
                <a:spcPct val="100000"/>
              </a:lnSpc>
              <a:spcBef>
                <a:spcPts val="0"/>
              </a:spcBef>
              <a:spcAft>
                <a:spcPts val="0"/>
              </a:spcAft>
              <a:buClr>
                <a:srgbClr val="898989"/>
              </a:buClr>
              <a:buSzPts val="900"/>
              <a:buFont typeface="Roboto Light"/>
              <a:buNone/>
              <a:defRPr sz="900"/>
            </a:lvl5pPr>
            <a:lvl6pPr marL="0" marR="0" lvl="5" indent="0" algn="r">
              <a:lnSpc>
                <a:spcPct val="100000"/>
              </a:lnSpc>
              <a:spcBef>
                <a:spcPts val="0"/>
              </a:spcBef>
              <a:spcAft>
                <a:spcPts val="0"/>
              </a:spcAft>
              <a:buClr>
                <a:srgbClr val="898989"/>
              </a:buClr>
              <a:buSzPts val="900"/>
              <a:buFont typeface="Roboto Light"/>
              <a:buNone/>
              <a:defRPr sz="900"/>
            </a:lvl6pPr>
            <a:lvl7pPr marL="0" marR="0" lvl="6" indent="0" algn="r">
              <a:lnSpc>
                <a:spcPct val="100000"/>
              </a:lnSpc>
              <a:spcBef>
                <a:spcPts val="0"/>
              </a:spcBef>
              <a:spcAft>
                <a:spcPts val="0"/>
              </a:spcAft>
              <a:buClr>
                <a:srgbClr val="898989"/>
              </a:buClr>
              <a:buSzPts val="900"/>
              <a:buFont typeface="Roboto Light"/>
              <a:buNone/>
              <a:defRPr sz="900"/>
            </a:lvl7pPr>
            <a:lvl8pPr marL="0" marR="0" lvl="7" indent="0" algn="r">
              <a:lnSpc>
                <a:spcPct val="100000"/>
              </a:lnSpc>
              <a:spcBef>
                <a:spcPts val="0"/>
              </a:spcBef>
              <a:spcAft>
                <a:spcPts val="0"/>
              </a:spcAft>
              <a:buClr>
                <a:srgbClr val="898989"/>
              </a:buClr>
              <a:buSzPts val="900"/>
              <a:buFont typeface="Roboto Light"/>
              <a:buNone/>
              <a:defRPr sz="900"/>
            </a:lvl8pPr>
            <a:lvl9pPr marL="0" marR="0" lvl="8" indent="0" algn="r">
              <a:lnSpc>
                <a:spcPct val="100000"/>
              </a:lnSpc>
              <a:spcBef>
                <a:spcPts val="0"/>
              </a:spcBef>
              <a:spcAft>
                <a:spcPts val="0"/>
              </a:spcAft>
              <a:buClr>
                <a:srgbClr val="898989"/>
              </a:buClr>
              <a:buSzPts val="900"/>
              <a:buFont typeface="Roboto Light"/>
              <a:buNone/>
              <a:defRPr sz="900"/>
            </a:lvl9pPr>
          </a:lstStyle>
          <a:p>
            <a:pPr marL="0" lvl="0" indent="0" algn="r" rtl="0">
              <a:spcBef>
                <a:spcPts val="0"/>
              </a:spcBef>
              <a:spcAft>
                <a:spcPts val="0"/>
              </a:spcAft>
              <a:buNone/>
            </a:pPr>
            <a:fld id="{00000000-1234-1234-1234-123412341234}" type="slidenum">
              <a:rPr lang="en-GB"/>
              <a:t>‹#›</a:t>
            </a:fld>
            <a:endParaRPr b="0" i="0" u="none" strike="noStrike" cap="none">
              <a:solidFill>
                <a:srgbClr val="898989"/>
              </a:solidFill>
              <a:latin typeface="Roboto Light"/>
              <a:ea typeface="Roboto Light"/>
              <a:cs typeface="Roboto Light"/>
              <a:sym typeface="Roboto Light"/>
            </a:endParaRPr>
          </a:p>
        </p:txBody>
      </p:sp>
      <p:sp>
        <p:nvSpPr>
          <p:cNvPr id="27" name="Google Shape;27;p45"/>
          <p:cNvSpPr txBox="1">
            <a:spLocks noGrp="1"/>
          </p:cNvSpPr>
          <p:nvPr>
            <p:ph type="body" idx="1"/>
          </p:nvPr>
        </p:nvSpPr>
        <p:spPr>
          <a:xfrm>
            <a:off x="668188" y="2342994"/>
            <a:ext cx="10883728" cy="3712674"/>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1000"/>
              </a:spcBef>
              <a:spcAft>
                <a:spcPts val="0"/>
              </a:spcAft>
              <a:buClr>
                <a:srgbClr val="7F7F7F"/>
              </a:buClr>
              <a:buSzPts val="1500"/>
              <a:buNone/>
              <a:defRPr sz="1500">
                <a:solidFill>
                  <a:srgbClr val="7F7F7F"/>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45"/>
          <p:cNvSpPr txBox="1">
            <a:spLocks noGrp="1"/>
          </p:cNvSpPr>
          <p:nvPr>
            <p:ph type="title"/>
          </p:nvPr>
        </p:nvSpPr>
        <p:spPr>
          <a:xfrm>
            <a:off x="668188" y="1007815"/>
            <a:ext cx="10883728" cy="6038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3500"/>
              <a:buFont typeface="Roboto Light"/>
              <a:buNone/>
              <a:defRPr sz="35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5"/>
          <p:cNvSpPr txBox="1">
            <a:spLocks noGrp="1"/>
          </p:cNvSpPr>
          <p:nvPr>
            <p:ph type="body" idx="2"/>
          </p:nvPr>
        </p:nvSpPr>
        <p:spPr>
          <a:xfrm>
            <a:off x="668188" y="1717480"/>
            <a:ext cx="10883728" cy="36476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62626"/>
              </a:buClr>
              <a:buSzPts val="2000"/>
              <a:buNone/>
              <a:defRPr sz="2000">
                <a:solidFill>
                  <a:srgbClr val="262626"/>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 name="Google Shape;30;p45" descr="A close-up of a logo&#10;&#10;Description automatically generated"/>
          <p:cNvPicPr preferRelativeResize="0"/>
          <p:nvPr/>
        </p:nvPicPr>
        <p:blipFill rotWithShape="1">
          <a:blip r:embed="rId3">
            <a:alphaModFix/>
          </a:blip>
          <a:srcRect/>
          <a:stretch/>
        </p:blipFill>
        <p:spPr>
          <a:xfrm>
            <a:off x="9890034" y="205893"/>
            <a:ext cx="2013575" cy="606082"/>
          </a:xfrm>
          <a:prstGeom prst="rect">
            <a:avLst/>
          </a:prstGeom>
          <a:noFill/>
          <a:ln>
            <a:noFill/>
          </a:ln>
        </p:spPr>
      </p:pic>
      <p:sp>
        <p:nvSpPr>
          <p:cNvPr id="31" name="Google Shape;31;p45"/>
          <p:cNvSpPr txBox="1"/>
          <p:nvPr/>
        </p:nvSpPr>
        <p:spPr>
          <a:xfrm>
            <a:off x="1651223" y="6315397"/>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62626"/>
              </a:buClr>
              <a:buSzPts val="900"/>
              <a:buFont typeface="Helvetica Neue Light"/>
              <a:buNone/>
            </a:pPr>
            <a:r>
              <a:rPr lang="en-GB" sz="900" b="0" i="0" u="none" strike="noStrike" cap="none">
                <a:solidFill>
                  <a:srgbClr val="262626"/>
                </a:solidFill>
                <a:latin typeface="Helvetica Neue Light"/>
                <a:ea typeface="Helvetica Neue Light"/>
                <a:cs typeface="Helvetica Neue Light"/>
                <a:sym typeface="Helvetica Neue Light"/>
              </a:rPr>
              <a:t>Use Case 2 – OPENHIDRA by Alberto Azevedo</a:t>
            </a:r>
            <a:endParaRPr sz="900" b="0" i="0" u="none" strike="noStrike" cap="none">
              <a:solidFill>
                <a:srgbClr val="262626"/>
              </a:solidFill>
              <a:latin typeface="Helvetica Neue Light"/>
              <a:ea typeface="Helvetica Neue Light"/>
              <a:cs typeface="Helvetica Neue Light"/>
              <a:sym typeface="Helvetica Neue Light"/>
            </a:endParaRPr>
          </a:p>
        </p:txBody>
      </p:sp>
      <p:sp>
        <p:nvSpPr>
          <p:cNvPr id="32" name="Google Shape;32;p45"/>
          <p:cNvSpPr txBox="1"/>
          <p:nvPr/>
        </p:nvSpPr>
        <p:spPr>
          <a:xfrm>
            <a:off x="1651223" y="6585611"/>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900"/>
              <a:buFont typeface="Helvetica Neue Light"/>
              <a:buNone/>
            </a:pPr>
            <a:r>
              <a:rPr lang="en-GB" sz="900" b="0" i="0" u="none" strike="noStrike" cap="none">
                <a:solidFill>
                  <a:schemeClr val="dk1"/>
                </a:solidFill>
                <a:latin typeface="Helvetica Neue Light"/>
                <a:ea typeface="Helvetica Neue Light"/>
                <a:cs typeface="Helvetica Neue Light"/>
                <a:sym typeface="Helvetica Neue Light"/>
              </a:rPr>
              <a:t>Project: 101188248 – HORIZON-INFRA-2024-EOSC-01</a:t>
            </a:r>
            <a:endParaRPr sz="900" b="0" i="0" u="none" strike="noStrike" cap="none">
              <a:solidFill>
                <a:schemeClr val="dk1"/>
              </a:solidFill>
              <a:latin typeface="Roboto Light"/>
              <a:ea typeface="Roboto Light"/>
              <a:cs typeface="Roboto Light"/>
              <a:sym typeface="Roboto Light"/>
            </a:endParaRPr>
          </a:p>
        </p:txBody>
      </p:sp>
      <p:pic>
        <p:nvPicPr>
          <p:cNvPr id="33" name="Google Shape;33;p45"/>
          <p:cNvPicPr preferRelativeResize="0"/>
          <p:nvPr/>
        </p:nvPicPr>
        <p:blipFill rotWithShape="1">
          <a:blip r:embed="rId4">
            <a:alphaModFix/>
          </a:blip>
          <a:srcRect/>
          <a:stretch/>
        </p:blipFill>
        <p:spPr>
          <a:xfrm>
            <a:off x="0" y="6197511"/>
            <a:ext cx="1651223" cy="660489"/>
          </a:xfrm>
          <a:prstGeom prst="rect">
            <a:avLst/>
          </a:prstGeom>
          <a:noFill/>
          <a:ln>
            <a:noFill/>
          </a:ln>
        </p:spPr>
      </p:pic>
      <p:pic>
        <p:nvPicPr>
          <p:cNvPr id="3" name="Picture 2">
            <a:extLst>
              <a:ext uri="{FF2B5EF4-FFF2-40B4-BE49-F238E27FC236}">
                <a16:creationId xmlns:a16="http://schemas.microsoft.com/office/drawing/2014/main" id="{6C9355C3-8DB1-401E-0BEA-B5D950ED66E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687523" y="154656"/>
            <a:ext cx="797515" cy="797515"/>
          </a:xfrm>
          <a:prstGeom prst="rect">
            <a:avLst/>
          </a:prstGeom>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Page 2">
  <p:cSld name="Image Page 2">
    <p:spTree>
      <p:nvGrpSpPr>
        <p:cNvPr id="1" name="Shape 35"/>
        <p:cNvGrpSpPr/>
        <p:nvPr/>
      </p:nvGrpSpPr>
      <p:grpSpPr>
        <a:xfrm>
          <a:off x="0" y="0"/>
          <a:ext cx="0" cy="0"/>
          <a:chOff x="0" y="0"/>
          <a:chExt cx="0" cy="0"/>
        </a:xfrm>
      </p:grpSpPr>
      <p:pic>
        <p:nvPicPr>
          <p:cNvPr id="36" name="Google Shape;36;p46"/>
          <p:cNvPicPr preferRelativeResize="0"/>
          <p:nvPr/>
        </p:nvPicPr>
        <p:blipFill rotWithShape="1">
          <a:blip r:embed="rId2">
            <a:alphaModFix/>
          </a:blip>
          <a:srcRect/>
          <a:stretch/>
        </p:blipFill>
        <p:spPr>
          <a:xfrm>
            <a:off x="0" y="99012"/>
            <a:ext cx="12191996" cy="6858000"/>
          </a:xfrm>
          <a:prstGeom prst="rect">
            <a:avLst/>
          </a:prstGeom>
          <a:noFill/>
          <a:ln>
            <a:noFill/>
          </a:ln>
        </p:spPr>
      </p:pic>
      <p:pic>
        <p:nvPicPr>
          <p:cNvPr id="37" name="Google Shape;37;p46" descr="A close-up of a logo&#10;&#10;Description automatically generated"/>
          <p:cNvPicPr preferRelativeResize="0"/>
          <p:nvPr/>
        </p:nvPicPr>
        <p:blipFill rotWithShape="1">
          <a:blip r:embed="rId3">
            <a:alphaModFix/>
          </a:blip>
          <a:srcRect/>
          <a:stretch/>
        </p:blipFill>
        <p:spPr>
          <a:xfrm>
            <a:off x="9890034" y="205893"/>
            <a:ext cx="2013575" cy="606082"/>
          </a:xfrm>
          <a:prstGeom prst="rect">
            <a:avLst/>
          </a:prstGeom>
          <a:noFill/>
          <a:ln>
            <a:noFill/>
          </a:ln>
        </p:spPr>
      </p:pic>
      <p:sp>
        <p:nvSpPr>
          <p:cNvPr id="39" name="Google Shape;39;p46"/>
          <p:cNvSpPr txBox="1"/>
          <p:nvPr/>
        </p:nvSpPr>
        <p:spPr>
          <a:xfrm>
            <a:off x="1651223" y="6315397"/>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62626"/>
              </a:buClr>
              <a:buSzPts val="900"/>
              <a:buFont typeface="Helvetica Neue Light"/>
              <a:buNone/>
            </a:pPr>
            <a:r>
              <a:rPr lang="en-GB" sz="900" b="0" i="0" u="none" strike="noStrike" cap="none">
                <a:solidFill>
                  <a:srgbClr val="262626"/>
                </a:solidFill>
                <a:latin typeface="Helvetica Neue Light"/>
                <a:ea typeface="Helvetica Neue Light"/>
                <a:cs typeface="Helvetica Neue Light"/>
                <a:sym typeface="Helvetica Neue Light"/>
              </a:rPr>
              <a:t>Use Case 2 – OPENHIDRA by Alberto Azevedo</a:t>
            </a:r>
            <a:endParaRPr sz="900" b="0" i="0" u="none" strike="noStrike" cap="none">
              <a:solidFill>
                <a:srgbClr val="262626"/>
              </a:solidFill>
              <a:latin typeface="Helvetica Neue Light"/>
              <a:ea typeface="Helvetica Neue Light"/>
              <a:cs typeface="Helvetica Neue Light"/>
              <a:sym typeface="Helvetica Neue Light"/>
            </a:endParaRPr>
          </a:p>
        </p:txBody>
      </p:sp>
      <p:sp>
        <p:nvSpPr>
          <p:cNvPr id="40" name="Google Shape;40;p46"/>
          <p:cNvSpPr txBox="1"/>
          <p:nvPr/>
        </p:nvSpPr>
        <p:spPr>
          <a:xfrm>
            <a:off x="1651223" y="6585611"/>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900"/>
              <a:buFont typeface="Helvetica Neue Light"/>
              <a:buNone/>
            </a:pPr>
            <a:r>
              <a:rPr lang="en-GB" sz="900" b="0" i="0" u="none" strike="noStrike" cap="none">
                <a:solidFill>
                  <a:schemeClr val="dk1"/>
                </a:solidFill>
                <a:latin typeface="Helvetica Neue Light"/>
                <a:ea typeface="Helvetica Neue Light"/>
                <a:cs typeface="Helvetica Neue Light"/>
                <a:sym typeface="Helvetica Neue Light"/>
              </a:rPr>
              <a:t>Project: 101188248 – HORIZON-INFRA-2024-EOSC-01</a:t>
            </a:r>
            <a:endParaRPr sz="900" b="0" i="0" u="none" strike="noStrike" cap="none">
              <a:solidFill>
                <a:schemeClr val="dk1"/>
              </a:solidFill>
              <a:latin typeface="Roboto Light"/>
              <a:ea typeface="Roboto Light"/>
              <a:cs typeface="Roboto Light"/>
              <a:sym typeface="Roboto Light"/>
            </a:endParaRPr>
          </a:p>
        </p:txBody>
      </p:sp>
      <p:pic>
        <p:nvPicPr>
          <p:cNvPr id="41" name="Google Shape;41;p46"/>
          <p:cNvPicPr preferRelativeResize="0"/>
          <p:nvPr/>
        </p:nvPicPr>
        <p:blipFill rotWithShape="1">
          <a:blip r:embed="rId4">
            <a:alphaModFix/>
          </a:blip>
          <a:srcRect/>
          <a:stretch/>
        </p:blipFill>
        <p:spPr>
          <a:xfrm>
            <a:off x="0" y="6197511"/>
            <a:ext cx="1651223" cy="660489"/>
          </a:xfrm>
          <a:prstGeom prst="rect">
            <a:avLst/>
          </a:prstGeom>
          <a:noFill/>
          <a:ln>
            <a:noFill/>
          </a:ln>
        </p:spPr>
      </p:pic>
      <p:pic>
        <p:nvPicPr>
          <p:cNvPr id="5" name="Picture 4">
            <a:extLst>
              <a:ext uri="{FF2B5EF4-FFF2-40B4-BE49-F238E27FC236}">
                <a16:creationId xmlns:a16="http://schemas.microsoft.com/office/drawing/2014/main" id="{04AA710C-63D2-2C88-A85C-4781F124880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687523" y="154656"/>
            <a:ext cx="797515" cy="797515"/>
          </a:xfrm>
          <a:prstGeom prst="rect">
            <a:avLst/>
          </a:prstGeom>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ext + Image Page">
  <p:cSld name="Text + Image Page">
    <p:spTree>
      <p:nvGrpSpPr>
        <p:cNvPr id="1" name="Shape 42"/>
        <p:cNvGrpSpPr/>
        <p:nvPr/>
      </p:nvGrpSpPr>
      <p:grpSpPr>
        <a:xfrm>
          <a:off x="0" y="0"/>
          <a:ext cx="0" cy="0"/>
          <a:chOff x="0" y="0"/>
          <a:chExt cx="0" cy="0"/>
        </a:xfrm>
      </p:grpSpPr>
      <p:pic>
        <p:nvPicPr>
          <p:cNvPr id="43" name="Google Shape;43;p47"/>
          <p:cNvPicPr preferRelativeResize="0"/>
          <p:nvPr/>
        </p:nvPicPr>
        <p:blipFill rotWithShape="1">
          <a:blip r:embed="rId2">
            <a:alphaModFix/>
          </a:blip>
          <a:srcRect/>
          <a:stretch/>
        </p:blipFill>
        <p:spPr>
          <a:xfrm>
            <a:off x="0" y="0"/>
            <a:ext cx="12191996" cy="6858000"/>
          </a:xfrm>
          <a:prstGeom prst="rect">
            <a:avLst/>
          </a:prstGeom>
          <a:noFill/>
          <a:ln>
            <a:noFill/>
          </a:ln>
        </p:spPr>
      </p:pic>
      <p:sp>
        <p:nvSpPr>
          <p:cNvPr id="44" name="Google Shape;44;p47"/>
          <p:cNvSpPr txBox="1">
            <a:spLocks noGrp="1"/>
          </p:cNvSpPr>
          <p:nvPr>
            <p:ph type="sldNum" idx="12"/>
          </p:nvPr>
        </p:nvSpPr>
        <p:spPr>
          <a:xfrm>
            <a:off x="9290221" y="6423495"/>
            <a:ext cx="2743200" cy="230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Roboto Light"/>
              <a:buNone/>
              <a:defRPr sz="900"/>
            </a:lvl1pPr>
            <a:lvl2pPr marL="0" marR="0" lvl="1" indent="0" algn="r">
              <a:lnSpc>
                <a:spcPct val="100000"/>
              </a:lnSpc>
              <a:spcBef>
                <a:spcPts val="0"/>
              </a:spcBef>
              <a:spcAft>
                <a:spcPts val="0"/>
              </a:spcAft>
              <a:buClr>
                <a:srgbClr val="898989"/>
              </a:buClr>
              <a:buSzPts val="900"/>
              <a:buFont typeface="Roboto Light"/>
              <a:buNone/>
              <a:defRPr sz="900"/>
            </a:lvl2pPr>
            <a:lvl3pPr marL="0" marR="0" lvl="2" indent="0" algn="r">
              <a:lnSpc>
                <a:spcPct val="100000"/>
              </a:lnSpc>
              <a:spcBef>
                <a:spcPts val="0"/>
              </a:spcBef>
              <a:spcAft>
                <a:spcPts val="0"/>
              </a:spcAft>
              <a:buClr>
                <a:srgbClr val="898989"/>
              </a:buClr>
              <a:buSzPts val="900"/>
              <a:buFont typeface="Roboto Light"/>
              <a:buNone/>
              <a:defRPr sz="900"/>
            </a:lvl3pPr>
            <a:lvl4pPr marL="0" marR="0" lvl="3" indent="0" algn="r">
              <a:lnSpc>
                <a:spcPct val="100000"/>
              </a:lnSpc>
              <a:spcBef>
                <a:spcPts val="0"/>
              </a:spcBef>
              <a:spcAft>
                <a:spcPts val="0"/>
              </a:spcAft>
              <a:buClr>
                <a:srgbClr val="898989"/>
              </a:buClr>
              <a:buSzPts val="900"/>
              <a:buFont typeface="Roboto Light"/>
              <a:buNone/>
              <a:defRPr sz="900"/>
            </a:lvl4pPr>
            <a:lvl5pPr marL="0" marR="0" lvl="4" indent="0" algn="r">
              <a:lnSpc>
                <a:spcPct val="100000"/>
              </a:lnSpc>
              <a:spcBef>
                <a:spcPts val="0"/>
              </a:spcBef>
              <a:spcAft>
                <a:spcPts val="0"/>
              </a:spcAft>
              <a:buClr>
                <a:srgbClr val="898989"/>
              </a:buClr>
              <a:buSzPts val="900"/>
              <a:buFont typeface="Roboto Light"/>
              <a:buNone/>
              <a:defRPr sz="900"/>
            </a:lvl5pPr>
            <a:lvl6pPr marL="0" marR="0" lvl="5" indent="0" algn="r">
              <a:lnSpc>
                <a:spcPct val="100000"/>
              </a:lnSpc>
              <a:spcBef>
                <a:spcPts val="0"/>
              </a:spcBef>
              <a:spcAft>
                <a:spcPts val="0"/>
              </a:spcAft>
              <a:buClr>
                <a:srgbClr val="898989"/>
              </a:buClr>
              <a:buSzPts val="900"/>
              <a:buFont typeface="Roboto Light"/>
              <a:buNone/>
              <a:defRPr sz="900"/>
            </a:lvl6pPr>
            <a:lvl7pPr marL="0" marR="0" lvl="6" indent="0" algn="r">
              <a:lnSpc>
                <a:spcPct val="100000"/>
              </a:lnSpc>
              <a:spcBef>
                <a:spcPts val="0"/>
              </a:spcBef>
              <a:spcAft>
                <a:spcPts val="0"/>
              </a:spcAft>
              <a:buClr>
                <a:srgbClr val="898989"/>
              </a:buClr>
              <a:buSzPts val="900"/>
              <a:buFont typeface="Roboto Light"/>
              <a:buNone/>
              <a:defRPr sz="900"/>
            </a:lvl7pPr>
            <a:lvl8pPr marL="0" marR="0" lvl="7" indent="0" algn="r">
              <a:lnSpc>
                <a:spcPct val="100000"/>
              </a:lnSpc>
              <a:spcBef>
                <a:spcPts val="0"/>
              </a:spcBef>
              <a:spcAft>
                <a:spcPts val="0"/>
              </a:spcAft>
              <a:buClr>
                <a:srgbClr val="898989"/>
              </a:buClr>
              <a:buSzPts val="900"/>
              <a:buFont typeface="Roboto Light"/>
              <a:buNone/>
              <a:defRPr sz="900"/>
            </a:lvl8pPr>
            <a:lvl9pPr marL="0" marR="0" lvl="8" indent="0" algn="r">
              <a:lnSpc>
                <a:spcPct val="100000"/>
              </a:lnSpc>
              <a:spcBef>
                <a:spcPts val="0"/>
              </a:spcBef>
              <a:spcAft>
                <a:spcPts val="0"/>
              </a:spcAft>
              <a:buClr>
                <a:srgbClr val="898989"/>
              </a:buClr>
              <a:buSzPts val="900"/>
              <a:buFont typeface="Roboto Light"/>
              <a:buNone/>
              <a:defRPr sz="900"/>
            </a:lvl9pPr>
          </a:lstStyle>
          <a:p>
            <a:pPr marL="0" lvl="0" indent="0" algn="r" rtl="0">
              <a:spcBef>
                <a:spcPts val="0"/>
              </a:spcBef>
              <a:spcAft>
                <a:spcPts val="0"/>
              </a:spcAft>
              <a:buNone/>
            </a:pPr>
            <a:fld id="{00000000-1234-1234-1234-123412341234}" type="slidenum">
              <a:rPr lang="en-GB"/>
              <a:t>‹#›</a:t>
            </a:fld>
            <a:endParaRPr b="0" i="0" u="none" strike="noStrike" cap="none">
              <a:solidFill>
                <a:srgbClr val="898989"/>
              </a:solidFill>
              <a:latin typeface="Roboto Light"/>
              <a:ea typeface="Roboto Light"/>
              <a:cs typeface="Roboto Light"/>
              <a:sym typeface="Roboto Light"/>
            </a:endParaRPr>
          </a:p>
        </p:txBody>
      </p:sp>
      <p:sp>
        <p:nvSpPr>
          <p:cNvPr id="45" name="Google Shape;45;p47"/>
          <p:cNvSpPr txBox="1">
            <a:spLocks noGrp="1"/>
          </p:cNvSpPr>
          <p:nvPr>
            <p:ph type="body" idx="1"/>
          </p:nvPr>
        </p:nvSpPr>
        <p:spPr>
          <a:xfrm>
            <a:off x="668188" y="2343021"/>
            <a:ext cx="5712284" cy="3712674"/>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1000"/>
              </a:spcBef>
              <a:spcAft>
                <a:spcPts val="0"/>
              </a:spcAft>
              <a:buClr>
                <a:srgbClr val="7F7F7F"/>
              </a:buClr>
              <a:buSzPts val="1500"/>
              <a:buNone/>
              <a:defRPr sz="1500">
                <a:solidFill>
                  <a:srgbClr val="7F7F7F"/>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7"/>
          <p:cNvSpPr>
            <a:spLocks noGrp="1"/>
          </p:cNvSpPr>
          <p:nvPr>
            <p:ph type="pic" idx="2"/>
          </p:nvPr>
        </p:nvSpPr>
        <p:spPr>
          <a:xfrm>
            <a:off x="6624663" y="2342994"/>
            <a:ext cx="4927253" cy="3712674"/>
          </a:xfrm>
          <a:prstGeom prst="rect">
            <a:avLst/>
          </a:prstGeom>
          <a:noFill/>
          <a:ln>
            <a:noFill/>
          </a:ln>
        </p:spPr>
      </p:sp>
      <p:sp>
        <p:nvSpPr>
          <p:cNvPr id="47" name="Google Shape;47;p47"/>
          <p:cNvSpPr txBox="1">
            <a:spLocks noGrp="1"/>
          </p:cNvSpPr>
          <p:nvPr>
            <p:ph type="title"/>
          </p:nvPr>
        </p:nvSpPr>
        <p:spPr>
          <a:xfrm>
            <a:off x="668188" y="1007815"/>
            <a:ext cx="10883728" cy="6038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3500"/>
              <a:buFont typeface="Roboto Light"/>
              <a:buNone/>
              <a:defRPr sz="35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47"/>
          <p:cNvSpPr txBox="1">
            <a:spLocks noGrp="1"/>
          </p:cNvSpPr>
          <p:nvPr>
            <p:ph type="body" idx="3"/>
          </p:nvPr>
        </p:nvSpPr>
        <p:spPr>
          <a:xfrm>
            <a:off x="668188" y="1717480"/>
            <a:ext cx="10883728" cy="36476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62626"/>
              </a:buClr>
              <a:buSzPts val="2000"/>
              <a:buNone/>
              <a:defRPr sz="2000">
                <a:solidFill>
                  <a:srgbClr val="262626"/>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7"/>
          <p:cNvSpPr txBox="1"/>
          <p:nvPr/>
        </p:nvSpPr>
        <p:spPr>
          <a:xfrm>
            <a:off x="1651223" y="6315397"/>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62626"/>
              </a:buClr>
              <a:buSzPts val="900"/>
              <a:buFont typeface="Helvetica Neue Light"/>
              <a:buNone/>
            </a:pPr>
            <a:r>
              <a:rPr lang="en-GB" sz="900" b="0" i="0" u="none" strike="noStrike" cap="none">
                <a:solidFill>
                  <a:srgbClr val="262626"/>
                </a:solidFill>
                <a:latin typeface="Helvetica Neue Light"/>
                <a:ea typeface="Helvetica Neue Light"/>
                <a:cs typeface="Helvetica Neue Light"/>
                <a:sym typeface="Helvetica Neue Light"/>
              </a:rPr>
              <a:t>Use Case 2 – OPENHIDRA by </a:t>
            </a:r>
            <a:r>
              <a:rPr lang="en-GB" sz="900">
                <a:solidFill>
                  <a:srgbClr val="262626"/>
                </a:solidFill>
                <a:latin typeface="Helvetica Neue Light"/>
                <a:ea typeface="Helvetica Neue Light"/>
                <a:cs typeface="Helvetica Neue Light"/>
                <a:sym typeface="Helvetica Neue Light"/>
              </a:rPr>
              <a:t>Alberto Azevedo</a:t>
            </a:r>
            <a:endParaRPr sz="900" b="0" i="0">
              <a:solidFill>
                <a:srgbClr val="262626"/>
              </a:solidFill>
              <a:latin typeface="Helvetica Neue Light"/>
              <a:ea typeface="Helvetica Neue Light"/>
              <a:cs typeface="Helvetica Neue Light"/>
              <a:sym typeface="Helvetica Neue Light"/>
            </a:endParaRPr>
          </a:p>
        </p:txBody>
      </p:sp>
      <p:sp>
        <p:nvSpPr>
          <p:cNvPr id="50" name="Google Shape;50;p47"/>
          <p:cNvSpPr txBox="1"/>
          <p:nvPr/>
        </p:nvSpPr>
        <p:spPr>
          <a:xfrm>
            <a:off x="1651223" y="6585611"/>
            <a:ext cx="2965877"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900"/>
              <a:buFont typeface="Helvetica Neue Light"/>
              <a:buNone/>
            </a:pPr>
            <a:r>
              <a:rPr lang="en-GB" sz="900">
                <a:solidFill>
                  <a:schemeClr val="dk1"/>
                </a:solidFill>
                <a:latin typeface="Helvetica Neue Light"/>
                <a:ea typeface="Helvetica Neue Light"/>
                <a:cs typeface="Helvetica Neue Light"/>
                <a:sym typeface="Helvetica Neue Light"/>
              </a:rPr>
              <a:t>Project: 101188248 – HORIZON-INFRA-2024-EOSC-01</a:t>
            </a:r>
            <a:endParaRPr sz="900">
              <a:solidFill>
                <a:schemeClr val="dk1"/>
              </a:solidFill>
              <a:latin typeface="Roboto Light"/>
              <a:ea typeface="Roboto Light"/>
              <a:cs typeface="Roboto Light"/>
              <a:sym typeface="Roboto Light"/>
            </a:endParaRPr>
          </a:p>
        </p:txBody>
      </p:sp>
      <p:pic>
        <p:nvPicPr>
          <p:cNvPr id="51" name="Google Shape;51;p47"/>
          <p:cNvPicPr preferRelativeResize="0"/>
          <p:nvPr/>
        </p:nvPicPr>
        <p:blipFill rotWithShape="1">
          <a:blip r:embed="rId3">
            <a:alphaModFix/>
          </a:blip>
          <a:srcRect/>
          <a:stretch/>
        </p:blipFill>
        <p:spPr>
          <a:xfrm>
            <a:off x="0" y="6197511"/>
            <a:ext cx="1651223" cy="660489"/>
          </a:xfrm>
          <a:prstGeom prst="rect">
            <a:avLst/>
          </a:prstGeom>
          <a:noFill/>
          <a:ln>
            <a:noFill/>
          </a:ln>
        </p:spPr>
      </p:pic>
      <p:pic>
        <p:nvPicPr>
          <p:cNvPr id="52" name="Google Shape;52;p47" descr="A close-up of a logo&#10;&#10;Description automatically generated"/>
          <p:cNvPicPr preferRelativeResize="0"/>
          <p:nvPr/>
        </p:nvPicPr>
        <p:blipFill rotWithShape="1">
          <a:blip r:embed="rId4">
            <a:alphaModFix/>
          </a:blip>
          <a:srcRect/>
          <a:stretch/>
        </p:blipFill>
        <p:spPr>
          <a:xfrm>
            <a:off x="9890034" y="205893"/>
            <a:ext cx="2013575" cy="606082"/>
          </a:xfrm>
          <a:prstGeom prst="rect">
            <a:avLst/>
          </a:prstGeom>
          <a:noFill/>
          <a:ln>
            <a:noFill/>
          </a:ln>
        </p:spPr>
      </p:pic>
      <p:pic>
        <p:nvPicPr>
          <p:cNvPr id="3" name="Picture 2">
            <a:extLst>
              <a:ext uri="{FF2B5EF4-FFF2-40B4-BE49-F238E27FC236}">
                <a16:creationId xmlns:a16="http://schemas.microsoft.com/office/drawing/2014/main" id="{749CFDB9-94CF-C041-686C-A56F1C0D447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687523" y="154656"/>
            <a:ext cx="797515" cy="79751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Page 1">
  <p:cSld name="Divider Page 1">
    <p:spTree>
      <p:nvGrpSpPr>
        <p:cNvPr id="1" name="Shape 65"/>
        <p:cNvGrpSpPr/>
        <p:nvPr/>
      </p:nvGrpSpPr>
      <p:grpSpPr>
        <a:xfrm>
          <a:off x="0" y="0"/>
          <a:ext cx="0" cy="0"/>
          <a:chOff x="0" y="0"/>
          <a:chExt cx="0" cy="0"/>
        </a:xfrm>
      </p:grpSpPr>
      <p:pic>
        <p:nvPicPr>
          <p:cNvPr id="66" name="Google Shape;66;p49"/>
          <p:cNvPicPr preferRelativeResize="0"/>
          <p:nvPr/>
        </p:nvPicPr>
        <p:blipFill rotWithShape="1">
          <a:blip r:embed="rId2">
            <a:alphaModFix/>
          </a:blip>
          <a:srcRect/>
          <a:stretch/>
        </p:blipFill>
        <p:spPr>
          <a:xfrm>
            <a:off x="0" y="6620"/>
            <a:ext cx="6090114" cy="6851379"/>
          </a:xfrm>
          <a:prstGeom prst="rect">
            <a:avLst/>
          </a:prstGeom>
          <a:noFill/>
          <a:ln>
            <a:noFill/>
          </a:ln>
        </p:spPr>
      </p:pic>
      <p:sp>
        <p:nvSpPr>
          <p:cNvPr id="67" name="Google Shape;67;p49"/>
          <p:cNvSpPr>
            <a:spLocks noGrp="1"/>
          </p:cNvSpPr>
          <p:nvPr>
            <p:ph type="pic" idx="2"/>
          </p:nvPr>
        </p:nvSpPr>
        <p:spPr>
          <a:xfrm>
            <a:off x="6096003" y="0"/>
            <a:ext cx="6096003" cy="6858000"/>
          </a:xfrm>
          <a:prstGeom prst="rect">
            <a:avLst/>
          </a:prstGeom>
          <a:noFill/>
          <a:ln>
            <a:noFill/>
          </a:ln>
        </p:spPr>
      </p:sp>
      <p:sp>
        <p:nvSpPr>
          <p:cNvPr id="68" name="Google Shape;68;p49"/>
          <p:cNvSpPr txBox="1">
            <a:spLocks noGrp="1"/>
          </p:cNvSpPr>
          <p:nvPr>
            <p:ph type="title"/>
          </p:nvPr>
        </p:nvSpPr>
        <p:spPr>
          <a:xfrm>
            <a:off x="668188" y="1043412"/>
            <a:ext cx="5082363" cy="6038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3500"/>
              <a:buFont typeface="Roboto Light"/>
              <a:buNone/>
              <a:defRPr sz="35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49"/>
          <p:cNvSpPr txBox="1">
            <a:spLocks noGrp="1"/>
          </p:cNvSpPr>
          <p:nvPr>
            <p:ph type="body" idx="1"/>
          </p:nvPr>
        </p:nvSpPr>
        <p:spPr>
          <a:xfrm>
            <a:off x="668188" y="1753105"/>
            <a:ext cx="5082372" cy="36476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62626"/>
              </a:buClr>
              <a:buSzPts val="2000"/>
              <a:buNone/>
              <a:defRPr sz="2000">
                <a:solidFill>
                  <a:srgbClr val="262626"/>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49"/>
          <p:cNvSpPr txBox="1">
            <a:spLocks noGrp="1"/>
          </p:cNvSpPr>
          <p:nvPr>
            <p:ph type="body" idx="3"/>
          </p:nvPr>
        </p:nvSpPr>
        <p:spPr>
          <a:xfrm>
            <a:off x="668188" y="2373498"/>
            <a:ext cx="5082363" cy="3682160"/>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1000"/>
              </a:spcBef>
              <a:spcAft>
                <a:spcPts val="0"/>
              </a:spcAft>
              <a:buClr>
                <a:srgbClr val="7F7F7F"/>
              </a:buClr>
              <a:buSzPts val="1500"/>
              <a:buNone/>
              <a:defRPr sz="1500">
                <a:solidFill>
                  <a:srgbClr val="7F7F7F"/>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9"/>
          <p:cNvSpPr txBox="1"/>
          <p:nvPr/>
        </p:nvSpPr>
        <p:spPr>
          <a:xfrm>
            <a:off x="1651223" y="6315397"/>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62626"/>
              </a:buClr>
              <a:buSzPts val="900"/>
              <a:buFont typeface="Helvetica Neue Light"/>
              <a:buNone/>
            </a:pPr>
            <a:r>
              <a:rPr lang="en-GB" sz="900" b="0" i="0" u="none" strike="noStrike" cap="none">
                <a:solidFill>
                  <a:srgbClr val="262626"/>
                </a:solidFill>
                <a:latin typeface="Helvetica Neue Light"/>
                <a:ea typeface="Helvetica Neue Light"/>
                <a:cs typeface="Helvetica Neue Light"/>
                <a:sym typeface="Helvetica Neue Light"/>
              </a:rPr>
              <a:t>Use Case 2 – OPENHIDRA by </a:t>
            </a:r>
            <a:r>
              <a:rPr lang="en-GB" sz="900">
                <a:solidFill>
                  <a:srgbClr val="262626"/>
                </a:solidFill>
                <a:latin typeface="Helvetica Neue Light"/>
                <a:ea typeface="Helvetica Neue Light"/>
                <a:cs typeface="Helvetica Neue Light"/>
                <a:sym typeface="Helvetica Neue Light"/>
              </a:rPr>
              <a:t>Alberto Azevedo</a:t>
            </a:r>
            <a:endParaRPr sz="900" b="0" i="0">
              <a:solidFill>
                <a:srgbClr val="262626"/>
              </a:solidFill>
              <a:latin typeface="Helvetica Neue Light"/>
              <a:ea typeface="Helvetica Neue Light"/>
              <a:cs typeface="Helvetica Neue Light"/>
              <a:sym typeface="Helvetica Neue Light"/>
            </a:endParaRPr>
          </a:p>
        </p:txBody>
      </p:sp>
      <p:sp>
        <p:nvSpPr>
          <p:cNvPr id="72" name="Google Shape;72;p49"/>
          <p:cNvSpPr txBox="1"/>
          <p:nvPr/>
        </p:nvSpPr>
        <p:spPr>
          <a:xfrm>
            <a:off x="1651223" y="6585611"/>
            <a:ext cx="2965877"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900"/>
              <a:buFont typeface="Helvetica Neue Light"/>
              <a:buNone/>
            </a:pPr>
            <a:r>
              <a:rPr lang="en-GB" sz="900">
                <a:solidFill>
                  <a:schemeClr val="dk1"/>
                </a:solidFill>
                <a:latin typeface="Helvetica Neue Light"/>
                <a:ea typeface="Helvetica Neue Light"/>
                <a:cs typeface="Helvetica Neue Light"/>
                <a:sym typeface="Helvetica Neue Light"/>
              </a:rPr>
              <a:t>Project: 101188248 – HORIZON-INFRA-2024-EOSC-01</a:t>
            </a:r>
            <a:endParaRPr sz="900">
              <a:solidFill>
                <a:schemeClr val="dk1"/>
              </a:solidFill>
              <a:latin typeface="Roboto Light"/>
              <a:ea typeface="Roboto Light"/>
              <a:cs typeface="Roboto Light"/>
              <a:sym typeface="Roboto Light"/>
            </a:endParaRPr>
          </a:p>
        </p:txBody>
      </p:sp>
      <p:pic>
        <p:nvPicPr>
          <p:cNvPr id="73" name="Google Shape;73;p49"/>
          <p:cNvPicPr preferRelativeResize="0"/>
          <p:nvPr/>
        </p:nvPicPr>
        <p:blipFill rotWithShape="1">
          <a:blip r:embed="rId3">
            <a:alphaModFix/>
          </a:blip>
          <a:srcRect/>
          <a:stretch/>
        </p:blipFill>
        <p:spPr>
          <a:xfrm>
            <a:off x="0" y="6197511"/>
            <a:ext cx="1651223" cy="660489"/>
          </a:xfrm>
          <a:prstGeom prst="rect">
            <a:avLst/>
          </a:prstGeom>
          <a:noFill/>
          <a:ln>
            <a:noFill/>
          </a:ln>
        </p:spPr>
      </p:pic>
      <p:pic>
        <p:nvPicPr>
          <p:cNvPr id="74" name="Google Shape;74;p49" descr="A close-up of a logo&#10;&#10;Description automatically generated"/>
          <p:cNvPicPr preferRelativeResize="0"/>
          <p:nvPr/>
        </p:nvPicPr>
        <p:blipFill rotWithShape="1">
          <a:blip r:embed="rId4">
            <a:alphaModFix/>
          </a:blip>
          <a:srcRect/>
          <a:stretch/>
        </p:blipFill>
        <p:spPr>
          <a:xfrm>
            <a:off x="9890034" y="205893"/>
            <a:ext cx="2013575" cy="606082"/>
          </a:xfrm>
          <a:prstGeom prst="rect">
            <a:avLst/>
          </a:prstGeom>
          <a:noFill/>
          <a:ln>
            <a:noFill/>
          </a:ln>
        </p:spPr>
      </p:pic>
      <p:pic>
        <p:nvPicPr>
          <p:cNvPr id="3" name="Picture 2">
            <a:extLst>
              <a:ext uri="{FF2B5EF4-FFF2-40B4-BE49-F238E27FC236}">
                <a16:creationId xmlns:a16="http://schemas.microsoft.com/office/drawing/2014/main" id="{9A01DF14-CF0F-D5BD-DAAA-4E3BEF6E589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687523" y="154656"/>
            <a:ext cx="797515" cy="797515"/>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vider Page 2">
  <p:cSld name="Divider Page 2">
    <p:spTree>
      <p:nvGrpSpPr>
        <p:cNvPr id="1" name="Shape 76"/>
        <p:cNvGrpSpPr/>
        <p:nvPr/>
      </p:nvGrpSpPr>
      <p:grpSpPr>
        <a:xfrm>
          <a:off x="0" y="0"/>
          <a:ext cx="0" cy="0"/>
          <a:chOff x="0" y="0"/>
          <a:chExt cx="0" cy="0"/>
        </a:xfrm>
      </p:grpSpPr>
      <p:pic>
        <p:nvPicPr>
          <p:cNvPr id="77" name="Google Shape;77;p50"/>
          <p:cNvPicPr preferRelativeResize="0"/>
          <p:nvPr/>
        </p:nvPicPr>
        <p:blipFill rotWithShape="1">
          <a:blip r:embed="rId2">
            <a:alphaModFix/>
          </a:blip>
          <a:srcRect/>
          <a:stretch/>
        </p:blipFill>
        <p:spPr>
          <a:xfrm>
            <a:off x="6096003" y="0"/>
            <a:ext cx="6096003" cy="6858000"/>
          </a:xfrm>
          <a:prstGeom prst="rect">
            <a:avLst/>
          </a:prstGeom>
          <a:noFill/>
          <a:ln>
            <a:noFill/>
          </a:ln>
        </p:spPr>
      </p:pic>
      <p:sp>
        <p:nvSpPr>
          <p:cNvPr id="78" name="Google Shape;78;p50"/>
          <p:cNvSpPr>
            <a:spLocks noGrp="1"/>
          </p:cNvSpPr>
          <p:nvPr>
            <p:ph type="pic" idx="2"/>
          </p:nvPr>
        </p:nvSpPr>
        <p:spPr>
          <a:xfrm>
            <a:off x="0" y="0"/>
            <a:ext cx="6096003" cy="6858000"/>
          </a:xfrm>
          <a:prstGeom prst="rect">
            <a:avLst/>
          </a:prstGeom>
          <a:noFill/>
          <a:ln>
            <a:noFill/>
          </a:ln>
        </p:spPr>
      </p:sp>
      <p:sp>
        <p:nvSpPr>
          <p:cNvPr id="79" name="Google Shape;79;p50"/>
          <p:cNvSpPr txBox="1">
            <a:spLocks noGrp="1"/>
          </p:cNvSpPr>
          <p:nvPr>
            <p:ph type="title"/>
          </p:nvPr>
        </p:nvSpPr>
        <p:spPr>
          <a:xfrm>
            <a:off x="6787051" y="1043412"/>
            <a:ext cx="5082363" cy="6038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3500"/>
              <a:buFont typeface="Roboto Light"/>
              <a:buNone/>
              <a:defRPr sz="35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50"/>
          <p:cNvSpPr txBox="1">
            <a:spLocks noGrp="1"/>
          </p:cNvSpPr>
          <p:nvPr>
            <p:ph type="body" idx="1"/>
          </p:nvPr>
        </p:nvSpPr>
        <p:spPr>
          <a:xfrm>
            <a:off x="6787051" y="1753105"/>
            <a:ext cx="5082372" cy="36476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62626"/>
              </a:buClr>
              <a:buSzPts val="2000"/>
              <a:buNone/>
              <a:defRPr sz="2000">
                <a:solidFill>
                  <a:srgbClr val="262626"/>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50"/>
          <p:cNvSpPr txBox="1">
            <a:spLocks noGrp="1"/>
          </p:cNvSpPr>
          <p:nvPr>
            <p:ph type="body" idx="3"/>
          </p:nvPr>
        </p:nvSpPr>
        <p:spPr>
          <a:xfrm>
            <a:off x="6787051" y="2373498"/>
            <a:ext cx="5082363" cy="3682160"/>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1000"/>
              </a:spcBef>
              <a:spcAft>
                <a:spcPts val="0"/>
              </a:spcAft>
              <a:buClr>
                <a:srgbClr val="7F7F7F"/>
              </a:buClr>
              <a:buSzPts val="1500"/>
              <a:buNone/>
              <a:defRPr sz="1500">
                <a:solidFill>
                  <a:srgbClr val="7F7F7F"/>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50"/>
          <p:cNvSpPr txBox="1">
            <a:spLocks noGrp="1"/>
          </p:cNvSpPr>
          <p:nvPr>
            <p:ph type="body" idx="4"/>
          </p:nvPr>
        </p:nvSpPr>
        <p:spPr>
          <a:xfrm>
            <a:off x="368868" y="341875"/>
            <a:ext cx="3121459" cy="383499"/>
          </a:xfrm>
          <a:prstGeom prst="rect">
            <a:avLst/>
          </a:prstGeom>
          <a:blipFill rotWithShape="1">
            <a:blip r:embed="rId3">
              <a:alphaModFix/>
            </a:blip>
            <a:stretch>
              <a:fillRect/>
            </a:stretch>
          </a:blip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0000"/>
              </a:buClr>
              <a:buSzPts val="100"/>
              <a:buNone/>
              <a:defRPr sz="100"/>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50"/>
          <p:cNvSpPr txBox="1"/>
          <p:nvPr/>
        </p:nvSpPr>
        <p:spPr>
          <a:xfrm>
            <a:off x="1651223" y="6315397"/>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62626"/>
              </a:buClr>
              <a:buSzPts val="900"/>
              <a:buFont typeface="Helvetica Neue Light"/>
              <a:buNone/>
            </a:pPr>
            <a:r>
              <a:rPr lang="en-GB" sz="900" b="0" i="0" u="none" strike="noStrike" cap="none">
                <a:solidFill>
                  <a:srgbClr val="262626"/>
                </a:solidFill>
                <a:latin typeface="Helvetica Neue Light"/>
                <a:ea typeface="Helvetica Neue Light"/>
                <a:cs typeface="Helvetica Neue Light"/>
                <a:sym typeface="Helvetica Neue Light"/>
              </a:rPr>
              <a:t>Use Case 2 – OPENHIDRA by </a:t>
            </a:r>
            <a:r>
              <a:rPr lang="en-GB" sz="900">
                <a:solidFill>
                  <a:srgbClr val="262626"/>
                </a:solidFill>
                <a:latin typeface="Helvetica Neue Light"/>
                <a:ea typeface="Helvetica Neue Light"/>
                <a:cs typeface="Helvetica Neue Light"/>
                <a:sym typeface="Helvetica Neue Light"/>
              </a:rPr>
              <a:t>Alberto Azevedo</a:t>
            </a:r>
            <a:endParaRPr sz="900" b="0" i="0">
              <a:solidFill>
                <a:srgbClr val="262626"/>
              </a:solidFill>
              <a:latin typeface="Helvetica Neue Light"/>
              <a:ea typeface="Helvetica Neue Light"/>
              <a:cs typeface="Helvetica Neue Light"/>
              <a:sym typeface="Helvetica Neue Light"/>
            </a:endParaRPr>
          </a:p>
        </p:txBody>
      </p:sp>
      <p:sp>
        <p:nvSpPr>
          <p:cNvPr id="84" name="Google Shape;84;p50"/>
          <p:cNvSpPr txBox="1"/>
          <p:nvPr/>
        </p:nvSpPr>
        <p:spPr>
          <a:xfrm>
            <a:off x="1651223" y="6585611"/>
            <a:ext cx="2965877"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900"/>
              <a:buFont typeface="Helvetica Neue Light"/>
              <a:buNone/>
            </a:pPr>
            <a:r>
              <a:rPr lang="en-GB" sz="900">
                <a:solidFill>
                  <a:schemeClr val="dk1"/>
                </a:solidFill>
                <a:latin typeface="Helvetica Neue Light"/>
                <a:ea typeface="Helvetica Neue Light"/>
                <a:cs typeface="Helvetica Neue Light"/>
                <a:sym typeface="Helvetica Neue Light"/>
              </a:rPr>
              <a:t>Project: 101188248 – HORIZON-INFRA-2024-EOSC-01</a:t>
            </a:r>
            <a:endParaRPr sz="900">
              <a:solidFill>
                <a:schemeClr val="dk1"/>
              </a:solidFill>
              <a:latin typeface="Roboto Light"/>
              <a:ea typeface="Roboto Light"/>
              <a:cs typeface="Roboto Light"/>
              <a:sym typeface="Roboto Light"/>
            </a:endParaRPr>
          </a:p>
        </p:txBody>
      </p:sp>
      <p:pic>
        <p:nvPicPr>
          <p:cNvPr id="85" name="Google Shape;85;p50"/>
          <p:cNvPicPr preferRelativeResize="0"/>
          <p:nvPr/>
        </p:nvPicPr>
        <p:blipFill rotWithShape="1">
          <a:blip r:embed="rId4">
            <a:alphaModFix/>
          </a:blip>
          <a:srcRect/>
          <a:stretch/>
        </p:blipFill>
        <p:spPr>
          <a:xfrm>
            <a:off x="0" y="6197511"/>
            <a:ext cx="1651223" cy="66048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Page">
  <p:cSld name="BackPage">
    <p:spTree>
      <p:nvGrpSpPr>
        <p:cNvPr id="1" name="Shape 86"/>
        <p:cNvGrpSpPr/>
        <p:nvPr/>
      </p:nvGrpSpPr>
      <p:grpSpPr>
        <a:xfrm>
          <a:off x="0" y="0"/>
          <a:ext cx="0" cy="0"/>
          <a:chOff x="0" y="0"/>
          <a:chExt cx="0" cy="0"/>
        </a:xfrm>
      </p:grpSpPr>
      <p:pic>
        <p:nvPicPr>
          <p:cNvPr id="87" name="Google Shape;87;p51"/>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8" name="Google Shape;88;p51"/>
          <p:cNvSpPr txBox="1">
            <a:spLocks noGrp="1"/>
          </p:cNvSpPr>
          <p:nvPr>
            <p:ph type="subTitle" idx="1"/>
          </p:nvPr>
        </p:nvSpPr>
        <p:spPr>
          <a:xfrm>
            <a:off x="492587" y="1255370"/>
            <a:ext cx="2777389" cy="1655758"/>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262626"/>
              </a:buClr>
              <a:buSzPts val="1200"/>
              <a:buNone/>
              <a:defRPr sz="1200">
                <a:solidFill>
                  <a:srgbClr val="262626"/>
                </a:solidFill>
              </a:defRPr>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89" name="Google Shape;89;p51"/>
          <p:cNvSpPr txBox="1"/>
          <p:nvPr/>
        </p:nvSpPr>
        <p:spPr>
          <a:xfrm>
            <a:off x="1651223" y="6315397"/>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62626"/>
              </a:buClr>
              <a:buSzPts val="900"/>
              <a:buFont typeface="Helvetica Neue Light"/>
              <a:buNone/>
            </a:pPr>
            <a:r>
              <a:rPr lang="en-GB" sz="900" b="0" i="0" u="none" strike="noStrike" cap="none">
                <a:solidFill>
                  <a:srgbClr val="262626"/>
                </a:solidFill>
                <a:latin typeface="Helvetica Neue Light"/>
                <a:ea typeface="Helvetica Neue Light"/>
                <a:cs typeface="Helvetica Neue Light"/>
                <a:sym typeface="Helvetica Neue Light"/>
              </a:rPr>
              <a:t>Use Case 2 – OPENHIDRA by </a:t>
            </a:r>
            <a:r>
              <a:rPr lang="en-GB" sz="900">
                <a:solidFill>
                  <a:srgbClr val="262626"/>
                </a:solidFill>
                <a:latin typeface="Helvetica Neue Light"/>
                <a:ea typeface="Helvetica Neue Light"/>
                <a:cs typeface="Helvetica Neue Light"/>
                <a:sym typeface="Helvetica Neue Light"/>
              </a:rPr>
              <a:t>Alberto Azevedo</a:t>
            </a:r>
            <a:endParaRPr sz="900" b="0" i="0">
              <a:solidFill>
                <a:srgbClr val="262626"/>
              </a:solidFill>
              <a:latin typeface="Helvetica Neue Light"/>
              <a:ea typeface="Helvetica Neue Light"/>
              <a:cs typeface="Helvetica Neue Light"/>
              <a:sym typeface="Helvetica Neue Light"/>
            </a:endParaRPr>
          </a:p>
        </p:txBody>
      </p:sp>
      <p:sp>
        <p:nvSpPr>
          <p:cNvPr id="90" name="Google Shape;90;p51"/>
          <p:cNvSpPr txBox="1"/>
          <p:nvPr/>
        </p:nvSpPr>
        <p:spPr>
          <a:xfrm>
            <a:off x="1651223" y="6585611"/>
            <a:ext cx="2965877"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900"/>
              <a:buFont typeface="Helvetica Neue Light"/>
              <a:buNone/>
            </a:pPr>
            <a:r>
              <a:rPr lang="en-GB" sz="900">
                <a:solidFill>
                  <a:schemeClr val="dk1"/>
                </a:solidFill>
                <a:latin typeface="Helvetica Neue Light"/>
                <a:ea typeface="Helvetica Neue Light"/>
                <a:cs typeface="Helvetica Neue Light"/>
                <a:sym typeface="Helvetica Neue Light"/>
              </a:rPr>
              <a:t>Project: 101188248 – HORIZON-INFRA-2024-EOSC-01</a:t>
            </a:r>
            <a:endParaRPr sz="900">
              <a:solidFill>
                <a:schemeClr val="dk1"/>
              </a:solidFill>
              <a:latin typeface="Roboto Light"/>
              <a:ea typeface="Roboto Light"/>
              <a:cs typeface="Roboto Light"/>
              <a:sym typeface="Roboto Light"/>
            </a:endParaRPr>
          </a:p>
        </p:txBody>
      </p:sp>
      <p:pic>
        <p:nvPicPr>
          <p:cNvPr id="91" name="Google Shape;91;p51"/>
          <p:cNvPicPr preferRelativeResize="0"/>
          <p:nvPr/>
        </p:nvPicPr>
        <p:blipFill rotWithShape="1">
          <a:blip r:embed="rId3">
            <a:alphaModFix/>
          </a:blip>
          <a:srcRect/>
          <a:stretch/>
        </p:blipFill>
        <p:spPr>
          <a:xfrm>
            <a:off x="0" y="6197511"/>
            <a:ext cx="1651223" cy="660489"/>
          </a:xfrm>
          <a:prstGeom prst="rect">
            <a:avLst/>
          </a:prstGeom>
          <a:noFill/>
          <a:ln>
            <a:noFill/>
          </a:ln>
        </p:spPr>
      </p:pic>
      <p:pic>
        <p:nvPicPr>
          <p:cNvPr id="92" name="Google Shape;92;p51" descr="A close-up of a logo&#10;&#10;Description automatically generated"/>
          <p:cNvPicPr preferRelativeResize="0"/>
          <p:nvPr/>
        </p:nvPicPr>
        <p:blipFill rotWithShape="1">
          <a:blip r:embed="rId4">
            <a:alphaModFix/>
          </a:blip>
          <a:srcRect/>
          <a:stretch/>
        </p:blipFill>
        <p:spPr>
          <a:xfrm>
            <a:off x="9890034" y="205893"/>
            <a:ext cx="2013575" cy="606082"/>
          </a:xfrm>
          <a:prstGeom prst="rect">
            <a:avLst/>
          </a:prstGeom>
          <a:noFill/>
          <a:ln>
            <a:noFill/>
          </a:ln>
        </p:spPr>
      </p:pic>
      <p:pic>
        <p:nvPicPr>
          <p:cNvPr id="3" name="Picture 2">
            <a:extLst>
              <a:ext uri="{FF2B5EF4-FFF2-40B4-BE49-F238E27FC236}">
                <a16:creationId xmlns:a16="http://schemas.microsoft.com/office/drawing/2014/main" id="{5D4EC73A-071E-CD28-351F-74F4B488842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800994" y="205893"/>
            <a:ext cx="797515" cy="797515"/>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94"/>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95"/>
        <p:cNvGrpSpPr/>
        <p:nvPr/>
      </p:nvGrpSpPr>
      <p:grpSpPr>
        <a:xfrm>
          <a:off x="0" y="0"/>
          <a:ext cx="0" cy="0"/>
          <a:chOff x="0" y="0"/>
          <a:chExt cx="0" cy="0"/>
        </a:xfrm>
      </p:grpSpPr>
      <p:sp>
        <p:nvSpPr>
          <p:cNvPr id="96" name="Google Shape;96;p53"/>
          <p:cNvSpPr txBox="1">
            <a:spLocks noGrp="1"/>
          </p:cNvSpPr>
          <p:nvPr>
            <p:ph type="title"/>
          </p:nvPr>
        </p:nvSpPr>
        <p:spPr>
          <a:xfrm>
            <a:off x="838203" y="365129"/>
            <a:ext cx="10515600" cy="13255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53"/>
          <p:cNvSpPr txBox="1">
            <a:spLocks noGrp="1"/>
          </p:cNvSpPr>
          <p:nvPr>
            <p:ph type="body" idx="1"/>
          </p:nvPr>
        </p:nvSpPr>
        <p:spPr>
          <a:xfrm>
            <a:off x="838200" y="1825625"/>
            <a:ext cx="5181600" cy="43513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53"/>
          <p:cNvSpPr txBox="1">
            <a:spLocks noGrp="1"/>
          </p:cNvSpPr>
          <p:nvPr>
            <p:ph type="body" idx="2"/>
          </p:nvPr>
        </p:nvSpPr>
        <p:spPr>
          <a:xfrm>
            <a:off x="6172200" y="1825625"/>
            <a:ext cx="5181600" cy="43513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53"/>
          <p:cNvSpPr txBox="1">
            <a:spLocks noGrp="1"/>
          </p:cNvSpPr>
          <p:nvPr>
            <p:ph type="dt" idx="10"/>
          </p:nvPr>
        </p:nvSpPr>
        <p:spPr>
          <a:xfrm>
            <a:off x="838203" y="6356351"/>
            <a:ext cx="2743200"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98989"/>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53"/>
          <p:cNvSpPr txBox="1">
            <a:spLocks noGrp="1"/>
          </p:cNvSpPr>
          <p:nvPr>
            <p:ph type="ftr" idx="11"/>
          </p:nvPr>
        </p:nvSpPr>
        <p:spPr>
          <a:xfrm>
            <a:off x="4038603" y="6356351"/>
            <a:ext cx="4114800" cy="365129"/>
          </a:xfrm>
          <a:prstGeom prst="rect">
            <a:avLst/>
          </a:prstGeom>
          <a:noFill/>
          <a:ln>
            <a:noFill/>
          </a:ln>
        </p:spPr>
        <p:txBody>
          <a:bodyPr spcFirstLastPara="1" wrap="square" lIns="91425" tIns="45700" rIns="91425" bIns="45700" anchor="ctr" anchorCtr="1">
            <a:noAutofit/>
          </a:bodyPr>
          <a:lstStyle>
            <a:lvl1pPr lvl="0" algn="ctr">
              <a:lnSpc>
                <a:spcPct val="100000"/>
              </a:lnSpc>
              <a:spcBef>
                <a:spcPts val="0"/>
              </a:spcBef>
              <a:spcAft>
                <a:spcPts val="0"/>
              </a:spcAft>
              <a:buClr>
                <a:srgbClr val="898989"/>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53"/>
          <p:cNvSpPr txBox="1">
            <a:spLocks noGrp="1"/>
          </p:cNvSpPr>
          <p:nvPr>
            <p:ph type="sldNum" idx="12"/>
          </p:nvPr>
        </p:nvSpPr>
        <p:spPr>
          <a:xfrm>
            <a:off x="8610603"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Roboto Light"/>
              <a:buNone/>
              <a:defRPr/>
            </a:lvl1pPr>
            <a:lvl2pPr marL="0" marR="0" lvl="1" indent="0" algn="r">
              <a:lnSpc>
                <a:spcPct val="100000"/>
              </a:lnSpc>
              <a:spcBef>
                <a:spcPts val="0"/>
              </a:spcBef>
              <a:spcAft>
                <a:spcPts val="0"/>
              </a:spcAft>
              <a:buClr>
                <a:srgbClr val="898989"/>
              </a:buClr>
              <a:buSzPts val="1200"/>
              <a:buFont typeface="Roboto Light"/>
              <a:buNone/>
              <a:defRPr/>
            </a:lvl2pPr>
            <a:lvl3pPr marL="0" marR="0" lvl="2" indent="0" algn="r">
              <a:lnSpc>
                <a:spcPct val="100000"/>
              </a:lnSpc>
              <a:spcBef>
                <a:spcPts val="0"/>
              </a:spcBef>
              <a:spcAft>
                <a:spcPts val="0"/>
              </a:spcAft>
              <a:buClr>
                <a:srgbClr val="898989"/>
              </a:buClr>
              <a:buSzPts val="1200"/>
              <a:buFont typeface="Roboto Light"/>
              <a:buNone/>
              <a:defRPr/>
            </a:lvl3pPr>
            <a:lvl4pPr marL="0" marR="0" lvl="3" indent="0" algn="r">
              <a:lnSpc>
                <a:spcPct val="100000"/>
              </a:lnSpc>
              <a:spcBef>
                <a:spcPts val="0"/>
              </a:spcBef>
              <a:spcAft>
                <a:spcPts val="0"/>
              </a:spcAft>
              <a:buClr>
                <a:srgbClr val="898989"/>
              </a:buClr>
              <a:buSzPts val="1200"/>
              <a:buFont typeface="Roboto Light"/>
              <a:buNone/>
              <a:defRPr/>
            </a:lvl4pPr>
            <a:lvl5pPr marL="0" marR="0" lvl="4" indent="0" algn="r">
              <a:lnSpc>
                <a:spcPct val="100000"/>
              </a:lnSpc>
              <a:spcBef>
                <a:spcPts val="0"/>
              </a:spcBef>
              <a:spcAft>
                <a:spcPts val="0"/>
              </a:spcAft>
              <a:buClr>
                <a:srgbClr val="898989"/>
              </a:buClr>
              <a:buSzPts val="1200"/>
              <a:buFont typeface="Roboto Light"/>
              <a:buNone/>
              <a:defRPr/>
            </a:lvl5pPr>
            <a:lvl6pPr marL="0" marR="0" lvl="5" indent="0" algn="r">
              <a:lnSpc>
                <a:spcPct val="100000"/>
              </a:lnSpc>
              <a:spcBef>
                <a:spcPts val="0"/>
              </a:spcBef>
              <a:spcAft>
                <a:spcPts val="0"/>
              </a:spcAft>
              <a:buClr>
                <a:srgbClr val="898989"/>
              </a:buClr>
              <a:buSzPts val="1200"/>
              <a:buFont typeface="Roboto Light"/>
              <a:buNone/>
              <a:defRPr/>
            </a:lvl6pPr>
            <a:lvl7pPr marL="0" marR="0" lvl="6" indent="0" algn="r">
              <a:lnSpc>
                <a:spcPct val="100000"/>
              </a:lnSpc>
              <a:spcBef>
                <a:spcPts val="0"/>
              </a:spcBef>
              <a:spcAft>
                <a:spcPts val="0"/>
              </a:spcAft>
              <a:buClr>
                <a:srgbClr val="898989"/>
              </a:buClr>
              <a:buSzPts val="1200"/>
              <a:buFont typeface="Roboto Light"/>
              <a:buNone/>
              <a:defRPr/>
            </a:lvl7pPr>
            <a:lvl8pPr marL="0" marR="0" lvl="7" indent="0" algn="r">
              <a:lnSpc>
                <a:spcPct val="100000"/>
              </a:lnSpc>
              <a:spcBef>
                <a:spcPts val="0"/>
              </a:spcBef>
              <a:spcAft>
                <a:spcPts val="0"/>
              </a:spcAft>
              <a:buClr>
                <a:srgbClr val="898989"/>
              </a:buClr>
              <a:buSzPts val="1200"/>
              <a:buFont typeface="Roboto Light"/>
              <a:buNone/>
              <a:defRPr/>
            </a:lvl8pPr>
            <a:lvl9pPr marL="0" marR="0" lvl="8" indent="0" algn="r">
              <a:lnSpc>
                <a:spcPct val="100000"/>
              </a:lnSpc>
              <a:spcBef>
                <a:spcPts val="0"/>
              </a:spcBef>
              <a:spcAft>
                <a:spcPts val="0"/>
              </a:spcAft>
              <a:buClr>
                <a:srgbClr val="898989"/>
              </a:buClr>
              <a:buSzPts val="1200"/>
              <a:buFont typeface="Roboto Ligh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2"/>
        <p:cNvGrpSpPr/>
        <p:nvPr/>
      </p:nvGrpSpPr>
      <p:grpSpPr>
        <a:xfrm>
          <a:off x="0" y="0"/>
          <a:ext cx="0" cy="0"/>
          <a:chOff x="0" y="0"/>
          <a:chExt cx="0" cy="0"/>
        </a:xfrm>
      </p:grpSpPr>
      <p:sp>
        <p:nvSpPr>
          <p:cNvPr id="103" name="Google Shape;103;p54"/>
          <p:cNvSpPr txBox="1">
            <a:spLocks noGrp="1"/>
          </p:cNvSpPr>
          <p:nvPr>
            <p:ph type="title"/>
          </p:nvPr>
        </p:nvSpPr>
        <p:spPr>
          <a:xfrm>
            <a:off x="838203" y="365129"/>
            <a:ext cx="10515600" cy="13255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83895"/>
              </a:buClr>
              <a:buSzPts val="4200"/>
              <a:buFont typeface="Dosis"/>
              <a:buNone/>
              <a:defRPr sz="4200" b="1">
                <a:solidFill>
                  <a:srgbClr val="283895"/>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54"/>
          <p:cNvSpPr txBox="1">
            <a:spLocks noGrp="1"/>
          </p:cNvSpPr>
          <p:nvPr>
            <p:ph type="body" idx="1"/>
          </p:nvPr>
        </p:nvSpPr>
        <p:spPr>
          <a:xfrm>
            <a:off x="838203" y="1825627"/>
            <a:ext cx="10515600" cy="4351336"/>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283895"/>
              </a:buClr>
              <a:buSzPts val="2800"/>
              <a:buChar char="•"/>
              <a:defRPr>
                <a:solidFill>
                  <a:srgbClr val="283895"/>
                </a:solidFill>
                <a:latin typeface="Dosis"/>
                <a:ea typeface="Dosis"/>
                <a:cs typeface="Dosis"/>
                <a:sym typeface="Dosis"/>
              </a:defRPr>
            </a:lvl1pPr>
            <a:lvl2pPr marL="914400" lvl="1" indent="-381000" algn="l">
              <a:lnSpc>
                <a:spcPct val="90000"/>
              </a:lnSpc>
              <a:spcBef>
                <a:spcPts val="500"/>
              </a:spcBef>
              <a:spcAft>
                <a:spcPts val="0"/>
              </a:spcAft>
              <a:buClr>
                <a:srgbClr val="283895"/>
              </a:buClr>
              <a:buSzPts val="2400"/>
              <a:buChar char="•"/>
              <a:defRPr>
                <a:solidFill>
                  <a:srgbClr val="283895"/>
                </a:solidFill>
                <a:latin typeface="Dosis"/>
                <a:ea typeface="Dosis"/>
                <a:cs typeface="Dosis"/>
                <a:sym typeface="Dosis"/>
              </a:defRPr>
            </a:lvl2pPr>
            <a:lvl3pPr marL="1371600" lvl="2" indent="-355600" algn="l">
              <a:lnSpc>
                <a:spcPct val="90000"/>
              </a:lnSpc>
              <a:spcBef>
                <a:spcPts val="500"/>
              </a:spcBef>
              <a:spcAft>
                <a:spcPts val="0"/>
              </a:spcAft>
              <a:buClr>
                <a:srgbClr val="283895"/>
              </a:buClr>
              <a:buSzPts val="2000"/>
              <a:buChar char="•"/>
              <a:defRPr>
                <a:solidFill>
                  <a:srgbClr val="283895"/>
                </a:solidFill>
                <a:latin typeface="Dosis"/>
                <a:ea typeface="Dosis"/>
                <a:cs typeface="Dosis"/>
                <a:sym typeface="Dosis"/>
              </a:defRPr>
            </a:lvl3pPr>
            <a:lvl4pPr marL="1828800" lvl="3" indent="-342900" algn="l">
              <a:lnSpc>
                <a:spcPct val="90000"/>
              </a:lnSpc>
              <a:spcBef>
                <a:spcPts val="500"/>
              </a:spcBef>
              <a:spcAft>
                <a:spcPts val="0"/>
              </a:spcAft>
              <a:buClr>
                <a:srgbClr val="283895"/>
              </a:buClr>
              <a:buSzPts val="1800"/>
              <a:buChar char="•"/>
              <a:defRPr>
                <a:solidFill>
                  <a:srgbClr val="283895"/>
                </a:solidFill>
                <a:latin typeface="Dosis"/>
                <a:ea typeface="Dosis"/>
                <a:cs typeface="Dosis"/>
                <a:sym typeface="Dosis"/>
              </a:defRPr>
            </a:lvl4pPr>
            <a:lvl5pPr marL="2286000" lvl="4" indent="-330200" algn="l">
              <a:lnSpc>
                <a:spcPct val="90000"/>
              </a:lnSpc>
              <a:spcBef>
                <a:spcPts val="500"/>
              </a:spcBef>
              <a:spcAft>
                <a:spcPts val="0"/>
              </a:spcAft>
              <a:buClr>
                <a:srgbClr val="283895"/>
              </a:buClr>
              <a:buSzPts val="1600"/>
              <a:buChar char="•"/>
              <a:defRPr sz="1600">
                <a:solidFill>
                  <a:srgbClr val="283895"/>
                </a:solidFill>
                <a:latin typeface="Dosis"/>
                <a:ea typeface="Dosis"/>
                <a:cs typeface="Dosis"/>
                <a:sym typeface="Dosi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54"/>
          <p:cNvSpPr txBox="1">
            <a:spLocks noGrp="1"/>
          </p:cNvSpPr>
          <p:nvPr>
            <p:ph type="ftr" idx="11"/>
          </p:nvPr>
        </p:nvSpPr>
        <p:spPr>
          <a:xfrm>
            <a:off x="4038603" y="6356351"/>
            <a:ext cx="4114800" cy="365129"/>
          </a:xfrm>
          <a:prstGeom prst="rect">
            <a:avLst/>
          </a:prstGeom>
          <a:noFill/>
          <a:ln>
            <a:noFill/>
          </a:ln>
        </p:spPr>
        <p:txBody>
          <a:bodyPr spcFirstLastPara="1" wrap="square" lIns="91425" tIns="45700" rIns="91425" bIns="45700" anchor="ctr" anchorCtr="1">
            <a:noAutofit/>
          </a:bodyPr>
          <a:lstStyle>
            <a:lvl1pPr lvl="0" algn="ctr">
              <a:lnSpc>
                <a:spcPct val="100000"/>
              </a:lnSpc>
              <a:spcBef>
                <a:spcPts val="0"/>
              </a:spcBef>
              <a:spcAft>
                <a:spcPts val="0"/>
              </a:spcAft>
              <a:buClr>
                <a:srgbClr val="898989"/>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54"/>
          <p:cNvSpPr txBox="1">
            <a:spLocks noGrp="1"/>
          </p:cNvSpPr>
          <p:nvPr>
            <p:ph type="sldNum" idx="12"/>
          </p:nvPr>
        </p:nvSpPr>
        <p:spPr>
          <a:xfrm>
            <a:off x="8610603"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Roboto Light"/>
              <a:buNone/>
              <a:defRPr/>
            </a:lvl1pPr>
            <a:lvl2pPr marL="0" marR="0" lvl="1" indent="0" algn="r">
              <a:lnSpc>
                <a:spcPct val="100000"/>
              </a:lnSpc>
              <a:spcBef>
                <a:spcPts val="0"/>
              </a:spcBef>
              <a:spcAft>
                <a:spcPts val="0"/>
              </a:spcAft>
              <a:buClr>
                <a:srgbClr val="898989"/>
              </a:buClr>
              <a:buSzPts val="1200"/>
              <a:buFont typeface="Roboto Light"/>
              <a:buNone/>
              <a:defRPr/>
            </a:lvl2pPr>
            <a:lvl3pPr marL="0" marR="0" lvl="2" indent="0" algn="r">
              <a:lnSpc>
                <a:spcPct val="100000"/>
              </a:lnSpc>
              <a:spcBef>
                <a:spcPts val="0"/>
              </a:spcBef>
              <a:spcAft>
                <a:spcPts val="0"/>
              </a:spcAft>
              <a:buClr>
                <a:srgbClr val="898989"/>
              </a:buClr>
              <a:buSzPts val="1200"/>
              <a:buFont typeface="Roboto Light"/>
              <a:buNone/>
              <a:defRPr/>
            </a:lvl3pPr>
            <a:lvl4pPr marL="0" marR="0" lvl="3" indent="0" algn="r">
              <a:lnSpc>
                <a:spcPct val="100000"/>
              </a:lnSpc>
              <a:spcBef>
                <a:spcPts val="0"/>
              </a:spcBef>
              <a:spcAft>
                <a:spcPts val="0"/>
              </a:spcAft>
              <a:buClr>
                <a:srgbClr val="898989"/>
              </a:buClr>
              <a:buSzPts val="1200"/>
              <a:buFont typeface="Roboto Light"/>
              <a:buNone/>
              <a:defRPr/>
            </a:lvl4pPr>
            <a:lvl5pPr marL="0" marR="0" lvl="4" indent="0" algn="r">
              <a:lnSpc>
                <a:spcPct val="100000"/>
              </a:lnSpc>
              <a:spcBef>
                <a:spcPts val="0"/>
              </a:spcBef>
              <a:spcAft>
                <a:spcPts val="0"/>
              </a:spcAft>
              <a:buClr>
                <a:srgbClr val="898989"/>
              </a:buClr>
              <a:buSzPts val="1200"/>
              <a:buFont typeface="Roboto Light"/>
              <a:buNone/>
              <a:defRPr/>
            </a:lvl5pPr>
            <a:lvl6pPr marL="0" marR="0" lvl="5" indent="0" algn="r">
              <a:lnSpc>
                <a:spcPct val="100000"/>
              </a:lnSpc>
              <a:spcBef>
                <a:spcPts val="0"/>
              </a:spcBef>
              <a:spcAft>
                <a:spcPts val="0"/>
              </a:spcAft>
              <a:buClr>
                <a:srgbClr val="898989"/>
              </a:buClr>
              <a:buSzPts val="1200"/>
              <a:buFont typeface="Roboto Light"/>
              <a:buNone/>
              <a:defRPr/>
            </a:lvl6pPr>
            <a:lvl7pPr marL="0" marR="0" lvl="6" indent="0" algn="r">
              <a:lnSpc>
                <a:spcPct val="100000"/>
              </a:lnSpc>
              <a:spcBef>
                <a:spcPts val="0"/>
              </a:spcBef>
              <a:spcAft>
                <a:spcPts val="0"/>
              </a:spcAft>
              <a:buClr>
                <a:srgbClr val="898989"/>
              </a:buClr>
              <a:buSzPts val="1200"/>
              <a:buFont typeface="Roboto Light"/>
              <a:buNone/>
              <a:defRPr/>
            </a:lvl7pPr>
            <a:lvl8pPr marL="0" marR="0" lvl="7" indent="0" algn="r">
              <a:lnSpc>
                <a:spcPct val="100000"/>
              </a:lnSpc>
              <a:spcBef>
                <a:spcPts val="0"/>
              </a:spcBef>
              <a:spcAft>
                <a:spcPts val="0"/>
              </a:spcAft>
              <a:buClr>
                <a:srgbClr val="898989"/>
              </a:buClr>
              <a:buSzPts val="1200"/>
              <a:buFont typeface="Roboto Light"/>
              <a:buNone/>
              <a:defRPr/>
            </a:lvl8pPr>
            <a:lvl9pPr marL="0" marR="0" lvl="8" indent="0" algn="r">
              <a:lnSpc>
                <a:spcPct val="100000"/>
              </a:lnSpc>
              <a:spcBef>
                <a:spcPts val="0"/>
              </a:spcBef>
              <a:spcAft>
                <a:spcPts val="0"/>
              </a:spcAft>
              <a:buClr>
                <a:srgbClr val="898989"/>
              </a:buClr>
              <a:buSzPts val="1200"/>
              <a:buFont typeface="Roboto Ligh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ver Page" type="title" preserve="1">
  <p:cSld name="Cover Page">
    <p:spTree>
      <p:nvGrpSpPr>
        <p:cNvPr id="1" name="Shape 15"/>
        <p:cNvGrpSpPr/>
        <p:nvPr/>
      </p:nvGrpSpPr>
      <p:grpSpPr>
        <a:xfrm>
          <a:off x="0" y="0"/>
          <a:ext cx="0" cy="0"/>
          <a:chOff x="0" y="0"/>
          <a:chExt cx="0" cy="0"/>
        </a:xfrm>
      </p:grpSpPr>
      <p:pic>
        <p:nvPicPr>
          <p:cNvPr id="16" name="Google Shape;16;p44"/>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 name="Google Shape;17;p44"/>
          <p:cNvSpPr txBox="1">
            <a:spLocks noGrp="1"/>
          </p:cNvSpPr>
          <p:nvPr>
            <p:ph type="ctrTitle"/>
          </p:nvPr>
        </p:nvSpPr>
        <p:spPr>
          <a:xfrm>
            <a:off x="423010" y="1600200"/>
            <a:ext cx="9144000" cy="100647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62626"/>
              </a:buClr>
              <a:buSzPts val="6500"/>
              <a:buFont typeface="Roboto Light"/>
              <a:buNone/>
              <a:defRPr sz="65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44"/>
          <p:cNvSpPr txBox="1">
            <a:spLocks noGrp="1"/>
          </p:cNvSpPr>
          <p:nvPr>
            <p:ph type="subTitle" idx="1"/>
          </p:nvPr>
        </p:nvSpPr>
        <p:spPr>
          <a:xfrm>
            <a:off x="423010" y="2825752"/>
            <a:ext cx="9144000" cy="1655758"/>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262626"/>
              </a:buClr>
              <a:buSzPts val="3000"/>
              <a:buNone/>
              <a:defRPr sz="3000">
                <a:solidFill>
                  <a:srgbClr val="262626"/>
                </a:solidFill>
              </a:defRPr>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pic>
        <p:nvPicPr>
          <p:cNvPr id="19" name="Google Shape;19;p44"/>
          <p:cNvPicPr preferRelativeResize="0"/>
          <p:nvPr/>
        </p:nvPicPr>
        <p:blipFill rotWithShape="1">
          <a:blip r:embed="rId3">
            <a:alphaModFix/>
          </a:blip>
          <a:srcRect/>
          <a:stretch/>
        </p:blipFill>
        <p:spPr>
          <a:xfrm>
            <a:off x="0" y="6091200"/>
            <a:ext cx="2182092" cy="872836"/>
          </a:xfrm>
          <a:prstGeom prst="rect">
            <a:avLst/>
          </a:prstGeom>
          <a:noFill/>
          <a:ln>
            <a:noFill/>
          </a:ln>
        </p:spPr>
      </p:pic>
      <p:sp>
        <p:nvSpPr>
          <p:cNvPr id="20" name="Google Shape;20;p44"/>
          <p:cNvSpPr txBox="1"/>
          <p:nvPr/>
        </p:nvSpPr>
        <p:spPr>
          <a:xfrm>
            <a:off x="2881672" y="6528956"/>
            <a:ext cx="4205005" cy="2923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300"/>
              <a:buFont typeface="Roboto Light"/>
              <a:buNone/>
            </a:pPr>
            <a:r>
              <a:rPr lang="en-GB" sz="1300" b="0" i="0" u="none" strike="noStrike" cap="none">
                <a:solidFill>
                  <a:schemeClr val="dk1"/>
                </a:solidFill>
                <a:latin typeface="Roboto Light"/>
                <a:ea typeface="Roboto Light"/>
                <a:cs typeface="Roboto Light"/>
                <a:sym typeface="Roboto Light"/>
              </a:rPr>
              <a:t>Project: 101188248 – HORIZON-INFRA-2024-EOSC-01</a:t>
            </a:r>
            <a:endParaRPr sz="1300" b="0" i="0" u="none" strike="noStrike" cap="none">
              <a:solidFill>
                <a:schemeClr val="dk1"/>
              </a:solidFill>
              <a:latin typeface="Roboto Light"/>
              <a:ea typeface="Roboto Light"/>
              <a:cs typeface="Roboto Light"/>
              <a:sym typeface="Roboto Light"/>
            </a:endParaRPr>
          </a:p>
        </p:txBody>
      </p:sp>
      <p:sp>
        <p:nvSpPr>
          <p:cNvPr id="21" name="Google Shape;21;p44"/>
          <p:cNvSpPr txBox="1"/>
          <p:nvPr/>
        </p:nvSpPr>
        <p:spPr>
          <a:xfrm>
            <a:off x="2881672" y="6210088"/>
            <a:ext cx="4130906" cy="290223"/>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262626"/>
              </a:buClr>
              <a:buSzPts val="1300"/>
              <a:buFont typeface="Arial"/>
              <a:buNone/>
            </a:pPr>
            <a:r>
              <a:rPr lang="en-GB" sz="1300" b="0" i="0" u="none" strike="noStrike" cap="none">
                <a:solidFill>
                  <a:srgbClr val="262626"/>
                </a:solidFill>
                <a:latin typeface="Roboto Light"/>
                <a:ea typeface="Roboto Light"/>
                <a:cs typeface="Roboto Light"/>
                <a:sym typeface="Roboto Light"/>
              </a:rPr>
              <a:t>05 | 02 | 2025 by Alberto Azevedo</a:t>
            </a:r>
            <a:endParaRPr sz="1300" b="0" i="0" u="none" strike="noStrike" cap="none">
              <a:solidFill>
                <a:srgbClr val="262626"/>
              </a:solidFill>
              <a:latin typeface="Roboto Light"/>
              <a:ea typeface="Roboto Light"/>
              <a:cs typeface="Roboto Light"/>
              <a:sym typeface="Roboto Light"/>
            </a:endParaRPr>
          </a:p>
        </p:txBody>
      </p:sp>
      <p:pic>
        <p:nvPicPr>
          <p:cNvPr id="22" name="Google Shape;22;p44" descr="A close-up of a logo&#10;&#10;Description automatically generated"/>
          <p:cNvPicPr preferRelativeResize="0"/>
          <p:nvPr/>
        </p:nvPicPr>
        <p:blipFill rotWithShape="1">
          <a:blip r:embed="rId4">
            <a:alphaModFix/>
          </a:blip>
          <a:srcRect/>
          <a:stretch/>
        </p:blipFill>
        <p:spPr>
          <a:xfrm>
            <a:off x="8739643" y="205891"/>
            <a:ext cx="3229258" cy="972000"/>
          </a:xfrm>
          <a:prstGeom prst="rect">
            <a:avLst/>
          </a:prstGeom>
          <a:noFill/>
          <a:ln>
            <a:noFill/>
          </a:ln>
        </p:spPr>
      </p:pic>
    </p:spTree>
    <p:extLst>
      <p:ext uri="{BB962C8B-B14F-4D97-AF65-F5344CB8AC3E}">
        <p14:creationId xmlns:p14="http://schemas.microsoft.com/office/powerpoint/2010/main" val="34984577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xt Page" preserve="1">
  <p:cSld name="Text Page">
    <p:spTree>
      <p:nvGrpSpPr>
        <p:cNvPr id="1" name="Shape 24"/>
        <p:cNvGrpSpPr/>
        <p:nvPr/>
      </p:nvGrpSpPr>
      <p:grpSpPr>
        <a:xfrm>
          <a:off x="0" y="0"/>
          <a:ext cx="0" cy="0"/>
          <a:chOff x="0" y="0"/>
          <a:chExt cx="0" cy="0"/>
        </a:xfrm>
      </p:grpSpPr>
      <p:pic>
        <p:nvPicPr>
          <p:cNvPr id="25" name="Google Shape;25;p45"/>
          <p:cNvPicPr preferRelativeResize="0"/>
          <p:nvPr/>
        </p:nvPicPr>
        <p:blipFill rotWithShape="1">
          <a:blip r:embed="rId2">
            <a:alphaModFix/>
          </a:blip>
          <a:srcRect/>
          <a:stretch/>
        </p:blipFill>
        <p:spPr>
          <a:xfrm>
            <a:off x="0" y="99012"/>
            <a:ext cx="12191996" cy="6858000"/>
          </a:xfrm>
          <a:prstGeom prst="rect">
            <a:avLst/>
          </a:prstGeom>
          <a:noFill/>
          <a:ln>
            <a:noFill/>
          </a:ln>
        </p:spPr>
      </p:pic>
      <p:sp>
        <p:nvSpPr>
          <p:cNvPr id="26" name="Google Shape;26;p45"/>
          <p:cNvSpPr txBox="1">
            <a:spLocks noGrp="1"/>
          </p:cNvSpPr>
          <p:nvPr>
            <p:ph type="sldNum" idx="12"/>
          </p:nvPr>
        </p:nvSpPr>
        <p:spPr>
          <a:xfrm>
            <a:off x="9290221" y="6423495"/>
            <a:ext cx="2743200" cy="230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Roboto Light"/>
              <a:buNone/>
              <a:defRPr sz="900"/>
            </a:lvl1pPr>
            <a:lvl2pPr marL="0" marR="0" lvl="1" indent="0" algn="r">
              <a:lnSpc>
                <a:spcPct val="100000"/>
              </a:lnSpc>
              <a:spcBef>
                <a:spcPts val="0"/>
              </a:spcBef>
              <a:spcAft>
                <a:spcPts val="0"/>
              </a:spcAft>
              <a:buClr>
                <a:srgbClr val="898989"/>
              </a:buClr>
              <a:buSzPts val="900"/>
              <a:buFont typeface="Roboto Light"/>
              <a:buNone/>
              <a:defRPr sz="900"/>
            </a:lvl2pPr>
            <a:lvl3pPr marL="0" marR="0" lvl="2" indent="0" algn="r">
              <a:lnSpc>
                <a:spcPct val="100000"/>
              </a:lnSpc>
              <a:spcBef>
                <a:spcPts val="0"/>
              </a:spcBef>
              <a:spcAft>
                <a:spcPts val="0"/>
              </a:spcAft>
              <a:buClr>
                <a:srgbClr val="898989"/>
              </a:buClr>
              <a:buSzPts val="900"/>
              <a:buFont typeface="Roboto Light"/>
              <a:buNone/>
              <a:defRPr sz="900"/>
            </a:lvl3pPr>
            <a:lvl4pPr marL="0" marR="0" lvl="3" indent="0" algn="r">
              <a:lnSpc>
                <a:spcPct val="100000"/>
              </a:lnSpc>
              <a:spcBef>
                <a:spcPts val="0"/>
              </a:spcBef>
              <a:spcAft>
                <a:spcPts val="0"/>
              </a:spcAft>
              <a:buClr>
                <a:srgbClr val="898989"/>
              </a:buClr>
              <a:buSzPts val="900"/>
              <a:buFont typeface="Roboto Light"/>
              <a:buNone/>
              <a:defRPr sz="900"/>
            </a:lvl4pPr>
            <a:lvl5pPr marL="0" marR="0" lvl="4" indent="0" algn="r">
              <a:lnSpc>
                <a:spcPct val="100000"/>
              </a:lnSpc>
              <a:spcBef>
                <a:spcPts val="0"/>
              </a:spcBef>
              <a:spcAft>
                <a:spcPts val="0"/>
              </a:spcAft>
              <a:buClr>
                <a:srgbClr val="898989"/>
              </a:buClr>
              <a:buSzPts val="900"/>
              <a:buFont typeface="Roboto Light"/>
              <a:buNone/>
              <a:defRPr sz="900"/>
            </a:lvl5pPr>
            <a:lvl6pPr marL="0" marR="0" lvl="5" indent="0" algn="r">
              <a:lnSpc>
                <a:spcPct val="100000"/>
              </a:lnSpc>
              <a:spcBef>
                <a:spcPts val="0"/>
              </a:spcBef>
              <a:spcAft>
                <a:spcPts val="0"/>
              </a:spcAft>
              <a:buClr>
                <a:srgbClr val="898989"/>
              </a:buClr>
              <a:buSzPts val="900"/>
              <a:buFont typeface="Roboto Light"/>
              <a:buNone/>
              <a:defRPr sz="900"/>
            </a:lvl6pPr>
            <a:lvl7pPr marL="0" marR="0" lvl="6" indent="0" algn="r">
              <a:lnSpc>
                <a:spcPct val="100000"/>
              </a:lnSpc>
              <a:spcBef>
                <a:spcPts val="0"/>
              </a:spcBef>
              <a:spcAft>
                <a:spcPts val="0"/>
              </a:spcAft>
              <a:buClr>
                <a:srgbClr val="898989"/>
              </a:buClr>
              <a:buSzPts val="900"/>
              <a:buFont typeface="Roboto Light"/>
              <a:buNone/>
              <a:defRPr sz="900"/>
            </a:lvl7pPr>
            <a:lvl8pPr marL="0" marR="0" lvl="7" indent="0" algn="r">
              <a:lnSpc>
                <a:spcPct val="100000"/>
              </a:lnSpc>
              <a:spcBef>
                <a:spcPts val="0"/>
              </a:spcBef>
              <a:spcAft>
                <a:spcPts val="0"/>
              </a:spcAft>
              <a:buClr>
                <a:srgbClr val="898989"/>
              </a:buClr>
              <a:buSzPts val="900"/>
              <a:buFont typeface="Roboto Light"/>
              <a:buNone/>
              <a:defRPr sz="900"/>
            </a:lvl8pPr>
            <a:lvl9pPr marL="0" marR="0" lvl="8" indent="0" algn="r">
              <a:lnSpc>
                <a:spcPct val="100000"/>
              </a:lnSpc>
              <a:spcBef>
                <a:spcPts val="0"/>
              </a:spcBef>
              <a:spcAft>
                <a:spcPts val="0"/>
              </a:spcAft>
              <a:buClr>
                <a:srgbClr val="898989"/>
              </a:buClr>
              <a:buSzPts val="900"/>
              <a:buFont typeface="Roboto Light"/>
              <a:buNone/>
              <a:defRPr sz="900"/>
            </a:lvl9pPr>
          </a:lstStyle>
          <a:p>
            <a:pPr marL="0" lvl="0" indent="0" algn="r" rtl="0">
              <a:spcBef>
                <a:spcPts val="0"/>
              </a:spcBef>
              <a:spcAft>
                <a:spcPts val="0"/>
              </a:spcAft>
              <a:buNone/>
            </a:pPr>
            <a:fld id="{00000000-1234-1234-1234-123412341234}" type="slidenum">
              <a:rPr lang="en-GB"/>
              <a:t>‹#›</a:t>
            </a:fld>
            <a:endParaRPr b="0" i="0" u="none" strike="noStrike" cap="none">
              <a:solidFill>
                <a:srgbClr val="898989"/>
              </a:solidFill>
              <a:latin typeface="Roboto Light"/>
              <a:ea typeface="Roboto Light"/>
              <a:cs typeface="Roboto Light"/>
              <a:sym typeface="Roboto Light"/>
            </a:endParaRPr>
          </a:p>
        </p:txBody>
      </p:sp>
      <p:sp>
        <p:nvSpPr>
          <p:cNvPr id="27" name="Google Shape;27;p45"/>
          <p:cNvSpPr txBox="1">
            <a:spLocks noGrp="1"/>
          </p:cNvSpPr>
          <p:nvPr>
            <p:ph type="body" idx="1"/>
          </p:nvPr>
        </p:nvSpPr>
        <p:spPr>
          <a:xfrm>
            <a:off x="668188" y="2342994"/>
            <a:ext cx="10883728" cy="3712674"/>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1000"/>
              </a:spcBef>
              <a:spcAft>
                <a:spcPts val="0"/>
              </a:spcAft>
              <a:buClr>
                <a:srgbClr val="7F7F7F"/>
              </a:buClr>
              <a:buSzPts val="1500"/>
              <a:buNone/>
              <a:defRPr sz="1500">
                <a:solidFill>
                  <a:srgbClr val="7F7F7F"/>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45"/>
          <p:cNvSpPr txBox="1">
            <a:spLocks noGrp="1"/>
          </p:cNvSpPr>
          <p:nvPr>
            <p:ph type="title"/>
          </p:nvPr>
        </p:nvSpPr>
        <p:spPr>
          <a:xfrm>
            <a:off x="668188" y="1007815"/>
            <a:ext cx="10883728" cy="6038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3500"/>
              <a:buFont typeface="Roboto Light"/>
              <a:buNone/>
              <a:defRPr sz="35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5"/>
          <p:cNvSpPr txBox="1">
            <a:spLocks noGrp="1"/>
          </p:cNvSpPr>
          <p:nvPr>
            <p:ph type="body" idx="2"/>
          </p:nvPr>
        </p:nvSpPr>
        <p:spPr>
          <a:xfrm>
            <a:off x="668188" y="1717480"/>
            <a:ext cx="10883728" cy="36476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62626"/>
              </a:buClr>
              <a:buSzPts val="2000"/>
              <a:buNone/>
              <a:defRPr sz="2000">
                <a:solidFill>
                  <a:srgbClr val="262626"/>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 name="Google Shape;30;p45" descr="A close-up of a logo&#10;&#10;Description automatically generated"/>
          <p:cNvPicPr preferRelativeResize="0"/>
          <p:nvPr/>
        </p:nvPicPr>
        <p:blipFill rotWithShape="1">
          <a:blip r:embed="rId3">
            <a:alphaModFix/>
          </a:blip>
          <a:srcRect/>
          <a:stretch/>
        </p:blipFill>
        <p:spPr>
          <a:xfrm>
            <a:off x="9890034" y="205893"/>
            <a:ext cx="2013575" cy="606082"/>
          </a:xfrm>
          <a:prstGeom prst="rect">
            <a:avLst/>
          </a:prstGeom>
          <a:noFill/>
          <a:ln>
            <a:noFill/>
          </a:ln>
        </p:spPr>
      </p:pic>
      <p:sp>
        <p:nvSpPr>
          <p:cNvPr id="31" name="Google Shape;31;p45"/>
          <p:cNvSpPr txBox="1"/>
          <p:nvPr/>
        </p:nvSpPr>
        <p:spPr>
          <a:xfrm>
            <a:off x="1651223" y="6315397"/>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62626"/>
              </a:buClr>
              <a:buSzPts val="900"/>
              <a:buFont typeface="Helvetica Neue Light"/>
              <a:buNone/>
            </a:pPr>
            <a:r>
              <a:rPr lang="en-GB" sz="900" b="0" i="0" u="none" strike="noStrike" cap="none">
                <a:solidFill>
                  <a:srgbClr val="262626"/>
                </a:solidFill>
                <a:latin typeface="Helvetica Neue Light"/>
                <a:ea typeface="Helvetica Neue Light"/>
                <a:cs typeface="Helvetica Neue Light"/>
                <a:sym typeface="Helvetica Neue Light"/>
              </a:rPr>
              <a:t>Use Case 2 – OPENHIDRA by Alberto Azevedo</a:t>
            </a:r>
            <a:endParaRPr sz="900" b="0" i="0" u="none" strike="noStrike" cap="none">
              <a:solidFill>
                <a:srgbClr val="262626"/>
              </a:solidFill>
              <a:latin typeface="Helvetica Neue Light"/>
              <a:ea typeface="Helvetica Neue Light"/>
              <a:cs typeface="Helvetica Neue Light"/>
              <a:sym typeface="Helvetica Neue Light"/>
            </a:endParaRPr>
          </a:p>
        </p:txBody>
      </p:sp>
      <p:sp>
        <p:nvSpPr>
          <p:cNvPr id="32" name="Google Shape;32;p45"/>
          <p:cNvSpPr txBox="1"/>
          <p:nvPr/>
        </p:nvSpPr>
        <p:spPr>
          <a:xfrm>
            <a:off x="1651223" y="6585611"/>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900"/>
              <a:buFont typeface="Helvetica Neue Light"/>
              <a:buNone/>
            </a:pPr>
            <a:r>
              <a:rPr lang="en-GB" sz="900" b="0" i="0" u="none" strike="noStrike" cap="none">
                <a:solidFill>
                  <a:schemeClr val="dk1"/>
                </a:solidFill>
                <a:latin typeface="Helvetica Neue Light"/>
                <a:ea typeface="Helvetica Neue Light"/>
                <a:cs typeface="Helvetica Neue Light"/>
                <a:sym typeface="Helvetica Neue Light"/>
              </a:rPr>
              <a:t>Project: 101188248 – HORIZON-INFRA-2024-EOSC-01</a:t>
            </a:r>
            <a:endParaRPr sz="900" b="0" i="0" u="none" strike="noStrike" cap="none">
              <a:solidFill>
                <a:schemeClr val="dk1"/>
              </a:solidFill>
              <a:latin typeface="Roboto Light"/>
              <a:ea typeface="Roboto Light"/>
              <a:cs typeface="Roboto Light"/>
              <a:sym typeface="Roboto Light"/>
            </a:endParaRPr>
          </a:p>
        </p:txBody>
      </p:sp>
      <p:pic>
        <p:nvPicPr>
          <p:cNvPr id="33" name="Google Shape;33;p45"/>
          <p:cNvPicPr preferRelativeResize="0"/>
          <p:nvPr/>
        </p:nvPicPr>
        <p:blipFill rotWithShape="1">
          <a:blip r:embed="rId4">
            <a:alphaModFix/>
          </a:blip>
          <a:srcRect/>
          <a:stretch/>
        </p:blipFill>
        <p:spPr>
          <a:xfrm>
            <a:off x="0" y="6197511"/>
            <a:ext cx="1651223" cy="660489"/>
          </a:xfrm>
          <a:prstGeom prst="rect">
            <a:avLst/>
          </a:prstGeom>
          <a:noFill/>
          <a:ln>
            <a:noFill/>
          </a:ln>
        </p:spPr>
      </p:pic>
    </p:spTree>
    <p:extLst>
      <p:ext uri="{BB962C8B-B14F-4D97-AF65-F5344CB8AC3E}">
        <p14:creationId xmlns:p14="http://schemas.microsoft.com/office/powerpoint/2010/main" val="27108817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Page 2" preserve="1">
  <p:cSld name="Image Page 2">
    <p:spTree>
      <p:nvGrpSpPr>
        <p:cNvPr id="1" name="Shape 35"/>
        <p:cNvGrpSpPr/>
        <p:nvPr/>
      </p:nvGrpSpPr>
      <p:grpSpPr>
        <a:xfrm>
          <a:off x="0" y="0"/>
          <a:ext cx="0" cy="0"/>
          <a:chOff x="0" y="0"/>
          <a:chExt cx="0" cy="0"/>
        </a:xfrm>
      </p:grpSpPr>
      <p:pic>
        <p:nvPicPr>
          <p:cNvPr id="36" name="Google Shape;36;p46"/>
          <p:cNvPicPr preferRelativeResize="0"/>
          <p:nvPr/>
        </p:nvPicPr>
        <p:blipFill rotWithShape="1">
          <a:blip r:embed="rId2">
            <a:alphaModFix/>
          </a:blip>
          <a:srcRect/>
          <a:stretch/>
        </p:blipFill>
        <p:spPr>
          <a:xfrm>
            <a:off x="0" y="99012"/>
            <a:ext cx="12191996" cy="6858000"/>
          </a:xfrm>
          <a:prstGeom prst="rect">
            <a:avLst/>
          </a:prstGeom>
          <a:noFill/>
          <a:ln>
            <a:noFill/>
          </a:ln>
        </p:spPr>
      </p:pic>
      <p:pic>
        <p:nvPicPr>
          <p:cNvPr id="37" name="Google Shape;37;p46" descr="A close-up of a logo&#10;&#10;Description automatically generated"/>
          <p:cNvPicPr preferRelativeResize="0"/>
          <p:nvPr/>
        </p:nvPicPr>
        <p:blipFill rotWithShape="1">
          <a:blip r:embed="rId3">
            <a:alphaModFix/>
          </a:blip>
          <a:srcRect/>
          <a:stretch/>
        </p:blipFill>
        <p:spPr>
          <a:xfrm>
            <a:off x="9890034" y="205893"/>
            <a:ext cx="2013575" cy="606082"/>
          </a:xfrm>
          <a:prstGeom prst="rect">
            <a:avLst/>
          </a:prstGeom>
          <a:noFill/>
          <a:ln>
            <a:noFill/>
          </a:ln>
        </p:spPr>
      </p:pic>
      <p:sp>
        <p:nvSpPr>
          <p:cNvPr id="39" name="Google Shape;39;p46"/>
          <p:cNvSpPr txBox="1"/>
          <p:nvPr/>
        </p:nvSpPr>
        <p:spPr>
          <a:xfrm>
            <a:off x="1651223" y="6315397"/>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62626"/>
              </a:buClr>
              <a:buSzPts val="900"/>
              <a:buFont typeface="Helvetica Neue Light"/>
              <a:buNone/>
            </a:pPr>
            <a:r>
              <a:rPr lang="en-GB" sz="900" b="0" i="0" u="none" strike="noStrike" cap="none">
                <a:solidFill>
                  <a:srgbClr val="262626"/>
                </a:solidFill>
                <a:latin typeface="Helvetica Neue Light"/>
                <a:ea typeface="Helvetica Neue Light"/>
                <a:cs typeface="Helvetica Neue Light"/>
                <a:sym typeface="Helvetica Neue Light"/>
              </a:rPr>
              <a:t>Use Case 2 – OPENHIDRA by Alberto Azevedo</a:t>
            </a:r>
            <a:endParaRPr sz="900" b="0" i="0" u="none" strike="noStrike" cap="none">
              <a:solidFill>
                <a:srgbClr val="262626"/>
              </a:solidFill>
              <a:latin typeface="Helvetica Neue Light"/>
              <a:ea typeface="Helvetica Neue Light"/>
              <a:cs typeface="Helvetica Neue Light"/>
              <a:sym typeface="Helvetica Neue Light"/>
            </a:endParaRPr>
          </a:p>
        </p:txBody>
      </p:sp>
      <p:sp>
        <p:nvSpPr>
          <p:cNvPr id="40" name="Google Shape;40;p46"/>
          <p:cNvSpPr txBox="1"/>
          <p:nvPr/>
        </p:nvSpPr>
        <p:spPr>
          <a:xfrm>
            <a:off x="1651223" y="6585611"/>
            <a:ext cx="2965877"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900"/>
              <a:buFont typeface="Helvetica Neue Light"/>
              <a:buNone/>
            </a:pPr>
            <a:r>
              <a:rPr lang="en-GB" sz="900" b="0" i="0" u="none" strike="noStrike" cap="none">
                <a:solidFill>
                  <a:schemeClr val="dk1"/>
                </a:solidFill>
                <a:latin typeface="Helvetica Neue Light"/>
                <a:ea typeface="Helvetica Neue Light"/>
                <a:cs typeface="Helvetica Neue Light"/>
                <a:sym typeface="Helvetica Neue Light"/>
              </a:rPr>
              <a:t>Project: 101188248 – HORIZON-INFRA-2024-EOSC-01</a:t>
            </a:r>
            <a:endParaRPr sz="900" b="0" i="0" u="none" strike="noStrike" cap="none">
              <a:solidFill>
                <a:schemeClr val="dk1"/>
              </a:solidFill>
              <a:latin typeface="Roboto Light"/>
              <a:ea typeface="Roboto Light"/>
              <a:cs typeface="Roboto Light"/>
              <a:sym typeface="Roboto Light"/>
            </a:endParaRPr>
          </a:p>
        </p:txBody>
      </p:sp>
      <p:pic>
        <p:nvPicPr>
          <p:cNvPr id="41" name="Google Shape;41;p46"/>
          <p:cNvPicPr preferRelativeResize="0"/>
          <p:nvPr/>
        </p:nvPicPr>
        <p:blipFill rotWithShape="1">
          <a:blip r:embed="rId4">
            <a:alphaModFix/>
          </a:blip>
          <a:srcRect/>
          <a:stretch/>
        </p:blipFill>
        <p:spPr>
          <a:xfrm>
            <a:off x="0" y="6197511"/>
            <a:ext cx="1651223" cy="660489"/>
          </a:xfrm>
          <a:prstGeom prst="rect">
            <a:avLst/>
          </a:prstGeom>
          <a:noFill/>
          <a:ln>
            <a:noFill/>
          </a:ln>
        </p:spPr>
      </p:pic>
    </p:spTree>
    <p:extLst>
      <p:ext uri="{BB962C8B-B14F-4D97-AF65-F5344CB8AC3E}">
        <p14:creationId xmlns:p14="http://schemas.microsoft.com/office/powerpoint/2010/main" val="3041037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 Image Page" preserve="1">
  <p:cSld name="Text + Image Page">
    <p:spTree>
      <p:nvGrpSpPr>
        <p:cNvPr id="1" name="Shape 42"/>
        <p:cNvGrpSpPr/>
        <p:nvPr/>
      </p:nvGrpSpPr>
      <p:grpSpPr>
        <a:xfrm>
          <a:off x="0" y="0"/>
          <a:ext cx="0" cy="0"/>
          <a:chOff x="0" y="0"/>
          <a:chExt cx="0" cy="0"/>
        </a:xfrm>
      </p:grpSpPr>
      <p:pic>
        <p:nvPicPr>
          <p:cNvPr id="43" name="Google Shape;43;p47"/>
          <p:cNvPicPr preferRelativeResize="0"/>
          <p:nvPr/>
        </p:nvPicPr>
        <p:blipFill rotWithShape="1">
          <a:blip r:embed="rId2">
            <a:alphaModFix/>
          </a:blip>
          <a:srcRect/>
          <a:stretch/>
        </p:blipFill>
        <p:spPr>
          <a:xfrm>
            <a:off x="0" y="0"/>
            <a:ext cx="12191996" cy="6858000"/>
          </a:xfrm>
          <a:prstGeom prst="rect">
            <a:avLst/>
          </a:prstGeom>
          <a:noFill/>
          <a:ln>
            <a:noFill/>
          </a:ln>
        </p:spPr>
      </p:pic>
      <p:sp>
        <p:nvSpPr>
          <p:cNvPr id="44" name="Google Shape;44;p47"/>
          <p:cNvSpPr txBox="1">
            <a:spLocks noGrp="1"/>
          </p:cNvSpPr>
          <p:nvPr>
            <p:ph type="sldNum" idx="12"/>
          </p:nvPr>
        </p:nvSpPr>
        <p:spPr>
          <a:xfrm>
            <a:off x="9290221" y="6423495"/>
            <a:ext cx="2743200" cy="230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Roboto Light"/>
              <a:buNone/>
              <a:defRPr sz="900"/>
            </a:lvl1pPr>
            <a:lvl2pPr marL="0" marR="0" lvl="1" indent="0" algn="r">
              <a:lnSpc>
                <a:spcPct val="100000"/>
              </a:lnSpc>
              <a:spcBef>
                <a:spcPts val="0"/>
              </a:spcBef>
              <a:spcAft>
                <a:spcPts val="0"/>
              </a:spcAft>
              <a:buClr>
                <a:srgbClr val="898989"/>
              </a:buClr>
              <a:buSzPts val="900"/>
              <a:buFont typeface="Roboto Light"/>
              <a:buNone/>
              <a:defRPr sz="900"/>
            </a:lvl2pPr>
            <a:lvl3pPr marL="0" marR="0" lvl="2" indent="0" algn="r">
              <a:lnSpc>
                <a:spcPct val="100000"/>
              </a:lnSpc>
              <a:spcBef>
                <a:spcPts val="0"/>
              </a:spcBef>
              <a:spcAft>
                <a:spcPts val="0"/>
              </a:spcAft>
              <a:buClr>
                <a:srgbClr val="898989"/>
              </a:buClr>
              <a:buSzPts val="900"/>
              <a:buFont typeface="Roboto Light"/>
              <a:buNone/>
              <a:defRPr sz="900"/>
            </a:lvl3pPr>
            <a:lvl4pPr marL="0" marR="0" lvl="3" indent="0" algn="r">
              <a:lnSpc>
                <a:spcPct val="100000"/>
              </a:lnSpc>
              <a:spcBef>
                <a:spcPts val="0"/>
              </a:spcBef>
              <a:spcAft>
                <a:spcPts val="0"/>
              </a:spcAft>
              <a:buClr>
                <a:srgbClr val="898989"/>
              </a:buClr>
              <a:buSzPts val="900"/>
              <a:buFont typeface="Roboto Light"/>
              <a:buNone/>
              <a:defRPr sz="900"/>
            </a:lvl4pPr>
            <a:lvl5pPr marL="0" marR="0" lvl="4" indent="0" algn="r">
              <a:lnSpc>
                <a:spcPct val="100000"/>
              </a:lnSpc>
              <a:spcBef>
                <a:spcPts val="0"/>
              </a:spcBef>
              <a:spcAft>
                <a:spcPts val="0"/>
              </a:spcAft>
              <a:buClr>
                <a:srgbClr val="898989"/>
              </a:buClr>
              <a:buSzPts val="900"/>
              <a:buFont typeface="Roboto Light"/>
              <a:buNone/>
              <a:defRPr sz="900"/>
            </a:lvl5pPr>
            <a:lvl6pPr marL="0" marR="0" lvl="5" indent="0" algn="r">
              <a:lnSpc>
                <a:spcPct val="100000"/>
              </a:lnSpc>
              <a:spcBef>
                <a:spcPts val="0"/>
              </a:spcBef>
              <a:spcAft>
                <a:spcPts val="0"/>
              </a:spcAft>
              <a:buClr>
                <a:srgbClr val="898989"/>
              </a:buClr>
              <a:buSzPts val="900"/>
              <a:buFont typeface="Roboto Light"/>
              <a:buNone/>
              <a:defRPr sz="900"/>
            </a:lvl6pPr>
            <a:lvl7pPr marL="0" marR="0" lvl="6" indent="0" algn="r">
              <a:lnSpc>
                <a:spcPct val="100000"/>
              </a:lnSpc>
              <a:spcBef>
                <a:spcPts val="0"/>
              </a:spcBef>
              <a:spcAft>
                <a:spcPts val="0"/>
              </a:spcAft>
              <a:buClr>
                <a:srgbClr val="898989"/>
              </a:buClr>
              <a:buSzPts val="900"/>
              <a:buFont typeface="Roboto Light"/>
              <a:buNone/>
              <a:defRPr sz="900"/>
            </a:lvl7pPr>
            <a:lvl8pPr marL="0" marR="0" lvl="7" indent="0" algn="r">
              <a:lnSpc>
                <a:spcPct val="100000"/>
              </a:lnSpc>
              <a:spcBef>
                <a:spcPts val="0"/>
              </a:spcBef>
              <a:spcAft>
                <a:spcPts val="0"/>
              </a:spcAft>
              <a:buClr>
                <a:srgbClr val="898989"/>
              </a:buClr>
              <a:buSzPts val="900"/>
              <a:buFont typeface="Roboto Light"/>
              <a:buNone/>
              <a:defRPr sz="900"/>
            </a:lvl8pPr>
            <a:lvl9pPr marL="0" marR="0" lvl="8" indent="0" algn="r">
              <a:lnSpc>
                <a:spcPct val="100000"/>
              </a:lnSpc>
              <a:spcBef>
                <a:spcPts val="0"/>
              </a:spcBef>
              <a:spcAft>
                <a:spcPts val="0"/>
              </a:spcAft>
              <a:buClr>
                <a:srgbClr val="898989"/>
              </a:buClr>
              <a:buSzPts val="900"/>
              <a:buFont typeface="Roboto Light"/>
              <a:buNone/>
              <a:defRPr sz="900"/>
            </a:lvl9pPr>
          </a:lstStyle>
          <a:p>
            <a:pPr marL="0" lvl="0" indent="0" algn="r" rtl="0">
              <a:spcBef>
                <a:spcPts val="0"/>
              </a:spcBef>
              <a:spcAft>
                <a:spcPts val="0"/>
              </a:spcAft>
              <a:buNone/>
            </a:pPr>
            <a:fld id="{00000000-1234-1234-1234-123412341234}" type="slidenum">
              <a:rPr lang="en-GB"/>
              <a:t>‹#›</a:t>
            </a:fld>
            <a:endParaRPr b="0" i="0" u="none" strike="noStrike" cap="none">
              <a:solidFill>
                <a:srgbClr val="898989"/>
              </a:solidFill>
              <a:latin typeface="Roboto Light"/>
              <a:ea typeface="Roboto Light"/>
              <a:cs typeface="Roboto Light"/>
              <a:sym typeface="Roboto Light"/>
            </a:endParaRPr>
          </a:p>
        </p:txBody>
      </p:sp>
      <p:sp>
        <p:nvSpPr>
          <p:cNvPr id="45" name="Google Shape;45;p47"/>
          <p:cNvSpPr txBox="1">
            <a:spLocks noGrp="1"/>
          </p:cNvSpPr>
          <p:nvPr>
            <p:ph type="body" idx="1"/>
          </p:nvPr>
        </p:nvSpPr>
        <p:spPr>
          <a:xfrm>
            <a:off x="668188" y="2343021"/>
            <a:ext cx="5712284" cy="3712674"/>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1000"/>
              </a:spcBef>
              <a:spcAft>
                <a:spcPts val="0"/>
              </a:spcAft>
              <a:buClr>
                <a:srgbClr val="7F7F7F"/>
              </a:buClr>
              <a:buSzPts val="1500"/>
              <a:buNone/>
              <a:defRPr sz="1500">
                <a:solidFill>
                  <a:srgbClr val="7F7F7F"/>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7"/>
          <p:cNvSpPr>
            <a:spLocks noGrp="1"/>
          </p:cNvSpPr>
          <p:nvPr>
            <p:ph type="pic" idx="2"/>
          </p:nvPr>
        </p:nvSpPr>
        <p:spPr>
          <a:xfrm>
            <a:off x="6624663" y="2342994"/>
            <a:ext cx="4927253" cy="3712674"/>
          </a:xfrm>
          <a:prstGeom prst="rect">
            <a:avLst/>
          </a:prstGeom>
          <a:noFill/>
          <a:ln>
            <a:noFill/>
          </a:ln>
        </p:spPr>
      </p:sp>
      <p:sp>
        <p:nvSpPr>
          <p:cNvPr id="47" name="Google Shape;47;p47"/>
          <p:cNvSpPr txBox="1">
            <a:spLocks noGrp="1"/>
          </p:cNvSpPr>
          <p:nvPr>
            <p:ph type="title"/>
          </p:nvPr>
        </p:nvSpPr>
        <p:spPr>
          <a:xfrm>
            <a:off x="668188" y="1007815"/>
            <a:ext cx="10883728" cy="6038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3500"/>
              <a:buFont typeface="Roboto Light"/>
              <a:buNone/>
              <a:defRPr sz="35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47"/>
          <p:cNvSpPr txBox="1">
            <a:spLocks noGrp="1"/>
          </p:cNvSpPr>
          <p:nvPr>
            <p:ph type="body" idx="3"/>
          </p:nvPr>
        </p:nvSpPr>
        <p:spPr>
          <a:xfrm>
            <a:off x="668188" y="1717480"/>
            <a:ext cx="10883728" cy="36476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62626"/>
              </a:buClr>
              <a:buSzPts val="2000"/>
              <a:buNone/>
              <a:defRPr sz="2000">
                <a:solidFill>
                  <a:srgbClr val="262626"/>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7"/>
          <p:cNvSpPr txBox="1"/>
          <p:nvPr/>
        </p:nvSpPr>
        <p:spPr>
          <a:xfrm>
            <a:off x="1651223" y="6315397"/>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62626"/>
              </a:buClr>
              <a:buSzPts val="900"/>
              <a:buFont typeface="Helvetica Neue Light"/>
              <a:buNone/>
            </a:pPr>
            <a:r>
              <a:rPr lang="en-GB" sz="900" b="0" i="0" u="none" strike="noStrike" cap="none">
                <a:solidFill>
                  <a:srgbClr val="262626"/>
                </a:solidFill>
                <a:latin typeface="Helvetica Neue Light"/>
                <a:ea typeface="Helvetica Neue Light"/>
                <a:cs typeface="Helvetica Neue Light"/>
                <a:sym typeface="Helvetica Neue Light"/>
              </a:rPr>
              <a:t>Use Case 2 – OPENHIDRA by </a:t>
            </a:r>
            <a:r>
              <a:rPr lang="en-GB" sz="900">
                <a:solidFill>
                  <a:srgbClr val="262626"/>
                </a:solidFill>
                <a:latin typeface="Helvetica Neue Light"/>
                <a:ea typeface="Helvetica Neue Light"/>
                <a:cs typeface="Helvetica Neue Light"/>
                <a:sym typeface="Helvetica Neue Light"/>
              </a:rPr>
              <a:t>Alberto Azevedo</a:t>
            </a:r>
            <a:endParaRPr sz="900" b="0" i="0">
              <a:solidFill>
                <a:srgbClr val="262626"/>
              </a:solidFill>
              <a:latin typeface="Helvetica Neue Light"/>
              <a:ea typeface="Helvetica Neue Light"/>
              <a:cs typeface="Helvetica Neue Light"/>
              <a:sym typeface="Helvetica Neue Light"/>
            </a:endParaRPr>
          </a:p>
        </p:txBody>
      </p:sp>
      <p:sp>
        <p:nvSpPr>
          <p:cNvPr id="50" name="Google Shape;50;p47"/>
          <p:cNvSpPr txBox="1"/>
          <p:nvPr/>
        </p:nvSpPr>
        <p:spPr>
          <a:xfrm>
            <a:off x="1651223" y="6585611"/>
            <a:ext cx="2965877"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900"/>
              <a:buFont typeface="Helvetica Neue Light"/>
              <a:buNone/>
            </a:pPr>
            <a:r>
              <a:rPr lang="en-GB" sz="900">
                <a:solidFill>
                  <a:schemeClr val="dk1"/>
                </a:solidFill>
                <a:latin typeface="Helvetica Neue Light"/>
                <a:ea typeface="Helvetica Neue Light"/>
                <a:cs typeface="Helvetica Neue Light"/>
                <a:sym typeface="Helvetica Neue Light"/>
              </a:rPr>
              <a:t>Project: 101188248 – HORIZON-INFRA-2024-EOSC-01</a:t>
            </a:r>
            <a:endParaRPr sz="900">
              <a:solidFill>
                <a:schemeClr val="dk1"/>
              </a:solidFill>
              <a:latin typeface="Roboto Light"/>
              <a:ea typeface="Roboto Light"/>
              <a:cs typeface="Roboto Light"/>
              <a:sym typeface="Roboto Light"/>
            </a:endParaRPr>
          </a:p>
        </p:txBody>
      </p:sp>
      <p:pic>
        <p:nvPicPr>
          <p:cNvPr id="51" name="Google Shape;51;p47"/>
          <p:cNvPicPr preferRelativeResize="0"/>
          <p:nvPr/>
        </p:nvPicPr>
        <p:blipFill rotWithShape="1">
          <a:blip r:embed="rId3">
            <a:alphaModFix/>
          </a:blip>
          <a:srcRect/>
          <a:stretch/>
        </p:blipFill>
        <p:spPr>
          <a:xfrm>
            <a:off x="0" y="6197511"/>
            <a:ext cx="1651223" cy="660489"/>
          </a:xfrm>
          <a:prstGeom prst="rect">
            <a:avLst/>
          </a:prstGeom>
          <a:noFill/>
          <a:ln>
            <a:noFill/>
          </a:ln>
        </p:spPr>
      </p:pic>
      <p:pic>
        <p:nvPicPr>
          <p:cNvPr id="52" name="Google Shape;52;p47" descr="A close-up of a logo&#10;&#10;Description automatically generated"/>
          <p:cNvPicPr preferRelativeResize="0"/>
          <p:nvPr/>
        </p:nvPicPr>
        <p:blipFill rotWithShape="1">
          <a:blip r:embed="rId4">
            <a:alphaModFix/>
          </a:blip>
          <a:srcRect/>
          <a:stretch/>
        </p:blipFill>
        <p:spPr>
          <a:xfrm>
            <a:off x="9890034" y="205893"/>
            <a:ext cx="2013575" cy="606082"/>
          </a:xfrm>
          <a:prstGeom prst="rect">
            <a:avLst/>
          </a:prstGeom>
          <a:noFill/>
          <a:ln>
            <a:noFill/>
          </a:ln>
        </p:spPr>
      </p:pic>
    </p:spTree>
    <p:extLst>
      <p:ext uri="{BB962C8B-B14F-4D97-AF65-F5344CB8AC3E}">
        <p14:creationId xmlns:p14="http://schemas.microsoft.com/office/powerpoint/2010/main" val="34908175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mage Page 1" preserve="1">
  <p:cSld name="Image Page 1">
    <p:spTree>
      <p:nvGrpSpPr>
        <p:cNvPr id="1" name="Shape 54"/>
        <p:cNvGrpSpPr/>
        <p:nvPr/>
      </p:nvGrpSpPr>
      <p:grpSpPr>
        <a:xfrm>
          <a:off x="0" y="0"/>
          <a:ext cx="0" cy="0"/>
          <a:chOff x="0" y="0"/>
          <a:chExt cx="0" cy="0"/>
        </a:xfrm>
      </p:grpSpPr>
      <p:pic>
        <p:nvPicPr>
          <p:cNvPr id="55" name="Google Shape;55;p48"/>
          <p:cNvPicPr preferRelativeResize="0"/>
          <p:nvPr/>
        </p:nvPicPr>
        <p:blipFill rotWithShape="1">
          <a:blip r:embed="rId2">
            <a:alphaModFix/>
          </a:blip>
          <a:srcRect/>
          <a:stretch/>
        </p:blipFill>
        <p:spPr>
          <a:xfrm>
            <a:off x="0" y="0"/>
            <a:ext cx="12191996" cy="6858000"/>
          </a:xfrm>
          <a:prstGeom prst="rect">
            <a:avLst/>
          </a:prstGeom>
          <a:noFill/>
          <a:ln>
            <a:noFill/>
          </a:ln>
        </p:spPr>
      </p:pic>
      <p:sp>
        <p:nvSpPr>
          <p:cNvPr id="56" name="Google Shape;56;p48"/>
          <p:cNvSpPr txBox="1">
            <a:spLocks noGrp="1"/>
          </p:cNvSpPr>
          <p:nvPr>
            <p:ph type="sldNum" idx="12"/>
          </p:nvPr>
        </p:nvSpPr>
        <p:spPr>
          <a:xfrm>
            <a:off x="9290221" y="6423495"/>
            <a:ext cx="2743200" cy="230831"/>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900"/>
              <a:buFont typeface="Roboto Light"/>
              <a:buNone/>
              <a:defRPr sz="900"/>
            </a:lvl1pPr>
            <a:lvl2pPr marL="0" marR="0" lvl="1" indent="0" algn="r">
              <a:lnSpc>
                <a:spcPct val="100000"/>
              </a:lnSpc>
              <a:spcBef>
                <a:spcPts val="0"/>
              </a:spcBef>
              <a:spcAft>
                <a:spcPts val="0"/>
              </a:spcAft>
              <a:buClr>
                <a:srgbClr val="898989"/>
              </a:buClr>
              <a:buSzPts val="900"/>
              <a:buFont typeface="Roboto Light"/>
              <a:buNone/>
              <a:defRPr sz="900"/>
            </a:lvl2pPr>
            <a:lvl3pPr marL="0" marR="0" lvl="2" indent="0" algn="r">
              <a:lnSpc>
                <a:spcPct val="100000"/>
              </a:lnSpc>
              <a:spcBef>
                <a:spcPts val="0"/>
              </a:spcBef>
              <a:spcAft>
                <a:spcPts val="0"/>
              </a:spcAft>
              <a:buClr>
                <a:srgbClr val="898989"/>
              </a:buClr>
              <a:buSzPts val="900"/>
              <a:buFont typeface="Roboto Light"/>
              <a:buNone/>
              <a:defRPr sz="900"/>
            </a:lvl3pPr>
            <a:lvl4pPr marL="0" marR="0" lvl="3" indent="0" algn="r">
              <a:lnSpc>
                <a:spcPct val="100000"/>
              </a:lnSpc>
              <a:spcBef>
                <a:spcPts val="0"/>
              </a:spcBef>
              <a:spcAft>
                <a:spcPts val="0"/>
              </a:spcAft>
              <a:buClr>
                <a:srgbClr val="898989"/>
              </a:buClr>
              <a:buSzPts val="900"/>
              <a:buFont typeface="Roboto Light"/>
              <a:buNone/>
              <a:defRPr sz="900"/>
            </a:lvl4pPr>
            <a:lvl5pPr marL="0" marR="0" lvl="4" indent="0" algn="r">
              <a:lnSpc>
                <a:spcPct val="100000"/>
              </a:lnSpc>
              <a:spcBef>
                <a:spcPts val="0"/>
              </a:spcBef>
              <a:spcAft>
                <a:spcPts val="0"/>
              </a:spcAft>
              <a:buClr>
                <a:srgbClr val="898989"/>
              </a:buClr>
              <a:buSzPts val="900"/>
              <a:buFont typeface="Roboto Light"/>
              <a:buNone/>
              <a:defRPr sz="900"/>
            </a:lvl5pPr>
            <a:lvl6pPr marL="0" marR="0" lvl="5" indent="0" algn="r">
              <a:lnSpc>
                <a:spcPct val="100000"/>
              </a:lnSpc>
              <a:spcBef>
                <a:spcPts val="0"/>
              </a:spcBef>
              <a:spcAft>
                <a:spcPts val="0"/>
              </a:spcAft>
              <a:buClr>
                <a:srgbClr val="898989"/>
              </a:buClr>
              <a:buSzPts val="900"/>
              <a:buFont typeface="Roboto Light"/>
              <a:buNone/>
              <a:defRPr sz="900"/>
            </a:lvl6pPr>
            <a:lvl7pPr marL="0" marR="0" lvl="6" indent="0" algn="r">
              <a:lnSpc>
                <a:spcPct val="100000"/>
              </a:lnSpc>
              <a:spcBef>
                <a:spcPts val="0"/>
              </a:spcBef>
              <a:spcAft>
                <a:spcPts val="0"/>
              </a:spcAft>
              <a:buClr>
                <a:srgbClr val="898989"/>
              </a:buClr>
              <a:buSzPts val="900"/>
              <a:buFont typeface="Roboto Light"/>
              <a:buNone/>
              <a:defRPr sz="900"/>
            </a:lvl7pPr>
            <a:lvl8pPr marL="0" marR="0" lvl="7" indent="0" algn="r">
              <a:lnSpc>
                <a:spcPct val="100000"/>
              </a:lnSpc>
              <a:spcBef>
                <a:spcPts val="0"/>
              </a:spcBef>
              <a:spcAft>
                <a:spcPts val="0"/>
              </a:spcAft>
              <a:buClr>
                <a:srgbClr val="898989"/>
              </a:buClr>
              <a:buSzPts val="900"/>
              <a:buFont typeface="Roboto Light"/>
              <a:buNone/>
              <a:defRPr sz="900"/>
            </a:lvl8pPr>
            <a:lvl9pPr marL="0" marR="0" lvl="8" indent="0" algn="r">
              <a:lnSpc>
                <a:spcPct val="100000"/>
              </a:lnSpc>
              <a:spcBef>
                <a:spcPts val="0"/>
              </a:spcBef>
              <a:spcAft>
                <a:spcPts val="0"/>
              </a:spcAft>
              <a:buClr>
                <a:srgbClr val="898989"/>
              </a:buClr>
              <a:buSzPts val="900"/>
              <a:buFont typeface="Roboto Light"/>
              <a:buNone/>
              <a:defRPr sz="900"/>
            </a:lvl9pPr>
          </a:lstStyle>
          <a:p>
            <a:pPr marL="0" lvl="0" indent="0" algn="r" rtl="0">
              <a:spcBef>
                <a:spcPts val="0"/>
              </a:spcBef>
              <a:spcAft>
                <a:spcPts val="0"/>
              </a:spcAft>
              <a:buNone/>
            </a:pPr>
            <a:fld id="{00000000-1234-1234-1234-123412341234}" type="slidenum">
              <a:rPr lang="en-GB"/>
              <a:t>‹#›</a:t>
            </a:fld>
            <a:endParaRPr b="0" i="0" u="none" strike="noStrike" cap="none">
              <a:solidFill>
                <a:srgbClr val="898989"/>
              </a:solidFill>
              <a:latin typeface="Roboto Light"/>
              <a:ea typeface="Roboto Light"/>
              <a:cs typeface="Roboto Light"/>
              <a:sym typeface="Roboto Light"/>
            </a:endParaRPr>
          </a:p>
        </p:txBody>
      </p:sp>
      <p:sp>
        <p:nvSpPr>
          <p:cNvPr id="57" name="Google Shape;57;p48"/>
          <p:cNvSpPr>
            <a:spLocks noGrp="1"/>
          </p:cNvSpPr>
          <p:nvPr>
            <p:ph type="pic" idx="2"/>
          </p:nvPr>
        </p:nvSpPr>
        <p:spPr>
          <a:xfrm>
            <a:off x="668188" y="2343021"/>
            <a:ext cx="10883728" cy="3712646"/>
          </a:xfrm>
          <a:prstGeom prst="rect">
            <a:avLst/>
          </a:prstGeom>
          <a:noFill/>
          <a:ln>
            <a:noFill/>
          </a:ln>
        </p:spPr>
      </p:sp>
      <p:sp>
        <p:nvSpPr>
          <p:cNvPr id="58" name="Google Shape;58;p48"/>
          <p:cNvSpPr txBox="1">
            <a:spLocks noGrp="1"/>
          </p:cNvSpPr>
          <p:nvPr>
            <p:ph type="title"/>
          </p:nvPr>
        </p:nvSpPr>
        <p:spPr>
          <a:xfrm>
            <a:off x="668188" y="1007815"/>
            <a:ext cx="10883728" cy="6038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3500"/>
              <a:buFont typeface="Roboto Light"/>
              <a:buNone/>
              <a:defRPr sz="35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48"/>
          <p:cNvSpPr txBox="1">
            <a:spLocks noGrp="1"/>
          </p:cNvSpPr>
          <p:nvPr>
            <p:ph type="body" idx="1"/>
          </p:nvPr>
        </p:nvSpPr>
        <p:spPr>
          <a:xfrm>
            <a:off x="668188" y="1717480"/>
            <a:ext cx="10883728" cy="36476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62626"/>
              </a:buClr>
              <a:buSzPts val="2000"/>
              <a:buNone/>
              <a:defRPr sz="2000">
                <a:solidFill>
                  <a:srgbClr val="262626"/>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48"/>
          <p:cNvSpPr txBox="1"/>
          <p:nvPr/>
        </p:nvSpPr>
        <p:spPr>
          <a:xfrm>
            <a:off x="1651223" y="6315397"/>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62626"/>
              </a:buClr>
              <a:buSzPts val="900"/>
              <a:buFont typeface="Helvetica Neue Light"/>
              <a:buNone/>
            </a:pPr>
            <a:r>
              <a:rPr lang="en-GB" sz="900" b="0" i="0" u="none" strike="noStrike" cap="none">
                <a:solidFill>
                  <a:srgbClr val="262626"/>
                </a:solidFill>
                <a:latin typeface="Helvetica Neue Light"/>
                <a:ea typeface="Helvetica Neue Light"/>
                <a:cs typeface="Helvetica Neue Light"/>
                <a:sym typeface="Helvetica Neue Light"/>
              </a:rPr>
              <a:t>Use Case 2 – OPENHIDRA by </a:t>
            </a:r>
            <a:r>
              <a:rPr lang="en-GB" sz="900">
                <a:solidFill>
                  <a:srgbClr val="262626"/>
                </a:solidFill>
                <a:latin typeface="Helvetica Neue Light"/>
                <a:ea typeface="Helvetica Neue Light"/>
                <a:cs typeface="Helvetica Neue Light"/>
                <a:sym typeface="Helvetica Neue Light"/>
              </a:rPr>
              <a:t>Alberto Azevedo</a:t>
            </a:r>
            <a:endParaRPr sz="900" b="0" i="0">
              <a:solidFill>
                <a:srgbClr val="262626"/>
              </a:solidFill>
              <a:latin typeface="Helvetica Neue Light"/>
              <a:ea typeface="Helvetica Neue Light"/>
              <a:cs typeface="Helvetica Neue Light"/>
              <a:sym typeface="Helvetica Neue Light"/>
            </a:endParaRPr>
          </a:p>
        </p:txBody>
      </p:sp>
      <p:sp>
        <p:nvSpPr>
          <p:cNvPr id="61" name="Google Shape;61;p48"/>
          <p:cNvSpPr txBox="1"/>
          <p:nvPr/>
        </p:nvSpPr>
        <p:spPr>
          <a:xfrm>
            <a:off x="1651223" y="6585611"/>
            <a:ext cx="2965877"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900"/>
              <a:buFont typeface="Helvetica Neue Light"/>
              <a:buNone/>
            </a:pPr>
            <a:r>
              <a:rPr lang="en-GB" sz="900">
                <a:solidFill>
                  <a:schemeClr val="dk1"/>
                </a:solidFill>
                <a:latin typeface="Helvetica Neue Light"/>
                <a:ea typeface="Helvetica Neue Light"/>
                <a:cs typeface="Helvetica Neue Light"/>
                <a:sym typeface="Helvetica Neue Light"/>
              </a:rPr>
              <a:t>Project: 101188248 – HORIZON-INFRA-2024-EOSC-01</a:t>
            </a:r>
            <a:endParaRPr sz="900">
              <a:solidFill>
                <a:schemeClr val="dk1"/>
              </a:solidFill>
              <a:latin typeface="Roboto Light"/>
              <a:ea typeface="Roboto Light"/>
              <a:cs typeface="Roboto Light"/>
              <a:sym typeface="Roboto Light"/>
            </a:endParaRPr>
          </a:p>
        </p:txBody>
      </p:sp>
      <p:pic>
        <p:nvPicPr>
          <p:cNvPr id="62" name="Google Shape;62;p48"/>
          <p:cNvPicPr preferRelativeResize="0"/>
          <p:nvPr/>
        </p:nvPicPr>
        <p:blipFill rotWithShape="1">
          <a:blip r:embed="rId3">
            <a:alphaModFix/>
          </a:blip>
          <a:srcRect/>
          <a:stretch/>
        </p:blipFill>
        <p:spPr>
          <a:xfrm>
            <a:off x="0" y="6197511"/>
            <a:ext cx="1651223" cy="660489"/>
          </a:xfrm>
          <a:prstGeom prst="rect">
            <a:avLst/>
          </a:prstGeom>
          <a:noFill/>
          <a:ln>
            <a:noFill/>
          </a:ln>
        </p:spPr>
      </p:pic>
      <p:pic>
        <p:nvPicPr>
          <p:cNvPr id="63" name="Google Shape;63;p48" descr="A close-up of a logo&#10;&#10;Description automatically generated"/>
          <p:cNvPicPr preferRelativeResize="0"/>
          <p:nvPr/>
        </p:nvPicPr>
        <p:blipFill rotWithShape="1">
          <a:blip r:embed="rId4">
            <a:alphaModFix/>
          </a:blip>
          <a:srcRect/>
          <a:stretch/>
        </p:blipFill>
        <p:spPr>
          <a:xfrm>
            <a:off x="9890034" y="205893"/>
            <a:ext cx="2013575" cy="606082"/>
          </a:xfrm>
          <a:prstGeom prst="rect">
            <a:avLst/>
          </a:prstGeom>
          <a:noFill/>
          <a:ln>
            <a:noFill/>
          </a:ln>
        </p:spPr>
      </p:pic>
    </p:spTree>
    <p:extLst>
      <p:ext uri="{BB962C8B-B14F-4D97-AF65-F5344CB8AC3E}">
        <p14:creationId xmlns:p14="http://schemas.microsoft.com/office/powerpoint/2010/main" val="19731886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ivider Page 1" preserve="1">
  <p:cSld name="Divider Page 1">
    <p:spTree>
      <p:nvGrpSpPr>
        <p:cNvPr id="1" name="Shape 65"/>
        <p:cNvGrpSpPr/>
        <p:nvPr/>
      </p:nvGrpSpPr>
      <p:grpSpPr>
        <a:xfrm>
          <a:off x="0" y="0"/>
          <a:ext cx="0" cy="0"/>
          <a:chOff x="0" y="0"/>
          <a:chExt cx="0" cy="0"/>
        </a:xfrm>
      </p:grpSpPr>
      <p:pic>
        <p:nvPicPr>
          <p:cNvPr id="66" name="Google Shape;66;p49"/>
          <p:cNvPicPr preferRelativeResize="0"/>
          <p:nvPr/>
        </p:nvPicPr>
        <p:blipFill rotWithShape="1">
          <a:blip r:embed="rId2">
            <a:alphaModFix/>
          </a:blip>
          <a:srcRect/>
          <a:stretch/>
        </p:blipFill>
        <p:spPr>
          <a:xfrm>
            <a:off x="0" y="6620"/>
            <a:ext cx="6090114" cy="6851379"/>
          </a:xfrm>
          <a:prstGeom prst="rect">
            <a:avLst/>
          </a:prstGeom>
          <a:noFill/>
          <a:ln>
            <a:noFill/>
          </a:ln>
        </p:spPr>
      </p:pic>
      <p:sp>
        <p:nvSpPr>
          <p:cNvPr id="67" name="Google Shape;67;p49"/>
          <p:cNvSpPr>
            <a:spLocks noGrp="1"/>
          </p:cNvSpPr>
          <p:nvPr>
            <p:ph type="pic" idx="2"/>
          </p:nvPr>
        </p:nvSpPr>
        <p:spPr>
          <a:xfrm>
            <a:off x="6096003" y="0"/>
            <a:ext cx="6096003" cy="6858000"/>
          </a:xfrm>
          <a:prstGeom prst="rect">
            <a:avLst/>
          </a:prstGeom>
          <a:noFill/>
          <a:ln>
            <a:noFill/>
          </a:ln>
        </p:spPr>
      </p:sp>
      <p:sp>
        <p:nvSpPr>
          <p:cNvPr id="68" name="Google Shape;68;p49"/>
          <p:cNvSpPr txBox="1">
            <a:spLocks noGrp="1"/>
          </p:cNvSpPr>
          <p:nvPr>
            <p:ph type="title"/>
          </p:nvPr>
        </p:nvSpPr>
        <p:spPr>
          <a:xfrm>
            <a:off x="668188" y="1043412"/>
            <a:ext cx="5082363" cy="6038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3500"/>
              <a:buFont typeface="Roboto Light"/>
              <a:buNone/>
              <a:defRPr sz="35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49"/>
          <p:cNvSpPr txBox="1">
            <a:spLocks noGrp="1"/>
          </p:cNvSpPr>
          <p:nvPr>
            <p:ph type="body" idx="1"/>
          </p:nvPr>
        </p:nvSpPr>
        <p:spPr>
          <a:xfrm>
            <a:off x="668188" y="1753105"/>
            <a:ext cx="5082372" cy="36476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62626"/>
              </a:buClr>
              <a:buSzPts val="2000"/>
              <a:buNone/>
              <a:defRPr sz="2000">
                <a:solidFill>
                  <a:srgbClr val="262626"/>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49"/>
          <p:cNvSpPr txBox="1">
            <a:spLocks noGrp="1"/>
          </p:cNvSpPr>
          <p:nvPr>
            <p:ph type="body" idx="3"/>
          </p:nvPr>
        </p:nvSpPr>
        <p:spPr>
          <a:xfrm>
            <a:off x="668188" y="2373498"/>
            <a:ext cx="5082363" cy="3682160"/>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1000"/>
              </a:spcBef>
              <a:spcAft>
                <a:spcPts val="0"/>
              </a:spcAft>
              <a:buClr>
                <a:srgbClr val="7F7F7F"/>
              </a:buClr>
              <a:buSzPts val="1500"/>
              <a:buNone/>
              <a:defRPr sz="1500">
                <a:solidFill>
                  <a:srgbClr val="7F7F7F"/>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9"/>
          <p:cNvSpPr txBox="1"/>
          <p:nvPr/>
        </p:nvSpPr>
        <p:spPr>
          <a:xfrm>
            <a:off x="1651223" y="6315397"/>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62626"/>
              </a:buClr>
              <a:buSzPts val="900"/>
              <a:buFont typeface="Helvetica Neue Light"/>
              <a:buNone/>
            </a:pPr>
            <a:r>
              <a:rPr lang="en-GB" sz="900" b="0" i="0" u="none" strike="noStrike" cap="none">
                <a:solidFill>
                  <a:srgbClr val="262626"/>
                </a:solidFill>
                <a:latin typeface="Helvetica Neue Light"/>
                <a:ea typeface="Helvetica Neue Light"/>
                <a:cs typeface="Helvetica Neue Light"/>
                <a:sym typeface="Helvetica Neue Light"/>
              </a:rPr>
              <a:t>Use Case 2 – OPENHIDRA by </a:t>
            </a:r>
            <a:r>
              <a:rPr lang="en-GB" sz="900">
                <a:solidFill>
                  <a:srgbClr val="262626"/>
                </a:solidFill>
                <a:latin typeface="Helvetica Neue Light"/>
                <a:ea typeface="Helvetica Neue Light"/>
                <a:cs typeface="Helvetica Neue Light"/>
                <a:sym typeface="Helvetica Neue Light"/>
              </a:rPr>
              <a:t>Alberto Azevedo</a:t>
            </a:r>
            <a:endParaRPr sz="900" b="0" i="0">
              <a:solidFill>
                <a:srgbClr val="262626"/>
              </a:solidFill>
              <a:latin typeface="Helvetica Neue Light"/>
              <a:ea typeface="Helvetica Neue Light"/>
              <a:cs typeface="Helvetica Neue Light"/>
              <a:sym typeface="Helvetica Neue Light"/>
            </a:endParaRPr>
          </a:p>
        </p:txBody>
      </p:sp>
      <p:sp>
        <p:nvSpPr>
          <p:cNvPr id="72" name="Google Shape;72;p49"/>
          <p:cNvSpPr txBox="1"/>
          <p:nvPr/>
        </p:nvSpPr>
        <p:spPr>
          <a:xfrm>
            <a:off x="1651223" y="6585611"/>
            <a:ext cx="2965877"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900"/>
              <a:buFont typeface="Helvetica Neue Light"/>
              <a:buNone/>
            </a:pPr>
            <a:r>
              <a:rPr lang="en-GB" sz="900">
                <a:solidFill>
                  <a:schemeClr val="dk1"/>
                </a:solidFill>
                <a:latin typeface="Helvetica Neue Light"/>
                <a:ea typeface="Helvetica Neue Light"/>
                <a:cs typeface="Helvetica Neue Light"/>
                <a:sym typeface="Helvetica Neue Light"/>
              </a:rPr>
              <a:t>Project: 101188248 – HORIZON-INFRA-2024-EOSC-01</a:t>
            </a:r>
            <a:endParaRPr sz="900">
              <a:solidFill>
                <a:schemeClr val="dk1"/>
              </a:solidFill>
              <a:latin typeface="Roboto Light"/>
              <a:ea typeface="Roboto Light"/>
              <a:cs typeface="Roboto Light"/>
              <a:sym typeface="Roboto Light"/>
            </a:endParaRPr>
          </a:p>
        </p:txBody>
      </p:sp>
      <p:pic>
        <p:nvPicPr>
          <p:cNvPr id="73" name="Google Shape;73;p49"/>
          <p:cNvPicPr preferRelativeResize="0"/>
          <p:nvPr/>
        </p:nvPicPr>
        <p:blipFill rotWithShape="1">
          <a:blip r:embed="rId3">
            <a:alphaModFix/>
          </a:blip>
          <a:srcRect/>
          <a:stretch/>
        </p:blipFill>
        <p:spPr>
          <a:xfrm>
            <a:off x="0" y="6197511"/>
            <a:ext cx="1651223" cy="660489"/>
          </a:xfrm>
          <a:prstGeom prst="rect">
            <a:avLst/>
          </a:prstGeom>
          <a:noFill/>
          <a:ln>
            <a:noFill/>
          </a:ln>
        </p:spPr>
      </p:pic>
      <p:pic>
        <p:nvPicPr>
          <p:cNvPr id="74" name="Google Shape;74;p49" descr="A close-up of a logo&#10;&#10;Description automatically generated"/>
          <p:cNvPicPr preferRelativeResize="0"/>
          <p:nvPr/>
        </p:nvPicPr>
        <p:blipFill rotWithShape="1">
          <a:blip r:embed="rId4">
            <a:alphaModFix/>
          </a:blip>
          <a:srcRect/>
          <a:stretch/>
        </p:blipFill>
        <p:spPr>
          <a:xfrm>
            <a:off x="9890034" y="205893"/>
            <a:ext cx="2013575" cy="606082"/>
          </a:xfrm>
          <a:prstGeom prst="rect">
            <a:avLst/>
          </a:prstGeom>
          <a:noFill/>
          <a:ln>
            <a:noFill/>
          </a:ln>
        </p:spPr>
      </p:pic>
    </p:spTree>
    <p:extLst>
      <p:ext uri="{BB962C8B-B14F-4D97-AF65-F5344CB8AC3E}">
        <p14:creationId xmlns:p14="http://schemas.microsoft.com/office/powerpoint/2010/main" val="33084915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Divider Page 2" preserve="1">
  <p:cSld name="Divider Page 2">
    <p:spTree>
      <p:nvGrpSpPr>
        <p:cNvPr id="1" name="Shape 76"/>
        <p:cNvGrpSpPr/>
        <p:nvPr/>
      </p:nvGrpSpPr>
      <p:grpSpPr>
        <a:xfrm>
          <a:off x="0" y="0"/>
          <a:ext cx="0" cy="0"/>
          <a:chOff x="0" y="0"/>
          <a:chExt cx="0" cy="0"/>
        </a:xfrm>
      </p:grpSpPr>
      <p:pic>
        <p:nvPicPr>
          <p:cNvPr id="77" name="Google Shape;77;p50"/>
          <p:cNvPicPr preferRelativeResize="0"/>
          <p:nvPr/>
        </p:nvPicPr>
        <p:blipFill rotWithShape="1">
          <a:blip r:embed="rId2">
            <a:alphaModFix/>
          </a:blip>
          <a:srcRect/>
          <a:stretch/>
        </p:blipFill>
        <p:spPr>
          <a:xfrm>
            <a:off x="6096003" y="0"/>
            <a:ext cx="6096003" cy="6858000"/>
          </a:xfrm>
          <a:prstGeom prst="rect">
            <a:avLst/>
          </a:prstGeom>
          <a:noFill/>
          <a:ln>
            <a:noFill/>
          </a:ln>
        </p:spPr>
      </p:pic>
      <p:sp>
        <p:nvSpPr>
          <p:cNvPr id="78" name="Google Shape;78;p50"/>
          <p:cNvSpPr>
            <a:spLocks noGrp="1"/>
          </p:cNvSpPr>
          <p:nvPr>
            <p:ph type="pic" idx="2"/>
          </p:nvPr>
        </p:nvSpPr>
        <p:spPr>
          <a:xfrm>
            <a:off x="0" y="0"/>
            <a:ext cx="6096003" cy="6858000"/>
          </a:xfrm>
          <a:prstGeom prst="rect">
            <a:avLst/>
          </a:prstGeom>
          <a:noFill/>
          <a:ln>
            <a:noFill/>
          </a:ln>
        </p:spPr>
      </p:sp>
      <p:sp>
        <p:nvSpPr>
          <p:cNvPr id="79" name="Google Shape;79;p50"/>
          <p:cNvSpPr txBox="1">
            <a:spLocks noGrp="1"/>
          </p:cNvSpPr>
          <p:nvPr>
            <p:ph type="title"/>
          </p:nvPr>
        </p:nvSpPr>
        <p:spPr>
          <a:xfrm>
            <a:off x="6787051" y="1043412"/>
            <a:ext cx="5082363" cy="6038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3500"/>
              <a:buFont typeface="Roboto Light"/>
              <a:buNone/>
              <a:defRPr sz="35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50"/>
          <p:cNvSpPr txBox="1">
            <a:spLocks noGrp="1"/>
          </p:cNvSpPr>
          <p:nvPr>
            <p:ph type="body" idx="1"/>
          </p:nvPr>
        </p:nvSpPr>
        <p:spPr>
          <a:xfrm>
            <a:off x="6787051" y="1753105"/>
            <a:ext cx="5082372" cy="36476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62626"/>
              </a:buClr>
              <a:buSzPts val="2000"/>
              <a:buNone/>
              <a:defRPr sz="2000">
                <a:solidFill>
                  <a:srgbClr val="262626"/>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50"/>
          <p:cNvSpPr txBox="1">
            <a:spLocks noGrp="1"/>
          </p:cNvSpPr>
          <p:nvPr>
            <p:ph type="body" idx="3"/>
          </p:nvPr>
        </p:nvSpPr>
        <p:spPr>
          <a:xfrm>
            <a:off x="6787051" y="2373498"/>
            <a:ext cx="5082363" cy="3682160"/>
          </a:xfrm>
          <a:prstGeom prst="rect">
            <a:avLst/>
          </a:prstGeom>
          <a:noFill/>
          <a:ln>
            <a:noFill/>
          </a:ln>
        </p:spPr>
        <p:txBody>
          <a:bodyPr spcFirstLastPara="1" wrap="square" lIns="91425" tIns="45700" rIns="91425" bIns="45700" anchor="t" anchorCtr="0">
            <a:normAutofit/>
          </a:bodyPr>
          <a:lstStyle>
            <a:lvl1pPr marL="457200" lvl="0" indent="-228600" algn="l">
              <a:lnSpc>
                <a:spcPct val="130000"/>
              </a:lnSpc>
              <a:spcBef>
                <a:spcPts val="1000"/>
              </a:spcBef>
              <a:spcAft>
                <a:spcPts val="0"/>
              </a:spcAft>
              <a:buClr>
                <a:srgbClr val="7F7F7F"/>
              </a:buClr>
              <a:buSzPts val="1500"/>
              <a:buNone/>
              <a:defRPr sz="1500">
                <a:solidFill>
                  <a:srgbClr val="7F7F7F"/>
                </a:solidFil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50"/>
          <p:cNvSpPr txBox="1">
            <a:spLocks noGrp="1"/>
          </p:cNvSpPr>
          <p:nvPr>
            <p:ph type="body" idx="4"/>
          </p:nvPr>
        </p:nvSpPr>
        <p:spPr>
          <a:xfrm>
            <a:off x="368868" y="341875"/>
            <a:ext cx="3121459" cy="383499"/>
          </a:xfrm>
          <a:prstGeom prst="rect">
            <a:avLst/>
          </a:prstGeom>
          <a:blipFill rotWithShape="1">
            <a:blip r:embed="rId3">
              <a:alphaModFix/>
            </a:blip>
            <a:stretch>
              <a:fillRect/>
            </a:stretch>
          </a:blip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0000"/>
              </a:buClr>
              <a:buSzPts val="100"/>
              <a:buNone/>
              <a:defRPr sz="100"/>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50"/>
          <p:cNvSpPr txBox="1"/>
          <p:nvPr/>
        </p:nvSpPr>
        <p:spPr>
          <a:xfrm>
            <a:off x="1651223" y="6315397"/>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62626"/>
              </a:buClr>
              <a:buSzPts val="900"/>
              <a:buFont typeface="Helvetica Neue Light"/>
              <a:buNone/>
            </a:pPr>
            <a:r>
              <a:rPr lang="en-GB" sz="900" b="0" i="0" u="none" strike="noStrike" cap="none">
                <a:solidFill>
                  <a:srgbClr val="262626"/>
                </a:solidFill>
                <a:latin typeface="Helvetica Neue Light"/>
                <a:ea typeface="Helvetica Neue Light"/>
                <a:cs typeface="Helvetica Neue Light"/>
                <a:sym typeface="Helvetica Neue Light"/>
              </a:rPr>
              <a:t>Use Case 2 – OPENHIDRA by </a:t>
            </a:r>
            <a:r>
              <a:rPr lang="en-GB" sz="900">
                <a:solidFill>
                  <a:srgbClr val="262626"/>
                </a:solidFill>
                <a:latin typeface="Helvetica Neue Light"/>
                <a:ea typeface="Helvetica Neue Light"/>
                <a:cs typeface="Helvetica Neue Light"/>
                <a:sym typeface="Helvetica Neue Light"/>
              </a:rPr>
              <a:t>Alberto Azevedo</a:t>
            </a:r>
            <a:endParaRPr sz="900" b="0" i="0">
              <a:solidFill>
                <a:srgbClr val="262626"/>
              </a:solidFill>
              <a:latin typeface="Helvetica Neue Light"/>
              <a:ea typeface="Helvetica Neue Light"/>
              <a:cs typeface="Helvetica Neue Light"/>
              <a:sym typeface="Helvetica Neue Light"/>
            </a:endParaRPr>
          </a:p>
        </p:txBody>
      </p:sp>
      <p:sp>
        <p:nvSpPr>
          <p:cNvPr id="84" name="Google Shape;84;p50"/>
          <p:cNvSpPr txBox="1"/>
          <p:nvPr/>
        </p:nvSpPr>
        <p:spPr>
          <a:xfrm>
            <a:off x="1651223" y="6585611"/>
            <a:ext cx="2965877"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900"/>
              <a:buFont typeface="Helvetica Neue Light"/>
              <a:buNone/>
            </a:pPr>
            <a:r>
              <a:rPr lang="en-GB" sz="900">
                <a:solidFill>
                  <a:schemeClr val="dk1"/>
                </a:solidFill>
                <a:latin typeface="Helvetica Neue Light"/>
                <a:ea typeface="Helvetica Neue Light"/>
                <a:cs typeface="Helvetica Neue Light"/>
                <a:sym typeface="Helvetica Neue Light"/>
              </a:rPr>
              <a:t>Project: 101188248 – HORIZON-INFRA-2024-EOSC-01</a:t>
            </a:r>
            <a:endParaRPr sz="900">
              <a:solidFill>
                <a:schemeClr val="dk1"/>
              </a:solidFill>
              <a:latin typeface="Roboto Light"/>
              <a:ea typeface="Roboto Light"/>
              <a:cs typeface="Roboto Light"/>
              <a:sym typeface="Roboto Light"/>
            </a:endParaRPr>
          </a:p>
        </p:txBody>
      </p:sp>
      <p:pic>
        <p:nvPicPr>
          <p:cNvPr id="85" name="Google Shape;85;p50"/>
          <p:cNvPicPr preferRelativeResize="0"/>
          <p:nvPr/>
        </p:nvPicPr>
        <p:blipFill rotWithShape="1">
          <a:blip r:embed="rId4">
            <a:alphaModFix/>
          </a:blip>
          <a:srcRect/>
          <a:stretch/>
        </p:blipFill>
        <p:spPr>
          <a:xfrm>
            <a:off x="0" y="6197511"/>
            <a:ext cx="1651223" cy="660489"/>
          </a:xfrm>
          <a:prstGeom prst="rect">
            <a:avLst/>
          </a:prstGeom>
          <a:noFill/>
          <a:ln>
            <a:noFill/>
          </a:ln>
        </p:spPr>
      </p:pic>
    </p:spTree>
    <p:extLst>
      <p:ext uri="{BB962C8B-B14F-4D97-AF65-F5344CB8AC3E}">
        <p14:creationId xmlns:p14="http://schemas.microsoft.com/office/powerpoint/2010/main" val="12767752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Page" preserve="1">
  <p:cSld name="BackPage">
    <p:spTree>
      <p:nvGrpSpPr>
        <p:cNvPr id="1" name="Shape 86"/>
        <p:cNvGrpSpPr/>
        <p:nvPr/>
      </p:nvGrpSpPr>
      <p:grpSpPr>
        <a:xfrm>
          <a:off x="0" y="0"/>
          <a:ext cx="0" cy="0"/>
          <a:chOff x="0" y="0"/>
          <a:chExt cx="0" cy="0"/>
        </a:xfrm>
      </p:grpSpPr>
      <p:pic>
        <p:nvPicPr>
          <p:cNvPr id="87" name="Google Shape;87;p51"/>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8" name="Google Shape;88;p51"/>
          <p:cNvSpPr txBox="1">
            <a:spLocks noGrp="1"/>
          </p:cNvSpPr>
          <p:nvPr>
            <p:ph type="subTitle" idx="1"/>
          </p:nvPr>
        </p:nvSpPr>
        <p:spPr>
          <a:xfrm>
            <a:off x="492587" y="1255370"/>
            <a:ext cx="2777389" cy="1655758"/>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262626"/>
              </a:buClr>
              <a:buSzPts val="1200"/>
              <a:buNone/>
              <a:defRPr sz="1200">
                <a:solidFill>
                  <a:srgbClr val="262626"/>
                </a:solidFill>
              </a:defRPr>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89" name="Google Shape;89;p51"/>
          <p:cNvSpPr txBox="1"/>
          <p:nvPr/>
        </p:nvSpPr>
        <p:spPr>
          <a:xfrm>
            <a:off x="1651223" y="6315397"/>
            <a:ext cx="6098058"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262626"/>
              </a:buClr>
              <a:buSzPts val="900"/>
              <a:buFont typeface="Helvetica Neue Light"/>
              <a:buNone/>
            </a:pPr>
            <a:r>
              <a:rPr lang="en-GB" sz="900" b="0" i="0" u="none" strike="noStrike" cap="none">
                <a:solidFill>
                  <a:srgbClr val="262626"/>
                </a:solidFill>
                <a:latin typeface="Helvetica Neue Light"/>
                <a:ea typeface="Helvetica Neue Light"/>
                <a:cs typeface="Helvetica Neue Light"/>
                <a:sym typeface="Helvetica Neue Light"/>
              </a:rPr>
              <a:t>Use Case 2 – OPENHIDRA by </a:t>
            </a:r>
            <a:r>
              <a:rPr lang="en-GB" sz="900">
                <a:solidFill>
                  <a:srgbClr val="262626"/>
                </a:solidFill>
                <a:latin typeface="Helvetica Neue Light"/>
                <a:ea typeface="Helvetica Neue Light"/>
                <a:cs typeface="Helvetica Neue Light"/>
                <a:sym typeface="Helvetica Neue Light"/>
              </a:rPr>
              <a:t>Alberto Azevedo</a:t>
            </a:r>
            <a:endParaRPr sz="900" b="0" i="0">
              <a:solidFill>
                <a:srgbClr val="262626"/>
              </a:solidFill>
              <a:latin typeface="Helvetica Neue Light"/>
              <a:ea typeface="Helvetica Neue Light"/>
              <a:cs typeface="Helvetica Neue Light"/>
              <a:sym typeface="Helvetica Neue Light"/>
            </a:endParaRPr>
          </a:p>
        </p:txBody>
      </p:sp>
      <p:sp>
        <p:nvSpPr>
          <p:cNvPr id="90" name="Google Shape;90;p51"/>
          <p:cNvSpPr txBox="1"/>
          <p:nvPr/>
        </p:nvSpPr>
        <p:spPr>
          <a:xfrm>
            <a:off x="1651223" y="6585611"/>
            <a:ext cx="2965877"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900"/>
              <a:buFont typeface="Helvetica Neue Light"/>
              <a:buNone/>
            </a:pPr>
            <a:r>
              <a:rPr lang="en-GB" sz="900">
                <a:solidFill>
                  <a:schemeClr val="dk1"/>
                </a:solidFill>
                <a:latin typeface="Helvetica Neue Light"/>
                <a:ea typeface="Helvetica Neue Light"/>
                <a:cs typeface="Helvetica Neue Light"/>
                <a:sym typeface="Helvetica Neue Light"/>
              </a:rPr>
              <a:t>Project: 101188248 – HORIZON-INFRA-2024-EOSC-01</a:t>
            </a:r>
            <a:endParaRPr sz="900">
              <a:solidFill>
                <a:schemeClr val="dk1"/>
              </a:solidFill>
              <a:latin typeface="Roboto Light"/>
              <a:ea typeface="Roboto Light"/>
              <a:cs typeface="Roboto Light"/>
              <a:sym typeface="Roboto Light"/>
            </a:endParaRPr>
          </a:p>
        </p:txBody>
      </p:sp>
      <p:pic>
        <p:nvPicPr>
          <p:cNvPr id="91" name="Google Shape;91;p51"/>
          <p:cNvPicPr preferRelativeResize="0"/>
          <p:nvPr/>
        </p:nvPicPr>
        <p:blipFill rotWithShape="1">
          <a:blip r:embed="rId3">
            <a:alphaModFix/>
          </a:blip>
          <a:srcRect/>
          <a:stretch/>
        </p:blipFill>
        <p:spPr>
          <a:xfrm>
            <a:off x="0" y="6197511"/>
            <a:ext cx="1651223" cy="660489"/>
          </a:xfrm>
          <a:prstGeom prst="rect">
            <a:avLst/>
          </a:prstGeom>
          <a:noFill/>
          <a:ln>
            <a:noFill/>
          </a:ln>
        </p:spPr>
      </p:pic>
      <p:pic>
        <p:nvPicPr>
          <p:cNvPr id="92" name="Google Shape;92;p51" descr="A close-up of a logo&#10;&#10;Description automatically generated"/>
          <p:cNvPicPr preferRelativeResize="0"/>
          <p:nvPr/>
        </p:nvPicPr>
        <p:blipFill rotWithShape="1">
          <a:blip r:embed="rId4">
            <a:alphaModFix/>
          </a:blip>
          <a:srcRect/>
          <a:stretch/>
        </p:blipFill>
        <p:spPr>
          <a:xfrm>
            <a:off x="9890034" y="205893"/>
            <a:ext cx="2013575" cy="606082"/>
          </a:xfrm>
          <a:prstGeom prst="rect">
            <a:avLst/>
          </a:prstGeom>
          <a:noFill/>
          <a:ln>
            <a:noFill/>
          </a:ln>
        </p:spPr>
      </p:pic>
    </p:spTree>
    <p:extLst>
      <p:ext uri="{BB962C8B-B14F-4D97-AF65-F5344CB8AC3E}">
        <p14:creationId xmlns:p14="http://schemas.microsoft.com/office/powerpoint/2010/main" val="12625164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6_Title Slide" preserve="1">
  <p:cSld name="16_Title Slide">
    <p:spTree>
      <p:nvGrpSpPr>
        <p:cNvPr id="1" name="Shape 94"/>
        <p:cNvGrpSpPr/>
        <p:nvPr/>
      </p:nvGrpSpPr>
      <p:grpSpPr>
        <a:xfrm>
          <a:off x="0" y="0"/>
          <a:ext cx="0" cy="0"/>
          <a:chOff x="0" y="0"/>
          <a:chExt cx="0" cy="0"/>
        </a:xfrm>
      </p:grpSpPr>
    </p:spTree>
    <p:extLst>
      <p:ext uri="{BB962C8B-B14F-4D97-AF65-F5344CB8AC3E}">
        <p14:creationId xmlns:p14="http://schemas.microsoft.com/office/powerpoint/2010/main" val="40546217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eux contenus" type="twoObj" preserve="1">
  <p:cSld name="Deux contenus">
    <p:spTree>
      <p:nvGrpSpPr>
        <p:cNvPr id="1" name="Shape 95"/>
        <p:cNvGrpSpPr/>
        <p:nvPr/>
      </p:nvGrpSpPr>
      <p:grpSpPr>
        <a:xfrm>
          <a:off x="0" y="0"/>
          <a:ext cx="0" cy="0"/>
          <a:chOff x="0" y="0"/>
          <a:chExt cx="0" cy="0"/>
        </a:xfrm>
      </p:grpSpPr>
      <p:sp>
        <p:nvSpPr>
          <p:cNvPr id="96" name="Google Shape;96;p53"/>
          <p:cNvSpPr txBox="1">
            <a:spLocks noGrp="1"/>
          </p:cNvSpPr>
          <p:nvPr>
            <p:ph type="title"/>
          </p:nvPr>
        </p:nvSpPr>
        <p:spPr>
          <a:xfrm>
            <a:off x="838203" y="365129"/>
            <a:ext cx="10515600" cy="13255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53"/>
          <p:cNvSpPr txBox="1">
            <a:spLocks noGrp="1"/>
          </p:cNvSpPr>
          <p:nvPr>
            <p:ph type="body" idx="1"/>
          </p:nvPr>
        </p:nvSpPr>
        <p:spPr>
          <a:xfrm>
            <a:off x="838200" y="1825625"/>
            <a:ext cx="5181600" cy="43513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53"/>
          <p:cNvSpPr txBox="1">
            <a:spLocks noGrp="1"/>
          </p:cNvSpPr>
          <p:nvPr>
            <p:ph type="body" idx="2"/>
          </p:nvPr>
        </p:nvSpPr>
        <p:spPr>
          <a:xfrm>
            <a:off x="6172200" y="1825625"/>
            <a:ext cx="5181600" cy="43513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53"/>
          <p:cNvSpPr txBox="1">
            <a:spLocks noGrp="1"/>
          </p:cNvSpPr>
          <p:nvPr>
            <p:ph type="dt" idx="10"/>
          </p:nvPr>
        </p:nvSpPr>
        <p:spPr>
          <a:xfrm>
            <a:off x="838203" y="6356351"/>
            <a:ext cx="2743200"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898989"/>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53"/>
          <p:cNvSpPr txBox="1">
            <a:spLocks noGrp="1"/>
          </p:cNvSpPr>
          <p:nvPr>
            <p:ph type="ftr" idx="11"/>
          </p:nvPr>
        </p:nvSpPr>
        <p:spPr>
          <a:xfrm>
            <a:off x="4038603" y="6356351"/>
            <a:ext cx="4114800" cy="365129"/>
          </a:xfrm>
          <a:prstGeom prst="rect">
            <a:avLst/>
          </a:prstGeom>
          <a:noFill/>
          <a:ln>
            <a:noFill/>
          </a:ln>
        </p:spPr>
        <p:txBody>
          <a:bodyPr spcFirstLastPara="1" wrap="square" lIns="91425" tIns="45700" rIns="91425" bIns="45700" anchor="ctr" anchorCtr="1">
            <a:noAutofit/>
          </a:bodyPr>
          <a:lstStyle>
            <a:lvl1pPr lvl="0" algn="ctr">
              <a:lnSpc>
                <a:spcPct val="100000"/>
              </a:lnSpc>
              <a:spcBef>
                <a:spcPts val="0"/>
              </a:spcBef>
              <a:spcAft>
                <a:spcPts val="0"/>
              </a:spcAft>
              <a:buClr>
                <a:srgbClr val="898989"/>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53"/>
          <p:cNvSpPr txBox="1">
            <a:spLocks noGrp="1"/>
          </p:cNvSpPr>
          <p:nvPr>
            <p:ph type="sldNum" idx="12"/>
          </p:nvPr>
        </p:nvSpPr>
        <p:spPr>
          <a:xfrm>
            <a:off x="8610603"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Roboto Light"/>
              <a:buNone/>
              <a:defRPr/>
            </a:lvl1pPr>
            <a:lvl2pPr marL="0" marR="0" lvl="1" indent="0" algn="r">
              <a:lnSpc>
                <a:spcPct val="100000"/>
              </a:lnSpc>
              <a:spcBef>
                <a:spcPts val="0"/>
              </a:spcBef>
              <a:spcAft>
                <a:spcPts val="0"/>
              </a:spcAft>
              <a:buClr>
                <a:srgbClr val="898989"/>
              </a:buClr>
              <a:buSzPts val="1200"/>
              <a:buFont typeface="Roboto Light"/>
              <a:buNone/>
              <a:defRPr/>
            </a:lvl2pPr>
            <a:lvl3pPr marL="0" marR="0" lvl="2" indent="0" algn="r">
              <a:lnSpc>
                <a:spcPct val="100000"/>
              </a:lnSpc>
              <a:spcBef>
                <a:spcPts val="0"/>
              </a:spcBef>
              <a:spcAft>
                <a:spcPts val="0"/>
              </a:spcAft>
              <a:buClr>
                <a:srgbClr val="898989"/>
              </a:buClr>
              <a:buSzPts val="1200"/>
              <a:buFont typeface="Roboto Light"/>
              <a:buNone/>
              <a:defRPr/>
            </a:lvl3pPr>
            <a:lvl4pPr marL="0" marR="0" lvl="3" indent="0" algn="r">
              <a:lnSpc>
                <a:spcPct val="100000"/>
              </a:lnSpc>
              <a:spcBef>
                <a:spcPts val="0"/>
              </a:spcBef>
              <a:spcAft>
                <a:spcPts val="0"/>
              </a:spcAft>
              <a:buClr>
                <a:srgbClr val="898989"/>
              </a:buClr>
              <a:buSzPts val="1200"/>
              <a:buFont typeface="Roboto Light"/>
              <a:buNone/>
              <a:defRPr/>
            </a:lvl4pPr>
            <a:lvl5pPr marL="0" marR="0" lvl="4" indent="0" algn="r">
              <a:lnSpc>
                <a:spcPct val="100000"/>
              </a:lnSpc>
              <a:spcBef>
                <a:spcPts val="0"/>
              </a:spcBef>
              <a:spcAft>
                <a:spcPts val="0"/>
              </a:spcAft>
              <a:buClr>
                <a:srgbClr val="898989"/>
              </a:buClr>
              <a:buSzPts val="1200"/>
              <a:buFont typeface="Roboto Light"/>
              <a:buNone/>
              <a:defRPr/>
            </a:lvl5pPr>
            <a:lvl6pPr marL="0" marR="0" lvl="5" indent="0" algn="r">
              <a:lnSpc>
                <a:spcPct val="100000"/>
              </a:lnSpc>
              <a:spcBef>
                <a:spcPts val="0"/>
              </a:spcBef>
              <a:spcAft>
                <a:spcPts val="0"/>
              </a:spcAft>
              <a:buClr>
                <a:srgbClr val="898989"/>
              </a:buClr>
              <a:buSzPts val="1200"/>
              <a:buFont typeface="Roboto Light"/>
              <a:buNone/>
              <a:defRPr/>
            </a:lvl6pPr>
            <a:lvl7pPr marL="0" marR="0" lvl="6" indent="0" algn="r">
              <a:lnSpc>
                <a:spcPct val="100000"/>
              </a:lnSpc>
              <a:spcBef>
                <a:spcPts val="0"/>
              </a:spcBef>
              <a:spcAft>
                <a:spcPts val="0"/>
              </a:spcAft>
              <a:buClr>
                <a:srgbClr val="898989"/>
              </a:buClr>
              <a:buSzPts val="1200"/>
              <a:buFont typeface="Roboto Light"/>
              <a:buNone/>
              <a:defRPr/>
            </a:lvl7pPr>
            <a:lvl8pPr marL="0" marR="0" lvl="7" indent="0" algn="r">
              <a:lnSpc>
                <a:spcPct val="100000"/>
              </a:lnSpc>
              <a:spcBef>
                <a:spcPts val="0"/>
              </a:spcBef>
              <a:spcAft>
                <a:spcPts val="0"/>
              </a:spcAft>
              <a:buClr>
                <a:srgbClr val="898989"/>
              </a:buClr>
              <a:buSzPts val="1200"/>
              <a:buFont typeface="Roboto Light"/>
              <a:buNone/>
              <a:defRPr/>
            </a:lvl8pPr>
            <a:lvl9pPr marL="0" marR="0" lvl="8" indent="0" algn="r">
              <a:lnSpc>
                <a:spcPct val="100000"/>
              </a:lnSpc>
              <a:spcBef>
                <a:spcPts val="0"/>
              </a:spcBef>
              <a:spcAft>
                <a:spcPts val="0"/>
              </a:spcAft>
              <a:buClr>
                <a:srgbClr val="898989"/>
              </a:buClr>
              <a:buSzPts val="1200"/>
              <a:buFont typeface="Roboto Light"/>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6858536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type="obj" preserve="1">
  <p:cSld name="Title and Content">
    <p:spTree>
      <p:nvGrpSpPr>
        <p:cNvPr id="1" name="Shape 102"/>
        <p:cNvGrpSpPr/>
        <p:nvPr/>
      </p:nvGrpSpPr>
      <p:grpSpPr>
        <a:xfrm>
          <a:off x="0" y="0"/>
          <a:ext cx="0" cy="0"/>
          <a:chOff x="0" y="0"/>
          <a:chExt cx="0" cy="0"/>
        </a:xfrm>
      </p:grpSpPr>
      <p:sp>
        <p:nvSpPr>
          <p:cNvPr id="103" name="Google Shape;103;p54"/>
          <p:cNvSpPr txBox="1">
            <a:spLocks noGrp="1"/>
          </p:cNvSpPr>
          <p:nvPr>
            <p:ph type="title"/>
          </p:nvPr>
        </p:nvSpPr>
        <p:spPr>
          <a:xfrm>
            <a:off x="838203" y="365129"/>
            <a:ext cx="10515600" cy="13255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83895"/>
              </a:buClr>
              <a:buSzPts val="4200"/>
              <a:buFont typeface="Dosis"/>
              <a:buNone/>
              <a:defRPr sz="4200" b="1">
                <a:solidFill>
                  <a:srgbClr val="283895"/>
                </a:solidFill>
                <a:latin typeface="Dosis"/>
                <a:ea typeface="Dosis"/>
                <a:cs typeface="Dosis"/>
                <a:sym typeface="Dosi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54"/>
          <p:cNvSpPr txBox="1">
            <a:spLocks noGrp="1"/>
          </p:cNvSpPr>
          <p:nvPr>
            <p:ph type="body" idx="1"/>
          </p:nvPr>
        </p:nvSpPr>
        <p:spPr>
          <a:xfrm>
            <a:off x="838203" y="1825627"/>
            <a:ext cx="10515600" cy="4351336"/>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283895"/>
              </a:buClr>
              <a:buSzPts val="2800"/>
              <a:buChar char="•"/>
              <a:defRPr>
                <a:solidFill>
                  <a:srgbClr val="283895"/>
                </a:solidFill>
                <a:latin typeface="Dosis"/>
                <a:ea typeface="Dosis"/>
                <a:cs typeface="Dosis"/>
                <a:sym typeface="Dosis"/>
              </a:defRPr>
            </a:lvl1pPr>
            <a:lvl2pPr marL="914400" lvl="1" indent="-381000" algn="l">
              <a:lnSpc>
                <a:spcPct val="90000"/>
              </a:lnSpc>
              <a:spcBef>
                <a:spcPts val="500"/>
              </a:spcBef>
              <a:spcAft>
                <a:spcPts val="0"/>
              </a:spcAft>
              <a:buClr>
                <a:srgbClr val="283895"/>
              </a:buClr>
              <a:buSzPts val="2400"/>
              <a:buChar char="•"/>
              <a:defRPr>
                <a:solidFill>
                  <a:srgbClr val="283895"/>
                </a:solidFill>
                <a:latin typeface="Dosis"/>
                <a:ea typeface="Dosis"/>
                <a:cs typeface="Dosis"/>
                <a:sym typeface="Dosis"/>
              </a:defRPr>
            </a:lvl2pPr>
            <a:lvl3pPr marL="1371600" lvl="2" indent="-355600" algn="l">
              <a:lnSpc>
                <a:spcPct val="90000"/>
              </a:lnSpc>
              <a:spcBef>
                <a:spcPts val="500"/>
              </a:spcBef>
              <a:spcAft>
                <a:spcPts val="0"/>
              </a:spcAft>
              <a:buClr>
                <a:srgbClr val="283895"/>
              </a:buClr>
              <a:buSzPts val="2000"/>
              <a:buChar char="•"/>
              <a:defRPr>
                <a:solidFill>
                  <a:srgbClr val="283895"/>
                </a:solidFill>
                <a:latin typeface="Dosis"/>
                <a:ea typeface="Dosis"/>
                <a:cs typeface="Dosis"/>
                <a:sym typeface="Dosis"/>
              </a:defRPr>
            </a:lvl3pPr>
            <a:lvl4pPr marL="1828800" lvl="3" indent="-342900" algn="l">
              <a:lnSpc>
                <a:spcPct val="90000"/>
              </a:lnSpc>
              <a:spcBef>
                <a:spcPts val="500"/>
              </a:spcBef>
              <a:spcAft>
                <a:spcPts val="0"/>
              </a:spcAft>
              <a:buClr>
                <a:srgbClr val="283895"/>
              </a:buClr>
              <a:buSzPts val="1800"/>
              <a:buChar char="•"/>
              <a:defRPr>
                <a:solidFill>
                  <a:srgbClr val="283895"/>
                </a:solidFill>
                <a:latin typeface="Dosis"/>
                <a:ea typeface="Dosis"/>
                <a:cs typeface="Dosis"/>
                <a:sym typeface="Dosis"/>
              </a:defRPr>
            </a:lvl4pPr>
            <a:lvl5pPr marL="2286000" lvl="4" indent="-330200" algn="l">
              <a:lnSpc>
                <a:spcPct val="90000"/>
              </a:lnSpc>
              <a:spcBef>
                <a:spcPts val="500"/>
              </a:spcBef>
              <a:spcAft>
                <a:spcPts val="0"/>
              </a:spcAft>
              <a:buClr>
                <a:srgbClr val="283895"/>
              </a:buClr>
              <a:buSzPts val="1600"/>
              <a:buChar char="•"/>
              <a:defRPr sz="1600">
                <a:solidFill>
                  <a:srgbClr val="283895"/>
                </a:solidFill>
                <a:latin typeface="Dosis"/>
                <a:ea typeface="Dosis"/>
                <a:cs typeface="Dosis"/>
                <a:sym typeface="Dosi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54"/>
          <p:cNvSpPr txBox="1">
            <a:spLocks noGrp="1"/>
          </p:cNvSpPr>
          <p:nvPr>
            <p:ph type="ftr" idx="11"/>
          </p:nvPr>
        </p:nvSpPr>
        <p:spPr>
          <a:xfrm>
            <a:off x="4038603" y="6356351"/>
            <a:ext cx="4114800" cy="365129"/>
          </a:xfrm>
          <a:prstGeom prst="rect">
            <a:avLst/>
          </a:prstGeom>
          <a:noFill/>
          <a:ln>
            <a:noFill/>
          </a:ln>
        </p:spPr>
        <p:txBody>
          <a:bodyPr spcFirstLastPara="1" wrap="square" lIns="91425" tIns="45700" rIns="91425" bIns="45700" anchor="ctr" anchorCtr="1">
            <a:noAutofit/>
          </a:bodyPr>
          <a:lstStyle>
            <a:lvl1pPr lvl="0" algn="ctr">
              <a:lnSpc>
                <a:spcPct val="100000"/>
              </a:lnSpc>
              <a:spcBef>
                <a:spcPts val="0"/>
              </a:spcBef>
              <a:spcAft>
                <a:spcPts val="0"/>
              </a:spcAft>
              <a:buClr>
                <a:srgbClr val="898989"/>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54"/>
          <p:cNvSpPr txBox="1">
            <a:spLocks noGrp="1"/>
          </p:cNvSpPr>
          <p:nvPr>
            <p:ph type="sldNum" idx="12"/>
          </p:nvPr>
        </p:nvSpPr>
        <p:spPr>
          <a:xfrm>
            <a:off x="8610603"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Roboto Light"/>
              <a:buNone/>
              <a:defRPr/>
            </a:lvl1pPr>
            <a:lvl2pPr marL="0" marR="0" lvl="1" indent="0" algn="r">
              <a:lnSpc>
                <a:spcPct val="100000"/>
              </a:lnSpc>
              <a:spcBef>
                <a:spcPts val="0"/>
              </a:spcBef>
              <a:spcAft>
                <a:spcPts val="0"/>
              </a:spcAft>
              <a:buClr>
                <a:srgbClr val="898989"/>
              </a:buClr>
              <a:buSzPts val="1200"/>
              <a:buFont typeface="Roboto Light"/>
              <a:buNone/>
              <a:defRPr/>
            </a:lvl2pPr>
            <a:lvl3pPr marL="0" marR="0" lvl="2" indent="0" algn="r">
              <a:lnSpc>
                <a:spcPct val="100000"/>
              </a:lnSpc>
              <a:spcBef>
                <a:spcPts val="0"/>
              </a:spcBef>
              <a:spcAft>
                <a:spcPts val="0"/>
              </a:spcAft>
              <a:buClr>
                <a:srgbClr val="898989"/>
              </a:buClr>
              <a:buSzPts val="1200"/>
              <a:buFont typeface="Roboto Light"/>
              <a:buNone/>
              <a:defRPr/>
            </a:lvl3pPr>
            <a:lvl4pPr marL="0" marR="0" lvl="3" indent="0" algn="r">
              <a:lnSpc>
                <a:spcPct val="100000"/>
              </a:lnSpc>
              <a:spcBef>
                <a:spcPts val="0"/>
              </a:spcBef>
              <a:spcAft>
                <a:spcPts val="0"/>
              </a:spcAft>
              <a:buClr>
                <a:srgbClr val="898989"/>
              </a:buClr>
              <a:buSzPts val="1200"/>
              <a:buFont typeface="Roboto Light"/>
              <a:buNone/>
              <a:defRPr/>
            </a:lvl4pPr>
            <a:lvl5pPr marL="0" marR="0" lvl="4" indent="0" algn="r">
              <a:lnSpc>
                <a:spcPct val="100000"/>
              </a:lnSpc>
              <a:spcBef>
                <a:spcPts val="0"/>
              </a:spcBef>
              <a:spcAft>
                <a:spcPts val="0"/>
              </a:spcAft>
              <a:buClr>
                <a:srgbClr val="898989"/>
              </a:buClr>
              <a:buSzPts val="1200"/>
              <a:buFont typeface="Roboto Light"/>
              <a:buNone/>
              <a:defRPr/>
            </a:lvl5pPr>
            <a:lvl6pPr marL="0" marR="0" lvl="5" indent="0" algn="r">
              <a:lnSpc>
                <a:spcPct val="100000"/>
              </a:lnSpc>
              <a:spcBef>
                <a:spcPts val="0"/>
              </a:spcBef>
              <a:spcAft>
                <a:spcPts val="0"/>
              </a:spcAft>
              <a:buClr>
                <a:srgbClr val="898989"/>
              </a:buClr>
              <a:buSzPts val="1200"/>
              <a:buFont typeface="Roboto Light"/>
              <a:buNone/>
              <a:defRPr/>
            </a:lvl6pPr>
            <a:lvl7pPr marL="0" marR="0" lvl="6" indent="0" algn="r">
              <a:lnSpc>
                <a:spcPct val="100000"/>
              </a:lnSpc>
              <a:spcBef>
                <a:spcPts val="0"/>
              </a:spcBef>
              <a:spcAft>
                <a:spcPts val="0"/>
              </a:spcAft>
              <a:buClr>
                <a:srgbClr val="898989"/>
              </a:buClr>
              <a:buSzPts val="1200"/>
              <a:buFont typeface="Roboto Light"/>
              <a:buNone/>
              <a:defRPr/>
            </a:lvl7pPr>
            <a:lvl8pPr marL="0" marR="0" lvl="7" indent="0" algn="r">
              <a:lnSpc>
                <a:spcPct val="100000"/>
              </a:lnSpc>
              <a:spcBef>
                <a:spcPts val="0"/>
              </a:spcBef>
              <a:spcAft>
                <a:spcPts val="0"/>
              </a:spcAft>
              <a:buClr>
                <a:srgbClr val="898989"/>
              </a:buClr>
              <a:buSzPts val="1200"/>
              <a:buFont typeface="Roboto Light"/>
              <a:buNone/>
              <a:defRPr/>
            </a:lvl8pPr>
            <a:lvl9pPr marL="0" marR="0" lvl="8" indent="0" algn="r">
              <a:lnSpc>
                <a:spcPct val="100000"/>
              </a:lnSpc>
              <a:spcBef>
                <a:spcPts val="0"/>
              </a:spcBef>
              <a:spcAft>
                <a:spcPts val="0"/>
              </a:spcAft>
              <a:buClr>
                <a:srgbClr val="898989"/>
              </a:buClr>
              <a:buSzPts val="1200"/>
              <a:buFont typeface="Roboto Light"/>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98517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Google Shape;10;p43"/>
          <p:cNvSpPr txBox="1">
            <a:spLocks noGrp="1"/>
          </p:cNvSpPr>
          <p:nvPr>
            <p:ph type="title"/>
          </p:nvPr>
        </p:nvSpPr>
        <p:spPr>
          <a:xfrm>
            <a:off x="838203" y="365129"/>
            <a:ext cx="10515600" cy="1325559"/>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0000"/>
              </a:buClr>
              <a:buSzPts val="4400"/>
              <a:buFont typeface="Roboto Light"/>
              <a:buNone/>
              <a:defRPr sz="4400" b="0" i="0" u="none" strike="noStrike" cap="none">
                <a:solidFill>
                  <a:srgbClr val="000000"/>
                </a:solidFill>
                <a:latin typeface="Roboto Light"/>
                <a:ea typeface="Roboto Light"/>
                <a:cs typeface="Roboto Light"/>
                <a:sym typeface="Robo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3"/>
          <p:cNvSpPr txBox="1">
            <a:spLocks noGrp="1"/>
          </p:cNvSpPr>
          <p:nvPr>
            <p:ph type="body" idx="1"/>
          </p:nvPr>
        </p:nvSpPr>
        <p:spPr>
          <a:xfrm>
            <a:off x="838203" y="1825627"/>
            <a:ext cx="10515600" cy="4351336"/>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Roboto Light"/>
                <a:ea typeface="Roboto Light"/>
                <a:cs typeface="Roboto Light"/>
                <a:sym typeface="Roboto Light"/>
              </a:defRPr>
            </a:lvl1pPr>
            <a:lvl2pPr marL="914400" marR="0" lvl="1" indent="-381000" algn="l" rtl="0">
              <a:lnSpc>
                <a:spcPct val="90000"/>
              </a:lnSpc>
              <a:spcBef>
                <a:spcPts val="500"/>
              </a:spcBef>
              <a:spcAft>
                <a:spcPts val="0"/>
              </a:spcAft>
              <a:buClr>
                <a:srgbClr val="000000"/>
              </a:buClr>
              <a:buSzPts val="2400"/>
              <a:buFont typeface="Arial"/>
              <a:buChar char="•"/>
              <a:defRPr sz="2400" b="0" i="0" u="none" strike="noStrike" cap="none">
                <a:solidFill>
                  <a:srgbClr val="000000"/>
                </a:solidFill>
                <a:latin typeface="Roboto Light"/>
                <a:ea typeface="Roboto Light"/>
                <a:cs typeface="Roboto Light"/>
                <a:sym typeface="Roboto Light"/>
              </a:defRPr>
            </a:lvl2pPr>
            <a:lvl3pPr marL="1371600" marR="0" lvl="2" indent="-355600" algn="l" rtl="0">
              <a:lnSpc>
                <a:spcPct val="90000"/>
              </a:lnSpc>
              <a:spcBef>
                <a:spcPts val="500"/>
              </a:spcBef>
              <a:spcAft>
                <a:spcPts val="0"/>
              </a:spcAft>
              <a:buClr>
                <a:srgbClr val="000000"/>
              </a:buClr>
              <a:buSzPts val="2000"/>
              <a:buFont typeface="Arial"/>
              <a:buChar char="•"/>
              <a:defRPr sz="2000" b="0" i="0" u="none" strike="noStrike" cap="none">
                <a:solidFill>
                  <a:srgbClr val="000000"/>
                </a:solidFill>
                <a:latin typeface="Roboto Light"/>
                <a:ea typeface="Roboto Light"/>
                <a:cs typeface="Roboto Light"/>
                <a:sym typeface="Roboto Light"/>
              </a:defRPr>
            </a:lvl3pPr>
            <a:lvl4pPr marL="1828800" marR="0" lvl="3"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Roboto Light"/>
                <a:ea typeface="Roboto Light"/>
                <a:cs typeface="Roboto Light"/>
                <a:sym typeface="Roboto Light"/>
              </a:defRPr>
            </a:lvl4pPr>
            <a:lvl5pPr marL="2286000" marR="0" lvl="4"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3"/>
          <p:cNvSpPr txBox="1">
            <a:spLocks noGrp="1"/>
          </p:cNvSpPr>
          <p:nvPr>
            <p:ph type="dt" idx="10"/>
          </p:nvPr>
        </p:nvSpPr>
        <p:spPr>
          <a:xfrm>
            <a:off x="838203" y="6356351"/>
            <a:ext cx="2743200" cy="365129"/>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3"/>
          <p:cNvSpPr txBox="1">
            <a:spLocks noGrp="1"/>
          </p:cNvSpPr>
          <p:nvPr>
            <p:ph type="ftr" idx="11"/>
          </p:nvPr>
        </p:nvSpPr>
        <p:spPr>
          <a:xfrm>
            <a:off x="4038603" y="6356351"/>
            <a:ext cx="4114800" cy="365129"/>
          </a:xfrm>
          <a:prstGeom prst="rect">
            <a:avLst/>
          </a:prstGeom>
          <a:noFill/>
          <a:ln>
            <a:noFill/>
          </a:ln>
        </p:spPr>
        <p:txBody>
          <a:bodyPr spcFirstLastPara="1" wrap="square" lIns="91425" tIns="45700" rIns="91425" bIns="45700" anchor="ctr" anchorCtr="1">
            <a:noAutofit/>
          </a:bodyPr>
          <a:lstStyle>
            <a:lvl1pPr marR="0" lvl="0" algn="ct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3"/>
          <p:cNvSpPr txBox="1">
            <a:spLocks noGrp="1"/>
          </p:cNvSpPr>
          <p:nvPr>
            <p:ph type="sldNum" idx="12"/>
          </p:nvPr>
        </p:nvSpPr>
        <p:spPr>
          <a:xfrm>
            <a:off x="8610603"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1pPr>
            <a:lvl2pPr marL="0" marR="0" lvl="1"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2pPr>
            <a:lvl3pPr marL="0" marR="0" lvl="2"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3pPr>
            <a:lvl4pPr marL="0" marR="0" lvl="3"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4pPr>
            <a:lvl5pPr marL="0" marR="0" lvl="4"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5pPr>
            <a:lvl6pPr marL="0" marR="0" lvl="5"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6pPr>
            <a:lvl7pPr marL="0" marR="0" lvl="6"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7pPr>
            <a:lvl8pPr marL="0" marR="0" lvl="7"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8pPr>
            <a:lvl9pPr marL="0" marR="0" lvl="8"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Shape 9"/>
        <p:cNvGrpSpPr/>
        <p:nvPr/>
      </p:nvGrpSpPr>
      <p:grpSpPr>
        <a:xfrm>
          <a:off x="0" y="0"/>
          <a:ext cx="0" cy="0"/>
          <a:chOff x="0" y="0"/>
          <a:chExt cx="0" cy="0"/>
        </a:xfrm>
      </p:grpSpPr>
      <p:sp>
        <p:nvSpPr>
          <p:cNvPr id="10" name="Google Shape;10;p43"/>
          <p:cNvSpPr txBox="1">
            <a:spLocks noGrp="1"/>
          </p:cNvSpPr>
          <p:nvPr>
            <p:ph type="title"/>
          </p:nvPr>
        </p:nvSpPr>
        <p:spPr>
          <a:xfrm>
            <a:off x="838203" y="365129"/>
            <a:ext cx="10515600" cy="1325559"/>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0000"/>
              </a:buClr>
              <a:buSzPts val="4400"/>
              <a:buFont typeface="Roboto Light"/>
              <a:buNone/>
              <a:defRPr sz="4400" b="0" i="0" u="none" strike="noStrike" cap="none">
                <a:solidFill>
                  <a:srgbClr val="000000"/>
                </a:solidFill>
                <a:latin typeface="Roboto Light"/>
                <a:ea typeface="Roboto Light"/>
                <a:cs typeface="Roboto Light"/>
                <a:sym typeface="Robo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3"/>
          <p:cNvSpPr txBox="1">
            <a:spLocks noGrp="1"/>
          </p:cNvSpPr>
          <p:nvPr>
            <p:ph type="body" idx="1"/>
          </p:nvPr>
        </p:nvSpPr>
        <p:spPr>
          <a:xfrm>
            <a:off x="838203" y="1825627"/>
            <a:ext cx="10515600" cy="4351336"/>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Roboto Light"/>
                <a:ea typeface="Roboto Light"/>
                <a:cs typeface="Roboto Light"/>
                <a:sym typeface="Roboto Light"/>
              </a:defRPr>
            </a:lvl1pPr>
            <a:lvl2pPr marL="914400" marR="0" lvl="1" indent="-381000" algn="l" rtl="0">
              <a:lnSpc>
                <a:spcPct val="90000"/>
              </a:lnSpc>
              <a:spcBef>
                <a:spcPts val="500"/>
              </a:spcBef>
              <a:spcAft>
                <a:spcPts val="0"/>
              </a:spcAft>
              <a:buClr>
                <a:srgbClr val="000000"/>
              </a:buClr>
              <a:buSzPts val="2400"/>
              <a:buFont typeface="Arial"/>
              <a:buChar char="•"/>
              <a:defRPr sz="2400" b="0" i="0" u="none" strike="noStrike" cap="none">
                <a:solidFill>
                  <a:srgbClr val="000000"/>
                </a:solidFill>
                <a:latin typeface="Roboto Light"/>
                <a:ea typeface="Roboto Light"/>
                <a:cs typeface="Roboto Light"/>
                <a:sym typeface="Roboto Light"/>
              </a:defRPr>
            </a:lvl2pPr>
            <a:lvl3pPr marL="1371600" marR="0" lvl="2" indent="-355600" algn="l" rtl="0">
              <a:lnSpc>
                <a:spcPct val="90000"/>
              </a:lnSpc>
              <a:spcBef>
                <a:spcPts val="500"/>
              </a:spcBef>
              <a:spcAft>
                <a:spcPts val="0"/>
              </a:spcAft>
              <a:buClr>
                <a:srgbClr val="000000"/>
              </a:buClr>
              <a:buSzPts val="2000"/>
              <a:buFont typeface="Arial"/>
              <a:buChar char="•"/>
              <a:defRPr sz="2000" b="0" i="0" u="none" strike="noStrike" cap="none">
                <a:solidFill>
                  <a:srgbClr val="000000"/>
                </a:solidFill>
                <a:latin typeface="Roboto Light"/>
                <a:ea typeface="Roboto Light"/>
                <a:cs typeface="Roboto Light"/>
                <a:sym typeface="Roboto Light"/>
              </a:defRPr>
            </a:lvl3pPr>
            <a:lvl4pPr marL="1828800" marR="0" lvl="3"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Roboto Light"/>
                <a:ea typeface="Roboto Light"/>
                <a:cs typeface="Roboto Light"/>
                <a:sym typeface="Roboto Light"/>
              </a:defRPr>
            </a:lvl4pPr>
            <a:lvl5pPr marL="2286000" marR="0" lvl="4"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3"/>
          <p:cNvSpPr txBox="1">
            <a:spLocks noGrp="1"/>
          </p:cNvSpPr>
          <p:nvPr>
            <p:ph type="dt" idx="10"/>
          </p:nvPr>
        </p:nvSpPr>
        <p:spPr>
          <a:xfrm>
            <a:off x="838203" y="6356351"/>
            <a:ext cx="2743200" cy="365129"/>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3"/>
          <p:cNvSpPr txBox="1">
            <a:spLocks noGrp="1"/>
          </p:cNvSpPr>
          <p:nvPr>
            <p:ph type="ftr" idx="11"/>
          </p:nvPr>
        </p:nvSpPr>
        <p:spPr>
          <a:xfrm>
            <a:off x="4038603" y="6356351"/>
            <a:ext cx="4114800" cy="365129"/>
          </a:xfrm>
          <a:prstGeom prst="rect">
            <a:avLst/>
          </a:prstGeom>
          <a:noFill/>
          <a:ln>
            <a:noFill/>
          </a:ln>
        </p:spPr>
        <p:txBody>
          <a:bodyPr spcFirstLastPara="1" wrap="square" lIns="91425" tIns="45700" rIns="91425" bIns="45700" anchor="ctr" anchorCtr="1">
            <a:noAutofit/>
          </a:bodyPr>
          <a:lstStyle>
            <a:lvl1pPr marR="0" lvl="0" algn="ct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3"/>
          <p:cNvSpPr txBox="1">
            <a:spLocks noGrp="1"/>
          </p:cNvSpPr>
          <p:nvPr>
            <p:ph type="sldNum" idx="12"/>
          </p:nvPr>
        </p:nvSpPr>
        <p:spPr>
          <a:xfrm>
            <a:off x="8610603"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1pPr>
            <a:lvl2pPr marL="0" marR="0" lvl="1"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2pPr>
            <a:lvl3pPr marL="0" marR="0" lvl="2"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3pPr>
            <a:lvl4pPr marL="0" marR="0" lvl="3"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4pPr>
            <a:lvl5pPr marL="0" marR="0" lvl="4"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5pPr>
            <a:lvl6pPr marL="0" marR="0" lvl="5"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6pPr>
            <a:lvl7pPr marL="0" marR="0" lvl="6"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7pPr>
            <a:lvl8pPr marL="0" marR="0" lvl="7"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8pPr>
            <a:lvl9pPr marL="0" marR="0" lvl="8" indent="0" algn="r" rtl="0">
              <a:lnSpc>
                <a:spcPct val="100000"/>
              </a:lnSpc>
              <a:spcBef>
                <a:spcPts val="0"/>
              </a:spcBef>
              <a:spcAft>
                <a:spcPts val="0"/>
              </a:spcAft>
              <a:buClr>
                <a:srgbClr val="898989"/>
              </a:buClr>
              <a:buSzPts val="1200"/>
              <a:buFont typeface="Roboto Light"/>
              <a:buNone/>
              <a:defRPr sz="1200" b="0" i="0" u="none" strike="noStrike" cap="none">
                <a:solidFill>
                  <a:srgbClr val="898989"/>
                </a:solidFill>
                <a:latin typeface="Roboto Light"/>
                <a:ea typeface="Roboto Light"/>
                <a:cs typeface="Roboto Light"/>
                <a:sym typeface="Roboto Light"/>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790071923"/>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4.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8.xml"/><Relationship Id="rId16" Type="http://schemas.openxmlformats.org/officeDocument/2006/relationships/image" Target="../media/image36.png"/><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31.png"/><Relationship Id="rId5" Type="http://schemas.openxmlformats.org/officeDocument/2006/relationships/image" Target="../media/image26.png"/><Relationship Id="rId15" Type="http://schemas.openxmlformats.org/officeDocument/2006/relationships/image" Target="../media/image35.png"/><Relationship Id="rId10" Type="http://schemas.openxmlformats.org/officeDocument/2006/relationships/image" Target="../media/image30.png"/><Relationship Id="rId4" Type="http://schemas.openxmlformats.org/officeDocument/2006/relationships/image" Target="../media/image25.png"/><Relationship Id="rId9" Type="http://schemas.openxmlformats.org/officeDocument/2006/relationships/image" Target="../media/image29.png"/><Relationship Id="rId1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40.png"/><Relationship Id="rId11" Type="http://schemas.openxmlformats.org/officeDocument/2006/relationships/image" Target="../media/image23.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2" name="Google Shape;112;p1"/>
          <p:cNvSpPr txBox="1">
            <a:spLocks noGrp="1"/>
          </p:cNvSpPr>
          <p:nvPr>
            <p:ph type="subTitle" idx="1"/>
          </p:nvPr>
        </p:nvSpPr>
        <p:spPr>
          <a:xfrm>
            <a:off x="423010" y="2825752"/>
            <a:ext cx="10981590" cy="274319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62626"/>
              </a:buClr>
              <a:buSzPts val="3000"/>
              <a:buNone/>
            </a:pPr>
            <a:r>
              <a:rPr lang="en-US" b="1">
                <a:latin typeface="Roboto Light"/>
                <a:ea typeface="Roboto Light"/>
                <a:cs typeface="Roboto Light"/>
                <a:sym typeface="Roboto Light"/>
              </a:rPr>
              <a:t>OPENHIDRA: coastal and port climate-adaptation forecasting delivered as an EOSC service on Iberian computing infrastructures</a:t>
            </a:r>
            <a:br>
              <a:rPr lang="en-GB">
                <a:latin typeface="Roboto Light"/>
                <a:ea typeface="Roboto Light"/>
                <a:cs typeface="Roboto Light"/>
                <a:sym typeface="Roboto Light"/>
              </a:rPr>
            </a:br>
            <a:br>
              <a:rPr lang="en-GB">
                <a:latin typeface="Roboto Light"/>
                <a:ea typeface="Roboto Light"/>
                <a:cs typeface="Roboto Light"/>
                <a:sym typeface="Roboto Light"/>
              </a:rPr>
            </a:br>
            <a:endParaRPr>
              <a:latin typeface="Roboto Light"/>
              <a:ea typeface="Roboto Light"/>
              <a:cs typeface="Roboto Light"/>
              <a:sym typeface="Roboto Light"/>
            </a:endParaRPr>
          </a:p>
          <a:p>
            <a:pPr marL="0" lvl="0" indent="0" algn="l" rtl="0">
              <a:lnSpc>
                <a:spcPct val="90000"/>
              </a:lnSpc>
              <a:spcBef>
                <a:spcPts val="1000"/>
              </a:spcBef>
              <a:spcAft>
                <a:spcPts val="0"/>
              </a:spcAft>
              <a:buClr>
                <a:srgbClr val="262626"/>
              </a:buClr>
              <a:buSzPts val="2800"/>
              <a:buNone/>
            </a:pPr>
            <a:r>
              <a:rPr lang="en-GB" sz="2800">
                <a:latin typeface="Roboto Light"/>
                <a:ea typeface="Roboto Light"/>
                <a:cs typeface="Roboto Light"/>
                <a:sym typeface="Roboto Light"/>
              </a:rPr>
              <a:t>Alberto Azevedo</a:t>
            </a:r>
            <a:br>
              <a:rPr lang="en-GB" sz="2800">
                <a:latin typeface="Roboto Light"/>
                <a:ea typeface="Roboto Light"/>
                <a:cs typeface="Roboto Light"/>
                <a:sym typeface="Roboto Light"/>
              </a:rPr>
            </a:br>
            <a:r>
              <a:rPr lang="en-GB" sz="2800" err="1">
                <a:latin typeface="Roboto Light"/>
                <a:ea typeface="Roboto Light"/>
                <a:cs typeface="Roboto Light"/>
                <a:sym typeface="Roboto Light"/>
              </a:rPr>
              <a:t>Laboratório</a:t>
            </a:r>
            <a:r>
              <a:rPr lang="en-GB" sz="2800">
                <a:latin typeface="Roboto Light"/>
                <a:ea typeface="Roboto Light"/>
                <a:cs typeface="Roboto Light"/>
                <a:sym typeface="Roboto Light"/>
              </a:rPr>
              <a:t> Nacional de </a:t>
            </a:r>
            <a:r>
              <a:rPr lang="en-GB" sz="2800" err="1">
                <a:latin typeface="Roboto Light"/>
                <a:ea typeface="Roboto Light"/>
                <a:cs typeface="Roboto Light"/>
                <a:sym typeface="Roboto Light"/>
              </a:rPr>
              <a:t>Engenharia</a:t>
            </a:r>
            <a:r>
              <a:rPr lang="en-GB" sz="2800">
                <a:latin typeface="Roboto Light"/>
                <a:ea typeface="Roboto Light"/>
                <a:cs typeface="Roboto Light"/>
                <a:sym typeface="Roboto Light"/>
              </a:rPr>
              <a:t> Civil, LNEC</a:t>
            </a:r>
            <a:endParaRPr sz="2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B0A73B-EDB5-148B-3C1D-2E0945552EA4}"/>
              </a:ext>
            </a:extLst>
          </p:cNvPr>
          <p:cNvSpPr>
            <a:spLocks noGrp="1"/>
          </p:cNvSpPr>
          <p:nvPr>
            <p:ph type="title"/>
          </p:nvPr>
        </p:nvSpPr>
        <p:spPr/>
        <p:txBody>
          <a:bodyPr/>
          <a:lstStyle/>
          <a:p>
            <a:r>
              <a:rPr lang="en-US"/>
              <a:t>Overview</a:t>
            </a:r>
            <a:endParaRPr lang="pt-PT"/>
          </a:p>
        </p:txBody>
      </p:sp>
      <p:pic>
        <p:nvPicPr>
          <p:cNvPr id="6" name="Picture 5">
            <a:extLst>
              <a:ext uri="{FF2B5EF4-FFF2-40B4-BE49-F238E27FC236}">
                <a16:creationId xmlns:a16="http://schemas.microsoft.com/office/drawing/2014/main" id="{26C06894-90B6-6DA3-107F-5973BDAAD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7523" y="154656"/>
            <a:ext cx="797515" cy="797515"/>
          </a:xfrm>
          <a:prstGeom prst="rect">
            <a:avLst/>
          </a:prstGeom>
        </p:spPr>
      </p:pic>
      <p:sp>
        <p:nvSpPr>
          <p:cNvPr id="101" name="Outline label"/>
          <p:cNvSpPr txBox="1"/>
          <p:nvPr/>
        </p:nvSpPr>
        <p:spPr>
          <a:xfrm>
            <a:off x="667512" y="1691640"/>
            <a:ext cx="5669280" cy="36576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800" b="0" i="0">
                <a:solidFill>
                  <a:srgbClr val="548135"/>
                </a:solidFill>
                <a:latin typeface="Roboto"/>
                <a:cs typeface="Roboto"/>
              </a:rPr>
              <a:t>Outline</a:t>
            </a:r>
          </a:p>
        </p:txBody>
      </p:sp>
      <p:sp>
        <p:nvSpPr>
          <p:cNvPr id="102" name="Step 1"/>
          <p:cNvSpPr/>
          <p:nvPr/>
        </p:nvSpPr>
        <p:spPr>
          <a:xfrm>
            <a:off x="713232" y="2157984"/>
            <a:ext cx="457200" cy="457200"/>
          </a:xfrm>
          <a:prstGeom prst="ellipse">
            <a:avLst/>
          </a:prstGeom>
          <a:solidFill>
            <a:srgbClr val="548135"/>
          </a:solidFill>
          <a:ln>
            <a:noFill/>
          </a:ln>
        </p:spPr>
        <p:txBody>
          <a:bodyPr wrap="square" lIns="0" tIns="0" rIns="0" bIns="0" rtlCol="0" anchor="ctr">
            <a:noAutofit/>
          </a:bodyPr>
          <a:lstStyle/>
          <a:p>
            <a:pPr marL="0" indent="0" algn="ctr">
              <a:lnSpc>
                <a:spcPct val="100000"/>
              </a:lnSpc>
              <a:spcBef>
                <a:spcPts val="0"/>
              </a:spcBef>
              <a:spcAft>
                <a:spcPts val="0"/>
              </a:spcAft>
              <a:buNone/>
            </a:pPr>
            <a:r>
              <a:rPr lang="en-GB" sz="1600" b="0" i="0">
                <a:solidFill>
                  <a:srgbClr val="FFFFFF"/>
                </a:solidFill>
                <a:latin typeface="Roboto"/>
                <a:cs typeface="Roboto"/>
              </a:rPr>
              <a:t>1</a:t>
            </a:r>
          </a:p>
        </p:txBody>
      </p:sp>
      <p:sp>
        <p:nvSpPr>
          <p:cNvPr id="103" name="Outline item 1"/>
          <p:cNvSpPr txBox="1"/>
          <p:nvPr/>
        </p:nvSpPr>
        <p:spPr>
          <a:xfrm>
            <a:off x="1325880" y="2121408"/>
            <a:ext cx="5120640" cy="566928"/>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600" b="0" i="0">
                <a:solidFill>
                  <a:srgbClr val="262626"/>
                </a:solidFill>
                <a:latin typeface="Roboto"/>
                <a:cs typeface="Roboto"/>
              </a:rPr>
              <a:t>Context and IT challenges</a:t>
            </a:r>
          </a:p>
          <a:p>
            <a:pPr marL="0" indent="0" algn="l">
              <a:lnSpc>
                <a:spcPct val="100000"/>
              </a:lnSpc>
              <a:spcBef>
                <a:spcPts val="100"/>
              </a:spcBef>
              <a:spcAft>
                <a:spcPts val="0"/>
              </a:spcAft>
              <a:buNone/>
            </a:pPr>
            <a:r>
              <a:rPr lang="en-GB" sz="1250" b="0" i="0">
                <a:solidFill>
                  <a:srgbClr val="595959"/>
                </a:solidFill>
                <a:latin typeface="Roboto Light"/>
                <a:cs typeface="Roboto Light"/>
              </a:rPr>
              <a:t>What a port and coastal forecasting service has to deliver</a:t>
            </a:r>
          </a:p>
        </p:txBody>
      </p:sp>
      <p:sp>
        <p:nvSpPr>
          <p:cNvPr id="104" name="Step 2"/>
          <p:cNvSpPr/>
          <p:nvPr/>
        </p:nvSpPr>
        <p:spPr>
          <a:xfrm>
            <a:off x="713232" y="2798064"/>
            <a:ext cx="457200" cy="457200"/>
          </a:xfrm>
          <a:prstGeom prst="ellipse">
            <a:avLst/>
          </a:prstGeom>
          <a:solidFill>
            <a:srgbClr val="548135"/>
          </a:solidFill>
          <a:ln>
            <a:noFill/>
          </a:ln>
        </p:spPr>
        <p:txBody>
          <a:bodyPr wrap="square" lIns="0" tIns="0" rIns="0" bIns="0" rtlCol="0" anchor="ctr">
            <a:noAutofit/>
          </a:bodyPr>
          <a:lstStyle/>
          <a:p>
            <a:pPr marL="0" indent="0" algn="ctr">
              <a:lnSpc>
                <a:spcPct val="100000"/>
              </a:lnSpc>
              <a:spcBef>
                <a:spcPts val="0"/>
              </a:spcBef>
              <a:spcAft>
                <a:spcPts val="0"/>
              </a:spcAft>
              <a:buNone/>
            </a:pPr>
            <a:r>
              <a:rPr lang="en-GB" sz="1600" b="0" i="0">
                <a:solidFill>
                  <a:srgbClr val="FFFFFF"/>
                </a:solidFill>
                <a:latin typeface="Roboto"/>
                <a:cs typeface="Roboto"/>
              </a:rPr>
              <a:t>2</a:t>
            </a:r>
          </a:p>
        </p:txBody>
      </p:sp>
      <p:sp>
        <p:nvSpPr>
          <p:cNvPr id="105" name="Outline item 2"/>
          <p:cNvSpPr txBox="1"/>
          <p:nvPr/>
        </p:nvSpPr>
        <p:spPr>
          <a:xfrm>
            <a:off x="1325880" y="2761488"/>
            <a:ext cx="5120640" cy="566928"/>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600" b="0" i="0">
                <a:solidFill>
                  <a:srgbClr val="262626"/>
                </a:solidFill>
                <a:latin typeface="Roboto"/>
                <a:cs typeface="Roboto"/>
              </a:rPr>
              <a:t>OPENHIDRA architecture</a:t>
            </a:r>
          </a:p>
          <a:p>
            <a:pPr marL="0" indent="0" algn="l">
              <a:lnSpc>
                <a:spcPct val="100000"/>
              </a:lnSpc>
              <a:spcBef>
                <a:spcPts val="100"/>
              </a:spcBef>
              <a:spcAft>
                <a:spcPts val="0"/>
              </a:spcAft>
              <a:buNone/>
            </a:pPr>
            <a:r>
              <a:rPr lang="en-GB" sz="1250" b="0" i="0">
                <a:solidFill>
                  <a:srgbClr val="595959"/>
                </a:solidFill>
                <a:latin typeface="Roboto Light"/>
                <a:cs typeface="Roboto Light"/>
              </a:rPr>
              <a:t>OPENCoastS (circulation) + HIDRALERTA (waves, overtopping, ships)</a:t>
            </a:r>
          </a:p>
        </p:txBody>
      </p:sp>
      <p:sp>
        <p:nvSpPr>
          <p:cNvPr id="106" name="Step 3"/>
          <p:cNvSpPr/>
          <p:nvPr/>
        </p:nvSpPr>
        <p:spPr>
          <a:xfrm>
            <a:off x="713232" y="3438144"/>
            <a:ext cx="457200" cy="457200"/>
          </a:xfrm>
          <a:prstGeom prst="ellipse">
            <a:avLst/>
          </a:prstGeom>
          <a:solidFill>
            <a:srgbClr val="548135"/>
          </a:solidFill>
          <a:ln>
            <a:noFill/>
          </a:ln>
        </p:spPr>
        <p:txBody>
          <a:bodyPr wrap="square" lIns="0" tIns="0" rIns="0" bIns="0" rtlCol="0" anchor="ctr">
            <a:noAutofit/>
          </a:bodyPr>
          <a:lstStyle/>
          <a:p>
            <a:pPr marL="0" indent="0" algn="ctr">
              <a:lnSpc>
                <a:spcPct val="100000"/>
              </a:lnSpc>
              <a:spcBef>
                <a:spcPts val="0"/>
              </a:spcBef>
              <a:spcAft>
                <a:spcPts val="0"/>
              </a:spcAft>
              <a:buNone/>
            </a:pPr>
            <a:r>
              <a:rPr lang="en-GB" sz="1600" b="0" i="0">
                <a:solidFill>
                  <a:srgbClr val="FFFFFF"/>
                </a:solidFill>
                <a:latin typeface="Roboto"/>
                <a:cs typeface="Roboto"/>
              </a:rPr>
              <a:t>3</a:t>
            </a:r>
          </a:p>
        </p:txBody>
      </p:sp>
      <p:sp>
        <p:nvSpPr>
          <p:cNvPr id="107" name="Outline item 3"/>
          <p:cNvSpPr txBox="1"/>
          <p:nvPr/>
        </p:nvSpPr>
        <p:spPr>
          <a:xfrm>
            <a:off x="1325880" y="3401568"/>
            <a:ext cx="5120640" cy="566928"/>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600" b="0" i="0">
                <a:solidFill>
                  <a:srgbClr val="262626"/>
                </a:solidFill>
                <a:latin typeface="Roboto"/>
                <a:cs typeface="Roboto"/>
              </a:rPr>
              <a:t>Deployment on Iberian infrastructures</a:t>
            </a:r>
          </a:p>
          <a:p>
            <a:pPr marL="0" indent="0" algn="l">
              <a:lnSpc>
                <a:spcPct val="100000"/>
              </a:lnSpc>
              <a:spcBef>
                <a:spcPts val="100"/>
              </a:spcBef>
              <a:spcAft>
                <a:spcPts val="0"/>
              </a:spcAft>
              <a:buNone/>
            </a:pPr>
            <a:r>
              <a:rPr lang="en-GB" sz="1250" b="0" i="0">
                <a:solidFill>
                  <a:srgbClr val="595959"/>
                </a:solidFill>
                <a:latin typeface="Roboto Light"/>
                <a:cs typeface="Roboto Light"/>
              </a:rPr>
              <a:t>Cloud and batch resources at CNCA; jobs via EGI DIRAC</a:t>
            </a:r>
          </a:p>
        </p:txBody>
      </p:sp>
      <p:sp>
        <p:nvSpPr>
          <p:cNvPr id="108" name="Step 4"/>
          <p:cNvSpPr/>
          <p:nvPr/>
        </p:nvSpPr>
        <p:spPr>
          <a:xfrm>
            <a:off x="713232" y="4078224"/>
            <a:ext cx="457200" cy="457200"/>
          </a:xfrm>
          <a:prstGeom prst="ellipse">
            <a:avLst/>
          </a:prstGeom>
          <a:solidFill>
            <a:srgbClr val="548135"/>
          </a:solidFill>
          <a:ln>
            <a:noFill/>
          </a:ln>
        </p:spPr>
        <p:txBody>
          <a:bodyPr wrap="square" lIns="0" tIns="0" rIns="0" bIns="0" rtlCol="0" anchor="ctr">
            <a:noAutofit/>
          </a:bodyPr>
          <a:lstStyle/>
          <a:p>
            <a:pPr marL="0" indent="0" algn="ctr">
              <a:lnSpc>
                <a:spcPct val="100000"/>
              </a:lnSpc>
              <a:spcBef>
                <a:spcPts val="0"/>
              </a:spcBef>
              <a:spcAft>
                <a:spcPts val="0"/>
              </a:spcAft>
              <a:buNone/>
            </a:pPr>
            <a:r>
              <a:rPr lang="en-GB" sz="1600" b="0" i="0">
                <a:solidFill>
                  <a:srgbClr val="FFFFFF"/>
                </a:solidFill>
                <a:latin typeface="Roboto"/>
                <a:cs typeface="Roboto"/>
              </a:rPr>
              <a:t>4</a:t>
            </a:r>
          </a:p>
        </p:txBody>
      </p:sp>
      <p:sp>
        <p:nvSpPr>
          <p:cNvPr id="109" name="Outline item 4"/>
          <p:cNvSpPr txBox="1"/>
          <p:nvPr/>
        </p:nvSpPr>
        <p:spPr>
          <a:xfrm>
            <a:off x="1325880" y="4041648"/>
            <a:ext cx="5120640" cy="566928"/>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600" b="0" i="0">
                <a:solidFill>
                  <a:srgbClr val="262626"/>
                </a:solidFill>
                <a:latin typeface="Roboto"/>
                <a:cs typeface="Roboto"/>
              </a:rPr>
              <a:t>From per-site systems to a relocatable service</a:t>
            </a:r>
          </a:p>
          <a:p>
            <a:pPr marL="0" indent="0" algn="l">
              <a:lnSpc>
                <a:spcPct val="100000"/>
              </a:lnSpc>
              <a:spcBef>
                <a:spcPts val="100"/>
              </a:spcBef>
              <a:spcAft>
                <a:spcPts val="0"/>
              </a:spcAft>
              <a:buNone/>
            </a:pPr>
            <a:r>
              <a:rPr lang="en-GB" sz="1250" b="0" i="0">
                <a:solidFill>
                  <a:srgbClr val="595959"/>
                </a:solidFill>
                <a:latin typeface="Roboto Light"/>
                <a:cs typeface="Roboto Light"/>
              </a:rPr>
              <a:t>What changes for HIDRALERTA and OPENCoastS</a:t>
            </a:r>
          </a:p>
        </p:txBody>
      </p:sp>
      <p:sp>
        <p:nvSpPr>
          <p:cNvPr id="110" name="Step 5"/>
          <p:cNvSpPr/>
          <p:nvPr/>
        </p:nvSpPr>
        <p:spPr>
          <a:xfrm>
            <a:off x="713232" y="4718304"/>
            <a:ext cx="457200" cy="457200"/>
          </a:xfrm>
          <a:prstGeom prst="ellipse">
            <a:avLst/>
          </a:prstGeom>
          <a:solidFill>
            <a:srgbClr val="548135"/>
          </a:solidFill>
          <a:ln>
            <a:noFill/>
          </a:ln>
        </p:spPr>
        <p:txBody>
          <a:bodyPr wrap="square" lIns="0" tIns="0" rIns="0" bIns="0" rtlCol="0" anchor="ctr">
            <a:noAutofit/>
          </a:bodyPr>
          <a:lstStyle/>
          <a:p>
            <a:pPr marL="0" indent="0" algn="ctr">
              <a:lnSpc>
                <a:spcPct val="100000"/>
              </a:lnSpc>
              <a:spcBef>
                <a:spcPts val="0"/>
              </a:spcBef>
              <a:spcAft>
                <a:spcPts val="0"/>
              </a:spcAft>
              <a:buNone/>
            </a:pPr>
            <a:r>
              <a:rPr lang="en-GB" sz="1600" b="0" i="0">
                <a:solidFill>
                  <a:srgbClr val="FFFFFF"/>
                </a:solidFill>
                <a:latin typeface="Roboto"/>
                <a:cs typeface="Roboto"/>
              </a:rPr>
              <a:t>5</a:t>
            </a:r>
          </a:p>
        </p:txBody>
      </p:sp>
      <p:sp>
        <p:nvSpPr>
          <p:cNvPr id="111" name="Outline item 5"/>
          <p:cNvSpPr txBox="1"/>
          <p:nvPr/>
        </p:nvSpPr>
        <p:spPr>
          <a:xfrm>
            <a:off x="1325880" y="4681728"/>
            <a:ext cx="5120640" cy="566928"/>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600" b="0" i="0">
                <a:solidFill>
                  <a:srgbClr val="262626"/>
                </a:solidFill>
                <a:latin typeface="Roboto"/>
                <a:cs typeface="Roboto"/>
              </a:rPr>
              <a:t>EOSC integration, FAIR data</a:t>
            </a:r>
          </a:p>
          <a:p>
            <a:pPr marL="0" indent="0" algn="l">
              <a:lnSpc>
                <a:spcPct val="100000"/>
              </a:lnSpc>
              <a:spcBef>
                <a:spcPts val="100"/>
              </a:spcBef>
              <a:spcAft>
                <a:spcPts val="0"/>
              </a:spcAft>
              <a:buNone/>
            </a:pPr>
            <a:r>
              <a:rPr lang="en-GB" sz="1250" b="0" i="0">
                <a:solidFill>
                  <a:srgbClr val="595959"/>
                </a:solidFill>
                <a:latin typeface="Roboto Light"/>
                <a:cs typeface="Roboto Light"/>
              </a:rPr>
              <a:t>Four layers; EGI Check-in, B2SAFE, DIRAC; RO-Crate and PIDs</a:t>
            </a:r>
          </a:p>
        </p:txBody>
      </p:sp>
      <p:sp>
        <p:nvSpPr>
          <p:cNvPr id="112" name="Step 6"/>
          <p:cNvSpPr/>
          <p:nvPr/>
        </p:nvSpPr>
        <p:spPr>
          <a:xfrm>
            <a:off x="713232" y="5358384"/>
            <a:ext cx="457200" cy="457200"/>
          </a:xfrm>
          <a:prstGeom prst="ellipse">
            <a:avLst/>
          </a:prstGeom>
          <a:solidFill>
            <a:srgbClr val="548135"/>
          </a:solidFill>
          <a:ln>
            <a:noFill/>
          </a:ln>
        </p:spPr>
        <p:txBody>
          <a:bodyPr wrap="square" lIns="0" tIns="0" rIns="0" bIns="0" rtlCol="0" anchor="ctr">
            <a:noAutofit/>
          </a:bodyPr>
          <a:lstStyle/>
          <a:p>
            <a:pPr marL="0" indent="0" algn="ctr">
              <a:lnSpc>
                <a:spcPct val="100000"/>
              </a:lnSpc>
              <a:spcBef>
                <a:spcPts val="0"/>
              </a:spcBef>
              <a:spcAft>
                <a:spcPts val="0"/>
              </a:spcAft>
              <a:buNone/>
            </a:pPr>
            <a:r>
              <a:rPr lang="en-GB" sz="1600" b="0" i="0">
                <a:solidFill>
                  <a:srgbClr val="FFFFFF"/>
                </a:solidFill>
                <a:latin typeface="Roboto"/>
                <a:cs typeface="Roboto"/>
              </a:rPr>
              <a:t>6</a:t>
            </a:r>
          </a:p>
        </p:txBody>
      </p:sp>
      <p:sp>
        <p:nvSpPr>
          <p:cNvPr id="113" name="Outline item 6"/>
          <p:cNvSpPr txBox="1"/>
          <p:nvPr/>
        </p:nvSpPr>
        <p:spPr>
          <a:xfrm>
            <a:off x="1325880" y="5449824"/>
            <a:ext cx="5120640" cy="566928"/>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600" b="0" i="0">
                <a:solidFill>
                  <a:srgbClr val="262626"/>
                </a:solidFill>
                <a:latin typeface="Roboto"/>
                <a:cs typeface="Roboto"/>
              </a:rPr>
              <a:t>Summary and next steps</a:t>
            </a:r>
          </a:p>
        </p:txBody>
      </p:sp>
      <p:sp>
        <p:nvSpPr>
          <p:cNvPr id="114" name="Context card"/>
          <p:cNvSpPr/>
          <p:nvPr/>
        </p:nvSpPr>
        <p:spPr>
          <a:xfrm>
            <a:off x="6812280" y="1691640"/>
            <a:ext cx="4709160" cy="4434840"/>
          </a:xfrm>
          <a:prstGeom prst="roundRect">
            <a:avLst>
              <a:gd name="adj" fmla="val 4000"/>
            </a:avLst>
          </a:prstGeom>
          <a:solidFill>
            <a:srgbClr val="F1F5EE"/>
          </a:solidFill>
          <a:ln>
            <a:noFill/>
          </a:ln>
        </p:spPr>
        <p:txBody>
          <a:bodyPr wrap="square" lIns="73152" tIns="45720" rIns="73152" bIns="45720" rtlCol="0" anchor="t">
            <a:noAutofit/>
          </a:bodyPr>
          <a:lstStyle/>
          <a:p>
            <a:endParaRPr lang="en-GB"/>
          </a:p>
        </p:txBody>
      </p:sp>
      <p:sp>
        <p:nvSpPr>
          <p:cNvPr id="115" name="Context header"/>
          <p:cNvSpPr txBox="1"/>
          <p:nvPr/>
        </p:nvSpPr>
        <p:spPr>
          <a:xfrm>
            <a:off x="7086600" y="1892808"/>
            <a:ext cx="4160520" cy="82296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800" b="0" i="0">
                <a:solidFill>
                  <a:srgbClr val="548135"/>
                </a:solidFill>
                <a:latin typeface="Roboto"/>
                <a:cs typeface="Roboto"/>
              </a:rPr>
              <a:t>CLIMATE-ADAPT4EOSC</a:t>
            </a:r>
          </a:p>
          <a:p>
            <a:pPr marL="0" indent="0" algn="l">
              <a:lnSpc>
                <a:spcPct val="100000"/>
              </a:lnSpc>
              <a:spcBef>
                <a:spcPts val="200"/>
              </a:spcBef>
              <a:spcAft>
                <a:spcPts val="0"/>
              </a:spcAft>
              <a:buNone/>
            </a:pPr>
            <a:r>
              <a:rPr lang="en-GB" sz="1100" b="0" i="0">
                <a:solidFill>
                  <a:srgbClr val="595959"/>
                </a:solidFill>
                <a:latin typeface="Roboto Light"/>
                <a:cs typeface="Roboto Light"/>
              </a:rPr>
              <a:t>Horizon Europe RIA · GA 101188248</a:t>
            </a:r>
          </a:p>
        </p:txBody>
      </p:sp>
      <p:sp>
        <p:nvSpPr>
          <p:cNvPr id="116" name="Stat 1"/>
          <p:cNvSpPr/>
          <p:nvPr/>
        </p:nvSpPr>
        <p:spPr>
          <a:xfrm>
            <a:off x="7086600" y="2651760"/>
            <a:ext cx="1965960" cy="1188720"/>
          </a:xfrm>
          <a:prstGeom prst="roundRect">
            <a:avLst>
              <a:gd name="adj" fmla="val 6000"/>
            </a:avLst>
          </a:prstGeom>
          <a:solidFill>
            <a:srgbClr val="FFFFFF"/>
          </a:solidFill>
          <a:ln>
            <a:noFill/>
          </a:ln>
        </p:spPr>
        <p:txBody>
          <a:bodyPr wrap="square" lIns="137160" tIns="91440" rIns="91440" bIns="45720" rtlCol="0" anchor="t">
            <a:noAutofit/>
          </a:bodyPr>
          <a:lstStyle/>
          <a:p>
            <a:pPr marL="0" indent="0" algn="l">
              <a:lnSpc>
                <a:spcPct val="100000"/>
              </a:lnSpc>
              <a:spcBef>
                <a:spcPts val="0"/>
              </a:spcBef>
              <a:spcAft>
                <a:spcPts val="0"/>
              </a:spcAft>
              <a:buNone/>
            </a:pPr>
            <a:r>
              <a:rPr lang="en-GB" sz="2600" b="0" i="0">
                <a:solidFill>
                  <a:srgbClr val="2E75B6"/>
                </a:solidFill>
                <a:latin typeface="Roboto"/>
                <a:cs typeface="Roboto"/>
              </a:rPr>
              <a:t>11</a:t>
            </a:r>
          </a:p>
          <a:p>
            <a:pPr marL="0" indent="0" algn="l">
              <a:lnSpc>
                <a:spcPct val="100000"/>
              </a:lnSpc>
              <a:spcBef>
                <a:spcPts val="200"/>
              </a:spcBef>
              <a:spcAft>
                <a:spcPts val="0"/>
              </a:spcAft>
              <a:buNone/>
            </a:pPr>
            <a:r>
              <a:rPr lang="en-GB" sz="1150" b="0" i="0">
                <a:solidFill>
                  <a:srgbClr val="262626"/>
                </a:solidFill>
                <a:latin typeface="Roboto Light"/>
                <a:cs typeface="Roboto Light"/>
              </a:rPr>
              <a:t>real-case scenarios in</a:t>
            </a:r>
          </a:p>
          <a:p>
            <a:pPr marL="0" indent="0" algn="l">
              <a:lnSpc>
                <a:spcPct val="100000"/>
              </a:lnSpc>
              <a:spcBef>
                <a:spcPts val="0"/>
              </a:spcBef>
              <a:spcAft>
                <a:spcPts val="0"/>
              </a:spcAft>
              <a:buNone/>
            </a:pPr>
            <a:r>
              <a:rPr lang="en-GB" sz="1150" b="0" i="0">
                <a:solidFill>
                  <a:srgbClr val="262626"/>
                </a:solidFill>
                <a:latin typeface="Roboto Light"/>
                <a:cs typeface="Roboto Light"/>
              </a:rPr>
              <a:t>5 EU Member States</a:t>
            </a:r>
          </a:p>
        </p:txBody>
      </p:sp>
      <p:sp>
        <p:nvSpPr>
          <p:cNvPr id="117" name="Stat 2"/>
          <p:cNvSpPr/>
          <p:nvPr/>
        </p:nvSpPr>
        <p:spPr>
          <a:xfrm>
            <a:off x="9281160" y="2651760"/>
            <a:ext cx="1965960" cy="1188720"/>
          </a:xfrm>
          <a:prstGeom prst="roundRect">
            <a:avLst>
              <a:gd name="adj" fmla="val 6000"/>
            </a:avLst>
          </a:prstGeom>
          <a:solidFill>
            <a:srgbClr val="FFFFFF"/>
          </a:solidFill>
          <a:ln>
            <a:noFill/>
          </a:ln>
        </p:spPr>
        <p:txBody>
          <a:bodyPr wrap="square" lIns="137160" tIns="91440" rIns="91440" bIns="45720" rtlCol="0" anchor="t">
            <a:noAutofit/>
          </a:bodyPr>
          <a:lstStyle/>
          <a:p>
            <a:pPr marL="0" indent="0" algn="l">
              <a:lnSpc>
                <a:spcPct val="100000"/>
              </a:lnSpc>
              <a:spcBef>
                <a:spcPts val="0"/>
              </a:spcBef>
              <a:spcAft>
                <a:spcPts val="0"/>
              </a:spcAft>
              <a:buNone/>
            </a:pPr>
            <a:r>
              <a:rPr lang="en-GB" sz="2600" b="0" i="0">
                <a:solidFill>
                  <a:srgbClr val="548135"/>
                </a:solidFill>
                <a:latin typeface="Roboto"/>
                <a:cs typeface="Roboto"/>
              </a:rPr>
              <a:t>TRL 4→7</a:t>
            </a:r>
          </a:p>
          <a:p>
            <a:pPr marL="0" indent="0" algn="l">
              <a:lnSpc>
                <a:spcPct val="100000"/>
              </a:lnSpc>
              <a:spcBef>
                <a:spcPts val="200"/>
              </a:spcBef>
              <a:spcAft>
                <a:spcPts val="0"/>
              </a:spcAft>
              <a:buNone/>
            </a:pPr>
            <a:r>
              <a:rPr lang="en-GB" sz="1150" b="0" i="0">
                <a:solidFill>
                  <a:srgbClr val="262626"/>
                </a:solidFill>
                <a:latin typeface="Roboto Light"/>
                <a:cs typeface="Roboto Light"/>
              </a:rPr>
              <a:t>OPENHIDRA maturity</a:t>
            </a:r>
          </a:p>
          <a:p>
            <a:pPr marL="0" indent="0" algn="l">
              <a:lnSpc>
                <a:spcPct val="100000"/>
              </a:lnSpc>
              <a:spcBef>
                <a:spcPts val="0"/>
              </a:spcBef>
              <a:spcAft>
                <a:spcPts val="0"/>
              </a:spcAft>
              <a:buNone/>
            </a:pPr>
            <a:r>
              <a:rPr lang="en-GB" sz="1150" b="0" i="0">
                <a:solidFill>
                  <a:srgbClr val="262626"/>
                </a:solidFill>
                <a:latin typeface="Roboto Light"/>
                <a:cs typeface="Roboto Light"/>
              </a:rPr>
              <a:t>target in the project</a:t>
            </a:r>
          </a:p>
        </p:txBody>
      </p:sp>
      <p:sp>
        <p:nvSpPr>
          <p:cNvPr id="118" name="Stat 3"/>
          <p:cNvSpPr/>
          <p:nvPr/>
        </p:nvSpPr>
        <p:spPr>
          <a:xfrm>
            <a:off x="7086600" y="4023360"/>
            <a:ext cx="1965960" cy="1188720"/>
          </a:xfrm>
          <a:prstGeom prst="roundRect">
            <a:avLst>
              <a:gd name="adj" fmla="val 6000"/>
            </a:avLst>
          </a:prstGeom>
          <a:solidFill>
            <a:srgbClr val="FFFFFF"/>
          </a:solidFill>
          <a:ln>
            <a:noFill/>
          </a:ln>
        </p:spPr>
        <p:txBody>
          <a:bodyPr wrap="square" lIns="137160" tIns="91440" rIns="91440" bIns="45720" rtlCol="0" anchor="t">
            <a:noAutofit/>
          </a:bodyPr>
          <a:lstStyle/>
          <a:p>
            <a:pPr marL="0" indent="0" algn="l">
              <a:lnSpc>
                <a:spcPct val="100000"/>
              </a:lnSpc>
              <a:spcBef>
                <a:spcPts val="0"/>
              </a:spcBef>
              <a:spcAft>
                <a:spcPts val="0"/>
              </a:spcAft>
              <a:buNone/>
            </a:pPr>
            <a:r>
              <a:rPr lang="en-GB" sz="2600" b="0" i="0">
                <a:solidFill>
                  <a:srgbClr val="548135"/>
                </a:solidFill>
                <a:latin typeface="Roboto"/>
                <a:cs typeface="Roboto"/>
              </a:rPr>
              <a:t>1 + 3</a:t>
            </a:r>
          </a:p>
          <a:p>
            <a:pPr marL="0" indent="0" algn="l">
              <a:lnSpc>
                <a:spcPct val="100000"/>
              </a:lnSpc>
              <a:spcBef>
                <a:spcPts val="200"/>
              </a:spcBef>
              <a:spcAft>
                <a:spcPts val="0"/>
              </a:spcAft>
              <a:buNone/>
            </a:pPr>
            <a:r>
              <a:rPr lang="en-GB" sz="1150" b="0" i="0">
                <a:solidFill>
                  <a:srgbClr val="262626"/>
                </a:solidFill>
                <a:latin typeface="Roboto Light"/>
                <a:cs typeface="Roboto Light"/>
              </a:rPr>
              <a:t>sites to run in parallel:</a:t>
            </a:r>
          </a:p>
          <a:p>
            <a:pPr marL="0" indent="0" algn="l">
              <a:lnSpc>
                <a:spcPct val="100000"/>
              </a:lnSpc>
              <a:spcBef>
                <a:spcPts val="0"/>
              </a:spcBef>
              <a:spcAft>
                <a:spcPts val="0"/>
              </a:spcAft>
              <a:buNone/>
            </a:pPr>
            <a:r>
              <a:rPr lang="en-GB" sz="1150" b="0" i="0">
                <a:solidFill>
                  <a:srgbClr val="262626"/>
                </a:solidFill>
                <a:latin typeface="Roboto Light"/>
                <a:cs typeface="Roboto Light"/>
              </a:rPr>
              <a:t>1 pilot + 3 replicator ports</a:t>
            </a:r>
          </a:p>
        </p:txBody>
      </p:sp>
      <p:sp>
        <p:nvSpPr>
          <p:cNvPr id="119" name="Stat 4"/>
          <p:cNvSpPr/>
          <p:nvPr/>
        </p:nvSpPr>
        <p:spPr>
          <a:xfrm>
            <a:off x="9281160" y="4023360"/>
            <a:ext cx="1965960" cy="1188720"/>
          </a:xfrm>
          <a:prstGeom prst="roundRect">
            <a:avLst>
              <a:gd name="adj" fmla="val 6000"/>
            </a:avLst>
          </a:prstGeom>
          <a:solidFill>
            <a:srgbClr val="FFFFFF"/>
          </a:solidFill>
          <a:ln>
            <a:noFill/>
          </a:ln>
        </p:spPr>
        <p:txBody>
          <a:bodyPr wrap="square" lIns="137160" tIns="91440" rIns="91440" bIns="45720" rtlCol="0" anchor="t">
            <a:noAutofit/>
          </a:bodyPr>
          <a:lstStyle/>
          <a:p>
            <a:pPr marL="0" indent="0" algn="l">
              <a:lnSpc>
                <a:spcPct val="100000"/>
              </a:lnSpc>
              <a:spcBef>
                <a:spcPts val="0"/>
              </a:spcBef>
              <a:spcAft>
                <a:spcPts val="0"/>
              </a:spcAft>
              <a:buNone/>
            </a:pPr>
            <a:r>
              <a:rPr lang="en-GB" sz="2600" b="0" i="0">
                <a:solidFill>
                  <a:srgbClr val="2E75B6"/>
                </a:solidFill>
                <a:latin typeface="Roboto"/>
                <a:cs typeface="Roboto"/>
              </a:rPr>
              <a:t>72 h</a:t>
            </a:r>
          </a:p>
          <a:p>
            <a:pPr marL="0" indent="0" algn="l">
              <a:lnSpc>
                <a:spcPct val="100000"/>
              </a:lnSpc>
              <a:spcBef>
                <a:spcPts val="200"/>
              </a:spcBef>
              <a:spcAft>
                <a:spcPts val="0"/>
              </a:spcAft>
              <a:buNone/>
            </a:pPr>
            <a:r>
              <a:rPr lang="en-GB" sz="1150" b="0" i="0">
                <a:solidFill>
                  <a:srgbClr val="262626"/>
                </a:solidFill>
                <a:latin typeface="Roboto Light"/>
                <a:cs typeface="Roboto Light"/>
              </a:rPr>
              <a:t>alert horizon,</a:t>
            </a:r>
          </a:p>
          <a:p>
            <a:pPr marL="0" indent="0" algn="l">
              <a:lnSpc>
                <a:spcPct val="100000"/>
              </a:lnSpc>
              <a:spcBef>
                <a:spcPts val="0"/>
              </a:spcBef>
              <a:spcAft>
                <a:spcPts val="0"/>
              </a:spcAft>
              <a:buNone/>
            </a:pPr>
            <a:r>
              <a:rPr lang="en-GB" sz="1150" b="0" i="0">
                <a:solidFill>
                  <a:srgbClr val="262626"/>
                </a:solidFill>
                <a:latin typeface="Roboto Light"/>
                <a:cs typeface="Roboto Light"/>
              </a:rPr>
              <a:t>forecasts updated daily</a:t>
            </a:r>
          </a:p>
        </p:txBody>
      </p:sp>
      <p:sp>
        <p:nvSpPr>
          <p:cNvPr id="120" name="Context footnote"/>
          <p:cNvSpPr txBox="1"/>
          <p:nvPr/>
        </p:nvSpPr>
        <p:spPr>
          <a:xfrm>
            <a:off x="7086600" y="5257800"/>
            <a:ext cx="4160520" cy="73152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200" b="0" i="0">
                <a:solidFill>
                  <a:srgbClr val="262626"/>
                </a:solidFill>
                <a:latin typeface="Roboto"/>
                <a:cs typeface="Roboto"/>
              </a:rPr>
              <a:t>OPENHIDRA is Use Case 2, led by LNEC; </a:t>
            </a:r>
            <a:r>
              <a:rPr lang="en-GB" sz="1200" b="0" i="0">
                <a:solidFill>
                  <a:srgbClr val="262626"/>
                </a:solidFill>
                <a:latin typeface="Roboto Light"/>
                <a:cs typeface="Roboto Light"/>
              </a:rPr>
              <a:t>runs on </a:t>
            </a:r>
            <a:r>
              <a:rPr lang="en-GB" sz="1200" b="1" i="0">
                <a:solidFill>
                  <a:srgbClr val="262626"/>
                </a:solidFill>
                <a:latin typeface="Roboto"/>
                <a:cs typeface="Roboto"/>
              </a:rPr>
              <a:t>CNCA</a:t>
            </a:r>
            <a:r>
              <a:rPr lang="en-GB" sz="1200" b="0" i="0">
                <a:solidFill>
                  <a:srgbClr val="262626"/>
                </a:solidFill>
                <a:latin typeface="Roboto Light"/>
                <a:cs typeface="Roboto Light"/>
              </a:rPr>
              <a:t> cloud resources. Pilot: Aveiro Lagoon (PT). Replicators: Piraeus, Rhodes (GR), Dunkirk (FR).</a:t>
            </a:r>
          </a:p>
        </p:txBody>
      </p:sp>
    </p:spTree>
    <p:extLst>
      <p:ext uri="{BB962C8B-B14F-4D97-AF65-F5344CB8AC3E}">
        <p14:creationId xmlns:p14="http://schemas.microsoft.com/office/powerpoint/2010/main" val="2216058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4C522-79B5-6B3E-B535-84453B2FD1F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CFD0D8-A898-0D1F-E09C-549ECDC9DB89}"/>
              </a:ext>
            </a:extLst>
          </p:cNvPr>
          <p:cNvSpPr>
            <a:spLocks noGrp="1"/>
          </p:cNvSpPr>
          <p:nvPr>
            <p:ph type="title"/>
          </p:nvPr>
        </p:nvSpPr>
        <p:spPr/>
        <p:txBody>
          <a:bodyPr/>
          <a:lstStyle/>
          <a:p>
            <a:r>
              <a:rPr lang="en-US"/>
              <a:t>Challenges in port and coastal management</a:t>
            </a:r>
            <a:endParaRPr lang="pt-PT"/>
          </a:p>
        </p:txBody>
      </p:sp>
      <p:pic>
        <p:nvPicPr>
          <p:cNvPr id="6" name="Picture 5">
            <a:extLst>
              <a:ext uri="{FF2B5EF4-FFF2-40B4-BE49-F238E27FC236}">
                <a16:creationId xmlns:a16="http://schemas.microsoft.com/office/drawing/2014/main" id="{C554EF21-9A15-5F38-8E74-48ABDF2B8C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7523" y="154656"/>
            <a:ext cx="797515" cy="797515"/>
          </a:xfrm>
          <a:prstGeom prst="rect">
            <a:avLst/>
          </a:prstGeom>
        </p:spPr>
      </p:pic>
      <p:sp>
        <p:nvSpPr>
          <p:cNvPr id="121" name="Key message"/>
          <p:cNvSpPr txBox="1"/>
          <p:nvPr/>
        </p:nvSpPr>
        <p:spPr>
          <a:xfrm>
            <a:off x="667512" y="1572768"/>
            <a:ext cx="10881360" cy="36576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700" b="0" i="1">
                <a:solidFill>
                  <a:srgbClr val="548135"/>
                </a:solidFill>
                <a:latin typeface="Roboto Light"/>
                <a:cs typeface="Roboto Light"/>
              </a:rPr>
              <a:t>Coastal hazards set the demand; the IT side decides whether forecasts arrive on time, at scale</a:t>
            </a:r>
          </a:p>
        </p:txBody>
      </p:sp>
      <p:sp>
        <p:nvSpPr>
          <p:cNvPr id="122" name="Row label 1"/>
          <p:cNvSpPr txBox="1"/>
          <p:nvPr/>
        </p:nvSpPr>
        <p:spPr>
          <a:xfrm>
            <a:off x="667512" y="2011680"/>
            <a:ext cx="5486400" cy="292608"/>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200" b="0" i="0">
                <a:solidFill>
                  <a:srgbClr val="2E75B6"/>
                </a:solidFill>
                <a:latin typeface="Roboto"/>
                <a:cs typeface="Roboto"/>
              </a:rPr>
              <a:t>WHAT DRIVES DEMAND</a:t>
            </a:r>
          </a:p>
        </p:txBody>
      </p:sp>
      <p:sp>
        <p:nvSpPr>
          <p:cNvPr id="123" name="Card 1.1"/>
          <p:cNvSpPr/>
          <p:nvPr/>
        </p:nvSpPr>
        <p:spPr>
          <a:xfrm>
            <a:off x="667512" y="2359152"/>
            <a:ext cx="3435096" cy="1645920"/>
          </a:xfrm>
          <a:prstGeom prst="roundRect">
            <a:avLst>
              <a:gd name="adj" fmla="val 6000"/>
            </a:avLst>
          </a:prstGeom>
          <a:solidFill>
            <a:srgbClr val="EAF2FA"/>
          </a:solidFill>
          <a:ln>
            <a:noFill/>
          </a:ln>
        </p:spPr>
        <p:txBody>
          <a:bodyPr wrap="square" lIns="73152" tIns="45720" rIns="73152" bIns="45720" rtlCol="0" anchor="t">
            <a:noAutofit/>
          </a:bodyPr>
          <a:lstStyle/>
          <a:p>
            <a:endParaRPr lang="en-GB"/>
          </a:p>
        </p:txBody>
      </p:sp>
      <p:sp>
        <p:nvSpPr>
          <p:cNvPr id="124" name="Icon circle sea"/>
          <p:cNvSpPr/>
          <p:nvPr/>
        </p:nvSpPr>
        <p:spPr>
          <a:xfrm>
            <a:off x="850392" y="2542032"/>
            <a:ext cx="566928" cy="566928"/>
          </a:xfrm>
          <a:prstGeom prst="ellipse">
            <a:avLst/>
          </a:prstGeom>
          <a:solidFill>
            <a:srgbClr val="2E75B6"/>
          </a:solidFill>
          <a:ln>
            <a:noFill/>
          </a:ln>
        </p:spPr>
        <p:txBody>
          <a:bodyPr wrap="square" lIns="73152" tIns="45720" rIns="73152" bIns="45720" rtlCol="0" anchor="t">
            <a:noAutofit/>
          </a:bodyPr>
          <a:lstStyle/>
          <a:p>
            <a:endParaRPr lang="en-GB"/>
          </a:p>
        </p:txBody>
      </p:sp>
      <p:pic>
        <p:nvPicPr>
          <p:cNvPr id="125" name="Icon sea"/>
          <p:cNvPicPr>
            <a:picLocks noChangeAspect="1"/>
          </p:cNvPicPr>
          <p:nvPr/>
        </p:nvPicPr>
        <p:blipFill>
          <a:blip r:embed="rId3"/>
          <a:stretch>
            <a:fillRect/>
          </a:stretch>
        </p:blipFill>
        <p:spPr>
          <a:xfrm>
            <a:off x="997793" y="2689433"/>
            <a:ext cx="272125" cy="272125"/>
          </a:xfrm>
          <a:prstGeom prst="rect">
            <a:avLst/>
          </a:prstGeom>
        </p:spPr>
      </p:pic>
      <p:sp>
        <p:nvSpPr>
          <p:cNvPr id="126" name="Card 1.1 title"/>
          <p:cNvSpPr txBox="1"/>
          <p:nvPr/>
        </p:nvSpPr>
        <p:spPr>
          <a:xfrm>
            <a:off x="1563624" y="2542032"/>
            <a:ext cx="2383536" cy="566928"/>
          </a:xfrm>
          <a:prstGeom prst="rect">
            <a:avLst/>
          </a:prstGeom>
          <a:noFill/>
          <a:ln>
            <a:noFill/>
          </a:ln>
        </p:spPr>
        <p:txBody>
          <a:bodyPr wrap="square" lIns="0" tIns="0" rIns="0" bIns="0" rtlCol="0" anchor="ctr">
            <a:noAutofit/>
          </a:bodyPr>
          <a:lstStyle/>
          <a:p>
            <a:pPr marL="0" indent="0" algn="l">
              <a:lnSpc>
                <a:spcPct val="100000"/>
              </a:lnSpc>
              <a:spcBef>
                <a:spcPts val="0"/>
              </a:spcBef>
              <a:spcAft>
                <a:spcPts val="0"/>
              </a:spcAft>
              <a:buNone/>
            </a:pPr>
            <a:r>
              <a:rPr lang="en-GB" sz="1500" b="0" i="0">
                <a:solidFill>
                  <a:srgbClr val="262626"/>
                </a:solidFill>
                <a:latin typeface="Roboto"/>
                <a:cs typeface="Roboto"/>
              </a:rPr>
              <a:t>Sea-level rise and storms</a:t>
            </a:r>
          </a:p>
        </p:txBody>
      </p:sp>
      <p:sp>
        <p:nvSpPr>
          <p:cNvPr id="127" name="Card 1.1 text"/>
          <p:cNvSpPr txBox="1"/>
          <p:nvPr/>
        </p:nvSpPr>
        <p:spPr>
          <a:xfrm>
            <a:off x="850392" y="3200400"/>
            <a:ext cx="3069336" cy="777240"/>
          </a:xfrm>
          <a:prstGeom prst="rect">
            <a:avLst/>
          </a:prstGeom>
          <a:noFill/>
          <a:ln>
            <a:noFill/>
          </a:ln>
        </p:spPr>
        <p:txBody>
          <a:bodyPr wrap="square" lIns="0" tIns="0" rIns="0" bIns="0" rtlCol="0" anchor="t">
            <a:noAutofit/>
          </a:bodyPr>
          <a:lstStyle/>
          <a:p>
            <a:pPr marL="0" indent="0" algn="l">
              <a:lnSpc>
                <a:spcPct val="95000"/>
              </a:lnSpc>
              <a:spcBef>
                <a:spcPts val="0"/>
              </a:spcBef>
              <a:spcAft>
                <a:spcPts val="0"/>
              </a:spcAft>
              <a:buNone/>
            </a:pPr>
            <a:r>
              <a:rPr lang="en-GB" sz="1250" b="0" i="0">
                <a:solidFill>
                  <a:srgbClr val="262626"/>
                </a:solidFill>
                <a:latin typeface="Roboto Light"/>
                <a:cs typeface="Roboto Light"/>
              </a:rPr>
              <a:t>Mean sea-level rise and more frequent, stronger storms raise extreme water levels, while more people live on the coast.</a:t>
            </a:r>
          </a:p>
        </p:txBody>
      </p:sp>
      <p:sp>
        <p:nvSpPr>
          <p:cNvPr id="128" name="Card 1.2"/>
          <p:cNvSpPr/>
          <p:nvPr/>
        </p:nvSpPr>
        <p:spPr>
          <a:xfrm>
            <a:off x="4376928" y="2359152"/>
            <a:ext cx="3435096" cy="1645920"/>
          </a:xfrm>
          <a:prstGeom prst="roundRect">
            <a:avLst>
              <a:gd name="adj" fmla="val 6000"/>
            </a:avLst>
          </a:prstGeom>
          <a:solidFill>
            <a:srgbClr val="EAF2FA"/>
          </a:solidFill>
          <a:ln>
            <a:noFill/>
          </a:ln>
        </p:spPr>
        <p:txBody>
          <a:bodyPr wrap="square" lIns="73152" tIns="45720" rIns="73152" bIns="45720" rtlCol="0" anchor="t">
            <a:noAutofit/>
          </a:bodyPr>
          <a:lstStyle/>
          <a:p>
            <a:endParaRPr lang="en-GB"/>
          </a:p>
        </p:txBody>
      </p:sp>
      <p:sp>
        <p:nvSpPr>
          <p:cNvPr id="129" name="Icon circle wave"/>
          <p:cNvSpPr/>
          <p:nvPr/>
        </p:nvSpPr>
        <p:spPr>
          <a:xfrm>
            <a:off x="4559808" y="2542032"/>
            <a:ext cx="566928" cy="566928"/>
          </a:xfrm>
          <a:prstGeom prst="ellipse">
            <a:avLst/>
          </a:prstGeom>
          <a:solidFill>
            <a:srgbClr val="2E75B6"/>
          </a:solidFill>
          <a:ln>
            <a:noFill/>
          </a:ln>
        </p:spPr>
        <p:txBody>
          <a:bodyPr wrap="square" lIns="73152" tIns="45720" rIns="73152" bIns="45720" rtlCol="0" anchor="t">
            <a:noAutofit/>
          </a:bodyPr>
          <a:lstStyle/>
          <a:p>
            <a:endParaRPr lang="en-GB"/>
          </a:p>
        </p:txBody>
      </p:sp>
      <p:pic>
        <p:nvPicPr>
          <p:cNvPr id="130" name="Icon wave"/>
          <p:cNvPicPr>
            <a:picLocks noChangeAspect="1"/>
          </p:cNvPicPr>
          <p:nvPr/>
        </p:nvPicPr>
        <p:blipFill>
          <a:blip r:embed="rId4"/>
          <a:stretch>
            <a:fillRect/>
          </a:stretch>
        </p:blipFill>
        <p:spPr>
          <a:xfrm>
            <a:off x="4707209" y="2689433"/>
            <a:ext cx="272125" cy="272125"/>
          </a:xfrm>
          <a:prstGeom prst="rect">
            <a:avLst/>
          </a:prstGeom>
        </p:spPr>
      </p:pic>
      <p:sp>
        <p:nvSpPr>
          <p:cNvPr id="131" name="Card 1.2 title"/>
          <p:cNvSpPr txBox="1"/>
          <p:nvPr/>
        </p:nvSpPr>
        <p:spPr>
          <a:xfrm>
            <a:off x="5273040" y="2542032"/>
            <a:ext cx="2383536" cy="566928"/>
          </a:xfrm>
          <a:prstGeom prst="rect">
            <a:avLst/>
          </a:prstGeom>
          <a:noFill/>
          <a:ln>
            <a:noFill/>
          </a:ln>
        </p:spPr>
        <p:txBody>
          <a:bodyPr wrap="square" lIns="0" tIns="0" rIns="0" bIns="0" rtlCol="0" anchor="ctr">
            <a:noAutofit/>
          </a:bodyPr>
          <a:lstStyle/>
          <a:p>
            <a:pPr marL="0" indent="0" algn="l">
              <a:lnSpc>
                <a:spcPct val="100000"/>
              </a:lnSpc>
              <a:spcBef>
                <a:spcPts val="0"/>
              </a:spcBef>
              <a:spcAft>
                <a:spcPts val="0"/>
              </a:spcAft>
              <a:buNone/>
            </a:pPr>
            <a:r>
              <a:rPr lang="en-GB" sz="1500" b="0" i="0">
                <a:solidFill>
                  <a:srgbClr val="262626"/>
                </a:solidFill>
                <a:latin typeface="Roboto"/>
                <a:cs typeface="Roboto"/>
              </a:rPr>
              <a:t>Overtopping and flooding</a:t>
            </a:r>
          </a:p>
        </p:txBody>
      </p:sp>
      <p:sp>
        <p:nvSpPr>
          <p:cNvPr id="132" name="Card 1.2 text"/>
          <p:cNvSpPr txBox="1"/>
          <p:nvPr/>
        </p:nvSpPr>
        <p:spPr>
          <a:xfrm>
            <a:off x="4559808" y="3200400"/>
            <a:ext cx="3069336" cy="777240"/>
          </a:xfrm>
          <a:prstGeom prst="rect">
            <a:avLst/>
          </a:prstGeom>
          <a:noFill/>
          <a:ln>
            <a:noFill/>
          </a:ln>
        </p:spPr>
        <p:txBody>
          <a:bodyPr wrap="square" lIns="0" tIns="0" rIns="0" bIns="0" rtlCol="0" anchor="t">
            <a:noAutofit/>
          </a:bodyPr>
          <a:lstStyle/>
          <a:p>
            <a:pPr marL="0" indent="0" algn="l">
              <a:lnSpc>
                <a:spcPct val="95000"/>
              </a:lnSpc>
              <a:spcBef>
                <a:spcPts val="0"/>
              </a:spcBef>
              <a:spcAft>
                <a:spcPts val="0"/>
              </a:spcAft>
              <a:buNone/>
            </a:pPr>
            <a:r>
              <a:rPr lang="en-GB" sz="1250" b="0" i="0">
                <a:solidFill>
                  <a:srgbClr val="262626"/>
                </a:solidFill>
                <a:latin typeface="Roboto Light"/>
                <a:cs typeface="Roboto Light"/>
              </a:rPr>
              <a:t>Wave overtopping damages breakwaters, seawalls and terminals, and floods the assets and people behind them.</a:t>
            </a:r>
          </a:p>
        </p:txBody>
      </p:sp>
      <p:sp>
        <p:nvSpPr>
          <p:cNvPr id="133" name="Card 1.3"/>
          <p:cNvSpPr/>
          <p:nvPr/>
        </p:nvSpPr>
        <p:spPr>
          <a:xfrm>
            <a:off x="8086344" y="2359152"/>
            <a:ext cx="3435096" cy="1645920"/>
          </a:xfrm>
          <a:prstGeom prst="roundRect">
            <a:avLst>
              <a:gd name="adj" fmla="val 6000"/>
            </a:avLst>
          </a:prstGeom>
          <a:solidFill>
            <a:srgbClr val="EAF2FA"/>
          </a:solidFill>
          <a:ln>
            <a:noFill/>
          </a:ln>
        </p:spPr>
        <p:txBody>
          <a:bodyPr wrap="square" lIns="73152" tIns="45720" rIns="73152" bIns="45720" rtlCol="0" anchor="t">
            <a:noAutofit/>
          </a:bodyPr>
          <a:lstStyle/>
          <a:p>
            <a:endParaRPr lang="en-GB"/>
          </a:p>
        </p:txBody>
      </p:sp>
      <p:sp>
        <p:nvSpPr>
          <p:cNvPr id="134" name="Icon circle ship"/>
          <p:cNvSpPr/>
          <p:nvPr/>
        </p:nvSpPr>
        <p:spPr>
          <a:xfrm>
            <a:off x="8269224" y="2542032"/>
            <a:ext cx="566928" cy="566928"/>
          </a:xfrm>
          <a:prstGeom prst="ellipse">
            <a:avLst/>
          </a:prstGeom>
          <a:solidFill>
            <a:srgbClr val="2E75B6"/>
          </a:solidFill>
          <a:ln>
            <a:noFill/>
          </a:ln>
        </p:spPr>
        <p:txBody>
          <a:bodyPr wrap="square" lIns="73152" tIns="45720" rIns="73152" bIns="45720" rtlCol="0" anchor="t">
            <a:noAutofit/>
          </a:bodyPr>
          <a:lstStyle/>
          <a:p>
            <a:endParaRPr lang="en-GB"/>
          </a:p>
        </p:txBody>
      </p:sp>
      <p:pic>
        <p:nvPicPr>
          <p:cNvPr id="135" name="Icon ship"/>
          <p:cNvPicPr>
            <a:picLocks noChangeAspect="1"/>
          </p:cNvPicPr>
          <p:nvPr/>
        </p:nvPicPr>
        <p:blipFill>
          <a:blip r:embed="rId5"/>
          <a:stretch>
            <a:fillRect/>
          </a:stretch>
        </p:blipFill>
        <p:spPr>
          <a:xfrm>
            <a:off x="8416625" y="2689433"/>
            <a:ext cx="272125" cy="272125"/>
          </a:xfrm>
          <a:prstGeom prst="rect">
            <a:avLst/>
          </a:prstGeom>
        </p:spPr>
      </p:pic>
      <p:sp>
        <p:nvSpPr>
          <p:cNvPr id="136" name="Card 1.3 title"/>
          <p:cNvSpPr txBox="1"/>
          <p:nvPr/>
        </p:nvSpPr>
        <p:spPr>
          <a:xfrm>
            <a:off x="8982456" y="2542032"/>
            <a:ext cx="2383536" cy="566928"/>
          </a:xfrm>
          <a:prstGeom prst="rect">
            <a:avLst/>
          </a:prstGeom>
          <a:noFill/>
          <a:ln>
            <a:noFill/>
          </a:ln>
        </p:spPr>
        <p:txBody>
          <a:bodyPr wrap="square" lIns="0" tIns="0" rIns="0" bIns="0" rtlCol="0" anchor="ctr">
            <a:noAutofit/>
          </a:bodyPr>
          <a:lstStyle/>
          <a:p>
            <a:pPr marL="0" indent="0" algn="l">
              <a:lnSpc>
                <a:spcPct val="100000"/>
              </a:lnSpc>
              <a:spcBef>
                <a:spcPts val="0"/>
              </a:spcBef>
              <a:spcAft>
                <a:spcPts val="0"/>
              </a:spcAft>
              <a:buNone/>
            </a:pPr>
            <a:r>
              <a:rPr lang="en-GB" sz="1500" b="0" i="0">
                <a:solidFill>
                  <a:srgbClr val="262626"/>
                </a:solidFill>
                <a:latin typeface="Roboto"/>
                <a:cs typeface="Roboto"/>
              </a:rPr>
              <a:t>Port downtime</a:t>
            </a:r>
          </a:p>
        </p:txBody>
      </p:sp>
      <p:sp>
        <p:nvSpPr>
          <p:cNvPr id="137" name="Card 1.3 text"/>
          <p:cNvSpPr txBox="1"/>
          <p:nvPr/>
        </p:nvSpPr>
        <p:spPr>
          <a:xfrm>
            <a:off x="8269224" y="3200400"/>
            <a:ext cx="3069336" cy="777240"/>
          </a:xfrm>
          <a:prstGeom prst="rect">
            <a:avLst/>
          </a:prstGeom>
          <a:noFill/>
          <a:ln>
            <a:noFill/>
          </a:ln>
        </p:spPr>
        <p:txBody>
          <a:bodyPr wrap="square" lIns="0" tIns="0" rIns="0" bIns="0" rtlCol="0" anchor="t">
            <a:noAutofit/>
          </a:bodyPr>
          <a:lstStyle/>
          <a:p>
            <a:pPr marL="0" indent="0" algn="l">
              <a:lnSpc>
                <a:spcPct val="95000"/>
              </a:lnSpc>
              <a:spcBef>
                <a:spcPts val="0"/>
              </a:spcBef>
              <a:spcAft>
                <a:spcPts val="0"/>
              </a:spcAft>
              <a:buNone/>
            </a:pPr>
            <a:r>
              <a:rPr lang="en-GB" sz="1250" b="0" i="0">
                <a:solidFill>
                  <a:srgbClr val="262626"/>
                </a:solidFill>
                <a:latin typeface="Roboto Light"/>
                <a:cs typeface="Roboto Light"/>
              </a:rPr>
              <a:t>Waves, wind and currents disturb ship manoeuvres and moorings, forcing closures that hit supply chains.</a:t>
            </a:r>
          </a:p>
        </p:txBody>
      </p:sp>
      <p:sp>
        <p:nvSpPr>
          <p:cNvPr id="138" name="Row label 2"/>
          <p:cNvSpPr txBox="1"/>
          <p:nvPr/>
        </p:nvSpPr>
        <p:spPr>
          <a:xfrm>
            <a:off x="667512" y="4114800"/>
            <a:ext cx="5486400" cy="292608"/>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200" b="0" i="0">
                <a:solidFill>
                  <a:srgbClr val="548135"/>
                </a:solidFill>
                <a:latin typeface="Roboto"/>
                <a:cs typeface="Roboto"/>
              </a:rPr>
              <a:t>WHAT MAKES DELIVERY HARD: THE IT CHALLENGES</a:t>
            </a:r>
          </a:p>
        </p:txBody>
      </p:sp>
      <p:sp>
        <p:nvSpPr>
          <p:cNvPr id="139" name="Card 2.1"/>
          <p:cNvSpPr/>
          <p:nvPr/>
        </p:nvSpPr>
        <p:spPr>
          <a:xfrm>
            <a:off x="667512" y="4462272"/>
            <a:ext cx="3435096" cy="1645920"/>
          </a:xfrm>
          <a:prstGeom prst="roundRect">
            <a:avLst>
              <a:gd name="adj" fmla="val 6000"/>
            </a:avLst>
          </a:prstGeom>
          <a:solidFill>
            <a:srgbClr val="F1F5EE"/>
          </a:solidFill>
          <a:ln>
            <a:noFill/>
          </a:ln>
        </p:spPr>
        <p:txBody>
          <a:bodyPr wrap="square" lIns="73152" tIns="45720" rIns="73152" bIns="45720" rtlCol="0" anchor="t">
            <a:noAutofit/>
          </a:bodyPr>
          <a:lstStyle/>
          <a:p>
            <a:endParaRPr lang="en-GB"/>
          </a:p>
        </p:txBody>
      </p:sp>
      <p:sp>
        <p:nvSpPr>
          <p:cNvPr id="140" name="Icon circle data"/>
          <p:cNvSpPr/>
          <p:nvPr/>
        </p:nvSpPr>
        <p:spPr>
          <a:xfrm>
            <a:off x="850392" y="4645152"/>
            <a:ext cx="566928" cy="566928"/>
          </a:xfrm>
          <a:prstGeom prst="ellipse">
            <a:avLst/>
          </a:prstGeom>
          <a:solidFill>
            <a:srgbClr val="548135"/>
          </a:solidFill>
          <a:ln>
            <a:noFill/>
          </a:ln>
        </p:spPr>
        <p:txBody>
          <a:bodyPr wrap="square" lIns="73152" tIns="45720" rIns="73152" bIns="45720" rtlCol="0" anchor="t">
            <a:noAutofit/>
          </a:bodyPr>
          <a:lstStyle/>
          <a:p>
            <a:endParaRPr lang="en-GB"/>
          </a:p>
        </p:txBody>
      </p:sp>
      <p:pic>
        <p:nvPicPr>
          <p:cNvPr id="141" name="Icon data"/>
          <p:cNvPicPr>
            <a:picLocks noChangeAspect="1"/>
          </p:cNvPicPr>
          <p:nvPr/>
        </p:nvPicPr>
        <p:blipFill>
          <a:blip r:embed="rId6"/>
          <a:stretch>
            <a:fillRect/>
          </a:stretch>
        </p:blipFill>
        <p:spPr>
          <a:xfrm>
            <a:off x="997793" y="4792553"/>
            <a:ext cx="272125" cy="272125"/>
          </a:xfrm>
          <a:prstGeom prst="rect">
            <a:avLst/>
          </a:prstGeom>
        </p:spPr>
      </p:pic>
      <p:sp>
        <p:nvSpPr>
          <p:cNvPr id="142" name="Card 2.1 title"/>
          <p:cNvSpPr txBox="1"/>
          <p:nvPr/>
        </p:nvSpPr>
        <p:spPr>
          <a:xfrm>
            <a:off x="1563624" y="4645152"/>
            <a:ext cx="2383536" cy="566928"/>
          </a:xfrm>
          <a:prstGeom prst="rect">
            <a:avLst/>
          </a:prstGeom>
          <a:noFill/>
          <a:ln>
            <a:noFill/>
          </a:ln>
        </p:spPr>
        <p:txBody>
          <a:bodyPr wrap="square" lIns="0" tIns="0" rIns="0" bIns="0" rtlCol="0" anchor="ctr">
            <a:noAutofit/>
          </a:bodyPr>
          <a:lstStyle/>
          <a:p>
            <a:pPr marL="0" indent="0" algn="l">
              <a:lnSpc>
                <a:spcPct val="100000"/>
              </a:lnSpc>
              <a:spcBef>
                <a:spcPts val="0"/>
              </a:spcBef>
              <a:spcAft>
                <a:spcPts val="0"/>
              </a:spcAft>
              <a:buNone/>
            </a:pPr>
            <a:r>
              <a:rPr lang="en-GB" sz="1500" b="0" i="0">
                <a:solidFill>
                  <a:srgbClr val="262626"/>
                </a:solidFill>
                <a:latin typeface="Roboto"/>
                <a:cs typeface="Roboto"/>
              </a:rPr>
              <a:t>Mixed, sensitive data</a:t>
            </a:r>
          </a:p>
        </p:txBody>
      </p:sp>
      <p:sp>
        <p:nvSpPr>
          <p:cNvPr id="143" name="Card 2.1 text"/>
          <p:cNvSpPr txBox="1"/>
          <p:nvPr/>
        </p:nvSpPr>
        <p:spPr>
          <a:xfrm>
            <a:off x="850392" y="5303520"/>
            <a:ext cx="3069336" cy="777240"/>
          </a:xfrm>
          <a:prstGeom prst="rect">
            <a:avLst/>
          </a:prstGeom>
          <a:noFill/>
          <a:ln>
            <a:noFill/>
          </a:ln>
        </p:spPr>
        <p:txBody>
          <a:bodyPr wrap="square" lIns="0" tIns="0" rIns="0" bIns="0" rtlCol="0" anchor="t">
            <a:noAutofit/>
          </a:bodyPr>
          <a:lstStyle/>
          <a:p>
            <a:pPr marL="0" indent="0" algn="l">
              <a:lnSpc>
                <a:spcPct val="95000"/>
              </a:lnSpc>
              <a:spcBef>
                <a:spcPts val="0"/>
              </a:spcBef>
              <a:spcAft>
                <a:spcPts val="0"/>
              </a:spcAft>
              <a:buNone/>
            </a:pPr>
            <a:r>
              <a:rPr lang="en-GB" sz="1250" b="0" i="0">
                <a:solidFill>
                  <a:srgbClr val="262626"/>
                </a:solidFill>
                <a:latin typeface="Roboto Light"/>
                <a:cs typeface="Roboto Light"/>
              </a:rPr>
              <a:t>EMODnet, CMEMS, ECMWF, buoy and port inputs in NetCDF, GRIB, GeoTIFF and CSV; some port data are confidential.</a:t>
            </a:r>
          </a:p>
        </p:txBody>
      </p:sp>
      <p:sp>
        <p:nvSpPr>
          <p:cNvPr id="144" name="Card 2.2"/>
          <p:cNvSpPr/>
          <p:nvPr/>
        </p:nvSpPr>
        <p:spPr>
          <a:xfrm>
            <a:off x="4376928" y="4462272"/>
            <a:ext cx="3435096" cy="1645920"/>
          </a:xfrm>
          <a:prstGeom prst="roundRect">
            <a:avLst>
              <a:gd name="adj" fmla="val 6000"/>
            </a:avLst>
          </a:prstGeom>
          <a:solidFill>
            <a:srgbClr val="F1F5EE"/>
          </a:solidFill>
          <a:ln>
            <a:noFill/>
          </a:ln>
        </p:spPr>
        <p:txBody>
          <a:bodyPr wrap="square" lIns="73152" tIns="45720" rIns="73152" bIns="45720" rtlCol="0" anchor="t">
            <a:noAutofit/>
          </a:bodyPr>
          <a:lstStyle/>
          <a:p>
            <a:endParaRPr lang="en-GB"/>
          </a:p>
        </p:txBody>
      </p:sp>
      <p:sp>
        <p:nvSpPr>
          <p:cNvPr id="145" name="Icon circle cpu"/>
          <p:cNvSpPr/>
          <p:nvPr/>
        </p:nvSpPr>
        <p:spPr>
          <a:xfrm>
            <a:off x="4559808" y="4645152"/>
            <a:ext cx="566928" cy="566928"/>
          </a:xfrm>
          <a:prstGeom prst="ellipse">
            <a:avLst/>
          </a:prstGeom>
          <a:solidFill>
            <a:srgbClr val="548135"/>
          </a:solidFill>
          <a:ln>
            <a:noFill/>
          </a:ln>
        </p:spPr>
        <p:txBody>
          <a:bodyPr wrap="square" lIns="73152" tIns="45720" rIns="73152" bIns="45720" rtlCol="0" anchor="t">
            <a:noAutofit/>
          </a:bodyPr>
          <a:lstStyle/>
          <a:p>
            <a:endParaRPr lang="en-GB"/>
          </a:p>
        </p:txBody>
      </p:sp>
      <p:pic>
        <p:nvPicPr>
          <p:cNvPr id="146" name="Icon cpu"/>
          <p:cNvPicPr>
            <a:picLocks noChangeAspect="1"/>
          </p:cNvPicPr>
          <p:nvPr/>
        </p:nvPicPr>
        <p:blipFill>
          <a:blip r:embed="rId7"/>
          <a:stretch>
            <a:fillRect/>
          </a:stretch>
        </p:blipFill>
        <p:spPr>
          <a:xfrm>
            <a:off x="4707209" y="4792553"/>
            <a:ext cx="272125" cy="272125"/>
          </a:xfrm>
          <a:prstGeom prst="rect">
            <a:avLst/>
          </a:prstGeom>
        </p:spPr>
      </p:pic>
      <p:sp>
        <p:nvSpPr>
          <p:cNvPr id="147" name="Card 2.2 title"/>
          <p:cNvSpPr txBox="1"/>
          <p:nvPr/>
        </p:nvSpPr>
        <p:spPr>
          <a:xfrm>
            <a:off x="5273040" y="4645152"/>
            <a:ext cx="2383536" cy="566928"/>
          </a:xfrm>
          <a:prstGeom prst="rect">
            <a:avLst/>
          </a:prstGeom>
          <a:noFill/>
          <a:ln>
            <a:noFill/>
          </a:ln>
        </p:spPr>
        <p:txBody>
          <a:bodyPr wrap="square" lIns="0" tIns="0" rIns="0" bIns="0" rtlCol="0" anchor="ctr">
            <a:noAutofit/>
          </a:bodyPr>
          <a:lstStyle/>
          <a:p>
            <a:pPr marL="0" indent="0" algn="l">
              <a:lnSpc>
                <a:spcPct val="100000"/>
              </a:lnSpc>
              <a:spcBef>
                <a:spcPts val="0"/>
              </a:spcBef>
              <a:spcAft>
                <a:spcPts val="0"/>
              </a:spcAft>
              <a:buNone/>
            </a:pPr>
            <a:r>
              <a:rPr lang="en-GB" sz="1500" b="0" i="0">
                <a:solidFill>
                  <a:srgbClr val="262626"/>
                </a:solidFill>
                <a:latin typeface="Roboto"/>
                <a:cs typeface="Roboto"/>
              </a:rPr>
              <a:t>Daily compute at scale</a:t>
            </a:r>
          </a:p>
        </p:txBody>
      </p:sp>
      <p:sp>
        <p:nvSpPr>
          <p:cNvPr id="148" name="Card 2.2 text"/>
          <p:cNvSpPr txBox="1"/>
          <p:nvPr/>
        </p:nvSpPr>
        <p:spPr>
          <a:xfrm>
            <a:off x="4559808" y="5303520"/>
            <a:ext cx="3069336" cy="777240"/>
          </a:xfrm>
          <a:prstGeom prst="rect">
            <a:avLst/>
          </a:prstGeom>
          <a:noFill/>
          <a:ln>
            <a:noFill/>
          </a:ln>
        </p:spPr>
        <p:txBody>
          <a:bodyPr wrap="square" lIns="0" tIns="0" rIns="0" bIns="0" rtlCol="0" anchor="t">
            <a:noAutofit/>
          </a:bodyPr>
          <a:lstStyle/>
          <a:p>
            <a:pPr marL="0" indent="0" algn="l">
              <a:lnSpc>
                <a:spcPct val="95000"/>
              </a:lnSpc>
              <a:spcBef>
                <a:spcPts val="0"/>
              </a:spcBef>
              <a:spcAft>
                <a:spcPts val="0"/>
              </a:spcAft>
              <a:buNone/>
            </a:pPr>
            <a:r>
              <a:rPr lang="en-GB" sz="1250" b="0" i="0">
                <a:solidFill>
                  <a:srgbClr val="262626"/>
                </a:solidFill>
                <a:latin typeface="Roboto Light"/>
                <a:cs typeface="Roboto Light"/>
              </a:rPr>
              <a:t>SCHISM, WAVEWATCH III, SWAN, then DREAMS, SWASH, SWAMS, TRANSIT: daily, for several sites, on shared resources.</a:t>
            </a:r>
          </a:p>
        </p:txBody>
      </p:sp>
      <p:sp>
        <p:nvSpPr>
          <p:cNvPr id="149" name="Card 2.3"/>
          <p:cNvSpPr/>
          <p:nvPr/>
        </p:nvSpPr>
        <p:spPr>
          <a:xfrm>
            <a:off x="8086344" y="4462272"/>
            <a:ext cx="3435096" cy="1645920"/>
          </a:xfrm>
          <a:prstGeom prst="roundRect">
            <a:avLst>
              <a:gd name="adj" fmla="val 6000"/>
            </a:avLst>
          </a:prstGeom>
          <a:solidFill>
            <a:srgbClr val="F1F5EE"/>
          </a:solidFill>
          <a:ln>
            <a:noFill/>
          </a:ln>
        </p:spPr>
        <p:txBody>
          <a:bodyPr wrap="square" lIns="73152" tIns="45720" rIns="73152" bIns="45720" rtlCol="0" anchor="t">
            <a:noAutofit/>
          </a:bodyPr>
          <a:lstStyle/>
          <a:p>
            <a:endParaRPr lang="en-GB"/>
          </a:p>
        </p:txBody>
      </p:sp>
      <p:sp>
        <p:nvSpPr>
          <p:cNvPr id="150" name="Icon circle puzzle"/>
          <p:cNvSpPr/>
          <p:nvPr/>
        </p:nvSpPr>
        <p:spPr>
          <a:xfrm>
            <a:off x="8269224" y="4645152"/>
            <a:ext cx="566928" cy="566928"/>
          </a:xfrm>
          <a:prstGeom prst="ellipse">
            <a:avLst/>
          </a:prstGeom>
          <a:solidFill>
            <a:srgbClr val="548135"/>
          </a:solidFill>
          <a:ln>
            <a:noFill/>
          </a:ln>
        </p:spPr>
        <p:txBody>
          <a:bodyPr wrap="square" lIns="73152" tIns="45720" rIns="73152" bIns="45720" rtlCol="0" anchor="t">
            <a:noAutofit/>
          </a:bodyPr>
          <a:lstStyle/>
          <a:p>
            <a:endParaRPr lang="en-GB"/>
          </a:p>
        </p:txBody>
      </p:sp>
      <p:pic>
        <p:nvPicPr>
          <p:cNvPr id="151" name="Icon puzzle"/>
          <p:cNvPicPr>
            <a:picLocks noChangeAspect="1"/>
          </p:cNvPicPr>
          <p:nvPr/>
        </p:nvPicPr>
        <p:blipFill>
          <a:blip r:embed="rId8"/>
          <a:stretch>
            <a:fillRect/>
          </a:stretch>
        </p:blipFill>
        <p:spPr>
          <a:xfrm>
            <a:off x="8416625" y="4792553"/>
            <a:ext cx="272125" cy="272125"/>
          </a:xfrm>
          <a:prstGeom prst="rect">
            <a:avLst/>
          </a:prstGeom>
        </p:spPr>
      </p:pic>
      <p:sp>
        <p:nvSpPr>
          <p:cNvPr id="152" name="Card 2.3 title"/>
          <p:cNvSpPr txBox="1"/>
          <p:nvPr/>
        </p:nvSpPr>
        <p:spPr>
          <a:xfrm>
            <a:off x="8982456" y="4645152"/>
            <a:ext cx="2383536" cy="566928"/>
          </a:xfrm>
          <a:prstGeom prst="rect">
            <a:avLst/>
          </a:prstGeom>
          <a:noFill/>
          <a:ln>
            <a:noFill/>
          </a:ln>
        </p:spPr>
        <p:txBody>
          <a:bodyPr wrap="square" lIns="0" tIns="0" rIns="0" bIns="0" rtlCol="0" anchor="ctr">
            <a:noAutofit/>
          </a:bodyPr>
          <a:lstStyle/>
          <a:p>
            <a:pPr marL="0" indent="0" algn="l">
              <a:lnSpc>
                <a:spcPct val="100000"/>
              </a:lnSpc>
              <a:spcBef>
                <a:spcPts val="0"/>
              </a:spcBef>
              <a:spcAft>
                <a:spcPts val="0"/>
              </a:spcAft>
              <a:buNone/>
            </a:pPr>
            <a:r>
              <a:rPr lang="en-GB" sz="1500" b="0" i="0">
                <a:solidFill>
                  <a:srgbClr val="262626"/>
                </a:solidFill>
                <a:latin typeface="Roboto"/>
                <a:cs typeface="Roboto"/>
              </a:rPr>
              <a:t>System-by-system set-ups</a:t>
            </a:r>
          </a:p>
        </p:txBody>
      </p:sp>
      <p:sp>
        <p:nvSpPr>
          <p:cNvPr id="153" name="Card 2.3 text"/>
          <p:cNvSpPr txBox="1"/>
          <p:nvPr/>
        </p:nvSpPr>
        <p:spPr>
          <a:xfrm>
            <a:off x="8269224" y="5303520"/>
            <a:ext cx="3069336" cy="777240"/>
          </a:xfrm>
          <a:prstGeom prst="rect">
            <a:avLst/>
          </a:prstGeom>
          <a:noFill/>
          <a:ln>
            <a:noFill/>
          </a:ln>
        </p:spPr>
        <p:txBody>
          <a:bodyPr wrap="square" lIns="0" tIns="0" rIns="0" bIns="0" rtlCol="0" anchor="t">
            <a:noAutofit/>
          </a:bodyPr>
          <a:lstStyle/>
          <a:p>
            <a:pPr marL="0" indent="0" algn="l">
              <a:lnSpc>
                <a:spcPct val="95000"/>
              </a:lnSpc>
              <a:spcBef>
                <a:spcPts val="0"/>
              </a:spcBef>
              <a:spcAft>
                <a:spcPts val="0"/>
              </a:spcAft>
              <a:buNone/>
            </a:pPr>
            <a:r>
              <a:rPr lang="en-GB" sz="1250" b="0" i="0">
                <a:solidFill>
                  <a:srgbClr val="262626"/>
                </a:solidFill>
                <a:latin typeface="Roboto Light"/>
                <a:cs typeface="Roboto Light"/>
              </a:rPr>
              <a:t>Each HIDRALERTA system is installed for one port: costly in staff time, slow to update, hard to replicate.</a:t>
            </a:r>
          </a:p>
        </p:txBody>
      </p:sp>
    </p:spTree>
    <p:extLst>
      <p:ext uri="{BB962C8B-B14F-4D97-AF65-F5344CB8AC3E}">
        <p14:creationId xmlns:p14="http://schemas.microsoft.com/office/powerpoint/2010/main" val="1409132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4"/>
          <p:cNvSpPr txBox="1">
            <a:spLocks noGrp="1"/>
          </p:cNvSpPr>
          <p:nvPr>
            <p:ph type="body" idx="4294967295"/>
          </p:nvPr>
        </p:nvSpPr>
        <p:spPr>
          <a:xfrm>
            <a:off x="541188" y="2362200"/>
            <a:ext cx="11117412" cy="4038600"/>
          </a:xfrm>
          <a:prstGeom prst="rect">
            <a:avLst/>
          </a:prstGeom>
          <a:noFill/>
          <a:ln>
            <a:noFill/>
          </a:ln>
        </p:spPr>
        <p:txBody>
          <a:bodyPr spcFirstLastPara="1" wrap="square" lIns="91425" tIns="45700" rIns="91425" bIns="45700" anchor="t" anchorCtr="0">
            <a:noAutofit/>
          </a:bodyPr>
          <a:lstStyle/>
          <a:p>
            <a:pPr marL="356870" lvl="0" indent="-350520" algn="l" rtl="0">
              <a:lnSpc>
                <a:spcPct val="100000"/>
              </a:lnSpc>
              <a:spcBef>
                <a:spcPts val="0"/>
              </a:spcBef>
              <a:spcAft>
                <a:spcPts val="0"/>
              </a:spcAft>
              <a:buClr>
                <a:schemeClr val="accent6">
                  <a:lumMod val="75000"/>
                </a:schemeClr>
              </a:buClr>
              <a:buSzPts val="2000"/>
              <a:buFont typeface="Wingdings" pitchFamily="2" charset="2"/>
              <a:buChar char="Ø"/>
            </a:pPr>
            <a:r>
              <a:rPr lang="en-GB" sz="2000" b="0">
                <a:latin typeface="Roboto Light"/>
                <a:ea typeface="Roboto Light"/>
                <a:cs typeface="Roboto Light"/>
                <a:sym typeface="Roboto Light"/>
              </a:rPr>
              <a:t>OPENHIDRA</a:t>
            </a:r>
            <a:r>
              <a:rPr lang="en-GB" sz="2000">
                <a:latin typeface="Roboto Light"/>
                <a:ea typeface="Roboto Light"/>
                <a:cs typeface="Roboto Light"/>
                <a:sym typeface="Roboto Light"/>
              </a:rPr>
              <a:t> is envisioned as an </a:t>
            </a:r>
            <a:r>
              <a:rPr lang="en-GB" sz="2000" b="0">
                <a:latin typeface="Roboto Light"/>
                <a:ea typeface="Roboto Light"/>
                <a:cs typeface="Roboto Light"/>
                <a:sym typeface="Roboto Light"/>
              </a:rPr>
              <a:t>innovative climate adaptation service</a:t>
            </a:r>
            <a:r>
              <a:rPr lang="en-GB" sz="2000">
                <a:latin typeface="Roboto Light"/>
                <a:ea typeface="Roboto Light"/>
                <a:cs typeface="Roboto Light"/>
                <a:sym typeface="Roboto Light"/>
              </a:rPr>
              <a:t> designed to enhance the resilience of </a:t>
            </a:r>
            <a:r>
              <a:rPr lang="en-GB" sz="2000" b="0">
                <a:latin typeface="Roboto Light"/>
                <a:ea typeface="Roboto Light"/>
                <a:cs typeface="Roboto Light"/>
                <a:sym typeface="Roboto Light"/>
              </a:rPr>
              <a:t>European ports and coastal areas</a:t>
            </a:r>
            <a:r>
              <a:rPr lang="en-GB" sz="2000">
                <a:latin typeface="Roboto Light"/>
                <a:ea typeface="Roboto Light"/>
                <a:cs typeface="Roboto Light"/>
                <a:sym typeface="Roboto Light"/>
              </a:rPr>
              <a:t> against climate-related hazards</a:t>
            </a:r>
            <a:endParaRPr>
              <a:latin typeface="Roboto Light"/>
              <a:ea typeface="Roboto Light"/>
              <a:cs typeface="Roboto Light"/>
              <a:sym typeface="Roboto Light"/>
            </a:endParaRPr>
          </a:p>
          <a:p>
            <a:pPr marL="356870" lvl="0" indent="-350520" algn="l" rtl="0">
              <a:lnSpc>
                <a:spcPct val="100000"/>
              </a:lnSpc>
              <a:spcBef>
                <a:spcPts val="1800"/>
              </a:spcBef>
              <a:spcAft>
                <a:spcPts val="0"/>
              </a:spcAft>
              <a:buClr>
                <a:schemeClr val="accent6">
                  <a:lumMod val="75000"/>
                </a:schemeClr>
              </a:buClr>
              <a:buSzPts val="2000"/>
              <a:buFont typeface="Wingdings" pitchFamily="2" charset="2"/>
              <a:buChar char="Ø"/>
            </a:pPr>
            <a:r>
              <a:rPr lang="en-GB" sz="2000">
                <a:latin typeface="Roboto Light"/>
                <a:ea typeface="Roboto Light"/>
                <a:cs typeface="Roboto Light"/>
                <a:sym typeface="Roboto Light"/>
              </a:rPr>
              <a:t>By integrating </a:t>
            </a:r>
            <a:r>
              <a:rPr lang="en-GB" sz="2000" b="0">
                <a:latin typeface="Roboto Light"/>
                <a:ea typeface="Roboto Light"/>
                <a:cs typeface="Roboto Light"/>
                <a:sym typeface="Roboto Light"/>
              </a:rPr>
              <a:t>Hidralerta</a:t>
            </a:r>
            <a:r>
              <a:rPr lang="en-GB" sz="2000">
                <a:latin typeface="Roboto Light"/>
                <a:ea typeface="Roboto Light"/>
                <a:cs typeface="Roboto Light"/>
                <a:sym typeface="Roboto Light"/>
              </a:rPr>
              <a:t> (a port alert system) with </a:t>
            </a:r>
            <a:r>
              <a:rPr lang="en-GB" sz="2000" b="0">
                <a:latin typeface="Roboto Light"/>
                <a:ea typeface="Roboto Light"/>
                <a:cs typeface="Roboto Light"/>
                <a:sym typeface="Roboto Light"/>
              </a:rPr>
              <a:t>OPENCoastS</a:t>
            </a:r>
            <a:r>
              <a:rPr lang="en-GB" sz="2000">
                <a:latin typeface="Roboto Light"/>
                <a:ea typeface="Roboto Light"/>
                <a:cs typeface="Roboto Light"/>
                <a:sym typeface="Roboto Light"/>
              </a:rPr>
              <a:t> (an EOSC-based coastal forecasting service), OPENHIDRA aims to provide </a:t>
            </a:r>
            <a:r>
              <a:rPr lang="en-GB" sz="2000" b="1">
                <a:latin typeface="Roboto Light"/>
                <a:ea typeface="Roboto Light"/>
                <a:cs typeface="Roboto Light"/>
                <a:sym typeface="Roboto Light"/>
              </a:rPr>
              <a:t>on-demand, high-resolution simulations</a:t>
            </a:r>
            <a:r>
              <a:rPr lang="en-GB" sz="2000">
                <a:latin typeface="Roboto Light"/>
                <a:ea typeface="Roboto Light"/>
                <a:cs typeface="Roboto Light"/>
                <a:sym typeface="Roboto Light"/>
              </a:rPr>
              <a:t> for coastal and lagoon circulation, overtopping assessment, and port operations, enabling both </a:t>
            </a:r>
            <a:r>
              <a:rPr lang="en-GB" sz="2000" b="1">
                <a:latin typeface="Roboto Light"/>
                <a:ea typeface="Roboto Light"/>
                <a:cs typeface="Roboto Light"/>
                <a:sym typeface="Roboto Light"/>
              </a:rPr>
              <a:t>long-term climate adaptation planning</a:t>
            </a:r>
            <a:r>
              <a:rPr lang="en-GB" sz="2000">
                <a:latin typeface="Roboto Light"/>
                <a:ea typeface="Roboto Light"/>
                <a:cs typeface="Roboto Light"/>
                <a:sym typeface="Roboto Light"/>
              </a:rPr>
              <a:t> and </a:t>
            </a:r>
            <a:r>
              <a:rPr lang="en-GB" sz="2000" b="1">
                <a:latin typeface="Roboto Light"/>
                <a:ea typeface="Roboto Light"/>
                <a:cs typeface="Roboto Light"/>
                <a:sym typeface="Roboto Light"/>
              </a:rPr>
              <a:t>real-time early warning systems</a:t>
            </a:r>
            <a:endParaRPr sz="2000">
              <a:latin typeface="Roboto Light"/>
              <a:ea typeface="Roboto Light"/>
              <a:cs typeface="Roboto Light"/>
              <a:sym typeface="Roboto Light"/>
            </a:endParaRPr>
          </a:p>
          <a:p>
            <a:pPr marL="356870" lvl="0" indent="-350520" algn="l" rtl="0">
              <a:lnSpc>
                <a:spcPct val="100000"/>
              </a:lnSpc>
              <a:spcBef>
                <a:spcPts val="1800"/>
              </a:spcBef>
              <a:spcAft>
                <a:spcPts val="0"/>
              </a:spcAft>
              <a:buClr>
                <a:schemeClr val="accent6">
                  <a:lumMod val="75000"/>
                </a:schemeClr>
              </a:buClr>
              <a:buSzPts val="2000"/>
              <a:buFont typeface="Wingdings" pitchFamily="2" charset="2"/>
              <a:buChar char="Ø"/>
            </a:pPr>
            <a:r>
              <a:rPr lang="en-GB" sz="2000">
                <a:latin typeface="Roboto Light"/>
                <a:ea typeface="Roboto Light"/>
                <a:cs typeface="Roboto Light"/>
                <a:sym typeface="Roboto Light"/>
              </a:rPr>
              <a:t>Once developed, this </a:t>
            </a:r>
            <a:r>
              <a:rPr lang="en-GB" sz="2000" b="0">
                <a:latin typeface="Roboto Light"/>
                <a:ea typeface="Roboto Light"/>
                <a:cs typeface="Roboto Light"/>
                <a:sym typeface="Roboto Light"/>
              </a:rPr>
              <a:t>open-access service</a:t>
            </a:r>
            <a:r>
              <a:rPr lang="en-GB" sz="2000">
                <a:latin typeface="Roboto Light"/>
                <a:ea typeface="Roboto Light"/>
                <a:cs typeface="Roboto Light"/>
                <a:sym typeface="Roboto Light"/>
              </a:rPr>
              <a:t> will empower </a:t>
            </a:r>
            <a:r>
              <a:rPr lang="en-GB" sz="2000" b="0">
                <a:latin typeface="Roboto Light"/>
                <a:ea typeface="Roboto Light"/>
                <a:cs typeface="Roboto Light"/>
                <a:sym typeface="Roboto Light"/>
              </a:rPr>
              <a:t>port authorities, coastal managers, and communities</a:t>
            </a:r>
            <a:r>
              <a:rPr lang="en-GB" sz="2000">
                <a:latin typeface="Roboto Light"/>
                <a:ea typeface="Roboto Light"/>
                <a:cs typeface="Roboto Light"/>
                <a:sym typeface="Roboto Light"/>
              </a:rPr>
              <a:t> to make </a:t>
            </a:r>
            <a:r>
              <a:rPr lang="en-GB" sz="2000" b="0">
                <a:latin typeface="Roboto Light"/>
                <a:ea typeface="Roboto Light"/>
                <a:cs typeface="Roboto Light"/>
                <a:sym typeface="Roboto Light"/>
              </a:rPr>
              <a:t>data-driven decisions</a:t>
            </a:r>
            <a:r>
              <a:rPr lang="en-GB" sz="2000">
                <a:latin typeface="Roboto Light"/>
                <a:ea typeface="Roboto Light"/>
                <a:cs typeface="Roboto Light"/>
                <a:sym typeface="Roboto Light"/>
              </a:rPr>
              <a:t>, reducing risks from </a:t>
            </a:r>
            <a:r>
              <a:rPr lang="en-GB" sz="2000" b="0">
                <a:latin typeface="Roboto Light"/>
                <a:ea typeface="Roboto Light"/>
                <a:cs typeface="Roboto Light"/>
                <a:sym typeface="Roboto Light"/>
              </a:rPr>
              <a:t>coastal flooding, sea-level rise, and extreme weather events</a:t>
            </a:r>
            <a:r>
              <a:rPr lang="en-GB" sz="2000">
                <a:latin typeface="Roboto Light"/>
                <a:ea typeface="Roboto Light"/>
                <a:cs typeface="Roboto Light"/>
                <a:sym typeface="Roboto Light"/>
              </a:rPr>
              <a:t> while fostering collaboration through the </a:t>
            </a:r>
            <a:r>
              <a:rPr lang="en-GB" sz="2000" b="1">
                <a:latin typeface="Roboto Light"/>
                <a:ea typeface="Roboto Light"/>
                <a:cs typeface="Roboto Light"/>
                <a:sym typeface="Roboto Light"/>
              </a:rPr>
              <a:t>European Open Science Cloud (EOSC)</a:t>
            </a:r>
            <a:endParaRPr/>
          </a:p>
        </p:txBody>
      </p:sp>
      <p:sp>
        <p:nvSpPr>
          <p:cNvPr id="136" name="Google Shape;136;p4"/>
          <p:cNvSpPr txBox="1">
            <a:spLocks noGrp="1"/>
          </p:cNvSpPr>
          <p:nvPr>
            <p:ph type="title"/>
          </p:nvPr>
        </p:nvSpPr>
        <p:spPr>
          <a:xfrm>
            <a:off x="668188" y="1007814"/>
            <a:ext cx="10883728" cy="104958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262626"/>
              </a:buClr>
              <a:buSzPct val="100000"/>
              <a:buFont typeface="Roboto Light"/>
              <a:buNone/>
            </a:pPr>
            <a:r>
              <a:rPr lang="en-GB"/>
              <a:t>OPENHIDRA - A Climate Change Adaptation Service for Ports and Coastal Areas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6"/>
        <p:cNvGrpSpPr/>
        <p:nvPr/>
      </p:nvGrpSpPr>
      <p:grpSpPr>
        <a:xfrm>
          <a:off x="0" y="0"/>
          <a:ext cx="0" cy="0"/>
          <a:chOff x="0" y="0"/>
          <a:chExt cx="0" cy="0"/>
        </a:xfrm>
      </p:grpSpPr>
      <p:pic>
        <p:nvPicPr>
          <p:cNvPr id="127" name="Google Shape;127;p3"/>
          <p:cNvPicPr preferRelativeResize="0"/>
          <p:nvPr/>
        </p:nvPicPr>
        <p:blipFill rotWithShape="1">
          <a:blip r:embed="rId3">
            <a:alphaModFix/>
          </a:blip>
          <a:srcRect/>
          <a:stretch/>
        </p:blipFill>
        <p:spPr>
          <a:xfrm>
            <a:off x="691788" y="896551"/>
            <a:ext cx="10833824" cy="5369813"/>
          </a:xfrm>
          <a:prstGeom prst="rect">
            <a:avLst/>
          </a:prstGeom>
          <a:noFill/>
          <a:ln w="50800" cap="flat" cmpd="sng">
            <a:solidFill>
              <a:schemeClr val="accent4"/>
            </a:solidFill>
            <a:prstDash val="solid"/>
            <a:round/>
            <a:headEnd type="none" w="sm" len="sm"/>
            <a:tailEnd type="none" w="sm" len="sm"/>
          </a:ln>
        </p:spPr>
      </p:pic>
      <p:sp>
        <p:nvSpPr>
          <p:cNvPr id="128" name="Google Shape;128;p3"/>
          <p:cNvSpPr txBox="1"/>
          <p:nvPr/>
        </p:nvSpPr>
        <p:spPr>
          <a:xfrm>
            <a:off x="5194300" y="591636"/>
            <a:ext cx="2540000" cy="584775"/>
          </a:xfrm>
          <a:prstGeom prst="rect">
            <a:avLst/>
          </a:prstGeom>
          <a:solidFill>
            <a:srgbClr val="E1EFD8"/>
          </a:solidFill>
          <a:ln w="50800" cap="flat" cmpd="sng">
            <a:solidFill>
              <a:srgbClr val="54813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i="0" u="none" strike="noStrike" cap="none">
                <a:solidFill>
                  <a:srgbClr val="548135"/>
                </a:solidFill>
                <a:latin typeface="Calibri"/>
                <a:ea typeface="Calibri"/>
                <a:cs typeface="Calibri"/>
                <a:sym typeface="Calibri"/>
              </a:rPr>
              <a:t>OPENHIDRA</a:t>
            </a:r>
            <a:endParaRPr/>
          </a:p>
        </p:txBody>
      </p:sp>
      <p:sp>
        <p:nvSpPr>
          <p:cNvPr id="129" name="Google Shape;129;p3"/>
          <p:cNvSpPr/>
          <p:nvPr/>
        </p:nvSpPr>
        <p:spPr>
          <a:xfrm>
            <a:off x="3213099" y="3350622"/>
            <a:ext cx="2678249" cy="1691641"/>
          </a:xfrm>
          <a:prstGeom prst="roundRect">
            <a:avLst>
              <a:gd name="adj" fmla="val 16667"/>
            </a:avLst>
          </a:prstGeom>
          <a:noFill/>
          <a:ln w="104775"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0" name="Google Shape;130;p3"/>
          <p:cNvSpPr/>
          <p:nvPr/>
        </p:nvSpPr>
        <p:spPr>
          <a:xfrm>
            <a:off x="7708900" y="3429000"/>
            <a:ext cx="3035300" cy="1066800"/>
          </a:xfrm>
          <a:prstGeom prst="roundRect">
            <a:avLst>
              <a:gd name="adj" fmla="val 16667"/>
            </a:avLst>
          </a:prstGeom>
          <a:noFill/>
          <a:ln w="104775"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5"/>
          <p:cNvSpPr txBox="1"/>
          <p:nvPr/>
        </p:nvSpPr>
        <p:spPr>
          <a:xfrm>
            <a:off x="268403" y="2233975"/>
            <a:ext cx="11655200" cy="3696800"/>
          </a:xfrm>
          <a:prstGeom prst="rect">
            <a:avLst/>
          </a:prstGeom>
          <a:noFill/>
          <a:ln>
            <a:noFill/>
          </a:ln>
        </p:spPr>
        <p:txBody>
          <a:bodyPr spcFirstLastPara="1" wrap="square" lIns="121900" tIns="121900" rIns="121900" bIns="121900" anchor="t" anchorCtr="0">
            <a:noAutofit/>
          </a:bodyPr>
          <a:lstStyle/>
          <a:p>
            <a:pPr marL="361950" marR="0" lvl="0" indent="-342900" algn="l" rtl="0">
              <a:spcBef>
                <a:spcPts val="600"/>
              </a:spcBef>
              <a:spcAft>
                <a:spcPts val="0"/>
              </a:spcAft>
              <a:buClr>
                <a:schemeClr val="accent6">
                  <a:lumMod val="75000"/>
                </a:schemeClr>
              </a:buClr>
              <a:buSzPts val="1800"/>
              <a:buFont typeface="Wingdings" pitchFamily="2" charset="2"/>
              <a:buChar char="Ø"/>
            </a:pPr>
            <a:r>
              <a:rPr lang="en-GB" sz="2000" b="0" i="0" u="none" strike="noStrike" cap="none">
                <a:solidFill>
                  <a:srgbClr val="000000"/>
                </a:solidFill>
                <a:latin typeface="Roboto Light"/>
                <a:ea typeface="Roboto Light"/>
                <a:cs typeface="Roboto Light"/>
                <a:sym typeface="Roboto Light"/>
              </a:rPr>
              <a:t>Develop forecast systems for user-selected locations with a </a:t>
            </a:r>
            <a:r>
              <a:rPr lang="en-GB" sz="2000" b="1" i="0" u="none" strike="noStrike" cap="none">
                <a:solidFill>
                  <a:srgbClr val="000000"/>
                </a:solidFill>
                <a:latin typeface="Roboto Light"/>
                <a:ea typeface="Roboto Light"/>
                <a:cs typeface="Roboto Light"/>
                <a:sym typeface="Roboto Light"/>
              </a:rPr>
              <a:t>browser-based</a:t>
            </a:r>
            <a:r>
              <a:rPr lang="en-GB" sz="2000" b="0" i="0" u="none" strike="noStrike" cap="none">
                <a:solidFill>
                  <a:srgbClr val="000000"/>
                </a:solidFill>
                <a:latin typeface="Roboto Light"/>
                <a:ea typeface="Roboto Light"/>
                <a:cs typeface="Roboto Light"/>
                <a:sym typeface="Roboto Light"/>
              </a:rPr>
              <a:t>, user-friendly interface</a:t>
            </a:r>
            <a:endParaRPr/>
          </a:p>
          <a:p>
            <a:pPr marL="361950" marR="0" lvl="0" indent="-342900" algn="l" rtl="0">
              <a:spcBef>
                <a:spcPts val="1200"/>
              </a:spcBef>
              <a:spcAft>
                <a:spcPts val="0"/>
              </a:spcAft>
              <a:buClr>
                <a:schemeClr val="accent6">
                  <a:lumMod val="75000"/>
                </a:schemeClr>
              </a:buClr>
              <a:buSzPts val="1800"/>
              <a:buFont typeface="Wingdings" pitchFamily="2" charset="2"/>
              <a:buChar char="Ø"/>
            </a:pPr>
            <a:r>
              <a:rPr lang="en-GB" sz="2000" b="0" i="0" u="none" strike="noStrike" cap="none">
                <a:solidFill>
                  <a:srgbClr val="000000"/>
                </a:solidFill>
                <a:latin typeface="Roboto Light"/>
                <a:ea typeface="Roboto Light"/>
                <a:cs typeface="Roboto Light"/>
                <a:sym typeface="Roboto Light"/>
              </a:rPr>
              <a:t>Enable configuration of forcings, processes, and model parameters for greater flexibility</a:t>
            </a:r>
            <a:endParaRPr/>
          </a:p>
          <a:p>
            <a:pPr marL="361950" marR="0" lvl="0" indent="-342900" algn="l" rtl="0">
              <a:spcBef>
                <a:spcPts val="1200"/>
              </a:spcBef>
              <a:spcAft>
                <a:spcPts val="0"/>
              </a:spcAft>
              <a:buClr>
                <a:schemeClr val="accent6">
                  <a:lumMod val="75000"/>
                </a:schemeClr>
              </a:buClr>
              <a:buSzPts val="1800"/>
              <a:buFont typeface="Wingdings" pitchFamily="2" charset="2"/>
              <a:buChar char="Ø"/>
            </a:pPr>
            <a:r>
              <a:rPr lang="en-GB" sz="2000" b="0" i="0" u="none" strike="noStrike" cap="none">
                <a:solidFill>
                  <a:srgbClr val="000000"/>
                </a:solidFill>
                <a:latin typeface="Roboto Light"/>
                <a:ea typeface="Roboto Light"/>
                <a:cs typeface="Roboto Light"/>
                <a:sym typeface="Roboto Light"/>
              </a:rPr>
              <a:t>Support circulation processes, including tides, surge, wind, waves, wave-current interactions, and baroclinic flows, along with water quality </a:t>
            </a:r>
            <a:r>
              <a:rPr lang="en-GB" sz="2000" b="0" i="0" u="none" strike="noStrike" cap="none" err="1">
                <a:solidFill>
                  <a:srgbClr val="000000"/>
                </a:solidFill>
                <a:latin typeface="Roboto Light"/>
                <a:ea typeface="Roboto Light"/>
                <a:cs typeface="Roboto Light"/>
                <a:sym typeface="Roboto Light"/>
              </a:rPr>
              <a:t>modelling</a:t>
            </a:r>
            <a:r>
              <a:rPr lang="en-GB" sz="2000" b="0" i="0" u="none" strike="noStrike" cap="none">
                <a:solidFill>
                  <a:srgbClr val="000000"/>
                </a:solidFill>
                <a:latin typeface="Roboto Light"/>
                <a:ea typeface="Roboto Light"/>
                <a:cs typeface="Roboto Light"/>
                <a:sym typeface="Roboto Light"/>
              </a:rPr>
              <a:t> for </a:t>
            </a:r>
            <a:r>
              <a:rPr lang="en-GB" sz="2000" b="0" i="0" u="none" strike="noStrike" cap="none" err="1">
                <a:solidFill>
                  <a:srgbClr val="000000"/>
                </a:solidFill>
                <a:latin typeface="Roboto Light"/>
                <a:ea typeface="Roboto Light"/>
                <a:cs typeface="Roboto Light"/>
                <a:sym typeface="Roboto Light"/>
              </a:rPr>
              <a:t>faecal</a:t>
            </a:r>
            <a:r>
              <a:rPr lang="en-GB" sz="2000" b="0" i="0" u="none" strike="noStrike" cap="none">
                <a:solidFill>
                  <a:srgbClr val="000000"/>
                </a:solidFill>
                <a:latin typeface="Roboto Light"/>
                <a:ea typeface="Roboto Light"/>
                <a:cs typeface="Roboto Light"/>
                <a:sym typeface="Roboto Light"/>
              </a:rPr>
              <a:t> contamination, tracers, and sediment-related processes</a:t>
            </a:r>
            <a:endParaRPr/>
          </a:p>
          <a:p>
            <a:pPr marL="361950" marR="0" lvl="0" indent="-342900" algn="l" rtl="0">
              <a:spcBef>
                <a:spcPts val="1200"/>
              </a:spcBef>
              <a:spcAft>
                <a:spcPts val="0"/>
              </a:spcAft>
              <a:buClr>
                <a:schemeClr val="accent6">
                  <a:lumMod val="75000"/>
                </a:schemeClr>
              </a:buClr>
              <a:buSzPts val="1800"/>
              <a:buFont typeface="Wingdings" pitchFamily="2" charset="2"/>
              <a:buChar char="Ø"/>
            </a:pPr>
            <a:r>
              <a:rPr lang="en-GB" sz="2000" b="0" i="0" u="none" strike="noStrike" cap="none">
                <a:solidFill>
                  <a:srgbClr val="000000"/>
                </a:solidFill>
                <a:latin typeface="Roboto Light"/>
                <a:ea typeface="Roboto Light"/>
                <a:cs typeface="Roboto Light"/>
                <a:sym typeface="Roboto Light"/>
              </a:rPr>
              <a:t>Design a </a:t>
            </a:r>
            <a:r>
              <a:rPr lang="en-GB" sz="2000" b="1" i="0" u="none" strike="noStrike" cap="none">
                <a:solidFill>
                  <a:srgbClr val="000000"/>
                </a:solidFill>
                <a:latin typeface="Roboto Light"/>
                <a:ea typeface="Roboto Light"/>
                <a:cs typeface="Roboto Light"/>
                <a:sym typeface="Roboto Light"/>
              </a:rPr>
              <a:t>scalable IT architecture</a:t>
            </a:r>
            <a:r>
              <a:rPr lang="en-GB" sz="2000" b="0" i="0" u="none" strike="noStrike" cap="none">
                <a:solidFill>
                  <a:srgbClr val="000000"/>
                </a:solidFill>
                <a:latin typeface="Roboto Light"/>
                <a:ea typeface="Roboto Light"/>
                <a:cs typeface="Roboto Light"/>
                <a:sym typeface="Roboto Light"/>
              </a:rPr>
              <a:t> adaptable to additional processes, models, and processing tools</a:t>
            </a:r>
            <a:endParaRPr/>
          </a:p>
          <a:p>
            <a:pPr marL="361950" marR="0" lvl="0" indent="-342900" algn="l" rtl="0">
              <a:spcBef>
                <a:spcPts val="1200"/>
              </a:spcBef>
              <a:spcAft>
                <a:spcPts val="600"/>
              </a:spcAft>
              <a:buClr>
                <a:schemeClr val="accent6">
                  <a:lumMod val="75000"/>
                </a:schemeClr>
              </a:buClr>
              <a:buSzPts val="1800"/>
              <a:buFont typeface="Wingdings" pitchFamily="2" charset="2"/>
              <a:buChar char="Ø"/>
            </a:pPr>
            <a:r>
              <a:rPr lang="en-GB" sz="2000" b="0" i="0" u="none" strike="noStrike" cap="none">
                <a:solidFill>
                  <a:srgbClr val="000000"/>
                </a:solidFill>
                <a:latin typeface="Roboto Light"/>
                <a:ea typeface="Roboto Light"/>
                <a:cs typeface="Roboto Light"/>
                <a:sym typeface="Roboto Light"/>
              </a:rPr>
              <a:t>Leverage </a:t>
            </a:r>
            <a:r>
              <a:rPr lang="en-GB" sz="2000" b="1" i="0" u="none" strike="noStrike" cap="none">
                <a:solidFill>
                  <a:srgbClr val="000000"/>
                </a:solidFill>
                <a:latin typeface="Roboto Light"/>
                <a:ea typeface="Roboto Light"/>
                <a:cs typeface="Roboto Light"/>
                <a:sym typeface="Roboto Light"/>
              </a:rPr>
              <a:t>CNCA/EOSC infrastructure</a:t>
            </a:r>
            <a:r>
              <a:rPr lang="en-GB" sz="2000" b="0" i="0" u="none" strike="noStrike" cap="none">
                <a:solidFill>
                  <a:srgbClr val="000000"/>
                </a:solidFill>
                <a:latin typeface="Roboto Light"/>
                <a:ea typeface="Roboto Light"/>
                <a:cs typeface="Roboto Light"/>
                <a:sym typeface="Roboto Light"/>
              </a:rPr>
              <a:t> and core services for computational resource access. </a:t>
            </a:r>
            <a:endParaRPr sz="2000" b="0" i="0" u="none" strike="noStrike" cap="none">
              <a:solidFill>
                <a:srgbClr val="000000"/>
              </a:solidFill>
              <a:latin typeface="Roboto Light"/>
              <a:ea typeface="Roboto Light"/>
              <a:cs typeface="Roboto Light"/>
              <a:sym typeface="Roboto Light"/>
            </a:endParaRPr>
          </a:p>
        </p:txBody>
      </p:sp>
      <p:grpSp>
        <p:nvGrpSpPr>
          <p:cNvPr id="142" name="Google Shape;142;p5"/>
          <p:cNvGrpSpPr/>
          <p:nvPr/>
        </p:nvGrpSpPr>
        <p:grpSpPr>
          <a:xfrm>
            <a:off x="5111045" y="280736"/>
            <a:ext cx="4091317" cy="646489"/>
            <a:chOff x="3017167" y="845386"/>
            <a:chExt cx="5907200" cy="933424"/>
          </a:xfrm>
        </p:grpSpPr>
        <p:pic>
          <p:nvPicPr>
            <p:cNvPr id="143" name="Google Shape;143;p5"/>
            <p:cNvPicPr preferRelativeResize="0"/>
            <p:nvPr/>
          </p:nvPicPr>
          <p:blipFill rotWithShape="1">
            <a:blip r:embed="rId3">
              <a:alphaModFix/>
            </a:blip>
            <a:srcRect/>
            <a:stretch/>
          </p:blipFill>
          <p:spPr>
            <a:xfrm>
              <a:off x="3017167" y="929610"/>
              <a:ext cx="5907200" cy="849200"/>
            </a:xfrm>
            <a:prstGeom prst="roundRect">
              <a:avLst>
                <a:gd name="adj" fmla="val 16667"/>
              </a:avLst>
            </a:prstGeom>
            <a:noFill/>
            <a:ln>
              <a:noFill/>
            </a:ln>
          </p:spPr>
        </p:pic>
        <p:sp>
          <p:nvSpPr>
            <p:cNvPr id="144" name="Google Shape;144;p5"/>
            <p:cNvSpPr txBox="1"/>
            <p:nvPr/>
          </p:nvSpPr>
          <p:spPr>
            <a:xfrm>
              <a:off x="7653776" y="845386"/>
              <a:ext cx="388400" cy="755386"/>
            </a:xfrm>
            <a:prstGeom prst="rect">
              <a:avLst/>
            </a:prstGeom>
            <a:noFill/>
            <a:ln>
              <a:noFill/>
            </a:ln>
          </p:spPr>
          <p:txBody>
            <a:bodyPr spcFirstLastPara="1" wrap="square" lIns="121900" tIns="121900" rIns="121900" bIns="121900" anchor="t" anchorCtr="0">
              <a:spAutoFit/>
            </a:bodyPr>
            <a:lstStyle/>
            <a:p>
              <a:pPr marL="0" marR="0" lvl="0" indent="0" algn="l" rtl="0">
                <a:spcBef>
                  <a:spcPts val="0"/>
                </a:spcBef>
                <a:spcAft>
                  <a:spcPts val="0"/>
                </a:spcAft>
                <a:buNone/>
              </a:pPr>
              <a:r>
                <a:rPr lang="en-GB" sz="1800" b="0" i="0" u="none" strike="noStrike" cap="none">
                  <a:solidFill>
                    <a:srgbClr val="FF9900"/>
                  </a:solidFill>
                  <a:latin typeface="Arial"/>
                  <a:ea typeface="Arial"/>
                  <a:cs typeface="Arial"/>
                  <a:sym typeface="Arial"/>
                </a:rPr>
                <a:t>+</a:t>
              </a:r>
              <a:endParaRPr sz="1800" b="1" i="0" u="none" strike="noStrike" cap="none">
                <a:solidFill>
                  <a:srgbClr val="FF9900"/>
                </a:solidFill>
                <a:latin typeface="Arial"/>
                <a:ea typeface="Arial"/>
                <a:cs typeface="Arial"/>
                <a:sym typeface="Arial"/>
              </a:endParaRPr>
            </a:p>
          </p:txBody>
        </p:sp>
      </p:grpSp>
      <p:sp>
        <p:nvSpPr>
          <p:cNvPr id="145" name="Google Shape;145;p5"/>
          <p:cNvSpPr txBox="1"/>
          <p:nvPr/>
        </p:nvSpPr>
        <p:spPr>
          <a:xfrm>
            <a:off x="668188" y="1269064"/>
            <a:ext cx="10883728" cy="1049585"/>
          </a:xfrm>
          <a:prstGeom prst="rect">
            <a:avLst/>
          </a:prstGeom>
          <a:noFill/>
          <a:ln>
            <a:noFill/>
          </a:ln>
        </p:spPr>
        <p:txBody>
          <a:bodyPr spcFirstLastPara="1" wrap="square" lIns="91425" tIns="45700" rIns="91425" bIns="45700" anchor="t" anchorCtr="0">
            <a:normAutofit fontScale="90000" lnSpcReduction="20000"/>
          </a:bodyPr>
          <a:lstStyle/>
          <a:p>
            <a:pPr marL="0" marR="0" lvl="0" indent="0" algn="l" rtl="0">
              <a:lnSpc>
                <a:spcPct val="90000"/>
              </a:lnSpc>
              <a:spcBef>
                <a:spcPts val="0"/>
              </a:spcBef>
              <a:spcAft>
                <a:spcPts val="0"/>
              </a:spcAft>
              <a:buClr>
                <a:srgbClr val="000000"/>
              </a:buClr>
              <a:buSzPct val="100000"/>
              <a:buFont typeface="Roboto Light"/>
              <a:buNone/>
            </a:pPr>
            <a:r>
              <a:rPr lang="en-GB" sz="4400" b="0" i="0" u="none" strike="noStrike" cap="none">
                <a:solidFill>
                  <a:srgbClr val="000000"/>
                </a:solidFill>
                <a:latin typeface="Roboto Light"/>
                <a:ea typeface="Roboto Light"/>
                <a:cs typeface="Roboto Light"/>
                <a:sym typeface="Roboto Light"/>
              </a:rPr>
              <a:t>OPENCoastS - A service for empowering users to build coastal forecasts</a:t>
            </a:r>
            <a:endParaRPr sz="4400" b="0" i="0" u="none" strike="noStrike" cap="none">
              <a:solidFill>
                <a:srgbClr val="000000"/>
              </a:solidFill>
              <a:latin typeface="Roboto Light"/>
              <a:ea typeface="Roboto Light"/>
              <a:cs typeface="Roboto Light"/>
              <a:sym typeface="Roboto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6"/>
          <p:cNvSpPr txBox="1"/>
          <p:nvPr/>
        </p:nvSpPr>
        <p:spPr>
          <a:xfrm>
            <a:off x="149432" y="1125616"/>
            <a:ext cx="7381222" cy="4471817"/>
          </a:xfrm>
          <a:prstGeom prst="rect">
            <a:avLst/>
          </a:prstGeom>
          <a:noFill/>
          <a:ln>
            <a:noFill/>
          </a:ln>
        </p:spPr>
        <p:txBody>
          <a:bodyPr spcFirstLastPara="1" wrap="square" lIns="121900" tIns="121900" rIns="121900" bIns="121900" anchor="t" anchorCtr="0">
            <a:noAutofit/>
          </a:bodyPr>
          <a:lstStyle/>
          <a:p>
            <a:pPr marL="361950" marR="0" lvl="0" indent="-342900" algn="l" rtl="0">
              <a:spcBef>
                <a:spcPts val="600"/>
              </a:spcBef>
              <a:spcAft>
                <a:spcPts val="0"/>
              </a:spcAft>
              <a:buClr>
                <a:schemeClr val="accent6">
                  <a:lumMod val="75000"/>
                </a:schemeClr>
              </a:buClr>
              <a:buSzPts val="1800"/>
              <a:buFont typeface="Wingdings" pitchFamily="2" charset="2"/>
              <a:buChar char="Ø"/>
            </a:pPr>
            <a:r>
              <a:rPr lang="en-GB" sz="1800" b="1" i="0" u="none" strike="noStrike" cap="none">
                <a:solidFill>
                  <a:srgbClr val="000000"/>
                </a:solidFill>
                <a:latin typeface="Roboto Light"/>
                <a:ea typeface="Roboto Light"/>
                <a:cs typeface="Roboto Light"/>
                <a:sym typeface="Roboto Light"/>
              </a:rPr>
              <a:t>Daily forecasts</a:t>
            </a:r>
            <a:r>
              <a:rPr lang="en-GB" sz="1800" b="0" i="0" u="none" strike="noStrike" cap="none">
                <a:solidFill>
                  <a:srgbClr val="000000"/>
                </a:solidFill>
                <a:latin typeface="Roboto Light"/>
                <a:ea typeface="Roboto Light"/>
                <a:cs typeface="Roboto Light"/>
                <a:sym typeface="Roboto Light"/>
              </a:rPr>
              <a:t> of water levels, wave parameters, 2D and 3D velocities, and 3D salinities, temperatures and water quality variables </a:t>
            </a:r>
            <a:endParaRPr sz="1800" b="1" i="0" u="none" strike="noStrike" cap="none">
              <a:solidFill>
                <a:srgbClr val="000000"/>
              </a:solidFill>
              <a:latin typeface="Roboto Light"/>
              <a:ea typeface="Roboto Light"/>
              <a:cs typeface="Roboto Light"/>
              <a:sym typeface="Roboto Light"/>
            </a:endParaRPr>
          </a:p>
          <a:p>
            <a:pPr marL="361950" marR="0" lvl="0" indent="-342900" algn="l" rtl="0">
              <a:spcBef>
                <a:spcPts val="1200"/>
              </a:spcBef>
              <a:spcAft>
                <a:spcPts val="0"/>
              </a:spcAft>
              <a:buClr>
                <a:schemeClr val="accent6">
                  <a:lumMod val="75000"/>
                </a:schemeClr>
              </a:buClr>
              <a:buSzPts val="1800"/>
              <a:buFont typeface="Wingdings" pitchFamily="2" charset="2"/>
              <a:buChar char="Ø"/>
            </a:pPr>
            <a:r>
              <a:rPr lang="en-GB" sz="1800" b="0" i="0" u="none" strike="noStrike" cap="none">
                <a:solidFill>
                  <a:srgbClr val="000000"/>
                </a:solidFill>
                <a:latin typeface="Roboto Light"/>
                <a:ea typeface="Roboto Light"/>
                <a:cs typeface="Roboto Light"/>
                <a:sym typeface="Roboto Light"/>
              </a:rPr>
              <a:t>Numerical simulations of all relevant physical and biogeochemical processes using the </a:t>
            </a:r>
            <a:r>
              <a:rPr lang="en-GB" sz="1800" b="0" i="0" u="none" strike="noStrike" cap="none" err="1">
                <a:solidFill>
                  <a:srgbClr val="000000"/>
                </a:solidFill>
                <a:latin typeface="Roboto Light"/>
                <a:ea typeface="Roboto Light"/>
                <a:cs typeface="Roboto Light"/>
                <a:sym typeface="Roboto Light"/>
              </a:rPr>
              <a:t>modelling</a:t>
            </a:r>
            <a:r>
              <a:rPr lang="en-GB" sz="1800" b="0" i="0" u="none" strike="noStrike" cap="none">
                <a:solidFill>
                  <a:srgbClr val="000000"/>
                </a:solidFill>
                <a:latin typeface="Roboto Light"/>
                <a:ea typeface="Roboto Light"/>
                <a:cs typeface="Roboto Light"/>
                <a:sym typeface="Roboto Light"/>
              </a:rPr>
              <a:t> suite </a:t>
            </a:r>
            <a:r>
              <a:rPr lang="en-GB" sz="1800" b="1" i="0" u="none" strike="noStrike" cap="none">
                <a:solidFill>
                  <a:srgbClr val="000000"/>
                </a:solidFill>
                <a:latin typeface="Roboto Light"/>
                <a:ea typeface="Roboto Light"/>
                <a:cs typeface="Roboto Light"/>
                <a:sym typeface="Roboto Light"/>
              </a:rPr>
              <a:t>SCHISM</a:t>
            </a:r>
            <a:r>
              <a:rPr lang="en-GB" sz="1800" b="0" i="0" u="none" strike="noStrike" cap="none">
                <a:solidFill>
                  <a:srgbClr val="000000"/>
                </a:solidFill>
                <a:latin typeface="Roboto Light"/>
                <a:ea typeface="Roboto Light"/>
                <a:cs typeface="Roboto Light"/>
                <a:sym typeface="Roboto Light"/>
              </a:rPr>
              <a:t>, with unstructured triangular grids for adequate cross-scale representation/land interactions </a:t>
            </a:r>
            <a:endParaRPr sz="1800" b="1" i="0" u="none" strike="noStrike" cap="none">
              <a:solidFill>
                <a:srgbClr val="000000"/>
              </a:solidFill>
              <a:latin typeface="Roboto Light"/>
              <a:ea typeface="Roboto Light"/>
              <a:cs typeface="Roboto Light"/>
              <a:sym typeface="Roboto Light"/>
            </a:endParaRPr>
          </a:p>
          <a:p>
            <a:pPr marL="361950" marR="0" lvl="0" indent="-342900" algn="l" rtl="0">
              <a:spcBef>
                <a:spcPts val="1200"/>
              </a:spcBef>
              <a:spcAft>
                <a:spcPts val="0"/>
              </a:spcAft>
              <a:buClr>
                <a:schemeClr val="accent6">
                  <a:lumMod val="75000"/>
                </a:schemeClr>
              </a:buClr>
              <a:buSzPts val="1800"/>
              <a:buFont typeface="Wingdings" pitchFamily="2" charset="2"/>
              <a:buChar char="Ø"/>
            </a:pPr>
            <a:r>
              <a:rPr lang="en-GB" sz="1800" b="0" i="0" u="none" strike="noStrike" cap="none">
                <a:solidFill>
                  <a:srgbClr val="000000"/>
                </a:solidFill>
                <a:latin typeface="Roboto Light"/>
                <a:ea typeface="Roboto Light"/>
                <a:cs typeface="Roboto Light"/>
                <a:sym typeface="Roboto Light"/>
              </a:rPr>
              <a:t>Multiple forcings:</a:t>
            </a:r>
            <a:endParaRPr/>
          </a:p>
          <a:p>
            <a:pPr marL="819150" marR="0" lvl="1" indent="-342900" algn="l" rtl="0">
              <a:spcBef>
                <a:spcPts val="600"/>
              </a:spcBef>
              <a:spcAft>
                <a:spcPts val="0"/>
              </a:spcAft>
              <a:buClr>
                <a:schemeClr val="accent6">
                  <a:lumMod val="75000"/>
                </a:schemeClr>
              </a:buClr>
              <a:buSzPts val="1800"/>
              <a:buFont typeface="Wingdings" pitchFamily="2" charset="2"/>
              <a:buChar char="Ø"/>
            </a:pPr>
            <a:r>
              <a:rPr lang="en-GB" sz="1800" b="0" i="0" u="none" strike="noStrike" cap="none">
                <a:solidFill>
                  <a:srgbClr val="000000"/>
                </a:solidFill>
                <a:latin typeface="Roboto Light"/>
                <a:ea typeface="Roboto Light"/>
                <a:cs typeface="Roboto Light"/>
                <a:sym typeface="Roboto Light"/>
              </a:rPr>
              <a:t>Atmosphere: NOAA, </a:t>
            </a:r>
            <a:r>
              <a:rPr lang="en-GB" sz="1800" b="0" i="0" u="none" strike="noStrike" cap="none" err="1">
                <a:solidFill>
                  <a:srgbClr val="000000"/>
                </a:solidFill>
                <a:latin typeface="Roboto Light"/>
                <a:ea typeface="Roboto Light"/>
                <a:cs typeface="Roboto Light"/>
                <a:sym typeface="Roboto Light"/>
              </a:rPr>
              <a:t>Météo-France</a:t>
            </a:r>
            <a:r>
              <a:rPr lang="en-GB" sz="1800" b="0" i="0" u="none" strike="noStrike" cap="none">
                <a:solidFill>
                  <a:srgbClr val="000000"/>
                </a:solidFill>
                <a:latin typeface="Roboto Light"/>
                <a:ea typeface="Roboto Light"/>
                <a:cs typeface="Roboto Light"/>
                <a:sym typeface="Roboto Light"/>
              </a:rPr>
              <a:t>, </a:t>
            </a:r>
            <a:r>
              <a:rPr lang="en-GB" sz="1800" b="0" i="0" u="none" strike="noStrike" cap="none" err="1">
                <a:solidFill>
                  <a:srgbClr val="000000"/>
                </a:solidFill>
                <a:latin typeface="Roboto Light"/>
                <a:ea typeface="Roboto Light"/>
                <a:cs typeface="Roboto Light"/>
                <a:sym typeface="Roboto Light"/>
              </a:rPr>
              <a:t>MeteoGalicia</a:t>
            </a:r>
            <a:r>
              <a:rPr lang="en-GB" sz="1800" b="0" i="0" u="none" strike="noStrike" cap="none">
                <a:solidFill>
                  <a:srgbClr val="000000"/>
                </a:solidFill>
                <a:latin typeface="Roboto Light"/>
                <a:ea typeface="Roboto Light"/>
                <a:cs typeface="Roboto Light"/>
                <a:sym typeface="Roboto Light"/>
              </a:rPr>
              <a:t>, IPMA</a:t>
            </a:r>
            <a:endParaRPr sz="1800" b="1" i="0" u="none" strike="noStrike" cap="none">
              <a:solidFill>
                <a:srgbClr val="000000"/>
              </a:solidFill>
              <a:latin typeface="Roboto Light"/>
              <a:ea typeface="Roboto Light"/>
              <a:cs typeface="Roboto Light"/>
              <a:sym typeface="Roboto Light"/>
            </a:endParaRPr>
          </a:p>
          <a:p>
            <a:pPr marL="819150" marR="0" lvl="1" indent="-342900" algn="l" rtl="0">
              <a:spcBef>
                <a:spcPts val="0"/>
              </a:spcBef>
              <a:spcAft>
                <a:spcPts val="0"/>
              </a:spcAft>
              <a:buClr>
                <a:schemeClr val="accent6">
                  <a:lumMod val="75000"/>
                </a:schemeClr>
              </a:buClr>
              <a:buSzPts val="1800"/>
              <a:buFont typeface="Wingdings" pitchFamily="2" charset="2"/>
              <a:buChar char="Ø"/>
            </a:pPr>
            <a:r>
              <a:rPr lang="en-GB" sz="1800" b="0" i="0" u="none" strike="noStrike" cap="none">
                <a:solidFill>
                  <a:srgbClr val="000000"/>
                </a:solidFill>
                <a:latin typeface="Roboto Light"/>
                <a:ea typeface="Roboto Light"/>
                <a:cs typeface="Roboto Light"/>
                <a:sym typeface="Roboto Light"/>
              </a:rPr>
              <a:t>Ocean: FES2014, CMEMS</a:t>
            </a:r>
            <a:endParaRPr/>
          </a:p>
          <a:p>
            <a:pPr marL="819150" marR="0" lvl="1" indent="-342900" algn="l" rtl="0">
              <a:spcBef>
                <a:spcPts val="0"/>
              </a:spcBef>
              <a:spcAft>
                <a:spcPts val="0"/>
              </a:spcAft>
              <a:buClr>
                <a:schemeClr val="accent6">
                  <a:lumMod val="75000"/>
                </a:schemeClr>
              </a:buClr>
              <a:buSzPts val="1800"/>
              <a:buFont typeface="Wingdings" pitchFamily="2" charset="2"/>
              <a:buChar char="Ø"/>
            </a:pPr>
            <a:r>
              <a:rPr lang="en-GB" sz="1800" b="0" i="0" u="none" strike="noStrike" cap="none">
                <a:solidFill>
                  <a:srgbClr val="000000"/>
                </a:solidFill>
                <a:latin typeface="Roboto Light"/>
                <a:ea typeface="Roboto Light"/>
                <a:cs typeface="Roboto Light"/>
                <a:sym typeface="Roboto Light"/>
              </a:rPr>
              <a:t>Rivers: climatology, tailored forecasts using the AI4Rivers service</a:t>
            </a:r>
            <a:endParaRPr sz="1800" b="1" i="0" u="none" strike="noStrike" cap="none">
              <a:solidFill>
                <a:srgbClr val="000000"/>
              </a:solidFill>
              <a:latin typeface="Roboto Light"/>
              <a:ea typeface="Roboto Light"/>
              <a:cs typeface="Roboto Light"/>
              <a:sym typeface="Roboto Light"/>
            </a:endParaRPr>
          </a:p>
          <a:p>
            <a:pPr marL="361950" marR="0" lvl="0" indent="-342900" algn="l" rtl="0">
              <a:spcBef>
                <a:spcPts val="600"/>
              </a:spcBef>
              <a:spcAft>
                <a:spcPts val="0"/>
              </a:spcAft>
              <a:buClr>
                <a:schemeClr val="accent6">
                  <a:lumMod val="75000"/>
                </a:schemeClr>
              </a:buClr>
              <a:buSzPts val="1800"/>
              <a:buFont typeface="Wingdings" pitchFamily="2" charset="2"/>
              <a:buChar char="Ø"/>
            </a:pPr>
            <a:r>
              <a:rPr lang="en-GB" sz="1800" b="0" i="0" u="none" strike="noStrike" cap="none">
                <a:solidFill>
                  <a:srgbClr val="000000"/>
                </a:solidFill>
                <a:latin typeface="Roboto Light"/>
                <a:ea typeface="Roboto Light"/>
                <a:cs typeface="Roboto Light"/>
                <a:sym typeface="Roboto Light"/>
              </a:rPr>
              <a:t>Automatic comparison with data from </a:t>
            </a:r>
            <a:r>
              <a:rPr lang="en-GB" sz="1800" b="0" i="0" u="none" strike="noStrike" cap="none" err="1">
                <a:solidFill>
                  <a:srgbClr val="000000"/>
                </a:solidFill>
                <a:latin typeface="Roboto Light"/>
                <a:ea typeface="Roboto Light"/>
                <a:cs typeface="Roboto Light"/>
                <a:sym typeface="Roboto Light"/>
              </a:rPr>
              <a:t>EMODnet</a:t>
            </a:r>
            <a:endParaRPr sz="1800" b="1" i="0" u="none" strike="noStrike" cap="none">
              <a:solidFill>
                <a:srgbClr val="000000"/>
              </a:solidFill>
              <a:latin typeface="Roboto Light"/>
              <a:ea typeface="Roboto Light"/>
              <a:cs typeface="Roboto Light"/>
              <a:sym typeface="Roboto Light"/>
            </a:endParaRPr>
          </a:p>
          <a:p>
            <a:pPr marL="361950" marR="0" lvl="0" indent="-342900" algn="l" rtl="0">
              <a:spcBef>
                <a:spcPts val="1200"/>
              </a:spcBef>
              <a:spcAft>
                <a:spcPts val="0"/>
              </a:spcAft>
              <a:buClr>
                <a:schemeClr val="accent6">
                  <a:lumMod val="75000"/>
                </a:schemeClr>
              </a:buClr>
              <a:buSzPts val="1800"/>
              <a:buFont typeface="Wingdings" pitchFamily="2" charset="2"/>
              <a:buChar char="Ø"/>
            </a:pPr>
            <a:r>
              <a:rPr lang="en-GB" sz="1800" b="0" i="0" u="none" strike="noStrike" cap="none">
                <a:solidFill>
                  <a:srgbClr val="000000"/>
                </a:solidFill>
                <a:latin typeface="Roboto Light"/>
                <a:ea typeface="Roboto Light"/>
                <a:cs typeface="Roboto Light"/>
                <a:sym typeface="Roboto Light"/>
              </a:rPr>
              <a:t>Comparison with land/water interface from processed Sentinel-2 images (embedded </a:t>
            </a:r>
            <a:r>
              <a:rPr lang="en-GB" sz="1800" b="1" i="0" u="none" strike="noStrike" cap="none">
                <a:solidFill>
                  <a:srgbClr val="000000"/>
                </a:solidFill>
                <a:latin typeface="Roboto Light"/>
                <a:ea typeface="Roboto Light"/>
                <a:cs typeface="Roboto Light"/>
                <a:sym typeface="Roboto Light"/>
              </a:rPr>
              <a:t>WORSICA</a:t>
            </a:r>
            <a:r>
              <a:rPr lang="en-GB" sz="1800" b="0" i="0" u="none" strike="noStrike" cap="none">
                <a:solidFill>
                  <a:srgbClr val="000000"/>
                </a:solidFill>
                <a:latin typeface="Roboto Light"/>
                <a:ea typeface="Roboto Light"/>
                <a:cs typeface="Roboto Light"/>
                <a:sym typeface="Roboto Light"/>
              </a:rPr>
              <a:t> remote sensing service)</a:t>
            </a:r>
            <a:endParaRPr sz="1800" b="1" i="0" u="none" strike="noStrike" cap="none">
              <a:solidFill>
                <a:srgbClr val="000000"/>
              </a:solidFill>
              <a:latin typeface="Roboto Light"/>
              <a:ea typeface="Roboto Light"/>
              <a:cs typeface="Roboto Light"/>
              <a:sym typeface="Roboto Light"/>
            </a:endParaRPr>
          </a:p>
          <a:p>
            <a:pPr marL="476250" marR="0" lvl="1" indent="0" algn="l" rtl="0">
              <a:spcBef>
                <a:spcPts val="1200"/>
              </a:spcBef>
              <a:spcAft>
                <a:spcPts val="600"/>
              </a:spcAft>
              <a:buNone/>
            </a:pPr>
            <a:endParaRPr sz="1800" b="1" i="0" u="none" strike="noStrike" cap="none">
              <a:solidFill>
                <a:srgbClr val="000000"/>
              </a:solidFill>
              <a:latin typeface="Roboto Light"/>
              <a:ea typeface="Roboto Light"/>
              <a:cs typeface="Roboto Light"/>
              <a:sym typeface="Roboto Light"/>
            </a:endParaRPr>
          </a:p>
        </p:txBody>
      </p:sp>
      <p:pic>
        <p:nvPicPr>
          <p:cNvPr id="151" name="Google Shape;151;p6"/>
          <p:cNvPicPr preferRelativeResize="0"/>
          <p:nvPr/>
        </p:nvPicPr>
        <p:blipFill rotWithShape="1">
          <a:blip r:embed="rId3">
            <a:alphaModFix/>
          </a:blip>
          <a:srcRect t="4970"/>
          <a:stretch/>
        </p:blipFill>
        <p:spPr>
          <a:xfrm>
            <a:off x="7065133" y="1377965"/>
            <a:ext cx="4868000" cy="3523200"/>
          </a:xfrm>
          <a:prstGeom prst="roundRect">
            <a:avLst>
              <a:gd name="adj" fmla="val 16667"/>
            </a:avLst>
          </a:prstGeom>
          <a:noFill/>
          <a:ln>
            <a:noFill/>
          </a:ln>
        </p:spPr>
      </p:pic>
      <p:pic>
        <p:nvPicPr>
          <p:cNvPr id="152" name="Google Shape;152;p6"/>
          <p:cNvPicPr preferRelativeResize="0"/>
          <p:nvPr/>
        </p:nvPicPr>
        <p:blipFill rotWithShape="1">
          <a:blip r:embed="rId4">
            <a:alphaModFix/>
          </a:blip>
          <a:srcRect l="18698" t="26732" r="35572" b="16496"/>
          <a:stretch/>
        </p:blipFill>
        <p:spPr>
          <a:xfrm>
            <a:off x="8077967" y="4452833"/>
            <a:ext cx="1103200" cy="1027200"/>
          </a:xfrm>
          <a:prstGeom prst="ellipse">
            <a:avLst/>
          </a:prstGeom>
          <a:noFill/>
          <a:ln>
            <a:noFill/>
          </a:ln>
        </p:spPr>
      </p:pic>
      <p:sp>
        <p:nvSpPr>
          <p:cNvPr id="153" name="Google Shape;153;p6"/>
          <p:cNvSpPr txBox="1"/>
          <p:nvPr/>
        </p:nvSpPr>
        <p:spPr>
          <a:xfrm>
            <a:off x="9152265" y="4896369"/>
            <a:ext cx="1919368" cy="492402"/>
          </a:xfrm>
          <a:prstGeom prst="rect">
            <a:avLst/>
          </a:prstGeom>
          <a:noFill/>
          <a:ln>
            <a:noFill/>
          </a:ln>
        </p:spPr>
        <p:txBody>
          <a:bodyPr spcFirstLastPara="1" wrap="square" lIns="121900" tIns="121900" rIns="121900" bIns="121900" anchor="t" anchorCtr="0">
            <a:spAutoFit/>
          </a:bodyPr>
          <a:lstStyle/>
          <a:p>
            <a:pPr marL="0" marR="0" lvl="0" indent="0" algn="l" rtl="0">
              <a:spcBef>
                <a:spcPts val="0"/>
              </a:spcBef>
              <a:spcAft>
                <a:spcPts val="0"/>
              </a:spcAft>
              <a:buNone/>
            </a:pPr>
            <a:r>
              <a:rPr lang="en-GB" sz="1600" b="0" i="0" u="none" strike="noStrike" cap="none">
                <a:solidFill>
                  <a:schemeClr val="dk1"/>
                </a:solidFill>
                <a:latin typeface="Roboto"/>
                <a:ea typeface="Roboto"/>
                <a:cs typeface="Roboto"/>
                <a:sym typeface="Roboto"/>
              </a:rPr>
              <a:t>Grid generation</a:t>
            </a:r>
            <a:endParaRPr sz="1600">
              <a:solidFill>
                <a:schemeClr val="dk1"/>
              </a:solidFill>
              <a:latin typeface="Roboto"/>
              <a:ea typeface="Roboto"/>
              <a:cs typeface="Roboto"/>
              <a:sym typeface="Roboto"/>
            </a:endParaRPr>
          </a:p>
        </p:txBody>
      </p:sp>
      <p:pic>
        <p:nvPicPr>
          <p:cNvPr id="154" name="Google Shape;154;p6"/>
          <p:cNvPicPr preferRelativeResize="0"/>
          <p:nvPr/>
        </p:nvPicPr>
        <p:blipFill rotWithShape="1">
          <a:blip r:embed="rId5">
            <a:alphaModFix/>
          </a:blip>
          <a:srcRect/>
          <a:stretch/>
        </p:blipFill>
        <p:spPr>
          <a:xfrm>
            <a:off x="6572816" y="5849782"/>
            <a:ext cx="984633" cy="984633"/>
          </a:xfrm>
          <a:prstGeom prst="rect">
            <a:avLst/>
          </a:prstGeom>
          <a:noFill/>
          <a:ln>
            <a:noFill/>
          </a:ln>
        </p:spPr>
      </p:pic>
      <p:grpSp>
        <p:nvGrpSpPr>
          <p:cNvPr id="5" name="Google Shape;142;p5">
            <a:extLst>
              <a:ext uri="{FF2B5EF4-FFF2-40B4-BE49-F238E27FC236}">
                <a16:creationId xmlns:a16="http://schemas.microsoft.com/office/drawing/2014/main" id="{C4BFA0B3-4AD2-ACF2-BBA1-922C59728DA9}"/>
              </a:ext>
            </a:extLst>
          </p:cNvPr>
          <p:cNvGrpSpPr/>
          <p:nvPr/>
        </p:nvGrpSpPr>
        <p:grpSpPr>
          <a:xfrm>
            <a:off x="5111045" y="280735"/>
            <a:ext cx="4091317" cy="646488"/>
            <a:chOff x="3017167" y="845386"/>
            <a:chExt cx="5907200" cy="933424"/>
          </a:xfrm>
        </p:grpSpPr>
        <p:pic>
          <p:nvPicPr>
            <p:cNvPr id="3" name="Google Shape;143;p5">
              <a:extLst>
                <a:ext uri="{FF2B5EF4-FFF2-40B4-BE49-F238E27FC236}">
                  <a16:creationId xmlns:a16="http://schemas.microsoft.com/office/drawing/2014/main" id="{394E9C9A-1926-4C76-7856-4D9C94966F02}"/>
                </a:ext>
              </a:extLst>
            </p:cNvPr>
            <p:cNvPicPr preferRelativeResize="0"/>
            <p:nvPr/>
          </p:nvPicPr>
          <p:blipFill rotWithShape="1">
            <a:blip r:embed="rId6">
              <a:alphaModFix/>
            </a:blip>
            <a:srcRect/>
            <a:stretch/>
          </p:blipFill>
          <p:spPr>
            <a:xfrm>
              <a:off x="3017167" y="929610"/>
              <a:ext cx="5907200" cy="849200"/>
            </a:xfrm>
            <a:prstGeom prst="roundRect">
              <a:avLst>
                <a:gd name="adj" fmla="val 16667"/>
              </a:avLst>
            </a:prstGeom>
            <a:noFill/>
            <a:ln>
              <a:noFill/>
            </a:ln>
          </p:spPr>
        </p:pic>
        <p:sp>
          <p:nvSpPr>
            <p:cNvPr id="4" name="Google Shape;144;p5">
              <a:extLst>
                <a:ext uri="{FF2B5EF4-FFF2-40B4-BE49-F238E27FC236}">
                  <a16:creationId xmlns:a16="http://schemas.microsoft.com/office/drawing/2014/main" id="{DF427B8F-8989-3692-8524-17E4BB14DB91}"/>
                </a:ext>
              </a:extLst>
            </p:cNvPr>
            <p:cNvSpPr txBox="1"/>
            <p:nvPr/>
          </p:nvSpPr>
          <p:spPr>
            <a:xfrm>
              <a:off x="7653776" y="845386"/>
              <a:ext cx="388400" cy="755386"/>
            </a:xfrm>
            <a:prstGeom prst="rect">
              <a:avLst/>
            </a:prstGeom>
            <a:noFill/>
            <a:ln>
              <a:noFill/>
            </a:ln>
          </p:spPr>
          <p:txBody>
            <a:bodyPr spcFirstLastPara="1" wrap="square" lIns="121900" tIns="121900" rIns="121900" bIns="121900" anchor="t" anchorCtr="0">
              <a:spAutoFit/>
            </a:bodyPr>
            <a:lstStyle/>
            <a:p>
              <a:pPr marL="0" marR="0" lvl="0" indent="0" algn="l" rtl="0">
                <a:spcBef>
                  <a:spcPts val="0"/>
                </a:spcBef>
                <a:spcAft>
                  <a:spcPts val="0"/>
                </a:spcAft>
                <a:buNone/>
              </a:pPr>
              <a:r>
                <a:rPr lang="en-GB" sz="1800" b="0" i="0" u="none" strike="noStrike" cap="none">
                  <a:solidFill>
                    <a:srgbClr val="FF9900"/>
                  </a:solidFill>
                  <a:latin typeface="Arial"/>
                  <a:ea typeface="Arial"/>
                  <a:cs typeface="Arial"/>
                  <a:sym typeface="Arial"/>
                </a:rPr>
                <a:t>+</a:t>
              </a:r>
              <a:endParaRPr sz="1800" b="1" i="0" u="none" strike="noStrike" cap="none">
                <a:solidFill>
                  <a:srgbClr val="FF99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3"/>
          <p:cNvSpPr txBox="1">
            <a:spLocks noGrp="1"/>
          </p:cNvSpPr>
          <p:nvPr>
            <p:ph type="title" idx="4294967295"/>
          </p:nvPr>
        </p:nvSpPr>
        <p:spPr>
          <a:xfrm>
            <a:off x="338400" y="1094400"/>
            <a:ext cx="10071100" cy="455613"/>
          </a:xfrm>
          <a:prstGeom prst="rect">
            <a:avLst/>
          </a:prstGeom>
          <a:noFill/>
          <a:ln>
            <a:noFill/>
          </a:ln>
        </p:spPr>
        <p:txBody>
          <a:bodyPr spcFirstLastPara="1" wrap="square" lIns="121900" tIns="60925" rIns="121900" bIns="60925" anchor="t" anchorCtr="0">
            <a:noAutofit/>
          </a:bodyPr>
          <a:lstStyle/>
          <a:p>
            <a:pPr marL="0" lvl="0" indent="0" algn="l" rtl="0">
              <a:lnSpc>
                <a:spcPct val="90000"/>
              </a:lnSpc>
              <a:spcBef>
                <a:spcPts val="0"/>
              </a:spcBef>
              <a:spcAft>
                <a:spcPts val="0"/>
              </a:spcAft>
              <a:buClr>
                <a:srgbClr val="000000"/>
              </a:buClr>
              <a:buSzPts val="4000"/>
              <a:buFont typeface="Roboto Light"/>
              <a:buNone/>
            </a:pPr>
            <a:r>
              <a:rPr lang="en-GB" sz="4000" err="1"/>
              <a:t>OPENCoastS</a:t>
            </a:r>
            <a:r>
              <a:rPr lang="en-GB"/>
              <a:t> deployment in CNCA</a:t>
            </a:r>
            <a:endParaRPr/>
          </a:p>
        </p:txBody>
      </p:sp>
      <p:sp>
        <p:nvSpPr>
          <p:cNvPr id="257" name="Google Shape;257;p13"/>
          <p:cNvSpPr txBox="1">
            <a:spLocks noGrp="1"/>
          </p:cNvSpPr>
          <p:nvPr>
            <p:ph type="sldNum" idx="4294967295"/>
          </p:nvPr>
        </p:nvSpPr>
        <p:spPr>
          <a:xfrm>
            <a:off x="11749088" y="6365875"/>
            <a:ext cx="442912" cy="381000"/>
          </a:xfrm>
          <a:prstGeom prst="rect">
            <a:avLst/>
          </a:prstGeom>
          <a:noFill/>
          <a:ln>
            <a:noFill/>
          </a:ln>
        </p:spPr>
        <p:txBody>
          <a:bodyPr spcFirstLastPara="1" wrap="square" lIns="121900" tIns="60925" rIns="121900" bIns="60925" anchor="ctr" anchorCtr="0">
            <a:noAutofit/>
          </a:bodyPr>
          <a:lstStyle/>
          <a:p>
            <a:pPr marL="0" marR="0" lvl="0" indent="0" algn="r" rtl="0">
              <a:lnSpc>
                <a:spcPct val="100000"/>
              </a:lnSpc>
              <a:spcBef>
                <a:spcPts val="0"/>
              </a:spcBef>
              <a:spcAft>
                <a:spcPts val="0"/>
              </a:spcAft>
              <a:buClr>
                <a:srgbClr val="FFFFFF"/>
              </a:buClr>
              <a:buSzPts val="1200"/>
              <a:buFont typeface="Roboto Light"/>
              <a:buNone/>
            </a:pPr>
            <a:fld id="{00000000-1234-1234-1234-123412341234}" type="slidenum">
              <a:rPr lang="en-GB">
                <a:solidFill>
                  <a:srgbClr val="FFFFFF"/>
                </a:solidFill>
              </a:rPr>
              <a:t>8</a:t>
            </a:fld>
            <a:endParaRPr>
              <a:solidFill>
                <a:srgbClr val="FFFFFF"/>
              </a:solidFill>
            </a:endParaRPr>
          </a:p>
        </p:txBody>
      </p:sp>
      <p:pic>
        <p:nvPicPr>
          <p:cNvPr id="258" name="Google Shape;258;p13"/>
          <p:cNvPicPr preferRelativeResize="0"/>
          <p:nvPr/>
        </p:nvPicPr>
        <p:blipFill rotWithShape="1">
          <a:blip r:embed="rId3">
            <a:alphaModFix/>
          </a:blip>
          <a:srcRect/>
          <a:stretch/>
        </p:blipFill>
        <p:spPr>
          <a:xfrm>
            <a:off x="45719" y="1937987"/>
            <a:ext cx="12191999" cy="4220724"/>
          </a:xfrm>
          <a:prstGeom prst="rect">
            <a:avLst/>
          </a:prstGeom>
          <a:noFill/>
          <a:ln>
            <a:noFill/>
          </a:ln>
        </p:spPr>
      </p:pic>
      <p:grpSp>
        <p:nvGrpSpPr>
          <p:cNvPr id="5" name="Google Shape;142;p5">
            <a:extLst>
              <a:ext uri="{FF2B5EF4-FFF2-40B4-BE49-F238E27FC236}">
                <a16:creationId xmlns:a16="http://schemas.microsoft.com/office/drawing/2014/main" id="{B4AB433F-5EEF-FF74-3480-9DC081D2C5C5}"/>
              </a:ext>
            </a:extLst>
          </p:cNvPr>
          <p:cNvGrpSpPr/>
          <p:nvPr/>
        </p:nvGrpSpPr>
        <p:grpSpPr>
          <a:xfrm>
            <a:off x="5111045" y="280735"/>
            <a:ext cx="4091317" cy="646488"/>
            <a:chOff x="3017167" y="845386"/>
            <a:chExt cx="5907200" cy="933424"/>
          </a:xfrm>
        </p:grpSpPr>
        <p:pic>
          <p:nvPicPr>
            <p:cNvPr id="3" name="Google Shape;143;p5">
              <a:extLst>
                <a:ext uri="{FF2B5EF4-FFF2-40B4-BE49-F238E27FC236}">
                  <a16:creationId xmlns:a16="http://schemas.microsoft.com/office/drawing/2014/main" id="{B97F3E9A-E06B-D036-C7B6-321BAD8527EF}"/>
                </a:ext>
              </a:extLst>
            </p:cNvPr>
            <p:cNvPicPr preferRelativeResize="0"/>
            <p:nvPr/>
          </p:nvPicPr>
          <p:blipFill rotWithShape="1">
            <a:blip r:embed="rId4">
              <a:alphaModFix/>
            </a:blip>
            <a:srcRect/>
            <a:stretch/>
          </p:blipFill>
          <p:spPr>
            <a:xfrm>
              <a:off x="3017167" y="929610"/>
              <a:ext cx="5907200" cy="849200"/>
            </a:xfrm>
            <a:prstGeom prst="roundRect">
              <a:avLst>
                <a:gd name="adj" fmla="val 16667"/>
              </a:avLst>
            </a:prstGeom>
            <a:noFill/>
            <a:ln>
              <a:noFill/>
            </a:ln>
          </p:spPr>
        </p:pic>
        <p:sp>
          <p:nvSpPr>
            <p:cNvPr id="4" name="Google Shape;144;p5">
              <a:extLst>
                <a:ext uri="{FF2B5EF4-FFF2-40B4-BE49-F238E27FC236}">
                  <a16:creationId xmlns:a16="http://schemas.microsoft.com/office/drawing/2014/main" id="{C96AD799-81F7-6C5C-D066-F6DD1379BB67}"/>
                </a:ext>
              </a:extLst>
            </p:cNvPr>
            <p:cNvSpPr txBox="1"/>
            <p:nvPr/>
          </p:nvSpPr>
          <p:spPr>
            <a:xfrm>
              <a:off x="7653776" y="845386"/>
              <a:ext cx="388400" cy="755386"/>
            </a:xfrm>
            <a:prstGeom prst="rect">
              <a:avLst/>
            </a:prstGeom>
            <a:noFill/>
            <a:ln>
              <a:noFill/>
            </a:ln>
          </p:spPr>
          <p:txBody>
            <a:bodyPr spcFirstLastPara="1" wrap="square" lIns="121900" tIns="121900" rIns="121900" bIns="121900" anchor="t" anchorCtr="0">
              <a:spAutoFit/>
            </a:bodyPr>
            <a:lstStyle/>
            <a:p>
              <a:pPr marL="0" marR="0" lvl="0" indent="0" algn="l" rtl="0">
                <a:spcBef>
                  <a:spcPts val="0"/>
                </a:spcBef>
                <a:spcAft>
                  <a:spcPts val="0"/>
                </a:spcAft>
                <a:buNone/>
              </a:pPr>
              <a:r>
                <a:rPr lang="en-GB" sz="1800" b="0" i="0" u="none" strike="noStrike" cap="none">
                  <a:solidFill>
                    <a:srgbClr val="FF9900"/>
                  </a:solidFill>
                  <a:latin typeface="Arial"/>
                  <a:ea typeface="Arial"/>
                  <a:cs typeface="Arial"/>
                  <a:sym typeface="Arial"/>
                </a:rPr>
                <a:t>+</a:t>
              </a:r>
              <a:endParaRPr sz="1800" b="1" i="0" u="none" strike="noStrike" cap="none">
                <a:solidFill>
                  <a:srgbClr val="FF99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4"/>
          <p:cNvSpPr txBox="1"/>
          <p:nvPr/>
        </p:nvSpPr>
        <p:spPr>
          <a:xfrm>
            <a:off x="392180" y="2090771"/>
            <a:ext cx="11655200" cy="3696800"/>
          </a:xfrm>
          <a:prstGeom prst="rect">
            <a:avLst/>
          </a:prstGeom>
          <a:noFill/>
          <a:ln>
            <a:noFill/>
          </a:ln>
        </p:spPr>
        <p:txBody>
          <a:bodyPr spcFirstLastPara="1" wrap="square" lIns="121900" tIns="121900" rIns="121900" bIns="121900" anchor="t" anchorCtr="0">
            <a:noAutofit/>
          </a:bodyPr>
          <a:lstStyle/>
          <a:p>
            <a:pPr marL="361950" marR="0" lvl="0" indent="-342900" algn="l" rtl="0">
              <a:spcBef>
                <a:spcPts val="600"/>
              </a:spcBef>
              <a:spcAft>
                <a:spcPts val="0"/>
              </a:spcAft>
              <a:buClr>
                <a:schemeClr val="accent6">
                  <a:lumMod val="75000"/>
                </a:schemeClr>
              </a:buClr>
              <a:buSzPts val="1800"/>
              <a:buFont typeface="Wingdings" pitchFamily="2" charset="2"/>
              <a:buChar char="Ø"/>
            </a:pPr>
            <a:r>
              <a:rPr lang="en-GB" sz="2000" b="0">
                <a:solidFill>
                  <a:srgbClr val="000000"/>
                </a:solidFill>
                <a:latin typeface="Roboto Light"/>
                <a:ea typeface="Roboto Light"/>
                <a:cs typeface="Roboto Light"/>
                <a:sym typeface="Roboto Light"/>
              </a:rPr>
              <a:t>EWSs allow local authorities to implement necessary measures to avoid major destruction and risk</a:t>
            </a:r>
            <a:endParaRPr/>
          </a:p>
          <a:p>
            <a:pPr marL="361950" marR="0" lvl="0" indent="-342900" algn="l" rtl="0">
              <a:spcBef>
                <a:spcPts val="1200"/>
              </a:spcBef>
              <a:spcAft>
                <a:spcPts val="0"/>
              </a:spcAft>
              <a:buClr>
                <a:schemeClr val="accent6">
                  <a:lumMod val="75000"/>
                </a:schemeClr>
              </a:buClr>
              <a:buSzPts val="1800"/>
              <a:buFont typeface="Wingdings" pitchFamily="2" charset="2"/>
              <a:buChar char="Ø"/>
            </a:pPr>
            <a:r>
              <a:rPr lang="en-GB" sz="2000" b="0">
                <a:solidFill>
                  <a:srgbClr val="000000"/>
                </a:solidFill>
                <a:latin typeface="Roboto Light"/>
                <a:ea typeface="Roboto Light"/>
                <a:cs typeface="Roboto Light"/>
                <a:sym typeface="Roboto Light"/>
              </a:rPr>
              <a:t>HIDRALERTA issues alerts with </a:t>
            </a:r>
            <a:r>
              <a:rPr lang="en-GB" sz="2000" b="1">
                <a:solidFill>
                  <a:srgbClr val="000000"/>
                </a:solidFill>
                <a:latin typeface="Roboto Light"/>
                <a:ea typeface="Roboto Light"/>
                <a:cs typeface="Roboto Light"/>
                <a:sym typeface="Roboto Light"/>
              </a:rPr>
              <a:t>72 h anticipation</a:t>
            </a:r>
            <a:endParaRPr sz="2000" b="1">
              <a:solidFill>
                <a:srgbClr val="000000"/>
              </a:solidFill>
              <a:latin typeface="Roboto Light"/>
              <a:ea typeface="Roboto Light"/>
              <a:cs typeface="Roboto Light"/>
              <a:sym typeface="Roboto Light"/>
            </a:endParaRPr>
          </a:p>
          <a:p>
            <a:pPr marL="819150" marR="0" lvl="1" indent="-342900" algn="l" rtl="0">
              <a:spcBef>
                <a:spcPts val="1200"/>
              </a:spcBef>
              <a:spcAft>
                <a:spcPts val="0"/>
              </a:spcAft>
              <a:buClr>
                <a:schemeClr val="accent6">
                  <a:lumMod val="75000"/>
                </a:schemeClr>
              </a:buClr>
              <a:buSzPts val="1800"/>
              <a:buFont typeface="Wingdings" pitchFamily="2" charset="2"/>
              <a:buChar char="Ø"/>
            </a:pPr>
            <a:r>
              <a:rPr lang="en-GB" sz="2000" b="0" i="0" u="none" strike="noStrike" cap="none">
                <a:solidFill>
                  <a:srgbClr val="000000"/>
                </a:solidFill>
                <a:latin typeface="Roboto Light"/>
                <a:ea typeface="Roboto Light"/>
                <a:cs typeface="Roboto Light"/>
                <a:sym typeface="Roboto Light"/>
              </a:rPr>
              <a:t>Contributes to people’s safety and reduces damage costs (restricting access, protecting or displacing assets, adapting port operations)</a:t>
            </a:r>
            <a:endParaRPr sz="2000" b="1" i="0" u="none" strike="noStrike" cap="none">
              <a:solidFill>
                <a:srgbClr val="000000"/>
              </a:solidFill>
              <a:latin typeface="Roboto Light"/>
              <a:ea typeface="Roboto Light"/>
              <a:cs typeface="Roboto Light"/>
              <a:sym typeface="Roboto Light"/>
            </a:endParaRPr>
          </a:p>
          <a:p>
            <a:pPr marL="361950" marR="0" lvl="0" indent="-342900" algn="l" rtl="0">
              <a:spcBef>
                <a:spcPts val="1200"/>
              </a:spcBef>
              <a:spcAft>
                <a:spcPts val="0"/>
              </a:spcAft>
              <a:buClr>
                <a:schemeClr val="accent6">
                  <a:lumMod val="75000"/>
                </a:schemeClr>
              </a:buClr>
              <a:buSzPts val="1800"/>
              <a:buFont typeface="Wingdings" pitchFamily="2" charset="2"/>
              <a:buChar char="Ø"/>
            </a:pPr>
            <a:r>
              <a:rPr lang="en-GB" sz="2000" b="0">
                <a:solidFill>
                  <a:srgbClr val="000000"/>
                </a:solidFill>
                <a:latin typeface="Roboto Light"/>
                <a:ea typeface="Roboto Light"/>
                <a:cs typeface="Roboto Light"/>
                <a:sym typeface="Roboto Light"/>
              </a:rPr>
              <a:t>It can construct </a:t>
            </a:r>
            <a:r>
              <a:rPr lang="en-GB" sz="2000" b="1">
                <a:solidFill>
                  <a:srgbClr val="000000"/>
                </a:solidFill>
                <a:latin typeface="Roboto Light"/>
                <a:ea typeface="Roboto Light"/>
                <a:cs typeface="Roboto Light"/>
                <a:sym typeface="Roboto Light"/>
              </a:rPr>
              <a:t>risk maps</a:t>
            </a:r>
            <a:r>
              <a:rPr lang="en-GB" sz="2000" b="0">
                <a:solidFill>
                  <a:srgbClr val="000000"/>
                </a:solidFill>
                <a:latin typeface="Roboto Light"/>
                <a:ea typeface="Roboto Light"/>
                <a:cs typeface="Roboto Light"/>
                <a:sym typeface="Roboto Light"/>
              </a:rPr>
              <a:t> to support decision-making processes, people awareness, and legislation</a:t>
            </a:r>
            <a:endParaRPr sz="2000" b="1">
              <a:solidFill>
                <a:srgbClr val="000000"/>
              </a:solidFill>
              <a:latin typeface="Roboto Light"/>
              <a:ea typeface="Roboto Light"/>
              <a:cs typeface="Roboto Light"/>
              <a:sym typeface="Roboto Light"/>
            </a:endParaRPr>
          </a:p>
          <a:p>
            <a:pPr marL="361950" marR="0" lvl="0" indent="-342900" algn="l" rtl="0">
              <a:spcBef>
                <a:spcPts val="1200"/>
              </a:spcBef>
              <a:spcAft>
                <a:spcPts val="0"/>
              </a:spcAft>
              <a:buClr>
                <a:schemeClr val="accent6">
                  <a:lumMod val="75000"/>
                </a:schemeClr>
              </a:buClr>
              <a:buSzPts val="1800"/>
              <a:buFont typeface="Wingdings" pitchFamily="2" charset="2"/>
              <a:buChar char="Ø"/>
            </a:pPr>
            <a:r>
              <a:rPr lang="en-GB" sz="2000" b="0">
                <a:solidFill>
                  <a:srgbClr val="000000"/>
                </a:solidFill>
                <a:latin typeface="Roboto Light"/>
                <a:ea typeface="Roboto Light"/>
                <a:cs typeface="Roboto Light"/>
                <a:sym typeface="Roboto Light"/>
              </a:rPr>
              <a:t>It will continuously feed a database of wave conditions and events to support management</a:t>
            </a:r>
          </a:p>
          <a:p>
            <a:pPr marL="361950" marR="0" lvl="0" indent="-228600" algn="l" rtl="0">
              <a:spcBef>
                <a:spcPts val="1200"/>
              </a:spcBef>
              <a:spcAft>
                <a:spcPts val="600"/>
              </a:spcAft>
              <a:buClr>
                <a:schemeClr val="accent6">
                  <a:lumMod val="75000"/>
                </a:schemeClr>
              </a:buClr>
              <a:buSzPts val="1800"/>
              <a:buFont typeface="Noto Sans Symbols"/>
              <a:buNone/>
            </a:pPr>
            <a:endParaRPr sz="2000" b="1">
              <a:solidFill>
                <a:srgbClr val="000000"/>
              </a:solidFill>
              <a:latin typeface="Roboto Light"/>
              <a:ea typeface="Roboto Light"/>
              <a:cs typeface="Roboto Light"/>
              <a:sym typeface="Roboto Light"/>
            </a:endParaRPr>
          </a:p>
        </p:txBody>
      </p:sp>
      <p:sp>
        <p:nvSpPr>
          <p:cNvPr id="267" name="Google Shape;267;p14"/>
          <p:cNvSpPr txBox="1"/>
          <p:nvPr/>
        </p:nvSpPr>
        <p:spPr>
          <a:xfrm>
            <a:off x="668188" y="1269064"/>
            <a:ext cx="11269464" cy="1049585"/>
          </a:xfrm>
          <a:prstGeom prst="rect">
            <a:avLst/>
          </a:prstGeom>
          <a:noFill/>
          <a:ln>
            <a:noFill/>
          </a:ln>
        </p:spPr>
        <p:txBody>
          <a:bodyPr spcFirstLastPara="1" wrap="square" lIns="91425" tIns="45700" rIns="91425" bIns="45700" anchor="t" anchorCtr="0">
            <a:normAutofit fontScale="90000" lnSpcReduction="20000"/>
          </a:bodyPr>
          <a:lstStyle/>
          <a:p>
            <a:pPr marL="0" marR="0" lvl="0" indent="0" algn="l" rtl="0">
              <a:lnSpc>
                <a:spcPct val="90000"/>
              </a:lnSpc>
              <a:spcBef>
                <a:spcPts val="0"/>
              </a:spcBef>
              <a:spcAft>
                <a:spcPts val="0"/>
              </a:spcAft>
              <a:buClr>
                <a:srgbClr val="000000"/>
              </a:buClr>
              <a:buSzPct val="100000"/>
              <a:buFont typeface="Roboto Light"/>
              <a:buNone/>
            </a:pPr>
            <a:r>
              <a:rPr lang="en-GB" sz="4400" b="0" i="0" u="none" strike="noStrike" cap="none">
                <a:solidFill>
                  <a:srgbClr val="000000"/>
                </a:solidFill>
                <a:latin typeface="Roboto Light"/>
                <a:ea typeface="Roboto Light"/>
                <a:cs typeface="Roboto Light"/>
                <a:sym typeface="Roboto Light"/>
              </a:rPr>
              <a:t>HIDRALERTA - Early Warning System for Coastal regions and Ports</a:t>
            </a:r>
            <a:endParaRPr sz="4400" b="0" i="0" u="none" strike="noStrike" cap="none">
              <a:solidFill>
                <a:srgbClr val="000000"/>
              </a:solidFill>
              <a:latin typeface="Roboto Light"/>
              <a:ea typeface="Roboto Light"/>
              <a:cs typeface="Roboto Light"/>
              <a:sym typeface="Roboto Light"/>
            </a:endParaRPr>
          </a:p>
        </p:txBody>
      </p:sp>
      <p:pic>
        <p:nvPicPr>
          <p:cNvPr id="268" name="Google Shape;268;p14" descr="A picture containing diagram&#10;&#10;Description automatically generated"/>
          <p:cNvPicPr preferRelativeResize="0"/>
          <p:nvPr/>
        </p:nvPicPr>
        <p:blipFill rotWithShape="1">
          <a:blip r:embed="rId3">
            <a:alphaModFix/>
          </a:blip>
          <a:srcRect/>
          <a:stretch/>
        </p:blipFill>
        <p:spPr>
          <a:xfrm>
            <a:off x="5440680" y="228600"/>
            <a:ext cx="2627563" cy="8385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4" name="Google Shape;274;p15"/>
          <p:cNvPicPr preferRelativeResize="0"/>
          <p:nvPr/>
        </p:nvPicPr>
        <p:blipFill rotWithShape="1">
          <a:blip r:embed="rId3">
            <a:alphaModFix/>
          </a:blip>
          <a:srcRect/>
          <a:stretch/>
        </p:blipFill>
        <p:spPr>
          <a:xfrm>
            <a:off x="10720836" y="4190072"/>
            <a:ext cx="1470083" cy="2678437"/>
          </a:xfrm>
          <a:prstGeom prst="rect">
            <a:avLst/>
          </a:prstGeom>
          <a:noFill/>
          <a:ln>
            <a:noFill/>
          </a:ln>
        </p:spPr>
      </p:pic>
      <p:pic>
        <p:nvPicPr>
          <p:cNvPr id="275" name="Google Shape;275;p15"/>
          <p:cNvPicPr preferRelativeResize="0"/>
          <p:nvPr/>
        </p:nvPicPr>
        <p:blipFill rotWithShape="1">
          <a:blip r:embed="rId4">
            <a:alphaModFix/>
          </a:blip>
          <a:srcRect/>
          <a:stretch/>
        </p:blipFill>
        <p:spPr>
          <a:xfrm>
            <a:off x="8694550" y="1903954"/>
            <a:ext cx="3201220" cy="2670732"/>
          </a:xfrm>
          <a:prstGeom prst="rect">
            <a:avLst/>
          </a:prstGeom>
          <a:noFill/>
          <a:ln>
            <a:noFill/>
          </a:ln>
        </p:spPr>
      </p:pic>
      <p:sp>
        <p:nvSpPr>
          <p:cNvPr id="276" name="Google Shape;276;p15"/>
          <p:cNvSpPr txBox="1"/>
          <p:nvPr/>
        </p:nvSpPr>
        <p:spPr>
          <a:xfrm>
            <a:off x="1530763" y="5251099"/>
            <a:ext cx="1341940" cy="517065"/>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en-GB" sz="2400">
                <a:solidFill>
                  <a:schemeClr val="accent5"/>
                </a:solidFill>
                <a:latin typeface="Poppins SemiBold"/>
                <a:ea typeface="Poppins SemiBold"/>
                <a:cs typeface="Poppins SemiBold"/>
                <a:sym typeface="Poppins SemiBold"/>
              </a:rPr>
              <a:t>72 h</a:t>
            </a:r>
            <a:endParaRPr/>
          </a:p>
        </p:txBody>
      </p:sp>
      <p:sp>
        <p:nvSpPr>
          <p:cNvPr id="277" name="Google Shape;277;p15"/>
          <p:cNvSpPr txBox="1"/>
          <p:nvPr/>
        </p:nvSpPr>
        <p:spPr>
          <a:xfrm>
            <a:off x="1452307" y="5701197"/>
            <a:ext cx="1546892"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a:solidFill>
                  <a:schemeClr val="accent3"/>
                </a:solidFill>
                <a:latin typeface="Poppins SemiBold"/>
                <a:ea typeface="Poppins SemiBold"/>
                <a:cs typeface="Poppins SemiBold"/>
                <a:sym typeface="Poppins SemiBold"/>
              </a:rPr>
              <a:t>Forecast updated daily</a:t>
            </a:r>
            <a:endParaRPr sz="1400">
              <a:solidFill>
                <a:schemeClr val="accent3"/>
              </a:solidFill>
              <a:latin typeface="Poppins SemiBold"/>
              <a:ea typeface="Poppins SemiBold"/>
              <a:cs typeface="Poppins SemiBold"/>
              <a:sym typeface="Poppins SemiBold"/>
            </a:endParaRPr>
          </a:p>
        </p:txBody>
      </p:sp>
      <p:pic>
        <p:nvPicPr>
          <p:cNvPr id="278" name="Google Shape;278;p15"/>
          <p:cNvPicPr preferRelativeResize="0"/>
          <p:nvPr/>
        </p:nvPicPr>
        <p:blipFill rotWithShape="1">
          <a:blip r:embed="rId5">
            <a:alphaModFix/>
          </a:blip>
          <a:srcRect/>
          <a:stretch/>
        </p:blipFill>
        <p:spPr>
          <a:xfrm>
            <a:off x="237841" y="1240647"/>
            <a:ext cx="1337641" cy="485373"/>
          </a:xfrm>
          <a:prstGeom prst="rect">
            <a:avLst/>
          </a:prstGeom>
          <a:noFill/>
          <a:ln>
            <a:noFill/>
          </a:ln>
        </p:spPr>
      </p:pic>
      <p:sp>
        <p:nvSpPr>
          <p:cNvPr id="279" name="Google Shape;279;p15"/>
          <p:cNvSpPr txBox="1"/>
          <p:nvPr/>
        </p:nvSpPr>
        <p:spPr>
          <a:xfrm>
            <a:off x="1628448" y="1104901"/>
            <a:ext cx="4328181"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a:solidFill>
                  <a:srgbClr val="006094"/>
                </a:solidFill>
                <a:latin typeface="Poppins SemiBold"/>
                <a:ea typeface="Poppins SemiBold"/>
                <a:cs typeface="Poppins SemiBold"/>
                <a:sym typeface="Poppins SemiBold"/>
              </a:rPr>
              <a:t>Overview application/product</a:t>
            </a:r>
            <a:endParaRPr sz="2000" b="1">
              <a:solidFill>
                <a:srgbClr val="006094"/>
              </a:solidFill>
              <a:latin typeface="Poppins SemiBold"/>
              <a:ea typeface="Poppins SemiBold"/>
              <a:cs typeface="Poppins SemiBold"/>
              <a:sym typeface="Poppins SemiBold"/>
            </a:endParaRPr>
          </a:p>
        </p:txBody>
      </p:sp>
      <p:sp>
        <p:nvSpPr>
          <p:cNvPr id="280" name="Google Shape;280;p15"/>
          <p:cNvSpPr/>
          <p:nvPr/>
        </p:nvSpPr>
        <p:spPr>
          <a:xfrm>
            <a:off x="4533455" y="1903955"/>
            <a:ext cx="2700000" cy="2700000"/>
          </a:xfrm>
          <a:prstGeom prst="ellipse">
            <a:avLst/>
          </a:prstGeom>
          <a:solidFill>
            <a:schemeClr val="lt1"/>
          </a:solidFill>
          <a:ln w="57150"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81" name="Google Shape;281;p15"/>
          <p:cNvSpPr/>
          <p:nvPr/>
        </p:nvSpPr>
        <p:spPr>
          <a:xfrm>
            <a:off x="765934" y="1666481"/>
            <a:ext cx="2846031" cy="629587"/>
          </a:xfrm>
          <a:prstGeom prst="roundRect">
            <a:avLst>
              <a:gd name="adj" fmla="val 16667"/>
            </a:avLst>
          </a:prstGeom>
          <a:noFill/>
          <a:ln w="28575" cap="flat" cmpd="sng">
            <a:solidFill>
              <a:srgbClr val="5252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rgbClr val="7F7F7F"/>
                </a:solidFill>
                <a:latin typeface="Calibri"/>
                <a:ea typeface="Calibri"/>
                <a:cs typeface="Calibri"/>
                <a:sym typeface="Calibri"/>
              </a:rPr>
              <a:t>Forecast data from ECMWF and Copernicus </a:t>
            </a:r>
            <a:endParaRPr/>
          </a:p>
        </p:txBody>
      </p:sp>
      <p:sp>
        <p:nvSpPr>
          <p:cNvPr id="282" name="Google Shape;282;p15"/>
          <p:cNvSpPr/>
          <p:nvPr/>
        </p:nvSpPr>
        <p:spPr>
          <a:xfrm>
            <a:off x="764306" y="2649588"/>
            <a:ext cx="2846031" cy="629587"/>
          </a:xfrm>
          <a:prstGeom prst="roundRect">
            <a:avLst>
              <a:gd name="adj" fmla="val 16667"/>
            </a:avLst>
          </a:prstGeom>
          <a:noFill/>
          <a:ln w="28575" cap="flat" cmpd="sng">
            <a:solidFill>
              <a:srgbClr val="5252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rgbClr val="7F7F7F"/>
                </a:solidFill>
                <a:latin typeface="Calibri"/>
                <a:ea typeface="Calibri"/>
                <a:cs typeface="Calibri"/>
                <a:sym typeface="Calibri"/>
              </a:rPr>
              <a:t>Data from wave buoys</a:t>
            </a:r>
            <a:endParaRPr/>
          </a:p>
        </p:txBody>
      </p:sp>
      <p:sp>
        <p:nvSpPr>
          <p:cNvPr id="283" name="Google Shape;283;p15"/>
          <p:cNvSpPr/>
          <p:nvPr/>
        </p:nvSpPr>
        <p:spPr>
          <a:xfrm>
            <a:off x="764306" y="3461200"/>
            <a:ext cx="2846031" cy="629587"/>
          </a:xfrm>
          <a:prstGeom prst="roundRect">
            <a:avLst>
              <a:gd name="adj" fmla="val 16667"/>
            </a:avLst>
          </a:prstGeom>
          <a:noFill/>
          <a:ln w="28575" cap="flat" cmpd="sng">
            <a:solidFill>
              <a:srgbClr val="5252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rgbClr val="7F7F7F"/>
                </a:solidFill>
                <a:latin typeface="Calibri"/>
                <a:ea typeface="Calibri"/>
                <a:cs typeface="Calibri"/>
                <a:sym typeface="Calibri"/>
              </a:rPr>
              <a:t>Video cameras</a:t>
            </a:r>
            <a:endParaRPr/>
          </a:p>
        </p:txBody>
      </p:sp>
      <p:sp>
        <p:nvSpPr>
          <p:cNvPr id="284" name="Google Shape;284;p15"/>
          <p:cNvSpPr/>
          <p:nvPr/>
        </p:nvSpPr>
        <p:spPr>
          <a:xfrm>
            <a:off x="4470082" y="3344937"/>
            <a:ext cx="2846031" cy="629587"/>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rgbClr val="595959"/>
                </a:solidFill>
                <a:latin typeface="Calibri"/>
                <a:ea typeface="Calibri"/>
                <a:cs typeface="Calibri"/>
                <a:sym typeface="Calibri"/>
              </a:rPr>
              <a:t>Scientists and technical expertise</a:t>
            </a:r>
            <a:endParaRPr/>
          </a:p>
        </p:txBody>
      </p:sp>
      <p:sp>
        <p:nvSpPr>
          <p:cNvPr id="285" name="Google Shape;285;p15"/>
          <p:cNvSpPr/>
          <p:nvPr/>
        </p:nvSpPr>
        <p:spPr>
          <a:xfrm>
            <a:off x="3610335" y="1962648"/>
            <a:ext cx="451112" cy="2782803"/>
          </a:xfrm>
          <a:prstGeom prst="rightBracket">
            <a:avLst>
              <a:gd name="adj" fmla="val 8333"/>
            </a:avLst>
          </a:prstGeom>
          <a:noFill/>
          <a:ln w="28575" cap="flat" cmpd="sng">
            <a:solidFill>
              <a:srgbClr val="5959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cxnSp>
        <p:nvCxnSpPr>
          <p:cNvPr id="286" name="Google Shape;286;p15"/>
          <p:cNvCxnSpPr/>
          <p:nvPr/>
        </p:nvCxnSpPr>
        <p:spPr>
          <a:xfrm>
            <a:off x="4061449" y="3320271"/>
            <a:ext cx="472007" cy="0"/>
          </a:xfrm>
          <a:prstGeom prst="straightConnector1">
            <a:avLst/>
          </a:prstGeom>
          <a:noFill/>
          <a:ln w="28575" cap="flat" cmpd="sng">
            <a:solidFill>
              <a:srgbClr val="595959"/>
            </a:solidFill>
            <a:prstDash val="solid"/>
            <a:miter lim="800000"/>
            <a:headEnd type="none" w="sm" len="sm"/>
            <a:tailEnd type="none" w="sm" len="sm"/>
          </a:ln>
        </p:spPr>
      </p:cxnSp>
      <p:sp>
        <p:nvSpPr>
          <p:cNvPr id="287" name="Google Shape;287;p15"/>
          <p:cNvSpPr/>
          <p:nvPr/>
        </p:nvSpPr>
        <p:spPr>
          <a:xfrm>
            <a:off x="7475647" y="1400198"/>
            <a:ext cx="451112" cy="5096055"/>
          </a:xfrm>
          <a:prstGeom prst="rightBracket">
            <a:avLst>
              <a:gd name="adj" fmla="val 8333"/>
            </a:avLst>
          </a:prstGeom>
          <a:noFill/>
          <a:ln w="28575" cap="flat" cmpd="sng">
            <a:solidFill>
              <a:srgbClr val="5959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sp>
        <p:nvSpPr>
          <p:cNvPr id="288" name="Google Shape;288;p15"/>
          <p:cNvSpPr/>
          <p:nvPr/>
        </p:nvSpPr>
        <p:spPr>
          <a:xfrm>
            <a:off x="6053518" y="5972216"/>
            <a:ext cx="1409532" cy="629587"/>
          </a:xfrm>
          <a:prstGeom prst="roundRect">
            <a:avLst>
              <a:gd name="adj" fmla="val 16667"/>
            </a:avLst>
          </a:prstGeom>
          <a:noFill/>
          <a:ln w="28575" cap="flat" cmpd="sng">
            <a:solidFill>
              <a:srgbClr val="5252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rgbClr val="7F7F7F"/>
                </a:solidFill>
                <a:latin typeface="Calibri"/>
                <a:ea typeface="Calibri"/>
                <a:cs typeface="Calibri"/>
                <a:sym typeface="Calibri"/>
              </a:rPr>
              <a:t>In-house models</a:t>
            </a:r>
            <a:endParaRPr/>
          </a:p>
        </p:txBody>
      </p:sp>
      <p:sp>
        <p:nvSpPr>
          <p:cNvPr id="289" name="Google Shape;289;p15"/>
          <p:cNvSpPr/>
          <p:nvPr/>
        </p:nvSpPr>
        <p:spPr>
          <a:xfrm>
            <a:off x="6054018" y="1103789"/>
            <a:ext cx="1409532" cy="629587"/>
          </a:xfrm>
          <a:prstGeom prst="roundRect">
            <a:avLst>
              <a:gd name="adj" fmla="val 16667"/>
            </a:avLst>
          </a:prstGeom>
          <a:noFill/>
          <a:ln w="28575" cap="flat" cmpd="sng">
            <a:solidFill>
              <a:srgbClr val="5252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rgbClr val="7F7F7F"/>
                </a:solidFill>
                <a:latin typeface="Calibri"/>
                <a:ea typeface="Calibri"/>
                <a:cs typeface="Calibri"/>
                <a:sym typeface="Calibri"/>
              </a:rPr>
              <a:t>In-house applications</a:t>
            </a:r>
            <a:endParaRPr/>
          </a:p>
        </p:txBody>
      </p:sp>
      <p:cxnSp>
        <p:nvCxnSpPr>
          <p:cNvPr id="290" name="Google Shape;290;p15"/>
          <p:cNvCxnSpPr>
            <a:stCxn id="289" idx="1"/>
            <a:endCxn id="280" idx="0"/>
          </p:cNvCxnSpPr>
          <p:nvPr/>
        </p:nvCxnSpPr>
        <p:spPr>
          <a:xfrm flipH="1">
            <a:off x="5883318" y="1418583"/>
            <a:ext cx="170700" cy="485400"/>
          </a:xfrm>
          <a:prstGeom prst="bentConnector2">
            <a:avLst/>
          </a:prstGeom>
          <a:noFill/>
          <a:ln w="28575" cap="flat" cmpd="sng">
            <a:solidFill>
              <a:srgbClr val="595959"/>
            </a:solidFill>
            <a:prstDash val="dash"/>
            <a:miter lim="800000"/>
            <a:headEnd type="none" w="sm" len="sm"/>
            <a:tailEnd type="none" w="sm" len="sm"/>
          </a:ln>
        </p:spPr>
      </p:cxnSp>
      <p:cxnSp>
        <p:nvCxnSpPr>
          <p:cNvPr id="291" name="Google Shape;291;p15"/>
          <p:cNvCxnSpPr>
            <a:stCxn id="288" idx="1"/>
            <a:endCxn id="280" idx="4"/>
          </p:cNvCxnSpPr>
          <p:nvPr/>
        </p:nvCxnSpPr>
        <p:spPr>
          <a:xfrm rot="10800000">
            <a:off x="5883418" y="4604010"/>
            <a:ext cx="170100" cy="1683000"/>
          </a:xfrm>
          <a:prstGeom prst="bentConnector2">
            <a:avLst/>
          </a:prstGeom>
          <a:noFill/>
          <a:ln w="28575" cap="flat" cmpd="sng">
            <a:solidFill>
              <a:srgbClr val="595959"/>
            </a:solidFill>
            <a:prstDash val="dash"/>
            <a:miter lim="800000"/>
            <a:headEnd type="none" w="sm" len="sm"/>
            <a:tailEnd type="none" w="sm" len="sm"/>
          </a:ln>
        </p:spPr>
      </p:cxnSp>
      <p:cxnSp>
        <p:nvCxnSpPr>
          <p:cNvPr id="292" name="Google Shape;292;p15"/>
          <p:cNvCxnSpPr/>
          <p:nvPr/>
        </p:nvCxnSpPr>
        <p:spPr>
          <a:xfrm>
            <a:off x="7926259" y="3407291"/>
            <a:ext cx="768291" cy="0"/>
          </a:xfrm>
          <a:prstGeom prst="straightConnector1">
            <a:avLst/>
          </a:prstGeom>
          <a:noFill/>
          <a:ln w="28575" cap="flat" cmpd="sng">
            <a:solidFill>
              <a:srgbClr val="595959"/>
            </a:solidFill>
            <a:prstDash val="solid"/>
            <a:round/>
            <a:headEnd type="none" w="sm" len="sm"/>
            <a:tailEnd type="stealth" w="lg" len="lg"/>
          </a:ln>
        </p:spPr>
      </p:cxnSp>
      <p:sp>
        <p:nvSpPr>
          <p:cNvPr id="293" name="Google Shape;293;p15"/>
          <p:cNvSpPr/>
          <p:nvPr/>
        </p:nvSpPr>
        <p:spPr>
          <a:xfrm>
            <a:off x="6249810" y="4668905"/>
            <a:ext cx="1409532" cy="629587"/>
          </a:xfrm>
          <a:prstGeom prst="roundRect">
            <a:avLst>
              <a:gd name="adj" fmla="val 16667"/>
            </a:avLst>
          </a:prstGeom>
          <a:noFill/>
          <a:ln w="28575" cap="flat" cmpd="sng">
            <a:solidFill>
              <a:srgbClr val="5252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rgbClr val="7F7F7F"/>
                </a:solidFill>
                <a:latin typeface="Calibri"/>
                <a:ea typeface="Calibri"/>
                <a:cs typeface="Calibri"/>
                <a:sym typeface="Calibri"/>
              </a:rPr>
              <a:t>Freeware</a:t>
            </a:r>
            <a:endParaRPr/>
          </a:p>
          <a:p>
            <a:pPr marL="0" marR="0" lvl="0" indent="0" algn="ctr" rtl="0">
              <a:spcBef>
                <a:spcPts val="0"/>
              </a:spcBef>
              <a:spcAft>
                <a:spcPts val="0"/>
              </a:spcAft>
              <a:buNone/>
            </a:pPr>
            <a:r>
              <a:rPr lang="en-GB" sz="1600">
                <a:solidFill>
                  <a:srgbClr val="7F7F7F"/>
                </a:solidFill>
                <a:latin typeface="Calibri"/>
                <a:ea typeface="Calibri"/>
                <a:cs typeface="Calibri"/>
                <a:sym typeface="Calibri"/>
              </a:rPr>
              <a:t>models</a:t>
            </a:r>
            <a:endParaRPr/>
          </a:p>
        </p:txBody>
      </p:sp>
      <p:cxnSp>
        <p:nvCxnSpPr>
          <p:cNvPr id="294" name="Google Shape;294;p15"/>
          <p:cNvCxnSpPr/>
          <p:nvPr/>
        </p:nvCxnSpPr>
        <p:spPr>
          <a:xfrm>
            <a:off x="7639331" y="4971572"/>
            <a:ext cx="286928" cy="0"/>
          </a:xfrm>
          <a:prstGeom prst="straightConnector1">
            <a:avLst/>
          </a:prstGeom>
          <a:noFill/>
          <a:ln w="28575" cap="flat" cmpd="sng">
            <a:solidFill>
              <a:srgbClr val="595959"/>
            </a:solidFill>
            <a:prstDash val="solid"/>
            <a:miter lim="800000"/>
            <a:headEnd type="none" w="sm" len="sm"/>
            <a:tailEnd type="none" w="sm" len="sm"/>
          </a:ln>
        </p:spPr>
      </p:cxnSp>
      <p:cxnSp>
        <p:nvCxnSpPr>
          <p:cNvPr id="295" name="Google Shape;295;p15"/>
          <p:cNvCxnSpPr>
            <a:stCxn id="293" idx="1"/>
          </p:cNvCxnSpPr>
          <p:nvPr/>
        </p:nvCxnSpPr>
        <p:spPr>
          <a:xfrm rot="10800000">
            <a:off x="5933610" y="4983699"/>
            <a:ext cx="316200" cy="0"/>
          </a:xfrm>
          <a:prstGeom prst="straightConnector1">
            <a:avLst/>
          </a:prstGeom>
          <a:noFill/>
          <a:ln w="28575" cap="flat" cmpd="sng">
            <a:solidFill>
              <a:srgbClr val="595959"/>
            </a:solidFill>
            <a:prstDash val="dash"/>
            <a:miter lim="800000"/>
            <a:headEnd type="none" w="sm" len="sm"/>
            <a:tailEnd type="none" w="sm" len="sm"/>
          </a:ln>
        </p:spPr>
      </p:cxnSp>
      <p:pic>
        <p:nvPicPr>
          <p:cNvPr id="296" name="Google Shape;296;p15" descr="A picture containing diagram&#10;&#10;Description automatically generated"/>
          <p:cNvPicPr preferRelativeResize="0"/>
          <p:nvPr/>
        </p:nvPicPr>
        <p:blipFill rotWithShape="1">
          <a:blip r:embed="rId6">
            <a:alphaModFix/>
          </a:blip>
          <a:srcRect/>
          <a:stretch/>
        </p:blipFill>
        <p:spPr>
          <a:xfrm>
            <a:off x="9075516" y="2619171"/>
            <a:ext cx="900000" cy="305707"/>
          </a:xfrm>
          <a:prstGeom prst="rect">
            <a:avLst/>
          </a:prstGeom>
          <a:noFill/>
          <a:ln>
            <a:noFill/>
          </a:ln>
        </p:spPr>
      </p:pic>
      <p:sp>
        <p:nvSpPr>
          <p:cNvPr id="297" name="Google Shape;297;p15"/>
          <p:cNvSpPr/>
          <p:nvPr/>
        </p:nvSpPr>
        <p:spPr>
          <a:xfrm>
            <a:off x="764306" y="4345904"/>
            <a:ext cx="2846031" cy="629587"/>
          </a:xfrm>
          <a:prstGeom prst="roundRect">
            <a:avLst>
              <a:gd name="adj" fmla="val 16667"/>
            </a:avLst>
          </a:prstGeom>
          <a:noFill/>
          <a:ln w="28575" cap="flat" cmpd="sng">
            <a:solidFill>
              <a:srgbClr val="5252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rgbClr val="7F7F7F"/>
                </a:solidFill>
                <a:latin typeface="Calibri"/>
                <a:ea typeface="Calibri"/>
                <a:cs typeface="Calibri"/>
                <a:sym typeface="Calibri"/>
              </a:rPr>
              <a:t>R&amp;D Expertise in ports and coastal areas</a:t>
            </a:r>
            <a:endParaRPr/>
          </a:p>
        </p:txBody>
      </p:sp>
      <p:cxnSp>
        <p:nvCxnSpPr>
          <p:cNvPr id="298" name="Google Shape;298;p15"/>
          <p:cNvCxnSpPr/>
          <p:nvPr/>
        </p:nvCxnSpPr>
        <p:spPr>
          <a:xfrm>
            <a:off x="3610335" y="2910973"/>
            <a:ext cx="454608" cy="0"/>
          </a:xfrm>
          <a:prstGeom prst="straightConnector1">
            <a:avLst/>
          </a:prstGeom>
          <a:noFill/>
          <a:ln w="28575" cap="flat" cmpd="sng">
            <a:solidFill>
              <a:srgbClr val="595959"/>
            </a:solidFill>
            <a:prstDash val="solid"/>
            <a:miter lim="800000"/>
            <a:headEnd type="none" w="sm" len="sm"/>
            <a:tailEnd type="none" w="sm" len="sm"/>
          </a:ln>
        </p:spPr>
      </p:cxnSp>
      <p:cxnSp>
        <p:nvCxnSpPr>
          <p:cNvPr id="299" name="Google Shape;299;p15"/>
          <p:cNvCxnSpPr/>
          <p:nvPr/>
        </p:nvCxnSpPr>
        <p:spPr>
          <a:xfrm>
            <a:off x="3610335" y="3770741"/>
            <a:ext cx="451112" cy="0"/>
          </a:xfrm>
          <a:prstGeom prst="straightConnector1">
            <a:avLst/>
          </a:prstGeom>
          <a:noFill/>
          <a:ln w="28575" cap="flat" cmpd="sng">
            <a:solidFill>
              <a:srgbClr val="595959"/>
            </a:solidFill>
            <a:prstDash val="solid"/>
            <a:miter lim="800000"/>
            <a:headEnd type="none" w="sm" len="sm"/>
            <a:tailEnd type="none" w="sm" len="sm"/>
          </a:ln>
        </p:spPr>
      </p:cxnSp>
      <p:grpSp>
        <p:nvGrpSpPr>
          <p:cNvPr id="300" name="Google Shape;300;p15"/>
          <p:cNvGrpSpPr/>
          <p:nvPr/>
        </p:nvGrpSpPr>
        <p:grpSpPr>
          <a:xfrm>
            <a:off x="11553925" y="1303055"/>
            <a:ext cx="540000" cy="540000"/>
            <a:chOff x="11176788" y="1253917"/>
            <a:chExt cx="540000" cy="540000"/>
          </a:xfrm>
        </p:grpSpPr>
        <p:sp>
          <p:nvSpPr>
            <p:cNvPr id="301" name="Google Shape;301;p15"/>
            <p:cNvSpPr/>
            <p:nvPr/>
          </p:nvSpPr>
          <p:spPr>
            <a:xfrm>
              <a:off x="11176788" y="1253917"/>
              <a:ext cx="540000" cy="540000"/>
            </a:xfrm>
            <a:prstGeom prst="ellipse">
              <a:avLst/>
            </a:prstGeom>
            <a:solidFill>
              <a:schemeClr val="accent3"/>
            </a:solidFill>
            <a:ln w="25400" cap="flat" cmpd="sng">
              <a:solidFill>
                <a:schemeClr val="lt1"/>
              </a:solidFill>
              <a:prstDash val="solid"/>
              <a:miter lim="800000"/>
              <a:headEnd type="none" w="sm" len="sm"/>
              <a:tailEnd type="none" w="sm" len="sm"/>
            </a:ln>
            <a:effectLst>
              <a:outerShdw blurRad="711200" dist="381000" dir="5400000" sx="87000" sy="87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rgbClr val="7F7F7F"/>
                </a:solidFill>
                <a:latin typeface="Calibri"/>
                <a:ea typeface="Calibri"/>
                <a:cs typeface="Calibri"/>
                <a:sym typeface="Calibri"/>
              </a:endParaRPr>
            </a:p>
          </p:txBody>
        </p:sp>
        <p:sp>
          <p:nvSpPr>
            <p:cNvPr id="302" name="Google Shape;302;p15" descr="Send"/>
            <p:cNvSpPr/>
            <p:nvPr/>
          </p:nvSpPr>
          <p:spPr>
            <a:xfrm>
              <a:off x="11219197" y="1352803"/>
              <a:ext cx="380820" cy="373225"/>
            </a:xfrm>
            <a:custGeom>
              <a:avLst/>
              <a:gdLst/>
              <a:ahLst/>
              <a:cxnLst/>
              <a:rect l="l" t="t" r="r" b="b"/>
              <a:pathLst>
                <a:path w="741335" h="685802" extrusionOk="0">
                  <a:moveTo>
                    <a:pt x="737332" y="1774"/>
                  </a:moveTo>
                  <a:cubicBezTo>
                    <a:pt x="734390" y="-327"/>
                    <a:pt x="730512" y="-582"/>
                    <a:pt x="727321" y="1117"/>
                  </a:cubicBezTo>
                  <a:lnTo>
                    <a:pt x="5050" y="386346"/>
                  </a:lnTo>
                  <a:cubicBezTo>
                    <a:pt x="407" y="388818"/>
                    <a:pt x="-1353" y="394587"/>
                    <a:pt x="1120" y="399230"/>
                  </a:cubicBezTo>
                  <a:cubicBezTo>
                    <a:pt x="2251" y="401355"/>
                    <a:pt x="4146" y="402973"/>
                    <a:pt x="6421" y="403758"/>
                  </a:cubicBezTo>
                  <a:lnTo>
                    <a:pt x="227230" y="480177"/>
                  </a:lnTo>
                  <a:lnTo>
                    <a:pt x="231221" y="481491"/>
                  </a:lnTo>
                  <a:lnTo>
                    <a:pt x="294086" y="679163"/>
                  </a:lnTo>
                  <a:cubicBezTo>
                    <a:pt x="295093" y="682334"/>
                    <a:pt x="297683" y="684750"/>
                    <a:pt x="300915" y="685536"/>
                  </a:cubicBezTo>
                  <a:cubicBezTo>
                    <a:pt x="301658" y="685711"/>
                    <a:pt x="302419" y="685800"/>
                    <a:pt x="303182" y="685802"/>
                  </a:cubicBezTo>
                  <a:cubicBezTo>
                    <a:pt x="305708" y="685801"/>
                    <a:pt x="308130" y="684797"/>
                    <a:pt x="309916" y="683011"/>
                  </a:cubicBezTo>
                  <a:lnTo>
                    <a:pt x="440771" y="552167"/>
                  </a:lnTo>
                  <a:lnTo>
                    <a:pt x="633452" y="618603"/>
                  </a:lnTo>
                  <a:cubicBezTo>
                    <a:pt x="636113" y="619539"/>
                    <a:pt x="639053" y="619231"/>
                    <a:pt x="641463" y="617765"/>
                  </a:cubicBezTo>
                  <a:cubicBezTo>
                    <a:pt x="643875" y="616317"/>
                    <a:pt x="645525" y="613877"/>
                    <a:pt x="645968" y="611098"/>
                  </a:cubicBezTo>
                  <a:lnTo>
                    <a:pt x="741218" y="11023"/>
                  </a:lnTo>
                  <a:cubicBezTo>
                    <a:pt x="741783" y="7452"/>
                    <a:pt x="740277" y="3869"/>
                    <a:pt x="737332" y="1774"/>
                  </a:cubicBezTo>
                  <a:close/>
                  <a:moveTo>
                    <a:pt x="33434" y="392785"/>
                  </a:moveTo>
                  <a:lnTo>
                    <a:pt x="662399" y="57343"/>
                  </a:lnTo>
                  <a:cubicBezTo>
                    <a:pt x="662440" y="57311"/>
                    <a:pt x="662501" y="57320"/>
                    <a:pt x="662532" y="57362"/>
                  </a:cubicBezTo>
                  <a:cubicBezTo>
                    <a:pt x="662563" y="57404"/>
                    <a:pt x="662555" y="57464"/>
                    <a:pt x="662513" y="57495"/>
                  </a:cubicBezTo>
                  <a:lnTo>
                    <a:pt x="235402" y="462708"/>
                  </a:lnTo>
                  <a:lnTo>
                    <a:pt x="33472" y="392966"/>
                  </a:lnTo>
                  <a:cubicBezTo>
                    <a:pt x="33418" y="392946"/>
                    <a:pt x="33390" y="392886"/>
                    <a:pt x="33409" y="392831"/>
                  </a:cubicBezTo>
                  <a:cubicBezTo>
                    <a:pt x="33416" y="392813"/>
                    <a:pt x="33429" y="392797"/>
                    <a:pt x="33444" y="392785"/>
                  </a:cubicBezTo>
                  <a:close/>
                  <a:moveTo>
                    <a:pt x="249366" y="475719"/>
                  </a:moveTo>
                  <a:lnTo>
                    <a:pt x="668695" y="77888"/>
                  </a:lnTo>
                  <a:cubicBezTo>
                    <a:pt x="668732" y="77849"/>
                    <a:pt x="668794" y="77846"/>
                    <a:pt x="668833" y="77883"/>
                  </a:cubicBezTo>
                  <a:cubicBezTo>
                    <a:pt x="668872" y="77921"/>
                    <a:pt x="668875" y="77982"/>
                    <a:pt x="668837" y="78022"/>
                  </a:cubicBezTo>
                  <a:lnTo>
                    <a:pt x="341082" y="504513"/>
                  </a:lnTo>
                  <a:cubicBezTo>
                    <a:pt x="340353" y="505441"/>
                    <a:pt x="339818" y="506507"/>
                    <a:pt x="339511" y="507647"/>
                  </a:cubicBezTo>
                  <a:lnTo>
                    <a:pt x="302430" y="641949"/>
                  </a:lnTo>
                  <a:cubicBezTo>
                    <a:pt x="302430" y="642002"/>
                    <a:pt x="302387" y="642044"/>
                    <a:pt x="302335" y="642044"/>
                  </a:cubicBezTo>
                  <a:cubicBezTo>
                    <a:pt x="302282" y="642044"/>
                    <a:pt x="302239" y="642002"/>
                    <a:pt x="302239" y="641949"/>
                  </a:cubicBezTo>
                  <a:close/>
                  <a:moveTo>
                    <a:pt x="321556" y="644169"/>
                  </a:moveTo>
                  <a:lnTo>
                    <a:pt x="355113" y="522630"/>
                  </a:lnTo>
                  <a:lnTo>
                    <a:pt x="420730" y="545251"/>
                  </a:lnTo>
                  <a:lnTo>
                    <a:pt x="321670" y="644264"/>
                  </a:lnTo>
                  <a:cubicBezTo>
                    <a:pt x="321619" y="644274"/>
                    <a:pt x="321568" y="644241"/>
                    <a:pt x="321558" y="644190"/>
                  </a:cubicBezTo>
                  <a:cubicBezTo>
                    <a:pt x="321557" y="644183"/>
                    <a:pt x="321556" y="644175"/>
                    <a:pt x="321556" y="644169"/>
                  </a:cubicBezTo>
                  <a:close/>
                  <a:moveTo>
                    <a:pt x="628823" y="596858"/>
                  </a:moveTo>
                  <a:lnTo>
                    <a:pt x="364247" y="505627"/>
                  </a:lnTo>
                  <a:lnTo>
                    <a:pt x="715862" y="48094"/>
                  </a:lnTo>
                  <a:cubicBezTo>
                    <a:pt x="715881" y="48049"/>
                    <a:pt x="715932" y="48028"/>
                    <a:pt x="715977" y="48046"/>
                  </a:cubicBezTo>
                  <a:cubicBezTo>
                    <a:pt x="716021" y="48064"/>
                    <a:pt x="716042" y="48116"/>
                    <a:pt x="716024" y="48161"/>
                  </a:cubicBezTo>
                  <a:lnTo>
                    <a:pt x="628937" y="596782"/>
                  </a:lnTo>
                  <a:cubicBezTo>
                    <a:pt x="628928" y="596833"/>
                    <a:pt x="628878" y="596868"/>
                    <a:pt x="628827" y="596859"/>
                  </a:cubicBezTo>
                  <a:cubicBezTo>
                    <a:pt x="628826" y="596859"/>
                    <a:pt x="628824" y="596858"/>
                    <a:pt x="628823" y="596858"/>
                  </a:cubicBezTo>
                  <a:close/>
                </a:path>
              </a:pathLst>
            </a:custGeom>
            <a:solidFill>
              <a:schemeClr val="lt1"/>
            </a:solidFill>
            <a:ln w="9525"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a:solidFill>
                  <a:srgbClr val="7F7F7F"/>
                </a:solidFill>
                <a:latin typeface="Calibri"/>
                <a:ea typeface="Calibri"/>
                <a:cs typeface="Calibri"/>
                <a:sym typeface="Calibri"/>
              </a:endParaRPr>
            </a:p>
          </p:txBody>
        </p:sp>
      </p:grpSp>
      <p:sp>
        <p:nvSpPr>
          <p:cNvPr id="303" name="Google Shape;303;p15"/>
          <p:cNvSpPr/>
          <p:nvPr/>
        </p:nvSpPr>
        <p:spPr>
          <a:xfrm>
            <a:off x="8759547" y="838783"/>
            <a:ext cx="648000" cy="646692"/>
          </a:xfrm>
          <a:prstGeom prst="ellipse">
            <a:avLst/>
          </a:prstGeom>
          <a:solidFill>
            <a:srgbClr val="FFFF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a:solidFill>
                <a:schemeClr val="lt1"/>
              </a:solidFill>
              <a:latin typeface="Calibri"/>
              <a:ea typeface="Calibri"/>
              <a:cs typeface="Calibri"/>
              <a:sym typeface="Calibri"/>
            </a:endParaRPr>
          </a:p>
        </p:txBody>
      </p:sp>
      <p:pic>
        <p:nvPicPr>
          <p:cNvPr id="304" name="Google Shape;304;p15"/>
          <p:cNvPicPr preferRelativeResize="0"/>
          <p:nvPr/>
        </p:nvPicPr>
        <p:blipFill rotWithShape="1">
          <a:blip r:embed="rId7">
            <a:alphaModFix/>
          </a:blip>
          <a:srcRect/>
          <a:stretch/>
        </p:blipFill>
        <p:spPr>
          <a:xfrm>
            <a:off x="8798524" y="836547"/>
            <a:ext cx="556057" cy="587903"/>
          </a:xfrm>
          <a:prstGeom prst="rect">
            <a:avLst/>
          </a:prstGeom>
          <a:noFill/>
          <a:ln>
            <a:noFill/>
          </a:ln>
        </p:spPr>
      </p:pic>
      <p:sp>
        <p:nvSpPr>
          <p:cNvPr id="305" name="Google Shape;305;p15"/>
          <p:cNvSpPr/>
          <p:nvPr/>
        </p:nvSpPr>
        <p:spPr>
          <a:xfrm>
            <a:off x="9443641" y="867667"/>
            <a:ext cx="648000" cy="648000"/>
          </a:xfrm>
          <a:prstGeom prst="ellipse">
            <a:avLst/>
          </a:prstGeom>
          <a:solidFill>
            <a:srgbClr val="FF96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a:solidFill>
                <a:schemeClr val="lt1"/>
              </a:solidFill>
              <a:latin typeface="Calibri"/>
              <a:ea typeface="Calibri"/>
              <a:cs typeface="Calibri"/>
              <a:sym typeface="Calibri"/>
            </a:endParaRPr>
          </a:p>
        </p:txBody>
      </p:sp>
      <p:pic>
        <p:nvPicPr>
          <p:cNvPr id="306" name="Google Shape;306;p15"/>
          <p:cNvPicPr preferRelativeResize="0"/>
          <p:nvPr/>
        </p:nvPicPr>
        <p:blipFill rotWithShape="1">
          <a:blip r:embed="rId7">
            <a:alphaModFix/>
          </a:blip>
          <a:srcRect/>
          <a:stretch/>
        </p:blipFill>
        <p:spPr>
          <a:xfrm>
            <a:off x="9500851" y="825161"/>
            <a:ext cx="558000" cy="586800"/>
          </a:xfrm>
          <a:prstGeom prst="rect">
            <a:avLst/>
          </a:prstGeom>
          <a:noFill/>
          <a:ln>
            <a:noFill/>
          </a:ln>
        </p:spPr>
      </p:pic>
      <p:sp>
        <p:nvSpPr>
          <p:cNvPr id="307" name="Google Shape;307;p15"/>
          <p:cNvSpPr/>
          <p:nvPr/>
        </p:nvSpPr>
        <p:spPr>
          <a:xfrm>
            <a:off x="10180703" y="889809"/>
            <a:ext cx="648000" cy="648000"/>
          </a:xfrm>
          <a:prstGeom prst="ellipse">
            <a:avLst/>
          </a:prstGeom>
          <a:solidFill>
            <a:srgbClr val="FF00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a:solidFill>
                <a:schemeClr val="lt1"/>
              </a:solidFill>
              <a:latin typeface="Calibri"/>
              <a:ea typeface="Calibri"/>
              <a:cs typeface="Calibri"/>
              <a:sym typeface="Calibri"/>
            </a:endParaRPr>
          </a:p>
        </p:txBody>
      </p:sp>
      <p:pic>
        <p:nvPicPr>
          <p:cNvPr id="308" name="Google Shape;308;p15"/>
          <p:cNvPicPr preferRelativeResize="0"/>
          <p:nvPr/>
        </p:nvPicPr>
        <p:blipFill rotWithShape="1">
          <a:blip r:embed="rId7">
            <a:alphaModFix/>
          </a:blip>
          <a:srcRect/>
          <a:stretch/>
        </p:blipFill>
        <p:spPr>
          <a:xfrm>
            <a:off x="10237913" y="847303"/>
            <a:ext cx="558000" cy="586800"/>
          </a:xfrm>
          <a:prstGeom prst="rect">
            <a:avLst/>
          </a:prstGeom>
          <a:noFill/>
          <a:ln>
            <a:noFill/>
          </a:ln>
        </p:spPr>
      </p:pic>
      <p:pic>
        <p:nvPicPr>
          <p:cNvPr id="309" name="Google Shape;309;p15" descr="Text&#10;&#10;Description automatically generated"/>
          <p:cNvPicPr preferRelativeResize="0"/>
          <p:nvPr/>
        </p:nvPicPr>
        <p:blipFill rotWithShape="1">
          <a:blip r:embed="rId8">
            <a:alphaModFix/>
          </a:blip>
          <a:srcRect/>
          <a:stretch/>
        </p:blipFill>
        <p:spPr>
          <a:xfrm>
            <a:off x="4706284" y="2563767"/>
            <a:ext cx="2373627" cy="720000"/>
          </a:xfrm>
          <a:prstGeom prst="rect">
            <a:avLst/>
          </a:prstGeom>
          <a:noFill/>
          <a:ln>
            <a:noFill/>
          </a:ln>
        </p:spPr>
      </p:pic>
      <p:pic>
        <p:nvPicPr>
          <p:cNvPr id="310" name="Google Shape;310;p15"/>
          <p:cNvPicPr preferRelativeResize="0"/>
          <p:nvPr/>
        </p:nvPicPr>
        <p:blipFill rotWithShape="1">
          <a:blip r:embed="rId9">
            <a:alphaModFix/>
          </a:blip>
          <a:srcRect/>
          <a:stretch/>
        </p:blipFill>
        <p:spPr>
          <a:xfrm>
            <a:off x="8800356" y="4413549"/>
            <a:ext cx="547531" cy="481827"/>
          </a:xfrm>
          <a:prstGeom prst="rect">
            <a:avLst/>
          </a:prstGeom>
          <a:noFill/>
          <a:ln>
            <a:noFill/>
          </a:ln>
        </p:spPr>
      </p:pic>
      <p:pic>
        <p:nvPicPr>
          <p:cNvPr id="311" name="Google Shape;311;p15"/>
          <p:cNvPicPr preferRelativeResize="0"/>
          <p:nvPr/>
        </p:nvPicPr>
        <p:blipFill rotWithShape="1">
          <a:blip r:embed="rId10">
            <a:alphaModFix/>
          </a:blip>
          <a:srcRect/>
          <a:stretch/>
        </p:blipFill>
        <p:spPr>
          <a:xfrm>
            <a:off x="9044386" y="4613000"/>
            <a:ext cx="548503" cy="482683"/>
          </a:xfrm>
          <a:prstGeom prst="rect">
            <a:avLst/>
          </a:prstGeom>
          <a:noFill/>
          <a:ln>
            <a:noFill/>
          </a:ln>
        </p:spPr>
      </p:pic>
      <p:pic>
        <p:nvPicPr>
          <p:cNvPr id="312" name="Google Shape;312;p15"/>
          <p:cNvPicPr preferRelativeResize="0"/>
          <p:nvPr/>
        </p:nvPicPr>
        <p:blipFill rotWithShape="1">
          <a:blip r:embed="rId11">
            <a:alphaModFix/>
          </a:blip>
          <a:srcRect/>
          <a:stretch/>
        </p:blipFill>
        <p:spPr>
          <a:xfrm>
            <a:off x="9260243" y="4833497"/>
            <a:ext cx="595520" cy="524057"/>
          </a:xfrm>
          <a:prstGeom prst="rect">
            <a:avLst/>
          </a:prstGeom>
          <a:noFill/>
          <a:ln>
            <a:noFill/>
          </a:ln>
        </p:spPr>
      </p:pic>
      <p:pic>
        <p:nvPicPr>
          <p:cNvPr id="313" name="Google Shape;313;p15"/>
          <p:cNvPicPr preferRelativeResize="0"/>
          <p:nvPr/>
        </p:nvPicPr>
        <p:blipFill rotWithShape="1">
          <a:blip r:embed="rId12">
            <a:alphaModFix/>
          </a:blip>
          <a:srcRect/>
          <a:stretch/>
        </p:blipFill>
        <p:spPr>
          <a:xfrm>
            <a:off x="9829581" y="1361475"/>
            <a:ext cx="636819" cy="560399"/>
          </a:xfrm>
          <a:prstGeom prst="rect">
            <a:avLst/>
          </a:prstGeom>
          <a:noFill/>
          <a:ln>
            <a:noFill/>
          </a:ln>
        </p:spPr>
      </p:pic>
      <p:pic>
        <p:nvPicPr>
          <p:cNvPr id="314" name="Google Shape;314;p15"/>
          <p:cNvPicPr preferRelativeResize="0"/>
          <p:nvPr/>
        </p:nvPicPr>
        <p:blipFill rotWithShape="1">
          <a:blip r:embed="rId13">
            <a:alphaModFix/>
          </a:blip>
          <a:srcRect/>
          <a:stretch/>
        </p:blipFill>
        <p:spPr>
          <a:xfrm>
            <a:off x="10585055" y="1305775"/>
            <a:ext cx="679749" cy="598179"/>
          </a:xfrm>
          <a:prstGeom prst="rect">
            <a:avLst/>
          </a:prstGeom>
          <a:noFill/>
          <a:ln>
            <a:noFill/>
          </a:ln>
        </p:spPr>
      </p:pic>
      <p:pic>
        <p:nvPicPr>
          <p:cNvPr id="315" name="Google Shape;315;p15"/>
          <p:cNvPicPr preferRelativeResize="0"/>
          <p:nvPr/>
        </p:nvPicPr>
        <p:blipFill rotWithShape="1">
          <a:blip r:embed="rId14">
            <a:alphaModFix/>
          </a:blip>
          <a:srcRect/>
          <a:stretch/>
        </p:blipFill>
        <p:spPr>
          <a:xfrm>
            <a:off x="8986459" y="5445483"/>
            <a:ext cx="654547" cy="576000"/>
          </a:xfrm>
          <a:prstGeom prst="rect">
            <a:avLst/>
          </a:prstGeom>
          <a:noFill/>
          <a:ln>
            <a:noFill/>
          </a:ln>
        </p:spPr>
      </p:pic>
      <p:pic>
        <p:nvPicPr>
          <p:cNvPr id="316" name="Google Shape;316;p15"/>
          <p:cNvPicPr preferRelativeResize="0"/>
          <p:nvPr/>
        </p:nvPicPr>
        <p:blipFill rotWithShape="1">
          <a:blip r:embed="rId15">
            <a:alphaModFix/>
          </a:blip>
          <a:srcRect/>
          <a:stretch/>
        </p:blipFill>
        <p:spPr>
          <a:xfrm>
            <a:off x="9184065" y="5701877"/>
            <a:ext cx="654545" cy="576000"/>
          </a:xfrm>
          <a:prstGeom prst="rect">
            <a:avLst/>
          </a:prstGeom>
          <a:noFill/>
          <a:ln>
            <a:noFill/>
          </a:ln>
        </p:spPr>
      </p:pic>
      <p:pic>
        <p:nvPicPr>
          <p:cNvPr id="317" name="Google Shape;317;p15"/>
          <p:cNvPicPr preferRelativeResize="0"/>
          <p:nvPr/>
        </p:nvPicPr>
        <p:blipFill rotWithShape="1">
          <a:blip r:embed="rId16">
            <a:alphaModFix/>
          </a:blip>
          <a:srcRect/>
          <a:stretch/>
        </p:blipFill>
        <p:spPr>
          <a:xfrm>
            <a:off x="9392179" y="5969279"/>
            <a:ext cx="654547" cy="576000"/>
          </a:xfrm>
          <a:prstGeom prst="rect">
            <a:avLst/>
          </a:prstGeom>
          <a:noFill/>
          <a:ln>
            <a:noFill/>
          </a:ln>
        </p:spPr>
      </p:pic>
      <p:pic>
        <p:nvPicPr>
          <p:cNvPr id="3" name="Google Shape;268;p14" descr="A picture containing diagram&#10;&#10;Description automatically generated">
            <a:extLst>
              <a:ext uri="{FF2B5EF4-FFF2-40B4-BE49-F238E27FC236}">
                <a16:creationId xmlns:a16="http://schemas.microsoft.com/office/drawing/2014/main" id="{492DFD67-5D9E-201E-09F8-51F54ABCA016}"/>
              </a:ext>
            </a:extLst>
          </p:cNvPr>
          <p:cNvPicPr preferRelativeResize="0"/>
          <p:nvPr/>
        </p:nvPicPr>
        <p:blipFill rotWithShape="1">
          <a:blip r:embed="rId6">
            <a:alphaModFix/>
          </a:blip>
          <a:srcRect/>
          <a:stretch/>
        </p:blipFill>
        <p:spPr>
          <a:xfrm>
            <a:off x="5440680" y="228600"/>
            <a:ext cx="2627563" cy="8385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pic>
        <p:nvPicPr>
          <p:cNvPr id="322" name="Google Shape;322;p16"/>
          <p:cNvPicPr preferRelativeResize="0"/>
          <p:nvPr/>
        </p:nvPicPr>
        <p:blipFill rotWithShape="1">
          <a:blip r:embed="rId3">
            <a:alphaModFix/>
          </a:blip>
          <a:srcRect/>
          <a:stretch/>
        </p:blipFill>
        <p:spPr>
          <a:xfrm>
            <a:off x="9982045" y="4675086"/>
            <a:ext cx="2069396" cy="2156055"/>
          </a:xfrm>
          <a:prstGeom prst="rect">
            <a:avLst/>
          </a:prstGeom>
          <a:noFill/>
          <a:ln>
            <a:noFill/>
          </a:ln>
        </p:spPr>
      </p:pic>
      <p:sp>
        <p:nvSpPr>
          <p:cNvPr id="323" name="Google Shape;323;p16"/>
          <p:cNvSpPr/>
          <p:nvPr/>
        </p:nvSpPr>
        <p:spPr>
          <a:xfrm>
            <a:off x="3950700" y="4381692"/>
            <a:ext cx="1622913" cy="1914606"/>
          </a:xfrm>
          <a:prstGeom prst="homePlate">
            <a:avLst>
              <a:gd name="adj" fmla="val 50000"/>
            </a:avLst>
          </a:prstGeom>
          <a:gradFill>
            <a:gsLst>
              <a:gs pos="0">
                <a:srgbClr val="70A5DA"/>
              </a:gs>
              <a:gs pos="50000">
                <a:srgbClr val="539BDB"/>
              </a:gs>
              <a:gs pos="100000">
                <a:srgbClr val="4288C8"/>
              </a:gs>
            </a:gsLst>
            <a:lin ang="5400000" scaled="0"/>
          </a:gradFill>
          <a:ln w="9525"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rgbClr val="FFFFFF"/>
                </a:solidFill>
                <a:latin typeface="Calibri"/>
                <a:ea typeface="Calibri"/>
                <a:cs typeface="Calibri"/>
                <a:sym typeface="Calibri"/>
              </a:rPr>
              <a:t>In-house</a:t>
            </a:r>
            <a:endParaRPr sz="1600" b="1">
              <a:solidFill>
                <a:srgbClr val="FFFFFF"/>
              </a:solidFill>
              <a:latin typeface="Calibri"/>
              <a:ea typeface="Calibri"/>
              <a:cs typeface="Calibri"/>
              <a:sym typeface="Calibri"/>
            </a:endParaRPr>
          </a:p>
          <a:p>
            <a:pPr marL="0" marR="0" lvl="0" indent="0" algn="ctr" rtl="0">
              <a:spcBef>
                <a:spcPts val="0"/>
              </a:spcBef>
              <a:spcAft>
                <a:spcPts val="0"/>
              </a:spcAft>
              <a:buNone/>
            </a:pPr>
            <a:r>
              <a:rPr lang="en-GB" sz="1600" b="1">
                <a:solidFill>
                  <a:srgbClr val="FFFFFF"/>
                </a:solidFill>
                <a:latin typeface="Calibri"/>
                <a:ea typeface="Calibri"/>
                <a:cs typeface="Calibri"/>
                <a:sym typeface="Calibri"/>
              </a:rPr>
              <a:t>Numerical models</a:t>
            </a:r>
            <a:endParaRPr sz="1400">
              <a:solidFill>
                <a:schemeClr val="lt1"/>
              </a:solidFill>
              <a:latin typeface="Times New Roman"/>
              <a:ea typeface="Times New Roman"/>
              <a:cs typeface="Times New Roman"/>
              <a:sym typeface="Times New Roman"/>
            </a:endParaRPr>
          </a:p>
        </p:txBody>
      </p:sp>
      <p:sp>
        <p:nvSpPr>
          <p:cNvPr id="324" name="Google Shape;324;p16"/>
          <p:cNvSpPr/>
          <p:nvPr/>
        </p:nvSpPr>
        <p:spPr>
          <a:xfrm>
            <a:off x="3950700" y="1711003"/>
            <a:ext cx="1685176" cy="2183419"/>
          </a:xfrm>
          <a:prstGeom prst="homePlate">
            <a:avLst>
              <a:gd name="adj" fmla="val 50000"/>
            </a:avLst>
          </a:prstGeom>
          <a:gradFill>
            <a:gsLst>
              <a:gs pos="0">
                <a:srgbClr val="7FB75F"/>
              </a:gs>
              <a:gs pos="50000">
                <a:srgbClr val="6EB141"/>
              </a:gs>
              <a:gs pos="100000">
                <a:srgbClr val="5FA134"/>
              </a:gs>
            </a:gsLst>
            <a:lin ang="5400000" scaled="0"/>
          </a:gradFill>
          <a:ln w="952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FFFFFF"/>
                </a:solidFill>
                <a:latin typeface="Calibri"/>
                <a:ea typeface="Calibri"/>
                <a:cs typeface="Calibri"/>
                <a:sym typeface="Calibri"/>
              </a:rPr>
              <a:t>Neural Network</a:t>
            </a:r>
            <a:endParaRPr/>
          </a:p>
          <a:p>
            <a:pPr marL="0" marR="0" lvl="0" indent="0" algn="ctr" rtl="0">
              <a:spcBef>
                <a:spcPts val="0"/>
              </a:spcBef>
              <a:spcAft>
                <a:spcPts val="0"/>
              </a:spcAft>
              <a:buNone/>
            </a:pPr>
            <a:r>
              <a:rPr lang="en-GB" sz="1333" b="1">
                <a:solidFill>
                  <a:srgbClr val="FFFFFF"/>
                </a:solidFill>
                <a:latin typeface="Calibri"/>
                <a:ea typeface="Calibri"/>
                <a:cs typeface="Calibri"/>
                <a:sym typeface="Calibri"/>
              </a:rPr>
              <a:t>&amp;</a:t>
            </a:r>
            <a:endParaRPr/>
          </a:p>
          <a:p>
            <a:pPr marL="0" marR="0" lvl="0" indent="0" algn="ctr" rtl="0">
              <a:spcBef>
                <a:spcPts val="0"/>
              </a:spcBef>
              <a:spcAft>
                <a:spcPts val="0"/>
              </a:spcAft>
              <a:buNone/>
            </a:pPr>
            <a:r>
              <a:rPr lang="en-GB" sz="1333" b="1">
                <a:solidFill>
                  <a:srgbClr val="FFFFFF"/>
                </a:solidFill>
                <a:latin typeface="Calibri"/>
                <a:ea typeface="Calibri"/>
                <a:cs typeface="Calibri"/>
                <a:sym typeface="Calibri"/>
              </a:rPr>
              <a:t>Process</a:t>
            </a:r>
            <a:endParaRPr sz="1333" b="1">
              <a:solidFill>
                <a:srgbClr val="FFFFFF"/>
              </a:solidFill>
              <a:latin typeface="Calibri"/>
              <a:ea typeface="Calibri"/>
              <a:cs typeface="Calibri"/>
              <a:sym typeface="Calibri"/>
            </a:endParaRPr>
          </a:p>
          <a:p>
            <a:pPr marL="0" marR="0" lvl="0" indent="0" algn="ctr" rtl="0">
              <a:spcBef>
                <a:spcPts val="0"/>
              </a:spcBef>
              <a:spcAft>
                <a:spcPts val="0"/>
              </a:spcAft>
              <a:buNone/>
            </a:pPr>
            <a:r>
              <a:rPr lang="en-GB" sz="1333" b="1">
                <a:solidFill>
                  <a:srgbClr val="FFFFFF"/>
                </a:solidFill>
                <a:latin typeface="Calibri"/>
                <a:ea typeface="Calibri"/>
                <a:cs typeface="Calibri"/>
                <a:sym typeface="Calibri"/>
              </a:rPr>
              <a:t>based models</a:t>
            </a:r>
            <a:endParaRPr sz="1333">
              <a:solidFill>
                <a:schemeClr val="lt1"/>
              </a:solidFill>
              <a:latin typeface="Times New Roman"/>
              <a:ea typeface="Times New Roman"/>
              <a:cs typeface="Times New Roman"/>
              <a:sym typeface="Times New Roman"/>
            </a:endParaRPr>
          </a:p>
          <a:p>
            <a:pPr marL="0" marR="0" lvl="0" indent="0" algn="ctr" rtl="0">
              <a:spcBef>
                <a:spcPts val="0"/>
              </a:spcBef>
              <a:spcAft>
                <a:spcPts val="0"/>
              </a:spcAft>
              <a:buNone/>
            </a:pPr>
            <a:endParaRPr sz="1333">
              <a:solidFill>
                <a:schemeClr val="lt1"/>
              </a:solidFill>
              <a:latin typeface="Times New Roman"/>
              <a:ea typeface="Times New Roman"/>
              <a:cs typeface="Times New Roman"/>
              <a:sym typeface="Times New Roman"/>
            </a:endParaRPr>
          </a:p>
        </p:txBody>
      </p:sp>
      <p:pic>
        <p:nvPicPr>
          <p:cNvPr id="325" name="Google Shape;325;p16"/>
          <p:cNvPicPr preferRelativeResize="0"/>
          <p:nvPr/>
        </p:nvPicPr>
        <p:blipFill rotWithShape="1">
          <a:blip r:embed="rId4">
            <a:alphaModFix/>
          </a:blip>
          <a:srcRect/>
          <a:stretch/>
        </p:blipFill>
        <p:spPr>
          <a:xfrm>
            <a:off x="9984070" y="1778288"/>
            <a:ext cx="2045543" cy="2253035"/>
          </a:xfrm>
          <a:prstGeom prst="rect">
            <a:avLst/>
          </a:prstGeom>
          <a:noFill/>
          <a:ln>
            <a:noFill/>
          </a:ln>
        </p:spPr>
      </p:pic>
      <p:pic>
        <p:nvPicPr>
          <p:cNvPr id="326" name="Google Shape;326;p16"/>
          <p:cNvPicPr preferRelativeResize="0"/>
          <p:nvPr/>
        </p:nvPicPr>
        <p:blipFill rotWithShape="1">
          <a:blip r:embed="rId5">
            <a:alphaModFix/>
          </a:blip>
          <a:srcRect/>
          <a:stretch/>
        </p:blipFill>
        <p:spPr>
          <a:xfrm>
            <a:off x="5886882" y="1823545"/>
            <a:ext cx="1776253" cy="2072957"/>
          </a:xfrm>
          <a:prstGeom prst="rect">
            <a:avLst/>
          </a:prstGeom>
          <a:noFill/>
          <a:ln>
            <a:noFill/>
          </a:ln>
        </p:spPr>
      </p:pic>
      <p:sp>
        <p:nvSpPr>
          <p:cNvPr id="327" name="Google Shape;327;p16"/>
          <p:cNvSpPr/>
          <p:nvPr/>
        </p:nvSpPr>
        <p:spPr>
          <a:xfrm>
            <a:off x="8491369" y="2308765"/>
            <a:ext cx="1490675" cy="1184587"/>
          </a:xfrm>
          <a:prstGeom prst="homePlate">
            <a:avLst>
              <a:gd name="adj" fmla="val 50000"/>
            </a:avLst>
          </a:prstGeom>
          <a:gradFill>
            <a:gsLst>
              <a:gs pos="0">
                <a:srgbClr val="AFAFAF"/>
              </a:gs>
              <a:gs pos="50000">
                <a:schemeClr val="accent3"/>
              </a:gs>
              <a:gs pos="100000">
                <a:srgbClr val="919191"/>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rgbClr val="2F5496"/>
                </a:solidFill>
                <a:latin typeface="Calibri"/>
                <a:ea typeface="Calibri"/>
                <a:cs typeface="Calibri"/>
                <a:sym typeface="Calibri"/>
              </a:rPr>
              <a:t>Safety</a:t>
            </a:r>
            <a:endParaRPr sz="1600" b="1">
              <a:solidFill>
                <a:srgbClr val="2F5496"/>
              </a:solidFill>
              <a:latin typeface="Calibri"/>
              <a:ea typeface="Calibri"/>
              <a:cs typeface="Calibri"/>
              <a:sym typeface="Calibri"/>
            </a:endParaRPr>
          </a:p>
          <a:p>
            <a:pPr marL="0" marR="0" lvl="0" indent="0" algn="ctr" rtl="0">
              <a:spcBef>
                <a:spcPts val="0"/>
              </a:spcBef>
              <a:spcAft>
                <a:spcPts val="0"/>
              </a:spcAft>
              <a:buNone/>
            </a:pPr>
            <a:r>
              <a:rPr lang="en-GB" sz="1600" b="1">
                <a:solidFill>
                  <a:srgbClr val="2F5496"/>
                </a:solidFill>
                <a:latin typeface="Calibri"/>
                <a:ea typeface="Calibri"/>
                <a:cs typeface="Calibri"/>
                <a:sym typeface="Calibri"/>
              </a:rPr>
              <a:t>Thresholds</a:t>
            </a:r>
            <a:endParaRPr sz="1400">
              <a:solidFill>
                <a:srgbClr val="2F5496"/>
              </a:solidFill>
              <a:latin typeface="Times New Roman"/>
              <a:ea typeface="Times New Roman"/>
              <a:cs typeface="Times New Roman"/>
              <a:sym typeface="Times New Roman"/>
            </a:endParaRPr>
          </a:p>
        </p:txBody>
      </p:sp>
      <p:pic>
        <p:nvPicPr>
          <p:cNvPr id="328" name="Google Shape;328;p16"/>
          <p:cNvPicPr preferRelativeResize="0"/>
          <p:nvPr/>
        </p:nvPicPr>
        <p:blipFill rotWithShape="1">
          <a:blip r:embed="rId6">
            <a:alphaModFix/>
          </a:blip>
          <a:srcRect/>
          <a:stretch/>
        </p:blipFill>
        <p:spPr>
          <a:xfrm>
            <a:off x="5824619" y="4455765"/>
            <a:ext cx="2156350" cy="2105315"/>
          </a:xfrm>
          <a:prstGeom prst="rect">
            <a:avLst/>
          </a:prstGeom>
          <a:noFill/>
          <a:ln>
            <a:noFill/>
          </a:ln>
        </p:spPr>
      </p:pic>
      <p:sp>
        <p:nvSpPr>
          <p:cNvPr id="329" name="Google Shape;329;p16"/>
          <p:cNvSpPr/>
          <p:nvPr/>
        </p:nvSpPr>
        <p:spPr>
          <a:xfrm>
            <a:off x="428902" y="4632232"/>
            <a:ext cx="997307" cy="4013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chemeClr val="dk1"/>
                </a:solidFill>
                <a:latin typeface="Calibri"/>
                <a:ea typeface="Calibri"/>
                <a:cs typeface="Calibri"/>
                <a:sym typeface="Calibri"/>
              </a:rPr>
              <a:t>Wind</a:t>
            </a:r>
            <a:endParaRPr sz="1600">
              <a:solidFill>
                <a:schemeClr val="dk1"/>
              </a:solidFill>
              <a:latin typeface="Calibri"/>
              <a:ea typeface="Calibri"/>
              <a:cs typeface="Calibri"/>
              <a:sym typeface="Calibri"/>
            </a:endParaRPr>
          </a:p>
        </p:txBody>
      </p:sp>
      <p:sp>
        <p:nvSpPr>
          <p:cNvPr id="330" name="Google Shape;330;p16"/>
          <p:cNvSpPr/>
          <p:nvPr/>
        </p:nvSpPr>
        <p:spPr>
          <a:xfrm>
            <a:off x="428902" y="5548896"/>
            <a:ext cx="997307" cy="4013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chemeClr val="dk1"/>
                </a:solidFill>
                <a:latin typeface="Calibri"/>
                <a:ea typeface="Calibri"/>
                <a:cs typeface="Calibri"/>
                <a:sym typeface="Calibri"/>
              </a:rPr>
              <a:t>Currents</a:t>
            </a:r>
            <a:endParaRPr sz="1600">
              <a:solidFill>
                <a:schemeClr val="dk1"/>
              </a:solidFill>
              <a:latin typeface="Calibri"/>
              <a:ea typeface="Calibri"/>
              <a:cs typeface="Calibri"/>
              <a:sym typeface="Calibri"/>
            </a:endParaRPr>
          </a:p>
        </p:txBody>
      </p:sp>
      <p:sp>
        <p:nvSpPr>
          <p:cNvPr id="331" name="Google Shape;331;p16"/>
          <p:cNvSpPr/>
          <p:nvPr/>
        </p:nvSpPr>
        <p:spPr>
          <a:xfrm>
            <a:off x="5759953" y="4257380"/>
            <a:ext cx="2313744" cy="37652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400">
                <a:solidFill>
                  <a:schemeClr val="dk1"/>
                </a:solidFill>
                <a:latin typeface="Roboto"/>
                <a:ea typeface="Roboto"/>
                <a:cs typeface="Roboto"/>
                <a:sym typeface="Roboto"/>
              </a:rPr>
              <a:t>Moored Ships Movements &amp; Forces</a:t>
            </a:r>
            <a:endParaRPr/>
          </a:p>
        </p:txBody>
      </p:sp>
      <p:sp>
        <p:nvSpPr>
          <p:cNvPr id="332" name="Google Shape;332;p16"/>
          <p:cNvSpPr/>
          <p:nvPr/>
        </p:nvSpPr>
        <p:spPr>
          <a:xfrm>
            <a:off x="9836406" y="4381691"/>
            <a:ext cx="2193207" cy="37652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400">
                <a:solidFill>
                  <a:schemeClr val="dk1"/>
                </a:solidFill>
                <a:latin typeface="Calibri"/>
                <a:ea typeface="Calibri"/>
                <a:cs typeface="Calibri"/>
                <a:sym typeface="Calibri"/>
              </a:rPr>
              <a:t>Moored ships Alert</a:t>
            </a:r>
            <a:endParaRPr sz="2000">
              <a:solidFill>
                <a:schemeClr val="dk1"/>
              </a:solidFill>
              <a:latin typeface="Times New Roman"/>
              <a:ea typeface="Times New Roman"/>
              <a:cs typeface="Times New Roman"/>
              <a:sym typeface="Times New Roman"/>
            </a:endParaRPr>
          </a:p>
        </p:txBody>
      </p:sp>
      <p:sp>
        <p:nvSpPr>
          <p:cNvPr id="333" name="Google Shape;333;p16"/>
          <p:cNvSpPr/>
          <p:nvPr/>
        </p:nvSpPr>
        <p:spPr>
          <a:xfrm>
            <a:off x="5573613" y="1571687"/>
            <a:ext cx="2446471" cy="37652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chemeClr val="dk1"/>
                </a:solidFill>
                <a:latin typeface="Calibri"/>
                <a:ea typeface="Calibri"/>
                <a:cs typeface="Calibri"/>
                <a:sym typeface="Calibri"/>
              </a:rPr>
              <a:t>Overtopping Volumes</a:t>
            </a:r>
            <a:endParaRPr sz="1400">
              <a:solidFill>
                <a:schemeClr val="dk1"/>
              </a:solidFill>
              <a:latin typeface="Times New Roman"/>
              <a:ea typeface="Times New Roman"/>
              <a:cs typeface="Times New Roman"/>
              <a:sym typeface="Times New Roman"/>
            </a:endParaRPr>
          </a:p>
        </p:txBody>
      </p:sp>
      <p:sp>
        <p:nvSpPr>
          <p:cNvPr id="334" name="Google Shape;334;p16"/>
          <p:cNvSpPr/>
          <p:nvPr/>
        </p:nvSpPr>
        <p:spPr>
          <a:xfrm>
            <a:off x="10022508" y="1516111"/>
            <a:ext cx="1864659" cy="37652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400">
                <a:solidFill>
                  <a:schemeClr val="dk1"/>
                </a:solidFill>
                <a:latin typeface="Calibri"/>
                <a:ea typeface="Calibri"/>
                <a:cs typeface="Calibri"/>
                <a:sym typeface="Calibri"/>
              </a:rPr>
              <a:t>Overtopping Alert</a:t>
            </a:r>
            <a:endParaRPr sz="2000">
              <a:solidFill>
                <a:schemeClr val="dk1"/>
              </a:solidFill>
              <a:latin typeface="Times New Roman"/>
              <a:ea typeface="Times New Roman"/>
              <a:cs typeface="Times New Roman"/>
              <a:sym typeface="Times New Roman"/>
            </a:endParaRPr>
          </a:p>
        </p:txBody>
      </p:sp>
      <p:sp>
        <p:nvSpPr>
          <p:cNvPr id="335" name="Google Shape;335;p16"/>
          <p:cNvSpPr/>
          <p:nvPr/>
        </p:nvSpPr>
        <p:spPr>
          <a:xfrm>
            <a:off x="428902" y="2191492"/>
            <a:ext cx="997307" cy="47796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chemeClr val="dk1"/>
                </a:solidFill>
                <a:latin typeface="Calibri"/>
                <a:ea typeface="Calibri"/>
                <a:cs typeface="Calibri"/>
                <a:sym typeface="Calibri"/>
              </a:rPr>
              <a:t>Tide Level</a:t>
            </a:r>
            <a:endParaRPr sz="1600">
              <a:solidFill>
                <a:schemeClr val="dk1"/>
              </a:solidFill>
              <a:latin typeface="Calibri"/>
              <a:ea typeface="Calibri"/>
              <a:cs typeface="Calibri"/>
              <a:sym typeface="Calibri"/>
            </a:endParaRPr>
          </a:p>
        </p:txBody>
      </p:sp>
      <p:sp>
        <p:nvSpPr>
          <p:cNvPr id="336" name="Google Shape;336;p16"/>
          <p:cNvSpPr/>
          <p:nvPr/>
        </p:nvSpPr>
        <p:spPr>
          <a:xfrm rot="5400000">
            <a:off x="638696" y="2847734"/>
            <a:ext cx="577719" cy="99730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a:solidFill>
                  <a:schemeClr val="dk1"/>
                </a:solidFill>
                <a:latin typeface="Calibri"/>
                <a:ea typeface="Calibri"/>
                <a:cs typeface="Calibri"/>
                <a:sym typeface="Calibri"/>
              </a:rPr>
              <a:t>Waves</a:t>
            </a:r>
            <a:endParaRPr sz="1600">
              <a:solidFill>
                <a:schemeClr val="dk1"/>
              </a:solidFill>
              <a:latin typeface="Calibri"/>
              <a:ea typeface="Calibri"/>
              <a:cs typeface="Calibri"/>
              <a:sym typeface="Calibri"/>
            </a:endParaRPr>
          </a:p>
        </p:txBody>
      </p:sp>
      <p:cxnSp>
        <p:nvCxnSpPr>
          <p:cNvPr id="337" name="Google Shape;337;p16"/>
          <p:cNvCxnSpPr/>
          <p:nvPr/>
        </p:nvCxnSpPr>
        <p:spPr>
          <a:xfrm flipH="1">
            <a:off x="8260037" y="1747526"/>
            <a:ext cx="6448" cy="4548772"/>
          </a:xfrm>
          <a:prstGeom prst="straightConnector1">
            <a:avLst/>
          </a:prstGeom>
          <a:noFill/>
          <a:ln w="76200" cap="flat" cmpd="sng">
            <a:solidFill>
              <a:schemeClr val="accent3"/>
            </a:solidFill>
            <a:prstDash val="solid"/>
            <a:miter lim="800000"/>
            <a:headEnd type="none" w="sm" len="sm"/>
            <a:tailEnd type="none" w="sm" len="sm"/>
          </a:ln>
        </p:spPr>
      </p:cxnSp>
      <p:sp>
        <p:nvSpPr>
          <p:cNvPr id="338" name="Google Shape;338;p16"/>
          <p:cNvSpPr/>
          <p:nvPr/>
        </p:nvSpPr>
        <p:spPr>
          <a:xfrm>
            <a:off x="3893121" y="1116000"/>
            <a:ext cx="4131139" cy="400110"/>
          </a:xfrm>
          <a:prstGeom prst="rect">
            <a:avLst/>
          </a:prstGeom>
          <a:gradFill>
            <a:gsLst>
              <a:gs pos="0">
                <a:srgbClr val="D1D1D1"/>
              </a:gs>
              <a:gs pos="50000">
                <a:srgbClr val="C7C7C7"/>
              </a:gs>
              <a:gs pos="100000">
                <a:srgbClr val="C0C0C0"/>
              </a:gs>
            </a:gsLst>
            <a:lin ang="5400000" scaled="0"/>
          </a:gradFill>
          <a:ln w="9525"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a:solidFill>
                  <a:schemeClr val="dk1"/>
                </a:solidFill>
                <a:latin typeface="Roboto"/>
                <a:ea typeface="Roboto"/>
                <a:cs typeface="Roboto"/>
                <a:sym typeface="Roboto"/>
              </a:rPr>
              <a:t>Specific effects parameters</a:t>
            </a:r>
            <a:endParaRPr/>
          </a:p>
        </p:txBody>
      </p:sp>
      <p:sp>
        <p:nvSpPr>
          <p:cNvPr id="339" name="Google Shape;339;p16"/>
          <p:cNvSpPr/>
          <p:nvPr/>
        </p:nvSpPr>
        <p:spPr>
          <a:xfrm>
            <a:off x="8454389" y="5064191"/>
            <a:ext cx="1490673" cy="1164724"/>
          </a:xfrm>
          <a:prstGeom prst="homePlate">
            <a:avLst>
              <a:gd name="adj" fmla="val 50000"/>
            </a:avLst>
          </a:prstGeom>
          <a:gradFill>
            <a:gsLst>
              <a:gs pos="0">
                <a:srgbClr val="AFAFAF"/>
              </a:gs>
              <a:gs pos="50000">
                <a:schemeClr val="accent3"/>
              </a:gs>
              <a:gs pos="100000">
                <a:srgbClr val="919191"/>
              </a:gs>
            </a:gsLst>
            <a:lin ang="5400000" scaled="0"/>
          </a:gra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rgbClr val="2F5496"/>
                </a:solidFill>
                <a:latin typeface="Calibri"/>
                <a:ea typeface="Calibri"/>
                <a:cs typeface="Calibri"/>
                <a:sym typeface="Calibri"/>
              </a:rPr>
              <a:t>Port Safety &amp; Operational Limits</a:t>
            </a:r>
            <a:endParaRPr sz="1600" b="1">
              <a:solidFill>
                <a:srgbClr val="2F5496"/>
              </a:solidFill>
              <a:latin typeface="Calibri"/>
              <a:ea typeface="Calibri"/>
              <a:cs typeface="Calibri"/>
              <a:sym typeface="Calibri"/>
            </a:endParaRPr>
          </a:p>
        </p:txBody>
      </p:sp>
      <p:sp>
        <p:nvSpPr>
          <p:cNvPr id="340" name="Google Shape;340;p16"/>
          <p:cNvSpPr/>
          <p:nvPr/>
        </p:nvSpPr>
        <p:spPr>
          <a:xfrm>
            <a:off x="8419929" y="1116000"/>
            <a:ext cx="3625641" cy="400110"/>
          </a:xfrm>
          <a:prstGeom prst="rect">
            <a:avLst/>
          </a:prstGeom>
          <a:gradFill>
            <a:gsLst>
              <a:gs pos="0">
                <a:srgbClr val="D1D1D1"/>
              </a:gs>
              <a:gs pos="50000">
                <a:srgbClr val="C7C7C7"/>
              </a:gs>
              <a:gs pos="100000">
                <a:srgbClr val="C0C0C0"/>
              </a:gs>
            </a:gsLst>
            <a:lin ang="5400000" scaled="0"/>
          </a:gradFill>
          <a:ln w="9525"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a:solidFill>
                  <a:schemeClr val="dk1"/>
                </a:solidFill>
                <a:latin typeface="Roboto"/>
                <a:ea typeface="Roboto"/>
                <a:cs typeface="Roboto"/>
                <a:sym typeface="Roboto"/>
              </a:rPr>
              <a:t>Alert</a:t>
            </a:r>
            <a:endParaRPr/>
          </a:p>
        </p:txBody>
      </p:sp>
      <p:sp>
        <p:nvSpPr>
          <p:cNvPr id="341" name="Google Shape;341;p16"/>
          <p:cNvSpPr/>
          <p:nvPr/>
        </p:nvSpPr>
        <p:spPr>
          <a:xfrm>
            <a:off x="33510" y="1116000"/>
            <a:ext cx="3610989" cy="707886"/>
          </a:xfrm>
          <a:prstGeom prst="rect">
            <a:avLst/>
          </a:prstGeom>
          <a:gradFill>
            <a:gsLst>
              <a:gs pos="0">
                <a:srgbClr val="D1D1D1"/>
              </a:gs>
              <a:gs pos="50000">
                <a:srgbClr val="C7C7C7"/>
              </a:gs>
              <a:gs pos="100000">
                <a:srgbClr val="C0C0C0"/>
              </a:gs>
            </a:gsLst>
            <a:lin ang="5400000" scaled="0"/>
          </a:gradFill>
          <a:ln w="9525"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a:solidFill>
                  <a:schemeClr val="dk1"/>
                </a:solidFill>
                <a:latin typeface="Roboto"/>
                <a:ea typeface="Roboto"/>
                <a:cs typeface="Roboto"/>
                <a:sym typeface="Roboto"/>
              </a:rPr>
              <a:t>Local forecasted general parameters</a:t>
            </a:r>
            <a:endParaRPr/>
          </a:p>
        </p:txBody>
      </p:sp>
      <p:pic>
        <p:nvPicPr>
          <p:cNvPr id="342" name="Google Shape;342;p16"/>
          <p:cNvPicPr preferRelativeResize="0"/>
          <p:nvPr/>
        </p:nvPicPr>
        <p:blipFill rotWithShape="1">
          <a:blip r:embed="rId7">
            <a:alphaModFix/>
          </a:blip>
          <a:srcRect/>
          <a:stretch/>
        </p:blipFill>
        <p:spPr>
          <a:xfrm>
            <a:off x="2023910" y="4357799"/>
            <a:ext cx="950209" cy="950209"/>
          </a:xfrm>
          <a:prstGeom prst="rect">
            <a:avLst/>
          </a:prstGeom>
          <a:noFill/>
          <a:ln>
            <a:noFill/>
          </a:ln>
        </p:spPr>
      </p:pic>
      <p:pic>
        <p:nvPicPr>
          <p:cNvPr id="343" name="Google Shape;343;p16"/>
          <p:cNvPicPr preferRelativeResize="0"/>
          <p:nvPr/>
        </p:nvPicPr>
        <p:blipFill rotWithShape="1">
          <a:blip r:embed="rId8">
            <a:alphaModFix/>
          </a:blip>
          <a:srcRect/>
          <a:stretch/>
        </p:blipFill>
        <p:spPr>
          <a:xfrm>
            <a:off x="1948052" y="2795425"/>
            <a:ext cx="1101924" cy="1101924"/>
          </a:xfrm>
          <a:prstGeom prst="rect">
            <a:avLst/>
          </a:prstGeom>
          <a:noFill/>
          <a:ln>
            <a:noFill/>
          </a:ln>
        </p:spPr>
      </p:pic>
      <p:grpSp>
        <p:nvGrpSpPr>
          <p:cNvPr id="344" name="Google Shape;344;p16"/>
          <p:cNvGrpSpPr/>
          <p:nvPr/>
        </p:nvGrpSpPr>
        <p:grpSpPr>
          <a:xfrm>
            <a:off x="2178208" y="5323924"/>
            <a:ext cx="641613" cy="851287"/>
            <a:chOff x="1825218" y="5632528"/>
            <a:chExt cx="976053" cy="981827"/>
          </a:xfrm>
        </p:grpSpPr>
        <p:pic>
          <p:nvPicPr>
            <p:cNvPr id="345" name="Google Shape;345;p16"/>
            <p:cNvPicPr preferRelativeResize="0"/>
            <p:nvPr/>
          </p:nvPicPr>
          <p:blipFill rotWithShape="1">
            <a:blip r:embed="rId9">
              <a:alphaModFix/>
            </a:blip>
            <a:srcRect b="72621"/>
            <a:stretch/>
          </p:blipFill>
          <p:spPr>
            <a:xfrm>
              <a:off x="1825218" y="5632528"/>
              <a:ext cx="976053" cy="267232"/>
            </a:xfrm>
            <a:prstGeom prst="rect">
              <a:avLst/>
            </a:prstGeom>
            <a:noFill/>
            <a:ln>
              <a:noFill/>
            </a:ln>
          </p:spPr>
        </p:pic>
        <p:pic>
          <p:nvPicPr>
            <p:cNvPr id="346" name="Google Shape;346;p16"/>
            <p:cNvPicPr preferRelativeResize="0"/>
            <p:nvPr/>
          </p:nvPicPr>
          <p:blipFill rotWithShape="1">
            <a:blip r:embed="rId10">
              <a:alphaModFix/>
            </a:blip>
            <a:srcRect/>
            <a:stretch/>
          </p:blipFill>
          <p:spPr>
            <a:xfrm>
              <a:off x="2119749" y="5764812"/>
              <a:ext cx="636600" cy="636600"/>
            </a:xfrm>
            <a:prstGeom prst="rect">
              <a:avLst/>
            </a:prstGeom>
            <a:noFill/>
            <a:ln>
              <a:noFill/>
            </a:ln>
          </p:spPr>
        </p:pic>
        <p:pic>
          <p:nvPicPr>
            <p:cNvPr id="347" name="Google Shape;347;p16"/>
            <p:cNvPicPr preferRelativeResize="0"/>
            <p:nvPr/>
          </p:nvPicPr>
          <p:blipFill rotWithShape="1">
            <a:blip r:embed="rId10">
              <a:alphaModFix/>
            </a:blip>
            <a:srcRect/>
            <a:stretch/>
          </p:blipFill>
          <p:spPr>
            <a:xfrm>
              <a:off x="1896672" y="5977755"/>
              <a:ext cx="636600" cy="636600"/>
            </a:xfrm>
            <a:prstGeom prst="rect">
              <a:avLst/>
            </a:prstGeom>
            <a:noFill/>
            <a:ln>
              <a:noFill/>
            </a:ln>
          </p:spPr>
        </p:pic>
      </p:grpSp>
      <p:pic>
        <p:nvPicPr>
          <p:cNvPr id="348" name="Google Shape;348;p16"/>
          <p:cNvPicPr preferRelativeResize="0"/>
          <p:nvPr/>
        </p:nvPicPr>
        <p:blipFill rotWithShape="1">
          <a:blip r:embed="rId8">
            <a:alphaModFix/>
          </a:blip>
          <a:srcRect b="61073"/>
          <a:stretch/>
        </p:blipFill>
        <p:spPr>
          <a:xfrm>
            <a:off x="1825020" y="2050547"/>
            <a:ext cx="1347988" cy="524724"/>
          </a:xfrm>
          <a:prstGeom prst="rect">
            <a:avLst/>
          </a:prstGeom>
          <a:noFill/>
          <a:ln>
            <a:noFill/>
          </a:ln>
        </p:spPr>
      </p:pic>
      <p:cxnSp>
        <p:nvCxnSpPr>
          <p:cNvPr id="349" name="Google Shape;349;p16"/>
          <p:cNvCxnSpPr/>
          <p:nvPr/>
        </p:nvCxnSpPr>
        <p:spPr>
          <a:xfrm>
            <a:off x="3771536" y="1709791"/>
            <a:ext cx="0" cy="4586507"/>
          </a:xfrm>
          <a:prstGeom prst="straightConnector1">
            <a:avLst/>
          </a:prstGeom>
          <a:noFill/>
          <a:ln w="76200" cap="flat" cmpd="sng">
            <a:solidFill>
              <a:schemeClr val="accent3"/>
            </a:solidFill>
            <a:prstDash val="solid"/>
            <a:miter lim="800000"/>
            <a:headEnd type="none" w="sm" len="sm"/>
            <a:tailEnd type="none" w="sm" len="sm"/>
          </a:ln>
        </p:spPr>
      </p:cxnSp>
      <p:pic>
        <p:nvPicPr>
          <p:cNvPr id="3" name="Google Shape;268;p14" descr="A picture containing diagram&#10;&#10;Description automatically generated">
            <a:extLst>
              <a:ext uri="{FF2B5EF4-FFF2-40B4-BE49-F238E27FC236}">
                <a16:creationId xmlns:a16="http://schemas.microsoft.com/office/drawing/2014/main" id="{E2082309-6B43-D0A2-9493-136126AD8D37}"/>
              </a:ext>
            </a:extLst>
          </p:cNvPr>
          <p:cNvPicPr preferRelativeResize="0"/>
          <p:nvPr/>
        </p:nvPicPr>
        <p:blipFill rotWithShape="1">
          <a:blip r:embed="rId11">
            <a:alphaModFix/>
          </a:blip>
          <a:srcRect/>
          <a:stretch/>
        </p:blipFill>
        <p:spPr>
          <a:xfrm>
            <a:off x="5440680" y="228600"/>
            <a:ext cx="2627563" cy="8385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338"/>
                                        </p:tgtEl>
                                        <p:attrNameLst>
                                          <p:attrName>style.visibility</p:attrName>
                                        </p:attrNameLst>
                                      </p:cBhvr>
                                      <p:to>
                                        <p:strVal val="visible"/>
                                      </p:to>
                                    </p:set>
                                  </p:childTnLst>
                                </p:cTn>
                              </p:par>
                              <p:par>
                                <p:cTn id="7" presetID="1" presetClass="entr" presetSubtype="0" fill="hold" nodeType="withEffect">
                                  <p:stCondLst>
                                    <p:cond delay="2000"/>
                                  </p:stCondLst>
                                  <p:childTnLst>
                                    <p:set>
                                      <p:cBhvr>
                                        <p:cTn id="8" dur="1" fill="hold">
                                          <p:stCondLst>
                                            <p:cond delay="0"/>
                                          </p:stCondLst>
                                        </p:cTn>
                                        <p:tgtEl>
                                          <p:spTgt spid="324"/>
                                        </p:tgtEl>
                                        <p:attrNameLst>
                                          <p:attrName>style.visibility</p:attrName>
                                        </p:attrNameLst>
                                      </p:cBhvr>
                                      <p:to>
                                        <p:strVal val="visible"/>
                                      </p:to>
                                    </p:set>
                                  </p:childTnLst>
                                </p:cTn>
                              </p:par>
                              <p:par>
                                <p:cTn id="9" presetID="1" presetClass="entr" presetSubtype="0" fill="hold" nodeType="withEffect">
                                  <p:stCondLst>
                                    <p:cond delay="2000"/>
                                  </p:stCondLst>
                                  <p:childTnLst>
                                    <p:set>
                                      <p:cBhvr>
                                        <p:cTn id="10" dur="1" fill="hold">
                                          <p:stCondLst>
                                            <p:cond delay="0"/>
                                          </p:stCondLst>
                                        </p:cTn>
                                        <p:tgtEl>
                                          <p:spTgt spid="333"/>
                                        </p:tgtEl>
                                        <p:attrNameLst>
                                          <p:attrName>style.visibility</p:attrName>
                                        </p:attrNameLst>
                                      </p:cBhvr>
                                      <p:to>
                                        <p:strVal val="visible"/>
                                      </p:to>
                                    </p:set>
                                  </p:childTnLst>
                                </p:cTn>
                              </p:par>
                              <p:par>
                                <p:cTn id="11" presetID="1" presetClass="entr" presetSubtype="0" fill="hold" nodeType="withEffect">
                                  <p:stCondLst>
                                    <p:cond delay="2000"/>
                                  </p:stCondLst>
                                  <p:childTnLst>
                                    <p:set>
                                      <p:cBhvr>
                                        <p:cTn id="12" dur="1" fill="hold">
                                          <p:stCondLst>
                                            <p:cond delay="0"/>
                                          </p:stCondLst>
                                        </p:cTn>
                                        <p:tgtEl>
                                          <p:spTgt spid="326"/>
                                        </p:tgtEl>
                                        <p:attrNameLst>
                                          <p:attrName>style.visibility</p:attrName>
                                        </p:attrNameLst>
                                      </p:cBhvr>
                                      <p:to>
                                        <p:strVal val="visible"/>
                                      </p:to>
                                    </p:set>
                                  </p:childTnLst>
                                </p:cTn>
                              </p:par>
                              <p:par>
                                <p:cTn id="13" presetID="1" presetClass="entr" presetSubtype="0" fill="hold" nodeType="withEffect">
                                  <p:stCondLst>
                                    <p:cond delay="2000"/>
                                  </p:stCondLst>
                                  <p:childTnLst>
                                    <p:set>
                                      <p:cBhvr>
                                        <p:cTn id="14" dur="1" fill="hold">
                                          <p:stCondLst>
                                            <p:cond delay="0"/>
                                          </p:stCondLst>
                                        </p:cTn>
                                        <p:tgtEl>
                                          <p:spTgt spid="328"/>
                                        </p:tgtEl>
                                        <p:attrNameLst>
                                          <p:attrName>style.visibility</p:attrName>
                                        </p:attrNameLst>
                                      </p:cBhvr>
                                      <p:to>
                                        <p:strVal val="visible"/>
                                      </p:to>
                                    </p:set>
                                  </p:childTnLst>
                                </p:cTn>
                              </p:par>
                              <p:par>
                                <p:cTn id="15" presetID="1" presetClass="entr" presetSubtype="0" fill="hold" nodeType="withEffect">
                                  <p:stCondLst>
                                    <p:cond delay="2000"/>
                                  </p:stCondLst>
                                  <p:childTnLst>
                                    <p:set>
                                      <p:cBhvr>
                                        <p:cTn id="16" dur="1" fill="hold">
                                          <p:stCondLst>
                                            <p:cond delay="0"/>
                                          </p:stCondLst>
                                        </p:cTn>
                                        <p:tgtEl>
                                          <p:spTgt spid="331"/>
                                        </p:tgtEl>
                                        <p:attrNameLst>
                                          <p:attrName>style.visibility</p:attrName>
                                        </p:attrNameLst>
                                      </p:cBhvr>
                                      <p:to>
                                        <p:strVal val="visible"/>
                                      </p:to>
                                    </p:set>
                                  </p:childTnLst>
                                </p:cTn>
                              </p:par>
                              <p:par>
                                <p:cTn id="17" presetID="1" presetClass="entr" presetSubtype="0" fill="hold" nodeType="withEffect">
                                  <p:stCondLst>
                                    <p:cond delay="2000"/>
                                  </p:stCondLst>
                                  <p:childTnLst>
                                    <p:set>
                                      <p:cBhvr>
                                        <p:cTn id="18" dur="1" fill="hold">
                                          <p:stCondLst>
                                            <p:cond delay="0"/>
                                          </p:stCondLst>
                                        </p:cTn>
                                        <p:tgtEl>
                                          <p:spTgt spid="323"/>
                                        </p:tgtEl>
                                        <p:attrNameLst>
                                          <p:attrName>style.visibility</p:attrName>
                                        </p:attrNameLst>
                                      </p:cBhvr>
                                      <p:to>
                                        <p:strVal val="visible"/>
                                      </p:to>
                                    </p:set>
                                  </p:childTnLst>
                                </p:cTn>
                              </p:par>
                              <p:par>
                                <p:cTn id="19" presetID="1" presetClass="entr" presetSubtype="0" fill="hold" nodeType="withEffect">
                                  <p:stCondLst>
                                    <p:cond delay="2000"/>
                                  </p:stCondLst>
                                  <p:childTnLst>
                                    <p:set>
                                      <p:cBhvr>
                                        <p:cTn id="20" dur="1" fill="hold">
                                          <p:stCondLst>
                                            <p:cond delay="0"/>
                                          </p:stCondLst>
                                        </p:cTn>
                                        <p:tgtEl>
                                          <p:spTgt spid="337"/>
                                        </p:tgtEl>
                                        <p:attrNameLst>
                                          <p:attrName>style.visibility</p:attrName>
                                        </p:attrNameLst>
                                      </p:cBhvr>
                                      <p:to>
                                        <p:strVal val="visible"/>
                                      </p:to>
                                    </p:set>
                                  </p:childTnLst>
                                </p:cTn>
                              </p:par>
                              <p:par>
                                <p:cTn id="21" presetID="1" presetClass="entr" presetSubtype="0" fill="hold" nodeType="withEffect">
                                  <p:stCondLst>
                                    <p:cond delay="5000"/>
                                  </p:stCondLst>
                                  <p:childTnLst>
                                    <p:set>
                                      <p:cBhvr>
                                        <p:cTn id="22" dur="1" fill="hold">
                                          <p:stCondLst>
                                            <p:cond delay="0"/>
                                          </p:stCondLst>
                                        </p:cTn>
                                        <p:tgtEl>
                                          <p:spTgt spid="340"/>
                                        </p:tgtEl>
                                        <p:attrNameLst>
                                          <p:attrName>style.visibility</p:attrName>
                                        </p:attrNameLst>
                                      </p:cBhvr>
                                      <p:to>
                                        <p:strVal val="visible"/>
                                      </p:to>
                                    </p:set>
                                  </p:childTnLst>
                                </p:cTn>
                              </p:par>
                              <p:par>
                                <p:cTn id="23" presetID="1" presetClass="entr" presetSubtype="0" fill="hold" nodeType="withEffect">
                                  <p:stCondLst>
                                    <p:cond delay="5000"/>
                                  </p:stCondLst>
                                  <p:childTnLst>
                                    <p:set>
                                      <p:cBhvr>
                                        <p:cTn id="24" dur="1" fill="hold">
                                          <p:stCondLst>
                                            <p:cond delay="0"/>
                                          </p:stCondLst>
                                        </p:cTn>
                                        <p:tgtEl>
                                          <p:spTgt spid="327"/>
                                        </p:tgtEl>
                                        <p:attrNameLst>
                                          <p:attrName>style.visibility</p:attrName>
                                        </p:attrNameLst>
                                      </p:cBhvr>
                                      <p:to>
                                        <p:strVal val="visible"/>
                                      </p:to>
                                    </p:set>
                                  </p:childTnLst>
                                </p:cTn>
                              </p:par>
                              <p:par>
                                <p:cTn id="25" presetID="1" presetClass="entr" presetSubtype="0" fill="hold" nodeType="withEffect">
                                  <p:stCondLst>
                                    <p:cond delay="5000"/>
                                  </p:stCondLst>
                                  <p:childTnLst>
                                    <p:set>
                                      <p:cBhvr>
                                        <p:cTn id="26" dur="1" fill="hold">
                                          <p:stCondLst>
                                            <p:cond delay="0"/>
                                          </p:stCondLst>
                                        </p:cTn>
                                        <p:tgtEl>
                                          <p:spTgt spid="334"/>
                                        </p:tgtEl>
                                        <p:attrNameLst>
                                          <p:attrName>style.visibility</p:attrName>
                                        </p:attrNameLst>
                                      </p:cBhvr>
                                      <p:to>
                                        <p:strVal val="visible"/>
                                      </p:to>
                                    </p:set>
                                  </p:childTnLst>
                                </p:cTn>
                              </p:par>
                              <p:par>
                                <p:cTn id="27" presetID="1" presetClass="entr" presetSubtype="0" fill="hold" nodeType="withEffect">
                                  <p:stCondLst>
                                    <p:cond delay="5000"/>
                                  </p:stCondLst>
                                  <p:childTnLst>
                                    <p:set>
                                      <p:cBhvr>
                                        <p:cTn id="28" dur="1" fill="hold">
                                          <p:stCondLst>
                                            <p:cond delay="0"/>
                                          </p:stCondLst>
                                        </p:cTn>
                                        <p:tgtEl>
                                          <p:spTgt spid="325"/>
                                        </p:tgtEl>
                                        <p:attrNameLst>
                                          <p:attrName>style.visibility</p:attrName>
                                        </p:attrNameLst>
                                      </p:cBhvr>
                                      <p:to>
                                        <p:strVal val="visible"/>
                                      </p:to>
                                    </p:set>
                                  </p:childTnLst>
                                </p:cTn>
                              </p:par>
                              <p:par>
                                <p:cTn id="29" presetID="1" presetClass="entr" presetSubtype="0" fill="hold" nodeType="withEffect">
                                  <p:stCondLst>
                                    <p:cond delay="5000"/>
                                  </p:stCondLst>
                                  <p:childTnLst>
                                    <p:set>
                                      <p:cBhvr>
                                        <p:cTn id="30" dur="1" fill="hold">
                                          <p:stCondLst>
                                            <p:cond delay="0"/>
                                          </p:stCondLst>
                                        </p:cTn>
                                        <p:tgtEl>
                                          <p:spTgt spid="332"/>
                                        </p:tgtEl>
                                        <p:attrNameLst>
                                          <p:attrName>style.visibility</p:attrName>
                                        </p:attrNameLst>
                                      </p:cBhvr>
                                      <p:to>
                                        <p:strVal val="visible"/>
                                      </p:to>
                                    </p:set>
                                  </p:childTnLst>
                                </p:cTn>
                              </p:par>
                              <p:par>
                                <p:cTn id="31" presetID="1" presetClass="entr" presetSubtype="0" fill="hold" nodeType="withEffect">
                                  <p:stCondLst>
                                    <p:cond delay="5000"/>
                                  </p:stCondLst>
                                  <p:childTnLst>
                                    <p:set>
                                      <p:cBhvr>
                                        <p:cTn id="32" dur="1" fill="hold">
                                          <p:stCondLst>
                                            <p:cond delay="0"/>
                                          </p:stCondLst>
                                        </p:cTn>
                                        <p:tgtEl>
                                          <p:spTgt spid="322"/>
                                        </p:tgtEl>
                                        <p:attrNameLst>
                                          <p:attrName>style.visibility</p:attrName>
                                        </p:attrNameLst>
                                      </p:cBhvr>
                                      <p:to>
                                        <p:strVal val="visible"/>
                                      </p:to>
                                    </p:set>
                                  </p:childTnLst>
                                </p:cTn>
                              </p:par>
                              <p:par>
                                <p:cTn id="33" presetID="1" presetClass="entr" presetSubtype="0" fill="hold" nodeType="withEffect">
                                  <p:stCondLst>
                                    <p:cond delay="5000"/>
                                  </p:stCondLst>
                                  <p:childTnLst>
                                    <p:set>
                                      <p:cBhvr>
                                        <p:cTn id="34" dur="1" fill="hold">
                                          <p:stCondLst>
                                            <p:cond delay="0"/>
                                          </p:stCondLst>
                                        </p:cTn>
                                        <p:tgtEl>
                                          <p:spTgt spid="3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6D3AEE-DA5B-2305-20CE-BA462AC6278B}"/>
              </a:ext>
            </a:extLst>
          </p:cNvPr>
          <p:cNvSpPr>
            <a:spLocks noGrp="1"/>
          </p:cNvSpPr>
          <p:nvPr>
            <p:ph type="body" idx="1"/>
          </p:nvPr>
        </p:nvSpPr>
        <p:spPr>
          <a:xfrm>
            <a:off x="274996" y="1776294"/>
            <a:ext cx="3894004" cy="4760821"/>
          </a:xfrm>
        </p:spPr>
        <p:txBody>
          <a:bodyPr>
            <a:normAutofit fontScale="77500" lnSpcReduction="20000"/>
          </a:bodyPr>
          <a:lstStyle/>
          <a:p>
            <a:pPr marL="19050" indent="0">
              <a:spcBef>
                <a:spcPts val="1200"/>
              </a:spcBef>
              <a:buClr>
                <a:schemeClr val="accent6">
                  <a:lumMod val="75000"/>
                </a:schemeClr>
              </a:buClr>
              <a:buSzPts val="1800"/>
            </a:pPr>
            <a:r>
              <a:rPr lang="en-US" sz="1600" b="1" err="1">
                <a:solidFill>
                  <a:srgbClr val="000000"/>
                </a:solidFill>
              </a:rPr>
              <a:t>Hidralerta</a:t>
            </a:r>
            <a:endParaRPr lang="en-US" sz="1600" b="1">
              <a:solidFill>
                <a:srgbClr val="000000"/>
              </a:solidFill>
            </a:endParaRPr>
          </a:p>
          <a:p>
            <a:pPr marL="361950" indent="-342900">
              <a:spcBef>
                <a:spcPts val="1200"/>
              </a:spcBef>
              <a:buClr>
                <a:schemeClr val="accent6">
                  <a:lumMod val="75000"/>
                </a:schemeClr>
              </a:buClr>
              <a:buSzPts val="1800"/>
              <a:buFont typeface="Wingdings" pitchFamily="2" charset="2"/>
              <a:buChar char="Ø"/>
            </a:pPr>
            <a:r>
              <a:rPr lang="en-US" sz="1600" b="0">
                <a:solidFill>
                  <a:srgbClr val="000000"/>
                </a:solidFill>
              </a:rPr>
              <a:t>However, the current </a:t>
            </a:r>
            <a:r>
              <a:rPr lang="en-US" sz="1600" b="0" err="1">
                <a:solidFill>
                  <a:srgbClr val="000000"/>
                </a:solidFill>
              </a:rPr>
              <a:t>Hidralerta</a:t>
            </a:r>
            <a:r>
              <a:rPr lang="en-US" sz="1600" b="0">
                <a:solidFill>
                  <a:srgbClr val="000000"/>
                </a:solidFill>
              </a:rPr>
              <a:t> product is implemented on a </a:t>
            </a:r>
            <a:r>
              <a:rPr lang="en-US" sz="1600" b="1">
                <a:solidFill>
                  <a:srgbClr val="000000"/>
                </a:solidFill>
              </a:rPr>
              <a:t>system-by-system basis</a:t>
            </a:r>
            <a:r>
              <a:rPr lang="en-US" sz="1600" b="0">
                <a:solidFill>
                  <a:srgbClr val="000000"/>
                </a:solidFill>
              </a:rPr>
              <a:t>, which requires considerable human resources and limits software updates</a:t>
            </a:r>
          </a:p>
          <a:p>
            <a:pPr marL="361950" indent="-342900">
              <a:spcBef>
                <a:spcPts val="1200"/>
              </a:spcBef>
              <a:buClr>
                <a:schemeClr val="accent6">
                  <a:lumMod val="75000"/>
                </a:schemeClr>
              </a:buClr>
              <a:buSzPts val="1800"/>
              <a:buFont typeface="Wingdings" pitchFamily="2" charset="2"/>
              <a:buChar char="Ø"/>
            </a:pPr>
            <a:r>
              <a:rPr lang="en-US" sz="1600" b="0">
                <a:solidFill>
                  <a:srgbClr val="000000"/>
                </a:solidFill>
              </a:rPr>
              <a:t>Through </a:t>
            </a:r>
            <a:r>
              <a:rPr lang="en-US" sz="1600" b="0" err="1">
                <a:solidFill>
                  <a:srgbClr val="000000"/>
                </a:solidFill>
              </a:rPr>
              <a:t>OPENHidra</a:t>
            </a:r>
            <a:r>
              <a:rPr lang="en-US" sz="1600" b="0">
                <a:solidFill>
                  <a:srgbClr val="000000"/>
                </a:solidFill>
              </a:rPr>
              <a:t>, the </a:t>
            </a:r>
            <a:r>
              <a:rPr lang="en-US" sz="1600" b="0" err="1">
                <a:solidFill>
                  <a:srgbClr val="000000"/>
                </a:solidFill>
              </a:rPr>
              <a:t>Hidralerta</a:t>
            </a:r>
            <a:r>
              <a:rPr lang="en-US" sz="1600" b="0">
                <a:solidFill>
                  <a:srgbClr val="000000"/>
                </a:solidFill>
              </a:rPr>
              <a:t> product will evolve to become a </a:t>
            </a:r>
            <a:r>
              <a:rPr lang="en-US" sz="1600" b="1">
                <a:solidFill>
                  <a:srgbClr val="000000"/>
                </a:solidFill>
              </a:rPr>
              <a:t>relocatable computational service</a:t>
            </a:r>
            <a:r>
              <a:rPr lang="en-US" sz="1600" b="0">
                <a:solidFill>
                  <a:srgbClr val="000000"/>
                </a:solidFill>
              </a:rPr>
              <a:t>, operating through CNCA computational services</a:t>
            </a:r>
          </a:p>
          <a:p>
            <a:pPr marL="361950" indent="-342900">
              <a:spcBef>
                <a:spcPts val="1200"/>
              </a:spcBef>
              <a:buClr>
                <a:schemeClr val="accent6">
                  <a:lumMod val="75000"/>
                </a:schemeClr>
              </a:buClr>
              <a:buSzPts val="1800"/>
              <a:buFont typeface="Wingdings" pitchFamily="2" charset="2"/>
              <a:buChar char="Ø"/>
            </a:pPr>
            <a:r>
              <a:rPr lang="en-US" sz="1600" b="0">
                <a:solidFill>
                  <a:srgbClr val="000000"/>
                </a:solidFill>
              </a:rPr>
              <a:t>It will also include multi-modal operation (forecast, hindcast scenarios) and forcing with </a:t>
            </a:r>
            <a:r>
              <a:rPr lang="en-US" sz="1600" b="0" err="1">
                <a:solidFill>
                  <a:srgbClr val="000000"/>
                </a:solidFill>
              </a:rPr>
              <a:t>OPENCoastS</a:t>
            </a:r>
          </a:p>
          <a:p>
            <a:pPr marL="19050" indent="0">
              <a:spcBef>
                <a:spcPts val="1200"/>
              </a:spcBef>
              <a:buClr>
                <a:schemeClr val="accent6">
                  <a:lumMod val="75000"/>
                </a:schemeClr>
              </a:buClr>
              <a:buSzPts val="1800"/>
            </a:pPr>
            <a:r>
              <a:rPr lang="en-US" sz="1600" b="1" err="1">
                <a:solidFill>
                  <a:srgbClr val="000000"/>
                </a:solidFill>
              </a:rPr>
              <a:t>OPENCoastS</a:t>
            </a:r>
            <a:endParaRPr lang="en-US" sz="1600" b="1">
              <a:solidFill>
                <a:srgbClr val="000000"/>
              </a:solidFill>
            </a:endParaRPr>
          </a:p>
          <a:p>
            <a:pPr marL="361950" indent="-342900">
              <a:spcBef>
                <a:spcPts val="1200"/>
              </a:spcBef>
              <a:buClr>
                <a:schemeClr val="accent6">
                  <a:lumMod val="75000"/>
                </a:schemeClr>
              </a:buClr>
              <a:buSzPts val="1800"/>
              <a:buFont typeface="Wingdings" pitchFamily="2" charset="2"/>
              <a:buChar char="Ø"/>
            </a:pPr>
            <a:r>
              <a:rPr lang="en-US" sz="1600" b="0">
                <a:solidFill>
                  <a:srgbClr val="000000"/>
                </a:solidFill>
              </a:rPr>
              <a:t>include multi-modal operation (forecast, hindcast scenarios)</a:t>
            </a:r>
          </a:p>
          <a:p>
            <a:pPr marL="361950" indent="-342900">
              <a:spcBef>
                <a:spcPts val="1200"/>
              </a:spcBef>
              <a:buClr>
                <a:srgbClr val="548235"/>
              </a:buClr>
              <a:buSzPts val="1800"/>
              <a:buFont typeface="Wingdings" pitchFamily="2" charset="2"/>
              <a:buChar char="Ø"/>
            </a:pPr>
            <a:r>
              <a:rPr lang="en-US" sz="1600">
                <a:solidFill>
                  <a:srgbClr val="000000"/>
                </a:solidFill>
              </a:rPr>
              <a:t>72-hour forecasts</a:t>
            </a:r>
          </a:p>
        </p:txBody>
      </p:sp>
      <p:sp>
        <p:nvSpPr>
          <p:cNvPr id="3" name="Title 2">
            <a:extLst>
              <a:ext uri="{FF2B5EF4-FFF2-40B4-BE49-F238E27FC236}">
                <a16:creationId xmlns:a16="http://schemas.microsoft.com/office/drawing/2014/main" id="{231442B3-9D09-830C-088B-C1BDF015F0F4}"/>
              </a:ext>
            </a:extLst>
          </p:cNvPr>
          <p:cNvSpPr>
            <a:spLocks noGrp="1"/>
          </p:cNvSpPr>
          <p:nvPr>
            <p:ph type="title"/>
          </p:nvPr>
        </p:nvSpPr>
        <p:spPr/>
        <p:txBody>
          <a:bodyPr>
            <a:normAutofit fontScale="90000"/>
          </a:bodyPr>
          <a:lstStyle/>
          <a:p>
            <a:r>
              <a:rPr lang="en-US" err="1"/>
              <a:t>OPENHidra</a:t>
            </a:r>
            <a:r>
              <a:rPr lang="en-US"/>
              <a:t> contributions to port and coastal management</a:t>
            </a:r>
            <a:endParaRPr lang="pt-PT"/>
          </a:p>
        </p:txBody>
      </p:sp>
      <p:pic>
        <p:nvPicPr>
          <p:cNvPr id="6" name="Picture 5">
            <a:extLst>
              <a:ext uri="{FF2B5EF4-FFF2-40B4-BE49-F238E27FC236}">
                <a16:creationId xmlns:a16="http://schemas.microsoft.com/office/drawing/2014/main" id="{8471B1ED-4A4C-E430-403E-52ED85369509}"/>
              </a:ext>
            </a:extLst>
          </p:cNvPr>
          <p:cNvPicPr>
            <a:picLocks noChangeAspect="1"/>
          </p:cNvPicPr>
          <p:nvPr/>
        </p:nvPicPr>
        <p:blipFill>
          <a:blip r:embed="rId2"/>
          <a:stretch>
            <a:fillRect/>
          </a:stretch>
        </p:blipFill>
        <p:spPr>
          <a:xfrm>
            <a:off x="4169000" y="1857459"/>
            <a:ext cx="7748004" cy="4212182"/>
          </a:xfrm>
          <a:prstGeom prst="rect">
            <a:avLst/>
          </a:prstGeom>
        </p:spPr>
      </p:pic>
    </p:spTree>
    <p:extLst>
      <p:ext uri="{BB962C8B-B14F-4D97-AF65-F5344CB8AC3E}">
        <p14:creationId xmlns:p14="http://schemas.microsoft.com/office/powerpoint/2010/main" val="1693326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pic>
        <p:nvPicPr>
          <p:cNvPr id="507" name="Google Shape;507;p28" descr="A diagram of a company&#10;&#10;AI-generated content may be incorrect."/>
          <p:cNvPicPr preferRelativeResize="0"/>
          <p:nvPr/>
        </p:nvPicPr>
        <p:blipFill rotWithShape="1">
          <a:blip r:embed="rId3">
            <a:alphaModFix/>
          </a:blip>
          <a:srcRect/>
          <a:stretch/>
        </p:blipFill>
        <p:spPr>
          <a:xfrm>
            <a:off x="3612738" y="1611703"/>
            <a:ext cx="8117708" cy="4726634"/>
          </a:xfrm>
          <a:prstGeom prst="rect">
            <a:avLst/>
          </a:prstGeom>
          <a:noFill/>
          <a:ln>
            <a:noFill/>
          </a:ln>
        </p:spPr>
      </p:pic>
      <p:sp>
        <p:nvSpPr>
          <p:cNvPr id="508" name="Google Shape;508;p28"/>
          <p:cNvSpPr txBox="1"/>
          <p:nvPr/>
        </p:nvSpPr>
        <p:spPr>
          <a:xfrm>
            <a:off x="237309" y="2631463"/>
            <a:ext cx="3375429" cy="3541439"/>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accent6">
                  <a:lumMod val="75000"/>
                </a:schemeClr>
              </a:buClr>
              <a:buSzPts val="1800"/>
              <a:buFont typeface="Wingdings" pitchFamily="2" charset="2"/>
              <a:buChar char="Ø"/>
            </a:pPr>
            <a:r>
              <a:rPr lang="en-GB" sz="1800" b="0" i="0" u="none" strike="noStrike" cap="none">
                <a:solidFill>
                  <a:srgbClr val="000000"/>
                </a:solidFill>
                <a:latin typeface="Roboto Light"/>
                <a:ea typeface="Roboto Light"/>
                <a:cs typeface="Roboto Light"/>
                <a:sym typeface="Roboto Light"/>
              </a:rPr>
              <a:t>AAI: EGI Check-in single sign-on</a:t>
            </a:r>
            <a:endParaRPr/>
          </a:p>
          <a:p>
            <a:pPr marL="228600" marR="0" lvl="0" indent="-228600" algn="l" rtl="0">
              <a:lnSpc>
                <a:spcPct val="100000"/>
              </a:lnSpc>
              <a:spcBef>
                <a:spcPts val="1200"/>
              </a:spcBef>
              <a:spcAft>
                <a:spcPts val="0"/>
              </a:spcAft>
              <a:buClr>
                <a:schemeClr val="accent6">
                  <a:lumMod val="75000"/>
                </a:schemeClr>
              </a:buClr>
              <a:buSzPts val="1800"/>
              <a:buFont typeface="Wingdings" pitchFamily="2" charset="2"/>
              <a:buChar char="Ø"/>
            </a:pPr>
            <a:r>
              <a:rPr lang="en-GB" sz="1800" b="0" i="0" u="none" strike="noStrike" cap="none">
                <a:solidFill>
                  <a:srgbClr val="000000"/>
                </a:solidFill>
                <a:latin typeface="Roboto Light"/>
                <a:ea typeface="Roboto Light"/>
                <a:cs typeface="Roboto Light"/>
                <a:sym typeface="Roboto Light"/>
              </a:rPr>
              <a:t>Storage and PIDs: EUDAT B2SAFE, EOSC PID services</a:t>
            </a:r>
            <a:endParaRPr/>
          </a:p>
          <a:p>
            <a:pPr marL="228600" marR="0" lvl="0" indent="-228600" algn="l" rtl="0">
              <a:lnSpc>
                <a:spcPct val="100000"/>
              </a:lnSpc>
              <a:spcBef>
                <a:spcPts val="1200"/>
              </a:spcBef>
              <a:spcAft>
                <a:spcPts val="0"/>
              </a:spcAft>
              <a:buClr>
                <a:schemeClr val="accent6">
                  <a:lumMod val="75000"/>
                </a:schemeClr>
              </a:buClr>
              <a:buSzPts val="1800"/>
              <a:buFont typeface="Wingdings" pitchFamily="2" charset="2"/>
              <a:buChar char="Ø"/>
            </a:pPr>
            <a:r>
              <a:rPr lang="en-GB" sz="1800" b="0" i="0" u="none" strike="noStrike" cap="none">
                <a:solidFill>
                  <a:srgbClr val="000000"/>
                </a:solidFill>
                <a:latin typeface="Roboto Light"/>
                <a:ea typeface="Roboto Light"/>
                <a:cs typeface="Roboto Light"/>
                <a:sym typeface="Roboto Light"/>
              </a:rPr>
              <a:t>Orchestration: EGI DIRAC workload manager, WIFF</a:t>
            </a:r>
            <a:endParaRPr/>
          </a:p>
          <a:p>
            <a:pPr marL="228600" marR="0" lvl="0" indent="-228600" algn="l" rtl="0">
              <a:lnSpc>
                <a:spcPct val="100000"/>
              </a:lnSpc>
              <a:spcBef>
                <a:spcPts val="1200"/>
              </a:spcBef>
              <a:spcAft>
                <a:spcPts val="0"/>
              </a:spcAft>
              <a:buClr>
                <a:schemeClr val="accent6">
                  <a:lumMod val="75000"/>
                </a:schemeClr>
              </a:buClr>
              <a:buSzPts val="1800"/>
              <a:buFont typeface="Wingdings" pitchFamily="2" charset="2"/>
              <a:buChar char="Ø"/>
            </a:pPr>
            <a:r>
              <a:rPr lang="en-GB" sz="1800" b="0" i="0" u="none" strike="noStrike" cap="none">
                <a:solidFill>
                  <a:srgbClr val="000000"/>
                </a:solidFill>
                <a:latin typeface="Roboto Light"/>
                <a:ea typeface="Roboto Light"/>
                <a:cs typeface="Roboto Light"/>
                <a:sym typeface="Roboto Light"/>
              </a:rPr>
              <a:t>Data: PostGIS and NextCloud per system</a:t>
            </a:r>
            <a:endParaRPr/>
          </a:p>
        </p:txBody>
      </p:sp>
      <p:sp>
        <p:nvSpPr>
          <p:cNvPr id="509" name="Google Shape;509;p28"/>
          <p:cNvSpPr txBox="1"/>
          <p:nvPr/>
        </p:nvSpPr>
        <p:spPr>
          <a:xfrm>
            <a:off x="668187" y="1007815"/>
            <a:ext cx="11166761" cy="6038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6">
                  <a:lumMod val="75000"/>
                </a:schemeClr>
              </a:buClr>
              <a:buSzPts val="4000"/>
              <a:buFont typeface="Roboto Light"/>
              <a:buNone/>
            </a:pPr>
            <a:r>
              <a:rPr lang="en-GB" sz="4000" b="0" i="0" u="none" strike="noStrike" cap="none">
                <a:solidFill>
                  <a:srgbClr val="000000"/>
                </a:solidFill>
                <a:latin typeface="Roboto Light"/>
                <a:ea typeface="Roboto Light"/>
                <a:cs typeface="Roboto Light"/>
                <a:sym typeface="Roboto Light"/>
              </a:rPr>
              <a:t>EOSC services adaptation and infrastructure integration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03">
          <a:extLst>
            <a:ext uri="{FF2B5EF4-FFF2-40B4-BE49-F238E27FC236}">
              <a16:creationId xmlns:a16="http://schemas.microsoft.com/office/drawing/2014/main" id="{B08C141B-AEF4-7C3F-471F-432319594741}"/>
            </a:ext>
          </a:extLst>
        </p:cNvPr>
        <p:cNvGrpSpPr/>
        <p:nvPr/>
      </p:nvGrpSpPr>
      <p:grpSpPr>
        <a:xfrm>
          <a:off x="0" y="0"/>
          <a:ext cx="0" cy="0"/>
          <a:chOff x="0" y="0"/>
          <a:chExt cx="0" cy="0"/>
        </a:xfrm>
      </p:grpSpPr>
      <p:sp>
        <p:nvSpPr>
          <p:cNvPr id="604" name="Google Shape;604;p42">
            <a:extLst>
              <a:ext uri="{FF2B5EF4-FFF2-40B4-BE49-F238E27FC236}">
                <a16:creationId xmlns:a16="http://schemas.microsoft.com/office/drawing/2014/main" id="{37E3734A-0B5B-0A33-66BE-AEDBFE45FB54}"/>
              </a:ext>
            </a:extLst>
          </p:cNvPr>
          <p:cNvSpPr txBox="1">
            <a:spLocks noGrp="1"/>
          </p:cNvSpPr>
          <p:nvPr>
            <p:ph type="title"/>
          </p:nvPr>
        </p:nvSpPr>
        <p:spPr>
          <a:xfrm>
            <a:off x="668188" y="1007815"/>
            <a:ext cx="10883728" cy="603888"/>
          </a:xfrm>
          <a:prstGeom prst="rect">
            <a:avLst/>
          </a:prstGeom>
          <a:noFill/>
          <a:ln>
            <a:noFill/>
          </a:ln>
        </p:spPr>
        <p:txBody>
          <a:bodyPr spcFirstLastPara="1" wrap="square" lIns="91425" tIns="45700" rIns="91425" bIns="45700" anchor="ctr" anchorCtr="0">
            <a:normAutofit/>
          </a:bodyPr>
          <a:lstStyle/>
          <a:p>
            <a:r>
              <a:rPr lang="en-GB"/>
              <a:t>FAIRification of OPENHIDRA data</a:t>
            </a:r>
          </a:p>
        </p:txBody>
      </p:sp>
      <p:sp>
        <p:nvSpPr>
          <p:cNvPr id="154" name="Key message"/>
          <p:cNvSpPr txBox="1"/>
          <p:nvPr/>
        </p:nvSpPr>
        <p:spPr>
          <a:xfrm>
            <a:off x="667512" y="1572768"/>
            <a:ext cx="10881360" cy="36576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700" b="0" i="1">
                <a:solidFill>
                  <a:srgbClr val="548135"/>
                </a:solidFill>
                <a:latin typeface="Roboto Light"/>
                <a:cs typeface="Roboto Light"/>
              </a:rPr>
              <a:t>Inputs and outputs travel as FAIR Digital Climate Objects, not loose files</a:t>
            </a:r>
          </a:p>
        </p:txBody>
      </p:sp>
      <p:sp>
        <p:nvSpPr>
          <p:cNvPr id="155" name="Step card 1"/>
          <p:cNvSpPr/>
          <p:nvPr/>
        </p:nvSpPr>
        <p:spPr>
          <a:xfrm>
            <a:off x="667512" y="2057400"/>
            <a:ext cx="2473452" cy="2606040"/>
          </a:xfrm>
          <a:prstGeom prst="roundRect">
            <a:avLst>
              <a:gd name="adj" fmla="val 5000"/>
            </a:avLst>
          </a:prstGeom>
          <a:solidFill>
            <a:srgbClr val="F1F5EE"/>
          </a:solidFill>
          <a:ln>
            <a:noFill/>
          </a:ln>
        </p:spPr>
        <p:txBody>
          <a:bodyPr wrap="square" lIns="73152" tIns="45720" rIns="73152" bIns="45720" rtlCol="0" anchor="t">
            <a:noAutofit/>
          </a:bodyPr>
          <a:lstStyle/>
          <a:p>
            <a:endParaRPr lang="en-GB"/>
          </a:p>
        </p:txBody>
      </p:sp>
      <p:sp>
        <p:nvSpPr>
          <p:cNvPr id="156" name="Icon circle search"/>
          <p:cNvSpPr/>
          <p:nvPr/>
        </p:nvSpPr>
        <p:spPr>
          <a:xfrm>
            <a:off x="832104" y="2221992"/>
            <a:ext cx="512064" cy="512064"/>
          </a:xfrm>
          <a:prstGeom prst="ellipse">
            <a:avLst/>
          </a:prstGeom>
          <a:solidFill>
            <a:srgbClr val="548135"/>
          </a:solidFill>
          <a:ln>
            <a:noFill/>
          </a:ln>
        </p:spPr>
        <p:txBody>
          <a:bodyPr wrap="square" lIns="73152" tIns="45720" rIns="73152" bIns="45720" rtlCol="0" anchor="t">
            <a:noAutofit/>
          </a:bodyPr>
          <a:lstStyle/>
          <a:p>
            <a:endParaRPr lang="en-GB"/>
          </a:p>
        </p:txBody>
      </p:sp>
      <p:pic>
        <p:nvPicPr>
          <p:cNvPr id="157" name="Icon search"/>
          <p:cNvPicPr>
            <a:picLocks noChangeAspect="1"/>
          </p:cNvPicPr>
          <p:nvPr/>
        </p:nvPicPr>
        <p:blipFill>
          <a:blip r:embed="rId3"/>
          <a:stretch>
            <a:fillRect/>
          </a:stretch>
        </p:blipFill>
        <p:spPr>
          <a:xfrm>
            <a:off x="965241" y="2355129"/>
            <a:ext cx="245791" cy="245791"/>
          </a:xfrm>
          <a:prstGeom prst="rect">
            <a:avLst/>
          </a:prstGeom>
        </p:spPr>
      </p:pic>
      <p:sp>
        <p:nvSpPr>
          <p:cNvPr id="158" name="Step 1 title"/>
          <p:cNvSpPr txBox="1"/>
          <p:nvPr/>
        </p:nvSpPr>
        <p:spPr>
          <a:xfrm>
            <a:off x="1453896" y="2221992"/>
            <a:ext cx="1604772" cy="512064"/>
          </a:xfrm>
          <a:prstGeom prst="rect">
            <a:avLst/>
          </a:prstGeom>
          <a:noFill/>
          <a:ln>
            <a:noFill/>
          </a:ln>
        </p:spPr>
        <p:txBody>
          <a:bodyPr wrap="square" lIns="0" tIns="0" rIns="0" bIns="0" rtlCol="0" anchor="ctr">
            <a:noAutofit/>
          </a:bodyPr>
          <a:lstStyle/>
          <a:p>
            <a:pPr marL="0" indent="0" algn="l">
              <a:lnSpc>
                <a:spcPct val="100000"/>
              </a:lnSpc>
              <a:spcBef>
                <a:spcPts val="0"/>
              </a:spcBef>
              <a:spcAft>
                <a:spcPts val="0"/>
              </a:spcAft>
              <a:buNone/>
            </a:pPr>
            <a:r>
              <a:rPr lang="en-GB" sz="1500" b="0" i="0">
                <a:solidFill>
                  <a:srgbClr val="548135"/>
                </a:solidFill>
                <a:latin typeface="Roboto"/>
                <a:cs typeface="Roboto"/>
              </a:rPr>
              <a:t>1  </a:t>
            </a:r>
            <a:r>
              <a:rPr lang="en-GB" sz="1500" b="0" i="0">
                <a:solidFill>
                  <a:srgbClr val="262626"/>
                </a:solidFill>
                <a:latin typeface="Roboto"/>
                <a:cs typeface="Roboto"/>
              </a:rPr>
              <a:t>Extract</a:t>
            </a:r>
          </a:p>
        </p:txBody>
      </p:sp>
      <p:sp>
        <p:nvSpPr>
          <p:cNvPr id="159" name="Step 1 text"/>
          <p:cNvSpPr txBox="1"/>
          <p:nvPr/>
        </p:nvSpPr>
        <p:spPr>
          <a:xfrm>
            <a:off x="832104" y="2880360"/>
            <a:ext cx="2199132" cy="1371600"/>
          </a:xfrm>
          <a:prstGeom prst="rect">
            <a:avLst/>
          </a:prstGeom>
          <a:noFill/>
          <a:ln>
            <a:noFill/>
          </a:ln>
        </p:spPr>
        <p:txBody>
          <a:bodyPr wrap="square" lIns="0" tIns="0" rIns="0" bIns="0" rtlCol="0" anchor="t">
            <a:noAutofit/>
          </a:bodyPr>
          <a:lstStyle/>
          <a:p>
            <a:pPr marL="228600" indent="-228600" algn="l">
              <a:lnSpc>
                <a:spcPct val="95000"/>
              </a:lnSpc>
              <a:spcBef>
                <a:spcPts val="0"/>
              </a:spcBef>
              <a:spcAft>
                <a:spcPts val="400"/>
              </a:spcAft>
              <a:buClr>
                <a:schemeClr val="accent6">
                  <a:lumMod val="75000"/>
                </a:schemeClr>
              </a:buClr>
              <a:buSzPct val="100000"/>
              <a:buFont typeface="Wingdings" pitchFamily="2" charset="2"/>
              <a:buChar char="Ø"/>
            </a:pPr>
            <a:r>
              <a:rPr lang="en-GB" sz="1200" b="0" i="0">
                <a:solidFill>
                  <a:srgbClr val="262626"/>
                </a:solidFill>
                <a:latin typeface="Roboto Light"/>
                <a:cs typeface="Roboto Light"/>
              </a:rPr>
              <a:t>Simpl-Open agents connect to the data spaces</a:t>
            </a:r>
          </a:p>
          <a:p>
            <a:pPr marL="228600" indent="-228600" algn="l">
              <a:lnSpc>
                <a:spcPct val="95000"/>
              </a:lnSpc>
              <a:spcBef>
                <a:spcPts val="0"/>
              </a:spcBef>
              <a:spcAft>
                <a:spcPts val="400"/>
              </a:spcAft>
              <a:buClr>
                <a:schemeClr val="accent6">
                  <a:lumMod val="75000"/>
                </a:schemeClr>
              </a:buClr>
              <a:buSzPct val="100000"/>
              <a:buFont typeface="Wingdings" pitchFamily="2" charset="2"/>
              <a:buChar char="Ø"/>
            </a:pPr>
            <a:r>
              <a:rPr lang="en-GB" sz="1200" b="0" i="0">
                <a:solidFill>
                  <a:srgbClr val="262626"/>
                </a:solidFill>
                <a:latin typeface="Roboto Light"/>
                <a:cs typeface="Roboto Light"/>
              </a:rPr>
              <a:t>Detect format (NetCDF, GRIB, GeoTIFF, CSV, SHP) and pull mandatory metadata</a:t>
            </a:r>
          </a:p>
        </p:txBody>
      </p:sp>
      <p:sp>
        <p:nvSpPr>
          <p:cNvPr id="161" name="Arrow 1"/>
          <p:cNvSpPr/>
          <p:nvPr/>
        </p:nvSpPr>
        <p:spPr>
          <a:xfrm>
            <a:off x="3204972" y="3214116"/>
            <a:ext cx="192024" cy="292608"/>
          </a:xfrm>
          <a:prstGeom prst="rightArrow">
            <a:avLst/>
          </a:prstGeom>
          <a:solidFill>
            <a:srgbClr val="FFC000"/>
          </a:solidFill>
          <a:ln>
            <a:noFill/>
          </a:ln>
        </p:spPr>
        <p:txBody>
          <a:bodyPr wrap="square" lIns="73152" tIns="45720" rIns="73152" bIns="45720" rtlCol="0" anchor="t">
            <a:noAutofit/>
          </a:bodyPr>
          <a:lstStyle/>
          <a:p>
            <a:endParaRPr lang="en-GB"/>
          </a:p>
        </p:txBody>
      </p:sp>
      <p:sp>
        <p:nvSpPr>
          <p:cNvPr id="162" name="Step card 2"/>
          <p:cNvSpPr/>
          <p:nvPr/>
        </p:nvSpPr>
        <p:spPr>
          <a:xfrm>
            <a:off x="3461004" y="2057400"/>
            <a:ext cx="2473452" cy="2606040"/>
          </a:xfrm>
          <a:prstGeom prst="roundRect">
            <a:avLst>
              <a:gd name="adj" fmla="val 5000"/>
            </a:avLst>
          </a:prstGeom>
          <a:solidFill>
            <a:srgbClr val="F1F5EE"/>
          </a:solidFill>
          <a:ln>
            <a:noFill/>
          </a:ln>
        </p:spPr>
        <p:txBody>
          <a:bodyPr wrap="square" lIns="73152" tIns="45720" rIns="73152" bIns="45720" rtlCol="0" anchor="t">
            <a:noAutofit/>
          </a:bodyPr>
          <a:lstStyle/>
          <a:p>
            <a:endParaRPr lang="en-GB"/>
          </a:p>
        </p:txBody>
      </p:sp>
      <p:sp>
        <p:nvSpPr>
          <p:cNvPr id="163" name="Icon circle box"/>
          <p:cNvSpPr/>
          <p:nvPr/>
        </p:nvSpPr>
        <p:spPr>
          <a:xfrm>
            <a:off x="3625596" y="2221992"/>
            <a:ext cx="512064" cy="512064"/>
          </a:xfrm>
          <a:prstGeom prst="ellipse">
            <a:avLst/>
          </a:prstGeom>
          <a:solidFill>
            <a:srgbClr val="548135"/>
          </a:solidFill>
          <a:ln>
            <a:noFill/>
          </a:ln>
        </p:spPr>
        <p:txBody>
          <a:bodyPr wrap="square" lIns="73152" tIns="45720" rIns="73152" bIns="45720" rtlCol="0" anchor="t">
            <a:noAutofit/>
          </a:bodyPr>
          <a:lstStyle/>
          <a:p>
            <a:endParaRPr lang="en-GB"/>
          </a:p>
        </p:txBody>
      </p:sp>
      <p:pic>
        <p:nvPicPr>
          <p:cNvPr id="164" name="Icon box"/>
          <p:cNvPicPr>
            <a:picLocks noChangeAspect="1"/>
          </p:cNvPicPr>
          <p:nvPr/>
        </p:nvPicPr>
        <p:blipFill>
          <a:blip r:embed="rId4"/>
          <a:stretch>
            <a:fillRect/>
          </a:stretch>
        </p:blipFill>
        <p:spPr>
          <a:xfrm>
            <a:off x="3758733" y="2355129"/>
            <a:ext cx="245791" cy="245791"/>
          </a:xfrm>
          <a:prstGeom prst="rect">
            <a:avLst/>
          </a:prstGeom>
        </p:spPr>
      </p:pic>
      <p:sp>
        <p:nvSpPr>
          <p:cNvPr id="165" name="Step 2 title"/>
          <p:cNvSpPr txBox="1"/>
          <p:nvPr/>
        </p:nvSpPr>
        <p:spPr>
          <a:xfrm>
            <a:off x="4247388" y="2221992"/>
            <a:ext cx="1604772" cy="512064"/>
          </a:xfrm>
          <a:prstGeom prst="rect">
            <a:avLst/>
          </a:prstGeom>
          <a:noFill/>
          <a:ln>
            <a:noFill/>
          </a:ln>
        </p:spPr>
        <p:txBody>
          <a:bodyPr wrap="square" lIns="0" tIns="0" rIns="0" bIns="0" rtlCol="0" anchor="ctr">
            <a:noAutofit/>
          </a:bodyPr>
          <a:lstStyle/>
          <a:p>
            <a:pPr marL="0" indent="0" algn="l">
              <a:lnSpc>
                <a:spcPct val="100000"/>
              </a:lnSpc>
              <a:spcBef>
                <a:spcPts val="0"/>
              </a:spcBef>
              <a:spcAft>
                <a:spcPts val="0"/>
              </a:spcAft>
              <a:buNone/>
            </a:pPr>
            <a:r>
              <a:rPr lang="en-GB" sz="1500" b="0" i="0">
                <a:solidFill>
                  <a:srgbClr val="548135"/>
                </a:solidFill>
                <a:latin typeface="Roboto"/>
                <a:cs typeface="Roboto"/>
              </a:rPr>
              <a:t>2  </a:t>
            </a:r>
            <a:r>
              <a:rPr lang="en-GB" sz="1500" b="0" i="0">
                <a:solidFill>
                  <a:srgbClr val="262626"/>
                </a:solidFill>
                <a:latin typeface="Roboto"/>
                <a:cs typeface="Roboto"/>
              </a:rPr>
              <a:t>Package</a:t>
            </a:r>
          </a:p>
        </p:txBody>
      </p:sp>
      <p:sp>
        <p:nvSpPr>
          <p:cNvPr id="166" name="Step 2 text"/>
          <p:cNvSpPr txBox="1"/>
          <p:nvPr/>
        </p:nvSpPr>
        <p:spPr>
          <a:xfrm>
            <a:off x="3625596" y="2880360"/>
            <a:ext cx="2199132" cy="1371600"/>
          </a:xfrm>
          <a:prstGeom prst="rect">
            <a:avLst/>
          </a:prstGeom>
          <a:noFill/>
          <a:ln>
            <a:noFill/>
          </a:ln>
        </p:spPr>
        <p:txBody>
          <a:bodyPr wrap="square" lIns="0" tIns="0" rIns="0" bIns="0" rtlCol="0" anchor="t">
            <a:noAutofit/>
          </a:bodyPr>
          <a:lstStyle/>
          <a:p>
            <a:pPr marL="228600" indent="-228600" algn="l">
              <a:lnSpc>
                <a:spcPct val="95000"/>
              </a:lnSpc>
              <a:spcBef>
                <a:spcPts val="0"/>
              </a:spcBef>
              <a:spcAft>
                <a:spcPts val="400"/>
              </a:spcAft>
              <a:buClr>
                <a:schemeClr val="accent6">
                  <a:lumMod val="75000"/>
                </a:schemeClr>
              </a:buClr>
              <a:buSzPct val="100000"/>
              <a:buFont typeface="Wingdings" pitchFamily="2" charset="2"/>
              <a:buChar char="Ø"/>
            </a:pPr>
            <a:r>
              <a:rPr lang="en-GB" sz="1200" b="0" i="0">
                <a:solidFill>
                  <a:srgbClr val="262626"/>
                </a:solidFill>
                <a:latin typeface="Roboto Light"/>
                <a:cs typeface="Roboto Light"/>
              </a:rPr>
              <a:t>RO-Crate with embedded metadata</a:t>
            </a:r>
          </a:p>
          <a:p>
            <a:pPr marL="228600" indent="-228600" algn="l">
              <a:lnSpc>
                <a:spcPct val="95000"/>
              </a:lnSpc>
              <a:spcBef>
                <a:spcPts val="0"/>
              </a:spcBef>
              <a:spcAft>
                <a:spcPts val="400"/>
              </a:spcAft>
              <a:buClr>
                <a:schemeClr val="accent6">
                  <a:lumMod val="75000"/>
                </a:schemeClr>
              </a:buClr>
              <a:buSzPct val="100000"/>
              <a:buFont typeface="Wingdings" pitchFamily="2" charset="2"/>
              <a:buChar char="Ø"/>
            </a:pPr>
            <a:r>
              <a:rPr lang="en-GB" sz="1200" b="0" i="0">
                <a:solidFill>
                  <a:srgbClr val="262626"/>
                </a:solidFill>
                <a:latin typeface="Roboto Light"/>
                <a:cs typeface="Roboto Light"/>
              </a:rPr>
              <a:t>Provenance: Workflow Run Crate, W3C PROV (sources, model version, run settings)</a:t>
            </a:r>
          </a:p>
        </p:txBody>
      </p:sp>
      <p:sp>
        <p:nvSpPr>
          <p:cNvPr id="168" name="Arrow 2"/>
          <p:cNvSpPr/>
          <p:nvPr/>
        </p:nvSpPr>
        <p:spPr>
          <a:xfrm>
            <a:off x="5998464" y="3214116"/>
            <a:ext cx="192024" cy="292608"/>
          </a:xfrm>
          <a:prstGeom prst="rightArrow">
            <a:avLst/>
          </a:prstGeom>
          <a:solidFill>
            <a:srgbClr val="FFC000"/>
          </a:solidFill>
          <a:ln>
            <a:noFill/>
          </a:ln>
        </p:spPr>
        <p:txBody>
          <a:bodyPr wrap="square" lIns="73152" tIns="45720" rIns="73152" bIns="45720" rtlCol="0" anchor="t">
            <a:noAutofit/>
          </a:bodyPr>
          <a:lstStyle/>
          <a:p>
            <a:endParaRPr lang="en-GB"/>
          </a:p>
        </p:txBody>
      </p:sp>
      <p:sp>
        <p:nvSpPr>
          <p:cNvPr id="169" name="Step card 3"/>
          <p:cNvSpPr/>
          <p:nvPr/>
        </p:nvSpPr>
        <p:spPr>
          <a:xfrm>
            <a:off x="6254496" y="2057400"/>
            <a:ext cx="2473452" cy="2606040"/>
          </a:xfrm>
          <a:prstGeom prst="roundRect">
            <a:avLst>
              <a:gd name="adj" fmla="val 5000"/>
            </a:avLst>
          </a:prstGeom>
          <a:solidFill>
            <a:srgbClr val="F1F5EE"/>
          </a:solidFill>
          <a:ln>
            <a:noFill/>
          </a:ln>
        </p:spPr>
        <p:txBody>
          <a:bodyPr wrap="square" lIns="73152" tIns="45720" rIns="73152" bIns="45720" rtlCol="0" anchor="t">
            <a:noAutofit/>
          </a:bodyPr>
          <a:lstStyle/>
          <a:p>
            <a:endParaRPr lang="en-GB"/>
          </a:p>
        </p:txBody>
      </p:sp>
      <p:sp>
        <p:nvSpPr>
          <p:cNvPr id="170" name="Icon circle id"/>
          <p:cNvSpPr/>
          <p:nvPr/>
        </p:nvSpPr>
        <p:spPr>
          <a:xfrm>
            <a:off x="6419088" y="2221992"/>
            <a:ext cx="512064" cy="512064"/>
          </a:xfrm>
          <a:prstGeom prst="ellipse">
            <a:avLst/>
          </a:prstGeom>
          <a:solidFill>
            <a:srgbClr val="548135"/>
          </a:solidFill>
          <a:ln>
            <a:noFill/>
          </a:ln>
        </p:spPr>
        <p:txBody>
          <a:bodyPr wrap="square" lIns="73152" tIns="45720" rIns="73152" bIns="45720" rtlCol="0" anchor="t">
            <a:noAutofit/>
          </a:bodyPr>
          <a:lstStyle/>
          <a:p>
            <a:endParaRPr lang="en-GB"/>
          </a:p>
        </p:txBody>
      </p:sp>
      <p:pic>
        <p:nvPicPr>
          <p:cNvPr id="171" name="Icon id"/>
          <p:cNvPicPr>
            <a:picLocks noChangeAspect="1"/>
          </p:cNvPicPr>
          <p:nvPr/>
        </p:nvPicPr>
        <p:blipFill>
          <a:blip r:embed="rId5"/>
          <a:stretch>
            <a:fillRect/>
          </a:stretch>
        </p:blipFill>
        <p:spPr>
          <a:xfrm>
            <a:off x="6552225" y="2355129"/>
            <a:ext cx="245791" cy="245791"/>
          </a:xfrm>
          <a:prstGeom prst="rect">
            <a:avLst/>
          </a:prstGeom>
        </p:spPr>
      </p:pic>
      <p:sp>
        <p:nvSpPr>
          <p:cNvPr id="172" name="Step 3 title"/>
          <p:cNvSpPr txBox="1"/>
          <p:nvPr/>
        </p:nvSpPr>
        <p:spPr>
          <a:xfrm>
            <a:off x="7040880" y="2221992"/>
            <a:ext cx="1604772" cy="512064"/>
          </a:xfrm>
          <a:prstGeom prst="rect">
            <a:avLst/>
          </a:prstGeom>
          <a:noFill/>
          <a:ln>
            <a:noFill/>
          </a:ln>
        </p:spPr>
        <p:txBody>
          <a:bodyPr wrap="square" lIns="0" tIns="0" rIns="0" bIns="0" rtlCol="0" anchor="ctr">
            <a:noAutofit/>
          </a:bodyPr>
          <a:lstStyle/>
          <a:p>
            <a:pPr marL="0" indent="0" algn="l">
              <a:lnSpc>
                <a:spcPct val="100000"/>
              </a:lnSpc>
              <a:spcBef>
                <a:spcPts val="0"/>
              </a:spcBef>
              <a:spcAft>
                <a:spcPts val="0"/>
              </a:spcAft>
              <a:buNone/>
            </a:pPr>
            <a:r>
              <a:rPr lang="en-GB" sz="1500" b="0" i="0">
                <a:solidFill>
                  <a:srgbClr val="548135"/>
                </a:solidFill>
                <a:latin typeface="Roboto"/>
                <a:cs typeface="Roboto"/>
              </a:rPr>
              <a:t>3  </a:t>
            </a:r>
            <a:r>
              <a:rPr lang="en-GB" sz="1500" b="0" i="0">
                <a:solidFill>
                  <a:srgbClr val="262626"/>
                </a:solidFill>
                <a:latin typeface="Roboto"/>
                <a:cs typeface="Roboto"/>
              </a:rPr>
              <a:t>Identify, publish</a:t>
            </a:r>
          </a:p>
        </p:txBody>
      </p:sp>
      <p:sp>
        <p:nvSpPr>
          <p:cNvPr id="173" name="Step 3 text"/>
          <p:cNvSpPr txBox="1"/>
          <p:nvPr/>
        </p:nvSpPr>
        <p:spPr>
          <a:xfrm>
            <a:off x="6419088" y="2880360"/>
            <a:ext cx="2199132" cy="1371600"/>
          </a:xfrm>
          <a:prstGeom prst="rect">
            <a:avLst/>
          </a:prstGeom>
          <a:noFill/>
          <a:ln>
            <a:noFill/>
          </a:ln>
        </p:spPr>
        <p:txBody>
          <a:bodyPr wrap="square" lIns="0" tIns="0" rIns="0" bIns="0" rtlCol="0" anchor="t">
            <a:noAutofit/>
          </a:bodyPr>
          <a:lstStyle/>
          <a:p>
            <a:pPr marL="228600" indent="-228600" algn="l">
              <a:lnSpc>
                <a:spcPct val="95000"/>
              </a:lnSpc>
              <a:spcBef>
                <a:spcPts val="0"/>
              </a:spcBef>
              <a:spcAft>
                <a:spcPts val="400"/>
              </a:spcAft>
              <a:buClr>
                <a:schemeClr val="accent6">
                  <a:lumMod val="75000"/>
                </a:schemeClr>
              </a:buClr>
              <a:buSzPct val="100000"/>
              <a:buFont typeface="Wingdings" pitchFamily="2" charset="2"/>
              <a:buChar char="Ø"/>
            </a:pPr>
            <a:r>
              <a:rPr lang="en-GB" sz="1200" b="0" i="0">
                <a:solidFill>
                  <a:srgbClr val="262626"/>
                </a:solidFill>
                <a:latin typeface="Roboto Light"/>
                <a:cs typeface="Roboto Light"/>
              </a:rPr>
              <a:t>PIDs (DOIs, Handles) from EOSC PID services</a:t>
            </a:r>
          </a:p>
          <a:p>
            <a:pPr marL="228600" indent="-228600" algn="l">
              <a:lnSpc>
                <a:spcPct val="95000"/>
              </a:lnSpc>
              <a:spcBef>
                <a:spcPts val="0"/>
              </a:spcBef>
              <a:spcAft>
                <a:spcPts val="400"/>
              </a:spcAft>
              <a:buClr>
                <a:schemeClr val="accent6">
                  <a:lumMod val="75000"/>
                </a:schemeClr>
              </a:buClr>
              <a:buSzPct val="100000"/>
              <a:buFont typeface="Wingdings" pitchFamily="2" charset="2"/>
              <a:buChar char="Ø"/>
            </a:pPr>
            <a:r>
              <a:rPr lang="en-GB" sz="1200" b="0" i="0">
                <a:solidFill>
                  <a:srgbClr val="262626"/>
                </a:solidFill>
                <a:latin typeface="Roboto Light"/>
                <a:cs typeface="Roboto Light"/>
              </a:rPr>
              <a:t>Persistence in EUDAT B2SAFE</a:t>
            </a:r>
          </a:p>
          <a:p>
            <a:pPr marL="228600" indent="-228600" algn="l">
              <a:lnSpc>
                <a:spcPct val="95000"/>
              </a:lnSpc>
              <a:spcBef>
                <a:spcPts val="0"/>
              </a:spcBef>
              <a:spcAft>
                <a:spcPts val="400"/>
              </a:spcAft>
              <a:buClr>
                <a:schemeClr val="accent6">
                  <a:lumMod val="75000"/>
                </a:schemeClr>
              </a:buClr>
              <a:buSzPct val="100000"/>
              <a:buFont typeface="Wingdings" pitchFamily="2" charset="2"/>
              <a:buChar char="Ø"/>
            </a:pPr>
            <a:r>
              <a:rPr lang="en-GB" sz="1200" b="0" i="0">
                <a:solidFill>
                  <a:srgbClr val="262626"/>
                </a:solidFill>
                <a:latin typeface="Roboto Light"/>
                <a:cs typeface="Roboto Light"/>
              </a:rPr>
              <a:t>DCAT-AP 3.0 records harvested by EOSC</a:t>
            </a:r>
          </a:p>
        </p:txBody>
      </p:sp>
      <p:sp>
        <p:nvSpPr>
          <p:cNvPr id="175" name="Arrow 3"/>
          <p:cNvSpPr/>
          <p:nvPr/>
        </p:nvSpPr>
        <p:spPr>
          <a:xfrm>
            <a:off x="8791956" y="3214116"/>
            <a:ext cx="192024" cy="292608"/>
          </a:xfrm>
          <a:prstGeom prst="rightArrow">
            <a:avLst/>
          </a:prstGeom>
          <a:solidFill>
            <a:srgbClr val="FFC000"/>
          </a:solidFill>
          <a:ln>
            <a:noFill/>
          </a:ln>
        </p:spPr>
        <p:txBody>
          <a:bodyPr wrap="square" lIns="73152" tIns="45720" rIns="73152" bIns="45720" rtlCol="0" anchor="t">
            <a:noAutofit/>
          </a:bodyPr>
          <a:lstStyle/>
          <a:p>
            <a:endParaRPr lang="en-GB"/>
          </a:p>
        </p:txBody>
      </p:sp>
      <p:sp>
        <p:nvSpPr>
          <p:cNvPr id="176" name="Step card 4"/>
          <p:cNvSpPr/>
          <p:nvPr/>
        </p:nvSpPr>
        <p:spPr>
          <a:xfrm>
            <a:off x="9047988" y="2057400"/>
            <a:ext cx="2473452" cy="2606040"/>
          </a:xfrm>
          <a:prstGeom prst="roundRect">
            <a:avLst>
              <a:gd name="adj" fmla="val 5000"/>
            </a:avLst>
          </a:prstGeom>
          <a:solidFill>
            <a:srgbClr val="F1F5EE"/>
          </a:solidFill>
          <a:ln>
            <a:noFill/>
          </a:ln>
        </p:spPr>
        <p:txBody>
          <a:bodyPr wrap="square" lIns="73152" tIns="45720" rIns="73152" bIns="45720" rtlCol="0" anchor="t">
            <a:noAutofit/>
          </a:bodyPr>
          <a:lstStyle/>
          <a:p>
            <a:endParaRPr lang="en-GB"/>
          </a:p>
        </p:txBody>
      </p:sp>
      <p:sp>
        <p:nvSpPr>
          <p:cNvPr id="177" name="Icon circle graph"/>
          <p:cNvSpPr/>
          <p:nvPr/>
        </p:nvSpPr>
        <p:spPr>
          <a:xfrm>
            <a:off x="9212580" y="2221992"/>
            <a:ext cx="512064" cy="512064"/>
          </a:xfrm>
          <a:prstGeom prst="ellipse">
            <a:avLst/>
          </a:prstGeom>
          <a:solidFill>
            <a:srgbClr val="548135"/>
          </a:solidFill>
          <a:ln>
            <a:noFill/>
          </a:ln>
        </p:spPr>
        <p:txBody>
          <a:bodyPr wrap="square" lIns="73152" tIns="45720" rIns="73152" bIns="45720" rtlCol="0" anchor="t">
            <a:noAutofit/>
          </a:bodyPr>
          <a:lstStyle/>
          <a:p>
            <a:endParaRPr lang="en-GB"/>
          </a:p>
        </p:txBody>
      </p:sp>
      <p:pic>
        <p:nvPicPr>
          <p:cNvPr id="178" name="Icon graph"/>
          <p:cNvPicPr>
            <a:picLocks noChangeAspect="1"/>
          </p:cNvPicPr>
          <p:nvPr/>
        </p:nvPicPr>
        <p:blipFill>
          <a:blip r:embed="rId6"/>
          <a:stretch>
            <a:fillRect/>
          </a:stretch>
        </p:blipFill>
        <p:spPr>
          <a:xfrm>
            <a:off x="9345717" y="2355129"/>
            <a:ext cx="245791" cy="245791"/>
          </a:xfrm>
          <a:prstGeom prst="rect">
            <a:avLst/>
          </a:prstGeom>
        </p:spPr>
      </p:pic>
      <p:sp>
        <p:nvSpPr>
          <p:cNvPr id="179" name="Step 4 title"/>
          <p:cNvSpPr txBox="1"/>
          <p:nvPr/>
        </p:nvSpPr>
        <p:spPr>
          <a:xfrm>
            <a:off x="9834372" y="2221992"/>
            <a:ext cx="1604772" cy="512064"/>
          </a:xfrm>
          <a:prstGeom prst="rect">
            <a:avLst/>
          </a:prstGeom>
          <a:noFill/>
          <a:ln>
            <a:noFill/>
          </a:ln>
        </p:spPr>
        <p:txBody>
          <a:bodyPr wrap="square" lIns="0" tIns="0" rIns="0" bIns="0" rtlCol="0" anchor="ctr">
            <a:noAutofit/>
          </a:bodyPr>
          <a:lstStyle/>
          <a:p>
            <a:pPr marL="0" indent="0" algn="l">
              <a:lnSpc>
                <a:spcPct val="100000"/>
              </a:lnSpc>
              <a:spcBef>
                <a:spcPts val="0"/>
              </a:spcBef>
              <a:spcAft>
                <a:spcPts val="0"/>
              </a:spcAft>
              <a:buNone/>
            </a:pPr>
            <a:r>
              <a:rPr lang="en-GB" sz="1500" b="0" i="0">
                <a:solidFill>
                  <a:srgbClr val="548135"/>
                </a:solidFill>
                <a:latin typeface="Roboto"/>
                <a:cs typeface="Roboto"/>
              </a:rPr>
              <a:t>4  </a:t>
            </a:r>
            <a:r>
              <a:rPr lang="en-GB" sz="1500" b="0" i="0">
                <a:solidFill>
                  <a:srgbClr val="262626"/>
                </a:solidFill>
                <a:latin typeface="Roboto"/>
                <a:cs typeface="Roboto"/>
              </a:rPr>
              <a:t>Link and govern</a:t>
            </a:r>
          </a:p>
        </p:txBody>
      </p:sp>
      <p:sp>
        <p:nvSpPr>
          <p:cNvPr id="180" name="Step 4 text"/>
          <p:cNvSpPr txBox="1"/>
          <p:nvPr/>
        </p:nvSpPr>
        <p:spPr>
          <a:xfrm>
            <a:off x="9212580" y="2880360"/>
            <a:ext cx="2199132" cy="1371600"/>
          </a:xfrm>
          <a:prstGeom prst="rect">
            <a:avLst/>
          </a:prstGeom>
          <a:noFill/>
          <a:ln>
            <a:noFill/>
          </a:ln>
        </p:spPr>
        <p:txBody>
          <a:bodyPr wrap="square" lIns="0" tIns="0" rIns="0" bIns="0" rtlCol="0" anchor="t">
            <a:noAutofit/>
          </a:bodyPr>
          <a:lstStyle/>
          <a:p>
            <a:pPr marL="228600" indent="-228600" algn="l">
              <a:lnSpc>
                <a:spcPct val="95000"/>
              </a:lnSpc>
              <a:spcBef>
                <a:spcPts val="0"/>
              </a:spcBef>
              <a:spcAft>
                <a:spcPts val="400"/>
              </a:spcAft>
              <a:buClr>
                <a:schemeClr val="accent6">
                  <a:lumMod val="75000"/>
                </a:schemeClr>
              </a:buClr>
              <a:buSzPct val="100000"/>
              <a:buFont typeface="Wingdings" pitchFamily="2" charset="2"/>
              <a:buChar char="Ø"/>
            </a:pPr>
            <a:r>
              <a:rPr lang="en-GB" sz="1200" b="0" i="0">
                <a:solidFill>
                  <a:srgbClr val="262626"/>
                </a:solidFill>
                <a:latin typeface="Roboto Light"/>
                <a:cs typeface="Roboto Light"/>
              </a:rPr>
              <a:t>Knowledge graph, Ontop OBDA, SPARQL queries</a:t>
            </a:r>
          </a:p>
          <a:p>
            <a:pPr marL="228600" indent="-228600" algn="l">
              <a:lnSpc>
                <a:spcPct val="95000"/>
              </a:lnSpc>
              <a:spcBef>
                <a:spcPts val="0"/>
              </a:spcBef>
              <a:spcAft>
                <a:spcPts val="400"/>
              </a:spcAft>
              <a:buClr>
                <a:schemeClr val="accent6">
                  <a:lumMod val="75000"/>
                </a:schemeClr>
              </a:buClr>
              <a:buSzPct val="100000"/>
              <a:buFont typeface="Wingdings" pitchFamily="2" charset="2"/>
              <a:buChar char="Ø"/>
            </a:pPr>
            <a:r>
              <a:rPr lang="en-GB" sz="1200" b="0" i="0">
                <a:solidFill>
                  <a:srgbClr val="262626"/>
                </a:solidFill>
                <a:latin typeface="Roboto Light"/>
                <a:cs typeface="Roboto Light"/>
              </a:rPr>
              <a:t>Policy engine for licences and confidential use</a:t>
            </a:r>
          </a:p>
        </p:txBody>
      </p:sp>
      <p:sp>
        <p:nvSpPr>
          <p:cNvPr id="182" name="OPENHIDRA box 1"/>
          <p:cNvSpPr/>
          <p:nvPr/>
        </p:nvSpPr>
        <p:spPr>
          <a:xfrm>
            <a:off x="667512" y="4846320"/>
            <a:ext cx="3435096" cy="1261872"/>
          </a:xfrm>
          <a:prstGeom prst="roundRect">
            <a:avLst>
              <a:gd name="adj" fmla="val 6000"/>
            </a:avLst>
          </a:prstGeom>
          <a:solidFill>
            <a:srgbClr val="FFFFFF"/>
          </a:solidFill>
          <a:ln w="15875">
            <a:solidFill>
              <a:srgbClr val="2E75B6"/>
            </a:solidFill>
          </a:ln>
        </p:spPr>
        <p:txBody>
          <a:bodyPr wrap="square" lIns="73152" tIns="45720" rIns="73152" bIns="45720" rtlCol="0" anchor="t">
            <a:noAutofit/>
          </a:bodyPr>
          <a:lstStyle/>
          <a:p>
            <a:endParaRPr lang="en-GB"/>
          </a:p>
        </p:txBody>
      </p:sp>
      <p:sp>
        <p:nvSpPr>
          <p:cNvPr id="183" name="Icon circle in"/>
          <p:cNvSpPr/>
          <p:nvPr/>
        </p:nvSpPr>
        <p:spPr>
          <a:xfrm>
            <a:off x="813816" y="4992624"/>
            <a:ext cx="420624" cy="420624"/>
          </a:xfrm>
          <a:prstGeom prst="ellipse">
            <a:avLst/>
          </a:prstGeom>
          <a:solidFill>
            <a:srgbClr val="2E75B6"/>
          </a:solidFill>
          <a:ln>
            <a:noFill/>
          </a:ln>
        </p:spPr>
        <p:txBody>
          <a:bodyPr wrap="square" lIns="73152" tIns="45720" rIns="73152" bIns="45720" rtlCol="0" anchor="t">
            <a:noAutofit/>
          </a:bodyPr>
          <a:lstStyle/>
          <a:p>
            <a:endParaRPr lang="en-GB"/>
          </a:p>
        </p:txBody>
      </p:sp>
      <p:pic>
        <p:nvPicPr>
          <p:cNvPr id="184" name="Icon in"/>
          <p:cNvPicPr>
            <a:picLocks noChangeAspect="1"/>
          </p:cNvPicPr>
          <p:nvPr/>
        </p:nvPicPr>
        <p:blipFill>
          <a:blip r:embed="rId7"/>
          <a:stretch>
            <a:fillRect/>
          </a:stretch>
        </p:blipFill>
        <p:spPr>
          <a:xfrm>
            <a:off x="923178" y="5101986"/>
            <a:ext cx="201900" cy="201900"/>
          </a:xfrm>
          <a:prstGeom prst="rect">
            <a:avLst/>
          </a:prstGeom>
        </p:spPr>
      </p:pic>
      <p:sp>
        <p:nvSpPr>
          <p:cNvPr id="185" name="OPENHIDRA box 1 title"/>
          <p:cNvSpPr txBox="1"/>
          <p:nvPr/>
        </p:nvSpPr>
        <p:spPr>
          <a:xfrm>
            <a:off x="1344168" y="4992624"/>
            <a:ext cx="2612136" cy="420624"/>
          </a:xfrm>
          <a:prstGeom prst="rect">
            <a:avLst/>
          </a:prstGeom>
          <a:noFill/>
          <a:ln>
            <a:noFill/>
          </a:ln>
        </p:spPr>
        <p:txBody>
          <a:bodyPr wrap="square" lIns="0" tIns="0" rIns="0" bIns="0" rtlCol="0" anchor="ctr">
            <a:noAutofit/>
          </a:bodyPr>
          <a:lstStyle/>
          <a:p>
            <a:pPr marL="0" indent="0" algn="l">
              <a:lnSpc>
                <a:spcPct val="100000"/>
              </a:lnSpc>
              <a:spcBef>
                <a:spcPts val="0"/>
              </a:spcBef>
              <a:spcAft>
                <a:spcPts val="0"/>
              </a:spcAft>
              <a:buNone/>
            </a:pPr>
            <a:r>
              <a:rPr lang="en-GB" sz="1400" b="0" i="0">
                <a:solidFill>
                  <a:srgbClr val="2E75B6"/>
                </a:solidFill>
                <a:latin typeface="Roboto"/>
                <a:cs typeface="Roboto"/>
              </a:rPr>
              <a:t>Inputs</a:t>
            </a:r>
          </a:p>
        </p:txBody>
      </p:sp>
      <p:sp>
        <p:nvSpPr>
          <p:cNvPr id="186" name="OPENHIDRA box 1 text"/>
          <p:cNvSpPr txBox="1"/>
          <p:nvPr/>
        </p:nvSpPr>
        <p:spPr>
          <a:xfrm>
            <a:off x="813816" y="5449824"/>
            <a:ext cx="3160776" cy="640080"/>
          </a:xfrm>
          <a:prstGeom prst="rect">
            <a:avLst/>
          </a:prstGeom>
          <a:noFill/>
          <a:ln>
            <a:noFill/>
          </a:ln>
        </p:spPr>
        <p:txBody>
          <a:bodyPr wrap="square" lIns="0" tIns="0" rIns="0" bIns="0" rtlCol="0" anchor="t">
            <a:noAutofit/>
          </a:bodyPr>
          <a:lstStyle/>
          <a:p>
            <a:pPr marL="0" indent="0" algn="l">
              <a:lnSpc>
                <a:spcPct val="95000"/>
              </a:lnSpc>
              <a:spcBef>
                <a:spcPts val="0"/>
              </a:spcBef>
              <a:spcAft>
                <a:spcPts val="0"/>
              </a:spcAft>
              <a:buNone/>
            </a:pPr>
            <a:r>
              <a:rPr lang="en-GB" sz="1100" b="0" i="0">
                <a:solidFill>
                  <a:srgbClr val="262626"/>
                </a:solidFill>
                <a:latin typeface="Roboto Light"/>
                <a:cs typeface="Roboto Light"/>
              </a:rPr>
              <a:t>EMODnet, CMEMS, Sentinel-2, ECMWF, NOAA, Météo-France, MeteoGalicia, IPMA, wave buoys, video, port data (APA)</a:t>
            </a:r>
          </a:p>
        </p:txBody>
      </p:sp>
      <p:sp>
        <p:nvSpPr>
          <p:cNvPr id="187" name="OPENHIDRA box 2"/>
          <p:cNvSpPr/>
          <p:nvPr/>
        </p:nvSpPr>
        <p:spPr>
          <a:xfrm>
            <a:off x="4376928" y="4846320"/>
            <a:ext cx="3435096" cy="1261872"/>
          </a:xfrm>
          <a:prstGeom prst="roundRect">
            <a:avLst>
              <a:gd name="adj" fmla="val 6000"/>
            </a:avLst>
          </a:prstGeom>
          <a:solidFill>
            <a:srgbClr val="FFFFFF"/>
          </a:solidFill>
          <a:ln w="15875">
            <a:solidFill>
              <a:srgbClr val="2E75B6"/>
            </a:solidFill>
          </a:ln>
        </p:spPr>
        <p:txBody>
          <a:bodyPr wrap="square" lIns="73152" tIns="45720" rIns="73152" bIns="45720" rtlCol="0" anchor="t">
            <a:noAutofit/>
          </a:bodyPr>
          <a:lstStyle/>
          <a:p>
            <a:endParaRPr lang="en-GB"/>
          </a:p>
        </p:txBody>
      </p:sp>
      <p:sp>
        <p:nvSpPr>
          <p:cNvPr id="188" name="Icon circle out"/>
          <p:cNvSpPr/>
          <p:nvPr/>
        </p:nvSpPr>
        <p:spPr>
          <a:xfrm>
            <a:off x="4523232" y="4992624"/>
            <a:ext cx="420624" cy="420624"/>
          </a:xfrm>
          <a:prstGeom prst="ellipse">
            <a:avLst/>
          </a:prstGeom>
          <a:solidFill>
            <a:srgbClr val="2E75B6"/>
          </a:solidFill>
          <a:ln>
            <a:noFill/>
          </a:ln>
        </p:spPr>
        <p:txBody>
          <a:bodyPr wrap="square" lIns="73152" tIns="45720" rIns="73152" bIns="45720" rtlCol="0" anchor="t">
            <a:noAutofit/>
          </a:bodyPr>
          <a:lstStyle/>
          <a:p>
            <a:endParaRPr lang="en-GB"/>
          </a:p>
        </p:txBody>
      </p:sp>
      <p:pic>
        <p:nvPicPr>
          <p:cNvPr id="189" name="Icon out"/>
          <p:cNvPicPr>
            <a:picLocks noChangeAspect="1"/>
          </p:cNvPicPr>
          <p:nvPr/>
        </p:nvPicPr>
        <p:blipFill>
          <a:blip r:embed="rId8"/>
          <a:stretch>
            <a:fillRect/>
          </a:stretch>
        </p:blipFill>
        <p:spPr>
          <a:xfrm>
            <a:off x="4632594" y="5101986"/>
            <a:ext cx="201900" cy="201900"/>
          </a:xfrm>
          <a:prstGeom prst="rect">
            <a:avLst/>
          </a:prstGeom>
        </p:spPr>
      </p:pic>
      <p:sp>
        <p:nvSpPr>
          <p:cNvPr id="190" name="OPENHIDRA box 2 title"/>
          <p:cNvSpPr txBox="1"/>
          <p:nvPr/>
        </p:nvSpPr>
        <p:spPr>
          <a:xfrm>
            <a:off x="5053584" y="4992624"/>
            <a:ext cx="2612136" cy="420624"/>
          </a:xfrm>
          <a:prstGeom prst="rect">
            <a:avLst/>
          </a:prstGeom>
          <a:noFill/>
          <a:ln>
            <a:noFill/>
          </a:ln>
        </p:spPr>
        <p:txBody>
          <a:bodyPr wrap="square" lIns="0" tIns="0" rIns="0" bIns="0" rtlCol="0" anchor="ctr">
            <a:noAutofit/>
          </a:bodyPr>
          <a:lstStyle/>
          <a:p>
            <a:pPr marL="0" indent="0" algn="l">
              <a:lnSpc>
                <a:spcPct val="100000"/>
              </a:lnSpc>
              <a:spcBef>
                <a:spcPts val="0"/>
              </a:spcBef>
              <a:spcAft>
                <a:spcPts val="0"/>
              </a:spcAft>
              <a:buNone/>
            </a:pPr>
            <a:r>
              <a:rPr lang="en-GB" sz="1400" b="0" i="0">
                <a:solidFill>
                  <a:srgbClr val="2E75B6"/>
                </a:solidFill>
                <a:latin typeface="Roboto"/>
                <a:cs typeface="Roboto"/>
              </a:rPr>
              <a:t>Outputs</a:t>
            </a:r>
          </a:p>
        </p:txBody>
      </p:sp>
      <p:sp>
        <p:nvSpPr>
          <p:cNvPr id="191" name="OPENHIDRA box 2 text"/>
          <p:cNvSpPr txBox="1"/>
          <p:nvPr/>
        </p:nvSpPr>
        <p:spPr>
          <a:xfrm>
            <a:off x="4523232" y="5449824"/>
            <a:ext cx="3160776" cy="640080"/>
          </a:xfrm>
          <a:prstGeom prst="rect">
            <a:avLst/>
          </a:prstGeom>
          <a:noFill/>
          <a:ln>
            <a:noFill/>
          </a:ln>
        </p:spPr>
        <p:txBody>
          <a:bodyPr wrap="square" lIns="0" tIns="0" rIns="0" bIns="0" rtlCol="0" anchor="t">
            <a:noAutofit/>
          </a:bodyPr>
          <a:lstStyle/>
          <a:p>
            <a:pPr marL="0" indent="0" algn="l">
              <a:lnSpc>
                <a:spcPct val="95000"/>
              </a:lnSpc>
              <a:spcBef>
                <a:spcPts val="0"/>
              </a:spcBef>
              <a:spcAft>
                <a:spcPts val="0"/>
              </a:spcAft>
              <a:buNone/>
            </a:pPr>
            <a:r>
              <a:rPr lang="en-GB" sz="1100" b="0" i="0">
                <a:solidFill>
                  <a:srgbClr val="262626"/>
                </a:solidFill>
                <a:latin typeface="Roboto Light"/>
                <a:cs typeface="Roboto Light"/>
              </a:rPr>
              <a:t>Water levels, currents, salinity, temperature, waves, overtopping, ship motions and mooring forces, hazard and risk maps</a:t>
            </a:r>
          </a:p>
        </p:txBody>
      </p:sp>
      <p:sp>
        <p:nvSpPr>
          <p:cNvPr id="192" name="OPENHIDRA box 3"/>
          <p:cNvSpPr/>
          <p:nvPr/>
        </p:nvSpPr>
        <p:spPr>
          <a:xfrm>
            <a:off x="8086344" y="4846320"/>
            <a:ext cx="3435096" cy="1261872"/>
          </a:xfrm>
          <a:prstGeom prst="roundRect">
            <a:avLst>
              <a:gd name="adj" fmla="val 6000"/>
            </a:avLst>
          </a:prstGeom>
          <a:solidFill>
            <a:srgbClr val="FFFFFF"/>
          </a:solidFill>
          <a:ln w="15875">
            <a:solidFill>
              <a:srgbClr val="548135"/>
            </a:solidFill>
          </a:ln>
        </p:spPr>
        <p:txBody>
          <a:bodyPr wrap="square" lIns="73152" tIns="45720" rIns="73152" bIns="45720" rtlCol="0" anchor="t">
            <a:noAutofit/>
          </a:bodyPr>
          <a:lstStyle/>
          <a:p>
            <a:endParaRPr lang="en-GB"/>
          </a:p>
        </p:txBody>
      </p:sp>
      <p:sp>
        <p:nvSpPr>
          <p:cNvPr id="193" name="Icon circle lock"/>
          <p:cNvSpPr/>
          <p:nvPr/>
        </p:nvSpPr>
        <p:spPr>
          <a:xfrm>
            <a:off x="8232648" y="4992624"/>
            <a:ext cx="420624" cy="420624"/>
          </a:xfrm>
          <a:prstGeom prst="ellipse">
            <a:avLst/>
          </a:prstGeom>
          <a:solidFill>
            <a:srgbClr val="548135"/>
          </a:solidFill>
          <a:ln>
            <a:noFill/>
          </a:ln>
        </p:spPr>
        <p:txBody>
          <a:bodyPr wrap="square" lIns="73152" tIns="45720" rIns="73152" bIns="45720" rtlCol="0" anchor="t">
            <a:noAutofit/>
          </a:bodyPr>
          <a:lstStyle/>
          <a:p>
            <a:endParaRPr lang="en-GB"/>
          </a:p>
        </p:txBody>
      </p:sp>
      <p:pic>
        <p:nvPicPr>
          <p:cNvPr id="194" name="Icon lock"/>
          <p:cNvPicPr>
            <a:picLocks noChangeAspect="1"/>
          </p:cNvPicPr>
          <p:nvPr/>
        </p:nvPicPr>
        <p:blipFill>
          <a:blip r:embed="rId9"/>
          <a:stretch>
            <a:fillRect/>
          </a:stretch>
        </p:blipFill>
        <p:spPr>
          <a:xfrm>
            <a:off x="8342010" y="5101986"/>
            <a:ext cx="201900" cy="201900"/>
          </a:xfrm>
          <a:prstGeom prst="rect">
            <a:avLst/>
          </a:prstGeom>
        </p:spPr>
      </p:pic>
      <p:sp>
        <p:nvSpPr>
          <p:cNvPr id="195" name="OPENHIDRA box 3 title"/>
          <p:cNvSpPr txBox="1"/>
          <p:nvPr/>
        </p:nvSpPr>
        <p:spPr>
          <a:xfrm>
            <a:off x="8763000" y="4992624"/>
            <a:ext cx="2612136" cy="420624"/>
          </a:xfrm>
          <a:prstGeom prst="rect">
            <a:avLst/>
          </a:prstGeom>
          <a:noFill/>
          <a:ln>
            <a:noFill/>
          </a:ln>
        </p:spPr>
        <p:txBody>
          <a:bodyPr wrap="square" lIns="0" tIns="0" rIns="0" bIns="0" rtlCol="0" anchor="ctr">
            <a:noAutofit/>
          </a:bodyPr>
          <a:lstStyle/>
          <a:p>
            <a:pPr marL="0" indent="0" algn="l">
              <a:lnSpc>
                <a:spcPct val="100000"/>
              </a:lnSpc>
              <a:spcBef>
                <a:spcPts val="0"/>
              </a:spcBef>
              <a:spcAft>
                <a:spcPts val="0"/>
              </a:spcAft>
              <a:buNone/>
            </a:pPr>
            <a:r>
              <a:rPr lang="en-GB" sz="1400" b="0" i="0">
                <a:solidFill>
                  <a:srgbClr val="548135"/>
                </a:solidFill>
                <a:latin typeface="Roboto"/>
                <a:cs typeface="Roboto"/>
              </a:rPr>
              <a:t>Access</a:t>
            </a:r>
          </a:p>
        </p:txBody>
      </p:sp>
      <p:sp>
        <p:nvSpPr>
          <p:cNvPr id="196" name="OPENHIDRA box 3 text"/>
          <p:cNvSpPr txBox="1"/>
          <p:nvPr/>
        </p:nvSpPr>
        <p:spPr>
          <a:xfrm>
            <a:off x="8232648" y="5449824"/>
            <a:ext cx="3160776" cy="640080"/>
          </a:xfrm>
          <a:prstGeom prst="rect">
            <a:avLst/>
          </a:prstGeom>
          <a:noFill/>
          <a:ln>
            <a:noFill/>
          </a:ln>
        </p:spPr>
        <p:txBody>
          <a:bodyPr wrap="square" lIns="0" tIns="0" rIns="0" bIns="0" rtlCol="0" anchor="t">
            <a:noAutofit/>
          </a:bodyPr>
          <a:lstStyle/>
          <a:p>
            <a:pPr marL="0" indent="0" algn="l">
              <a:lnSpc>
                <a:spcPct val="95000"/>
              </a:lnSpc>
              <a:spcBef>
                <a:spcPts val="0"/>
              </a:spcBef>
              <a:spcAft>
                <a:spcPts val="0"/>
              </a:spcAft>
              <a:buNone/>
            </a:pPr>
            <a:r>
              <a:rPr lang="en-GB" sz="1100" b="0" i="0">
                <a:solidFill>
                  <a:srgbClr val="262626"/>
                </a:solidFill>
                <a:latin typeface="Roboto Light"/>
                <a:cs typeface="Roboto Light"/>
              </a:rPr>
              <a:t>Free at the point of use; EGI Check-in SSO via the OPENHIDRA portal; port-authority products kept under confidentiality rules</a:t>
            </a:r>
          </a:p>
        </p:txBody>
      </p:sp>
    </p:spTree>
    <p:extLst>
      <p:ext uri="{BB962C8B-B14F-4D97-AF65-F5344CB8AC3E}">
        <p14:creationId xmlns:p14="http://schemas.microsoft.com/office/powerpoint/2010/main" val="914981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42"/>
          <p:cNvSpPr txBox="1">
            <a:spLocks noGrp="1"/>
          </p:cNvSpPr>
          <p:nvPr>
            <p:ph type="title"/>
          </p:nvPr>
        </p:nvSpPr>
        <p:spPr>
          <a:xfrm>
            <a:off x="668188" y="1007815"/>
            <a:ext cx="10883728" cy="603888"/>
          </a:xfrm>
          <a:prstGeom prst="rect">
            <a:avLst/>
          </a:prstGeom>
          <a:noFill/>
          <a:ln>
            <a:noFill/>
          </a:ln>
        </p:spPr>
        <p:txBody>
          <a:bodyPr spcFirstLastPara="1" wrap="square" lIns="91425" tIns="45700" rIns="91425" bIns="45700" anchor="ctr" anchorCtr="0">
            <a:normAutofit/>
          </a:bodyPr>
          <a:lstStyle/>
          <a:p>
            <a:r>
              <a:rPr lang="en-GB"/>
              <a:t>Summary and next steps</a:t>
            </a:r>
          </a:p>
        </p:txBody>
      </p:sp>
      <p:sp>
        <p:nvSpPr>
          <p:cNvPr id="197" name="Icon circle check"/>
          <p:cNvSpPr/>
          <p:nvPr/>
        </p:nvSpPr>
        <p:spPr>
          <a:xfrm>
            <a:off x="713232" y="1728216"/>
            <a:ext cx="402336" cy="402336"/>
          </a:xfrm>
          <a:prstGeom prst="ellipse">
            <a:avLst/>
          </a:prstGeom>
          <a:solidFill>
            <a:srgbClr val="548135"/>
          </a:solidFill>
          <a:ln>
            <a:noFill/>
          </a:ln>
        </p:spPr>
        <p:txBody>
          <a:bodyPr wrap="square" lIns="73152" tIns="45720" rIns="73152" bIns="45720" rtlCol="0" anchor="t">
            <a:noAutofit/>
          </a:bodyPr>
          <a:lstStyle/>
          <a:p>
            <a:endParaRPr lang="en-GB"/>
          </a:p>
        </p:txBody>
      </p:sp>
      <p:pic>
        <p:nvPicPr>
          <p:cNvPr id="198" name="Icon check"/>
          <p:cNvPicPr>
            <a:picLocks noChangeAspect="1"/>
          </p:cNvPicPr>
          <p:nvPr/>
        </p:nvPicPr>
        <p:blipFill>
          <a:blip r:embed="rId3"/>
          <a:stretch>
            <a:fillRect/>
          </a:stretch>
        </p:blipFill>
        <p:spPr>
          <a:xfrm>
            <a:off x="817839" y="1832823"/>
            <a:ext cx="193121" cy="193121"/>
          </a:xfrm>
          <a:prstGeom prst="rect">
            <a:avLst/>
          </a:prstGeom>
        </p:spPr>
      </p:pic>
      <p:sp>
        <p:nvSpPr>
          <p:cNvPr id="199" name="Takeaway 1"/>
          <p:cNvSpPr txBox="1"/>
          <p:nvPr/>
        </p:nvSpPr>
        <p:spPr>
          <a:xfrm>
            <a:off x="1298448" y="1691640"/>
            <a:ext cx="5486400" cy="804672"/>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500" b="0" i="0">
                <a:solidFill>
                  <a:srgbClr val="262626"/>
                </a:solidFill>
                <a:latin typeface="Roboto"/>
                <a:cs typeface="Roboto"/>
              </a:rPr>
              <a:t>One service, two assets</a:t>
            </a:r>
          </a:p>
          <a:p>
            <a:pPr marL="0" indent="0" algn="l">
              <a:lnSpc>
                <a:spcPct val="95000"/>
              </a:lnSpc>
              <a:spcBef>
                <a:spcPts val="100"/>
              </a:spcBef>
              <a:spcAft>
                <a:spcPts val="0"/>
              </a:spcAft>
              <a:buNone/>
            </a:pPr>
            <a:r>
              <a:rPr lang="en-GB" sz="1250" b="0" i="0">
                <a:solidFill>
                  <a:srgbClr val="262626"/>
                </a:solidFill>
                <a:latin typeface="Roboto Light"/>
                <a:cs typeface="Roboto Light"/>
              </a:rPr>
              <a:t>OPENHIDRA joins OPENCoastS circulation forecasts with HIDRALERTA wave, overtopping and ship alerts.</a:t>
            </a:r>
          </a:p>
        </p:txBody>
      </p:sp>
      <p:sp>
        <p:nvSpPr>
          <p:cNvPr id="200" name="Icon circle check"/>
          <p:cNvSpPr/>
          <p:nvPr/>
        </p:nvSpPr>
        <p:spPr>
          <a:xfrm>
            <a:off x="713232" y="2578608"/>
            <a:ext cx="402336" cy="402336"/>
          </a:xfrm>
          <a:prstGeom prst="ellipse">
            <a:avLst/>
          </a:prstGeom>
          <a:solidFill>
            <a:srgbClr val="548135"/>
          </a:solidFill>
          <a:ln>
            <a:noFill/>
          </a:ln>
        </p:spPr>
        <p:txBody>
          <a:bodyPr wrap="square" lIns="73152" tIns="45720" rIns="73152" bIns="45720" rtlCol="0" anchor="t">
            <a:noAutofit/>
          </a:bodyPr>
          <a:lstStyle/>
          <a:p>
            <a:endParaRPr lang="en-GB"/>
          </a:p>
        </p:txBody>
      </p:sp>
      <p:pic>
        <p:nvPicPr>
          <p:cNvPr id="201" name="Icon check"/>
          <p:cNvPicPr>
            <a:picLocks noChangeAspect="1"/>
          </p:cNvPicPr>
          <p:nvPr/>
        </p:nvPicPr>
        <p:blipFill>
          <a:blip r:embed="rId3"/>
          <a:stretch>
            <a:fillRect/>
          </a:stretch>
        </p:blipFill>
        <p:spPr>
          <a:xfrm>
            <a:off x="817839" y="2683215"/>
            <a:ext cx="193121" cy="193121"/>
          </a:xfrm>
          <a:prstGeom prst="rect">
            <a:avLst/>
          </a:prstGeom>
        </p:spPr>
      </p:pic>
      <p:sp>
        <p:nvSpPr>
          <p:cNvPr id="202" name="Takeaway 2"/>
          <p:cNvSpPr txBox="1"/>
          <p:nvPr/>
        </p:nvSpPr>
        <p:spPr>
          <a:xfrm>
            <a:off x="1298448" y="2542032"/>
            <a:ext cx="5486400" cy="804672"/>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500" b="0" i="0">
                <a:solidFill>
                  <a:srgbClr val="262626"/>
                </a:solidFill>
                <a:latin typeface="Roboto"/>
                <a:cs typeface="Roboto"/>
              </a:rPr>
              <a:t>Built on Iberian e-infrastructure</a:t>
            </a:r>
          </a:p>
          <a:p>
            <a:pPr marL="0" indent="0" algn="l">
              <a:lnSpc>
                <a:spcPct val="95000"/>
              </a:lnSpc>
              <a:spcBef>
                <a:spcPts val="100"/>
              </a:spcBef>
              <a:spcAft>
                <a:spcPts val="0"/>
              </a:spcAft>
              <a:buNone/>
            </a:pPr>
            <a:r>
              <a:rPr lang="en-GB" sz="1250" b="0" i="0">
                <a:solidFill>
                  <a:srgbClr val="262626"/>
                </a:solidFill>
                <a:latin typeface="Roboto Light"/>
                <a:cs typeface="Roboto Light"/>
              </a:rPr>
              <a:t>Cloud and batch resources at CNCA, jobs through EGI DIRAC; EGI Check-in and EUDAT B2SAFE.</a:t>
            </a:r>
          </a:p>
        </p:txBody>
      </p:sp>
      <p:sp>
        <p:nvSpPr>
          <p:cNvPr id="203" name="Icon circle check"/>
          <p:cNvSpPr/>
          <p:nvPr/>
        </p:nvSpPr>
        <p:spPr>
          <a:xfrm>
            <a:off x="713232" y="3429000"/>
            <a:ext cx="402336" cy="402336"/>
          </a:xfrm>
          <a:prstGeom prst="ellipse">
            <a:avLst/>
          </a:prstGeom>
          <a:solidFill>
            <a:srgbClr val="548135"/>
          </a:solidFill>
          <a:ln>
            <a:noFill/>
          </a:ln>
        </p:spPr>
        <p:txBody>
          <a:bodyPr wrap="square" lIns="73152" tIns="45720" rIns="73152" bIns="45720" rtlCol="0" anchor="t">
            <a:noAutofit/>
          </a:bodyPr>
          <a:lstStyle/>
          <a:p>
            <a:endParaRPr lang="en-GB"/>
          </a:p>
        </p:txBody>
      </p:sp>
      <p:pic>
        <p:nvPicPr>
          <p:cNvPr id="204" name="Icon check"/>
          <p:cNvPicPr>
            <a:picLocks noChangeAspect="1"/>
          </p:cNvPicPr>
          <p:nvPr/>
        </p:nvPicPr>
        <p:blipFill>
          <a:blip r:embed="rId3"/>
          <a:stretch>
            <a:fillRect/>
          </a:stretch>
        </p:blipFill>
        <p:spPr>
          <a:xfrm>
            <a:off x="817839" y="3533607"/>
            <a:ext cx="193121" cy="193121"/>
          </a:xfrm>
          <a:prstGeom prst="rect">
            <a:avLst/>
          </a:prstGeom>
        </p:spPr>
      </p:pic>
      <p:sp>
        <p:nvSpPr>
          <p:cNvPr id="205" name="Takeaway 3"/>
          <p:cNvSpPr txBox="1"/>
          <p:nvPr/>
        </p:nvSpPr>
        <p:spPr>
          <a:xfrm>
            <a:off x="1298448" y="3392424"/>
            <a:ext cx="5486400" cy="804672"/>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500" b="0" i="0">
                <a:solidFill>
                  <a:srgbClr val="262626"/>
                </a:solidFill>
                <a:latin typeface="Roboto"/>
                <a:cs typeface="Roboto"/>
              </a:rPr>
              <a:t>Two operating modes</a:t>
            </a:r>
          </a:p>
          <a:p>
            <a:pPr marL="0" indent="0" algn="l">
              <a:lnSpc>
                <a:spcPct val="95000"/>
              </a:lnSpc>
              <a:spcBef>
                <a:spcPts val="100"/>
              </a:spcBef>
              <a:spcAft>
                <a:spcPts val="0"/>
              </a:spcAft>
              <a:buNone/>
            </a:pPr>
            <a:r>
              <a:rPr lang="en-GB" sz="1250" b="0" i="0">
                <a:solidFill>
                  <a:srgbClr val="262626"/>
                </a:solidFill>
                <a:latin typeface="Roboto Light"/>
                <a:cs typeface="Roboto Light"/>
              </a:rPr>
              <a:t>Planning (climate change and what-if scenarios) and early warning (daily runs, 72 h alerts).</a:t>
            </a:r>
          </a:p>
        </p:txBody>
      </p:sp>
      <p:sp>
        <p:nvSpPr>
          <p:cNvPr id="206" name="Icon circle check"/>
          <p:cNvSpPr/>
          <p:nvPr/>
        </p:nvSpPr>
        <p:spPr>
          <a:xfrm>
            <a:off x="713232" y="4279392"/>
            <a:ext cx="402336" cy="402336"/>
          </a:xfrm>
          <a:prstGeom prst="ellipse">
            <a:avLst/>
          </a:prstGeom>
          <a:solidFill>
            <a:srgbClr val="548135"/>
          </a:solidFill>
          <a:ln>
            <a:noFill/>
          </a:ln>
        </p:spPr>
        <p:txBody>
          <a:bodyPr wrap="square" lIns="73152" tIns="45720" rIns="73152" bIns="45720" rtlCol="0" anchor="t">
            <a:noAutofit/>
          </a:bodyPr>
          <a:lstStyle/>
          <a:p>
            <a:endParaRPr lang="en-GB"/>
          </a:p>
        </p:txBody>
      </p:sp>
      <p:pic>
        <p:nvPicPr>
          <p:cNvPr id="207" name="Icon check"/>
          <p:cNvPicPr>
            <a:picLocks noChangeAspect="1"/>
          </p:cNvPicPr>
          <p:nvPr/>
        </p:nvPicPr>
        <p:blipFill>
          <a:blip r:embed="rId3"/>
          <a:stretch>
            <a:fillRect/>
          </a:stretch>
        </p:blipFill>
        <p:spPr>
          <a:xfrm>
            <a:off x="817839" y="4383999"/>
            <a:ext cx="193121" cy="193121"/>
          </a:xfrm>
          <a:prstGeom prst="rect">
            <a:avLst/>
          </a:prstGeom>
        </p:spPr>
      </p:pic>
      <p:sp>
        <p:nvSpPr>
          <p:cNvPr id="208" name="Takeaway 4"/>
          <p:cNvSpPr txBox="1"/>
          <p:nvPr/>
        </p:nvSpPr>
        <p:spPr>
          <a:xfrm>
            <a:off x="1298448" y="4242816"/>
            <a:ext cx="5486400" cy="804672"/>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500" b="0" i="0">
                <a:solidFill>
                  <a:srgbClr val="262626"/>
                </a:solidFill>
                <a:latin typeface="Roboto"/>
                <a:cs typeface="Roboto"/>
              </a:rPr>
              <a:t>Relocatable, not bespoke</a:t>
            </a:r>
          </a:p>
          <a:p>
            <a:pPr marL="0" indent="0" algn="l">
              <a:lnSpc>
                <a:spcPct val="95000"/>
              </a:lnSpc>
              <a:spcBef>
                <a:spcPts val="100"/>
              </a:spcBef>
              <a:spcAft>
                <a:spcPts val="0"/>
              </a:spcAft>
              <a:buNone/>
            </a:pPr>
            <a:r>
              <a:rPr lang="en-GB" sz="1250" b="0" i="0">
                <a:solidFill>
                  <a:srgbClr val="262626"/>
                </a:solidFill>
                <a:latin typeface="Roboto Light"/>
                <a:cs typeface="Roboto Light"/>
              </a:rPr>
              <a:t>Two independently operable systems behind one portal, configurable for any European port.</a:t>
            </a:r>
          </a:p>
        </p:txBody>
      </p:sp>
      <p:sp>
        <p:nvSpPr>
          <p:cNvPr id="209" name="Icon circle check"/>
          <p:cNvSpPr/>
          <p:nvPr/>
        </p:nvSpPr>
        <p:spPr>
          <a:xfrm>
            <a:off x="713232" y="5129784"/>
            <a:ext cx="402336" cy="402336"/>
          </a:xfrm>
          <a:prstGeom prst="ellipse">
            <a:avLst/>
          </a:prstGeom>
          <a:solidFill>
            <a:srgbClr val="548135"/>
          </a:solidFill>
          <a:ln>
            <a:noFill/>
          </a:ln>
        </p:spPr>
        <p:txBody>
          <a:bodyPr wrap="square" lIns="73152" tIns="45720" rIns="73152" bIns="45720" rtlCol="0" anchor="t">
            <a:noAutofit/>
          </a:bodyPr>
          <a:lstStyle/>
          <a:p>
            <a:endParaRPr lang="en-GB"/>
          </a:p>
        </p:txBody>
      </p:sp>
      <p:pic>
        <p:nvPicPr>
          <p:cNvPr id="210" name="Icon check"/>
          <p:cNvPicPr>
            <a:picLocks noChangeAspect="1"/>
          </p:cNvPicPr>
          <p:nvPr/>
        </p:nvPicPr>
        <p:blipFill>
          <a:blip r:embed="rId3"/>
          <a:stretch>
            <a:fillRect/>
          </a:stretch>
        </p:blipFill>
        <p:spPr>
          <a:xfrm>
            <a:off x="817839" y="5234391"/>
            <a:ext cx="193121" cy="193121"/>
          </a:xfrm>
          <a:prstGeom prst="rect">
            <a:avLst/>
          </a:prstGeom>
        </p:spPr>
      </p:pic>
      <p:sp>
        <p:nvSpPr>
          <p:cNvPr id="211" name="Takeaway 5"/>
          <p:cNvSpPr txBox="1"/>
          <p:nvPr/>
        </p:nvSpPr>
        <p:spPr>
          <a:xfrm>
            <a:off x="1298448" y="5093208"/>
            <a:ext cx="5486400" cy="804672"/>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500" b="0" i="0">
                <a:solidFill>
                  <a:srgbClr val="262626"/>
                </a:solidFill>
                <a:latin typeface="Roboto"/>
                <a:cs typeface="Roboto"/>
              </a:rPr>
              <a:t>FAIR by design and free to use</a:t>
            </a:r>
          </a:p>
          <a:p>
            <a:pPr marL="0" indent="0" algn="l">
              <a:lnSpc>
                <a:spcPct val="95000"/>
              </a:lnSpc>
              <a:spcBef>
                <a:spcPts val="100"/>
              </a:spcBef>
              <a:spcAft>
                <a:spcPts val="0"/>
              </a:spcAft>
              <a:buNone/>
            </a:pPr>
            <a:r>
              <a:rPr lang="en-GB" sz="1250" b="0" i="0">
                <a:solidFill>
                  <a:srgbClr val="262626"/>
                </a:solidFill>
                <a:latin typeface="Roboto Light"/>
                <a:cs typeface="Roboto Light"/>
              </a:rPr>
              <a:t>RO-Crate, PIDs and a knowledge graph; free at the point of use; TRL 4 → 7.</a:t>
            </a:r>
          </a:p>
        </p:txBody>
      </p:sp>
      <p:sp>
        <p:nvSpPr>
          <p:cNvPr id="212" name="Next steps card"/>
          <p:cNvSpPr/>
          <p:nvPr/>
        </p:nvSpPr>
        <p:spPr>
          <a:xfrm>
            <a:off x="7269480" y="1691640"/>
            <a:ext cx="4251960" cy="4389120"/>
          </a:xfrm>
          <a:prstGeom prst="roundRect">
            <a:avLst>
              <a:gd name="adj" fmla="val 4000"/>
            </a:avLst>
          </a:prstGeom>
          <a:solidFill>
            <a:srgbClr val="EAF2FA"/>
          </a:solidFill>
          <a:ln>
            <a:noFill/>
          </a:ln>
        </p:spPr>
        <p:txBody>
          <a:bodyPr wrap="square" lIns="73152" tIns="45720" rIns="73152" bIns="45720" rtlCol="0" anchor="t">
            <a:noAutofit/>
          </a:bodyPr>
          <a:lstStyle/>
          <a:p>
            <a:endParaRPr lang="en-GB"/>
          </a:p>
        </p:txBody>
      </p:sp>
      <p:sp>
        <p:nvSpPr>
          <p:cNvPr id="213" name="Next steps header"/>
          <p:cNvSpPr txBox="1"/>
          <p:nvPr/>
        </p:nvSpPr>
        <p:spPr>
          <a:xfrm>
            <a:off x="7543800" y="1892808"/>
            <a:ext cx="3703320" cy="36576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800" b="0" i="0">
                <a:solidFill>
                  <a:srgbClr val="2E75B6"/>
                </a:solidFill>
                <a:latin typeface="Roboto"/>
                <a:cs typeface="Roboto"/>
              </a:rPr>
              <a:t>Next steps</a:t>
            </a:r>
          </a:p>
        </p:txBody>
      </p:sp>
      <p:sp>
        <p:nvSpPr>
          <p:cNvPr id="214" name="Timeline line"/>
          <p:cNvSpPr/>
          <p:nvPr/>
        </p:nvSpPr>
        <p:spPr>
          <a:xfrm>
            <a:off x="7699248" y="2606040"/>
            <a:ext cx="36576" cy="2788920"/>
          </a:xfrm>
          <a:prstGeom prst="rect">
            <a:avLst/>
          </a:prstGeom>
          <a:solidFill>
            <a:srgbClr val="2E75B6"/>
          </a:solidFill>
          <a:ln>
            <a:noFill/>
          </a:ln>
        </p:spPr>
        <p:txBody>
          <a:bodyPr wrap="square" lIns="73152" tIns="45720" rIns="73152" bIns="45720" rtlCol="0" anchor="t">
            <a:noAutofit/>
          </a:bodyPr>
          <a:lstStyle/>
          <a:p>
            <a:endParaRPr lang="en-GB"/>
          </a:p>
        </p:txBody>
      </p:sp>
      <p:sp>
        <p:nvSpPr>
          <p:cNvPr id="215" name="Timeline dot 1"/>
          <p:cNvSpPr/>
          <p:nvPr/>
        </p:nvSpPr>
        <p:spPr>
          <a:xfrm>
            <a:off x="7598664" y="2505456"/>
            <a:ext cx="237744" cy="237744"/>
          </a:xfrm>
          <a:prstGeom prst="ellipse">
            <a:avLst/>
          </a:prstGeom>
          <a:solidFill>
            <a:srgbClr val="2E75B6"/>
          </a:solidFill>
          <a:ln w="25400">
            <a:solidFill>
              <a:srgbClr val="FFFFFF"/>
            </a:solidFill>
          </a:ln>
        </p:spPr>
        <p:txBody>
          <a:bodyPr wrap="square" lIns="73152" tIns="45720" rIns="73152" bIns="45720" rtlCol="0" anchor="t">
            <a:noAutofit/>
          </a:bodyPr>
          <a:lstStyle/>
          <a:p>
            <a:endParaRPr lang="en-GB"/>
          </a:p>
        </p:txBody>
      </p:sp>
      <p:sp>
        <p:nvSpPr>
          <p:cNvPr id="216" name="Next step 1"/>
          <p:cNvSpPr txBox="1"/>
          <p:nvPr/>
        </p:nvSpPr>
        <p:spPr>
          <a:xfrm>
            <a:off x="8046720" y="2468880"/>
            <a:ext cx="3246120" cy="77724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350" b="0" i="0">
                <a:solidFill>
                  <a:srgbClr val="2E75B6"/>
                </a:solidFill>
                <a:latin typeface="Roboto"/>
                <a:cs typeface="Roboto"/>
              </a:rPr>
              <a:t>Demo round 1 · M19–M30</a:t>
            </a:r>
          </a:p>
          <a:p>
            <a:pPr marL="0" indent="0" algn="l">
              <a:lnSpc>
                <a:spcPct val="95000"/>
              </a:lnSpc>
              <a:spcBef>
                <a:spcPts val="100"/>
              </a:spcBef>
              <a:spcAft>
                <a:spcPts val="0"/>
              </a:spcAft>
              <a:buNone/>
            </a:pPr>
            <a:r>
              <a:rPr lang="en-GB" sz="1250" b="0" i="0">
                <a:solidFill>
                  <a:srgbClr val="262626"/>
                </a:solidFill>
                <a:latin typeface="Roboto Light"/>
                <a:cs typeface="Roboto Light"/>
              </a:rPr>
              <a:t>Aveiro Lagoon pilot with APA (PT)</a:t>
            </a:r>
          </a:p>
        </p:txBody>
      </p:sp>
      <p:sp>
        <p:nvSpPr>
          <p:cNvPr id="217" name="Timeline dot 2"/>
          <p:cNvSpPr/>
          <p:nvPr/>
        </p:nvSpPr>
        <p:spPr>
          <a:xfrm>
            <a:off x="7598664" y="3374136"/>
            <a:ext cx="237744" cy="237744"/>
          </a:xfrm>
          <a:prstGeom prst="ellipse">
            <a:avLst/>
          </a:prstGeom>
          <a:solidFill>
            <a:srgbClr val="2E75B6"/>
          </a:solidFill>
          <a:ln w="25400">
            <a:solidFill>
              <a:srgbClr val="FFFFFF"/>
            </a:solidFill>
          </a:ln>
        </p:spPr>
        <p:txBody>
          <a:bodyPr wrap="square" lIns="73152" tIns="45720" rIns="73152" bIns="45720" rtlCol="0" anchor="t">
            <a:noAutofit/>
          </a:bodyPr>
          <a:lstStyle/>
          <a:p>
            <a:endParaRPr lang="en-GB"/>
          </a:p>
        </p:txBody>
      </p:sp>
      <p:sp>
        <p:nvSpPr>
          <p:cNvPr id="218" name="Next step 2"/>
          <p:cNvSpPr txBox="1"/>
          <p:nvPr/>
        </p:nvSpPr>
        <p:spPr>
          <a:xfrm>
            <a:off x="8046720" y="3337560"/>
            <a:ext cx="3246120" cy="77724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350" b="0" i="0">
                <a:solidFill>
                  <a:srgbClr val="2E75B6"/>
                </a:solidFill>
                <a:latin typeface="Roboto"/>
                <a:cs typeface="Roboto"/>
              </a:rPr>
              <a:t>Dec 2026 · D4.1 (M24)</a:t>
            </a:r>
          </a:p>
          <a:p>
            <a:pPr marL="0" indent="0" algn="l">
              <a:lnSpc>
                <a:spcPct val="95000"/>
              </a:lnSpc>
              <a:spcBef>
                <a:spcPts val="100"/>
              </a:spcBef>
              <a:spcAft>
                <a:spcPts val="0"/>
              </a:spcAft>
              <a:buNone/>
            </a:pPr>
            <a:r>
              <a:rPr lang="en-GB" sz="1250" b="0" i="0">
                <a:solidFill>
                  <a:srgbClr val="262626"/>
                </a:solidFill>
                <a:latin typeface="Roboto Light"/>
                <a:cs typeface="Roboto Light"/>
              </a:rPr>
              <a:t>Initial service development reported; version 2 at M36</a:t>
            </a:r>
          </a:p>
        </p:txBody>
      </p:sp>
      <p:sp>
        <p:nvSpPr>
          <p:cNvPr id="219" name="Timeline dot 3"/>
          <p:cNvSpPr/>
          <p:nvPr/>
        </p:nvSpPr>
        <p:spPr>
          <a:xfrm>
            <a:off x="7598664" y="4242816"/>
            <a:ext cx="237744" cy="237744"/>
          </a:xfrm>
          <a:prstGeom prst="ellipse">
            <a:avLst/>
          </a:prstGeom>
          <a:solidFill>
            <a:srgbClr val="2E75B6"/>
          </a:solidFill>
          <a:ln w="25400">
            <a:solidFill>
              <a:srgbClr val="FFFFFF"/>
            </a:solidFill>
          </a:ln>
        </p:spPr>
        <p:txBody>
          <a:bodyPr wrap="square" lIns="73152" tIns="45720" rIns="73152" bIns="45720" rtlCol="0" anchor="t">
            <a:noAutofit/>
          </a:bodyPr>
          <a:lstStyle/>
          <a:p>
            <a:endParaRPr lang="en-GB"/>
          </a:p>
        </p:txBody>
      </p:sp>
      <p:sp>
        <p:nvSpPr>
          <p:cNvPr id="220" name="Next step 3"/>
          <p:cNvSpPr txBox="1"/>
          <p:nvPr/>
        </p:nvSpPr>
        <p:spPr>
          <a:xfrm>
            <a:off x="8046720" y="4206240"/>
            <a:ext cx="3246120" cy="77724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350" b="0" i="0">
                <a:solidFill>
                  <a:srgbClr val="2E75B6"/>
                </a:solidFill>
                <a:latin typeface="Roboto"/>
                <a:cs typeface="Roboto"/>
              </a:rPr>
              <a:t>Demo round 2 · M28–M38</a:t>
            </a:r>
          </a:p>
          <a:p>
            <a:pPr marL="0" indent="0" algn="l">
              <a:lnSpc>
                <a:spcPct val="95000"/>
              </a:lnSpc>
              <a:spcBef>
                <a:spcPts val="100"/>
              </a:spcBef>
              <a:spcAft>
                <a:spcPts val="0"/>
              </a:spcAft>
              <a:buNone/>
            </a:pPr>
            <a:r>
              <a:rPr lang="en-GB" sz="1250" b="0" i="0">
                <a:solidFill>
                  <a:srgbClr val="262626"/>
                </a:solidFill>
                <a:latin typeface="Roboto Light"/>
                <a:cs typeface="Roboto Light"/>
              </a:rPr>
              <a:t>Replication in the ports of Piraeus and Rhodes (GR)</a:t>
            </a:r>
          </a:p>
        </p:txBody>
      </p:sp>
      <p:sp>
        <p:nvSpPr>
          <p:cNvPr id="221" name="Timeline dot 4"/>
          <p:cNvSpPr/>
          <p:nvPr/>
        </p:nvSpPr>
        <p:spPr>
          <a:xfrm>
            <a:off x="7598664" y="5111496"/>
            <a:ext cx="237744" cy="237744"/>
          </a:xfrm>
          <a:prstGeom prst="ellipse">
            <a:avLst/>
          </a:prstGeom>
          <a:solidFill>
            <a:srgbClr val="2E75B6"/>
          </a:solidFill>
          <a:ln w="25400">
            <a:solidFill>
              <a:srgbClr val="FFFFFF"/>
            </a:solidFill>
          </a:ln>
        </p:spPr>
        <p:txBody>
          <a:bodyPr wrap="square" lIns="73152" tIns="45720" rIns="73152" bIns="45720" rtlCol="0" anchor="t">
            <a:noAutofit/>
          </a:bodyPr>
          <a:lstStyle/>
          <a:p>
            <a:endParaRPr lang="en-GB"/>
          </a:p>
        </p:txBody>
      </p:sp>
      <p:sp>
        <p:nvSpPr>
          <p:cNvPr id="222" name="Next step 4"/>
          <p:cNvSpPr txBox="1"/>
          <p:nvPr/>
        </p:nvSpPr>
        <p:spPr>
          <a:xfrm>
            <a:off x="8046720" y="5074920"/>
            <a:ext cx="3246120" cy="77724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GB" sz="1350" b="0" i="0">
                <a:solidFill>
                  <a:srgbClr val="2E75B6"/>
                </a:solidFill>
                <a:latin typeface="Roboto"/>
                <a:cs typeface="Roboto"/>
              </a:rPr>
              <a:t>Demo round 3</a:t>
            </a:r>
          </a:p>
          <a:p>
            <a:pPr marL="0" indent="0" algn="l">
              <a:lnSpc>
                <a:spcPct val="95000"/>
              </a:lnSpc>
              <a:spcBef>
                <a:spcPts val="100"/>
              </a:spcBef>
              <a:spcAft>
                <a:spcPts val="0"/>
              </a:spcAft>
              <a:buNone/>
            </a:pPr>
            <a:r>
              <a:rPr lang="en-GB" sz="1250" b="0" i="0">
                <a:solidFill>
                  <a:srgbClr val="262626"/>
                </a:solidFill>
                <a:latin typeface="Roboto Light"/>
                <a:cs typeface="Roboto Light"/>
              </a:rPr>
              <a:t>Replication in the port of Dunkirk (FR)</a:t>
            </a:r>
          </a:p>
        </p:txBody>
      </p:sp>
    </p:spTree>
  </p:cSld>
  <p:clrMapOvr>
    <a:masterClrMapping/>
  </p:clrMapOvr>
</p:sld>
</file>

<file path=ppt/theme/theme1.xml><?xml version="1.0" encoding="utf-8"?>
<a:theme xmlns:a="http://schemas.openxmlformats.org/drawingml/2006/main"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b3882da-b162-43a7-aa46-0bc37c5080dc">
      <Terms xmlns="http://schemas.microsoft.com/office/infopath/2007/PartnerControls"/>
    </lcf76f155ced4ddcb4097134ff3c332f>
    <TaxCatchAll xmlns="0f35c38f-1614-44f8-b76c-3386b411477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E15F015F02C4D4F8B57B56382FE01C1" ma:contentTypeVersion="11" ma:contentTypeDescription="Create a new document." ma:contentTypeScope="" ma:versionID="95922c44f686f77ea3381a06b5f27f5f">
  <xsd:schema xmlns:xsd="http://www.w3.org/2001/XMLSchema" xmlns:xs="http://www.w3.org/2001/XMLSchema" xmlns:p="http://schemas.microsoft.com/office/2006/metadata/properties" xmlns:ns2="bb3882da-b162-43a7-aa46-0bc37c5080dc" xmlns:ns3="0f35c38f-1614-44f8-b76c-3386b4114773" targetNamespace="http://schemas.microsoft.com/office/2006/metadata/properties" ma:root="true" ma:fieldsID="6d42d23354d2baf42ce354bc838bf91d" ns2:_="" ns3:_="">
    <xsd:import namespace="bb3882da-b162-43a7-aa46-0bc37c5080dc"/>
    <xsd:import namespace="0f35c38f-1614-44f8-b76c-3386b411477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3882da-b162-43a7-aa46-0bc37c5080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ada4b5e-ae82-4f48-a1d8-df1d0f2cb41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f35c38f-1614-44f8-b76c-3386b411477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92c75f8-a38f-49da-a703-7fcb27b95277}" ma:internalName="TaxCatchAll" ma:showField="CatchAllData" ma:web="0f35c38f-1614-44f8-b76c-3386b41147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5D577AA-351E-4917-BDB5-23E0FCAD0CB0}">
  <ds:schemaRefs>
    <ds:schemaRef ds:uri="0f35c38f-1614-44f8-b76c-3386b4114773"/>
    <ds:schemaRef ds:uri="bb3882da-b162-43a7-aa46-0bc37c5080d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E8AB43C-C7AC-4A80-85AE-6D6022A982F1}">
  <ds:schemaRefs>
    <ds:schemaRef ds:uri="0f35c38f-1614-44f8-b76c-3386b4114773"/>
    <ds:schemaRef ds:uri="bb3882da-b162-43a7-aa46-0bc37c5080d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10D81E6-ACAB-4E41-91ED-902782234F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15</Slides>
  <Notes>12</Notes>
  <HiddenSlides>0</HiddenSlide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Kantoorthema</vt:lpstr>
      <vt:lpstr>1_Kantoorthema</vt:lpstr>
      <vt:lpstr>PowerPoint Presentation</vt:lpstr>
      <vt:lpstr>Overview</vt:lpstr>
      <vt:lpstr>Challenges in port and coastal management</vt:lpstr>
      <vt:lpstr>OPENHIDRA - A Climate Change Adaptation Service for Ports and Coastal Areas</vt:lpstr>
      <vt:lpstr>PowerPoint Presentation</vt:lpstr>
      <vt:lpstr>PowerPoint Presentation</vt:lpstr>
      <vt:lpstr>PowerPoint Presentation</vt:lpstr>
      <vt:lpstr>OPENCoastS deployment in CNCA</vt:lpstr>
      <vt:lpstr>PowerPoint Presentation</vt:lpstr>
      <vt:lpstr>PowerPoint Presentation</vt:lpstr>
      <vt:lpstr>PowerPoint Presentation</vt:lpstr>
      <vt:lpstr>OPENHidra contributions to port and coastal management</vt:lpstr>
      <vt:lpstr>PowerPoint Presentation</vt:lpstr>
      <vt:lpstr>FAIRification of OPENHIDRA data</vt:lpstr>
      <vt:lpstr>Summary and 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Thanasis Sfetsos</dc:creator>
  <cp:revision>1</cp:revision>
  <dcterms:created xsi:type="dcterms:W3CDTF">2025-01-02T18:36:55Z</dcterms:created>
  <dcterms:modified xsi:type="dcterms:W3CDTF">2026-10-21T09:00:50Z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0x010100AE15F015F02C4D4F8B57B56382FE01C1</vt:lpwstr>
  </property>
  <property fmtid="{D5CDD505-2E9C-101B-9397-08002B2CF9AE}" pid="3" name="MediaServiceImageTags">
    <vt:lpwstr/>
  </property>
</Properties>
</file>