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0"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6858000" cy="9144000"/>
  <p:embeddedFontLst>
    <p:embeddedFont>
      <p:font typeface="Ubuntu"/>
      <p:regular r:id="rId41"/>
      <p:bold r:id="rId42"/>
      <p:italic r:id="rId43"/>
      <p:boldItalic r:id="rId44"/>
    </p:embeddedFont>
    <p:embeddedFont>
      <p:font typeface="Roboto"/>
      <p:regular r:id="rId45"/>
      <p:bold r:id="rId46"/>
      <p:italic r:id="rId47"/>
      <p:boldItalic r:id="rId48"/>
    </p:embeddedFont>
    <p:embeddedFont>
      <p:font typeface="Quicksand"/>
      <p:regular r:id="rId49"/>
      <p:bold r:id="rId50"/>
    </p:embeddedFont>
    <p:embeddedFont>
      <p:font typeface="DM Sans Light"/>
      <p:regular r:id="rId51"/>
      <p:bold r:id="rId52"/>
      <p:italic r:id="rId53"/>
      <p:boldItalic r:id="rId54"/>
    </p:embeddedFont>
    <p:embeddedFont>
      <p:font typeface="Roboto Light"/>
      <p:regular r:id="rId55"/>
      <p:bold r:id="rId56"/>
      <p:italic r:id="rId57"/>
      <p:boldItalic r:id="rId58"/>
    </p:embeddedFont>
    <p:embeddedFont>
      <p:font typeface="Helvetica Neue"/>
      <p:regular r:id="rId59"/>
      <p:bold r:id="rId60"/>
      <p:italic r:id="rId61"/>
      <p:boldItalic r:id="rId62"/>
    </p:embeddedFont>
    <p:embeddedFont>
      <p:font typeface="Quicksand SemiBold"/>
      <p:regular r:id="rId63"/>
      <p:bold r:id="rId64"/>
    </p:embeddedFont>
    <p:embeddedFont>
      <p:font typeface="DM Sans"/>
      <p:regular r:id="rId65"/>
      <p:bold r:id="rId66"/>
      <p:italic r:id="rId67"/>
      <p:boldItalic r:id="rId68"/>
    </p:embeddedFont>
    <p:embeddedFont>
      <p:font typeface="Quicksand Light"/>
      <p:regular r:id="rId69"/>
      <p:bold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03DCA1-B2E1-456C-BE3D-F60EA575314F}">
  <a:tblStyle styleId="{8903DCA1-B2E1-456C-BE3D-F60EA575314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E0F94DF-1F94-487F-B13B-5CE4224AF875}"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50998A3-09EF-41C2-84DC-41C1B4982474}" styleName="Table_2">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Ubuntu-bold.fntdata"/><Relationship Id="rId41" Type="http://schemas.openxmlformats.org/officeDocument/2006/relationships/font" Target="fonts/Ubuntu-regular.fntdata"/><Relationship Id="rId44" Type="http://schemas.openxmlformats.org/officeDocument/2006/relationships/font" Target="fonts/Ubuntu-boldItalic.fntdata"/><Relationship Id="rId43" Type="http://schemas.openxmlformats.org/officeDocument/2006/relationships/font" Target="fonts/Ubuntu-italic.fntdata"/><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Quicksan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0" Type="http://schemas.openxmlformats.org/officeDocument/2006/relationships/font" Target="fonts/QuicksandLight-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HelveticaNeue-boldItalic.fntdata"/><Relationship Id="rId61" Type="http://schemas.openxmlformats.org/officeDocument/2006/relationships/font" Target="fonts/HelveticaNeue-italic.fntdata"/><Relationship Id="rId20" Type="http://schemas.openxmlformats.org/officeDocument/2006/relationships/slide" Target="slides/slide15.xml"/><Relationship Id="rId64" Type="http://schemas.openxmlformats.org/officeDocument/2006/relationships/font" Target="fonts/QuicksandSemiBold-bold.fntdata"/><Relationship Id="rId63" Type="http://schemas.openxmlformats.org/officeDocument/2006/relationships/font" Target="fonts/QuicksandSemiBold-regular.fntdata"/><Relationship Id="rId22" Type="http://schemas.openxmlformats.org/officeDocument/2006/relationships/slide" Target="slides/slide17.xml"/><Relationship Id="rId66" Type="http://schemas.openxmlformats.org/officeDocument/2006/relationships/font" Target="fonts/DMSans-bold.fntdata"/><Relationship Id="rId21" Type="http://schemas.openxmlformats.org/officeDocument/2006/relationships/slide" Target="slides/slide16.xml"/><Relationship Id="rId65" Type="http://schemas.openxmlformats.org/officeDocument/2006/relationships/font" Target="fonts/DMSans-regular.fntdata"/><Relationship Id="rId24" Type="http://schemas.openxmlformats.org/officeDocument/2006/relationships/slide" Target="slides/slide19.xml"/><Relationship Id="rId68" Type="http://schemas.openxmlformats.org/officeDocument/2006/relationships/font" Target="fonts/DMSans-boldItalic.fntdata"/><Relationship Id="rId23" Type="http://schemas.openxmlformats.org/officeDocument/2006/relationships/slide" Target="slides/slide18.xml"/><Relationship Id="rId67" Type="http://schemas.openxmlformats.org/officeDocument/2006/relationships/font" Target="fonts/DMSans-italic.fntdata"/><Relationship Id="rId60" Type="http://schemas.openxmlformats.org/officeDocument/2006/relationships/font" Target="fonts/HelveticaNeue-bold.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QuicksandLight-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DMSansLight-regular.fntdata"/><Relationship Id="rId50" Type="http://schemas.openxmlformats.org/officeDocument/2006/relationships/font" Target="fonts/Quicksand-bold.fntdata"/><Relationship Id="rId53" Type="http://schemas.openxmlformats.org/officeDocument/2006/relationships/font" Target="fonts/DMSansLight-italic.fntdata"/><Relationship Id="rId52" Type="http://schemas.openxmlformats.org/officeDocument/2006/relationships/font" Target="fonts/DMSansLight-bold.fntdata"/><Relationship Id="rId11" Type="http://schemas.openxmlformats.org/officeDocument/2006/relationships/slide" Target="slides/slide6.xml"/><Relationship Id="rId55" Type="http://schemas.openxmlformats.org/officeDocument/2006/relationships/font" Target="fonts/RobotoLight-regular.fntdata"/><Relationship Id="rId10" Type="http://schemas.openxmlformats.org/officeDocument/2006/relationships/slide" Target="slides/slide5.xml"/><Relationship Id="rId54" Type="http://schemas.openxmlformats.org/officeDocument/2006/relationships/font" Target="fonts/DMSansLight-boldItalic.fntdata"/><Relationship Id="rId13" Type="http://schemas.openxmlformats.org/officeDocument/2006/relationships/slide" Target="slides/slide8.xml"/><Relationship Id="rId57" Type="http://schemas.openxmlformats.org/officeDocument/2006/relationships/font" Target="fonts/RobotoLight-italic.fntdata"/><Relationship Id="rId12" Type="http://schemas.openxmlformats.org/officeDocument/2006/relationships/slide" Target="slides/slide7.xml"/><Relationship Id="rId56" Type="http://schemas.openxmlformats.org/officeDocument/2006/relationships/font" Target="fonts/RobotoLight-bold.fntdata"/><Relationship Id="rId15" Type="http://schemas.openxmlformats.org/officeDocument/2006/relationships/slide" Target="slides/slide10.xml"/><Relationship Id="rId59" Type="http://schemas.openxmlformats.org/officeDocument/2006/relationships/font" Target="fonts/HelveticaNeue-regular.fntdata"/><Relationship Id="rId14" Type="http://schemas.openxmlformats.org/officeDocument/2006/relationships/slide" Target="slides/slide9.xml"/><Relationship Id="rId58" Type="http://schemas.openxmlformats.org/officeDocument/2006/relationships/font" Target="fonts/RobotoLight-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nl-N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hd3c7bc74b2e59b7_0_0:notes"/>
          <p:cNvSpPr txBox="1"/>
          <p:nvPr>
            <p:ph idx="1" type="body"/>
          </p:nvPr>
        </p:nvSpPr>
        <p:spPr>
          <a:xfrm>
            <a:off x="914400" y="4343400"/>
            <a:ext cx="5029200" cy="4114800"/>
          </a:xfrm>
          <a:prstGeom prst="rect">
            <a:avLst/>
          </a:prstGeom>
          <a:noFill/>
          <a:ln>
            <a:noFill/>
          </a:ln>
        </p:spPr>
        <p:txBody>
          <a:bodyPr anchorCtr="0" anchor="t" bIns="45750" lIns="91550" spcFirstLastPara="1" rIns="91550" wrap="square" tIns="45750">
            <a:noAutofit/>
          </a:bodyPr>
          <a:lstStyle/>
          <a:p>
            <a:pPr indent="0" lvl="0" marL="0" rtl="0" algn="l">
              <a:lnSpc>
                <a:spcPct val="117999"/>
              </a:lnSpc>
              <a:spcBef>
                <a:spcPts val="0"/>
              </a:spcBef>
              <a:spcAft>
                <a:spcPts val="0"/>
              </a:spcAft>
              <a:buSzPts val="1400"/>
              <a:buNone/>
            </a:pPr>
            <a:r>
              <a:t/>
            </a:r>
            <a:endParaRPr/>
          </a:p>
        </p:txBody>
      </p:sp>
      <p:sp>
        <p:nvSpPr>
          <p:cNvPr id="143" name="Google Shape;143;hd3c7bc74b2e59b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d3c7bc74b2e59b7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0" name="Google Shape;150;hd3c7bc74b2e59b7_0_5:notes"/>
          <p:cNvSpPr txBox="1"/>
          <p:nvPr>
            <p:ph idx="1" type="body"/>
          </p:nvPr>
        </p:nvSpPr>
        <p:spPr>
          <a:xfrm>
            <a:off x="914400" y="4343400"/>
            <a:ext cx="5029200" cy="4114800"/>
          </a:xfrm>
          <a:prstGeom prst="rect">
            <a:avLst/>
          </a:prstGeom>
          <a:noFill/>
          <a:ln>
            <a:noFill/>
          </a:ln>
        </p:spPr>
        <p:txBody>
          <a:bodyPr anchorCtr="0" anchor="t" bIns="45750" lIns="91550" spcFirstLastPara="1" rIns="91550" wrap="square" tIns="4575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hd3c7bc74b2e59b7_0_3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hd3c7bc74b2e59b7_0_3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nl-NL" sz="1200">
                <a:solidFill>
                  <a:schemeClr val="dk1"/>
                </a:solidFill>
                <a:latin typeface="Arial"/>
                <a:ea typeface="Arial"/>
                <a:cs typeface="Arial"/>
                <a:sym typeface="Arial"/>
              </a:rPr>
              <a:t>The EOSC Federation is Europe's network of connected research infrastructures, enabling researchers to seamlessly discover, access, share and reuse data and services across borders.</a:t>
            </a:r>
            <a:endParaRPr/>
          </a:p>
          <a:p>
            <a:pPr indent="0" lvl="0" marL="0" rtl="0" algn="l">
              <a:spcBef>
                <a:spcPts val="0"/>
              </a:spcBef>
              <a:spcAft>
                <a:spcPts val="0"/>
              </a:spcAft>
              <a:buNone/>
            </a:pPr>
            <a:r>
              <a:t/>
            </a:r>
            <a:endParaRPr/>
          </a:p>
        </p:txBody>
      </p:sp>
      <p:sp>
        <p:nvSpPr>
          <p:cNvPr id="160" name="Google Shape;160;hd3c7bc74b2e59b7_0_3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d3c7bc74b2e59b7_0_3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hd3c7bc74b2e59b7_0_3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nl-NL" sz="1200">
                <a:solidFill>
                  <a:schemeClr val="dk1"/>
                </a:solidFill>
                <a:latin typeface="Arial"/>
                <a:ea typeface="Arial"/>
                <a:cs typeface="Arial"/>
                <a:sym typeface="Arial"/>
              </a:rPr>
              <a:t>The EOSC Federation is Europe's network of connected research infrastructures, enabling researchers to seamlessly discover, access, share and reuse data and services across borders.</a:t>
            </a:r>
            <a:endParaRPr/>
          </a:p>
          <a:p>
            <a:pPr indent="0" lvl="0" marL="0" rtl="0" algn="l">
              <a:spcBef>
                <a:spcPts val="0"/>
              </a:spcBef>
              <a:spcAft>
                <a:spcPts val="0"/>
              </a:spcAft>
              <a:buNone/>
            </a:pPr>
            <a:r>
              <a:t/>
            </a:r>
            <a:endParaRPr/>
          </a:p>
        </p:txBody>
      </p:sp>
      <p:sp>
        <p:nvSpPr>
          <p:cNvPr id="170" name="Google Shape;170;hd3c7bc74b2e59b7_0_3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hd3c7bc74b2e59b7_0_4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hd3c7bc74b2e59b7_0_4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hd3c7bc74b2e59b7_0_4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nl-N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d3c7bc74b2e59b7_0_11: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192" name="Google Shape;192;hd3c7bc74b2e59b7_0_11: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just">
              <a:lnSpc>
                <a:spcPct val="115000"/>
              </a:lnSpc>
              <a:spcBef>
                <a:spcPts val="1200"/>
              </a:spcBef>
              <a:spcAft>
                <a:spcPts val="0"/>
              </a:spcAft>
              <a:buClr>
                <a:schemeClr val="dk1"/>
              </a:buClr>
              <a:buSzPts val="1100"/>
              <a:buFont typeface="Arial"/>
              <a:buNone/>
            </a:pPr>
            <a:r>
              <a:rPr lang="nl-NL" sz="1100">
                <a:latin typeface="Arial"/>
                <a:ea typeface="Arial"/>
                <a:cs typeface="Arial"/>
                <a:sym typeface="Arial"/>
              </a:rPr>
              <a:t>Good morning everyone.</a:t>
            </a:r>
            <a:endParaRPr sz="1100">
              <a:latin typeface="Arial"/>
              <a:ea typeface="Arial"/>
              <a:cs typeface="Arial"/>
              <a:sym typeface="Arial"/>
            </a:endParaRPr>
          </a:p>
          <a:p>
            <a:pPr indent="0" lvl="0" marL="0" rtl="0" algn="just">
              <a:lnSpc>
                <a:spcPct val="115000"/>
              </a:lnSpc>
              <a:spcBef>
                <a:spcPts val="1200"/>
              </a:spcBef>
              <a:spcAft>
                <a:spcPts val="0"/>
              </a:spcAft>
              <a:buClr>
                <a:schemeClr val="dk1"/>
              </a:buClr>
              <a:buSzPts val="1100"/>
              <a:buFont typeface="Arial"/>
              <a:buNone/>
            </a:pPr>
            <a:r>
              <a:rPr lang="nl-NL" sz="1100">
                <a:latin typeface="Arial"/>
                <a:ea typeface="Arial"/>
                <a:cs typeface="Arial"/>
                <a:sym typeface="Arial"/>
              </a:rPr>
              <a:t>EGI is a federation of research data centers supporting data-intensive research and innovation. It </a:t>
            </a:r>
            <a:r>
              <a:rPr b="1" lang="nl-NL" sz="1100">
                <a:latin typeface="Arial"/>
                <a:ea typeface="Arial"/>
                <a:cs typeface="Arial"/>
                <a:sym typeface="Arial"/>
              </a:rPr>
              <a:t>provides large-scale distributed infrastructure, data management and advanced digital services</a:t>
            </a:r>
            <a:r>
              <a:rPr lang="nl-NL" sz="1100">
                <a:latin typeface="Arial"/>
                <a:ea typeface="Arial"/>
                <a:cs typeface="Arial"/>
                <a:sym typeface="Arial"/>
              </a:rPr>
              <a:t> to research communities across Europe and beyond. </a:t>
            </a:r>
            <a:endParaRPr sz="1100">
              <a:latin typeface="Arial"/>
              <a:ea typeface="Arial"/>
              <a:cs typeface="Arial"/>
              <a:sym typeface="Arial"/>
            </a:endParaRPr>
          </a:p>
          <a:p>
            <a:pPr indent="0" lvl="0" marL="0" rtl="0" algn="just">
              <a:lnSpc>
                <a:spcPct val="115000"/>
              </a:lnSpc>
              <a:spcBef>
                <a:spcPts val="1200"/>
              </a:spcBef>
              <a:spcAft>
                <a:spcPts val="0"/>
              </a:spcAft>
              <a:buClr>
                <a:schemeClr val="dk1"/>
              </a:buClr>
              <a:buSzPts val="1100"/>
              <a:buFont typeface="Arial"/>
              <a:buNone/>
            </a:pPr>
            <a:r>
              <a:rPr lang="nl-NL" sz="1100">
                <a:latin typeface="Arial"/>
                <a:ea typeface="Arial"/>
                <a:cs typeface="Arial"/>
                <a:sym typeface="Arial"/>
              </a:rPr>
              <a:t>The EGI Node brings this </a:t>
            </a:r>
            <a:r>
              <a:rPr b="1" lang="nl-NL" sz="1100">
                <a:latin typeface="Arial"/>
                <a:ea typeface="Arial"/>
                <a:cs typeface="Arial"/>
                <a:sym typeface="Arial"/>
              </a:rPr>
              <a:t>computing and data exploitation infrastructure</a:t>
            </a:r>
            <a:r>
              <a:rPr lang="nl-NL" sz="1100">
                <a:latin typeface="Arial"/>
                <a:ea typeface="Arial"/>
                <a:cs typeface="Arial"/>
                <a:sym typeface="Arial"/>
              </a:rPr>
              <a:t> into the EOSC Federation, along with the experience and expertise of the EGI community.</a:t>
            </a:r>
            <a:endParaRPr sz="1100">
              <a:latin typeface="Arial"/>
              <a:ea typeface="Arial"/>
              <a:cs typeface="Arial"/>
              <a:sym typeface="Arial"/>
            </a:endParaRPr>
          </a:p>
          <a:p>
            <a:pPr indent="0" lvl="0" marL="0" rtl="0" algn="just">
              <a:lnSpc>
                <a:spcPct val="115000"/>
              </a:lnSpc>
              <a:spcBef>
                <a:spcPts val="1200"/>
              </a:spcBef>
              <a:spcAft>
                <a:spcPts val="0"/>
              </a:spcAft>
              <a:buClr>
                <a:schemeClr val="dk1"/>
              </a:buClr>
              <a:buSzPts val="1100"/>
              <a:buFont typeface="Arial"/>
              <a:buNone/>
            </a:pPr>
            <a:r>
              <a:rPr lang="nl-NL" sz="1100">
                <a:latin typeface="Arial"/>
                <a:ea typeface="Arial"/>
                <a:cs typeface="Arial"/>
                <a:sym typeface="Arial"/>
              </a:rPr>
              <a:t>Its main objective is to support </a:t>
            </a:r>
            <a:r>
              <a:rPr b="1" lang="nl-NL" sz="1100">
                <a:latin typeface="Arial"/>
                <a:ea typeface="Arial"/>
                <a:cs typeface="Arial"/>
                <a:sym typeface="Arial"/>
              </a:rPr>
              <a:t>data-intensive research</a:t>
            </a:r>
            <a:r>
              <a:rPr lang="nl-NL" sz="1100">
                <a:latin typeface="Arial"/>
                <a:ea typeface="Arial"/>
                <a:cs typeface="Arial"/>
                <a:sym typeface="Arial"/>
              </a:rPr>
              <a:t>, giving researchers and other EOSC Nodes access to cloud platforms, workflows, data repositories, and advanced data-processing capabilities.</a:t>
            </a:r>
            <a:endParaRPr sz="1100">
              <a:latin typeface="Arial"/>
              <a:ea typeface="Arial"/>
              <a:cs typeface="Arial"/>
              <a:sym typeface="Arial"/>
            </a:endParaRPr>
          </a:p>
          <a:p>
            <a:pPr indent="0" lvl="0" marL="0" rtl="0" algn="just">
              <a:lnSpc>
                <a:spcPct val="115000"/>
              </a:lnSpc>
              <a:spcBef>
                <a:spcPts val="1200"/>
              </a:spcBef>
              <a:spcAft>
                <a:spcPts val="0"/>
              </a:spcAft>
              <a:buClr>
                <a:schemeClr val="dk1"/>
              </a:buClr>
              <a:buSzPts val="1100"/>
              <a:buFont typeface="Arial"/>
              <a:buNone/>
            </a:pPr>
            <a:r>
              <a:rPr lang="nl-NL" sz="1100">
                <a:latin typeface="Arial"/>
                <a:ea typeface="Arial"/>
                <a:cs typeface="Arial"/>
                <a:sym typeface="Arial"/>
              </a:rPr>
              <a:t>But the EGI Node is more than just a resource provider. It also aims to act as a </a:t>
            </a:r>
            <a:r>
              <a:rPr b="1" lang="nl-NL" sz="1100">
                <a:latin typeface="Arial"/>
                <a:ea typeface="Arial"/>
                <a:cs typeface="Arial"/>
                <a:sym typeface="Arial"/>
              </a:rPr>
              <a:t>federator and hub</a:t>
            </a:r>
            <a:r>
              <a:rPr lang="nl-NL" sz="1100">
                <a:latin typeface="Arial"/>
                <a:ea typeface="Arial"/>
                <a:cs typeface="Arial"/>
                <a:sym typeface="Arial"/>
              </a:rPr>
              <a:t>, contributing core EOSC Federating Capabilities to make the EOSC Federation more scalable, resilient and fault-tolerant. </a:t>
            </a:r>
            <a:endParaRPr sz="1100">
              <a:latin typeface="Arial"/>
              <a:ea typeface="Arial"/>
              <a:cs typeface="Arial"/>
              <a:sym typeface="Arial"/>
            </a:endParaRPr>
          </a:p>
          <a:p>
            <a:pPr indent="0" lvl="0" marL="0" rtl="0" algn="just">
              <a:lnSpc>
                <a:spcPct val="115000"/>
              </a:lnSpc>
              <a:spcBef>
                <a:spcPts val="1200"/>
              </a:spcBef>
              <a:spcAft>
                <a:spcPts val="0"/>
              </a:spcAft>
              <a:buClr>
                <a:schemeClr val="dk1"/>
              </a:buClr>
              <a:buSzPts val="1100"/>
              <a:buFont typeface="Arial"/>
              <a:buNone/>
            </a:pPr>
            <a:r>
              <a:rPr lang="nl-NL" sz="1100">
                <a:latin typeface="Arial"/>
                <a:ea typeface="Arial"/>
                <a:cs typeface="Arial"/>
                <a:sym typeface="Arial"/>
              </a:rPr>
              <a:t>Finally, the EGI Node contributes to the </a:t>
            </a:r>
            <a:r>
              <a:rPr b="1" lang="nl-NL" sz="1100">
                <a:latin typeface="Arial"/>
                <a:ea typeface="Arial"/>
                <a:cs typeface="Arial"/>
                <a:sym typeface="Arial"/>
              </a:rPr>
              <a:t>evolution of EOSC itself</a:t>
            </a:r>
            <a:r>
              <a:rPr lang="nl-NL" sz="1100">
                <a:latin typeface="Arial"/>
                <a:ea typeface="Arial"/>
                <a:cs typeface="Arial"/>
                <a:sym typeface="Arial"/>
              </a:rPr>
              <a:t>. Through the EOSC Mesh project, building on experience from EOSC Beyond and EOSC Data Commons, we are contributing to the evolution of the federation, moving towards a more distributed EOSC Federation.</a:t>
            </a:r>
            <a:endParaRPr sz="1100">
              <a:latin typeface="Arial"/>
              <a:ea typeface="Arial"/>
              <a:cs typeface="Arial"/>
              <a:sym typeface="Arial"/>
            </a:endParaRPr>
          </a:p>
          <a:p>
            <a:pPr indent="0" lvl="0" marL="0" rtl="0" algn="just">
              <a:lnSpc>
                <a:spcPct val="115000"/>
              </a:lnSpc>
              <a:spcBef>
                <a:spcPts val="1200"/>
              </a:spcBef>
              <a:spcAft>
                <a:spcPts val="1200"/>
              </a:spcAft>
              <a:buClr>
                <a:schemeClr val="dk1"/>
              </a:buClr>
              <a:buSzPts val="1100"/>
              <a:buFont typeface="Arial"/>
              <a:buNone/>
            </a:pPr>
            <a:r>
              <a:rPr lang="nl-NL" sz="1100">
                <a:latin typeface="Arial"/>
                <a:ea typeface="Arial"/>
                <a:cs typeface="Arial"/>
                <a:sym typeface="Arial"/>
              </a:rPr>
              <a:t>In summary, the EGI Node brings </a:t>
            </a:r>
            <a:r>
              <a:rPr b="1" lang="nl-NL" sz="1100">
                <a:latin typeface="Arial"/>
                <a:ea typeface="Arial"/>
                <a:cs typeface="Arial"/>
                <a:sym typeface="Arial"/>
              </a:rPr>
              <a:t>EGI’s compute and data exploitation infrastructure, scale, communities and operational experience to EOSC</a:t>
            </a:r>
            <a:r>
              <a:rPr lang="nl-NL" sz="1100">
                <a:latin typeface="Arial"/>
                <a:ea typeface="Arial"/>
                <a:cs typeface="Arial"/>
                <a:sym typeface="Arial"/>
              </a:rPr>
              <a:t>, helping turn the EOSC Federation into a powerful European Research Commons.</a:t>
            </a:r>
            <a:endParaRPr/>
          </a:p>
        </p:txBody>
      </p:sp>
      <p:sp>
        <p:nvSpPr>
          <p:cNvPr id="193" name="Google Shape;193;hd3c7bc74b2e59b7_0_11: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hd3c7bc74b2e59b7_0_18: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201" name="Google Shape;201;hd3c7bc74b2e59b7_0_18: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hd3c7bc74b2e59b7_0_18: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hd3c7bc74b2e59b7_0_26: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211" name="Google Shape;211;hd3c7bc74b2e59b7_0_26: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hd3c7bc74b2e59b7_0_26: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hd3c7bc74b2e59b7_0_35: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221" name="Google Shape;221;hd3c7bc74b2e59b7_0_35: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hd3c7bc74b2e59b7_0_35: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hd3c7bc74b2e59b7_0_44: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230" name="Google Shape;230;hd3c7bc74b2e59b7_0_44: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hd3c7bc74b2e59b7_0_44: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hd3c7bc74b2e59b7_0_50: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238" name="Google Shape;238;hd3c7bc74b2e59b7_0_50: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hd3c7bc74b2e59b7_0_50: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h24e402896f4f97ad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8" name="Google Shape;248;h24e402896f4f97ad_0_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h24e402896f4f97ad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7" name="Google Shape;257;h24e402896f4f97ad_0_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h24e402896f4f97ad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5" name="Google Shape;265;h24e402896f4f97ad_0_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h24e402896f4f97ad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h24e402896f4f97ad_0_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h24e402896f4f97ad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 name="Google Shape;281;h24e402896f4f97ad_0_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h158d0167572e0978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h158d0167572e0978_0_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hd3c7bc74b2e59b7_0_58: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302" name="Google Shape;302;hd3c7bc74b2e59b7_0_58: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hd3c7bc74b2e59b7_0_58: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hd3c7bc74b2e59b7_0_97: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310" name="Google Shape;310;hd3c7bc74b2e59b7_0_97: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hd3c7bc74b2e59b7_0_97: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hd3c7bc74b2e59b7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8" name="Google Shape;318;hd3c7bc74b2e59b7_0_104:notes"/>
          <p:cNvSpPr txBox="1"/>
          <p:nvPr>
            <p:ph idx="1" type="body"/>
          </p:nvPr>
        </p:nvSpPr>
        <p:spPr>
          <a:xfrm>
            <a:off x="914400" y="4343400"/>
            <a:ext cx="5029200" cy="4114800"/>
          </a:xfrm>
          <a:prstGeom prst="rect">
            <a:avLst/>
          </a:prstGeom>
          <a:noFill/>
          <a:ln>
            <a:noFill/>
          </a:ln>
        </p:spPr>
        <p:txBody>
          <a:bodyPr anchorCtr="0" anchor="t" bIns="45750" lIns="91550" spcFirstLastPara="1" rIns="91550" wrap="square" tIns="4575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8b9b8a3a8d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4" name="Google Shape;324;g38b9b8a3a8d_0_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8b9b8a3a8d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4" name="Google Shape;344;g38b9b8a3a8d_0_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8b9b8a3a8d_0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7" name="Google Shape;367;g38b9b8a3a8d_0_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8b9b8a3a8d_0_1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6" name="Google Shape;416;g38b9b8a3a8d_0_14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8b9b8a3a8d_0_1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3" name="Google Shape;433;g38b9b8a3a8d_0_17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8b9b8a3a8d_0_1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5" name="Google Shape;445;g38b9b8a3a8d_0_18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8b9b8a3a8d_0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3" name="Google Shape;453;g38b9b8a3a8d_0_19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8b9b8a3a8d_0_2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1" name="Google Shape;461;g38b9b8a3a8d_0_20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h5f339719f80283f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9" name="Google Shape;469;h5f339719f80283f_0_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295e3d2a45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295e3d2a45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g3295e3d2a45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h24e402896f4f97ad_0_620: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483" name="Google Shape;483;h24e402896f4f97ad_0_620: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h24e402896f4f97ad_0_620: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h24e402896f4f97ad_0_627: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491" name="Google Shape;491;h24e402896f4f97ad_0_627: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h24e402896f4f97ad_0_627: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h24e402896f4f97ad_0_634: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499" name="Google Shape;499;h24e402896f4f97ad_0_634: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h24e402896f4f97ad_0_634: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h24e402896f4f97ad_0_641: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507" name="Google Shape;507;h24e402896f4f97ad_0_641: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h24e402896f4f97ad_0_641: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h24e402896f4f97ad_0_648:notes"/>
          <p:cNvSpPr/>
          <p:nvPr>
            <p:ph idx="2" type="sldImg"/>
          </p:nvPr>
        </p:nvSpPr>
        <p:spPr>
          <a:xfrm>
            <a:off x="465885" y="1143179"/>
            <a:ext cx="5927700" cy="3086400"/>
          </a:xfrm>
          <a:custGeom>
            <a:rect b="b" l="l" r="r" t="t"/>
            <a:pathLst>
              <a:path extrusionOk="0" h="120000" w="120000">
                <a:moveTo>
                  <a:pt x="0" y="0"/>
                </a:moveTo>
                <a:lnTo>
                  <a:pt x="120000" y="0"/>
                </a:lnTo>
                <a:lnTo>
                  <a:pt x="120000" y="120000"/>
                </a:lnTo>
                <a:lnTo>
                  <a:pt x="0" y="120000"/>
                </a:lnTo>
                <a:close/>
              </a:path>
            </a:pathLst>
          </a:custGeom>
        </p:spPr>
      </p:sp>
      <p:sp>
        <p:nvSpPr>
          <p:cNvPr id="515" name="Google Shape;515;h24e402896f4f97ad_0_648:notes"/>
          <p:cNvSpPr txBox="1"/>
          <p:nvPr>
            <p:ph idx="1" type="body"/>
          </p:nvPr>
        </p:nvSpPr>
        <p:spPr>
          <a:xfrm>
            <a:off x="685802" y="4400555"/>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h24e402896f4f97ad_0_648:notes"/>
          <p:cNvSpPr txBox="1"/>
          <p:nvPr>
            <p:ph idx="12" type="sldNum"/>
          </p:nvPr>
        </p:nvSpPr>
        <p:spPr>
          <a:xfrm>
            <a:off x="3884620" y="8685225"/>
            <a:ext cx="2971800" cy="4590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type="title">
  <p:cSld name="TITLE">
    <p:bg>
      <p:bgPr>
        <a:solidFill>
          <a:schemeClr val="accent1"/>
        </a:solidFill>
      </p:bgPr>
    </p:bg>
    <p:spTree>
      <p:nvGrpSpPr>
        <p:cNvPr id="13" name="Shape 13"/>
        <p:cNvGrpSpPr/>
        <p:nvPr/>
      </p:nvGrpSpPr>
      <p:grpSpPr>
        <a:xfrm>
          <a:off x="0" y="0"/>
          <a:ext cx="0" cy="0"/>
          <a:chOff x="0" y="0"/>
          <a:chExt cx="0" cy="0"/>
        </a:xfrm>
      </p:grpSpPr>
      <p:sp>
        <p:nvSpPr>
          <p:cNvPr id="14" name="Google Shape;14;p2"/>
          <p:cNvSpPr txBox="1"/>
          <p:nvPr>
            <p:ph type="ctrTitle"/>
          </p:nvPr>
        </p:nvSpPr>
        <p:spPr>
          <a:xfrm>
            <a:off x="423013" y="1600200"/>
            <a:ext cx="9144000" cy="10064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500"/>
              <a:buFont typeface="Quicksand"/>
              <a:buNone/>
              <a:defRPr b="0" i="0" sz="65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
          <p:cNvSpPr txBox="1"/>
          <p:nvPr>
            <p:ph idx="1" type="subTitle"/>
          </p:nvPr>
        </p:nvSpPr>
        <p:spPr>
          <a:xfrm>
            <a:off x="423013" y="2825750"/>
            <a:ext cx="9144000" cy="1655762"/>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3000"/>
              <a:buNone/>
              <a:defRPr b="0" i="0" sz="3000">
                <a:solidFill>
                  <a:schemeClr val="lt1"/>
                </a:solidFill>
                <a:latin typeface="Roboto"/>
                <a:ea typeface="Roboto"/>
                <a:cs typeface="Roboto"/>
                <a:sym typeface="Robot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2"/>
          <p:cNvSpPr txBox="1"/>
          <p:nvPr/>
        </p:nvSpPr>
        <p:spPr>
          <a:xfrm>
            <a:off x="2160153" y="6305764"/>
            <a:ext cx="9144000" cy="3651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lt1"/>
              </a:buClr>
              <a:buSzPts val="1500"/>
              <a:buFont typeface="Arial"/>
              <a:buNone/>
            </a:pPr>
            <a:r>
              <a:rPr lang="nl-NL" sz="900">
                <a:solidFill>
                  <a:schemeClr val="lt1"/>
                </a:solidFill>
                <a:latin typeface="Roboto"/>
                <a:ea typeface="Roboto"/>
                <a:cs typeface="Roboto"/>
                <a:sym typeface="Roboto"/>
              </a:rPr>
              <a:t>Grant </a:t>
            </a:r>
            <a:r>
              <a:rPr lang="nl-NL" sz="900">
                <a:solidFill>
                  <a:schemeClr val="lt1"/>
                </a:solidFill>
                <a:latin typeface="Roboto"/>
                <a:ea typeface="Roboto"/>
                <a:cs typeface="Roboto"/>
                <a:sym typeface="Roboto"/>
              </a:rPr>
              <a:t>Agreement </a:t>
            </a:r>
            <a:r>
              <a:rPr lang="nl-NL" sz="900">
                <a:solidFill>
                  <a:schemeClr val="lt1"/>
                </a:solidFill>
                <a:latin typeface="Roboto"/>
                <a:ea typeface="Roboto"/>
                <a:cs typeface="Roboto"/>
                <a:sym typeface="Roboto"/>
              </a:rPr>
              <a:t>101188179</a:t>
            </a:r>
            <a:endParaRPr b="0" i="0" sz="1500" u="none" cap="none" strike="noStrike">
              <a:solidFill>
                <a:schemeClr val="lt1"/>
              </a:solidFill>
              <a:latin typeface="Roboto"/>
              <a:ea typeface="Roboto"/>
              <a:cs typeface="Roboto"/>
              <a:sym typeface="Roboto"/>
            </a:endParaRPr>
          </a:p>
        </p:txBody>
      </p:sp>
      <p:pic>
        <p:nvPicPr>
          <p:cNvPr id="17" name="Google Shape;17;p2"/>
          <p:cNvPicPr preferRelativeResize="0"/>
          <p:nvPr/>
        </p:nvPicPr>
        <p:blipFill>
          <a:blip r:embed="rId2">
            <a:alphaModFix/>
          </a:blip>
          <a:stretch>
            <a:fillRect/>
          </a:stretch>
        </p:blipFill>
        <p:spPr>
          <a:xfrm>
            <a:off x="6809358" y="4832230"/>
            <a:ext cx="4833427" cy="2706224"/>
          </a:xfrm>
          <a:prstGeom prst="rect">
            <a:avLst/>
          </a:prstGeom>
          <a:noFill/>
          <a:ln>
            <a:noFill/>
          </a:ln>
        </p:spPr>
      </p:pic>
      <p:pic>
        <p:nvPicPr>
          <p:cNvPr id="18" name="Google Shape;18;p2"/>
          <p:cNvPicPr preferRelativeResize="0"/>
          <p:nvPr/>
        </p:nvPicPr>
        <p:blipFill>
          <a:blip r:embed="rId3">
            <a:alphaModFix/>
          </a:blip>
          <a:stretch>
            <a:fillRect/>
          </a:stretch>
        </p:blipFill>
        <p:spPr>
          <a:xfrm>
            <a:off x="469500" y="6213234"/>
            <a:ext cx="1461950" cy="326374"/>
          </a:xfrm>
          <a:prstGeom prst="rect">
            <a:avLst/>
          </a:prstGeom>
          <a:noFill/>
          <a:ln>
            <a:noFill/>
          </a:ln>
        </p:spPr>
      </p:pic>
      <p:sp>
        <p:nvSpPr>
          <p:cNvPr id="19" name="Google Shape;19;p2"/>
          <p:cNvSpPr txBox="1"/>
          <p:nvPr/>
        </p:nvSpPr>
        <p:spPr>
          <a:xfrm>
            <a:off x="509100" y="5575600"/>
            <a:ext cx="3000000" cy="392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nl-NL" sz="1500">
                <a:solidFill>
                  <a:schemeClr val="lt1"/>
                </a:solidFill>
                <a:latin typeface="Roboto"/>
                <a:ea typeface="Roboto"/>
                <a:cs typeface="Roboto"/>
                <a:sym typeface="Roboto"/>
              </a:rPr>
              <a:t>IBERGRID 2026</a:t>
            </a:r>
            <a:endParaRPr sz="1500">
              <a:solidFill>
                <a:schemeClr val="lt1"/>
              </a:solidFill>
              <a:latin typeface="Roboto"/>
              <a:ea typeface="Roboto"/>
              <a:cs typeface="Roboto"/>
              <a:sym typeface="Roboto"/>
            </a:endParaRPr>
          </a:p>
        </p:txBody>
      </p:sp>
      <p:pic>
        <p:nvPicPr>
          <p:cNvPr id="20" name="Google Shape;20;p2" title="logo-eosc-mesh-ver-white.png"/>
          <p:cNvPicPr preferRelativeResize="0"/>
          <p:nvPr/>
        </p:nvPicPr>
        <p:blipFill>
          <a:blip r:embed="rId4">
            <a:alphaModFix/>
          </a:blip>
          <a:stretch>
            <a:fillRect/>
          </a:stretch>
        </p:blipFill>
        <p:spPr>
          <a:xfrm>
            <a:off x="509100" y="401239"/>
            <a:ext cx="3000000" cy="48749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1">
  <p:cSld name="TITLE_1">
    <p:bg>
      <p:bgPr>
        <a:solidFill>
          <a:schemeClr val="accent2"/>
        </a:solidFill>
      </p:bgPr>
    </p:bg>
    <p:spTree>
      <p:nvGrpSpPr>
        <p:cNvPr id="21" name="Shape 21"/>
        <p:cNvGrpSpPr/>
        <p:nvPr/>
      </p:nvGrpSpPr>
      <p:grpSpPr>
        <a:xfrm>
          <a:off x="0" y="0"/>
          <a:ext cx="0" cy="0"/>
          <a:chOff x="0" y="0"/>
          <a:chExt cx="0" cy="0"/>
        </a:xfrm>
      </p:grpSpPr>
      <p:sp>
        <p:nvSpPr>
          <p:cNvPr id="22" name="Google Shape;22;p3"/>
          <p:cNvSpPr txBox="1"/>
          <p:nvPr>
            <p:ph type="ctrTitle"/>
          </p:nvPr>
        </p:nvSpPr>
        <p:spPr>
          <a:xfrm>
            <a:off x="423013" y="1600200"/>
            <a:ext cx="9144000" cy="10065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6500"/>
              <a:buFont typeface="Quicksand"/>
              <a:buNone/>
              <a:defRPr b="0" i="0" sz="65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423013" y="2825750"/>
            <a:ext cx="9144000" cy="16557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chemeClr val="lt1"/>
              </a:buClr>
              <a:buSzPts val="3000"/>
              <a:buNone/>
              <a:defRPr b="0" i="0" sz="3000">
                <a:solidFill>
                  <a:schemeClr val="lt1"/>
                </a:solidFill>
                <a:latin typeface="Roboto"/>
                <a:ea typeface="Roboto"/>
                <a:cs typeface="Roboto"/>
                <a:sym typeface="Robot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3"/>
          <p:cNvSpPr txBox="1"/>
          <p:nvPr/>
        </p:nvSpPr>
        <p:spPr>
          <a:xfrm>
            <a:off x="2160153" y="6305764"/>
            <a:ext cx="9144000" cy="3651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lt1"/>
              </a:buClr>
              <a:buSzPts val="1500"/>
              <a:buFont typeface="Arial"/>
              <a:buNone/>
            </a:pPr>
            <a:r>
              <a:rPr lang="nl-NL" sz="900">
                <a:solidFill>
                  <a:schemeClr val="lt1"/>
                </a:solidFill>
                <a:latin typeface="Roboto"/>
                <a:ea typeface="Roboto"/>
                <a:cs typeface="Roboto"/>
                <a:sym typeface="Roboto"/>
              </a:rPr>
              <a:t>Grant Agreement 101188179</a:t>
            </a:r>
            <a:endParaRPr b="0" i="0" sz="1500" u="none" cap="none" strike="noStrike">
              <a:solidFill>
                <a:schemeClr val="lt1"/>
              </a:solidFill>
              <a:latin typeface="Roboto"/>
              <a:ea typeface="Roboto"/>
              <a:cs typeface="Roboto"/>
              <a:sym typeface="Roboto"/>
            </a:endParaRPr>
          </a:p>
        </p:txBody>
      </p:sp>
      <p:pic>
        <p:nvPicPr>
          <p:cNvPr id="25" name="Google Shape;25;p3"/>
          <p:cNvPicPr preferRelativeResize="0"/>
          <p:nvPr/>
        </p:nvPicPr>
        <p:blipFill>
          <a:blip r:embed="rId2">
            <a:alphaModFix/>
          </a:blip>
          <a:stretch>
            <a:fillRect/>
          </a:stretch>
        </p:blipFill>
        <p:spPr>
          <a:xfrm>
            <a:off x="6809358" y="4832230"/>
            <a:ext cx="4833427" cy="2706224"/>
          </a:xfrm>
          <a:prstGeom prst="rect">
            <a:avLst/>
          </a:prstGeom>
          <a:noFill/>
          <a:ln>
            <a:noFill/>
          </a:ln>
        </p:spPr>
      </p:pic>
      <p:pic>
        <p:nvPicPr>
          <p:cNvPr id="26" name="Google Shape;26;p3"/>
          <p:cNvPicPr preferRelativeResize="0"/>
          <p:nvPr/>
        </p:nvPicPr>
        <p:blipFill>
          <a:blip r:embed="rId3">
            <a:alphaModFix/>
          </a:blip>
          <a:stretch>
            <a:fillRect/>
          </a:stretch>
        </p:blipFill>
        <p:spPr>
          <a:xfrm>
            <a:off x="469500" y="6213234"/>
            <a:ext cx="1461950" cy="326374"/>
          </a:xfrm>
          <a:prstGeom prst="rect">
            <a:avLst/>
          </a:prstGeom>
          <a:noFill/>
          <a:ln>
            <a:noFill/>
          </a:ln>
        </p:spPr>
      </p:pic>
      <p:sp>
        <p:nvSpPr>
          <p:cNvPr id="27" name="Google Shape;27;p3"/>
          <p:cNvSpPr txBox="1"/>
          <p:nvPr/>
        </p:nvSpPr>
        <p:spPr>
          <a:xfrm>
            <a:off x="509100" y="5575600"/>
            <a:ext cx="3000000" cy="392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nl-NL" sz="1500">
                <a:solidFill>
                  <a:schemeClr val="lt1"/>
                </a:solidFill>
                <a:latin typeface="Roboto"/>
                <a:ea typeface="Roboto"/>
                <a:cs typeface="Roboto"/>
                <a:sym typeface="Roboto"/>
              </a:rPr>
              <a:t>13</a:t>
            </a:r>
            <a:r>
              <a:rPr lang="nl-NL" sz="1500">
                <a:solidFill>
                  <a:schemeClr val="lt1"/>
                </a:solidFill>
                <a:latin typeface="Roboto"/>
                <a:ea typeface="Roboto"/>
                <a:cs typeface="Roboto"/>
                <a:sym typeface="Roboto"/>
              </a:rPr>
              <a:t> | 10 | 2026</a:t>
            </a:r>
            <a:endParaRPr sz="1500">
              <a:solidFill>
                <a:schemeClr val="lt1"/>
              </a:solidFill>
              <a:latin typeface="Roboto"/>
              <a:ea typeface="Roboto"/>
              <a:cs typeface="Roboto"/>
              <a:sym typeface="Roboto"/>
            </a:endParaRPr>
          </a:p>
        </p:txBody>
      </p:sp>
      <p:pic>
        <p:nvPicPr>
          <p:cNvPr id="28" name="Google Shape;28;p3" title="logo-eosc-mesh-ver-white.png"/>
          <p:cNvPicPr preferRelativeResize="0"/>
          <p:nvPr/>
        </p:nvPicPr>
        <p:blipFill>
          <a:blip r:embed="rId4">
            <a:alphaModFix/>
          </a:blip>
          <a:stretch>
            <a:fillRect/>
          </a:stretch>
        </p:blipFill>
        <p:spPr>
          <a:xfrm>
            <a:off x="509100" y="401239"/>
            <a:ext cx="3000000" cy="48749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age 3">
  <p:cSld name="Text Page 3">
    <p:spTree>
      <p:nvGrpSpPr>
        <p:cNvPr id="29" name="Shape 29"/>
        <p:cNvGrpSpPr/>
        <p:nvPr/>
      </p:nvGrpSpPr>
      <p:grpSpPr>
        <a:xfrm>
          <a:off x="0" y="0"/>
          <a:ext cx="0" cy="0"/>
          <a:chOff x="0" y="0"/>
          <a:chExt cx="0" cy="0"/>
        </a:xfrm>
      </p:grpSpPr>
      <p:pic>
        <p:nvPicPr>
          <p:cNvPr id="30" name="Google Shape;30;p4"/>
          <p:cNvPicPr preferRelativeResize="0"/>
          <p:nvPr/>
        </p:nvPicPr>
        <p:blipFill>
          <a:blip r:embed="rId2">
            <a:alphaModFix/>
          </a:blip>
          <a:stretch>
            <a:fillRect/>
          </a:stretch>
        </p:blipFill>
        <p:spPr>
          <a:xfrm>
            <a:off x="6809358" y="4832230"/>
            <a:ext cx="4833427" cy="2706224"/>
          </a:xfrm>
          <a:prstGeom prst="rect">
            <a:avLst/>
          </a:prstGeom>
          <a:noFill/>
          <a:ln>
            <a:noFill/>
          </a:ln>
        </p:spPr>
      </p:pic>
      <p:sp>
        <p:nvSpPr>
          <p:cNvPr id="31" name="Google Shape;31;p4"/>
          <p:cNvSpPr txBox="1"/>
          <p:nvPr>
            <p:ph idx="1" type="body"/>
          </p:nvPr>
        </p:nvSpPr>
        <p:spPr>
          <a:xfrm>
            <a:off x="331463" y="1670958"/>
            <a:ext cx="9830100" cy="4382400"/>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500"/>
              <a:buNone/>
              <a:defRPr b="0" i="0" sz="1500">
                <a:solidFill>
                  <a:schemeClr val="dk1"/>
                </a:solidFill>
                <a:latin typeface="Roboto"/>
                <a:ea typeface="Roboto"/>
                <a:cs typeface="Roboto"/>
                <a:sym typeface="Roboto"/>
              </a:defRPr>
            </a:lvl1pPr>
            <a:lvl2pPr indent="-323850" lvl="1" marL="9144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4"/>
          <p:cNvSpPr txBox="1"/>
          <p:nvPr>
            <p:ph type="title"/>
          </p:nvPr>
        </p:nvSpPr>
        <p:spPr>
          <a:xfrm>
            <a:off x="2832601" y="235625"/>
            <a:ext cx="85269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500"/>
              <a:buFont typeface="Quicksand"/>
              <a:buNone/>
              <a:defRPr b="0" i="0" sz="3500">
                <a:solidFill>
                  <a:schemeClr val="accent1"/>
                </a:solidFill>
                <a:latin typeface="Quicksand"/>
                <a:ea typeface="Quicksand"/>
                <a:cs typeface="Quicksand"/>
                <a:sym typeface="Quicksand"/>
              </a:defRPr>
            </a:lvl1pPr>
            <a:lvl2pPr lvl="1">
              <a:spcBef>
                <a:spcPts val="0"/>
              </a:spcBef>
              <a:spcAft>
                <a:spcPts val="0"/>
              </a:spcAft>
              <a:buClr>
                <a:srgbClr val="EE7444"/>
              </a:buClr>
              <a:buSzPts val="1400"/>
              <a:buNone/>
              <a:defRPr>
                <a:solidFill>
                  <a:srgbClr val="EE7444"/>
                </a:solidFill>
              </a:defRPr>
            </a:lvl2pPr>
            <a:lvl3pPr lvl="2">
              <a:spcBef>
                <a:spcPts val="0"/>
              </a:spcBef>
              <a:spcAft>
                <a:spcPts val="0"/>
              </a:spcAft>
              <a:buClr>
                <a:srgbClr val="EE7444"/>
              </a:buClr>
              <a:buSzPts val="1400"/>
              <a:buNone/>
              <a:defRPr>
                <a:solidFill>
                  <a:srgbClr val="EE7444"/>
                </a:solidFill>
              </a:defRPr>
            </a:lvl3pPr>
            <a:lvl4pPr lvl="3">
              <a:spcBef>
                <a:spcPts val="0"/>
              </a:spcBef>
              <a:spcAft>
                <a:spcPts val="0"/>
              </a:spcAft>
              <a:buClr>
                <a:srgbClr val="EE7444"/>
              </a:buClr>
              <a:buSzPts val="1400"/>
              <a:buNone/>
              <a:defRPr>
                <a:solidFill>
                  <a:srgbClr val="EE7444"/>
                </a:solidFill>
              </a:defRPr>
            </a:lvl4pPr>
            <a:lvl5pPr lvl="4">
              <a:spcBef>
                <a:spcPts val="0"/>
              </a:spcBef>
              <a:spcAft>
                <a:spcPts val="0"/>
              </a:spcAft>
              <a:buClr>
                <a:srgbClr val="EE7444"/>
              </a:buClr>
              <a:buSzPts val="1400"/>
              <a:buNone/>
              <a:defRPr>
                <a:solidFill>
                  <a:srgbClr val="EE7444"/>
                </a:solidFill>
              </a:defRPr>
            </a:lvl5pPr>
            <a:lvl6pPr lvl="5">
              <a:spcBef>
                <a:spcPts val="0"/>
              </a:spcBef>
              <a:spcAft>
                <a:spcPts val="0"/>
              </a:spcAft>
              <a:buClr>
                <a:srgbClr val="EE7444"/>
              </a:buClr>
              <a:buSzPts val="1400"/>
              <a:buNone/>
              <a:defRPr>
                <a:solidFill>
                  <a:srgbClr val="EE7444"/>
                </a:solidFill>
              </a:defRPr>
            </a:lvl6pPr>
            <a:lvl7pPr lvl="6">
              <a:spcBef>
                <a:spcPts val="0"/>
              </a:spcBef>
              <a:spcAft>
                <a:spcPts val="0"/>
              </a:spcAft>
              <a:buClr>
                <a:srgbClr val="EE7444"/>
              </a:buClr>
              <a:buSzPts val="1400"/>
              <a:buNone/>
              <a:defRPr>
                <a:solidFill>
                  <a:srgbClr val="EE7444"/>
                </a:solidFill>
              </a:defRPr>
            </a:lvl7pPr>
            <a:lvl8pPr lvl="7">
              <a:spcBef>
                <a:spcPts val="0"/>
              </a:spcBef>
              <a:spcAft>
                <a:spcPts val="0"/>
              </a:spcAft>
              <a:buClr>
                <a:srgbClr val="EE7444"/>
              </a:buClr>
              <a:buSzPts val="1400"/>
              <a:buNone/>
              <a:defRPr>
                <a:solidFill>
                  <a:srgbClr val="EE7444"/>
                </a:solidFill>
              </a:defRPr>
            </a:lvl8pPr>
            <a:lvl9pPr lvl="8">
              <a:spcBef>
                <a:spcPts val="0"/>
              </a:spcBef>
              <a:spcAft>
                <a:spcPts val="0"/>
              </a:spcAft>
              <a:buClr>
                <a:srgbClr val="EE7444"/>
              </a:buClr>
              <a:buSzPts val="1400"/>
              <a:buNone/>
              <a:defRPr>
                <a:solidFill>
                  <a:srgbClr val="EE7444"/>
                </a:solidFill>
              </a:defRPr>
            </a:lvl9pPr>
          </a:lstStyle>
          <a:p/>
        </p:txBody>
      </p:sp>
      <p:sp>
        <p:nvSpPr>
          <p:cNvPr id="33" name="Google Shape;33;p4"/>
          <p:cNvSpPr txBox="1"/>
          <p:nvPr>
            <p:ph idx="12" type="sldNum"/>
          </p:nvPr>
        </p:nvSpPr>
        <p:spPr>
          <a:xfrm>
            <a:off x="9290222" y="6423497"/>
            <a:ext cx="2743200" cy="23083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888888"/>
                </a:solidFill>
                <a:latin typeface="Roboto Light"/>
                <a:ea typeface="Roboto Light"/>
                <a:cs typeface="Roboto Light"/>
                <a:sym typeface="Roboto Light"/>
              </a:defRPr>
            </a:lvl1pPr>
            <a:lvl2pPr indent="0" lvl="1" marL="0" algn="r">
              <a:spcBef>
                <a:spcPts val="0"/>
              </a:spcBef>
              <a:buNone/>
              <a:defRPr b="0" i="0" sz="900" u="none" cap="none" strike="noStrike">
                <a:solidFill>
                  <a:srgbClr val="888888"/>
                </a:solidFill>
                <a:latin typeface="Roboto Light"/>
                <a:ea typeface="Roboto Light"/>
                <a:cs typeface="Roboto Light"/>
                <a:sym typeface="Roboto Light"/>
              </a:defRPr>
            </a:lvl2pPr>
            <a:lvl3pPr indent="0" lvl="2" marL="0" algn="r">
              <a:spcBef>
                <a:spcPts val="0"/>
              </a:spcBef>
              <a:buNone/>
              <a:defRPr b="0" i="0" sz="900" u="none" cap="none" strike="noStrike">
                <a:solidFill>
                  <a:srgbClr val="888888"/>
                </a:solidFill>
                <a:latin typeface="Roboto Light"/>
                <a:ea typeface="Roboto Light"/>
                <a:cs typeface="Roboto Light"/>
                <a:sym typeface="Roboto Light"/>
              </a:defRPr>
            </a:lvl3pPr>
            <a:lvl4pPr indent="0" lvl="3" marL="0" algn="r">
              <a:spcBef>
                <a:spcPts val="0"/>
              </a:spcBef>
              <a:buNone/>
              <a:defRPr b="0" i="0" sz="900" u="none" cap="none" strike="noStrike">
                <a:solidFill>
                  <a:srgbClr val="888888"/>
                </a:solidFill>
                <a:latin typeface="Roboto Light"/>
                <a:ea typeface="Roboto Light"/>
                <a:cs typeface="Roboto Light"/>
                <a:sym typeface="Roboto Light"/>
              </a:defRPr>
            </a:lvl4pPr>
            <a:lvl5pPr indent="0" lvl="4" marL="0" algn="r">
              <a:spcBef>
                <a:spcPts val="0"/>
              </a:spcBef>
              <a:buNone/>
              <a:defRPr b="0" i="0" sz="900" u="none" cap="none" strike="noStrike">
                <a:solidFill>
                  <a:srgbClr val="888888"/>
                </a:solidFill>
                <a:latin typeface="Roboto Light"/>
                <a:ea typeface="Roboto Light"/>
                <a:cs typeface="Roboto Light"/>
                <a:sym typeface="Roboto Light"/>
              </a:defRPr>
            </a:lvl5pPr>
            <a:lvl6pPr indent="0" lvl="5" marL="0" algn="r">
              <a:spcBef>
                <a:spcPts val="0"/>
              </a:spcBef>
              <a:buNone/>
              <a:defRPr b="0" i="0" sz="900" u="none" cap="none" strike="noStrike">
                <a:solidFill>
                  <a:srgbClr val="888888"/>
                </a:solidFill>
                <a:latin typeface="Roboto Light"/>
                <a:ea typeface="Roboto Light"/>
                <a:cs typeface="Roboto Light"/>
                <a:sym typeface="Roboto Light"/>
              </a:defRPr>
            </a:lvl6pPr>
            <a:lvl7pPr indent="0" lvl="6" marL="0" algn="r">
              <a:spcBef>
                <a:spcPts val="0"/>
              </a:spcBef>
              <a:buNone/>
              <a:defRPr b="0" i="0" sz="900" u="none" cap="none" strike="noStrike">
                <a:solidFill>
                  <a:srgbClr val="888888"/>
                </a:solidFill>
                <a:latin typeface="Roboto Light"/>
                <a:ea typeface="Roboto Light"/>
                <a:cs typeface="Roboto Light"/>
                <a:sym typeface="Roboto Light"/>
              </a:defRPr>
            </a:lvl7pPr>
            <a:lvl8pPr indent="0" lvl="7" marL="0" algn="r">
              <a:spcBef>
                <a:spcPts val="0"/>
              </a:spcBef>
              <a:buNone/>
              <a:defRPr b="0" i="0" sz="900" u="none" cap="none" strike="noStrike">
                <a:solidFill>
                  <a:srgbClr val="888888"/>
                </a:solidFill>
                <a:latin typeface="Roboto Light"/>
                <a:ea typeface="Roboto Light"/>
                <a:cs typeface="Roboto Light"/>
                <a:sym typeface="Roboto Light"/>
              </a:defRPr>
            </a:lvl8pPr>
            <a:lvl9pPr indent="0" lvl="8" marL="0" algn="r">
              <a:spcBef>
                <a:spcPts val="0"/>
              </a:spcBef>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
        <p:nvSpPr>
          <p:cNvPr id="34" name="Google Shape;34;p4"/>
          <p:cNvSpPr txBox="1"/>
          <p:nvPr>
            <p:ph idx="2" type="body"/>
          </p:nvPr>
        </p:nvSpPr>
        <p:spPr>
          <a:xfrm>
            <a:off x="331466" y="995712"/>
            <a:ext cx="98301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5" name="Google Shape;35;p4" title="logo-eosc-mesh-ver-color.png"/>
          <p:cNvPicPr preferRelativeResize="0"/>
          <p:nvPr/>
        </p:nvPicPr>
        <p:blipFill>
          <a:blip r:embed="rId3">
            <a:alphaModFix/>
          </a:blip>
          <a:stretch>
            <a:fillRect/>
          </a:stretch>
        </p:blipFill>
        <p:spPr>
          <a:xfrm>
            <a:off x="331475" y="363067"/>
            <a:ext cx="2089800" cy="339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Image Page 2">
  <p:cSld name="Text + Image Page 2">
    <p:spTree>
      <p:nvGrpSpPr>
        <p:cNvPr id="36" name="Shape 36"/>
        <p:cNvGrpSpPr/>
        <p:nvPr/>
      </p:nvGrpSpPr>
      <p:grpSpPr>
        <a:xfrm>
          <a:off x="0" y="0"/>
          <a:ext cx="0" cy="0"/>
          <a:chOff x="0" y="0"/>
          <a:chExt cx="0" cy="0"/>
        </a:xfrm>
      </p:grpSpPr>
      <p:pic>
        <p:nvPicPr>
          <p:cNvPr id="37" name="Google Shape;37;p5"/>
          <p:cNvPicPr preferRelativeResize="0"/>
          <p:nvPr/>
        </p:nvPicPr>
        <p:blipFill>
          <a:blip r:embed="rId2">
            <a:alphaModFix/>
          </a:blip>
          <a:stretch>
            <a:fillRect/>
          </a:stretch>
        </p:blipFill>
        <p:spPr>
          <a:xfrm>
            <a:off x="6809358" y="4832230"/>
            <a:ext cx="4833427" cy="2706224"/>
          </a:xfrm>
          <a:prstGeom prst="rect">
            <a:avLst/>
          </a:prstGeom>
          <a:noFill/>
          <a:ln>
            <a:noFill/>
          </a:ln>
        </p:spPr>
      </p:pic>
      <p:sp>
        <p:nvSpPr>
          <p:cNvPr id="38" name="Google Shape;38;p5"/>
          <p:cNvSpPr txBox="1"/>
          <p:nvPr>
            <p:ph idx="12" type="sldNum"/>
          </p:nvPr>
        </p:nvSpPr>
        <p:spPr>
          <a:xfrm>
            <a:off x="9290222" y="6423497"/>
            <a:ext cx="2743200" cy="23083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a:solidFill>
                  <a:srgbClr val="888888"/>
                </a:solidFill>
                <a:latin typeface="Roboto Light"/>
                <a:ea typeface="Roboto Light"/>
                <a:cs typeface="Roboto Light"/>
                <a:sym typeface="Roboto Light"/>
              </a:defRPr>
            </a:lvl1pPr>
            <a:lvl2pPr indent="0" lvl="1" marL="0" algn="r">
              <a:spcBef>
                <a:spcPts val="0"/>
              </a:spcBef>
              <a:buNone/>
              <a:defRPr b="0" i="0" sz="900">
                <a:solidFill>
                  <a:srgbClr val="888888"/>
                </a:solidFill>
                <a:latin typeface="Roboto Light"/>
                <a:ea typeface="Roboto Light"/>
                <a:cs typeface="Roboto Light"/>
                <a:sym typeface="Roboto Light"/>
              </a:defRPr>
            </a:lvl2pPr>
            <a:lvl3pPr indent="0" lvl="2" marL="0" algn="r">
              <a:spcBef>
                <a:spcPts val="0"/>
              </a:spcBef>
              <a:buNone/>
              <a:defRPr b="0" i="0" sz="900">
                <a:solidFill>
                  <a:srgbClr val="888888"/>
                </a:solidFill>
                <a:latin typeface="Roboto Light"/>
                <a:ea typeface="Roboto Light"/>
                <a:cs typeface="Roboto Light"/>
                <a:sym typeface="Roboto Light"/>
              </a:defRPr>
            </a:lvl3pPr>
            <a:lvl4pPr indent="0" lvl="3" marL="0" algn="r">
              <a:spcBef>
                <a:spcPts val="0"/>
              </a:spcBef>
              <a:buNone/>
              <a:defRPr b="0" i="0" sz="900">
                <a:solidFill>
                  <a:srgbClr val="888888"/>
                </a:solidFill>
                <a:latin typeface="Roboto Light"/>
                <a:ea typeface="Roboto Light"/>
                <a:cs typeface="Roboto Light"/>
                <a:sym typeface="Roboto Light"/>
              </a:defRPr>
            </a:lvl4pPr>
            <a:lvl5pPr indent="0" lvl="4" marL="0" algn="r">
              <a:spcBef>
                <a:spcPts val="0"/>
              </a:spcBef>
              <a:buNone/>
              <a:defRPr b="0" i="0" sz="900">
                <a:solidFill>
                  <a:srgbClr val="888888"/>
                </a:solidFill>
                <a:latin typeface="Roboto Light"/>
                <a:ea typeface="Roboto Light"/>
                <a:cs typeface="Roboto Light"/>
                <a:sym typeface="Roboto Light"/>
              </a:defRPr>
            </a:lvl5pPr>
            <a:lvl6pPr indent="0" lvl="5" marL="0" algn="r">
              <a:spcBef>
                <a:spcPts val="0"/>
              </a:spcBef>
              <a:buNone/>
              <a:defRPr b="0" i="0" sz="900">
                <a:solidFill>
                  <a:srgbClr val="888888"/>
                </a:solidFill>
                <a:latin typeface="Roboto Light"/>
                <a:ea typeface="Roboto Light"/>
                <a:cs typeface="Roboto Light"/>
                <a:sym typeface="Roboto Light"/>
              </a:defRPr>
            </a:lvl6pPr>
            <a:lvl7pPr indent="0" lvl="6" marL="0" algn="r">
              <a:spcBef>
                <a:spcPts val="0"/>
              </a:spcBef>
              <a:buNone/>
              <a:defRPr b="0" i="0" sz="900">
                <a:solidFill>
                  <a:srgbClr val="888888"/>
                </a:solidFill>
                <a:latin typeface="Roboto Light"/>
                <a:ea typeface="Roboto Light"/>
                <a:cs typeface="Roboto Light"/>
                <a:sym typeface="Roboto Light"/>
              </a:defRPr>
            </a:lvl7pPr>
            <a:lvl8pPr indent="0" lvl="7" marL="0" algn="r">
              <a:spcBef>
                <a:spcPts val="0"/>
              </a:spcBef>
              <a:buNone/>
              <a:defRPr b="0" i="0" sz="900">
                <a:solidFill>
                  <a:srgbClr val="888888"/>
                </a:solidFill>
                <a:latin typeface="Roboto Light"/>
                <a:ea typeface="Roboto Light"/>
                <a:cs typeface="Roboto Light"/>
                <a:sym typeface="Roboto Light"/>
              </a:defRPr>
            </a:lvl8pPr>
            <a:lvl9pPr indent="0" lvl="8" marL="0" algn="r">
              <a:spcBef>
                <a:spcPts val="0"/>
              </a:spcBef>
              <a:buNone/>
              <a:defRPr b="0" i="0" sz="900">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
        <p:nvSpPr>
          <p:cNvPr id="39" name="Google Shape;39;p5"/>
          <p:cNvSpPr/>
          <p:nvPr>
            <p:ph idx="2" type="pic"/>
          </p:nvPr>
        </p:nvSpPr>
        <p:spPr>
          <a:xfrm>
            <a:off x="6624662" y="1570355"/>
            <a:ext cx="4927256" cy="4382570"/>
          </a:xfrm>
          <a:prstGeom prst="rect">
            <a:avLst/>
          </a:prstGeom>
          <a:noFill/>
          <a:ln>
            <a:noFill/>
          </a:ln>
        </p:spPr>
      </p:sp>
      <p:sp>
        <p:nvSpPr>
          <p:cNvPr id="40" name="Google Shape;40;p5"/>
          <p:cNvSpPr txBox="1"/>
          <p:nvPr>
            <p:ph idx="1" type="body"/>
          </p:nvPr>
        </p:nvSpPr>
        <p:spPr>
          <a:xfrm>
            <a:off x="331463" y="1670958"/>
            <a:ext cx="9830100" cy="4382400"/>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500"/>
              <a:buNone/>
              <a:defRPr b="0" i="0" sz="1500">
                <a:solidFill>
                  <a:schemeClr val="dk1"/>
                </a:solidFill>
                <a:latin typeface="Roboto"/>
                <a:ea typeface="Roboto"/>
                <a:cs typeface="Roboto"/>
                <a:sym typeface="Roboto"/>
              </a:defRPr>
            </a:lvl1pPr>
            <a:lvl2pPr indent="-323850" lvl="1" marL="9144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
          <p:cNvSpPr txBox="1"/>
          <p:nvPr>
            <p:ph idx="3" type="body"/>
          </p:nvPr>
        </p:nvSpPr>
        <p:spPr>
          <a:xfrm>
            <a:off x="331466" y="995712"/>
            <a:ext cx="98301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42" name="Google Shape;42;p5" title="logo-eosc-mesh-ver-color.png"/>
          <p:cNvPicPr preferRelativeResize="0"/>
          <p:nvPr/>
        </p:nvPicPr>
        <p:blipFill>
          <a:blip r:embed="rId3">
            <a:alphaModFix/>
          </a:blip>
          <a:stretch>
            <a:fillRect/>
          </a:stretch>
        </p:blipFill>
        <p:spPr>
          <a:xfrm>
            <a:off x="331475" y="363067"/>
            <a:ext cx="2089800" cy="339600"/>
          </a:xfrm>
          <a:prstGeom prst="rect">
            <a:avLst/>
          </a:prstGeom>
          <a:noFill/>
          <a:ln>
            <a:noFill/>
          </a:ln>
        </p:spPr>
      </p:pic>
      <p:sp>
        <p:nvSpPr>
          <p:cNvPr id="43" name="Google Shape;43;p5"/>
          <p:cNvSpPr txBox="1"/>
          <p:nvPr>
            <p:ph type="title"/>
          </p:nvPr>
        </p:nvSpPr>
        <p:spPr>
          <a:xfrm>
            <a:off x="2832601" y="235625"/>
            <a:ext cx="85269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500"/>
              <a:buFont typeface="Quicksand"/>
              <a:buNone/>
              <a:defRPr b="0" i="0" sz="3500">
                <a:solidFill>
                  <a:schemeClr val="accent1"/>
                </a:solidFill>
                <a:latin typeface="Quicksand"/>
                <a:ea typeface="Quicksand"/>
                <a:cs typeface="Quicksand"/>
                <a:sym typeface="Quicksand"/>
              </a:defRPr>
            </a:lvl1pPr>
            <a:lvl2pPr lvl="1">
              <a:spcBef>
                <a:spcPts val="0"/>
              </a:spcBef>
              <a:spcAft>
                <a:spcPts val="0"/>
              </a:spcAft>
              <a:buClr>
                <a:srgbClr val="EE7444"/>
              </a:buClr>
              <a:buSzPts val="1400"/>
              <a:buNone/>
              <a:defRPr>
                <a:solidFill>
                  <a:srgbClr val="EE7444"/>
                </a:solidFill>
              </a:defRPr>
            </a:lvl2pPr>
            <a:lvl3pPr lvl="2">
              <a:spcBef>
                <a:spcPts val="0"/>
              </a:spcBef>
              <a:spcAft>
                <a:spcPts val="0"/>
              </a:spcAft>
              <a:buClr>
                <a:srgbClr val="EE7444"/>
              </a:buClr>
              <a:buSzPts val="1400"/>
              <a:buNone/>
              <a:defRPr>
                <a:solidFill>
                  <a:srgbClr val="EE7444"/>
                </a:solidFill>
              </a:defRPr>
            </a:lvl3pPr>
            <a:lvl4pPr lvl="3">
              <a:spcBef>
                <a:spcPts val="0"/>
              </a:spcBef>
              <a:spcAft>
                <a:spcPts val="0"/>
              </a:spcAft>
              <a:buClr>
                <a:srgbClr val="EE7444"/>
              </a:buClr>
              <a:buSzPts val="1400"/>
              <a:buNone/>
              <a:defRPr>
                <a:solidFill>
                  <a:srgbClr val="EE7444"/>
                </a:solidFill>
              </a:defRPr>
            </a:lvl4pPr>
            <a:lvl5pPr lvl="4">
              <a:spcBef>
                <a:spcPts val="0"/>
              </a:spcBef>
              <a:spcAft>
                <a:spcPts val="0"/>
              </a:spcAft>
              <a:buClr>
                <a:srgbClr val="EE7444"/>
              </a:buClr>
              <a:buSzPts val="1400"/>
              <a:buNone/>
              <a:defRPr>
                <a:solidFill>
                  <a:srgbClr val="EE7444"/>
                </a:solidFill>
              </a:defRPr>
            </a:lvl5pPr>
            <a:lvl6pPr lvl="5">
              <a:spcBef>
                <a:spcPts val="0"/>
              </a:spcBef>
              <a:spcAft>
                <a:spcPts val="0"/>
              </a:spcAft>
              <a:buClr>
                <a:srgbClr val="EE7444"/>
              </a:buClr>
              <a:buSzPts val="1400"/>
              <a:buNone/>
              <a:defRPr>
                <a:solidFill>
                  <a:srgbClr val="EE7444"/>
                </a:solidFill>
              </a:defRPr>
            </a:lvl6pPr>
            <a:lvl7pPr lvl="6">
              <a:spcBef>
                <a:spcPts val="0"/>
              </a:spcBef>
              <a:spcAft>
                <a:spcPts val="0"/>
              </a:spcAft>
              <a:buClr>
                <a:srgbClr val="EE7444"/>
              </a:buClr>
              <a:buSzPts val="1400"/>
              <a:buNone/>
              <a:defRPr>
                <a:solidFill>
                  <a:srgbClr val="EE7444"/>
                </a:solidFill>
              </a:defRPr>
            </a:lvl7pPr>
            <a:lvl8pPr lvl="7">
              <a:spcBef>
                <a:spcPts val="0"/>
              </a:spcBef>
              <a:spcAft>
                <a:spcPts val="0"/>
              </a:spcAft>
              <a:buClr>
                <a:srgbClr val="EE7444"/>
              </a:buClr>
              <a:buSzPts val="1400"/>
              <a:buNone/>
              <a:defRPr>
                <a:solidFill>
                  <a:srgbClr val="EE7444"/>
                </a:solidFill>
              </a:defRPr>
            </a:lvl8pPr>
            <a:lvl9pPr lvl="8">
              <a:spcBef>
                <a:spcPts val="0"/>
              </a:spcBef>
              <a:spcAft>
                <a:spcPts val="0"/>
              </a:spcAft>
              <a:buClr>
                <a:srgbClr val="EE7444"/>
              </a:buClr>
              <a:buSzPts val="1400"/>
              <a:buNone/>
              <a:defRPr>
                <a:solidFill>
                  <a:srgbClr val="EE7444"/>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Page 2">
  <p:cSld name="Image Page 2">
    <p:spTree>
      <p:nvGrpSpPr>
        <p:cNvPr id="44" name="Shape 44"/>
        <p:cNvGrpSpPr/>
        <p:nvPr/>
      </p:nvGrpSpPr>
      <p:grpSpPr>
        <a:xfrm>
          <a:off x="0" y="0"/>
          <a:ext cx="0" cy="0"/>
          <a:chOff x="0" y="0"/>
          <a:chExt cx="0" cy="0"/>
        </a:xfrm>
      </p:grpSpPr>
      <p:pic>
        <p:nvPicPr>
          <p:cNvPr id="45" name="Google Shape;45;p6"/>
          <p:cNvPicPr preferRelativeResize="0"/>
          <p:nvPr/>
        </p:nvPicPr>
        <p:blipFill>
          <a:blip r:embed="rId2">
            <a:alphaModFix/>
          </a:blip>
          <a:stretch>
            <a:fillRect/>
          </a:stretch>
        </p:blipFill>
        <p:spPr>
          <a:xfrm>
            <a:off x="6809358" y="4832230"/>
            <a:ext cx="4833427" cy="2706224"/>
          </a:xfrm>
          <a:prstGeom prst="rect">
            <a:avLst/>
          </a:prstGeom>
          <a:noFill/>
          <a:ln>
            <a:noFill/>
          </a:ln>
        </p:spPr>
      </p:pic>
      <p:sp>
        <p:nvSpPr>
          <p:cNvPr id="46" name="Google Shape;46;p6"/>
          <p:cNvSpPr/>
          <p:nvPr>
            <p:ph idx="2" type="pic"/>
          </p:nvPr>
        </p:nvSpPr>
        <p:spPr>
          <a:xfrm>
            <a:off x="1721736" y="1570354"/>
            <a:ext cx="9830180" cy="4382570"/>
          </a:xfrm>
          <a:prstGeom prst="rect">
            <a:avLst/>
          </a:prstGeom>
          <a:noFill/>
          <a:ln>
            <a:noFill/>
          </a:ln>
        </p:spPr>
      </p:sp>
      <p:sp>
        <p:nvSpPr>
          <p:cNvPr id="47" name="Google Shape;47;p6"/>
          <p:cNvSpPr txBox="1"/>
          <p:nvPr>
            <p:ph idx="12" type="sldNum"/>
          </p:nvPr>
        </p:nvSpPr>
        <p:spPr>
          <a:xfrm>
            <a:off x="9290222" y="6423497"/>
            <a:ext cx="2743200" cy="23083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a:solidFill>
                  <a:srgbClr val="888888"/>
                </a:solidFill>
                <a:latin typeface="Roboto Light"/>
                <a:ea typeface="Roboto Light"/>
                <a:cs typeface="Roboto Light"/>
                <a:sym typeface="Roboto Light"/>
              </a:defRPr>
            </a:lvl1pPr>
            <a:lvl2pPr indent="0" lvl="1" marL="0" algn="r">
              <a:spcBef>
                <a:spcPts val="0"/>
              </a:spcBef>
              <a:buNone/>
              <a:defRPr b="0" i="0" sz="900">
                <a:solidFill>
                  <a:srgbClr val="888888"/>
                </a:solidFill>
                <a:latin typeface="Roboto Light"/>
                <a:ea typeface="Roboto Light"/>
                <a:cs typeface="Roboto Light"/>
                <a:sym typeface="Roboto Light"/>
              </a:defRPr>
            </a:lvl2pPr>
            <a:lvl3pPr indent="0" lvl="2" marL="0" algn="r">
              <a:spcBef>
                <a:spcPts val="0"/>
              </a:spcBef>
              <a:buNone/>
              <a:defRPr b="0" i="0" sz="900">
                <a:solidFill>
                  <a:srgbClr val="888888"/>
                </a:solidFill>
                <a:latin typeface="Roboto Light"/>
                <a:ea typeface="Roboto Light"/>
                <a:cs typeface="Roboto Light"/>
                <a:sym typeface="Roboto Light"/>
              </a:defRPr>
            </a:lvl3pPr>
            <a:lvl4pPr indent="0" lvl="3" marL="0" algn="r">
              <a:spcBef>
                <a:spcPts val="0"/>
              </a:spcBef>
              <a:buNone/>
              <a:defRPr b="0" i="0" sz="900">
                <a:solidFill>
                  <a:srgbClr val="888888"/>
                </a:solidFill>
                <a:latin typeface="Roboto Light"/>
                <a:ea typeface="Roboto Light"/>
                <a:cs typeface="Roboto Light"/>
                <a:sym typeface="Roboto Light"/>
              </a:defRPr>
            </a:lvl4pPr>
            <a:lvl5pPr indent="0" lvl="4" marL="0" algn="r">
              <a:spcBef>
                <a:spcPts val="0"/>
              </a:spcBef>
              <a:buNone/>
              <a:defRPr b="0" i="0" sz="900">
                <a:solidFill>
                  <a:srgbClr val="888888"/>
                </a:solidFill>
                <a:latin typeface="Roboto Light"/>
                <a:ea typeface="Roboto Light"/>
                <a:cs typeface="Roboto Light"/>
                <a:sym typeface="Roboto Light"/>
              </a:defRPr>
            </a:lvl5pPr>
            <a:lvl6pPr indent="0" lvl="5" marL="0" algn="r">
              <a:spcBef>
                <a:spcPts val="0"/>
              </a:spcBef>
              <a:buNone/>
              <a:defRPr b="0" i="0" sz="900">
                <a:solidFill>
                  <a:srgbClr val="888888"/>
                </a:solidFill>
                <a:latin typeface="Roboto Light"/>
                <a:ea typeface="Roboto Light"/>
                <a:cs typeface="Roboto Light"/>
                <a:sym typeface="Roboto Light"/>
              </a:defRPr>
            </a:lvl6pPr>
            <a:lvl7pPr indent="0" lvl="6" marL="0" algn="r">
              <a:spcBef>
                <a:spcPts val="0"/>
              </a:spcBef>
              <a:buNone/>
              <a:defRPr b="0" i="0" sz="900">
                <a:solidFill>
                  <a:srgbClr val="888888"/>
                </a:solidFill>
                <a:latin typeface="Roboto Light"/>
                <a:ea typeface="Roboto Light"/>
                <a:cs typeface="Roboto Light"/>
                <a:sym typeface="Roboto Light"/>
              </a:defRPr>
            </a:lvl7pPr>
            <a:lvl8pPr indent="0" lvl="7" marL="0" algn="r">
              <a:spcBef>
                <a:spcPts val="0"/>
              </a:spcBef>
              <a:buNone/>
              <a:defRPr b="0" i="0" sz="900">
                <a:solidFill>
                  <a:srgbClr val="888888"/>
                </a:solidFill>
                <a:latin typeface="Roboto Light"/>
                <a:ea typeface="Roboto Light"/>
                <a:cs typeface="Roboto Light"/>
                <a:sym typeface="Roboto Light"/>
              </a:defRPr>
            </a:lvl8pPr>
            <a:lvl9pPr indent="0" lvl="8" marL="0" algn="r">
              <a:spcBef>
                <a:spcPts val="0"/>
              </a:spcBef>
              <a:buNone/>
              <a:defRPr b="0" i="0" sz="900">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
        <p:nvSpPr>
          <p:cNvPr id="48" name="Google Shape;48;p6"/>
          <p:cNvSpPr txBox="1"/>
          <p:nvPr>
            <p:ph idx="1" type="body"/>
          </p:nvPr>
        </p:nvSpPr>
        <p:spPr>
          <a:xfrm>
            <a:off x="1721741" y="895137"/>
            <a:ext cx="9830176"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49" name="Google Shape;49;p6" title="logo-eosc-mesh-ver-color.png"/>
          <p:cNvPicPr preferRelativeResize="0"/>
          <p:nvPr/>
        </p:nvPicPr>
        <p:blipFill>
          <a:blip r:embed="rId3">
            <a:alphaModFix/>
          </a:blip>
          <a:stretch>
            <a:fillRect/>
          </a:stretch>
        </p:blipFill>
        <p:spPr>
          <a:xfrm>
            <a:off x="331475" y="363067"/>
            <a:ext cx="2089800" cy="339600"/>
          </a:xfrm>
          <a:prstGeom prst="rect">
            <a:avLst/>
          </a:prstGeom>
          <a:noFill/>
          <a:ln>
            <a:noFill/>
          </a:ln>
        </p:spPr>
      </p:pic>
      <p:sp>
        <p:nvSpPr>
          <p:cNvPr id="50" name="Google Shape;50;p6"/>
          <p:cNvSpPr txBox="1"/>
          <p:nvPr>
            <p:ph type="title"/>
          </p:nvPr>
        </p:nvSpPr>
        <p:spPr>
          <a:xfrm>
            <a:off x="2832601" y="235625"/>
            <a:ext cx="85269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500"/>
              <a:buFont typeface="Quicksand"/>
              <a:buNone/>
              <a:defRPr b="0" i="0" sz="3500">
                <a:solidFill>
                  <a:schemeClr val="accent1"/>
                </a:solidFill>
                <a:latin typeface="Quicksand"/>
                <a:ea typeface="Quicksand"/>
                <a:cs typeface="Quicksand"/>
                <a:sym typeface="Quicksand"/>
              </a:defRPr>
            </a:lvl1pPr>
            <a:lvl2pPr lvl="1">
              <a:spcBef>
                <a:spcPts val="0"/>
              </a:spcBef>
              <a:spcAft>
                <a:spcPts val="0"/>
              </a:spcAft>
              <a:buClr>
                <a:srgbClr val="EE7444"/>
              </a:buClr>
              <a:buSzPts val="1400"/>
              <a:buNone/>
              <a:defRPr>
                <a:solidFill>
                  <a:srgbClr val="EE7444"/>
                </a:solidFill>
              </a:defRPr>
            </a:lvl2pPr>
            <a:lvl3pPr lvl="2">
              <a:spcBef>
                <a:spcPts val="0"/>
              </a:spcBef>
              <a:spcAft>
                <a:spcPts val="0"/>
              </a:spcAft>
              <a:buClr>
                <a:srgbClr val="EE7444"/>
              </a:buClr>
              <a:buSzPts val="1400"/>
              <a:buNone/>
              <a:defRPr>
                <a:solidFill>
                  <a:srgbClr val="EE7444"/>
                </a:solidFill>
              </a:defRPr>
            </a:lvl3pPr>
            <a:lvl4pPr lvl="3">
              <a:spcBef>
                <a:spcPts val="0"/>
              </a:spcBef>
              <a:spcAft>
                <a:spcPts val="0"/>
              </a:spcAft>
              <a:buClr>
                <a:srgbClr val="EE7444"/>
              </a:buClr>
              <a:buSzPts val="1400"/>
              <a:buNone/>
              <a:defRPr>
                <a:solidFill>
                  <a:srgbClr val="EE7444"/>
                </a:solidFill>
              </a:defRPr>
            </a:lvl4pPr>
            <a:lvl5pPr lvl="4">
              <a:spcBef>
                <a:spcPts val="0"/>
              </a:spcBef>
              <a:spcAft>
                <a:spcPts val="0"/>
              </a:spcAft>
              <a:buClr>
                <a:srgbClr val="EE7444"/>
              </a:buClr>
              <a:buSzPts val="1400"/>
              <a:buNone/>
              <a:defRPr>
                <a:solidFill>
                  <a:srgbClr val="EE7444"/>
                </a:solidFill>
              </a:defRPr>
            </a:lvl5pPr>
            <a:lvl6pPr lvl="5">
              <a:spcBef>
                <a:spcPts val="0"/>
              </a:spcBef>
              <a:spcAft>
                <a:spcPts val="0"/>
              </a:spcAft>
              <a:buClr>
                <a:srgbClr val="EE7444"/>
              </a:buClr>
              <a:buSzPts val="1400"/>
              <a:buNone/>
              <a:defRPr>
                <a:solidFill>
                  <a:srgbClr val="EE7444"/>
                </a:solidFill>
              </a:defRPr>
            </a:lvl6pPr>
            <a:lvl7pPr lvl="6">
              <a:spcBef>
                <a:spcPts val="0"/>
              </a:spcBef>
              <a:spcAft>
                <a:spcPts val="0"/>
              </a:spcAft>
              <a:buClr>
                <a:srgbClr val="EE7444"/>
              </a:buClr>
              <a:buSzPts val="1400"/>
              <a:buNone/>
              <a:defRPr>
                <a:solidFill>
                  <a:srgbClr val="EE7444"/>
                </a:solidFill>
              </a:defRPr>
            </a:lvl7pPr>
            <a:lvl8pPr lvl="7">
              <a:spcBef>
                <a:spcPts val="0"/>
              </a:spcBef>
              <a:spcAft>
                <a:spcPts val="0"/>
              </a:spcAft>
              <a:buClr>
                <a:srgbClr val="EE7444"/>
              </a:buClr>
              <a:buSzPts val="1400"/>
              <a:buNone/>
              <a:defRPr>
                <a:solidFill>
                  <a:srgbClr val="EE7444"/>
                </a:solidFill>
              </a:defRPr>
            </a:lvl8pPr>
            <a:lvl9pPr lvl="8">
              <a:spcBef>
                <a:spcPts val="0"/>
              </a:spcBef>
              <a:spcAft>
                <a:spcPts val="0"/>
              </a:spcAft>
              <a:buClr>
                <a:srgbClr val="EE7444"/>
              </a:buClr>
              <a:buSzPts val="1400"/>
              <a:buNone/>
              <a:defRPr>
                <a:solidFill>
                  <a:srgbClr val="EE7444"/>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Page Image">
  <p:cSld name="Full Page Image">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7"/>
          <p:cNvSpPr/>
          <p:nvPr>
            <p:ph idx="2" type="pic"/>
          </p:nvPr>
        </p:nvSpPr>
        <p:spPr>
          <a:xfrm>
            <a:off x="0" y="0"/>
            <a:ext cx="12192000" cy="6857999"/>
          </a:xfrm>
          <a:prstGeom prst="rect">
            <a:avLst/>
          </a:prstGeom>
          <a:noFill/>
          <a:ln>
            <a:noFill/>
          </a:ln>
        </p:spPr>
      </p:sp>
      <p:sp>
        <p:nvSpPr>
          <p:cNvPr id="53" name="Google Shape;53;p7"/>
          <p:cNvSpPr txBox="1"/>
          <p:nvPr>
            <p:ph idx="1" type="body"/>
          </p:nvPr>
        </p:nvSpPr>
        <p:spPr>
          <a:xfrm>
            <a:off x="-7773" y="1650342"/>
            <a:ext cx="5082300" cy="364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rtl="0" algn="l">
              <a:lnSpc>
                <a:spcPct val="90000"/>
              </a:lnSpc>
              <a:spcBef>
                <a:spcPts val="500"/>
              </a:spcBef>
              <a:spcAft>
                <a:spcPts val="0"/>
              </a:spcAft>
              <a:buClr>
                <a:schemeClr val="lt1"/>
              </a:buClr>
              <a:buSzPts val="1800"/>
              <a:buChar char="•"/>
              <a:defRPr>
                <a:solidFill>
                  <a:schemeClr val="lt1"/>
                </a:solidFill>
              </a:defRPr>
            </a:lvl2pPr>
            <a:lvl3pPr indent="-342900" lvl="2" marL="1371600" rtl="0" algn="l">
              <a:lnSpc>
                <a:spcPct val="90000"/>
              </a:lnSpc>
              <a:spcBef>
                <a:spcPts val="500"/>
              </a:spcBef>
              <a:spcAft>
                <a:spcPts val="0"/>
              </a:spcAft>
              <a:buClr>
                <a:schemeClr val="lt1"/>
              </a:buClr>
              <a:buSzPts val="1800"/>
              <a:buChar char="•"/>
              <a:defRPr>
                <a:solidFill>
                  <a:schemeClr val="lt1"/>
                </a:solidFill>
              </a:defRPr>
            </a:lvl3pPr>
            <a:lvl4pPr indent="-342900" lvl="3" marL="1828800" rtl="0" algn="l">
              <a:lnSpc>
                <a:spcPct val="90000"/>
              </a:lnSpc>
              <a:spcBef>
                <a:spcPts val="500"/>
              </a:spcBef>
              <a:spcAft>
                <a:spcPts val="0"/>
              </a:spcAft>
              <a:buClr>
                <a:schemeClr val="lt1"/>
              </a:buClr>
              <a:buSzPts val="1800"/>
              <a:buChar char="•"/>
              <a:defRPr>
                <a:solidFill>
                  <a:schemeClr val="lt1"/>
                </a:solidFill>
              </a:defRPr>
            </a:lvl4pPr>
            <a:lvl5pPr indent="-342900" lvl="4" marL="2286000" rtl="0" algn="l">
              <a:lnSpc>
                <a:spcPct val="90000"/>
              </a:lnSpc>
              <a:spcBef>
                <a:spcPts val="500"/>
              </a:spcBef>
              <a:spcAft>
                <a:spcPts val="0"/>
              </a:spcAft>
              <a:buClr>
                <a:schemeClr val="lt1"/>
              </a:buClr>
              <a:buSzPts val="1800"/>
              <a:buChar char="•"/>
              <a:defRPr>
                <a:solidFill>
                  <a:schemeClr val="lt1"/>
                </a:solidFill>
              </a:defRPr>
            </a:lvl5pPr>
            <a:lvl6pPr indent="-342900" lvl="5" marL="2743200" rtl="0" algn="l">
              <a:lnSpc>
                <a:spcPct val="90000"/>
              </a:lnSpc>
              <a:spcBef>
                <a:spcPts val="500"/>
              </a:spcBef>
              <a:spcAft>
                <a:spcPts val="0"/>
              </a:spcAft>
              <a:buClr>
                <a:schemeClr val="lt1"/>
              </a:buClr>
              <a:buSzPts val="1800"/>
              <a:buChar char="•"/>
              <a:defRPr>
                <a:solidFill>
                  <a:schemeClr val="lt1"/>
                </a:solidFill>
              </a:defRPr>
            </a:lvl6pPr>
            <a:lvl7pPr indent="-342900" lvl="6" marL="3200400" rtl="0" algn="l">
              <a:lnSpc>
                <a:spcPct val="90000"/>
              </a:lnSpc>
              <a:spcBef>
                <a:spcPts val="500"/>
              </a:spcBef>
              <a:spcAft>
                <a:spcPts val="0"/>
              </a:spcAft>
              <a:buClr>
                <a:schemeClr val="lt1"/>
              </a:buClr>
              <a:buSzPts val="1800"/>
              <a:buChar char="•"/>
              <a:defRPr>
                <a:solidFill>
                  <a:schemeClr val="lt1"/>
                </a:solidFill>
              </a:defRPr>
            </a:lvl7pPr>
            <a:lvl8pPr indent="-342900" lvl="7" marL="3657600" rtl="0" algn="l">
              <a:lnSpc>
                <a:spcPct val="90000"/>
              </a:lnSpc>
              <a:spcBef>
                <a:spcPts val="500"/>
              </a:spcBef>
              <a:spcAft>
                <a:spcPts val="0"/>
              </a:spcAft>
              <a:buClr>
                <a:schemeClr val="lt1"/>
              </a:buClr>
              <a:buSzPts val="1800"/>
              <a:buChar char="•"/>
              <a:defRPr>
                <a:solidFill>
                  <a:schemeClr val="lt1"/>
                </a:solidFill>
              </a:defRPr>
            </a:lvl8pPr>
            <a:lvl9pPr indent="-342900" lvl="8" marL="4114800" rtl="0" algn="l">
              <a:lnSpc>
                <a:spcPct val="90000"/>
              </a:lnSpc>
              <a:spcBef>
                <a:spcPts val="500"/>
              </a:spcBef>
              <a:spcAft>
                <a:spcPts val="0"/>
              </a:spcAft>
              <a:buClr>
                <a:schemeClr val="lt1"/>
              </a:buClr>
              <a:buSzPts val="1800"/>
              <a:buChar char="•"/>
              <a:defRPr>
                <a:solidFill>
                  <a:schemeClr val="lt1"/>
                </a:solidFill>
              </a:defRPr>
            </a:lvl9pPr>
          </a:lstStyle>
          <a:p/>
        </p:txBody>
      </p:sp>
      <p:pic>
        <p:nvPicPr>
          <p:cNvPr id="54" name="Google Shape;54;p7" title="logo-eosc-mesh-ver-white.png"/>
          <p:cNvPicPr preferRelativeResize="0"/>
          <p:nvPr/>
        </p:nvPicPr>
        <p:blipFill>
          <a:blip r:embed="rId3">
            <a:alphaModFix/>
          </a:blip>
          <a:stretch>
            <a:fillRect/>
          </a:stretch>
        </p:blipFill>
        <p:spPr>
          <a:xfrm>
            <a:off x="371800" y="388680"/>
            <a:ext cx="2245022" cy="364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1">
  <p:cSld name="Divider Page 1">
    <p:spTree>
      <p:nvGrpSpPr>
        <p:cNvPr id="55" name="Shape 55"/>
        <p:cNvGrpSpPr/>
        <p:nvPr/>
      </p:nvGrpSpPr>
      <p:grpSpPr>
        <a:xfrm>
          <a:off x="0" y="0"/>
          <a:ext cx="0" cy="0"/>
          <a:chOff x="0" y="0"/>
          <a:chExt cx="0" cy="0"/>
        </a:xfrm>
      </p:grpSpPr>
      <p:sp>
        <p:nvSpPr>
          <p:cNvPr id="56" name="Google Shape;56;p8"/>
          <p:cNvSpPr/>
          <p:nvPr/>
        </p:nvSpPr>
        <p:spPr>
          <a:xfrm>
            <a:off x="0" y="0"/>
            <a:ext cx="60960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C0C0C"/>
              </a:solidFill>
              <a:latin typeface="Roboto Light"/>
              <a:ea typeface="Roboto Light"/>
              <a:cs typeface="Roboto Light"/>
              <a:sym typeface="Roboto Light"/>
            </a:endParaRPr>
          </a:p>
        </p:txBody>
      </p:sp>
      <p:sp>
        <p:nvSpPr>
          <p:cNvPr id="57" name="Google Shape;57;p8"/>
          <p:cNvSpPr/>
          <p:nvPr>
            <p:ph idx="2" type="pic"/>
          </p:nvPr>
        </p:nvSpPr>
        <p:spPr>
          <a:xfrm>
            <a:off x="6096000" y="0"/>
            <a:ext cx="6096000" cy="6857999"/>
          </a:xfrm>
          <a:prstGeom prst="rect">
            <a:avLst/>
          </a:prstGeom>
          <a:noFill/>
          <a:ln>
            <a:noFill/>
          </a:ln>
        </p:spPr>
      </p:sp>
      <p:sp>
        <p:nvSpPr>
          <p:cNvPr id="58" name="Google Shape;58;p8"/>
          <p:cNvSpPr txBox="1"/>
          <p:nvPr>
            <p:ph type="title"/>
          </p:nvPr>
        </p:nvSpPr>
        <p:spPr>
          <a:xfrm>
            <a:off x="668192" y="940672"/>
            <a:ext cx="5082367"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500"/>
              <a:buFont typeface="Quicksand"/>
              <a:buNone/>
              <a:defRPr b="0" i="0" sz="35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8"/>
          <p:cNvSpPr txBox="1"/>
          <p:nvPr>
            <p:ph idx="1" type="body"/>
          </p:nvPr>
        </p:nvSpPr>
        <p:spPr>
          <a:xfrm>
            <a:off x="668192" y="1650367"/>
            <a:ext cx="5082368"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60" name="Google Shape;60;p8"/>
          <p:cNvSpPr txBox="1"/>
          <p:nvPr>
            <p:ph idx="3" type="body"/>
          </p:nvPr>
        </p:nvSpPr>
        <p:spPr>
          <a:xfrm>
            <a:off x="668192" y="2270760"/>
            <a:ext cx="5082367" cy="3682163"/>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lt1"/>
              </a:buClr>
              <a:buSzPts val="1500"/>
              <a:buNone/>
              <a:defRPr b="0" i="0" sz="1500">
                <a:solidFill>
                  <a:schemeClr val="lt1"/>
                </a:solidFill>
                <a:latin typeface="Roboto"/>
                <a:ea typeface="Roboto"/>
                <a:cs typeface="Roboto"/>
                <a:sym typeface="Roboto"/>
              </a:defRPr>
            </a:lvl1pPr>
            <a:lvl2pPr indent="-323850" lvl="1" marL="9144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2pPr>
            <a:lvl3pPr indent="-323850" lvl="2" marL="13716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3pPr>
            <a:lvl4pPr indent="-323850" lvl="3" marL="18288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4pPr>
            <a:lvl5pPr indent="-323850" lvl="4" marL="22860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61" name="Google Shape;61;p8"/>
          <p:cNvSpPr txBox="1"/>
          <p:nvPr/>
        </p:nvSpPr>
        <p:spPr>
          <a:xfrm>
            <a:off x="282422" y="6441230"/>
            <a:ext cx="2727600" cy="230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nl-NL" sz="900">
                <a:solidFill>
                  <a:schemeClr val="lt1"/>
                </a:solidFill>
                <a:latin typeface="Roboto Light"/>
                <a:ea typeface="Roboto Light"/>
                <a:cs typeface="Roboto Light"/>
                <a:sym typeface="Roboto Light"/>
              </a:rPr>
              <a:t>16/09/2026 | EOSC Mesh pre-KoM meeting</a:t>
            </a:r>
            <a:endParaRPr sz="900">
              <a:solidFill>
                <a:schemeClr val="lt1"/>
              </a:solidFill>
              <a:latin typeface="Roboto Light"/>
              <a:ea typeface="Roboto Light"/>
              <a:cs typeface="Roboto Light"/>
              <a:sym typeface="Roboto Light"/>
            </a:endParaRPr>
          </a:p>
        </p:txBody>
      </p:sp>
      <p:pic>
        <p:nvPicPr>
          <p:cNvPr id="62" name="Google Shape;62;p8" title="logo-eosc-mesh-ver-white.png"/>
          <p:cNvPicPr preferRelativeResize="0"/>
          <p:nvPr/>
        </p:nvPicPr>
        <p:blipFill>
          <a:blip r:embed="rId2">
            <a:alphaModFix/>
          </a:blip>
          <a:stretch>
            <a:fillRect/>
          </a:stretch>
        </p:blipFill>
        <p:spPr>
          <a:xfrm>
            <a:off x="371800" y="388680"/>
            <a:ext cx="2245022" cy="3648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1 1">
  <p:cSld name="Divider Page 1_1">
    <p:spTree>
      <p:nvGrpSpPr>
        <p:cNvPr id="63" name="Shape 63"/>
        <p:cNvGrpSpPr/>
        <p:nvPr/>
      </p:nvGrpSpPr>
      <p:grpSpPr>
        <a:xfrm>
          <a:off x="0" y="0"/>
          <a:ext cx="0" cy="0"/>
          <a:chOff x="0" y="0"/>
          <a:chExt cx="0" cy="0"/>
        </a:xfrm>
      </p:grpSpPr>
      <p:sp>
        <p:nvSpPr>
          <p:cNvPr id="64" name="Google Shape;64;p9"/>
          <p:cNvSpPr/>
          <p:nvPr/>
        </p:nvSpPr>
        <p:spPr>
          <a:xfrm>
            <a:off x="0" y="0"/>
            <a:ext cx="6096000"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C0C0C"/>
              </a:solidFill>
              <a:latin typeface="Roboto Light"/>
              <a:ea typeface="Roboto Light"/>
              <a:cs typeface="Roboto Light"/>
              <a:sym typeface="Roboto Light"/>
            </a:endParaRPr>
          </a:p>
        </p:txBody>
      </p:sp>
      <p:sp>
        <p:nvSpPr>
          <p:cNvPr id="65" name="Google Shape;65;p9"/>
          <p:cNvSpPr/>
          <p:nvPr>
            <p:ph idx="2" type="pic"/>
          </p:nvPr>
        </p:nvSpPr>
        <p:spPr>
          <a:xfrm>
            <a:off x="6096000" y="0"/>
            <a:ext cx="6096000" cy="6858000"/>
          </a:xfrm>
          <a:prstGeom prst="rect">
            <a:avLst/>
          </a:prstGeom>
          <a:noFill/>
          <a:ln>
            <a:noFill/>
          </a:ln>
        </p:spPr>
      </p:sp>
      <p:sp>
        <p:nvSpPr>
          <p:cNvPr id="66" name="Google Shape;66;p9"/>
          <p:cNvSpPr txBox="1"/>
          <p:nvPr>
            <p:ph type="title"/>
          </p:nvPr>
        </p:nvSpPr>
        <p:spPr>
          <a:xfrm>
            <a:off x="668192" y="940672"/>
            <a:ext cx="50823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500"/>
              <a:buFont typeface="Quicksand"/>
              <a:buNone/>
              <a:defRPr b="0" i="0" sz="35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9"/>
          <p:cNvSpPr txBox="1"/>
          <p:nvPr>
            <p:ph idx="1" type="body"/>
          </p:nvPr>
        </p:nvSpPr>
        <p:spPr>
          <a:xfrm>
            <a:off x="668192" y="1650367"/>
            <a:ext cx="50823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68" name="Google Shape;68;p9"/>
          <p:cNvSpPr txBox="1"/>
          <p:nvPr>
            <p:ph idx="3" type="body"/>
          </p:nvPr>
        </p:nvSpPr>
        <p:spPr>
          <a:xfrm>
            <a:off x="668192" y="2270760"/>
            <a:ext cx="5082300" cy="3682200"/>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lt1"/>
              </a:buClr>
              <a:buSzPts val="1500"/>
              <a:buNone/>
              <a:defRPr b="0" i="0" sz="1500">
                <a:solidFill>
                  <a:schemeClr val="lt1"/>
                </a:solidFill>
                <a:latin typeface="Roboto"/>
                <a:ea typeface="Roboto"/>
                <a:cs typeface="Roboto"/>
                <a:sym typeface="Roboto"/>
              </a:defRPr>
            </a:lvl1pPr>
            <a:lvl2pPr indent="-323850" lvl="1" marL="9144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2pPr>
            <a:lvl3pPr indent="-323850" lvl="2" marL="13716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3pPr>
            <a:lvl4pPr indent="-323850" lvl="3" marL="18288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4pPr>
            <a:lvl5pPr indent="-323850" lvl="4" marL="22860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69" name="Google Shape;69;p9"/>
          <p:cNvSpPr txBox="1"/>
          <p:nvPr/>
        </p:nvSpPr>
        <p:spPr>
          <a:xfrm>
            <a:off x="282422" y="6441230"/>
            <a:ext cx="2727600" cy="230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nl-NL" sz="900">
                <a:solidFill>
                  <a:schemeClr val="lt1"/>
                </a:solidFill>
                <a:latin typeface="Roboto Light"/>
                <a:ea typeface="Roboto Light"/>
                <a:cs typeface="Roboto Light"/>
                <a:sym typeface="Roboto Light"/>
              </a:rPr>
              <a:t>16/09/2026 | EOSC Mesh pre-KoM meeting</a:t>
            </a:r>
            <a:endParaRPr sz="900">
              <a:solidFill>
                <a:schemeClr val="lt1"/>
              </a:solidFill>
              <a:latin typeface="Roboto Light"/>
              <a:ea typeface="Roboto Light"/>
              <a:cs typeface="Roboto Light"/>
              <a:sym typeface="Roboto Light"/>
            </a:endParaRPr>
          </a:p>
        </p:txBody>
      </p:sp>
      <p:pic>
        <p:nvPicPr>
          <p:cNvPr id="70" name="Google Shape;70;p9" title="logo-eosc-mesh-ver-white.png"/>
          <p:cNvPicPr preferRelativeResize="0"/>
          <p:nvPr/>
        </p:nvPicPr>
        <p:blipFill>
          <a:blip r:embed="rId2">
            <a:alphaModFix/>
          </a:blip>
          <a:stretch>
            <a:fillRect/>
          </a:stretch>
        </p:blipFill>
        <p:spPr>
          <a:xfrm>
            <a:off x="371800" y="388680"/>
            <a:ext cx="2245022" cy="3648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2">
  <p:cSld name="Divider Page 2">
    <p:spTree>
      <p:nvGrpSpPr>
        <p:cNvPr id="71" name="Shape 71"/>
        <p:cNvGrpSpPr/>
        <p:nvPr/>
      </p:nvGrpSpPr>
      <p:grpSpPr>
        <a:xfrm>
          <a:off x="0" y="0"/>
          <a:ext cx="0" cy="0"/>
          <a:chOff x="0" y="0"/>
          <a:chExt cx="0" cy="0"/>
        </a:xfrm>
      </p:grpSpPr>
      <p:sp>
        <p:nvSpPr>
          <p:cNvPr id="72" name="Google Shape;72;p10"/>
          <p:cNvSpPr/>
          <p:nvPr/>
        </p:nvSpPr>
        <p:spPr>
          <a:xfrm>
            <a:off x="6096000" y="0"/>
            <a:ext cx="6096000"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C0C0C"/>
              </a:solidFill>
              <a:latin typeface="Roboto Light"/>
              <a:ea typeface="Roboto Light"/>
              <a:cs typeface="Roboto Light"/>
              <a:sym typeface="Roboto Light"/>
            </a:endParaRPr>
          </a:p>
        </p:txBody>
      </p:sp>
      <p:sp>
        <p:nvSpPr>
          <p:cNvPr id="73" name="Google Shape;73;p10"/>
          <p:cNvSpPr/>
          <p:nvPr>
            <p:ph idx="2" type="pic"/>
          </p:nvPr>
        </p:nvSpPr>
        <p:spPr>
          <a:xfrm>
            <a:off x="0" y="1"/>
            <a:ext cx="6096000" cy="6857999"/>
          </a:xfrm>
          <a:prstGeom prst="rect">
            <a:avLst/>
          </a:prstGeom>
          <a:noFill/>
          <a:ln>
            <a:noFill/>
          </a:ln>
        </p:spPr>
      </p:sp>
      <p:sp>
        <p:nvSpPr>
          <p:cNvPr id="74" name="Google Shape;74;p10"/>
          <p:cNvSpPr txBox="1"/>
          <p:nvPr/>
        </p:nvSpPr>
        <p:spPr>
          <a:xfrm>
            <a:off x="6398432" y="6441230"/>
            <a:ext cx="5102100" cy="230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nl-NL" sz="900">
                <a:solidFill>
                  <a:schemeClr val="lt1"/>
                </a:solidFill>
                <a:latin typeface="Roboto Light"/>
                <a:ea typeface="Roboto Light"/>
                <a:cs typeface="Roboto Light"/>
                <a:sym typeface="Roboto Light"/>
              </a:rPr>
              <a:t>16/09/2026 | EOSC Mesh pre-KoM meeting</a:t>
            </a:r>
            <a:endParaRPr sz="900">
              <a:solidFill>
                <a:schemeClr val="lt1"/>
              </a:solidFill>
              <a:latin typeface="Roboto Light"/>
              <a:ea typeface="Roboto Light"/>
              <a:cs typeface="Roboto Light"/>
              <a:sym typeface="Roboto Light"/>
            </a:endParaRPr>
          </a:p>
        </p:txBody>
      </p:sp>
      <p:sp>
        <p:nvSpPr>
          <p:cNvPr id="75" name="Google Shape;75;p10"/>
          <p:cNvSpPr txBox="1"/>
          <p:nvPr>
            <p:ph type="title"/>
          </p:nvPr>
        </p:nvSpPr>
        <p:spPr>
          <a:xfrm>
            <a:off x="6787052" y="940672"/>
            <a:ext cx="5082367"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500"/>
              <a:buFont typeface="Quicksand"/>
              <a:buNone/>
              <a:defRPr b="0" i="0" sz="35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0"/>
          <p:cNvSpPr txBox="1"/>
          <p:nvPr>
            <p:ph idx="1" type="body"/>
          </p:nvPr>
        </p:nvSpPr>
        <p:spPr>
          <a:xfrm>
            <a:off x="6787052" y="1650367"/>
            <a:ext cx="5082368" cy="36476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77" name="Google Shape;77;p10"/>
          <p:cNvSpPr txBox="1"/>
          <p:nvPr>
            <p:ph idx="3" type="body"/>
          </p:nvPr>
        </p:nvSpPr>
        <p:spPr>
          <a:xfrm>
            <a:off x="6787052" y="2270760"/>
            <a:ext cx="5082367" cy="3682163"/>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lt1"/>
              </a:buClr>
              <a:buSzPts val="1500"/>
              <a:buNone/>
              <a:defRPr b="0" i="0" sz="1500">
                <a:solidFill>
                  <a:schemeClr val="lt1"/>
                </a:solidFill>
                <a:latin typeface="Roboto"/>
                <a:ea typeface="Roboto"/>
                <a:cs typeface="Roboto"/>
                <a:sym typeface="Roboto"/>
              </a:defRPr>
            </a:lvl1pPr>
            <a:lvl2pPr indent="-323850" lvl="1" marL="9144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2pPr>
            <a:lvl3pPr indent="-323850" lvl="2" marL="13716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3pPr>
            <a:lvl4pPr indent="-323850" lvl="3" marL="18288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4pPr>
            <a:lvl5pPr indent="-323850" lvl="4" marL="22860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78" name="Google Shape;78;p10"/>
          <p:cNvSpPr txBox="1"/>
          <p:nvPr>
            <p:ph idx="4" type="body"/>
          </p:nvPr>
        </p:nvSpPr>
        <p:spPr>
          <a:xfrm>
            <a:off x="-7773" y="1650342"/>
            <a:ext cx="5082300" cy="364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rtl="0" algn="l">
              <a:lnSpc>
                <a:spcPct val="90000"/>
              </a:lnSpc>
              <a:spcBef>
                <a:spcPts val="500"/>
              </a:spcBef>
              <a:spcAft>
                <a:spcPts val="0"/>
              </a:spcAft>
              <a:buClr>
                <a:schemeClr val="lt1"/>
              </a:buClr>
              <a:buSzPts val="1800"/>
              <a:buChar char="•"/>
              <a:defRPr>
                <a:solidFill>
                  <a:schemeClr val="lt1"/>
                </a:solidFill>
              </a:defRPr>
            </a:lvl2pPr>
            <a:lvl3pPr indent="-342900" lvl="2" marL="1371600" rtl="0" algn="l">
              <a:lnSpc>
                <a:spcPct val="90000"/>
              </a:lnSpc>
              <a:spcBef>
                <a:spcPts val="500"/>
              </a:spcBef>
              <a:spcAft>
                <a:spcPts val="0"/>
              </a:spcAft>
              <a:buClr>
                <a:schemeClr val="lt1"/>
              </a:buClr>
              <a:buSzPts val="1800"/>
              <a:buChar char="•"/>
              <a:defRPr>
                <a:solidFill>
                  <a:schemeClr val="lt1"/>
                </a:solidFill>
              </a:defRPr>
            </a:lvl3pPr>
            <a:lvl4pPr indent="-342900" lvl="3" marL="1828800" rtl="0" algn="l">
              <a:lnSpc>
                <a:spcPct val="90000"/>
              </a:lnSpc>
              <a:spcBef>
                <a:spcPts val="500"/>
              </a:spcBef>
              <a:spcAft>
                <a:spcPts val="0"/>
              </a:spcAft>
              <a:buClr>
                <a:schemeClr val="lt1"/>
              </a:buClr>
              <a:buSzPts val="1800"/>
              <a:buChar char="•"/>
              <a:defRPr>
                <a:solidFill>
                  <a:schemeClr val="lt1"/>
                </a:solidFill>
              </a:defRPr>
            </a:lvl4pPr>
            <a:lvl5pPr indent="-342900" lvl="4" marL="2286000" rtl="0" algn="l">
              <a:lnSpc>
                <a:spcPct val="90000"/>
              </a:lnSpc>
              <a:spcBef>
                <a:spcPts val="500"/>
              </a:spcBef>
              <a:spcAft>
                <a:spcPts val="0"/>
              </a:spcAft>
              <a:buClr>
                <a:schemeClr val="lt1"/>
              </a:buClr>
              <a:buSzPts val="1800"/>
              <a:buChar char="•"/>
              <a:defRPr>
                <a:solidFill>
                  <a:schemeClr val="lt1"/>
                </a:solidFill>
              </a:defRPr>
            </a:lvl5pPr>
            <a:lvl6pPr indent="-342900" lvl="5" marL="2743200" rtl="0" algn="l">
              <a:lnSpc>
                <a:spcPct val="90000"/>
              </a:lnSpc>
              <a:spcBef>
                <a:spcPts val="500"/>
              </a:spcBef>
              <a:spcAft>
                <a:spcPts val="0"/>
              </a:spcAft>
              <a:buClr>
                <a:schemeClr val="lt1"/>
              </a:buClr>
              <a:buSzPts val="1800"/>
              <a:buChar char="•"/>
              <a:defRPr>
                <a:solidFill>
                  <a:schemeClr val="lt1"/>
                </a:solidFill>
              </a:defRPr>
            </a:lvl6pPr>
            <a:lvl7pPr indent="-342900" lvl="6" marL="3200400" rtl="0" algn="l">
              <a:lnSpc>
                <a:spcPct val="90000"/>
              </a:lnSpc>
              <a:spcBef>
                <a:spcPts val="500"/>
              </a:spcBef>
              <a:spcAft>
                <a:spcPts val="0"/>
              </a:spcAft>
              <a:buClr>
                <a:schemeClr val="lt1"/>
              </a:buClr>
              <a:buSzPts val="1800"/>
              <a:buChar char="•"/>
              <a:defRPr>
                <a:solidFill>
                  <a:schemeClr val="lt1"/>
                </a:solidFill>
              </a:defRPr>
            </a:lvl7pPr>
            <a:lvl8pPr indent="-342900" lvl="7" marL="3657600" rtl="0" algn="l">
              <a:lnSpc>
                <a:spcPct val="90000"/>
              </a:lnSpc>
              <a:spcBef>
                <a:spcPts val="500"/>
              </a:spcBef>
              <a:spcAft>
                <a:spcPts val="0"/>
              </a:spcAft>
              <a:buClr>
                <a:schemeClr val="lt1"/>
              </a:buClr>
              <a:buSzPts val="1800"/>
              <a:buChar char="•"/>
              <a:defRPr>
                <a:solidFill>
                  <a:schemeClr val="lt1"/>
                </a:solidFill>
              </a:defRPr>
            </a:lvl8pPr>
            <a:lvl9pPr indent="-342900" lvl="8" marL="4114800" rtl="0" algn="l">
              <a:lnSpc>
                <a:spcPct val="90000"/>
              </a:lnSpc>
              <a:spcBef>
                <a:spcPts val="500"/>
              </a:spcBef>
              <a:spcAft>
                <a:spcPts val="0"/>
              </a:spcAft>
              <a:buClr>
                <a:schemeClr val="lt1"/>
              </a:buClr>
              <a:buSzPts val="1800"/>
              <a:buChar char="•"/>
              <a:defRPr>
                <a:solidFill>
                  <a:schemeClr val="lt1"/>
                </a:solidFill>
              </a:defRPr>
            </a:lvl9pPr>
          </a:lstStyle>
          <a:p/>
        </p:txBody>
      </p:sp>
      <p:pic>
        <p:nvPicPr>
          <p:cNvPr id="79" name="Google Shape;79;p10" title="logo-eosc-mesh-ver-white.png"/>
          <p:cNvPicPr preferRelativeResize="0"/>
          <p:nvPr/>
        </p:nvPicPr>
        <p:blipFill>
          <a:blip r:embed="rId2">
            <a:alphaModFix/>
          </a:blip>
          <a:stretch>
            <a:fillRect/>
          </a:stretch>
        </p:blipFill>
        <p:spPr>
          <a:xfrm>
            <a:off x="371800" y="388680"/>
            <a:ext cx="2245022" cy="3648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age 2 1">
  <p:cSld name="Divider Page 2_1">
    <p:spTree>
      <p:nvGrpSpPr>
        <p:cNvPr id="80" name="Shape 80"/>
        <p:cNvGrpSpPr/>
        <p:nvPr/>
      </p:nvGrpSpPr>
      <p:grpSpPr>
        <a:xfrm>
          <a:off x="0" y="0"/>
          <a:ext cx="0" cy="0"/>
          <a:chOff x="0" y="0"/>
          <a:chExt cx="0" cy="0"/>
        </a:xfrm>
      </p:grpSpPr>
      <p:sp>
        <p:nvSpPr>
          <p:cNvPr id="81" name="Google Shape;81;p11"/>
          <p:cNvSpPr/>
          <p:nvPr/>
        </p:nvSpPr>
        <p:spPr>
          <a:xfrm>
            <a:off x="6096000" y="0"/>
            <a:ext cx="6096000"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0C0C0C"/>
              </a:solidFill>
              <a:latin typeface="Roboto Light"/>
              <a:ea typeface="Roboto Light"/>
              <a:cs typeface="Roboto Light"/>
              <a:sym typeface="Roboto Light"/>
            </a:endParaRPr>
          </a:p>
        </p:txBody>
      </p:sp>
      <p:sp>
        <p:nvSpPr>
          <p:cNvPr id="82" name="Google Shape;82;p11"/>
          <p:cNvSpPr/>
          <p:nvPr>
            <p:ph idx="2" type="pic"/>
          </p:nvPr>
        </p:nvSpPr>
        <p:spPr>
          <a:xfrm>
            <a:off x="0" y="1"/>
            <a:ext cx="6096000" cy="6858000"/>
          </a:xfrm>
          <a:prstGeom prst="rect">
            <a:avLst/>
          </a:prstGeom>
          <a:noFill/>
          <a:ln>
            <a:noFill/>
          </a:ln>
        </p:spPr>
      </p:sp>
      <p:sp>
        <p:nvSpPr>
          <p:cNvPr id="83" name="Google Shape;83;p11"/>
          <p:cNvSpPr txBox="1"/>
          <p:nvPr/>
        </p:nvSpPr>
        <p:spPr>
          <a:xfrm>
            <a:off x="6398432" y="6441230"/>
            <a:ext cx="5102100" cy="230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nl-NL" sz="900">
                <a:solidFill>
                  <a:schemeClr val="lt1"/>
                </a:solidFill>
                <a:latin typeface="Roboto Light"/>
                <a:ea typeface="Roboto Light"/>
                <a:cs typeface="Roboto Light"/>
                <a:sym typeface="Roboto Light"/>
              </a:rPr>
              <a:t>16/09/2026 | EOSC Mesh pre-KoM meeting</a:t>
            </a:r>
            <a:endParaRPr sz="900">
              <a:solidFill>
                <a:schemeClr val="lt1"/>
              </a:solidFill>
              <a:latin typeface="Roboto Light"/>
              <a:ea typeface="Roboto Light"/>
              <a:cs typeface="Roboto Light"/>
              <a:sym typeface="Roboto Light"/>
            </a:endParaRPr>
          </a:p>
        </p:txBody>
      </p:sp>
      <p:sp>
        <p:nvSpPr>
          <p:cNvPr id="84" name="Google Shape;84;p11"/>
          <p:cNvSpPr txBox="1"/>
          <p:nvPr>
            <p:ph type="title"/>
          </p:nvPr>
        </p:nvSpPr>
        <p:spPr>
          <a:xfrm>
            <a:off x="6787052" y="940672"/>
            <a:ext cx="50823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500"/>
              <a:buFont typeface="Quicksand"/>
              <a:buNone/>
              <a:defRPr b="0" i="0" sz="3500">
                <a:solidFill>
                  <a:schemeClr val="lt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1"/>
          <p:cNvSpPr txBox="1"/>
          <p:nvPr>
            <p:ph idx="1" type="body"/>
          </p:nvPr>
        </p:nvSpPr>
        <p:spPr>
          <a:xfrm>
            <a:off x="6787052" y="1650367"/>
            <a:ext cx="50823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86" name="Google Shape;86;p11"/>
          <p:cNvSpPr txBox="1"/>
          <p:nvPr>
            <p:ph idx="3" type="body"/>
          </p:nvPr>
        </p:nvSpPr>
        <p:spPr>
          <a:xfrm>
            <a:off x="6787052" y="2270760"/>
            <a:ext cx="5082300" cy="3682200"/>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lt1"/>
              </a:buClr>
              <a:buSzPts val="1500"/>
              <a:buNone/>
              <a:defRPr b="0" i="0" sz="1500">
                <a:solidFill>
                  <a:schemeClr val="lt1"/>
                </a:solidFill>
                <a:latin typeface="Roboto"/>
                <a:ea typeface="Roboto"/>
                <a:cs typeface="Roboto"/>
                <a:sym typeface="Roboto"/>
              </a:defRPr>
            </a:lvl1pPr>
            <a:lvl2pPr indent="-323850" lvl="1" marL="9144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2pPr>
            <a:lvl3pPr indent="-323850" lvl="2" marL="13716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3pPr>
            <a:lvl4pPr indent="-323850" lvl="3" marL="18288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4pPr>
            <a:lvl5pPr indent="-323850" lvl="4" marL="2286000" algn="l">
              <a:lnSpc>
                <a:spcPct val="90000"/>
              </a:lnSpc>
              <a:spcBef>
                <a:spcPts val="500"/>
              </a:spcBef>
              <a:spcAft>
                <a:spcPts val="0"/>
              </a:spcAft>
              <a:buClr>
                <a:schemeClr val="lt1"/>
              </a:buClr>
              <a:buSzPts val="1500"/>
              <a:buChar char="•"/>
              <a:defRPr sz="1500">
                <a:solidFill>
                  <a:schemeClr val="lt1"/>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sp>
        <p:nvSpPr>
          <p:cNvPr id="87" name="Google Shape;87;p11"/>
          <p:cNvSpPr txBox="1"/>
          <p:nvPr>
            <p:ph idx="4" type="body"/>
          </p:nvPr>
        </p:nvSpPr>
        <p:spPr>
          <a:xfrm>
            <a:off x="-7773" y="1650342"/>
            <a:ext cx="50823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0" i="0" sz="2000">
                <a:solidFill>
                  <a:schemeClr val="lt1"/>
                </a:solidFill>
                <a:latin typeface="Roboto"/>
                <a:ea typeface="Roboto"/>
                <a:cs typeface="Roboto"/>
                <a:sym typeface="Roboto"/>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lt1"/>
              </a:buClr>
              <a:buSzPts val="1800"/>
              <a:buChar char="•"/>
              <a:defRPr>
                <a:solidFill>
                  <a:schemeClr val="lt1"/>
                </a:solidFill>
              </a:defRPr>
            </a:lvl6pPr>
            <a:lvl7pPr indent="-342900" lvl="6" marL="3200400" algn="l">
              <a:lnSpc>
                <a:spcPct val="90000"/>
              </a:lnSpc>
              <a:spcBef>
                <a:spcPts val="500"/>
              </a:spcBef>
              <a:spcAft>
                <a:spcPts val="0"/>
              </a:spcAft>
              <a:buClr>
                <a:schemeClr val="lt1"/>
              </a:buClr>
              <a:buSzPts val="1800"/>
              <a:buChar char="•"/>
              <a:defRPr>
                <a:solidFill>
                  <a:schemeClr val="lt1"/>
                </a:solidFill>
              </a:defRPr>
            </a:lvl7pPr>
            <a:lvl8pPr indent="-342900" lvl="7" marL="3657600" algn="l">
              <a:lnSpc>
                <a:spcPct val="90000"/>
              </a:lnSpc>
              <a:spcBef>
                <a:spcPts val="500"/>
              </a:spcBef>
              <a:spcAft>
                <a:spcPts val="0"/>
              </a:spcAft>
              <a:buClr>
                <a:schemeClr val="lt1"/>
              </a:buClr>
              <a:buSzPts val="1800"/>
              <a:buChar char="•"/>
              <a:defRPr>
                <a:solidFill>
                  <a:schemeClr val="lt1"/>
                </a:solidFill>
              </a:defRPr>
            </a:lvl8pPr>
            <a:lvl9pPr indent="-342900" lvl="8" marL="4114800" algn="l">
              <a:lnSpc>
                <a:spcPct val="90000"/>
              </a:lnSpc>
              <a:spcBef>
                <a:spcPts val="500"/>
              </a:spcBef>
              <a:spcAft>
                <a:spcPts val="0"/>
              </a:spcAft>
              <a:buClr>
                <a:schemeClr val="lt1"/>
              </a:buClr>
              <a:buSzPts val="1800"/>
              <a:buChar char="•"/>
              <a:defRPr>
                <a:solidFill>
                  <a:schemeClr val="lt1"/>
                </a:solidFill>
              </a:defRPr>
            </a:lvl9pPr>
          </a:lstStyle>
          <a:p/>
        </p:txBody>
      </p:sp>
      <p:pic>
        <p:nvPicPr>
          <p:cNvPr id="88" name="Google Shape;88;p11" title="logo-eosc-mesh-ver-white.png"/>
          <p:cNvPicPr preferRelativeResize="0"/>
          <p:nvPr/>
        </p:nvPicPr>
        <p:blipFill>
          <a:blip r:embed="rId2">
            <a:alphaModFix/>
          </a:blip>
          <a:stretch>
            <a:fillRect/>
          </a:stretch>
        </p:blipFill>
        <p:spPr>
          <a:xfrm>
            <a:off x="371800" y="388680"/>
            <a:ext cx="2245022" cy="3648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ekop">
  <p:cSld name="Sectiekop">
    <p:bg>
      <p:bgPr>
        <a:solidFill>
          <a:schemeClr val="lt1"/>
        </a:solidFill>
      </p:bgPr>
    </p:bg>
    <p:spTree>
      <p:nvGrpSpPr>
        <p:cNvPr id="89" name="Shape 89"/>
        <p:cNvGrpSpPr/>
        <p:nvPr/>
      </p:nvGrpSpPr>
      <p:grpSpPr>
        <a:xfrm>
          <a:off x="0" y="0"/>
          <a:ext cx="0" cy="0"/>
          <a:chOff x="0" y="0"/>
          <a:chExt cx="0" cy="0"/>
        </a:xfrm>
      </p:grpSpPr>
      <p:sp>
        <p:nvSpPr>
          <p:cNvPr id="90" name="Google Shape;90;p12"/>
          <p:cNvSpPr txBox="1"/>
          <p:nvPr/>
        </p:nvSpPr>
        <p:spPr>
          <a:xfrm>
            <a:off x="469500" y="1586225"/>
            <a:ext cx="3993000" cy="167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NL" sz="1300">
                <a:latin typeface="Roboto Light"/>
                <a:ea typeface="Roboto Light"/>
                <a:cs typeface="Roboto Light"/>
                <a:sym typeface="Roboto Light"/>
              </a:rPr>
              <a:t>www.eosc-mesh.eu</a:t>
            </a:r>
            <a:endParaRPr sz="1300">
              <a:solidFill>
                <a:schemeClr val="accent1"/>
              </a:solidFill>
              <a:latin typeface="Roboto Light"/>
              <a:ea typeface="Roboto Light"/>
              <a:cs typeface="Roboto Light"/>
              <a:sym typeface="Roboto Light"/>
            </a:endParaRPr>
          </a:p>
          <a:p>
            <a:pPr indent="0" lvl="0" marL="0" rtl="0" algn="l">
              <a:spcBef>
                <a:spcPts val="0"/>
              </a:spcBef>
              <a:spcAft>
                <a:spcPts val="0"/>
              </a:spcAft>
              <a:buNone/>
            </a:pPr>
            <a:r>
              <a:rPr lang="nl-NL" sz="1300">
                <a:solidFill>
                  <a:schemeClr val="accent1"/>
                </a:solidFill>
                <a:latin typeface="Roboto Light"/>
                <a:ea typeface="Roboto Light"/>
                <a:cs typeface="Roboto Light"/>
                <a:sym typeface="Roboto Light"/>
              </a:rPr>
              <a:t>eosc-mesh-po@mailman.egi.eu</a:t>
            </a:r>
            <a:endParaRPr sz="1300">
              <a:solidFill>
                <a:schemeClr val="accent1"/>
              </a:solidFill>
              <a:latin typeface="Roboto Light"/>
              <a:ea typeface="Roboto Light"/>
              <a:cs typeface="Roboto Light"/>
              <a:sym typeface="Roboto Light"/>
            </a:endParaRPr>
          </a:p>
        </p:txBody>
      </p:sp>
      <p:sp>
        <p:nvSpPr>
          <p:cNvPr id="91" name="Google Shape;91;p12"/>
          <p:cNvSpPr txBox="1"/>
          <p:nvPr/>
        </p:nvSpPr>
        <p:spPr>
          <a:xfrm>
            <a:off x="460227" y="1160225"/>
            <a:ext cx="4385700" cy="42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NL" sz="1800">
                <a:solidFill>
                  <a:schemeClr val="dk1"/>
                </a:solidFill>
                <a:latin typeface="Quicksand SemiBold"/>
                <a:ea typeface="Quicksand SemiBold"/>
                <a:cs typeface="Quicksand SemiBold"/>
                <a:sym typeface="Quicksand SemiBold"/>
              </a:rPr>
              <a:t>Get in touch with us</a:t>
            </a:r>
            <a:endParaRPr sz="1800">
              <a:solidFill>
                <a:schemeClr val="dk1"/>
              </a:solidFill>
              <a:latin typeface="Quicksand SemiBold"/>
              <a:ea typeface="Quicksand SemiBold"/>
              <a:cs typeface="Quicksand SemiBold"/>
              <a:sym typeface="Quicksand SemiBold"/>
            </a:endParaRPr>
          </a:p>
        </p:txBody>
      </p:sp>
      <p:pic>
        <p:nvPicPr>
          <p:cNvPr id="92" name="Google Shape;92;p12"/>
          <p:cNvPicPr preferRelativeResize="0"/>
          <p:nvPr/>
        </p:nvPicPr>
        <p:blipFill>
          <a:blip r:embed="rId2">
            <a:alphaModFix/>
          </a:blip>
          <a:stretch>
            <a:fillRect/>
          </a:stretch>
        </p:blipFill>
        <p:spPr>
          <a:xfrm>
            <a:off x="2132008" y="4568880"/>
            <a:ext cx="4833427" cy="2706224"/>
          </a:xfrm>
          <a:prstGeom prst="rect">
            <a:avLst/>
          </a:prstGeom>
          <a:noFill/>
          <a:ln>
            <a:noFill/>
          </a:ln>
        </p:spPr>
      </p:pic>
      <p:pic>
        <p:nvPicPr>
          <p:cNvPr id="93" name="Google Shape;93;p12"/>
          <p:cNvPicPr preferRelativeResize="0"/>
          <p:nvPr/>
        </p:nvPicPr>
        <p:blipFill>
          <a:blip r:embed="rId3">
            <a:alphaModFix/>
          </a:blip>
          <a:stretch>
            <a:fillRect/>
          </a:stretch>
        </p:blipFill>
        <p:spPr>
          <a:xfrm>
            <a:off x="469500" y="6215250"/>
            <a:ext cx="1461950" cy="326350"/>
          </a:xfrm>
          <a:prstGeom prst="rect">
            <a:avLst/>
          </a:prstGeom>
          <a:noFill/>
          <a:ln>
            <a:noFill/>
          </a:ln>
        </p:spPr>
      </p:pic>
      <p:pic>
        <p:nvPicPr>
          <p:cNvPr id="94" name="Google Shape;94;p12" title="logo-eosc-mesh-ver-color.png"/>
          <p:cNvPicPr preferRelativeResize="0"/>
          <p:nvPr/>
        </p:nvPicPr>
        <p:blipFill>
          <a:blip r:embed="rId4">
            <a:alphaModFix/>
          </a:blip>
          <a:stretch>
            <a:fillRect/>
          </a:stretch>
        </p:blipFill>
        <p:spPr>
          <a:xfrm>
            <a:off x="525500" y="539479"/>
            <a:ext cx="3301502" cy="5365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 Image - 2 Content Left">
  <p:cSld name="19. Image - 2 Content Left (g3f7144a1780_52_0)">
    <p:spTree>
      <p:nvGrpSpPr>
        <p:cNvPr id="95" name="Shape 95"/>
        <p:cNvGrpSpPr/>
        <p:nvPr/>
      </p:nvGrpSpPr>
      <p:grpSpPr>
        <a:xfrm>
          <a:off x="0" y="0"/>
          <a:ext cx="0" cy="0"/>
          <a:chOff x="0" y="0"/>
          <a:chExt cx="0" cy="0"/>
        </a:xfrm>
      </p:grpSpPr>
      <p:sp>
        <p:nvSpPr>
          <p:cNvPr id="96" name="Google Shape;96;p13"/>
          <p:cNvSpPr txBox="1"/>
          <p:nvPr>
            <p:ph idx="1" type="body"/>
          </p:nvPr>
        </p:nvSpPr>
        <p:spPr>
          <a:xfrm>
            <a:off x="1281907" y="877888"/>
            <a:ext cx="10515600" cy="266700"/>
          </a:xfrm>
          <a:prstGeom prst="rect">
            <a:avLst/>
          </a:prstGeom>
          <a:noFill/>
          <a:ln>
            <a:noFill/>
          </a:ln>
        </p:spPr>
        <p:txBody>
          <a:bodyPr anchorCtr="0" anchor="t" bIns="22850" lIns="22850" spcFirstLastPara="1" rIns="22850" wrap="square" tIns="22850">
            <a:noAutofit/>
          </a:bodyPr>
          <a:lstStyle>
            <a:lvl1pPr indent="-228600" lvl="0" marL="4572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1pPr>
            <a:lvl2pPr indent="-228600" lvl="1" marL="9144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2pPr>
            <a:lvl3pPr indent="-228600" lvl="2" marL="13716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3pPr>
            <a:lvl4pPr indent="-228600" lvl="3" marL="18288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4pPr>
            <a:lvl5pPr indent="-228600" lvl="4" marL="22860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97" name="Google Shape;97;p13"/>
          <p:cNvSpPr txBox="1"/>
          <p:nvPr>
            <p:ph idx="2" type="body"/>
          </p:nvPr>
        </p:nvSpPr>
        <p:spPr>
          <a:xfrm>
            <a:off x="1043452" y="1818604"/>
            <a:ext cx="3771900" cy="738600"/>
          </a:xfrm>
          <a:prstGeom prst="rect">
            <a:avLst/>
          </a:prstGeom>
          <a:noFill/>
          <a:ln>
            <a:noFill/>
          </a:ln>
        </p:spPr>
        <p:txBody>
          <a:bodyPr anchorCtr="0" anchor="b" bIns="0" lIns="0" spcFirstLastPara="1" rIns="0" wrap="square" tIns="0">
            <a:spAutoFit/>
          </a:bodyPr>
          <a:lstStyle>
            <a:lvl1pPr indent="-228600" lvl="0" marL="457200" marR="0" algn="l">
              <a:lnSpc>
                <a:spcPct val="100000"/>
              </a:lnSpc>
              <a:spcBef>
                <a:spcPts val="0"/>
              </a:spcBef>
              <a:spcAft>
                <a:spcPts val="0"/>
              </a:spcAft>
              <a:buClr>
                <a:srgbClr val="005FAA"/>
              </a:buClr>
              <a:buSzPts val="2400"/>
              <a:buFont typeface="DM Sans"/>
              <a:buNone/>
              <a:defRPr b="0" i="0" sz="2400" u="none" cap="none" strike="noStrike">
                <a:solidFill>
                  <a:srgbClr val="005FAA"/>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98" name="Google Shape;98;p13"/>
          <p:cNvSpPr txBox="1"/>
          <p:nvPr>
            <p:ph idx="3" type="body"/>
          </p:nvPr>
        </p:nvSpPr>
        <p:spPr>
          <a:xfrm>
            <a:off x="1043452" y="2623108"/>
            <a:ext cx="3771900" cy="615600"/>
          </a:xfrm>
          <a:prstGeom prst="rect">
            <a:avLst/>
          </a:prstGeom>
          <a:noFill/>
          <a:ln>
            <a:noFill/>
          </a:ln>
        </p:spPr>
        <p:txBody>
          <a:bodyPr anchorCtr="0" anchor="t" bIns="0" lIns="0" spcFirstLastPara="1" rIns="0" wrap="square" tIns="0">
            <a:spAutoFit/>
          </a:bodyPr>
          <a:lstStyle>
            <a:lvl1pPr indent="-228600" lvl="0" marL="457200" marR="0" algn="l">
              <a:lnSpc>
                <a:spcPct val="100000"/>
              </a:lnSpc>
              <a:spcBef>
                <a:spcPts val="0"/>
              </a:spcBef>
              <a:spcAft>
                <a:spcPts val="0"/>
              </a:spcAft>
              <a:buClr>
                <a:srgbClr val="828282"/>
              </a:buClr>
              <a:buSzPts val="2000"/>
              <a:buFont typeface="Arial"/>
              <a:buNone/>
              <a:defRPr b="0" i="0" sz="2000" u="none" cap="none" strike="noStrike">
                <a:solidFill>
                  <a:srgbClr val="828282"/>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99" name="Google Shape;99;p13"/>
          <p:cNvSpPr txBox="1"/>
          <p:nvPr>
            <p:ph idx="4" type="body"/>
          </p:nvPr>
        </p:nvSpPr>
        <p:spPr>
          <a:xfrm>
            <a:off x="1043452" y="4204289"/>
            <a:ext cx="3771900" cy="738600"/>
          </a:xfrm>
          <a:prstGeom prst="rect">
            <a:avLst/>
          </a:prstGeom>
          <a:noFill/>
          <a:ln>
            <a:noFill/>
          </a:ln>
        </p:spPr>
        <p:txBody>
          <a:bodyPr anchorCtr="0" anchor="b" bIns="0" lIns="0" spcFirstLastPara="1" rIns="0" wrap="square" tIns="0">
            <a:spAutoFit/>
          </a:bodyPr>
          <a:lstStyle>
            <a:lvl1pPr indent="-228600" lvl="0" marL="457200" marR="0" algn="l">
              <a:lnSpc>
                <a:spcPct val="100000"/>
              </a:lnSpc>
              <a:spcBef>
                <a:spcPts val="0"/>
              </a:spcBef>
              <a:spcAft>
                <a:spcPts val="0"/>
              </a:spcAft>
              <a:buClr>
                <a:srgbClr val="005FAA"/>
              </a:buClr>
              <a:buSzPts val="2400"/>
              <a:buFont typeface="DM Sans"/>
              <a:buNone/>
              <a:defRPr b="0" i="0" sz="2400" u="none" cap="none" strike="noStrike">
                <a:solidFill>
                  <a:srgbClr val="005FAA"/>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100" name="Google Shape;100;p13"/>
          <p:cNvSpPr txBox="1"/>
          <p:nvPr>
            <p:ph idx="5" type="body"/>
          </p:nvPr>
        </p:nvSpPr>
        <p:spPr>
          <a:xfrm>
            <a:off x="1043452" y="5008793"/>
            <a:ext cx="3771900" cy="615600"/>
          </a:xfrm>
          <a:prstGeom prst="rect">
            <a:avLst/>
          </a:prstGeom>
          <a:noFill/>
          <a:ln>
            <a:noFill/>
          </a:ln>
        </p:spPr>
        <p:txBody>
          <a:bodyPr anchorCtr="0" anchor="t" bIns="0" lIns="0" spcFirstLastPara="1" rIns="0" wrap="square" tIns="0">
            <a:spAutoFit/>
          </a:bodyPr>
          <a:lstStyle>
            <a:lvl1pPr indent="-228600" lvl="0" marL="457200" marR="0" algn="l">
              <a:lnSpc>
                <a:spcPct val="100000"/>
              </a:lnSpc>
              <a:spcBef>
                <a:spcPts val="0"/>
              </a:spcBef>
              <a:spcAft>
                <a:spcPts val="0"/>
              </a:spcAft>
              <a:buClr>
                <a:srgbClr val="828282"/>
              </a:buClr>
              <a:buSzPts val="2000"/>
              <a:buFont typeface="Arial"/>
              <a:buNone/>
              <a:defRPr b="0" i="0" sz="2000" u="none" cap="none" strike="noStrike">
                <a:solidFill>
                  <a:srgbClr val="828282"/>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101" name="Google Shape;101;p13"/>
          <p:cNvSpPr/>
          <p:nvPr>
            <p:ph idx="6" type="pic"/>
          </p:nvPr>
        </p:nvSpPr>
        <p:spPr>
          <a:xfrm>
            <a:off x="7567623" y="-487827"/>
            <a:ext cx="5560500" cy="6666600"/>
          </a:xfrm>
          <a:prstGeom prst="roundRect">
            <a:avLst>
              <a:gd fmla="val 5757" name="adj"/>
            </a:avLst>
          </a:prstGeom>
          <a:noFill/>
          <a:ln>
            <a:noFill/>
          </a:ln>
        </p:spPr>
      </p:sp>
      <p:sp>
        <p:nvSpPr>
          <p:cNvPr id="102" name="Google Shape;102;p13"/>
          <p:cNvSpPr txBox="1"/>
          <p:nvPr>
            <p:ph idx="12" type="sldNum"/>
          </p:nvPr>
        </p:nvSpPr>
        <p:spPr>
          <a:xfrm>
            <a:off x="11606463" y="6515830"/>
            <a:ext cx="341700" cy="184800"/>
          </a:xfrm>
          <a:prstGeom prst="rect">
            <a:avLst/>
          </a:prstGeom>
          <a:noFill/>
          <a:ln>
            <a:noFill/>
          </a:ln>
        </p:spPr>
        <p:txBody>
          <a:bodyPr anchorCtr="0" anchor="ctr" bIns="22850" lIns="45725" spcFirstLastPara="1" rIns="45725" wrap="square" tIns="22850">
            <a:spAutoFit/>
          </a:bodyPr>
          <a:lstStyle>
            <a:lvl1pPr indent="0" lvl="0"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1pPr>
            <a:lvl2pPr indent="0" lvl="1"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2pPr>
            <a:lvl3pPr indent="0" lvl="2"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3pPr>
            <a:lvl4pPr indent="0" lvl="3"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4pPr>
            <a:lvl5pPr indent="0" lvl="4"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5pPr>
            <a:lvl6pPr indent="0" lvl="5"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6pPr>
            <a:lvl7pPr indent="0" lvl="6"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7pPr>
            <a:lvl8pPr indent="0" lvl="7"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8pPr>
            <a:lvl9pPr indent="0" lvl="8"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nl-NL"/>
              <a:t>‹#›</a:t>
            </a:fld>
            <a:endParaRPr/>
          </a:p>
        </p:txBody>
      </p:sp>
      <p:sp>
        <p:nvSpPr>
          <p:cNvPr id="103" name="Google Shape;103;p13"/>
          <p:cNvSpPr txBox="1"/>
          <p:nvPr>
            <p:ph type="title"/>
          </p:nvPr>
        </p:nvSpPr>
        <p:spPr>
          <a:xfrm>
            <a:off x="1282073" y="395408"/>
            <a:ext cx="10985700" cy="415500"/>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900"/>
              <a:buNone/>
              <a:defRPr/>
            </a:lvl1pPr>
            <a:lvl2pPr lvl="1" algn="l">
              <a:lnSpc>
                <a:spcPct val="100000"/>
              </a:lnSpc>
              <a:spcBef>
                <a:spcPts val="0"/>
              </a:spcBef>
              <a:spcAft>
                <a:spcPts val="0"/>
              </a:spcAft>
              <a:buClr>
                <a:srgbClr val="005FAA"/>
              </a:buClr>
              <a:buSzPts val="900"/>
              <a:buNone/>
              <a:defRPr/>
            </a:lvl2pPr>
            <a:lvl3pPr lvl="2" algn="l">
              <a:lnSpc>
                <a:spcPct val="100000"/>
              </a:lnSpc>
              <a:spcBef>
                <a:spcPts val="0"/>
              </a:spcBef>
              <a:spcAft>
                <a:spcPts val="0"/>
              </a:spcAft>
              <a:buClr>
                <a:srgbClr val="005FAA"/>
              </a:buClr>
              <a:buSzPts val="900"/>
              <a:buNone/>
              <a:defRPr/>
            </a:lvl3pPr>
            <a:lvl4pPr lvl="3" algn="l">
              <a:lnSpc>
                <a:spcPct val="100000"/>
              </a:lnSpc>
              <a:spcBef>
                <a:spcPts val="0"/>
              </a:spcBef>
              <a:spcAft>
                <a:spcPts val="0"/>
              </a:spcAft>
              <a:buClr>
                <a:srgbClr val="005FAA"/>
              </a:buClr>
              <a:buSzPts val="900"/>
              <a:buNone/>
              <a:defRPr/>
            </a:lvl4pPr>
            <a:lvl5pPr lvl="4" algn="l">
              <a:lnSpc>
                <a:spcPct val="100000"/>
              </a:lnSpc>
              <a:spcBef>
                <a:spcPts val="0"/>
              </a:spcBef>
              <a:spcAft>
                <a:spcPts val="0"/>
              </a:spcAft>
              <a:buClr>
                <a:srgbClr val="005FAA"/>
              </a:buClr>
              <a:buSzPts val="900"/>
              <a:buNone/>
              <a:defRPr/>
            </a:lvl5pPr>
            <a:lvl6pPr lvl="5" algn="l">
              <a:lnSpc>
                <a:spcPct val="100000"/>
              </a:lnSpc>
              <a:spcBef>
                <a:spcPts val="0"/>
              </a:spcBef>
              <a:spcAft>
                <a:spcPts val="0"/>
              </a:spcAft>
              <a:buClr>
                <a:srgbClr val="005FAA"/>
              </a:buClr>
              <a:buSzPts val="900"/>
              <a:buNone/>
              <a:defRPr/>
            </a:lvl6pPr>
            <a:lvl7pPr lvl="6" algn="l">
              <a:lnSpc>
                <a:spcPct val="100000"/>
              </a:lnSpc>
              <a:spcBef>
                <a:spcPts val="0"/>
              </a:spcBef>
              <a:spcAft>
                <a:spcPts val="0"/>
              </a:spcAft>
              <a:buClr>
                <a:srgbClr val="005FAA"/>
              </a:buClr>
              <a:buSzPts val="900"/>
              <a:buNone/>
              <a:defRPr/>
            </a:lvl7pPr>
            <a:lvl8pPr lvl="7" algn="l">
              <a:lnSpc>
                <a:spcPct val="100000"/>
              </a:lnSpc>
              <a:spcBef>
                <a:spcPts val="0"/>
              </a:spcBef>
              <a:spcAft>
                <a:spcPts val="0"/>
              </a:spcAft>
              <a:buClr>
                <a:srgbClr val="005FAA"/>
              </a:buClr>
              <a:buSzPts val="900"/>
              <a:buNone/>
              <a:defRPr/>
            </a:lvl8pPr>
            <a:lvl9pPr lvl="8" algn="l">
              <a:lnSpc>
                <a:spcPct val="100000"/>
              </a:lnSpc>
              <a:spcBef>
                <a:spcPts val="0"/>
              </a:spcBef>
              <a:spcAft>
                <a:spcPts val="0"/>
              </a:spcAft>
              <a:buClr>
                <a:srgbClr val="005FAA"/>
              </a:buClr>
              <a:buSzPts val="9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412bd3c6c1f_12_0)">
  <p:cSld name="Generated (g412bd3c6c1f_12_0)">
    <p:spTree>
      <p:nvGrpSpPr>
        <p:cNvPr id="104" name="Shape 104"/>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Page 2 1">
  <p:cSld name="Image Page 2 (g412bd48c65e_12_0)">
    <p:spTree>
      <p:nvGrpSpPr>
        <p:cNvPr id="105" name="Shape 105"/>
        <p:cNvGrpSpPr/>
        <p:nvPr/>
      </p:nvGrpSpPr>
      <p:grpSpPr>
        <a:xfrm>
          <a:off x="0" y="0"/>
          <a:ext cx="0" cy="0"/>
          <a:chOff x="0" y="0"/>
          <a:chExt cx="0" cy="0"/>
        </a:xfrm>
      </p:grpSpPr>
      <p:sp>
        <p:nvSpPr>
          <p:cNvPr id="106" name="Google Shape;106;p15"/>
          <p:cNvSpPr/>
          <p:nvPr>
            <p:ph idx="2" type="pic"/>
          </p:nvPr>
        </p:nvSpPr>
        <p:spPr>
          <a:xfrm>
            <a:off x="1721736" y="1570354"/>
            <a:ext cx="9830100" cy="4382700"/>
          </a:xfrm>
          <a:prstGeom prst="rect">
            <a:avLst/>
          </a:prstGeom>
          <a:noFill/>
          <a:ln>
            <a:noFill/>
          </a:ln>
        </p:spPr>
      </p:sp>
      <p:sp>
        <p:nvSpPr>
          <p:cNvPr id="107" name="Google Shape;107;p15"/>
          <p:cNvSpPr txBox="1"/>
          <p:nvPr>
            <p:ph idx="12" type="sldNum"/>
          </p:nvPr>
        </p:nvSpPr>
        <p:spPr>
          <a:xfrm>
            <a:off x="9290222" y="6423497"/>
            <a:ext cx="2743200" cy="2307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a:solidFill>
                  <a:srgbClr val="888888"/>
                </a:solidFill>
                <a:latin typeface="Roboto Light"/>
                <a:ea typeface="Roboto Light"/>
                <a:cs typeface="Roboto Light"/>
                <a:sym typeface="Roboto Light"/>
              </a:defRPr>
            </a:lvl1pPr>
            <a:lvl2pPr indent="0" lvl="1" marL="0" algn="r">
              <a:spcBef>
                <a:spcPts val="0"/>
              </a:spcBef>
              <a:buNone/>
              <a:defRPr b="0" i="0" sz="900">
                <a:solidFill>
                  <a:srgbClr val="888888"/>
                </a:solidFill>
                <a:latin typeface="Roboto Light"/>
                <a:ea typeface="Roboto Light"/>
                <a:cs typeface="Roboto Light"/>
                <a:sym typeface="Roboto Light"/>
              </a:defRPr>
            </a:lvl2pPr>
            <a:lvl3pPr indent="0" lvl="2" marL="0" algn="r">
              <a:spcBef>
                <a:spcPts val="0"/>
              </a:spcBef>
              <a:buNone/>
              <a:defRPr b="0" i="0" sz="900">
                <a:solidFill>
                  <a:srgbClr val="888888"/>
                </a:solidFill>
                <a:latin typeface="Roboto Light"/>
                <a:ea typeface="Roboto Light"/>
                <a:cs typeface="Roboto Light"/>
                <a:sym typeface="Roboto Light"/>
              </a:defRPr>
            </a:lvl3pPr>
            <a:lvl4pPr indent="0" lvl="3" marL="0" algn="r">
              <a:spcBef>
                <a:spcPts val="0"/>
              </a:spcBef>
              <a:buNone/>
              <a:defRPr b="0" i="0" sz="900">
                <a:solidFill>
                  <a:srgbClr val="888888"/>
                </a:solidFill>
                <a:latin typeface="Roboto Light"/>
                <a:ea typeface="Roboto Light"/>
                <a:cs typeface="Roboto Light"/>
                <a:sym typeface="Roboto Light"/>
              </a:defRPr>
            </a:lvl4pPr>
            <a:lvl5pPr indent="0" lvl="4" marL="0" algn="r">
              <a:spcBef>
                <a:spcPts val="0"/>
              </a:spcBef>
              <a:buNone/>
              <a:defRPr b="0" i="0" sz="900">
                <a:solidFill>
                  <a:srgbClr val="888888"/>
                </a:solidFill>
                <a:latin typeface="Roboto Light"/>
                <a:ea typeface="Roboto Light"/>
                <a:cs typeface="Roboto Light"/>
                <a:sym typeface="Roboto Light"/>
              </a:defRPr>
            </a:lvl5pPr>
            <a:lvl6pPr indent="0" lvl="5" marL="0" algn="r">
              <a:spcBef>
                <a:spcPts val="0"/>
              </a:spcBef>
              <a:buNone/>
              <a:defRPr b="0" i="0" sz="900">
                <a:solidFill>
                  <a:srgbClr val="888888"/>
                </a:solidFill>
                <a:latin typeface="Roboto Light"/>
                <a:ea typeface="Roboto Light"/>
                <a:cs typeface="Roboto Light"/>
                <a:sym typeface="Roboto Light"/>
              </a:defRPr>
            </a:lvl6pPr>
            <a:lvl7pPr indent="0" lvl="6" marL="0" algn="r">
              <a:spcBef>
                <a:spcPts val="0"/>
              </a:spcBef>
              <a:buNone/>
              <a:defRPr b="0" i="0" sz="900">
                <a:solidFill>
                  <a:srgbClr val="888888"/>
                </a:solidFill>
                <a:latin typeface="Roboto Light"/>
                <a:ea typeface="Roboto Light"/>
                <a:cs typeface="Roboto Light"/>
                <a:sym typeface="Roboto Light"/>
              </a:defRPr>
            </a:lvl7pPr>
            <a:lvl8pPr indent="0" lvl="7" marL="0" algn="r">
              <a:spcBef>
                <a:spcPts val="0"/>
              </a:spcBef>
              <a:buNone/>
              <a:defRPr b="0" i="0" sz="900">
                <a:solidFill>
                  <a:srgbClr val="888888"/>
                </a:solidFill>
                <a:latin typeface="Roboto Light"/>
                <a:ea typeface="Roboto Light"/>
                <a:cs typeface="Roboto Light"/>
                <a:sym typeface="Roboto Light"/>
              </a:defRPr>
            </a:lvl8pPr>
            <a:lvl9pPr indent="0" lvl="8" marL="0" algn="r">
              <a:spcBef>
                <a:spcPts val="0"/>
              </a:spcBef>
              <a:buNone/>
              <a:defRPr b="0" i="0" sz="900">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
        <p:nvSpPr>
          <p:cNvPr id="108" name="Google Shape;108;p15"/>
          <p:cNvSpPr txBox="1"/>
          <p:nvPr>
            <p:ph idx="1" type="body"/>
          </p:nvPr>
        </p:nvSpPr>
        <p:spPr>
          <a:xfrm>
            <a:off x="1721741" y="895137"/>
            <a:ext cx="98301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 name="Google Shape;109;p15"/>
          <p:cNvSpPr txBox="1"/>
          <p:nvPr>
            <p:ph type="title"/>
          </p:nvPr>
        </p:nvSpPr>
        <p:spPr>
          <a:xfrm>
            <a:off x="2832601" y="235625"/>
            <a:ext cx="85269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500"/>
              <a:buFont typeface="Quicksand"/>
              <a:buNone/>
              <a:defRPr b="0" i="0" sz="3500">
                <a:solidFill>
                  <a:schemeClr val="accent1"/>
                </a:solidFill>
                <a:latin typeface="Quicksand"/>
                <a:ea typeface="Quicksand"/>
                <a:cs typeface="Quicksand"/>
                <a:sym typeface="Quicksand"/>
              </a:defRPr>
            </a:lvl1pPr>
            <a:lvl2pPr lvl="1">
              <a:spcBef>
                <a:spcPts val="0"/>
              </a:spcBef>
              <a:spcAft>
                <a:spcPts val="0"/>
              </a:spcAft>
              <a:buClr>
                <a:srgbClr val="EE7444"/>
              </a:buClr>
              <a:buSzPts val="1400"/>
              <a:buNone/>
              <a:defRPr>
                <a:solidFill>
                  <a:srgbClr val="EE7444"/>
                </a:solidFill>
              </a:defRPr>
            </a:lvl2pPr>
            <a:lvl3pPr lvl="2">
              <a:spcBef>
                <a:spcPts val="0"/>
              </a:spcBef>
              <a:spcAft>
                <a:spcPts val="0"/>
              </a:spcAft>
              <a:buClr>
                <a:srgbClr val="EE7444"/>
              </a:buClr>
              <a:buSzPts val="1400"/>
              <a:buNone/>
              <a:defRPr>
                <a:solidFill>
                  <a:srgbClr val="EE7444"/>
                </a:solidFill>
              </a:defRPr>
            </a:lvl3pPr>
            <a:lvl4pPr lvl="3">
              <a:spcBef>
                <a:spcPts val="0"/>
              </a:spcBef>
              <a:spcAft>
                <a:spcPts val="0"/>
              </a:spcAft>
              <a:buClr>
                <a:srgbClr val="EE7444"/>
              </a:buClr>
              <a:buSzPts val="1400"/>
              <a:buNone/>
              <a:defRPr>
                <a:solidFill>
                  <a:srgbClr val="EE7444"/>
                </a:solidFill>
              </a:defRPr>
            </a:lvl4pPr>
            <a:lvl5pPr lvl="4">
              <a:spcBef>
                <a:spcPts val="0"/>
              </a:spcBef>
              <a:spcAft>
                <a:spcPts val="0"/>
              </a:spcAft>
              <a:buClr>
                <a:srgbClr val="EE7444"/>
              </a:buClr>
              <a:buSzPts val="1400"/>
              <a:buNone/>
              <a:defRPr>
                <a:solidFill>
                  <a:srgbClr val="EE7444"/>
                </a:solidFill>
              </a:defRPr>
            </a:lvl5pPr>
            <a:lvl6pPr lvl="5">
              <a:spcBef>
                <a:spcPts val="0"/>
              </a:spcBef>
              <a:spcAft>
                <a:spcPts val="0"/>
              </a:spcAft>
              <a:buClr>
                <a:srgbClr val="EE7444"/>
              </a:buClr>
              <a:buSzPts val="1400"/>
              <a:buNone/>
              <a:defRPr>
                <a:solidFill>
                  <a:srgbClr val="EE7444"/>
                </a:solidFill>
              </a:defRPr>
            </a:lvl6pPr>
            <a:lvl7pPr lvl="6">
              <a:spcBef>
                <a:spcPts val="0"/>
              </a:spcBef>
              <a:spcAft>
                <a:spcPts val="0"/>
              </a:spcAft>
              <a:buClr>
                <a:srgbClr val="EE7444"/>
              </a:buClr>
              <a:buSzPts val="1400"/>
              <a:buNone/>
              <a:defRPr>
                <a:solidFill>
                  <a:srgbClr val="EE7444"/>
                </a:solidFill>
              </a:defRPr>
            </a:lvl7pPr>
            <a:lvl8pPr lvl="7">
              <a:spcBef>
                <a:spcPts val="0"/>
              </a:spcBef>
              <a:spcAft>
                <a:spcPts val="0"/>
              </a:spcAft>
              <a:buClr>
                <a:srgbClr val="EE7444"/>
              </a:buClr>
              <a:buSzPts val="1400"/>
              <a:buNone/>
              <a:defRPr>
                <a:solidFill>
                  <a:srgbClr val="EE7444"/>
                </a:solidFill>
              </a:defRPr>
            </a:lvl8pPr>
            <a:lvl9pPr lvl="8">
              <a:spcBef>
                <a:spcPts val="0"/>
              </a:spcBef>
              <a:spcAft>
                <a:spcPts val="0"/>
              </a:spcAft>
              <a:buClr>
                <a:srgbClr val="EE7444"/>
              </a:buClr>
              <a:buSzPts val="1400"/>
              <a:buNone/>
              <a:defRPr>
                <a:solidFill>
                  <a:srgbClr val="EE7444"/>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Page 3 1">
  <p:cSld name="Text Page 3 (g412bdcdb20a_32_0)">
    <p:spTree>
      <p:nvGrpSpPr>
        <p:cNvPr id="110" name="Shape 110"/>
        <p:cNvGrpSpPr/>
        <p:nvPr/>
      </p:nvGrpSpPr>
      <p:grpSpPr>
        <a:xfrm>
          <a:off x="0" y="0"/>
          <a:ext cx="0" cy="0"/>
          <a:chOff x="0" y="0"/>
          <a:chExt cx="0" cy="0"/>
        </a:xfrm>
      </p:grpSpPr>
      <p:sp>
        <p:nvSpPr>
          <p:cNvPr id="111" name="Google Shape;111;p16"/>
          <p:cNvSpPr txBox="1"/>
          <p:nvPr>
            <p:ph idx="1" type="body"/>
          </p:nvPr>
        </p:nvSpPr>
        <p:spPr>
          <a:xfrm>
            <a:off x="331463" y="1670958"/>
            <a:ext cx="9830100" cy="4382400"/>
          </a:xfrm>
          <a:prstGeom prst="rect">
            <a:avLst/>
          </a:prstGeom>
          <a:noFill/>
          <a:ln>
            <a:noFill/>
          </a:ln>
        </p:spPr>
        <p:txBody>
          <a:bodyPr anchorCtr="0" anchor="t" bIns="45700" lIns="91425" spcFirstLastPara="1" rIns="91425" wrap="square" tIns="45700">
            <a:normAutofit/>
          </a:bodyPr>
          <a:lstStyle>
            <a:lvl1pPr indent="-228600" lvl="0" marL="457200" algn="l">
              <a:lnSpc>
                <a:spcPct val="130000"/>
              </a:lnSpc>
              <a:spcBef>
                <a:spcPts val="1000"/>
              </a:spcBef>
              <a:spcAft>
                <a:spcPts val="0"/>
              </a:spcAft>
              <a:buClr>
                <a:schemeClr val="dk1"/>
              </a:buClr>
              <a:buSzPts val="1500"/>
              <a:buNone/>
              <a:defRPr b="0" i="0" sz="1500">
                <a:solidFill>
                  <a:schemeClr val="dk1"/>
                </a:solidFill>
                <a:latin typeface="Roboto"/>
                <a:ea typeface="Roboto"/>
                <a:cs typeface="Roboto"/>
                <a:sym typeface="Roboto"/>
              </a:defRPr>
            </a:lvl1pPr>
            <a:lvl2pPr indent="-323850" lvl="1" marL="9144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90000"/>
              </a:lnSpc>
              <a:spcBef>
                <a:spcPts val="5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16"/>
          <p:cNvSpPr txBox="1"/>
          <p:nvPr>
            <p:ph type="title"/>
          </p:nvPr>
        </p:nvSpPr>
        <p:spPr>
          <a:xfrm>
            <a:off x="2832601" y="235625"/>
            <a:ext cx="85269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500"/>
              <a:buFont typeface="Quicksand"/>
              <a:buNone/>
              <a:defRPr b="0" i="0" sz="3500">
                <a:solidFill>
                  <a:schemeClr val="accent1"/>
                </a:solidFill>
                <a:latin typeface="Quicksand"/>
                <a:ea typeface="Quicksand"/>
                <a:cs typeface="Quicksand"/>
                <a:sym typeface="Quicksand"/>
              </a:defRPr>
            </a:lvl1pPr>
            <a:lvl2pPr lvl="1">
              <a:spcBef>
                <a:spcPts val="0"/>
              </a:spcBef>
              <a:spcAft>
                <a:spcPts val="0"/>
              </a:spcAft>
              <a:buClr>
                <a:srgbClr val="EE7444"/>
              </a:buClr>
              <a:buSzPts val="1400"/>
              <a:buNone/>
              <a:defRPr>
                <a:solidFill>
                  <a:srgbClr val="EE7444"/>
                </a:solidFill>
              </a:defRPr>
            </a:lvl2pPr>
            <a:lvl3pPr lvl="2">
              <a:spcBef>
                <a:spcPts val="0"/>
              </a:spcBef>
              <a:spcAft>
                <a:spcPts val="0"/>
              </a:spcAft>
              <a:buClr>
                <a:srgbClr val="EE7444"/>
              </a:buClr>
              <a:buSzPts val="1400"/>
              <a:buNone/>
              <a:defRPr>
                <a:solidFill>
                  <a:srgbClr val="EE7444"/>
                </a:solidFill>
              </a:defRPr>
            </a:lvl3pPr>
            <a:lvl4pPr lvl="3">
              <a:spcBef>
                <a:spcPts val="0"/>
              </a:spcBef>
              <a:spcAft>
                <a:spcPts val="0"/>
              </a:spcAft>
              <a:buClr>
                <a:srgbClr val="EE7444"/>
              </a:buClr>
              <a:buSzPts val="1400"/>
              <a:buNone/>
              <a:defRPr>
                <a:solidFill>
                  <a:srgbClr val="EE7444"/>
                </a:solidFill>
              </a:defRPr>
            </a:lvl4pPr>
            <a:lvl5pPr lvl="4">
              <a:spcBef>
                <a:spcPts val="0"/>
              </a:spcBef>
              <a:spcAft>
                <a:spcPts val="0"/>
              </a:spcAft>
              <a:buClr>
                <a:srgbClr val="EE7444"/>
              </a:buClr>
              <a:buSzPts val="1400"/>
              <a:buNone/>
              <a:defRPr>
                <a:solidFill>
                  <a:srgbClr val="EE7444"/>
                </a:solidFill>
              </a:defRPr>
            </a:lvl5pPr>
            <a:lvl6pPr lvl="5">
              <a:spcBef>
                <a:spcPts val="0"/>
              </a:spcBef>
              <a:spcAft>
                <a:spcPts val="0"/>
              </a:spcAft>
              <a:buClr>
                <a:srgbClr val="EE7444"/>
              </a:buClr>
              <a:buSzPts val="1400"/>
              <a:buNone/>
              <a:defRPr>
                <a:solidFill>
                  <a:srgbClr val="EE7444"/>
                </a:solidFill>
              </a:defRPr>
            </a:lvl6pPr>
            <a:lvl7pPr lvl="6">
              <a:spcBef>
                <a:spcPts val="0"/>
              </a:spcBef>
              <a:spcAft>
                <a:spcPts val="0"/>
              </a:spcAft>
              <a:buClr>
                <a:srgbClr val="EE7444"/>
              </a:buClr>
              <a:buSzPts val="1400"/>
              <a:buNone/>
              <a:defRPr>
                <a:solidFill>
                  <a:srgbClr val="EE7444"/>
                </a:solidFill>
              </a:defRPr>
            </a:lvl7pPr>
            <a:lvl8pPr lvl="7">
              <a:spcBef>
                <a:spcPts val="0"/>
              </a:spcBef>
              <a:spcAft>
                <a:spcPts val="0"/>
              </a:spcAft>
              <a:buClr>
                <a:srgbClr val="EE7444"/>
              </a:buClr>
              <a:buSzPts val="1400"/>
              <a:buNone/>
              <a:defRPr>
                <a:solidFill>
                  <a:srgbClr val="EE7444"/>
                </a:solidFill>
              </a:defRPr>
            </a:lvl8pPr>
            <a:lvl9pPr lvl="8">
              <a:spcBef>
                <a:spcPts val="0"/>
              </a:spcBef>
              <a:spcAft>
                <a:spcPts val="0"/>
              </a:spcAft>
              <a:buClr>
                <a:srgbClr val="EE7444"/>
              </a:buClr>
              <a:buSzPts val="1400"/>
              <a:buNone/>
              <a:defRPr>
                <a:solidFill>
                  <a:srgbClr val="EE7444"/>
                </a:solidFill>
              </a:defRPr>
            </a:lvl9pPr>
          </a:lstStyle>
          <a:p/>
        </p:txBody>
      </p:sp>
      <p:sp>
        <p:nvSpPr>
          <p:cNvPr id="113" name="Google Shape;113;p16"/>
          <p:cNvSpPr txBox="1"/>
          <p:nvPr>
            <p:ph idx="12" type="sldNum"/>
          </p:nvPr>
        </p:nvSpPr>
        <p:spPr>
          <a:xfrm>
            <a:off x="9290222" y="6423497"/>
            <a:ext cx="2743200" cy="2307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u="none" cap="none" strike="noStrike">
                <a:solidFill>
                  <a:srgbClr val="888888"/>
                </a:solidFill>
                <a:latin typeface="Roboto Light"/>
                <a:ea typeface="Roboto Light"/>
                <a:cs typeface="Roboto Light"/>
                <a:sym typeface="Roboto Light"/>
              </a:defRPr>
            </a:lvl1pPr>
            <a:lvl2pPr indent="0" lvl="1" marL="0" algn="r">
              <a:spcBef>
                <a:spcPts val="0"/>
              </a:spcBef>
              <a:buNone/>
              <a:defRPr b="0" i="0" sz="900" u="none" cap="none" strike="noStrike">
                <a:solidFill>
                  <a:srgbClr val="888888"/>
                </a:solidFill>
                <a:latin typeface="Roboto Light"/>
                <a:ea typeface="Roboto Light"/>
                <a:cs typeface="Roboto Light"/>
                <a:sym typeface="Roboto Light"/>
              </a:defRPr>
            </a:lvl2pPr>
            <a:lvl3pPr indent="0" lvl="2" marL="0" algn="r">
              <a:spcBef>
                <a:spcPts val="0"/>
              </a:spcBef>
              <a:buNone/>
              <a:defRPr b="0" i="0" sz="900" u="none" cap="none" strike="noStrike">
                <a:solidFill>
                  <a:srgbClr val="888888"/>
                </a:solidFill>
                <a:latin typeface="Roboto Light"/>
                <a:ea typeface="Roboto Light"/>
                <a:cs typeface="Roboto Light"/>
                <a:sym typeface="Roboto Light"/>
              </a:defRPr>
            </a:lvl3pPr>
            <a:lvl4pPr indent="0" lvl="3" marL="0" algn="r">
              <a:spcBef>
                <a:spcPts val="0"/>
              </a:spcBef>
              <a:buNone/>
              <a:defRPr b="0" i="0" sz="900" u="none" cap="none" strike="noStrike">
                <a:solidFill>
                  <a:srgbClr val="888888"/>
                </a:solidFill>
                <a:latin typeface="Roboto Light"/>
                <a:ea typeface="Roboto Light"/>
                <a:cs typeface="Roboto Light"/>
                <a:sym typeface="Roboto Light"/>
              </a:defRPr>
            </a:lvl4pPr>
            <a:lvl5pPr indent="0" lvl="4" marL="0" algn="r">
              <a:spcBef>
                <a:spcPts val="0"/>
              </a:spcBef>
              <a:buNone/>
              <a:defRPr b="0" i="0" sz="900" u="none" cap="none" strike="noStrike">
                <a:solidFill>
                  <a:srgbClr val="888888"/>
                </a:solidFill>
                <a:latin typeface="Roboto Light"/>
                <a:ea typeface="Roboto Light"/>
                <a:cs typeface="Roboto Light"/>
                <a:sym typeface="Roboto Light"/>
              </a:defRPr>
            </a:lvl5pPr>
            <a:lvl6pPr indent="0" lvl="5" marL="0" algn="r">
              <a:spcBef>
                <a:spcPts val="0"/>
              </a:spcBef>
              <a:buNone/>
              <a:defRPr b="0" i="0" sz="900" u="none" cap="none" strike="noStrike">
                <a:solidFill>
                  <a:srgbClr val="888888"/>
                </a:solidFill>
                <a:latin typeface="Roboto Light"/>
                <a:ea typeface="Roboto Light"/>
                <a:cs typeface="Roboto Light"/>
                <a:sym typeface="Roboto Light"/>
              </a:defRPr>
            </a:lvl6pPr>
            <a:lvl7pPr indent="0" lvl="6" marL="0" algn="r">
              <a:spcBef>
                <a:spcPts val="0"/>
              </a:spcBef>
              <a:buNone/>
              <a:defRPr b="0" i="0" sz="900" u="none" cap="none" strike="noStrike">
                <a:solidFill>
                  <a:srgbClr val="888888"/>
                </a:solidFill>
                <a:latin typeface="Roboto Light"/>
                <a:ea typeface="Roboto Light"/>
                <a:cs typeface="Roboto Light"/>
                <a:sym typeface="Roboto Light"/>
              </a:defRPr>
            </a:lvl7pPr>
            <a:lvl8pPr indent="0" lvl="7" marL="0" algn="r">
              <a:spcBef>
                <a:spcPts val="0"/>
              </a:spcBef>
              <a:buNone/>
              <a:defRPr b="0" i="0" sz="900" u="none" cap="none" strike="noStrike">
                <a:solidFill>
                  <a:srgbClr val="888888"/>
                </a:solidFill>
                <a:latin typeface="Roboto Light"/>
                <a:ea typeface="Roboto Light"/>
                <a:cs typeface="Roboto Light"/>
                <a:sym typeface="Roboto Light"/>
              </a:defRPr>
            </a:lvl8pPr>
            <a:lvl9pPr indent="0" lvl="8" marL="0" algn="r">
              <a:spcBef>
                <a:spcPts val="0"/>
              </a:spcBef>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
        <p:nvSpPr>
          <p:cNvPr id="114" name="Google Shape;114;p16"/>
          <p:cNvSpPr txBox="1"/>
          <p:nvPr>
            <p:ph idx="2" type="body"/>
          </p:nvPr>
        </p:nvSpPr>
        <p:spPr>
          <a:xfrm>
            <a:off x="331466" y="995712"/>
            <a:ext cx="98301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Page 2 2">
  <p:cSld name="Image Page 2 (g412bf28c8b0_10_0)">
    <p:spTree>
      <p:nvGrpSpPr>
        <p:cNvPr id="115" name="Shape 115"/>
        <p:cNvGrpSpPr/>
        <p:nvPr/>
      </p:nvGrpSpPr>
      <p:grpSpPr>
        <a:xfrm>
          <a:off x="0" y="0"/>
          <a:ext cx="0" cy="0"/>
          <a:chOff x="0" y="0"/>
          <a:chExt cx="0" cy="0"/>
        </a:xfrm>
      </p:grpSpPr>
      <p:sp>
        <p:nvSpPr>
          <p:cNvPr id="116" name="Google Shape;116;p17"/>
          <p:cNvSpPr/>
          <p:nvPr>
            <p:ph idx="2" type="pic"/>
          </p:nvPr>
        </p:nvSpPr>
        <p:spPr>
          <a:xfrm>
            <a:off x="1721736" y="1570354"/>
            <a:ext cx="9830100" cy="4382700"/>
          </a:xfrm>
          <a:prstGeom prst="rect">
            <a:avLst/>
          </a:prstGeom>
          <a:noFill/>
          <a:ln>
            <a:noFill/>
          </a:ln>
        </p:spPr>
      </p:sp>
      <p:sp>
        <p:nvSpPr>
          <p:cNvPr id="117" name="Google Shape;117;p17"/>
          <p:cNvSpPr txBox="1"/>
          <p:nvPr>
            <p:ph idx="12" type="sldNum"/>
          </p:nvPr>
        </p:nvSpPr>
        <p:spPr>
          <a:xfrm>
            <a:off x="9290222" y="6423497"/>
            <a:ext cx="2743200" cy="2307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900">
                <a:solidFill>
                  <a:srgbClr val="888888"/>
                </a:solidFill>
                <a:latin typeface="Roboto Light"/>
                <a:ea typeface="Roboto Light"/>
                <a:cs typeface="Roboto Light"/>
                <a:sym typeface="Roboto Light"/>
              </a:defRPr>
            </a:lvl1pPr>
            <a:lvl2pPr indent="0" lvl="1" marL="0" algn="r">
              <a:spcBef>
                <a:spcPts val="0"/>
              </a:spcBef>
              <a:buNone/>
              <a:defRPr b="0" i="0" sz="900">
                <a:solidFill>
                  <a:srgbClr val="888888"/>
                </a:solidFill>
                <a:latin typeface="Roboto Light"/>
                <a:ea typeface="Roboto Light"/>
                <a:cs typeface="Roboto Light"/>
                <a:sym typeface="Roboto Light"/>
              </a:defRPr>
            </a:lvl2pPr>
            <a:lvl3pPr indent="0" lvl="2" marL="0" algn="r">
              <a:spcBef>
                <a:spcPts val="0"/>
              </a:spcBef>
              <a:buNone/>
              <a:defRPr b="0" i="0" sz="900">
                <a:solidFill>
                  <a:srgbClr val="888888"/>
                </a:solidFill>
                <a:latin typeface="Roboto Light"/>
                <a:ea typeface="Roboto Light"/>
                <a:cs typeface="Roboto Light"/>
                <a:sym typeface="Roboto Light"/>
              </a:defRPr>
            </a:lvl3pPr>
            <a:lvl4pPr indent="0" lvl="3" marL="0" algn="r">
              <a:spcBef>
                <a:spcPts val="0"/>
              </a:spcBef>
              <a:buNone/>
              <a:defRPr b="0" i="0" sz="900">
                <a:solidFill>
                  <a:srgbClr val="888888"/>
                </a:solidFill>
                <a:latin typeface="Roboto Light"/>
                <a:ea typeface="Roboto Light"/>
                <a:cs typeface="Roboto Light"/>
                <a:sym typeface="Roboto Light"/>
              </a:defRPr>
            </a:lvl4pPr>
            <a:lvl5pPr indent="0" lvl="4" marL="0" algn="r">
              <a:spcBef>
                <a:spcPts val="0"/>
              </a:spcBef>
              <a:buNone/>
              <a:defRPr b="0" i="0" sz="900">
                <a:solidFill>
                  <a:srgbClr val="888888"/>
                </a:solidFill>
                <a:latin typeface="Roboto Light"/>
                <a:ea typeface="Roboto Light"/>
                <a:cs typeface="Roboto Light"/>
                <a:sym typeface="Roboto Light"/>
              </a:defRPr>
            </a:lvl5pPr>
            <a:lvl6pPr indent="0" lvl="5" marL="0" algn="r">
              <a:spcBef>
                <a:spcPts val="0"/>
              </a:spcBef>
              <a:buNone/>
              <a:defRPr b="0" i="0" sz="900">
                <a:solidFill>
                  <a:srgbClr val="888888"/>
                </a:solidFill>
                <a:latin typeface="Roboto Light"/>
                <a:ea typeface="Roboto Light"/>
                <a:cs typeface="Roboto Light"/>
                <a:sym typeface="Roboto Light"/>
              </a:defRPr>
            </a:lvl6pPr>
            <a:lvl7pPr indent="0" lvl="6" marL="0" algn="r">
              <a:spcBef>
                <a:spcPts val="0"/>
              </a:spcBef>
              <a:buNone/>
              <a:defRPr b="0" i="0" sz="900">
                <a:solidFill>
                  <a:srgbClr val="888888"/>
                </a:solidFill>
                <a:latin typeface="Roboto Light"/>
                <a:ea typeface="Roboto Light"/>
                <a:cs typeface="Roboto Light"/>
                <a:sym typeface="Roboto Light"/>
              </a:defRPr>
            </a:lvl7pPr>
            <a:lvl8pPr indent="0" lvl="7" marL="0" algn="r">
              <a:spcBef>
                <a:spcPts val="0"/>
              </a:spcBef>
              <a:buNone/>
              <a:defRPr b="0" i="0" sz="900">
                <a:solidFill>
                  <a:srgbClr val="888888"/>
                </a:solidFill>
                <a:latin typeface="Roboto Light"/>
                <a:ea typeface="Roboto Light"/>
                <a:cs typeface="Roboto Light"/>
                <a:sym typeface="Roboto Light"/>
              </a:defRPr>
            </a:lvl8pPr>
            <a:lvl9pPr indent="0" lvl="8" marL="0" algn="r">
              <a:spcBef>
                <a:spcPts val="0"/>
              </a:spcBef>
              <a:buNone/>
              <a:defRPr b="0" i="0" sz="900">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
        <p:nvSpPr>
          <p:cNvPr id="118" name="Google Shape;118;p17"/>
          <p:cNvSpPr txBox="1"/>
          <p:nvPr>
            <p:ph idx="1" type="body"/>
          </p:nvPr>
        </p:nvSpPr>
        <p:spPr>
          <a:xfrm>
            <a:off x="1721741" y="895137"/>
            <a:ext cx="9830100" cy="364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C0C0C"/>
              </a:buClr>
              <a:buSzPts val="1900"/>
              <a:buNone/>
              <a:defRPr b="0" i="0" sz="1900">
                <a:solidFill>
                  <a:srgbClr val="0C0C0C"/>
                </a:solidFill>
                <a:latin typeface="Roboto"/>
                <a:ea typeface="Roboto"/>
                <a:cs typeface="Roboto"/>
                <a:sym typeface="Roboto"/>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7"/>
          <p:cNvSpPr txBox="1"/>
          <p:nvPr>
            <p:ph type="title"/>
          </p:nvPr>
        </p:nvSpPr>
        <p:spPr>
          <a:xfrm>
            <a:off x="2832601" y="235625"/>
            <a:ext cx="85269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3500"/>
              <a:buFont typeface="Quicksand"/>
              <a:buNone/>
              <a:defRPr b="0" i="0" sz="3500">
                <a:solidFill>
                  <a:schemeClr val="accent1"/>
                </a:solidFill>
                <a:latin typeface="Quicksand"/>
                <a:ea typeface="Quicksand"/>
                <a:cs typeface="Quicksand"/>
                <a:sym typeface="Quicksand"/>
              </a:defRPr>
            </a:lvl1pPr>
            <a:lvl2pPr lvl="1">
              <a:spcBef>
                <a:spcPts val="0"/>
              </a:spcBef>
              <a:spcAft>
                <a:spcPts val="0"/>
              </a:spcAft>
              <a:buClr>
                <a:srgbClr val="EE7444"/>
              </a:buClr>
              <a:buSzPts val="1400"/>
              <a:buNone/>
              <a:defRPr>
                <a:solidFill>
                  <a:srgbClr val="EE7444"/>
                </a:solidFill>
              </a:defRPr>
            </a:lvl2pPr>
            <a:lvl3pPr lvl="2">
              <a:spcBef>
                <a:spcPts val="0"/>
              </a:spcBef>
              <a:spcAft>
                <a:spcPts val="0"/>
              </a:spcAft>
              <a:buClr>
                <a:srgbClr val="EE7444"/>
              </a:buClr>
              <a:buSzPts val="1400"/>
              <a:buNone/>
              <a:defRPr>
                <a:solidFill>
                  <a:srgbClr val="EE7444"/>
                </a:solidFill>
              </a:defRPr>
            </a:lvl3pPr>
            <a:lvl4pPr lvl="3">
              <a:spcBef>
                <a:spcPts val="0"/>
              </a:spcBef>
              <a:spcAft>
                <a:spcPts val="0"/>
              </a:spcAft>
              <a:buClr>
                <a:srgbClr val="EE7444"/>
              </a:buClr>
              <a:buSzPts val="1400"/>
              <a:buNone/>
              <a:defRPr>
                <a:solidFill>
                  <a:srgbClr val="EE7444"/>
                </a:solidFill>
              </a:defRPr>
            </a:lvl4pPr>
            <a:lvl5pPr lvl="4">
              <a:spcBef>
                <a:spcPts val="0"/>
              </a:spcBef>
              <a:spcAft>
                <a:spcPts val="0"/>
              </a:spcAft>
              <a:buClr>
                <a:srgbClr val="EE7444"/>
              </a:buClr>
              <a:buSzPts val="1400"/>
              <a:buNone/>
              <a:defRPr>
                <a:solidFill>
                  <a:srgbClr val="EE7444"/>
                </a:solidFill>
              </a:defRPr>
            </a:lvl5pPr>
            <a:lvl6pPr lvl="5">
              <a:spcBef>
                <a:spcPts val="0"/>
              </a:spcBef>
              <a:spcAft>
                <a:spcPts val="0"/>
              </a:spcAft>
              <a:buClr>
                <a:srgbClr val="EE7444"/>
              </a:buClr>
              <a:buSzPts val="1400"/>
              <a:buNone/>
              <a:defRPr>
                <a:solidFill>
                  <a:srgbClr val="EE7444"/>
                </a:solidFill>
              </a:defRPr>
            </a:lvl6pPr>
            <a:lvl7pPr lvl="6">
              <a:spcBef>
                <a:spcPts val="0"/>
              </a:spcBef>
              <a:spcAft>
                <a:spcPts val="0"/>
              </a:spcAft>
              <a:buClr>
                <a:srgbClr val="EE7444"/>
              </a:buClr>
              <a:buSzPts val="1400"/>
              <a:buNone/>
              <a:defRPr>
                <a:solidFill>
                  <a:srgbClr val="EE7444"/>
                </a:solidFill>
              </a:defRPr>
            </a:lvl7pPr>
            <a:lvl8pPr lvl="7">
              <a:spcBef>
                <a:spcPts val="0"/>
              </a:spcBef>
              <a:spcAft>
                <a:spcPts val="0"/>
              </a:spcAft>
              <a:buClr>
                <a:srgbClr val="EE7444"/>
              </a:buClr>
              <a:buSzPts val="1400"/>
              <a:buNone/>
              <a:defRPr>
                <a:solidFill>
                  <a:srgbClr val="EE7444"/>
                </a:solidFill>
              </a:defRPr>
            </a:lvl8pPr>
            <a:lvl9pPr lvl="8">
              <a:spcBef>
                <a:spcPts val="0"/>
              </a:spcBef>
              <a:spcAft>
                <a:spcPts val="0"/>
              </a:spcAft>
              <a:buClr>
                <a:srgbClr val="EE7444"/>
              </a:buClr>
              <a:buSzPts val="1400"/>
              <a:buNone/>
              <a:defRPr>
                <a:solidFill>
                  <a:srgbClr val="EE7444"/>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Dark - Title" showMasterSp="0">
  <p:cSld name="Dark - Title">
    <p:bg>
      <p:bgPr>
        <a:solidFill>
          <a:srgbClr val="09142E"/>
        </a:solidFill>
      </p:bgPr>
    </p:bg>
    <p:spTree>
      <p:nvGrpSpPr>
        <p:cNvPr id="120" name="Shape 120"/>
        <p:cNvGrpSpPr/>
        <p:nvPr/>
      </p:nvGrpSpPr>
      <p:grpSpPr>
        <a:xfrm>
          <a:off x="0" y="0"/>
          <a:ext cx="0" cy="0"/>
          <a:chOff x="0" y="0"/>
          <a:chExt cx="0" cy="0"/>
        </a:xfrm>
      </p:grpSpPr>
      <p:sp>
        <p:nvSpPr>
          <p:cNvPr id="121" name="Google Shape;121;p18"/>
          <p:cNvSpPr txBox="1"/>
          <p:nvPr>
            <p:ph idx="1" type="body"/>
          </p:nvPr>
        </p:nvSpPr>
        <p:spPr>
          <a:xfrm>
            <a:off x="539750" y="3762935"/>
            <a:ext cx="11531700" cy="543900"/>
          </a:xfrm>
          <a:prstGeom prst="rect">
            <a:avLst/>
          </a:prstGeom>
          <a:noFill/>
          <a:ln>
            <a:noFill/>
          </a:ln>
        </p:spPr>
        <p:txBody>
          <a:bodyPr anchorCtr="0" anchor="t" bIns="25400" lIns="25400" spcFirstLastPara="1" rIns="25400" wrap="square" tIns="25400">
            <a:spAutoFit/>
          </a:bodyPr>
          <a:lstStyle>
            <a:lvl1pPr indent="-228600" lvl="0" marL="457200" marR="0" algn="l">
              <a:lnSpc>
                <a:spcPct val="100000"/>
              </a:lnSpc>
              <a:spcBef>
                <a:spcPts val="0"/>
              </a:spcBef>
              <a:spcAft>
                <a:spcPts val="0"/>
              </a:spcAft>
              <a:buClr>
                <a:srgbClr val="FFFFFF"/>
              </a:buClr>
              <a:buSzPts val="3200"/>
              <a:buFont typeface="DM Sans"/>
              <a:buNone/>
              <a:defRPr b="0" i="0" sz="3200" u="none" cap="none" strike="noStrike">
                <a:solidFill>
                  <a:srgbClr val="FFFFFF"/>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122" name="Google Shape;122;p18"/>
          <p:cNvSpPr txBox="1"/>
          <p:nvPr>
            <p:ph idx="2" type="body"/>
          </p:nvPr>
        </p:nvSpPr>
        <p:spPr>
          <a:xfrm>
            <a:off x="539750" y="2853587"/>
            <a:ext cx="11531700" cy="774600"/>
          </a:xfrm>
          <a:prstGeom prst="rect">
            <a:avLst/>
          </a:prstGeom>
          <a:noFill/>
          <a:ln>
            <a:noFill/>
          </a:ln>
        </p:spPr>
        <p:txBody>
          <a:bodyPr anchorCtr="0" anchor="ctr" bIns="25400" lIns="25400" spcFirstLastPara="1" rIns="25400" wrap="square" tIns="25400">
            <a:spAutoFit/>
          </a:bodyPr>
          <a:lstStyle>
            <a:lvl1pPr indent="-228600" lvl="0" marL="457200" marR="0" algn="l">
              <a:lnSpc>
                <a:spcPct val="100000"/>
              </a:lnSpc>
              <a:spcBef>
                <a:spcPts val="0"/>
              </a:spcBef>
              <a:spcAft>
                <a:spcPts val="0"/>
              </a:spcAft>
              <a:buClr>
                <a:srgbClr val="FFFFFF"/>
              </a:buClr>
              <a:buSzPts val="4700"/>
              <a:buFont typeface="DM Sans"/>
              <a:buNone/>
              <a:defRPr b="0" i="0" sz="4700" u="none" cap="none" strike="noStrike">
                <a:solidFill>
                  <a:srgbClr val="FFFFFF"/>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123" name="Google Shape;123;p18"/>
          <p:cNvSpPr txBox="1"/>
          <p:nvPr>
            <p:ph idx="3" type="body"/>
          </p:nvPr>
        </p:nvSpPr>
        <p:spPr>
          <a:xfrm>
            <a:off x="604591" y="5364782"/>
            <a:ext cx="5659200" cy="369300"/>
          </a:xfrm>
          <a:prstGeom prst="rect">
            <a:avLst/>
          </a:prstGeom>
          <a:noFill/>
          <a:ln>
            <a:noFill/>
          </a:ln>
        </p:spPr>
        <p:txBody>
          <a:bodyPr anchorCtr="0" anchor="t" bIns="0" lIns="0" spcFirstLastPara="1" rIns="0" wrap="square" tIns="0">
            <a:spAutoFit/>
          </a:bodyPr>
          <a:lstStyle>
            <a:lvl1pPr indent="-228600" lvl="0" marL="457200" marR="0" algn="l">
              <a:lnSpc>
                <a:spcPct val="100000"/>
              </a:lnSpc>
              <a:spcBef>
                <a:spcPts val="0"/>
              </a:spcBef>
              <a:spcAft>
                <a:spcPts val="0"/>
              </a:spcAft>
              <a:buClr>
                <a:srgbClr val="FFFFFF"/>
              </a:buClr>
              <a:buSzPts val="2400"/>
              <a:buFont typeface="DM Sans"/>
              <a:buNone/>
              <a:defRPr b="0" i="0" sz="2400" u="none" cap="none" strike="noStrike">
                <a:solidFill>
                  <a:srgbClr val="FFFFFF"/>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9pPr>
          </a:lstStyle>
          <a:p/>
        </p:txBody>
      </p:sp>
      <p:sp>
        <p:nvSpPr>
          <p:cNvPr id="124" name="Google Shape;124;p18"/>
          <p:cNvSpPr txBox="1"/>
          <p:nvPr>
            <p:ph idx="4" type="body"/>
          </p:nvPr>
        </p:nvSpPr>
        <p:spPr>
          <a:xfrm>
            <a:off x="604591" y="5824307"/>
            <a:ext cx="5659200" cy="307800"/>
          </a:xfrm>
          <a:prstGeom prst="rect">
            <a:avLst/>
          </a:prstGeom>
          <a:noFill/>
          <a:ln>
            <a:noFill/>
          </a:ln>
        </p:spPr>
        <p:txBody>
          <a:bodyPr anchorCtr="0" anchor="t" bIns="0" lIns="0" spcFirstLastPara="1" rIns="0" wrap="square" tIns="0">
            <a:spAutoFit/>
          </a:bodyPr>
          <a:lstStyle>
            <a:lvl1pPr indent="-228600" lvl="0" marL="457200" marR="0" algn="l">
              <a:lnSpc>
                <a:spcPct val="100000"/>
              </a:lnSpc>
              <a:spcBef>
                <a:spcPts val="0"/>
              </a:spcBef>
              <a:spcAft>
                <a:spcPts val="0"/>
              </a:spcAft>
              <a:buClr>
                <a:srgbClr val="FFFFFF"/>
              </a:buClr>
              <a:buSzPts val="2000"/>
              <a:buFont typeface="DM Sans"/>
              <a:buNone/>
              <a:defRPr b="0" i="0" sz="2000" u="none" cap="none" strike="noStrike">
                <a:solidFill>
                  <a:srgbClr val="FFFFFF"/>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9pPr>
          </a:lstStyle>
          <a:p/>
        </p:txBody>
      </p:sp>
      <p:sp>
        <p:nvSpPr>
          <p:cNvPr id="125" name="Google Shape;125;p18"/>
          <p:cNvSpPr txBox="1"/>
          <p:nvPr>
            <p:ph idx="5" type="body"/>
          </p:nvPr>
        </p:nvSpPr>
        <p:spPr>
          <a:xfrm>
            <a:off x="7566752" y="5402882"/>
            <a:ext cx="4062300" cy="307800"/>
          </a:xfrm>
          <a:prstGeom prst="rect">
            <a:avLst/>
          </a:prstGeom>
          <a:noFill/>
          <a:ln>
            <a:noFill/>
          </a:ln>
        </p:spPr>
        <p:txBody>
          <a:bodyPr anchorCtr="0" anchor="t" bIns="0" lIns="0" spcFirstLastPara="1" rIns="0" wrap="square" tIns="0">
            <a:spAutoFit/>
          </a:bodyPr>
          <a:lstStyle>
            <a:lvl1pPr indent="-228600" lvl="0" marL="457200" marR="0" algn="r">
              <a:lnSpc>
                <a:spcPct val="100000"/>
              </a:lnSpc>
              <a:spcBef>
                <a:spcPts val="0"/>
              </a:spcBef>
              <a:spcAft>
                <a:spcPts val="0"/>
              </a:spcAft>
              <a:buClr>
                <a:srgbClr val="FFFFFF"/>
              </a:buClr>
              <a:buSzPts val="2000"/>
              <a:buFont typeface="DM Sans"/>
              <a:buNone/>
              <a:defRPr b="0" i="0" sz="2000" u="none" cap="none" strike="noStrike">
                <a:solidFill>
                  <a:srgbClr val="FFFFFF"/>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9pPr>
          </a:lstStyle>
          <a:p/>
        </p:txBody>
      </p:sp>
      <p:sp>
        <p:nvSpPr>
          <p:cNvPr id="126" name="Google Shape;126;p18"/>
          <p:cNvSpPr txBox="1"/>
          <p:nvPr>
            <p:ph idx="6" type="body"/>
          </p:nvPr>
        </p:nvSpPr>
        <p:spPr>
          <a:xfrm>
            <a:off x="7566753" y="5824307"/>
            <a:ext cx="4062300" cy="307800"/>
          </a:xfrm>
          <a:prstGeom prst="rect">
            <a:avLst/>
          </a:prstGeom>
          <a:noFill/>
          <a:ln>
            <a:noFill/>
          </a:ln>
        </p:spPr>
        <p:txBody>
          <a:bodyPr anchorCtr="0" anchor="t" bIns="0" lIns="0" spcFirstLastPara="1" rIns="0" wrap="square" tIns="0">
            <a:spAutoFit/>
          </a:bodyPr>
          <a:lstStyle>
            <a:lvl1pPr indent="-228600" lvl="0" marL="457200" marR="0" algn="r">
              <a:lnSpc>
                <a:spcPct val="100000"/>
              </a:lnSpc>
              <a:spcBef>
                <a:spcPts val="0"/>
              </a:spcBef>
              <a:spcAft>
                <a:spcPts val="0"/>
              </a:spcAft>
              <a:buClr>
                <a:srgbClr val="FFFFFF"/>
              </a:buClr>
              <a:buSzPts val="2000"/>
              <a:buFont typeface="DM Sans"/>
              <a:buNone/>
              <a:defRPr b="0" i="0" sz="2000" u="none" cap="none" strike="noStrike">
                <a:solidFill>
                  <a:srgbClr val="FFFFFF"/>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9pPr>
          </a:lstStyle>
          <a:p/>
        </p:txBody>
      </p:sp>
      <p:pic>
        <p:nvPicPr>
          <p:cNvPr descr="img 6@4x.png" id="127" name="Google Shape;127;p18"/>
          <p:cNvPicPr preferRelativeResize="0"/>
          <p:nvPr/>
        </p:nvPicPr>
        <p:blipFill rotWithShape="1">
          <a:blip r:embed="rId2">
            <a:alphaModFix/>
          </a:blip>
          <a:srcRect b="0" l="0" r="0" t="0"/>
          <a:stretch/>
        </p:blipFill>
        <p:spPr>
          <a:xfrm>
            <a:off x="5061205" y="-1880224"/>
            <a:ext cx="7821016" cy="4316709"/>
          </a:xfrm>
          <a:prstGeom prst="rect">
            <a:avLst/>
          </a:prstGeom>
          <a:noFill/>
          <a:ln>
            <a:noFill/>
          </a:ln>
        </p:spPr>
      </p:pic>
      <p:sp>
        <p:nvSpPr>
          <p:cNvPr id="128" name="Google Shape;128;p18"/>
          <p:cNvSpPr txBox="1"/>
          <p:nvPr>
            <p:ph idx="7" type="body"/>
          </p:nvPr>
        </p:nvSpPr>
        <p:spPr>
          <a:xfrm>
            <a:off x="3242235" y="6373430"/>
            <a:ext cx="2901300" cy="184800"/>
          </a:xfrm>
          <a:prstGeom prst="rect">
            <a:avLst/>
          </a:prstGeom>
          <a:noFill/>
          <a:ln>
            <a:noFill/>
          </a:ln>
        </p:spPr>
        <p:txBody>
          <a:bodyPr anchorCtr="0" anchor="b" bIns="0" lIns="0" spcFirstLastPara="1" rIns="0" wrap="square" tIns="0">
            <a:spAutoFit/>
          </a:bodyPr>
          <a:lstStyle>
            <a:lvl1pPr indent="-228600" lvl="0" marL="457200" marR="0" algn="l">
              <a:lnSpc>
                <a:spcPct val="100000"/>
              </a:lnSpc>
              <a:spcBef>
                <a:spcPts val="0"/>
              </a:spcBef>
              <a:spcAft>
                <a:spcPts val="0"/>
              </a:spcAft>
              <a:buClr>
                <a:srgbClr val="999999"/>
              </a:buClr>
              <a:buSzPts val="1200"/>
              <a:buFont typeface="DM Sans"/>
              <a:buNone/>
              <a:defRPr b="0" i="0" sz="1200" u="none" cap="none" strike="noStrike">
                <a:solidFill>
                  <a:srgbClr val="999999"/>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9pPr>
          </a:lstStyle>
          <a:p/>
        </p:txBody>
      </p:sp>
      <p:sp>
        <p:nvSpPr>
          <p:cNvPr id="129" name="Google Shape;129;p18"/>
          <p:cNvSpPr txBox="1"/>
          <p:nvPr>
            <p:ph idx="8" type="body"/>
          </p:nvPr>
        </p:nvSpPr>
        <p:spPr>
          <a:xfrm>
            <a:off x="605070" y="6373430"/>
            <a:ext cx="2160000" cy="184800"/>
          </a:xfrm>
          <a:prstGeom prst="rect">
            <a:avLst/>
          </a:prstGeom>
          <a:noFill/>
          <a:ln>
            <a:noFill/>
          </a:ln>
        </p:spPr>
        <p:txBody>
          <a:bodyPr anchorCtr="0" anchor="b" bIns="0" lIns="0" spcFirstLastPara="1" rIns="0" wrap="square" tIns="0">
            <a:spAutoFit/>
          </a:bodyPr>
          <a:lstStyle>
            <a:lvl1pPr indent="-228600" lvl="0" marL="457200" marR="0" algn="l">
              <a:lnSpc>
                <a:spcPct val="100000"/>
              </a:lnSpc>
              <a:spcBef>
                <a:spcPts val="0"/>
              </a:spcBef>
              <a:spcAft>
                <a:spcPts val="0"/>
              </a:spcAft>
              <a:buClr>
                <a:srgbClr val="999999"/>
              </a:buClr>
              <a:buSzPts val="1200"/>
              <a:buFont typeface="DM Sans"/>
              <a:buNone/>
              <a:defRPr b="0" i="0" sz="1200" u="none" cap="none" strike="noStrike">
                <a:solidFill>
                  <a:srgbClr val="999999"/>
                </a:solidFill>
                <a:latin typeface="DM Sans"/>
                <a:ea typeface="DM Sans"/>
                <a:cs typeface="DM Sans"/>
                <a:sym typeface="DM Sans"/>
              </a:defRPr>
            </a:lvl1pPr>
            <a:lvl2pPr indent="-368300" lvl="1" marL="914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2pPr>
            <a:lvl3pPr indent="-368300" lvl="2" marL="1371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3pPr>
            <a:lvl4pPr indent="-368300" lvl="3" marL="1828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4pPr>
            <a:lvl5pPr indent="-368300" lvl="4" marL="22860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9pPr>
          </a:lstStyle>
          <a:p/>
        </p:txBody>
      </p:sp>
      <p:sp>
        <p:nvSpPr>
          <p:cNvPr id="130" name="Google Shape;130;p18"/>
          <p:cNvSpPr/>
          <p:nvPr/>
        </p:nvSpPr>
        <p:spPr>
          <a:xfrm>
            <a:off x="591912" y="-747090"/>
            <a:ext cx="1756200" cy="2202900"/>
          </a:xfrm>
          <a:prstGeom prst="roundRect">
            <a:avLst>
              <a:gd fmla="val 18817" name="adj"/>
            </a:avLst>
          </a:prstGeom>
          <a:solidFill>
            <a:srgbClr val="FFFFFF"/>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1" i="0" sz="1200" u="none" cap="none" strike="noStrike">
              <a:solidFill>
                <a:srgbClr val="5E5E5E"/>
              </a:solidFill>
              <a:latin typeface="DM Sans"/>
              <a:ea typeface="DM Sans"/>
              <a:cs typeface="DM Sans"/>
              <a:sym typeface="DM Sans"/>
            </a:endParaRPr>
          </a:p>
        </p:txBody>
      </p:sp>
      <p:pic>
        <p:nvPicPr>
          <p:cNvPr id="131" name="Google Shape;131;p18"/>
          <p:cNvPicPr preferRelativeResize="0"/>
          <p:nvPr/>
        </p:nvPicPr>
        <p:blipFill rotWithShape="1">
          <a:blip r:embed="rId3">
            <a:alphaModFix/>
          </a:blip>
          <a:srcRect b="0" l="0" r="0" t="0"/>
          <a:stretch/>
        </p:blipFill>
        <p:spPr>
          <a:xfrm>
            <a:off x="899988" y="244788"/>
            <a:ext cx="1133500" cy="86567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Content - Text bullet">
  <p:cSld name="Content - Text Only (v2)">
    <p:spTree>
      <p:nvGrpSpPr>
        <p:cNvPr id="132" name="Shape 132"/>
        <p:cNvGrpSpPr/>
        <p:nvPr/>
      </p:nvGrpSpPr>
      <p:grpSpPr>
        <a:xfrm>
          <a:off x="0" y="0"/>
          <a:ext cx="0" cy="0"/>
          <a:chOff x="0" y="0"/>
          <a:chExt cx="0" cy="0"/>
        </a:xfrm>
      </p:grpSpPr>
      <p:pic>
        <p:nvPicPr>
          <p:cNvPr descr="Image" id="133" name="Google Shape;133;p19"/>
          <p:cNvPicPr preferRelativeResize="0"/>
          <p:nvPr/>
        </p:nvPicPr>
        <p:blipFill rotWithShape="1">
          <a:blip r:embed="rId2">
            <a:alphaModFix amt="25000"/>
          </a:blip>
          <a:srcRect b="10" l="0" r="0" t="10"/>
          <a:stretch/>
        </p:blipFill>
        <p:spPr>
          <a:xfrm>
            <a:off x="9928475" y="407965"/>
            <a:ext cx="2451104" cy="6157938"/>
          </a:xfrm>
          <a:prstGeom prst="rect">
            <a:avLst/>
          </a:prstGeom>
          <a:noFill/>
          <a:ln>
            <a:noFill/>
          </a:ln>
        </p:spPr>
      </p:pic>
      <p:grpSp>
        <p:nvGrpSpPr>
          <p:cNvPr id="134" name="Google Shape;134;p19"/>
          <p:cNvGrpSpPr/>
          <p:nvPr/>
        </p:nvGrpSpPr>
        <p:grpSpPr>
          <a:xfrm>
            <a:off x="156699" y="-320669"/>
            <a:ext cx="963000" cy="1208100"/>
            <a:chOff x="0" y="0"/>
            <a:chExt cx="1926000" cy="2416200"/>
          </a:xfrm>
        </p:grpSpPr>
        <p:sp>
          <p:nvSpPr>
            <p:cNvPr id="135" name="Google Shape;135;p19"/>
            <p:cNvSpPr/>
            <p:nvPr/>
          </p:nvSpPr>
          <p:spPr>
            <a:xfrm>
              <a:off x="0" y="0"/>
              <a:ext cx="1926000" cy="2416200"/>
            </a:xfrm>
            <a:prstGeom prst="roundRect">
              <a:avLst>
                <a:gd fmla="val 18817" name="adj"/>
              </a:avLst>
            </a:prstGeom>
            <a:solidFill>
              <a:srgbClr val="FFFFFF"/>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1" i="0" sz="1200" u="none" cap="none" strike="noStrike">
                <a:solidFill>
                  <a:srgbClr val="5E5E5E"/>
                </a:solidFill>
                <a:latin typeface="DM Sans"/>
                <a:ea typeface="DM Sans"/>
                <a:cs typeface="DM Sans"/>
                <a:sym typeface="DM Sans"/>
              </a:endParaRPr>
            </a:p>
          </p:txBody>
        </p:sp>
        <p:pic>
          <p:nvPicPr>
            <p:cNvPr descr="Image" id="136" name="Google Shape;136;p19"/>
            <p:cNvPicPr preferRelativeResize="0"/>
            <p:nvPr/>
          </p:nvPicPr>
          <p:blipFill rotWithShape="1">
            <a:blip r:embed="rId3">
              <a:alphaModFix/>
            </a:blip>
            <a:srcRect b="0" l="0" r="0" t="0"/>
            <a:stretch/>
          </p:blipFill>
          <p:spPr>
            <a:xfrm>
              <a:off x="324692" y="1128751"/>
              <a:ext cx="1276671" cy="942421"/>
            </a:xfrm>
            <a:prstGeom prst="rect">
              <a:avLst/>
            </a:prstGeom>
            <a:noFill/>
            <a:ln>
              <a:noFill/>
            </a:ln>
          </p:spPr>
        </p:pic>
      </p:grpSp>
      <p:sp>
        <p:nvSpPr>
          <p:cNvPr id="137" name="Google Shape;137;p19"/>
          <p:cNvSpPr txBox="1"/>
          <p:nvPr>
            <p:ph idx="1" type="body"/>
          </p:nvPr>
        </p:nvSpPr>
        <p:spPr>
          <a:xfrm>
            <a:off x="1281907" y="877888"/>
            <a:ext cx="10515600" cy="266700"/>
          </a:xfrm>
          <a:prstGeom prst="rect">
            <a:avLst/>
          </a:prstGeom>
          <a:noFill/>
          <a:ln>
            <a:noFill/>
          </a:ln>
        </p:spPr>
        <p:txBody>
          <a:bodyPr anchorCtr="0" anchor="t" bIns="22850" lIns="22850" spcFirstLastPara="1" rIns="22850" wrap="square" tIns="22850">
            <a:noAutofit/>
          </a:bodyPr>
          <a:lstStyle>
            <a:lvl1pPr indent="-228600" lvl="0" marL="4572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1pPr>
            <a:lvl2pPr indent="-228600" lvl="1" marL="9144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2pPr>
            <a:lvl3pPr indent="-228600" lvl="2" marL="13716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3pPr>
            <a:lvl4pPr indent="-228600" lvl="3" marL="18288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4pPr>
            <a:lvl5pPr indent="-228600" lvl="4" marL="2286000" marR="0" algn="l">
              <a:lnSpc>
                <a:spcPct val="90000"/>
              </a:lnSpc>
              <a:spcBef>
                <a:spcPts val="500"/>
              </a:spcBef>
              <a:spcAft>
                <a:spcPts val="0"/>
              </a:spcAft>
              <a:buClr>
                <a:srgbClr val="828282"/>
              </a:buClr>
              <a:buSzPts val="1600"/>
              <a:buFont typeface="DM Sans"/>
              <a:buNone/>
              <a:defRPr b="0" i="0" sz="1600" u="none" cap="none" strike="noStrike">
                <a:solidFill>
                  <a:srgbClr val="828282"/>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1" i="0" sz="1800" u="none" cap="none" strike="noStrike">
                <a:solidFill>
                  <a:srgbClr val="000000"/>
                </a:solidFill>
                <a:latin typeface="DM Sans"/>
                <a:ea typeface="DM Sans"/>
                <a:cs typeface="DM Sans"/>
                <a:sym typeface="DM Sans"/>
              </a:defRPr>
            </a:lvl9pPr>
          </a:lstStyle>
          <a:p/>
        </p:txBody>
      </p:sp>
      <p:sp>
        <p:nvSpPr>
          <p:cNvPr id="138" name="Google Shape;138;p19"/>
          <p:cNvSpPr txBox="1"/>
          <p:nvPr>
            <p:ph idx="12" type="sldNum"/>
          </p:nvPr>
        </p:nvSpPr>
        <p:spPr>
          <a:xfrm>
            <a:off x="11606463" y="6515830"/>
            <a:ext cx="341700" cy="184800"/>
          </a:xfrm>
          <a:prstGeom prst="rect">
            <a:avLst/>
          </a:prstGeom>
          <a:noFill/>
          <a:ln>
            <a:noFill/>
          </a:ln>
        </p:spPr>
        <p:txBody>
          <a:bodyPr anchorCtr="0" anchor="ctr" bIns="22850" lIns="45725" spcFirstLastPara="1" rIns="45725" wrap="square" tIns="22850">
            <a:spAutoFit/>
          </a:bodyPr>
          <a:lstStyle>
            <a:lvl1pPr indent="0" lvl="0"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1pPr>
            <a:lvl2pPr indent="0" lvl="1"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2pPr>
            <a:lvl3pPr indent="0" lvl="2"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3pPr>
            <a:lvl4pPr indent="0" lvl="3"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4pPr>
            <a:lvl5pPr indent="0" lvl="4"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5pPr>
            <a:lvl6pPr indent="0" lvl="5"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6pPr>
            <a:lvl7pPr indent="0" lvl="6"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7pPr>
            <a:lvl8pPr indent="0" lvl="7"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8pPr>
            <a:lvl9pPr indent="0" lvl="8" marL="0" marR="0" algn="r">
              <a:lnSpc>
                <a:spcPct val="100000"/>
              </a:lnSpc>
              <a:spcBef>
                <a:spcPts val="0"/>
              </a:spcBef>
              <a:spcAft>
                <a:spcPts val="0"/>
              </a:spcAft>
              <a:buClr>
                <a:srgbClr val="999999"/>
              </a:buClr>
              <a:buSzPts val="900"/>
              <a:buFont typeface="DM Sans"/>
              <a:buNone/>
              <a:defRPr b="0" i="0" sz="900" u="none" cap="none" strike="noStrike">
                <a:solidFill>
                  <a:srgbClr val="999999"/>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nl-NL"/>
              <a:t>‹#›</a:t>
            </a:fld>
            <a:endParaRPr/>
          </a:p>
        </p:txBody>
      </p:sp>
      <p:sp>
        <p:nvSpPr>
          <p:cNvPr id="139" name="Google Shape;139;p19"/>
          <p:cNvSpPr txBox="1"/>
          <p:nvPr>
            <p:ph idx="2" type="body"/>
          </p:nvPr>
        </p:nvSpPr>
        <p:spPr>
          <a:xfrm>
            <a:off x="508000" y="1451809"/>
            <a:ext cx="11289600" cy="4138500"/>
          </a:xfrm>
          <a:prstGeom prst="rect">
            <a:avLst/>
          </a:prstGeom>
          <a:noFill/>
          <a:ln>
            <a:noFill/>
          </a:ln>
        </p:spPr>
        <p:txBody>
          <a:bodyPr anchorCtr="0" anchor="t" bIns="22850" lIns="45725" spcFirstLastPara="1" rIns="45725" wrap="square" tIns="22850">
            <a:noAutofit/>
          </a:bodyPr>
          <a:lstStyle>
            <a:lvl1pPr indent="-330200" lvl="0" marL="457200" marR="0" algn="l">
              <a:lnSpc>
                <a:spcPct val="115000"/>
              </a:lnSpc>
              <a:spcBef>
                <a:spcPts val="0"/>
              </a:spcBef>
              <a:spcAft>
                <a:spcPts val="0"/>
              </a:spcAft>
              <a:buClr>
                <a:schemeClr val="accent2"/>
              </a:buClr>
              <a:buSzPts val="1600"/>
              <a:buFont typeface="Arial"/>
              <a:buChar char="•"/>
              <a:defRPr b="1" i="0" sz="2200" u="none" cap="none" strike="noStrike">
                <a:solidFill>
                  <a:srgbClr val="0061B0"/>
                </a:solidFill>
                <a:latin typeface="DM Sans"/>
                <a:ea typeface="DM Sans"/>
                <a:cs typeface="DM Sans"/>
                <a:sym typeface="DM Sans"/>
              </a:defRPr>
            </a:lvl1pPr>
            <a:lvl2pPr indent="-330200" lvl="1" marL="914400" marR="0" algn="l">
              <a:lnSpc>
                <a:spcPct val="115000"/>
              </a:lnSpc>
              <a:spcBef>
                <a:spcPts val="0"/>
              </a:spcBef>
              <a:spcAft>
                <a:spcPts val="0"/>
              </a:spcAft>
              <a:buClr>
                <a:srgbClr val="828282"/>
              </a:buClr>
              <a:buSzPts val="1600"/>
              <a:buFont typeface="Arial"/>
              <a:buChar char="•"/>
              <a:defRPr b="1" i="0" sz="1600" u="none" cap="none" strike="noStrike">
                <a:solidFill>
                  <a:srgbClr val="828282"/>
                </a:solidFill>
                <a:latin typeface="DM Sans"/>
                <a:ea typeface="DM Sans"/>
                <a:cs typeface="DM Sans"/>
                <a:sym typeface="DM Sans"/>
              </a:defRPr>
            </a:lvl2pPr>
            <a:lvl3pPr indent="-298450" lvl="2" marL="1371600" marR="0" algn="l">
              <a:lnSpc>
                <a:spcPct val="115000"/>
              </a:lnSpc>
              <a:spcBef>
                <a:spcPts val="0"/>
              </a:spcBef>
              <a:spcAft>
                <a:spcPts val="0"/>
              </a:spcAft>
              <a:buClr>
                <a:srgbClr val="F07E13"/>
              </a:buClr>
              <a:buSzPts val="1100"/>
              <a:buFont typeface="Courier New"/>
              <a:buChar char="o"/>
              <a:defRPr b="0" i="0" sz="1600" u="none" cap="none" strike="noStrike">
                <a:solidFill>
                  <a:srgbClr val="828282"/>
                </a:solidFill>
                <a:latin typeface="DM Sans"/>
                <a:ea typeface="DM Sans"/>
                <a:cs typeface="DM Sans"/>
                <a:sym typeface="DM Sans"/>
              </a:defRPr>
            </a:lvl3pPr>
            <a:lvl4pPr indent="-330200" lvl="3" marL="1828800" marR="0" algn="l">
              <a:lnSpc>
                <a:spcPct val="100000"/>
              </a:lnSpc>
              <a:spcBef>
                <a:spcPts val="0"/>
              </a:spcBef>
              <a:spcAft>
                <a:spcPts val="0"/>
              </a:spcAft>
              <a:buClr>
                <a:srgbClr val="828282"/>
              </a:buClr>
              <a:buSzPts val="1600"/>
              <a:buFont typeface="DM Sans"/>
              <a:buChar char="•"/>
              <a:defRPr b="0" i="0" sz="1600" u="none" cap="none" strike="noStrike">
                <a:solidFill>
                  <a:srgbClr val="828282"/>
                </a:solidFill>
                <a:latin typeface="DM Sans"/>
                <a:ea typeface="DM Sans"/>
                <a:cs typeface="DM Sans"/>
                <a:sym typeface="DM Sans"/>
              </a:defRPr>
            </a:lvl4pPr>
            <a:lvl5pPr indent="-330200" lvl="4" marL="2286000" marR="0" algn="l">
              <a:lnSpc>
                <a:spcPct val="100000"/>
              </a:lnSpc>
              <a:spcBef>
                <a:spcPts val="0"/>
              </a:spcBef>
              <a:spcAft>
                <a:spcPts val="0"/>
              </a:spcAft>
              <a:buClr>
                <a:srgbClr val="828282"/>
              </a:buClr>
              <a:buSzPts val="1600"/>
              <a:buFont typeface="DM Sans"/>
              <a:buChar char="•"/>
              <a:defRPr b="0" i="0" sz="1600" u="none" cap="none" strike="noStrike">
                <a:solidFill>
                  <a:srgbClr val="828282"/>
                </a:solidFill>
                <a:latin typeface="DM Sans"/>
                <a:ea typeface="DM Sans"/>
                <a:cs typeface="DM Sans"/>
                <a:sym typeface="DM Sans"/>
              </a:defRPr>
            </a:lvl5pPr>
            <a:lvl6pPr indent="-368300" lvl="5" marL="27432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6pPr>
            <a:lvl7pPr indent="-368300" lvl="6" marL="32004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7pPr>
            <a:lvl8pPr indent="-368300" lvl="7" marL="36576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8pPr>
            <a:lvl9pPr indent="-368300" lvl="8" marL="4114800" marR="0" algn="l">
              <a:lnSpc>
                <a:spcPct val="100000"/>
              </a:lnSpc>
              <a:spcBef>
                <a:spcPts val="0"/>
              </a:spcBef>
              <a:spcAft>
                <a:spcPts val="0"/>
              </a:spcAft>
              <a:buClr>
                <a:srgbClr val="000000"/>
              </a:buClr>
              <a:buSzPts val="2200"/>
              <a:buFont typeface="DM Sans"/>
              <a:buChar char="•"/>
              <a:defRPr b="0" i="0" sz="1800" u="none" cap="none" strike="noStrike">
                <a:solidFill>
                  <a:srgbClr val="000000"/>
                </a:solidFill>
                <a:latin typeface="DM Sans"/>
                <a:ea typeface="DM Sans"/>
                <a:cs typeface="DM Sans"/>
                <a:sym typeface="DM Sans"/>
              </a:defRPr>
            </a:lvl9pPr>
          </a:lstStyle>
          <a:p/>
        </p:txBody>
      </p:sp>
      <p:sp>
        <p:nvSpPr>
          <p:cNvPr id="140" name="Google Shape;140;p19"/>
          <p:cNvSpPr txBox="1"/>
          <p:nvPr>
            <p:ph type="title"/>
          </p:nvPr>
        </p:nvSpPr>
        <p:spPr>
          <a:xfrm>
            <a:off x="1282073" y="395408"/>
            <a:ext cx="10985700" cy="415500"/>
          </a:xfrm>
          <a:prstGeom prst="rect">
            <a:avLst/>
          </a:prstGeom>
          <a:noFill/>
          <a:ln>
            <a:noFill/>
          </a:ln>
        </p:spPr>
        <p:txBody>
          <a:bodyPr anchorCtr="0" anchor="ctr" bIns="0" lIns="0" spcFirstLastPara="1" rIns="0" wrap="square" tIns="0">
            <a:spAutoFit/>
          </a:bodyPr>
          <a:lstStyle>
            <a:lvl1pPr lvl="0" algn="l">
              <a:lnSpc>
                <a:spcPct val="100000"/>
              </a:lnSpc>
              <a:spcBef>
                <a:spcPts val="0"/>
              </a:spcBef>
              <a:spcAft>
                <a:spcPts val="0"/>
              </a:spcAft>
              <a:buClr>
                <a:srgbClr val="005FAA"/>
              </a:buClr>
              <a:buSzPts val="900"/>
              <a:buNone/>
              <a:defRPr/>
            </a:lvl1pPr>
            <a:lvl2pPr lvl="1" algn="l">
              <a:lnSpc>
                <a:spcPct val="100000"/>
              </a:lnSpc>
              <a:spcBef>
                <a:spcPts val="0"/>
              </a:spcBef>
              <a:spcAft>
                <a:spcPts val="0"/>
              </a:spcAft>
              <a:buClr>
                <a:srgbClr val="005FAA"/>
              </a:buClr>
              <a:buSzPts val="900"/>
              <a:buNone/>
              <a:defRPr/>
            </a:lvl2pPr>
            <a:lvl3pPr lvl="2" algn="l">
              <a:lnSpc>
                <a:spcPct val="100000"/>
              </a:lnSpc>
              <a:spcBef>
                <a:spcPts val="0"/>
              </a:spcBef>
              <a:spcAft>
                <a:spcPts val="0"/>
              </a:spcAft>
              <a:buClr>
                <a:srgbClr val="005FAA"/>
              </a:buClr>
              <a:buSzPts val="900"/>
              <a:buNone/>
              <a:defRPr/>
            </a:lvl3pPr>
            <a:lvl4pPr lvl="3" algn="l">
              <a:lnSpc>
                <a:spcPct val="100000"/>
              </a:lnSpc>
              <a:spcBef>
                <a:spcPts val="0"/>
              </a:spcBef>
              <a:spcAft>
                <a:spcPts val="0"/>
              </a:spcAft>
              <a:buClr>
                <a:srgbClr val="005FAA"/>
              </a:buClr>
              <a:buSzPts val="900"/>
              <a:buNone/>
              <a:defRPr/>
            </a:lvl4pPr>
            <a:lvl5pPr lvl="4" algn="l">
              <a:lnSpc>
                <a:spcPct val="100000"/>
              </a:lnSpc>
              <a:spcBef>
                <a:spcPts val="0"/>
              </a:spcBef>
              <a:spcAft>
                <a:spcPts val="0"/>
              </a:spcAft>
              <a:buClr>
                <a:srgbClr val="005FAA"/>
              </a:buClr>
              <a:buSzPts val="900"/>
              <a:buNone/>
              <a:defRPr/>
            </a:lvl5pPr>
            <a:lvl6pPr lvl="5" algn="l">
              <a:lnSpc>
                <a:spcPct val="100000"/>
              </a:lnSpc>
              <a:spcBef>
                <a:spcPts val="0"/>
              </a:spcBef>
              <a:spcAft>
                <a:spcPts val="0"/>
              </a:spcAft>
              <a:buClr>
                <a:srgbClr val="005FAA"/>
              </a:buClr>
              <a:buSzPts val="900"/>
              <a:buNone/>
              <a:defRPr/>
            </a:lvl6pPr>
            <a:lvl7pPr lvl="6" algn="l">
              <a:lnSpc>
                <a:spcPct val="100000"/>
              </a:lnSpc>
              <a:spcBef>
                <a:spcPts val="0"/>
              </a:spcBef>
              <a:spcAft>
                <a:spcPts val="0"/>
              </a:spcAft>
              <a:buClr>
                <a:srgbClr val="005FAA"/>
              </a:buClr>
              <a:buSzPts val="900"/>
              <a:buNone/>
              <a:defRPr/>
            </a:lvl7pPr>
            <a:lvl8pPr lvl="7" algn="l">
              <a:lnSpc>
                <a:spcPct val="100000"/>
              </a:lnSpc>
              <a:spcBef>
                <a:spcPts val="0"/>
              </a:spcBef>
              <a:spcAft>
                <a:spcPts val="0"/>
              </a:spcAft>
              <a:buClr>
                <a:srgbClr val="005FAA"/>
              </a:buClr>
              <a:buSzPts val="900"/>
              <a:buNone/>
              <a:defRPr/>
            </a:lvl8pPr>
            <a:lvl9pPr lvl="8" algn="l">
              <a:lnSpc>
                <a:spcPct val="100000"/>
              </a:lnSpc>
              <a:spcBef>
                <a:spcPts val="0"/>
              </a:spcBef>
              <a:spcAft>
                <a:spcPts val="0"/>
              </a:spcAft>
              <a:buClr>
                <a:srgbClr val="005FAA"/>
              </a:buClr>
              <a:buSzPts val="9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Roboto Light"/>
              <a:buNone/>
              <a:defRPr b="0" i="0" sz="4400" u="none" cap="none" strike="noStrike">
                <a:solidFill>
                  <a:schemeClr val="dk1"/>
                </a:solidFill>
                <a:latin typeface="Roboto Light"/>
                <a:ea typeface="Roboto Light"/>
                <a:cs typeface="Roboto Light"/>
                <a:sym typeface="Roboto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Roboto Light"/>
                <a:ea typeface="Roboto Light"/>
                <a:cs typeface="Roboto Light"/>
                <a:sym typeface="Roboto Light"/>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boto Light"/>
                <a:ea typeface="Roboto Light"/>
                <a:cs typeface="Roboto Light"/>
                <a:sym typeface="Roboto Light"/>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boto Light"/>
                <a:ea typeface="Roboto Light"/>
                <a:cs typeface="Roboto Light"/>
                <a:sym typeface="Roboto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boto Light"/>
                <a:ea typeface="Roboto Light"/>
                <a:cs typeface="Roboto Light"/>
                <a:sym typeface="Roboto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Roboto Light"/>
                <a:ea typeface="Roboto Light"/>
                <a:cs typeface="Roboto Light"/>
                <a:sym typeface="Roboto Light"/>
              </a:defRPr>
            </a:lvl1pPr>
            <a:lvl2pPr indent="0" lvl="1" marL="0" marR="0" rtl="0" algn="r">
              <a:spcBef>
                <a:spcPts val="0"/>
              </a:spcBef>
              <a:buNone/>
              <a:defRPr b="0" i="0" sz="1200" u="none" cap="none" strike="noStrike">
                <a:solidFill>
                  <a:srgbClr val="888888"/>
                </a:solidFill>
                <a:latin typeface="Roboto Light"/>
                <a:ea typeface="Roboto Light"/>
                <a:cs typeface="Roboto Light"/>
                <a:sym typeface="Roboto Light"/>
              </a:defRPr>
            </a:lvl2pPr>
            <a:lvl3pPr indent="0" lvl="2" marL="0" marR="0" rtl="0" algn="r">
              <a:spcBef>
                <a:spcPts val="0"/>
              </a:spcBef>
              <a:buNone/>
              <a:defRPr b="0" i="0" sz="1200" u="none" cap="none" strike="noStrike">
                <a:solidFill>
                  <a:srgbClr val="888888"/>
                </a:solidFill>
                <a:latin typeface="Roboto Light"/>
                <a:ea typeface="Roboto Light"/>
                <a:cs typeface="Roboto Light"/>
                <a:sym typeface="Roboto Light"/>
              </a:defRPr>
            </a:lvl3pPr>
            <a:lvl4pPr indent="0" lvl="3" marL="0" marR="0" rtl="0" algn="r">
              <a:spcBef>
                <a:spcPts val="0"/>
              </a:spcBef>
              <a:buNone/>
              <a:defRPr b="0" i="0" sz="1200" u="none" cap="none" strike="noStrike">
                <a:solidFill>
                  <a:srgbClr val="888888"/>
                </a:solidFill>
                <a:latin typeface="Roboto Light"/>
                <a:ea typeface="Roboto Light"/>
                <a:cs typeface="Roboto Light"/>
                <a:sym typeface="Roboto Light"/>
              </a:defRPr>
            </a:lvl4pPr>
            <a:lvl5pPr indent="0" lvl="4" marL="0" marR="0" rtl="0" algn="r">
              <a:spcBef>
                <a:spcPts val="0"/>
              </a:spcBef>
              <a:buNone/>
              <a:defRPr b="0" i="0" sz="1200" u="none" cap="none" strike="noStrike">
                <a:solidFill>
                  <a:srgbClr val="888888"/>
                </a:solidFill>
                <a:latin typeface="Roboto Light"/>
                <a:ea typeface="Roboto Light"/>
                <a:cs typeface="Roboto Light"/>
                <a:sym typeface="Roboto Light"/>
              </a:defRPr>
            </a:lvl5pPr>
            <a:lvl6pPr indent="0" lvl="5" marL="0" marR="0" rtl="0" algn="r">
              <a:spcBef>
                <a:spcPts val="0"/>
              </a:spcBef>
              <a:buNone/>
              <a:defRPr b="0" i="0" sz="1200" u="none" cap="none" strike="noStrike">
                <a:solidFill>
                  <a:srgbClr val="888888"/>
                </a:solidFill>
                <a:latin typeface="Roboto Light"/>
                <a:ea typeface="Roboto Light"/>
                <a:cs typeface="Roboto Light"/>
                <a:sym typeface="Roboto Light"/>
              </a:defRPr>
            </a:lvl6pPr>
            <a:lvl7pPr indent="0" lvl="6" marL="0" marR="0" rtl="0" algn="r">
              <a:spcBef>
                <a:spcPts val="0"/>
              </a:spcBef>
              <a:buNone/>
              <a:defRPr b="0" i="0" sz="1200" u="none" cap="none" strike="noStrike">
                <a:solidFill>
                  <a:srgbClr val="888888"/>
                </a:solidFill>
                <a:latin typeface="Roboto Light"/>
                <a:ea typeface="Roboto Light"/>
                <a:cs typeface="Roboto Light"/>
                <a:sym typeface="Roboto Light"/>
              </a:defRPr>
            </a:lvl7pPr>
            <a:lvl8pPr indent="0" lvl="7" marL="0" marR="0" rtl="0" algn="r">
              <a:spcBef>
                <a:spcPts val="0"/>
              </a:spcBef>
              <a:buNone/>
              <a:defRPr b="0" i="0" sz="1200" u="none" cap="none" strike="noStrike">
                <a:solidFill>
                  <a:srgbClr val="888888"/>
                </a:solidFill>
                <a:latin typeface="Roboto Light"/>
                <a:ea typeface="Roboto Light"/>
                <a:cs typeface="Roboto Light"/>
                <a:sym typeface="Roboto Light"/>
              </a:defRPr>
            </a:lvl8pPr>
            <a:lvl9pPr indent="0" lvl="8" marL="0" marR="0" rtl="0" algn="r">
              <a:spcBef>
                <a:spcPts val="0"/>
              </a:spcBef>
              <a:buNone/>
              <a:defRPr b="0" i="0" sz="12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nl-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hyperlink" Target="https://www.egi.eu/egi-node" TargetMode="External"/><Relationship Id="rId4" Type="http://schemas.openxmlformats.org/officeDocument/2006/relationships/image" Target="../media/image33.png"/><Relationship Id="rId5" Type="http://schemas.openxmlformats.org/officeDocument/2006/relationships/image" Target="../media/image36.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11" Type="http://schemas.openxmlformats.org/officeDocument/2006/relationships/hyperlink" Target="https://urgi.versailles.inrae.fr/Annotation/Repet-Tools/REPET" TargetMode="External"/><Relationship Id="rId10" Type="http://schemas.openxmlformats.org/officeDocument/2006/relationships/hyperlink" Target="https://urgi.versailles.inrae.fr/faidare/join" TargetMode="External"/><Relationship Id="rId13" Type="http://schemas.openxmlformats.org/officeDocument/2006/relationships/image" Target="../media/image12.png"/><Relationship Id="rId12" Type="http://schemas.openxmlformats.org/officeDocument/2006/relationships/hyperlink" Target="https://www.wenmr.eu/" TargetMode="External"/><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hyperlink" Target="https://eodc.eu/" TargetMode="External"/><Relationship Id="rId4" Type="http://schemas.openxmlformats.org/officeDocument/2006/relationships/hyperlink" Target="http://usegalaxy.eu" TargetMode="External"/><Relationship Id="rId9" Type="http://schemas.openxmlformats.org/officeDocument/2006/relationships/hyperlink" Target="https://recherche.data.gouv.fr/en" TargetMode="External"/><Relationship Id="rId5" Type="http://schemas.openxmlformats.org/officeDocument/2006/relationships/hyperlink" Target="https://usegalaxy-eu.github.io/gdpr/" TargetMode="External"/><Relationship Id="rId6" Type="http://schemas.openxmlformats.org/officeDocument/2006/relationships/hyperlink" Target="https://docs.hpc.gwdg.de/services/index.html" TargetMode="External"/><Relationship Id="rId7" Type="http://schemas.openxmlformats.org/officeDocument/2006/relationships/hyperlink" Target="https://hal.science/" TargetMode="External"/><Relationship Id="rId8" Type="http://schemas.openxmlformats.org/officeDocument/2006/relationships/hyperlink" Target="https://www.creatis.insa-lyon.fr/vip/"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hyperlink" Target="https://oscar.grycap.net/" TargetMode="External"/><Relationship Id="rId4" Type="http://schemas.openxmlformats.org/officeDocument/2006/relationships/hyperlink" Target="https://dataspace.cesga.es/en" TargetMode="External"/><Relationship Id="rId9" Type="http://schemas.openxmlformats.org/officeDocument/2006/relationships/image" Target="../media/image12.png"/><Relationship Id="rId5" Type="http://schemas.openxmlformats.org/officeDocument/2006/relationships/hyperlink" Target="https://dataspace.cesga.es/en/how" TargetMode="External"/><Relationship Id="rId6" Type="http://schemas.openxmlformats.org/officeDocument/2006/relationships/hyperlink" Target="https://sqaaas.eosc-synergy.eu/" TargetMode="External"/><Relationship Id="rId7" Type="http://schemas.openxmlformats.org/officeDocument/2006/relationships/hyperlink" Target="https://hpci-lab.github.io/yprov.github.io/" TargetMode="External"/><Relationship Id="rId8" Type="http://schemas.openxmlformats.org/officeDocument/2006/relationships/hyperlink" Target="https://esc.pithia.eu/" TargetMode="External"/></Relationships>
</file>

<file path=ppt/slides/_rels/slide10.xml.rels><?xml version="1.0" encoding="UTF-8" standalone="yes"?><Relationships xmlns="http://schemas.openxmlformats.org/package/2006/relationships"><Relationship Id="rId11" Type="http://schemas.openxmlformats.org/officeDocument/2006/relationships/hyperlink" Target="https://docs.sandbox.eosc-beyond.eu/Service%20Portfolio/User%20Space/User%20Space/" TargetMode="External"/><Relationship Id="rId10" Type="http://schemas.openxmlformats.org/officeDocument/2006/relationships/hyperlink" Target="https://docs.sandbox.eosc-beyond.eu/Service%20Portfolio/Resource%20Catalogue/Resource%20Catalogue/" TargetMode="External"/><Relationship Id="rId13" Type="http://schemas.openxmlformats.org/officeDocument/2006/relationships/image" Target="../media/image12.png"/><Relationship Id="rId12" Type="http://schemas.openxmlformats.org/officeDocument/2006/relationships/hyperlink" Target="https://helpdesk.egi.eu/" TargetMode="External"/><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hyperlink" Target="https://aai.egi.eu/" TargetMode="External"/><Relationship Id="rId4" Type="http://schemas.openxmlformats.org/officeDocument/2006/relationships/hyperlink" Target="https://aarc-community.org/architecture/" TargetMode="External"/><Relationship Id="rId9" Type="http://schemas.openxmlformats.org/officeDocument/2006/relationships/hyperlink" Target="http://catalogues.in" TargetMode="External"/><Relationship Id="rId5" Type="http://schemas.openxmlformats.org/officeDocument/2006/relationships/hyperlink" Target="https://zenodo.org/records/15388270" TargetMode="External"/><Relationship Id="rId6" Type="http://schemas.openxmlformats.org/officeDocument/2006/relationships/hyperlink" Target="https://egi-eosc-catalogue.dyn.cloud.e-infra.cz/services" TargetMode="External"/><Relationship Id="rId7" Type="http://schemas.openxmlformats.org/officeDocument/2006/relationships/hyperlink" Target="https://zenodo.org/records/17641396" TargetMode="External"/><Relationship Id="rId8" Type="http://schemas.openxmlformats.org/officeDocument/2006/relationships/hyperlink" Target="https://zenodo.org/records/17513272" TargetMode="External"/></Relationships>
</file>

<file path=ppt/slides/_rels/slide11.xml.rels><?xml version="1.0" encoding="UTF-8" standalone="yes"?><Relationships xmlns="http://schemas.openxmlformats.org/package/2006/relationships"><Relationship Id="rId11" Type="http://schemas.openxmlformats.org/officeDocument/2006/relationships/hyperlink" Target="https://im.egi.eu/" TargetMode="External"/><Relationship Id="rId10" Type="http://schemas.openxmlformats.org/officeDocument/2006/relationships/hyperlink" Target="https://github.com/GOCDB/gocdb" TargetMode="External"/><Relationship Id="rId13" Type="http://schemas.openxmlformats.org/officeDocument/2006/relationships/hyperlink" Target="https://confluence.egi.eu/display/EGISLM/EGI+OLA+SLA+framework" TargetMode="External"/><Relationship Id="rId12" Type="http://schemas.openxmlformats.org/officeDocument/2006/relationships/hyperlink" Target="https://www.grycap.upv.es/im/index.php" TargetMode="External"/><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hyperlink" Target="https://argo.egi.eu/" TargetMode="External"/><Relationship Id="rId4" Type="http://schemas.openxmlformats.org/officeDocument/2006/relationships/hyperlink" Target="https://grnet.gr/en/services/cloud-services/argo-monitoring-service/" TargetMode="External"/><Relationship Id="rId9" Type="http://schemas.openxmlformats.org/officeDocument/2006/relationships/hyperlink" Target="https://goc.egi.eu/" TargetMode="External"/><Relationship Id="rId14" Type="http://schemas.openxmlformats.org/officeDocument/2006/relationships/image" Target="../media/image12.png"/><Relationship Id="rId5" Type="http://schemas.openxmlformats.org/officeDocument/2006/relationships/hyperlink" Target="https://www.egi.eu/service/itsm-coordination" TargetMode="External"/><Relationship Id="rId6" Type="http://schemas.openxmlformats.org/officeDocument/2006/relationships/hyperlink" Target="https://www.fitsm.eu/" TargetMode="External"/><Relationship Id="rId7" Type="http://schemas.openxmlformats.org/officeDocument/2006/relationships/hyperlink" Target="https://accounting.egi.eu" TargetMode="External"/><Relationship Id="rId8" Type="http://schemas.openxmlformats.org/officeDocument/2006/relationships/hyperlink" Target="https://apel.github.io/"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hyperlink" Target="https://docs.egi.eu/providers/check-in/" TargetMode="External"/><Relationship Id="rId5" Type="http://schemas.openxmlformats.org/officeDocument/2006/relationships/hyperlink" Target="https://rciam.github.io/rciam-doc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hyperlink" Target="https://github.com/zammad/zammad" TargetMode="External"/><Relationship Id="rId4" Type="http://schemas.openxmlformats.org/officeDocument/2006/relationships/hyperlink" Target="https://docs.egi.eu/internal/helpdesk/" TargetMode="External"/><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hyperlink" Target="https://github.com/ARGOeu" TargetMode="External"/><Relationship Id="rId4" Type="http://schemas.openxmlformats.org/officeDocument/2006/relationships/hyperlink" Target="https://docs.egi.eu/internal/monitoring/" TargetMode="External"/><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hyperlink" Target="https://github.com/apel/apel" TargetMode="External"/><Relationship Id="rId4" Type="http://schemas.openxmlformats.org/officeDocument/2006/relationships/hyperlink" Target="https://github.com/apel/ssm" TargetMode="External"/><Relationship Id="rId5" Type="http://schemas.openxmlformats.org/officeDocument/2006/relationships/hyperlink" Target="https://docs.egi.eu/internal/accounting/record-and-message-formats" TargetMode="External"/><Relationship Id="rId6"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hyperlink" Target="https://www.fitsm.eu/" TargetMode="Externa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38.png"/><Relationship Id="rId5" Type="http://schemas.openxmlformats.org/officeDocument/2006/relationships/image" Target="../media/image37.png"/><Relationship Id="rId6"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hyperlink" Target="https://eosc.eu/building-the-eosc-federation/eosc-node-egi" TargetMode="Externa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0" Type="http://schemas.openxmlformats.org/officeDocument/2006/relationships/image" Target="../media/image25.png"/><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4.png"/><Relationship Id="rId5" Type="http://schemas.openxmlformats.org/officeDocument/2006/relationships/image" Target="../media/image28.png"/><Relationship Id="rId6" Type="http://schemas.openxmlformats.org/officeDocument/2006/relationships/image" Target="../media/image23.png"/><Relationship Id="rId7" Type="http://schemas.openxmlformats.org/officeDocument/2006/relationships/image" Target="../media/image26.png"/><Relationship Id="rId8"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zenodo.org/records/23155668" TargetMode="Externa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hyperlink" Target="https://www.euro-argo.eu/" TargetMode="Externa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2.xml"/><Relationship Id="rId3" Type="http://schemas.openxmlformats.org/officeDocument/2006/relationships/image" Target="../media/image1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 Id="rId3"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 Id="rId3"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5.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0"/>
          <p:cNvSpPr txBox="1"/>
          <p:nvPr>
            <p:ph idx="2" type="body"/>
          </p:nvPr>
        </p:nvSpPr>
        <p:spPr>
          <a:xfrm>
            <a:off x="539750" y="2853587"/>
            <a:ext cx="11531700" cy="630000"/>
          </a:xfrm>
          <a:prstGeom prst="rect">
            <a:avLst/>
          </a:prstGeom>
          <a:noFill/>
          <a:ln>
            <a:noFill/>
          </a:ln>
        </p:spPr>
        <p:txBody>
          <a:bodyPr anchorCtr="0" anchor="ctr" bIns="25400" lIns="25400" spcFirstLastPara="1" rIns="25400" wrap="square" tIns="25400">
            <a:spAutoFit/>
          </a:bodyPr>
          <a:lstStyle/>
          <a:p>
            <a:pPr indent="0" lvl="0" marL="0" rtl="0" algn="l">
              <a:lnSpc>
                <a:spcPct val="80000"/>
              </a:lnSpc>
              <a:spcBef>
                <a:spcPts val="0"/>
              </a:spcBef>
              <a:spcAft>
                <a:spcPts val="0"/>
              </a:spcAft>
              <a:buClr>
                <a:srgbClr val="005FAA"/>
              </a:buClr>
              <a:buSzPts val="4700"/>
              <a:buFont typeface="DM Sans"/>
              <a:buNone/>
            </a:pPr>
            <a:r>
              <a:rPr lang="nl-NL"/>
              <a:t>The EGI EOSC Node and EOSC Mesh</a:t>
            </a:r>
            <a:endParaRPr/>
          </a:p>
        </p:txBody>
      </p:sp>
      <p:sp>
        <p:nvSpPr>
          <p:cNvPr id="146" name="Google Shape;146;p20"/>
          <p:cNvSpPr txBox="1"/>
          <p:nvPr>
            <p:ph idx="6" type="body"/>
          </p:nvPr>
        </p:nvSpPr>
        <p:spPr>
          <a:xfrm>
            <a:off x="539753" y="4586182"/>
            <a:ext cx="4062300" cy="2539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Clr>
                <a:srgbClr val="828282"/>
              </a:buClr>
              <a:buSzPts val="2000"/>
              <a:buFont typeface="DM Sans"/>
              <a:buNone/>
            </a:pPr>
            <a:r>
              <a:rPr lang="nl-NL" sz="2500" u="sng"/>
              <a:t>Andrea Manzi </a:t>
            </a:r>
            <a:endParaRPr sz="2500" u="sng"/>
          </a:p>
          <a:p>
            <a:pPr indent="0" lvl="0" marL="0" rtl="0" algn="l">
              <a:lnSpc>
                <a:spcPct val="100000"/>
              </a:lnSpc>
              <a:spcBef>
                <a:spcPts val="0"/>
              </a:spcBef>
              <a:spcAft>
                <a:spcPts val="0"/>
              </a:spcAft>
              <a:buClr>
                <a:srgbClr val="828282"/>
              </a:buClr>
              <a:buSzPts val="2000"/>
              <a:buFont typeface="DM Sans"/>
              <a:buNone/>
            </a:pPr>
            <a:r>
              <a:rPr lang="nl-NL" sz="2500"/>
              <a:t>Diego Scardaci</a:t>
            </a:r>
            <a:endParaRPr sz="2500"/>
          </a:p>
          <a:p>
            <a:pPr indent="0" lvl="0" marL="0" rtl="0" algn="l">
              <a:lnSpc>
                <a:spcPct val="100000"/>
              </a:lnSpc>
              <a:spcBef>
                <a:spcPts val="0"/>
              </a:spcBef>
              <a:spcAft>
                <a:spcPts val="0"/>
              </a:spcAft>
              <a:buClr>
                <a:srgbClr val="828282"/>
              </a:buClr>
              <a:buSzPts val="2000"/>
              <a:buFont typeface="DM Sans"/>
              <a:buNone/>
            </a:pPr>
            <a:r>
              <a:rPr lang="nl-NL" sz="2500"/>
              <a:t>Federico Drago</a:t>
            </a:r>
            <a:endParaRPr sz="2500"/>
          </a:p>
          <a:p>
            <a:pPr indent="0" lvl="0" marL="0" rtl="0" algn="l">
              <a:lnSpc>
                <a:spcPct val="100000"/>
              </a:lnSpc>
              <a:spcBef>
                <a:spcPts val="0"/>
              </a:spcBef>
              <a:spcAft>
                <a:spcPts val="0"/>
              </a:spcAft>
              <a:buClr>
                <a:srgbClr val="828282"/>
              </a:buClr>
              <a:buSzPts val="2000"/>
              <a:buFont typeface="DM Sans"/>
              <a:buNone/>
            </a:pPr>
            <a:r>
              <a:t/>
            </a:r>
            <a:endParaRPr sz="2500"/>
          </a:p>
          <a:p>
            <a:pPr indent="0" lvl="0" marL="0" rtl="0" algn="l">
              <a:lnSpc>
                <a:spcPct val="100000"/>
              </a:lnSpc>
              <a:spcBef>
                <a:spcPts val="0"/>
              </a:spcBef>
              <a:spcAft>
                <a:spcPts val="0"/>
              </a:spcAft>
              <a:buClr>
                <a:srgbClr val="828282"/>
              </a:buClr>
              <a:buSzPts val="2000"/>
              <a:buFont typeface="DM Sans"/>
              <a:buNone/>
            </a:pPr>
            <a:r>
              <a:rPr lang="nl-NL" sz="2500"/>
              <a:t>EGI Foundation</a:t>
            </a:r>
            <a:endParaRPr sz="2500"/>
          </a:p>
          <a:p>
            <a:pPr indent="0" lvl="0" marL="0" rtl="0" algn="l">
              <a:lnSpc>
                <a:spcPct val="100000"/>
              </a:lnSpc>
              <a:spcBef>
                <a:spcPts val="0"/>
              </a:spcBef>
              <a:spcAft>
                <a:spcPts val="0"/>
              </a:spcAft>
              <a:buClr>
                <a:srgbClr val="828282"/>
              </a:buClr>
              <a:buSzPts val="2000"/>
              <a:buFont typeface="DM Sans"/>
              <a:buNone/>
            </a:pPr>
            <a:r>
              <a:t/>
            </a:r>
            <a:endParaRPr/>
          </a:p>
          <a:p>
            <a:pPr indent="0" lvl="0" marL="0" rtl="0" algn="l">
              <a:lnSpc>
                <a:spcPct val="100000"/>
              </a:lnSpc>
              <a:spcBef>
                <a:spcPts val="0"/>
              </a:spcBef>
              <a:spcAft>
                <a:spcPts val="0"/>
              </a:spcAft>
              <a:buClr>
                <a:srgbClr val="828282"/>
              </a:buClr>
              <a:buSzPts val="2000"/>
              <a:buFont typeface="DM Sans"/>
              <a:buNone/>
            </a:pPr>
            <a:r>
              <a:t/>
            </a:r>
            <a:endParaRPr/>
          </a:p>
        </p:txBody>
      </p:sp>
      <p:sp>
        <p:nvSpPr>
          <p:cNvPr id="147" name="Google Shape;147;p20"/>
          <p:cNvSpPr txBox="1"/>
          <p:nvPr/>
        </p:nvSpPr>
        <p:spPr>
          <a:xfrm>
            <a:off x="7017427" y="4586174"/>
            <a:ext cx="4351200" cy="8313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nl-NL" sz="2700">
                <a:solidFill>
                  <a:srgbClr val="FFFFFF"/>
                </a:solidFill>
                <a:latin typeface="DM Sans"/>
                <a:ea typeface="DM Sans"/>
                <a:cs typeface="DM Sans"/>
                <a:sym typeface="DM Sans"/>
              </a:rPr>
              <a:t>28/Oct/2026</a:t>
            </a:r>
            <a:endParaRPr sz="2700">
              <a:solidFill>
                <a:srgbClr val="FFFFFF"/>
              </a:solidFill>
              <a:latin typeface="DM Sans"/>
              <a:ea typeface="DM Sans"/>
              <a:cs typeface="DM Sans"/>
              <a:sym typeface="DM Sans"/>
            </a:endParaRPr>
          </a:p>
          <a:p>
            <a:pPr indent="0" lvl="0" marL="0" rtl="0" algn="r">
              <a:spcBef>
                <a:spcPts val="0"/>
              </a:spcBef>
              <a:spcAft>
                <a:spcPts val="0"/>
              </a:spcAft>
              <a:buNone/>
            </a:pPr>
            <a:r>
              <a:rPr lang="nl-NL" sz="2700">
                <a:solidFill>
                  <a:srgbClr val="FFFFFF"/>
                </a:solidFill>
                <a:latin typeface="DM Sans"/>
                <a:ea typeface="DM Sans"/>
                <a:cs typeface="DM Sans"/>
                <a:sym typeface="DM Sans"/>
              </a:rPr>
              <a:t>IBERGRID 2026</a:t>
            </a:r>
            <a:endParaRPr sz="2700">
              <a:solidFill>
                <a:srgbClr val="FFFFFF"/>
              </a:solidFill>
              <a:latin typeface="DM Sans"/>
              <a:ea typeface="DM Sans"/>
              <a:cs typeface="DM Sans"/>
              <a:sym typeface="DM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txBox="1"/>
          <p:nvPr>
            <p:ph type="title"/>
          </p:nvPr>
        </p:nvSpPr>
        <p:spPr>
          <a:xfrm>
            <a:off x="1282073" y="395408"/>
            <a:ext cx="10985700" cy="13545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latin typeface="DM Sans Light"/>
                <a:ea typeface="DM Sans Light"/>
                <a:cs typeface="DM Sans Light"/>
                <a:sym typeface="DM Sans Light"/>
              </a:rPr>
              <a:t>Outline</a:t>
            </a:r>
            <a:endParaRPr>
              <a:latin typeface="DM Sans Light"/>
              <a:ea typeface="DM Sans Light"/>
              <a:cs typeface="DM Sans Light"/>
              <a:sym typeface="DM Sans Light"/>
            </a:endParaRPr>
          </a:p>
          <a:p>
            <a:pPr indent="0" lvl="0" marL="0" rtl="0" algn="l">
              <a:lnSpc>
                <a:spcPct val="100000"/>
              </a:lnSpc>
              <a:spcBef>
                <a:spcPts val="0"/>
              </a:spcBef>
              <a:spcAft>
                <a:spcPts val="0"/>
              </a:spcAft>
              <a:buSzPts val="900"/>
              <a:buNone/>
            </a:pPr>
            <a:r>
              <a:t/>
            </a:r>
            <a:endParaRPr/>
          </a:p>
        </p:txBody>
      </p:sp>
      <p:sp>
        <p:nvSpPr>
          <p:cNvPr id="153" name="Google Shape;153;p21"/>
          <p:cNvSpPr txBox="1"/>
          <p:nvPr>
            <p:ph idx="12" type="sldNum"/>
          </p:nvPr>
        </p:nvSpPr>
        <p:spPr>
          <a:xfrm>
            <a:off x="11606463" y="6515830"/>
            <a:ext cx="341700" cy="184800"/>
          </a:xfrm>
          <a:prstGeom prst="rect">
            <a:avLst/>
          </a:prstGeom>
          <a:noFill/>
          <a:ln>
            <a:noFill/>
          </a:ln>
        </p:spPr>
        <p:txBody>
          <a:bodyPr anchorCtr="0" anchor="ctr" bIns="22850" lIns="45725" spcFirstLastPara="1" rIns="45725" wrap="square" tIns="22850">
            <a:spAutoFit/>
          </a:bodyPr>
          <a:lstStyle/>
          <a:p>
            <a:pPr indent="0" lvl="0" marL="0" rtl="0" algn="r">
              <a:lnSpc>
                <a:spcPct val="100000"/>
              </a:lnSpc>
              <a:spcBef>
                <a:spcPts val="0"/>
              </a:spcBef>
              <a:spcAft>
                <a:spcPts val="0"/>
              </a:spcAft>
              <a:buClr>
                <a:srgbClr val="999999"/>
              </a:buClr>
              <a:buSzPts val="900"/>
              <a:buFont typeface="DM Sans"/>
              <a:buNone/>
            </a:pPr>
            <a:fld id="{00000000-1234-1234-1234-123412341234}" type="slidenum">
              <a:rPr lang="nl-NL"/>
              <a:t>‹#›</a:t>
            </a:fld>
            <a:endParaRPr/>
          </a:p>
        </p:txBody>
      </p:sp>
      <p:sp>
        <p:nvSpPr>
          <p:cNvPr id="154" name="Google Shape;154;p21"/>
          <p:cNvSpPr txBox="1"/>
          <p:nvPr>
            <p:ph idx="2" type="body"/>
          </p:nvPr>
        </p:nvSpPr>
        <p:spPr>
          <a:xfrm>
            <a:off x="304342" y="1488800"/>
            <a:ext cx="9745200" cy="4061400"/>
          </a:xfrm>
          <a:prstGeom prst="rect">
            <a:avLst/>
          </a:prstGeom>
          <a:noFill/>
          <a:ln>
            <a:noFill/>
          </a:ln>
        </p:spPr>
        <p:txBody>
          <a:bodyPr anchorCtr="0" anchor="t" bIns="22850" lIns="45725" spcFirstLastPara="1" rIns="45725" wrap="square" tIns="22850">
            <a:noAutofit/>
          </a:bodyPr>
          <a:lstStyle/>
          <a:p>
            <a:pPr indent="-266700" lvl="0" marL="228600" rtl="0" algn="l">
              <a:spcBef>
                <a:spcPts val="0"/>
              </a:spcBef>
              <a:spcAft>
                <a:spcPts val="0"/>
              </a:spcAft>
              <a:buSzPts val="2400"/>
              <a:buChar char="•"/>
            </a:pPr>
            <a:r>
              <a:rPr lang="nl-NL" sz="2400"/>
              <a:t>EOSC Federation</a:t>
            </a:r>
            <a:endParaRPr sz="2400"/>
          </a:p>
          <a:p>
            <a:pPr indent="-266700" lvl="0" marL="228600" rtl="0" algn="l">
              <a:spcBef>
                <a:spcPts val="0"/>
              </a:spcBef>
              <a:spcAft>
                <a:spcPts val="0"/>
              </a:spcAft>
              <a:buSzPts val="2400"/>
              <a:buChar char="•"/>
            </a:pPr>
            <a:r>
              <a:rPr lang="nl-NL" sz="2400"/>
              <a:t>EGI EOSC Node </a:t>
            </a:r>
            <a:endParaRPr sz="2400"/>
          </a:p>
          <a:p>
            <a:pPr indent="-266700" lvl="1" marL="457200" rtl="0" algn="l">
              <a:spcBef>
                <a:spcPts val="0"/>
              </a:spcBef>
              <a:spcAft>
                <a:spcPts val="0"/>
              </a:spcAft>
              <a:buSzPts val="2400"/>
              <a:buChar char="•"/>
            </a:pPr>
            <a:r>
              <a:rPr lang="nl-NL" sz="2400"/>
              <a:t>Service portfolio</a:t>
            </a:r>
            <a:endParaRPr sz="2400"/>
          </a:p>
          <a:p>
            <a:pPr indent="-266700" lvl="1" marL="457200" rtl="0" algn="l">
              <a:spcBef>
                <a:spcPts val="0"/>
              </a:spcBef>
              <a:spcAft>
                <a:spcPts val="0"/>
              </a:spcAft>
              <a:buSzPts val="2400"/>
              <a:buChar char="•"/>
            </a:pPr>
            <a:r>
              <a:rPr lang="nl-NL" sz="2400"/>
              <a:t>Core Capabilities</a:t>
            </a:r>
            <a:endParaRPr sz="2400"/>
          </a:p>
          <a:p>
            <a:pPr indent="-266700" lvl="1" marL="457200" marR="0" rtl="0" algn="l">
              <a:lnSpc>
                <a:spcPct val="100000"/>
              </a:lnSpc>
              <a:spcBef>
                <a:spcPts val="0"/>
              </a:spcBef>
              <a:spcAft>
                <a:spcPts val="0"/>
              </a:spcAft>
              <a:buSzPts val="2400"/>
              <a:buChar char="•"/>
            </a:pPr>
            <a:r>
              <a:rPr lang="nl-NL" sz="2400"/>
              <a:t>Cross-Node </a:t>
            </a:r>
            <a:r>
              <a:rPr lang="nl-NL" sz="2400"/>
              <a:t>Use</a:t>
            </a:r>
            <a:r>
              <a:rPr lang="nl-NL" sz="2400"/>
              <a:t> cases</a:t>
            </a:r>
            <a:endParaRPr sz="2400"/>
          </a:p>
          <a:p>
            <a:pPr indent="-266700" lvl="1" marL="457200" rtl="0" algn="l">
              <a:spcBef>
                <a:spcPts val="0"/>
              </a:spcBef>
              <a:spcAft>
                <a:spcPts val="0"/>
              </a:spcAft>
              <a:buSzPts val="2400"/>
              <a:buChar char="•"/>
            </a:pPr>
            <a:r>
              <a:rPr lang="nl-NL" sz="2400"/>
              <a:t>Timeline</a:t>
            </a:r>
            <a:endParaRPr sz="2400"/>
          </a:p>
          <a:p>
            <a:pPr indent="-266700" lvl="0" marL="228600" rtl="0" algn="l">
              <a:spcBef>
                <a:spcPts val="0"/>
              </a:spcBef>
              <a:spcAft>
                <a:spcPts val="0"/>
              </a:spcAft>
              <a:buSzPts val="2400"/>
              <a:buChar char="•"/>
            </a:pPr>
            <a:r>
              <a:rPr lang="nl-NL" sz="2400"/>
              <a:t>EOSC Mesh </a:t>
            </a:r>
            <a:endParaRPr sz="2400"/>
          </a:p>
          <a:p>
            <a:pPr indent="-266700" lvl="1" marL="457200" rtl="0" algn="l">
              <a:lnSpc>
                <a:spcPct val="100000"/>
              </a:lnSpc>
              <a:spcBef>
                <a:spcPts val="0"/>
              </a:spcBef>
              <a:spcAft>
                <a:spcPts val="0"/>
              </a:spcAft>
              <a:buSzPts val="2400"/>
              <a:buChar char="•"/>
            </a:pPr>
            <a:r>
              <a:rPr lang="nl-NL" sz="2400"/>
              <a:t>EOSC Mesh Hub</a:t>
            </a:r>
            <a:endParaRPr sz="2400"/>
          </a:p>
          <a:p>
            <a:pPr indent="-266700" lvl="1" marL="457200" rtl="0" algn="l">
              <a:lnSpc>
                <a:spcPct val="100000"/>
              </a:lnSpc>
              <a:spcBef>
                <a:spcPts val="0"/>
              </a:spcBef>
              <a:spcAft>
                <a:spcPts val="0"/>
              </a:spcAft>
              <a:buSzPts val="2400"/>
              <a:buChar char="•"/>
            </a:pPr>
            <a:r>
              <a:rPr lang="nl-NL" sz="2400"/>
              <a:t>Adoption program</a:t>
            </a:r>
            <a:endParaRPr sz="2400"/>
          </a:p>
          <a:p>
            <a:pPr indent="-266700" lvl="1" marL="457200" rtl="0" algn="l">
              <a:lnSpc>
                <a:spcPct val="100000"/>
              </a:lnSpc>
              <a:spcBef>
                <a:spcPts val="0"/>
              </a:spcBef>
              <a:spcAft>
                <a:spcPts val="0"/>
              </a:spcAft>
              <a:buSzPts val="2400"/>
              <a:buChar char="•"/>
            </a:pPr>
            <a:r>
              <a:rPr lang="nl-NL" sz="2400"/>
              <a:t>EGI Discussion Paper</a:t>
            </a:r>
            <a:endParaRPr sz="2400"/>
          </a:p>
        </p:txBody>
      </p:sp>
      <p:pic>
        <p:nvPicPr>
          <p:cNvPr id="155" name="Google Shape;155;p21" title="EOSCNode_EGI_ColourPos.png"/>
          <p:cNvPicPr preferRelativeResize="0"/>
          <p:nvPr/>
        </p:nvPicPr>
        <p:blipFill rotWithShape="1">
          <a:blip r:embed="rId3">
            <a:alphaModFix/>
          </a:blip>
          <a:srcRect b="3712" l="0" r="0" t="3712"/>
          <a:stretch/>
        </p:blipFill>
        <p:spPr>
          <a:xfrm>
            <a:off x="7148500" y="118025"/>
            <a:ext cx="4914898" cy="895350"/>
          </a:xfrm>
          <a:prstGeom prst="rect">
            <a:avLst/>
          </a:prstGeom>
          <a:noFill/>
          <a:ln>
            <a:noFill/>
          </a:ln>
        </p:spPr>
      </p:pic>
      <p:pic>
        <p:nvPicPr>
          <p:cNvPr id="156" name="Google Shape;156;p21" title="logo-eosc-mesh-ver-color.png"/>
          <p:cNvPicPr preferRelativeResize="0"/>
          <p:nvPr/>
        </p:nvPicPr>
        <p:blipFill rotWithShape="1">
          <a:blip r:embed="rId4">
            <a:alphaModFix/>
          </a:blip>
          <a:srcRect b="0" l="0" r="0" t="0"/>
          <a:stretch/>
        </p:blipFill>
        <p:spPr>
          <a:xfrm>
            <a:off x="7459450" y="1013375"/>
            <a:ext cx="3058973" cy="4970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2"/>
          <p:cNvSpPr txBox="1"/>
          <p:nvPr>
            <p:ph idx="1" type="body"/>
          </p:nvPr>
        </p:nvSpPr>
        <p:spPr>
          <a:xfrm>
            <a:off x="1090882" y="2078038"/>
            <a:ext cx="10515600" cy="266700"/>
          </a:xfrm>
          <a:prstGeom prst="rect">
            <a:avLst/>
          </a:prstGeom>
          <a:noFill/>
          <a:ln>
            <a:noFill/>
          </a:ln>
        </p:spPr>
        <p:txBody>
          <a:bodyPr anchorCtr="0" anchor="t" bIns="45700" lIns="91425" spcFirstLastPara="1" rIns="91425" wrap="square" tIns="45700">
            <a:normAutofit fontScale="25000" lnSpcReduction="20000"/>
          </a:bodyPr>
          <a:lstStyle/>
          <a:p>
            <a:pPr indent="-273050" lvl="0" marL="285750" rtl="0" algn="l">
              <a:lnSpc>
                <a:spcPct val="100000"/>
              </a:lnSpc>
              <a:spcBef>
                <a:spcPts val="0"/>
              </a:spcBef>
              <a:spcAft>
                <a:spcPts val="0"/>
              </a:spcAft>
              <a:buClr>
                <a:schemeClr val="dk1"/>
              </a:buClr>
              <a:buSzPct val="100000"/>
              <a:buFont typeface="Arial"/>
              <a:buChar char="•"/>
            </a:pPr>
            <a:r>
              <a:rPr b="1" lang="nl-NL" sz="8800"/>
              <a:t>Connects existing investments: </a:t>
            </a:r>
            <a:r>
              <a:rPr lang="nl-NL" sz="8800"/>
              <a:t>EOSC does not build a new infrastructure from scratch. It federates existing national and European research infrastructures (Nodes).</a:t>
            </a:r>
            <a:endParaRPr sz="8000"/>
          </a:p>
          <a:p>
            <a:pPr indent="-279400" lvl="0" marL="285750" rtl="0" algn="l">
              <a:lnSpc>
                <a:spcPct val="100000"/>
              </a:lnSpc>
              <a:spcBef>
                <a:spcPts val="1200"/>
              </a:spcBef>
              <a:spcAft>
                <a:spcPts val="0"/>
              </a:spcAft>
              <a:buClr>
                <a:schemeClr val="dk1"/>
              </a:buClr>
              <a:buSzPct val="100000"/>
              <a:buFont typeface="Arial"/>
              <a:buChar char="•"/>
            </a:pPr>
            <a:r>
              <a:rPr b="1" lang="nl-NL" sz="9200"/>
              <a:t>Makes research resources interoperable:</a:t>
            </a:r>
            <a:r>
              <a:rPr lang="nl-NL" sz="9200"/>
              <a:t> Common standards and coordination allow data and services to work together across countries and disciplines.</a:t>
            </a:r>
            <a:endParaRPr sz="8400"/>
          </a:p>
          <a:p>
            <a:pPr indent="-285750" lvl="0" marL="285750" rtl="0" algn="l">
              <a:lnSpc>
                <a:spcPct val="100000"/>
              </a:lnSpc>
              <a:spcBef>
                <a:spcPts val="1200"/>
              </a:spcBef>
              <a:spcAft>
                <a:spcPts val="0"/>
              </a:spcAft>
              <a:buClr>
                <a:schemeClr val="dk1"/>
              </a:buClr>
              <a:buSzPct val="100000"/>
              <a:buFont typeface="Arial"/>
              <a:buChar char="•"/>
            </a:pPr>
            <a:r>
              <a:rPr b="1" lang="nl-NL" sz="9600"/>
              <a:t>Enables Europe's digital research ecosystem:</a:t>
            </a:r>
            <a:r>
              <a:rPr lang="nl-NL" sz="9600"/>
              <a:t> EOSC links with initiatives such as EuroHPC and can support emerging AI Factories through access to high-quality research data.</a:t>
            </a:r>
            <a:endParaRPr sz="8800"/>
          </a:p>
          <a:p>
            <a:pPr indent="-133350" lvl="0" marL="285750" rtl="0" algn="l">
              <a:lnSpc>
                <a:spcPct val="100000"/>
              </a:lnSpc>
              <a:spcBef>
                <a:spcPts val="1200"/>
              </a:spcBef>
              <a:spcAft>
                <a:spcPts val="0"/>
              </a:spcAft>
              <a:buClr>
                <a:schemeClr val="dk1"/>
              </a:buClr>
              <a:buSzPct val="100000"/>
              <a:buFont typeface="Arial"/>
              <a:buNone/>
            </a:pPr>
            <a:r>
              <a:t/>
            </a:r>
            <a:endParaRPr sz="2400"/>
          </a:p>
        </p:txBody>
      </p:sp>
      <p:sp>
        <p:nvSpPr>
          <p:cNvPr id="163" name="Google Shape;163;p22"/>
          <p:cNvSpPr txBox="1"/>
          <p:nvPr>
            <p:ph type="title"/>
          </p:nvPr>
        </p:nvSpPr>
        <p:spPr>
          <a:xfrm>
            <a:off x="1282073" y="395408"/>
            <a:ext cx="10985700" cy="4155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8691"/>
              </a:buClr>
              <a:buSzPct val="79545"/>
              <a:buFont typeface="Quicksand"/>
              <a:buNone/>
            </a:pPr>
            <a:r>
              <a:rPr lang="nl-NL">
                <a:latin typeface="DM Sans Light"/>
                <a:ea typeface="DM Sans Light"/>
                <a:cs typeface="DM Sans Light"/>
                <a:sym typeface="DM Sans Light"/>
              </a:rPr>
              <a:t>EOSC Federation</a:t>
            </a:r>
            <a:endParaRPr>
              <a:latin typeface="DM Sans Light"/>
              <a:ea typeface="DM Sans Light"/>
              <a:cs typeface="DM Sans Light"/>
              <a:sym typeface="DM Sans Light"/>
            </a:endParaRPr>
          </a:p>
        </p:txBody>
      </p:sp>
      <p:sp>
        <p:nvSpPr>
          <p:cNvPr id="164" name="Google Shape;164;p22"/>
          <p:cNvSpPr txBox="1"/>
          <p:nvPr>
            <p:ph idx="12" type="sldNum"/>
          </p:nvPr>
        </p:nvSpPr>
        <p:spPr>
          <a:xfrm>
            <a:off x="11606463" y="6515830"/>
            <a:ext cx="341700" cy="230700"/>
          </a:xfrm>
          <a:prstGeom prst="rect">
            <a:avLst/>
          </a:prstGeom>
          <a:noFill/>
          <a:ln>
            <a:noFill/>
          </a:ln>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solidFill>
                  <a:srgbClr val="999999"/>
                </a:solidFill>
                <a:latin typeface="DM Sans"/>
                <a:ea typeface="DM Sans"/>
                <a:cs typeface="DM Sans"/>
                <a:sym typeface="DM Sans"/>
              </a:rPr>
              <a:t>‹#›</a:t>
            </a:fld>
            <a:endParaRPr>
              <a:solidFill>
                <a:srgbClr val="999999"/>
              </a:solidFill>
              <a:latin typeface="DM Sans"/>
              <a:ea typeface="DM Sans"/>
              <a:cs typeface="DM Sans"/>
              <a:sym typeface="DM Sans"/>
            </a:endParaRPr>
          </a:p>
        </p:txBody>
      </p:sp>
      <p:sp>
        <p:nvSpPr>
          <p:cNvPr id="165" name="Google Shape;165;p22"/>
          <p:cNvSpPr txBox="1"/>
          <p:nvPr>
            <p:ph idx="2" type="body"/>
          </p:nvPr>
        </p:nvSpPr>
        <p:spPr>
          <a:xfrm>
            <a:off x="1362075" y="1013650"/>
            <a:ext cx="10244400" cy="681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800"/>
              <a:buNone/>
            </a:pPr>
            <a:r>
              <a:rPr lang="nl-NL" sz="2800"/>
              <a:t>Europe’s federated ecosystem for research data and services </a:t>
            </a:r>
            <a:endParaRPr/>
          </a:p>
        </p:txBody>
      </p:sp>
      <p:sp>
        <p:nvSpPr>
          <p:cNvPr id="166" name="Google Shape;166;p22"/>
          <p:cNvSpPr txBox="1"/>
          <p:nvPr/>
        </p:nvSpPr>
        <p:spPr>
          <a:xfrm>
            <a:off x="104775" y="53530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a:t>slide</a:t>
            </a:r>
            <a:r>
              <a:rPr lang="nl-NL"/>
              <a:t> from Bob Jones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grpSp>
        <p:nvGrpSpPr>
          <p:cNvPr id="172" name="Google Shape;172;p23"/>
          <p:cNvGrpSpPr/>
          <p:nvPr/>
        </p:nvGrpSpPr>
        <p:grpSpPr>
          <a:xfrm>
            <a:off x="158647" y="1279775"/>
            <a:ext cx="6889302" cy="4912719"/>
            <a:chOff x="5690205" y="143900"/>
            <a:chExt cx="6501795" cy="4617217"/>
          </a:xfrm>
        </p:grpSpPr>
        <p:pic>
          <p:nvPicPr>
            <p:cNvPr id="173" name="Google Shape;173;p23"/>
            <p:cNvPicPr preferRelativeResize="0"/>
            <p:nvPr/>
          </p:nvPicPr>
          <p:blipFill rotWithShape="1">
            <a:blip r:embed="rId3">
              <a:alphaModFix/>
            </a:blip>
            <a:srcRect b="0" l="0" r="0" t="0"/>
            <a:stretch/>
          </p:blipFill>
          <p:spPr>
            <a:xfrm>
              <a:off x="5690205" y="143900"/>
              <a:ext cx="6501795" cy="4617217"/>
            </a:xfrm>
            <a:prstGeom prst="rect">
              <a:avLst/>
            </a:prstGeom>
            <a:noFill/>
            <a:ln>
              <a:noFill/>
            </a:ln>
          </p:spPr>
        </p:pic>
        <p:sp>
          <p:nvSpPr>
            <p:cNvPr id="174" name="Google Shape;174;p23"/>
            <p:cNvSpPr/>
            <p:nvPr/>
          </p:nvSpPr>
          <p:spPr>
            <a:xfrm>
              <a:off x="5796116" y="235974"/>
              <a:ext cx="2409900" cy="4197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75" name="Google Shape;175;p23"/>
          <p:cNvSpPr txBox="1"/>
          <p:nvPr>
            <p:ph idx="1" type="body"/>
          </p:nvPr>
        </p:nvSpPr>
        <p:spPr>
          <a:xfrm>
            <a:off x="6997007" y="1279763"/>
            <a:ext cx="10515600" cy="266700"/>
          </a:xfrm>
          <a:prstGeom prst="rect">
            <a:avLst/>
          </a:prstGeom>
          <a:noFill/>
          <a:ln>
            <a:noFill/>
          </a:ln>
        </p:spPr>
        <p:txBody>
          <a:bodyPr anchorCtr="0" anchor="t" bIns="45700" lIns="91425" spcFirstLastPara="1" rIns="91425" wrap="square" tIns="45700">
            <a:noAutofit/>
          </a:bodyPr>
          <a:lstStyle/>
          <a:p>
            <a:pPr indent="-295275" lvl="0" marL="285750" rtl="0" algn="l">
              <a:lnSpc>
                <a:spcPct val="80000"/>
              </a:lnSpc>
              <a:spcBef>
                <a:spcPts val="0"/>
              </a:spcBef>
              <a:spcAft>
                <a:spcPts val="0"/>
              </a:spcAft>
              <a:buClr>
                <a:schemeClr val="dk1"/>
              </a:buClr>
              <a:buSzPts val="1950"/>
              <a:buFont typeface="Arial"/>
              <a:buChar char="●"/>
            </a:pPr>
            <a:r>
              <a:rPr b="1" lang="nl-NL" sz="1950"/>
              <a:t>Shared access to:</a:t>
            </a:r>
            <a:endParaRPr sz="1900"/>
          </a:p>
          <a:p>
            <a:pPr indent="-114300" lvl="1" marL="457200" rtl="0" algn="l">
              <a:lnSpc>
                <a:spcPct val="80000"/>
              </a:lnSpc>
              <a:spcBef>
                <a:spcPts val="0"/>
              </a:spcBef>
              <a:spcAft>
                <a:spcPts val="0"/>
              </a:spcAft>
              <a:buSzPts val="1950"/>
              <a:buFont typeface="Roboto"/>
              <a:buNone/>
            </a:pPr>
            <a:r>
              <a:rPr lang="nl-NL" sz="1950">
                <a:latin typeface="Roboto"/>
                <a:ea typeface="Roboto"/>
                <a:cs typeface="Roboto"/>
                <a:sym typeface="Roboto"/>
              </a:rPr>
              <a:t>Research Data</a:t>
            </a:r>
            <a:endParaRPr sz="1900"/>
          </a:p>
          <a:p>
            <a:pPr indent="-114300" lvl="1" marL="457200" rtl="0" algn="l">
              <a:lnSpc>
                <a:spcPct val="80000"/>
              </a:lnSpc>
              <a:spcBef>
                <a:spcPts val="0"/>
              </a:spcBef>
              <a:spcAft>
                <a:spcPts val="0"/>
              </a:spcAft>
              <a:buSzPts val="1950"/>
              <a:buFont typeface="Roboto"/>
              <a:buNone/>
            </a:pPr>
            <a:r>
              <a:rPr lang="nl-NL" sz="1950">
                <a:latin typeface="Roboto"/>
                <a:ea typeface="Roboto"/>
                <a:cs typeface="Roboto"/>
                <a:sym typeface="Roboto"/>
              </a:rPr>
              <a:t>Research Services</a:t>
            </a:r>
            <a:endParaRPr sz="1900"/>
          </a:p>
          <a:p>
            <a:pPr indent="-114300" lvl="1" marL="457200" rtl="0" algn="l">
              <a:lnSpc>
                <a:spcPct val="80000"/>
              </a:lnSpc>
              <a:spcBef>
                <a:spcPts val="0"/>
              </a:spcBef>
              <a:spcAft>
                <a:spcPts val="0"/>
              </a:spcAft>
              <a:buSzPts val="1950"/>
              <a:buFont typeface="Roboto"/>
              <a:buNone/>
            </a:pPr>
            <a:r>
              <a:rPr lang="nl-NL" sz="1950">
                <a:latin typeface="Roboto"/>
                <a:ea typeface="Roboto"/>
                <a:cs typeface="Roboto"/>
                <a:sym typeface="Roboto"/>
              </a:rPr>
              <a:t>Resources such as compute </a:t>
            </a:r>
            <a:endParaRPr sz="1950">
              <a:latin typeface="Roboto"/>
              <a:ea typeface="Roboto"/>
              <a:cs typeface="Roboto"/>
              <a:sym typeface="Roboto"/>
            </a:endParaRPr>
          </a:p>
          <a:p>
            <a:pPr indent="-114300" lvl="1" marL="457200" rtl="0" algn="l">
              <a:lnSpc>
                <a:spcPct val="80000"/>
              </a:lnSpc>
              <a:spcBef>
                <a:spcPts val="0"/>
              </a:spcBef>
              <a:spcAft>
                <a:spcPts val="0"/>
              </a:spcAft>
              <a:buSzPts val="1950"/>
              <a:buFont typeface="Roboto"/>
              <a:buNone/>
            </a:pPr>
            <a:r>
              <a:rPr lang="nl-NL" sz="1950">
                <a:latin typeface="Roboto"/>
                <a:ea typeface="Roboto"/>
                <a:cs typeface="Roboto"/>
                <a:sym typeface="Roboto"/>
              </a:rPr>
              <a:t>and storage</a:t>
            </a:r>
            <a:endParaRPr sz="1900"/>
          </a:p>
          <a:p>
            <a:pPr indent="-114300" lvl="1" marL="457200" rtl="0" algn="l">
              <a:lnSpc>
                <a:spcPct val="80000"/>
              </a:lnSpc>
              <a:spcBef>
                <a:spcPts val="0"/>
              </a:spcBef>
              <a:spcAft>
                <a:spcPts val="0"/>
              </a:spcAft>
              <a:buSzPts val="1950"/>
              <a:buFont typeface="Roboto"/>
              <a:buNone/>
            </a:pPr>
            <a:r>
              <a:rPr lang="nl-NL" sz="1950">
                <a:latin typeface="Roboto"/>
                <a:ea typeface="Roboto"/>
                <a:cs typeface="Roboto"/>
                <a:sym typeface="Roboto"/>
              </a:rPr>
              <a:t>Scientific tools</a:t>
            </a:r>
            <a:endParaRPr sz="1900"/>
          </a:p>
          <a:p>
            <a:pPr indent="-114300" lvl="1" marL="685800" rtl="0" algn="l">
              <a:lnSpc>
                <a:spcPct val="80000"/>
              </a:lnSpc>
              <a:spcBef>
                <a:spcPts val="1200"/>
              </a:spcBef>
              <a:spcAft>
                <a:spcPts val="0"/>
              </a:spcAft>
              <a:buClr>
                <a:srgbClr val="3A3838"/>
              </a:buClr>
              <a:buSzPts val="450"/>
              <a:buNone/>
            </a:pPr>
            <a:r>
              <a:t/>
            </a:r>
            <a:endParaRPr sz="1950">
              <a:latin typeface="Roboto"/>
              <a:ea typeface="Roboto"/>
              <a:cs typeface="Roboto"/>
              <a:sym typeface="Roboto"/>
            </a:endParaRPr>
          </a:p>
          <a:p>
            <a:pPr indent="-295275" lvl="0" marL="285750" rtl="0" algn="l">
              <a:lnSpc>
                <a:spcPct val="80000"/>
              </a:lnSpc>
              <a:spcBef>
                <a:spcPts val="1200"/>
              </a:spcBef>
              <a:spcAft>
                <a:spcPts val="0"/>
              </a:spcAft>
              <a:buClr>
                <a:schemeClr val="dk1"/>
              </a:buClr>
              <a:buSzPts val="1950"/>
              <a:buFont typeface="Arial"/>
              <a:buChar char="●"/>
            </a:pPr>
            <a:r>
              <a:rPr b="1" lang="nl-NL" sz="1950"/>
              <a:t>Benefits for users:</a:t>
            </a:r>
            <a:endParaRPr sz="1900"/>
          </a:p>
          <a:p>
            <a:pPr indent="0" lvl="0" marL="457200" rtl="0" algn="l">
              <a:lnSpc>
                <a:spcPct val="80000"/>
              </a:lnSpc>
              <a:spcBef>
                <a:spcPts val="600"/>
              </a:spcBef>
              <a:spcAft>
                <a:spcPts val="0"/>
              </a:spcAft>
              <a:buNone/>
            </a:pPr>
            <a:r>
              <a:rPr lang="nl-NL" sz="1950">
                <a:latin typeface="Roboto"/>
                <a:ea typeface="Roboto"/>
                <a:cs typeface="Roboto"/>
                <a:sym typeface="Roboto"/>
              </a:rPr>
              <a:t>Find data across borders</a:t>
            </a:r>
            <a:endParaRPr sz="1900"/>
          </a:p>
          <a:p>
            <a:pPr indent="0" lvl="0" marL="457200" rtl="0" algn="l">
              <a:lnSpc>
                <a:spcPct val="80000"/>
              </a:lnSpc>
              <a:spcBef>
                <a:spcPts val="600"/>
              </a:spcBef>
              <a:spcAft>
                <a:spcPts val="0"/>
              </a:spcAft>
              <a:buNone/>
            </a:pPr>
            <a:r>
              <a:rPr lang="nl-NL" sz="1950">
                <a:latin typeface="Roboto"/>
                <a:ea typeface="Roboto"/>
                <a:cs typeface="Roboto"/>
                <a:sym typeface="Roboto"/>
              </a:rPr>
              <a:t>Reuse trusted datasets, repositories </a:t>
            </a:r>
            <a:endParaRPr sz="1950">
              <a:latin typeface="Roboto"/>
              <a:ea typeface="Roboto"/>
              <a:cs typeface="Roboto"/>
              <a:sym typeface="Roboto"/>
            </a:endParaRPr>
          </a:p>
          <a:p>
            <a:pPr indent="0" lvl="0" marL="457200" rtl="0" algn="l">
              <a:lnSpc>
                <a:spcPct val="80000"/>
              </a:lnSpc>
              <a:spcBef>
                <a:spcPts val="600"/>
              </a:spcBef>
              <a:spcAft>
                <a:spcPts val="0"/>
              </a:spcAft>
              <a:buNone/>
            </a:pPr>
            <a:r>
              <a:rPr lang="nl-NL" sz="1950">
                <a:latin typeface="Roboto"/>
                <a:ea typeface="Roboto"/>
                <a:cs typeface="Roboto"/>
                <a:sym typeface="Roboto"/>
              </a:rPr>
              <a:t>and services</a:t>
            </a:r>
            <a:endParaRPr sz="1900"/>
          </a:p>
          <a:p>
            <a:pPr indent="0" lvl="0" marL="457200" rtl="0" algn="l">
              <a:lnSpc>
                <a:spcPct val="80000"/>
              </a:lnSpc>
              <a:spcBef>
                <a:spcPts val="600"/>
              </a:spcBef>
              <a:spcAft>
                <a:spcPts val="0"/>
              </a:spcAft>
              <a:buNone/>
            </a:pPr>
            <a:r>
              <a:rPr lang="nl-NL" sz="1950">
                <a:latin typeface="Roboto"/>
                <a:ea typeface="Roboto"/>
                <a:cs typeface="Roboto"/>
                <a:sym typeface="Roboto"/>
              </a:rPr>
              <a:t>Collaborate more easily across borders</a:t>
            </a:r>
            <a:endParaRPr sz="1900"/>
          </a:p>
          <a:p>
            <a:pPr indent="0" lvl="0" marL="457200" rtl="0" algn="l">
              <a:lnSpc>
                <a:spcPct val="80000"/>
              </a:lnSpc>
              <a:spcBef>
                <a:spcPts val="600"/>
              </a:spcBef>
              <a:spcAft>
                <a:spcPts val="0"/>
              </a:spcAft>
              <a:buNone/>
            </a:pPr>
            <a:r>
              <a:rPr lang="nl-NL" sz="1950">
                <a:latin typeface="Roboto"/>
                <a:ea typeface="Roboto"/>
                <a:cs typeface="Roboto"/>
                <a:sym typeface="Roboto"/>
              </a:rPr>
              <a:t>Accelerate discovery and innovation</a:t>
            </a:r>
            <a:endParaRPr sz="1900"/>
          </a:p>
          <a:p>
            <a:pPr indent="-190500" lvl="0" marL="742950" rtl="0" algn="l">
              <a:lnSpc>
                <a:spcPct val="80000"/>
              </a:lnSpc>
              <a:spcBef>
                <a:spcPts val="1200"/>
              </a:spcBef>
              <a:spcAft>
                <a:spcPts val="0"/>
              </a:spcAft>
              <a:buClr>
                <a:schemeClr val="dk1"/>
              </a:buClr>
              <a:buSzPts val="375"/>
              <a:buFont typeface="Arial"/>
              <a:buNone/>
            </a:pPr>
            <a:r>
              <a:t/>
            </a:r>
            <a:endParaRPr sz="1900"/>
          </a:p>
        </p:txBody>
      </p:sp>
      <p:sp>
        <p:nvSpPr>
          <p:cNvPr id="176" name="Google Shape;176;p23"/>
          <p:cNvSpPr txBox="1"/>
          <p:nvPr>
            <p:ph type="title"/>
          </p:nvPr>
        </p:nvSpPr>
        <p:spPr>
          <a:xfrm>
            <a:off x="1282073" y="462083"/>
            <a:ext cx="10985700" cy="415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8691"/>
              </a:buClr>
              <a:buSzPts val="3150"/>
              <a:buFont typeface="Quicksand"/>
              <a:buNone/>
            </a:pPr>
            <a:r>
              <a:rPr lang="nl-NL" sz="3800">
                <a:latin typeface="DM Sans Light"/>
                <a:ea typeface="DM Sans Light"/>
                <a:cs typeface="DM Sans Light"/>
                <a:sym typeface="DM Sans Light"/>
              </a:rPr>
              <a:t>EOSC Federation</a:t>
            </a:r>
            <a:endParaRPr sz="3800">
              <a:latin typeface="DM Sans Light"/>
              <a:ea typeface="DM Sans Light"/>
              <a:cs typeface="DM Sans Light"/>
              <a:sym typeface="DM Sans Light"/>
            </a:endParaRPr>
          </a:p>
        </p:txBody>
      </p:sp>
      <p:sp>
        <p:nvSpPr>
          <p:cNvPr id="177" name="Google Shape;177;p23"/>
          <p:cNvSpPr txBox="1"/>
          <p:nvPr>
            <p:ph idx="12" type="sldNum"/>
          </p:nvPr>
        </p:nvSpPr>
        <p:spPr>
          <a:xfrm>
            <a:off x="11606463" y="6515830"/>
            <a:ext cx="341700" cy="230700"/>
          </a:xfrm>
          <a:prstGeom prst="rect">
            <a:avLst/>
          </a:prstGeom>
          <a:noFill/>
          <a:ln>
            <a:noFill/>
          </a:ln>
        </p:spPr>
        <p:txBody>
          <a:bodyPr anchorCtr="0" anchor="ctr" bIns="45700" lIns="91425" spcFirstLastPara="1" rIns="91425" wrap="square" tIns="4570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solidFill>
                  <a:srgbClr val="999999"/>
                </a:solidFill>
                <a:latin typeface="DM Sans"/>
                <a:ea typeface="DM Sans"/>
                <a:cs typeface="DM Sans"/>
                <a:sym typeface="DM Sans"/>
              </a:rPr>
              <a:t>‹#›</a:t>
            </a:fld>
            <a:endParaRPr>
              <a:solidFill>
                <a:srgbClr val="999999"/>
              </a:solidFill>
              <a:latin typeface="DM Sans"/>
              <a:ea typeface="DM Sans"/>
              <a:cs typeface="DM Sans"/>
              <a:sym typeface="DM Sans"/>
            </a:endParaRPr>
          </a:p>
        </p:txBody>
      </p:sp>
      <p:sp>
        <p:nvSpPr>
          <p:cNvPr id="178" name="Google Shape;178;p23"/>
          <p:cNvSpPr txBox="1"/>
          <p:nvPr/>
        </p:nvSpPr>
        <p:spPr>
          <a:xfrm>
            <a:off x="8886825" y="57923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a:t>slide from Bob Jones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4"/>
          <p:cNvSpPr/>
          <p:nvPr/>
        </p:nvSpPr>
        <p:spPr>
          <a:xfrm>
            <a:off x="270870" y="1377742"/>
            <a:ext cx="2553530" cy="446561"/>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5" name="Google Shape;185;p24"/>
          <p:cNvSpPr txBox="1"/>
          <p:nvPr>
            <p:ph type="title"/>
          </p:nvPr>
        </p:nvSpPr>
        <p:spPr>
          <a:xfrm>
            <a:off x="1282073" y="462083"/>
            <a:ext cx="10985700" cy="4155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008691"/>
              </a:buClr>
              <a:buSzPct val="79545"/>
              <a:buFont typeface="Quicksand"/>
              <a:buNone/>
            </a:pPr>
            <a:r>
              <a:rPr lang="nl-NL">
                <a:latin typeface="DM Sans Light"/>
                <a:ea typeface="DM Sans Light"/>
                <a:cs typeface="DM Sans Light"/>
                <a:sym typeface="DM Sans Light"/>
              </a:rPr>
              <a:t>EOSC Federation in production</a:t>
            </a:r>
            <a:endParaRPr>
              <a:latin typeface="DM Sans Light"/>
              <a:ea typeface="DM Sans Light"/>
              <a:cs typeface="DM Sans Light"/>
              <a:sym typeface="DM Sans Light"/>
            </a:endParaRPr>
          </a:p>
        </p:txBody>
      </p:sp>
      <p:sp>
        <p:nvSpPr>
          <p:cNvPr id="186" name="Google Shape;186;p24"/>
          <p:cNvSpPr txBox="1"/>
          <p:nvPr>
            <p:ph idx="12" type="sldNum"/>
          </p:nvPr>
        </p:nvSpPr>
        <p:spPr>
          <a:xfrm>
            <a:off x="11606463" y="6515830"/>
            <a:ext cx="341700" cy="230700"/>
          </a:xfrm>
          <a:prstGeom prst="rect">
            <a:avLst/>
          </a:prstGeom>
          <a:noFill/>
          <a:ln>
            <a:noFill/>
          </a:ln>
        </p:spPr>
        <p:txBody>
          <a:bodyPr anchorCtr="0" anchor="ctr" bIns="45700" lIns="91425" spcFirstLastPara="1" rIns="91425" wrap="square" tIns="45700">
            <a:spAutoFit/>
          </a:bodyPr>
          <a:lstStyle/>
          <a:p>
            <a:pPr indent="0" lvl="0" marL="0" rtl="0" algn="r">
              <a:spcBef>
                <a:spcPts val="0"/>
              </a:spcBef>
              <a:spcAft>
                <a:spcPts val="0"/>
              </a:spcAft>
              <a:buNone/>
            </a:pPr>
            <a:fld id="{00000000-1234-1234-1234-123412341234}" type="slidenum">
              <a:rPr lang="nl-NL">
                <a:solidFill>
                  <a:srgbClr val="999999"/>
                </a:solidFill>
                <a:latin typeface="DM Sans"/>
                <a:ea typeface="DM Sans"/>
                <a:cs typeface="DM Sans"/>
                <a:sym typeface="DM Sans"/>
              </a:rPr>
              <a:t>‹#›</a:t>
            </a:fld>
            <a:endParaRPr>
              <a:solidFill>
                <a:srgbClr val="999999"/>
              </a:solidFill>
              <a:latin typeface="DM Sans"/>
              <a:ea typeface="DM Sans"/>
              <a:cs typeface="DM Sans"/>
              <a:sym typeface="DM Sans"/>
            </a:endParaRPr>
          </a:p>
        </p:txBody>
      </p:sp>
      <p:sp>
        <p:nvSpPr>
          <p:cNvPr id="187" name="Google Shape;187;p24"/>
          <p:cNvSpPr txBox="1"/>
          <p:nvPr>
            <p:ph idx="2" type="body"/>
          </p:nvPr>
        </p:nvSpPr>
        <p:spPr>
          <a:xfrm>
            <a:off x="886475" y="1377750"/>
            <a:ext cx="5634000" cy="2396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800"/>
              <a:buNone/>
            </a:pPr>
            <a:r>
              <a:rPr lang="nl-NL" sz="2800"/>
              <a:t>Officially entered the production phase during the EOSC Symposium 14-16 October 2026</a:t>
            </a:r>
            <a:endParaRPr sz="2800"/>
          </a:p>
          <a:p>
            <a:pPr indent="0" lvl="0" marL="0" rtl="0" algn="l">
              <a:lnSpc>
                <a:spcPct val="100000"/>
              </a:lnSpc>
              <a:spcBef>
                <a:spcPts val="0"/>
              </a:spcBef>
              <a:spcAft>
                <a:spcPts val="0"/>
              </a:spcAft>
              <a:buClr>
                <a:srgbClr val="008691"/>
              </a:buClr>
              <a:buSzPts val="2800"/>
              <a:buNone/>
            </a:pPr>
            <a:r>
              <a:t/>
            </a:r>
            <a:endParaRPr sz="2800"/>
          </a:p>
        </p:txBody>
      </p:sp>
      <p:sp>
        <p:nvSpPr>
          <p:cNvPr id="188" name="Google Shape;188;p24"/>
          <p:cNvSpPr txBox="1"/>
          <p:nvPr>
            <p:ph idx="1" type="body"/>
          </p:nvPr>
        </p:nvSpPr>
        <p:spPr>
          <a:xfrm>
            <a:off x="1090878" y="3412838"/>
            <a:ext cx="5531700" cy="541800"/>
          </a:xfrm>
          <a:prstGeom prst="rect">
            <a:avLst/>
          </a:prstGeom>
          <a:noFill/>
          <a:ln>
            <a:noFill/>
          </a:ln>
        </p:spPr>
        <p:txBody>
          <a:bodyPr anchorCtr="0" anchor="t" bIns="45700" lIns="91425" spcFirstLastPara="1" rIns="91425" wrap="square" tIns="45700">
            <a:normAutofit fontScale="25000" lnSpcReduction="20000"/>
          </a:bodyPr>
          <a:lstStyle/>
          <a:p>
            <a:pPr indent="-273050" lvl="0" marL="285750" rtl="0" algn="l">
              <a:lnSpc>
                <a:spcPct val="100000"/>
              </a:lnSpc>
              <a:spcBef>
                <a:spcPts val="0"/>
              </a:spcBef>
              <a:spcAft>
                <a:spcPts val="0"/>
              </a:spcAft>
              <a:buClr>
                <a:schemeClr val="dk1"/>
              </a:buClr>
              <a:buSzPct val="100000"/>
              <a:buFont typeface="Arial"/>
              <a:buChar char="•"/>
            </a:pPr>
            <a:r>
              <a:rPr b="1" lang="nl-NL" sz="8800"/>
              <a:t>14 Nodes officially marked as Production Ready </a:t>
            </a:r>
            <a:endParaRPr b="1" sz="8800"/>
          </a:p>
          <a:p>
            <a:pPr indent="0" lvl="0" marL="228600" rtl="0" algn="l">
              <a:lnSpc>
                <a:spcPct val="100000"/>
              </a:lnSpc>
              <a:spcBef>
                <a:spcPts val="0"/>
              </a:spcBef>
              <a:spcAft>
                <a:spcPts val="0"/>
              </a:spcAft>
              <a:buNone/>
            </a:pPr>
            <a:r>
              <a:t/>
            </a:r>
            <a:endParaRPr b="1" sz="8800"/>
          </a:p>
          <a:p>
            <a:pPr indent="-273050" lvl="0" marL="285750" rtl="0" algn="l">
              <a:lnSpc>
                <a:spcPct val="100000"/>
              </a:lnSpc>
              <a:spcBef>
                <a:spcPts val="0"/>
              </a:spcBef>
              <a:spcAft>
                <a:spcPts val="0"/>
              </a:spcAft>
              <a:buSzPct val="100000"/>
              <a:buChar char="•"/>
            </a:pPr>
            <a:r>
              <a:rPr b="1" lang="nl-NL" sz="8800"/>
              <a:t>14 more Nodes in candidate state</a:t>
            </a:r>
            <a:endParaRPr b="1" sz="8800"/>
          </a:p>
          <a:p>
            <a:pPr indent="0" lvl="0" marL="228600" rtl="0" algn="l">
              <a:lnSpc>
                <a:spcPct val="100000"/>
              </a:lnSpc>
              <a:spcBef>
                <a:spcPts val="0"/>
              </a:spcBef>
              <a:spcAft>
                <a:spcPts val="0"/>
              </a:spcAft>
              <a:buNone/>
            </a:pPr>
            <a:r>
              <a:t/>
            </a:r>
            <a:endParaRPr b="1" sz="8800"/>
          </a:p>
          <a:p>
            <a:pPr indent="-273050" lvl="0" marL="285750" rtl="0" algn="l">
              <a:lnSpc>
                <a:spcPct val="100000"/>
              </a:lnSpc>
              <a:spcBef>
                <a:spcPts val="0"/>
              </a:spcBef>
              <a:spcAft>
                <a:spcPts val="0"/>
              </a:spcAft>
              <a:buSzPct val="100000"/>
              <a:buChar char="•"/>
            </a:pPr>
            <a:r>
              <a:rPr b="1" lang="nl-NL" sz="8800"/>
              <a:t>More Nodes to apply for enrollment in 2027 and 2028 waves</a:t>
            </a:r>
            <a:endParaRPr b="1" sz="8800"/>
          </a:p>
          <a:p>
            <a:pPr indent="0" lvl="0" marL="228600" rtl="0" algn="l">
              <a:lnSpc>
                <a:spcPct val="100000"/>
              </a:lnSpc>
              <a:spcBef>
                <a:spcPts val="0"/>
              </a:spcBef>
              <a:spcAft>
                <a:spcPts val="0"/>
              </a:spcAft>
              <a:buNone/>
            </a:pPr>
            <a:r>
              <a:t/>
            </a:r>
            <a:endParaRPr b="1" sz="8800"/>
          </a:p>
          <a:p>
            <a:pPr indent="-133350" lvl="0" marL="285750" rtl="0" algn="l">
              <a:lnSpc>
                <a:spcPct val="100000"/>
              </a:lnSpc>
              <a:spcBef>
                <a:spcPts val="1200"/>
              </a:spcBef>
              <a:spcAft>
                <a:spcPts val="0"/>
              </a:spcAft>
              <a:buClr>
                <a:schemeClr val="dk1"/>
              </a:buClr>
              <a:buSzPct val="100000"/>
              <a:buFont typeface="Arial"/>
              <a:buNone/>
            </a:pPr>
            <a:r>
              <a:t/>
            </a:r>
            <a:endParaRPr sz="2400"/>
          </a:p>
        </p:txBody>
      </p:sp>
      <p:pic>
        <p:nvPicPr>
          <p:cNvPr id="189" name="Google Shape;189;p24" title="Screenshot 2026-10-20 at 21.52.45.png"/>
          <p:cNvPicPr preferRelativeResize="0"/>
          <p:nvPr/>
        </p:nvPicPr>
        <p:blipFill>
          <a:blip r:embed="rId3">
            <a:alphaModFix/>
          </a:blip>
          <a:stretch>
            <a:fillRect/>
          </a:stretch>
        </p:blipFill>
        <p:spPr>
          <a:xfrm>
            <a:off x="6622576" y="877575"/>
            <a:ext cx="5181663" cy="59804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5"/>
          <p:cNvSpPr txBox="1"/>
          <p:nvPr>
            <p:ph type="title"/>
          </p:nvPr>
        </p:nvSpPr>
        <p:spPr>
          <a:xfrm>
            <a:off x="1282073" y="395408"/>
            <a:ext cx="10985700" cy="5850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nl-NL" sz="3800">
                <a:latin typeface="DM Sans Light"/>
                <a:ea typeface="DM Sans Light"/>
                <a:cs typeface="DM Sans Light"/>
                <a:sym typeface="DM Sans Light"/>
              </a:rPr>
              <a:t>EGI Node in the EOSC Federation</a:t>
            </a:r>
            <a:endParaRPr sz="3800">
              <a:latin typeface="DM Sans Light"/>
              <a:ea typeface="DM Sans Light"/>
              <a:cs typeface="DM Sans Light"/>
              <a:sym typeface="DM Sans Light"/>
            </a:endParaRPr>
          </a:p>
        </p:txBody>
      </p:sp>
      <p:sp>
        <p:nvSpPr>
          <p:cNvPr id="196" name="Google Shape;196;p25"/>
          <p:cNvSpPr txBox="1"/>
          <p:nvPr>
            <p:ph idx="1" type="body"/>
          </p:nvPr>
        </p:nvSpPr>
        <p:spPr>
          <a:xfrm>
            <a:off x="1282082" y="1056588"/>
            <a:ext cx="10515600" cy="266700"/>
          </a:xfrm>
          <a:prstGeom prst="rect">
            <a:avLst/>
          </a:prstGeom>
        </p:spPr>
        <p:txBody>
          <a:bodyPr anchorCtr="0" anchor="t" bIns="22850" lIns="22850" spcFirstLastPara="1" rIns="22850" wrap="square" tIns="22850">
            <a:noAutofit/>
          </a:bodyPr>
          <a:lstStyle/>
          <a:p>
            <a:pPr indent="0" lvl="0" marL="0" rtl="0" algn="l">
              <a:spcBef>
                <a:spcPts val="500"/>
              </a:spcBef>
              <a:spcAft>
                <a:spcPts val="0"/>
              </a:spcAft>
              <a:buNone/>
            </a:pPr>
            <a:r>
              <a:rPr lang="nl-NL"/>
              <a:t>Bringing EGI’s scale and experience to a stronger, more distributed EOSC</a:t>
            </a:r>
            <a:endParaRPr/>
          </a:p>
        </p:txBody>
      </p:sp>
      <p:pic>
        <p:nvPicPr>
          <p:cNvPr id="197" name="Google Shape;197;p25" title="EOSCNode_EGI_ColourPos.png"/>
          <p:cNvPicPr preferRelativeResize="0"/>
          <p:nvPr/>
        </p:nvPicPr>
        <p:blipFill rotWithShape="1">
          <a:blip r:embed="rId3">
            <a:alphaModFix/>
          </a:blip>
          <a:srcRect b="3712" l="0" r="0" t="3712"/>
          <a:stretch/>
        </p:blipFill>
        <p:spPr>
          <a:xfrm>
            <a:off x="8467375" y="195425"/>
            <a:ext cx="3637673" cy="662675"/>
          </a:xfrm>
          <a:prstGeom prst="rect">
            <a:avLst/>
          </a:prstGeom>
          <a:noFill/>
          <a:ln>
            <a:noFill/>
          </a:ln>
        </p:spPr>
      </p:pic>
      <p:pic>
        <p:nvPicPr>
          <p:cNvPr id="198" name="Google Shape;198;p25" title="1.png"/>
          <p:cNvPicPr preferRelativeResize="0"/>
          <p:nvPr/>
        </p:nvPicPr>
        <p:blipFill>
          <a:blip r:embed="rId4">
            <a:alphaModFix/>
          </a:blip>
          <a:stretch>
            <a:fillRect/>
          </a:stretch>
        </p:blipFill>
        <p:spPr>
          <a:xfrm>
            <a:off x="980885" y="1323300"/>
            <a:ext cx="9650515" cy="54284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6"/>
          <p:cNvSpPr txBox="1"/>
          <p:nvPr>
            <p:ph type="title"/>
          </p:nvPr>
        </p:nvSpPr>
        <p:spPr>
          <a:xfrm>
            <a:off x="1282073" y="395408"/>
            <a:ext cx="10985700" cy="6774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nl-NL" sz="3800">
                <a:latin typeface="DM Sans Light"/>
                <a:ea typeface="DM Sans Light"/>
                <a:cs typeface="DM Sans Light"/>
                <a:sym typeface="DM Sans Light"/>
              </a:rPr>
              <a:t>EGI Node - Service Portfolio</a:t>
            </a:r>
            <a:r>
              <a:rPr lang="nl-NL">
                <a:latin typeface="DM Sans Light"/>
                <a:ea typeface="DM Sans Light"/>
                <a:cs typeface="DM Sans Light"/>
                <a:sym typeface="DM Sans Light"/>
              </a:rPr>
              <a:t> </a:t>
            </a:r>
            <a:endParaRPr>
              <a:latin typeface="DM Sans Light"/>
              <a:ea typeface="DM Sans Light"/>
              <a:cs typeface="DM Sans Light"/>
              <a:sym typeface="DM Sans Light"/>
            </a:endParaRPr>
          </a:p>
        </p:txBody>
      </p:sp>
      <p:sp>
        <p:nvSpPr>
          <p:cNvPr id="205" name="Google Shape;205;p26"/>
          <p:cNvSpPr txBox="1"/>
          <p:nvPr/>
        </p:nvSpPr>
        <p:spPr>
          <a:xfrm>
            <a:off x="842850" y="1457225"/>
            <a:ext cx="3325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u="sng">
                <a:solidFill>
                  <a:schemeClr val="hlink"/>
                </a:solidFill>
                <a:hlinkClick r:id="rId3"/>
              </a:rPr>
              <a:t>https://www.egi.eu/egi-node</a:t>
            </a:r>
            <a:r>
              <a:rPr lang="nl-NL"/>
              <a:t> </a:t>
            </a:r>
            <a:endParaRPr/>
          </a:p>
        </p:txBody>
      </p:sp>
      <p:pic>
        <p:nvPicPr>
          <p:cNvPr id="206" name="Google Shape;206;p26" title="Screenshot 2026-10-15 at 09.45.49.png"/>
          <p:cNvPicPr preferRelativeResize="0"/>
          <p:nvPr/>
        </p:nvPicPr>
        <p:blipFill>
          <a:blip r:embed="rId4">
            <a:alphaModFix/>
          </a:blip>
          <a:stretch>
            <a:fillRect/>
          </a:stretch>
        </p:blipFill>
        <p:spPr>
          <a:xfrm>
            <a:off x="5668200" y="1144588"/>
            <a:ext cx="6129295" cy="5408613"/>
          </a:xfrm>
          <a:prstGeom prst="rect">
            <a:avLst/>
          </a:prstGeom>
          <a:noFill/>
          <a:ln>
            <a:noFill/>
          </a:ln>
        </p:spPr>
      </p:pic>
      <p:pic>
        <p:nvPicPr>
          <p:cNvPr id="207" name="Google Shape;207;p26" title="Screenshot 2026-10-20 at 21.56.16.png"/>
          <p:cNvPicPr preferRelativeResize="0"/>
          <p:nvPr/>
        </p:nvPicPr>
        <p:blipFill>
          <a:blip r:embed="rId5">
            <a:alphaModFix/>
          </a:blip>
          <a:stretch>
            <a:fillRect/>
          </a:stretch>
        </p:blipFill>
        <p:spPr>
          <a:xfrm>
            <a:off x="304800" y="2509500"/>
            <a:ext cx="5363400" cy="3003102"/>
          </a:xfrm>
          <a:prstGeom prst="rect">
            <a:avLst/>
          </a:prstGeom>
          <a:noFill/>
          <a:ln>
            <a:noFill/>
          </a:ln>
        </p:spPr>
      </p:pic>
      <p:pic>
        <p:nvPicPr>
          <p:cNvPr id="208" name="Google Shape;208;p26" title="EOSCNode_EGI_ColourPos.png"/>
          <p:cNvPicPr preferRelativeResize="0"/>
          <p:nvPr/>
        </p:nvPicPr>
        <p:blipFill rotWithShape="1">
          <a:blip r:embed="rId6">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7"/>
          <p:cNvSpPr txBox="1"/>
          <p:nvPr>
            <p:ph type="title"/>
          </p:nvPr>
        </p:nvSpPr>
        <p:spPr>
          <a:xfrm>
            <a:off x="1282073" y="395408"/>
            <a:ext cx="10985700" cy="5850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nl-NL" sz="3800">
                <a:latin typeface="DM Sans Light"/>
                <a:ea typeface="DM Sans Light"/>
                <a:cs typeface="DM Sans Light"/>
                <a:sym typeface="DM Sans Light"/>
              </a:rPr>
              <a:t>EGI Node - NGI services (</a:t>
            </a:r>
            <a:r>
              <a:rPr lang="nl-NL" sz="3800">
                <a:latin typeface="DM Sans Light"/>
                <a:ea typeface="DM Sans Light"/>
                <a:cs typeface="DM Sans Light"/>
                <a:sym typeface="DM Sans Light"/>
              </a:rPr>
              <a:t>1/2</a:t>
            </a:r>
            <a:r>
              <a:rPr lang="nl-NL" sz="3800">
                <a:latin typeface="DM Sans Light"/>
                <a:ea typeface="DM Sans Light"/>
                <a:cs typeface="DM Sans Light"/>
                <a:sym typeface="DM Sans Light"/>
              </a:rPr>
              <a:t>)</a:t>
            </a:r>
            <a:endParaRPr sz="3800">
              <a:latin typeface="DM Sans Light"/>
              <a:ea typeface="DM Sans Light"/>
              <a:cs typeface="DM Sans Light"/>
              <a:sym typeface="DM Sans Light"/>
            </a:endParaRPr>
          </a:p>
        </p:txBody>
      </p:sp>
      <p:sp>
        <p:nvSpPr>
          <p:cNvPr id="215" name="Google Shape;215;p27"/>
          <p:cNvSpPr txBox="1"/>
          <p:nvPr>
            <p:ph idx="1" type="body"/>
          </p:nvPr>
        </p:nvSpPr>
        <p:spPr>
          <a:xfrm>
            <a:off x="1210902" y="1020763"/>
            <a:ext cx="10515600" cy="266700"/>
          </a:xfrm>
          <a:prstGeom prst="rect">
            <a:avLst/>
          </a:prstGeom>
        </p:spPr>
        <p:txBody>
          <a:bodyPr anchorCtr="0" anchor="t" bIns="22850" lIns="22850" spcFirstLastPara="1" rIns="22850" wrap="square" tIns="22850">
            <a:noAutofit/>
          </a:bodyPr>
          <a:lstStyle/>
          <a:p>
            <a:pPr indent="0" lvl="0" marL="0" rtl="0" algn="l">
              <a:spcBef>
                <a:spcPts val="500"/>
              </a:spcBef>
              <a:spcAft>
                <a:spcPts val="0"/>
              </a:spcAft>
              <a:buNone/>
            </a:pPr>
            <a:r>
              <a:rPr lang="nl-NL"/>
              <a:t>TO BE ONBOARDED</a:t>
            </a:r>
            <a:endParaRPr/>
          </a:p>
        </p:txBody>
      </p:sp>
      <p:graphicFrame>
        <p:nvGraphicFramePr>
          <p:cNvPr id="216" name="Google Shape;216;p27"/>
          <p:cNvGraphicFramePr/>
          <p:nvPr/>
        </p:nvGraphicFramePr>
        <p:xfrm>
          <a:off x="806875" y="1404563"/>
          <a:ext cx="3000000" cy="3000000"/>
        </p:xfrm>
        <a:graphic>
          <a:graphicData uri="http://schemas.openxmlformats.org/drawingml/2006/table">
            <a:tbl>
              <a:tblPr>
                <a:noFill/>
                <a:tableStyleId>{8903DCA1-B2E1-456C-BE3D-F60EA575314F}</a:tableStyleId>
              </a:tblPr>
              <a:tblGrid>
                <a:gridCol w="1848150"/>
                <a:gridCol w="1204450"/>
                <a:gridCol w="1376150"/>
                <a:gridCol w="3963350"/>
                <a:gridCol w="1529925"/>
              </a:tblGrid>
              <a:tr h="374500">
                <a:tc>
                  <a:txBody>
                    <a:bodyPr/>
                    <a:lstStyle/>
                    <a:p>
                      <a:pPr indent="0" lvl="0" marL="0" rtl="0" algn="l">
                        <a:lnSpc>
                          <a:spcPct val="115000"/>
                        </a:lnSpc>
                        <a:spcBef>
                          <a:spcPts val="0"/>
                        </a:spcBef>
                        <a:spcAft>
                          <a:spcPts val="0"/>
                        </a:spcAft>
                        <a:buNone/>
                      </a:pPr>
                      <a:r>
                        <a:rPr b="1" lang="nl-NL" sz="1000">
                          <a:solidFill>
                            <a:srgbClr val="1F1F1F"/>
                          </a:solidFill>
                        </a:rPr>
                        <a:t>Service</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9DAF8"/>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Category</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Access Policy</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Federation Contributions &amp; Value to Users</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TRL</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r>
              <a:tr h="374500">
                <a:tc>
                  <a:txBody>
                    <a:bodyPr/>
                    <a:lstStyle/>
                    <a:p>
                      <a:pPr indent="0" lvl="0" marL="0" rtl="0" algn="l">
                        <a:lnSpc>
                          <a:spcPct val="115000"/>
                        </a:lnSpc>
                        <a:spcBef>
                          <a:spcPts val="0"/>
                        </a:spcBef>
                        <a:spcAft>
                          <a:spcPts val="0"/>
                        </a:spcAft>
                        <a:buNone/>
                      </a:pPr>
                      <a:r>
                        <a:rPr b="1" lang="nl-NL" sz="1000">
                          <a:solidFill>
                            <a:srgbClr val="1F1F1F"/>
                          </a:solidFill>
                        </a:rPr>
                        <a:t>NGI-AT: </a:t>
                      </a:r>
                      <a:r>
                        <a:rPr b="1" lang="nl-NL" sz="1000" u="sng">
                          <a:solidFill>
                            <a:schemeClr val="hlink"/>
                          </a:solidFill>
                          <a:hlinkClick r:id="rId3"/>
                        </a:rPr>
                        <a:t>EODC Data Catalogue</a:t>
                      </a:r>
                      <a:endParaRPr b="1" sz="1000">
                        <a:solidFill>
                          <a:srgbClr val="1F1F1F"/>
                        </a:solidFill>
                      </a:endParaRPr>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Data repo</a:t>
                      </a:r>
                      <a:endParaRPr b="1" sz="1000"/>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Data Repository for High resolution EO Data</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374500">
                <a:tc>
                  <a:txBody>
                    <a:bodyPr/>
                    <a:lstStyle/>
                    <a:p>
                      <a:pPr indent="0" lvl="0" marL="0" rtl="0" algn="l">
                        <a:lnSpc>
                          <a:spcPct val="115000"/>
                        </a:lnSpc>
                        <a:spcBef>
                          <a:spcPts val="0"/>
                        </a:spcBef>
                        <a:spcAft>
                          <a:spcPts val="0"/>
                        </a:spcAft>
                        <a:buNone/>
                      </a:pPr>
                      <a:r>
                        <a:rPr b="1" lang="nl-NL" sz="1000">
                          <a:solidFill>
                            <a:srgbClr val="1F1F1F"/>
                          </a:solidFill>
                        </a:rPr>
                        <a:t>NGI-DE: </a:t>
                      </a:r>
                      <a:r>
                        <a:rPr b="1" lang="nl-NL" sz="1000" u="sng">
                          <a:solidFill>
                            <a:schemeClr val="hlink"/>
                          </a:solidFill>
                          <a:hlinkClick r:id="rId4"/>
                        </a:rPr>
                        <a:t>Galaxy</a:t>
                      </a:r>
                      <a:endParaRPr b="1" sz="1000">
                        <a:solidFill>
                          <a:srgbClr val="1F1F1F"/>
                        </a:solidFill>
                      </a:endParaRPr>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b="1" lang="nl-NL" sz="1000">
                          <a:solidFill>
                            <a:schemeClr val="dk1"/>
                          </a:solidFill>
                        </a:rPr>
                        <a:t>VRE</a:t>
                      </a:r>
                      <a:endParaRPr b="1" sz="1000"/>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u="sng">
                          <a:solidFill>
                            <a:schemeClr val="hlink"/>
                          </a:solidFill>
                          <a:hlinkClick r:id="rId5"/>
                        </a:rPr>
                        <a:t>Access Policy</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Resources to run tools, WF and VREs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374500">
                <a:tc>
                  <a:txBody>
                    <a:bodyPr/>
                    <a:lstStyle/>
                    <a:p>
                      <a:pPr indent="0" lvl="0" marL="0" rtl="0" algn="l">
                        <a:lnSpc>
                          <a:spcPct val="115000"/>
                        </a:lnSpc>
                        <a:spcBef>
                          <a:spcPts val="0"/>
                        </a:spcBef>
                        <a:spcAft>
                          <a:spcPts val="0"/>
                        </a:spcAft>
                        <a:buNone/>
                      </a:pPr>
                      <a:r>
                        <a:rPr b="1" lang="nl-NL" sz="1000">
                          <a:solidFill>
                            <a:srgbClr val="1F1F1F"/>
                          </a:solidFill>
                        </a:rPr>
                        <a:t>NGI-DE: </a:t>
                      </a:r>
                      <a:r>
                        <a:rPr b="1" lang="nl-NL" sz="1000" u="sng">
                          <a:solidFill>
                            <a:schemeClr val="hlink"/>
                          </a:solidFill>
                          <a:hlinkClick r:id="rId6"/>
                        </a:rPr>
                        <a:t>GWDG AI Services</a:t>
                      </a:r>
                      <a:endParaRPr b="1" sz="1000">
                        <a:solidFill>
                          <a:srgbClr val="1F1F1F"/>
                        </a:solidFill>
                      </a:endParaRPr>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b="1" lang="nl-NL" sz="1000">
                          <a:solidFill>
                            <a:schemeClr val="dk1"/>
                          </a:solidFill>
                        </a:rPr>
                        <a:t>AI</a:t>
                      </a:r>
                      <a:endParaRPr b="1" sz="1000"/>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Costs occur</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Specialised services for analysis of sensitive data</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374500">
                <a:tc>
                  <a:txBody>
                    <a:bodyPr/>
                    <a:lstStyle/>
                    <a:p>
                      <a:pPr indent="0" lvl="0" marL="0" rtl="0" algn="l">
                        <a:lnSpc>
                          <a:spcPct val="115000"/>
                        </a:lnSpc>
                        <a:spcBef>
                          <a:spcPts val="0"/>
                        </a:spcBef>
                        <a:spcAft>
                          <a:spcPts val="0"/>
                        </a:spcAft>
                        <a:buNone/>
                      </a:pPr>
                      <a:r>
                        <a:rPr b="1" lang="nl-NL" sz="1000">
                          <a:solidFill>
                            <a:srgbClr val="1F1F1F"/>
                          </a:solidFill>
                        </a:rPr>
                        <a:t>NGI-FR: </a:t>
                      </a:r>
                      <a:r>
                        <a:rPr b="1" lang="nl-NL" sz="1000" u="sng">
                          <a:solidFill>
                            <a:schemeClr val="hlink"/>
                          </a:solidFill>
                          <a:hlinkClick r:id="rId7"/>
                        </a:rPr>
                        <a:t>HAL</a:t>
                      </a:r>
                      <a:endParaRPr b="1" sz="1000">
                        <a:solidFill>
                          <a:srgbClr val="1F1F1F"/>
                        </a:solidFill>
                      </a:endParaRPr>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Data repo</a:t>
                      </a:r>
                      <a:endParaRPr b="1" sz="1000"/>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nl-NL" sz="1100">
                          <a:solidFill>
                            <a:srgbClr val="1F1F1F"/>
                          </a:solidFill>
                        </a:rPr>
                        <a:t>French multidisciplinary research open archive</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471850">
                <a:tc>
                  <a:txBody>
                    <a:bodyPr/>
                    <a:lstStyle/>
                    <a:p>
                      <a:pPr indent="0" lvl="0" marL="0" rtl="0" algn="l">
                        <a:lnSpc>
                          <a:spcPct val="115000"/>
                        </a:lnSpc>
                        <a:spcBef>
                          <a:spcPts val="0"/>
                        </a:spcBef>
                        <a:spcAft>
                          <a:spcPts val="0"/>
                        </a:spcAft>
                        <a:buNone/>
                      </a:pPr>
                      <a:r>
                        <a:rPr b="1" lang="nl-NL" sz="1000">
                          <a:solidFill>
                            <a:srgbClr val="1F1F1F"/>
                          </a:solidFill>
                        </a:rPr>
                        <a:t>NGI-FR: </a:t>
                      </a:r>
                      <a:r>
                        <a:rPr b="1" lang="nl-NL" sz="1000" u="sng">
                          <a:solidFill>
                            <a:schemeClr val="hlink"/>
                          </a:solidFill>
                          <a:hlinkClick r:id="rId8"/>
                        </a:rPr>
                        <a:t>VIP</a:t>
                      </a:r>
                      <a:endParaRPr/>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None/>
                      </a:pPr>
                      <a:r>
                        <a:rPr b="1" lang="nl-NL" sz="1000">
                          <a:solidFill>
                            <a:schemeClr val="dk1"/>
                          </a:solidFill>
                        </a:rPr>
                        <a:t>Compute</a:t>
                      </a:r>
                      <a:endParaRPr/>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nl-NL" sz="1100">
                          <a:solidFill>
                            <a:srgbClr val="1F1F1F"/>
                          </a:solidFill>
                        </a:rPr>
                        <a:t>Portal providing scientific apps as a service</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304800">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NGI-FR </a:t>
                      </a:r>
                      <a:r>
                        <a:rPr b="1" lang="nl-NL" sz="1000" u="sng">
                          <a:solidFill>
                            <a:srgbClr val="1155CC"/>
                          </a:solidFill>
                          <a:hlinkClick r:id="rId9">
                            <a:extLst>
                              <a:ext uri="{A12FA001-AC4F-418D-AE19-62706E023703}">
                                <ahyp:hlinkClr val="tx"/>
                              </a:ext>
                            </a:extLst>
                          </a:hlinkClick>
                        </a:rPr>
                        <a:t>Rech.  Data Gouv</a:t>
                      </a:r>
                      <a:endParaRPr sz="1000"/>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Data repo</a:t>
                      </a:r>
                      <a:endParaRPr/>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nl-NL" sz="1100">
                          <a:solidFill>
                            <a:srgbClr val="1F1F1F"/>
                          </a:solidFill>
                        </a:rPr>
                        <a:t>French platform for sharing research data</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374500">
                <a:tc>
                  <a:txBody>
                    <a:bodyPr/>
                    <a:lstStyle/>
                    <a:p>
                      <a:pPr indent="0" lvl="0" marL="0" rtl="0" algn="l">
                        <a:lnSpc>
                          <a:spcPct val="115000"/>
                        </a:lnSpc>
                        <a:spcBef>
                          <a:spcPts val="0"/>
                        </a:spcBef>
                        <a:spcAft>
                          <a:spcPts val="0"/>
                        </a:spcAft>
                        <a:buNone/>
                      </a:pPr>
                      <a:r>
                        <a:rPr b="1" lang="nl-NL" sz="1000">
                          <a:solidFill>
                            <a:schemeClr val="dk1"/>
                          </a:solidFill>
                        </a:rPr>
                        <a:t>NGI-FR </a:t>
                      </a:r>
                      <a:r>
                        <a:rPr b="1" lang="nl-NL" sz="1000" u="sng">
                          <a:solidFill>
                            <a:srgbClr val="1155CC"/>
                          </a:solidFill>
                          <a:hlinkClick r:id="rId10">
                            <a:extLst>
                              <a:ext uri="{A12FA001-AC4F-418D-AE19-62706E023703}">
                                <ahyp:hlinkClr val="tx"/>
                              </a:ext>
                            </a:extLst>
                          </a:hlinkClick>
                        </a:rPr>
                        <a:t>FAIDare API</a:t>
                      </a:r>
                      <a:endParaRPr sz="1000"/>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Data repo</a:t>
                      </a:r>
                      <a:endParaRPr/>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Plant genotype and phenotype data</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374500">
                <a:tc>
                  <a:txBody>
                    <a:bodyPr/>
                    <a:lstStyle/>
                    <a:p>
                      <a:pPr indent="0" lvl="0" marL="0" rtl="0" algn="l">
                        <a:lnSpc>
                          <a:spcPct val="115000"/>
                        </a:lnSpc>
                        <a:spcBef>
                          <a:spcPts val="0"/>
                        </a:spcBef>
                        <a:spcAft>
                          <a:spcPts val="0"/>
                        </a:spcAft>
                        <a:buNone/>
                      </a:pPr>
                      <a:r>
                        <a:rPr b="1" lang="nl-NL" sz="1000">
                          <a:solidFill>
                            <a:schemeClr val="dk1"/>
                          </a:solidFill>
                        </a:rPr>
                        <a:t>NGI-FR </a:t>
                      </a:r>
                      <a:r>
                        <a:rPr b="1" lang="nl-NL" sz="1000" u="sng">
                          <a:solidFill>
                            <a:srgbClr val="1155CC"/>
                          </a:solidFill>
                          <a:hlinkClick r:id="rId11">
                            <a:extLst>
                              <a:ext uri="{A12FA001-AC4F-418D-AE19-62706E023703}">
                                <ahyp:hlinkClr val="tx"/>
                              </a:ext>
                            </a:extLst>
                          </a:hlinkClick>
                        </a:rPr>
                        <a:t>REPET-VRE</a:t>
                      </a:r>
                      <a:endParaRPr sz="1000"/>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VRE</a:t>
                      </a:r>
                      <a:endParaRPr/>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Quota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Tools and pipelines for genomics analyses</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314575">
                <a:tc>
                  <a:txBody>
                    <a:bodyPr/>
                    <a:lstStyle/>
                    <a:p>
                      <a:pPr indent="0" lvl="0" marL="0" rtl="0" algn="l">
                        <a:lnSpc>
                          <a:spcPct val="115000"/>
                        </a:lnSpc>
                        <a:spcBef>
                          <a:spcPts val="0"/>
                        </a:spcBef>
                        <a:spcAft>
                          <a:spcPts val="0"/>
                        </a:spcAft>
                        <a:buNone/>
                      </a:pPr>
                      <a:r>
                        <a:rPr b="1" lang="nl-NL" sz="1000">
                          <a:solidFill>
                            <a:schemeClr val="dk1"/>
                          </a:solidFill>
                        </a:rPr>
                        <a:t>NGI-NL </a:t>
                      </a:r>
                      <a:r>
                        <a:rPr b="1" lang="nl-NL" sz="1000" u="sng">
                          <a:solidFill>
                            <a:srgbClr val="1155CC"/>
                          </a:solidFill>
                          <a:hlinkClick r:id="rId12">
                            <a:extLst>
                              <a:ext uri="{A12FA001-AC4F-418D-AE19-62706E023703}">
                                <ahyp:hlinkClr val="tx"/>
                              </a:ext>
                            </a:extLst>
                          </a:hlinkClick>
                        </a:rPr>
                        <a:t>WeNMR portal</a:t>
                      </a:r>
                      <a:endParaRPr sz="1000"/>
                    </a:p>
                  </a:txBody>
                  <a:tcPr marT="76200" marB="76200" marR="114300" marL="114300">
                    <a:lnL cap="flat" cmpd="sng" w="6350">
                      <a:solidFill>
                        <a:srgbClr val="C9DAF8"/>
                      </a:solidFill>
                      <a:prstDash val="solid"/>
                      <a:round/>
                      <a:headEnd len="sm" w="sm" type="none"/>
                      <a:tailEnd len="sm" w="sm" type="none"/>
                    </a:lnL>
                    <a:lnR cap="flat" cmpd="sng" w="6350">
                      <a:solidFill>
                        <a:srgbClr val="C9DAF8"/>
                      </a:solidFill>
                      <a:prstDash val="solid"/>
                      <a:round/>
                      <a:headEnd len="sm" w="sm" type="none"/>
                      <a:tailEnd len="sm" w="sm" type="none"/>
                    </a:lnR>
                    <a:lnT cap="flat" cmpd="sng" w="6350">
                      <a:solidFill>
                        <a:srgbClr val="C9DAF8"/>
                      </a:solidFill>
                      <a:prstDash val="solid"/>
                      <a:round/>
                      <a:headEnd len="sm" w="sm" type="none"/>
                      <a:tailEnd len="sm" w="sm" type="none"/>
                    </a:lnT>
                    <a:lnB cap="flat" cmpd="sng" w="6350">
                      <a:solidFill>
                        <a:srgbClr val="C9DAF8"/>
                      </a:solidFill>
                      <a:prstDash val="solid"/>
                      <a:round/>
                      <a:headEnd len="sm" w="sm" type="none"/>
                      <a:tailEnd len="sm" w="sm" type="none"/>
                    </a:lnB>
                    <a:solidFill>
                      <a:srgbClr val="CFE2F3"/>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VRE</a:t>
                      </a:r>
                      <a:endParaRPr/>
                    </a:p>
                  </a:txBody>
                  <a:tcPr marT="76200" marB="76200" marR="114300" marL="114300">
                    <a:lnL cap="flat" cmpd="sng" w="6350">
                      <a:solidFill>
                        <a:srgbClr val="C9DAF8"/>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Infrastructure for NMR and structural biology</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sz="1000">
                          <a:solidFill>
                            <a:srgbClr val="1F1F1F"/>
                          </a:solidFill>
                        </a:rPr>
                        <a:t>TRL 9</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bl>
          </a:graphicData>
        </a:graphic>
      </p:graphicFrame>
      <p:sp>
        <p:nvSpPr>
          <p:cNvPr id="217" name="Google Shape;217;p27"/>
          <p:cNvSpPr txBox="1"/>
          <p:nvPr/>
        </p:nvSpPr>
        <p:spPr>
          <a:xfrm>
            <a:off x="2084399" y="5680850"/>
            <a:ext cx="8023200" cy="885900"/>
          </a:xfrm>
          <a:prstGeom prst="rect">
            <a:avLst/>
          </a:prstGeom>
          <a:noFill/>
          <a:ln>
            <a:noFill/>
          </a:ln>
        </p:spPr>
        <p:txBody>
          <a:bodyPr anchorCtr="0" anchor="t" bIns="49650" lIns="49650" spcFirstLastPara="1" rIns="49650" wrap="square" tIns="49650">
            <a:spAutoFit/>
          </a:bodyPr>
          <a:lstStyle/>
          <a:p>
            <a:pPr indent="0" lvl="0" marL="0" rtl="0" algn="l">
              <a:spcBef>
                <a:spcPts val="0"/>
              </a:spcBef>
              <a:spcAft>
                <a:spcPts val="0"/>
              </a:spcAft>
              <a:buNone/>
            </a:pPr>
            <a:r>
              <a:rPr b="1" lang="nl-NL" sz="2063">
                <a:solidFill>
                  <a:schemeClr val="dk1"/>
                </a:solidFill>
              </a:rPr>
              <a:t>NGIs</a:t>
            </a:r>
            <a:r>
              <a:rPr b="1" lang="nl-NL" sz="2063">
                <a:solidFill>
                  <a:schemeClr val="dk1"/>
                </a:solidFill>
              </a:rPr>
              <a:t>/RIs services</a:t>
            </a:r>
            <a:endParaRPr b="1" sz="2063">
              <a:solidFill>
                <a:schemeClr val="dk1"/>
              </a:solidFill>
            </a:endParaRPr>
          </a:p>
          <a:p>
            <a:pPr indent="-220672" lvl="0" marL="248256" rtl="0" algn="l">
              <a:spcBef>
                <a:spcPts val="0"/>
              </a:spcBef>
              <a:spcAft>
                <a:spcPts val="0"/>
              </a:spcAft>
              <a:buClr>
                <a:schemeClr val="dk1"/>
              </a:buClr>
              <a:buSzPts val="1520"/>
              <a:buChar char="●"/>
            </a:pPr>
            <a:r>
              <a:rPr b="1" lang="nl-NL" sz="1520">
                <a:solidFill>
                  <a:schemeClr val="dk1"/>
                </a:solidFill>
              </a:rPr>
              <a:t>First wave: AT, DE, FR, NL, </a:t>
            </a:r>
            <a:r>
              <a:rPr b="1" lang="nl-NL" sz="1520">
                <a:solidFill>
                  <a:schemeClr val="accent4"/>
                </a:solidFill>
              </a:rPr>
              <a:t>ES</a:t>
            </a:r>
            <a:r>
              <a:rPr b="1" lang="nl-NL" sz="1520">
                <a:solidFill>
                  <a:schemeClr val="dk1"/>
                </a:solidFill>
              </a:rPr>
              <a:t>, ENES RI, PITHIA</a:t>
            </a:r>
            <a:endParaRPr b="1" sz="1520">
              <a:solidFill>
                <a:schemeClr val="dk1"/>
              </a:solidFill>
            </a:endParaRPr>
          </a:p>
          <a:p>
            <a:pPr indent="-220672" lvl="0" marL="248256" rtl="0" algn="l">
              <a:spcBef>
                <a:spcPts val="0"/>
              </a:spcBef>
              <a:spcAft>
                <a:spcPts val="0"/>
              </a:spcAft>
              <a:buClr>
                <a:schemeClr val="dk1"/>
              </a:buClr>
              <a:buSzPts val="1520"/>
              <a:buChar char="●"/>
            </a:pPr>
            <a:r>
              <a:rPr b="1" lang="nl-NL" sz="1520">
                <a:solidFill>
                  <a:schemeClr val="dk1"/>
                </a:solidFill>
              </a:rPr>
              <a:t>Already expressed interest: Belgium, Ukraine, EISCAT</a:t>
            </a:r>
            <a:endParaRPr b="1" sz="1520">
              <a:solidFill>
                <a:schemeClr val="dk1"/>
              </a:solidFill>
            </a:endParaRPr>
          </a:p>
        </p:txBody>
      </p:sp>
      <p:pic>
        <p:nvPicPr>
          <p:cNvPr id="218" name="Google Shape;218;p27" title="EOSCNode_EGI_ColourPos.png"/>
          <p:cNvPicPr preferRelativeResize="0"/>
          <p:nvPr/>
        </p:nvPicPr>
        <p:blipFill rotWithShape="1">
          <a:blip r:embed="rId13">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8"/>
          <p:cNvSpPr txBox="1"/>
          <p:nvPr>
            <p:ph type="title"/>
          </p:nvPr>
        </p:nvSpPr>
        <p:spPr>
          <a:xfrm>
            <a:off x="1282073" y="395408"/>
            <a:ext cx="10985700" cy="5850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nl-NL" sz="3800">
                <a:latin typeface="DM Sans Light"/>
                <a:ea typeface="DM Sans Light"/>
                <a:cs typeface="DM Sans Light"/>
                <a:sym typeface="DM Sans Light"/>
              </a:rPr>
              <a:t>EGI Node - </a:t>
            </a:r>
            <a:r>
              <a:rPr lang="nl-NL" sz="3800">
                <a:latin typeface="DM Sans Light"/>
                <a:ea typeface="DM Sans Light"/>
                <a:cs typeface="DM Sans Light"/>
                <a:sym typeface="DM Sans Light"/>
              </a:rPr>
              <a:t>NGI services (2/2)</a:t>
            </a:r>
            <a:endParaRPr sz="3800">
              <a:latin typeface="DM Sans Light"/>
              <a:ea typeface="DM Sans Light"/>
              <a:cs typeface="DM Sans Light"/>
              <a:sym typeface="DM Sans Light"/>
            </a:endParaRPr>
          </a:p>
        </p:txBody>
      </p:sp>
      <p:graphicFrame>
        <p:nvGraphicFramePr>
          <p:cNvPr id="225" name="Google Shape;225;p28"/>
          <p:cNvGraphicFramePr/>
          <p:nvPr/>
        </p:nvGraphicFramePr>
        <p:xfrm>
          <a:off x="806875" y="2235588"/>
          <a:ext cx="3000000" cy="3000000"/>
        </p:xfrm>
        <a:graphic>
          <a:graphicData uri="http://schemas.openxmlformats.org/drawingml/2006/table">
            <a:tbl>
              <a:tblPr>
                <a:noFill/>
                <a:tableStyleId>{8903DCA1-B2E1-456C-BE3D-F60EA575314F}</a:tableStyleId>
              </a:tblPr>
              <a:tblGrid>
                <a:gridCol w="1848150"/>
                <a:gridCol w="1204450"/>
                <a:gridCol w="1376150"/>
                <a:gridCol w="3963350"/>
                <a:gridCol w="1529925"/>
              </a:tblGrid>
              <a:tr h="374500">
                <a:tc>
                  <a:txBody>
                    <a:bodyPr/>
                    <a:lstStyle/>
                    <a:p>
                      <a:pPr indent="0" lvl="0" marL="0" rtl="0" algn="l">
                        <a:lnSpc>
                          <a:spcPct val="115000"/>
                        </a:lnSpc>
                        <a:spcBef>
                          <a:spcPts val="0"/>
                        </a:spcBef>
                        <a:spcAft>
                          <a:spcPts val="0"/>
                        </a:spcAft>
                        <a:buNone/>
                      </a:pPr>
                      <a:r>
                        <a:rPr b="1" lang="nl-NL" sz="1000">
                          <a:solidFill>
                            <a:srgbClr val="1F1F1F"/>
                          </a:solidFill>
                        </a:rPr>
                        <a:t>Service</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Category</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Access Policy</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Federation Contributions &amp; Value to Users</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c>
                  <a:txBody>
                    <a:bodyPr/>
                    <a:lstStyle/>
                    <a:p>
                      <a:pPr indent="0" lvl="0" marL="0" rtl="0" algn="l">
                        <a:lnSpc>
                          <a:spcPct val="115000"/>
                        </a:lnSpc>
                        <a:spcBef>
                          <a:spcPts val="0"/>
                        </a:spcBef>
                        <a:spcAft>
                          <a:spcPts val="0"/>
                        </a:spcAft>
                        <a:buNone/>
                      </a:pPr>
                      <a:r>
                        <a:rPr b="1" lang="nl-NL" sz="1000">
                          <a:solidFill>
                            <a:srgbClr val="1F1F1F"/>
                          </a:solidFill>
                        </a:rPr>
                        <a:t>TRL</a:t>
                      </a:r>
                      <a:endParaRPr b="1"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599BD5"/>
                    </a:solidFill>
                  </a:tcPr>
                </a:tc>
              </a:tr>
              <a:tr h="314575">
                <a:tc>
                  <a:txBody>
                    <a:bodyPr/>
                    <a:lstStyle/>
                    <a:p>
                      <a:pPr indent="0" lvl="0" marL="0" rtl="0" algn="l">
                        <a:lnSpc>
                          <a:spcPct val="115000"/>
                        </a:lnSpc>
                        <a:spcBef>
                          <a:spcPts val="0"/>
                        </a:spcBef>
                        <a:spcAft>
                          <a:spcPts val="0"/>
                        </a:spcAft>
                        <a:buClr>
                          <a:schemeClr val="dk1"/>
                        </a:buClr>
                        <a:buSzPts val="1100"/>
                        <a:buFont typeface="Arial"/>
                        <a:buNone/>
                      </a:pPr>
                      <a:r>
                        <a:rPr b="1" lang="nl-NL" sz="1050">
                          <a:solidFill>
                            <a:schemeClr val="dk1"/>
                          </a:solidFill>
                        </a:rPr>
                        <a:t>NGI-ES </a:t>
                      </a:r>
                      <a:r>
                        <a:rPr b="1" lang="nl-NL" sz="1050" u="sng">
                          <a:solidFill>
                            <a:srgbClr val="1155CC"/>
                          </a:solidFill>
                          <a:hlinkClick r:id="rId3">
                            <a:extLst>
                              <a:ext uri="{A12FA001-AC4F-418D-AE19-62706E023703}">
                                <ahyp:hlinkClr val="tx"/>
                              </a:ext>
                            </a:extLst>
                          </a:hlinkClick>
                        </a:rPr>
                        <a:t>OSCAR</a:t>
                      </a:r>
                      <a:endParaRPr sz="1500"/>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Compute</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Serverless platform for data-processing</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None/>
                      </a:pPr>
                      <a:r>
                        <a:rPr lang="nl-NL" sz="1000">
                          <a:solidFill>
                            <a:srgbClr val="1F1F1F"/>
                          </a:solidFill>
                        </a:rPr>
                        <a:t>TRL 8</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r>
              <a:tr h="314575">
                <a:tc>
                  <a:txBody>
                    <a:bodyPr/>
                    <a:lstStyle/>
                    <a:p>
                      <a:pPr indent="0" lvl="0" marL="0" rtl="0" algn="l">
                        <a:lnSpc>
                          <a:spcPct val="115000"/>
                        </a:lnSpc>
                        <a:spcBef>
                          <a:spcPts val="0"/>
                        </a:spcBef>
                        <a:spcAft>
                          <a:spcPts val="0"/>
                        </a:spcAft>
                        <a:buClr>
                          <a:schemeClr val="dk1"/>
                        </a:buClr>
                        <a:buSzPts val="1100"/>
                        <a:buFont typeface="Arial"/>
                        <a:buNone/>
                      </a:pPr>
                      <a:r>
                        <a:rPr b="1" lang="nl-NL" sz="1050">
                          <a:solidFill>
                            <a:schemeClr val="dk1"/>
                          </a:solidFill>
                        </a:rPr>
                        <a:t>NGI-ES </a:t>
                      </a:r>
                      <a:r>
                        <a:rPr b="1" lang="nl-NL" sz="1050" u="sng">
                          <a:solidFill>
                            <a:srgbClr val="1155CC"/>
                          </a:solidFill>
                          <a:hlinkClick r:id="rId4">
                            <a:extLst>
                              <a:ext uri="{A12FA001-AC4F-418D-AE19-62706E023703}">
                                <ahyp:hlinkClr val="tx"/>
                              </a:ext>
                            </a:extLst>
                          </a:hlinkClick>
                        </a:rPr>
                        <a:t>DATAlife</a:t>
                      </a:r>
                      <a:endParaRPr sz="1500"/>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Data &amp; Storage</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lang="nl-NL" sz="1100" u="sng">
                          <a:solidFill>
                            <a:schemeClr val="hlink"/>
                          </a:solidFill>
                          <a:hlinkClick r:id="rId5"/>
                        </a:rPr>
                        <a:t>Access policy</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Data Space focused on OneHealth Sector</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None/>
                      </a:pPr>
                      <a:r>
                        <a:rPr lang="nl-NL" sz="1000">
                          <a:solidFill>
                            <a:srgbClr val="1F1F1F"/>
                          </a:solidFill>
                        </a:rPr>
                        <a:t>TRL 7</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r>
              <a:tr h="314575">
                <a:tc>
                  <a:txBody>
                    <a:bodyPr/>
                    <a:lstStyle/>
                    <a:p>
                      <a:pPr indent="0" lvl="0" marL="0" rtl="0" algn="l">
                        <a:lnSpc>
                          <a:spcPct val="115000"/>
                        </a:lnSpc>
                        <a:spcBef>
                          <a:spcPts val="0"/>
                        </a:spcBef>
                        <a:spcAft>
                          <a:spcPts val="0"/>
                        </a:spcAft>
                        <a:buNone/>
                      </a:pPr>
                      <a:r>
                        <a:rPr b="1" lang="nl-NL" sz="1050">
                          <a:solidFill>
                            <a:schemeClr val="dk1"/>
                          </a:solidFill>
                        </a:rPr>
                        <a:t>NGI-ES </a:t>
                      </a:r>
                      <a:r>
                        <a:rPr b="1" lang="nl-NL" sz="1050" u="sng">
                          <a:solidFill>
                            <a:srgbClr val="1155CC"/>
                          </a:solidFill>
                          <a:hlinkClick r:id="rId6">
                            <a:extLst>
                              <a:ext uri="{A12FA001-AC4F-418D-AE19-62706E023703}">
                                <ahyp:hlinkClr val="tx"/>
                              </a:ext>
                            </a:extLst>
                          </a:hlinkClick>
                        </a:rPr>
                        <a:t>SQAaaS platform</a:t>
                      </a:r>
                      <a:endParaRPr sz="1500"/>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FE2F3"/>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b="1" lang="nl-NL" sz="1000">
                          <a:solidFill>
                            <a:schemeClr val="dk1"/>
                          </a:solidFill>
                        </a:rPr>
                        <a:t>CI/CD </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marR="0" rtl="0" algn="l">
                        <a:lnSpc>
                          <a:spcPct val="115000"/>
                        </a:lnSpc>
                        <a:spcBef>
                          <a:spcPts val="0"/>
                        </a:spcBef>
                        <a:spcAft>
                          <a:spcPts val="0"/>
                        </a:spcAft>
                        <a:buNone/>
                      </a:pPr>
                      <a:r>
                        <a:rPr lang="nl-NL" sz="1100">
                          <a:solidFill>
                            <a:srgbClr val="1F1F1F"/>
                          </a:solidFill>
                        </a:rPr>
                        <a:t>Provides CI/CD pipelines to check sw quality </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c>
                  <a:txBody>
                    <a:bodyPr/>
                    <a:lstStyle/>
                    <a:p>
                      <a:pPr indent="0" lvl="0" marL="0" rtl="0" algn="l">
                        <a:lnSpc>
                          <a:spcPct val="115000"/>
                        </a:lnSpc>
                        <a:spcBef>
                          <a:spcPts val="0"/>
                        </a:spcBef>
                        <a:spcAft>
                          <a:spcPts val="0"/>
                        </a:spcAft>
                        <a:buClr>
                          <a:schemeClr val="dk1"/>
                        </a:buClr>
                        <a:buSzPts val="1100"/>
                        <a:buFont typeface="Arial"/>
                        <a:buNone/>
                      </a:pPr>
                      <a:r>
                        <a:rPr lang="nl-NL" sz="1000">
                          <a:solidFill>
                            <a:srgbClr val="1F1F1F"/>
                          </a:solidFill>
                        </a:rPr>
                        <a:t>TRL 9</a:t>
                      </a:r>
                      <a:endParaRPr sz="1000">
                        <a:solidFill>
                          <a:srgbClr val="1F1F1F"/>
                        </a:solidFill>
                      </a:endParaRPr>
                    </a:p>
                    <a:p>
                      <a:pPr indent="0" lvl="0" marL="0" rtl="0" algn="l">
                        <a:spcBef>
                          <a:spcPts val="0"/>
                        </a:spcBef>
                        <a:spcAft>
                          <a:spcPts val="0"/>
                        </a:spcAft>
                        <a:buNone/>
                      </a:pPr>
                      <a:r>
                        <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chemeClr val="accent4"/>
                    </a:solidFill>
                  </a:tcPr>
                </a:tc>
              </a:tr>
              <a:tr h="314575">
                <a:tc>
                  <a:txBody>
                    <a:bodyPr/>
                    <a:lstStyle/>
                    <a:p>
                      <a:pPr indent="0" lvl="0" marL="0" rtl="0" algn="l">
                        <a:lnSpc>
                          <a:spcPct val="115000"/>
                        </a:lnSpc>
                        <a:spcBef>
                          <a:spcPts val="0"/>
                        </a:spcBef>
                        <a:spcAft>
                          <a:spcPts val="0"/>
                        </a:spcAft>
                        <a:buClr>
                          <a:schemeClr val="dk1"/>
                        </a:buClr>
                        <a:buSzPts val="1100"/>
                        <a:buFont typeface="Arial"/>
                        <a:buNone/>
                      </a:pPr>
                      <a:r>
                        <a:rPr b="1" lang="nl-NL" sz="1050">
                          <a:solidFill>
                            <a:schemeClr val="dk1"/>
                          </a:solidFill>
                        </a:rPr>
                        <a:t>ENES RI </a:t>
                      </a:r>
                      <a:r>
                        <a:rPr b="1" lang="nl-NL" sz="1050" u="sng">
                          <a:solidFill>
                            <a:srgbClr val="1155CC"/>
                          </a:solidFill>
                          <a:hlinkClick r:id="rId7">
                            <a:extLst>
                              <a:ext uri="{A12FA001-AC4F-418D-AE19-62706E023703}">
                                <ahyp:hlinkClr val="tx"/>
                              </a:ext>
                            </a:extLst>
                          </a:hlinkClick>
                        </a:rPr>
                        <a:t>yProvStore</a:t>
                      </a:r>
                      <a:endParaRPr b="1" sz="1050">
                        <a:solidFill>
                          <a:schemeClr val="dk1"/>
                        </a:solidFill>
                      </a:endParaRPr>
                    </a:p>
                  </a:txBody>
                  <a:tcPr marT="76200" marB="76200" marR="114300" marL="114300">
                    <a:lnL cap="flat" cmpd="sng" w="6350">
                      <a:solidFill>
                        <a:srgbClr val="CFE2F3"/>
                      </a:solidFill>
                      <a:prstDash val="solid"/>
                      <a:round/>
                      <a:headEnd len="sm" w="sm" type="none"/>
                      <a:tailEnd len="sm" w="sm" type="none"/>
                    </a:lnL>
                    <a:lnR cap="flat" cmpd="sng" w="6350">
                      <a:solidFill>
                        <a:srgbClr val="CFE2F3"/>
                      </a:solidFill>
                      <a:prstDash val="solid"/>
                      <a:round/>
                      <a:headEnd len="sm" w="sm" type="none"/>
                      <a:tailEnd len="sm" w="sm" type="none"/>
                    </a:lnR>
                    <a:lnT cap="flat" cmpd="sng" w="6350">
                      <a:solidFill>
                        <a:srgbClr val="CFE2F3"/>
                      </a:solidFill>
                      <a:prstDash val="solid"/>
                      <a:round/>
                      <a:headEnd len="sm" w="sm" type="none"/>
                      <a:tailEnd len="sm" w="sm" type="none"/>
                    </a:lnT>
                    <a:lnB cap="flat" cmpd="sng" w="6350">
                      <a:solidFill>
                        <a:srgbClr val="CFE2F3"/>
                      </a:solidFill>
                      <a:prstDash val="solid"/>
                      <a:round/>
                      <a:headEnd len="sm" w="sm" type="none"/>
                      <a:tailEnd len="sm" w="sm" type="none"/>
                    </a:lnB>
                    <a:solidFill>
                      <a:srgbClr val="C9DAF8"/>
                    </a:solidFill>
                  </a:tcPr>
                </a:tc>
                <a:tc>
                  <a:txBody>
                    <a:bodyPr/>
                    <a:lstStyle/>
                    <a:p>
                      <a:pPr indent="0" lvl="0" marL="0" rtl="0" algn="l">
                        <a:spcBef>
                          <a:spcPts val="0"/>
                        </a:spcBef>
                        <a:spcAft>
                          <a:spcPts val="0"/>
                        </a:spcAft>
                        <a:buNone/>
                      </a:pPr>
                      <a:r>
                        <a:rPr b="1" lang="nl-NL" sz="1000">
                          <a:solidFill>
                            <a:schemeClr val="dk1"/>
                          </a:solidFill>
                        </a:rPr>
                        <a:t>Provenance</a:t>
                      </a:r>
                      <a:endParaRPr/>
                    </a:p>
                  </a:txBody>
                  <a:tcPr marT="76200" marB="76200" marR="114300" marL="114300">
                    <a:lnL cap="flat" cmpd="sng" w="6350">
                      <a:solidFill>
                        <a:srgbClr val="CFE2F3"/>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Open Access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nl-NL" sz="1100">
                          <a:solidFill>
                            <a:srgbClr val="1F1F1F"/>
                          </a:solidFill>
                        </a:rPr>
                        <a:t>Provenance management in workflows</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nl-NL" sz="1000">
                          <a:solidFill>
                            <a:srgbClr val="1F1F1F"/>
                          </a:solidFill>
                        </a:rPr>
                        <a:t>TRL 7</a:t>
                      </a:r>
                      <a:endParaRPr sz="1000">
                        <a:solidFill>
                          <a:srgbClr val="1F1F1F"/>
                        </a:solidFill>
                      </a:endParaRPr>
                    </a:p>
                    <a:p>
                      <a:pPr indent="0" lvl="0" marL="0" rtl="0" algn="l">
                        <a:lnSpc>
                          <a:spcPct val="115000"/>
                        </a:lnSpc>
                        <a:spcBef>
                          <a:spcPts val="0"/>
                        </a:spcBef>
                        <a:spcAft>
                          <a:spcPts val="0"/>
                        </a:spcAft>
                        <a:buNone/>
                      </a:pPr>
                      <a:r>
                        <a:t/>
                      </a:r>
                      <a:endParaRPr sz="10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175250">
                <a:tc>
                  <a:txBody>
                    <a:bodyPr/>
                    <a:lstStyle/>
                    <a:p>
                      <a:pPr indent="0" lvl="0" marL="0" rtl="0" algn="l">
                        <a:lnSpc>
                          <a:spcPct val="115000"/>
                        </a:lnSpc>
                        <a:spcBef>
                          <a:spcPts val="0"/>
                        </a:spcBef>
                        <a:spcAft>
                          <a:spcPts val="0"/>
                        </a:spcAft>
                        <a:buNone/>
                      </a:pPr>
                      <a:r>
                        <a:rPr b="1" lang="nl-NL" sz="1050" u="sng">
                          <a:solidFill>
                            <a:srgbClr val="1155CC"/>
                          </a:solidFill>
                          <a:hlinkClick r:id="rId8">
                            <a:extLst>
                              <a:ext uri="{A12FA001-AC4F-418D-AE19-62706E023703}">
                                <ahyp:hlinkClr val="tx"/>
                              </a:ext>
                            </a:extLst>
                          </a:hlinkClick>
                        </a:rPr>
                        <a:t>PITHIA e-Science</a:t>
                      </a:r>
                      <a:endParaRPr b="1" sz="1050">
                        <a:solidFill>
                          <a:schemeClr val="dk1"/>
                        </a:solidFill>
                      </a:endParaRPr>
                    </a:p>
                  </a:txBody>
                  <a:tcPr marT="76200" marB="76200" marR="114300" marL="114300">
                    <a:lnL cap="flat" cmpd="sng" w="6350">
                      <a:solidFill>
                        <a:srgbClr val="CFE2F3"/>
                      </a:solidFill>
                      <a:prstDash val="solid"/>
                      <a:round/>
                      <a:headEnd len="sm" w="sm" type="none"/>
                      <a:tailEnd len="sm" w="sm" type="none"/>
                    </a:lnL>
                    <a:lnR cap="flat" cmpd="sng" w="6350">
                      <a:solidFill>
                        <a:srgbClr val="CFE2F3"/>
                      </a:solidFill>
                      <a:prstDash val="solid"/>
                      <a:round/>
                      <a:headEnd len="sm" w="sm" type="none"/>
                      <a:tailEnd len="sm" w="sm" type="none"/>
                    </a:lnR>
                    <a:lnT cap="flat" cmpd="sng" w="6350">
                      <a:solidFill>
                        <a:srgbClr val="CFE2F3"/>
                      </a:solidFill>
                      <a:prstDash val="solid"/>
                      <a:round/>
                      <a:headEnd len="sm" w="sm" type="none"/>
                      <a:tailEnd len="sm" w="sm" type="none"/>
                    </a:lnT>
                    <a:lnB cap="flat" cmpd="sng" w="6350">
                      <a:solidFill>
                        <a:srgbClr val="CFE2F3"/>
                      </a:solidFill>
                      <a:prstDash val="solid"/>
                      <a:round/>
                      <a:headEnd len="sm" w="sm" type="none"/>
                      <a:tailEnd len="sm" w="sm" type="none"/>
                    </a:lnB>
                    <a:solidFill>
                      <a:srgbClr val="C9DAF8"/>
                    </a:solidFill>
                  </a:tcPr>
                </a:tc>
                <a:tc>
                  <a:txBody>
                    <a:bodyPr/>
                    <a:lstStyle/>
                    <a:p>
                      <a:pPr indent="0" lvl="0" marL="0" rtl="0" algn="l">
                        <a:lnSpc>
                          <a:spcPct val="115000"/>
                        </a:lnSpc>
                        <a:spcBef>
                          <a:spcPts val="0"/>
                        </a:spcBef>
                        <a:spcAft>
                          <a:spcPts val="0"/>
                        </a:spcAft>
                        <a:buClr>
                          <a:schemeClr val="dk1"/>
                        </a:buClr>
                        <a:buSzPts val="1100"/>
                        <a:buFont typeface="Arial"/>
                        <a:buNone/>
                      </a:pPr>
                      <a:r>
                        <a:rPr b="1" lang="nl-NL" sz="1000">
                          <a:solidFill>
                            <a:schemeClr val="dk1"/>
                          </a:solidFill>
                        </a:rPr>
                        <a:t>Data repo</a:t>
                      </a:r>
                      <a:endParaRPr>
                        <a:solidFill>
                          <a:schemeClr val="dk1"/>
                        </a:solidFill>
                      </a:endParaRPr>
                    </a:p>
                    <a:p>
                      <a:pPr indent="0" lvl="0" marL="0" rtl="0" algn="l">
                        <a:spcBef>
                          <a:spcPts val="0"/>
                        </a:spcBef>
                        <a:spcAft>
                          <a:spcPts val="0"/>
                        </a:spcAft>
                        <a:buNone/>
                      </a:pPr>
                      <a:r>
                        <a:t/>
                      </a:r>
                      <a:endParaRPr b="1" sz="1000">
                        <a:solidFill>
                          <a:schemeClr val="dk1"/>
                        </a:solidFill>
                      </a:endParaRPr>
                    </a:p>
                  </a:txBody>
                  <a:tcPr marT="76200" marB="76200" marR="114300" marL="114300">
                    <a:lnL cap="flat" cmpd="sng" w="6350">
                      <a:solidFill>
                        <a:srgbClr val="CFE2F3"/>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nl-NL" sz="1100">
                          <a:solidFill>
                            <a:srgbClr val="1F1F1F"/>
                          </a:solidFill>
                        </a:rPr>
                        <a:t>Open Access</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nl-NL" sz="1100">
                          <a:solidFill>
                            <a:srgbClr val="1F1F1F"/>
                          </a:solidFill>
                        </a:rPr>
                        <a:t>Data for ionospheric and plasmaspheric research</a:t>
                      </a:r>
                      <a:endParaRPr sz="11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lang="nl-NL" sz="1000">
                          <a:solidFill>
                            <a:srgbClr val="1F1F1F"/>
                          </a:solidFill>
                        </a:rPr>
                        <a:t>TRL 9</a:t>
                      </a:r>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bl>
          </a:graphicData>
        </a:graphic>
      </p:graphicFrame>
      <p:sp>
        <p:nvSpPr>
          <p:cNvPr id="226" name="Google Shape;226;p28"/>
          <p:cNvSpPr txBox="1"/>
          <p:nvPr>
            <p:ph idx="1" type="body"/>
          </p:nvPr>
        </p:nvSpPr>
        <p:spPr>
          <a:xfrm>
            <a:off x="1224757" y="1020763"/>
            <a:ext cx="10515600" cy="266700"/>
          </a:xfrm>
          <a:prstGeom prst="rect">
            <a:avLst/>
          </a:prstGeom>
        </p:spPr>
        <p:txBody>
          <a:bodyPr anchorCtr="0" anchor="t" bIns="22850" lIns="22850" spcFirstLastPara="1" rIns="22850" wrap="square" tIns="22850">
            <a:noAutofit/>
          </a:bodyPr>
          <a:lstStyle/>
          <a:p>
            <a:pPr indent="0" lvl="0" marL="0" rtl="0" algn="l">
              <a:spcBef>
                <a:spcPts val="500"/>
              </a:spcBef>
              <a:spcAft>
                <a:spcPts val="0"/>
              </a:spcAft>
              <a:buNone/>
            </a:pPr>
            <a:r>
              <a:rPr lang="nl-NL"/>
              <a:t>TO BE ONBOARDED</a:t>
            </a:r>
            <a:endParaRPr/>
          </a:p>
        </p:txBody>
      </p:sp>
      <p:pic>
        <p:nvPicPr>
          <p:cNvPr id="227" name="Google Shape;227;p28" title="EOSCNode_EGI_ColourPos.png"/>
          <p:cNvPicPr preferRelativeResize="0"/>
          <p:nvPr/>
        </p:nvPicPr>
        <p:blipFill rotWithShape="1">
          <a:blip r:embed="rId9">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9"/>
          <p:cNvSpPr txBox="1"/>
          <p:nvPr>
            <p:ph type="title"/>
          </p:nvPr>
        </p:nvSpPr>
        <p:spPr>
          <a:xfrm>
            <a:off x="1282073" y="395408"/>
            <a:ext cx="10985700" cy="12006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nl-NL" sz="4000">
                <a:latin typeface="DM Sans Light"/>
                <a:ea typeface="DM Sans Light"/>
                <a:cs typeface="DM Sans Light"/>
                <a:sym typeface="DM Sans Light"/>
              </a:rPr>
              <a:t>Compliance with </a:t>
            </a:r>
            <a:endParaRPr sz="4000">
              <a:latin typeface="DM Sans Light"/>
              <a:ea typeface="DM Sans Light"/>
              <a:cs typeface="DM Sans Light"/>
              <a:sym typeface="DM Sans Light"/>
            </a:endParaRPr>
          </a:p>
          <a:p>
            <a:pPr indent="0" lvl="0" marL="0" rtl="0" algn="l">
              <a:spcBef>
                <a:spcPts val="0"/>
              </a:spcBef>
              <a:spcAft>
                <a:spcPts val="0"/>
              </a:spcAft>
              <a:buNone/>
            </a:pPr>
            <a:r>
              <a:rPr lang="nl-NL" sz="3800">
                <a:latin typeface="DM Sans Light"/>
                <a:ea typeface="DM Sans Light"/>
                <a:cs typeface="DM Sans Light"/>
                <a:sym typeface="DM Sans Light"/>
              </a:rPr>
              <a:t>EOSC Federation Core Capabilities - </a:t>
            </a:r>
            <a:r>
              <a:rPr lang="nl-NL" sz="3800">
                <a:latin typeface="DM Sans Light"/>
                <a:ea typeface="DM Sans Light"/>
                <a:cs typeface="DM Sans Light"/>
                <a:sym typeface="DM Sans Light"/>
              </a:rPr>
              <a:t>Mandatory</a:t>
            </a:r>
            <a:endParaRPr sz="3800">
              <a:latin typeface="DM Sans Light"/>
              <a:ea typeface="DM Sans Light"/>
              <a:cs typeface="DM Sans Light"/>
              <a:sym typeface="DM Sans Light"/>
            </a:endParaRPr>
          </a:p>
        </p:txBody>
      </p:sp>
      <p:sp>
        <p:nvSpPr>
          <p:cNvPr id="234" name="Google Shape;234;p29"/>
          <p:cNvSpPr txBox="1"/>
          <p:nvPr>
            <p:ph idx="1" type="body"/>
          </p:nvPr>
        </p:nvSpPr>
        <p:spPr>
          <a:xfrm>
            <a:off x="698825" y="1905775"/>
            <a:ext cx="10314000" cy="5241900"/>
          </a:xfrm>
          <a:prstGeom prst="rect">
            <a:avLst/>
          </a:prstGeom>
        </p:spPr>
        <p:txBody>
          <a:bodyPr anchorCtr="0" anchor="t" bIns="22850" lIns="22850" spcFirstLastPara="1" rIns="22850" wrap="square" tIns="22850">
            <a:noAutofit/>
          </a:bodyPr>
          <a:lstStyle/>
          <a:p>
            <a:pPr indent="-361950" lvl="0" marL="457200" marR="335915" rtl="0" algn="just">
              <a:lnSpc>
                <a:spcPct val="102083"/>
              </a:lnSpc>
              <a:spcBef>
                <a:spcPts val="645"/>
              </a:spcBef>
              <a:spcAft>
                <a:spcPts val="0"/>
              </a:spcAft>
              <a:buClr>
                <a:schemeClr val="dk1"/>
              </a:buClr>
              <a:buSzPts val="2100"/>
              <a:buChar char="●"/>
            </a:pPr>
            <a:r>
              <a:rPr lang="nl-NL" sz="2100">
                <a:solidFill>
                  <a:schemeClr val="dk1"/>
                </a:solidFill>
              </a:rPr>
              <a:t>Integration with EOSC AAI</a:t>
            </a:r>
            <a:endParaRPr sz="2100">
              <a:solidFill>
                <a:schemeClr val="dk1"/>
              </a:solidFill>
            </a:endParaRPr>
          </a:p>
          <a:p>
            <a:pPr indent="-374650" lvl="1" marL="914400" marR="335915" rtl="0" algn="just">
              <a:lnSpc>
                <a:spcPct val="102083"/>
              </a:lnSpc>
              <a:spcBef>
                <a:spcPts val="645"/>
              </a:spcBef>
              <a:spcAft>
                <a:spcPts val="0"/>
              </a:spcAft>
              <a:buClr>
                <a:schemeClr val="dk1"/>
              </a:buClr>
              <a:buSzPts val="2300"/>
              <a:buChar char="○"/>
            </a:pPr>
            <a:r>
              <a:rPr lang="nl-NL" sz="1800">
                <a:solidFill>
                  <a:schemeClr val="dk1"/>
                </a:solidFill>
              </a:rPr>
              <a:t>AAI integration is provided through </a:t>
            </a:r>
            <a:r>
              <a:rPr lang="nl-NL" sz="1800" u="sng">
                <a:solidFill>
                  <a:schemeClr val="hlink"/>
                </a:solidFill>
                <a:hlinkClick r:id="rId3"/>
              </a:rPr>
              <a:t>EGI Check-in,</a:t>
            </a:r>
            <a:r>
              <a:rPr lang="nl-NL" sz="1800">
                <a:solidFill>
                  <a:schemeClr val="dk1"/>
                </a:solidFill>
              </a:rPr>
              <a:t> EGI’s production AAI implementing the </a:t>
            </a:r>
            <a:r>
              <a:rPr lang="nl-NL" sz="1800" u="sng">
                <a:solidFill>
                  <a:srgbClr val="1155CC"/>
                </a:solidFill>
                <a:hlinkClick r:id="rId4">
                  <a:extLst>
                    <a:ext uri="{A12FA001-AC4F-418D-AE19-62706E023703}">
                      <ahyp:hlinkClr val="tx"/>
                    </a:ext>
                  </a:extLst>
                </a:hlinkClick>
              </a:rPr>
              <a:t>AARC Blueprint Architecture</a:t>
            </a:r>
            <a:r>
              <a:rPr lang="nl-NL" sz="1800">
                <a:solidFill>
                  <a:schemeClr val="dk1"/>
                </a:solidFill>
              </a:rPr>
              <a:t> and operated at scale across the EGI Federation</a:t>
            </a:r>
            <a:endParaRPr sz="1800">
              <a:solidFill>
                <a:schemeClr val="dk1"/>
              </a:solidFill>
            </a:endParaRPr>
          </a:p>
          <a:p>
            <a:pPr indent="-342900" lvl="1" marL="914400" marR="335915" rtl="0" algn="just">
              <a:lnSpc>
                <a:spcPct val="102083"/>
              </a:lnSpc>
              <a:spcBef>
                <a:spcPts val="645"/>
              </a:spcBef>
              <a:spcAft>
                <a:spcPts val="0"/>
              </a:spcAft>
              <a:buClr>
                <a:schemeClr val="dk1"/>
              </a:buClr>
              <a:buSzPts val="1800"/>
              <a:buChar char="○"/>
            </a:pPr>
            <a:r>
              <a:rPr lang="nl-NL" sz="1800">
                <a:solidFill>
                  <a:schemeClr val="dk1"/>
                </a:solidFill>
              </a:rPr>
              <a:t>EGI Check-in is compatible with the </a:t>
            </a:r>
            <a:r>
              <a:rPr lang="nl-NL" sz="1800" u="sng">
                <a:solidFill>
                  <a:srgbClr val="1155CC"/>
                </a:solidFill>
                <a:hlinkClick r:id="rId5">
                  <a:extLst>
                    <a:ext uri="{A12FA001-AC4F-418D-AE19-62706E023703}">
                      <ahyp:hlinkClr val="tx"/>
                    </a:ext>
                  </a:extLst>
                </a:hlinkClick>
              </a:rPr>
              <a:t>EOSC AAI Architecture 2025</a:t>
            </a:r>
            <a:r>
              <a:rPr lang="nl-NL" sz="1800">
                <a:solidFill>
                  <a:schemeClr val="dk1"/>
                </a:solidFill>
              </a:rPr>
              <a:t> .</a:t>
            </a:r>
            <a:endParaRPr sz="1700">
              <a:solidFill>
                <a:schemeClr val="dk1"/>
              </a:solidFill>
            </a:endParaRPr>
          </a:p>
          <a:p>
            <a:pPr indent="-349250" lvl="0" marL="457200" marR="335915" rtl="0" algn="just">
              <a:lnSpc>
                <a:spcPct val="102083"/>
              </a:lnSpc>
              <a:spcBef>
                <a:spcPts val="1000"/>
              </a:spcBef>
              <a:spcAft>
                <a:spcPts val="0"/>
              </a:spcAft>
              <a:buClr>
                <a:schemeClr val="dk1"/>
              </a:buClr>
              <a:buSzPts val="1900"/>
              <a:buChar char="●"/>
            </a:pPr>
            <a:r>
              <a:rPr lang="nl-NL" sz="1900">
                <a:solidFill>
                  <a:schemeClr val="dk1"/>
                </a:solidFill>
              </a:rPr>
              <a:t>Exposure of Resources through the EOSC Federated Catalogue:</a:t>
            </a:r>
            <a:endParaRPr sz="1900">
              <a:solidFill>
                <a:schemeClr val="dk1"/>
              </a:solidFill>
            </a:endParaRPr>
          </a:p>
          <a:p>
            <a:pPr indent="-368300" lvl="1" marL="914400" marR="335915" rtl="0" algn="just">
              <a:lnSpc>
                <a:spcPct val="102083"/>
              </a:lnSpc>
              <a:spcBef>
                <a:spcPts val="645"/>
              </a:spcBef>
              <a:spcAft>
                <a:spcPts val="0"/>
              </a:spcAft>
              <a:buClr>
                <a:schemeClr val="dk1"/>
              </a:buClr>
              <a:buSzPts val="2200"/>
              <a:buChar char="○"/>
            </a:pPr>
            <a:r>
              <a:rPr lang="nl-NL" sz="1700">
                <a:solidFill>
                  <a:schemeClr val="dk1"/>
                </a:solidFill>
              </a:rPr>
              <a:t>First version of the </a:t>
            </a:r>
            <a:r>
              <a:rPr lang="nl-NL" sz="1700" u="sng">
                <a:solidFill>
                  <a:schemeClr val="hlink"/>
                </a:solidFill>
                <a:hlinkClick r:id="rId6"/>
              </a:rPr>
              <a:t>service catalogue</a:t>
            </a:r>
            <a:r>
              <a:rPr lang="nl-NL" sz="1700">
                <a:solidFill>
                  <a:schemeClr val="dk1"/>
                </a:solidFill>
              </a:rPr>
              <a:t> available compliant with the interoperability guidelines for </a:t>
            </a:r>
            <a:r>
              <a:rPr i="1" lang="nl-NL" sz="1700" u="sng">
                <a:solidFill>
                  <a:srgbClr val="1155CC"/>
                </a:solidFill>
                <a:hlinkClick r:id="rId7">
                  <a:extLst>
                    <a:ext uri="{A12FA001-AC4F-418D-AE19-62706E023703}">
                      <ahyp:hlinkClr val="tx"/>
                    </a:ext>
                  </a:extLst>
                </a:hlinkClick>
              </a:rPr>
              <a:t>Registration of EOSC Service Catalogues</a:t>
            </a:r>
            <a:r>
              <a:rPr lang="nl-NL" sz="1700">
                <a:solidFill>
                  <a:schemeClr val="dk1"/>
                </a:solidFill>
              </a:rPr>
              <a:t> and </a:t>
            </a:r>
            <a:r>
              <a:rPr i="1" lang="nl-NL" sz="1700" u="sng">
                <a:solidFill>
                  <a:srgbClr val="1155CC"/>
                </a:solidFill>
                <a:hlinkClick r:id="rId8">
                  <a:extLst>
                    <a:ext uri="{A12FA001-AC4F-418D-AE19-62706E023703}">
                      <ahyp:hlinkClr val="tx"/>
                    </a:ext>
                  </a:extLst>
                </a:hlinkClick>
              </a:rPr>
              <a:t>Registration of EOSC Research Product </a:t>
            </a:r>
            <a:r>
              <a:rPr i="1" lang="nl-NL" sz="1700" u="sng">
                <a:solidFill>
                  <a:srgbClr val="1155CC"/>
                </a:solidFill>
                <a:hlinkClick r:id="rId9">
                  <a:extLst>
                    <a:ext uri="{A12FA001-AC4F-418D-AE19-62706E023703}">
                      <ahyp:hlinkClr val="tx"/>
                    </a:ext>
                  </a:extLst>
                </a:hlinkClick>
              </a:rPr>
              <a:t>Catalogues</a:t>
            </a:r>
            <a:r>
              <a:rPr lang="nl-NL" sz="1700">
                <a:solidFill>
                  <a:schemeClr val="dk1"/>
                </a:solidFill>
              </a:rPr>
              <a:t> in the EU Node.</a:t>
            </a:r>
            <a:endParaRPr sz="1700">
              <a:solidFill>
                <a:schemeClr val="dk1"/>
              </a:solidFill>
            </a:endParaRPr>
          </a:p>
          <a:p>
            <a:pPr indent="-368300" lvl="1" marL="914400" marR="335915" rtl="0" algn="just">
              <a:lnSpc>
                <a:spcPct val="102083"/>
              </a:lnSpc>
              <a:spcBef>
                <a:spcPts val="645"/>
              </a:spcBef>
              <a:spcAft>
                <a:spcPts val="0"/>
              </a:spcAft>
              <a:buClr>
                <a:schemeClr val="dk1"/>
              </a:buClr>
              <a:buSzPts val="2200"/>
              <a:buChar char="○"/>
            </a:pPr>
            <a:r>
              <a:rPr lang="nl-NL" sz="1700">
                <a:solidFill>
                  <a:schemeClr val="dk1"/>
                </a:solidFill>
              </a:rPr>
              <a:t>Working on exposing resources via products developed in EOSC Beyond project (</a:t>
            </a:r>
            <a:r>
              <a:rPr lang="nl-NL" sz="1700" u="sng">
                <a:solidFill>
                  <a:srgbClr val="1155CC"/>
                </a:solidFill>
                <a:hlinkClick r:id="rId10">
                  <a:extLst>
                    <a:ext uri="{A12FA001-AC4F-418D-AE19-62706E023703}">
                      <ahyp:hlinkClr val="tx"/>
                    </a:ext>
                  </a:extLst>
                </a:hlinkClick>
              </a:rPr>
              <a:t>Service and Research product catalogues</a:t>
            </a:r>
            <a:r>
              <a:rPr lang="nl-NL" sz="1700">
                <a:solidFill>
                  <a:schemeClr val="dk1"/>
                </a:solidFill>
              </a:rPr>
              <a:t>, </a:t>
            </a:r>
            <a:r>
              <a:rPr lang="nl-NL" sz="1700" u="sng">
                <a:solidFill>
                  <a:srgbClr val="1155CC"/>
                </a:solidFill>
                <a:hlinkClick r:id="rId11">
                  <a:extLst>
                    <a:ext uri="{A12FA001-AC4F-418D-AE19-62706E023703}">
                      <ahyp:hlinkClr val="tx"/>
                    </a:ext>
                  </a:extLst>
                </a:hlinkClick>
              </a:rPr>
              <a:t>User Space</a:t>
            </a:r>
            <a:r>
              <a:rPr lang="nl-NL" sz="1700">
                <a:solidFill>
                  <a:schemeClr val="dk1"/>
                </a:solidFill>
              </a:rPr>
              <a:t>) </a:t>
            </a:r>
            <a:endParaRPr sz="1700">
              <a:solidFill>
                <a:schemeClr val="dk1"/>
              </a:solidFill>
            </a:endParaRPr>
          </a:p>
          <a:p>
            <a:pPr indent="-336550" lvl="0" marL="457200" marR="335915" rtl="0" algn="just">
              <a:lnSpc>
                <a:spcPct val="102083"/>
              </a:lnSpc>
              <a:spcBef>
                <a:spcPts val="1000"/>
              </a:spcBef>
              <a:spcAft>
                <a:spcPts val="0"/>
              </a:spcAft>
              <a:buClr>
                <a:schemeClr val="dk1"/>
              </a:buClr>
              <a:buSzPts val="1700"/>
              <a:buChar char="●"/>
            </a:pPr>
            <a:r>
              <a:rPr lang="nl-NL" sz="1700">
                <a:solidFill>
                  <a:schemeClr val="dk1"/>
                </a:solidFill>
              </a:rPr>
              <a:t>Helpdesk service available</a:t>
            </a:r>
            <a:endParaRPr sz="1700">
              <a:solidFill>
                <a:schemeClr val="dk1"/>
              </a:solidFill>
            </a:endParaRPr>
          </a:p>
          <a:p>
            <a:pPr indent="-336550" lvl="1" marL="914400" rtl="0" algn="l">
              <a:lnSpc>
                <a:spcPct val="100000"/>
              </a:lnSpc>
              <a:spcBef>
                <a:spcPts val="0"/>
              </a:spcBef>
              <a:spcAft>
                <a:spcPts val="0"/>
              </a:spcAft>
              <a:buClr>
                <a:schemeClr val="dk1"/>
              </a:buClr>
              <a:buSzPts val="1700"/>
              <a:buFont typeface="Arial"/>
              <a:buChar char="○"/>
            </a:pPr>
            <a:r>
              <a:rPr lang="nl-NL" sz="1700">
                <a:solidFill>
                  <a:srgbClr val="000000"/>
                </a:solidFill>
              </a:rPr>
              <a:t> EGI GGUS - </a:t>
            </a:r>
            <a:r>
              <a:rPr lang="nl-NL" sz="1700" u="sng">
                <a:solidFill>
                  <a:srgbClr val="1155CC"/>
                </a:solidFill>
                <a:hlinkClick r:id="rId12">
                  <a:extLst>
                    <a:ext uri="{A12FA001-AC4F-418D-AE19-62706E023703}">
                      <ahyp:hlinkClr val="tx"/>
                    </a:ext>
                  </a:extLst>
                </a:hlinkClick>
              </a:rPr>
              <a:t>https://helpdesk.egi.eu/</a:t>
            </a:r>
            <a:r>
              <a:rPr lang="nl-NL" sz="1700">
                <a:solidFill>
                  <a:schemeClr val="dk1"/>
                </a:solidFill>
              </a:rPr>
              <a:t>, based on Zammad</a:t>
            </a:r>
            <a:endParaRPr sz="1700">
              <a:solidFill>
                <a:schemeClr val="dk1"/>
              </a:solidFill>
            </a:endParaRPr>
          </a:p>
        </p:txBody>
      </p:sp>
      <p:pic>
        <p:nvPicPr>
          <p:cNvPr id="235" name="Google Shape;235;p29" title="EOSCNode_EGI_ColourPos.png"/>
          <p:cNvPicPr preferRelativeResize="0"/>
          <p:nvPr/>
        </p:nvPicPr>
        <p:blipFill rotWithShape="1">
          <a:blip r:embed="rId13">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txBox="1"/>
          <p:nvPr>
            <p:ph type="title"/>
          </p:nvPr>
        </p:nvSpPr>
        <p:spPr>
          <a:xfrm>
            <a:off x="1282073" y="395408"/>
            <a:ext cx="10985700" cy="5850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nl-NL" sz="3800">
                <a:latin typeface="DM Sans Light"/>
                <a:ea typeface="DM Sans Light"/>
                <a:cs typeface="DM Sans Light"/>
                <a:sym typeface="DM Sans Light"/>
              </a:rPr>
              <a:t>More Core capabilities available</a:t>
            </a:r>
            <a:endParaRPr sz="3800">
              <a:latin typeface="DM Sans Light"/>
              <a:ea typeface="DM Sans Light"/>
              <a:cs typeface="DM Sans Light"/>
              <a:sym typeface="DM Sans Light"/>
            </a:endParaRPr>
          </a:p>
        </p:txBody>
      </p:sp>
      <p:graphicFrame>
        <p:nvGraphicFramePr>
          <p:cNvPr id="242" name="Google Shape;242;p30"/>
          <p:cNvGraphicFramePr/>
          <p:nvPr/>
        </p:nvGraphicFramePr>
        <p:xfrm>
          <a:off x="785238" y="1802450"/>
          <a:ext cx="3000000" cy="3000000"/>
        </p:xfrm>
        <a:graphic>
          <a:graphicData uri="http://schemas.openxmlformats.org/drawingml/2006/table">
            <a:tbl>
              <a:tblPr>
                <a:noFill/>
                <a:tableStyleId>{7E0F94DF-1F94-487F-B13B-5CE4224AF875}</a:tableStyleId>
              </a:tblPr>
              <a:tblGrid>
                <a:gridCol w="3663500"/>
                <a:gridCol w="4412250"/>
                <a:gridCol w="2379925"/>
              </a:tblGrid>
              <a:tr h="426025">
                <a:tc>
                  <a:txBody>
                    <a:bodyPr/>
                    <a:lstStyle/>
                    <a:p>
                      <a:pPr indent="0" lvl="0" marL="0" rtl="0" algn="l">
                        <a:spcBef>
                          <a:spcPts val="0"/>
                        </a:spcBef>
                        <a:spcAft>
                          <a:spcPts val="0"/>
                        </a:spcAft>
                        <a:buNone/>
                      </a:pPr>
                      <a:r>
                        <a:rPr b="1" lang="nl-NL" sz="1500">
                          <a:latin typeface="Calibri"/>
                          <a:ea typeface="Calibri"/>
                          <a:cs typeface="Calibri"/>
                          <a:sym typeface="Calibri"/>
                        </a:rPr>
                        <a:t>Node Core Capability</a:t>
                      </a:r>
                      <a:endParaRPr b="1" sz="1500">
                        <a:latin typeface="Calibri"/>
                        <a:ea typeface="Calibri"/>
                        <a:cs typeface="Calibri"/>
                        <a:sym typeface="Calibri"/>
                      </a:endParaRPr>
                    </a:p>
                  </a:txBody>
                  <a:tcPr marT="63500" marB="63500" marR="63500" marL="63500">
                    <a:solidFill>
                      <a:schemeClr val="accent5"/>
                    </a:solidFill>
                  </a:tcPr>
                </a:tc>
                <a:tc>
                  <a:txBody>
                    <a:bodyPr/>
                    <a:lstStyle/>
                    <a:p>
                      <a:pPr indent="0" lvl="0" marL="0" rtl="0" algn="l">
                        <a:spcBef>
                          <a:spcPts val="0"/>
                        </a:spcBef>
                        <a:spcAft>
                          <a:spcPts val="0"/>
                        </a:spcAft>
                        <a:buNone/>
                      </a:pPr>
                      <a:r>
                        <a:rPr b="1" lang="nl-NL" sz="1500">
                          <a:latin typeface="Calibri"/>
                          <a:ea typeface="Calibri"/>
                          <a:cs typeface="Calibri"/>
                          <a:sym typeface="Calibri"/>
                        </a:rPr>
                        <a:t>EGI Services</a:t>
                      </a:r>
                      <a:endParaRPr b="1" sz="1500">
                        <a:latin typeface="Calibri"/>
                        <a:ea typeface="Calibri"/>
                        <a:cs typeface="Calibri"/>
                        <a:sym typeface="Calibri"/>
                      </a:endParaRPr>
                    </a:p>
                  </a:txBody>
                  <a:tcPr marT="63500" marB="63500" marR="63500" marL="63500">
                    <a:solidFill>
                      <a:schemeClr val="accent5"/>
                    </a:solidFill>
                  </a:tcPr>
                </a:tc>
                <a:tc>
                  <a:txBody>
                    <a:bodyPr/>
                    <a:lstStyle/>
                    <a:p>
                      <a:pPr indent="0" lvl="0" marL="0" rtl="0" algn="l">
                        <a:spcBef>
                          <a:spcPts val="0"/>
                        </a:spcBef>
                        <a:spcAft>
                          <a:spcPts val="0"/>
                        </a:spcAft>
                        <a:buNone/>
                      </a:pPr>
                      <a:r>
                        <a:rPr b="1" lang="nl-NL" sz="1500">
                          <a:latin typeface="Calibri"/>
                          <a:ea typeface="Calibri"/>
                          <a:cs typeface="Calibri"/>
                          <a:sym typeface="Calibri"/>
                        </a:rPr>
                        <a:t>Technology</a:t>
                      </a:r>
                      <a:endParaRPr b="1" sz="1500">
                        <a:latin typeface="Calibri"/>
                        <a:ea typeface="Calibri"/>
                        <a:cs typeface="Calibri"/>
                        <a:sym typeface="Calibri"/>
                      </a:endParaRPr>
                    </a:p>
                  </a:txBody>
                  <a:tcPr marT="63500" marB="63500" marR="63500" marL="63500">
                    <a:solidFill>
                      <a:schemeClr val="accent5"/>
                    </a:solidFill>
                  </a:tcPr>
                </a:tc>
              </a:tr>
              <a:tr h="629375">
                <a:tc>
                  <a:txBody>
                    <a:bodyPr/>
                    <a:lstStyle/>
                    <a:p>
                      <a:pPr indent="0" lvl="0" marL="0" rtl="0" algn="l">
                        <a:spcBef>
                          <a:spcPts val="0"/>
                        </a:spcBef>
                        <a:spcAft>
                          <a:spcPts val="0"/>
                        </a:spcAft>
                        <a:buNone/>
                      </a:pPr>
                      <a:r>
                        <a:rPr lang="nl-NL" sz="1450">
                          <a:latin typeface="DM Sans"/>
                          <a:ea typeface="DM Sans"/>
                          <a:cs typeface="DM Sans"/>
                          <a:sym typeface="DM Sans"/>
                        </a:rPr>
                        <a:t>Service Monitoring</a:t>
                      </a:r>
                      <a:endParaRPr sz="1450">
                        <a:latin typeface="DM Sans"/>
                        <a:ea typeface="DM Sans"/>
                        <a:cs typeface="DM Sans"/>
                        <a:sym typeface="DM Sans"/>
                      </a:endParaRPr>
                    </a:p>
                  </a:txBody>
                  <a:tcPr marT="63500" marB="63500" marR="63500" marL="63500">
                    <a:solidFill>
                      <a:schemeClr val="accent4"/>
                    </a:solidFill>
                  </a:tcPr>
                </a:tc>
                <a:tc>
                  <a:txBody>
                    <a:bodyPr/>
                    <a:lstStyle/>
                    <a:p>
                      <a:pPr indent="0" lvl="0" marL="0" rtl="0" algn="l">
                        <a:spcBef>
                          <a:spcPts val="0"/>
                        </a:spcBef>
                        <a:spcAft>
                          <a:spcPts val="0"/>
                        </a:spcAft>
                        <a:buNone/>
                      </a:pPr>
                      <a:r>
                        <a:rPr lang="nl-NL" sz="1450">
                          <a:latin typeface="DM Sans"/>
                          <a:ea typeface="DM Sans"/>
                          <a:cs typeface="DM Sans"/>
                          <a:sym typeface="DM Sans"/>
                        </a:rPr>
                        <a:t>ARGO - </a:t>
                      </a:r>
                      <a:r>
                        <a:rPr lang="nl-NL" sz="1450" u="sng">
                          <a:solidFill>
                            <a:srgbClr val="1155CC"/>
                          </a:solidFill>
                          <a:latin typeface="DM Sans"/>
                          <a:ea typeface="DM Sans"/>
                          <a:cs typeface="DM Sans"/>
                          <a:sym typeface="DM Sans"/>
                          <a:hlinkClick r:id="rId3">
                            <a:extLst>
                              <a:ext uri="{A12FA001-AC4F-418D-AE19-62706E023703}">
                                <ahyp:hlinkClr val="tx"/>
                              </a:ext>
                            </a:extLst>
                          </a:hlinkClick>
                        </a:rPr>
                        <a:t>https://argo.egi.eu/</a:t>
                      </a:r>
                      <a:r>
                        <a:rPr lang="nl-NL" sz="1450">
                          <a:latin typeface="DM Sans"/>
                          <a:ea typeface="DM Sans"/>
                          <a:cs typeface="DM Sans"/>
                          <a:sym typeface="DM Sans"/>
                        </a:rPr>
                        <a:t> </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u="sng">
                          <a:solidFill>
                            <a:srgbClr val="1155CC"/>
                          </a:solidFill>
                          <a:latin typeface="DM Sans"/>
                          <a:ea typeface="DM Sans"/>
                          <a:cs typeface="DM Sans"/>
                          <a:sym typeface="DM Sans"/>
                          <a:hlinkClick r:id="rId4">
                            <a:extLst>
                              <a:ext uri="{A12FA001-AC4F-418D-AE19-62706E023703}">
                                <ahyp:hlinkClr val="tx"/>
                              </a:ext>
                            </a:extLst>
                          </a:hlinkClick>
                        </a:rPr>
                        <a:t>ARGO</a:t>
                      </a:r>
                      <a:endParaRPr sz="1450">
                        <a:latin typeface="DM Sans"/>
                        <a:ea typeface="DM Sans"/>
                        <a:cs typeface="DM Sans"/>
                        <a:sym typeface="DM Sans"/>
                      </a:endParaRPr>
                    </a:p>
                  </a:txBody>
                  <a:tcPr marT="63500" marB="63500" marR="63500" marL="63500"/>
                </a:tc>
              </a:tr>
              <a:tr h="629375">
                <a:tc>
                  <a:txBody>
                    <a:bodyPr/>
                    <a:lstStyle/>
                    <a:p>
                      <a:pPr indent="0" lvl="0" marL="0" rtl="0" algn="l">
                        <a:spcBef>
                          <a:spcPts val="0"/>
                        </a:spcBef>
                        <a:spcAft>
                          <a:spcPts val="0"/>
                        </a:spcAft>
                        <a:buNone/>
                      </a:pPr>
                      <a:r>
                        <a:rPr lang="nl-NL" sz="1450">
                          <a:latin typeface="DM Sans"/>
                          <a:ea typeface="DM Sans"/>
                          <a:cs typeface="DM Sans"/>
                          <a:sym typeface="DM Sans"/>
                        </a:rPr>
                        <a:t>Service Management System</a:t>
                      </a:r>
                      <a:endParaRPr sz="1450">
                        <a:latin typeface="DM Sans"/>
                        <a:ea typeface="DM Sans"/>
                        <a:cs typeface="DM Sans"/>
                        <a:sym typeface="DM Sans"/>
                      </a:endParaRPr>
                    </a:p>
                  </a:txBody>
                  <a:tcPr marT="63500" marB="63500" marR="63500" marL="63500">
                    <a:solidFill>
                      <a:schemeClr val="accent4"/>
                    </a:solidFill>
                  </a:tcPr>
                </a:tc>
                <a:tc>
                  <a:txBody>
                    <a:bodyPr/>
                    <a:lstStyle/>
                    <a:p>
                      <a:pPr indent="0" lvl="0" marL="0" rtl="0" algn="l">
                        <a:spcBef>
                          <a:spcPts val="0"/>
                        </a:spcBef>
                        <a:spcAft>
                          <a:spcPts val="0"/>
                        </a:spcAft>
                        <a:buNone/>
                      </a:pPr>
                      <a:r>
                        <a:rPr lang="nl-NL" sz="1450" u="sng">
                          <a:solidFill>
                            <a:schemeClr val="hlink"/>
                          </a:solidFill>
                          <a:latin typeface="DM Sans"/>
                          <a:ea typeface="DM Sans"/>
                          <a:cs typeface="DM Sans"/>
                          <a:sym typeface="DM Sans"/>
                          <a:hlinkClick r:id="rId5"/>
                        </a:rPr>
                        <a:t>IT SMS Coordination </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u="sng">
                          <a:solidFill>
                            <a:schemeClr val="hlink"/>
                          </a:solidFill>
                          <a:latin typeface="DM Sans"/>
                          <a:ea typeface="DM Sans"/>
                          <a:cs typeface="DM Sans"/>
                          <a:sym typeface="DM Sans"/>
                          <a:hlinkClick r:id="rId6"/>
                        </a:rPr>
                        <a:t>FitSM</a:t>
                      </a:r>
                      <a:endParaRPr sz="1450">
                        <a:latin typeface="DM Sans"/>
                        <a:ea typeface="DM Sans"/>
                        <a:cs typeface="DM Sans"/>
                        <a:sym typeface="DM Sans"/>
                      </a:endParaRPr>
                    </a:p>
                  </a:txBody>
                  <a:tcPr marT="63500" marB="63500" marR="63500" marL="63500"/>
                </a:tc>
              </a:tr>
              <a:tr h="629375">
                <a:tc>
                  <a:txBody>
                    <a:bodyPr/>
                    <a:lstStyle/>
                    <a:p>
                      <a:pPr indent="0" lvl="0" marL="0" rtl="0" algn="l">
                        <a:spcBef>
                          <a:spcPts val="0"/>
                        </a:spcBef>
                        <a:spcAft>
                          <a:spcPts val="0"/>
                        </a:spcAft>
                        <a:buNone/>
                      </a:pPr>
                      <a:r>
                        <a:rPr lang="nl-NL" sz="1450">
                          <a:latin typeface="DM Sans"/>
                          <a:ea typeface="DM Sans"/>
                          <a:cs typeface="DM Sans"/>
                          <a:sym typeface="DM Sans"/>
                        </a:rPr>
                        <a:t>Service and Research Product accounting</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a:latin typeface="DM Sans"/>
                          <a:ea typeface="DM Sans"/>
                          <a:cs typeface="DM Sans"/>
                          <a:sym typeface="DM Sans"/>
                        </a:rPr>
                        <a:t>EGI Accounting - </a:t>
                      </a:r>
                      <a:r>
                        <a:rPr lang="nl-NL" sz="1450" u="sng">
                          <a:solidFill>
                            <a:srgbClr val="1155CC"/>
                          </a:solidFill>
                          <a:latin typeface="DM Sans"/>
                          <a:ea typeface="DM Sans"/>
                          <a:cs typeface="DM Sans"/>
                          <a:sym typeface="DM Sans"/>
                          <a:hlinkClick r:id="rId7">
                            <a:extLst>
                              <a:ext uri="{A12FA001-AC4F-418D-AE19-62706E023703}">
                                <ahyp:hlinkClr val="tx"/>
                              </a:ext>
                            </a:extLst>
                          </a:hlinkClick>
                        </a:rPr>
                        <a:t>https://accounting.egi.eu</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u="sng">
                          <a:solidFill>
                            <a:srgbClr val="1155CC"/>
                          </a:solidFill>
                          <a:latin typeface="DM Sans"/>
                          <a:ea typeface="DM Sans"/>
                          <a:cs typeface="DM Sans"/>
                          <a:sym typeface="DM Sans"/>
                          <a:hlinkClick r:id="rId8">
                            <a:extLst>
                              <a:ext uri="{A12FA001-AC4F-418D-AE19-62706E023703}">
                                <ahyp:hlinkClr val="tx"/>
                              </a:ext>
                            </a:extLst>
                          </a:hlinkClick>
                        </a:rPr>
                        <a:t>APEL</a:t>
                      </a:r>
                      <a:endParaRPr sz="1450">
                        <a:latin typeface="DM Sans"/>
                        <a:ea typeface="DM Sans"/>
                        <a:cs typeface="DM Sans"/>
                        <a:sym typeface="DM Sans"/>
                      </a:endParaRPr>
                    </a:p>
                  </a:txBody>
                  <a:tcPr marT="63500" marB="63500" marR="63500" marL="63500"/>
                </a:tc>
              </a:tr>
              <a:tr h="629375">
                <a:tc>
                  <a:txBody>
                    <a:bodyPr/>
                    <a:lstStyle/>
                    <a:p>
                      <a:pPr indent="0" lvl="0" marL="0" rtl="0" algn="l">
                        <a:spcBef>
                          <a:spcPts val="0"/>
                        </a:spcBef>
                        <a:spcAft>
                          <a:spcPts val="0"/>
                        </a:spcAft>
                        <a:buNone/>
                      </a:pPr>
                      <a:r>
                        <a:rPr lang="nl-NL" sz="1450">
                          <a:latin typeface="DM Sans"/>
                          <a:ea typeface="DM Sans"/>
                          <a:cs typeface="DM Sans"/>
                          <a:sym typeface="DM Sans"/>
                        </a:rPr>
                        <a:t>Configuration Management System</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a:latin typeface="DM Sans"/>
                          <a:ea typeface="DM Sans"/>
                          <a:cs typeface="DM Sans"/>
                          <a:sym typeface="DM Sans"/>
                        </a:rPr>
                        <a:t>EGI GOCDB - </a:t>
                      </a:r>
                      <a:r>
                        <a:rPr lang="nl-NL" sz="1450" u="sng">
                          <a:solidFill>
                            <a:srgbClr val="1155CC"/>
                          </a:solidFill>
                          <a:latin typeface="DM Sans"/>
                          <a:ea typeface="DM Sans"/>
                          <a:cs typeface="DM Sans"/>
                          <a:sym typeface="DM Sans"/>
                          <a:hlinkClick r:id="rId9">
                            <a:extLst>
                              <a:ext uri="{A12FA001-AC4F-418D-AE19-62706E023703}">
                                <ahyp:hlinkClr val="tx"/>
                              </a:ext>
                            </a:extLst>
                          </a:hlinkClick>
                        </a:rPr>
                        <a:t>https://goc.egi.eu/</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u="sng">
                          <a:solidFill>
                            <a:srgbClr val="1155CC"/>
                          </a:solidFill>
                          <a:latin typeface="DM Sans"/>
                          <a:ea typeface="DM Sans"/>
                          <a:cs typeface="DM Sans"/>
                          <a:sym typeface="DM Sans"/>
                          <a:hlinkClick r:id="rId10">
                            <a:extLst>
                              <a:ext uri="{A12FA001-AC4F-418D-AE19-62706E023703}">
                                <ahyp:hlinkClr val="tx"/>
                              </a:ext>
                            </a:extLst>
                          </a:hlinkClick>
                        </a:rPr>
                        <a:t>GOCDB</a:t>
                      </a:r>
                      <a:endParaRPr sz="1450">
                        <a:latin typeface="DM Sans"/>
                        <a:ea typeface="DM Sans"/>
                        <a:cs typeface="DM Sans"/>
                        <a:sym typeface="DM Sans"/>
                      </a:endParaRPr>
                    </a:p>
                  </a:txBody>
                  <a:tcPr marT="63500" marB="63500" marR="63500" marL="63500"/>
                </a:tc>
              </a:tr>
              <a:tr h="629375">
                <a:tc>
                  <a:txBody>
                    <a:bodyPr/>
                    <a:lstStyle/>
                    <a:p>
                      <a:pPr indent="0" lvl="0" marL="0" rtl="0" algn="l">
                        <a:spcBef>
                          <a:spcPts val="0"/>
                        </a:spcBef>
                        <a:spcAft>
                          <a:spcPts val="0"/>
                        </a:spcAft>
                        <a:buNone/>
                      </a:pPr>
                      <a:r>
                        <a:rPr lang="nl-NL" sz="1450">
                          <a:latin typeface="DM Sans"/>
                          <a:ea typeface="DM Sans"/>
                          <a:cs typeface="DM Sans"/>
                          <a:sym typeface="DM Sans"/>
                        </a:rPr>
                        <a:t>Application Deployment Mgmt</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a:latin typeface="DM Sans"/>
                          <a:ea typeface="DM Sans"/>
                          <a:cs typeface="DM Sans"/>
                          <a:sym typeface="DM Sans"/>
                        </a:rPr>
                        <a:t>EGI Infrastructure Manager - </a:t>
                      </a:r>
                      <a:r>
                        <a:rPr lang="nl-NL" sz="1450" u="sng">
                          <a:solidFill>
                            <a:srgbClr val="1155CC"/>
                          </a:solidFill>
                          <a:latin typeface="DM Sans"/>
                          <a:ea typeface="DM Sans"/>
                          <a:cs typeface="DM Sans"/>
                          <a:sym typeface="DM Sans"/>
                          <a:hlinkClick r:id="rId11">
                            <a:extLst>
                              <a:ext uri="{A12FA001-AC4F-418D-AE19-62706E023703}">
                                <ahyp:hlinkClr val="tx"/>
                              </a:ext>
                            </a:extLst>
                          </a:hlinkClick>
                        </a:rPr>
                        <a:t>https://im.egi.eu/</a:t>
                      </a:r>
                      <a:r>
                        <a:rPr lang="nl-NL" sz="1450">
                          <a:latin typeface="DM Sans"/>
                          <a:ea typeface="DM Sans"/>
                          <a:cs typeface="DM Sans"/>
                          <a:sym typeface="DM Sans"/>
                        </a:rPr>
                        <a:t> </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u="sng">
                          <a:solidFill>
                            <a:srgbClr val="1155CC"/>
                          </a:solidFill>
                          <a:latin typeface="DM Sans"/>
                          <a:ea typeface="DM Sans"/>
                          <a:cs typeface="DM Sans"/>
                          <a:sym typeface="DM Sans"/>
                          <a:hlinkClick r:id="rId12">
                            <a:extLst>
                              <a:ext uri="{A12FA001-AC4F-418D-AE19-62706E023703}">
                                <ahyp:hlinkClr val="tx"/>
                              </a:ext>
                            </a:extLst>
                          </a:hlinkClick>
                        </a:rPr>
                        <a:t>Infrastructure Manager</a:t>
                      </a:r>
                      <a:endParaRPr sz="1450">
                        <a:latin typeface="DM Sans"/>
                        <a:ea typeface="DM Sans"/>
                        <a:cs typeface="DM Sans"/>
                        <a:sym typeface="DM Sans"/>
                      </a:endParaRPr>
                    </a:p>
                  </a:txBody>
                  <a:tcPr marT="63500" marB="63500" marR="63500" marL="63500"/>
                </a:tc>
              </a:tr>
              <a:tr h="629375">
                <a:tc>
                  <a:txBody>
                    <a:bodyPr/>
                    <a:lstStyle/>
                    <a:p>
                      <a:pPr indent="0" lvl="0" marL="0" rtl="0" algn="l">
                        <a:spcBef>
                          <a:spcPts val="0"/>
                        </a:spcBef>
                        <a:spcAft>
                          <a:spcPts val="0"/>
                        </a:spcAft>
                        <a:buNone/>
                      </a:pPr>
                      <a:r>
                        <a:rPr lang="nl-NL" sz="1450">
                          <a:latin typeface="DM Sans"/>
                          <a:ea typeface="DM Sans"/>
                          <a:cs typeface="DM Sans"/>
                          <a:sym typeface="DM Sans"/>
                        </a:rPr>
                        <a:t>Resource Provisioning</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u="sng">
                          <a:solidFill>
                            <a:srgbClr val="1155CC"/>
                          </a:solidFill>
                          <a:latin typeface="DM Sans"/>
                          <a:ea typeface="DM Sans"/>
                          <a:cs typeface="DM Sans"/>
                          <a:sym typeface="DM Sans"/>
                          <a:hlinkClick r:id="rId13">
                            <a:extLst>
                              <a:ext uri="{A12FA001-AC4F-418D-AE19-62706E023703}">
                                <ahyp:hlinkClr val="tx"/>
                              </a:ext>
                            </a:extLst>
                          </a:hlinkClick>
                        </a:rPr>
                        <a:t>EGI OLA/SLA Framework</a:t>
                      </a:r>
                      <a:r>
                        <a:rPr lang="nl-NL" sz="1450">
                          <a:latin typeface="DM Sans"/>
                          <a:ea typeface="DM Sans"/>
                          <a:cs typeface="DM Sans"/>
                          <a:sym typeface="DM Sans"/>
                        </a:rPr>
                        <a:t> </a:t>
                      </a:r>
                      <a:endParaRPr sz="1450">
                        <a:latin typeface="DM Sans"/>
                        <a:ea typeface="DM Sans"/>
                        <a:cs typeface="DM Sans"/>
                        <a:sym typeface="DM Sans"/>
                      </a:endParaRPr>
                    </a:p>
                  </a:txBody>
                  <a:tcPr marT="63500" marB="63500" marR="63500" marL="63500"/>
                </a:tc>
                <a:tc>
                  <a:txBody>
                    <a:bodyPr/>
                    <a:lstStyle/>
                    <a:p>
                      <a:pPr indent="0" lvl="0" marL="0" rtl="0" algn="l">
                        <a:spcBef>
                          <a:spcPts val="0"/>
                        </a:spcBef>
                        <a:spcAft>
                          <a:spcPts val="0"/>
                        </a:spcAft>
                        <a:buNone/>
                      </a:pPr>
                      <a:r>
                        <a:rPr lang="nl-NL" sz="1450">
                          <a:latin typeface="DM Sans"/>
                          <a:ea typeface="DM Sans"/>
                          <a:cs typeface="DM Sans"/>
                          <a:sym typeface="DM Sans"/>
                        </a:rPr>
                        <a:t>n/a</a:t>
                      </a:r>
                      <a:endParaRPr sz="1450">
                        <a:latin typeface="DM Sans"/>
                        <a:ea typeface="DM Sans"/>
                        <a:cs typeface="DM Sans"/>
                        <a:sym typeface="DM Sans"/>
                      </a:endParaRPr>
                    </a:p>
                  </a:txBody>
                  <a:tcPr marT="63500" marB="63500" marR="63500" marL="63500"/>
                </a:tc>
              </a:tr>
            </a:tbl>
          </a:graphicData>
        </a:graphic>
      </p:graphicFrame>
      <p:sp>
        <p:nvSpPr>
          <p:cNvPr id="243" name="Google Shape;243;p30"/>
          <p:cNvSpPr txBox="1"/>
          <p:nvPr/>
        </p:nvSpPr>
        <p:spPr>
          <a:xfrm>
            <a:off x="1281975" y="1206775"/>
            <a:ext cx="10724700" cy="461700"/>
          </a:xfrm>
          <a:prstGeom prst="rect">
            <a:avLst/>
          </a:prstGeom>
          <a:noFill/>
          <a:ln>
            <a:noFill/>
          </a:ln>
        </p:spPr>
        <p:txBody>
          <a:bodyPr anchorCtr="0" anchor="t" bIns="91425" lIns="91425" spcFirstLastPara="1" rIns="91425" wrap="square" tIns="91425">
            <a:spAutoFit/>
          </a:bodyPr>
          <a:lstStyle/>
          <a:p>
            <a:pPr indent="3810" lvl="0" marL="240030" marR="335915" rtl="0" algn="just">
              <a:lnSpc>
                <a:spcPct val="102083"/>
              </a:lnSpc>
              <a:spcBef>
                <a:spcPts val="645"/>
              </a:spcBef>
              <a:spcAft>
                <a:spcPts val="0"/>
              </a:spcAft>
              <a:buNone/>
            </a:pPr>
            <a:r>
              <a:rPr lang="nl-NL" sz="1800">
                <a:solidFill>
                  <a:schemeClr val="dk1"/>
                </a:solidFill>
                <a:latin typeface="DM Sans"/>
                <a:ea typeface="DM Sans"/>
                <a:cs typeface="DM Sans"/>
                <a:sym typeface="DM Sans"/>
              </a:rPr>
              <a:t>Capabilities defined in the EOSC Federation Handbook </a:t>
            </a:r>
            <a:endParaRPr sz="2100">
              <a:latin typeface="DM Sans"/>
              <a:ea typeface="DM Sans"/>
              <a:cs typeface="DM Sans"/>
              <a:sym typeface="DM Sans"/>
            </a:endParaRPr>
          </a:p>
        </p:txBody>
      </p:sp>
      <p:sp>
        <p:nvSpPr>
          <p:cNvPr id="244" name="Google Shape;244;p30"/>
          <p:cNvSpPr/>
          <p:nvPr/>
        </p:nvSpPr>
        <p:spPr>
          <a:xfrm>
            <a:off x="102975" y="253100"/>
            <a:ext cx="1179000" cy="1497600"/>
          </a:xfrm>
          <a:prstGeom prst="wedgeRoundRectCallout">
            <a:avLst>
              <a:gd fmla="val -1964" name="adj1"/>
              <a:gd fmla="val 139376" name="adj2"/>
              <a:gd fmla="val 0" name="adj3"/>
            </a:avLst>
          </a:prstGeom>
          <a:solidFill>
            <a:schemeClr val="lt2"/>
          </a:solidFill>
          <a:ln cap="flat" cmpd="sng" w="4775">
            <a:solidFill>
              <a:schemeClr val="dk2"/>
            </a:solidFill>
            <a:prstDash val="solid"/>
            <a:round/>
            <a:headEnd len="sm" w="sm" type="none"/>
            <a:tailEnd len="sm" w="sm" type="none"/>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None/>
            </a:pPr>
            <a:r>
              <a:rPr b="1" lang="nl-NL"/>
              <a:t>Mandatory by the end of 2026</a:t>
            </a:r>
            <a:endParaRPr b="1"/>
          </a:p>
          <a:p>
            <a:pPr indent="0" lvl="0" marL="0" marR="0" rtl="0" algn="l">
              <a:lnSpc>
                <a:spcPct val="100000"/>
              </a:lnSpc>
              <a:spcBef>
                <a:spcPts val="0"/>
              </a:spcBef>
              <a:spcAft>
                <a:spcPts val="0"/>
              </a:spcAft>
              <a:buNone/>
            </a:pPr>
            <a:r>
              <a:t/>
            </a:r>
            <a:endParaRPr b="1" sz="1800"/>
          </a:p>
        </p:txBody>
      </p:sp>
      <p:pic>
        <p:nvPicPr>
          <p:cNvPr id="245" name="Google Shape;245;p30" title="EOSCNode_EGI_ColourPos.png"/>
          <p:cNvPicPr preferRelativeResize="0"/>
          <p:nvPr/>
        </p:nvPicPr>
        <p:blipFill rotWithShape="1">
          <a:blip r:embed="rId14">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1"/>
          <p:cNvSpPr txBox="1"/>
          <p:nvPr>
            <p:ph type="title"/>
          </p:nvPr>
        </p:nvSpPr>
        <p:spPr>
          <a:xfrm>
            <a:off x="1282073" y="395408"/>
            <a:ext cx="10985700" cy="12621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sz="3800">
                <a:latin typeface="DM Sans Light"/>
                <a:ea typeface="DM Sans Light"/>
                <a:cs typeface="DM Sans Light"/>
                <a:sym typeface="DM Sans Light"/>
              </a:rPr>
              <a:t>Core capabilities </a:t>
            </a:r>
            <a:r>
              <a:rPr lang="nl-NL" sz="3800">
                <a:latin typeface="DM Sans Light"/>
                <a:ea typeface="DM Sans Light"/>
                <a:cs typeface="DM Sans Light"/>
                <a:sym typeface="DM Sans Light"/>
              </a:rPr>
              <a:t>offered</a:t>
            </a:r>
            <a:r>
              <a:rPr lang="nl-NL" sz="3800">
                <a:latin typeface="DM Sans Light"/>
                <a:ea typeface="DM Sans Light"/>
                <a:cs typeface="DM Sans Light"/>
                <a:sym typeface="DM Sans Light"/>
              </a:rPr>
              <a:t> to Nodes: AAI</a:t>
            </a:r>
            <a:endParaRPr sz="3800">
              <a:latin typeface="DM Sans Light"/>
              <a:ea typeface="DM Sans Light"/>
              <a:cs typeface="DM Sans Light"/>
              <a:sym typeface="DM Sans Light"/>
            </a:endParaRPr>
          </a:p>
          <a:p>
            <a:pPr indent="0" lvl="0" marL="0" rtl="0" algn="l">
              <a:lnSpc>
                <a:spcPct val="100000"/>
              </a:lnSpc>
              <a:spcBef>
                <a:spcPts val="0"/>
              </a:spcBef>
              <a:spcAft>
                <a:spcPts val="0"/>
              </a:spcAft>
              <a:buSzPts val="900"/>
              <a:buNone/>
            </a:pPr>
            <a:r>
              <a:t/>
            </a:r>
            <a:endParaRPr/>
          </a:p>
        </p:txBody>
      </p:sp>
      <p:sp>
        <p:nvSpPr>
          <p:cNvPr id="251" name="Google Shape;251;p31"/>
          <p:cNvSpPr txBox="1"/>
          <p:nvPr>
            <p:ph idx="12" type="sldNum"/>
          </p:nvPr>
        </p:nvSpPr>
        <p:spPr>
          <a:xfrm>
            <a:off x="5803232" y="3257915"/>
            <a:ext cx="1710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t>‹#›</a:t>
            </a:fld>
            <a:endParaRPr/>
          </a:p>
        </p:txBody>
      </p:sp>
      <p:sp>
        <p:nvSpPr>
          <p:cNvPr id="252" name="Google Shape;252;p31"/>
          <p:cNvSpPr txBox="1"/>
          <p:nvPr>
            <p:ph idx="2" type="body"/>
          </p:nvPr>
        </p:nvSpPr>
        <p:spPr>
          <a:xfrm>
            <a:off x="230263" y="973075"/>
            <a:ext cx="11498400" cy="5615400"/>
          </a:xfrm>
          <a:prstGeom prst="rect">
            <a:avLst/>
          </a:prstGeom>
          <a:noFill/>
          <a:ln>
            <a:noFill/>
          </a:ln>
        </p:spPr>
        <p:txBody>
          <a:bodyPr anchorCtr="0" anchor="t" bIns="22850" lIns="45725" spcFirstLastPara="1" rIns="45725" wrap="square" tIns="22850">
            <a:noAutofit/>
          </a:bodyPr>
          <a:lstStyle/>
          <a:p>
            <a:pPr indent="0" lvl="0" marL="0" marR="0" rtl="0" algn="l">
              <a:lnSpc>
                <a:spcPct val="115000"/>
              </a:lnSpc>
              <a:spcBef>
                <a:spcPts val="0"/>
              </a:spcBef>
              <a:spcAft>
                <a:spcPts val="0"/>
              </a:spcAft>
              <a:buNone/>
            </a:pPr>
            <a:r>
              <a:rPr lang="nl-NL" sz="1900">
                <a:solidFill>
                  <a:schemeClr val="dk1"/>
                </a:solidFill>
              </a:rPr>
              <a:t>Description</a:t>
            </a:r>
            <a:r>
              <a:rPr b="0" lang="nl-NL" sz="1900">
                <a:solidFill>
                  <a:schemeClr val="dk1"/>
                </a:solidFill>
              </a:rPr>
              <a:t>: </a:t>
            </a:r>
            <a:endParaRPr b="0" sz="1900">
              <a:solidFill>
                <a:schemeClr val="dk1"/>
              </a:solidFill>
            </a:endParaRPr>
          </a:p>
          <a:p>
            <a:pPr indent="-234950" lvl="0" marL="228600" marR="0" rtl="0" algn="l">
              <a:lnSpc>
                <a:spcPct val="115000"/>
              </a:lnSpc>
              <a:spcBef>
                <a:spcPts val="0"/>
              </a:spcBef>
              <a:spcAft>
                <a:spcPts val="0"/>
              </a:spcAft>
              <a:buClr>
                <a:schemeClr val="dk1"/>
              </a:buClr>
              <a:buSzPts val="1900"/>
              <a:buChar char="•"/>
            </a:pPr>
            <a:r>
              <a:rPr b="0" lang="nl-NL" sz="1900">
                <a:solidFill>
                  <a:schemeClr val="dk1"/>
                </a:solidFill>
              </a:rPr>
              <a:t>EGI Check-in is a managed AAI solution based on the AARC Blueprint Architecture and aligned with the EOSC AAI Architecture 2025.</a:t>
            </a:r>
            <a:endParaRPr b="0" sz="1900">
              <a:solidFill>
                <a:schemeClr val="dk1"/>
              </a:solidFill>
            </a:endParaRPr>
          </a:p>
          <a:p>
            <a:pPr indent="-234950" lvl="0" marL="228600" marR="0" rtl="0" algn="l">
              <a:lnSpc>
                <a:spcPct val="115000"/>
              </a:lnSpc>
              <a:spcBef>
                <a:spcPts val="0"/>
              </a:spcBef>
              <a:spcAft>
                <a:spcPts val="0"/>
              </a:spcAft>
              <a:buClr>
                <a:schemeClr val="dk1"/>
              </a:buClr>
              <a:buSzPts val="1900"/>
              <a:buChar char="•"/>
            </a:pPr>
            <a:r>
              <a:rPr b="0" lang="nl-NL" sz="1900">
                <a:solidFill>
                  <a:schemeClr val="dk1"/>
                </a:solidFill>
              </a:rPr>
              <a:t>Infrastructure Proxy as a Service: provides a Node-specific gateway connecting onboarded services to the EOSC AAI Federation through OpenID Connect and OAuth 2.0, enabling Single Sign-On and token-based access.</a:t>
            </a:r>
            <a:endParaRPr b="0" sz="1900">
              <a:solidFill>
                <a:schemeClr val="dk1"/>
              </a:solidFill>
            </a:endParaRPr>
          </a:p>
          <a:p>
            <a:pPr indent="0" lvl="0" marL="0" marR="0" rtl="0" algn="l">
              <a:lnSpc>
                <a:spcPct val="115000"/>
              </a:lnSpc>
              <a:spcBef>
                <a:spcPts val="0"/>
              </a:spcBef>
              <a:spcAft>
                <a:spcPts val="0"/>
              </a:spcAft>
              <a:buNone/>
            </a:pPr>
            <a:r>
              <a:t/>
            </a:r>
            <a:endParaRPr b="0" sz="1900">
              <a:solidFill>
                <a:schemeClr val="dk1"/>
              </a:solidFill>
            </a:endParaRPr>
          </a:p>
          <a:p>
            <a:pPr indent="0" lvl="0" marL="0" marR="0" rtl="0" algn="l">
              <a:lnSpc>
                <a:spcPct val="115000"/>
              </a:lnSpc>
              <a:spcBef>
                <a:spcPts val="0"/>
              </a:spcBef>
              <a:spcAft>
                <a:spcPts val="0"/>
              </a:spcAft>
              <a:buNone/>
            </a:pPr>
            <a:r>
              <a:t/>
            </a:r>
            <a:endParaRPr b="0" sz="1900">
              <a:solidFill>
                <a:schemeClr val="dk1"/>
              </a:solidFill>
            </a:endParaRPr>
          </a:p>
          <a:p>
            <a:pPr indent="0" lvl="0" marL="0" marR="0" rtl="0" algn="l">
              <a:lnSpc>
                <a:spcPct val="115000"/>
              </a:lnSpc>
              <a:spcBef>
                <a:spcPts val="0"/>
              </a:spcBef>
              <a:spcAft>
                <a:spcPts val="0"/>
              </a:spcAft>
              <a:buNone/>
            </a:pPr>
            <a:r>
              <a:t/>
            </a:r>
            <a:endParaRPr b="0" sz="1900">
              <a:solidFill>
                <a:schemeClr val="dk1"/>
              </a:solidFill>
            </a:endParaRPr>
          </a:p>
          <a:p>
            <a:pPr indent="0" lvl="0" marL="0" marR="0" rtl="0" algn="l">
              <a:lnSpc>
                <a:spcPct val="115000"/>
              </a:lnSpc>
              <a:spcBef>
                <a:spcPts val="0"/>
              </a:spcBef>
              <a:spcAft>
                <a:spcPts val="0"/>
              </a:spcAft>
              <a:buNone/>
            </a:pPr>
            <a:r>
              <a:t/>
            </a:r>
            <a:endParaRPr b="0" sz="1900">
              <a:solidFill>
                <a:schemeClr val="dk1"/>
              </a:solidFill>
            </a:endParaRPr>
          </a:p>
        </p:txBody>
      </p:sp>
      <p:pic>
        <p:nvPicPr>
          <p:cNvPr id="253" name="Google Shape;253;p31" title="Screenshot 2026-09-09 at 22.00.45.png"/>
          <p:cNvPicPr preferRelativeResize="0"/>
          <p:nvPr/>
        </p:nvPicPr>
        <p:blipFill>
          <a:blip r:embed="rId3">
            <a:alphaModFix/>
          </a:blip>
          <a:stretch>
            <a:fillRect/>
          </a:stretch>
        </p:blipFill>
        <p:spPr>
          <a:xfrm>
            <a:off x="7134841" y="3050081"/>
            <a:ext cx="4458602" cy="3335513"/>
          </a:xfrm>
          <a:prstGeom prst="rect">
            <a:avLst/>
          </a:prstGeom>
          <a:noFill/>
          <a:ln>
            <a:noFill/>
          </a:ln>
        </p:spPr>
      </p:pic>
      <p:sp>
        <p:nvSpPr>
          <p:cNvPr id="254" name="Google Shape;254;p31"/>
          <p:cNvSpPr txBox="1"/>
          <p:nvPr>
            <p:ph idx="2" type="body"/>
          </p:nvPr>
        </p:nvSpPr>
        <p:spPr>
          <a:xfrm>
            <a:off x="230263" y="2967863"/>
            <a:ext cx="7029900" cy="3500100"/>
          </a:xfrm>
          <a:prstGeom prst="rect">
            <a:avLst/>
          </a:prstGeom>
          <a:noFill/>
          <a:ln>
            <a:noFill/>
          </a:ln>
        </p:spPr>
        <p:txBody>
          <a:bodyPr anchorCtr="0" anchor="t" bIns="22850" lIns="45725" spcFirstLastPara="1" rIns="45725" wrap="square" tIns="22850">
            <a:noAutofit/>
          </a:bodyPr>
          <a:lstStyle/>
          <a:p>
            <a:pPr indent="-234950" lvl="0" marL="228600" marR="0" rtl="0" algn="l">
              <a:lnSpc>
                <a:spcPct val="115000"/>
              </a:lnSpc>
              <a:spcBef>
                <a:spcPts val="0"/>
              </a:spcBef>
              <a:spcAft>
                <a:spcPts val="0"/>
              </a:spcAft>
              <a:buClr>
                <a:schemeClr val="dk1"/>
              </a:buClr>
              <a:buSzPts val="1900"/>
              <a:buChar char="•"/>
            </a:pPr>
            <a:r>
              <a:rPr b="0" lang="nl-NL" sz="1900">
                <a:solidFill>
                  <a:schemeClr val="dk1"/>
                </a:solidFill>
              </a:rPr>
              <a:t>Community AAI as a Service. Enables communities to manage Virtual Organisations, groups, memberships and roles, and make this information available to services to support their authorisation policies.</a:t>
            </a:r>
            <a:endParaRPr b="0" sz="1900">
              <a:solidFill>
                <a:schemeClr val="dk1"/>
              </a:solidFill>
            </a:endParaRPr>
          </a:p>
          <a:p>
            <a:pPr indent="0" lvl="0" marL="0" marR="0" rtl="0" algn="l">
              <a:lnSpc>
                <a:spcPct val="115000"/>
              </a:lnSpc>
              <a:spcBef>
                <a:spcPts val="0"/>
              </a:spcBef>
              <a:spcAft>
                <a:spcPts val="0"/>
              </a:spcAft>
              <a:buNone/>
            </a:pPr>
            <a:r>
              <a:t/>
            </a:r>
            <a:endParaRPr sz="1900">
              <a:solidFill>
                <a:schemeClr val="dk1"/>
              </a:solidFill>
            </a:endParaRPr>
          </a:p>
          <a:p>
            <a:pPr indent="0" lvl="0" marL="0" marR="0" rtl="0" algn="l">
              <a:lnSpc>
                <a:spcPct val="115000"/>
              </a:lnSpc>
              <a:spcBef>
                <a:spcPts val="0"/>
              </a:spcBef>
              <a:spcAft>
                <a:spcPts val="0"/>
              </a:spcAft>
              <a:buNone/>
            </a:pPr>
            <a:r>
              <a:rPr lang="nl-NL" sz="1900">
                <a:solidFill>
                  <a:schemeClr val="dk1"/>
                </a:solidFill>
              </a:rPr>
              <a:t>Technologies</a:t>
            </a:r>
            <a:r>
              <a:rPr b="0" lang="nl-NL" sz="1900">
                <a:solidFill>
                  <a:schemeClr val="dk1"/>
                </a:solidFill>
              </a:rPr>
              <a:t>:</a:t>
            </a:r>
            <a:endParaRPr b="0" sz="1900">
              <a:solidFill>
                <a:schemeClr val="dk1"/>
              </a:solidFill>
            </a:endParaRPr>
          </a:p>
          <a:p>
            <a:pPr indent="0" lvl="0" marL="0" marR="0" rtl="0" algn="l">
              <a:lnSpc>
                <a:spcPct val="115000"/>
              </a:lnSpc>
              <a:spcBef>
                <a:spcPts val="0"/>
              </a:spcBef>
              <a:spcAft>
                <a:spcPts val="0"/>
              </a:spcAft>
              <a:buNone/>
            </a:pPr>
            <a:r>
              <a:rPr b="0" lang="nl-NL" sz="1900">
                <a:solidFill>
                  <a:schemeClr val="dk1"/>
                </a:solidFill>
              </a:rPr>
              <a:t>RCIAM, Keycloak</a:t>
            </a:r>
            <a:endParaRPr b="0" sz="1900">
              <a:solidFill>
                <a:schemeClr val="dk1"/>
              </a:solidFill>
            </a:endParaRPr>
          </a:p>
          <a:p>
            <a:pPr indent="0" lvl="0" marL="0" marR="0" rtl="0" algn="l">
              <a:lnSpc>
                <a:spcPct val="115000"/>
              </a:lnSpc>
              <a:spcBef>
                <a:spcPts val="0"/>
              </a:spcBef>
              <a:spcAft>
                <a:spcPts val="0"/>
              </a:spcAft>
              <a:buNone/>
            </a:pPr>
            <a:r>
              <a:t/>
            </a:r>
            <a:endParaRPr b="0" sz="1900">
              <a:solidFill>
                <a:schemeClr val="dk1"/>
              </a:solidFill>
            </a:endParaRPr>
          </a:p>
          <a:p>
            <a:pPr indent="0" lvl="0" marL="0" marR="0" rtl="0" algn="l">
              <a:lnSpc>
                <a:spcPct val="115000"/>
              </a:lnSpc>
              <a:spcBef>
                <a:spcPts val="0"/>
              </a:spcBef>
              <a:spcAft>
                <a:spcPts val="0"/>
              </a:spcAft>
              <a:buNone/>
            </a:pPr>
            <a:r>
              <a:rPr lang="nl-NL" sz="1900">
                <a:solidFill>
                  <a:schemeClr val="dk1"/>
                </a:solidFill>
              </a:rPr>
              <a:t>Documentation: </a:t>
            </a:r>
            <a:endParaRPr b="0" sz="1900" u="sng">
              <a:solidFill>
                <a:schemeClr val="dk1"/>
              </a:solidFill>
            </a:endParaRPr>
          </a:p>
          <a:p>
            <a:pPr indent="0" lvl="0" marL="0" marR="0" rtl="0" algn="l">
              <a:lnSpc>
                <a:spcPct val="115000"/>
              </a:lnSpc>
              <a:spcBef>
                <a:spcPts val="0"/>
              </a:spcBef>
              <a:spcAft>
                <a:spcPts val="0"/>
              </a:spcAft>
              <a:buNone/>
            </a:pPr>
            <a:r>
              <a:rPr b="0" lang="nl-NL" sz="1900" u="sng">
                <a:solidFill>
                  <a:schemeClr val="hlink"/>
                </a:solidFill>
                <a:hlinkClick r:id="rId4"/>
              </a:rPr>
              <a:t>https://docs.egi.eu/providers/check-in/</a:t>
            </a:r>
            <a:r>
              <a:rPr b="0" lang="nl-NL" sz="1900" u="sng">
                <a:solidFill>
                  <a:schemeClr val="hlink"/>
                </a:solidFill>
              </a:rPr>
              <a:t> </a:t>
            </a:r>
            <a:endParaRPr b="0" sz="1900"/>
          </a:p>
          <a:p>
            <a:pPr indent="0" lvl="0" marL="0" marR="0" rtl="0" algn="l">
              <a:lnSpc>
                <a:spcPct val="115000"/>
              </a:lnSpc>
              <a:spcBef>
                <a:spcPts val="0"/>
              </a:spcBef>
              <a:spcAft>
                <a:spcPts val="0"/>
              </a:spcAft>
              <a:buNone/>
            </a:pPr>
            <a:r>
              <a:rPr b="0" lang="nl-NL" sz="1900" u="sng">
                <a:solidFill>
                  <a:schemeClr val="hlink"/>
                </a:solidFill>
                <a:hlinkClick r:id="rId5"/>
              </a:rPr>
              <a:t>https://rciam.github.io/rciam-docs/</a:t>
            </a:r>
            <a:r>
              <a:rPr b="0" lang="nl-NL" sz="1900"/>
              <a:t> </a:t>
            </a:r>
            <a:endParaRPr b="0" sz="1900"/>
          </a:p>
          <a:p>
            <a:pPr indent="0" lvl="0" marL="0" marR="0" rtl="0" algn="l">
              <a:lnSpc>
                <a:spcPct val="115000"/>
              </a:lnSpc>
              <a:spcBef>
                <a:spcPts val="0"/>
              </a:spcBef>
              <a:spcAft>
                <a:spcPts val="0"/>
              </a:spcAft>
              <a:buNone/>
            </a:pPr>
            <a:r>
              <a:t/>
            </a:r>
            <a:endParaRPr b="0" sz="1900"/>
          </a:p>
          <a:p>
            <a:pPr indent="0" lvl="0" marL="0" marR="0" rtl="0" algn="l">
              <a:lnSpc>
                <a:spcPct val="115000"/>
              </a:lnSpc>
              <a:spcBef>
                <a:spcPts val="0"/>
              </a:spcBef>
              <a:spcAft>
                <a:spcPts val="0"/>
              </a:spcAft>
              <a:buNone/>
            </a:pPr>
            <a:r>
              <a:t/>
            </a:r>
            <a:endParaRPr b="0" sz="1900"/>
          </a:p>
          <a:p>
            <a:pPr indent="0" lvl="0" marL="0" marR="0" rtl="0" algn="l">
              <a:lnSpc>
                <a:spcPct val="115000"/>
              </a:lnSpc>
              <a:spcBef>
                <a:spcPts val="0"/>
              </a:spcBef>
              <a:spcAft>
                <a:spcPts val="0"/>
              </a:spcAft>
              <a:buNone/>
            </a:pPr>
            <a:r>
              <a:t/>
            </a:r>
            <a:endParaRPr b="0" sz="1900"/>
          </a:p>
          <a:p>
            <a:pPr indent="0" lvl="0" marL="0" marR="0" rtl="0" algn="l">
              <a:lnSpc>
                <a:spcPct val="115000"/>
              </a:lnSpc>
              <a:spcBef>
                <a:spcPts val="0"/>
              </a:spcBef>
              <a:spcAft>
                <a:spcPts val="0"/>
              </a:spcAft>
              <a:buNone/>
            </a:pPr>
            <a:r>
              <a:t/>
            </a:r>
            <a:endParaRPr b="0" sz="1900"/>
          </a:p>
          <a:p>
            <a:pPr indent="0" lvl="0" marL="0" marR="0" rtl="0" algn="l">
              <a:lnSpc>
                <a:spcPct val="115000"/>
              </a:lnSpc>
              <a:spcBef>
                <a:spcPts val="0"/>
              </a:spcBef>
              <a:spcAft>
                <a:spcPts val="0"/>
              </a:spcAft>
              <a:buNone/>
            </a:pPr>
            <a:r>
              <a:t/>
            </a:r>
            <a:endParaRPr b="0" sz="19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2"/>
          <p:cNvSpPr txBox="1"/>
          <p:nvPr>
            <p:ph type="title"/>
          </p:nvPr>
        </p:nvSpPr>
        <p:spPr>
          <a:xfrm>
            <a:off x="1282073" y="395408"/>
            <a:ext cx="10985700" cy="12621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SzPts val="900"/>
              <a:buNone/>
            </a:pPr>
            <a:r>
              <a:rPr lang="nl-NL" sz="3800">
                <a:latin typeface="DM Sans Light"/>
                <a:ea typeface="DM Sans Light"/>
                <a:cs typeface="DM Sans Light"/>
                <a:sym typeface="DM Sans Light"/>
              </a:rPr>
              <a:t>Core capabilities offered to Nodes:  </a:t>
            </a:r>
            <a:r>
              <a:rPr lang="nl-NL" sz="3800">
                <a:latin typeface="DM Sans Light"/>
                <a:ea typeface="DM Sans Light"/>
                <a:cs typeface="DM Sans Light"/>
                <a:sym typeface="DM Sans Light"/>
              </a:rPr>
              <a:t>Helpdesk</a:t>
            </a:r>
            <a:endParaRPr sz="3800">
              <a:latin typeface="DM Sans Light"/>
              <a:ea typeface="DM Sans Light"/>
              <a:cs typeface="DM Sans Light"/>
              <a:sym typeface="DM Sans Light"/>
            </a:endParaRPr>
          </a:p>
          <a:p>
            <a:pPr indent="0" lvl="0" marL="0" rtl="0" algn="l">
              <a:lnSpc>
                <a:spcPct val="100000"/>
              </a:lnSpc>
              <a:spcBef>
                <a:spcPts val="0"/>
              </a:spcBef>
              <a:spcAft>
                <a:spcPts val="0"/>
              </a:spcAft>
              <a:buSzPts val="900"/>
              <a:buNone/>
            </a:pPr>
            <a:r>
              <a:t/>
            </a:r>
            <a:endParaRPr/>
          </a:p>
        </p:txBody>
      </p:sp>
      <p:sp>
        <p:nvSpPr>
          <p:cNvPr id="260" name="Google Shape;260;p32"/>
          <p:cNvSpPr txBox="1"/>
          <p:nvPr>
            <p:ph idx="12" type="sldNum"/>
          </p:nvPr>
        </p:nvSpPr>
        <p:spPr>
          <a:xfrm>
            <a:off x="5803232" y="3257915"/>
            <a:ext cx="1710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t>‹#›</a:t>
            </a:fld>
            <a:endParaRPr/>
          </a:p>
        </p:txBody>
      </p:sp>
      <p:sp>
        <p:nvSpPr>
          <p:cNvPr id="261" name="Google Shape;261;p32"/>
          <p:cNvSpPr txBox="1"/>
          <p:nvPr>
            <p:ph idx="2" type="body"/>
          </p:nvPr>
        </p:nvSpPr>
        <p:spPr>
          <a:xfrm>
            <a:off x="131080" y="1226563"/>
            <a:ext cx="11076900" cy="5238900"/>
          </a:xfrm>
          <a:prstGeom prst="rect">
            <a:avLst/>
          </a:prstGeom>
          <a:noFill/>
          <a:ln>
            <a:noFill/>
          </a:ln>
        </p:spPr>
        <p:txBody>
          <a:bodyPr anchorCtr="0" anchor="t" bIns="22850" lIns="45725" spcFirstLastPara="1" rIns="45725" wrap="square" tIns="22850">
            <a:noAutofit/>
          </a:bodyPr>
          <a:lstStyle/>
          <a:p>
            <a:pPr indent="0" lvl="0" marL="0" rtl="0" algn="l">
              <a:lnSpc>
                <a:spcPct val="115000"/>
              </a:lnSpc>
              <a:spcBef>
                <a:spcPts val="0"/>
              </a:spcBef>
              <a:spcAft>
                <a:spcPts val="0"/>
              </a:spcAft>
              <a:buNone/>
            </a:pPr>
            <a:r>
              <a:rPr lang="nl-NL" sz="1900">
                <a:solidFill>
                  <a:schemeClr val="dk1"/>
                </a:solidFill>
              </a:rPr>
              <a:t>Description: </a:t>
            </a:r>
            <a:endParaRPr sz="1900">
              <a:solidFill>
                <a:schemeClr val="dk1"/>
              </a:solidFill>
            </a:endParaRPr>
          </a:p>
          <a:p>
            <a:pPr indent="-234950" lvl="0" marL="228600" rtl="0" algn="l">
              <a:lnSpc>
                <a:spcPct val="115000"/>
              </a:lnSpc>
              <a:spcBef>
                <a:spcPts val="0"/>
              </a:spcBef>
              <a:spcAft>
                <a:spcPts val="0"/>
              </a:spcAft>
              <a:buClr>
                <a:schemeClr val="dk1"/>
              </a:buClr>
              <a:buSzPts val="1900"/>
              <a:buChar char="•"/>
            </a:pPr>
            <a:r>
              <a:rPr b="0" lang="nl-NL" sz="1900">
                <a:solidFill>
                  <a:schemeClr val="dk1"/>
                </a:solidFill>
              </a:rPr>
              <a:t>Helpdesk solution i</a:t>
            </a:r>
            <a:r>
              <a:rPr b="0" lang="nl-NL" sz="1900">
                <a:solidFill>
                  <a:schemeClr val="dk1"/>
                </a:solidFill>
              </a:rPr>
              <a:t>ntegrated with Nodes’ existing support frameworks</a:t>
            </a:r>
            <a:endParaRPr b="0" sz="1900">
              <a:solidFill>
                <a:schemeClr val="dk1"/>
              </a:solidFill>
            </a:endParaRPr>
          </a:p>
          <a:p>
            <a:pPr indent="-234950" lvl="0" marL="228600" rtl="0" algn="l">
              <a:lnSpc>
                <a:spcPct val="115000"/>
              </a:lnSpc>
              <a:spcBef>
                <a:spcPts val="0"/>
              </a:spcBef>
              <a:spcAft>
                <a:spcPts val="0"/>
              </a:spcAft>
              <a:buClr>
                <a:schemeClr val="dk1"/>
              </a:buClr>
              <a:buSzPts val="1900"/>
              <a:buChar char="•"/>
            </a:pPr>
            <a:r>
              <a:rPr b="0" lang="nl-NL" sz="1900">
                <a:solidFill>
                  <a:schemeClr val="dk1"/>
                </a:solidFill>
              </a:rPr>
              <a:t>Highly scalable. Already successfully used across EGI Federation</a:t>
            </a:r>
            <a:endParaRPr b="0" sz="1900">
              <a:solidFill>
                <a:schemeClr val="dk1"/>
              </a:solidFill>
            </a:endParaRPr>
          </a:p>
          <a:p>
            <a:pPr indent="-234950" lvl="0" marL="228600" rtl="0" algn="l">
              <a:spcBef>
                <a:spcPts val="0"/>
              </a:spcBef>
              <a:spcAft>
                <a:spcPts val="0"/>
              </a:spcAft>
              <a:buClr>
                <a:schemeClr val="dk1"/>
              </a:buClr>
              <a:buSzPts val="1900"/>
              <a:buChar char="•"/>
            </a:pPr>
            <a:r>
              <a:rPr b="0" lang="nl-NL" sz="1900">
                <a:solidFill>
                  <a:schemeClr val="dk1"/>
                </a:solidFill>
              </a:rPr>
              <a:t>Different integration options. Ticket synchronisation to mailing lists.</a:t>
            </a:r>
            <a:endParaRPr b="0" sz="1900">
              <a:solidFill>
                <a:schemeClr val="dk1"/>
              </a:solidFill>
            </a:endParaRPr>
          </a:p>
          <a:p>
            <a:pPr indent="-234950" lvl="0" marL="228600" rtl="0" algn="l">
              <a:spcBef>
                <a:spcPts val="0"/>
              </a:spcBef>
              <a:spcAft>
                <a:spcPts val="0"/>
              </a:spcAft>
              <a:buClr>
                <a:schemeClr val="dk1"/>
              </a:buClr>
              <a:buSzPts val="1900"/>
              <a:buChar char="•"/>
            </a:pPr>
            <a:r>
              <a:rPr b="0" lang="nl-NL" sz="1900">
                <a:solidFill>
                  <a:schemeClr val="dk1"/>
                </a:solidFill>
              </a:rPr>
              <a:t>AI integration for streamlining ticket management, knowledge base generation etc. </a:t>
            </a:r>
            <a:endParaRPr b="0" sz="1900">
              <a:solidFill>
                <a:schemeClr val="dk1"/>
              </a:solidFill>
            </a:endParaRPr>
          </a:p>
          <a:p>
            <a:pPr indent="0" lvl="0" marL="228600" rtl="0" algn="l">
              <a:spcBef>
                <a:spcPts val="0"/>
              </a:spcBef>
              <a:spcAft>
                <a:spcPts val="0"/>
              </a:spcAft>
              <a:buNone/>
            </a:pPr>
            <a:r>
              <a:t/>
            </a:r>
            <a:endParaRPr b="0" sz="1900">
              <a:solidFill>
                <a:schemeClr val="dk1"/>
              </a:solidFill>
            </a:endParaRPr>
          </a:p>
          <a:p>
            <a:pPr indent="0" lvl="0" marL="0" rtl="0" algn="l">
              <a:lnSpc>
                <a:spcPct val="115000"/>
              </a:lnSpc>
              <a:spcBef>
                <a:spcPts val="0"/>
              </a:spcBef>
              <a:spcAft>
                <a:spcPts val="0"/>
              </a:spcAft>
              <a:buNone/>
            </a:pPr>
            <a:r>
              <a:t/>
            </a:r>
            <a:endParaRPr sz="1900">
              <a:solidFill>
                <a:schemeClr val="dk1"/>
              </a:solidFill>
            </a:endParaRPr>
          </a:p>
          <a:p>
            <a:pPr indent="0" lvl="0" marL="0" rtl="0" algn="l">
              <a:lnSpc>
                <a:spcPct val="115000"/>
              </a:lnSpc>
              <a:spcBef>
                <a:spcPts val="0"/>
              </a:spcBef>
              <a:spcAft>
                <a:spcPts val="0"/>
              </a:spcAft>
              <a:buNone/>
            </a:pPr>
            <a:r>
              <a:rPr lang="nl-NL" sz="1900">
                <a:solidFill>
                  <a:schemeClr val="dk1"/>
                </a:solidFill>
              </a:rPr>
              <a:t>Technologies: </a:t>
            </a:r>
            <a:endParaRPr sz="1900">
              <a:solidFill>
                <a:schemeClr val="dk1"/>
              </a:solidFill>
            </a:endParaRPr>
          </a:p>
          <a:p>
            <a:pPr indent="0" lvl="0" marL="0" rtl="0" algn="l">
              <a:lnSpc>
                <a:spcPct val="115000"/>
              </a:lnSpc>
              <a:spcBef>
                <a:spcPts val="0"/>
              </a:spcBef>
              <a:spcAft>
                <a:spcPts val="0"/>
              </a:spcAft>
              <a:buNone/>
            </a:pPr>
            <a:r>
              <a:rPr b="0" lang="nl-NL" sz="1900">
                <a:solidFill>
                  <a:schemeClr val="dk1"/>
                </a:solidFill>
              </a:rPr>
              <a:t>Zammad</a:t>
            </a:r>
            <a:r>
              <a:rPr b="0" lang="nl-NL" sz="1900"/>
              <a:t> (</a:t>
            </a:r>
            <a:r>
              <a:rPr b="0" lang="nl-NL" sz="1900" u="sng">
                <a:solidFill>
                  <a:srgbClr val="1868DB"/>
                </a:solidFill>
                <a:highlight>
                  <a:schemeClr val="lt1"/>
                </a:highlight>
                <a:latin typeface="Ubuntu"/>
                <a:ea typeface="Ubuntu"/>
                <a:cs typeface="Ubuntu"/>
                <a:sym typeface="Ubuntu"/>
                <a:hlinkClick r:id="rId3">
                  <a:extLst>
                    <a:ext uri="{A12FA001-AC4F-418D-AE19-62706E023703}">
                      <ahyp:hlinkClr val="tx"/>
                    </a:ext>
                  </a:extLst>
                </a:hlinkClick>
              </a:rPr>
              <a:t>https://github.com/zammad/zammad</a:t>
            </a:r>
            <a:r>
              <a:rPr b="0" lang="nl-NL" sz="1900"/>
              <a:t>)</a:t>
            </a:r>
            <a:endParaRPr b="0" sz="1900"/>
          </a:p>
          <a:p>
            <a:pPr indent="0" lvl="0" marL="0" rtl="0" algn="l">
              <a:lnSpc>
                <a:spcPct val="115000"/>
              </a:lnSpc>
              <a:spcBef>
                <a:spcPts val="0"/>
              </a:spcBef>
              <a:spcAft>
                <a:spcPts val="0"/>
              </a:spcAft>
              <a:buNone/>
            </a:pPr>
            <a:r>
              <a:t/>
            </a:r>
            <a:endParaRPr sz="1900"/>
          </a:p>
          <a:p>
            <a:pPr indent="0" lvl="0" marL="0" rtl="0" algn="l">
              <a:lnSpc>
                <a:spcPct val="115000"/>
              </a:lnSpc>
              <a:spcBef>
                <a:spcPts val="0"/>
              </a:spcBef>
              <a:spcAft>
                <a:spcPts val="0"/>
              </a:spcAft>
              <a:buNone/>
            </a:pPr>
            <a:r>
              <a:rPr lang="nl-NL" sz="1900">
                <a:solidFill>
                  <a:schemeClr val="dk1"/>
                </a:solidFill>
              </a:rPr>
              <a:t>Documentation: </a:t>
            </a:r>
            <a:endParaRPr b="0" sz="1900">
              <a:solidFill>
                <a:schemeClr val="dk1"/>
              </a:solidFill>
            </a:endParaRPr>
          </a:p>
          <a:p>
            <a:pPr indent="0" lvl="0" marL="0" rtl="0" algn="l">
              <a:lnSpc>
                <a:spcPct val="115000"/>
              </a:lnSpc>
              <a:spcBef>
                <a:spcPts val="0"/>
              </a:spcBef>
              <a:spcAft>
                <a:spcPts val="0"/>
              </a:spcAft>
              <a:buNone/>
            </a:pPr>
            <a:r>
              <a:rPr b="0" lang="nl-NL" sz="1900" u="sng">
                <a:solidFill>
                  <a:schemeClr val="hlink"/>
                </a:solidFill>
                <a:hlinkClick r:id="rId4"/>
              </a:rPr>
              <a:t>https://docs.egi.eu/internal/helpdesk/</a:t>
            </a:r>
            <a:r>
              <a:rPr b="0" lang="nl-NL" sz="1900"/>
              <a:t> </a:t>
            </a:r>
            <a:br>
              <a:rPr b="0" lang="nl-NL" sz="1900"/>
            </a:br>
            <a:endParaRPr sz="3300"/>
          </a:p>
          <a:p>
            <a:pPr indent="0" lvl="0" marL="0" rtl="0" algn="l">
              <a:lnSpc>
                <a:spcPct val="115000"/>
              </a:lnSpc>
              <a:spcBef>
                <a:spcPts val="0"/>
              </a:spcBef>
              <a:spcAft>
                <a:spcPts val="0"/>
              </a:spcAft>
              <a:buNone/>
            </a:pPr>
            <a:r>
              <a:t/>
            </a:r>
            <a:endParaRPr sz="3200"/>
          </a:p>
          <a:p>
            <a:pPr indent="0" lvl="0" marL="0" rtl="0" algn="l">
              <a:lnSpc>
                <a:spcPct val="115000"/>
              </a:lnSpc>
              <a:spcBef>
                <a:spcPts val="0"/>
              </a:spcBef>
              <a:spcAft>
                <a:spcPts val="0"/>
              </a:spcAft>
              <a:buNone/>
            </a:pPr>
            <a:r>
              <a:t/>
            </a:r>
            <a:endParaRPr sz="1900"/>
          </a:p>
          <a:p>
            <a:pPr indent="0" lvl="0" marL="0" rtl="0" algn="l">
              <a:lnSpc>
                <a:spcPct val="115000"/>
              </a:lnSpc>
              <a:spcBef>
                <a:spcPts val="0"/>
              </a:spcBef>
              <a:spcAft>
                <a:spcPts val="0"/>
              </a:spcAft>
              <a:buNone/>
            </a:pPr>
            <a:r>
              <a:t/>
            </a:r>
            <a:endParaRPr sz="1900"/>
          </a:p>
          <a:p>
            <a:pPr indent="0" lvl="0" marL="228600" rtl="0" algn="l">
              <a:lnSpc>
                <a:spcPct val="115000"/>
              </a:lnSpc>
              <a:spcBef>
                <a:spcPts val="0"/>
              </a:spcBef>
              <a:spcAft>
                <a:spcPts val="0"/>
              </a:spcAft>
              <a:buNone/>
            </a:pPr>
            <a:r>
              <a:t/>
            </a:r>
            <a:endParaRPr b="0"/>
          </a:p>
        </p:txBody>
      </p:sp>
      <p:pic>
        <p:nvPicPr>
          <p:cNvPr id="262" name="Google Shape;262;p32" title="Screenshot 2026-09-09 at 20.37.19.png"/>
          <p:cNvPicPr preferRelativeResize="0"/>
          <p:nvPr/>
        </p:nvPicPr>
        <p:blipFill>
          <a:blip r:embed="rId5">
            <a:alphaModFix/>
          </a:blip>
          <a:stretch>
            <a:fillRect/>
          </a:stretch>
        </p:blipFill>
        <p:spPr>
          <a:xfrm>
            <a:off x="5974225" y="3442727"/>
            <a:ext cx="5245527" cy="29582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3"/>
          <p:cNvSpPr txBox="1"/>
          <p:nvPr>
            <p:ph type="title"/>
          </p:nvPr>
        </p:nvSpPr>
        <p:spPr>
          <a:xfrm>
            <a:off x="1282073" y="395408"/>
            <a:ext cx="10985700" cy="12621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sz="3800">
                <a:latin typeface="DM Sans Light"/>
                <a:ea typeface="DM Sans Light"/>
                <a:cs typeface="DM Sans Light"/>
                <a:sym typeface="DM Sans Light"/>
              </a:rPr>
              <a:t>Core capabilities offered to Nodes</a:t>
            </a:r>
            <a:r>
              <a:rPr lang="nl-NL" sz="3800">
                <a:latin typeface="DM Sans Light"/>
                <a:ea typeface="DM Sans Light"/>
                <a:cs typeface="DM Sans Light"/>
                <a:sym typeface="DM Sans Light"/>
              </a:rPr>
              <a:t>: Monitoring</a:t>
            </a:r>
            <a:endParaRPr sz="4900">
              <a:latin typeface="DM Sans Light"/>
              <a:ea typeface="DM Sans Light"/>
              <a:cs typeface="DM Sans Light"/>
              <a:sym typeface="DM Sans Light"/>
            </a:endParaRPr>
          </a:p>
          <a:p>
            <a:pPr indent="0" lvl="0" marL="0" rtl="0" algn="l">
              <a:lnSpc>
                <a:spcPct val="100000"/>
              </a:lnSpc>
              <a:spcBef>
                <a:spcPts val="0"/>
              </a:spcBef>
              <a:spcAft>
                <a:spcPts val="0"/>
              </a:spcAft>
              <a:buSzPts val="900"/>
              <a:buNone/>
            </a:pPr>
            <a:r>
              <a:t/>
            </a:r>
            <a:endParaRPr/>
          </a:p>
        </p:txBody>
      </p:sp>
      <p:sp>
        <p:nvSpPr>
          <p:cNvPr id="268" name="Google Shape;268;p33"/>
          <p:cNvSpPr txBox="1"/>
          <p:nvPr>
            <p:ph idx="12" type="sldNum"/>
          </p:nvPr>
        </p:nvSpPr>
        <p:spPr>
          <a:xfrm>
            <a:off x="5803232" y="3257915"/>
            <a:ext cx="1710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t>‹#›</a:t>
            </a:fld>
            <a:endParaRPr/>
          </a:p>
        </p:txBody>
      </p:sp>
      <p:sp>
        <p:nvSpPr>
          <p:cNvPr id="269" name="Google Shape;269;p33"/>
          <p:cNvSpPr txBox="1"/>
          <p:nvPr>
            <p:ph idx="2" type="body"/>
          </p:nvPr>
        </p:nvSpPr>
        <p:spPr>
          <a:xfrm>
            <a:off x="230268" y="1277150"/>
            <a:ext cx="11076900" cy="5238900"/>
          </a:xfrm>
          <a:prstGeom prst="rect">
            <a:avLst/>
          </a:prstGeom>
          <a:noFill/>
          <a:ln>
            <a:noFill/>
          </a:ln>
        </p:spPr>
        <p:txBody>
          <a:bodyPr anchorCtr="0" anchor="t" bIns="22850" lIns="45725" spcFirstLastPara="1" rIns="45725" wrap="square" tIns="22850">
            <a:noAutofit/>
          </a:bodyPr>
          <a:lstStyle/>
          <a:p>
            <a:pPr indent="0" lvl="0" marL="0" rtl="0" algn="l">
              <a:lnSpc>
                <a:spcPct val="115000"/>
              </a:lnSpc>
              <a:spcBef>
                <a:spcPts val="0"/>
              </a:spcBef>
              <a:spcAft>
                <a:spcPts val="0"/>
              </a:spcAft>
              <a:buNone/>
            </a:pPr>
            <a:r>
              <a:rPr lang="nl-NL" sz="1900">
                <a:solidFill>
                  <a:schemeClr val="dk1"/>
                </a:solidFill>
              </a:rPr>
              <a:t>Description: </a:t>
            </a:r>
            <a:endParaRPr sz="1900">
              <a:solidFill>
                <a:schemeClr val="dk1"/>
              </a:solidFill>
            </a:endParaRPr>
          </a:p>
          <a:p>
            <a:pPr indent="-234950" lvl="0" marL="228600" rtl="0" algn="l">
              <a:lnSpc>
                <a:spcPct val="115000"/>
              </a:lnSpc>
              <a:spcBef>
                <a:spcPts val="0"/>
              </a:spcBef>
              <a:spcAft>
                <a:spcPts val="0"/>
              </a:spcAft>
              <a:buClr>
                <a:schemeClr val="dk1"/>
              </a:buClr>
              <a:buSzPts val="1900"/>
              <a:buChar char="•"/>
            </a:pPr>
            <a:r>
              <a:rPr b="0" lang="nl-NL" sz="1900">
                <a:solidFill>
                  <a:schemeClr val="dk1"/>
                </a:solidFill>
              </a:rPr>
              <a:t>Central resource monitoring supporting uptime (availability/reliability) reporting and enabling early detection/resolution of problems. </a:t>
            </a:r>
            <a:endParaRPr b="0" sz="1900">
              <a:solidFill>
                <a:schemeClr val="dk1"/>
              </a:solidFill>
            </a:endParaRPr>
          </a:p>
          <a:p>
            <a:pPr indent="-234950" lvl="0" marL="228600" rtl="0" algn="l">
              <a:lnSpc>
                <a:spcPct val="115000"/>
              </a:lnSpc>
              <a:spcBef>
                <a:spcPts val="0"/>
              </a:spcBef>
              <a:spcAft>
                <a:spcPts val="0"/>
              </a:spcAft>
              <a:buClr>
                <a:schemeClr val="dk1"/>
              </a:buClr>
              <a:buSzPts val="1900"/>
              <a:buChar char="•"/>
            </a:pPr>
            <a:r>
              <a:rPr b="0" lang="nl-NL" sz="1900">
                <a:solidFill>
                  <a:schemeClr val="dk1"/>
                </a:solidFill>
              </a:rPr>
              <a:t>Agile monitoring frontend supporting high level infrastructure view down to individual test results</a:t>
            </a:r>
            <a:endParaRPr b="0" sz="1900">
              <a:solidFill>
                <a:schemeClr val="dk1"/>
              </a:solidFill>
            </a:endParaRPr>
          </a:p>
          <a:p>
            <a:pPr indent="0" lvl="0" marL="0" rtl="0" algn="l">
              <a:lnSpc>
                <a:spcPct val="115000"/>
              </a:lnSpc>
              <a:spcBef>
                <a:spcPts val="0"/>
              </a:spcBef>
              <a:spcAft>
                <a:spcPts val="0"/>
              </a:spcAft>
              <a:buNone/>
            </a:pPr>
            <a:r>
              <a:t/>
            </a:r>
            <a:endParaRPr b="0" sz="1900">
              <a:solidFill>
                <a:schemeClr val="dk1"/>
              </a:solidFill>
            </a:endParaRPr>
          </a:p>
          <a:p>
            <a:pPr indent="0" lvl="0" marL="0" rtl="0" algn="l">
              <a:lnSpc>
                <a:spcPct val="115000"/>
              </a:lnSpc>
              <a:spcBef>
                <a:spcPts val="0"/>
              </a:spcBef>
              <a:spcAft>
                <a:spcPts val="0"/>
              </a:spcAft>
              <a:buNone/>
            </a:pPr>
            <a:r>
              <a:t/>
            </a:r>
            <a:endParaRPr sz="1900">
              <a:solidFill>
                <a:schemeClr val="dk1"/>
              </a:solidFill>
            </a:endParaRPr>
          </a:p>
          <a:p>
            <a:pPr indent="0" lvl="0" marL="0" rtl="0" algn="l">
              <a:lnSpc>
                <a:spcPct val="115000"/>
              </a:lnSpc>
              <a:spcBef>
                <a:spcPts val="0"/>
              </a:spcBef>
              <a:spcAft>
                <a:spcPts val="0"/>
              </a:spcAft>
              <a:buNone/>
            </a:pPr>
            <a:r>
              <a:rPr lang="nl-NL" sz="1900">
                <a:solidFill>
                  <a:schemeClr val="dk1"/>
                </a:solidFill>
              </a:rPr>
              <a:t>Technologies:</a:t>
            </a:r>
            <a:br>
              <a:rPr lang="nl-NL" sz="1900">
                <a:solidFill>
                  <a:schemeClr val="dk1"/>
                </a:solidFill>
              </a:rPr>
            </a:br>
            <a:r>
              <a:rPr b="0" lang="nl-NL" sz="1900">
                <a:solidFill>
                  <a:schemeClr val="dk1"/>
                </a:solidFill>
              </a:rPr>
              <a:t>Argo (</a:t>
            </a:r>
            <a:r>
              <a:rPr b="0" lang="nl-NL" sz="1900" u="sng">
                <a:solidFill>
                  <a:srgbClr val="1868DB"/>
                </a:solidFill>
                <a:highlight>
                  <a:schemeClr val="lt1"/>
                </a:highlight>
                <a:latin typeface="Ubuntu"/>
                <a:ea typeface="Ubuntu"/>
                <a:cs typeface="Ubuntu"/>
                <a:sym typeface="Ubuntu"/>
                <a:hlinkClick r:id="rId3">
                  <a:extLst>
                    <a:ext uri="{A12FA001-AC4F-418D-AE19-62706E023703}">
                      <ahyp:hlinkClr val="tx"/>
                    </a:ext>
                  </a:extLst>
                </a:hlinkClick>
              </a:rPr>
              <a:t>https://github.com/ARGOeu</a:t>
            </a:r>
            <a:r>
              <a:rPr b="0" lang="nl-NL" sz="1900">
                <a:solidFill>
                  <a:schemeClr val="dk1"/>
                </a:solidFill>
              </a:rPr>
              <a:t>)</a:t>
            </a:r>
            <a:endParaRPr b="0" sz="1900">
              <a:solidFill>
                <a:schemeClr val="dk1"/>
              </a:solidFill>
            </a:endParaRPr>
          </a:p>
          <a:p>
            <a:pPr indent="0" lvl="0" marL="0" rtl="0" algn="l">
              <a:lnSpc>
                <a:spcPct val="115000"/>
              </a:lnSpc>
              <a:spcBef>
                <a:spcPts val="0"/>
              </a:spcBef>
              <a:spcAft>
                <a:spcPts val="0"/>
              </a:spcAft>
              <a:buNone/>
            </a:pPr>
            <a:r>
              <a:t/>
            </a:r>
            <a:endParaRPr sz="1900">
              <a:solidFill>
                <a:schemeClr val="dk1"/>
              </a:solidFill>
            </a:endParaRPr>
          </a:p>
          <a:p>
            <a:pPr indent="0" lvl="0" marL="0" rtl="0" algn="l">
              <a:lnSpc>
                <a:spcPct val="115000"/>
              </a:lnSpc>
              <a:spcBef>
                <a:spcPts val="0"/>
              </a:spcBef>
              <a:spcAft>
                <a:spcPts val="0"/>
              </a:spcAft>
              <a:buNone/>
            </a:pPr>
            <a:r>
              <a:t/>
            </a:r>
            <a:endParaRPr sz="1900">
              <a:solidFill>
                <a:schemeClr val="dk1"/>
              </a:solidFill>
            </a:endParaRPr>
          </a:p>
          <a:p>
            <a:pPr indent="0" lvl="0" marL="0" rtl="0" algn="l">
              <a:lnSpc>
                <a:spcPct val="115000"/>
              </a:lnSpc>
              <a:spcBef>
                <a:spcPts val="0"/>
              </a:spcBef>
              <a:spcAft>
                <a:spcPts val="0"/>
              </a:spcAft>
              <a:buNone/>
            </a:pPr>
            <a:r>
              <a:rPr lang="nl-NL" sz="1900">
                <a:solidFill>
                  <a:schemeClr val="dk1"/>
                </a:solidFill>
              </a:rPr>
              <a:t>Documentation: </a:t>
            </a:r>
            <a:br>
              <a:rPr lang="nl-NL" sz="1900"/>
            </a:br>
            <a:endParaRPr b="0" sz="1900" u="sng">
              <a:solidFill>
                <a:srgbClr val="1868DB"/>
              </a:solidFill>
              <a:highlight>
                <a:srgbClr val="FFFFFF"/>
              </a:highlight>
              <a:latin typeface="Ubuntu"/>
              <a:ea typeface="Ubuntu"/>
              <a:cs typeface="Ubuntu"/>
              <a:sym typeface="Ubuntu"/>
            </a:endParaRPr>
          </a:p>
          <a:p>
            <a:pPr indent="0" lvl="0" marL="0" rtl="0" algn="l">
              <a:lnSpc>
                <a:spcPct val="115000"/>
              </a:lnSpc>
              <a:spcBef>
                <a:spcPts val="0"/>
              </a:spcBef>
              <a:spcAft>
                <a:spcPts val="0"/>
              </a:spcAft>
              <a:buNone/>
            </a:pPr>
            <a:r>
              <a:rPr b="0" lang="nl-NL" sz="1900" u="sng">
                <a:solidFill>
                  <a:schemeClr val="hlink"/>
                </a:solidFill>
                <a:highlight>
                  <a:srgbClr val="FFFFFF"/>
                </a:highlight>
                <a:latin typeface="Ubuntu"/>
                <a:ea typeface="Ubuntu"/>
                <a:cs typeface="Ubuntu"/>
                <a:sym typeface="Ubuntu"/>
                <a:hlinkClick r:id="rId4"/>
              </a:rPr>
              <a:t>https://docs.egi.eu/internal/monitoring/</a:t>
            </a:r>
            <a:r>
              <a:rPr b="0" lang="nl-NL" sz="1900" u="sng">
                <a:solidFill>
                  <a:srgbClr val="1868DB"/>
                </a:solidFill>
                <a:highlight>
                  <a:srgbClr val="FFFFFF"/>
                </a:highlight>
                <a:latin typeface="Ubuntu"/>
                <a:ea typeface="Ubuntu"/>
                <a:cs typeface="Ubuntu"/>
                <a:sym typeface="Ubuntu"/>
              </a:rPr>
              <a:t> </a:t>
            </a:r>
            <a:endParaRPr b="0" sz="1900" u="sng">
              <a:solidFill>
                <a:srgbClr val="1868DB"/>
              </a:solidFill>
              <a:highlight>
                <a:srgbClr val="FFFFFF"/>
              </a:highlight>
              <a:latin typeface="Ubuntu"/>
              <a:ea typeface="Ubuntu"/>
              <a:cs typeface="Ubuntu"/>
              <a:sym typeface="Ubuntu"/>
            </a:endParaRPr>
          </a:p>
          <a:p>
            <a:pPr indent="0" lvl="0" marL="0" rtl="0" algn="l">
              <a:lnSpc>
                <a:spcPct val="115000"/>
              </a:lnSpc>
              <a:spcBef>
                <a:spcPts val="0"/>
              </a:spcBef>
              <a:spcAft>
                <a:spcPts val="0"/>
              </a:spcAft>
              <a:buNone/>
            </a:pPr>
            <a:r>
              <a:t/>
            </a:r>
            <a:endParaRPr sz="1900"/>
          </a:p>
          <a:p>
            <a:pPr indent="0" lvl="0" marL="0" rtl="0" algn="l">
              <a:lnSpc>
                <a:spcPct val="115000"/>
              </a:lnSpc>
              <a:spcBef>
                <a:spcPts val="0"/>
              </a:spcBef>
              <a:spcAft>
                <a:spcPts val="0"/>
              </a:spcAft>
              <a:buNone/>
            </a:pPr>
            <a:r>
              <a:t/>
            </a:r>
            <a:endParaRPr sz="1900"/>
          </a:p>
          <a:p>
            <a:pPr indent="0" lvl="0" marL="0" rtl="0" algn="l">
              <a:lnSpc>
                <a:spcPct val="115000"/>
              </a:lnSpc>
              <a:spcBef>
                <a:spcPts val="0"/>
              </a:spcBef>
              <a:spcAft>
                <a:spcPts val="0"/>
              </a:spcAft>
              <a:buNone/>
            </a:pPr>
            <a:r>
              <a:t/>
            </a:r>
            <a:endParaRPr sz="1900"/>
          </a:p>
          <a:p>
            <a:pPr indent="0" lvl="0" marL="228600" rtl="0" algn="l">
              <a:lnSpc>
                <a:spcPct val="115000"/>
              </a:lnSpc>
              <a:spcBef>
                <a:spcPts val="0"/>
              </a:spcBef>
              <a:spcAft>
                <a:spcPts val="0"/>
              </a:spcAft>
              <a:buNone/>
            </a:pPr>
            <a:r>
              <a:t/>
            </a:r>
            <a:endParaRPr b="0"/>
          </a:p>
        </p:txBody>
      </p:sp>
      <p:pic>
        <p:nvPicPr>
          <p:cNvPr id="270" name="Google Shape;270;p33" title="Screenshot 2026-09-09 at 20.35.14.png"/>
          <p:cNvPicPr preferRelativeResize="0"/>
          <p:nvPr/>
        </p:nvPicPr>
        <p:blipFill>
          <a:blip r:embed="rId5">
            <a:alphaModFix/>
          </a:blip>
          <a:stretch>
            <a:fillRect/>
          </a:stretch>
        </p:blipFill>
        <p:spPr>
          <a:xfrm>
            <a:off x="5013675" y="2988088"/>
            <a:ext cx="6800701" cy="3267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4"/>
          <p:cNvSpPr txBox="1"/>
          <p:nvPr>
            <p:ph type="title"/>
          </p:nvPr>
        </p:nvSpPr>
        <p:spPr>
          <a:xfrm>
            <a:off x="1282073" y="395408"/>
            <a:ext cx="10985700" cy="12621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sz="3800">
                <a:latin typeface="DM Sans Light"/>
                <a:ea typeface="DM Sans Light"/>
                <a:cs typeface="DM Sans Light"/>
                <a:sym typeface="DM Sans Light"/>
              </a:rPr>
              <a:t>Core capabilities offered to Nodes</a:t>
            </a:r>
            <a:r>
              <a:rPr lang="nl-NL" sz="3800">
                <a:latin typeface="DM Sans Light"/>
                <a:ea typeface="DM Sans Light"/>
                <a:cs typeface="DM Sans Light"/>
                <a:sym typeface="DM Sans Light"/>
              </a:rPr>
              <a:t>: Accounting</a:t>
            </a:r>
            <a:endParaRPr sz="4900">
              <a:latin typeface="DM Sans Light"/>
              <a:ea typeface="DM Sans Light"/>
              <a:cs typeface="DM Sans Light"/>
              <a:sym typeface="DM Sans Light"/>
            </a:endParaRPr>
          </a:p>
          <a:p>
            <a:pPr indent="0" lvl="0" marL="0" rtl="0" algn="l">
              <a:lnSpc>
                <a:spcPct val="100000"/>
              </a:lnSpc>
              <a:spcBef>
                <a:spcPts val="0"/>
              </a:spcBef>
              <a:spcAft>
                <a:spcPts val="0"/>
              </a:spcAft>
              <a:buSzPts val="900"/>
              <a:buNone/>
            </a:pPr>
            <a:r>
              <a:t/>
            </a:r>
            <a:endParaRPr/>
          </a:p>
        </p:txBody>
      </p:sp>
      <p:sp>
        <p:nvSpPr>
          <p:cNvPr id="276" name="Google Shape;276;p34"/>
          <p:cNvSpPr txBox="1"/>
          <p:nvPr>
            <p:ph idx="12" type="sldNum"/>
          </p:nvPr>
        </p:nvSpPr>
        <p:spPr>
          <a:xfrm>
            <a:off x="5803232" y="3257915"/>
            <a:ext cx="1710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t>‹#›</a:t>
            </a:fld>
            <a:endParaRPr/>
          </a:p>
        </p:txBody>
      </p:sp>
      <p:sp>
        <p:nvSpPr>
          <p:cNvPr id="277" name="Google Shape;277;p34"/>
          <p:cNvSpPr txBox="1"/>
          <p:nvPr>
            <p:ph idx="2" type="body"/>
          </p:nvPr>
        </p:nvSpPr>
        <p:spPr>
          <a:xfrm>
            <a:off x="230268" y="1277150"/>
            <a:ext cx="11076900" cy="5238900"/>
          </a:xfrm>
          <a:prstGeom prst="rect">
            <a:avLst/>
          </a:prstGeom>
          <a:noFill/>
          <a:ln>
            <a:noFill/>
          </a:ln>
        </p:spPr>
        <p:txBody>
          <a:bodyPr anchorCtr="0" anchor="t" bIns="22850" lIns="45725" spcFirstLastPara="1" rIns="45725" wrap="square" tIns="22850">
            <a:noAutofit/>
          </a:bodyPr>
          <a:lstStyle/>
          <a:p>
            <a:pPr indent="0" lvl="0" marL="0" rtl="0" algn="l">
              <a:lnSpc>
                <a:spcPct val="115000"/>
              </a:lnSpc>
              <a:spcBef>
                <a:spcPts val="0"/>
              </a:spcBef>
              <a:spcAft>
                <a:spcPts val="0"/>
              </a:spcAft>
              <a:buNone/>
            </a:pPr>
            <a:r>
              <a:rPr lang="nl-NL" sz="1900">
                <a:solidFill>
                  <a:schemeClr val="dk1"/>
                </a:solidFill>
              </a:rPr>
              <a:t>Description: </a:t>
            </a:r>
            <a:endParaRPr sz="1900">
              <a:solidFill>
                <a:schemeClr val="dk1"/>
              </a:solidFill>
            </a:endParaRPr>
          </a:p>
          <a:p>
            <a:pPr indent="-234950" lvl="0" marL="228600" rtl="0" algn="l">
              <a:lnSpc>
                <a:spcPct val="115000"/>
              </a:lnSpc>
              <a:spcBef>
                <a:spcPts val="0"/>
              </a:spcBef>
              <a:spcAft>
                <a:spcPts val="0"/>
              </a:spcAft>
              <a:buClr>
                <a:schemeClr val="dk1"/>
              </a:buClr>
              <a:buSzPts val="1900"/>
              <a:buChar char="•"/>
            </a:pPr>
            <a:r>
              <a:rPr b="0" lang="nl-NL" sz="1900">
                <a:solidFill>
                  <a:schemeClr val="dk1"/>
                </a:solidFill>
              </a:rPr>
              <a:t>Stores usage records for compute and storage services, which are collected at sites of the Federation and are securely transferred via message brokers to a central repository. </a:t>
            </a:r>
            <a:endParaRPr b="0" sz="1900">
              <a:solidFill>
                <a:schemeClr val="dk1"/>
              </a:solidFill>
            </a:endParaRPr>
          </a:p>
          <a:p>
            <a:pPr indent="-234950" lvl="0" marL="228600" rtl="0" algn="l">
              <a:lnSpc>
                <a:spcPct val="115000"/>
              </a:lnSpc>
              <a:spcBef>
                <a:spcPts val="0"/>
              </a:spcBef>
              <a:spcAft>
                <a:spcPts val="0"/>
              </a:spcAft>
              <a:buClr>
                <a:schemeClr val="dk1"/>
              </a:buClr>
              <a:buSzPts val="1900"/>
              <a:buChar char="•"/>
            </a:pPr>
            <a:r>
              <a:rPr b="0" lang="nl-NL" sz="1900">
                <a:solidFill>
                  <a:schemeClr val="dk1"/>
                </a:solidFill>
              </a:rPr>
              <a:t>The data can be consulted online through a portal.</a:t>
            </a:r>
            <a:endParaRPr b="0" sz="1900">
              <a:solidFill>
                <a:schemeClr val="dk1"/>
              </a:solidFill>
            </a:endParaRPr>
          </a:p>
          <a:p>
            <a:pPr indent="0" lvl="0" marL="0" rtl="0" algn="l">
              <a:lnSpc>
                <a:spcPct val="115000"/>
              </a:lnSpc>
              <a:spcBef>
                <a:spcPts val="0"/>
              </a:spcBef>
              <a:spcAft>
                <a:spcPts val="0"/>
              </a:spcAft>
              <a:buNone/>
            </a:pPr>
            <a:r>
              <a:t/>
            </a:r>
            <a:endParaRPr sz="1900">
              <a:solidFill>
                <a:schemeClr val="dk1"/>
              </a:solidFill>
            </a:endParaRPr>
          </a:p>
          <a:p>
            <a:pPr indent="0" lvl="0" marL="0" rtl="0" algn="l">
              <a:lnSpc>
                <a:spcPct val="115000"/>
              </a:lnSpc>
              <a:spcBef>
                <a:spcPts val="0"/>
              </a:spcBef>
              <a:spcAft>
                <a:spcPts val="0"/>
              </a:spcAft>
              <a:buNone/>
            </a:pPr>
            <a:r>
              <a:rPr lang="nl-NL" sz="1900">
                <a:solidFill>
                  <a:schemeClr val="dk1"/>
                </a:solidFill>
              </a:rPr>
              <a:t>Technologies:</a:t>
            </a:r>
            <a:endParaRPr sz="1900">
              <a:solidFill>
                <a:schemeClr val="dk1"/>
              </a:solidFill>
            </a:endParaRPr>
          </a:p>
          <a:p>
            <a:pPr indent="0" lvl="0" marL="0" rtl="0" algn="l">
              <a:lnSpc>
                <a:spcPct val="115000"/>
              </a:lnSpc>
              <a:spcBef>
                <a:spcPts val="0"/>
              </a:spcBef>
              <a:spcAft>
                <a:spcPts val="0"/>
              </a:spcAft>
              <a:buNone/>
            </a:pPr>
            <a:r>
              <a:rPr b="0" lang="nl-NL" sz="1900">
                <a:solidFill>
                  <a:schemeClr val="dk1"/>
                </a:solidFill>
              </a:rPr>
              <a:t>APEL Client (</a:t>
            </a:r>
            <a:r>
              <a:rPr b="0" lang="nl-NL" sz="1900" u="sng">
                <a:solidFill>
                  <a:schemeClr val="hlink"/>
                </a:solidFill>
                <a:highlight>
                  <a:schemeClr val="lt1"/>
                </a:highlight>
                <a:latin typeface="Ubuntu"/>
                <a:ea typeface="Ubuntu"/>
                <a:cs typeface="Ubuntu"/>
                <a:sym typeface="Ubuntu"/>
                <a:hlinkClick r:id="rId3"/>
              </a:rPr>
              <a:t>https://github.com/apel/apel</a:t>
            </a:r>
            <a:r>
              <a:rPr b="0" lang="nl-NL" sz="1900">
                <a:solidFill>
                  <a:schemeClr val="dk1"/>
                </a:solidFill>
              </a:rPr>
              <a:t>)</a:t>
            </a:r>
            <a:endParaRPr b="0" sz="1900">
              <a:solidFill>
                <a:schemeClr val="dk1"/>
              </a:solidFill>
            </a:endParaRPr>
          </a:p>
          <a:p>
            <a:pPr indent="0" lvl="0" marL="0" rtl="0" algn="l">
              <a:lnSpc>
                <a:spcPct val="115000"/>
              </a:lnSpc>
              <a:spcBef>
                <a:spcPts val="0"/>
              </a:spcBef>
              <a:spcAft>
                <a:spcPts val="0"/>
              </a:spcAft>
              <a:buNone/>
            </a:pPr>
            <a:r>
              <a:rPr b="0" lang="nl-NL" sz="1900">
                <a:solidFill>
                  <a:schemeClr val="dk1"/>
                </a:solidFill>
              </a:rPr>
              <a:t>APEL SSM (</a:t>
            </a:r>
            <a:r>
              <a:rPr b="0" lang="nl-NL" sz="1900">
                <a:highlight>
                  <a:schemeClr val="lt1"/>
                </a:highlight>
                <a:latin typeface="Ubuntu"/>
                <a:ea typeface="Ubuntu"/>
                <a:cs typeface="Ubuntu"/>
                <a:sym typeface="Ubuntu"/>
              </a:rPr>
              <a:t> </a:t>
            </a:r>
            <a:r>
              <a:rPr b="0" lang="nl-NL" sz="1900" u="sng">
                <a:solidFill>
                  <a:schemeClr val="hlink"/>
                </a:solidFill>
                <a:highlight>
                  <a:schemeClr val="lt1"/>
                </a:highlight>
                <a:latin typeface="Ubuntu"/>
                <a:ea typeface="Ubuntu"/>
                <a:cs typeface="Ubuntu"/>
                <a:sym typeface="Ubuntu"/>
                <a:hlinkClick r:id="rId4"/>
              </a:rPr>
              <a:t>https://github.com/apel/ssm</a:t>
            </a:r>
            <a:r>
              <a:rPr b="0" lang="nl-NL" sz="1900">
                <a:highlight>
                  <a:schemeClr val="lt1"/>
                </a:highlight>
                <a:latin typeface="Ubuntu"/>
                <a:ea typeface="Ubuntu"/>
                <a:cs typeface="Ubuntu"/>
                <a:sym typeface="Ubuntu"/>
              </a:rPr>
              <a:t> </a:t>
            </a:r>
            <a:r>
              <a:rPr b="0" lang="nl-NL" sz="1900">
                <a:solidFill>
                  <a:schemeClr val="dk1"/>
                </a:solidFill>
              </a:rPr>
              <a:t>)</a:t>
            </a:r>
            <a:endParaRPr b="0" sz="1900">
              <a:solidFill>
                <a:schemeClr val="dk1"/>
              </a:solidFill>
            </a:endParaRPr>
          </a:p>
          <a:p>
            <a:pPr indent="0" lvl="0" marL="0" rtl="0" algn="l">
              <a:lnSpc>
                <a:spcPct val="115000"/>
              </a:lnSpc>
              <a:spcBef>
                <a:spcPts val="0"/>
              </a:spcBef>
              <a:spcAft>
                <a:spcPts val="0"/>
              </a:spcAft>
              <a:buNone/>
            </a:pPr>
            <a:r>
              <a:rPr b="0" lang="nl-NL" sz="1900">
                <a:solidFill>
                  <a:schemeClr val="dk1"/>
                </a:solidFill>
              </a:rPr>
              <a:t>Grafana </a:t>
            </a:r>
            <a:endParaRPr b="0" sz="1900">
              <a:solidFill>
                <a:schemeClr val="dk1"/>
              </a:solidFill>
            </a:endParaRPr>
          </a:p>
          <a:p>
            <a:pPr indent="0" lvl="0" marL="0" rtl="0" algn="l">
              <a:lnSpc>
                <a:spcPct val="115000"/>
              </a:lnSpc>
              <a:spcBef>
                <a:spcPts val="0"/>
              </a:spcBef>
              <a:spcAft>
                <a:spcPts val="0"/>
              </a:spcAft>
              <a:buNone/>
            </a:pPr>
            <a:r>
              <a:t/>
            </a:r>
            <a:endParaRPr b="0" sz="1900">
              <a:solidFill>
                <a:schemeClr val="dk1"/>
              </a:solidFill>
            </a:endParaRPr>
          </a:p>
          <a:p>
            <a:pPr indent="0" lvl="0" marL="0" rtl="0" algn="l">
              <a:lnSpc>
                <a:spcPct val="115000"/>
              </a:lnSpc>
              <a:spcBef>
                <a:spcPts val="0"/>
              </a:spcBef>
              <a:spcAft>
                <a:spcPts val="0"/>
              </a:spcAft>
              <a:buNone/>
            </a:pPr>
            <a:r>
              <a:rPr lang="nl-NL" sz="1900">
                <a:solidFill>
                  <a:schemeClr val="dk1"/>
                </a:solidFill>
              </a:rPr>
              <a:t>Documentation: </a:t>
            </a:r>
            <a:endParaRPr b="0" sz="1900">
              <a:highlight>
                <a:schemeClr val="lt1"/>
              </a:highlight>
              <a:latin typeface="Ubuntu"/>
              <a:ea typeface="Ubuntu"/>
              <a:cs typeface="Ubuntu"/>
              <a:sym typeface="Ubuntu"/>
            </a:endParaRPr>
          </a:p>
          <a:p>
            <a:pPr indent="0" lvl="0" marL="0" rtl="0" algn="l">
              <a:spcBef>
                <a:spcPts val="0"/>
              </a:spcBef>
              <a:spcAft>
                <a:spcPts val="0"/>
              </a:spcAft>
              <a:buNone/>
            </a:pPr>
            <a:r>
              <a:rPr b="0" lang="nl-NL" sz="1900" u="sng">
                <a:solidFill>
                  <a:schemeClr val="hlink"/>
                </a:solidFill>
                <a:highlight>
                  <a:schemeClr val="lt1"/>
                </a:highlight>
                <a:latin typeface="Ubuntu"/>
                <a:ea typeface="Ubuntu"/>
                <a:cs typeface="Ubuntu"/>
                <a:sym typeface="Ubuntu"/>
                <a:hlinkClick r:id="rId5"/>
              </a:rPr>
              <a:t>https://docs.egi.eu/internal/accounting/</a:t>
            </a:r>
            <a:endParaRPr b="0" sz="1900">
              <a:highlight>
                <a:schemeClr val="lt1"/>
              </a:highlight>
              <a:latin typeface="Ubuntu"/>
              <a:ea typeface="Ubuntu"/>
              <a:cs typeface="Ubuntu"/>
              <a:sym typeface="Ubuntu"/>
            </a:endParaRPr>
          </a:p>
          <a:p>
            <a:pPr indent="0" lvl="0" marL="0" rtl="0" algn="l">
              <a:spcBef>
                <a:spcPts val="0"/>
              </a:spcBef>
              <a:spcAft>
                <a:spcPts val="0"/>
              </a:spcAft>
              <a:buNone/>
            </a:pPr>
            <a:r>
              <a:t/>
            </a:r>
            <a:endParaRPr sz="1900"/>
          </a:p>
          <a:p>
            <a:pPr indent="0" lvl="0" marL="228600" rtl="0" algn="l">
              <a:lnSpc>
                <a:spcPct val="115000"/>
              </a:lnSpc>
              <a:spcBef>
                <a:spcPts val="0"/>
              </a:spcBef>
              <a:spcAft>
                <a:spcPts val="0"/>
              </a:spcAft>
              <a:buNone/>
            </a:pPr>
            <a:r>
              <a:t/>
            </a:r>
            <a:endParaRPr b="0"/>
          </a:p>
        </p:txBody>
      </p:sp>
      <p:pic>
        <p:nvPicPr>
          <p:cNvPr id="278" name="Google Shape;278;p34" title="Screenshot 2026-09-09 at 20.32.27.png"/>
          <p:cNvPicPr preferRelativeResize="0"/>
          <p:nvPr/>
        </p:nvPicPr>
        <p:blipFill>
          <a:blip r:embed="rId6">
            <a:alphaModFix/>
          </a:blip>
          <a:stretch>
            <a:fillRect/>
          </a:stretch>
        </p:blipFill>
        <p:spPr>
          <a:xfrm>
            <a:off x="6472025" y="2807228"/>
            <a:ext cx="4705700" cy="29158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5"/>
          <p:cNvSpPr txBox="1"/>
          <p:nvPr>
            <p:ph type="title"/>
          </p:nvPr>
        </p:nvSpPr>
        <p:spPr>
          <a:xfrm>
            <a:off x="1282073" y="257333"/>
            <a:ext cx="10985700" cy="18471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sz="3800">
                <a:latin typeface="DM Sans Light"/>
                <a:ea typeface="DM Sans Light"/>
                <a:cs typeface="DM Sans Light"/>
                <a:sym typeface="DM Sans Light"/>
              </a:rPr>
              <a:t>Core capabilities offered to Nodes: </a:t>
            </a:r>
            <a:r>
              <a:rPr lang="nl-NL" sz="3800">
                <a:latin typeface="DM Sans Light"/>
                <a:ea typeface="DM Sans Light"/>
                <a:cs typeface="DM Sans Light"/>
                <a:sym typeface="DM Sans Light"/>
              </a:rPr>
              <a:t>SMS and Security Coordination</a:t>
            </a:r>
            <a:endParaRPr sz="3800">
              <a:latin typeface="DM Sans Light"/>
              <a:ea typeface="DM Sans Light"/>
              <a:cs typeface="DM Sans Light"/>
              <a:sym typeface="DM Sans Light"/>
            </a:endParaRPr>
          </a:p>
          <a:p>
            <a:pPr indent="0" lvl="0" marL="0" rtl="0" algn="l">
              <a:lnSpc>
                <a:spcPct val="100000"/>
              </a:lnSpc>
              <a:spcBef>
                <a:spcPts val="0"/>
              </a:spcBef>
              <a:spcAft>
                <a:spcPts val="0"/>
              </a:spcAft>
              <a:buSzPts val="900"/>
              <a:buNone/>
            </a:pPr>
            <a:r>
              <a:t/>
            </a:r>
            <a:endParaRPr/>
          </a:p>
        </p:txBody>
      </p:sp>
      <p:sp>
        <p:nvSpPr>
          <p:cNvPr id="284" name="Google Shape;284;p35"/>
          <p:cNvSpPr txBox="1"/>
          <p:nvPr>
            <p:ph idx="12" type="sldNum"/>
          </p:nvPr>
        </p:nvSpPr>
        <p:spPr>
          <a:xfrm>
            <a:off x="5803232" y="3257915"/>
            <a:ext cx="1710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t>‹#›</a:t>
            </a:fld>
            <a:endParaRPr/>
          </a:p>
        </p:txBody>
      </p:sp>
      <p:sp>
        <p:nvSpPr>
          <p:cNvPr id="285" name="Google Shape;285;p35"/>
          <p:cNvSpPr txBox="1"/>
          <p:nvPr>
            <p:ph idx="2" type="body"/>
          </p:nvPr>
        </p:nvSpPr>
        <p:spPr>
          <a:xfrm>
            <a:off x="230268" y="1277150"/>
            <a:ext cx="11076900" cy="5238900"/>
          </a:xfrm>
          <a:prstGeom prst="rect">
            <a:avLst/>
          </a:prstGeom>
          <a:noFill/>
          <a:ln>
            <a:noFill/>
          </a:ln>
        </p:spPr>
        <p:txBody>
          <a:bodyPr anchorCtr="0" anchor="t" bIns="22850" lIns="45725" spcFirstLastPara="1" rIns="45725" wrap="square" tIns="22850">
            <a:noAutofit/>
          </a:bodyPr>
          <a:lstStyle/>
          <a:p>
            <a:pPr indent="0" lvl="0" marL="0" rtl="0" algn="l">
              <a:lnSpc>
                <a:spcPct val="115000"/>
              </a:lnSpc>
              <a:spcBef>
                <a:spcPts val="0"/>
              </a:spcBef>
              <a:spcAft>
                <a:spcPts val="0"/>
              </a:spcAft>
              <a:buNone/>
            </a:pPr>
            <a:r>
              <a:rPr lang="nl-NL" sz="1900">
                <a:solidFill>
                  <a:schemeClr val="dk1"/>
                </a:solidFill>
              </a:rPr>
              <a:t>Description: </a:t>
            </a:r>
            <a:endParaRPr sz="1900">
              <a:solidFill>
                <a:schemeClr val="dk1"/>
              </a:solidFill>
            </a:endParaRPr>
          </a:p>
          <a:p>
            <a:pPr indent="-234950" lvl="0" marL="228600" rtl="0" algn="l">
              <a:lnSpc>
                <a:spcPct val="115000"/>
              </a:lnSpc>
              <a:spcBef>
                <a:spcPts val="0"/>
              </a:spcBef>
              <a:spcAft>
                <a:spcPts val="0"/>
              </a:spcAft>
              <a:buClr>
                <a:schemeClr val="dk1"/>
              </a:buClr>
              <a:buSzPts val="1900"/>
              <a:buChar char="•"/>
            </a:pPr>
            <a:r>
              <a:rPr b="0" lang="nl-NL" sz="1900">
                <a:solidFill>
                  <a:schemeClr val="dk1"/>
                </a:solidFill>
              </a:rPr>
              <a:t>The service designs and implements structured processes for the improvement of service delivery to users.</a:t>
            </a:r>
            <a:endParaRPr b="0" sz="1900">
              <a:solidFill>
                <a:schemeClr val="dk1"/>
              </a:solidFill>
            </a:endParaRPr>
          </a:p>
          <a:p>
            <a:pPr indent="-234950" lvl="0" marL="228600" rtl="0" algn="l">
              <a:spcBef>
                <a:spcPts val="0"/>
              </a:spcBef>
              <a:spcAft>
                <a:spcPts val="0"/>
              </a:spcAft>
              <a:buClr>
                <a:schemeClr val="dk1"/>
              </a:buClr>
              <a:buSzPts val="1900"/>
              <a:buChar char="•"/>
            </a:pPr>
            <a:r>
              <a:rPr b="0" lang="nl-NL" sz="1900">
                <a:solidFill>
                  <a:schemeClr val="dk1"/>
                </a:solidFill>
              </a:rPr>
              <a:t>Complemented by trainings  and certifications for service providers</a:t>
            </a:r>
            <a:endParaRPr b="0" sz="1900">
              <a:solidFill>
                <a:schemeClr val="dk1"/>
              </a:solidFill>
            </a:endParaRPr>
          </a:p>
          <a:p>
            <a:pPr indent="-234950" lvl="0" marL="228600" rtl="0" algn="l">
              <a:spcBef>
                <a:spcPts val="0"/>
              </a:spcBef>
              <a:spcAft>
                <a:spcPts val="0"/>
              </a:spcAft>
              <a:buClr>
                <a:schemeClr val="dk1"/>
              </a:buClr>
              <a:buSzPts val="1900"/>
              <a:buChar char="•"/>
            </a:pPr>
            <a:r>
              <a:rPr b="0" lang="nl-NL" sz="1900">
                <a:solidFill>
                  <a:schemeClr val="dk1"/>
                </a:solidFill>
              </a:rPr>
              <a:t>It incorporates both Security Coordination activities and Incident Response capabilities </a:t>
            </a:r>
            <a:endParaRPr sz="1900">
              <a:solidFill>
                <a:schemeClr val="dk1"/>
              </a:solidFill>
            </a:endParaRPr>
          </a:p>
          <a:p>
            <a:pPr indent="0" lvl="0" marL="0" rtl="0" algn="l">
              <a:lnSpc>
                <a:spcPct val="115000"/>
              </a:lnSpc>
              <a:spcBef>
                <a:spcPts val="0"/>
              </a:spcBef>
              <a:spcAft>
                <a:spcPts val="0"/>
              </a:spcAft>
              <a:buNone/>
            </a:pPr>
            <a:r>
              <a:rPr lang="nl-NL" sz="1900">
                <a:solidFill>
                  <a:schemeClr val="dk1"/>
                </a:solidFill>
              </a:rPr>
              <a:t>Technologies:</a:t>
            </a:r>
            <a:endParaRPr sz="1900">
              <a:solidFill>
                <a:schemeClr val="dk1"/>
              </a:solidFill>
            </a:endParaRPr>
          </a:p>
          <a:p>
            <a:pPr indent="0" lvl="0" marL="0" rtl="0" algn="l">
              <a:lnSpc>
                <a:spcPct val="115000"/>
              </a:lnSpc>
              <a:spcBef>
                <a:spcPts val="0"/>
              </a:spcBef>
              <a:spcAft>
                <a:spcPts val="0"/>
              </a:spcAft>
              <a:buNone/>
            </a:pPr>
            <a:r>
              <a:rPr b="0" lang="nl-NL" sz="1900">
                <a:solidFill>
                  <a:schemeClr val="dk1"/>
                </a:solidFill>
              </a:rPr>
              <a:t>FitSM standard’s family and the suite of collaboration tools behind the SMS (wiki, workflow management, configuration management system etc.) </a:t>
            </a:r>
            <a:endParaRPr b="0" sz="1900">
              <a:solidFill>
                <a:schemeClr val="dk1"/>
              </a:solidFill>
            </a:endParaRPr>
          </a:p>
          <a:p>
            <a:pPr indent="0" lvl="0" marL="0" rtl="0" algn="l">
              <a:spcBef>
                <a:spcPts val="0"/>
              </a:spcBef>
              <a:spcAft>
                <a:spcPts val="0"/>
              </a:spcAft>
              <a:buNone/>
            </a:pPr>
            <a:r>
              <a:rPr b="0" lang="nl-NL" sz="1900">
                <a:solidFill>
                  <a:schemeClr val="dk1"/>
                </a:solidFill>
              </a:rPr>
              <a:t>Security monitoring solutions (Pakiti)</a:t>
            </a:r>
            <a:endParaRPr b="0" sz="1900">
              <a:solidFill>
                <a:schemeClr val="dk1"/>
              </a:solidFill>
            </a:endParaRPr>
          </a:p>
          <a:p>
            <a:pPr indent="0" lvl="0" marL="0" rtl="0" algn="l">
              <a:lnSpc>
                <a:spcPct val="115000"/>
              </a:lnSpc>
              <a:spcBef>
                <a:spcPts val="0"/>
              </a:spcBef>
              <a:spcAft>
                <a:spcPts val="0"/>
              </a:spcAft>
              <a:buNone/>
            </a:pPr>
            <a:r>
              <a:t/>
            </a:r>
            <a:endParaRPr sz="1900">
              <a:solidFill>
                <a:schemeClr val="dk1"/>
              </a:solidFill>
            </a:endParaRPr>
          </a:p>
          <a:p>
            <a:pPr indent="0" lvl="0" marL="0" rtl="0" algn="l">
              <a:lnSpc>
                <a:spcPct val="115000"/>
              </a:lnSpc>
              <a:spcBef>
                <a:spcPts val="0"/>
              </a:spcBef>
              <a:spcAft>
                <a:spcPts val="0"/>
              </a:spcAft>
              <a:buNone/>
            </a:pPr>
            <a:r>
              <a:rPr lang="nl-NL" sz="1900">
                <a:solidFill>
                  <a:schemeClr val="dk1"/>
                </a:solidFill>
              </a:rPr>
              <a:t>Documentation: </a:t>
            </a:r>
            <a:endParaRPr sz="1900">
              <a:solidFill>
                <a:schemeClr val="dk1"/>
              </a:solidFill>
            </a:endParaRPr>
          </a:p>
          <a:p>
            <a:pPr indent="0" lvl="0" marL="0" rtl="0" algn="l">
              <a:lnSpc>
                <a:spcPct val="115000"/>
              </a:lnSpc>
              <a:spcBef>
                <a:spcPts val="0"/>
              </a:spcBef>
              <a:spcAft>
                <a:spcPts val="0"/>
              </a:spcAft>
              <a:buNone/>
            </a:pPr>
            <a:r>
              <a:rPr b="0" lang="nl-NL" sz="1900" u="sng">
                <a:solidFill>
                  <a:schemeClr val="hlink"/>
                </a:solidFill>
                <a:hlinkClick r:id="rId3"/>
              </a:rPr>
              <a:t>https://www.fitsm.eu/</a:t>
            </a:r>
            <a:endParaRPr b="0" sz="1900"/>
          </a:p>
          <a:p>
            <a:pPr indent="0" lvl="0" marL="0" rtl="0" algn="l">
              <a:lnSpc>
                <a:spcPct val="115000"/>
              </a:lnSpc>
              <a:spcBef>
                <a:spcPts val="0"/>
              </a:spcBef>
              <a:spcAft>
                <a:spcPts val="0"/>
              </a:spcAft>
              <a:buNone/>
            </a:pPr>
            <a:r>
              <a:t/>
            </a:r>
            <a:endParaRPr b="0" sz="1900"/>
          </a:p>
          <a:p>
            <a:pPr indent="0" lvl="0" marL="0" rtl="0" algn="l">
              <a:lnSpc>
                <a:spcPct val="115000"/>
              </a:lnSpc>
              <a:spcBef>
                <a:spcPts val="0"/>
              </a:spcBef>
              <a:spcAft>
                <a:spcPts val="0"/>
              </a:spcAft>
              <a:buNone/>
            </a:pPr>
            <a:r>
              <a:t/>
            </a:r>
            <a:endParaRPr sz="1900"/>
          </a:p>
          <a:p>
            <a:pPr indent="0" lvl="0" marL="0" rtl="0" algn="l">
              <a:lnSpc>
                <a:spcPct val="115000"/>
              </a:lnSpc>
              <a:spcBef>
                <a:spcPts val="0"/>
              </a:spcBef>
              <a:spcAft>
                <a:spcPts val="0"/>
              </a:spcAft>
              <a:buNone/>
            </a:pPr>
            <a:r>
              <a:t/>
            </a:r>
            <a:endParaRPr sz="1900"/>
          </a:p>
          <a:p>
            <a:pPr indent="0" lvl="0" marL="228600" rtl="0" algn="l">
              <a:lnSpc>
                <a:spcPct val="115000"/>
              </a:lnSpc>
              <a:spcBef>
                <a:spcPts val="0"/>
              </a:spcBef>
              <a:spcAft>
                <a:spcPts val="0"/>
              </a:spcAft>
              <a:buNone/>
            </a:pPr>
            <a:r>
              <a:t/>
            </a:r>
            <a:endParaRPr b="0"/>
          </a:p>
        </p:txBody>
      </p:sp>
      <p:pic>
        <p:nvPicPr>
          <p:cNvPr id="286" name="Google Shape;286;p35" title="EOSC Node EGI Demo at EOSC Symposium 2026.png"/>
          <p:cNvPicPr preferRelativeResize="0"/>
          <p:nvPr/>
        </p:nvPicPr>
        <p:blipFill>
          <a:blip r:embed="rId4">
            <a:alphaModFix/>
          </a:blip>
          <a:stretch>
            <a:fillRect/>
          </a:stretch>
        </p:blipFill>
        <p:spPr>
          <a:xfrm>
            <a:off x="3007075" y="4331172"/>
            <a:ext cx="8863676" cy="23909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6"/>
          <p:cNvSpPr txBox="1"/>
          <p:nvPr>
            <p:ph type="title"/>
          </p:nvPr>
        </p:nvSpPr>
        <p:spPr>
          <a:xfrm>
            <a:off x="1282073" y="257333"/>
            <a:ext cx="10985700" cy="12621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sz="3800">
                <a:latin typeface="DM Sans Light"/>
                <a:ea typeface="DM Sans Light"/>
                <a:cs typeface="DM Sans Light"/>
                <a:sym typeface="DM Sans Light"/>
              </a:rPr>
              <a:t>Core capabilities offered to Nodes: examples</a:t>
            </a:r>
            <a:endParaRPr sz="3800">
              <a:latin typeface="DM Sans Light"/>
              <a:ea typeface="DM Sans Light"/>
              <a:cs typeface="DM Sans Light"/>
              <a:sym typeface="DM Sans Light"/>
            </a:endParaRPr>
          </a:p>
          <a:p>
            <a:pPr indent="0" lvl="0" marL="0" rtl="0" algn="l">
              <a:lnSpc>
                <a:spcPct val="100000"/>
              </a:lnSpc>
              <a:spcBef>
                <a:spcPts val="0"/>
              </a:spcBef>
              <a:spcAft>
                <a:spcPts val="0"/>
              </a:spcAft>
              <a:buSzPts val="900"/>
              <a:buNone/>
            </a:pPr>
            <a:r>
              <a:t/>
            </a:r>
            <a:endParaRPr/>
          </a:p>
        </p:txBody>
      </p:sp>
      <p:sp>
        <p:nvSpPr>
          <p:cNvPr id="292" name="Google Shape;292;p36"/>
          <p:cNvSpPr txBox="1"/>
          <p:nvPr>
            <p:ph idx="12" type="sldNum"/>
          </p:nvPr>
        </p:nvSpPr>
        <p:spPr>
          <a:xfrm>
            <a:off x="5803232" y="3257915"/>
            <a:ext cx="1710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999999"/>
              </a:buClr>
              <a:buSzPts val="900"/>
              <a:buFont typeface="DM Sans"/>
              <a:buNone/>
            </a:pPr>
            <a:fld id="{00000000-1234-1234-1234-123412341234}" type="slidenum">
              <a:rPr lang="nl-NL"/>
              <a:t>‹#›</a:t>
            </a:fld>
            <a:endParaRPr/>
          </a:p>
        </p:txBody>
      </p:sp>
      <p:sp>
        <p:nvSpPr>
          <p:cNvPr id="293" name="Google Shape;293;p36"/>
          <p:cNvSpPr txBox="1"/>
          <p:nvPr>
            <p:ph idx="2" type="body"/>
          </p:nvPr>
        </p:nvSpPr>
        <p:spPr>
          <a:xfrm>
            <a:off x="230268" y="1277150"/>
            <a:ext cx="11076900" cy="5238900"/>
          </a:xfrm>
          <a:prstGeom prst="rect">
            <a:avLst/>
          </a:prstGeom>
          <a:noFill/>
          <a:ln>
            <a:noFill/>
          </a:ln>
        </p:spPr>
        <p:txBody>
          <a:bodyPr anchorCtr="0" anchor="t" bIns="22850" lIns="45725" spcFirstLastPara="1" rIns="45725" wrap="square" tIns="22850">
            <a:noAutofit/>
          </a:bodyPr>
          <a:lstStyle/>
          <a:p>
            <a:pPr indent="0" lvl="0" marL="0" rtl="0" algn="l">
              <a:lnSpc>
                <a:spcPct val="115000"/>
              </a:lnSpc>
              <a:spcBef>
                <a:spcPts val="0"/>
              </a:spcBef>
              <a:spcAft>
                <a:spcPts val="0"/>
              </a:spcAft>
              <a:buNone/>
            </a:pPr>
            <a:r>
              <a:t/>
            </a:r>
            <a:endParaRPr b="0" sz="1900"/>
          </a:p>
          <a:p>
            <a:pPr indent="0" lvl="0" marL="0" rtl="0" algn="l">
              <a:lnSpc>
                <a:spcPct val="115000"/>
              </a:lnSpc>
              <a:spcBef>
                <a:spcPts val="0"/>
              </a:spcBef>
              <a:spcAft>
                <a:spcPts val="0"/>
              </a:spcAft>
              <a:buNone/>
            </a:pPr>
            <a:r>
              <a:t/>
            </a:r>
            <a:endParaRPr b="0" sz="1900"/>
          </a:p>
          <a:p>
            <a:pPr indent="0" lvl="0" marL="0" rtl="0" algn="l">
              <a:lnSpc>
                <a:spcPct val="115000"/>
              </a:lnSpc>
              <a:spcBef>
                <a:spcPts val="0"/>
              </a:spcBef>
              <a:spcAft>
                <a:spcPts val="0"/>
              </a:spcAft>
              <a:buNone/>
            </a:pPr>
            <a:r>
              <a:t/>
            </a:r>
            <a:endParaRPr sz="1900"/>
          </a:p>
          <a:p>
            <a:pPr indent="0" lvl="0" marL="0" rtl="0" algn="l">
              <a:lnSpc>
                <a:spcPct val="115000"/>
              </a:lnSpc>
              <a:spcBef>
                <a:spcPts val="0"/>
              </a:spcBef>
              <a:spcAft>
                <a:spcPts val="0"/>
              </a:spcAft>
              <a:buNone/>
            </a:pPr>
            <a:r>
              <a:t/>
            </a:r>
            <a:endParaRPr sz="1900"/>
          </a:p>
          <a:p>
            <a:pPr indent="0" lvl="0" marL="228600" rtl="0" algn="l">
              <a:lnSpc>
                <a:spcPct val="115000"/>
              </a:lnSpc>
              <a:spcBef>
                <a:spcPts val="0"/>
              </a:spcBef>
              <a:spcAft>
                <a:spcPts val="0"/>
              </a:spcAft>
              <a:buNone/>
            </a:pPr>
            <a:r>
              <a:t/>
            </a:r>
            <a:endParaRPr b="0"/>
          </a:p>
        </p:txBody>
      </p:sp>
      <p:sp>
        <p:nvSpPr>
          <p:cNvPr id="294" name="Google Shape;294;p36"/>
          <p:cNvSpPr txBox="1"/>
          <p:nvPr/>
        </p:nvSpPr>
        <p:spPr>
          <a:xfrm>
            <a:off x="230275" y="1380800"/>
            <a:ext cx="7180200" cy="316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nl-NL" sz="1900">
                <a:solidFill>
                  <a:srgbClr val="0061B0"/>
                </a:solidFill>
                <a:latin typeface="DM Sans"/>
                <a:ea typeface="DM Sans"/>
                <a:cs typeface="DM Sans"/>
                <a:sym typeface="DM Sans"/>
              </a:rPr>
              <a:t>ENVRI  Node</a:t>
            </a:r>
            <a:r>
              <a:rPr b="1" lang="nl-NL" sz="1900">
                <a:solidFill>
                  <a:srgbClr val="0061B0"/>
                </a:solidFill>
                <a:latin typeface="DM Sans"/>
                <a:ea typeface="DM Sans"/>
                <a:cs typeface="DM Sans"/>
                <a:sym typeface="DM Sans"/>
              </a:rPr>
              <a:t>: </a:t>
            </a:r>
            <a:endParaRPr b="1" sz="1900">
              <a:solidFill>
                <a:srgbClr val="0061B0"/>
              </a:solidFill>
              <a:latin typeface="DM Sans"/>
              <a:ea typeface="DM Sans"/>
              <a:cs typeface="DM Sans"/>
              <a:sym typeface="DM Sans"/>
            </a:endParaRPr>
          </a:p>
          <a:p>
            <a:pPr indent="-349250" lvl="0" marL="457200" rtl="0" algn="l">
              <a:lnSpc>
                <a:spcPct val="115000"/>
              </a:lnSpc>
              <a:spcBef>
                <a:spcPts val="0"/>
              </a:spcBef>
              <a:spcAft>
                <a:spcPts val="0"/>
              </a:spcAft>
              <a:buClr>
                <a:schemeClr val="dk1"/>
              </a:buClr>
              <a:buSzPts val="1900"/>
              <a:buFont typeface="DM Sans"/>
              <a:buChar char="●"/>
            </a:pPr>
            <a:r>
              <a:rPr lang="nl-NL" sz="1900">
                <a:solidFill>
                  <a:schemeClr val="dk1"/>
                </a:solidFill>
                <a:latin typeface="DM Sans"/>
                <a:ea typeface="DM Sans"/>
                <a:cs typeface="DM Sans"/>
                <a:sym typeface="DM Sans"/>
              </a:rPr>
              <a:t>AAI (ENVRI-ID)</a:t>
            </a:r>
            <a:endParaRPr sz="1900">
              <a:solidFill>
                <a:schemeClr val="dk1"/>
              </a:solidFill>
              <a:latin typeface="DM Sans"/>
              <a:ea typeface="DM Sans"/>
              <a:cs typeface="DM Sans"/>
              <a:sym typeface="DM Sans"/>
            </a:endParaRPr>
          </a:p>
          <a:p>
            <a:pPr indent="-349250" lvl="0" marL="457200" rtl="0" algn="l">
              <a:lnSpc>
                <a:spcPct val="115000"/>
              </a:lnSpc>
              <a:spcBef>
                <a:spcPts val="0"/>
              </a:spcBef>
              <a:spcAft>
                <a:spcPts val="0"/>
              </a:spcAft>
              <a:buClr>
                <a:schemeClr val="dk1"/>
              </a:buClr>
              <a:buSzPts val="1900"/>
              <a:buFont typeface="DM Sans"/>
              <a:buChar char="●"/>
            </a:pPr>
            <a:r>
              <a:rPr lang="nl-NL" sz="1900">
                <a:solidFill>
                  <a:schemeClr val="dk1"/>
                </a:solidFill>
                <a:latin typeface="DM Sans"/>
                <a:ea typeface="DM Sans"/>
                <a:cs typeface="DM Sans"/>
                <a:sym typeface="DM Sans"/>
              </a:rPr>
              <a:t>Helpdesk</a:t>
            </a:r>
            <a:endParaRPr sz="1900">
              <a:solidFill>
                <a:schemeClr val="dk1"/>
              </a:solidFill>
              <a:latin typeface="DM Sans"/>
              <a:ea typeface="DM Sans"/>
              <a:cs typeface="DM Sans"/>
              <a:sym typeface="DM Sans"/>
            </a:endParaRPr>
          </a:p>
          <a:p>
            <a:pPr indent="-349250" lvl="0" marL="457200" rtl="0" algn="l">
              <a:lnSpc>
                <a:spcPct val="115000"/>
              </a:lnSpc>
              <a:spcBef>
                <a:spcPts val="0"/>
              </a:spcBef>
              <a:spcAft>
                <a:spcPts val="0"/>
              </a:spcAft>
              <a:buClr>
                <a:schemeClr val="dk1"/>
              </a:buClr>
              <a:buSzPts val="1900"/>
              <a:buFont typeface="DM Sans"/>
              <a:buChar char="●"/>
            </a:pPr>
            <a:r>
              <a:rPr lang="nl-NL" sz="1900">
                <a:solidFill>
                  <a:schemeClr val="dk1"/>
                </a:solidFill>
                <a:latin typeface="DM Sans"/>
                <a:ea typeface="DM Sans"/>
                <a:cs typeface="DM Sans"/>
                <a:sym typeface="DM Sans"/>
              </a:rPr>
              <a:t>Monitoring</a:t>
            </a:r>
            <a:endParaRPr sz="1900">
              <a:solidFill>
                <a:schemeClr val="dk1"/>
              </a:solidFill>
              <a:latin typeface="DM Sans"/>
              <a:ea typeface="DM Sans"/>
              <a:cs typeface="DM Sans"/>
              <a:sym typeface="DM Sans"/>
            </a:endParaRPr>
          </a:p>
          <a:p>
            <a:pPr indent="0" lvl="0" marL="228600" rtl="0" algn="l">
              <a:lnSpc>
                <a:spcPct val="115000"/>
              </a:lnSpc>
              <a:spcBef>
                <a:spcPts val="0"/>
              </a:spcBef>
              <a:spcAft>
                <a:spcPts val="0"/>
              </a:spcAft>
              <a:buNone/>
            </a:pPr>
            <a:r>
              <a:t/>
            </a:r>
            <a:endParaRPr sz="1900">
              <a:solidFill>
                <a:srgbClr val="0061B0"/>
              </a:solidFill>
              <a:latin typeface="DM Sans"/>
              <a:ea typeface="DM Sans"/>
              <a:cs typeface="DM Sans"/>
              <a:sym typeface="DM Sans"/>
            </a:endParaRPr>
          </a:p>
          <a:p>
            <a:pPr indent="0" lvl="0" marL="228600" rtl="0" algn="l">
              <a:lnSpc>
                <a:spcPct val="115000"/>
              </a:lnSpc>
              <a:spcBef>
                <a:spcPts val="0"/>
              </a:spcBef>
              <a:spcAft>
                <a:spcPts val="0"/>
              </a:spcAft>
              <a:buNone/>
            </a:pPr>
            <a:r>
              <a:t/>
            </a:r>
            <a:endParaRPr sz="1900">
              <a:solidFill>
                <a:srgbClr val="0061B0"/>
              </a:solidFill>
              <a:latin typeface="DM Sans"/>
              <a:ea typeface="DM Sans"/>
              <a:cs typeface="DM Sans"/>
              <a:sym typeface="DM Sans"/>
            </a:endParaRPr>
          </a:p>
          <a:p>
            <a:pPr indent="0" lvl="0" marL="228600" rtl="0" algn="l">
              <a:lnSpc>
                <a:spcPct val="115000"/>
              </a:lnSpc>
              <a:spcBef>
                <a:spcPts val="0"/>
              </a:spcBef>
              <a:spcAft>
                <a:spcPts val="0"/>
              </a:spcAft>
              <a:buNone/>
            </a:pPr>
            <a:r>
              <a:t/>
            </a:r>
            <a:endParaRPr sz="1900">
              <a:solidFill>
                <a:srgbClr val="0061B0"/>
              </a:solidFill>
              <a:latin typeface="DM Sans"/>
              <a:ea typeface="DM Sans"/>
              <a:cs typeface="DM Sans"/>
              <a:sym typeface="DM Sans"/>
            </a:endParaRPr>
          </a:p>
          <a:p>
            <a:pPr indent="-349250" lvl="0" marL="457200" rtl="0" algn="l">
              <a:lnSpc>
                <a:spcPct val="115000"/>
              </a:lnSpc>
              <a:spcBef>
                <a:spcPts val="0"/>
              </a:spcBef>
              <a:spcAft>
                <a:spcPts val="0"/>
              </a:spcAft>
              <a:buClr>
                <a:schemeClr val="dk1"/>
              </a:buClr>
              <a:buSzPts val="1900"/>
              <a:buFont typeface="DM Sans"/>
              <a:buChar char="●"/>
            </a:pPr>
            <a:r>
              <a:rPr lang="nl-NL" sz="1900">
                <a:solidFill>
                  <a:schemeClr val="dk1"/>
                </a:solidFill>
                <a:latin typeface="DM Sans"/>
                <a:ea typeface="DM Sans"/>
                <a:cs typeface="DM Sans"/>
                <a:sym typeface="DM Sans"/>
              </a:rPr>
              <a:t>Monitoring</a:t>
            </a:r>
            <a:endParaRPr sz="1900">
              <a:solidFill>
                <a:schemeClr val="dk1"/>
              </a:solidFill>
              <a:latin typeface="DM Sans"/>
              <a:ea typeface="DM Sans"/>
              <a:cs typeface="DM Sans"/>
              <a:sym typeface="DM Sans"/>
            </a:endParaRPr>
          </a:p>
          <a:p>
            <a:pPr indent="0" lvl="0" marL="0" rtl="0" algn="l">
              <a:lnSpc>
                <a:spcPct val="115000"/>
              </a:lnSpc>
              <a:spcBef>
                <a:spcPts val="0"/>
              </a:spcBef>
              <a:spcAft>
                <a:spcPts val="0"/>
              </a:spcAft>
              <a:buNone/>
            </a:pPr>
            <a:r>
              <a:t/>
            </a:r>
            <a:endParaRPr sz="1900">
              <a:solidFill>
                <a:srgbClr val="0061B0"/>
              </a:solidFill>
              <a:latin typeface="DM Sans"/>
              <a:ea typeface="DM Sans"/>
              <a:cs typeface="DM Sans"/>
              <a:sym typeface="DM Sans"/>
            </a:endParaRPr>
          </a:p>
        </p:txBody>
      </p:sp>
      <p:pic>
        <p:nvPicPr>
          <p:cNvPr id="295" name="Google Shape;295;p36" title="EOSC Node EGI Demo at EOSC Symposium 2026 (3).png"/>
          <p:cNvPicPr preferRelativeResize="0"/>
          <p:nvPr/>
        </p:nvPicPr>
        <p:blipFill>
          <a:blip r:embed="rId3">
            <a:alphaModFix/>
          </a:blip>
          <a:stretch>
            <a:fillRect/>
          </a:stretch>
        </p:blipFill>
        <p:spPr>
          <a:xfrm>
            <a:off x="5678880" y="3684189"/>
            <a:ext cx="3914989" cy="939597"/>
          </a:xfrm>
          <a:prstGeom prst="rect">
            <a:avLst/>
          </a:prstGeom>
          <a:noFill/>
          <a:ln>
            <a:noFill/>
          </a:ln>
        </p:spPr>
      </p:pic>
      <p:pic>
        <p:nvPicPr>
          <p:cNvPr id="296" name="Google Shape;296;p36" title="EOSC Node EGI Demo at EOSC Symposium 2026 (2).png"/>
          <p:cNvPicPr preferRelativeResize="0"/>
          <p:nvPr/>
        </p:nvPicPr>
        <p:blipFill>
          <a:blip r:embed="rId4">
            <a:alphaModFix/>
          </a:blip>
          <a:stretch>
            <a:fillRect/>
          </a:stretch>
        </p:blipFill>
        <p:spPr>
          <a:xfrm>
            <a:off x="4618025" y="928025"/>
            <a:ext cx="6977850" cy="3284176"/>
          </a:xfrm>
          <a:prstGeom prst="rect">
            <a:avLst/>
          </a:prstGeom>
          <a:noFill/>
          <a:ln>
            <a:noFill/>
          </a:ln>
        </p:spPr>
      </p:pic>
      <p:pic>
        <p:nvPicPr>
          <p:cNvPr id="297" name="Google Shape;297;p36" title="EOSC Node EGI Demo at EOSC Symposium 2026 (1).png"/>
          <p:cNvPicPr preferRelativeResize="0"/>
          <p:nvPr/>
        </p:nvPicPr>
        <p:blipFill>
          <a:blip r:embed="rId3">
            <a:alphaModFix/>
          </a:blip>
          <a:stretch>
            <a:fillRect/>
          </a:stretch>
        </p:blipFill>
        <p:spPr>
          <a:xfrm>
            <a:off x="94327" y="1185096"/>
            <a:ext cx="2618250" cy="628363"/>
          </a:xfrm>
          <a:prstGeom prst="rect">
            <a:avLst/>
          </a:prstGeom>
          <a:noFill/>
          <a:ln>
            <a:noFill/>
          </a:ln>
        </p:spPr>
      </p:pic>
      <p:pic>
        <p:nvPicPr>
          <p:cNvPr id="298" name="Google Shape;298;p36" title="EOSC Node EGI Demo at EOSC Symposium 2026 (4).png"/>
          <p:cNvPicPr preferRelativeResize="0"/>
          <p:nvPr/>
        </p:nvPicPr>
        <p:blipFill>
          <a:blip r:embed="rId5">
            <a:alphaModFix/>
          </a:blip>
          <a:stretch>
            <a:fillRect/>
          </a:stretch>
        </p:blipFill>
        <p:spPr>
          <a:xfrm>
            <a:off x="5173687" y="3442727"/>
            <a:ext cx="5734612" cy="3075551"/>
          </a:xfrm>
          <a:prstGeom prst="rect">
            <a:avLst/>
          </a:prstGeom>
          <a:noFill/>
          <a:ln>
            <a:noFill/>
          </a:ln>
        </p:spPr>
      </p:pic>
      <p:pic>
        <p:nvPicPr>
          <p:cNvPr id="299" name="Google Shape;299;p36" title="EOSC Node EGI Demo at EOSC Symposium 2026 (5).png"/>
          <p:cNvPicPr preferRelativeResize="0"/>
          <p:nvPr/>
        </p:nvPicPr>
        <p:blipFill>
          <a:blip r:embed="rId6">
            <a:alphaModFix/>
          </a:blip>
          <a:stretch>
            <a:fillRect/>
          </a:stretch>
        </p:blipFill>
        <p:spPr>
          <a:xfrm>
            <a:off x="94321" y="3036150"/>
            <a:ext cx="2979052" cy="628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37"/>
          <p:cNvSpPr txBox="1"/>
          <p:nvPr>
            <p:ph type="title"/>
          </p:nvPr>
        </p:nvSpPr>
        <p:spPr>
          <a:xfrm>
            <a:off x="1282073" y="395408"/>
            <a:ext cx="10985700" cy="585000"/>
          </a:xfrm>
          <a:prstGeom prst="rect">
            <a:avLst/>
          </a:prstGeom>
        </p:spPr>
        <p:txBody>
          <a:bodyPr anchorCtr="0" anchor="ctr" bIns="0" lIns="0" spcFirstLastPara="1" rIns="0" wrap="square" tIns="0">
            <a:spAutoFit/>
          </a:bodyPr>
          <a:lstStyle/>
          <a:p>
            <a:pPr indent="0" lvl="0" marL="0" rtl="0" algn="l">
              <a:spcBef>
                <a:spcPts val="0"/>
              </a:spcBef>
              <a:spcAft>
                <a:spcPts val="0"/>
              </a:spcAft>
              <a:buNone/>
            </a:pPr>
            <a:r>
              <a:rPr lang="nl-NL" sz="3800">
                <a:latin typeface="DM Sans Light"/>
                <a:ea typeface="DM Sans Light"/>
                <a:cs typeface="DM Sans Light"/>
                <a:sym typeface="DM Sans Light"/>
              </a:rPr>
              <a:t>Cross-Node use cases</a:t>
            </a:r>
            <a:endParaRPr sz="3800">
              <a:latin typeface="DM Sans Light"/>
              <a:ea typeface="DM Sans Light"/>
              <a:cs typeface="DM Sans Light"/>
              <a:sym typeface="DM Sans Light"/>
            </a:endParaRPr>
          </a:p>
        </p:txBody>
      </p:sp>
      <p:graphicFrame>
        <p:nvGraphicFramePr>
          <p:cNvPr id="306" name="Google Shape;306;p37"/>
          <p:cNvGraphicFramePr/>
          <p:nvPr/>
        </p:nvGraphicFramePr>
        <p:xfrm>
          <a:off x="565125" y="1137125"/>
          <a:ext cx="3000000" cy="3000000"/>
        </p:xfrm>
        <a:graphic>
          <a:graphicData uri="http://schemas.openxmlformats.org/drawingml/2006/table">
            <a:tbl>
              <a:tblPr>
                <a:noFill/>
                <a:tableStyleId>{8903DCA1-B2E1-456C-BE3D-F60EA575314F}</a:tableStyleId>
              </a:tblPr>
              <a:tblGrid>
                <a:gridCol w="1965800"/>
                <a:gridCol w="2597250"/>
                <a:gridCol w="3676250"/>
                <a:gridCol w="2746400"/>
              </a:tblGrid>
              <a:tr h="570900">
                <a:tc>
                  <a:txBody>
                    <a:bodyPr/>
                    <a:lstStyle/>
                    <a:p>
                      <a:pPr indent="0" lvl="0" marL="0" rtl="0" algn="l">
                        <a:lnSpc>
                          <a:spcPct val="115000"/>
                        </a:lnSpc>
                        <a:spcBef>
                          <a:spcPts val="0"/>
                        </a:spcBef>
                        <a:spcAft>
                          <a:spcPts val="0"/>
                        </a:spcAft>
                        <a:buNone/>
                      </a:pPr>
                      <a:r>
                        <a:rPr b="1" lang="nl-NL" sz="1300">
                          <a:solidFill>
                            <a:srgbClr val="1F1F1F"/>
                          </a:solidFill>
                        </a:rPr>
                        <a:t>Use Case ID</a:t>
                      </a:r>
                      <a:endParaRPr b="1" sz="13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70AD47"/>
                      </a:solidFill>
                      <a:prstDash val="solid"/>
                      <a:round/>
                      <a:headEnd len="sm" w="sm" type="none"/>
                      <a:tailEnd len="sm" w="sm" type="none"/>
                    </a:lnB>
                    <a:solidFill>
                      <a:srgbClr val="4A86E8"/>
                    </a:solidFill>
                  </a:tcPr>
                </a:tc>
                <a:tc>
                  <a:txBody>
                    <a:bodyPr/>
                    <a:lstStyle/>
                    <a:p>
                      <a:pPr indent="0" lvl="0" marL="0" rtl="0" algn="l">
                        <a:lnSpc>
                          <a:spcPct val="115000"/>
                        </a:lnSpc>
                        <a:spcBef>
                          <a:spcPts val="0"/>
                        </a:spcBef>
                        <a:spcAft>
                          <a:spcPts val="0"/>
                        </a:spcAft>
                        <a:buNone/>
                      </a:pPr>
                      <a:r>
                        <a:rPr b="1" lang="nl-NL" sz="1300">
                          <a:solidFill>
                            <a:srgbClr val="1F1F1F"/>
                          </a:solidFill>
                        </a:rPr>
                        <a:t>Use Case Description</a:t>
                      </a:r>
                      <a:endParaRPr b="1" sz="13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70AD47"/>
                      </a:solidFill>
                      <a:prstDash val="solid"/>
                      <a:round/>
                      <a:headEnd len="sm" w="sm" type="none"/>
                      <a:tailEnd len="sm" w="sm" type="none"/>
                    </a:lnB>
                    <a:solidFill>
                      <a:srgbClr val="4A86E8"/>
                    </a:solidFill>
                  </a:tcPr>
                </a:tc>
                <a:tc>
                  <a:txBody>
                    <a:bodyPr/>
                    <a:lstStyle/>
                    <a:p>
                      <a:pPr indent="0" lvl="0" marL="0" rtl="0" algn="l">
                        <a:lnSpc>
                          <a:spcPct val="115000"/>
                        </a:lnSpc>
                        <a:spcBef>
                          <a:spcPts val="0"/>
                        </a:spcBef>
                        <a:spcAft>
                          <a:spcPts val="0"/>
                        </a:spcAft>
                        <a:buNone/>
                      </a:pPr>
                      <a:r>
                        <a:rPr b="1" lang="nl-NL" sz="1300">
                          <a:solidFill>
                            <a:srgbClr val="1F1F1F"/>
                          </a:solidFill>
                        </a:rPr>
                        <a:t>Federation Contributions &amp; Value to Users</a:t>
                      </a:r>
                      <a:endParaRPr b="1" sz="13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70AD47"/>
                      </a:solidFill>
                      <a:prstDash val="solid"/>
                      <a:round/>
                      <a:headEnd len="sm" w="sm" type="none"/>
                      <a:tailEnd len="sm" w="sm" type="none"/>
                    </a:lnB>
                    <a:solidFill>
                      <a:srgbClr val="4A86E8"/>
                    </a:solidFill>
                  </a:tcPr>
                </a:tc>
                <a:tc>
                  <a:txBody>
                    <a:bodyPr/>
                    <a:lstStyle/>
                    <a:p>
                      <a:pPr indent="0" lvl="0" marL="0" rtl="0" algn="l">
                        <a:lnSpc>
                          <a:spcPct val="115000"/>
                        </a:lnSpc>
                        <a:spcBef>
                          <a:spcPts val="0"/>
                        </a:spcBef>
                        <a:spcAft>
                          <a:spcPts val="0"/>
                        </a:spcAft>
                        <a:buNone/>
                      </a:pPr>
                      <a:r>
                        <a:rPr b="1" lang="nl-NL" sz="1300">
                          <a:solidFill>
                            <a:srgbClr val="1F1F1F"/>
                          </a:solidFill>
                        </a:rPr>
                        <a:t>List of the participating nodes</a:t>
                      </a:r>
                      <a:endParaRPr b="1" sz="1300">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70AD47"/>
                      </a:solidFill>
                      <a:prstDash val="solid"/>
                      <a:round/>
                      <a:headEnd len="sm" w="sm" type="none"/>
                      <a:tailEnd len="sm" w="sm" type="none"/>
                    </a:lnB>
                    <a:solidFill>
                      <a:srgbClr val="4A86E8"/>
                    </a:solidFill>
                  </a:tcPr>
                </a:tc>
              </a:tr>
              <a:tr h="953725">
                <a:tc>
                  <a:txBody>
                    <a:bodyPr/>
                    <a:lstStyle/>
                    <a:p>
                      <a:pPr indent="0" lvl="0" marL="0" rtl="0" algn="l">
                        <a:lnSpc>
                          <a:spcPct val="115000"/>
                        </a:lnSpc>
                        <a:spcBef>
                          <a:spcPts val="0"/>
                        </a:spcBef>
                        <a:spcAft>
                          <a:spcPts val="0"/>
                        </a:spcAft>
                        <a:buNone/>
                      </a:pPr>
                      <a:r>
                        <a:rPr b="1" lang="nl-NL">
                          <a:solidFill>
                            <a:srgbClr val="1F1F1F"/>
                          </a:solidFill>
                        </a:rPr>
                        <a:t>UC1</a:t>
                      </a:r>
                      <a:endParaRPr b="1">
                        <a:solidFill>
                          <a:srgbClr val="1F1F1F"/>
                        </a:solidFill>
                      </a:endParaRPr>
                    </a:p>
                  </a:txBody>
                  <a:tcPr marT="76200" marB="76200" marR="114300" marL="114300">
                    <a:lnL cap="flat" cmpd="sng" w="6350">
                      <a:solidFill>
                        <a:srgbClr val="70AD47"/>
                      </a:solidFill>
                      <a:prstDash val="solid"/>
                      <a:round/>
                      <a:headEnd len="sm" w="sm" type="none"/>
                      <a:tailEnd len="sm" w="sm" type="none"/>
                    </a:lnL>
                    <a:lnR cap="flat" cmpd="sng" w="6350">
                      <a:solidFill>
                        <a:srgbClr val="70AD47"/>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70AD47"/>
                      </a:solidFill>
                      <a:prstDash val="solid"/>
                      <a:round/>
                      <a:headEnd len="sm" w="sm" type="none"/>
                      <a:tailEnd len="sm" w="sm" type="none"/>
                    </a:lnB>
                    <a:solidFill>
                      <a:srgbClr val="70AD47"/>
                    </a:solidFill>
                  </a:tcPr>
                </a:tc>
                <a:tc>
                  <a:txBody>
                    <a:bodyPr/>
                    <a:lstStyle/>
                    <a:p>
                      <a:pPr indent="0" lvl="0" marL="0" rtl="0" algn="l">
                        <a:lnSpc>
                          <a:spcPct val="115000"/>
                        </a:lnSpc>
                        <a:spcBef>
                          <a:spcPts val="0"/>
                        </a:spcBef>
                        <a:spcAft>
                          <a:spcPts val="0"/>
                        </a:spcAft>
                        <a:buNone/>
                      </a:pPr>
                      <a:r>
                        <a:rPr b="1" lang="nl-NL">
                          <a:solidFill>
                            <a:srgbClr val="1F1F1F"/>
                          </a:solidFill>
                        </a:rPr>
                        <a:t>Cross-Node workflows for consistent validation of sensor data from ARGO floats</a:t>
                      </a:r>
                      <a:endParaRPr b="1">
                        <a:solidFill>
                          <a:srgbClr val="1F1F1F"/>
                        </a:solidFill>
                      </a:endParaRPr>
                    </a:p>
                  </a:txBody>
                  <a:tcPr marT="76200" marB="76200" marR="114300" marL="114300">
                    <a:lnL cap="flat" cmpd="sng" w="6350">
                      <a:solidFill>
                        <a:srgbClr val="70AD47"/>
                      </a:solidFill>
                      <a:prstDash val="solid"/>
                      <a:round/>
                      <a:headEnd len="sm" w="sm" type="none"/>
                      <a:tailEnd len="sm" w="sm" type="none"/>
                    </a:lnL>
                    <a:lnR cap="flat" cmpd="sng" w="6350">
                      <a:solidFill>
                        <a:srgbClr val="70AD47"/>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70AD47"/>
                      </a:solidFill>
                      <a:prstDash val="solid"/>
                      <a:round/>
                      <a:headEnd len="sm" w="sm" type="none"/>
                      <a:tailEnd len="sm" w="sm" type="none"/>
                    </a:lnB>
                    <a:solidFill>
                      <a:srgbClr val="70AD47"/>
                    </a:solidFill>
                  </a:tcPr>
                </a:tc>
                <a:tc>
                  <a:txBody>
                    <a:bodyPr/>
                    <a:lstStyle/>
                    <a:p>
                      <a:pPr indent="0" lvl="0" marL="0" rtl="0" algn="l">
                        <a:lnSpc>
                          <a:spcPct val="115000"/>
                        </a:lnSpc>
                        <a:spcBef>
                          <a:spcPts val="0"/>
                        </a:spcBef>
                        <a:spcAft>
                          <a:spcPts val="0"/>
                        </a:spcAft>
                        <a:buNone/>
                      </a:pPr>
                      <a:r>
                        <a:rPr lang="nl-NL">
                          <a:solidFill>
                            <a:srgbClr val="1F1F1F"/>
                          </a:solidFill>
                        </a:rPr>
                        <a:t>Accessible, reproducible, and scalable platform to control and validate biogeochemical profiles from ARGO floats</a:t>
                      </a:r>
                      <a:endParaRPr>
                        <a:solidFill>
                          <a:srgbClr val="1F1F1F"/>
                        </a:solidFill>
                      </a:endParaRPr>
                    </a:p>
                  </a:txBody>
                  <a:tcPr marT="76200" marB="76200" marR="114300" marL="114300">
                    <a:lnL cap="flat" cmpd="sng" w="6350">
                      <a:solidFill>
                        <a:srgbClr val="70AD47"/>
                      </a:solidFill>
                      <a:prstDash val="solid"/>
                      <a:round/>
                      <a:headEnd len="sm" w="sm" type="none"/>
                      <a:tailEnd len="sm" w="sm" type="none"/>
                    </a:lnL>
                    <a:lnR cap="flat" cmpd="sng" w="6350">
                      <a:solidFill>
                        <a:srgbClr val="70AD47"/>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70AD47"/>
                      </a:solidFill>
                      <a:prstDash val="solid"/>
                      <a:round/>
                      <a:headEnd len="sm" w="sm" type="none"/>
                      <a:tailEnd len="sm" w="sm" type="none"/>
                    </a:lnB>
                    <a:solidFill>
                      <a:srgbClr val="70AD47"/>
                    </a:solidFill>
                  </a:tcPr>
                </a:tc>
                <a:tc>
                  <a:txBody>
                    <a:bodyPr/>
                    <a:lstStyle/>
                    <a:p>
                      <a:pPr indent="0" lvl="0" marL="0" rtl="0" algn="l">
                        <a:lnSpc>
                          <a:spcPct val="115000"/>
                        </a:lnSpc>
                        <a:spcBef>
                          <a:spcPts val="0"/>
                        </a:spcBef>
                        <a:spcAft>
                          <a:spcPts val="0"/>
                        </a:spcAft>
                        <a:buNone/>
                      </a:pPr>
                      <a:r>
                        <a:rPr b="1" lang="nl-NL">
                          <a:solidFill>
                            <a:srgbClr val="1F1F1F"/>
                          </a:solidFill>
                        </a:rPr>
                        <a:t>EGI</a:t>
                      </a:r>
                      <a:endParaRPr b="1">
                        <a:solidFill>
                          <a:srgbClr val="1F1F1F"/>
                        </a:solidFill>
                      </a:endParaRPr>
                    </a:p>
                    <a:p>
                      <a:pPr indent="0" lvl="0" marL="0" rtl="0" algn="l">
                        <a:lnSpc>
                          <a:spcPct val="115000"/>
                        </a:lnSpc>
                        <a:spcBef>
                          <a:spcPts val="0"/>
                        </a:spcBef>
                        <a:spcAft>
                          <a:spcPts val="0"/>
                        </a:spcAft>
                        <a:buNone/>
                      </a:pPr>
                      <a:r>
                        <a:rPr b="1" lang="nl-NL">
                          <a:solidFill>
                            <a:srgbClr val="1F1F1F"/>
                          </a:solidFill>
                        </a:rPr>
                        <a:t>Data Terra</a:t>
                      </a:r>
                      <a:endParaRPr b="1">
                        <a:solidFill>
                          <a:srgbClr val="1F1F1F"/>
                        </a:solidFill>
                      </a:endParaRPr>
                    </a:p>
                    <a:p>
                      <a:pPr indent="0" lvl="0" marL="0" rtl="0" algn="l">
                        <a:lnSpc>
                          <a:spcPct val="115000"/>
                        </a:lnSpc>
                        <a:spcBef>
                          <a:spcPts val="0"/>
                        </a:spcBef>
                        <a:spcAft>
                          <a:spcPts val="0"/>
                        </a:spcAft>
                        <a:buNone/>
                      </a:pPr>
                      <a:r>
                        <a:rPr b="1" lang="nl-NL">
                          <a:solidFill>
                            <a:srgbClr val="1F1F1F"/>
                          </a:solidFill>
                        </a:rPr>
                        <a:t>Tubitak (Turkish Node)</a:t>
                      </a:r>
                      <a:endParaRPr b="1">
                        <a:solidFill>
                          <a:srgbClr val="1F1F1F"/>
                        </a:solidFill>
                      </a:endParaRPr>
                    </a:p>
                  </a:txBody>
                  <a:tcPr marT="76200" marB="76200" marR="114300" marL="114300">
                    <a:lnL cap="flat" cmpd="sng" w="6350">
                      <a:solidFill>
                        <a:srgbClr val="70AD47"/>
                      </a:solidFill>
                      <a:prstDash val="solid"/>
                      <a:round/>
                      <a:headEnd len="sm" w="sm" type="none"/>
                      <a:tailEnd len="sm" w="sm" type="none"/>
                    </a:lnL>
                    <a:lnR cap="flat" cmpd="sng" w="6350">
                      <a:solidFill>
                        <a:srgbClr val="70AD47"/>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70AD47"/>
                      </a:solidFill>
                      <a:prstDash val="solid"/>
                      <a:round/>
                      <a:headEnd len="sm" w="sm" type="none"/>
                      <a:tailEnd len="sm" w="sm" type="none"/>
                    </a:lnB>
                    <a:solidFill>
                      <a:srgbClr val="70AD47"/>
                    </a:solidFill>
                  </a:tcPr>
                </a:tc>
              </a:tr>
              <a:tr h="953725">
                <a:tc>
                  <a:txBody>
                    <a:bodyPr/>
                    <a:lstStyle/>
                    <a:p>
                      <a:pPr indent="0" lvl="0" marL="0" rtl="0" algn="l">
                        <a:lnSpc>
                          <a:spcPct val="115000"/>
                        </a:lnSpc>
                        <a:spcBef>
                          <a:spcPts val="0"/>
                        </a:spcBef>
                        <a:spcAft>
                          <a:spcPts val="0"/>
                        </a:spcAft>
                        <a:buNone/>
                      </a:pPr>
                      <a:r>
                        <a:rPr b="1" lang="nl-NL">
                          <a:solidFill>
                            <a:srgbClr val="1F1F1F"/>
                          </a:solidFill>
                        </a:rPr>
                        <a:t>UC2</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nl-NL">
                          <a:solidFill>
                            <a:srgbClr val="1F1F1F"/>
                          </a:solidFill>
                        </a:rPr>
                        <a:t>AI model validation on sensitive health data</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a:solidFill>
                            <a:srgbClr val="1F1F1F"/>
                          </a:solidFill>
                        </a:rPr>
                        <a:t>Secure access to sensitive medical data for AI models ensuring compliance with data protection regulations</a:t>
                      </a:r>
                      <a:endParaRPr>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nl-NL">
                          <a:solidFill>
                            <a:srgbClr val="1F1F1F"/>
                          </a:solidFill>
                        </a:rPr>
                        <a:t>EGI</a:t>
                      </a:r>
                      <a:endParaRPr b="1">
                        <a:solidFill>
                          <a:srgbClr val="1F1F1F"/>
                        </a:solidFill>
                      </a:endParaRPr>
                    </a:p>
                    <a:p>
                      <a:pPr indent="0" lvl="0" marL="0" rtl="0" algn="l">
                        <a:lnSpc>
                          <a:spcPct val="115000"/>
                        </a:lnSpc>
                        <a:spcBef>
                          <a:spcPts val="0"/>
                        </a:spcBef>
                        <a:spcAft>
                          <a:spcPts val="0"/>
                        </a:spcAft>
                        <a:buNone/>
                      </a:pPr>
                      <a:r>
                        <a:rPr b="1" lang="nl-NL">
                          <a:solidFill>
                            <a:srgbClr val="1F1F1F"/>
                          </a:solidFill>
                        </a:rPr>
                        <a:t>BBMRI</a:t>
                      </a:r>
                      <a:endParaRPr b="1">
                        <a:solidFill>
                          <a:srgbClr val="1F1F1F"/>
                        </a:solidFill>
                      </a:endParaRPr>
                    </a:p>
                    <a:p>
                      <a:pPr indent="0" lvl="0" marL="0" rtl="0" algn="l">
                        <a:lnSpc>
                          <a:spcPct val="115000"/>
                        </a:lnSpc>
                        <a:spcBef>
                          <a:spcPts val="0"/>
                        </a:spcBef>
                        <a:spcAft>
                          <a:spcPts val="0"/>
                        </a:spcAft>
                        <a:buNone/>
                      </a:pPr>
                      <a:r>
                        <a:rPr b="1" lang="nl-NL">
                          <a:solidFill>
                            <a:srgbClr val="1F1F1F"/>
                          </a:solidFill>
                        </a:rPr>
                        <a:t>e-infra CZ (Czech Republic Node)</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70AD47"/>
                      </a:solidFill>
                      <a:prstDash val="solid"/>
                      <a:round/>
                      <a:headEnd len="sm" w="sm" type="none"/>
                      <a:tailEnd len="sm" w="sm" type="none"/>
                    </a:lnT>
                    <a:lnB cap="flat" cmpd="sng" w="6350">
                      <a:solidFill>
                        <a:srgbClr val="C4C7C5"/>
                      </a:solidFill>
                      <a:prstDash val="solid"/>
                      <a:round/>
                      <a:headEnd len="sm" w="sm" type="none"/>
                      <a:tailEnd len="sm" w="sm" type="none"/>
                    </a:lnB>
                  </a:tcPr>
                </a:tc>
              </a:tr>
              <a:tr h="953725">
                <a:tc>
                  <a:txBody>
                    <a:bodyPr/>
                    <a:lstStyle/>
                    <a:p>
                      <a:pPr indent="0" lvl="0" marL="0" rtl="0" algn="l">
                        <a:lnSpc>
                          <a:spcPct val="115000"/>
                        </a:lnSpc>
                        <a:spcBef>
                          <a:spcPts val="0"/>
                        </a:spcBef>
                        <a:spcAft>
                          <a:spcPts val="0"/>
                        </a:spcAft>
                        <a:buNone/>
                      </a:pPr>
                      <a:r>
                        <a:rPr b="1" lang="nl-NL">
                          <a:solidFill>
                            <a:srgbClr val="1F1F1F"/>
                          </a:solidFill>
                        </a:rPr>
                        <a:t>UC3</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nl-NL">
                          <a:solidFill>
                            <a:srgbClr val="1F1F1F"/>
                          </a:solidFill>
                        </a:rPr>
                        <a:t>“Encapsulated analysis tarballs” for cross-Node reproducibility of workflows</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a:solidFill>
                            <a:srgbClr val="1F1F1F"/>
                          </a:solidFill>
                        </a:rPr>
                        <a:t>Execution of workflows across nodes in the federation, simplifying scientific reproducibility and avoiding unnecessary data transfers</a:t>
                      </a:r>
                      <a:endParaRPr>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nl-NL">
                          <a:solidFill>
                            <a:srgbClr val="1F1F1F"/>
                          </a:solidFill>
                        </a:rPr>
                        <a:t>EGI</a:t>
                      </a:r>
                      <a:endParaRPr b="1">
                        <a:solidFill>
                          <a:srgbClr val="1F1F1F"/>
                        </a:solidFill>
                      </a:endParaRPr>
                    </a:p>
                    <a:p>
                      <a:pPr indent="0" lvl="0" marL="0" rtl="0" algn="l">
                        <a:lnSpc>
                          <a:spcPct val="115000"/>
                        </a:lnSpc>
                        <a:spcBef>
                          <a:spcPts val="0"/>
                        </a:spcBef>
                        <a:spcAft>
                          <a:spcPts val="0"/>
                        </a:spcAft>
                        <a:buNone/>
                      </a:pPr>
                      <a:r>
                        <a:rPr b="1" lang="nl-NL">
                          <a:solidFill>
                            <a:srgbClr val="1F1F1F"/>
                          </a:solidFill>
                        </a:rPr>
                        <a:t>CERN</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746150">
                <a:tc>
                  <a:txBody>
                    <a:bodyPr/>
                    <a:lstStyle/>
                    <a:p>
                      <a:pPr indent="0" lvl="0" marL="0" rtl="0" algn="l">
                        <a:lnSpc>
                          <a:spcPct val="115000"/>
                        </a:lnSpc>
                        <a:spcBef>
                          <a:spcPts val="0"/>
                        </a:spcBef>
                        <a:spcAft>
                          <a:spcPts val="0"/>
                        </a:spcAft>
                        <a:buNone/>
                      </a:pPr>
                      <a:r>
                        <a:rPr b="1" lang="nl-NL">
                          <a:solidFill>
                            <a:srgbClr val="1F1F1F"/>
                          </a:solidFill>
                        </a:rPr>
                        <a:t>UC4</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nl-NL">
                          <a:solidFill>
                            <a:srgbClr val="1F1F1F"/>
                          </a:solidFill>
                        </a:rPr>
                        <a:t>Cross-Node execution of Machine Learning pipelines</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nl-NL">
                          <a:solidFill>
                            <a:srgbClr val="1F1F1F"/>
                          </a:solidFill>
                        </a:rPr>
                        <a:t>Execution of cross-node ML pipelines to operate a FAIR and scalable analytical service for the marine community</a:t>
                      </a:r>
                      <a:endParaRPr>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nl-NL">
                          <a:solidFill>
                            <a:srgbClr val="1F1F1F"/>
                          </a:solidFill>
                        </a:rPr>
                        <a:t>EGI</a:t>
                      </a:r>
                      <a:endParaRPr b="1">
                        <a:solidFill>
                          <a:srgbClr val="1F1F1F"/>
                        </a:solidFill>
                      </a:endParaRPr>
                    </a:p>
                    <a:p>
                      <a:pPr indent="0" lvl="0" marL="0" rtl="0" algn="l">
                        <a:lnSpc>
                          <a:spcPct val="115000"/>
                        </a:lnSpc>
                        <a:spcBef>
                          <a:spcPts val="0"/>
                        </a:spcBef>
                        <a:spcAft>
                          <a:spcPts val="0"/>
                        </a:spcAft>
                        <a:buNone/>
                      </a:pPr>
                      <a:r>
                        <a:rPr b="1" lang="nl-NL">
                          <a:solidFill>
                            <a:srgbClr val="1F1F1F"/>
                          </a:solidFill>
                        </a:rPr>
                        <a:t>CNR (Digital Twin of the Oceans Node)</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tcPr>
                </a:tc>
              </a:tr>
              <a:tr h="746150">
                <a:tc>
                  <a:txBody>
                    <a:bodyPr/>
                    <a:lstStyle/>
                    <a:p>
                      <a:pPr indent="0" lvl="0" marL="0" rtl="0" algn="l">
                        <a:lnSpc>
                          <a:spcPct val="115000"/>
                        </a:lnSpc>
                        <a:spcBef>
                          <a:spcPts val="0"/>
                        </a:spcBef>
                        <a:spcAft>
                          <a:spcPts val="0"/>
                        </a:spcAft>
                        <a:buNone/>
                      </a:pPr>
                      <a:r>
                        <a:rPr b="1" lang="nl-NL">
                          <a:solidFill>
                            <a:srgbClr val="1F1F1F"/>
                          </a:solidFill>
                        </a:rPr>
                        <a:t>UC5</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70AD47"/>
                    </a:solidFill>
                  </a:tcPr>
                </a:tc>
                <a:tc>
                  <a:txBody>
                    <a:bodyPr/>
                    <a:lstStyle/>
                    <a:p>
                      <a:pPr indent="0" lvl="0" marL="0" rtl="0" algn="l">
                        <a:lnSpc>
                          <a:spcPct val="115000"/>
                        </a:lnSpc>
                        <a:spcBef>
                          <a:spcPts val="0"/>
                        </a:spcBef>
                        <a:spcAft>
                          <a:spcPts val="0"/>
                        </a:spcAft>
                        <a:buNone/>
                      </a:pPr>
                      <a:r>
                        <a:rPr b="1" lang="nl-NL">
                          <a:solidFill>
                            <a:srgbClr val="1F1F1F"/>
                          </a:solidFill>
                        </a:rPr>
                        <a:t>Cross-Node Federated LLMs</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70AD47"/>
                    </a:solidFill>
                  </a:tcPr>
                </a:tc>
                <a:tc>
                  <a:txBody>
                    <a:bodyPr/>
                    <a:lstStyle/>
                    <a:p>
                      <a:pPr indent="0" lvl="0" marL="0" rtl="0" algn="l">
                        <a:lnSpc>
                          <a:spcPct val="115000"/>
                        </a:lnSpc>
                        <a:spcBef>
                          <a:spcPts val="0"/>
                        </a:spcBef>
                        <a:spcAft>
                          <a:spcPts val="0"/>
                        </a:spcAft>
                        <a:buNone/>
                      </a:pPr>
                      <a:r>
                        <a:rPr lang="nl-NL">
                          <a:solidFill>
                            <a:srgbClr val="1F1F1F"/>
                          </a:solidFill>
                        </a:rPr>
                        <a:t>Access to advanced open source LLMs with the ability to federate across Nodes</a:t>
                      </a:r>
                      <a:endParaRPr>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70AD47"/>
                    </a:solidFill>
                  </a:tcPr>
                </a:tc>
                <a:tc>
                  <a:txBody>
                    <a:bodyPr/>
                    <a:lstStyle/>
                    <a:p>
                      <a:pPr indent="0" lvl="0" marL="0" rtl="0" algn="l">
                        <a:lnSpc>
                          <a:spcPct val="115000"/>
                        </a:lnSpc>
                        <a:spcBef>
                          <a:spcPts val="0"/>
                        </a:spcBef>
                        <a:spcAft>
                          <a:spcPts val="0"/>
                        </a:spcAft>
                        <a:buNone/>
                      </a:pPr>
                      <a:r>
                        <a:rPr b="1" lang="nl-NL">
                          <a:solidFill>
                            <a:srgbClr val="1F1F1F"/>
                          </a:solidFill>
                        </a:rPr>
                        <a:t>EGI</a:t>
                      </a:r>
                      <a:endParaRPr b="1">
                        <a:solidFill>
                          <a:srgbClr val="1F1F1F"/>
                        </a:solidFill>
                      </a:endParaRPr>
                    </a:p>
                    <a:p>
                      <a:pPr indent="0" lvl="0" marL="0" rtl="0" algn="l">
                        <a:lnSpc>
                          <a:spcPct val="115000"/>
                        </a:lnSpc>
                        <a:spcBef>
                          <a:spcPts val="0"/>
                        </a:spcBef>
                        <a:spcAft>
                          <a:spcPts val="0"/>
                        </a:spcAft>
                        <a:buNone/>
                      </a:pPr>
                      <a:r>
                        <a:rPr b="1" lang="nl-NL">
                          <a:solidFill>
                            <a:srgbClr val="1F1F1F"/>
                          </a:solidFill>
                        </a:rPr>
                        <a:t>e-infra CZ (Czech Republic Node)</a:t>
                      </a:r>
                      <a:endParaRPr b="1">
                        <a:solidFill>
                          <a:srgbClr val="1F1F1F"/>
                        </a:solidFill>
                      </a:endParaRPr>
                    </a:p>
                  </a:txBody>
                  <a:tcPr marT="76200" marB="76200" marR="114300" marL="114300">
                    <a:lnL cap="flat" cmpd="sng" w="6350">
                      <a:solidFill>
                        <a:srgbClr val="C4C7C5"/>
                      </a:solidFill>
                      <a:prstDash val="solid"/>
                      <a:round/>
                      <a:headEnd len="sm" w="sm" type="none"/>
                      <a:tailEnd len="sm" w="sm" type="none"/>
                    </a:lnL>
                    <a:lnR cap="flat" cmpd="sng" w="6350">
                      <a:solidFill>
                        <a:srgbClr val="C4C7C5"/>
                      </a:solidFill>
                      <a:prstDash val="solid"/>
                      <a:round/>
                      <a:headEnd len="sm" w="sm" type="none"/>
                      <a:tailEnd len="sm" w="sm" type="none"/>
                    </a:lnR>
                    <a:lnT cap="flat" cmpd="sng" w="6350">
                      <a:solidFill>
                        <a:srgbClr val="C4C7C5"/>
                      </a:solidFill>
                      <a:prstDash val="solid"/>
                      <a:round/>
                      <a:headEnd len="sm" w="sm" type="none"/>
                      <a:tailEnd len="sm" w="sm" type="none"/>
                    </a:lnT>
                    <a:lnB cap="flat" cmpd="sng" w="6350">
                      <a:solidFill>
                        <a:srgbClr val="C4C7C5"/>
                      </a:solidFill>
                      <a:prstDash val="solid"/>
                      <a:round/>
                      <a:headEnd len="sm" w="sm" type="none"/>
                      <a:tailEnd len="sm" w="sm" type="none"/>
                    </a:lnB>
                    <a:solidFill>
                      <a:srgbClr val="70AD47"/>
                    </a:solidFill>
                  </a:tcPr>
                </a:tc>
              </a:tr>
            </a:tbl>
          </a:graphicData>
        </a:graphic>
      </p:graphicFrame>
      <p:pic>
        <p:nvPicPr>
          <p:cNvPr id="307" name="Google Shape;307;p37" title="EOSCNode_EGI_ColourPos.png"/>
          <p:cNvPicPr preferRelativeResize="0"/>
          <p:nvPr/>
        </p:nvPicPr>
        <p:blipFill rotWithShape="1">
          <a:blip r:embed="rId3">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8"/>
          <p:cNvSpPr txBox="1"/>
          <p:nvPr>
            <p:ph type="title"/>
          </p:nvPr>
        </p:nvSpPr>
        <p:spPr>
          <a:xfrm>
            <a:off x="1282073" y="395408"/>
            <a:ext cx="10985700" cy="585000"/>
          </a:xfrm>
          <a:prstGeom prst="rect">
            <a:avLst/>
          </a:prstGeom>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lang="nl-NL" sz="3800">
                <a:latin typeface="DM Sans Light"/>
                <a:ea typeface="DM Sans Light"/>
                <a:cs typeface="DM Sans Light"/>
                <a:sym typeface="DM Sans Light"/>
              </a:rPr>
              <a:t>Timeline and Key milestones</a:t>
            </a:r>
            <a:endParaRPr sz="3800">
              <a:latin typeface="DM Sans Light"/>
              <a:ea typeface="DM Sans Light"/>
              <a:cs typeface="DM Sans Light"/>
              <a:sym typeface="DM Sans Light"/>
            </a:endParaRPr>
          </a:p>
        </p:txBody>
      </p:sp>
      <p:sp>
        <p:nvSpPr>
          <p:cNvPr id="314" name="Google Shape;314;p38"/>
          <p:cNvSpPr txBox="1"/>
          <p:nvPr/>
        </p:nvSpPr>
        <p:spPr>
          <a:xfrm>
            <a:off x="667225" y="4998375"/>
            <a:ext cx="5600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NL" u="sng">
                <a:solidFill>
                  <a:schemeClr val="hlink"/>
                </a:solidFill>
                <a:hlinkClick r:id="rId3"/>
              </a:rPr>
              <a:t>https://eosc.eu/building-the-eosc-federation/eosc-node-egi</a:t>
            </a:r>
            <a:r>
              <a:rPr lang="nl-NL"/>
              <a:t> </a:t>
            </a:r>
            <a:endParaRPr/>
          </a:p>
        </p:txBody>
      </p:sp>
      <p:pic>
        <p:nvPicPr>
          <p:cNvPr id="315" name="Google Shape;315;p38" title="timeline_EGI-1.png"/>
          <p:cNvPicPr preferRelativeResize="0"/>
          <p:nvPr/>
        </p:nvPicPr>
        <p:blipFill>
          <a:blip r:embed="rId4">
            <a:alphaModFix/>
          </a:blip>
          <a:stretch>
            <a:fillRect/>
          </a:stretch>
        </p:blipFill>
        <p:spPr>
          <a:xfrm>
            <a:off x="152400" y="1775908"/>
            <a:ext cx="11887200" cy="260858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9"/>
          <p:cNvSpPr txBox="1"/>
          <p:nvPr>
            <p:ph type="ctrTitle"/>
          </p:nvPr>
        </p:nvSpPr>
        <p:spPr>
          <a:xfrm>
            <a:off x="423013" y="1600200"/>
            <a:ext cx="9144000" cy="10065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nl-NL"/>
              <a:t>EOSC Mesh</a:t>
            </a:r>
            <a:endParaRPr/>
          </a:p>
        </p:txBody>
      </p:sp>
      <p:sp>
        <p:nvSpPr>
          <p:cNvPr id="321" name="Google Shape;321;p39"/>
          <p:cNvSpPr txBox="1"/>
          <p:nvPr/>
        </p:nvSpPr>
        <p:spPr>
          <a:xfrm>
            <a:off x="423025" y="2854025"/>
            <a:ext cx="9144000" cy="2474100"/>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None/>
            </a:pPr>
            <a:r>
              <a:rPr lang="nl-NL" sz="5400">
                <a:solidFill>
                  <a:srgbClr val="FFFFFF"/>
                </a:solidFill>
                <a:latin typeface="Quicksand"/>
                <a:ea typeface="Quicksand"/>
                <a:cs typeface="Quicksand"/>
                <a:sym typeface="Quicksand"/>
              </a:rPr>
              <a:t>Connecting Nodes to Advance the EOSC Federation</a:t>
            </a:r>
            <a:endParaRPr sz="5400">
              <a:solidFill>
                <a:srgbClr val="FFFFFF"/>
              </a:solidFill>
              <a:latin typeface="Quicksand"/>
              <a:ea typeface="Quicksand"/>
              <a:cs typeface="Quicksand"/>
              <a:sym typeface="Quicksa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0"/>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
        <p:nvSpPr>
          <p:cNvPr id="327" name="Google Shape;327;p40"/>
          <p:cNvSpPr txBox="1"/>
          <p:nvPr>
            <p:ph type="title"/>
          </p:nvPr>
        </p:nvSpPr>
        <p:spPr>
          <a:xfrm>
            <a:off x="2832601" y="235625"/>
            <a:ext cx="8526900" cy="5388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t>EOSC Mesh Project Factsheet</a:t>
            </a:r>
            <a:endParaRPr/>
          </a:p>
        </p:txBody>
      </p:sp>
      <p:sp>
        <p:nvSpPr>
          <p:cNvPr id="328" name="Google Shape;328;p40"/>
          <p:cNvSpPr/>
          <p:nvPr/>
        </p:nvSpPr>
        <p:spPr>
          <a:xfrm>
            <a:off x="365650" y="1173030"/>
            <a:ext cx="2974500" cy="4641600"/>
          </a:xfrm>
          <a:prstGeom prst="roundRect">
            <a:avLst>
              <a:gd fmla="val 16667" name="adj"/>
            </a:avLst>
          </a:prstGeom>
          <a:solidFill>
            <a:srgbClr val="F3F3F3"/>
          </a:solidFill>
          <a:ln cap="flat" cmpd="sng" w="9200">
            <a:solidFill>
              <a:srgbClr val="44546A"/>
            </a:solidFill>
            <a:prstDash val="solid"/>
            <a:round/>
            <a:headEnd len="sm" w="sm" type="none"/>
            <a:tailEnd len="sm" w="sm" type="none"/>
          </a:ln>
        </p:spPr>
        <p:txBody>
          <a:bodyPr anchorCtr="0" anchor="ctr" bIns="88200" lIns="88200" spcFirstLastPara="1" rIns="88200" wrap="square" tIns="882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Light"/>
              <a:ea typeface="Roboto Light"/>
              <a:cs typeface="Roboto Light"/>
              <a:sym typeface="Roboto Light"/>
            </a:endParaRPr>
          </a:p>
        </p:txBody>
      </p:sp>
      <p:sp>
        <p:nvSpPr>
          <p:cNvPr id="329" name="Google Shape;329;p40"/>
          <p:cNvSpPr txBox="1"/>
          <p:nvPr/>
        </p:nvSpPr>
        <p:spPr>
          <a:xfrm>
            <a:off x="485875" y="2765013"/>
            <a:ext cx="2725200" cy="1251900"/>
          </a:xfrm>
          <a:prstGeom prst="rect">
            <a:avLst/>
          </a:prstGeom>
          <a:noFill/>
          <a:ln>
            <a:noFill/>
          </a:ln>
        </p:spPr>
        <p:txBody>
          <a:bodyPr anchorCtr="0" anchor="t" bIns="88200" lIns="88200" spcFirstLastPara="1" rIns="88200" wrap="square" tIns="88200">
            <a:noAutofit/>
          </a:bodyPr>
          <a:lstStyle/>
          <a:p>
            <a:pPr indent="0" lvl="0" marL="0" marR="0" rtl="0" algn="l">
              <a:lnSpc>
                <a:spcPct val="100000"/>
              </a:lnSpc>
              <a:spcBef>
                <a:spcPts val="0"/>
              </a:spcBef>
              <a:spcAft>
                <a:spcPts val="0"/>
              </a:spcAft>
              <a:buClr>
                <a:srgbClr val="000000"/>
              </a:buClr>
              <a:buSzPts val="1500"/>
              <a:buFont typeface="Arial"/>
              <a:buNone/>
            </a:pPr>
            <a:r>
              <a:rPr i="0" lang="nl-NL" sz="1900" u="none" cap="none" strike="noStrike">
                <a:solidFill>
                  <a:srgbClr val="001F30"/>
                </a:solidFill>
                <a:latin typeface="Quicksand"/>
                <a:ea typeface="Quicksand"/>
                <a:cs typeface="Quicksand"/>
                <a:sym typeface="Quicksand"/>
              </a:rPr>
              <a:t>Call topic: </a:t>
            </a:r>
            <a:r>
              <a:rPr i="0" lang="nl-NL" sz="1800" u="none" cap="none" strike="noStrike">
                <a:solidFill>
                  <a:srgbClr val="000000"/>
                </a:solidFill>
                <a:latin typeface="Quicksand"/>
                <a:ea typeface="Quicksand"/>
                <a:cs typeface="Quicksand"/>
                <a:sym typeface="Quicksand"/>
              </a:rPr>
              <a:t>HORIZON-INFRA-2025-EOSC-01-01: EOSC Nodes with federating capabilities for the EOSC Federation</a:t>
            </a:r>
            <a:endParaRPr i="0" sz="1800" u="none" cap="none" strike="noStrike">
              <a:solidFill>
                <a:srgbClr val="000000"/>
              </a:solidFill>
              <a:latin typeface="Quicksand"/>
              <a:ea typeface="Quicksand"/>
              <a:cs typeface="Quicksand"/>
              <a:sym typeface="Quicksand"/>
            </a:endParaRPr>
          </a:p>
        </p:txBody>
      </p:sp>
      <p:sp>
        <p:nvSpPr>
          <p:cNvPr id="330" name="Google Shape;330;p40"/>
          <p:cNvSpPr/>
          <p:nvPr/>
        </p:nvSpPr>
        <p:spPr>
          <a:xfrm>
            <a:off x="3559138" y="1165470"/>
            <a:ext cx="2974500" cy="4836600"/>
          </a:xfrm>
          <a:prstGeom prst="roundRect">
            <a:avLst>
              <a:gd fmla="val 16667" name="adj"/>
            </a:avLst>
          </a:prstGeom>
          <a:solidFill>
            <a:srgbClr val="F3F3F3"/>
          </a:solidFill>
          <a:ln cap="flat" cmpd="sng" w="9200">
            <a:solidFill>
              <a:srgbClr val="44546A"/>
            </a:solidFill>
            <a:prstDash val="solid"/>
            <a:round/>
            <a:headEnd len="sm" w="sm" type="none"/>
            <a:tailEnd len="sm" w="sm" type="none"/>
          </a:ln>
        </p:spPr>
        <p:txBody>
          <a:bodyPr anchorCtr="0" anchor="ctr" bIns="88200" lIns="88200" spcFirstLastPara="1" rIns="88200" wrap="square" tIns="88200">
            <a:noAutofit/>
          </a:bodyPr>
          <a:lstStyle/>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009FE3"/>
              </a:solidFill>
              <a:latin typeface="Roboto"/>
              <a:ea typeface="Roboto"/>
              <a:cs typeface="Roboto"/>
              <a:sym typeface="Roboto"/>
            </a:endParaRPr>
          </a:p>
        </p:txBody>
      </p:sp>
      <p:sp>
        <p:nvSpPr>
          <p:cNvPr id="331" name="Google Shape;331;p40"/>
          <p:cNvSpPr txBox="1"/>
          <p:nvPr/>
        </p:nvSpPr>
        <p:spPr>
          <a:xfrm>
            <a:off x="3679367" y="1410824"/>
            <a:ext cx="2725200" cy="1354200"/>
          </a:xfrm>
          <a:prstGeom prst="rect">
            <a:avLst/>
          </a:prstGeom>
          <a:noFill/>
          <a:ln>
            <a:noFill/>
          </a:ln>
        </p:spPr>
        <p:txBody>
          <a:bodyPr anchorCtr="0" anchor="t" bIns="88200" lIns="88200" spcFirstLastPara="1" rIns="88200" wrap="square" tIns="88200">
            <a:noAutofit/>
          </a:bodyPr>
          <a:lstStyle/>
          <a:p>
            <a:pPr indent="0" lvl="0" marL="0" marR="0" rtl="0" algn="l">
              <a:lnSpc>
                <a:spcPct val="100000"/>
              </a:lnSpc>
              <a:spcBef>
                <a:spcPts val="0"/>
              </a:spcBef>
              <a:spcAft>
                <a:spcPts val="0"/>
              </a:spcAft>
              <a:buClr>
                <a:srgbClr val="000000"/>
              </a:buClr>
              <a:buSzPts val="1500"/>
              <a:buFont typeface="Arial"/>
              <a:buNone/>
            </a:pPr>
            <a:r>
              <a:rPr i="0" lang="nl-NL" sz="1700" u="none" cap="none" strike="noStrike">
                <a:solidFill>
                  <a:srgbClr val="001F30"/>
                </a:solidFill>
                <a:latin typeface="Quicksand"/>
                <a:ea typeface="Quicksand"/>
                <a:cs typeface="Quicksand"/>
                <a:sym typeface="Quicksand"/>
              </a:rPr>
              <a:t>Budget</a:t>
            </a:r>
            <a:r>
              <a:rPr i="0" lang="nl-NL" sz="1700" u="none" cap="none" strike="noStrike">
                <a:solidFill>
                  <a:srgbClr val="3363AC"/>
                </a:solidFill>
                <a:latin typeface="Quicksand"/>
                <a:ea typeface="Quicksand"/>
                <a:cs typeface="Quicksand"/>
                <a:sym typeface="Quicksand"/>
              </a:rPr>
              <a:t>: </a:t>
            </a:r>
            <a:r>
              <a:rPr i="0" lang="nl-NL" sz="1600" u="none" cap="none" strike="noStrike">
                <a:solidFill>
                  <a:srgbClr val="000000"/>
                </a:solidFill>
                <a:latin typeface="Quicksand"/>
                <a:ea typeface="Quicksand"/>
                <a:cs typeface="Quicksand"/>
                <a:sym typeface="Quicksand"/>
              </a:rPr>
              <a:t>9.6 Million € (from EC) + 1.85 Million € (Unfunded)</a:t>
            </a:r>
            <a:endParaRPr i="0" sz="16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i="0" sz="16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100"/>
              <a:buFont typeface="Arial"/>
              <a:buNone/>
            </a:pPr>
            <a:r>
              <a:rPr i="0" lang="nl-NL" sz="1700" u="none" cap="none" strike="noStrike">
                <a:solidFill>
                  <a:srgbClr val="001F30"/>
                </a:solidFill>
                <a:latin typeface="Quicksand"/>
                <a:ea typeface="Quicksand"/>
                <a:cs typeface="Quicksand"/>
                <a:sym typeface="Quicksand"/>
              </a:rPr>
              <a:t>Start</a:t>
            </a:r>
            <a:r>
              <a:rPr i="0" lang="nl-NL" sz="1700" u="none" cap="none" strike="noStrike">
                <a:solidFill>
                  <a:srgbClr val="3363AC"/>
                </a:solidFill>
                <a:latin typeface="Quicksand"/>
                <a:ea typeface="Quicksand"/>
                <a:cs typeface="Quicksand"/>
                <a:sym typeface="Quicksand"/>
              </a:rPr>
              <a:t>: </a:t>
            </a:r>
            <a:r>
              <a:rPr i="0" lang="nl-NL" sz="1600" u="none" cap="none" strike="noStrike">
                <a:solidFill>
                  <a:srgbClr val="000000"/>
                </a:solidFill>
                <a:latin typeface="Quicksand"/>
                <a:ea typeface="Quicksand"/>
                <a:cs typeface="Quicksand"/>
                <a:sym typeface="Quicksand"/>
              </a:rPr>
              <a:t>01/09/2026</a:t>
            </a:r>
            <a:endParaRPr i="0" sz="16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i="0" sz="16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500"/>
              <a:buFont typeface="Arial"/>
              <a:buNone/>
            </a:pPr>
            <a:r>
              <a:rPr i="0" lang="nl-NL" sz="1700" u="none" cap="none" strike="noStrike">
                <a:solidFill>
                  <a:srgbClr val="001F30"/>
                </a:solidFill>
                <a:latin typeface="Quicksand"/>
                <a:ea typeface="Quicksand"/>
                <a:cs typeface="Quicksand"/>
                <a:sym typeface="Quicksand"/>
              </a:rPr>
              <a:t>Duration</a:t>
            </a:r>
            <a:r>
              <a:rPr i="0" lang="nl-NL" sz="1700" u="none" cap="none" strike="noStrike">
                <a:solidFill>
                  <a:srgbClr val="3363AC"/>
                </a:solidFill>
                <a:latin typeface="Quicksand"/>
                <a:ea typeface="Quicksand"/>
                <a:cs typeface="Quicksand"/>
                <a:sym typeface="Quicksand"/>
              </a:rPr>
              <a:t>: </a:t>
            </a:r>
            <a:r>
              <a:rPr i="0" lang="nl-NL" sz="1600" u="none" cap="none" strike="noStrike">
                <a:solidFill>
                  <a:srgbClr val="000000"/>
                </a:solidFill>
                <a:latin typeface="Quicksand"/>
                <a:ea typeface="Quicksand"/>
                <a:cs typeface="Quicksand"/>
                <a:sym typeface="Quicksand"/>
              </a:rPr>
              <a:t>36 months</a:t>
            </a:r>
            <a:endParaRPr i="0" sz="1600"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400"/>
              <a:buFont typeface="Arial"/>
              <a:buNone/>
            </a:pPr>
            <a:r>
              <a:t/>
            </a:r>
            <a:endParaRPr i="0" sz="1400" u="none" cap="none" strike="noStrike">
              <a:solidFill>
                <a:srgbClr val="000000"/>
              </a:solidFill>
              <a:latin typeface="Quicksand"/>
              <a:ea typeface="Quicksand"/>
              <a:cs typeface="Quicksand"/>
              <a:sym typeface="Quicksand"/>
            </a:endParaRPr>
          </a:p>
        </p:txBody>
      </p:sp>
      <p:cxnSp>
        <p:nvCxnSpPr>
          <p:cNvPr id="332" name="Google Shape;332;p40"/>
          <p:cNvCxnSpPr/>
          <p:nvPr/>
        </p:nvCxnSpPr>
        <p:spPr>
          <a:xfrm>
            <a:off x="3679364" y="2346955"/>
            <a:ext cx="2216700" cy="0"/>
          </a:xfrm>
          <a:prstGeom prst="straightConnector1">
            <a:avLst/>
          </a:prstGeom>
          <a:noFill/>
          <a:ln cap="flat" cmpd="sng" w="9200">
            <a:solidFill>
              <a:srgbClr val="678BC1"/>
            </a:solidFill>
            <a:prstDash val="solid"/>
            <a:round/>
            <a:headEnd len="sm" w="sm" type="none"/>
            <a:tailEnd len="sm" w="sm" type="none"/>
          </a:ln>
        </p:spPr>
      </p:cxnSp>
      <p:sp>
        <p:nvSpPr>
          <p:cNvPr id="333" name="Google Shape;333;p40"/>
          <p:cNvSpPr/>
          <p:nvPr/>
        </p:nvSpPr>
        <p:spPr>
          <a:xfrm>
            <a:off x="4239004" y="3473979"/>
            <a:ext cx="515700" cy="515700"/>
          </a:xfrm>
          <a:prstGeom prst="ellipse">
            <a:avLst/>
          </a:prstGeom>
          <a:solidFill>
            <a:srgbClr val="001F30"/>
          </a:solidFill>
          <a:ln cap="flat" cmpd="sng" w="8400">
            <a:solidFill>
              <a:srgbClr val="44546A"/>
            </a:solidFill>
            <a:prstDash val="solid"/>
            <a:round/>
            <a:headEnd len="sm" w="sm" type="none"/>
            <a:tailEnd len="sm" w="sm" type="none"/>
          </a:ln>
        </p:spPr>
        <p:txBody>
          <a:bodyPr anchorCtr="0" anchor="ctr" bIns="80600" lIns="80600" spcFirstLastPara="1" rIns="80600" wrap="square" tIns="80600">
            <a:noAutofit/>
          </a:bodyPr>
          <a:lstStyle/>
          <a:p>
            <a:pPr indent="0" lvl="0" marL="0" marR="0" rtl="0" algn="ctr">
              <a:lnSpc>
                <a:spcPct val="100000"/>
              </a:lnSpc>
              <a:spcBef>
                <a:spcPts val="0"/>
              </a:spcBef>
              <a:spcAft>
                <a:spcPts val="0"/>
              </a:spcAft>
              <a:buClr>
                <a:srgbClr val="000000"/>
              </a:buClr>
              <a:buSzPts val="1400"/>
              <a:buFont typeface="Arial"/>
              <a:buNone/>
            </a:pPr>
            <a:r>
              <a:rPr i="0" lang="nl-NL" sz="1400" u="none" cap="none" strike="noStrike">
                <a:solidFill>
                  <a:srgbClr val="009FE3"/>
                </a:solidFill>
                <a:latin typeface="Quicksand"/>
                <a:ea typeface="Quicksand"/>
                <a:cs typeface="Quicksand"/>
                <a:sym typeface="Quicksand"/>
              </a:rPr>
              <a:t>6</a:t>
            </a:r>
            <a:endParaRPr i="0" sz="1400" u="none" cap="none" strike="noStrike">
              <a:solidFill>
                <a:srgbClr val="009FE3"/>
              </a:solidFill>
              <a:latin typeface="Quicksand"/>
              <a:ea typeface="Quicksand"/>
              <a:cs typeface="Quicksand"/>
              <a:sym typeface="Quicksand"/>
            </a:endParaRPr>
          </a:p>
        </p:txBody>
      </p:sp>
      <p:sp>
        <p:nvSpPr>
          <p:cNvPr id="334" name="Google Shape;334;p40"/>
          <p:cNvSpPr/>
          <p:nvPr/>
        </p:nvSpPr>
        <p:spPr>
          <a:xfrm>
            <a:off x="3905029" y="4131055"/>
            <a:ext cx="780600" cy="808800"/>
          </a:xfrm>
          <a:prstGeom prst="ellipse">
            <a:avLst/>
          </a:prstGeom>
          <a:solidFill>
            <a:srgbClr val="001F30"/>
          </a:solidFill>
          <a:ln cap="flat" cmpd="sng" w="8400">
            <a:solidFill>
              <a:srgbClr val="44546A"/>
            </a:solidFill>
            <a:prstDash val="solid"/>
            <a:round/>
            <a:headEnd len="sm" w="sm" type="none"/>
            <a:tailEnd len="sm" w="sm" type="none"/>
          </a:ln>
        </p:spPr>
        <p:txBody>
          <a:bodyPr anchorCtr="0" anchor="ctr" bIns="80600" lIns="80600" spcFirstLastPara="1" rIns="80600" wrap="square" tIns="80600">
            <a:noAutofit/>
          </a:bodyPr>
          <a:lstStyle/>
          <a:p>
            <a:pPr indent="0" lvl="0" marL="0" marR="0" rtl="0" algn="ctr">
              <a:lnSpc>
                <a:spcPct val="100000"/>
              </a:lnSpc>
              <a:spcBef>
                <a:spcPts val="0"/>
              </a:spcBef>
              <a:spcAft>
                <a:spcPts val="0"/>
              </a:spcAft>
              <a:buClr>
                <a:srgbClr val="000000"/>
              </a:buClr>
              <a:buSzPts val="1400"/>
              <a:buFont typeface="Arial"/>
              <a:buNone/>
            </a:pPr>
            <a:r>
              <a:rPr i="0" lang="nl-NL" sz="1400" u="none" cap="none" strike="noStrike">
                <a:solidFill>
                  <a:srgbClr val="009FE3"/>
                </a:solidFill>
                <a:latin typeface="Quicksand"/>
                <a:ea typeface="Quicksand"/>
                <a:cs typeface="Quicksand"/>
                <a:sym typeface="Quicksand"/>
              </a:rPr>
              <a:t>24</a:t>
            </a:r>
            <a:endParaRPr i="0" sz="1400" u="none" cap="none" strike="noStrike">
              <a:solidFill>
                <a:srgbClr val="009FE3"/>
              </a:solidFill>
              <a:latin typeface="Quicksand"/>
              <a:ea typeface="Quicksand"/>
              <a:cs typeface="Quicksand"/>
              <a:sym typeface="Quicksand"/>
            </a:endParaRPr>
          </a:p>
        </p:txBody>
      </p:sp>
      <p:sp>
        <p:nvSpPr>
          <p:cNvPr id="335" name="Google Shape;335;p40"/>
          <p:cNvSpPr/>
          <p:nvPr/>
        </p:nvSpPr>
        <p:spPr>
          <a:xfrm>
            <a:off x="4000886" y="4994110"/>
            <a:ext cx="706500" cy="747900"/>
          </a:xfrm>
          <a:prstGeom prst="ellipse">
            <a:avLst/>
          </a:prstGeom>
          <a:solidFill>
            <a:srgbClr val="001F30"/>
          </a:solidFill>
          <a:ln cap="flat" cmpd="sng" w="9200">
            <a:solidFill>
              <a:srgbClr val="44546A"/>
            </a:solidFill>
            <a:prstDash val="solid"/>
            <a:round/>
            <a:headEnd len="sm" w="sm" type="none"/>
            <a:tailEnd len="sm" w="sm" type="none"/>
          </a:ln>
        </p:spPr>
        <p:txBody>
          <a:bodyPr anchorCtr="0" anchor="ctr" bIns="88200" lIns="88200" spcFirstLastPara="1" rIns="88200" wrap="square" tIns="88200">
            <a:noAutofit/>
          </a:bodyPr>
          <a:lstStyle/>
          <a:p>
            <a:pPr indent="0" lvl="0" marL="0" marR="0" rtl="0" algn="ctr">
              <a:lnSpc>
                <a:spcPct val="100000"/>
              </a:lnSpc>
              <a:spcBef>
                <a:spcPts val="0"/>
              </a:spcBef>
              <a:spcAft>
                <a:spcPts val="0"/>
              </a:spcAft>
              <a:buClr>
                <a:srgbClr val="000000"/>
              </a:buClr>
              <a:buSzPts val="1500"/>
              <a:buFont typeface="Arial"/>
              <a:buNone/>
            </a:pPr>
            <a:r>
              <a:rPr i="0" lang="nl-NL" sz="1500" u="none" cap="none" strike="noStrike">
                <a:solidFill>
                  <a:srgbClr val="009FE3"/>
                </a:solidFill>
                <a:latin typeface="Quicksand"/>
                <a:ea typeface="Quicksand"/>
                <a:cs typeface="Quicksand"/>
                <a:sym typeface="Quicksand"/>
              </a:rPr>
              <a:t>17</a:t>
            </a:r>
            <a:endParaRPr i="0" sz="1500" u="none" cap="none" strike="noStrike">
              <a:solidFill>
                <a:srgbClr val="009FE3"/>
              </a:solidFill>
              <a:latin typeface="Quicksand"/>
              <a:ea typeface="Quicksand"/>
              <a:cs typeface="Quicksand"/>
              <a:sym typeface="Quicksand"/>
            </a:endParaRPr>
          </a:p>
        </p:txBody>
      </p:sp>
      <p:sp>
        <p:nvSpPr>
          <p:cNvPr id="336" name="Google Shape;336;p40"/>
          <p:cNvSpPr txBox="1"/>
          <p:nvPr/>
        </p:nvSpPr>
        <p:spPr>
          <a:xfrm>
            <a:off x="4726277" y="3548682"/>
            <a:ext cx="1635000" cy="478200"/>
          </a:xfrm>
          <a:prstGeom prst="rect">
            <a:avLst/>
          </a:prstGeom>
          <a:noFill/>
          <a:ln>
            <a:noFill/>
          </a:ln>
        </p:spPr>
        <p:txBody>
          <a:bodyPr anchorCtr="0" anchor="t" bIns="88200" lIns="88200" spcFirstLastPara="1" rIns="88200" wrap="square" tIns="88200">
            <a:noAutofit/>
          </a:bodyPr>
          <a:lstStyle/>
          <a:p>
            <a:pPr indent="0" lvl="0" marL="0" marR="0" rtl="0" algn="l">
              <a:lnSpc>
                <a:spcPct val="100000"/>
              </a:lnSpc>
              <a:spcBef>
                <a:spcPts val="0"/>
              </a:spcBef>
              <a:spcAft>
                <a:spcPts val="0"/>
              </a:spcAft>
              <a:buClr>
                <a:srgbClr val="000000"/>
              </a:buClr>
              <a:buSzPts val="1400"/>
              <a:buFont typeface="Arial"/>
              <a:buNone/>
            </a:pPr>
            <a:r>
              <a:rPr i="0" lang="nl-NL" sz="1400" u="none" cap="none" strike="noStrike">
                <a:solidFill>
                  <a:srgbClr val="000000"/>
                </a:solidFill>
                <a:latin typeface="Quicksand"/>
                <a:ea typeface="Quicksand"/>
                <a:cs typeface="Quicksand"/>
                <a:sym typeface="Quicksand"/>
              </a:rPr>
              <a:t>Work packages±</a:t>
            </a:r>
            <a:endParaRPr i="0" sz="1400" u="none" cap="none" strike="noStrike">
              <a:solidFill>
                <a:srgbClr val="000000"/>
              </a:solidFill>
              <a:latin typeface="Quicksand"/>
              <a:ea typeface="Quicksand"/>
              <a:cs typeface="Quicksand"/>
              <a:sym typeface="Quicksand"/>
            </a:endParaRPr>
          </a:p>
        </p:txBody>
      </p:sp>
      <p:sp>
        <p:nvSpPr>
          <p:cNvPr id="337" name="Google Shape;337;p40"/>
          <p:cNvSpPr txBox="1"/>
          <p:nvPr/>
        </p:nvSpPr>
        <p:spPr>
          <a:xfrm>
            <a:off x="4707334" y="4290346"/>
            <a:ext cx="1635000" cy="478200"/>
          </a:xfrm>
          <a:prstGeom prst="rect">
            <a:avLst/>
          </a:prstGeom>
          <a:noFill/>
          <a:ln>
            <a:noFill/>
          </a:ln>
        </p:spPr>
        <p:txBody>
          <a:bodyPr anchorCtr="0" anchor="t" bIns="88200" lIns="88200" spcFirstLastPara="1" rIns="88200" wrap="square" tIns="88200">
            <a:noAutofit/>
          </a:bodyPr>
          <a:lstStyle/>
          <a:p>
            <a:pPr indent="0" lvl="0" marL="0" marR="0" rtl="0" algn="l">
              <a:lnSpc>
                <a:spcPct val="100000"/>
              </a:lnSpc>
              <a:spcBef>
                <a:spcPts val="0"/>
              </a:spcBef>
              <a:spcAft>
                <a:spcPts val="0"/>
              </a:spcAft>
              <a:buClr>
                <a:srgbClr val="000000"/>
              </a:buClr>
              <a:buSzPts val="1400"/>
              <a:buFont typeface="Arial"/>
              <a:buNone/>
            </a:pPr>
            <a:r>
              <a:rPr i="0" lang="nl-NL" sz="1400" u="none" cap="none" strike="noStrike">
                <a:solidFill>
                  <a:srgbClr val="000000"/>
                </a:solidFill>
                <a:latin typeface="Quicksand"/>
                <a:ea typeface="Quicksand"/>
                <a:cs typeface="Quicksand"/>
                <a:sym typeface="Quicksand"/>
              </a:rPr>
              <a:t>Deliverables</a:t>
            </a:r>
            <a:endParaRPr i="0" sz="1400" u="none" cap="none" strike="noStrike">
              <a:solidFill>
                <a:srgbClr val="000000"/>
              </a:solidFill>
              <a:latin typeface="Quicksand"/>
              <a:ea typeface="Quicksand"/>
              <a:cs typeface="Quicksand"/>
              <a:sym typeface="Quicksand"/>
            </a:endParaRPr>
          </a:p>
        </p:txBody>
      </p:sp>
      <p:sp>
        <p:nvSpPr>
          <p:cNvPr id="338" name="Google Shape;338;p40"/>
          <p:cNvSpPr txBox="1"/>
          <p:nvPr/>
        </p:nvSpPr>
        <p:spPr>
          <a:xfrm>
            <a:off x="4769605" y="5141605"/>
            <a:ext cx="1635000" cy="478200"/>
          </a:xfrm>
          <a:prstGeom prst="rect">
            <a:avLst/>
          </a:prstGeom>
          <a:noFill/>
          <a:ln>
            <a:noFill/>
          </a:ln>
        </p:spPr>
        <p:txBody>
          <a:bodyPr anchorCtr="0" anchor="t" bIns="88200" lIns="88200" spcFirstLastPara="1" rIns="88200" wrap="square" tIns="88200">
            <a:noAutofit/>
          </a:bodyPr>
          <a:lstStyle/>
          <a:p>
            <a:pPr indent="0" lvl="0" marL="0" marR="0" rtl="0" algn="l">
              <a:lnSpc>
                <a:spcPct val="100000"/>
              </a:lnSpc>
              <a:spcBef>
                <a:spcPts val="0"/>
              </a:spcBef>
              <a:spcAft>
                <a:spcPts val="0"/>
              </a:spcAft>
              <a:buClr>
                <a:srgbClr val="000000"/>
              </a:buClr>
              <a:buSzPts val="1400"/>
              <a:buFont typeface="Arial"/>
              <a:buNone/>
            </a:pPr>
            <a:r>
              <a:rPr i="0" lang="nl-NL" sz="1400" u="none" cap="none" strike="noStrike">
                <a:solidFill>
                  <a:srgbClr val="000000"/>
                </a:solidFill>
                <a:latin typeface="Quicksand"/>
                <a:ea typeface="Quicksand"/>
                <a:cs typeface="Quicksand"/>
                <a:sym typeface="Quicksand"/>
              </a:rPr>
              <a:t>Milestones</a:t>
            </a:r>
            <a:endParaRPr i="0" sz="1400" u="none" cap="none" strike="noStrike">
              <a:solidFill>
                <a:srgbClr val="000000"/>
              </a:solidFill>
              <a:latin typeface="Quicksand"/>
              <a:ea typeface="Quicksand"/>
              <a:cs typeface="Quicksand"/>
              <a:sym typeface="Quicksand"/>
            </a:endParaRPr>
          </a:p>
        </p:txBody>
      </p:sp>
      <p:sp>
        <p:nvSpPr>
          <p:cNvPr id="339" name="Google Shape;339;p40"/>
          <p:cNvSpPr/>
          <p:nvPr/>
        </p:nvSpPr>
        <p:spPr>
          <a:xfrm>
            <a:off x="6881725" y="1165474"/>
            <a:ext cx="4753800" cy="4979700"/>
          </a:xfrm>
          <a:prstGeom prst="roundRect">
            <a:avLst>
              <a:gd fmla="val 16667" name="adj"/>
            </a:avLst>
          </a:prstGeom>
          <a:solidFill>
            <a:srgbClr val="F3F3F3"/>
          </a:solidFill>
          <a:ln cap="flat" cmpd="sng" w="9450">
            <a:solidFill>
              <a:srgbClr val="44546A"/>
            </a:solidFill>
            <a:prstDash val="solid"/>
            <a:round/>
            <a:headEnd len="sm" w="sm" type="none"/>
            <a:tailEnd len="sm" w="sm" type="none"/>
          </a:ln>
        </p:spPr>
        <p:txBody>
          <a:bodyPr anchorCtr="0" anchor="ctr" bIns="90650" lIns="90650" spcFirstLastPara="1" rIns="90650" wrap="square" tIns="9065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Light"/>
              <a:ea typeface="Roboto Light"/>
              <a:cs typeface="Roboto Light"/>
              <a:sym typeface="Roboto Light"/>
            </a:endParaRPr>
          </a:p>
        </p:txBody>
      </p:sp>
      <p:sp>
        <p:nvSpPr>
          <p:cNvPr id="340" name="Google Shape;340;p40"/>
          <p:cNvSpPr txBox="1"/>
          <p:nvPr/>
        </p:nvSpPr>
        <p:spPr>
          <a:xfrm>
            <a:off x="7030802" y="1397341"/>
            <a:ext cx="4604700" cy="1391700"/>
          </a:xfrm>
          <a:prstGeom prst="rect">
            <a:avLst/>
          </a:prstGeom>
          <a:noFill/>
          <a:ln>
            <a:noFill/>
          </a:ln>
        </p:spPr>
        <p:txBody>
          <a:bodyPr anchorCtr="0" anchor="t" bIns="90650" lIns="90650" spcFirstLastPara="1" rIns="90650" wrap="square" tIns="90650">
            <a:noAutofit/>
          </a:bodyPr>
          <a:lstStyle/>
          <a:p>
            <a:pPr indent="0" lvl="0" marL="0" marR="0" rtl="0" algn="l">
              <a:lnSpc>
                <a:spcPct val="100000"/>
              </a:lnSpc>
              <a:spcBef>
                <a:spcPts val="0"/>
              </a:spcBef>
              <a:spcAft>
                <a:spcPts val="0"/>
              </a:spcAft>
              <a:buClr>
                <a:srgbClr val="000000"/>
              </a:buClr>
              <a:buSzPts val="1600"/>
              <a:buFont typeface="Arial"/>
              <a:buNone/>
            </a:pPr>
            <a:r>
              <a:rPr b="1" i="0" lang="nl-NL" sz="1900" u="none" cap="none" strike="noStrike">
                <a:solidFill>
                  <a:srgbClr val="001F30"/>
                </a:solidFill>
                <a:latin typeface="Quicksand"/>
                <a:ea typeface="Quicksand"/>
                <a:cs typeface="Quicksand"/>
                <a:sym typeface="Quicksand"/>
              </a:rPr>
              <a:t>Consortium</a:t>
            </a:r>
            <a:r>
              <a:rPr i="0" lang="nl-NL" sz="1900" u="none" cap="none" strike="noStrike">
                <a:solidFill>
                  <a:srgbClr val="3363AC"/>
                </a:solidFill>
                <a:latin typeface="Quicksand"/>
                <a:ea typeface="Quicksand"/>
                <a:cs typeface="Quicksand"/>
                <a:sym typeface="Quicksand"/>
              </a:rPr>
              <a:t>: </a:t>
            </a:r>
            <a:r>
              <a:rPr i="0" lang="nl-NL" sz="1700" u="none" cap="none" strike="noStrike">
                <a:solidFill>
                  <a:srgbClr val="000000"/>
                </a:solidFill>
                <a:latin typeface="Quicksand"/>
                <a:ea typeface="Quicksand"/>
                <a:cs typeface="Quicksand"/>
                <a:sym typeface="Quicksand"/>
              </a:rPr>
              <a:t>30 Partners + 16 Affiliated entities</a:t>
            </a:r>
            <a:endParaRPr i="0" sz="1700" u="none" cap="none" strike="noStrike">
              <a:solidFill>
                <a:srgbClr val="000000"/>
              </a:solidFill>
              <a:latin typeface="Quicksand"/>
              <a:ea typeface="Quicksand"/>
              <a:cs typeface="Quicksand"/>
              <a:sym typeface="Quicksand"/>
            </a:endParaRPr>
          </a:p>
          <a:p>
            <a:pPr indent="-260350" lvl="0" marL="355600" marR="0" rtl="0" algn="l">
              <a:lnSpc>
                <a:spcPct val="100000"/>
              </a:lnSpc>
              <a:spcBef>
                <a:spcPts val="0"/>
              </a:spcBef>
              <a:spcAft>
                <a:spcPts val="0"/>
              </a:spcAft>
              <a:buClr>
                <a:srgbClr val="001F30"/>
              </a:buClr>
              <a:buSzPts val="1300"/>
              <a:buFont typeface="Quicksand"/>
              <a:buChar char="●"/>
            </a:pPr>
            <a:r>
              <a:rPr b="1" i="0" lang="nl-NL" sz="1700" u="none" cap="none" strike="noStrike">
                <a:solidFill>
                  <a:srgbClr val="001F30"/>
                </a:solidFill>
                <a:latin typeface="Quicksand"/>
                <a:ea typeface="Quicksand"/>
                <a:cs typeface="Quicksand"/>
                <a:sym typeface="Quicksand"/>
              </a:rPr>
              <a:t>e-Infrastructures</a:t>
            </a:r>
            <a:r>
              <a:rPr i="0" lang="nl-NL" sz="1700" u="none" cap="none" strike="noStrike">
                <a:solidFill>
                  <a:srgbClr val="001F30"/>
                </a:solidFill>
                <a:latin typeface="Quicksand"/>
                <a:ea typeface="Quicksand"/>
                <a:cs typeface="Quicksand"/>
                <a:sym typeface="Quicksand"/>
              </a:rPr>
              <a:t>: EGI, EUDAT, OpenAIRE</a:t>
            </a:r>
            <a:endParaRPr i="0" sz="1700" u="none" cap="none" strike="noStrike">
              <a:solidFill>
                <a:srgbClr val="001F30"/>
              </a:solidFill>
              <a:latin typeface="Quicksand"/>
              <a:ea typeface="Quicksand"/>
              <a:cs typeface="Quicksand"/>
              <a:sym typeface="Quicksand"/>
            </a:endParaRPr>
          </a:p>
          <a:p>
            <a:pPr indent="-260350" lvl="0" marL="355600" marR="0" rtl="0" algn="l">
              <a:lnSpc>
                <a:spcPct val="100000"/>
              </a:lnSpc>
              <a:spcBef>
                <a:spcPts val="0"/>
              </a:spcBef>
              <a:spcAft>
                <a:spcPts val="0"/>
              </a:spcAft>
              <a:buClr>
                <a:srgbClr val="001F30"/>
              </a:buClr>
              <a:buSzPts val="1300"/>
              <a:buFont typeface="Quicksand"/>
              <a:buChar char="●"/>
            </a:pPr>
            <a:r>
              <a:rPr b="1" i="0" lang="nl-NL" sz="1700" u="none" cap="none" strike="noStrike">
                <a:solidFill>
                  <a:srgbClr val="001F30"/>
                </a:solidFill>
                <a:latin typeface="Quicksand"/>
                <a:ea typeface="Quicksand"/>
                <a:cs typeface="Quicksand"/>
                <a:sym typeface="Quicksand"/>
              </a:rPr>
              <a:t>Research infrastructures and communities</a:t>
            </a:r>
            <a:r>
              <a:rPr lang="nl-NL" sz="1700">
                <a:solidFill>
                  <a:srgbClr val="001F30"/>
                </a:solidFill>
                <a:latin typeface="Quicksand"/>
                <a:ea typeface="Quicksand"/>
                <a:cs typeface="Quicksand"/>
                <a:sym typeface="Quicksand"/>
              </a:rPr>
              <a:t>:</a:t>
            </a:r>
            <a:r>
              <a:rPr i="0" lang="nl-NL" sz="1700" u="none" cap="none" strike="noStrike">
                <a:solidFill>
                  <a:srgbClr val="001F30"/>
                </a:solidFill>
                <a:latin typeface="Quicksand"/>
                <a:ea typeface="Quicksand"/>
                <a:cs typeface="Quicksand"/>
                <a:sym typeface="Quicksand"/>
              </a:rPr>
              <a:t> BBMRI, ENVRI, DARIAH, CLARIN, CERN, DataTerra, GlobalCoast, METROFOOD, </a:t>
            </a:r>
            <a:r>
              <a:rPr i="0" lang="nl-NL" sz="1700" u="none" cap="none" strike="noStrike">
                <a:solidFill>
                  <a:srgbClr val="ED7D31"/>
                </a:solidFill>
                <a:latin typeface="Quicksand"/>
                <a:ea typeface="Quicksand"/>
                <a:cs typeface="Quicksand"/>
                <a:sym typeface="Quicksand"/>
              </a:rPr>
              <a:t>L</a:t>
            </a:r>
            <a:r>
              <a:rPr lang="nl-NL" sz="1700">
                <a:solidFill>
                  <a:srgbClr val="ED7D31"/>
                </a:solidFill>
                <a:latin typeface="Quicksand"/>
                <a:ea typeface="Quicksand"/>
                <a:cs typeface="Quicksand"/>
                <a:sym typeface="Quicksand"/>
              </a:rPr>
              <a:t>IFEWATCH</a:t>
            </a:r>
            <a:endParaRPr i="0" sz="1700" u="none" cap="none" strike="noStrike">
              <a:solidFill>
                <a:srgbClr val="ED7D31"/>
              </a:solidFill>
              <a:latin typeface="Quicksand"/>
              <a:ea typeface="Quicksand"/>
              <a:cs typeface="Quicksand"/>
              <a:sym typeface="Quicksand"/>
            </a:endParaRPr>
          </a:p>
          <a:p>
            <a:pPr indent="-260350" lvl="0" marL="355600" marR="0" rtl="0" algn="l">
              <a:lnSpc>
                <a:spcPct val="100000"/>
              </a:lnSpc>
              <a:spcBef>
                <a:spcPts val="0"/>
              </a:spcBef>
              <a:spcAft>
                <a:spcPts val="0"/>
              </a:spcAft>
              <a:buClr>
                <a:srgbClr val="001F30"/>
              </a:buClr>
              <a:buSzPts val="1300"/>
              <a:buFont typeface="Quicksand"/>
              <a:buChar char="●"/>
            </a:pPr>
            <a:r>
              <a:rPr b="1" i="0" lang="nl-NL" sz="1700" u="none" cap="none" strike="noStrike">
                <a:solidFill>
                  <a:srgbClr val="001F30"/>
                </a:solidFill>
                <a:latin typeface="Quicksand"/>
                <a:ea typeface="Quicksand"/>
                <a:cs typeface="Quicksand"/>
                <a:sym typeface="Quicksand"/>
              </a:rPr>
              <a:t>National Initiatives</a:t>
            </a:r>
            <a:r>
              <a:rPr i="0" lang="nl-NL" sz="1700" u="none" cap="none" strike="noStrike">
                <a:solidFill>
                  <a:srgbClr val="001F30"/>
                </a:solidFill>
                <a:latin typeface="Quicksand"/>
                <a:ea typeface="Quicksand"/>
                <a:cs typeface="Quicksand"/>
                <a:sym typeface="Quicksand"/>
              </a:rPr>
              <a:t>: NFDI, EOSC PL, JISC, Czech Republic, </a:t>
            </a:r>
            <a:r>
              <a:rPr i="0" lang="nl-NL" sz="1700" u="none" cap="none" strike="noStrike">
                <a:solidFill>
                  <a:srgbClr val="ED7D31"/>
                </a:solidFill>
                <a:latin typeface="Quicksand"/>
                <a:ea typeface="Quicksand"/>
                <a:cs typeface="Quicksand"/>
                <a:sym typeface="Quicksand"/>
              </a:rPr>
              <a:t>CSIC, LIP</a:t>
            </a:r>
            <a:endParaRPr i="0" sz="1700" u="none" cap="none" strike="noStrike">
              <a:solidFill>
                <a:srgbClr val="ED7D31"/>
              </a:solidFill>
              <a:latin typeface="Quicksand"/>
              <a:ea typeface="Quicksand"/>
              <a:cs typeface="Quicksand"/>
              <a:sym typeface="Quicksand"/>
            </a:endParaRPr>
          </a:p>
          <a:p>
            <a:pPr indent="-241300" lvl="0" marL="355600" marR="0" rtl="0" algn="l">
              <a:lnSpc>
                <a:spcPct val="100000"/>
              </a:lnSpc>
              <a:spcBef>
                <a:spcPts val="0"/>
              </a:spcBef>
              <a:spcAft>
                <a:spcPts val="0"/>
              </a:spcAft>
              <a:buClr>
                <a:srgbClr val="001F30"/>
              </a:buClr>
              <a:buSzPts val="1000"/>
              <a:buFont typeface="Quicksand"/>
              <a:buChar char="●"/>
            </a:pPr>
            <a:r>
              <a:rPr b="1" i="0" lang="nl-NL" sz="1700" u="none" cap="none" strike="noStrike">
                <a:solidFill>
                  <a:srgbClr val="001F30"/>
                </a:solidFill>
                <a:latin typeface="Quicksand"/>
                <a:ea typeface="Quicksand"/>
                <a:cs typeface="Quicksand"/>
                <a:sym typeface="Quicksand"/>
              </a:rPr>
              <a:t>Technology providers</a:t>
            </a:r>
            <a:r>
              <a:rPr i="0" lang="nl-NL" sz="1700" u="none" cap="none" strike="noStrike">
                <a:solidFill>
                  <a:srgbClr val="001F30"/>
                </a:solidFill>
                <a:latin typeface="Quicksand"/>
                <a:ea typeface="Quicksand"/>
                <a:cs typeface="Quicksand"/>
                <a:sym typeface="Quicksand"/>
              </a:rPr>
              <a:t>: </a:t>
            </a:r>
            <a:r>
              <a:rPr lang="nl-NL" sz="1700">
                <a:solidFill>
                  <a:srgbClr val="ED7D31"/>
                </a:solidFill>
                <a:latin typeface="Quicksand"/>
                <a:ea typeface="Quicksand"/>
                <a:cs typeface="Quicksand"/>
                <a:sym typeface="Quicksand"/>
              </a:rPr>
              <a:t>UPV</a:t>
            </a:r>
            <a:r>
              <a:rPr lang="nl-NL" sz="1700">
                <a:solidFill>
                  <a:srgbClr val="001F30"/>
                </a:solidFill>
                <a:latin typeface="Quicksand"/>
                <a:ea typeface="Quicksand"/>
                <a:cs typeface="Quicksand"/>
                <a:sym typeface="Quicksand"/>
              </a:rPr>
              <a:t>, </a:t>
            </a:r>
            <a:r>
              <a:rPr i="0" lang="nl-NL" sz="1700" u="none" cap="none" strike="noStrike">
                <a:solidFill>
                  <a:srgbClr val="001F30"/>
                </a:solidFill>
                <a:latin typeface="Quicksand"/>
                <a:ea typeface="Quicksand"/>
                <a:cs typeface="Quicksand"/>
                <a:sym typeface="Quicksand"/>
              </a:rPr>
              <a:t>DESY, FZJ, GRNET, KIT, ATHENA, EODC, UFR, U</a:t>
            </a:r>
            <a:r>
              <a:rPr i="0" lang="nl-NL" sz="1400" u="none" cap="none" strike="noStrike">
                <a:solidFill>
                  <a:srgbClr val="001F30"/>
                </a:solidFill>
                <a:latin typeface="Quicksand"/>
                <a:ea typeface="Quicksand"/>
                <a:cs typeface="Quicksand"/>
                <a:sym typeface="Quicksand"/>
              </a:rPr>
              <a:t>ni Trento</a:t>
            </a:r>
            <a:endParaRPr i="0" sz="1400" u="none" cap="none" strike="noStrike">
              <a:solidFill>
                <a:srgbClr val="001F30"/>
              </a:solidFill>
              <a:latin typeface="Quicksand"/>
              <a:ea typeface="Quicksand"/>
              <a:cs typeface="Quicksand"/>
              <a:sym typeface="Quicksand"/>
            </a:endParaRPr>
          </a:p>
        </p:txBody>
      </p:sp>
      <p:sp>
        <p:nvSpPr>
          <p:cNvPr id="341" name="Google Shape;341;p40"/>
          <p:cNvSpPr txBox="1"/>
          <p:nvPr/>
        </p:nvSpPr>
        <p:spPr>
          <a:xfrm>
            <a:off x="7030799" y="5207701"/>
            <a:ext cx="4108500" cy="534300"/>
          </a:xfrm>
          <a:prstGeom prst="rect">
            <a:avLst/>
          </a:prstGeom>
          <a:noFill/>
          <a:ln>
            <a:noFill/>
          </a:ln>
        </p:spPr>
        <p:txBody>
          <a:bodyPr anchorCtr="0" anchor="t" bIns="90650" lIns="90650" spcFirstLastPara="1" rIns="90650" wrap="square" tIns="90650">
            <a:noAutofit/>
          </a:bodyPr>
          <a:lstStyle/>
          <a:p>
            <a:pPr indent="0" lvl="0" marL="0" marR="0" rtl="0" algn="l">
              <a:lnSpc>
                <a:spcPct val="100000"/>
              </a:lnSpc>
              <a:spcBef>
                <a:spcPts val="0"/>
              </a:spcBef>
              <a:spcAft>
                <a:spcPts val="0"/>
              </a:spcAft>
              <a:buClr>
                <a:srgbClr val="000000"/>
              </a:buClr>
              <a:buSzPts val="1600"/>
              <a:buFont typeface="Arial"/>
              <a:buNone/>
            </a:pPr>
            <a:r>
              <a:rPr i="0" lang="nl-NL" sz="2100" u="none" cap="none" strike="noStrike">
                <a:solidFill>
                  <a:srgbClr val="001F30"/>
                </a:solidFill>
                <a:latin typeface="Roboto"/>
                <a:ea typeface="Roboto"/>
                <a:cs typeface="Roboto"/>
                <a:sym typeface="Roboto"/>
              </a:rPr>
              <a:t>Coordinator</a:t>
            </a:r>
            <a:r>
              <a:rPr i="0" lang="nl-NL" sz="2100" u="none" cap="none" strike="noStrike">
                <a:solidFill>
                  <a:srgbClr val="3363AC"/>
                </a:solidFill>
                <a:latin typeface="Roboto"/>
                <a:ea typeface="Roboto"/>
                <a:cs typeface="Roboto"/>
                <a:sym typeface="Roboto"/>
              </a:rPr>
              <a:t>: </a:t>
            </a:r>
            <a:r>
              <a:rPr i="0" lang="nl-NL" sz="1900" u="none" cap="none" strike="noStrike">
                <a:solidFill>
                  <a:srgbClr val="000000"/>
                </a:solidFill>
                <a:latin typeface="Roboto"/>
                <a:ea typeface="Roboto"/>
                <a:cs typeface="Roboto"/>
                <a:sym typeface="Roboto"/>
              </a:rPr>
              <a:t>EGI Foundation</a:t>
            </a:r>
            <a:endParaRPr i="0" sz="1900" u="none" cap="none" strike="noStrike">
              <a:solidFill>
                <a:srgbClr val="000000"/>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1"/>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latin typeface="Quicksand"/>
                <a:ea typeface="Quicksand"/>
                <a:cs typeface="Quicksand"/>
                <a:sym typeface="Quicksand"/>
              </a:rPr>
              <a:t>‹#›</a:t>
            </a:fld>
            <a:endParaRPr>
              <a:latin typeface="Quicksand"/>
              <a:ea typeface="Quicksand"/>
              <a:cs typeface="Quicksand"/>
              <a:sym typeface="Quicksand"/>
            </a:endParaRPr>
          </a:p>
        </p:txBody>
      </p:sp>
      <p:sp>
        <p:nvSpPr>
          <p:cNvPr id="347" name="Google Shape;347;p41"/>
          <p:cNvSpPr txBox="1"/>
          <p:nvPr>
            <p:ph type="title"/>
          </p:nvPr>
        </p:nvSpPr>
        <p:spPr>
          <a:xfrm>
            <a:off x="2832601" y="235625"/>
            <a:ext cx="8526900" cy="5388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t>EOSC Mesh Specific Objectives</a:t>
            </a:r>
            <a:endParaRPr/>
          </a:p>
        </p:txBody>
      </p:sp>
      <p:grpSp>
        <p:nvGrpSpPr>
          <p:cNvPr id="348" name="Google Shape;348;p41"/>
          <p:cNvGrpSpPr/>
          <p:nvPr/>
        </p:nvGrpSpPr>
        <p:grpSpPr>
          <a:xfrm>
            <a:off x="-4431564" y="199775"/>
            <a:ext cx="15017919" cy="6406577"/>
            <a:chOff x="-4594335" y="-704407"/>
            <a:chExt cx="10635167" cy="5472900"/>
          </a:xfrm>
        </p:grpSpPr>
        <p:sp>
          <p:nvSpPr>
            <p:cNvPr id="349" name="Google Shape;349;p41"/>
            <p:cNvSpPr/>
            <p:nvPr/>
          </p:nvSpPr>
          <p:spPr>
            <a:xfrm>
              <a:off x="-4594335" y="-704407"/>
              <a:ext cx="5472900" cy="5472900"/>
            </a:xfrm>
            <a:prstGeom prst="blockArc">
              <a:avLst>
                <a:gd fmla="val 18900000" name="adj1"/>
                <a:gd fmla="val 2700000" name="adj2"/>
                <a:gd fmla="val 395" name="adj3"/>
              </a:avLst>
            </a:prstGeom>
            <a:noFill/>
            <a:ln cap="flat" cmpd="sng" w="22300">
              <a:solidFill>
                <a:srgbClr val="ED7D31"/>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latin typeface="Quicksand"/>
                <a:ea typeface="Quicksand"/>
                <a:cs typeface="Quicksand"/>
                <a:sym typeface="Quicksand"/>
              </a:endParaRPr>
            </a:p>
          </p:txBody>
        </p:sp>
        <p:sp>
          <p:nvSpPr>
            <p:cNvPr id="350" name="Google Shape;350;p41"/>
            <p:cNvSpPr/>
            <p:nvPr/>
          </p:nvSpPr>
          <p:spPr>
            <a:xfrm>
              <a:off x="384538" y="253918"/>
              <a:ext cx="5656200" cy="508200"/>
            </a:xfrm>
            <a:prstGeom prst="rect">
              <a:avLst/>
            </a:prstGeom>
            <a:solidFill>
              <a:srgbClr val="ED7D31"/>
            </a:solidFill>
            <a:ln cap="flat" cmpd="sng" w="22300">
              <a:solidFill>
                <a:srgbClr val="FFFFFF"/>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latin typeface="Quicksand"/>
                <a:ea typeface="Quicksand"/>
                <a:cs typeface="Quicksand"/>
                <a:sym typeface="Quicksand"/>
              </a:endParaRPr>
            </a:p>
          </p:txBody>
        </p:sp>
        <p:sp>
          <p:nvSpPr>
            <p:cNvPr id="351" name="Google Shape;351;p41"/>
            <p:cNvSpPr txBox="1"/>
            <p:nvPr/>
          </p:nvSpPr>
          <p:spPr>
            <a:xfrm>
              <a:off x="384538" y="253918"/>
              <a:ext cx="5656200" cy="508200"/>
            </a:xfrm>
            <a:prstGeom prst="rect">
              <a:avLst/>
            </a:prstGeom>
            <a:noFill/>
            <a:ln>
              <a:noFill/>
            </a:ln>
          </p:spPr>
          <p:txBody>
            <a:bodyPr anchorCtr="0" anchor="ctr" bIns="32700" lIns="472200" spcFirstLastPara="1" rIns="32700" wrap="square" tIns="32700">
              <a:noAutofit/>
            </a:bodyPr>
            <a:lstStyle/>
            <a:p>
              <a:pPr indent="0" lvl="0" marL="0" marR="0" rtl="0" algn="l">
                <a:lnSpc>
                  <a:spcPct val="90000"/>
                </a:lnSpc>
                <a:spcBef>
                  <a:spcPts val="0"/>
                </a:spcBef>
                <a:spcAft>
                  <a:spcPts val="0"/>
                </a:spcAft>
                <a:buClr>
                  <a:srgbClr val="000000"/>
                </a:buClr>
                <a:buSzPts val="1300"/>
                <a:buFont typeface="Arial"/>
                <a:buNone/>
              </a:pPr>
              <a:r>
                <a:rPr i="0" lang="nl-NL" sz="1500" u="none" cap="none" strike="noStrike">
                  <a:solidFill>
                    <a:srgbClr val="000000"/>
                  </a:solidFill>
                  <a:latin typeface="Quicksand"/>
                  <a:ea typeface="Quicksand"/>
                  <a:cs typeface="Quicksand"/>
                  <a:sym typeface="Quicksand"/>
                </a:rPr>
                <a:t>Establish federating Nodes as members of the EOSC federation (EOSC Supply Side)</a:t>
              </a:r>
              <a:endParaRPr i="0" sz="1900" u="none" cap="none" strike="noStrike">
                <a:solidFill>
                  <a:srgbClr val="000000"/>
                </a:solidFill>
                <a:latin typeface="Quicksand"/>
                <a:ea typeface="Quicksand"/>
                <a:cs typeface="Quicksand"/>
                <a:sym typeface="Quicksand"/>
              </a:endParaRPr>
            </a:p>
          </p:txBody>
        </p:sp>
        <p:sp>
          <p:nvSpPr>
            <p:cNvPr id="352" name="Google Shape;352;p41"/>
            <p:cNvSpPr/>
            <p:nvPr/>
          </p:nvSpPr>
          <p:spPr>
            <a:xfrm>
              <a:off x="66936" y="190398"/>
              <a:ext cx="635100" cy="635100"/>
            </a:xfrm>
            <a:prstGeom prst="ellipse">
              <a:avLst/>
            </a:prstGeom>
            <a:solidFill>
              <a:srgbClr val="FFFFFF"/>
            </a:solidFill>
            <a:ln cap="flat" cmpd="sng" w="22300">
              <a:solidFill>
                <a:srgbClr val="ED7D31"/>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ctr">
                <a:lnSpc>
                  <a:spcPct val="100000"/>
                </a:lnSpc>
                <a:spcBef>
                  <a:spcPts val="0"/>
                </a:spcBef>
                <a:spcAft>
                  <a:spcPts val="0"/>
                </a:spcAft>
                <a:buClr>
                  <a:srgbClr val="000000"/>
                </a:buClr>
                <a:buSzPts val="1700"/>
                <a:buFont typeface="Arial"/>
                <a:buNone/>
              </a:pPr>
              <a:r>
                <a:rPr i="0" lang="nl-NL" sz="1700" u="none" cap="none" strike="noStrike">
                  <a:solidFill>
                    <a:srgbClr val="001F30"/>
                  </a:solidFill>
                  <a:latin typeface="Quicksand"/>
                  <a:ea typeface="Quicksand"/>
                  <a:cs typeface="Quicksand"/>
                  <a:sym typeface="Quicksand"/>
                </a:rPr>
                <a:t>1</a:t>
              </a:r>
              <a:endParaRPr i="0" sz="1700" u="none" cap="none" strike="noStrike">
                <a:solidFill>
                  <a:srgbClr val="001F30"/>
                </a:solidFill>
                <a:latin typeface="Quicksand"/>
                <a:ea typeface="Quicksand"/>
                <a:cs typeface="Quicksand"/>
                <a:sym typeface="Quicksand"/>
              </a:endParaRPr>
            </a:p>
          </p:txBody>
        </p:sp>
        <p:sp>
          <p:nvSpPr>
            <p:cNvPr id="353" name="Google Shape;353;p41"/>
            <p:cNvSpPr/>
            <p:nvPr/>
          </p:nvSpPr>
          <p:spPr>
            <a:xfrm>
              <a:off x="748672" y="1015918"/>
              <a:ext cx="5292000" cy="508200"/>
            </a:xfrm>
            <a:prstGeom prst="rect">
              <a:avLst/>
            </a:prstGeom>
            <a:solidFill>
              <a:srgbClr val="A5A5A5"/>
            </a:solidFill>
            <a:ln cap="flat" cmpd="sng" w="22300">
              <a:solidFill>
                <a:srgbClr val="FFFFFF"/>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latin typeface="Quicksand"/>
                <a:ea typeface="Quicksand"/>
                <a:cs typeface="Quicksand"/>
                <a:sym typeface="Quicksand"/>
              </a:endParaRPr>
            </a:p>
          </p:txBody>
        </p:sp>
        <p:sp>
          <p:nvSpPr>
            <p:cNvPr id="354" name="Google Shape;354;p41"/>
            <p:cNvSpPr txBox="1"/>
            <p:nvPr/>
          </p:nvSpPr>
          <p:spPr>
            <a:xfrm>
              <a:off x="748672" y="1015918"/>
              <a:ext cx="5292000" cy="508200"/>
            </a:xfrm>
            <a:prstGeom prst="rect">
              <a:avLst/>
            </a:prstGeom>
            <a:noFill/>
            <a:ln>
              <a:noFill/>
            </a:ln>
          </p:spPr>
          <p:txBody>
            <a:bodyPr anchorCtr="0" anchor="ctr" bIns="32700" lIns="472200" spcFirstLastPara="1" rIns="32700" wrap="square" tIns="32700">
              <a:noAutofit/>
            </a:bodyPr>
            <a:lstStyle/>
            <a:p>
              <a:pPr indent="0" lvl="0" marL="0" marR="0" rtl="0" algn="l">
                <a:lnSpc>
                  <a:spcPct val="90000"/>
                </a:lnSpc>
                <a:spcBef>
                  <a:spcPts val="0"/>
                </a:spcBef>
                <a:spcAft>
                  <a:spcPts val="0"/>
                </a:spcAft>
                <a:buClr>
                  <a:srgbClr val="000000"/>
                </a:buClr>
                <a:buSzPts val="1300"/>
                <a:buFont typeface="Arial"/>
                <a:buNone/>
              </a:pPr>
              <a:r>
                <a:rPr i="0" lang="nl-NL" sz="1300" u="none" cap="none" strike="noStrike">
                  <a:solidFill>
                    <a:srgbClr val="000000"/>
                  </a:solidFill>
                  <a:latin typeface="Quicksand"/>
                  <a:ea typeface="Quicksand"/>
                  <a:cs typeface="Quicksand"/>
                  <a:sym typeface="Quicksand"/>
                </a:rPr>
                <a:t>D</a:t>
              </a:r>
              <a:r>
                <a:rPr i="0" lang="nl-NL" sz="1500" u="none" cap="none" strike="noStrike">
                  <a:solidFill>
                    <a:srgbClr val="000000"/>
                  </a:solidFill>
                  <a:latin typeface="Quicksand"/>
                  <a:ea typeface="Quicksand"/>
                  <a:cs typeface="Quicksand"/>
                  <a:sym typeface="Quicksand"/>
                </a:rPr>
                <a:t>eliver federating capabilities through the EOSC Mesh Hub</a:t>
              </a:r>
              <a:endParaRPr i="0" sz="1500" u="none" cap="none" strike="noStrike">
                <a:solidFill>
                  <a:srgbClr val="000000"/>
                </a:solidFill>
                <a:latin typeface="Quicksand"/>
                <a:ea typeface="Quicksand"/>
                <a:cs typeface="Quicksand"/>
                <a:sym typeface="Quicksand"/>
              </a:endParaRPr>
            </a:p>
          </p:txBody>
        </p:sp>
        <p:sp>
          <p:nvSpPr>
            <p:cNvPr id="355" name="Google Shape;355;p41"/>
            <p:cNvSpPr/>
            <p:nvPr/>
          </p:nvSpPr>
          <p:spPr>
            <a:xfrm>
              <a:off x="431071" y="952398"/>
              <a:ext cx="635100" cy="635100"/>
            </a:xfrm>
            <a:prstGeom prst="ellipse">
              <a:avLst/>
            </a:prstGeom>
            <a:solidFill>
              <a:srgbClr val="FFFFFF"/>
            </a:solidFill>
            <a:ln cap="flat" cmpd="sng" w="22300">
              <a:solidFill>
                <a:srgbClr val="A5A5A5"/>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ctr">
                <a:lnSpc>
                  <a:spcPct val="100000"/>
                </a:lnSpc>
                <a:spcBef>
                  <a:spcPts val="0"/>
                </a:spcBef>
                <a:spcAft>
                  <a:spcPts val="0"/>
                </a:spcAft>
                <a:buClr>
                  <a:srgbClr val="000000"/>
                </a:buClr>
                <a:buSzPts val="1700"/>
                <a:buFont typeface="Arial"/>
                <a:buNone/>
              </a:pPr>
              <a:r>
                <a:rPr i="0" lang="nl-NL" sz="1700" u="none" cap="none" strike="noStrike">
                  <a:solidFill>
                    <a:srgbClr val="001F30"/>
                  </a:solidFill>
                  <a:latin typeface="Quicksand"/>
                  <a:ea typeface="Quicksand"/>
                  <a:cs typeface="Quicksand"/>
                  <a:sym typeface="Quicksand"/>
                </a:rPr>
                <a:t>2</a:t>
              </a:r>
              <a:endParaRPr i="0" sz="1700" u="none" cap="none" strike="noStrike">
                <a:solidFill>
                  <a:srgbClr val="001F30"/>
                </a:solidFill>
                <a:latin typeface="Quicksand"/>
                <a:ea typeface="Quicksand"/>
                <a:cs typeface="Quicksand"/>
                <a:sym typeface="Quicksand"/>
              </a:endParaRPr>
            </a:p>
          </p:txBody>
        </p:sp>
        <p:sp>
          <p:nvSpPr>
            <p:cNvPr id="356" name="Google Shape;356;p41"/>
            <p:cNvSpPr/>
            <p:nvPr/>
          </p:nvSpPr>
          <p:spPr>
            <a:xfrm>
              <a:off x="860432" y="1777918"/>
              <a:ext cx="5180400" cy="508200"/>
            </a:xfrm>
            <a:prstGeom prst="rect">
              <a:avLst/>
            </a:prstGeom>
            <a:solidFill>
              <a:srgbClr val="BFAAD6"/>
            </a:solidFill>
            <a:ln cap="flat" cmpd="sng" w="22300">
              <a:solidFill>
                <a:srgbClr val="FFFFFF"/>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latin typeface="Quicksand"/>
                <a:ea typeface="Quicksand"/>
                <a:cs typeface="Quicksand"/>
                <a:sym typeface="Quicksand"/>
              </a:endParaRPr>
            </a:p>
          </p:txBody>
        </p:sp>
        <p:sp>
          <p:nvSpPr>
            <p:cNvPr id="357" name="Google Shape;357;p41"/>
            <p:cNvSpPr txBox="1"/>
            <p:nvPr/>
          </p:nvSpPr>
          <p:spPr>
            <a:xfrm>
              <a:off x="860432" y="1777918"/>
              <a:ext cx="5180400" cy="508200"/>
            </a:xfrm>
            <a:prstGeom prst="rect">
              <a:avLst/>
            </a:prstGeom>
            <a:noFill/>
            <a:ln>
              <a:noFill/>
            </a:ln>
          </p:spPr>
          <p:txBody>
            <a:bodyPr anchorCtr="0" anchor="ctr" bIns="32700" lIns="472200" spcFirstLastPara="1" rIns="32700" wrap="square" tIns="32700">
              <a:noAutofit/>
            </a:bodyPr>
            <a:lstStyle/>
            <a:p>
              <a:pPr indent="0" lvl="0" marL="0" marR="0" rtl="0" algn="l">
                <a:lnSpc>
                  <a:spcPct val="90000"/>
                </a:lnSpc>
                <a:spcBef>
                  <a:spcPts val="0"/>
                </a:spcBef>
                <a:spcAft>
                  <a:spcPts val="0"/>
                </a:spcAft>
                <a:buClr>
                  <a:srgbClr val="000000"/>
                </a:buClr>
                <a:buSzPts val="1300"/>
                <a:buFont typeface="Arial"/>
                <a:buNone/>
              </a:pPr>
              <a:r>
                <a:rPr i="0" lang="nl-NL" sz="1500" u="none" cap="none" strike="noStrike">
                  <a:solidFill>
                    <a:srgbClr val="000000"/>
                  </a:solidFill>
                  <a:latin typeface="Quicksand"/>
                  <a:ea typeface="Quicksand"/>
                  <a:cs typeface="Quicksand"/>
                  <a:sym typeface="Quicksand"/>
                </a:rPr>
                <a:t>Augment EOSC capacities and capabilities (B2B adoption)</a:t>
              </a:r>
              <a:endParaRPr i="0" sz="1500" u="none" cap="none" strike="noStrike">
                <a:solidFill>
                  <a:srgbClr val="000000"/>
                </a:solidFill>
                <a:latin typeface="Quicksand"/>
                <a:ea typeface="Quicksand"/>
                <a:cs typeface="Quicksand"/>
                <a:sym typeface="Quicksand"/>
              </a:endParaRPr>
            </a:p>
          </p:txBody>
        </p:sp>
        <p:sp>
          <p:nvSpPr>
            <p:cNvPr id="358" name="Google Shape;358;p41"/>
            <p:cNvSpPr/>
            <p:nvPr/>
          </p:nvSpPr>
          <p:spPr>
            <a:xfrm>
              <a:off x="542831" y="1714398"/>
              <a:ext cx="635100" cy="635100"/>
            </a:xfrm>
            <a:prstGeom prst="ellipse">
              <a:avLst/>
            </a:prstGeom>
            <a:solidFill>
              <a:srgbClr val="FFFFFF"/>
            </a:solidFill>
            <a:ln cap="flat" cmpd="sng" w="22300">
              <a:solidFill>
                <a:srgbClr val="BFAAD6"/>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ctr">
                <a:lnSpc>
                  <a:spcPct val="100000"/>
                </a:lnSpc>
                <a:spcBef>
                  <a:spcPts val="0"/>
                </a:spcBef>
                <a:spcAft>
                  <a:spcPts val="0"/>
                </a:spcAft>
                <a:buClr>
                  <a:srgbClr val="000000"/>
                </a:buClr>
                <a:buSzPts val="1700"/>
                <a:buFont typeface="Arial"/>
                <a:buNone/>
              </a:pPr>
              <a:r>
                <a:rPr i="0" lang="nl-NL" sz="1700" u="none" cap="none" strike="noStrike">
                  <a:solidFill>
                    <a:srgbClr val="001F30"/>
                  </a:solidFill>
                  <a:latin typeface="Quicksand"/>
                  <a:ea typeface="Quicksand"/>
                  <a:cs typeface="Quicksand"/>
                  <a:sym typeface="Quicksand"/>
                </a:rPr>
                <a:t>3</a:t>
              </a:r>
              <a:endParaRPr i="0" sz="1700" u="none" cap="none" strike="noStrike">
                <a:solidFill>
                  <a:srgbClr val="001F30"/>
                </a:solidFill>
                <a:latin typeface="Quicksand"/>
                <a:ea typeface="Quicksand"/>
                <a:cs typeface="Quicksand"/>
                <a:sym typeface="Quicksand"/>
              </a:endParaRPr>
            </a:p>
          </p:txBody>
        </p:sp>
        <p:sp>
          <p:nvSpPr>
            <p:cNvPr id="359" name="Google Shape;359;p41"/>
            <p:cNvSpPr/>
            <p:nvPr/>
          </p:nvSpPr>
          <p:spPr>
            <a:xfrm>
              <a:off x="748672" y="2539918"/>
              <a:ext cx="5292000" cy="508200"/>
            </a:xfrm>
            <a:prstGeom prst="rect">
              <a:avLst/>
            </a:prstGeom>
            <a:solidFill>
              <a:srgbClr val="599BD5"/>
            </a:solidFill>
            <a:ln cap="flat" cmpd="sng" w="22300">
              <a:solidFill>
                <a:srgbClr val="FFFFFF"/>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latin typeface="Quicksand"/>
                <a:ea typeface="Quicksand"/>
                <a:cs typeface="Quicksand"/>
                <a:sym typeface="Quicksand"/>
              </a:endParaRPr>
            </a:p>
          </p:txBody>
        </p:sp>
        <p:sp>
          <p:nvSpPr>
            <p:cNvPr id="360" name="Google Shape;360;p41"/>
            <p:cNvSpPr txBox="1"/>
            <p:nvPr/>
          </p:nvSpPr>
          <p:spPr>
            <a:xfrm>
              <a:off x="748672" y="2539918"/>
              <a:ext cx="5292000" cy="508200"/>
            </a:xfrm>
            <a:prstGeom prst="rect">
              <a:avLst/>
            </a:prstGeom>
            <a:noFill/>
            <a:ln>
              <a:noFill/>
            </a:ln>
          </p:spPr>
          <p:txBody>
            <a:bodyPr anchorCtr="0" anchor="ctr" bIns="32700" lIns="472200" spcFirstLastPara="1" rIns="32700" wrap="square" tIns="32700">
              <a:noAutofit/>
            </a:bodyPr>
            <a:lstStyle/>
            <a:p>
              <a:pPr indent="0" lvl="0" marL="0" marR="0" rtl="0" algn="l">
                <a:lnSpc>
                  <a:spcPct val="90000"/>
                </a:lnSpc>
                <a:spcBef>
                  <a:spcPts val="0"/>
                </a:spcBef>
                <a:spcAft>
                  <a:spcPts val="0"/>
                </a:spcAft>
                <a:buClr>
                  <a:srgbClr val="000000"/>
                </a:buClr>
                <a:buSzPts val="1300"/>
                <a:buFont typeface="Arial"/>
                <a:buNone/>
              </a:pPr>
              <a:r>
                <a:rPr i="0" lang="nl-NL" sz="1300" u="none" cap="none" strike="noStrike">
                  <a:solidFill>
                    <a:srgbClr val="000000"/>
                  </a:solidFill>
                  <a:latin typeface="Quicksand"/>
                  <a:ea typeface="Quicksand"/>
                  <a:cs typeface="Quicksand"/>
                  <a:sym typeface="Quicksand"/>
                </a:rPr>
                <a:t>I</a:t>
              </a:r>
              <a:r>
                <a:rPr i="0" lang="nl-NL" sz="1500" u="none" cap="none" strike="noStrike">
                  <a:solidFill>
                    <a:srgbClr val="000000"/>
                  </a:solidFill>
                  <a:latin typeface="Quicksand"/>
                  <a:ea typeface="Quicksand"/>
                  <a:cs typeface="Quicksand"/>
                  <a:sym typeface="Quicksand"/>
                </a:rPr>
                <a:t>ntegrate research environments and support user communities (B2C adoption)</a:t>
              </a:r>
              <a:endParaRPr i="0" sz="1500" u="none" cap="none" strike="noStrike">
                <a:solidFill>
                  <a:srgbClr val="000000"/>
                </a:solidFill>
                <a:latin typeface="Quicksand"/>
                <a:ea typeface="Quicksand"/>
                <a:cs typeface="Quicksand"/>
                <a:sym typeface="Quicksand"/>
              </a:endParaRPr>
            </a:p>
          </p:txBody>
        </p:sp>
        <p:sp>
          <p:nvSpPr>
            <p:cNvPr id="361" name="Google Shape;361;p41"/>
            <p:cNvSpPr/>
            <p:nvPr/>
          </p:nvSpPr>
          <p:spPr>
            <a:xfrm>
              <a:off x="431071" y="2476398"/>
              <a:ext cx="635100" cy="635100"/>
            </a:xfrm>
            <a:prstGeom prst="ellipse">
              <a:avLst/>
            </a:prstGeom>
            <a:solidFill>
              <a:srgbClr val="FFFFFF"/>
            </a:solidFill>
            <a:ln cap="flat" cmpd="sng" w="22300">
              <a:solidFill>
                <a:srgbClr val="599BD5"/>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ctr">
                <a:lnSpc>
                  <a:spcPct val="100000"/>
                </a:lnSpc>
                <a:spcBef>
                  <a:spcPts val="0"/>
                </a:spcBef>
                <a:spcAft>
                  <a:spcPts val="0"/>
                </a:spcAft>
                <a:buClr>
                  <a:srgbClr val="000000"/>
                </a:buClr>
                <a:buSzPts val="1700"/>
                <a:buFont typeface="Arial"/>
                <a:buNone/>
              </a:pPr>
              <a:r>
                <a:rPr i="0" lang="nl-NL" sz="1700" u="none" cap="none" strike="noStrike">
                  <a:solidFill>
                    <a:srgbClr val="001F30"/>
                  </a:solidFill>
                  <a:latin typeface="Quicksand"/>
                  <a:ea typeface="Quicksand"/>
                  <a:cs typeface="Quicksand"/>
                  <a:sym typeface="Quicksand"/>
                </a:rPr>
                <a:t>4</a:t>
              </a:r>
              <a:endParaRPr i="0" sz="1700" u="none" cap="none" strike="noStrike">
                <a:solidFill>
                  <a:srgbClr val="001F30"/>
                </a:solidFill>
                <a:latin typeface="Quicksand"/>
                <a:ea typeface="Quicksand"/>
                <a:cs typeface="Quicksand"/>
                <a:sym typeface="Quicksand"/>
              </a:endParaRPr>
            </a:p>
          </p:txBody>
        </p:sp>
        <p:sp>
          <p:nvSpPr>
            <p:cNvPr id="362" name="Google Shape;362;p41"/>
            <p:cNvSpPr/>
            <p:nvPr/>
          </p:nvSpPr>
          <p:spPr>
            <a:xfrm>
              <a:off x="384538" y="3301918"/>
              <a:ext cx="5656200" cy="508200"/>
            </a:xfrm>
            <a:prstGeom prst="rect">
              <a:avLst/>
            </a:prstGeom>
            <a:solidFill>
              <a:srgbClr val="70AD47"/>
            </a:solidFill>
            <a:ln cap="flat" cmpd="sng" w="22300">
              <a:solidFill>
                <a:srgbClr val="FFFFFF"/>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latin typeface="Quicksand"/>
                <a:ea typeface="Quicksand"/>
                <a:cs typeface="Quicksand"/>
                <a:sym typeface="Quicksand"/>
              </a:endParaRPr>
            </a:p>
          </p:txBody>
        </p:sp>
        <p:sp>
          <p:nvSpPr>
            <p:cNvPr id="363" name="Google Shape;363;p41"/>
            <p:cNvSpPr txBox="1"/>
            <p:nvPr/>
          </p:nvSpPr>
          <p:spPr>
            <a:xfrm>
              <a:off x="384538" y="3301918"/>
              <a:ext cx="5656200" cy="508200"/>
            </a:xfrm>
            <a:prstGeom prst="rect">
              <a:avLst/>
            </a:prstGeom>
            <a:noFill/>
            <a:ln>
              <a:noFill/>
            </a:ln>
          </p:spPr>
          <p:txBody>
            <a:bodyPr anchorCtr="0" anchor="ctr" bIns="32700" lIns="472200" spcFirstLastPara="1" rIns="32700" wrap="square" tIns="32700">
              <a:noAutofit/>
            </a:bodyPr>
            <a:lstStyle/>
            <a:p>
              <a:pPr indent="0" lvl="0" marL="0" marR="0" rtl="0" algn="l">
                <a:lnSpc>
                  <a:spcPct val="90000"/>
                </a:lnSpc>
                <a:spcBef>
                  <a:spcPts val="0"/>
                </a:spcBef>
                <a:spcAft>
                  <a:spcPts val="0"/>
                </a:spcAft>
                <a:buClr>
                  <a:srgbClr val="000000"/>
                </a:buClr>
                <a:buSzPts val="1300"/>
                <a:buFont typeface="Arial"/>
                <a:buNone/>
              </a:pPr>
              <a:r>
                <a:rPr i="0" lang="nl-NL" sz="1500" u="none" cap="none" strike="noStrike">
                  <a:solidFill>
                    <a:srgbClr val="000000"/>
                  </a:solidFill>
                  <a:latin typeface="Quicksand"/>
                  <a:ea typeface="Quicksand"/>
                  <a:cs typeface="Quicksand"/>
                  <a:sym typeface="Quicksand"/>
                </a:rPr>
                <a:t>Define and validate business models and establish financial plans</a:t>
              </a:r>
              <a:endParaRPr i="0" sz="1500" u="none" cap="none" strike="noStrike">
                <a:solidFill>
                  <a:srgbClr val="000000"/>
                </a:solidFill>
                <a:latin typeface="Quicksand"/>
                <a:ea typeface="Quicksand"/>
                <a:cs typeface="Quicksand"/>
                <a:sym typeface="Quicksand"/>
              </a:endParaRPr>
            </a:p>
          </p:txBody>
        </p:sp>
        <p:sp>
          <p:nvSpPr>
            <p:cNvPr id="364" name="Google Shape;364;p41"/>
            <p:cNvSpPr/>
            <p:nvPr/>
          </p:nvSpPr>
          <p:spPr>
            <a:xfrm>
              <a:off x="66936" y="3238398"/>
              <a:ext cx="635100" cy="635100"/>
            </a:xfrm>
            <a:prstGeom prst="ellipse">
              <a:avLst/>
            </a:prstGeom>
            <a:solidFill>
              <a:srgbClr val="FFFFFF"/>
            </a:solidFill>
            <a:ln cap="flat" cmpd="sng" w="22300">
              <a:solidFill>
                <a:srgbClr val="70AD47"/>
              </a:solidFill>
              <a:prstDash val="solid"/>
              <a:round/>
              <a:headEnd len="sm" w="sm" type="none"/>
              <a:tailEnd len="sm" w="sm" type="none"/>
            </a:ln>
          </p:spPr>
          <p:txBody>
            <a:bodyPr anchorCtr="0" anchor="ctr" bIns="107025" lIns="107025" spcFirstLastPara="1" rIns="107025" wrap="square" tIns="107025">
              <a:noAutofit/>
            </a:bodyPr>
            <a:lstStyle/>
            <a:p>
              <a:pPr indent="0" lvl="0" marL="0" marR="0" rtl="0" algn="ctr">
                <a:lnSpc>
                  <a:spcPct val="100000"/>
                </a:lnSpc>
                <a:spcBef>
                  <a:spcPts val="0"/>
                </a:spcBef>
                <a:spcAft>
                  <a:spcPts val="0"/>
                </a:spcAft>
                <a:buClr>
                  <a:srgbClr val="000000"/>
                </a:buClr>
                <a:buSzPts val="1700"/>
                <a:buFont typeface="Arial"/>
                <a:buNone/>
              </a:pPr>
              <a:r>
                <a:rPr i="0" lang="nl-NL" sz="1700" u="none" cap="none" strike="noStrike">
                  <a:solidFill>
                    <a:srgbClr val="001F30"/>
                  </a:solidFill>
                  <a:latin typeface="Quicksand"/>
                  <a:ea typeface="Quicksand"/>
                  <a:cs typeface="Quicksand"/>
                  <a:sym typeface="Quicksand"/>
                </a:rPr>
                <a:t>5</a:t>
              </a:r>
              <a:endParaRPr i="0" sz="1700" u="none" cap="none" strike="noStrike">
                <a:solidFill>
                  <a:srgbClr val="001F30"/>
                </a:solidFill>
                <a:latin typeface="Quicksand"/>
                <a:ea typeface="Quicksand"/>
                <a:cs typeface="Quicksand"/>
                <a:sym typeface="Quicksand"/>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2"/>
          <p:cNvSpPr txBox="1"/>
          <p:nvPr>
            <p:ph type="title"/>
          </p:nvPr>
        </p:nvSpPr>
        <p:spPr>
          <a:xfrm>
            <a:off x="2832601" y="235625"/>
            <a:ext cx="8526900" cy="9234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sz="3000"/>
              <a:t>Establishes and Enrols 7 Nodes within the EOSC Federation</a:t>
            </a:r>
            <a:endParaRPr sz="3000"/>
          </a:p>
        </p:txBody>
      </p:sp>
      <p:sp>
        <p:nvSpPr>
          <p:cNvPr id="370" name="Google Shape;370;p42"/>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
        <p:nvSpPr>
          <p:cNvPr id="371" name="Google Shape;371;p42"/>
          <p:cNvSpPr txBox="1"/>
          <p:nvPr>
            <p:ph idx="2" type="body"/>
          </p:nvPr>
        </p:nvSpPr>
        <p:spPr>
          <a:xfrm>
            <a:off x="331470" y="1477446"/>
            <a:ext cx="4713000" cy="1243200"/>
          </a:xfrm>
          <a:prstGeom prst="rect">
            <a:avLst/>
          </a:prstGeom>
          <a:noFill/>
          <a:ln>
            <a:noFill/>
          </a:ln>
        </p:spPr>
        <p:txBody>
          <a:bodyPr anchorCtr="0" anchor="t" bIns="22850" lIns="45725" spcFirstLastPara="1" rIns="45725" wrap="square" tIns="22850">
            <a:noAutofit/>
          </a:bodyPr>
          <a:lstStyle/>
          <a:p>
            <a:pPr indent="-215900" lvl="0" marL="228600" rtl="0" algn="l">
              <a:lnSpc>
                <a:spcPct val="115000"/>
              </a:lnSpc>
              <a:spcBef>
                <a:spcPts val="0"/>
              </a:spcBef>
              <a:spcAft>
                <a:spcPts val="0"/>
              </a:spcAft>
              <a:buSzPts val="1600"/>
              <a:buFont typeface="Quicksand"/>
              <a:buChar char="•"/>
            </a:pPr>
            <a:r>
              <a:rPr b="1" lang="nl-NL">
                <a:latin typeface="Quicksand"/>
                <a:ea typeface="Quicksand"/>
                <a:cs typeface="Quicksand"/>
                <a:sym typeface="Quicksand"/>
              </a:rPr>
              <a:t>Governance</a:t>
            </a:r>
            <a:r>
              <a:rPr lang="nl-NL">
                <a:latin typeface="Quicksand"/>
                <a:ea typeface="Quicksand"/>
                <a:cs typeface="Quicksand"/>
                <a:sym typeface="Quicksand"/>
              </a:rPr>
              <a:t>:</a:t>
            </a:r>
            <a:endParaRPr>
              <a:latin typeface="Quicksand"/>
              <a:ea typeface="Quicksand"/>
              <a:cs typeface="Quicksand"/>
              <a:sym typeface="Quicksand"/>
            </a:endParaRPr>
          </a:p>
          <a:p>
            <a:pPr indent="-228600" lvl="1" marL="457200" rtl="0" algn="l">
              <a:lnSpc>
                <a:spcPct val="115000"/>
              </a:lnSpc>
              <a:spcBef>
                <a:spcPts val="0"/>
              </a:spcBef>
              <a:spcAft>
                <a:spcPts val="0"/>
              </a:spcAft>
              <a:buSzPts val="1800"/>
              <a:buFont typeface="Quicksand"/>
              <a:buChar char="•"/>
            </a:pPr>
            <a:r>
              <a:rPr lang="nl-NL" sz="1800">
                <a:latin typeface="Quicksand Light"/>
                <a:ea typeface="Quicksand Light"/>
                <a:cs typeface="Quicksand Light"/>
                <a:sym typeface="Quicksand Light"/>
              </a:rPr>
              <a:t>Set up Node governance structure</a:t>
            </a:r>
            <a:endParaRPr sz="1800">
              <a:latin typeface="Quicksand Light"/>
              <a:ea typeface="Quicksand Light"/>
              <a:cs typeface="Quicksand Light"/>
              <a:sym typeface="Quicksand Light"/>
            </a:endParaRPr>
          </a:p>
          <a:p>
            <a:pPr indent="-215900" lvl="0" marL="228600" rtl="0" algn="l">
              <a:lnSpc>
                <a:spcPct val="115000"/>
              </a:lnSpc>
              <a:spcBef>
                <a:spcPts val="0"/>
              </a:spcBef>
              <a:spcAft>
                <a:spcPts val="0"/>
              </a:spcAft>
              <a:buSzPts val="1600"/>
              <a:buFont typeface="Quicksand"/>
              <a:buChar char="•"/>
            </a:pPr>
            <a:r>
              <a:rPr b="1" lang="nl-NL">
                <a:latin typeface="Quicksand"/>
                <a:ea typeface="Quicksand"/>
                <a:cs typeface="Quicksand"/>
                <a:sym typeface="Quicksand"/>
              </a:rPr>
              <a:t>Business Models:</a:t>
            </a:r>
            <a:r>
              <a:rPr lang="nl-NL">
                <a:latin typeface="Quicksand"/>
                <a:ea typeface="Quicksand"/>
                <a:cs typeface="Quicksand"/>
                <a:sym typeface="Quicksand"/>
              </a:rPr>
              <a:t> </a:t>
            </a:r>
            <a:endParaRPr>
              <a:latin typeface="Quicksand"/>
              <a:ea typeface="Quicksand"/>
              <a:cs typeface="Quicksand"/>
              <a:sym typeface="Quicksand"/>
            </a:endParaRPr>
          </a:p>
          <a:p>
            <a:pPr indent="-228600" lvl="1" marL="457200" rtl="0" algn="l">
              <a:lnSpc>
                <a:spcPct val="115000"/>
              </a:lnSpc>
              <a:spcBef>
                <a:spcPts val="0"/>
              </a:spcBef>
              <a:spcAft>
                <a:spcPts val="0"/>
              </a:spcAft>
              <a:buSzPts val="1800"/>
              <a:buFont typeface="Quicksand"/>
              <a:buChar char="•"/>
            </a:pPr>
            <a:r>
              <a:rPr lang="nl-NL" sz="1800">
                <a:latin typeface="Quicksand Light"/>
                <a:ea typeface="Quicksand Light"/>
                <a:cs typeface="Quicksand Light"/>
                <a:sym typeface="Quicksand Light"/>
              </a:rPr>
              <a:t>Cost-sharing and recovery models including Credits mgmt (B2B and B2C)</a:t>
            </a:r>
            <a:endParaRPr sz="1800">
              <a:latin typeface="Quicksand Light"/>
              <a:ea typeface="Quicksand Light"/>
              <a:cs typeface="Quicksand Light"/>
              <a:sym typeface="Quicksand Light"/>
            </a:endParaRPr>
          </a:p>
          <a:p>
            <a:pPr indent="-228600" lvl="1" marL="457200" rtl="0" algn="l">
              <a:lnSpc>
                <a:spcPct val="115000"/>
              </a:lnSpc>
              <a:spcBef>
                <a:spcPts val="0"/>
              </a:spcBef>
              <a:spcAft>
                <a:spcPts val="0"/>
              </a:spcAft>
              <a:buSzPts val="1800"/>
              <a:buFont typeface="Quicksand"/>
              <a:buChar char="•"/>
            </a:pPr>
            <a:r>
              <a:rPr lang="nl-NL" sz="1800">
                <a:latin typeface="Quicksand Light"/>
                <a:ea typeface="Quicksand Light"/>
                <a:cs typeface="Quicksand Light"/>
                <a:sym typeface="Quicksand Light"/>
              </a:rPr>
              <a:t>Financial/Sustainability Plans</a:t>
            </a:r>
            <a:endParaRPr sz="1800">
              <a:latin typeface="Quicksand Light"/>
              <a:ea typeface="Quicksand Light"/>
              <a:cs typeface="Quicksand Light"/>
              <a:sym typeface="Quicksand Light"/>
            </a:endParaRPr>
          </a:p>
          <a:p>
            <a:pPr indent="-215900" lvl="0" marL="228600" rtl="0" algn="l">
              <a:lnSpc>
                <a:spcPct val="115000"/>
              </a:lnSpc>
              <a:spcBef>
                <a:spcPts val="0"/>
              </a:spcBef>
              <a:spcAft>
                <a:spcPts val="0"/>
              </a:spcAft>
              <a:buSzPts val="1600"/>
              <a:buFont typeface="Quicksand"/>
              <a:buChar char="•"/>
            </a:pPr>
            <a:r>
              <a:rPr b="1" lang="nl-NL">
                <a:latin typeface="Quicksand"/>
                <a:ea typeface="Quicksand"/>
                <a:cs typeface="Quicksand"/>
                <a:sym typeface="Quicksand"/>
              </a:rPr>
              <a:t>Service Mgmt</a:t>
            </a:r>
            <a:endParaRPr b="1">
              <a:latin typeface="Quicksand"/>
              <a:ea typeface="Quicksand"/>
              <a:cs typeface="Quicksand"/>
              <a:sym typeface="Quicksand"/>
            </a:endParaRPr>
          </a:p>
          <a:p>
            <a:pPr indent="-228600" lvl="1" marL="457200" rtl="0" algn="l">
              <a:lnSpc>
                <a:spcPct val="115000"/>
              </a:lnSpc>
              <a:spcBef>
                <a:spcPts val="0"/>
              </a:spcBef>
              <a:spcAft>
                <a:spcPts val="0"/>
              </a:spcAft>
              <a:buSzPts val="1800"/>
              <a:buFont typeface="Quicksand"/>
              <a:buChar char="•"/>
            </a:pPr>
            <a:r>
              <a:rPr lang="nl-NL" sz="1800">
                <a:latin typeface="Quicksand Light"/>
                <a:ea typeface="Quicksand Light"/>
                <a:cs typeface="Quicksand Light"/>
                <a:sym typeface="Quicksand Light"/>
              </a:rPr>
              <a:t>Set up Node SMS</a:t>
            </a:r>
            <a:endParaRPr sz="1800">
              <a:latin typeface="Quicksand Light"/>
              <a:ea typeface="Quicksand Light"/>
              <a:cs typeface="Quicksand Light"/>
              <a:sym typeface="Quicksand Light"/>
            </a:endParaRPr>
          </a:p>
          <a:p>
            <a:pPr indent="-215900" lvl="0" marL="228600" rtl="0" algn="l">
              <a:lnSpc>
                <a:spcPct val="115000"/>
              </a:lnSpc>
              <a:spcBef>
                <a:spcPts val="0"/>
              </a:spcBef>
              <a:spcAft>
                <a:spcPts val="0"/>
              </a:spcAft>
              <a:buSzPts val="1600"/>
              <a:buFont typeface="Quicksand"/>
              <a:buChar char="•"/>
            </a:pPr>
            <a:r>
              <a:rPr b="1" lang="nl-NL">
                <a:latin typeface="Quicksand"/>
                <a:ea typeface="Quicksand"/>
                <a:cs typeface="Quicksand"/>
                <a:sym typeface="Quicksand"/>
              </a:rPr>
              <a:t>Technical Services</a:t>
            </a:r>
            <a:endParaRPr b="1">
              <a:latin typeface="Quicksand"/>
              <a:ea typeface="Quicksand"/>
              <a:cs typeface="Quicksand"/>
              <a:sym typeface="Quicksand"/>
            </a:endParaRPr>
          </a:p>
          <a:p>
            <a:pPr indent="-228600" lvl="1" marL="457200" rtl="0" algn="l">
              <a:lnSpc>
                <a:spcPct val="115000"/>
              </a:lnSpc>
              <a:spcBef>
                <a:spcPts val="0"/>
              </a:spcBef>
              <a:spcAft>
                <a:spcPts val="0"/>
              </a:spcAft>
              <a:buSzPts val="1800"/>
              <a:buFont typeface="Quicksand"/>
              <a:buChar char="•"/>
            </a:pPr>
            <a:r>
              <a:rPr lang="nl-NL" sz="1800">
                <a:latin typeface="Quicksand Light"/>
                <a:ea typeface="Quicksand Light"/>
                <a:cs typeface="Quicksand Light"/>
                <a:sym typeface="Quicksand Light"/>
              </a:rPr>
              <a:t>Support to implement the EOSC Node Architecture</a:t>
            </a:r>
            <a:endParaRPr sz="1800">
              <a:latin typeface="Quicksand Light"/>
              <a:ea typeface="Quicksand Light"/>
              <a:cs typeface="Quicksand Light"/>
              <a:sym typeface="Quicksand Light"/>
            </a:endParaRPr>
          </a:p>
          <a:p>
            <a:pPr indent="-228600" lvl="1" marL="457200" rtl="0" algn="l">
              <a:lnSpc>
                <a:spcPct val="115000"/>
              </a:lnSpc>
              <a:spcBef>
                <a:spcPts val="0"/>
              </a:spcBef>
              <a:spcAft>
                <a:spcPts val="0"/>
              </a:spcAft>
              <a:buSzPts val="1800"/>
              <a:buFont typeface="Quicksand"/>
              <a:buChar char="•"/>
            </a:pPr>
            <a:r>
              <a:rPr lang="nl-NL" sz="1800">
                <a:latin typeface="Quicksand Light"/>
                <a:ea typeface="Quicksand Light"/>
                <a:cs typeface="Quicksand Light"/>
                <a:sym typeface="Quicksand Light"/>
              </a:rPr>
              <a:t>Connection to federating capabilities</a:t>
            </a:r>
            <a:endParaRPr sz="1800">
              <a:latin typeface="Quicksand Light"/>
              <a:ea typeface="Quicksand Light"/>
              <a:cs typeface="Quicksand Light"/>
              <a:sym typeface="Quicksand Light"/>
            </a:endParaRPr>
          </a:p>
          <a:p>
            <a:pPr indent="-228600" lvl="1" marL="457200" rtl="0" algn="l">
              <a:lnSpc>
                <a:spcPct val="115000"/>
              </a:lnSpc>
              <a:spcBef>
                <a:spcPts val="0"/>
              </a:spcBef>
              <a:spcAft>
                <a:spcPts val="0"/>
              </a:spcAft>
              <a:buSzPts val="1800"/>
              <a:buFont typeface="Quicksand"/>
              <a:buChar char="•"/>
            </a:pPr>
            <a:r>
              <a:rPr lang="nl-NL" sz="1800">
                <a:latin typeface="Quicksand Light"/>
                <a:ea typeface="Quicksand Light"/>
                <a:cs typeface="Quicksand Light"/>
                <a:sym typeface="Quicksand Light"/>
              </a:rPr>
              <a:t>Deliver building blocks to implement Nodes</a:t>
            </a:r>
            <a:endParaRPr sz="1800">
              <a:latin typeface="Quicksand Light"/>
              <a:ea typeface="Quicksand Light"/>
              <a:cs typeface="Quicksand Light"/>
              <a:sym typeface="Quicksand Light"/>
            </a:endParaRPr>
          </a:p>
        </p:txBody>
      </p:sp>
      <p:grpSp>
        <p:nvGrpSpPr>
          <p:cNvPr id="372" name="Google Shape;372;p42"/>
          <p:cNvGrpSpPr/>
          <p:nvPr/>
        </p:nvGrpSpPr>
        <p:grpSpPr>
          <a:xfrm>
            <a:off x="5614741" y="735299"/>
            <a:ext cx="6090189" cy="5586477"/>
            <a:chOff x="11430000" y="1905000"/>
            <a:chExt cx="12611698" cy="11568600"/>
          </a:xfrm>
        </p:grpSpPr>
        <p:grpSp>
          <p:nvGrpSpPr>
            <p:cNvPr id="373" name="Google Shape;373;p42"/>
            <p:cNvGrpSpPr/>
            <p:nvPr/>
          </p:nvGrpSpPr>
          <p:grpSpPr>
            <a:xfrm>
              <a:off x="11430000" y="1905000"/>
              <a:ext cx="12535500" cy="11568600"/>
              <a:chOff x="11811000" y="2147455"/>
              <a:chExt cx="12535500" cy="11568600"/>
            </a:xfrm>
          </p:grpSpPr>
          <p:sp>
            <p:nvSpPr>
              <p:cNvPr id="374" name="Google Shape;374;p42"/>
              <p:cNvSpPr/>
              <p:nvPr/>
            </p:nvSpPr>
            <p:spPr>
              <a:xfrm>
                <a:off x="11811000" y="2147455"/>
                <a:ext cx="12535500" cy="11568600"/>
              </a:xfrm>
              <a:prstGeom prst="roundRect">
                <a:avLst>
                  <a:gd fmla="val 16667" name="adj"/>
                </a:avLst>
              </a:prstGeom>
              <a:solidFill>
                <a:srgbClr val="CFE2F3"/>
              </a:solidFill>
              <a:ln cap="flat" cmpd="sng" w="4600">
                <a:solidFill>
                  <a:schemeClr val="dk2"/>
                </a:solidFill>
                <a:prstDash val="solid"/>
                <a:round/>
                <a:headEnd len="sm" w="sm" type="none"/>
                <a:tailEnd len="sm" w="sm" type="none"/>
              </a:ln>
            </p:spPr>
            <p:txBody>
              <a:bodyPr anchorCtr="0" anchor="ctr" bIns="44150" lIns="44150" spcFirstLastPara="1" rIns="44150" wrap="square" tIns="44150">
                <a:noAutofit/>
              </a:bodyPr>
              <a:lstStyle/>
              <a:p>
                <a:pPr indent="0" lvl="0" marL="0" marR="0" rtl="0" algn="ctr">
                  <a:lnSpc>
                    <a:spcPct val="100000"/>
                  </a:lnSpc>
                  <a:spcBef>
                    <a:spcPts val="0"/>
                  </a:spcBef>
                  <a:spcAft>
                    <a:spcPts val="0"/>
                  </a:spcAft>
                  <a:buClr>
                    <a:srgbClr val="000000"/>
                  </a:buClr>
                  <a:buSzPts val="676"/>
                  <a:buFont typeface="Arial"/>
                  <a:buNone/>
                </a:pPr>
                <a:r>
                  <a:t/>
                </a:r>
                <a:endParaRPr i="0" sz="676" u="none" cap="none" strike="noStrike">
                  <a:solidFill>
                    <a:srgbClr val="000000"/>
                  </a:solidFill>
                  <a:latin typeface="Quicksand"/>
                  <a:ea typeface="Quicksand"/>
                  <a:cs typeface="Quicksand"/>
                  <a:sym typeface="Quicksand"/>
                </a:endParaRPr>
              </a:p>
            </p:txBody>
          </p:sp>
          <p:grpSp>
            <p:nvGrpSpPr>
              <p:cNvPr id="375" name="Google Shape;375;p42"/>
              <p:cNvGrpSpPr/>
              <p:nvPr/>
            </p:nvGrpSpPr>
            <p:grpSpPr>
              <a:xfrm>
                <a:off x="12671650" y="4251670"/>
                <a:ext cx="11372676" cy="9270607"/>
                <a:chOff x="12671650" y="4251670"/>
                <a:chExt cx="11372676" cy="9270607"/>
              </a:xfrm>
            </p:grpSpPr>
            <p:grpSp>
              <p:nvGrpSpPr>
                <p:cNvPr id="376" name="Google Shape;376;p42"/>
                <p:cNvGrpSpPr/>
                <p:nvPr/>
              </p:nvGrpSpPr>
              <p:grpSpPr>
                <a:xfrm>
                  <a:off x="18738575" y="4251786"/>
                  <a:ext cx="2258511" cy="2560475"/>
                  <a:chOff x="2978804" y="2887867"/>
                  <a:chExt cx="870600" cy="987000"/>
                </a:xfrm>
              </p:grpSpPr>
              <p:sp>
                <p:nvSpPr>
                  <p:cNvPr id="377" name="Google Shape;377;p42"/>
                  <p:cNvSpPr/>
                  <p:nvPr/>
                </p:nvSpPr>
                <p:spPr>
                  <a:xfrm>
                    <a:off x="2978804" y="2887867"/>
                    <a:ext cx="870600" cy="987000"/>
                  </a:xfrm>
                  <a:prstGeom prst="roundRect">
                    <a:avLst>
                      <a:gd fmla="val 16667" name="adj"/>
                    </a:avLst>
                  </a:prstGeom>
                  <a:solidFill>
                    <a:srgbClr val="B6D7A8"/>
                  </a:solidFill>
                  <a:ln cap="flat" cmpd="sng" w="10375">
                    <a:solidFill>
                      <a:srgbClr val="1E315D"/>
                    </a:solidFill>
                    <a:prstDash val="solid"/>
                    <a:round/>
                    <a:headEnd len="sm" w="sm" type="none"/>
                    <a:tailEnd len="sm" w="sm" type="none"/>
                  </a:ln>
                </p:spPr>
                <p:txBody>
                  <a:bodyPr anchorCtr="0" anchor="ctr" bIns="99675" lIns="99675" spcFirstLastPara="1" rIns="99675" wrap="square" tIns="99675">
                    <a:noAutofit/>
                  </a:bodyPr>
                  <a:lstStyle/>
                  <a:p>
                    <a:pPr indent="0" lvl="0" marL="0" marR="0" rtl="0" algn="ctr">
                      <a:lnSpc>
                        <a:spcPct val="100000"/>
                      </a:lnSpc>
                      <a:spcBef>
                        <a:spcPts val="0"/>
                      </a:spcBef>
                      <a:spcAft>
                        <a:spcPts val="0"/>
                      </a:spcAft>
                      <a:buClr>
                        <a:srgbClr val="000000"/>
                      </a:buClr>
                      <a:buSzPts val="1545"/>
                      <a:buFont typeface="Arial"/>
                      <a:buNone/>
                    </a:pPr>
                    <a:r>
                      <a:t/>
                    </a:r>
                    <a:endParaRPr b="0" i="0" sz="1545" u="none" cap="none" strike="noStrike">
                      <a:solidFill>
                        <a:srgbClr val="000000"/>
                      </a:solidFill>
                      <a:latin typeface="Arial"/>
                      <a:ea typeface="Arial"/>
                      <a:cs typeface="Arial"/>
                      <a:sym typeface="Arial"/>
                    </a:endParaRPr>
                  </a:p>
                </p:txBody>
              </p:sp>
              <p:pic>
                <p:nvPicPr>
                  <p:cNvPr id="378" name="Google Shape;378;p42" title="EUDAT.png"/>
                  <p:cNvPicPr preferRelativeResize="0"/>
                  <p:nvPr/>
                </p:nvPicPr>
                <p:blipFill rotWithShape="1">
                  <a:blip r:embed="rId3">
                    <a:alphaModFix/>
                  </a:blip>
                  <a:srcRect b="189" l="0" r="0" t="199"/>
                  <a:stretch/>
                </p:blipFill>
                <p:spPr>
                  <a:xfrm>
                    <a:off x="3086658" y="2925205"/>
                    <a:ext cx="654960" cy="397968"/>
                  </a:xfrm>
                  <a:prstGeom prst="rect">
                    <a:avLst/>
                  </a:prstGeom>
                  <a:noFill/>
                  <a:ln>
                    <a:noFill/>
                  </a:ln>
                </p:spPr>
              </p:pic>
              <p:sp>
                <p:nvSpPr>
                  <p:cNvPr id="379" name="Google Shape;379;p42"/>
                  <p:cNvSpPr/>
                  <p:nvPr/>
                </p:nvSpPr>
                <p:spPr>
                  <a:xfrm>
                    <a:off x="3069684" y="3399564"/>
                    <a:ext cx="688800" cy="375300"/>
                  </a:xfrm>
                  <a:prstGeom prst="roundRect">
                    <a:avLst>
                      <a:gd fmla="val 16667" name="adj"/>
                    </a:avLst>
                  </a:prstGeom>
                  <a:solidFill>
                    <a:srgbClr val="F7F7F7"/>
                  </a:solidFill>
                  <a:ln cap="flat" cmpd="sng" w="10375">
                    <a:solidFill>
                      <a:srgbClr val="1E315D"/>
                    </a:solidFill>
                    <a:prstDash val="solid"/>
                    <a:round/>
                    <a:headEnd len="sm" w="sm" type="none"/>
                    <a:tailEnd len="sm" w="sm" type="none"/>
                  </a:ln>
                </p:spPr>
                <p:txBody>
                  <a:bodyPr anchorCtr="0" anchor="ctr" bIns="99675" lIns="99675" spcFirstLastPara="1" rIns="99675" wrap="square" tIns="99675">
                    <a:noAutofit/>
                  </a:bodyPr>
                  <a:lstStyle/>
                  <a:p>
                    <a:pPr indent="0" lvl="0" marL="0" marR="0" rtl="0" algn="ctr">
                      <a:lnSpc>
                        <a:spcPct val="100000"/>
                      </a:lnSpc>
                      <a:spcBef>
                        <a:spcPts val="0"/>
                      </a:spcBef>
                      <a:spcAft>
                        <a:spcPts val="0"/>
                      </a:spcAft>
                      <a:buClr>
                        <a:srgbClr val="000000"/>
                      </a:buClr>
                      <a:buSzPts val="1062"/>
                      <a:buFont typeface="Arial"/>
                      <a:buNone/>
                    </a:pPr>
                    <a:r>
                      <a:rPr b="1" i="0" lang="nl-NL" sz="1062" u="none" cap="none" strike="noStrike">
                        <a:solidFill>
                          <a:srgbClr val="000000"/>
                        </a:solidFill>
                        <a:latin typeface="Arial"/>
                        <a:ea typeface="Arial"/>
                        <a:cs typeface="Arial"/>
                        <a:sym typeface="Arial"/>
                      </a:rPr>
                      <a:t>Data &amp; Services</a:t>
                    </a:r>
                    <a:endParaRPr b="1" i="0" sz="1062" u="none" cap="none" strike="noStrike">
                      <a:solidFill>
                        <a:srgbClr val="000000"/>
                      </a:solidFill>
                      <a:latin typeface="Arial"/>
                      <a:ea typeface="Arial"/>
                      <a:cs typeface="Arial"/>
                      <a:sym typeface="Arial"/>
                    </a:endParaRPr>
                  </a:p>
                </p:txBody>
              </p:sp>
            </p:grpSp>
            <p:grpSp>
              <p:nvGrpSpPr>
                <p:cNvPr id="380" name="Google Shape;380;p42"/>
                <p:cNvGrpSpPr/>
                <p:nvPr/>
              </p:nvGrpSpPr>
              <p:grpSpPr>
                <a:xfrm>
                  <a:off x="21785794" y="4291383"/>
                  <a:ext cx="2258511" cy="2560475"/>
                  <a:chOff x="4103766" y="2887866"/>
                  <a:chExt cx="870600" cy="987000"/>
                </a:xfrm>
              </p:grpSpPr>
              <p:sp>
                <p:nvSpPr>
                  <p:cNvPr id="381" name="Google Shape;381;p42"/>
                  <p:cNvSpPr/>
                  <p:nvPr/>
                </p:nvSpPr>
                <p:spPr>
                  <a:xfrm>
                    <a:off x="4103766" y="2887866"/>
                    <a:ext cx="870600" cy="987000"/>
                  </a:xfrm>
                  <a:prstGeom prst="roundRect">
                    <a:avLst>
                      <a:gd fmla="val 16667" name="adj"/>
                    </a:avLst>
                  </a:prstGeom>
                  <a:solidFill>
                    <a:srgbClr val="B6D7A8"/>
                  </a:solidFill>
                  <a:ln cap="flat" cmpd="sng" w="4600">
                    <a:solidFill>
                      <a:srgbClr val="1E315D"/>
                    </a:solidFill>
                    <a:prstDash val="solid"/>
                    <a:round/>
                    <a:headEnd len="sm" w="sm" type="none"/>
                    <a:tailEnd len="sm" w="sm" type="none"/>
                  </a:ln>
                </p:spPr>
                <p:txBody>
                  <a:bodyPr anchorCtr="0" anchor="ctr" bIns="38425" lIns="38425" spcFirstLastPara="1" rIns="38425" wrap="square" tIns="38425">
                    <a:noAutofit/>
                  </a:bodyPr>
                  <a:lstStyle/>
                  <a:p>
                    <a:pPr indent="0" lvl="0" marL="0" marR="0" rtl="0" algn="ctr">
                      <a:lnSpc>
                        <a:spcPct val="100000"/>
                      </a:lnSpc>
                      <a:spcBef>
                        <a:spcPts val="0"/>
                      </a:spcBef>
                      <a:spcAft>
                        <a:spcPts val="0"/>
                      </a:spcAft>
                      <a:buClr>
                        <a:srgbClr val="000000"/>
                      </a:buClr>
                      <a:buSzPts val="579"/>
                      <a:buFont typeface="Arial"/>
                      <a:buNone/>
                    </a:pPr>
                    <a:r>
                      <a:t/>
                    </a:r>
                    <a:endParaRPr b="0" i="0" sz="579" u="none" cap="none" strike="noStrike">
                      <a:solidFill>
                        <a:srgbClr val="000000"/>
                      </a:solidFill>
                      <a:latin typeface="Arial"/>
                      <a:ea typeface="Arial"/>
                      <a:cs typeface="Arial"/>
                      <a:sym typeface="Arial"/>
                    </a:endParaRPr>
                  </a:p>
                </p:txBody>
              </p:sp>
              <p:pic>
                <p:nvPicPr>
                  <p:cNvPr id="382" name="Google Shape;382;p42"/>
                  <p:cNvPicPr preferRelativeResize="0"/>
                  <p:nvPr/>
                </p:nvPicPr>
                <p:blipFill rotWithShape="1">
                  <a:blip r:embed="rId4">
                    <a:alphaModFix/>
                  </a:blip>
                  <a:srcRect b="0" l="0" r="0" t="0"/>
                  <a:stretch/>
                </p:blipFill>
                <p:spPr>
                  <a:xfrm>
                    <a:off x="4319409" y="2904498"/>
                    <a:ext cx="439382" cy="439382"/>
                  </a:xfrm>
                  <a:prstGeom prst="rect">
                    <a:avLst/>
                  </a:prstGeom>
                  <a:noFill/>
                  <a:ln>
                    <a:noFill/>
                  </a:ln>
                </p:spPr>
              </p:pic>
              <p:sp>
                <p:nvSpPr>
                  <p:cNvPr id="383" name="Google Shape;383;p42"/>
                  <p:cNvSpPr/>
                  <p:nvPr/>
                </p:nvSpPr>
                <p:spPr>
                  <a:xfrm>
                    <a:off x="4194623" y="3399564"/>
                    <a:ext cx="688800" cy="375300"/>
                  </a:xfrm>
                  <a:prstGeom prst="roundRect">
                    <a:avLst>
                      <a:gd fmla="val 16667" name="adj"/>
                    </a:avLst>
                  </a:prstGeom>
                  <a:solidFill>
                    <a:srgbClr val="F7F7F7"/>
                  </a:solidFill>
                  <a:ln cap="flat" cmpd="sng" w="10375">
                    <a:solidFill>
                      <a:srgbClr val="1E315D"/>
                    </a:solidFill>
                    <a:prstDash val="solid"/>
                    <a:round/>
                    <a:headEnd len="sm" w="sm" type="none"/>
                    <a:tailEnd len="sm" w="sm" type="none"/>
                  </a:ln>
                </p:spPr>
                <p:txBody>
                  <a:bodyPr anchorCtr="0" anchor="ctr" bIns="38425" lIns="38425" spcFirstLastPara="1" rIns="38425" wrap="square" tIns="38425">
                    <a:noAutofit/>
                  </a:bodyPr>
                  <a:lstStyle/>
                  <a:p>
                    <a:pPr indent="0" lvl="0" marL="0" marR="0" rtl="0" algn="ctr">
                      <a:lnSpc>
                        <a:spcPct val="100000"/>
                      </a:lnSpc>
                      <a:spcBef>
                        <a:spcPts val="0"/>
                      </a:spcBef>
                      <a:spcAft>
                        <a:spcPts val="0"/>
                      </a:spcAft>
                      <a:buClr>
                        <a:srgbClr val="000000"/>
                      </a:buClr>
                      <a:buSzPts val="1062"/>
                      <a:buFont typeface="Arial"/>
                      <a:buNone/>
                    </a:pPr>
                    <a:r>
                      <a:rPr b="1" i="0" lang="nl-NL" sz="1062" u="none" cap="none" strike="noStrike">
                        <a:solidFill>
                          <a:srgbClr val="000000"/>
                        </a:solidFill>
                        <a:latin typeface="Arial"/>
                        <a:ea typeface="Arial"/>
                        <a:cs typeface="Arial"/>
                        <a:sym typeface="Arial"/>
                      </a:rPr>
                      <a:t>Data &amp; Services</a:t>
                    </a:r>
                    <a:endParaRPr b="1" i="0" sz="1062" u="none" cap="none" strike="noStrike">
                      <a:solidFill>
                        <a:srgbClr val="000000"/>
                      </a:solidFill>
                      <a:latin typeface="Arial"/>
                      <a:ea typeface="Arial"/>
                      <a:cs typeface="Arial"/>
                      <a:sym typeface="Arial"/>
                    </a:endParaRPr>
                  </a:p>
                </p:txBody>
              </p:sp>
            </p:grpSp>
            <p:grpSp>
              <p:nvGrpSpPr>
                <p:cNvPr id="384" name="Google Shape;384;p42"/>
                <p:cNvGrpSpPr/>
                <p:nvPr/>
              </p:nvGrpSpPr>
              <p:grpSpPr>
                <a:xfrm>
                  <a:off x="15621182" y="4251670"/>
                  <a:ext cx="2328681" cy="2639929"/>
                  <a:chOff x="5228727" y="2887866"/>
                  <a:chExt cx="870600" cy="987000"/>
                </a:xfrm>
              </p:grpSpPr>
              <p:sp>
                <p:nvSpPr>
                  <p:cNvPr id="385" name="Google Shape;385;p42"/>
                  <p:cNvSpPr/>
                  <p:nvPr/>
                </p:nvSpPr>
                <p:spPr>
                  <a:xfrm>
                    <a:off x="5228727" y="2887866"/>
                    <a:ext cx="870600" cy="987000"/>
                  </a:xfrm>
                  <a:prstGeom prst="roundRect">
                    <a:avLst>
                      <a:gd fmla="val 16667" name="adj"/>
                    </a:avLst>
                  </a:prstGeom>
                  <a:solidFill>
                    <a:srgbClr val="B6D7A8"/>
                  </a:solidFill>
                  <a:ln cap="flat" cmpd="sng" w="10700">
                    <a:solidFill>
                      <a:srgbClr val="1E315D"/>
                    </a:solidFill>
                    <a:prstDash val="solid"/>
                    <a:round/>
                    <a:headEnd len="sm" w="sm" type="none"/>
                    <a:tailEnd len="sm" w="sm" type="none"/>
                  </a:ln>
                </p:spPr>
                <p:txBody>
                  <a:bodyPr anchorCtr="0" anchor="ctr" bIns="102775" lIns="102775" spcFirstLastPara="1" rIns="102775" wrap="square" tIns="102775">
                    <a:noAutofit/>
                  </a:bodyPr>
                  <a:lstStyle/>
                  <a:p>
                    <a:pPr indent="0" lvl="0" marL="0" marR="0" rtl="0" algn="ctr">
                      <a:lnSpc>
                        <a:spcPct val="100000"/>
                      </a:lnSpc>
                      <a:spcBef>
                        <a:spcPts val="0"/>
                      </a:spcBef>
                      <a:spcAft>
                        <a:spcPts val="0"/>
                      </a:spcAft>
                      <a:buClr>
                        <a:srgbClr val="000000"/>
                      </a:buClr>
                      <a:buSzPts val="1545"/>
                      <a:buFont typeface="Arial"/>
                      <a:buNone/>
                    </a:pPr>
                    <a:r>
                      <a:t/>
                    </a:r>
                    <a:endParaRPr b="0" i="0" sz="1545" u="none" cap="none" strike="noStrike">
                      <a:solidFill>
                        <a:srgbClr val="000000"/>
                      </a:solidFill>
                      <a:latin typeface="Arial"/>
                      <a:ea typeface="Arial"/>
                      <a:cs typeface="Arial"/>
                      <a:sym typeface="Arial"/>
                    </a:endParaRPr>
                  </a:p>
                </p:txBody>
              </p:sp>
              <p:pic>
                <p:nvPicPr>
                  <p:cNvPr id="386" name="Google Shape;386;p42" title="BBMRI-ERIC.png"/>
                  <p:cNvPicPr preferRelativeResize="0"/>
                  <p:nvPr/>
                </p:nvPicPr>
                <p:blipFill rotWithShape="1">
                  <a:blip r:embed="rId5">
                    <a:alphaModFix/>
                  </a:blip>
                  <a:srcRect b="17742" l="0" r="0" t="17742"/>
                  <a:stretch/>
                </p:blipFill>
                <p:spPr>
                  <a:xfrm>
                    <a:off x="5249488" y="2973735"/>
                    <a:ext cx="829144" cy="300908"/>
                  </a:xfrm>
                  <a:prstGeom prst="rect">
                    <a:avLst/>
                  </a:prstGeom>
                  <a:noFill/>
                  <a:ln>
                    <a:noFill/>
                  </a:ln>
                </p:spPr>
              </p:pic>
              <p:sp>
                <p:nvSpPr>
                  <p:cNvPr id="387" name="Google Shape;387;p42"/>
                  <p:cNvSpPr/>
                  <p:nvPr/>
                </p:nvSpPr>
                <p:spPr>
                  <a:xfrm>
                    <a:off x="5319607" y="3399564"/>
                    <a:ext cx="688800" cy="375300"/>
                  </a:xfrm>
                  <a:prstGeom prst="roundRect">
                    <a:avLst>
                      <a:gd fmla="val 16667" name="adj"/>
                    </a:avLst>
                  </a:prstGeom>
                  <a:solidFill>
                    <a:srgbClr val="F7F7F7"/>
                  </a:solidFill>
                  <a:ln cap="flat" cmpd="sng" w="10700">
                    <a:solidFill>
                      <a:srgbClr val="1E315D"/>
                    </a:solidFill>
                    <a:prstDash val="solid"/>
                    <a:round/>
                    <a:headEnd len="sm" w="sm" type="none"/>
                    <a:tailEnd len="sm" w="sm" type="none"/>
                  </a:ln>
                </p:spPr>
                <p:txBody>
                  <a:bodyPr anchorCtr="0" anchor="ctr" bIns="102775" lIns="102775" spcFirstLastPara="1" rIns="102775" wrap="square" tIns="102775">
                    <a:noAutofit/>
                  </a:bodyPr>
                  <a:lstStyle/>
                  <a:p>
                    <a:pPr indent="0" lvl="0" marL="0" marR="0" rtl="0" algn="ctr">
                      <a:lnSpc>
                        <a:spcPct val="100000"/>
                      </a:lnSpc>
                      <a:spcBef>
                        <a:spcPts val="0"/>
                      </a:spcBef>
                      <a:spcAft>
                        <a:spcPts val="0"/>
                      </a:spcAft>
                      <a:buClr>
                        <a:srgbClr val="000000"/>
                      </a:buClr>
                      <a:buSzPts val="1159"/>
                      <a:buFont typeface="Arial"/>
                      <a:buNone/>
                    </a:pPr>
                    <a:r>
                      <a:rPr b="1" i="0" lang="nl-NL" sz="1159" u="none" cap="none" strike="noStrike">
                        <a:solidFill>
                          <a:srgbClr val="000000"/>
                        </a:solidFill>
                        <a:latin typeface="Arial"/>
                        <a:ea typeface="Arial"/>
                        <a:cs typeface="Arial"/>
                        <a:sym typeface="Arial"/>
                      </a:rPr>
                      <a:t>Data &amp; Services</a:t>
                    </a:r>
                    <a:endParaRPr b="1" i="0" sz="1159" u="none" cap="none" strike="noStrike">
                      <a:solidFill>
                        <a:srgbClr val="000000"/>
                      </a:solidFill>
                      <a:latin typeface="Arial"/>
                      <a:ea typeface="Arial"/>
                      <a:cs typeface="Arial"/>
                      <a:sym typeface="Arial"/>
                    </a:endParaRPr>
                  </a:p>
                </p:txBody>
              </p:sp>
            </p:grpSp>
            <p:grpSp>
              <p:nvGrpSpPr>
                <p:cNvPr id="388" name="Google Shape;388;p42"/>
                <p:cNvGrpSpPr/>
                <p:nvPr/>
              </p:nvGrpSpPr>
              <p:grpSpPr>
                <a:xfrm>
                  <a:off x="15621159" y="7645954"/>
                  <a:ext cx="2328681" cy="2640028"/>
                  <a:chOff x="728881" y="2887858"/>
                  <a:chExt cx="870600" cy="987000"/>
                </a:xfrm>
              </p:grpSpPr>
              <p:sp>
                <p:nvSpPr>
                  <p:cNvPr id="389" name="Google Shape;389;p42"/>
                  <p:cNvSpPr/>
                  <p:nvPr/>
                </p:nvSpPr>
                <p:spPr>
                  <a:xfrm>
                    <a:off x="728881" y="2887858"/>
                    <a:ext cx="870600" cy="987000"/>
                  </a:xfrm>
                  <a:prstGeom prst="roundRect">
                    <a:avLst>
                      <a:gd fmla="val 16667" name="adj"/>
                    </a:avLst>
                  </a:prstGeom>
                  <a:solidFill>
                    <a:srgbClr val="B6D7A8"/>
                  </a:solidFill>
                  <a:ln cap="flat" cmpd="sng" w="10700">
                    <a:solidFill>
                      <a:srgbClr val="1E315D"/>
                    </a:solidFill>
                    <a:prstDash val="solid"/>
                    <a:round/>
                    <a:headEnd len="sm" w="sm" type="none"/>
                    <a:tailEnd len="sm" w="sm" type="none"/>
                  </a:ln>
                </p:spPr>
                <p:txBody>
                  <a:bodyPr anchorCtr="0" anchor="ctr" bIns="102775" lIns="102775" spcFirstLastPara="1" rIns="102775" wrap="square" tIns="102775">
                    <a:noAutofit/>
                  </a:bodyPr>
                  <a:lstStyle/>
                  <a:p>
                    <a:pPr indent="0" lvl="0" marL="0" marR="0" rtl="0" algn="ctr">
                      <a:lnSpc>
                        <a:spcPct val="100000"/>
                      </a:lnSpc>
                      <a:spcBef>
                        <a:spcPts val="0"/>
                      </a:spcBef>
                      <a:spcAft>
                        <a:spcPts val="0"/>
                      </a:spcAft>
                      <a:buClr>
                        <a:srgbClr val="000000"/>
                      </a:buClr>
                      <a:buSzPts val="1545"/>
                      <a:buFont typeface="Arial"/>
                      <a:buNone/>
                    </a:pPr>
                    <a:r>
                      <a:t/>
                    </a:r>
                    <a:endParaRPr b="0" i="0" sz="1545" u="none" cap="none" strike="noStrike">
                      <a:solidFill>
                        <a:srgbClr val="000000"/>
                      </a:solidFill>
                      <a:latin typeface="Arial"/>
                      <a:ea typeface="Arial"/>
                      <a:cs typeface="Arial"/>
                      <a:sym typeface="Arial"/>
                    </a:endParaRPr>
                  </a:p>
                </p:txBody>
              </p:sp>
              <p:pic>
                <p:nvPicPr>
                  <p:cNvPr id="390" name="Google Shape;390;p42" title="EGI Logo - no background 1000px.png"/>
                  <p:cNvPicPr preferRelativeResize="0"/>
                  <p:nvPr/>
                </p:nvPicPr>
                <p:blipFill rotWithShape="1">
                  <a:blip r:embed="rId6">
                    <a:alphaModFix/>
                  </a:blip>
                  <a:srcRect b="0" l="729" r="729" t="0"/>
                  <a:stretch/>
                </p:blipFill>
                <p:spPr>
                  <a:xfrm>
                    <a:off x="952816" y="2958361"/>
                    <a:ext cx="431155" cy="331657"/>
                  </a:xfrm>
                  <a:prstGeom prst="rect">
                    <a:avLst/>
                  </a:prstGeom>
                  <a:noFill/>
                  <a:ln>
                    <a:noFill/>
                  </a:ln>
                </p:spPr>
              </p:pic>
              <p:sp>
                <p:nvSpPr>
                  <p:cNvPr id="391" name="Google Shape;391;p42"/>
                  <p:cNvSpPr/>
                  <p:nvPr/>
                </p:nvSpPr>
                <p:spPr>
                  <a:xfrm>
                    <a:off x="819761" y="3399564"/>
                    <a:ext cx="688800" cy="375300"/>
                  </a:xfrm>
                  <a:prstGeom prst="roundRect">
                    <a:avLst>
                      <a:gd fmla="val 16667" name="adj"/>
                    </a:avLst>
                  </a:prstGeom>
                  <a:solidFill>
                    <a:srgbClr val="F7F7F7"/>
                  </a:solidFill>
                  <a:ln cap="flat" cmpd="sng" w="10700">
                    <a:solidFill>
                      <a:srgbClr val="1E315D"/>
                    </a:solidFill>
                    <a:prstDash val="solid"/>
                    <a:round/>
                    <a:headEnd len="sm" w="sm" type="none"/>
                    <a:tailEnd len="sm" w="sm" type="none"/>
                  </a:ln>
                </p:spPr>
                <p:txBody>
                  <a:bodyPr anchorCtr="0" anchor="ctr" bIns="102775" lIns="102775" spcFirstLastPara="1" rIns="102775" wrap="square" tIns="102775">
                    <a:noAutofit/>
                  </a:bodyPr>
                  <a:lstStyle/>
                  <a:p>
                    <a:pPr indent="0" lvl="0" marL="0" marR="0" rtl="0" algn="ctr">
                      <a:lnSpc>
                        <a:spcPct val="100000"/>
                      </a:lnSpc>
                      <a:spcBef>
                        <a:spcPts val="0"/>
                      </a:spcBef>
                      <a:spcAft>
                        <a:spcPts val="0"/>
                      </a:spcAft>
                      <a:buClr>
                        <a:srgbClr val="000000"/>
                      </a:buClr>
                      <a:buSzPts val="1159"/>
                      <a:buFont typeface="Arial"/>
                      <a:buNone/>
                    </a:pPr>
                    <a:r>
                      <a:rPr b="1" i="0" lang="nl-NL" sz="1159" u="none" cap="none" strike="noStrike">
                        <a:solidFill>
                          <a:srgbClr val="000000"/>
                        </a:solidFill>
                        <a:latin typeface="Arial"/>
                        <a:ea typeface="Arial"/>
                        <a:cs typeface="Arial"/>
                        <a:sym typeface="Arial"/>
                      </a:rPr>
                      <a:t>Data &amp; Services</a:t>
                    </a:r>
                    <a:endParaRPr b="1" i="0" sz="1159" u="none" cap="none" strike="noStrike">
                      <a:solidFill>
                        <a:srgbClr val="000000"/>
                      </a:solidFill>
                      <a:latin typeface="Arial"/>
                      <a:ea typeface="Arial"/>
                      <a:cs typeface="Arial"/>
                      <a:sym typeface="Arial"/>
                    </a:endParaRPr>
                  </a:p>
                </p:txBody>
              </p:sp>
            </p:grpSp>
            <p:grpSp>
              <p:nvGrpSpPr>
                <p:cNvPr id="392" name="Google Shape;392;p42"/>
                <p:cNvGrpSpPr/>
                <p:nvPr/>
              </p:nvGrpSpPr>
              <p:grpSpPr>
                <a:xfrm>
                  <a:off x="18703486" y="7645957"/>
                  <a:ext cx="2328681" cy="2640028"/>
                  <a:chOff x="6353688" y="2887867"/>
                  <a:chExt cx="870600" cy="987000"/>
                </a:xfrm>
              </p:grpSpPr>
              <p:sp>
                <p:nvSpPr>
                  <p:cNvPr id="393" name="Google Shape;393;p42"/>
                  <p:cNvSpPr/>
                  <p:nvPr/>
                </p:nvSpPr>
                <p:spPr>
                  <a:xfrm>
                    <a:off x="6353688" y="2887867"/>
                    <a:ext cx="870600" cy="987000"/>
                  </a:xfrm>
                  <a:prstGeom prst="roundRect">
                    <a:avLst>
                      <a:gd fmla="val 16667" name="adj"/>
                    </a:avLst>
                  </a:prstGeom>
                  <a:solidFill>
                    <a:srgbClr val="F7F7F7"/>
                  </a:solidFill>
                  <a:ln cap="flat" cmpd="sng" w="10700">
                    <a:solidFill>
                      <a:srgbClr val="1E315D"/>
                    </a:solidFill>
                    <a:prstDash val="solid"/>
                    <a:round/>
                    <a:headEnd len="sm" w="sm" type="none"/>
                    <a:tailEnd len="sm" w="sm" type="none"/>
                  </a:ln>
                </p:spPr>
                <p:txBody>
                  <a:bodyPr anchorCtr="0" anchor="ctr" bIns="102775" lIns="102775" spcFirstLastPara="1" rIns="102775" wrap="square" tIns="102775">
                    <a:noAutofit/>
                  </a:bodyPr>
                  <a:lstStyle/>
                  <a:p>
                    <a:pPr indent="0" lvl="0" marL="0" marR="0" rtl="0" algn="ctr">
                      <a:lnSpc>
                        <a:spcPct val="100000"/>
                      </a:lnSpc>
                      <a:spcBef>
                        <a:spcPts val="0"/>
                      </a:spcBef>
                      <a:spcAft>
                        <a:spcPts val="0"/>
                      </a:spcAft>
                      <a:buClr>
                        <a:srgbClr val="000000"/>
                      </a:buClr>
                      <a:buSzPts val="1545"/>
                      <a:buFont typeface="Arial"/>
                      <a:buNone/>
                    </a:pPr>
                    <a:r>
                      <a:t/>
                    </a:r>
                    <a:endParaRPr b="0" i="0" sz="1545" u="none" cap="none" strike="noStrike">
                      <a:solidFill>
                        <a:srgbClr val="000000"/>
                      </a:solidFill>
                      <a:latin typeface="Arial"/>
                      <a:ea typeface="Arial"/>
                      <a:cs typeface="Arial"/>
                      <a:sym typeface="Arial"/>
                    </a:endParaRPr>
                  </a:p>
                </p:txBody>
              </p:sp>
              <p:sp>
                <p:nvSpPr>
                  <p:cNvPr id="394" name="Google Shape;394;p42"/>
                  <p:cNvSpPr/>
                  <p:nvPr/>
                </p:nvSpPr>
                <p:spPr>
                  <a:xfrm>
                    <a:off x="6444590" y="3399564"/>
                    <a:ext cx="688800" cy="375300"/>
                  </a:xfrm>
                  <a:prstGeom prst="roundRect">
                    <a:avLst>
                      <a:gd fmla="val 16667" name="adj"/>
                    </a:avLst>
                  </a:prstGeom>
                  <a:solidFill>
                    <a:srgbClr val="F7F7F7"/>
                  </a:solidFill>
                  <a:ln cap="flat" cmpd="sng" w="10700">
                    <a:solidFill>
                      <a:srgbClr val="1E315D"/>
                    </a:solidFill>
                    <a:prstDash val="solid"/>
                    <a:round/>
                    <a:headEnd len="sm" w="sm" type="none"/>
                    <a:tailEnd len="sm" w="sm" type="none"/>
                  </a:ln>
                </p:spPr>
                <p:txBody>
                  <a:bodyPr anchorCtr="0" anchor="ctr" bIns="102775" lIns="102775" spcFirstLastPara="1" rIns="102775" wrap="square" tIns="102775">
                    <a:noAutofit/>
                  </a:bodyPr>
                  <a:lstStyle/>
                  <a:p>
                    <a:pPr indent="0" lvl="0" marL="0" marR="0" rtl="0" algn="ctr">
                      <a:lnSpc>
                        <a:spcPct val="100000"/>
                      </a:lnSpc>
                      <a:spcBef>
                        <a:spcPts val="0"/>
                      </a:spcBef>
                      <a:spcAft>
                        <a:spcPts val="0"/>
                      </a:spcAft>
                      <a:buClr>
                        <a:srgbClr val="000000"/>
                      </a:buClr>
                      <a:buSzPts val="1159"/>
                      <a:buFont typeface="Arial"/>
                      <a:buNone/>
                    </a:pPr>
                    <a:r>
                      <a:rPr b="1" i="0" lang="nl-NL" sz="1159" u="none" cap="none" strike="noStrike">
                        <a:solidFill>
                          <a:srgbClr val="000000"/>
                        </a:solidFill>
                        <a:latin typeface="Arial"/>
                        <a:ea typeface="Arial"/>
                        <a:cs typeface="Arial"/>
                        <a:sym typeface="Arial"/>
                      </a:rPr>
                      <a:t>Data &amp; Services</a:t>
                    </a:r>
                    <a:endParaRPr b="1" i="0" sz="1159" u="none" cap="none" strike="noStrike">
                      <a:solidFill>
                        <a:srgbClr val="000000"/>
                      </a:solidFill>
                      <a:latin typeface="Arial"/>
                      <a:ea typeface="Arial"/>
                      <a:cs typeface="Arial"/>
                      <a:sym typeface="Arial"/>
                    </a:endParaRPr>
                  </a:p>
                </p:txBody>
              </p:sp>
              <p:pic>
                <p:nvPicPr>
                  <p:cNvPr id="395" name="Google Shape;395;p42" title="ENVRY_logo_landscape_color_cmyk.png"/>
                  <p:cNvPicPr preferRelativeResize="0"/>
                  <p:nvPr/>
                </p:nvPicPr>
                <p:blipFill rotWithShape="1">
                  <a:blip r:embed="rId7">
                    <a:alphaModFix/>
                  </a:blip>
                  <a:srcRect b="0" l="0" r="0" t="0"/>
                  <a:stretch/>
                </p:blipFill>
                <p:spPr>
                  <a:xfrm>
                    <a:off x="6379488" y="3035560"/>
                    <a:ext cx="829146" cy="203185"/>
                  </a:xfrm>
                  <a:prstGeom prst="rect">
                    <a:avLst/>
                  </a:prstGeom>
                  <a:noFill/>
                  <a:ln>
                    <a:noFill/>
                  </a:ln>
                </p:spPr>
              </p:pic>
            </p:grpSp>
            <p:grpSp>
              <p:nvGrpSpPr>
                <p:cNvPr id="396" name="Google Shape;396;p42"/>
                <p:cNvGrpSpPr/>
                <p:nvPr/>
              </p:nvGrpSpPr>
              <p:grpSpPr>
                <a:xfrm>
                  <a:off x="21785816" y="7645969"/>
                  <a:ext cx="2258511" cy="2560475"/>
                  <a:chOff x="1285051" y="3380766"/>
                  <a:chExt cx="870600" cy="987000"/>
                </a:xfrm>
              </p:grpSpPr>
              <p:grpSp>
                <p:nvGrpSpPr>
                  <p:cNvPr id="397" name="Google Shape;397;p42"/>
                  <p:cNvGrpSpPr/>
                  <p:nvPr/>
                </p:nvGrpSpPr>
                <p:grpSpPr>
                  <a:xfrm>
                    <a:off x="1285051" y="3380766"/>
                    <a:ext cx="870600" cy="987000"/>
                    <a:chOff x="1853843" y="2887866"/>
                    <a:chExt cx="870600" cy="987000"/>
                  </a:xfrm>
                </p:grpSpPr>
                <p:sp>
                  <p:nvSpPr>
                    <p:cNvPr id="398" name="Google Shape;398;p42"/>
                    <p:cNvSpPr/>
                    <p:nvPr/>
                  </p:nvSpPr>
                  <p:spPr>
                    <a:xfrm>
                      <a:off x="1853843" y="2887866"/>
                      <a:ext cx="870600" cy="987000"/>
                    </a:xfrm>
                    <a:prstGeom prst="roundRect">
                      <a:avLst>
                        <a:gd fmla="val 16667" name="adj"/>
                      </a:avLst>
                    </a:prstGeom>
                    <a:solidFill>
                      <a:srgbClr val="F7F7F7"/>
                    </a:solidFill>
                    <a:ln cap="flat" cmpd="sng" w="10375">
                      <a:solidFill>
                        <a:srgbClr val="1E315D"/>
                      </a:solidFill>
                      <a:prstDash val="solid"/>
                      <a:round/>
                      <a:headEnd len="sm" w="sm" type="none"/>
                      <a:tailEnd len="sm" w="sm" type="none"/>
                    </a:ln>
                  </p:spPr>
                  <p:txBody>
                    <a:bodyPr anchorCtr="0" anchor="ctr" bIns="99675" lIns="99675" spcFirstLastPara="1" rIns="99675" wrap="square" tIns="99675">
                      <a:noAutofit/>
                    </a:bodyPr>
                    <a:lstStyle/>
                    <a:p>
                      <a:pPr indent="0" lvl="0" marL="0" marR="0" rtl="0" algn="ctr">
                        <a:lnSpc>
                          <a:spcPct val="100000"/>
                        </a:lnSpc>
                        <a:spcBef>
                          <a:spcPts val="0"/>
                        </a:spcBef>
                        <a:spcAft>
                          <a:spcPts val="0"/>
                        </a:spcAft>
                        <a:buClr>
                          <a:srgbClr val="000000"/>
                        </a:buClr>
                        <a:buSzPts val="1545"/>
                        <a:buFont typeface="Arial"/>
                        <a:buNone/>
                      </a:pPr>
                      <a:r>
                        <a:t/>
                      </a:r>
                      <a:endParaRPr b="0" i="0" sz="1545" u="none" cap="none" strike="noStrike">
                        <a:solidFill>
                          <a:srgbClr val="000000"/>
                        </a:solidFill>
                        <a:latin typeface="Arial"/>
                        <a:ea typeface="Arial"/>
                        <a:cs typeface="Arial"/>
                        <a:sym typeface="Arial"/>
                      </a:endParaRPr>
                    </a:p>
                  </p:txBody>
                </p:sp>
                <p:sp>
                  <p:nvSpPr>
                    <p:cNvPr id="399" name="Google Shape;399;p42"/>
                    <p:cNvSpPr/>
                    <p:nvPr/>
                  </p:nvSpPr>
                  <p:spPr>
                    <a:xfrm>
                      <a:off x="1944733" y="3399564"/>
                      <a:ext cx="688800" cy="375300"/>
                    </a:xfrm>
                    <a:prstGeom prst="roundRect">
                      <a:avLst>
                        <a:gd fmla="val 16667" name="adj"/>
                      </a:avLst>
                    </a:prstGeom>
                    <a:solidFill>
                      <a:srgbClr val="F7F7F7"/>
                    </a:solidFill>
                    <a:ln cap="flat" cmpd="sng" w="10375">
                      <a:solidFill>
                        <a:srgbClr val="1E315D"/>
                      </a:solidFill>
                      <a:prstDash val="solid"/>
                      <a:round/>
                      <a:headEnd len="sm" w="sm" type="none"/>
                      <a:tailEnd len="sm" w="sm" type="none"/>
                    </a:ln>
                  </p:spPr>
                  <p:txBody>
                    <a:bodyPr anchorCtr="0" anchor="ctr" bIns="99675" lIns="99675" spcFirstLastPara="1" rIns="99675" wrap="square" tIns="99675">
                      <a:noAutofit/>
                    </a:bodyPr>
                    <a:lstStyle/>
                    <a:p>
                      <a:pPr indent="0" lvl="0" marL="0" marR="0" rtl="0" algn="ctr">
                        <a:lnSpc>
                          <a:spcPct val="100000"/>
                        </a:lnSpc>
                        <a:spcBef>
                          <a:spcPts val="0"/>
                        </a:spcBef>
                        <a:spcAft>
                          <a:spcPts val="0"/>
                        </a:spcAft>
                        <a:buClr>
                          <a:srgbClr val="000000"/>
                        </a:buClr>
                        <a:buSzPts val="1062"/>
                        <a:buFont typeface="Arial"/>
                        <a:buNone/>
                      </a:pPr>
                      <a:r>
                        <a:rPr b="1" i="0" lang="nl-NL" sz="1062" u="none" cap="none" strike="noStrike">
                          <a:solidFill>
                            <a:srgbClr val="000000"/>
                          </a:solidFill>
                          <a:latin typeface="Arial"/>
                          <a:ea typeface="Arial"/>
                          <a:cs typeface="Arial"/>
                          <a:sym typeface="Arial"/>
                        </a:rPr>
                        <a:t>Data &amp; Services</a:t>
                      </a:r>
                      <a:endParaRPr b="1" i="0" sz="1062" u="none" cap="none" strike="noStrike">
                        <a:solidFill>
                          <a:srgbClr val="000000"/>
                        </a:solidFill>
                        <a:latin typeface="Arial"/>
                        <a:ea typeface="Arial"/>
                        <a:cs typeface="Arial"/>
                        <a:sym typeface="Arial"/>
                      </a:endParaRPr>
                    </a:p>
                  </p:txBody>
                </p:sp>
              </p:grpSp>
              <p:pic>
                <p:nvPicPr>
                  <p:cNvPr id="400" name="Google Shape;400;p42"/>
                  <p:cNvPicPr preferRelativeResize="0"/>
                  <p:nvPr/>
                </p:nvPicPr>
                <p:blipFill rotWithShape="1">
                  <a:blip r:embed="rId8">
                    <a:alphaModFix/>
                  </a:blip>
                  <a:srcRect b="0" l="0" r="0" t="0"/>
                  <a:stretch/>
                </p:blipFill>
                <p:spPr>
                  <a:xfrm>
                    <a:off x="1409113" y="3697588"/>
                    <a:ext cx="622525" cy="139085"/>
                  </a:xfrm>
                  <a:prstGeom prst="rect">
                    <a:avLst/>
                  </a:prstGeom>
                  <a:noFill/>
                  <a:ln>
                    <a:noFill/>
                  </a:ln>
                </p:spPr>
              </p:pic>
              <p:pic>
                <p:nvPicPr>
                  <p:cNvPr id="401" name="Google Shape;401;p42"/>
                  <p:cNvPicPr preferRelativeResize="0"/>
                  <p:nvPr/>
                </p:nvPicPr>
                <p:blipFill rotWithShape="1">
                  <a:blip r:embed="rId9">
                    <a:alphaModFix/>
                  </a:blip>
                  <a:srcRect b="0" l="0" r="0" t="0"/>
                  <a:stretch/>
                </p:blipFill>
                <p:spPr>
                  <a:xfrm>
                    <a:off x="1430994" y="3456561"/>
                    <a:ext cx="578717" cy="206675"/>
                  </a:xfrm>
                  <a:prstGeom prst="rect">
                    <a:avLst/>
                  </a:prstGeom>
                  <a:noFill/>
                  <a:ln>
                    <a:noFill/>
                  </a:ln>
                </p:spPr>
              </p:pic>
            </p:grpSp>
            <p:grpSp>
              <p:nvGrpSpPr>
                <p:cNvPr id="402" name="Google Shape;402;p42"/>
                <p:cNvGrpSpPr/>
                <p:nvPr/>
              </p:nvGrpSpPr>
              <p:grpSpPr>
                <a:xfrm>
                  <a:off x="15760665" y="11040367"/>
                  <a:ext cx="2189211" cy="2481910"/>
                  <a:chOff x="7478650" y="2887866"/>
                  <a:chExt cx="870600" cy="987000"/>
                </a:xfrm>
              </p:grpSpPr>
              <p:sp>
                <p:nvSpPr>
                  <p:cNvPr id="403" name="Google Shape;403;p42"/>
                  <p:cNvSpPr/>
                  <p:nvPr/>
                </p:nvSpPr>
                <p:spPr>
                  <a:xfrm>
                    <a:off x="7478650" y="2887866"/>
                    <a:ext cx="870600" cy="987000"/>
                  </a:xfrm>
                  <a:prstGeom prst="roundRect">
                    <a:avLst>
                      <a:gd fmla="val 16667" name="adj"/>
                    </a:avLst>
                  </a:prstGeom>
                  <a:solidFill>
                    <a:srgbClr val="F7F7F7"/>
                  </a:solidFill>
                  <a:ln cap="flat" cmpd="sng" w="10050">
                    <a:solidFill>
                      <a:srgbClr val="1E315D"/>
                    </a:solidFill>
                    <a:prstDash val="solid"/>
                    <a:round/>
                    <a:headEnd len="sm" w="sm" type="none"/>
                    <a:tailEnd len="sm" w="sm" type="none"/>
                  </a:ln>
                </p:spPr>
                <p:txBody>
                  <a:bodyPr anchorCtr="0" anchor="ctr" bIns="96625" lIns="96625" spcFirstLastPara="1" rIns="96625" wrap="square" tIns="96625">
                    <a:noAutofit/>
                  </a:bodyPr>
                  <a:lstStyle/>
                  <a:p>
                    <a:pPr indent="0" lvl="0" marL="0" marR="0" rtl="0" algn="ctr">
                      <a:lnSpc>
                        <a:spcPct val="100000"/>
                      </a:lnSpc>
                      <a:spcBef>
                        <a:spcPts val="0"/>
                      </a:spcBef>
                      <a:spcAft>
                        <a:spcPts val="0"/>
                      </a:spcAft>
                      <a:buClr>
                        <a:srgbClr val="000000"/>
                      </a:buClr>
                      <a:buSzPts val="1449"/>
                      <a:buFont typeface="Arial"/>
                      <a:buNone/>
                    </a:pPr>
                    <a:r>
                      <a:t/>
                    </a:r>
                    <a:endParaRPr b="0" i="0" sz="1449" u="none" cap="none" strike="noStrike">
                      <a:solidFill>
                        <a:srgbClr val="000000"/>
                      </a:solidFill>
                      <a:latin typeface="Arial"/>
                      <a:ea typeface="Arial"/>
                      <a:cs typeface="Arial"/>
                      <a:sym typeface="Arial"/>
                    </a:endParaRPr>
                  </a:p>
                </p:txBody>
              </p:sp>
              <p:pic>
                <p:nvPicPr>
                  <p:cNvPr id="404" name="Google Shape;404;p42" title="sshoc.png"/>
                  <p:cNvPicPr preferRelativeResize="0"/>
                  <p:nvPr/>
                </p:nvPicPr>
                <p:blipFill rotWithShape="1">
                  <a:blip r:embed="rId10">
                    <a:alphaModFix/>
                  </a:blip>
                  <a:srcRect b="8104" l="0" r="0" t="8095"/>
                  <a:stretch/>
                </p:blipFill>
                <p:spPr>
                  <a:xfrm>
                    <a:off x="7524971" y="2997161"/>
                    <a:ext cx="778025" cy="254057"/>
                  </a:xfrm>
                  <a:prstGeom prst="rect">
                    <a:avLst/>
                  </a:prstGeom>
                  <a:noFill/>
                  <a:ln>
                    <a:noFill/>
                  </a:ln>
                </p:spPr>
              </p:pic>
              <p:sp>
                <p:nvSpPr>
                  <p:cNvPr id="405" name="Google Shape;405;p42"/>
                  <p:cNvSpPr/>
                  <p:nvPr/>
                </p:nvSpPr>
                <p:spPr>
                  <a:xfrm>
                    <a:off x="7569529" y="3399564"/>
                    <a:ext cx="688800" cy="375300"/>
                  </a:xfrm>
                  <a:prstGeom prst="roundRect">
                    <a:avLst>
                      <a:gd fmla="val 16667" name="adj"/>
                    </a:avLst>
                  </a:prstGeom>
                  <a:solidFill>
                    <a:srgbClr val="F7F7F7"/>
                  </a:solidFill>
                  <a:ln cap="flat" cmpd="sng" w="10050">
                    <a:solidFill>
                      <a:srgbClr val="1E315D"/>
                    </a:solidFill>
                    <a:prstDash val="solid"/>
                    <a:round/>
                    <a:headEnd len="sm" w="sm" type="none"/>
                    <a:tailEnd len="sm" w="sm" type="none"/>
                  </a:ln>
                </p:spPr>
                <p:txBody>
                  <a:bodyPr anchorCtr="0" anchor="ctr" bIns="96625" lIns="96625" spcFirstLastPara="1" rIns="96625" wrap="square" tIns="96625">
                    <a:noAutofit/>
                  </a:bodyPr>
                  <a:lstStyle/>
                  <a:p>
                    <a:pPr indent="0" lvl="0" marL="0" marR="0" rtl="0" algn="ctr">
                      <a:lnSpc>
                        <a:spcPct val="100000"/>
                      </a:lnSpc>
                      <a:spcBef>
                        <a:spcPts val="0"/>
                      </a:spcBef>
                      <a:spcAft>
                        <a:spcPts val="0"/>
                      </a:spcAft>
                      <a:buClr>
                        <a:srgbClr val="000000"/>
                      </a:buClr>
                      <a:buSzPts val="1062"/>
                      <a:buFont typeface="Arial"/>
                      <a:buNone/>
                    </a:pPr>
                    <a:r>
                      <a:rPr b="1" i="0" lang="nl-NL" sz="1062" u="none" cap="none" strike="noStrike">
                        <a:solidFill>
                          <a:srgbClr val="000000"/>
                        </a:solidFill>
                        <a:latin typeface="Arial"/>
                        <a:ea typeface="Arial"/>
                        <a:cs typeface="Arial"/>
                        <a:sym typeface="Arial"/>
                      </a:rPr>
                      <a:t>Data &amp; Services</a:t>
                    </a:r>
                    <a:endParaRPr b="1" i="0" sz="1062" u="none" cap="none" strike="noStrike">
                      <a:solidFill>
                        <a:srgbClr val="000000"/>
                      </a:solidFill>
                      <a:latin typeface="Arial"/>
                      <a:ea typeface="Arial"/>
                      <a:cs typeface="Arial"/>
                      <a:sym typeface="Arial"/>
                    </a:endParaRPr>
                  </a:p>
                </p:txBody>
              </p:sp>
            </p:grpSp>
            <p:sp>
              <p:nvSpPr>
                <p:cNvPr id="406" name="Google Shape;406;p42"/>
                <p:cNvSpPr txBox="1"/>
                <p:nvPr/>
              </p:nvSpPr>
              <p:spPr>
                <a:xfrm>
                  <a:off x="12815427" y="5171451"/>
                  <a:ext cx="2597700" cy="800400"/>
                </a:xfrm>
                <a:prstGeom prst="rect">
                  <a:avLst/>
                </a:prstGeom>
                <a:noFill/>
                <a:ln>
                  <a:noFill/>
                </a:ln>
              </p:spPr>
              <p:txBody>
                <a:bodyPr anchorCtr="0" anchor="t" bIns="44150" lIns="44150" spcFirstLastPara="1" rIns="44150" wrap="square" tIns="44150">
                  <a:spAutoFit/>
                </a:bodyPr>
                <a:lstStyle/>
                <a:p>
                  <a:pPr indent="0" lvl="0" marL="0" marR="0" rtl="0" algn="l">
                    <a:lnSpc>
                      <a:spcPct val="100000"/>
                    </a:lnSpc>
                    <a:spcBef>
                      <a:spcPts val="0"/>
                    </a:spcBef>
                    <a:spcAft>
                      <a:spcPts val="0"/>
                    </a:spcAft>
                    <a:buClr>
                      <a:srgbClr val="000000"/>
                    </a:buClr>
                    <a:buSzPts val="1931"/>
                    <a:buFont typeface="Arial"/>
                    <a:buNone/>
                  </a:pPr>
                  <a:r>
                    <a:rPr b="1" i="0" lang="nl-NL" sz="1931" u="none" cap="none" strike="noStrike">
                      <a:solidFill>
                        <a:srgbClr val="980000"/>
                      </a:solidFill>
                      <a:latin typeface="Quicksand"/>
                      <a:ea typeface="Quicksand"/>
                      <a:cs typeface="Quicksand"/>
                      <a:sym typeface="Quicksand"/>
                    </a:rPr>
                    <a:t>1st Wave</a:t>
                  </a:r>
                  <a:endParaRPr b="1" i="0" sz="1931" u="none" cap="none" strike="noStrike">
                    <a:solidFill>
                      <a:srgbClr val="980000"/>
                    </a:solidFill>
                    <a:latin typeface="Quicksand"/>
                    <a:ea typeface="Quicksand"/>
                    <a:cs typeface="Quicksand"/>
                    <a:sym typeface="Quicksand"/>
                  </a:endParaRPr>
                </a:p>
              </p:txBody>
            </p:sp>
            <p:sp>
              <p:nvSpPr>
                <p:cNvPr id="407" name="Google Shape;407;p42"/>
                <p:cNvSpPr txBox="1"/>
                <p:nvPr/>
              </p:nvSpPr>
              <p:spPr>
                <a:xfrm>
                  <a:off x="12671650" y="8565763"/>
                  <a:ext cx="2990100" cy="800400"/>
                </a:xfrm>
                <a:prstGeom prst="rect">
                  <a:avLst/>
                </a:prstGeom>
                <a:noFill/>
                <a:ln>
                  <a:noFill/>
                </a:ln>
              </p:spPr>
              <p:txBody>
                <a:bodyPr anchorCtr="0" anchor="t" bIns="44150" lIns="44150" spcFirstLastPara="1" rIns="44150" wrap="square" tIns="44150">
                  <a:spAutoFit/>
                </a:bodyPr>
                <a:lstStyle/>
                <a:p>
                  <a:pPr indent="0" lvl="0" marL="0" marR="0" rtl="0" algn="l">
                    <a:lnSpc>
                      <a:spcPct val="100000"/>
                    </a:lnSpc>
                    <a:spcBef>
                      <a:spcPts val="0"/>
                    </a:spcBef>
                    <a:spcAft>
                      <a:spcPts val="0"/>
                    </a:spcAft>
                    <a:buClr>
                      <a:srgbClr val="000000"/>
                    </a:buClr>
                    <a:buSzPts val="1931"/>
                    <a:buFont typeface="Arial"/>
                    <a:buNone/>
                  </a:pPr>
                  <a:r>
                    <a:rPr b="1" i="0" lang="nl-NL" sz="1931" u="none" cap="none" strike="noStrike">
                      <a:solidFill>
                        <a:srgbClr val="980000"/>
                      </a:solidFill>
                      <a:latin typeface="Quicksand"/>
                      <a:ea typeface="Quicksand"/>
                      <a:cs typeface="Quicksand"/>
                      <a:sym typeface="Quicksand"/>
                    </a:rPr>
                    <a:t>2nd Wave</a:t>
                  </a:r>
                  <a:endParaRPr b="1" i="0" sz="1931" u="none" cap="none" strike="noStrike">
                    <a:solidFill>
                      <a:srgbClr val="980000"/>
                    </a:solidFill>
                    <a:latin typeface="Quicksand"/>
                    <a:ea typeface="Quicksand"/>
                    <a:cs typeface="Quicksand"/>
                    <a:sym typeface="Quicksand"/>
                  </a:endParaRPr>
                </a:p>
              </p:txBody>
            </p:sp>
            <p:sp>
              <p:nvSpPr>
                <p:cNvPr id="408" name="Google Shape;408;p42"/>
                <p:cNvSpPr txBox="1"/>
                <p:nvPr/>
              </p:nvSpPr>
              <p:spPr>
                <a:xfrm>
                  <a:off x="12867877" y="11573326"/>
                  <a:ext cx="2597700" cy="736500"/>
                </a:xfrm>
                <a:prstGeom prst="rect">
                  <a:avLst/>
                </a:prstGeom>
                <a:noFill/>
                <a:ln>
                  <a:noFill/>
                </a:ln>
              </p:spPr>
              <p:txBody>
                <a:bodyPr anchorCtr="0" anchor="t" bIns="44150" lIns="44150" spcFirstLastPara="1" rIns="44150" wrap="square" tIns="44150">
                  <a:spAutoFit/>
                </a:bodyPr>
                <a:lstStyle/>
                <a:p>
                  <a:pPr indent="0" lvl="0" marL="0" marR="0" rtl="0" algn="l">
                    <a:lnSpc>
                      <a:spcPct val="100000"/>
                    </a:lnSpc>
                    <a:spcBef>
                      <a:spcPts val="0"/>
                    </a:spcBef>
                    <a:spcAft>
                      <a:spcPts val="0"/>
                    </a:spcAft>
                    <a:buClr>
                      <a:srgbClr val="000000"/>
                    </a:buClr>
                    <a:buSzPts val="1931"/>
                    <a:buFont typeface="Arial"/>
                    <a:buNone/>
                  </a:pPr>
                  <a:r>
                    <a:rPr b="1" i="0" lang="nl-NL" sz="1731" u="none" cap="none" strike="noStrike">
                      <a:solidFill>
                        <a:srgbClr val="980000"/>
                      </a:solidFill>
                      <a:latin typeface="Quicksand"/>
                      <a:ea typeface="Quicksand"/>
                      <a:cs typeface="Quicksand"/>
                      <a:sym typeface="Quicksand"/>
                    </a:rPr>
                    <a:t>2027/2028</a:t>
                  </a:r>
                  <a:endParaRPr b="1" i="0" sz="1731" u="none" cap="none" strike="noStrike">
                    <a:solidFill>
                      <a:srgbClr val="980000"/>
                    </a:solidFill>
                    <a:latin typeface="Quicksand"/>
                    <a:ea typeface="Quicksand"/>
                    <a:cs typeface="Quicksand"/>
                    <a:sym typeface="Quicksand"/>
                  </a:endParaRPr>
                </a:p>
              </p:txBody>
            </p:sp>
            <p:sp>
              <p:nvSpPr>
                <p:cNvPr id="409" name="Google Shape;409;p42"/>
                <p:cNvSpPr txBox="1"/>
                <p:nvPr/>
              </p:nvSpPr>
              <p:spPr>
                <a:xfrm>
                  <a:off x="19223195" y="10949855"/>
                  <a:ext cx="4274700" cy="2339700"/>
                </a:xfrm>
                <a:prstGeom prst="rect">
                  <a:avLst/>
                </a:prstGeom>
                <a:noFill/>
                <a:ln>
                  <a:noFill/>
                </a:ln>
              </p:spPr>
              <p:txBody>
                <a:bodyPr anchorCtr="0" anchor="t" bIns="44150" lIns="44150" spcFirstLastPara="1" rIns="44150" wrap="square" tIns="44150">
                  <a:spAutoFit/>
                </a:bodyPr>
                <a:lstStyle/>
                <a:p>
                  <a:pPr indent="0" lvl="0" marL="0" marR="0" rtl="0" algn="l">
                    <a:lnSpc>
                      <a:spcPct val="100000"/>
                    </a:lnSpc>
                    <a:spcBef>
                      <a:spcPts val="0"/>
                    </a:spcBef>
                    <a:spcAft>
                      <a:spcPts val="0"/>
                    </a:spcAft>
                    <a:buClr>
                      <a:srgbClr val="000000"/>
                    </a:buClr>
                    <a:buSzPts val="1352"/>
                    <a:buFont typeface="Arial"/>
                    <a:buNone/>
                  </a:pPr>
                  <a:r>
                    <a:rPr b="1" i="0" lang="nl-NL" sz="1352" u="none" cap="none" strike="noStrike">
                      <a:solidFill>
                        <a:srgbClr val="000000"/>
                      </a:solidFill>
                      <a:latin typeface="Quicksand"/>
                      <a:ea typeface="Quicksand"/>
                      <a:cs typeface="Quicksand"/>
                      <a:sym typeface="Quicksand"/>
                    </a:rPr>
                    <a:t>+1,000 datasets, research artefacts, thematic services and compute and storage facilities</a:t>
                  </a:r>
                  <a:endParaRPr b="1" i="0" sz="1352" u="none" cap="none" strike="noStrike">
                    <a:solidFill>
                      <a:srgbClr val="000000"/>
                    </a:solidFill>
                    <a:latin typeface="Quicksand"/>
                    <a:ea typeface="Quicksand"/>
                    <a:cs typeface="Quicksand"/>
                    <a:sym typeface="Quicksand"/>
                  </a:endParaRPr>
                </a:p>
              </p:txBody>
            </p:sp>
          </p:grpSp>
        </p:grpSp>
        <p:sp>
          <p:nvSpPr>
            <p:cNvPr id="410" name="Google Shape;410;p42"/>
            <p:cNvSpPr txBox="1"/>
            <p:nvPr/>
          </p:nvSpPr>
          <p:spPr>
            <a:xfrm>
              <a:off x="11929498" y="2468521"/>
              <a:ext cx="12112200" cy="1046700"/>
            </a:xfrm>
            <a:prstGeom prst="rect">
              <a:avLst/>
            </a:prstGeom>
            <a:noFill/>
            <a:ln>
              <a:noFill/>
            </a:ln>
          </p:spPr>
          <p:txBody>
            <a:bodyPr anchorCtr="0" anchor="t" bIns="44150" lIns="44150" spcFirstLastPara="1" rIns="44150" wrap="square" tIns="44150">
              <a:spAutoFit/>
            </a:bodyPr>
            <a:lstStyle/>
            <a:p>
              <a:pPr indent="0" lvl="0" marL="0" marR="0" rtl="0" algn="l">
                <a:lnSpc>
                  <a:spcPct val="100000"/>
                </a:lnSpc>
                <a:spcBef>
                  <a:spcPts val="0"/>
                </a:spcBef>
                <a:spcAft>
                  <a:spcPts val="0"/>
                </a:spcAft>
                <a:buClr>
                  <a:srgbClr val="000000"/>
                </a:buClr>
                <a:buSzPts val="1352"/>
                <a:buFont typeface="Arial"/>
                <a:buNone/>
              </a:pPr>
              <a:r>
                <a:rPr b="1" lang="nl-NL" sz="1352">
                  <a:latin typeface="Quicksand"/>
                  <a:ea typeface="Quicksand"/>
                  <a:cs typeface="Quicksand"/>
                  <a:sym typeface="Quicksand"/>
                </a:rPr>
                <a:t>       </a:t>
              </a:r>
              <a:r>
                <a:rPr b="1" i="0" lang="nl-NL" sz="1352" u="none" cap="none" strike="noStrike">
                  <a:solidFill>
                    <a:srgbClr val="000000"/>
                  </a:solidFill>
                  <a:latin typeface="Quicksand"/>
                  <a:ea typeface="Quicksand"/>
                  <a:cs typeface="Quicksand"/>
                  <a:sym typeface="Quicksand"/>
                </a:rPr>
                <a:t>3 e-Infrastructure Nodes: EGI, ScholComm, and EUDAT</a:t>
              </a:r>
              <a:endParaRPr b="1" i="0" sz="1352" u="none" cap="none" strike="noStrike">
                <a:solidFill>
                  <a:srgbClr val="000000"/>
                </a:solidFill>
                <a:latin typeface="Quicksand"/>
                <a:ea typeface="Quicksand"/>
                <a:cs typeface="Quicksand"/>
                <a:sym typeface="Quicksand"/>
              </a:endParaRPr>
            </a:p>
            <a:p>
              <a:pPr indent="0" lvl="0" marL="0" marR="0" rtl="0" algn="l">
                <a:lnSpc>
                  <a:spcPct val="100000"/>
                </a:lnSpc>
                <a:spcBef>
                  <a:spcPts val="0"/>
                </a:spcBef>
                <a:spcAft>
                  <a:spcPts val="0"/>
                </a:spcAft>
                <a:buClr>
                  <a:srgbClr val="000000"/>
                </a:buClr>
                <a:buSzPts val="1352"/>
                <a:buFont typeface="Arial"/>
                <a:buNone/>
              </a:pPr>
              <a:r>
                <a:rPr b="1" i="0" lang="nl-NL" sz="1352" u="none" cap="none" strike="noStrike">
                  <a:solidFill>
                    <a:srgbClr val="000000"/>
                  </a:solidFill>
                  <a:latin typeface="Quicksand"/>
                  <a:ea typeface="Quicksand"/>
                  <a:cs typeface="Quicksand"/>
                  <a:sym typeface="Quicksand"/>
                </a:rPr>
                <a:t>4 thematic Nodes: ENVRI Cluster, SSHOC Cluster, BBMRI, and CERN</a:t>
              </a:r>
              <a:endParaRPr b="1" i="0" sz="1352" u="none" cap="none" strike="noStrike">
                <a:solidFill>
                  <a:srgbClr val="000000"/>
                </a:solidFill>
                <a:latin typeface="Quicksand"/>
                <a:ea typeface="Quicksand"/>
                <a:cs typeface="Quicksand"/>
                <a:sym typeface="Quicksand"/>
              </a:endParaRPr>
            </a:p>
          </p:txBody>
        </p:sp>
      </p:grpSp>
      <p:sp>
        <p:nvSpPr>
          <p:cNvPr id="411" name="Google Shape;411;p42"/>
          <p:cNvSpPr/>
          <p:nvPr/>
        </p:nvSpPr>
        <p:spPr>
          <a:xfrm>
            <a:off x="3904550" y="6152750"/>
            <a:ext cx="8287500" cy="726300"/>
          </a:xfrm>
          <a:prstGeom prst="roundRect">
            <a:avLst>
              <a:gd fmla="val 16667" name="adj"/>
            </a:avLst>
          </a:prstGeom>
          <a:solidFill>
            <a:srgbClr val="CFE2F3"/>
          </a:solidFill>
          <a:ln cap="flat" cmpd="sng" w="4775">
            <a:solidFill>
              <a:schemeClr val="accent4"/>
            </a:solidFill>
            <a:prstDash val="solid"/>
            <a:round/>
            <a:headEnd len="sm" w="sm" type="none"/>
            <a:tailEnd len="sm" w="sm" type="none"/>
          </a:ln>
        </p:spPr>
        <p:txBody>
          <a:bodyPr anchorCtr="0" anchor="t" bIns="45725" lIns="45725" spcFirstLastPara="1" rIns="45725" wrap="square" tIns="45725">
            <a:noAutofit/>
          </a:bodyPr>
          <a:lstStyle/>
          <a:p>
            <a:pPr indent="0" lvl="0" marL="0" marR="0" rtl="0" algn="ctr">
              <a:lnSpc>
                <a:spcPct val="100000"/>
              </a:lnSpc>
              <a:spcBef>
                <a:spcPts val="0"/>
              </a:spcBef>
              <a:spcAft>
                <a:spcPts val="0"/>
              </a:spcAft>
              <a:buClr>
                <a:srgbClr val="000000"/>
              </a:buClr>
              <a:buSzPts val="1600"/>
              <a:buFont typeface="Arial"/>
              <a:buNone/>
            </a:pPr>
            <a:r>
              <a:rPr b="1" i="0" lang="nl-NL" sz="1600" u="none" cap="none" strike="noStrike">
                <a:solidFill>
                  <a:srgbClr val="000000"/>
                </a:solidFill>
                <a:latin typeface="Arial"/>
                <a:ea typeface="Arial"/>
                <a:cs typeface="Arial"/>
                <a:sym typeface="Arial"/>
              </a:rPr>
              <a:t>Other supported Nodes</a:t>
            </a:r>
            <a:endParaRPr b="1"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1" i="0" lang="nl-NL" sz="1550" u="none" cap="none" strike="noStrike">
                <a:solidFill>
                  <a:srgbClr val="93C47D"/>
                </a:solidFill>
                <a:latin typeface="Arial"/>
                <a:ea typeface="Arial"/>
                <a:cs typeface="Arial"/>
                <a:sym typeface="Arial"/>
              </a:rPr>
              <a:t>Data Terra</a:t>
            </a:r>
            <a:r>
              <a:rPr b="1" i="0" lang="nl-NL" sz="1550" u="none" cap="none" strike="noStrike">
                <a:solidFill>
                  <a:srgbClr val="000000"/>
                </a:solidFill>
                <a:latin typeface="Arial"/>
                <a:ea typeface="Arial"/>
                <a:cs typeface="Arial"/>
                <a:sym typeface="Arial"/>
              </a:rPr>
              <a:t>, NFDI, </a:t>
            </a:r>
            <a:r>
              <a:rPr b="1" i="0" lang="nl-NL" sz="1550" u="none" cap="none" strike="noStrike">
                <a:solidFill>
                  <a:srgbClr val="93C47D"/>
                </a:solidFill>
                <a:latin typeface="Arial"/>
                <a:ea typeface="Arial"/>
                <a:cs typeface="Arial"/>
                <a:sym typeface="Arial"/>
              </a:rPr>
              <a:t>Polish</a:t>
            </a:r>
            <a:r>
              <a:rPr b="1" i="0" lang="nl-NL" sz="1550" u="none" cap="none" strike="noStrike">
                <a:solidFill>
                  <a:srgbClr val="000000"/>
                </a:solidFill>
                <a:latin typeface="Arial"/>
                <a:ea typeface="Arial"/>
                <a:cs typeface="Arial"/>
                <a:sym typeface="Arial"/>
              </a:rPr>
              <a:t>, </a:t>
            </a:r>
            <a:r>
              <a:rPr b="1" i="0" lang="nl-NL" sz="1550" u="none" cap="none" strike="noStrike">
                <a:solidFill>
                  <a:srgbClr val="93C47D"/>
                </a:solidFill>
                <a:latin typeface="Arial"/>
                <a:ea typeface="Arial"/>
                <a:cs typeface="Arial"/>
                <a:sym typeface="Arial"/>
              </a:rPr>
              <a:t>Czechia</a:t>
            </a:r>
            <a:r>
              <a:rPr b="1" i="0" lang="nl-NL" sz="1550" u="none" cap="none" strike="noStrike">
                <a:solidFill>
                  <a:srgbClr val="000000"/>
                </a:solidFill>
                <a:latin typeface="Arial"/>
                <a:ea typeface="Arial"/>
                <a:cs typeface="Arial"/>
                <a:sym typeface="Arial"/>
              </a:rPr>
              <a:t>, </a:t>
            </a:r>
            <a:r>
              <a:rPr b="1" i="0" lang="nl-NL" sz="1550" u="none" cap="none" strike="noStrike">
                <a:solidFill>
                  <a:srgbClr val="FF9300"/>
                </a:solidFill>
                <a:latin typeface="Arial"/>
                <a:ea typeface="Arial"/>
                <a:cs typeface="Arial"/>
                <a:sym typeface="Arial"/>
              </a:rPr>
              <a:t>IberGrid</a:t>
            </a:r>
            <a:r>
              <a:rPr b="1" i="0" lang="nl-NL" sz="1550" u="none" cap="none" strike="noStrike">
                <a:solidFill>
                  <a:srgbClr val="000000"/>
                </a:solidFill>
                <a:latin typeface="Arial"/>
                <a:ea typeface="Arial"/>
                <a:cs typeface="Arial"/>
                <a:sym typeface="Arial"/>
              </a:rPr>
              <a:t>, GlobalCoast, MetroFood, EODC, JISC/UK</a:t>
            </a:r>
            <a:endParaRPr b="1" i="0" sz="1550" u="none" cap="none" strike="noStrike">
              <a:solidFill>
                <a:srgbClr val="000000"/>
              </a:solidFill>
              <a:latin typeface="Arial"/>
              <a:ea typeface="Arial"/>
              <a:cs typeface="Arial"/>
              <a:sym typeface="Arial"/>
            </a:endParaRPr>
          </a:p>
        </p:txBody>
      </p:sp>
      <p:sp>
        <p:nvSpPr>
          <p:cNvPr id="412" name="Google Shape;412;p42"/>
          <p:cNvSpPr/>
          <p:nvPr/>
        </p:nvSpPr>
        <p:spPr>
          <a:xfrm>
            <a:off x="268475" y="6027450"/>
            <a:ext cx="3498300" cy="726300"/>
          </a:xfrm>
          <a:prstGeom prst="wedgeRoundRectCallout">
            <a:avLst>
              <a:gd fmla="val 110103" name="adj1"/>
              <a:gd fmla="val -95890" name="adj2"/>
              <a:gd fmla="val 0" name="adj3"/>
            </a:avLst>
          </a:prstGeom>
          <a:solidFill>
            <a:schemeClr val="lt2"/>
          </a:solidFill>
          <a:ln cap="flat" cmpd="sng" w="4775">
            <a:solidFill>
              <a:schemeClr val="dk2"/>
            </a:solidFill>
            <a:prstDash val="solid"/>
            <a:round/>
            <a:headEnd len="sm" w="sm" type="none"/>
            <a:tailEnd len="sm" w="sm" type="none"/>
          </a:ln>
        </p:spPr>
        <p:txBody>
          <a:bodyPr anchorCtr="0" anchor="ctr" bIns="45725" lIns="45725" spcFirstLastPara="1" rIns="45725" wrap="square" tIns="45725">
            <a:noAutofit/>
          </a:bodyPr>
          <a:lstStyle/>
          <a:p>
            <a:pPr indent="0" lvl="0" marL="0" marR="0" rtl="0" algn="ctr">
              <a:lnSpc>
                <a:spcPct val="100000"/>
              </a:lnSpc>
              <a:spcBef>
                <a:spcPts val="0"/>
              </a:spcBef>
              <a:spcAft>
                <a:spcPts val="0"/>
              </a:spcAft>
              <a:buClr>
                <a:srgbClr val="000000"/>
              </a:buClr>
              <a:buSzPts val="1800"/>
              <a:buFont typeface="Arial"/>
              <a:buNone/>
            </a:pPr>
            <a:r>
              <a:rPr b="1" i="0" lang="nl-NL" u="none" cap="none" strike="noStrike">
                <a:solidFill>
                  <a:srgbClr val="000000"/>
                </a:solidFill>
                <a:latin typeface="Quicksand"/>
                <a:ea typeface="Quicksand"/>
                <a:cs typeface="Quicksand"/>
                <a:sym typeface="Quicksand"/>
              </a:rPr>
              <a:t>Build upon existing digital infrastructures, and existing digital platforms at TRL 7 or higher</a:t>
            </a:r>
            <a:endParaRPr b="1" i="0" u="none" cap="none" strike="noStrike">
              <a:solidFill>
                <a:srgbClr val="000000"/>
              </a:solidFill>
              <a:latin typeface="Quicksand"/>
              <a:ea typeface="Quicksand"/>
              <a:cs typeface="Quicksand"/>
              <a:sym typeface="Quicksand"/>
            </a:endParaRPr>
          </a:p>
        </p:txBody>
      </p:sp>
      <p:sp>
        <p:nvSpPr>
          <p:cNvPr id="413" name="Google Shape;413;p42"/>
          <p:cNvSpPr/>
          <p:nvPr/>
        </p:nvSpPr>
        <p:spPr>
          <a:xfrm>
            <a:off x="4778354" y="1477452"/>
            <a:ext cx="1128600" cy="549900"/>
          </a:xfrm>
          <a:prstGeom prst="roundRect">
            <a:avLst>
              <a:gd fmla="val 16667" name="adj"/>
            </a:avLst>
          </a:prstGeom>
          <a:solidFill>
            <a:srgbClr val="F7F7F7"/>
          </a:solidFill>
          <a:ln cap="flat" cmpd="sng" w="10050">
            <a:solidFill>
              <a:srgbClr val="1E315D"/>
            </a:solidFill>
            <a:prstDash val="solid"/>
            <a:round/>
            <a:headEnd len="sm" w="sm" type="none"/>
            <a:tailEnd len="sm" w="sm" type="none"/>
          </a:ln>
        </p:spPr>
        <p:txBody>
          <a:bodyPr anchorCtr="0" anchor="ctr" bIns="96625" lIns="96625" spcFirstLastPara="1" rIns="96625" wrap="square" tIns="96625">
            <a:noAutofit/>
          </a:bodyPr>
          <a:lstStyle/>
          <a:p>
            <a:pPr indent="0" lvl="0" marL="0" marR="0" rtl="0" algn="ctr">
              <a:lnSpc>
                <a:spcPct val="100000"/>
              </a:lnSpc>
              <a:spcBef>
                <a:spcPts val="0"/>
              </a:spcBef>
              <a:spcAft>
                <a:spcPts val="0"/>
              </a:spcAft>
              <a:buClr>
                <a:srgbClr val="000000"/>
              </a:buClr>
              <a:buSzPts val="1062"/>
              <a:buFont typeface="Arial"/>
              <a:buNone/>
            </a:pPr>
            <a:r>
              <a:rPr b="1" lang="nl-NL" sz="1062">
                <a:solidFill>
                  <a:srgbClr val="93C47D"/>
                </a:solidFill>
              </a:rPr>
              <a:t>green</a:t>
            </a:r>
            <a:r>
              <a:rPr b="1" lang="nl-NL" sz="1062"/>
              <a:t> = Production</a:t>
            </a:r>
            <a:endParaRPr b="1" i="0" sz="1062"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3"/>
          <p:cNvSpPr/>
          <p:nvPr/>
        </p:nvSpPr>
        <p:spPr>
          <a:xfrm>
            <a:off x="8177650" y="1113797"/>
            <a:ext cx="3855900" cy="5524200"/>
          </a:xfrm>
          <a:prstGeom prst="roundRect">
            <a:avLst>
              <a:gd fmla="val 16667" name="adj"/>
            </a:avLst>
          </a:prstGeom>
          <a:solidFill>
            <a:srgbClr val="CFE2F3"/>
          </a:solidFill>
          <a:ln cap="flat" cmpd="sng" w="4775">
            <a:solidFill>
              <a:schemeClr val="dk2"/>
            </a:solidFill>
            <a:prstDash val="solid"/>
            <a:round/>
            <a:headEnd len="sm" w="sm" type="none"/>
            <a:tailEnd len="sm" w="sm" type="none"/>
          </a:ln>
        </p:spPr>
        <p:txBody>
          <a:bodyPr anchorCtr="0" anchor="ctr" bIns="45725" lIns="45725" spcFirstLastPara="1" rIns="45725" wrap="square" tIns="45725">
            <a:noAutofit/>
          </a:bodyPr>
          <a:lstStyle/>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419" name="Google Shape;419;p43"/>
          <p:cNvSpPr txBox="1"/>
          <p:nvPr>
            <p:ph type="title"/>
          </p:nvPr>
        </p:nvSpPr>
        <p:spPr>
          <a:xfrm>
            <a:off x="2832601" y="235625"/>
            <a:ext cx="8526900" cy="8004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sz="2600"/>
              <a:t>Collaborative multi-Node federating capabilities within the EOSC Federation</a:t>
            </a:r>
            <a:endParaRPr sz="2600"/>
          </a:p>
        </p:txBody>
      </p:sp>
      <p:sp>
        <p:nvSpPr>
          <p:cNvPr id="420" name="Google Shape;420;p43"/>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
        <p:nvSpPr>
          <p:cNvPr id="421" name="Google Shape;421;p43"/>
          <p:cNvSpPr txBox="1"/>
          <p:nvPr>
            <p:ph idx="2" type="body"/>
          </p:nvPr>
        </p:nvSpPr>
        <p:spPr>
          <a:xfrm>
            <a:off x="8378350" y="2552973"/>
            <a:ext cx="3318000" cy="3967500"/>
          </a:xfrm>
          <a:prstGeom prst="rect">
            <a:avLst/>
          </a:prstGeom>
          <a:noFill/>
          <a:ln>
            <a:noFill/>
          </a:ln>
        </p:spPr>
        <p:txBody>
          <a:bodyPr anchorCtr="0" anchor="t" bIns="22850" lIns="45725" spcFirstLastPara="1" rIns="45725" wrap="square" tIns="22850">
            <a:noAutofit/>
          </a:bodyPr>
          <a:lstStyle/>
          <a:p>
            <a:pPr indent="-209550" lvl="1" marL="292100" rtl="0" algn="l">
              <a:lnSpc>
                <a:spcPct val="115000"/>
              </a:lnSpc>
              <a:spcBef>
                <a:spcPts val="0"/>
              </a:spcBef>
              <a:spcAft>
                <a:spcPts val="0"/>
              </a:spcAft>
              <a:buSzPts val="1500"/>
              <a:buFont typeface="Quicksand"/>
              <a:buChar char="•"/>
            </a:pPr>
            <a:r>
              <a:rPr lang="nl-NL" sz="1500" u="sng">
                <a:latin typeface="Quicksand Light"/>
                <a:ea typeface="Quicksand Light"/>
                <a:cs typeface="Quicksand Light"/>
                <a:sym typeface="Quicksand Light"/>
              </a:rPr>
              <a:t>Fault tolerance</a:t>
            </a:r>
            <a:r>
              <a:rPr lang="nl-NL" sz="1500">
                <a:latin typeface="Quicksand Light"/>
                <a:ea typeface="Quicksand Light"/>
                <a:cs typeface="Quicksand Light"/>
                <a:sym typeface="Quicksand Light"/>
              </a:rPr>
              <a:t>: failures in one hub are isolated and do not affect others</a:t>
            </a:r>
            <a:endParaRPr sz="1500">
              <a:latin typeface="Quicksand Light"/>
              <a:ea typeface="Quicksand Light"/>
              <a:cs typeface="Quicksand Light"/>
              <a:sym typeface="Quicksand Light"/>
            </a:endParaRPr>
          </a:p>
          <a:p>
            <a:pPr indent="-209550" lvl="1" marL="292100" rtl="0" algn="l">
              <a:lnSpc>
                <a:spcPct val="115000"/>
              </a:lnSpc>
              <a:spcBef>
                <a:spcPts val="0"/>
              </a:spcBef>
              <a:spcAft>
                <a:spcPts val="0"/>
              </a:spcAft>
              <a:buSzPts val="1500"/>
              <a:buFont typeface="Quicksand"/>
              <a:buChar char="•"/>
            </a:pPr>
            <a:r>
              <a:rPr lang="nl-NL" sz="1500" u="sng">
                <a:latin typeface="Quicksand Light"/>
                <a:ea typeface="Quicksand Light"/>
                <a:cs typeface="Quicksand Light"/>
                <a:sym typeface="Quicksand Light"/>
              </a:rPr>
              <a:t>Improved scalability</a:t>
            </a:r>
            <a:r>
              <a:rPr lang="nl-NL" sz="1500">
                <a:latin typeface="Quicksand Light"/>
                <a:ea typeface="Quicksand Light"/>
                <a:cs typeface="Quicksand Light"/>
                <a:sym typeface="Quicksand Light"/>
              </a:rPr>
              <a:t>: new hubs can be added without redesigning the entire federation</a:t>
            </a:r>
            <a:endParaRPr sz="1500">
              <a:latin typeface="Quicksand Light"/>
              <a:ea typeface="Quicksand Light"/>
              <a:cs typeface="Quicksand Light"/>
              <a:sym typeface="Quicksand Light"/>
            </a:endParaRPr>
          </a:p>
          <a:p>
            <a:pPr indent="-209550" lvl="1" marL="292100" rtl="0" algn="l">
              <a:lnSpc>
                <a:spcPct val="115000"/>
              </a:lnSpc>
              <a:spcBef>
                <a:spcPts val="0"/>
              </a:spcBef>
              <a:spcAft>
                <a:spcPts val="0"/>
              </a:spcAft>
              <a:buSzPts val="1500"/>
              <a:buFont typeface="Quicksand"/>
              <a:buChar char="•"/>
            </a:pPr>
            <a:r>
              <a:rPr lang="nl-NL" sz="1500" u="sng">
                <a:latin typeface="Quicksand Light"/>
                <a:ea typeface="Quicksand Light"/>
                <a:cs typeface="Quicksand Light"/>
                <a:sym typeface="Quicksand Light"/>
              </a:rPr>
              <a:t>Decentralised management</a:t>
            </a:r>
            <a:r>
              <a:rPr lang="nl-NL" sz="1500">
                <a:latin typeface="Quicksand Light"/>
                <a:ea typeface="Quicksand Light"/>
                <a:cs typeface="Quicksand Light"/>
                <a:sym typeface="Quicksand Light"/>
              </a:rPr>
              <a:t>: each hub can deliver its own set of Nodes, enabling tailored governance</a:t>
            </a:r>
            <a:endParaRPr sz="1500">
              <a:latin typeface="Quicksand Light"/>
              <a:ea typeface="Quicksand Light"/>
              <a:cs typeface="Quicksand Light"/>
              <a:sym typeface="Quicksand Light"/>
            </a:endParaRPr>
          </a:p>
          <a:p>
            <a:pPr indent="-209550" lvl="1" marL="292100" rtl="0" algn="l">
              <a:lnSpc>
                <a:spcPct val="115000"/>
              </a:lnSpc>
              <a:spcBef>
                <a:spcPts val="0"/>
              </a:spcBef>
              <a:spcAft>
                <a:spcPts val="0"/>
              </a:spcAft>
              <a:buSzPts val="1500"/>
              <a:buFont typeface="Quicksand"/>
              <a:buChar char="•"/>
            </a:pPr>
            <a:r>
              <a:rPr lang="nl-NL" sz="1500" u="sng">
                <a:latin typeface="Quicksand Light"/>
                <a:ea typeface="Quicksand Light"/>
                <a:cs typeface="Quicksand Light"/>
                <a:sym typeface="Quicksand Light"/>
              </a:rPr>
              <a:t>Flexibility and customisation</a:t>
            </a:r>
            <a:r>
              <a:rPr lang="nl-NL" sz="1500">
                <a:latin typeface="Quicksand Light"/>
                <a:ea typeface="Quicksand Light"/>
                <a:cs typeface="Quicksand Light"/>
                <a:sym typeface="Quicksand Light"/>
              </a:rPr>
              <a:t>:  each hub can be adapted to the needs of a specific technical/thematic domain or to a geographical area</a:t>
            </a:r>
            <a:endParaRPr sz="1500">
              <a:latin typeface="Quicksand Light"/>
              <a:ea typeface="Quicksand Light"/>
              <a:cs typeface="Quicksand Light"/>
              <a:sym typeface="Quicksand Light"/>
            </a:endParaRPr>
          </a:p>
        </p:txBody>
      </p:sp>
      <p:pic>
        <p:nvPicPr>
          <p:cNvPr id="422" name="Google Shape;422;p43"/>
          <p:cNvPicPr preferRelativeResize="0"/>
          <p:nvPr/>
        </p:nvPicPr>
        <p:blipFill rotWithShape="1">
          <a:blip r:embed="rId3">
            <a:alphaModFix/>
          </a:blip>
          <a:srcRect b="0" l="0" r="0" t="0"/>
          <a:stretch/>
        </p:blipFill>
        <p:spPr>
          <a:xfrm>
            <a:off x="128176" y="3438314"/>
            <a:ext cx="7947151" cy="3038788"/>
          </a:xfrm>
          <a:prstGeom prst="rect">
            <a:avLst/>
          </a:prstGeom>
          <a:noFill/>
          <a:ln>
            <a:noFill/>
          </a:ln>
        </p:spPr>
      </p:pic>
      <p:sp>
        <p:nvSpPr>
          <p:cNvPr id="423" name="Google Shape;423;p43"/>
          <p:cNvSpPr txBox="1"/>
          <p:nvPr>
            <p:ph idx="2" type="body"/>
          </p:nvPr>
        </p:nvSpPr>
        <p:spPr>
          <a:xfrm>
            <a:off x="0" y="1175388"/>
            <a:ext cx="8279700" cy="1862100"/>
          </a:xfrm>
          <a:prstGeom prst="rect">
            <a:avLst/>
          </a:prstGeom>
          <a:noFill/>
          <a:ln>
            <a:noFill/>
          </a:ln>
        </p:spPr>
        <p:txBody>
          <a:bodyPr anchorCtr="0" anchor="t" bIns="22850" lIns="45725" spcFirstLastPara="1" rIns="45725" wrap="square" tIns="22850">
            <a:noAutofit/>
          </a:bodyPr>
          <a:lstStyle/>
          <a:p>
            <a:pPr indent="-209550" lvl="0" marL="228600" rtl="0" algn="l">
              <a:lnSpc>
                <a:spcPct val="115000"/>
              </a:lnSpc>
              <a:spcBef>
                <a:spcPts val="0"/>
              </a:spcBef>
              <a:spcAft>
                <a:spcPts val="0"/>
              </a:spcAft>
              <a:buSzPts val="1500"/>
              <a:buFont typeface="Quicksand"/>
              <a:buChar char="•"/>
            </a:pPr>
            <a:r>
              <a:rPr lang="nl-NL" sz="1800">
                <a:latin typeface="Quicksand"/>
                <a:ea typeface="Quicksand"/>
                <a:cs typeface="Quicksand"/>
                <a:sym typeface="Quicksand"/>
              </a:rPr>
              <a:t>Establish the </a:t>
            </a:r>
            <a:r>
              <a:rPr b="1" lang="nl-NL" sz="1800">
                <a:latin typeface="Quicksand"/>
                <a:ea typeface="Quicksand"/>
                <a:cs typeface="Quicksand"/>
                <a:sym typeface="Quicksand"/>
              </a:rPr>
              <a:t>EOSC Mesh hub</a:t>
            </a:r>
            <a:r>
              <a:rPr lang="nl-NL" sz="1800">
                <a:latin typeface="Quicksand"/>
                <a:ea typeface="Quicksand"/>
                <a:cs typeface="Quicksand"/>
                <a:sym typeface="Quicksand"/>
              </a:rPr>
              <a:t> as a group of 7 EOSC Nodes collaboratively delivering a catalogue of federating capabilities</a:t>
            </a:r>
            <a:endParaRPr sz="1800">
              <a:latin typeface="Quicksand"/>
              <a:ea typeface="Quicksand"/>
              <a:cs typeface="Quicksand"/>
              <a:sym typeface="Quicksand"/>
            </a:endParaRPr>
          </a:p>
          <a:p>
            <a:pPr indent="-209550" lvl="0" marL="228600" rtl="0" algn="l">
              <a:lnSpc>
                <a:spcPct val="115000"/>
              </a:lnSpc>
              <a:spcBef>
                <a:spcPts val="0"/>
              </a:spcBef>
              <a:spcAft>
                <a:spcPts val="0"/>
              </a:spcAft>
              <a:buSzPts val="1500"/>
              <a:buFont typeface="Quicksand"/>
              <a:buChar char="•"/>
            </a:pPr>
            <a:r>
              <a:rPr b="1" lang="nl-NL" sz="1800">
                <a:latin typeface="Quicksand"/>
                <a:ea typeface="Quicksand"/>
                <a:cs typeface="Quicksand"/>
                <a:sym typeface="Quicksand"/>
              </a:rPr>
              <a:t>Common governance and ITSM/FitSM-compliant common federated Service Management System</a:t>
            </a:r>
            <a:endParaRPr b="1" sz="1800">
              <a:latin typeface="Quicksand"/>
              <a:ea typeface="Quicksand"/>
              <a:cs typeface="Quicksand"/>
              <a:sym typeface="Quicksand"/>
            </a:endParaRPr>
          </a:p>
          <a:p>
            <a:pPr indent="-209550" lvl="0" marL="228600" rtl="0" algn="l">
              <a:lnSpc>
                <a:spcPct val="115000"/>
              </a:lnSpc>
              <a:spcBef>
                <a:spcPts val="0"/>
              </a:spcBef>
              <a:spcAft>
                <a:spcPts val="0"/>
              </a:spcAft>
              <a:buSzPts val="1500"/>
              <a:buFont typeface="Quicksand"/>
              <a:buChar char="•"/>
            </a:pPr>
            <a:r>
              <a:rPr b="1" lang="nl-NL" sz="1800">
                <a:latin typeface="Quicksand"/>
                <a:ea typeface="Quicksand"/>
                <a:cs typeface="Quicksand"/>
                <a:sym typeface="Quicksand"/>
              </a:rPr>
              <a:t>Cross-Node SMS</a:t>
            </a:r>
            <a:r>
              <a:rPr lang="nl-NL" sz="1800">
                <a:latin typeface="Quicksand"/>
                <a:ea typeface="Quicksand"/>
                <a:cs typeface="Quicksand"/>
                <a:sym typeface="Quicksand"/>
              </a:rPr>
              <a:t> to coordinate the delivery of the federating capabilities</a:t>
            </a:r>
            <a:endParaRPr sz="1800">
              <a:latin typeface="Quicksand"/>
              <a:ea typeface="Quicksand"/>
              <a:cs typeface="Quicksand"/>
              <a:sym typeface="Quicksand"/>
            </a:endParaRPr>
          </a:p>
        </p:txBody>
      </p:sp>
      <p:sp>
        <p:nvSpPr>
          <p:cNvPr id="424" name="Google Shape;424;p43"/>
          <p:cNvSpPr txBox="1"/>
          <p:nvPr/>
        </p:nvSpPr>
        <p:spPr>
          <a:xfrm>
            <a:off x="8461308" y="1608312"/>
            <a:ext cx="3152100" cy="588900"/>
          </a:xfrm>
          <a:prstGeom prst="rect">
            <a:avLst/>
          </a:prstGeom>
          <a:noFill/>
          <a:ln>
            <a:noFill/>
          </a:ln>
        </p:spPr>
        <p:txBody>
          <a:bodyPr anchorCtr="0" anchor="t" bIns="45725" lIns="45725" spcFirstLastPara="1" rIns="45725" wrap="square" tIns="45725">
            <a:spAutoFit/>
          </a:bodyPr>
          <a:lstStyle/>
          <a:p>
            <a:pPr indent="0" lvl="0" marL="0" marR="0" rtl="0" algn="ctr">
              <a:lnSpc>
                <a:spcPct val="115000"/>
              </a:lnSpc>
              <a:spcBef>
                <a:spcPts val="0"/>
              </a:spcBef>
              <a:spcAft>
                <a:spcPts val="0"/>
              </a:spcAft>
              <a:buClr>
                <a:srgbClr val="000000"/>
              </a:buClr>
              <a:buSzPts val="1600"/>
              <a:buFont typeface="Arial"/>
              <a:buNone/>
            </a:pPr>
            <a:r>
              <a:rPr b="1" i="0" lang="nl-NL" sz="1500" u="none" cap="none" strike="noStrike">
                <a:solidFill>
                  <a:schemeClr val="dk1"/>
                </a:solidFill>
                <a:latin typeface="Quicksand"/>
                <a:ea typeface="Quicksand"/>
                <a:cs typeface="Quicksand"/>
                <a:sym typeface="Quicksand"/>
              </a:rPr>
              <a:t>Benefits of a multi-Hub architecture</a:t>
            </a:r>
            <a:endParaRPr i="0" sz="1500" u="none" cap="none" strike="noStrike">
              <a:solidFill>
                <a:schemeClr val="dk1"/>
              </a:solidFill>
              <a:latin typeface="Quicksand"/>
              <a:ea typeface="Quicksand"/>
              <a:cs typeface="Quicksand"/>
              <a:sym typeface="Quicksand"/>
            </a:endParaRPr>
          </a:p>
        </p:txBody>
      </p:sp>
      <p:sp>
        <p:nvSpPr>
          <p:cNvPr id="425" name="Google Shape;425;p43"/>
          <p:cNvSpPr txBox="1"/>
          <p:nvPr/>
        </p:nvSpPr>
        <p:spPr>
          <a:xfrm>
            <a:off x="5648700" y="3864738"/>
            <a:ext cx="894600" cy="261600"/>
          </a:xfrm>
          <a:prstGeom prst="rect">
            <a:avLst/>
          </a:prstGeom>
          <a:noFill/>
          <a:ln>
            <a:noFill/>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Arial"/>
                <a:ea typeface="Arial"/>
                <a:cs typeface="Arial"/>
                <a:sym typeface="Arial"/>
              </a:rPr>
              <a:t>Fed Caps</a:t>
            </a:r>
            <a:endParaRPr b="1" i="0" sz="1100" u="none" cap="none" strike="noStrike">
              <a:solidFill>
                <a:srgbClr val="000000"/>
              </a:solidFill>
              <a:latin typeface="Arial"/>
              <a:ea typeface="Arial"/>
              <a:cs typeface="Arial"/>
              <a:sym typeface="Arial"/>
            </a:endParaRPr>
          </a:p>
        </p:txBody>
      </p:sp>
      <p:sp>
        <p:nvSpPr>
          <p:cNvPr id="426" name="Google Shape;426;p43"/>
          <p:cNvSpPr txBox="1"/>
          <p:nvPr/>
        </p:nvSpPr>
        <p:spPr>
          <a:xfrm>
            <a:off x="5459675" y="4641888"/>
            <a:ext cx="894600" cy="261600"/>
          </a:xfrm>
          <a:prstGeom prst="rect">
            <a:avLst/>
          </a:prstGeom>
          <a:noFill/>
          <a:ln>
            <a:noFill/>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Arial"/>
                <a:ea typeface="Arial"/>
                <a:cs typeface="Arial"/>
                <a:sym typeface="Arial"/>
              </a:rPr>
              <a:t>Fed Caps</a:t>
            </a:r>
            <a:endParaRPr b="1" i="0" sz="1100" u="none" cap="none" strike="noStrike">
              <a:solidFill>
                <a:srgbClr val="000000"/>
              </a:solidFill>
              <a:latin typeface="Arial"/>
              <a:ea typeface="Arial"/>
              <a:cs typeface="Arial"/>
              <a:sym typeface="Arial"/>
            </a:endParaRPr>
          </a:p>
        </p:txBody>
      </p:sp>
      <p:sp>
        <p:nvSpPr>
          <p:cNvPr id="427" name="Google Shape;427;p43"/>
          <p:cNvSpPr txBox="1"/>
          <p:nvPr/>
        </p:nvSpPr>
        <p:spPr>
          <a:xfrm>
            <a:off x="1538117" y="3584193"/>
            <a:ext cx="894600" cy="261600"/>
          </a:xfrm>
          <a:prstGeom prst="rect">
            <a:avLst/>
          </a:prstGeom>
          <a:noFill/>
          <a:ln>
            <a:noFill/>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Arial"/>
                <a:ea typeface="Arial"/>
                <a:cs typeface="Arial"/>
                <a:sym typeface="Arial"/>
              </a:rPr>
              <a:t>Fed Caps</a:t>
            </a:r>
            <a:endParaRPr b="1" i="0" sz="1100" u="none" cap="none" strike="noStrike">
              <a:solidFill>
                <a:srgbClr val="000000"/>
              </a:solidFill>
              <a:latin typeface="Arial"/>
              <a:ea typeface="Arial"/>
              <a:cs typeface="Arial"/>
              <a:sym typeface="Arial"/>
            </a:endParaRPr>
          </a:p>
        </p:txBody>
      </p:sp>
      <p:sp>
        <p:nvSpPr>
          <p:cNvPr id="428" name="Google Shape;428;p43"/>
          <p:cNvSpPr txBox="1"/>
          <p:nvPr/>
        </p:nvSpPr>
        <p:spPr>
          <a:xfrm>
            <a:off x="2201596" y="4259780"/>
            <a:ext cx="894600" cy="261600"/>
          </a:xfrm>
          <a:prstGeom prst="rect">
            <a:avLst/>
          </a:prstGeom>
          <a:noFill/>
          <a:ln>
            <a:noFill/>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Arial"/>
                <a:ea typeface="Arial"/>
                <a:cs typeface="Arial"/>
                <a:sym typeface="Arial"/>
              </a:rPr>
              <a:t>Fed Caps</a:t>
            </a:r>
            <a:endParaRPr b="1" i="0" sz="1100" u="none" cap="none" strike="noStrike">
              <a:solidFill>
                <a:srgbClr val="000000"/>
              </a:solidFill>
              <a:latin typeface="Arial"/>
              <a:ea typeface="Arial"/>
              <a:cs typeface="Arial"/>
              <a:sym typeface="Arial"/>
            </a:endParaRPr>
          </a:p>
        </p:txBody>
      </p:sp>
      <p:sp>
        <p:nvSpPr>
          <p:cNvPr id="429" name="Google Shape;429;p43"/>
          <p:cNvSpPr txBox="1"/>
          <p:nvPr/>
        </p:nvSpPr>
        <p:spPr>
          <a:xfrm>
            <a:off x="4190804" y="5040141"/>
            <a:ext cx="894600" cy="261600"/>
          </a:xfrm>
          <a:prstGeom prst="rect">
            <a:avLst/>
          </a:prstGeom>
          <a:noFill/>
          <a:ln>
            <a:noFill/>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Arial"/>
                <a:ea typeface="Arial"/>
                <a:cs typeface="Arial"/>
                <a:sym typeface="Arial"/>
              </a:rPr>
              <a:t>Fed Caps</a:t>
            </a:r>
            <a:endParaRPr b="1" i="0" sz="1100" u="none" cap="none" strike="noStrike">
              <a:solidFill>
                <a:srgbClr val="000000"/>
              </a:solidFill>
              <a:latin typeface="Arial"/>
              <a:ea typeface="Arial"/>
              <a:cs typeface="Arial"/>
              <a:sym typeface="Arial"/>
            </a:endParaRPr>
          </a:p>
        </p:txBody>
      </p:sp>
      <p:sp>
        <p:nvSpPr>
          <p:cNvPr id="430" name="Google Shape;430;p43"/>
          <p:cNvSpPr txBox="1"/>
          <p:nvPr/>
        </p:nvSpPr>
        <p:spPr>
          <a:xfrm>
            <a:off x="3055584" y="4126343"/>
            <a:ext cx="894600" cy="261600"/>
          </a:xfrm>
          <a:prstGeom prst="rect">
            <a:avLst/>
          </a:prstGeom>
          <a:noFill/>
          <a:ln>
            <a:noFill/>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Arial"/>
                <a:ea typeface="Arial"/>
                <a:cs typeface="Arial"/>
                <a:sym typeface="Arial"/>
              </a:rPr>
              <a:t>Fed Caps</a:t>
            </a:r>
            <a:endParaRPr b="1" i="0" sz="11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4"/>
          <p:cNvSpPr txBox="1"/>
          <p:nvPr>
            <p:ph type="title"/>
          </p:nvPr>
        </p:nvSpPr>
        <p:spPr>
          <a:xfrm>
            <a:off x="2832601" y="235625"/>
            <a:ext cx="8526900" cy="5388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t>EOSC Mesh Hub Federating Capabilities</a:t>
            </a:r>
            <a:endParaRPr/>
          </a:p>
        </p:txBody>
      </p:sp>
      <p:sp>
        <p:nvSpPr>
          <p:cNvPr id="436" name="Google Shape;436;p44"/>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pic>
        <p:nvPicPr>
          <p:cNvPr id="437" name="Google Shape;437;p44"/>
          <p:cNvPicPr preferRelativeResize="0"/>
          <p:nvPr/>
        </p:nvPicPr>
        <p:blipFill rotWithShape="1">
          <a:blip r:embed="rId3">
            <a:alphaModFix/>
          </a:blip>
          <a:srcRect b="0" l="-1061" r="0" t="0"/>
          <a:stretch/>
        </p:blipFill>
        <p:spPr>
          <a:xfrm>
            <a:off x="5485763" y="1435871"/>
            <a:ext cx="6462403" cy="4538901"/>
          </a:xfrm>
          <a:prstGeom prst="rect">
            <a:avLst/>
          </a:prstGeom>
          <a:noFill/>
          <a:ln>
            <a:noFill/>
          </a:ln>
        </p:spPr>
      </p:pic>
      <p:sp>
        <p:nvSpPr>
          <p:cNvPr id="438" name="Google Shape;438;p44"/>
          <p:cNvSpPr txBox="1"/>
          <p:nvPr/>
        </p:nvSpPr>
        <p:spPr>
          <a:xfrm>
            <a:off x="8278100" y="6246725"/>
            <a:ext cx="2009100" cy="600300"/>
          </a:xfrm>
          <a:prstGeom prst="rect">
            <a:avLst/>
          </a:prstGeom>
          <a:noFill/>
          <a:ln cap="flat" cmpd="sng" w="19050">
            <a:solidFill>
              <a:srgbClr val="000000"/>
            </a:solidFill>
            <a:prstDash val="solid"/>
            <a:round/>
            <a:headEnd len="sm" w="sm" type="none"/>
            <a:tailEnd len="sm" w="sm" type="none"/>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Roboto"/>
                <a:ea typeface="Roboto"/>
                <a:cs typeface="Roboto"/>
                <a:sym typeface="Roboto"/>
              </a:rPr>
              <a:t>Core capabilities:</a:t>
            </a:r>
            <a:endParaRPr b="1" i="0" sz="11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Roboto"/>
                <a:ea typeface="Roboto"/>
                <a:cs typeface="Roboto"/>
                <a:sym typeface="Roboto"/>
              </a:rPr>
              <a:t>Supporting the operation of EOSC Nodes </a:t>
            </a:r>
            <a:endParaRPr b="1" i="0" sz="1100" u="none" cap="none" strike="noStrike">
              <a:solidFill>
                <a:srgbClr val="000000"/>
              </a:solidFill>
              <a:latin typeface="Roboto"/>
              <a:ea typeface="Roboto"/>
              <a:cs typeface="Roboto"/>
              <a:sym typeface="Roboto"/>
            </a:endParaRPr>
          </a:p>
        </p:txBody>
      </p:sp>
      <p:cxnSp>
        <p:nvCxnSpPr>
          <p:cNvPr id="439" name="Google Shape;439;p44"/>
          <p:cNvCxnSpPr/>
          <p:nvPr/>
        </p:nvCxnSpPr>
        <p:spPr>
          <a:xfrm flipH="1">
            <a:off x="10027338" y="5922813"/>
            <a:ext cx="484800" cy="277200"/>
          </a:xfrm>
          <a:prstGeom prst="straightConnector1">
            <a:avLst/>
          </a:prstGeom>
          <a:noFill/>
          <a:ln cap="flat" cmpd="sng" w="19050">
            <a:solidFill>
              <a:schemeClr val="dk2"/>
            </a:solidFill>
            <a:prstDash val="solid"/>
            <a:round/>
            <a:headEnd len="sm" w="sm" type="none"/>
            <a:tailEnd len="med" w="med" type="triangle"/>
          </a:ln>
        </p:spPr>
      </p:cxnSp>
      <p:sp>
        <p:nvSpPr>
          <p:cNvPr id="440" name="Google Shape;440;p44"/>
          <p:cNvSpPr txBox="1"/>
          <p:nvPr/>
        </p:nvSpPr>
        <p:spPr>
          <a:xfrm>
            <a:off x="9202900" y="929951"/>
            <a:ext cx="2608200" cy="431100"/>
          </a:xfrm>
          <a:prstGeom prst="rect">
            <a:avLst/>
          </a:prstGeom>
          <a:noFill/>
          <a:ln cap="flat" cmpd="sng" w="19050">
            <a:solidFill>
              <a:srgbClr val="000000"/>
            </a:solidFill>
            <a:prstDash val="solid"/>
            <a:round/>
            <a:headEnd len="sm" w="sm" type="none"/>
            <a:tailEnd len="sm" w="sm" type="none"/>
          </a:ln>
        </p:spPr>
        <p:txBody>
          <a:bodyPr anchorCtr="0" anchor="t" bIns="45725" lIns="45725" spcFirstLastPara="1" rIns="45725" wrap="square" tIns="45725">
            <a:spAutoFit/>
          </a:bodyPr>
          <a:lstStyle/>
          <a:p>
            <a:pPr indent="0" lvl="0" marL="0" marR="0" rtl="0" algn="l">
              <a:lnSpc>
                <a:spcPct val="100000"/>
              </a:lnSpc>
              <a:spcBef>
                <a:spcPts val="0"/>
              </a:spcBef>
              <a:spcAft>
                <a:spcPts val="0"/>
              </a:spcAft>
              <a:buClr>
                <a:srgbClr val="000000"/>
              </a:buClr>
              <a:buSzPts val="1100"/>
              <a:buFont typeface="Arial"/>
              <a:buNone/>
            </a:pPr>
            <a:r>
              <a:rPr b="1" i="0" lang="nl-NL" sz="1100" u="none" cap="none" strike="noStrike">
                <a:solidFill>
                  <a:srgbClr val="000000"/>
                </a:solidFill>
                <a:latin typeface="Roboto"/>
                <a:ea typeface="Roboto"/>
                <a:cs typeface="Roboto"/>
                <a:sym typeface="Roboto"/>
              </a:rPr>
              <a:t>Generic and Thematic capabilities: Access to distributed EOSC resources</a:t>
            </a:r>
            <a:endParaRPr b="1" i="0" sz="1100" u="none" cap="none" strike="noStrike">
              <a:solidFill>
                <a:srgbClr val="000000"/>
              </a:solidFill>
              <a:latin typeface="Roboto"/>
              <a:ea typeface="Roboto"/>
              <a:cs typeface="Roboto"/>
              <a:sym typeface="Roboto"/>
            </a:endParaRPr>
          </a:p>
        </p:txBody>
      </p:sp>
      <p:sp>
        <p:nvSpPr>
          <p:cNvPr id="441" name="Google Shape;441;p44"/>
          <p:cNvSpPr/>
          <p:nvPr/>
        </p:nvSpPr>
        <p:spPr>
          <a:xfrm>
            <a:off x="4530275" y="5431325"/>
            <a:ext cx="2906100" cy="1351500"/>
          </a:xfrm>
          <a:prstGeom prst="wedgeRoundRectCallout">
            <a:avLst>
              <a:gd fmla="val 111528" name="adj1"/>
              <a:gd fmla="val -17955" name="adj2"/>
              <a:gd fmla="val 0" name="adj3"/>
            </a:avLst>
          </a:prstGeom>
          <a:solidFill>
            <a:schemeClr val="lt2"/>
          </a:solidFill>
          <a:ln cap="flat" cmpd="sng" w="4775">
            <a:solidFill>
              <a:schemeClr val="dk2"/>
            </a:solidFill>
            <a:prstDash val="solid"/>
            <a:round/>
            <a:headEnd len="sm" w="sm" type="none"/>
            <a:tailEnd len="sm" w="sm" type="none"/>
          </a:ln>
        </p:spPr>
        <p:txBody>
          <a:bodyPr anchorCtr="0" anchor="ctr" bIns="45725" lIns="45725" spcFirstLastPara="1" rIns="45725" wrap="square" tIns="45725">
            <a:noAutofit/>
          </a:bodyPr>
          <a:lstStyle/>
          <a:p>
            <a:pPr indent="-203200" lvl="0" marL="228600" marR="0" rtl="0" algn="l">
              <a:lnSpc>
                <a:spcPct val="100000"/>
              </a:lnSpc>
              <a:spcBef>
                <a:spcPts val="0"/>
              </a:spcBef>
              <a:spcAft>
                <a:spcPts val="0"/>
              </a:spcAft>
              <a:buClr>
                <a:srgbClr val="000000"/>
              </a:buClr>
              <a:buSzPts val="1400"/>
              <a:buFont typeface="Quicksand"/>
              <a:buChar char="●"/>
            </a:pPr>
            <a:r>
              <a:rPr b="1" i="0" lang="nl-NL" u="none" cap="none" strike="noStrike">
                <a:solidFill>
                  <a:srgbClr val="000000"/>
                </a:solidFill>
                <a:latin typeface="Quicksand"/>
                <a:ea typeface="Quicksand"/>
                <a:cs typeface="Quicksand"/>
                <a:sym typeface="Quicksand"/>
              </a:rPr>
              <a:t>Sustainability of the fed capabilities guaranteed by the underlying digital infrastructures</a:t>
            </a:r>
            <a:endParaRPr b="1" i="0" u="none" cap="none" strike="noStrike">
              <a:solidFill>
                <a:srgbClr val="000000"/>
              </a:solidFill>
              <a:latin typeface="Quicksand"/>
              <a:ea typeface="Quicksand"/>
              <a:cs typeface="Quicksand"/>
              <a:sym typeface="Quicksand"/>
            </a:endParaRPr>
          </a:p>
          <a:p>
            <a:pPr indent="-203200" lvl="0" marL="228600" marR="0" rtl="0" algn="l">
              <a:lnSpc>
                <a:spcPct val="100000"/>
              </a:lnSpc>
              <a:spcBef>
                <a:spcPts val="0"/>
              </a:spcBef>
              <a:spcAft>
                <a:spcPts val="0"/>
              </a:spcAft>
              <a:buClr>
                <a:srgbClr val="000000"/>
              </a:buClr>
              <a:buSzPts val="1400"/>
              <a:buFont typeface="Quicksand"/>
              <a:buChar char="●"/>
            </a:pPr>
            <a:r>
              <a:rPr b="1" i="0" lang="nl-NL" u="none" cap="none" strike="noStrike">
                <a:solidFill>
                  <a:srgbClr val="000000"/>
                </a:solidFill>
                <a:latin typeface="Quicksand"/>
                <a:ea typeface="Quicksand"/>
                <a:cs typeface="Quicksand"/>
                <a:sym typeface="Quicksand"/>
              </a:rPr>
              <a:t>EOSC Business Models defined by the project</a:t>
            </a:r>
            <a:endParaRPr b="1" i="0" u="none" cap="none" strike="noStrike">
              <a:solidFill>
                <a:srgbClr val="000000"/>
              </a:solidFill>
              <a:latin typeface="Quicksand"/>
              <a:ea typeface="Quicksand"/>
              <a:cs typeface="Quicksand"/>
              <a:sym typeface="Quicksand"/>
            </a:endParaRPr>
          </a:p>
        </p:txBody>
      </p:sp>
      <p:sp>
        <p:nvSpPr>
          <p:cNvPr id="442" name="Google Shape;442;p44"/>
          <p:cNvSpPr txBox="1"/>
          <p:nvPr>
            <p:ph idx="2" type="body"/>
          </p:nvPr>
        </p:nvSpPr>
        <p:spPr>
          <a:xfrm>
            <a:off x="154550" y="1697575"/>
            <a:ext cx="5212500" cy="4015500"/>
          </a:xfrm>
          <a:prstGeom prst="rect">
            <a:avLst/>
          </a:prstGeom>
          <a:noFill/>
          <a:ln>
            <a:noFill/>
          </a:ln>
        </p:spPr>
        <p:txBody>
          <a:bodyPr anchorCtr="0" anchor="t" bIns="22850" lIns="45725" spcFirstLastPara="1" rIns="45725" wrap="square" tIns="22850">
            <a:noAutofit/>
          </a:bodyPr>
          <a:lstStyle/>
          <a:p>
            <a:pPr indent="-215900" lvl="0" marL="228600" rtl="0" algn="l">
              <a:lnSpc>
                <a:spcPct val="115000"/>
              </a:lnSpc>
              <a:spcBef>
                <a:spcPts val="0"/>
              </a:spcBef>
              <a:spcAft>
                <a:spcPts val="0"/>
              </a:spcAft>
              <a:buSzPts val="1600"/>
              <a:buFont typeface="Quicksand"/>
              <a:buChar char="•"/>
            </a:pPr>
            <a:r>
              <a:rPr lang="nl-NL">
                <a:latin typeface="Quicksand"/>
                <a:ea typeface="Quicksand"/>
                <a:cs typeface="Quicksand"/>
                <a:sym typeface="Quicksand"/>
              </a:rPr>
              <a:t>Distributed hub within the EOSC Federation delivering 25 Federating Capabilities</a:t>
            </a:r>
            <a:endParaRPr>
              <a:latin typeface="Quicksand"/>
              <a:ea typeface="Quicksand"/>
              <a:cs typeface="Quicksand"/>
              <a:sym typeface="Quicksand"/>
            </a:endParaRPr>
          </a:p>
          <a:p>
            <a:pPr indent="-234950" lvl="1" marL="457200" rtl="0" algn="l">
              <a:lnSpc>
                <a:spcPct val="115000"/>
              </a:lnSpc>
              <a:spcBef>
                <a:spcPts val="0"/>
              </a:spcBef>
              <a:spcAft>
                <a:spcPts val="0"/>
              </a:spcAft>
              <a:buSzPts val="1900"/>
              <a:buFont typeface="Quicksand"/>
              <a:buChar char="•"/>
            </a:pPr>
            <a:r>
              <a:rPr b="1" lang="nl-NL" sz="1900" u="sng">
                <a:latin typeface="Quicksand"/>
                <a:ea typeface="Quicksand"/>
                <a:cs typeface="Quicksand"/>
                <a:sym typeface="Quicksand"/>
              </a:rPr>
              <a:t>Core</a:t>
            </a:r>
            <a:r>
              <a:rPr lang="nl-NL" sz="1900">
                <a:latin typeface="Quicksand Light"/>
                <a:ea typeface="Quicksand Light"/>
                <a:cs typeface="Quicksand Light"/>
                <a:sym typeface="Quicksand Light"/>
              </a:rPr>
              <a:t> (AAI, Accounting, </a:t>
            </a:r>
            <a:r>
              <a:rPr lang="nl-NL" sz="1900">
                <a:latin typeface="Quicksand Light"/>
                <a:ea typeface="Quicksand Light"/>
                <a:cs typeface="Quicksand Light"/>
                <a:sym typeface="Quicksand Light"/>
              </a:rPr>
              <a:t>Help Desk</a:t>
            </a:r>
            <a:r>
              <a:rPr lang="nl-NL" sz="1900">
                <a:latin typeface="Quicksand Light"/>
                <a:ea typeface="Quicksand Light"/>
                <a:cs typeface="Quicksand Light"/>
                <a:sym typeface="Quicksand Light"/>
              </a:rPr>
              <a:t>, Monitoring, etc.)</a:t>
            </a:r>
            <a:endParaRPr sz="1900">
              <a:latin typeface="Quicksand Light"/>
              <a:ea typeface="Quicksand Light"/>
              <a:cs typeface="Quicksand Light"/>
              <a:sym typeface="Quicksand Light"/>
            </a:endParaRPr>
          </a:p>
          <a:p>
            <a:pPr indent="-234950" lvl="1" marL="457200" rtl="0" algn="l">
              <a:lnSpc>
                <a:spcPct val="115000"/>
              </a:lnSpc>
              <a:spcBef>
                <a:spcPts val="0"/>
              </a:spcBef>
              <a:spcAft>
                <a:spcPts val="0"/>
              </a:spcAft>
              <a:buSzPts val="1900"/>
              <a:buFont typeface="Quicksand"/>
              <a:buChar char="•"/>
            </a:pPr>
            <a:r>
              <a:rPr b="1" lang="nl-NL" sz="1900" u="sng">
                <a:latin typeface="Quicksand"/>
                <a:ea typeface="Quicksand"/>
                <a:cs typeface="Quicksand"/>
                <a:sym typeface="Quicksand"/>
              </a:rPr>
              <a:t>Generic</a:t>
            </a:r>
            <a:r>
              <a:rPr lang="nl-NL" sz="1900">
                <a:latin typeface="Quicksand Light"/>
                <a:ea typeface="Quicksand Light"/>
                <a:cs typeface="Quicksand Light"/>
                <a:sym typeface="Quicksand Light"/>
              </a:rPr>
              <a:t> (IM, Sensitive Data Processing, Interactive Notebooks, Data Transfer, Workflow management, etc)</a:t>
            </a:r>
            <a:endParaRPr sz="1900">
              <a:latin typeface="Quicksand Light"/>
              <a:ea typeface="Quicksand Light"/>
              <a:cs typeface="Quicksand Light"/>
              <a:sym typeface="Quicksand Light"/>
            </a:endParaRPr>
          </a:p>
          <a:p>
            <a:pPr indent="-234950" lvl="1" marL="457200" rtl="0" algn="l">
              <a:lnSpc>
                <a:spcPct val="115000"/>
              </a:lnSpc>
              <a:spcBef>
                <a:spcPts val="0"/>
              </a:spcBef>
              <a:spcAft>
                <a:spcPts val="0"/>
              </a:spcAft>
              <a:buSzPts val="1900"/>
              <a:buFont typeface="Quicksand"/>
              <a:buChar char="•"/>
            </a:pPr>
            <a:r>
              <a:rPr b="1" lang="nl-NL" sz="1900" u="sng">
                <a:latin typeface="Quicksand"/>
                <a:ea typeface="Quicksand"/>
                <a:cs typeface="Quicksand"/>
                <a:sym typeface="Quicksand"/>
              </a:rPr>
              <a:t>Thematic</a:t>
            </a:r>
            <a:r>
              <a:rPr lang="nl-NL" sz="1900">
                <a:latin typeface="Quicksand Light"/>
                <a:ea typeface="Quicksand Light"/>
                <a:cs typeface="Quicksand Light"/>
                <a:sym typeface="Quicksand Light"/>
              </a:rPr>
              <a:t> (ENVRI Catalogue of Services, ENVRI Knowledge Base, SSHOC MP, BBMRI-ERIC Directory and Negotiator)</a:t>
            </a:r>
            <a:endParaRPr sz="1900">
              <a:latin typeface="Quicksand Light"/>
              <a:ea typeface="Quicksand Light"/>
              <a:cs typeface="Quicksand Light"/>
              <a:sym typeface="Quicksand Light"/>
            </a:endParaRPr>
          </a:p>
          <a:p>
            <a:pPr indent="-215900" lvl="0" marL="228600" rtl="0" algn="l">
              <a:lnSpc>
                <a:spcPct val="115000"/>
              </a:lnSpc>
              <a:spcBef>
                <a:spcPts val="0"/>
              </a:spcBef>
              <a:spcAft>
                <a:spcPts val="0"/>
              </a:spcAft>
              <a:buSzPts val="1600"/>
              <a:buFont typeface="Quicksand"/>
              <a:buChar char="•"/>
            </a:pPr>
            <a:r>
              <a:rPr lang="nl-NL">
                <a:latin typeface="Quicksand"/>
                <a:ea typeface="Quicksand"/>
                <a:cs typeface="Quicksand"/>
                <a:sym typeface="Quicksand"/>
              </a:rPr>
              <a:t>Offered to the whole EOSC Federation</a:t>
            </a:r>
            <a:endParaRPr>
              <a:latin typeface="Quicksand"/>
              <a:ea typeface="Quicksand"/>
              <a:cs typeface="Quicksand"/>
              <a:sym typeface="Quicksa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5"/>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
        <p:nvSpPr>
          <p:cNvPr id="448" name="Google Shape;448;p45"/>
          <p:cNvSpPr txBox="1"/>
          <p:nvPr>
            <p:ph type="title"/>
          </p:nvPr>
        </p:nvSpPr>
        <p:spPr>
          <a:xfrm>
            <a:off x="2832601" y="235625"/>
            <a:ext cx="8526900" cy="5388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t>EOSC Mesh Adoption Programme</a:t>
            </a:r>
            <a:endParaRPr/>
          </a:p>
        </p:txBody>
      </p:sp>
      <p:pic>
        <p:nvPicPr>
          <p:cNvPr id="449" name="Google Shape;449;p45"/>
          <p:cNvPicPr preferRelativeResize="0"/>
          <p:nvPr/>
        </p:nvPicPr>
        <p:blipFill rotWithShape="1">
          <a:blip r:embed="rId3">
            <a:alphaModFix/>
          </a:blip>
          <a:srcRect b="30" l="0" r="0" t="40"/>
          <a:stretch/>
        </p:blipFill>
        <p:spPr>
          <a:xfrm>
            <a:off x="1043831" y="3197548"/>
            <a:ext cx="9485624" cy="3381701"/>
          </a:xfrm>
          <a:prstGeom prst="rect">
            <a:avLst/>
          </a:prstGeom>
          <a:noFill/>
          <a:ln>
            <a:noFill/>
          </a:ln>
        </p:spPr>
      </p:pic>
      <p:sp>
        <p:nvSpPr>
          <p:cNvPr id="450" name="Google Shape;450;p45"/>
          <p:cNvSpPr txBox="1"/>
          <p:nvPr/>
        </p:nvSpPr>
        <p:spPr>
          <a:xfrm>
            <a:off x="311725" y="873611"/>
            <a:ext cx="11737200" cy="2025000"/>
          </a:xfrm>
          <a:prstGeom prst="rect">
            <a:avLst/>
          </a:prstGeom>
          <a:noFill/>
          <a:ln>
            <a:noFill/>
          </a:ln>
        </p:spPr>
        <p:txBody>
          <a:bodyPr anchorCtr="0" anchor="t" bIns="45725" lIns="45725" spcFirstLastPara="1" rIns="45725" wrap="square" tIns="45725">
            <a:noAutofit/>
          </a:bodyPr>
          <a:lstStyle/>
          <a:p>
            <a:pPr indent="-209550" lvl="0" marL="228600" marR="0" rtl="0" algn="l">
              <a:lnSpc>
                <a:spcPct val="115000"/>
              </a:lnSpc>
              <a:spcBef>
                <a:spcPts val="0"/>
              </a:spcBef>
              <a:spcAft>
                <a:spcPts val="0"/>
              </a:spcAft>
              <a:buClr>
                <a:schemeClr val="dk1"/>
              </a:buClr>
              <a:buSzPts val="1500"/>
              <a:buFont typeface="Arial"/>
              <a:buChar char="•"/>
            </a:pPr>
            <a:r>
              <a:rPr b="1" i="0" lang="nl-NL" sz="2100" u="none" cap="none" strike="noStrike">
                <a:solidFill>
                  <a:schemeClr val="dk1"/>
                </a:solidFill>
                <a:latin typeface="Quicksand"/>
                <a:ea typeface="Quicksand"/>
                <a:cs typeface="Quicksand"/>
                <a:sym typeface="Quicksand"/>
              </a:rPr>
              <a:t>10 B2B Use cases:</a:t>
            </a:r>
            <a:r>
              <a:rPr i="0" lang="nl-NL" sz="2100" u="none" cap="none" strike="noStrike">
                <a:solidFill>
                  <a:schemeClr val="dk1"/>
                </a:solidFill>
                <a:latin typeface="Quicksand"/>
                <a:ea typeface="Quicksand"/>
                <a:cs typeface="Quicksand"/>
                <a:sym typeface="Quicksand"/>
              </a:rPr>
              <a:t> Node enhancements, preparatory work to set up Nodes, onboarding and integration of research environments into Nodes</a:t>
            </a:r>
            <a:endParaRPr i="0" sz="2100" u="none" cap="none" strike="noStrike">
              <a:solidFill>
                <a:schemeClr val="dk1"/>
              </a:solidFill>
              <a:latin typeface="Quicksand"/>
              <a:ea typeface="Quicksand"/>
              <a:cs typeface="Quicksand"/>
              <a:sym typeface="Quicksand"/>
            </a:endParaRPr>
          </a:p>
          <a:p>
            <a:pPr indent="-209550" lvl="0" marL="228600" marR="0" rtl="0" algn="l">
              <a:lnSpc>
                <a:spcPct val="115000"/>
              </a:lnSpc>
              <a:spcBef>
                <a:spcPts val="0"/>
              </a:spcBef>
              <a:spcAft>
                <a:spcPts val="0"/>
              </a:spcAft>
              <a:buClr>
                <a:schemeClr val="dk1"/>
              </a:buClr>
              <a:buSzPts val="1500"/>
              <a:buFont typeface="Arial"/>
              <a:buChar char="•"/>
            </a:pPr>
            <a:r>
              <a:rPr b="1" i="0" lang="nl-NL" sz="2100" u="none" cap="none" strike="noStrike">
                <a:solidFill>
                  <a:schemeClr val="dk1"/>
                </a:solidFill>
                <a:latin typeface="Quicksand"/>
                <a:ea typeface="Quicksand"/>
                <a:cs typeface="Quicksand"/>
                <a:sym typeface="Quicksand"/>
              </a:rPr>
              <a:t>7 B2C Use cases leveraging EOSC Nodes:</a:t>
            </a:r>
            <a:r>
              <a:rPr i="0" lang="nl-NL" sz="2100" u="none" cap="none" strike="noStrike">
                <a:solidFill>
                  <a:schemeClr val="dk1"/>
                </a:solidFill>
                <a:latin typeface="Quicksand"/>
                <a:ea typeface="Quicksand"/>
                <a:cs typeface="Quicksand"/>
                <a:sym typeface="Quicksand"/>
              </a:rPr>
              <a:t> Addressing Environmental Science, Health, Social Sciences and Humanities, and Multidisciplinary Science</a:t>
            </a:r>
            <a:endParaRPr i="0" sz="2100" u="none" cap="none" strike="noStrike">
              <a:solidFill>
                <a:schemeClr val="dk1"/>
              </a:solidFill>
              <a:latin typeface="Quicksand"/>
              <a:ea typeface="Quicksand"/>
              <a:cs typeface="Quicksand"/>
              <a:sym typeface="Quicksand"/>
            </a:endParaRPr>
          </a:p>
          <a:p>
            <a:pPr indent="-209550" lvl="0" marL="228600" marR="0" rtl="0" algn="l">
              <a:lnSpc>
                <a:spcPct val="115000"/>
              </a:lnSpc>
              <a:spcBef>
                <a:spcPts val="0"/>
              </a:spcBef>
              <a:spcAft>
                <a:spcPts val="0"/>
              </a:spcAft>
              <a:buClr>
                <a:schemeClr val="dk1"/>
              </a:buClr>
              <a:buSzPts val="1500"/>
              <a:buFont typeface="Arial"/>
              <a:buChar char="•"/>
            </a:pPr>
            <a:r>
              <a:rPr b="1" i="0" lang="nl-NL" sz="2100" u="none" cap="none" strike="noStrike">
                <a:solidFill>
                  <a:schemeClr val="dk1"/>
                </a:solidFill>
                <a:latin typeface="Quicksand"/>
                <a:ea typeface="Quicksand"/>
                <a:cs typeface="Quicksand"/>
                <a:sym typeface="Quicksand"/>
              </a:rPr>
              <a:t>Open Calls</a:t>
            </a:r>
            <a:r>
              <a:rPr i="0" lang="nl-NL" sz="2100" u="none" cap="none" strike="noStrike">
                <a:solidFill>
                  <a:schemeClr val="dk1"/>
                </a:solidFill>
                <a:latin typeface="Quicksand"/>
                <a:ea typeface="Quicksand"/>
                <a:cs typeface="Quicksand"/>
                <a:sym typeface="Quicksand"/>
              </a:rPr>
              <a:t>: Onboarding of 5 high-impact services into the EOSC Mesh Nodes</a:t>
            </a:r>
            <a:endParaRPr i="0" sz="2100" u="none" cap="none" strike="noStrike">
              <a:solidFill>
                <a:schemeClr val="dk1"/>
              </a:solidFill>
              <a:latin typeface="Quicksand"/>
              <a:ea typeface="Quicksand"/>
              <a:cs typeface="Quicksand"/>
              <a:sym typeface="Quicksand"/>
            </a:endParaRPr>
          </a:p>
          <a:p>
            <a:pPr indent="-228600" lvl="1" marL="457200" marR="0" rtl="0" algn="l">
              <a:lnSpc>
                <a:spcPct val="115000"/>
              </a:lnSpc>
              <a:spcBef>
                <a:spcPts val="0"/>
              </a:spcBef>
              <a:spcAft>
                <a:spcPts val="0"/>
              </a:spcAft>
              <a:buClr>
                <a:schemeClr val="dk1"/>
              </a:buClr>
              <a:buSzPts val="1800"/>
              <a:buFont typeface="Quicksand"/>
              <a:buChar char="○"/>
            </a:pPr>
            <a:r>
              <a:rPr i="0" lang="nl-NL" sz="1800" u="none" cap="none" strike="noStrike">
                <a:solidFill>
                  <a:schemeClr val="dk1"/>
                </a:solidFill>
                <a:latin typeface="Quicksand"/>
                <a:ea typeface="Quicksand"/>
                <a:cs typeface="Quicksand"/>
                <a:sym typeface="Quicksand"/>
              </a:rPr>
              <a:t>Calls launched in the s</a:t>
            </a:r>
            <a:r>
              <a:rPr i="0" lang="nl-NL" sz="1800" u="none" cap="none" strike="noStrike">
                <a:solidFill>
                  <a:schemeClr val="dk1"/>
                </a:solidFill>
                <a:latin typeface="Quicksand"/>
                <a:ea typeface="Quicksand"/>
                <a:cs typeface="Quicksand"/>
                <a:sym typeface="Quicksand"/>
              </a:rPr>
              <a:t>econd half of 2027 and selected projects executed in 202</a:t>
            </a:r>
            <a:r>
              <a:rPr i="0" lang="nl-NL" sz="1800" u="none" cap="none" strike="noStrike">
                <a:solidFill>
                  <a:schemeClr val="dk1"/>
                </a:solidFill>
                <a:latin typeface="Quicksand"/>
                <a:ea typeface="Quicksand"/>
                <a:cs typeface="Quicksand"/>
                <a:sym typeface="Quicksand"/>
              </a:rPr>
              <a:t>8</a:t>
            </a:r>
            <a:endParaRPr i="0" sz="1800" u="none" cap="none" strike="noStrike">
              <a:solidFill>
                <a:schemeClr val="dk1"/>
              </a:solidFill>
              <a:latin typeface="Quicksand"/>
              <a:ea typeface="Quicksand"/>
              <a:cs typeface="Quicksand"/>
              <a:sym typeface="Quicksa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6"/>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
        <p:nvSpPr>
          <p:cNvPr id="456" name="Google Shape;456;p46"/>
          <p:cNvSpPr txBox="1"/>
          <p:nvPr>
            <p:ph type="title"/>
          </p:nvPr>
        </p:nvSpPr>
        <p:spPr>
          <a:xfrm>
            <a:off x="2832601" y="235625"/>
            <a:ext cx="8526900" cy="5388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t>EOSC Mesh B2B Use Cases</a:t>
            </a:r>
            <a:endParaRPr/>
          </a:p>
        </p:txBody>
      </p:sp>
      <p:graphicFrame>
        <p:nvGraphicFramePr>
          <p:cNvPr id="457" name="Google Shape;457;p46"/>
          <p:cNvGraphicFramePr/>
          <p:nvPr/>
        </p:nvGraphicFramePr>
        <p:xfrm>
          <a:off x="939647" y="1033699"/>
          <a:ext cx="3000000" cy="3000000"/>
        </p:xfrm>
        <a:graphic>
          <a:graphicData uri="http://schemas.openxmlformats.org/drawingml/2006/table">
            <a:tbl>
              <a:tblPr>
                <a:noFill/>
                <a:tableStyleId>{B50998A3-09EF-41C2-84DC-41C1B4982474}</a:tableStyleId>
              </a:tblPr>
              <a:tblGrid>
                <a:gridCol w="1619575"/>
                <a:gridCol w="1839175"/>
                <a:gridCol w="7289425"/>
              </a:tblGrid>
              <a:tr h="528125">
                <a:tc>
                  <a:txBody>
                    <a:bodyPr/>
                    <a:lstStyle/>
                    <a:p>
                      <a:pPr indent="0" lvl="0" marL="0" marR="0" rtl="0" algn="ctr">
                        <a:lnSpc>
                          <a:spcPct val="100000"/>
                        </a:lnSpc>
                        <a:spcBef>
                          <a:spcPts val="0"/>
                        </a:spcBef>
                        <a:spcAft>
                          <a:spcPts val="0"/>
                        </a:spcAft>
                        <a:buClr>
                          <a:srgbClr val="000000"/>
                        </a:buClr>
                        <a:buSzPts val="1600"/>
                        <a:buFont typeface="Arial"/>
                        <a:buNone/>
                      </a:pPr>
                      <a:r>
                        <a:rPr b="1" lang="nl-NL" sz="1600" u="none" cap="none" strike="noStrike">
                          <a:latin typeface="Quicksand"/>
                          <a:ea typeface="Quicksand"/>
                          <a:cs typeface="Quicksand"/>
                          <a:sym typeface="Quicksand"/>
                        </a:rPr>
                        <a:t>Node/Initiative</a:t>
                      </a:r>
                      <a:endParaRPr b="1" sz="1600" u="none" cap="none" strike="noStrike">
                        <a:latin typeface="Quicksand"/>
                        <a:ea typeface="Quicksand"/>
                        <a:cs typeface="Quicksand"/>
                        <a:sym typeface="Quicksand"/>
                      </a:endParaRPr>
                    </a:p>
                  </a:txBody>
                  <a:tcPr marT="45725" marB="45725" marR="45725" marL="457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FA8D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nl-NL" sz="1600" u="none" cap="none" strike="noStrike">
                          <a:latin typeface="Quicksand"/>
                          <a:ea typeface="Quicksand"/>
                          <a:cs typeface="Quicksand"/>
                          <a:sym typeface="Quicksand"/>
                        </a:rPr>
                        <a:t>Status in the EOSC Federation</a:t>
                      </a:r>
                      <a:endParaRPr b="1" sz="1600" u="none" cap="none" strike="noStrike">
                        <a:latin typeface="Quicksand"/>
                        <a:ea typeface="Quicksand"/>
                        <a:cs typeface="Quicksand"/>
                        <a:sym typeface="Quicksand"/>
                      </a:endParaRPr>
                    </a:p>
                  </a:txBody>
                  <a:tcPr marT="45725" marB="45725" marR="45725" marL="457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FA8D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nl-NL" sz="1600" u="none" cap="none" strike="noStrike">
                          <a:latin typeface="Quicksand"/>
                          <a:ea typeface="Quicksand"/>
                          <a:cs typeface="Quicksand"/>
                          <a:sym typeface="Quicksand"/>
                        </a:rPr>
                        <a:t>Main Activities</a:t>
                      </a:r>
                      <a:endParaRPr b="1" sz="1600" u="none" cap="none" strike="noStrike">
                        <a:latin typeface="Quicksand"/>
                        <a:ea typeface="Quicksand"/>
                        <a:cs typeface="Quicksand"/>
                        <a:sym typeface="Quicksand"/>
                      </a:endParaRPr>
                    </a:p>
                  </a:txBody>
                  <a:tcPr marT="45725" marB="45725" marR="45725" marL="457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FA8DC"/>
                    </a:solidFill>
                  </a:tcPr>
                </a:tc>
              </a:tr>
              <a:tr h="4725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Data Terra</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1st wave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Core services integration, Onboard new thematic services from other nodes, Integration of thematic capabilities into the EOSC ecosystem</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667100">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NFDI</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1st wave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Core service integration, Selecting and onboarding of new services, Integration of thematic capabilities into the EOSC ecosystem, IT-Security considerations for node operations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4725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Poland - EOSC.PL</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1st wave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Core service integration, Selecting and onboarding new services, Biobank database, federated storage harmonisation</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667100">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IberGrid (CSIC + LIP)</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93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Preliminary study to set up a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93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Core service integration, Scaling up to European level AI user-level software and tools for MLops provisioning (Alphafold, Pytorch,....) in federated environments, Integration of Confidential computing capabilities for sensitive data processing</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9300"/>
                    </a:solidFill>
                  </a:tcPr>
                </a:tc>
              </a:tr>
              <a:tr h="4725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Czech Republic</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2nd wave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Core service integration, Data analytics services integration - Jupyter Notebooks, Galaxy</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4725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GlobalCoast (CMCC)</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Preliminary study to set up a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Core service integration, Integration with generic capabilities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5254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MetroFood</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2nd wave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Core service integration, Selecting and onboarding of new services, Integration of thematic federating capabilities into EOSC ecosystem</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5254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EODC</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Preliminary study to set up a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Assessment: setup a Node or onboard services in existing Nodes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4725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JISC (UK)</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Preliminary study to set up a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Preliminary work to set up a Node</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bl>
          </a:graphicData>
        </a:graphic>
      </p:graphicFrame>
      <p:sp>
        <p:nvSpPr>
          <p:cNvPr id="458" name="Google Shape;458;p46"/>
          <p:cNvSpPr/>
          <p:nvPr/>
        </p:nvSpPr>
        <p:spPr>
          <a:xfrm>
            <a:off x="8559600" y="152875"/>
            <a:ext cx="3046800" cy="734400"/>
          </a:xfrm>
          <a:prstGeom prst="wedgeRoundRectCallout">
            <a:avLst>
              <a:gd fmla="val 6093" name="adj1"/>
              <a:gd fmla="val 110061" name="adj2"/>
              <a:gd fmla="val 0" name="adj3"/>
            </a:avLst>
          </a:prstGeom>
          <a:solidFill>
            <a:schemeClr val="lt2"/>
          </a:solidFill>
          <a:ln cap="flat" cmpd="sng" w="4775">
            <a:solidFill>
              <a:schemeClr val="dk2"/>
            </a:solidFill>
            <a:prstDash val="solid"/>
            <a:round/>
            <a:headEnd len="sm" w="sm" type="none"/>
            <a:tailEnd len="sm" w="sm" type="none"/>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800"/>
              <a:buFont typeface="Arial"/>
              <a:buNone/>
            </a:pPr>
            <a:r>
              <a:rPr b="1" i="0" lang="nl-NL" sz="1800" u="none" cap="none" strike="noStrike">
                <a:solidFill>
                  <a:srgbClr val="000000"/>
                </a:solidFill>
                <a:latin typeface="Arial"/>
                <a:ea typeface="Arial"/>
                <a:cs typeface="Arial"/>
                <a:sym typeface="Arial"/>
              </a:rPr>
              <a:t>Augment EOSC capacities and capabilities</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47"/>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
        <p:nvSpPr>
          <p:cNvPr id="464" name="Google Shape;464;p47"/>
          <p:cNvSpPr txBox="1"/>
          <p:nvPr>
            <p:ph type="title"/>
          </p:nvPr>
        </p:nvSpPr>
        <p:spPr>
          <a:xfrm>
            <a:off x="2832601" y="235625"/>
            <a:ext cx="8526900" cy="5388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t>EOSC Mesh B2C Use Cases</a:t>
            </a:r>
            <a:endParaRPr/>
          </a:p>
        </p:txBody>
      </p:sp>
      <p:graphicFrame>
        <p:nvGraphicFramePr>
          <p:cNvPr id="465" name="Google Shape;465;p47"/>
          <p:cNvGraphicFramePr/>
          <p:nvPr/>
        </p:nvGraphicFramePr>
        <p:xfrm>
          <a:off x="939647" y="1280834"/>
          <a:ext cx="3000000" cy="3000000"/>
        </p:xfrm>
        <a:graphic>
          <a:graphicData uri="http://schemas.openxmlformats.org/drawingml/2006/table">
            <a:tbl>
              <a:tblPr>
                <a:noFill/>
                <a:tableStyleId>{B50998A3-09EF-41C2-84DC-41C1B4982474}</a:tableStyleId>
              </a:tblPr>
              <a:tblGrid>
                <a:gridCol w="2130800"/>
                <a:gridCol w="3181125"/>
                <a:gridCol w="3366475"/>
                <a:gridCol w="1945450"/>
              </a:tblGrid>
              <a:tr h="887500">
                <a:tc>
                  <a:txBody>
                    <a:bodyPr/>
                    <a:lstStyle/>
                    <a:p>
                      <a:pPr indent="0" lvl="0" marL="0" marR="0" rtl="0" algn="ctr">
                        <a:lnSpc>
                          <a:spcPct val="100000"/>
                        </a:lnSpc>
                        <a:spcBef>
                          <a:spcPts val="0"/>
                        </a:spcBef>
                        <a:spcAft>
                          <a:spcPts val="0"/>
                        </a:spcAft>
                        <a:buClr>
                          <a:srgbClr val="000000"/>
                        </a:buClr>
                        <a:buSzPts val="1600"/>
                        <a:buFont typeface="Arial"/>
                        <a:buNone/>
                      </a:pPr>
                      <a:r>
                        <a:rPr b="1" lang="nl-NL" sz="1600" u="none" cap="none" strike="noStrike">
                          <a:latin typeface="Quicksand"/>
                          <a:ea typeface="Quicksand"/>
                          <a:cs typeface="Quicksand"/>
                          <a:sym typeface="Quicksand"/>
                        </a:rPr>
                        <a:t>Community</a:t>
                      </a:r>
                      <a:endParaRPr b="1" sz="1600" u="none" cap="none" strike="noStrike">
                        <a:latin typeface="Quicksand"/>
                        <a:ea typeface="Quicksand"/>
                        <a:cs typeface="Quicksand"/>
                        <a:sym typeface="Quicksand"/>
                      </a:endParaRPr>
                    </a:p>
                  </a:txBody>
                  <a:tcPr marT="45725" marB="45725" marR="45725" marL="457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FA8D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nl-NL" sz="1600" u="none" cap="none" strike="noStrike">
                          <a:latin typeface="Quicksand"/>
                          <a:ea typeface="Quicksand"/>
                          <a:cs typeface="Quicksand"/>
                          <a:sym typeface="Quicksand"/>
                        </a:rPr>
                        <a:t>Use case</a:t>
                      </a:r>
                      <a:endParaRPr b="1" sz="1600" u="none" cap="none" strike="noStrike">
                        <a:latin typeface="Quicksand"/>
                        <a:ea typeface="Quicksand"/>
                        <a:cs typeface="Quicksand"/>
                        <a:sym typeface="Quicksand"/>
                      </a:endParaRPr>
                    </a:p>
                  </a:txBody>
                  <a:tcPr marT="45725" marB="45725" marR="45725" marL="457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FA8DC"/>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b="1" lang="nl-NL" sz="1600" u="none" cap="none" strike="noStrike">
                          <a:latin typeface="Quicksand"/>
                          <a:ea typeface="Quicksand"/>
                          <a:cs typeface="Quicksand"/>
                          <a:sym typeface="Quicksand"/>
                        </a:rPr>
                        <a:t>Nodes involved</a:t>
                      </a:r>
                      <a:endParaRPr b="1" sz="1600" u="none" cap="none" strike="noStrike">
                        <a:latin typeface="Quicksand"/>
                        <a:ea typeface="Quicksand"/>
                        <a:cs typeface="Quicksand"/>
                        <a:sym typeface="Quicksand"/>
                      </a:endParaRPr>
                    </a:p>
                  </a:txBody>
                  <a:tcPr marT="45725" marB="45725" marR="45725" marL="45725"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FA8DC"/>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New use case/Evolution of an existing EOSC Federation use case</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6FA8DC"/>
                    </a:solidFill>
                  </a:tcPr>
                </a:tc>
              </a:tr>
              <a:tr h="55667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BBMRI (IAC</a:t>
                      </a:r>
                      <a:r>
                        <a:rPr b="1" lang="nl-NL">
                          <a:latin typeface="Quicksand"/>
                          <a:ea typeface="Quicksand"/>
                          <a:cs typeface="Quicksand"/>
                          <a:sym typeface="Quicksand"/>
                        </a:rPr>
                        <a:t>S, FFIS)</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AI model validation on sensitive health data</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BBMRI, CERN, EGI, Scholarly Communications and ICSC</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Evolution</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r>
              <a:tr h="54217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CERN</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Multi-disciplinary, reproducible cross-Node data analysis workflows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BBMRI, CERN, EOSC_PL, METROFOOD</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Evolution</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52767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CMCC/GlobalCoast</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Extreme coastal ocean events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GlobalCoast, EGI, ENVRI, EUDAT and Scholarly Communications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New</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498650">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Data Terra</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Environmental impact of volcanic eruptions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DataTerra, EGI, ENVRI, and Scholarly Communications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Evolution</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486700">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EMSO(PLOCAN, UPC)</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93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Ocean Monitoring for Risk Prevention and Biodiversity Conservation</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93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DataTerra, ENVRI, EGI, and Scholarly Communications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93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New</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FF9300"/>
                    </a:solidFill>
                  </a:tcPr>
                </a:tc>
              </a:tr>
              <a:tr h="687100">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NFDI</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Data deposition and access through cross-disciplinary generalist repositories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NFDI, EGI, METROFOOD, and Scholarly Communications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New</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r>
              <a:tr h="554325">
                <a:tc>
                  <a:txBody>
                    <a:bodyPr/>
                    <a:lstStyle/>
                    <a:p>
                      <a:pPr indent="0" lvl="0" marL="0" marR="0" rtl="0" algn="l">
                        <a:lnSpc>
                          <a:spcPct val="100000"/>
                        </a:lnSpc>
                        <a:spcBef>
                          <a:spcPts val="0"/>
                        </a:spcBef>
                        <a:spcAft>
                          <a:spcPts val="0"/>
                        </a:spcAft>
                        <a:buClr>
                          <a:srgbClr val="000000"/>
                        </a:buClr>
                        <a:buSzPts val="1400"/>
                        <a:buFont typeface="Arial"/>
                        <a:buNone/>
                      </a:pPr>
                      <a:r>
                        <a:rPr b="1" lang="nl-NL" sz="1400" u="none" cap="none" strike="noStrike">
                          <a:latin typeface="Quicksand"/>
                          <a:ea typeface="Quicksand"/>
                          <a:cs typeface="Quicksand"/>
                          <a:sym typeface="Quicksand"/>
                        </a:rPr>
                        <a:t>SSH (</a:t>
                      </a:r>
                      <a:r>
                        <a:rPr b="1" lang="nl-NL">
                          <a:latin typeface="Quicksand"/>
                          <a:ea typeface="Quicksand"/>
                          <a:cs typeface="Quicksand"/>
                          <a:sym typeface="Quicksand"/>
                        </a:rPr>
                        <a:t>UDJ, UPV/EUH)</a:t>
                      </a:r>
                      <a:endParaRPr b="1"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Discovery, access and integration of data from historical newspapers</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EGI, Scholarly Communications, and EOSC4SSH</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nl-NL" sz="1400" u="none" cap="none" strike="noStrike">
                          <a:latin typeface="Quicksand"/>
                          <a:ea typeface="Quicksand"/>
                          <a:cs typeface="Quicksand"/>
                          <a:sym typeface="Quicksand"/>
                        </a:rPr>
                        <a:t>New</a:t>
                      </a:r>
                      <a:endParaRPr sz="1400" u="none" cap="none" strike="noStrike">
                        <a:latin typeface="Quicksand"/>
                        <a:ea typeface="Quicksand"/>
                        <a:cs typeface="Quicksand"/>
                        <a:sym typeface="Quicksand"/>
                      </a:endParaRPr>
                    </a:p>
                  </a:txBody>
                  <a:tcPr marT="45725" marB="45725" marR="45725" marL="457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ED7D31"/>
                    </a:solidFill>
                  </a:tcPr>
                </a:tc>
              </a:tr>
            </a:tbl>
          </a:graphicData>
        </a:graphic>
      </p:graphicFrame>
      <p:sp>
        <p:nvSpPr>
          <p:cNvPr id="466" name="Google Shape;466;p47"/>
          <p:cNvSpPr/>
          <p:nvPr/>
        </p:nvSpPr>
        <p:spPr>
          <a:xfrm>
            <a:off x="8736900" y="45875"/>
            <a:ext cx="3455100" cy="918300"/>
          </a:xfrm>
          <a:prstGeom prst="wedgeRoundRectCallout">
            <a:avLst>
              <a:gd fmla="val 6093" name="adj1"/>
              <a:gd fmla="val 110061" name="adj2"/>
              <a:gd fmla="val 0" name="adj3"/>
            </a:avLst>
          </a:prstGeom>
          <a:solidFill>
            <a:schemeClr val="lt2"/>
          </a:solidFill>
          <a:ln cap="flat" cmpd="sng" w="4775">
            <a:solidFill>
              <a:schemeClr val="dk2"/>
            </a:solidFill>
            <a:prstDash val="solid"/>
            <a:round/>
            <a:headEnd len="sm" w="sm" type="none"/>
            <a:tailEnd len="sm" w="sm" type="none"/>
          </a:ln>
        </p:spPr>
        <p:txBody>
          <a:bodyPr anchorCtr="0" anchor="ctr" bIns="45725" lIns="45725" spcFirstLastPara="1" rIns="45725" wrap="square" tIns="45725">
            <a:noAutofit/>
          </a:bodyPr>
          <a:lstStyle/>
          <a:p>
            <a:pPr indent="0" lvl="0" marL="0" marR="0" rtl="0" algn="l">
              <a:lnSpc>
                <a:spcPct val="100000"/>
              </a:lnSpc>
              <a:spcBef>
                <a:spcPts val="0"/>
              </a:spcBef>
              <a:spcAft>
                <a:spcPts val="0"/>
              </a:spcAft>
              <a:buClr>
                <a:srgbClr val="000000"/>
              </a:buClr>
              <a:buSzPts val="1800"/>
              <a:buFont typeface="Arial"/>
              <a:buNone/>
            </a:pPr>
            <a:r>
              <a:rPr b="1" i="0" lang="nl-NL" sz="1800" u="none" cap="none" strike="noStrike">
                <a:solidFill>
                  <a:srgbClr val="000000"/>
                </a:solidFill>
                <a:latin typeface="Quicksand"/>
                <a:ea typeface="Quicksand"/>
                <a:cs typeface="Quicksand"/>
                <a:sym typeface="Quicksand"/>
              </a:rPr>
              <a:t>Integrate research environments and support user communities in EOSC</a:t>
            </a:r>
            <a:endParaRPr b="1" i="0" sz="1800" u="none" cap="none" strike="noStrike">
              <a:solidFill>
                <a:srgbClr val="000000"/>
              </a:solidFill>
              <a:latin typeface="Quicksand"/>
              <a:ea typeface="Quicksand"/>
              <a:cs typeface="Quicksand"/>
              <a:sym typeface="Quicksa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48"/>
          <p:cNvSpPr txBox="1"/>
          <p:nvPr>
            <p:ph idx="12" type="sldNum"/>
          </p:nvPr>
        </p:nvSpPr>
        <p:spPr>
          <a:xfrm>
            <a:off x="9290222" y="6423497"/>
            <a:ext cx="2743200" cy="184800"/>
          </a:xfrm>
          <a:prstGeom prst="rect">
            <a:avLst/>
          </a:prstGeom>
          <a:noFill/>
          <a:ln>
            <a:noFill/>
          </a:ln>
        </p:spPr>
        <p:txBody>
          <a:bodyPr anchorCtr="0" anchor="ctr" bIns="22850" lIns="45725" spcFirstLastPara="1" rIns="45725" wrap="square" tIns="22850">
            <a:spAutoFit/>
          </a:bodyPr>
          <a:lstStyle/>
          <a:p>
            <a:pPr indent="0" lvl="0" marL="0" rtl="0" algn="r">
              <a:spcBef>
                <a:spcPts val="0"/>
              </a:spcBef>
              <a:spcAft>
                <a:spcPts val="0"/>
              </a:spcAft>
              <a:buClr>
                <a:srgbClr val="000000"/>
              </a:buClr>
              <a:buFont typeface="Arial"/>
              <a:buNone/>
            </a:pPr>
            <a:fld id="{00000000-1234-1234-1234-123412341234}" type="slidenum">
              <a:rPr lang="nl-NL"/>
              <a:t>‹#›</a:t>
            </a:fld>
            <a:endParaRPr/>
          </a:p>
        </p:txBody>
      </p:sp>
      <p:sp>
        <p:nvSpPr>
          <p:cNvPr id="472" name="Google Shape;472;p48"/>
          <p:cNvSpPr txBox="1"/>
          <p:nvPr>
            <p:ph type="title"/>
          </p:nvPr>
        </p:nvSpPr>
        <p:spPr>
          <a:xfrm>
            <a:off x="2832601" y="235625"/>
            <a:ext cx="8526900" cy="538800"/>
          </a:xfrm>
          <a:prstGeom prst="rect">
            <a:avLst/>
          </a:prstGeom>
          <a:noFill/>
          <a:ln>
            <a:noFill/>
          </a:ln>
        </p:spPr>
        <p:txBody>
          <a:bodyPr anchorCtr="0" anchor="ctr" bIns="0" lIns="0" spcFirstLastPara="1" rIns="0" wrap="square" tIns="0">
            <a:spAutoFit/>
          </a:bodyPr>
          <a:lstStyle/>
          <a:p>
            <a:pPr indent="0" lvl="0" marL="0" rtl="0" algn="l">
              <a:lnSpc>
                <a:spcPct val="100000"/>
              </a:lnSpc>
              <a:spcBef>
                <a:spcPts val="0"/>
              </a:spcBef>
              <a:spcAft>
                <a:spcPts val="0"/>
              </a:spcAft>
              <a:buSzPts val="900"/>
              <a:buNone/>
            </a:pPr>
            <a:r>
              <a:rPr lang="nl-NL"/>
              <a:t>EGI Discussion paper</a:t>
            </a:r>
            <a:endParaRPr/>
          </a:p>
        </p:txBody>
      </p:sp>
      <p:sp>
        <p:nvSpPr>
          <p:cNvPr id="473" name="Google Shape;473;p48"/>
          <p:cNvSpPr txBox="1"/>
          <p:nvPr/>
        </p:nvSpPr>
        <p:spPr>
          <a:xfrm>
            <a:off x="506300" y="1676400"/>
            <a:ext cx="4479900" cy="2160900"/>
          </a:xfrm>
          <a:prstGeom prst="rect">
            <a:avLst/>
          </a:prstGeom>
          <a:noFill/>
          <a:ln>
            <a:noFill/>
          </a:ln>
        </p:spPr>
        <p:txBody>
          <a:bodyPr anchorCtr="0" anchor="t" bIns="91425" lIns="91425" spcFirstLastPara="1" rIns="91425" wrap="square" tIns="91425">
            <a:spAutoFit/>
          </a:bodyPr>
          <a:lstStyle/>
          <a:p>
            <a:pPr indent="0" lvl="0" marL="0" rtl="0" algn="l">
              <a:lnSpc>
                <a:spcPct val="128571"/>
              </a:lnSpc>
              <a:spcBef>
                <a:spcPts val="0"/>
              </a:spcBef>
              <a:spcAft>
                <a:spcPts val="0"/>
              </a:spcAft>
              <a:buNone/>
            </a:pPr>
            <a:r>
              <a:t/>
            </a:r>
            <a:endParaRPr sz="2300">
              <a:solidFill>
                <a:schemeClr val="dk1"/>
              </a:solidFill>
              <a:highlight>
                <a:schemeClr val="lt1"/>
              </a:highlight>
              <a:latin typeface="Helvetica Neue"/>
              <a:ea typeface="Helvetica Neue"/>
              <a:cs typeface="Helvetica Neue"/>
              <a:sym typeface="Helvetica Neue"/>
            </a:endParaRPr>
          </a:p>
          <a:p>
            <a:pPr indent="0" lvl="0" marL="0" rtl="0" algn="l">
              <a:lnSpc>
                <a:spcPct val="90000"/>
              </a:lnSpc>
              <a:spcBef>
                <a:spcPts val="600"/>
              </a:spcBef>
              <a:spcAft>
                <a:spcPts val="0"/>
              </a:spcAft>
              <a:buNone/>
            </a:pPr>
            <a:r>
              <a:rPr lang="nl-NL" sz="2375" u="sng">
                <a:solidFill>
                  <a:schemeClr val="hlink"/>
                </a:solidFill>
                <a:latin typeface="Roboto Light"/>
                <a:ea typeface="Roboto Light"/>
                <a:cs typeface="Roboto Light"/>
                <a:sym typeface="Roboto Light"/>
                <a:hlinkClick r:id="rId3"/>
              </a:rPr>
              <a:t>https://zenodo.org/records/23155668</a:t>
            </a:r>
            <a:r>
              <a:rPr lang="nl-NL" sz="2375">
                <a:solidFill>
                  <a:srgbClr val="3A3838"/>
                </a:solidFill>
                <a:latin typeface="Roboto Light"/>
                <a:ea typeface="Roboto Light"/>
                <a:cs typeface="Roboto Light"/>
                <a:sym typeface="Roboto Light"/>
              </a:rPr>
              <a:t> </a:t>
            </a:r>
            <a:endParaRPr sz="2375">
              <a:solidFill>
                <a:srgbClr val="3A3838"/>
              </a:solidFill>
              <a:latin typeface="Roboto Light"/>
              <a:ea typeface="Roboto Light"/>
              <a:cs typeface="Roboto Light"/>
              <a:sym typeface="Roboto Light"/>
            </a:endParaRPr>
          </a:p>
          <a:p>
            <a:pPr indent="0" lvl="0" marL="0" rtl="0" algn="l">
              <a:lnSpc>
                <a:spcPct val="90000"/>
              </a:lnSpc>
              <a:spcBef>
                <a:spcPts val="500"/>
              </a:spcBef>
              <a:spcAft>
                <a:spcPts val="0"/>
              </a:spcAft>
              <a:buNone/>
            </a:pPr>
            <a:r>
              <a:t/>
            </a:r>
            <a:endParaRPr sz="2375">
              <a:solidFill>
                <a:srgbClr val="3A3838"/>
              </a:solidFill>
              <a:latin typeface="Roboto Light"/>
              <a:ea typeface="Roboto Light"/>
              <a:cs typeface="Roboto Light"/>
              <a:sym typeface="Roboto Light"/>
            </a:endParaRPr>
          </a:p>
          <a:p>
            <a:pPr indent="0" lvl="0" marL="0" rtl="0" algn="l">
              <a:lnSpc>
                <a:spcPct val="90000"/>
              </a:lnSpc>
              <a:spcBef>
                <a:spcPts val="500"/>
              </a:spcBef>
              <a:spcAft>
                <a:spcPts val="0"/>
              </a:spcAft>
              <a:buNone/>
            </a:pPr>
            <a:r>
              <a:t/>
            </a:r>
            <a:endParaRPr sz="2375">
              <a:solidFill>
                <a:srgbClr val="3A3838"/>
              </a:solidFill>
              <a:latin typeface="Roboto Light"/>
              <a:ea typeface="Roboto Light"/>
              <a:cs typeface="Roboto Light"/>
              <a:sym typeface="Roboto Light"/>
            </a:endParaRPr>
          </a:p>
        </p:txBody>
      </p:sp>
      <p:pic>
        <p:nvPicPr>
          <p:cNvPr id="474" name="Google Shape;474;p48" title="Screenshot 2026-10-23 at 22.32.44.png"/>
          <p:cNvPicPr preferRelativeResize="0"/>
          <p:nvPr/>
        </p:nvPicPr>
        <p:blipFill>
          <a:blip r:embed="rId4">
            <a:alphaModFix/>
          </a:blip>
          <a:stretch>
            <a:fillRect/>
          </a:stretch>
        </p:blipFill>
        <p:spPr>
          <a:xfrm>
            <a:off x="5905700" y="1079225"/>
            <a:ext cx="5186600" cy="534427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49"/>
          <p:cNvSpPr txBox="1"/>
          <p:nvPr/>
        </p:nvSpPr>
        <p:spPr>
          <a:xfrm>
            <a:off x="4160800" y="2674350"/>
            <a:ext cx="5545500" cy="150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NL" sz="4400">
                <a:solidFill>
                  <a:schemeClr val="accent1"/>
                </a:solidFill>
                <a:latin typeface="Quicksand"/>
                <a:ea typeface="Quicksand"/>
                <a:cs typeface="Quicksand"/>
                <a:sym typeface="Quicksand"/>
              </a:rPr>
              <a:t>Thank you!</a:t>
            </a:r>
            <a:endParaRPr b="1" sz="4400">
              <a:solidFill>
                <a:schemeClr val="accent1"/>
              </a:solidFill>
              <a:latin typeface="Quicksand"/>
              <a:ea typeface="Quicksand"/>
              <a:cs typeface="Quicksand"/>
              <a:sym typeface="Quicksa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0"/>
          <p:cNvSpPr txBox="1"/>
          <p:nvPr>
            <p:ph type="title"/>
          </p:nvPr>
        </p:nvSpPr>
        <p:spPr>
          <a:xfrm>
            <a:off x="1282073" y="395408"/>
            <a:ext cx="10985700" cy="892800"/>
          </a:xfrm>
          <a:prstGeom prst="rect">
            <a:avLst/>
          </a:prstGeom>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UC1 - Cross-Node workflows for </a:t>
            </a:r>
            <a:endParaRPr sz="2900">
              <a:latin typeface="DM Sans Light"/>
              <a:ea typeface="DM Sans Light"/>
              <a:cs typeface="DM Sans Light"/>
              <a:sym typeface="DM Sans Light"/>
            </a:endParaRPr>
          </a:p>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consistent validation of sensor data from ARGO floats</a:t>
            </a:r>
            <a:endParaRPr sz="2900">
              <a:latin typeface="DM Sans Light"/>
              <a:ea typeface="DM Sans Light"/>
              <a:cs typeface="DM Sans Light"/>
              <a:sym typeface="DM Sans Light"/>
            </a:endParaRPr>
          </a:p>
        </p:txBody>
      </p:sp>
      <p:graphicFrame>
        <p:nvGraphicFramePr>
          <p:cNvPr id="487" name="Google Shape;487;p50"/>
          <p:cNvGraphicFramePr/>
          <p:nvPr/>
        </p:nvGraphicFramePr>
        <p:xfrm>
          <a:off x="720463" y="1880625"/>
          <a:ext cx="3000000" cy="3000000"/>
        </p:xfrm>
        <a:graphic>
          <a:graphicData uri="http://schemas.openxmlformats.org/drawingml/2006/table">
            <a:tbl>
              <a:tblPr>
                <a:noFill/>
                <a:tableStyleId>{8903DCA1-B2E1-456C-BE3D-F60EA575314F}</a:tableStyleId>
              </a:tblPr>
              <a:tblGrid>
                <a:gridCol w="10751075"/>
              </a:tblGrid>
              <a:tr h="381000">
                <a:tc>
                  <a:txBody>
                    <a:bodyPr/>
                    <a:lstStyle/>
                    <a:p>
                      <a:pPr indent="0" lvl="0" marL="0" marR="335915" rtl="0" algn="just">
                        <a:lnSpc>
                          <a:spcPct val="102083"/>
                        </a:lnSpc>
                        <a:spcBef>
                          <a:spcPts val="645"/>
                        </a:spcBef>
                        <a:spcAft>
                          <a:spcPts val="0"/>
                        </a:spcAft>
                        <a:buClr>
                          <a:schemeClr val="dk1"/>
                        </a:buClr>
                        <a:buSzPts val="1100"/>
                        <a:buFont typeface="Arial"/>
                        <a:buNone/>
                      </a:pPr>
                      <a:r>
                        <a:rPr b="1" lang="nl-NL" sz="1700">
                          <a:solidFill>
                            <a:schemeClr val="dk1"/>
                          </a:solidFill>
                          <a:latin typeface="DM Sans"/>
                          <a:ea typeface="DM Sans"/>
                          <a:cs typeface="DM Sans"/>
                          <a:sym typeface="DM Sans"/>
                        </a:rPr>
                        <a:t>Value Proposition:</a:t>
                      </a:r>
                      <a:r>
                        <a:rPr lang="nl-NL" sz="1700">
                          <a:solidFill>
                            <a:schemeClr val="dk1"/>
                          </a:solidFill>
                          <a:latin typeface="DM Sans"/>
                          <a:ea typeface="DM Sans"/>
                          <a:cs typeface="DM Sans"/>
                          <a:sym typeface="DM Sans"/>
                        </a:rPr>
                        <a:t> Accessible, reproducible, and scalable platform to control and validate the biogeochemical profiles from ARGO floats.</a:t>
                      </a:r>
                      <a:endParaRPr>
                        <a:latin typeface="DM Sans"/>
                        <a:ea typeface="DM Sans"/>
                        <a:cs typeface="DM Sans"/>
                        <a:sym typeface="DM Sans"/>
                      </a:endParaRPr>
                    </a:p>
                  </a:txBody>
                  <a:tcPr marT="91425" marB="91425" marR="91425" marL="91425">
                    <a:lnT cap="flat" cmpd="sng" w="9525">
                      <a:solidFill>
                        <a:schemeClr val="accent1"/>
                      </a:solidFill>
                      <a:prstDash val="solid"/>
                      <a:round/>
                      <a:headEnd len="sm" w="sm" type="none"/>
                      <a:tailEnd len="sm" w="sm" type="none"/>
                    </a:lnT>
                    <a:solidFill>
                      <a:srgbClr val="599BD5"/>
                    </a:solidFill>
                  </a:tcPr>
                </a:tc>
              </a:tr>
              <a:tr h="381000">
                <a:tc>
                  <a:txBody>
                    <a:bodyPr/>
                    <a:lstStyle/>
                    <a:p>
                      <a:pPr indent="0" lvl="0" marL="0" marR="335915" rtl="0" algn="just">
                        <a:lnSpc>
                          <a:spcPct val="102083"/>
                        </a:lnSpc>
                        <a:spcBef>
                          <a:spcPts val="645"/>
                        </a:spcBef>
                        <a:spcAft>
                          <a:spcPts val="0"/>
                        </a:spcAft>
                        <a:buNone/>
                      </a:pPr>
                      <a:r>
                        <a:rPr lang="nl-NL" sz="1700" u="sng">
                          <a:solidFill>
                            <a:srgbClr val="1155CC"/>
                          </a:solidFill>
                          <a:latin typeface="DM Sans"/>
                          <a:ea typeface="DM Sans"/>
                          <a:cs typeface="DM Sans"/>
                          <a:sym typeface="DM Sans"/>
                          <a:hlinkClick r:id="rId3">
                            <a:extLst>
                              <a:ext uri="{A12FA001-AC4F-418D-AE19-62706E023703}">
                                <ahyp:hlinkClr val="tx"/>
                              </a:ext>
                            </a:extLst>
                          </a:hlinkClick>
                        </a:rPr>
                        <a:t>Argo</a:t>
                      </a:r>
                      <a:r>
                        <a:rPr lang="nl-NL" sz="1700">
                          <a:solidFill>
                            <a:schemeClr val="dk1"/>
                          </a:solidFill>
                          <a:latin typeface="DM Sans"/>
                          <a:ea typeface="DM Sans"/>
                          <a:cs typeface="DM Sans"/>
                          <a:sym typeface="DM Sans"/>
                        </a:rPr>
                        <a:t> is an international programme for researching the ocean. It uses profiling floats to observe ocean carbon uptake, acidification, deoxygenation, and marine ecosystem health. However, the </a:t>
                      </a:r>
                      <a:r>
                        <a:rPr b="1" lang="nl-NL" sz="1700">
                          <a:solidFill>
                            <a:schemeClr val="dk1"/>
                          </a:solidFill>
                          <a:latin typeface="DM Sans"/>
                          <a:ea typeface="DM Sans"/>
                          <a:cs typeface="DM Sans"/>
                          <a:sym typeface="DM Sans"/>
                        </a:rPr>
                        <a:t>quality control and validation process </a:t>
                      </a:r>
                      <a:r>
                        <a:rPr lang="nl-NL" sz="1700">
                          <a:solidFill>
                            <a:schemeClr val="dk1"/>
                          </a:solidFill>
                          <a:latin typeface="DM Sans"/>
                          <a:ea typeface="DM Sans"/>
                          <a:cs typeface="DM Sans"/>
                          <a:sym typeface="DM Sans"/>
                        </a:rPr>
                        <a:t>for data generated by Argo floats remains a critical and resource-intensive step</a:t>
                      </a:r>
                      <a:endParaRPr>
                        <a:latin typeface="DM Sans"/>
                        <a:ea typeface="DM Sans"/>
                        <a:cs typeface="DM Sans"/>
                        <a:sym typeface="DM Sans"/>
                      </a:endParaRPr>
                    </a:p>
                  </a:txBody>
                  <a:tcPr marT="91425" marB="91425" marR="91425" marL="91425"/>
                </a:tc>
              </a:tr>
              <a:tr h="1330175">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Role of the involved Nodes:</a:t>
                      </a:r>
                      <a:endParaRPr sz="1700">
                        <a:solidFill>
                          <a:schemeClr val="dk1"/>
                        </a:solidFill>
                        <a:latin typeface="DM Sans"/>
                        <a:ea typeface="DM Sans"/>
                        <a:cs typeface="DM Sans"/>
                        <a:sym typeface="DM Sans"/>
                      </a:endParaRPr>
                    </a:p>
                    <a:p>
                      <a:pPr indent="-336550" lvl="0" marL="457200" marR="335915" rtl="0" algn="just">
                        <a:lnSpc>
                          <a:spcPct val="102083"/>
                        </a:lnSpc>
                        <a:spcBef>
                          <a:spcPts val="645"/>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DataTerra Node</a:t>
                      </a:r>
                      <a:r>
                        <a:rPr lang="nl-NL" sz="1700">
                          <a:solidFill>
                            <a:schemeClr val="dk1"/>
                          </a:solidFill>
                          <a:latin typeface="DM Sans"/>
                          <a:ea typeface="DM Sans"/>
                          <a:cs typeface="DM Sans"/>
                          <a:sym typeface="DM Sans"/>
                        </a:rPr>
                        <a:t>: Deliver and operate the ARGO platform. </a:t>
                      </a:r>
                      <a:endParaRPr sz="1700">
                        <a:solidFill>
                          <a:schemeClr val="dk1"/>
                        </a:solidFill>
                        <a:latin typeface="DM Sans"/>
                        <a:ea typeface="DM Sans"/>
                        <a:cs typeface="DM Sans"/>
                        <a:sym typeface="DM Sans"/>
                      </a:endParaRPr>
                    </a:p>
                    <a:p>
                      <a:pPr indent="-336550" lvl="0" marL="457200" marR="335915" rtl="0" algn="just">
                        <a:lnSpc>
                          <a:spcPct val="102083"/>
                        </a:lnSpc>
                        <a:spcBef>
                          <a:spcPts val="0"/>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EGI Node</a:t>
                      </a:r>
                      <a:r>
                        <a:rPr lang="nl-NL" sz="1700">
                          <a:solidFill>
                            <a:schemeClr val="dk1"/>
                          </a:solidFill>
                          <a:latin typeface="DM Sans"/>
                          <a:ea typeface="DM Sans"/>
                          <a:cs typeface="DM Sans"/>
                          <a:sym typeface="DM Sans"/>
                        </a:rPr>
                        <a:t>: Offer Galaxy integrated with the ARGO platform and with the EGI Infrastructure. </a:t>
                      </a:r>
                      <a:endParaRPr sz="1700">
                        <a:solidFill>
                          <a:schemeClr val="dk1"/>
                        </a:solidFill>
                        <a:latin typeface="DM Sans"/>
                        <a:ea typeface="DM Sans"/>
                        <a:cs typeface="DM Sans"/>
                        <a:sym typeface="DM Sans"/>
                      </a:endParaRPr>
                    </a:p>
                    <a:p>
                      <a:pPr indent="-336550" lvl="0" marL="457200" marR="335915" rtl="0" algn="just">
                        <a:lnSpc>
                          <a:spcPct val="102083"/>
                        </a:lnSpc>
                        <a:spcBef>
                          <a:spcPts val="0"/>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Turkish Node</a:t>
                      </a:r>
                      <a:r>
                        <a:rPr lang="nl-NL" sz="1700">
                          <a:solidFill>
                            <a:schemeClr val="dk1"/>
                          </a:solidFill>
                          <a:latin typeface="DM Sans"/>
                          <a:ea typeface="DM Sans"/>
                          <a:cs typeface="DM Sans"/>
                          <a:sym typeface="DM Sans"/>
                        </a:rPr>
                        <a:t>: Federate its HPC resources in the EGI Node (made accessible via Galaxy).</a:t>
                      </a:r>
                      <a:endParaRPr>
                        <a:latin typeface="DM Sans"/>
                        <a:ea typeface="DM Sans"/>
                        <a:cs typeface="DM Sans"/>
                        <a:sym typeface="DM Sans"/>
                      </a:endParaRPr>
                    </a:p>
                  </a:txBody>
                  <a:tcPr marT="91425" marB="91425" marR="91425" marL="91425"/>
                </a:tc>
              </a:tr>
              <a:tr h="381000">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Support stakeholders participating in the processing of data generated with Argo floats using Galaxy.</a:t>
                      </a:r>
                      <a:endParaRPr sz="1700">
                        <a:solidFill>
                          <a:schemeClr val="dk1"/>
                        </a:solidFill>
                        <a:latin typeface="DM Sans"/>
                        <a:ea typeface="DM Sans"/>
                        <a:cs typeface="DM Sans"/>
                        <a:sym typeface="DM Sans"/>
                      </a:endParaRPr>
                    </a:p>
                    <a:p>
                      <a:pPr indent="-336550" lvl="0" marL="457200" marR="335915" rtl="0" algn="just">
                        <a:lnSpc>
                          <a:spcPct val="102083"/>
                        </a:lnSpc>
                        <a:spcBef>
                          <a:spcPts val="645"/>
                        </a:spcBef>
                        <a:spcAft>
                          <a:spcPts val="0"/>
                        </a:spcAft>
                        <a:buClr>
                          <a:schemeClr val="dk1"/>
                        </a:buClr>
                        <a:buSzPts val="1700"/>
                        <a:buFont typeface="DM Sans"/>
                        <a:buChar char="●"/>
                      </a:pPr>
                      <a:r>
                        <a:rPr lang="nl-NL" sz="1700">
                          <a:solidFill>
                            <a:schemeClr val="dk1"/>
                          </a:solidFill>
                          <a:latin typeface="DM Sans"/>
                          <a:ea typeface="DM Sans"/>
                          <a:cs typeface="DM Sans"/>
                          <a:sym typeface="DM Sans"/>
                        </a:rPr>
                        <a:t>Participating Nodes to integrate compute and storage resources with the Galaxy platform to ensure seamless cross-node execution of workflows (including HPC resources). </a:t>
                      </a:r>
                      <a:endParaRPr sz="1700">
                        <a:solidFill>
                          <a:schemeClr val="dk1"/>
                        </a:solidFill>
                        <a:latin typeface="DM Sans"/>
                        <a:ea typeface="DM Sans"/>
                        <a:cs typeface="DM Sans"/>
                        <a:sym typeface="DM Sans"/>
                      </a:endParaRPr>
                    </a:p>
                    <a:p>
                      <a:pPr indent="-336550" lvl="0" marL="457200" marR="335915" rtl="0" algn="just">
                        <a:lnSpc>
                          <a:spcPct val="102083"/>
                        </a:lnSpc>
                        <a:spcBef>
                          <a:spcPts val="0"/>
                        </a:spcBef>
                        <a:spcAft>
                          <a:spcPts val="0"/>
                        </a:spcAft>
                        <a:buClr>
                          <a:schemeClr val="dk1"/>
                        </a:buClr>
                        <a:buSzPts val="1700"/>
                        <a:buFont typeface="DM Sans"/>
                        <a:buChar char="●"/>
                      </a:pPr>
                      <a:r>
                        <a:rPr lang="nl-NL" sz="1700">
                          <a:solidFill>
                            <a:schemeClr val="dk1"/>
                          </a:solidFill>
                          <a:latin typeface="DM Sans"/>
                          <a:ea typeface="DM Sans"/>
                          <a:cs typeface="DM Sans"/>
                          <a:sym typeface="DM Sans"/>
                        </a:rPr>
                        <a:t>AAI activities to ensure SSO to the services.</a:t>
                      </a:r>
                      <a:endParaRPr>
                        <a:latin typeface="DM Sans"/>
                        <a:ea typeface="DM Sans"/>
                        <a:cs typeface="DM Sans"/>
                        <a:sym typeface="DM Sans"/>
                      </a:endParaRPr>
                    </a:p>
                  </a:txBody>
                  <a:tcPr marT="91425" marB="91425" marR="91425" marL="91425"/>
                </a:tc>
              </a:tr>
            </a:tbl>
          </a:graphicData>
        </a:graphic>
      </p:graphicFrame>
      <p:pic>
        <p:nvPicPr>
          <p:cNvPr id="488" name="Google Shape;488;p50" title="EOSCNode_EGI_ColourPos.png"/>
          <p:cNvPicPr preferRelativeResize="0"/>
          <p:nvPr/>
        </p:nvPicPr>
        <p:blipFill rotWithShape="1">
          <a:blip r:embed="rId4">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51"/>
          <p:cNvSpPr txBox="1"/>
          <p:nvPr>
            <p:ph type="title"/>
          </p:nvPr>
        </p:nvSpPr>
        <p:spPr>
          <a:xfrm>
            <a:off x="1282073" y="395408"/>
            <a:ext cx="10985700" cy="892800"/>
          </a:xfrm>
          <a:prstGeom prst="rect">
            <a:avLst/>
          </a:prstGeom>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UC2 - AI model validation on </a:t>
            </a:r>
            <a:endParaRPr sz="2900">
              <a:latin typeface="DM Sans Light"/>
              <a:ea typeface="DM Sans Light"/>
              <a:cs typeface="DM Sans Light"/>
              <a:sym typeface="DM Sans Light"/>
            </a:endParaRPr>
          </a:p>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sensitive health data</a:t>
            </a:r>
            <a:endParaRPr sz="2900">
              <a:latin typeface="DM Sans Light"/>
              <a:ea typeface="DM Sans Light"/>
              <a:cs typeface="DM Sans Light"/>
              <a:sym typeface="DM Sans Light"/>
            </a:endParaRPr>
          </a:p>
        </p:txBody>
      </p:sp>
      <p:graphicFrame>
        <p:nvGraphicFramePr>
          <p:cNvPr id="495" name="Google Shape;495;p51"/>
          <p:cNvGraphicFramePr/>
          <p:nvPr/>
        </p:nvGraphicFramePr>
        <p:xfrm>
          <a:off x="720463" y="1880625"/>
          <a:ext cx="3000000" cy="3000000"/>
        </p:xfrm>
        <a:graphic>
          <a:graphicData uri="http://schemas.openxmlformats.org/drawingml/2006/table">
            <a:tbl>
              <a:tblPr>
                <a:noFill/>
                <a:tableStyleId>{8903DCA1-B2E1-456C-BE3D-F60EA575314F}</a:tableStyleId>
              </a:tblPr>
              <a:tblGrid>
                <a:gridCol w="10751075"/>
              </a:tblGrid>
              <a:tr h="381000">
                <a:tc>
                  <a:txBody>
                    <a:bodyPr/>
                    <a:lstStyle/>
                    <a:p>
                      <a:pPr indent="0" lvl="0" marL="0" marR="335915" rtl="0" algn="just">
                        <a:lnSpc>
                          <a:spcPct val="102083"/>
                        </a:lnSpc>
                        <a:spcBef>
                          <a:spcPts val="645"/>
                        </a:spcBef>
                        <a:spcAft>
                          <a:spcPts val="0"/>
                        </a:spcAft>
                        <a:buClr>
                          <a:schemeClr val="dk1"/>
                        </a:buClr>
                        <a:buSzPts val="1100"/>
                        <a:buFont typeface="Arial"/>
                        <a:buNone/>
                      </a:pPr>
                      <a:r>
                        <a:rPr b="1" lang="nl-NL" sz="1700">
                          <a:solidFill>
                            <a:schemeClr val="dk1"/>
                          </a:solidFill>
                          <a:latin typeface="DM Sans"/>
                          <a:ea typeface="DM Sans"/>
                          <a:cs typeface="DM Sans"/>
                          <a:sym typeface="DM Sans"/>
                        </a:rPr>
                        <a:t>Value Proposition:</a:t>
                      </a:r>
                      <a:r>
                        <a:rPr lang="nl-NL" sz="1700">
                          <a:solidFill>
                            <a:schemeClr val="dk1"/>
                          </a:solidFill>
                          <a:latin typeface="DM Sans"/>
                          <a:ea typeface="DM Sans"/>
                          <a:cs typeface="DM Sans"/>
                          <a:sym typeface="DM Sans"/>
                        </a:rPr>
                        <a:t> Enabling secure, privacy-preserving access to sensitive medical data for AI model validation while ensuring compliance with data protection regulations.</a:t>
                      </a:r>
                      <a:endParaRPr sz="1700">
                        <a:solidFill>
                          <a:schemeClr val="dk1"/>
                        </a:solidFill>
                        <a:latin typeface="DM Sans"/>
                        <a:ea typeface="DM Sans"/>
                        <a:cs typeface="DM Sans"/>
                        <a:sym typeface="DM Sans"/>
                      </a:endParaRPr>
                    </a:p>
                  </a:txBody>
                  <a:tcPr marT="91425" marB="91425" marR="91425" marL="91425">
                    <a:lnT cap="flat" cmpd="sng" w="9525">
                      <a:solidFill>
                        <a:schemeClr val="accent1"/>
                      </a:solidFill>
                      <a:prstDash val="solid"/>
                      <a:round/>
                      <a:headEnd len="sm" w="sm" type="none"/>
                      <a:tailEnd len="sm" w="sm" type="none"/>
                    </a:lnT>
                    <a:solidFill>
                      <a:srgbClr val="599BD5"/>
                    </a:solidFill>
                  </a:tcPr>
                </a:tc>
              </a:tr>
              <a:tr h="381000">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Supports researchers seeking to validate or (re)train an AI model using sensitive patient data from different sources via a secure platform which deploys a secure, isolated processing environment where the researcher performs the validation. </a:t>
                      </a:r>
                      <a:endParaRPr>
                        <a:latin typeface="DM Sans"/>
                        <a:ea typeface="DM Sans"/>
                        <a:cs typeface="DM Sans"/>
                        <a:sym typeface="DM Sans"/>
                      </a:endParaRPr>
                    </a:p>
                  </a:txBody>
                  <a:tcPr marT="91425" marB="91425" marR="91425" marL="91425"/>
                </a:tc>
              </a:tr>
              <a:tr h="1330175">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Role of the involved Nodes: </a:t>
                      </a:r>
                      <a:endParaRPr sz="1700">
                        <a:solidFill>
                          <a:schemeClr val="dk1"/>
                        </a:solidFill>
                        <a:latin typeface="DM Sans"/>
                        <a:ea typeface="DM Sans"/>
                        <a:cs typeface="DM Sans"/>
                        <a:sym typeface="DM Sans"/>
                      </a:endParaRPr>
                    </a:p>
                    <a:p>
                      <a:pPr indent="-336550" lvl="0" marL="457200" marR="335915" rtl="0" algn="just">
                        <a:lnSpc>
                          <a:spcPct val="102083"/>
                        </a:lnSpc>
                        <a:spcBef>
                          <a:spcPts val="645"/>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BBMRI Node</a:t>
                      </a:r>
                      <a:r>
                        <a:rPr lang="nl-NL" sz="1700">
                          <a:solidFill>
                            <a:schemeClr val="dk1"/>
                          </a:solidFill>
                          <a:latin typeface="DM Sans"/>
                          <a:ea typeface="DM Sans"/>
                          <a:cs typeface="DM Sans"/>
                          <a:sym typeface="DM Sans"/>
                        </a:rPr>
                        <a:t>: Owner of the scientific use case. It will provide the AI models and the patient data.</a:t>
                      </a:r>
                      <a:endParaRPr sz="1700">
                        <a:solidFill>
                          <a:schemeClr val="dk1"/>
                        </a:solidFill>
                        <a:latin typeface="DM Sans"/>
                        <a:ea typeface="DM Sans"/>
                        <a:cs typeface="DM Sans"/>
                        <a:sym typeface="DM Sans"/>
                      </a:endParaRPr>
                    </a:p>
                    <a:p>
                      <a:pPr indent="-336550" lvl="0" marL="457200" marR="335915" rtl="0" algn="just">
                        <a:lnSpc>
                          <a:spcPct val="102083"/>
                        </a:lnSpc>
                        <a:spcBef>
                          <a:spcPts val="0"/>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EGI Node</a:t>
                      </a:r>
                      <a:r>
                        <a:rPr lang="nl-NL" sz="1700">
                          <a:solidFill>
                            <a:schemeClr val="dk1"/>
                          </a:solidFill>
                          <a:latin typeface="DM Sans"/>
                          <a:ea typeface="DM Sans"/>
                          <a:cs typeface="DM Sans"/>
                          <a:sym typeface="DM Sans"/>
                        </a:rPr>
                        <a:t>: It will act as a federator and broker for ISO27k-compliant compute resources. </a:t>
                      </a:r>
                      <a:endParaRPr sz="1700">
                        <a:solidFill>
                          <a:schemeClr val="dk1"/>
                        </a:solidFill>
                        <a:latin typeface="DM Sans"/>
                        <a:ea typeface="DM Sans"/>
                        <a:cs typeface="DM Sans"/>
                        <a:sym typeface="DM Sans"/>
                      </a:endParaRPr>
                    </a:p>
                    <a:p>
                      <a:pPr indent="-336550" lvl="0" marL="457200" marR="335915" rtl="0" algn="just">
                        <a:lnSpc>
                          <a:spcPct val="102083"/>
                        </a:lnSpc>
                        <a:spcBef>
                          <a:spcPts val="0"/>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Czech Republic Node</a:t>
                      </a:r>
                      <a:r>
                        <a:rPr lang="nl-NL" sz="1700">
                          <a:solidFill>
                            <a:schemeClr val="dk1"/>
                          </a:solidFill>
                          <a:latin typeface="DM Sans"/>
                          <a:ea typeface="DM Sans"/>
                          <a:cs typeface="DM Sans"/>
                          <a:sym typeface="DM Sans"/>
                        </a:rPr>
                        <a:t>: It will federate in the EGI Node its ISO27k-compliant compute resources </a:t>
                      </a:r>
                      <a:endParaRPr sz="1700">
                        <a:solidFill>
                          <a:schemeClr val="dk1"/>
                        </a:solidFill>
                        <a:latin typeface="DM Sans"/>
                        <a:ea typeface="DM Sans"/>
                        <a:cs typeface="DM Sans"/>
                        <a:sym typeface="DM Sans"/>
                      </a:endParaRPr>
                    </a:p>
                  </a:txBody>
                  <a:tcPr marT="91425" marB="91425" marR="91425" marL="91425"/>
                </a:tc>
              </a:tr>
              <a:tr h="381000">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The platform will expose ISO27k-compliant compute resources from multiple EGI providers and EOSC Nodes as a unified resource set. </a:t>
                      </a:r>
                      <a:endParaRPr sz="1700">
                        <a:solidFill>
                          <a:schemeClr val="dk1"/>
                        </a:solidFill>
                        <a:latin typeface="DM Sans"/>
                        <a:ea typeface="DM Sans"/>
                        <a:cs typeface="DM Sans"/>
                        <a:sym typeface="DM Sans"/>
                      </a:endParaRPr>
                    </a:p>
                    <a:p>
                      <a:pPr indent="-336550" lvl="0" marL="457200" marR="335915" rtl="0" algn="just">
                        <a:lnSpc>
                          <a:spcPct val="102083"/>
                        </a:lnSpc>
                        <a:spcBef>
                          <a:spcPts val="645"/>
                        </a:spcBef>
                        <a:spcAft>
                          <a:spcPts val="0"/>
                        </a:spcAft>
                        <a:buClr>
                          <a:schemeClr val="dk1"/>
                        </a:buClr>
                        <a:buSzPts val="1700"/>
                        <a:buFont typeface="DM Sans"/>
                        <a:buChar char="●"/>
                      </a:pPr>
                      <a:r>
                        <a:rPr lang="nl-NL" sz="1700">
                          <a:solidFill>
                            <a:schemeClr val="dk1"/>
                          </a:solidFill>
                          <a:latin typeface="DM Sans"/>
                          <a:ea typeface="DM Sans"/>
                          <a:cs typeface="DM Sans"/>
                          <a:sym typeface="DM Sans"/>
                        </a:rPr>
                        <a:t>The BBMRI Node will establish a data controller-processor agreement directly with the EGI Node</a:t>
                      </a:r>
                      <a:endParaRPr sz="1700">
                        <a:solidFill>
                          <a:schemeClr val="dk1"/>
                        </a:solidFill>
                        <a:latin typeface="DM Sans"/>
                        <a:ea typeface="DM Sans"/>
                        <a:cs typeface="DM Sans"/>
                        <a:sym typeface="DM Sans"/>
                      </a:endParaRPr>
                    </a:p>
                    <a:p>
                      <a:pPr indent="-336550" lvl="0" marL="457200" marR="335915" rtl="0" algn="just">
                        <a:lnSpc>
                          <a:spcPct val="102083"/>
                        </a:lnSpc>
                        <a:spcBef>
                          <a:spcPts val="0"/>
                        </a:spcBef>
                        <a:spcAft>
                          <a:spcPts val="0"/>
                        </a:spcAft>
                        <a:buClr>
                          <a:schemeClr val="dk1"/>
                        </a:buClr>
                        <a:buSzPts val="1700"/>
                        <a:buFont typeface="DM Sans"/>
                        <a:buChar char="●"/>
                      </a:pPr>
                      <a:r>
                        <a:rPr lang="nl-NL" sz="1700">
                          <a:solidFill>
                            <a:schemeClr val="dk1"/>
                          </a:solidFill>
                          <a:latin typeface="DM Sans"/>
                          <a:ea typeface="DM Sans"/>
                          <a:cs typeface="DM Sans"/>
                          <a:sym typeface="DM Sans"/>
                        </a:rPr>
                        <a:t>The EGI Node will establish agreements with the federated providers, shielding the BBMRI Node from heterogeneity. </a:t>
                      </a:r>
                      <a:endParaRPr sz="1700">
                        <a:solidFill>
                          <a:schemeClr val="dk1"/>
                        </a:solidFill>
                        <a:latin typeface="DM Sans"/>
                        <a:ea typeface="DM Sans"/>
                        <a:cs typeface="DM Sans"/>
                        <a:sym typeface="DM Sans"/>
                      </a:endParaRPr>
                    </a:p>
                  </a:txBody>
                  <a:tcPr marT="91425" marB="91425" marR="91425" marL="91425"/>
                </a:tc>
              </a:tr>
            </a:tbl>
          </a:graphicData>
        </a:graphic>
      </p:graphicFrame>
      <p:pic>
        <p:nvPicPr>
          <p:cNvPr id="496" name="Google Shape;496;p51" title="EOSCNode_EGI_ColourPos.png"/>
          <p:cNvPicPr preferRelativeResize="0"/>
          <p:nvPr/>
        </p:nvPicPr>
        <p:blipFill rotWithShape="1">
          <a:blip r:embed="rId3">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2"/>
          <p:cNvSpPr txBox="1"/>
          <p:nvPr>
            <p:ph type="title"/>
          </p:nvPr>
        </p:nvSpPr>
        <p:spPr>
          <a:xfrm>
            <a:off x="1282073" y="395408"/>
            <a:ext cx="10985700" cy="892800"/>
          </a:xfrm>
          <a:prstGeom prst="rect">
            <a:avLst/>
          </a:prstGeom>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UC3 - “Encapsulated analysis tarballs” </a:t>
            </a:r>
            <a:endParaRPr sz="2900">
              <a:latin typeface="DM Sans Light"/>
              <a:ea typeface="DM Sans Light"/>
              <a:cs typeface="DM Sans Light"/>
              <a:sym typeface="DM Sans Light"/>
            </a:endParaRPr>
          </a:p>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for cross-Node reproducibility of workflows</a:t>
            </a:r>
            <a:endParaRPr sz="2900">
              <a:latin typeface="DM Sans Light"/>
              <a:ea typeface="DM Sans Light"/>
              <a:cs typeface="DM Sans Light"/>
              <a:sym typeface="DM Sans Light"/>
            </a:endParaRPr>
          </a:p>
        </p:txBody>
      </p:sp>
      <p:graphicFrame>
        <p:nvGraphicFramePr>
          <p:cNvPr id="503" name="Google Shape;503;p52"/>
          <p:cNvGraphicFramePr/>
          <p:nvPr/>
        </p:nvGraphicFramePr>
        <p:xfrm>
          <a:off x="720450" y="1751725"/>
          <a:ext cx="3000000" cy="3000000"/>
        </p:xfrm>
        <a:graphic>
          <a:graphicData uri="http://schemas.openxmlformats.org/drawingml/2006/table">
            <a:tbl>
              <a:tblPr>
                <a:noFill/>
                <a:tableStyleId>{8903DCA1-B2E1-456C-BE3D-F60EA575314F}</a:tableStyleId>
              </a:tblPr>
              <a:tblGrid>
                <a:gridCol w="10751075"/>
              </a:tblGrid>
              <a:tr h="381000">
                <a:tc>
                  <a:txBody>
                    <a:bodyPr/>
                    <a:lstStyle/>
                    <a:p>
                      <a:pPr indent="0" lvl="0" marL="0" marR="335915" rtl="0" algn="just">
                        <a:lnSpc>
                          <a:spcPct val="102083"/>
                        </a:lnSpc>
                        <a:spcBef>
                          <a:spcPts val="645"/>
                        </a:spcBef>
                        <a:spcAft>
                          <a:spcPts val="0"/>
                        </a:spcAft>
                        <a:buNone/>
                      </a:pPr>
                      <a:r>
                        <a:rPr b="1" lang="nl-NL" sz="1800">
                          <a:solidFill>
                            <a:schemeClr val="dk1"/>
                          </a:solidFill>
                          <a:latin typeface="DM Sans"/>
                          <a:ea typeface="DM Sans"/>
                          <a:cs typeface="DM Sans"/>
                          <a:sym typeface="DM Sans"/>
                        </a:rPr>
                        <a:t>Value Proposition:</a:t>
                      </a:r>
                      <a:r>
                        <a:rPr lang="nl-NL" sz="1800">
                          <a:solidFill>
                            <a:schemeClr val="dk1"/>
                          </a:solidFill>
                          <a:latin typeface="DM Sans"/>
                          <a:ea typeface="DM Sans"/>
                          <a:cs typeface="DM Sans"/>
                          <a:sym typeface="DM Sans"/>
                        </a:rPr>
                        <a:t> The same workflow can be executed across Nodes in the federation, simplifying scientific reproducibility and avoiding unnecessary data transfers.</a:t>
                      </a:r>
                      <a:endParaRPr sz="1700">
                        <a:solidFill>
                          <a:schemeClr val="dk1"/>
                        </a:solidFill>
                        <a:latin typeface="DM Sans"/>
                        <a:ea typeface="DM Sans"/>
                        <a:cs typeface="DM Sans"/>
                        <a:sym typeface="DM Sans"/>
                      </a:endParaRPr>
                    </a:p>
                  </a:txBody>
                  <a:tcPr marT="91425" marB="91425" marR="91425" marL="91425">
                    <a:lnT cap="flat" cmpd="sng" w="9525">
                      <a:solidFill>
                        <a:schemeClr val="accent1"/>
                      </a:solidFill>
                      <a:prstDash val="solid"/>
                      <a:round/>
                      <a:headEnd len="sm" w="sm" type="none"/>
                      <a:tailEnd len="sm" w="sm" type="none"/>
                    </a:lnT>
                    <a:solidFill>
                      <a:srgbClr val="599BD5"/>
                    </a:solidFill>
                  </a:tcPr>
                </a:tc>
              </a:tr>
              <a:tr h="381000">
                <a:tc>
                  <a:txBody>
                    <a:bodyPr/>
                    <a:lstStyle/>
                    <a:p>
                      <a:pPr indent="0" lvl="0" marL="0" marR="335915" rtl="0" algn="just">
                        <a:lnSpc>
                          <a:spcPct val="102083"/>
                        </a:lnSpc>
                        <a:spcBef>
                          <a:spcPts val="645"/>
                        </a:spcBef>
                        <a:spcAft>
                          <a:spcPts val="0"/>
                        </a:spcAft>
                        <a:buNone/>
                      </a:pPr>
                      <a:r>
                        <a:rPr lang="nl-NL" sz="1800">
                          <a:solidFill>
                            <a:schemeClr val="dk1"/>
                          </a:solidFill>
                          <a:latin typeface="DM Sans"/>
                          <a:ea typeface="DM Sans"/>
                          <a:cs typeface="DM Sans"/>
                          <a:sym typeface="DM Sans"/>
                        </a:rPr>
                        <a:t>A researcher performs a data analysis on Node A and wants to test its reproducibility beyond his environment. The researcher packages the analysis code, the container environment, the input data from the Node A into an “encapsulated analysis tarball” and ships it to another Node B to run and verify its results and inform back</a:t>
                      </a:r>
                      <a:endParaRPr>
                        <a:latin typeface="DM Sans"/>
                        <a:ea typeface="DM Sans"/>
                        <a:cs typeface="DM Sans"/>
                        <a:sym typeface="DM Sans"/>
                      </a:endParaRPr>
                    </a:p>
                  </a:txBody>
                  <a:tcPr marT="91425" marB="91425" marR="91425" marL="91425"/>
                </a:tc>
              </a:tr>
              <a:tr h="1330175">
                <a:tc>
                  <a:txBody>
                    <a:bodyPr/>
                    <a:lstStyle/>
                    <a:p>
                      <a:pPr indent="0" lvl="0" marL="0" marR="335915" rtl="0" algn="just">
                        <a:lnSpc>
                          <a:spcPct val="102083"/>
                        </a:lnSpc>
                        <a:spcBef>
                          <a:spcPts val="645"/>
                        </a:spcBef>
                        <a:spcAft>
                          <a:spcPts val="0"/>
                        </a:spcAft>
                        <a:buNone/>
                      </a:pPr>
                      <a:r>
                        <a:rPr lang="nl-NL" sz="1800">
                          <a:solidFill>
                            <a:schemeClr val="dk1"/>
                          </a:solidFill>
                          <a:latin typeface="DM Sans"/>
                          <a:ea typeface="DM Sans"/>
                          <a:cs typeface="DM Sans"/>
                          <a:sym typeface="DM Sans"/>
                        </a:rPr>
                        <a:t>Role of the involved Nodes</a:t>
                      </a:r>
                      <a:endParaRPr sz="1800">
                        <a:solidFill>
                          <a:schemeClr val="dk1"/>
                        </a:solidFill>
                        <a:latin typeface="DM Sans"/>
                        <a:ea typeface="DM Sans"/>
                        <a:cs typeface="DM Sans"/>
                        <a:sym typeface="DM Sans"/>
                      </a:endParaRPr>
                    </a:p>
                    <a:p>
                      <a:pPr indent="-342900" lvl="0" marL="457200" marR="335915" rtl="0" algn="just">
                        <a:lnSpc>
                          <a:spcPct val="102083"/>
                        </a:lnSpc>
                        <a:spcBef>
                          <a:spcPts val="645"/>
                        </a:spcBef>
                        <a:spcAft>
                          <a:spcPts val="0"/>
                        </a:spcAft>
                        <a:buClr>
                          <a:schemeClr val="dk1"/>
                        </a:buClr>
                        <a:buSzPts val="1800"/>
                        <a:buFont typeface="Arial"/>
                        <a:buChar char="●"/>
                      </a:pPr>
                      <a:r>
                        <a:rPr lang="nl-NL" sz="1800">
                          <a:solidFill>
                            <a:schemeClr val="dk1"/>
                          </a:solidFill>
                          <a:latin typeface="DM Sans"/>
                          <a:ea typeface="DM Sans"/>
                          <a:cs typeface="DM Sans"/>
                          <a:sym typeface="DM Sans"/>
                        </a:rPr>
                        <a:t>Both </a:t>
                      </a:r>
                      <a:r>
                        <a:rPr b="1" lang="nl-NL" sz="1800">
                          <a:solidFill>
                            <a:schemeClr val="dk1"/>
                          </a:solidFill>
                          <a:latin typeface="DM Sans"/>
                          <a:ea typeface="DM Sans"/>
                          <a:cs typeface="DM Sans"/>
                          <a:sym typeface="DM Sans"/>
                        </a:rPr>
                        <a:t>CERN</a:t>
                      </a:r>
                      <a:r>
                        <a:rPr lang="nl-NL" sz="1800">
                          <a:solidFill>
                            <a:schemeClr val="dk1"/>
                          </a:solidFill>
                          <a:latin typeface="DM Sans"/>
                          <a:ea typeface="DM Sans"/>
                          <a:cs typeface="DM Sans"/>
                          <a:sym typeface="DM Sans"/>
                        </a:rPr>
                        <a:t> and</a:t>
                      </a:r>
                      <a:r>
                        <a:rPr b="1" lang="nl-NL" sz="1800">
                          <a:solidFill>
                            <a:schemeClr val="dk1"/>
                          </a:solidFill>
                          <a:latin typeface="DM Sans"/>
                          <a:ea typeface="DM Sans"/>
                          <a:cs typeface="DM Sans"/>
                          <a:sym typeface="DM Sans"/>
                        </a:rPr>
                        <a:t> EGI Nodes</a:t>
                      </a:r>
                      <a:r>
                        <a:rPr lang="nl-NL" sz="1800">
                          <a:solidFill>
                            <a:schemeClr val="dk1"/>
                          </a:solidFill>
                          <a:latin typeface="DM Sans"/>
                          <a:ea typeface="DM Sans"/>
                          <a:cs typeface="DM Sans"/>
                          <a:sym typeface="DM Sans"/>
                        </a:rPr>
                        <a:t> operate REANA to execute the data analysis and, in turn, reproduce it and verify the results.</a:t>
                      </a:r>
                      <a:endParaRPr sz="1700">
                        <a:solidFill>
                          <a:schemeClr val="dk1"/>
                        </a:solidFill>
                        <a:latin typeface="DM Sans"/>
                        <a:ea typeface="DM Sans"/>
                        <a:cs typeface="DM Sans"/>
                        <a:sym typeface="DM Sans"/>
                      </a:endParaRPr>
                    </a:p>
                  </a:txBody>
                  <a:tcPr marT="91425" marB="91425" marR="91425" marL="91425"/>
                </a:tc>
              </a:tr>
              <a:tr h="381000">
                <a:tc>
                  <a:txBody>
                    <a:bodyPr/>
                    <a:lstStyle/>
                    <a:p>
                      <a:pPr indent="0" lvl="0" marL="0" marR="335915" rtl="0" algn="just">
                        <a:lnSpc>
                          <a:spcPct val="102083"/>
                        </a:lnSpc>
                        <a:spcBef>
                          <a:spcPts val="645"/>
                        </a:spcBef>
                        <a:spcAft>
                          <a:spcPts val="0"/>
                        </a:spcAft>
                        <a:buNone/>
                      </a:pPr>
                      <a:r>
                        <a:rPr lang="nl-NL" sz="1800">
                          <a:solidFill>
                            <a:schemeClr val="dk1"/>
                          </a:solidFill>
                          <a:latin typeface="DM Sans"/>
                          <a:ea typeface="DM Sans"/>
                          <a:cs typeface="DM Sans"/>
                          <a:sym typeface="DM Sans"/>
                        </a:rPr>
                        <a:t>Check the reproducibility of research workflows with REANA. Galaxy workflows may also be tested</a:t>
                      </a:r>
                      <a:endParaRPr sz="1800">
                        <a:solidFill>
                          <a:schemeClr val="dk1"/>
                        </a:solidFill>
                        <a:latin typeface="DM Sans"/>
                        <a:ea typeface="DM Sans"/>
                        <a:cs typeface="DM Sans"/>
                        <a:sym typeface="DM Sans"/>
                      </a:endParaRPr>
                    </a:p>
                    <a:p>
                      <a:pPr indent="-342900" lvl="0" marL="457200" marR="335915" rtl="0" algn="just">
                        <a:lnSpc>
                          <a:spcPct val="102083"/>
                        </a:lnSpc>
                        <a:spcBef>
                          <a:spcPts val="645"/>
                        </a:spcBef>
                        <a:spcAft>
                          <a:spcPts val="0"/>
                        </a:spcAft>
                        <a:buClr>
                          <a:schemeClr val="dk1"/>
                        </a:buClr>
                        <a:buSzPts val="1800"/>
                        <a:buFont typeface="DM Sans"/>
                        <a:buChar char="●"/>
                      </a:pPr>
                      <a:r>
                        <a:rPr lang="nl-NL" sz="1800">
                          <a:solidFill>
                            <a:schemeClr val="dk1"/>
                          </a:solidFill>
                          <a:latin typeface="DM Sans"/>
                          <a:ea typeface="DM Sans"/>
                          <a:cs typeface="DM Sans"/>
                          <a:sym typeface="DM Sans"/>
                        </a:rPr>
                        <a:t>Participating Nodes will have to deploy and manage an instance of  REANA. </a:t>
                      </a:r>
                      <a:endParaRPr sz="1700">
                        <a:solidFill>
                          <a:schemeClr val="dk1"/>
                        </a:solidFill>
                        <a:latin typeface="DM Sans"/>
                        <a:ea typeface="DM Sans"/>
                        <a:cs typeface="DM Sans"/>
                        <a:sym typeface="DM Sans"/>
                      </a:endParaRPr>
                    </a:p>
                  </a:txBody>
                  <a:tcPr marT="91425" marB="91425" marR="91425" marL="91425"/>
                </a:tc>
              </a:tr>
            </a:tbl>
          </a:graphicData>
        </a:graphic>
      </p:graphicFrame>
      <p:pic>
        <p:nvPicPr>
          <p:cNvPr id="504" name="Google Shape;504;p52" title="EOSCNode_EGI_ColourPos.png"/>
          <p:cNvPicPr preferRelativeResize="0"/>
          <p:nvPr/>
        </p:nvPicPr>
        <p:blipFill rotWithShape="1">
          <a:blip r:embed="rId3">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53"/>
          <p:cNvSpPr txBox="1"/>
          <p:nvPr>
            <p:ph type="title"/>
          </p:nvPr>
        </p:nvSpPr>
        <p:spPr>
          <a:xfrm>
            <a:off x="1282073" y="395408"/>
            <a:ext cx="10985700" cy="892800"/>
          </a:xfrm>
          <a:prstGeom prst="rect">
            <a:avLst/>
          </a:prstGeom>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UC4 - Cross-Node execution of</a:t>
            </a:r>
            <a:endParaRPr sz="2900">
              <a:latin typeface="DM Sans Light"/>
              <a:ea typeface="DM Sans Light"/>
              <a:cs typeface="DM Sans Light"/>
              <a:sym typeface="DM Sans Light"/>
            </a:endParaRPr>
          </a:p>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Machine Learning pipelines</a:t>
            </a:r>
            <a:endParaRPr sz="2900">
              <a:latin typeface="DM Sans Light"/>
              <a:ea typeface="DM Sans Light"/>
              <a:cs typeface="DM Sans Light"/>
              <a:sym typeface="DM Sans Light"/>
            </a:endParaRPr>
          </a:p>
        </p:txBody>
      </p:sp>
      <p:graphicFrame>
        <p:nvGraphicFramePr>
          <p:cNvPr id="511" name="Google Shape;511;p53"/>
          <p:cNvGraphicFramePr/>
          <p:nvPr/>
        </p:nvGraphicFramePr>
        <p:xfrm>
          <a:off x="720450" y="1751725"/>
          <a:ext cx="3000000" cy="3000000"/>
        </p:xfrm>
        <a:graphic>
          <a:graphicData uri="http://schemas.openxmlformats.org/drawingml/2006/table">
            <a:tbl>
              <a:tblPr>
                <a:noFill/>
                <a:tableStyleId>{8903DCA1-B2E1-456C-BE3D-F60EA575314F}</a:tableStyleId>
              </a:tblPr>
              <a:tblGrid>
                <a:gridCol w="10751075"/>
              </a:tblGrid>
              <a:tr h="381000">
                <a:tc>
                  <a:txBody>
                    <a:bodyPr/>
                    <a:lstStyle/>
                    <a:p>
                      <a:pPr indent="0" lvl="0" marL="0" marR="335915" rtl="0" algn="just">
                        <a:lnSpc>
                          <a:spcPct val="102083"/>
                        </a:lnSpc>
                        <a:spcBef>
                          <a:spcPts val="645"/>
                        </a:spcBef>
                        <a:spcAft>
                          <a:spcPts val="0"/>
                        </a:spcAft>
                        <a:buNone/>
                      </a:pPr>
                      <a:r>
                        <a:rPr b="1" lang="nl-NL" sz="1700">
                          <a:solidFill>
                            <a:schemeClr val="dk1"/>
                          </a:solidFill>
                          <a:latin typeface="DM Sans"/>
                          <a:ea typeface="DM Sans"/>
                          <a:cs typeface="DM Sans"/>
                          <a:sym typeface="DM Sans"/>
                        </a:rPr>
                        <a:t>Value proposition:</a:t>
                      </a:r>
                      <a:r>
                        <a:rPr lang="nl-NL" sz="1700">
                          <a:solidFill>
                            <a:schemeClr val="dk1"/>
                          </a:solidFill>
                          <a:latin typeface="DM Sans"/>
                          <a:ea typeface="DM Sans"/>
                          <a:cs typeface="DM Sans"/>
                          <a:sym typeface="DM Sans"/>
                        </a:rPr>
                        <a:t> Enabling execution of cross-node pipelines to operate a FAIR, and scalable service for the marine research community with access to EGI high-end GPUs.</a:t>
                      </a:r>
                      <a:endParaRPr sz="1700">
                        <a:solidFill>
                          <a:schemeClr val="dk1"/>
                        </a:solidFill>
                        <a:latin typeface="DM Sans"/>
                        <a:ea typeface="DM Sans"/>
                        <a:cs typeface="DM Sans"/>
                        <a:sym typeface="DM Sans"/>
                      </a:endParaRPr>
                    </a:p>
                  </a:txBody>
                  <a:tcPr marT="91425" marB="91425" marR="91425" marL="91425">
                    <a:lnT cap="flat" cmpd="sng" w="9525">
                      <a:solidFill>
                        <a:schemeClr val="accent1"/>
                      </a:solidFill>
                      <a:prstDash val="solid"/>
                      <a:round/>
                      <a:headEnd len="sm" w="sm" type="none"/>
                      <a:tailEnd len="sm" w="sm" type="none"/>
                    </a:lnT>
                    <a:solidFill>
                      <a:srgbClr val="599BD5"/>
                    </a:solidFill>
                  </a:tcPr>
                </a:tc>
              </a:tr>
              <a:tr h="381000">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Relies on the DTO Node Modelling service, where ML models are used to link biological functions with environmental context, enabling the assessment of ecosystem responses and impacts on the marine biological carbon pump. It requires access to EGI high-end GPUs to process high-dimensional, multi-year biomolecular and environmental datasets efficiently.  </a:t>
                      </a:r>
                      <a:endParaRPr>
                        <a:latin typeface="DM Sans"/>
                        <a:ea typeface="DM Sans"/>
                        <a:cs typeface="DM Sans"/>
                        <a:sym typeface="DM Sans"/>
                      </a:endParaRPr>
                    </a:p>
                  </a:txBody>
                  <a:tcPr marT="91425" marB="91425" marR="91425" marL="91425"/>
                </a:tc>
              </a:tr>
              <a:tr h="1330175">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Role of the involved Nodes:</a:t>
                      </a:r>
                      <a:endParaRPr sz="1700">
                        <a:solidFill>
                          <a:schemeClr val="dk1"/>
                        </a:solidFill>
                        <a:latin typeface="DM Sans"/>
                        <a:ea typeface="DM Sans"/>
                        <a:cs typeface="DM Sans"/>
                        <a:sym typeface="DM Sans"/>
                      </a:endParaRPr>
                    </a:p>
                    <a:p>
                      <a:pPr indent="-336550" lvl="0" marL="457200" marR="335915" rtl="0" algn="just">
                        <a:lnSpc>
                          <a:spcPct val="102083"/>
                        </a:lnSpc>
                        <a:spcBef>
                          <a:spcPts val="645"/>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EGI Node</a:t>
                      </a:r>
                      <a:r>
                        <a:rPr lang="nl-NL" sz="1700">
                          <a:solidFill>
                            <a:schemeClr val="dk1"/>
                          </a:solidFill>
                          <a:latin typeface="DM Sans"/>
                          <a:ea typeface="DM Sans"/>
                          <a:cs typeface="DM Sans"/>
                          <a:sym typeface="DM Sans"/>
                        </a:rPr>
                        <a:t>: Act as a provider of  computing services that can be federated into other Nodes. </a:t>
                      </a:r>
                      <a:endParaRPr sz="1700">
                        <a:solidFill>
                          <a:schemeClr val="dk1"/>
                        </a:solidFill>
                        <a:latin typeface="DM Sans"/>
                        <a:ea typeface="DM Sans"/>
                        <a:cs typeface="DM Sans"/>
                        <a:sym typeface="DM Sans"/>
                      </a:endParaRPr>
                    </a:p>
                    <a:p>
                      <a:pPr indent="-336550" lvl="0" marL="457200" marR="335915" rtl="0" algn="just">
                        <a:lnSpc>
                          <a:spcPct val="102083"/>
                        </a:lnSpc>
                        <a:spcBef>
                          <a:spcPts val="0"/>
                        </a:spcBef>
                        <a:spcAft>
                          <a:spcPts val="0"/>
                        </a:spcAft>
                        <a:buClr>
                          <a:schemeClr val="dk1"/>
                        </a:buClr>
                        <a:buSzPts val="1700"/>
                        <a:buFont typeface="Arial"/>
                        <a:buChar char="●"/>
                      </a:pPr>
                      <a:r>
                        <a:rPr b="1" lang="nl-NL" sz="1700">
                          <a:solidFill>
                            <a:schemeClr val="dk1"/>
                          </a:solidFill>
                          <a:latin typeface="DM Sans"/>
                          <a:ea typeface="DM Sans"/>
                          <a:cs typeface="DM Sans"/>
                          <a:sym typeface="DM Sans"/>
                        </a:rPr>
                        <a:t>DTO Node</a:t>
                      </a:r>
                      <a:r>
                        <a:rPr lang="nl-NL" sz="1700">
                          <a:solidFill>
                            <a:schemeClr val="dk1"/>
                          </a:solidFill>
                          <a:latin typeface="DM Sans"/>
                          <a:ea typeface="DM Sans"/>
                          <a:cs typeface="DM Sans"/>
                          <a:sym typeface="DM Sans"/>
                        </a:rPr>
                        <a:t>:  Deliver the Modelling service. </a:t>
                      </a:r>
                      <a:endParaRPr sz="1800">
                        <a:solidFill>
                          <a:schemeClr val="dk1"/>
                        </a:solidFill>
                        <a:latin typeface="DM Sans"/>
                        <a:ea typeface="DM Sans"/>
                        <a:cs typeface="DM Sans"/>
                        <a:sym typeface="DM Sans"/>
                      </a:endParaRPr>
                    </a:p>
                  </a:txBody>
                  <a:tcPr marT="91425" marB="91425" marR="91425" marL="91425"/>
                </a:tc>
              </a:tr>
              <a:tr h="381000">
                <a:tc>
                  <a:txBody>
                    <a:bodyPr/>
                    <a:lstStyle/>
                    <a:p>
                      <a:pPr indent="0" lvl="0" marL="0" marR="335915" rtl="0" algn="just">
                        <a:lnSpc>
                          <a:spcPct val="102083"/>
                        </a:lnSpc>
                        <a:spcBef>
                          <a:spcPts val="645"/>
                        </a:spcBef>
                        <a:spcAft>
                          <a:spcPts val="0"/>
                        </a:spcAft>
                        <a:buNone/>
                      </a:pPr>
                      <a:r>
                        <a:rPr lang="nl-NL" sz="1700">
                          <a:solidFill>
                            <a:schemeClr val="dk1"/>
                          </a:solidFill>
                          <a:latin typeface="DM Sans"/>
                          <a:ea typeface="DM Sans"/>
                          <a:cs typeface="DM Sans"/>
                          <a:sym typeface="DM Sans"/>
                        </a:rPr>
                        <a:t>Supports stakeholders dealing with off-loading computational workloads from the DTO Node to EGI Node supported by Jupyter Notebooks and cloud providers. </a:t>
                      </a:r>
                      <a:endParaRPr sz="1700">
                        <a:solidFill>
                          <a:schemeClr val="dk1"/>
                        </a:solidFill>
                        <a:latin typeface="DM Sans"/>
                        <a:ea typeface="DM Sans"/>
                        <a:cs typeface="DM Sans"/>
                        <a:sym typeface="DM Sans"/>
                      </a:endParaRPr>
                    </a:p>
                    <a:p>
                      <a:pPr indent="-336550" lvl="0" marL="457200" marR="335915" rtl="0" algn="just">
                        <a:lnSpc>
                          <a:spcPct val="102083"/>
                        </a:lnSpc>
                        <a:spcBef>
                          <a:spcPts val="645"/>
                        </a:spcBef>
                        <a:spcAft>
                          <a:spcPts val="0"/>
                        </a:spcAft>
                        <a:buClr>
                          <a:schemeClr val="dk1"/>
                        </a:buClr>
                        <a:buSzPts val="1700"/>
                        <a:buFont typeface="DM Sans"/>
                        <a:buChar char="●"/>
                      </a:pPr>
                      <a:r>
                        <a:rPr lang="nl-NL" sz="1700">
                          <a:solidFill>
                            <a:schemeClr val="dk1"/>
                          </a:solidFill>
                          <a:latin typeface="DM Sans"/>
                          <a:ea typeface="DM Sans"/>
                          <a:cs typeface="DM Sans"/>
                          <a:sym typeface="DM Sans"/>
                        </a:rPr>
                        <a:t>DTO Node will federate EGI computing resources into the Node Modelling services, scaling the available capacity to process larger datasets.</a:t>
                      </a:r>
                      <a:endParaRPr sz="1800">
                        <a:solidFill>
                          <a:schemeClr val="dk1"/>
                        </a:solidFill>
                        <a:latin typeface="DM Sans"/>
                        <a:ea typeface="DM Sans"/>
                        <a:cs typeface="DM Sans"/>
                        <a:sym typeface="DM Sans"/>
                      </a:endParaRPr>
                    </a:p>
                  </a:txBody>
                  <a:tcPr marT="91425" marB="91425" marR="91425" marL="91425"/>
                </a:tc>
              </a:tr>
            </a:tbl>
          </a:graphicData>
        </a:graphic>
      </p:graphicFrame>
      <p:pic>
        <p:nvPicPr>
          <p:cNvPr id="512" name="Google Shape;512;p53" title="EOSCNode_EGI_ColourPos.png"/>
          <p:cNvPicPr preferRelativeResize="0"/>
          <p:nvPr/>
        </p:nvPicPr>
        <p:blipFill rotWithShape="1">
          <a:blip r:embed="rId3">
            <a:alphaModFix/>
          </a:blip>
          <a:srcRect b="3712" l="0" r="0" t="3712"/>
          <a:stretch/>
        </p:blipFill>
        <p:spPr>
          <a:xfrm>
            <a:off x="8217150" y="195425"/>
            <a:ext cx="3887898" cy="7082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4"/>
          <p:cNvSpPr txBox="1"/>
          <p:nvPr>
            <p:ph type="title"/>
          </p:nvPr>
        </p:nvSpPr>
        <p:spPr>
          <a:xfrm>
            <a:off x="1282073" y="395408"/>
            <a:ext cx="10985700" cy="892800"/>
          </a:xfrm>
          <a:prstGeom prst="rect">
            <a:avLst/>
          </a:prstGeom>
        </p:spPr>
        <p:txBody>
          <a:bodyPr anchorCtr="0" anchor="ctr" bIns="0" lIns="0" spcFirstLastPara="1" rIns="0" wrap="square" tIns="0">
            <a:spAutoFit/>
          </a:bodyPr>
          <a:lstStyle/>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UC5 - Cross-Node Federated LLMs</a:t>
            </a:r>
            <a:r>
              <a:rPr lang="nl-NL" sz="2900">
                <a:latin typeface="DM Sans Light"/>
                <a:ea typeface="DM Sans Light"/>
                <a:cs typeface="DM Sans Light"/>
                <a:sym typeface="DM Sans Light"/>
              </a:rPr>
              <a:t> </a:t>
            </a:r>
            <a:endParaRPr sz="2900">
              <a:latin typeface="DM Sans Light"/>
              <a:ea typeface="DM Sans Light"/>
              <a:cs typeface="DM Sans Light"/>
              <a:sym typeface="DM Sans Light"/>
            </a:endParaRPr>
          </a:p>
          <a:p>
            <a:pPr indent="0" lvl="0" marL="0" marR="0" rtl="0" algn="l">
              <a:lnSpc>
                <a:spcPct val="100000"/>
              </a:lnSpc>
              <a:spcBef>
                <a:spcPts val="0"/>
              </a:spcBef>
              <a:spcAft>
                <a:spcPts val="0"/>
              </a:spcAft>
              <a:buNone/>
            </a:pPr>
            <a:r>
              <a:rPr lang="nl-NL" sz="2900">
                <a:latin typeface="DM Sans Light"/>
                <a:ea typeface="DM Sans Light"/>
                <a:cs typeface="DM Sans Light"/>
                <a:sym typeface="DM Sans Light"/>
              </a:rPr>
              <a:t>integration with Neurodesk</a:t>
            </a:r>
            <a:endParaRPr sz="2900">
              <a:latin typeface="DM Sans Light"/>
              <a:ea typeface="DM Sans Light"/>
              <a:cs typeface="DM Sans Light"/>
              <a:sym typeface="DM Sans Light"/>
            </a:endParaRPr>
          </a:p>
        </p:txBody>
      </p:sp>
      <p:graphicFrame>
        <p:nvGraphicFramePr>
          <p:cNvPr id="519" name="Google Shape;519;p54"/>
          <p:cNvGraphicFramePr/>
          <p:nvPr/>
        </p:nvGraphicFramePr>
        <p:xfrm>
          <a:off x="720450" y="1751725"/>
          <a:ext cx="3000000" cy="3000000"/>
        </p:xfrm>
        <a:graphic>
          <a:graphicData uri="http://schemas.openxmlformats.org/drawingml/2006/table">
            <a:tbl>
              <a:tblPr>
                <a:noFill/>
                <a:tableStyleId>{8903DCA1-B2E1-456C-BE3D-F60EA575314F}</a:tableStyleId>
              </a:tblPr>
              <a:tblGrid>
                <a:gridCol w="10751075"/>
              </a:tblGrid>
              <a:tr h="381000">
                <a:tc>
                  <a:txBody>
                    <a:bodyPr/>
                    <a:lstStyle/>
                    <a:p>
                      <a:pPr indent="0" lvl="0" marL="0" marR="335915" rtl="0" algn="just">
                        <a:lnSpc>
                          <a:spcPct val="102083"/>
                        </a:lnSpc>
                        <a:spcBef>
                          <a:spcPts val="645"/>
                        </a:spcBef>
                        <a:spcAft>
                          <a:spcPts val="0"/>
                        </a:spcAft>
                        <a:buNone/>
                      </a:pPr>
                      <a:r>
                        <a:rPr b="1" lang="nl-NL" sz="1800">
                          <a:solidFill>
                            <a:schemeClr val="dk1"/>
                          </a:solidFill>
                          <a:latin typeface="DM Sans"/>
                          <a:ea typeface="DM Sans"/>
                          <a:cs typeface="DM Sans"/>
                          <a:sym typeface="DM Sans"/>
                        </a:rPr>
                        <a:t>Value proposition</a:t>
                      </a:r>
                      <a:r>
                        <a:rPr lang="nl-NL" sz="1800">
                          <a:solidFill>
                            <a:schemeClr val="dk1"/>
                          </a:solidFill>
                          <a:latin typeface="DM Sans"/>
                          <a:ea typeface="DM Sans"/>
                          <a:cs typeface="DM Sans"/>
                          <a:sym typeface="DM Sans"/>
                        </a:rPr>
                        <a:t>: offer transparent and secure access to LLM services in a federated environment, ensuring control over data processing and compliance with data sovereignty.</a:t>
                      </a:r>
                      <a:endParaRPr b="1" sz="1700">
                        <a:solidFill>
                          <a:schemeClr val="dk1"/>
                        </a:solidFill>
                        <a:latin typeface="DM Sans"/>
                        <a:ea typeface="DM Sans"/>
                        <a:cs typeface="DM Sans"/>
                        <a:sym typeface="DM San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599BD5"/>
                    </a:solidFill>
                  </a:tcPr>
                </a:tc>
              </a:tr>
              <a:tr h="381000">
                <a:tc>
                  <a:txBody>
                    <a:bodyPr/>
                    <a:lstStyle/>
                    <a:p>
                      <a:pPr indent="0" lvl="0" marL="0" marR="335915" rtl="0" algn="just">
                        <a:lnSpc>
                          <a:spcPct val="102083"/>
                        </a:lnSpc>
                        <a:spcBef>
                          <a:spcPts val="645"/>
                        </a:spcBef>
                        <a:spcAft>
                          <a:spcPts val="0"/>
                        </a:spcAft>
                        <a:buNone/>
                      </a:pPr>
                      <a:r>
                        <a:rPr lang="nl-NL" sz="1800">
                          <a:solidFill>
                            <a:schemeClr val="dk1"/>
                          </a:solidFill>
                          <a:latin typeface="DM Sans"/>
                          <a:ea typeface="DM Sans"/>
                          <a:cs typeface="DM Sans"/>
                          <a:sym typeface="DM Sans"/>
                        </a:rPr>
                        <a:t>Secure access to LLMs through a web interface and an OpenAI-compatible API. The service enables researchers to integrate LLM capabilities into scientific workflows. It supports Single Sign-On through existing federated identity systems.</a:t>
                      </a:r>
                      <a:endParaRPr>
                        <a:latin typeface="DM Sans"/>
                        <a:ea typeface="DM Sans"/>
                        <a:cs typeface="DM Sans"/>
                        <a:sym typeface="DM Sans"/>
                      </a:endParaRPr>
                    </a:p>
                  </a:txBody>
                  <a:tcPr marT="91425" marB="91425" marR="91425" marL="91425">
                    <a:lnT cap="flat" cmpd="sng" w="9525">
                      <a:solidFill>
                        <a:schemeClr val="lt1"/>
                      </a:solidFill>
                      <a:prstDash val="solid"/>
                      <a:round/>
                      <a:headEnd len="sm" w="sm" type="none"/>
                      <a:tailEnd len="sm" w="sm" type="none"/>
                    </a:lnT>
                  </a:tcPr>
                </a:tc>
              </a:tr>
              <a:tr h="1330175">
                <a:tc>
                  <a:txBody>
                    <a:bodyPr/>
                    <a:lstStyle/>
                    <a:p>
                      <a:pPr indent="0" lvl="0" marL="0" marR="335915" rtl="0" algn="just">
                        <a:lnSpc>
                          <a:spcPct val="102083"/>
                        </a:lnSpc>
                        <a:spcBef>
                          <a:spcPts val="645"/>
                        </a:spcBef>
                        <a:spcAft>
                          <a:spcPts val="0"/>
                        </a:spcAft>
                        <a:buNone/>
                      </a:pPr>
                      <a:r>
                        <a:rPr lang="nl-NL" sz="1800">
                          <a:solidFill>
                            <a:schemeClr val="dk1"/>
                          </a:solidFill>
                          <a:latin typeface="DM Sans"/>
                          <a:ea typeface="DM Sans"/>
                          <a:cs typeface="DM Sans"/>
                          <a:sym typeface="DM Sans"/>
                        </a:rPr>
                        <a:t>Role of the involved Nodes:</a:t>
                      </a:r>
                      <a:endParaRPr sz="1800">
                        <a:solidFill>
                          <a:schemeClr val="dk1"/>
                        </a:solidFill>
                        <a:latin typeface="DM Sans"/>
                        <a:ea typeface="DM Sans"/>
                        <a:cs typeface="DM Sans"/>
                        <a:sym typeface="DM Sans"/>
                      </a:endParaRPr>
                    </a:p>
                    <a:p>
                      <a:pPr indent="-342900" lvl="0" marL="457200" marR="335915" rtl="0" algn="just">
                        <a:lnSpc>
                          <a:spcPct val="102083"/>
                        </a:lnSpc>
                        <a:spcBef>
                          <a:spcPts val="645"/>
                        </a:spcBef>
                        <a:spcAft>
                          <a:spcPts val="0"/>
                        </a:spcAft>
                        <a:buClr>
                          <a:schemeClr val="dk1"/>
                        </a:buClr>
                        <a:buSzPts val="1800"/>
                        <a:buFont typeface="Arial"/>
                        <a:buChar char="●"/>
                      </a:pPr>
                      <a:r>
                        <a:rPr b="1" lang="nl-NL" sz="1800">
                          <a:solidFill>
                            <a:schemeClr val="dk1"/>
                          </a:solidFill>
                          <a:latin typeface="DM Sans"/>
                          <a:ea typeface="DM Sans"/>
                          <a:cs typeface="DM Sans"/>
                          <a:sym typeface="DM Sans"/>
                        </a:rPr>
                        <a:t>EGI Node</a:t>
                      </a:r>
                      <a:r>
                        <a:rPr lang="nl-NL" sz="1800">
                          <a:solidFill>
                            <a:schemeClr val="dk1"/>
                          </a:solidFill>
                          <a:latin typeface="DM Sans"/>
                          <a:ea typeface="DM Sans"/>
                          <a:cs typeface="DM Sans"/>
                          <a:sym typeface="DM Sans"/>
                        </a:rPr>
                        <a:t>: Act as a federator of LLMs delivered by Nodes and EGI providers and expose a unified interface to EOSC users. Sztaki as EGI member will provide an LLM service.</a:t>
                      </a:r>
                      <a:endParaRPr sz="1800">
                        <a:solidFill>
                          <a:schemeClr val="dk1"/>
                        </a:solidFill>
                        <a:latin typeface="DM Sans"/>
                        <a:ea typeface="DM Sans"/>
                        <a:cs typeface="DM Sans"/>
                        <a:sym typeface="DM Sans"/>
                      </a:endParaRPr>
                    </a:p>
                    <a:p>
                      <a:pPr indent="-342900" lvl="0" marL="457200" marR="335915" rtl="0" algn="just">
                        <a:lnSpc>
                          <a:spcPct val="102083"/>
                        </a:lnSpc>
                        <a:spcBef>
                          <a:spcPts val="0"/>
                        </a:spcBef>
                        <a:spcAft>
                          <a:spcPts val="0"/>
                        </a:spcAft>
                        <a:buClr>
                          <a:schemeClr val="dk1"/>
                        </a:buClr>
                        <a:buSzPts val="1800"/>
                        <a:buFont typeface="Arial"/>
                        <a:buChar char="●"/>
                      </a:pPr>
                      <a:r>
                        <a:rPr b="1" lang="nl-NL" sz="1800">
                          <a:solidFill>
                            <a:schemeClr val="dk1"/>
                          </a:solidFill>
                          <a:latin typeface="DM Sans"/>
                          <a:ea typeface="DM Sans"/>
                          <a:cs typeface="DM Sans"/>
                          <a:sym typeface="DM Sans"/>
                        </a:rPr>
                        <a:t>Czech Republic Node:</a:t>
                      </a:r>
                      <a:r>
                        <a:rPr lang="nl-NL" sz="1800">
                          <a:solidFill>
                            <a:schemeClr val="dk1"/>
                          </a:solidFill>
                          <a:latin typeface="DM Sans"/>
                          <a:ea typeface="DM Sans"/>
                          <a:cs typeface="DM Sans"/>
                          <a:sym typeface="DM Sans"/>
                        </a:rPr>
                        <a:t> Federate its LLM service with the EGI Federated LLMs service</a:t>
                      </a:r>
                      <a:endParaRPr sz="1700">
                        <a:solidFill>
                          <a:schemeClr val="dk1"/>
                        </a:solidFill>
                        <a:latin typeface="DM Sans"/>
                        <a:ea typeface="DM Sans"/>
                        <a:cs typeface="DM Sans"/>
                        <a:sym typeface="DM Sans"/>
                      </a:endParaRPr>
                    </a:p>
                  </a:txBody>
                  <a:tcPr marT="91425" marB="91425" marR="91425" marL="91425"/>
                </a:tc>
              </a:tr>
              <a:tr h="381000">
                <a:tc>
                  <a:txBody>
                    <a:bodyPr/>
                    <a:lstStyle/>
                    <a:p>
                      <a:pPr indent="0" lvl="0" marL="0" marR="335915" rtl="0" algn="just">
                        <a:lnSpc>
                          <a:spcPct val="102083"/>
                        </a:lnSpc>
                        <a:spcBef>
                          <a:spcPts val="645"/>
                        </a:spcBef>
                        <a:spcAft>
                          <a:spcPts val="0"/>
                        </a:spcAft>
                        <a:buNone/>
                      </a:pPr>
                      <a:r>
                        <a:rPr lang="nl-NL" sz="1800">
                          <a:solidFill>
                            <a:schemeClr val="dk1"/>
                          </a:solidFill>
                          <a:latin typeface="DM Sans"/>
                          <a:ea typeface="DM Sans"/>
                          <a:cs typeface="DM Sans"/>
                          <a:sym typeface="DM Sans"/>
                        </a:rPr>
                        <a:t>Supports stakeholders in integrating LLM capabilities into their workflows by providing documentation, reference implementations, and support. </a:t>
                      </a:r>
                      <a:endParaRPr sz="1800">
                        <a:solidFill>
                          <a:schemeClr val="dk1"/>
                        </a:solidFill>
                        <a:latin typeface="DM Sans"/>
                        <a:ea typeface="DM Sans"/>
                        <a:cs typeface="DM Sans"/>
                        <a:sym typeface="DM Sans"/>
                      </a:endParaRPr>
                    </a:p>
                    <a:p>
                      <a:pPr indent="-342900" lvl="0" marL="457200" marR="335915" rtl="0" algn="just">
                        <a:lnSpc>
                          <a:spcPct val="102083"/>
                        </a:lnSpc>
                        <a:spcBef>
                          <a:spcPts val="645"/>
                        </a:spcBef>
                        <a:spcAft>
                          <a:spcPts val="0"/>
                        </a:spcAft>
                        <a:buClr>
                          <a:schemeClr val="dk1"/>
                        </a:buClr>
                        <a:buSzPts val="1800"/>
                        <a:buFont typeface="DM Sans"/>
                        <a:buChar char="●"/>
                      </a:pPr>
                      <a:r>
                        <a:rPr lang="nl-NL" sz="1800">
                          <a:solidFill>
                            <a:schemeClr val="dk1"/>
                          </a:solidFill>
                          <a:latin typeface="DM Sans"/>
                          <a:ea typeface="DM Sans"/>
                          <a:cs typeface="DM Sans"/>
                          <a:sym typeface="DM Sans"/>
                        </a:rPr>
                        <a:t>Nodes will integrate LLM inference frameworks into the service to enable seamless cross-Node operation. </a:t>
                      </a:r>
                      <a:endParaRPr sz="1700">
                        <a:solidFill>
                          <a:schemeClr val="dk1"/>
                        </a:solidFill>
                        <a:latin typeface="DM Sans"/>
                        <a:ea typeface="DM Sans"/>
                        <a:cs typeface="DM Sans"/>
                        <a:sym typeface="DM Sans"/>
                      </a:endParaRPr>
                    </a:p>
                  </a:txBody>
                  <a:tcPr marT="91425" marB="91425" marR="91425" marL="91425"/>
                </a:tc>
              </a:tr>
            </a:tbl>
          </a:graphicData>
        </a:graphic>
      </p:graphicFrame>
      <p:sp>
        <p:nvSpPr>
          <p:cNvPr id="520" name="Google Shape;520;p54"/>
          <p:cNvSpPr txBox="1"/>
          <p:nvPr/>
        </p:nvSpPr>
        <p:spPr>
          <a:xfrm>
            <a:off x="233475" y="1147300"/>
            <a:ext cx="12267900" cy="400200"/>
          </a:xfrm>
          <a:prstGeom prst="rect">
            <a:avLst/>
          </a:prstGeom>
          <a:noFill/>
          <a:ln>
            <a:noFill/>
          </a:ln>
        </p:spPr>
        <p:txBody>
          <a:bodyPr anchorCtr="0" anchor="t" bIns="91425" lIns="91425" spcFirstLastPara="1" rIns="91425" wrap="square" tIns="91425">
            <a:spAutoFit/>
          </a:bodyPr>
          <a:lstStyle/>
          <a:p>
            <a:pPr indent="457200" lvl="0" marL="0" marR="335915" rtl="0" algn="just">
              <a:lnSpc>
                <a:spcPct val="102083"/>
              </a:lnSpc>
              <a:spcBef>
                <a:spcPts val="645"/>
              </a:spcBef>
              <a:spcAft>
                <a:spcPts val="0"/>
              </a:spcAft>
              <a:buNone/>
            </a:pPr>
            <a:r>
              <a:t/>
            </a:r>
            <a:endParaRPr/>
          </a:p>
        </p:txBody>
      </p:sp>
      <p:pic>
        <p:nvPicPr>
          <p:cNvPr id="521" name="Google Shape;521;p54" title="EOSCNode_EGI_ColourPos.png"/>
          <p:cNvPicPr preferRelativeResize="0"/>
          <p:nvPr/>
        </p:nvPicPr>
        <p:blipFill rotWithShape="1">
          <a:blip r:embed="rId3">
            <a:alphaModFix/>
          </a:blip>
          <a:srcRect b="3712" l="0" r="0" t="3712"/>
          <a:stretch/>
        </p:blipFill>
        <p:spPr>
          <a:xfrm>
            <a:off x="8217150" y="195425"/>
            <a:ext cx="3887898" cy="708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OSC Mesh">
  <a:themeElements>
    <a:clrScheme name="Office">
      <a:dk1>
        <a:srgbClr val="000000"/>
      </a:dk1>
      <a:lt1>
        <a:srgbClr val="FFFFFF"/>
      </a:lt1>
      <a:dk2>
        <a:srgbClr val="44546A"/>
      </a:dk2>
      <a:lt2>
        <a:srgbClr val="E7E6E6"/>
      </a:lt2>
      <a:accent1>
        <a:srgbClr val="D60B52"/>
      </a:accent1>
      <a:accent2>
        <a:srgbClr val="521A16"/>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