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84" r:id="rId1"/>
  </p:sldMasterIdLst>
  <p:notesMasterIdLst>
    <p:notesMasterId r:id="rId20"/>
  </p:notesMasterIdLst>
  <p:sldIdLst>
    <p:sldId id="658" r:id="rId2"/>
    <p:sldId id="691" r:id="rId3"/>
    <p:sldId id="828" r:id="rId4"/>
    <p:sldId id="783" r:id="rId5"/>
    <p:sldId id="829" r:id="rId6"/>
    <p:sldId id="803" r:id="rId7"/>
    <p:sldId id="805" r:id="rId8"/>
    <p:sldId id="747" r:id="rId9"/>
    <p:sldId id="808" r:id="rId10"/>
    <p:sldId id="809" r:id="rId11"/>
    <p:sldId id="755" r:id="rId12"/>
    <p:sldId id="812" r:id="rId13"/>
    <p:sldId id="816" r:id="rId14"/>
    <p:sldId id="779" r:id="rId15"/>
    <p:sldId id="761" r:id="rId16"/>
    <p:sldId id="820" r:id="rId17"/>
    <p:sldId id="739" r:id="rId18"/>
    <p:sldId id="827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600"/>
    <a:srgbClr val="FCEBEB"/>
    <a:srgbClr val="FFFFFF"/>
    <a:srgbClr val="FAF0C3"/>
    <a:srgbClr val="00ACE9"/>
    <a:srgbClr val="F9EEBB"/>
    <a:srgbClr val="8DCCA2"/>
    <a:srgbClr val="F9E370"/>
    <a:srgbClr val="9CD1AD"/>
    <a:srgbClr val="C5D1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DE32B4-36E6-4221-B3A2-F84715AE5EAA}" v="3" dt="2026-07-13T21:24:49.402"/>
    <p1510:client id="{CC208203-209A-8543-A881-37506DA3FE23}" v="26" dt="2026-07-13T13:07:47.039"/>
    <p1510:client id="{E02DD6D5-CFB7-4263-AEE2-6B4938136585}" v="476" dt="2026-07-13T21:10:24.00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1"/>
    <p:restoredTop sz="79726"/>
  </p:normalViewPr>
  <p:slideViewPr>
    <p:cSldViewPr snapToGrid="0">
      <p:cViewPr varScale="1">
        <p:scale>
          <a:sx n="127" d="100"/>
          <a:sy n="127" d="100"/>
        </p:scale>
        <p:origin x="5520" y="96"/>
      </p:cViewPr>
      <p:guideLst>
        <p:guide orient="horz" pos="220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sé Rocha" userId="5a2b9847-c594-451f-bd95-321d28e11fe3" providerId="ADAL" clId="{98F83260-CD51-5F8E-9DEE-81EC8FAF244C}"/>
    <pc:docChg chg="undo custSel modSld">
      <pc:chgData name="José Rocha" userId="5a2b9847-c594-451f-bd95-321d28e11fe3" providerId="ADAL" clId="{98F83260-CD51-5F8E-9DEE-81EC8FAF244C}" dt="2026-07-14T10:20:53.096" v="23" actId="20577"/>
      <pc:docMkLst>
        <pc:docMk/>
      </pc:docMkLst>
      <pc:sldChg chg="modNotesTx">
        <pc:chgData name="José Rocha" userId="5a2b9847-c594-451f-bd95-321d28e11fe3" providerId="ADAL" clId="{98F83260-CD51-5F8E-9DEE-81EC8FAF244C}" dt="2026-07-14T10:20:01.037" v="6" actId="20577"/>
        <pc:sldMkLst>
          <pc:docMk/>
          <pc:sldMk cId="277571081" sldId="658"/>
        </pc:sldMkLst>
      </pc:sldChg>
      <pc:sldChg chg="modNotesTx">
        <pc:chgData name="José Rocha" userId="5a2b9847-c594-451f-bd95-321d28e11fe3" providerId="ADAL" clId="{98F83260-CD51-5F8E-9DEE-81EC8FAF244C}" dt="2026-07-14T10:20:05.261" v="7" actId="20577"/>
        <pc:sldMkLst>
          <pc:docMk/>
          <pc:sldMk cId="1957309018" sldId="691"/>
        </pc:sldMkLst>
      </pc:sldChg>
      <pc:sldChg chg="modNotesTx">
        <pc:chgData name="José Rocha" userId="5a2b9847-c594-451f-bd95-321d28e11fe3" providerId="ADAL" clId="{98F83260-CD51-5F8E-9DEE-81EC8FAF244C}" dt="2026-07-14T10:20:40.693" v="21" actId="20577"/>
        <pc:sldMkLst>
          <pc:docMk/>
          <pc:sldMk cId="4037973940" sldId="739"/>
        </pc:sldMkLst>
      </pc:sldChg>
      <pc:sldChg chg="modNotesTx">
        <pc:chgData name="José Rocha" userId="5a2b9847-c594-451f-bd95-321d28e11fe3" providerId="ADAL" clId="{98F83260-CD51-5F8E-9DEE-81EC8FAF244C}" dt="2026-07-14T10:20:20.841" v="13" actId="20577"/>
        <pc:sldMkLst>
          <pc:docMk/>
          <pc:sldMk cId="613139826" sldId="747"/>
        </pc:sldMkLst>
      </pc:sldChg>
      <pc:sldChg chg="modNotesTx">
        <pc:chgData name="José Rocha" userId="5a2b9847-c594-451f-bd95-321d28e11fe3" providerId="ADAL" clId="{98F83260-CD51-5F8E-9DEE-81EC8FAF244C}" dt="2026-07-14T10:20:28.071" v="16" actId="20577"/>
        <pc:sldMkLst>
          <pc:docMk/>
          <pc:sldMk cId="1499276215" sldId="755"/>
        </pc:sldMkLst>
      </pc:sldChg>
      <pc:sldChg chg="modNotesTx">
        <pc:chgData name="José Rocha" userId="5a2b9847-c594-451f-bd95-321d28e11fe3" providerId="ADAL" clId="{98F83260-CD51-5F8E-9DEE-81EC8FAF244C}" dt="2026-07-14T10:20:35.046" v="19" actId="20577"/>
        <pc:sldMkLst>
          <pc:docMk/>
          <pc:sldMk cId="2690244040" sldId="761"/>
        </pc:sldMkLst>
      </pc:sldChg>
      <pc:sldChg chg="modNotesTx">
        <pc:chgData name="José Rocha" userId="5a2b9847-c594-451f-bd95-321d28e11fe3" providerId="ADAL" clId="{98F83260-CD51-5F8E-9DEE-81EC8FAF244C}" dt="2026-07-14T10:20:33.055" v="18" actId="20577"/>
        <pc:sldMkLst>
          <pc:docMk/>
          <pc:sldMk cId="3944381132" sldId="779"/>
        </pc:sldMkLst>
      </pc:sldChg>
      <pc:sldChg chg="modSp mod modNotesTx">
        <pc:chgData name="José Rocha" userId="5a2b9847-c594-451f-bd95-321d28e11fe3" providerId="ADAL" clId="{98F83260-CD51-5F8E-9DEE-81EC8FAF244C}" dt="2026-07-14T10:20:10.657" v="9" actId="20577"/>
        <pc:sldMkLst>
          <pc:docMk/>
          <pc:sldMk cId="3370549170" sldId="783"/>
        </pc:sldMkLst>
        <pc:picChg chg="mod">
          <ac:chgData name="José Rocha" userId="5a2b9847-c594-451f-bd95-321d28e11fe3" providerId="ADAL" clId="{98F83260-CD51-5F8E-9DEE-81EC8FAF244C}" dt="2026-07-14T10:13:19.674" v="5" actId="1037"/>
          <ac:picMkLst>
            <pc:docMk/>
            <pc:sldMk cId="3370549170" sldId="783"/>
            <ac:picMk id="2" creationId="{0F2A7D47-43F0-CDC8-7563-D4A45D6D0C25}"/>
          </ac:picMkLst>
        </pc:picChg>
      </pc:sldChg>
      <pc:sldChg chg="modNotesTx">
        <pc:chgData name="José Rocha" userId="5a2b9847-c594-451f-bd95-321d28e11fe3" providerId="ADAL" clId="{98F83260-CD51-5F8E-9DEE-81EC8FAF244C}" dt="2026-07-14T10:20:15.673" v="11" actId="20577"/>
        <pc:sldMkLst>
          <pc:docMk/>
          <pc:sldMk cId="3227283900" sldId="803"/>
        </pc:sldMkLst>
      </pc:sldChg>
      <pc:sldChg chg="modNotesTx">
        <pc:chgData name="José Rocha" userId="5a2b9847-c594-451f-bd95-321d28e11fe3" providerId="ADAL" clId="{98F83260-CD51-5F8E-9DEE-81EC8FAF244C}" dt="2026-07-14T10:20:18.336" v="12" actId="20577"/>
        <pc:sldMkLst>
          <pc:docMk/>
          <pc:sldMk cId="2874646621" sldId="805"/>
        </pc:sldMkLst>
      </pc:sldChg>
      <pc:sldChg chg="modNotesTx">
        <pc:chgData name="José Rocha" userId="5a2b9847-c594-451f-bd95-321d28e11fe3" providerId="ADAL" clId="{98F83260-CD51-5F8E-9DEE-81EC8FAF244C}" dt="2026-07-14T10:20:22.977" v="14" actId="20577"/>
        <pc:sldMkLst>
          <pc:docMk/>
          <pc:sldMk cId="2427409147" sldId="808"/>
        </pc:sldMkLst>
      </pc:sldChg>
      <pc:sldChg chg="modNotesTx">
        <pc:chgData name="José Rocha" userId="5a2b9847-c594-451f-bd95-321d28e11fe3" providerId="ADAL" clId="{98F83260-CD51-5F8E-9DEE-81EC8FAF244C}" dt="2026-07-14T10:20:25.730" v="15" actId="20577"/>
        <pc:sldMkLst>
          <pc:docMk/>
          <pc:sldMk cId="3499634775" sldId="809"/>
        </pc:sldMkLst>
      </pc:sldChg>
      <pc:sldChg chg="modNotesTx">
        <pc:chgData name="José Rocha" userId="5a2b9847-c594-451f-bd95-321d28e11fe3" providerId="ADAL" clId="{98F83260-CD51-5F8E-9DEE-81EC8FAF244C}" dt="2026-07-14T10:20:30.444" v="17" actId="20577"/>
        <pc:sldMkLst>
          <pc:docMk/>
          <pc:sldMk cId="1913934887" sldId="812"/>
        </pc:sldMkLst>
      </pc:sldChg>
      <pc:sldChg chg="modNotesTx">
        <pc:chgData name="José Rocha" userId="5a2b9847-c594-451f-bd95-321d28e11fe3" providerId="ADAL" clId="{98F83260-CD51-5F8E-9DEE-81EC8FAF244C}" dt="2026-07-14T10:20:53.096" v="23" actId="20577"/>
        <pc:sldMkLst>
          <pc:docMk/>
          <pc:sldMk cId="4219946227" sldId="816"/>
        </pc:sldMkLst>
      </pc:sldChg>
      <pc:sldChg chg="modNotesTx">
        <pc:chgData name="José Rocha" userId="5a2b9847-c594-451f-bd95-321d28e11fe3" providerId="ADAL" clId="{98F83260-CD51-5F8E-9DEE-81EC8FAF244C}" dt="2026-07-14T10:20:37.687" v="20" actId="20577"/>
        <pc:sldMkLst>
          <pc:docMk/>
          <pc:sldMk cId="3325845101" sldId="820"/>
        </pc:sldMkLst>
      </pc:sldChg>
      <pc:sldChg chg="modNotesTx">
        <pc:chgData name="José Rocha" userId="5a2b9847-c594-451f-bd95-321d28e11fe3" providerId="ADAL" clId="{98F83260-CD51-5F8E-9DEE-81EC8FAF244C}" dt="2026-07-14T10:20:43.649" v="22" actId="20577"/>
        <pc:sldMkLst>
          <pc:docMk/>
          <pc:sldMk cId="3743388967" sldId="827"/>
        </pc:sldMkLst>
      </pc:sldChg>
      <pc:sldChg chg="modNotesTx">
        <pc:chgData name="José Rocha" userId="5a2b9847-c594-451f-bd95-321d28e11fe3" providerId="ADAL" clId="{98F83260-CD51-5F8E-9DEE-81EC8FAF244C}" dt="2026-07-14T10:20:07.970" v="8" actId="20577"/>
        <pc:sldMkLst>
          <pc:docMk/>
          <pc:sldMk cId="2178486127" sldId="828"/>
        </pc:sldMkLst>
      </pc:sldChg>
      <pc:sldChg chg="modNotesTx">
        <pc:chgData name="José Rocha" userId="5a2b9847-c594-451f-bd95-321d28e11fe3" providerId="ADAL" clId="{98F83260-CD51-5F8E-9DEE-81EC8FAF244C}" dt="2026-07-14T10:20:13.176" v="10" actId="20577"/>
        <pc:sldMkLst>
          <pc:docMk/>
          <pc:sldMk cId="3542206191" sldId="829"/>
        </pc:sldMkLst>
      </pc:sldChg>
    </pc:docChg>
  </pc:docChgLst>
  <pc:docChgLst>
    <pc:chgData name="José Rocha" userId="5a2b9847-c594-451f-bd95-321d28e11fe3" providerId="ADAL" clId="{C3BAD36B-672C-41F2-A1E5-748C42426A3B}"/>
    <pc:docChg chg="modSld">
      <pc:chgData name="José Rocha" userId="5a2b9847-c594-451f-bd95-321d28e11fe3" providerId="ADAL" clId="{C3BAD36B-672C-41F2-A1E5-748C42426A3B}" dt="2026-07-13T21:24:49.402" v="3" actId="20577"/>
      <pc:docMkLst>
        <pc:docMk/>
      </pc:docMkLst>
      <pc:sldChg chg="modSp mod">
        <pc:chgData name="José Rocha" userId="5a2b9847-c594-451f-bd95-321d28e11fe3" providerId="ADAL" clId="{C3BAD36B-672C-41F2-A1E5-748C42426A3B}" dt="2026-07-13T21:22:13.205" v="0" actId="20577"/>
        <pc:sldMkLst>
          <pc:docMk/>
          <pc:sldMk cId="1499276215" sldId="755"/>
        </pc:sldMkLst>
        <pc:spChg chg="mod">
          <ac:chgData name="José Rocha" userId="5a2b9847-c594-451f-bd95-321d28e11fe3" providerId="ADAL" clId="{C3BAD36B-672C-41F2-A1E5-748C42426A3B}" dt="2026-07-13T21:22:13.205" v="0" actId="20577"/>
          <ac:spMkLst>
            <pc:docMk/>
            <pc:sldMk cId="1499276215" sldId="755"/>
            <ac:spMk id="12" creationId="{35579899-2F4B-5BC4-561F-505AF579F0C3}"/>
          </ac:spMkLst>
        </pc:spChg>
      </pc:sldChg>
      <pc:sldChg chg="modSp">
        <pc:chgData name="José Rocha" userId="5a2b9847-c594-451f-bd95-321d28e11fe3" providerId="ADAL" clId="{C3BAD36B-672C-41F2-A1E5-748C42426A3B}" dt="2026-07-13T21:24:49.402" v="3" actId="20577"/>
        <pc:sldMkLst>
          <pc:docMk/>
          <pc:sldMk cId="4219946227" sldId="816"/>
        </pc:sldMkLst>
        <pc:spChg chg="mod">
          <ac:chgData name="José Rocha" userId="5a2b9847-c594-451f-bd95-321d28e11fe3" providerId="ADAL" clId="{C3BAD36B-672C-41F2-A1E5-748C42426A3B}" dt="2026-07-13T21:24:49.402" v="3" actId="20577"/>
          <ac:spMkLst>
            <pc:docMk/>
            <pc:sldMk cId="4219946227" sldId="816"/>
            <ac:spMk id="33" creationId="{2C925271-C9E7-4749-B228-796E5AF6CF1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A6565-73DF-42F4-AF30-BB80A3104FF1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63077-6F3D-4A0A-90E0-B7125F23B8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902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9113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7D857-63DA-E765-66BB-570A95492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A356D2B2-F888-DDD4-B4E3-ED7DEE4254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5FB8136-A0DE-2CC3-532C-47288904E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748325B-EF29-B8B8-A3EB-149E52A77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0573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18B084-6A1C-92A5-E7D1-CCC9308FF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73959A40-F1EC-C651-363A-95FD8CBEE8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D669907-87FE-2736-F7DD-0030B881E7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A80A95C-B744-927E-9CCD-39D86099EE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0218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51FB3-84B5-0309-8D31-4A708C6DF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E5A84B6-6AD2-9889-C6AD-186350B3B9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10186EEC-7FE1-B101-383D-F037115B3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594AD3AC-DAA5-DB35-A3E3-DC6EAB54E46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938444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375E88-2A55-F7A4-FF32-3E115A856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E986ED8-8A2A-94B8-5B2C-378A0F524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41EA90A1-2D97-8112-327A-3EEADCED23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C455109-21FD-59FF-99FF-CC8A435961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5178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CF7CB-9EA4-71DD-A4B4-5594FF071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D871D081-6C84-73A2-11BC-2ED02C59F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2D3ABECF-2585-2994-0221-23351E476B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0F1D62A-38A5-4B42-424E-A04274825A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6818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464AD0-CE3A-0BEE-2593-49D544D5D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4A1E33FE-D7FA-3B88-0702-0C69925EF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BDFD4FCE-8719-F07F-6096-B4C0350749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9B1C4AC-17D2-E3E3-636E-F28C88FE17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045947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D67F2-B07C-E0D2-6029-10D7F20A21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C69C8441-1899-EBDF-4CD9-0D0DD80600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68B973DE-7797-B175-CE0E-E450C9526E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5FF6624-FABC-2293-EEA5-81887F7C7C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84528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095C8-8B14-4180-741A-8E1BE8C87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1AC4777-02A7-85FA-40B8-A8026880D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352697F1-AD4C-6AF5-0415-36755D218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2287498-6B68-B198-8356-210B43CD0D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17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302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88FB0-9077-E4A0-050C-49B9FF744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4118AD-1FFD-EDF6-17FE-EEAA7AFF0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52F51F-897C-0D23-A422-8FDD85972C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3710F-6123-A0E6-07E8-BB5A300635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234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00C3B-4C28-7D58-4ECD-A1B8975ED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844C4BA0-D32D-ABF9-9AFC-7BCEF20E5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D6EBAFB5-B114-8DAA-C719-6BBFF9DAF2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A61D54E-35FC-7D0D-0E59-C1CC83689D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532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DFF37-9B6B-F468-4355-CC4ED4937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6E132-42F7-A1F9-2396-5317793DCE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CCB6C-E303-4954-2355-2ECCB1EEA0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B95E3B-F4E4-91F0-D69E-70BDE64258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531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42C443-1A63-685C-1B5C-D0DF770CE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2A2B6C97-9B3B-AEF2-FDB7-6A4B30012C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C56AFA05-ED62-80BF-D6EC-A4F58A12D5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34987386-7317-BE4E-63D3-7FA939F64BD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9527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3348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4D5EC-293C-24D4-C01F-4309AD497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A3885F0-BEF5-A85A-0829-7ECF72B19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674F4-FD17-93DD-A53F-E16D837D0F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1CBAC-222E-2037-E102-E768B85119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24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5CC93-39E3-5C9E-8A0C-8D65CEBF5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C4AE00-DA2B-2233-CD02-500E03B23C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693435-6F5B-DB8B-A707-B4897DF7BD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PT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5338F-F7A2-39B4-AF92-6472110894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E63077-6F3D-4A0A-90E0-B7125F23B86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604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C4389-8B55-F15A-96A5-B8B7A8843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6D5AB33E-1790-015A-8947-512E7B9579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A412A350-BE09-8197-313D-CF57E9C2A1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152EBC93-370E-F049-801B-1EE103D31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133267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118768-0452-7A8C-8404-8B234F243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>
            <a:extLst>
              <a:ext uri="{FF2B5EF4-FFF2-40B4-BE49-F238E27FC236}">
                <a16:creationId xmlns:a16="http://schemas.microsoft.com/office/drawing/2014/main" id="{5904B299-7094-D83A-FB30-27B3711C99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>
            <a:extLst>
              <a:ext uri="{FF2B5EF4-FFF2-40B4-BE49-F238E27FC236}">
                <a16:creationId xmlns:a16="http://schemas.microsoft.com/office/drawing/2014/main" id="{E38AD1F1-C3FD-E4DD-3822-6EFBF313A7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pt-PT" b="0" dirty="0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866396C-EC6C-ED6C-240F-317B84ADAC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38473B-D26F-40B0-9DDC-BA4CEEABC09C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2343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8B417-46D9-4C23-87B3-568050276BA5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95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A3249-DABE-4F0C-B26A-B99CD94D3066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709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3F36F-3130-4726-AE4C-B7F5EE1B18CB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78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83E12-8C20-465B-9A07-1D0FA9979845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054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4BAB9-AECC-40D9-BF65-8A9717487FAF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141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A7B5-702E-46FB-BC48-54585C73349D}" type="datetime1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70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3C5BB-CA40-4555-B66A-4E369B9DF88E}" type="datetime1">
              <a:rPr lang="en-GB" smtClean="0"/>
              <a:t>14/07/2026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48882-7ABB-4A8C-B609-D3014B82E7D9}" type="datetime1">
              <a:rPr lang="en-GB" smtClean="0"/>
              <a:t>14/07/2026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81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00749-B01A-492A-850A-C321D53236AD}" type="datetime1">
              <a:rPr lang="en-GB" smtClean="0"/>
              <a:t>14/07/2026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461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45F80-BD9B-4FEF-8AEA-56A9CEA29289}" type="datetime1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13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46CC6-E49E-450F-9778-FB58B622AE2A}" type="datetime1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537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39367-39C0-4987-A1CB-57199B9ACD06}" type="datetime1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Débora Barreiros - CAT presentation - 15th September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4DE02-1EBF-4A02-86F0-D63F20DDEE9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007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emf"/><Relationship Id="rId4" Type="http://schemas.openxmlformats.org/officeDocument/2006/relationships/image" Target="../media/image1.png"/><Relationship Id="rId9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60.png"/><Relationship Id="rId5" Type="http://schemas.openxmlformats.org/officeDocument/2006/relationships/image" Target="../media/image540.png"/><Relationship Id="rId10" Type="http://schemas.openxmlformats.org/officeDocument/2006/relationships/image" Target="../media/image64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661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690.png"/><Relationship Id="rId11" Type="http://schemas.openxmlformats.org/officeDocument/2006/relationships/image" Target="../media/image72.png"/><Relationship Id="rId5" Type="http://schemas.openxmlformats.org/officeDocument/2006/relationships/image" Target="../media/image70.png"/><Relationship Id="rId10" Type="http://schemas.openxmlformats.org/officeDocument/2006/relationships/image" Target="../media/image71.png"/><Relationship Id="rId4" Type="http://schemas.openxmlformats.org/officeDocument/2006/relationships/image" Target="../media/image630.png"/><Relationship Id="rId9" Type="http://schemas.openxmlformats.org/officeDocument/2006/relationships/image" Target="../media/image70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7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800.png"/><Relationship Id="rId5" Type="http://schemas.openxmlformats.org/officeDocument/2006/relationships/image" Target="../media/image790.png"/><Relationship Id="rId4" Type="http://schemas.openxmlformats.org/officeDocument/2006/relationships/image" Target="../media/image80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5.png"/><Relationship Id="rId3" Type="http://schemas.openxmlformats.org/officeDocument/2006/relationships/notesSlide" Target="../notesSlides/notesSlide17.xml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11" Type="http://schemas.openxmlformats.org/officeDocument/2006/relationships/image" Target="../media/image83.png"/><Relationship Id="rId10" Type="http://schemas.openxmlformats.org/officeDocument/2006/relationships/image" Target="../media/image82.png"/><Relationship Id="rId9" Type="http://schemas.openxmlformats.org/officeDocument/2006/relationships/image" Target="../media/image6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86.svg"/><Relationship Id="rId5" Type="http://schemas.openxmlformats.org/officeDocument/2006/relationships/notesSlide" Target="../notesSlides/notesSlide18.xml"/><Relationship Id="rId10" Type="http://schemas.openxmlformats.org/officeDocument/2006/relationships/image" Target="../media/image8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9.png"/><Relationship Id="rId12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6.png"/><Relationship Id="rId1" Type="http://schemas.openxmlformats.org/officeDocument/2006/relationships/tags" Target="../tags/tag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124F1722-014A-6148-528D-2EC8656D67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77638" y="1479148"/>
                <a:ext cx="9299275" cy="1749474"/>
              </a:xfrm>
              <a:prstGeom prst="roundRect">
                <a:avLst>
                  <a:gd name="adj" fmla="val 3846"/>
                </a:avLst>
              </a:prstGeom>
              <a:solidFill>
                <a:srgbClr val="800000"/>
              </a:solidFill>
              <a:ln w="28575">
                <a:solidFill>
                  <a:srgbClr val="8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en-GB" sz="3600" b="1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Precision measurement of the </a:t>
                </a:r>
                <a14:m>
                  <m:oMath xmlns:m="http://schemas.openxmlformats.org/officeDocument/2006/math">
                    <m:r>
                      <a:rPr lang="en-GB" sz="3600" b="1" i="1" noProof="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𝑾</m:t>
                    </m:r>
                  </m:oMath>
                </a14:m>
                <a:r>
                  <a:rPr lang="en-GB" sz="3600" b="1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 boson decay branching fractions in </a:t>
                </a:r>
              </a:p>
              <a:p>
                <a:pPr>
                  <a:lnSpc>
                    <a:spcPct val="100000"/>
                  </a:lnSpc>
                </a:pPr>
                <a:r>
                  <a:rPr lang="en-GB" sz="3600" b="1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proton-proton collisions 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3600" b="1" i="1" noProof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sz="3600" b="1" noProof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Helvetica" panose="020B0604020202020204" pitchFamily="34" charset="0"/>
                          </a:rPr>
                          <m:t>𝒔</m:t>
                        </m:r>
                      </m:e>
                    </m:rad>
                    <m:r>
                      <a:rPr lang="pt-PT" sz="3600" b="1" i="0" noProof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=</m:t>
                    </m:r>
                    <m:r>
                      <a:rPr lang="pt-PT" sz="3600" b="1" i="0" noProof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Helvetica" panose="020B0604020202020204" pitchFamily="34" charset="0"/>
                      </a:rPr>
                      <m:t>𝟏𝟑</m:t>
                    </m:r>
                  </m:oMath>
                </a14:m>
                <a:r>
                  <a:rPr lang="en-GB" sz="3600" b="1" noProof="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elvetica" panose="020B0604020202020204" pitchFamily="34" charset="0"/>
                    <a:cs typeface="Helvetica" panose="020B0604020202020204" pitchFamily="34" charset="0"/>
                  </a:rPr>
                  <a:t> TeV 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124F1722-014A-6148-528D-2EC8656D67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7638" y="1479148"/>
                <a:ext cx="9299275" cy="1749474"/>
              </a:xfrm>
              <a:prstGeom prst="roundRect">
                <a:avLst>
                  <a:gd name="adj" fmla="val 3846"/>
                </a:avLst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8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>
            <a:extLst>
              <a:ext uri="{FF2B5EF4-FFF2-40B4-BE49-F238E27FC236}">
                <a16:creationId xmlns:a16="http://schemas.microsoft.com/office/drawing/2014/main" id="{E0B80960-3911-41AE-9F3D-BFEEBDDCF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8720" y="423030"/>
            <a:ext cx="5306560" cy="731662"/>
          </a:xfrm>
        </p:spPr>
        <p:txBody>
          <a:bodyPr anchor="ctr">
            <a:noAutofit/>
          </a:bodyPr>
          <a:lstStyle/>
          <a:p>
            <a:r>
              <a:rPr lang="en-GB" sz="17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COURSE ON PHYSICS AT THE LHC</a:t>
            </a:r>
          </a:p>
          <a:p>
            <a:r>
              <a:rPr lang="en-GB" sz="1700" dirty="0">
                <a:latin typeface="Helvetica" panose="020B0604020202020204" pitchFamily="34" charset="0"/>
                <a:cs typeface="Helvetica" panose="020B0604020202020204" pitchFamily="34" charset="0"/>
              </a:rPr>
              <a:t>LIP, Lisbon, Portugal, July 15,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31E61-399A-4E79-BBA6-781C94BB6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9762" y="229663"/>
            <a:ext cx="1417927" cy="925029"/>
          </a:xfrm>
          <a:prstGeom prst="rect">
            <a:avLst/>
          </a:prstGeom>
        </p:spPr>
      </p:pic>
      <p:pic>
        <p:nvPicPr>
          <p:cNvPr id="17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78E72DF-C464-4E18-A8E9-BC745A32C0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084" y="-356076"/>
            <a:ext cx="2619876" cy="1851338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B343A17-CA5E-4893-99F4-548057B53DB9}"/>
              </a:ext>
            </a:extLst>
          </p:cNvPr>
          <p:cNvSpPr txBox="1">
            <a:spLocks/>
          </p:cNvSpPr>
          <p:nvPr/>
        </p:nvSpPr>
        <p:spPr>
          <a:xfrm>
            <a:off x="1140991" y="3429000"/>
            <a:ext cx="6858000" cy="115638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6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José Rebelo Rocha</a:t>
            </a:r>
          </a:p>
          <a:p>
            <a:r>
              <a:rPr lang="en-GB" sz="1600" dirty="0" err="1">
                <a:latin typeface="Helvetica" panose="020B0604020202020204" pitchFamily="34" charset="0"/>
                <a:cs typeface="Helvetica" panose="020B0604020202020204" pitchFamily="34" charset="0"/>
              </a:rPr>
              <a:t>jose.r.rocha@tecnico.ulisboa.pt</a:t>
            </a:r>
            <a:endParaRPr lang="en-GB" sz="16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GB" sz="1600" dirty="0">
                <a:latin typeface="Helvetica" panose="020B0604020202020204" pitchFamily="34" charset="0"/>
                <a:cs typeface="Helvetica" panose="020B0604020202020204" pitchFamily="34" charset="0"/>
              </a:rPr>
              <a:t>CFTP-IST, Lisbon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0453FC2-97D6-4ECF-BA82-738C2F758A9E}"/>
              </a:ext>
            </a:extLst>
          </p:cNvPr>
          <p:cNvSpPr txBox="1">
            <a:spLocks/>
          </p:cNvSpPr>
          <p:nvPr/>
        </p:nvSpPr>
        <p:spPr>
          <a:xfrm>
            <a:off x="0" y="4598020"/>
            <a:ext cx="9144000" cy="15355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Collaboration: 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CMS</a:t>
            </a:r>
          </a:p>
          <a:p>
            <a:r>
              <a:rPr lang="en-GB" sz="1800" b="1" dirty="0">
                <a:latin typeface="Helvetica" panose="020B0604020202020204" pitchFamily="34" charset="0"/>
              </a:rPr>
              <a:t>Published in: </a:t>
            </a:r>
            <a:r>
              <a:rPr lang="en-GB" sz="1800" dirty="0">
                <a:latin typeface="Helvetica" panose="020B0604020202020204" pitchFamily="34" charset="0"/>
              </a:rPr>
              <a:t>Phys. Rev. D 105 (2022) 7, 072008</a:t>
            </a:r>
          </a:p>
          <a:p>
            <a:r>
              <a:rPr lang="en-GB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arXiv:</a:t>
            </a:r>
            <a:r>
              <a:rPr lang="en-GB" sz="1800" dirty="0">
                <a:latin typeface="Helvetica" panose="020B0604020202020204" pitchFamily="34" charset="0"/>
                <a:cs typeface="Helvetica" panose="020B0604020202020204" pitchFamily="34" charset="0"/>
              </a:rPr>
              <a:t> 2201.07861 [hep-ex] </a:t>
            </a:r>
            <a:r>
              <a:rPr lang="en-GB" sz="1800" b="1" dirty="0">
                <a:solidFill>
                  <a:srgbClr val="8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endParaRPr lang="en-GB" sz="18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DE2AC0-ABB3-581F-6E8E-1BFE069839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548" y="6154047"/>
            <a:ext cx="1180517" cy="374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90CC18-E9D9-6897-91D2-CBEC12671B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2351" b="25339"/>
          <a:stretch/>
        </p:blipFill>
        <p:spPr>
          <a:xfrm>
            <a:off x="2072439" y="6177239"/>
            <a:ext cx="980272" cy="414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403F7B-6FCB-E0BB-7BE7-76AD4FE2BD4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69085" y="6147956"/>
            <a:ext cx="561029" cy="3741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8BFB3A0-4825-82E5-42E2-28D01296554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3233"/>
          <a:stretch/>
        </p:blipFill>
        <p:spPr>
          <a:xfrm>
            <a:off x="4446315" y="6164780"/>
            <a:ext cx="1256246" cy="340529"/>
          </a:xfrm>
          <a:prstGeom prst="rect">
            <a:avLst/>
          </a:prstGeom>
        </p:spPr>
      </p:pic>
      <p:pic>
        <p:nvPicPr>
          <p:cNvPr id="21" name="Picture 20" descr="Text, logo&#10;&#10;Description automatically generated">
            <a:extLst>
              <a:ext uri="{FF2B5EF4-FFF2-40B4-BE49-F238E27FC236}">
                <a16:creationId xmlns:a16="http://schemas.microsoft.com/office/drawing/2014/main" id="{5142C48B-7AE2-9B74-CB09-9A80F0B535A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214" y="6058782"/>
            <a:ext cx="1383387" cy="677691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729931BF-35AD-5F2E-99DA-B175AEF616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09307" y="6025414"/>
            <a:ext cx="1383386" cy="622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571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B587-5664-E288-E965-BD2D40AB6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640340C9-F3EA-4D30-1DC7-4621C9638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9807" y="4884432"/>
            <a:ext cx="4097080" cy="69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1B8D137-439B-F68B-10A5-B25ED8888685}"/>
                  </a:ext>
                </a:extLst>
              </p:cNvPr>
              <p:cNvSpPr/>
              <p:nvPr/>
            </p:nvSpPr>
            <p:spPr>
              <a:xfrm>
                <a:off x="5539053" y="4694717"/>
                <a:ext cx="3499200" cy="2038236"/>
              </a:xfrm>
              <a:prstGeom prst="round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>
                <a:noAutofit/>
              </a:bodyPr>
              <a:lstStyle/>
              <a:p>
                <a:pPr marL="171450" indent="-171450" algn="l">
                  <a:spcAft>
                    <a:spcPts val="500"/>
                  </a:spcAft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𝒆𝒆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—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subleading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electron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aseline="-25000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endParaRPr lang="en-GB" baseline="-250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spcAft>
                    <a:spcPts val="500"/>
                  </a:spcAft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𝝁𝝁</m:t>
                    </m:r>
                    <m:r>
                      <a:rPr lang="en-GB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—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subleading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muon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aseline="-25000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endParaRPr lang="en-GB" baseline="-250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spcAft>
                    <a:spcPts val="500"/>
                  </a:spcAft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</m:t>
                    </m:r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𝝁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—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subleading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lepton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aseline="-25000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endParaRPr lang="en-GB" baseline="-250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spcAft>
                    <a:spcPts val="500"/>
                  </a:spcAft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</m:t>
                    </m:r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  <m:r>
                      <a:rPr lang="en-GB" b="1" i="1" baseline="-25000" dirty="0" err="1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</m:oMath>
                </a14:m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𝝁𝝉</m:t>
                    </m:r>
                    <m:r>
                      <a:rPr lang="en-GB" b="1" i="1" baseline="-25000" dirty="0" err="1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— hadronic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𝜏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aseline="-25000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endParaRPr lang="en-GB" baseline="-250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buFont typeface="Arial"/>
                  <a:buChar char="•"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𝒆𝒉</m:t>
                    </m:r>
                  </m:oMath>
                </a14:m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𝝁</m:t>
                    </m:r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𝒉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— lepton p</a:t>
                </a:r>
                <a:r>
                  <a:rPr lang="en-GB" baseline="-2500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11B8D137-439B-F68B-10A5-B25ED88886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9053" y="4694717"/>
                <a:ext cx="3499200" cy="2038236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17A21-BBC9-3166-B2D0-70046D467D32}"/>
                  </a:ext>
                </a:extLst>
              </p:cNvPr>
              <p:cNvSpPr txBox="1"/>
              <p:nvPr/>
            </p:nvSpPr>
            <p:spPr>
              <a:xfrm>
                <a:off x="0" y="5668586"/>
                <a:ext cx="5941933" cy="572867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 anchorCtr="0">
                <a:noAutofit/>
              </a:bodyPr>
              <a:lstStyle/>
              <a:p>
                <a:pPr algn="ctr"/>
                <a:r>
                  <a:rPr lang="en-US" i="1" dirty="0">
                    <a:solidFill>
                      <a:srgbClr val="4A4A4A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σ = process cross section ·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4A4A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ℒ</m:t>
                    </m:r>
                  </m:oMath>
                </a14:m>
                <a:r>
                  <a:rPr lang="en-US" i="1" dirty="0">
                    <a:solidFill>
                      <a:srgbClr val="4A4A4A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= luminosity </a:t>
                </a:r>
              </a:p>
              <a:p>
                <a:pPr algn="ctr"/>
                <a:r>
                  <a:rPr lang="en-US" i="1" dirty="0">
                    <a:solidFill>
                      <a:srgbClr val="4A4A4A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E= selection efficiency · N = background yield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l-GR" i="1" smtClean="0">
                        <a:solidFill>
                          <a:srgbClr val="4A4A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ℬ</m:t>
                    </m:r>
                  </m:oMath>
                </a14:m>
                <a:r>
                  <a:rPr lang="en-US" i="1" dirty="0">
                    <a:solidFill>
                      <a:srgbClr val="4A4A4A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= branching fraction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7C17A21-BBC9-3166-B2D0-70046D467D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68586"/>
                <a:ext cx="5941933" cy="572867"/>
              </a:xfrm>
              <a:prstGeom prst="rect">
                <a:avLst/>
              </a:prstGeom>
              <a:blipFill>
                <a:blip r:embed="rId6"/>
                <a:stretch>
                  <a:fillRect t="-6383" b="-765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A0367E-4895-C881-2571-31B76EAF1C3B}"/>
                  </a:ext>
                </a:extLst>
              </p:cNvPr>
              <p:cNvSpPr txBox="1"/>
              <p:nvPr/>
            </p:nvSpPr>
            <p:spPr>
              <a:xfrm>
                <a:off x="1362094" y="4355611"/>
                <a:ext cx="6419812" cy="297812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 anchorCtr="0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Estimated number of events in bin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ea typeface="Calibri"/>
                        <a:cs typeface="Arial" panose="020B0604020202020204" pitchFamily="34" charset="0"/>
                      </a:rPr>
                      <m:t>𝒊</m:t>
                    </m:r>
                  </m:oMath>
                </a14:m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and category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ea typeface="Calibri"/>
                        <a:cs typeface="Arial" panose="020B0604020202020204" pitchFamily="34" charset="0"/>
                      </a:rPr>
                      <m:t>𝒋</m:t>
                    </m:r>
                  </m:oMath>
                </a14:m>
                <a:endParaRPr lang="en-US" sz="2000" b="1" dirty="0">
                  <a:solidFill>
                    <a:srgbClr val="7A121C"/>
                  </a:solidFill>
                  <a:latin typeface="Arial" panose="020B0604020202020204" pitchFamily="34" charset="0"/>
                  <a:ea typeface="Calibri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9A0367E-4895-C881-2571-31B76EAF1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2094" y="4355611"/>
                <a:ext cx="6419812" cy="297812"/>
              </a:xfrm>
              <a:prstGeom prst="rect">
                <a:avLst/>
              </a:prstGeom>
              <a:blipFill>
                <a:blip r:embed="rId7"/>
                <a:stretch>
                  <a:fillRect l="-95" t="-10417" b="-7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B837917-E9EA-AE89-D6E8-636F11FF3242}"/>
              </a:ext>
            </a:extLst>
          </p:cNvPr>
          <p:cNvSpPr/>
          <p:nvPr/>
        </p:nvSpPr>
        <p:spPr>
          <a:xfrm>
            <a:off x="436514" y="693811"/>
            <a:ext cx="8270972" cy="3430791"/>
          </a:xfrm>
          <a:prstGeom prst="roundRect">
            <a:avLst/>
          </a:prstGeom>
          <a:solidFill>
            <a:srgbClr val="F7ECEE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>
            <a:noAutofit/>
          </a:bodyPr>
          <a:lstStyle/>
          <a:p>
            <a:pPr>
              <a:spcAft>
                <a:spcPts val="600"/>
              </a:spcAft>
              <a:buNone/>
            </a:pPr>
            <a:endParaRPr lang="en-GB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6A5EEDE5-2041-D1A5-5B09-82A65F1F9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757" y="2221182"/>
            <a:ext cx="4356481" cy="343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7E4FEE03-A462-5A8A-DB4D-6B27EEB8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47" y="3514190"/>
            <a:ext cx="1765300" cy="34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7A234-6561-DC4C-CE0D-E3B5F380F182}"/>
                  </a:ext>
                </a:extLst>
              </p:cNvPr>
              <p:cNvSpPr txBox="1"/>
              <p:nvPr/>
            </p:nvSpPr>
            <p:spPr>
              <a:xfrm>
                <a:off x="656216" y="831826"/>
                <a:ext cx="7831567" cy="350814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 anchorCtr="0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The determination of the </a:t>
                </a:r>
                <a14:m>
                  <m:oMath xmlns:m="http://schemas.openxmlformats.org/officeDocument/2006/math">
                    <m:r>
                      <a:rPr lang="en-US" sz="2000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ea typeface="Calibri"/>
                        <a:cs typeface="Arial" panose="020B0604020202020204" pitchFamily="34" charset="0"/>
                      </a:rPr>
                      <m:t>𝑾</m:t>
                    </m:r>
                  </m:oMath>
                </a14:m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 branching fractions is carried out using a Maximum Likelihood Estimation (MLE)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187A234-6561-DC4C-CE0D-E3B5F380F1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16" y="831826"/>
                <a:ext cx="7831567" cy="350814"/>
              </a:xfrm>
              <a:prstGeom prst="rect">
                <a:avLst/>
              </a:prstGeom>
              <a:blipFill>
                <a:blip r:embed="rId10"/>
                <a:stretch>
                  <a:fillRect t="-6897" b="-1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EF56E39-2997-6972-085B-0145835486AF}"/>
              </a:ext>
            </a:extLst>
          </p:cNvPr>
          <p:cNvSpPr txBox="1"/>
          <p:nvPr/>
        </p:nvSpPr>
        <p:spPr>
          <a:xfrm>
            <a:off x="1944282" y="1686770"/>
            <a:ext cx="5255433" cy="249073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ctr"/>
            <a:r>
              <a:rPr lang="en-US" i="1" dirty="0">
                <a:solidFill>
                  <a:srgbClr val="4A4A4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The branching fractions are encoded in the vector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8A78E-DC17-6273-6638-A396743D24A8}"/>
              </a:ext>
            </a:extLst>
          </p:cNvPr>
          <p:cNvSpPr txBox="1"/>
          <p:nvPr/>
        </p:nvSpPr>
        <p:spPr>
          <a:xfrm rot="19393449">
            <a:off x="2546658" y="2912202"/>
            <a:ext cx="1769630" cy="2540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ctr"/>
            <a:r>
              <a:rPr lang="en-US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W-pair decay combinations</a:t>
            </a:r>
          </a:p>
        </p:txBody>
      </p:sp>
      <p:sp>
        <p:nvSpPr>
          <p:cNvPr id="13" name="Arrow: Down 9">
            <a:extLst>
              <a:ext uri="{FF2B5EF4-FFF2-40B4-BE49-F238E27FC236}">
                <a16:creationId xmlns:a16="http://schemas.microsoft.com/office/drawing/2014/main" id="{2C049732-9D6A-6F39-7EAC-A0A00CAA7F1D}"/>
              </a:ext>
            </a:extLst>
          </p:cNvPr>
          <p:cNvSpPr/>
          <p:nvPr/>
        </p:nvSpPr>
        <p:spPr>
          <a:xfrm>
            <a:off x="4445000" y="2712022"/>
            <a:ext cx="254000" cy="654357"/>
          </a:xfrm>
          <a:prstGeom prst="downArrow">
            <a:avLst/>
          </a:prstGeom>
          <a:solidFill>
            <a:srgbClr val="B07A8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00DC5A-69A8-2A49-1C8D-633ED82A13B1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994E8687-6E53-4A55-769A-193797F4B987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9A5F8F-52CE-7E21-FF20-0188A3E08F31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Branching Fractions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963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/>
      <p:bldP spid="11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C1E6D-BB01-07A3-186D-4BFDD5E91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5F428B9-D2D4-771F-B684-9ABABD2C2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999" y="1089345"/>
            <a:ext cx="4826000" cy="65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7A60318-E512-306F-7A31-FA23C0AF0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270" y="2551913"/>
            <a:ext cx="3632565" cy="39772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027420-A16D-8542-BD7D-F8C7F5F590B9}"/>
              </a:ext>
            </a:extLst>
          </p:cNvPr>
          <p:cNvSpPr txBox="1"/>
          <p:nvPr/>
        </p:nvSpPr>
        <p:spPr>
          <a:xfrm>
            <a:off x="1857829" y="622300"/>
            <a:ext cx="5428342" cy="533400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ctr"/>
            <a:r>
              <a:rPr lang="en-US" sz="2000" b="1" dirty="0">
                <a:solidFill>
                  <a:srgbClr val="7A121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Predicted yield in each bin and category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106DB4-5F17-3696-403B-E61CD43E8590}"/>
                  </a:ext>
                </a:extLst>
              </p:cNvPr>
              <p:cNvSpPr txBox="1"/>
              <p:nvPr/>
            </p:nvSpPr>
            <p:spPr>
              <a:xfrm>
                <a:off x="263719" y="1895523"/>
                <a:ext cx="8616561" cy="558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 anchorCtr="0">
                <a:noAutofit/>
              </a:bodyPr>
              <a:lstStyle/>
              <a:p>
                <a:pPr algn="ctr"/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Templates depend on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branching fractions and </a:t>
                </a:r>
                <a:r>
                  <a:rPr lang="en-US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nuisance parameters </a:t>
                </a:r>
                <a:r>
                  <a:rPr lang="en-US" b="1" dirty="0" err="1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θ</a:t>
                </a:r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which </a:t>
                </a:r>
                <a:r>
                  <a:rPr lang="en-US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account for the effects of systematic uncertainties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106DB4-5F17-3696-403B-E61CD43E8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719" y="1895523"/>
                <a:ext cx="8616561" cy="558800"/>
              </a:xfrm>
              <a:prstGeom prst="rect">
                <a:avLst/>
              </a:prstGeom>
              <a:blipFill>
                <a:blip r:embed="rId6"/>
                <a:stretch>
                  <a:fillRect t="-6522" b="-31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5AB398C6-A41D-B5EB-8E2A-4F8963DCA6F0}"/>
              </a:ext>
            </a:extLst>
          </p:cNvPr>
          <p:cNvGrpSpPr/>
          <p:nvPr/>
        </p:nvGrpSpPr>
        <p:grpSpPr>
          <a:xfrm>
            <a:off x="293963" y="3097607"/>
            <a:ext cx="4914337" cy="1485802"/>
            <a:chOff x="949309" y="4039207"/>
            <a:chExt cx="4328742" cy="1307804"/>
          </a:xfrm>
        </p:grpSpPr>
        <p:pic>
          <p:nvPicPr>
            <p:cNvPr id="8198" name="Picture 6">
              <a:extLst>
                <a:ext uri="{FF2B5EF4-FFF2-40B4-BE49-F238E27FC236}">
                  <a16:creationId xmlns:a16="http://schemas.microsoft.com/office/drawing/2014/main" id="{7E8FDC0E-355C-62A9-D90B-30DF130BDFB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5154" r="34729" b="1"/>
            <a:stretch>
              <a:fillRect/>
            </a:stretch>
          </p:blipFill>
          <p:spPr bwMode="auto">
            <a:xfrm>
              <a:off x="949309" y="4039207"/>
              <a:ext cx="4328742" cy="641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id="{CFB84AE4-A56B-787E-472B-D21C3907048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06"/>
            <a:stretch>
              <a:fillRect/>
            </a:stretch>
          </p:blipFill>
          <p:spPr bwMode="auto">
            <a:xfrm>
              <a:off x="2817049" y="4790259"/>
              <a:ext cx="2307515" cy="556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8685045-BFB5-C5BD-0B28-94C7770F8CEF}"/>
              </a:ext>
            </a:extLst>
          </p:cNvPr>
          <p:cNvSpPr txBox="1"/>
          <p:nvPr/>
        </p:nvSpPr>
        <p:spPr>
          <a:xfrm>
            <a:off x="392103" y="2642735"/>
            <a:ext cx="4576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7A121C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Negative log-likelihood </a:t>
            </a:r>
            <a:endParaRPr lang="en-P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35DDDB-94AC-381D-E306-26436E3C8B6A}"/>
              </a:ext>
            </a:extLst>
          </p:cNvPr>
          <p:cNvSpPr txBox="1"/>
          <p:nvPr/>
        </p:nvSpPr>
        <p:spPr>
          <a:xfrm>
            <a:off x="-185649" y="4520533"/>
            <a:ext cx="5533171" cy="320932"/>
          </a:xfrm>
          <a:prstGeom prst="rect">
            <a:avLst/>
          </a:prstGeom>
          <a:noFill/>
        </p:spPr>
        <p:txBody>
          <a:bodyPr vertOverflow="overflow" vert="horz" wrap="square" rtlCol="0" anchor="t" anchorCtr="0">
            <a:noAutofit/>
          </a:bodyPr>
          <a:lstStyle/>
          <a:p>
            <a:pPr algn="ctr"/>
            <a:r>
              <a:rPr lang="en-US" i="1" dirty="0">
                <a:solidFill>
                  <a:srgbClr val="4A4A4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y = </a:t>
            </a:r>
            <a:r>
              <a:rPr lang="en-US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data yield · </a:t>
            </a:r>
            <a:r>
              <a:rPr lang="el-GR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r>
              <a:rPr lang="en-US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prior uncertainty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3F70CFB-B0F4-3F18-F70E-74BAB9DFFB09}"/>
              </a:ext>
            </a:extLst>
          </p:cNvPr>
          <p:cNvGrpSpPr/>
          <p:nvPr/>
        </p:nvGrpSpPr>
        <p:grpSpPr>
          <a:xfrm>
            <a:off x="205740" y="4977641"/>
            <a:ext cx="5101913" cy="1498303"/>
            <a:chOff x="205740" y="4989956"/>
            <a:chExt cx="5101913" cy="14983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23E1AE2-B36E-577D-BFF2-C8C9E25C7C98}"/>
                </a:ext>
              </a:extLst>
            </p:cNvPr>
            <p:cNvGrpSpPr/>
            <p:nvPr/>
          </p:nvGrpSpPr>
          <p:grpSpPr>
            <a:xfrm>
              <a:off x="205740" y="4989956"/>
              <a:ext cx="5101913" cy="1498303"/>
              <a:chOff x="205740" y="4989956"/>
              <a:chExt cx="5101913" cy="1498303"/>
            </a:xfrm>
          </p:grpSpPr>
          <p:sp>
            <p:nvSpPr>
              <p:cNvPr id="22" name="Rectangle: Rounded Corners 8">
                <a:extLst>
                  <a:ext uri="{FF2B5EF4-FFF2-40B4-BE49-F238E27FC236}">
                    <a16:creationId xmlns:a16="http://schemas.microsoft.com/office/drawing/2014/main" id="{DC51269A-C656-00E2-F53A-EAB5B1843F76}"/>
                  </a:ext>
                </a:extLst>
              </p:cNvPr>
              <p:cNvSpPr/>
              <p:nvPr/>
            </p:nvSpPr>
            <p:spPr>
              <a:xfrm>
                <a:off x="205740" y="4989956"/>
                <a:ext cx="5002559" cy="1473672"/>
              </a:xfrm>
              <a:prstGeom prst="roundRect">
                <a:avLst>
                  <a:gd name="adj" fmla="val 10979"/>
                </a:avLst>
              </a:prstGeom>
              <a:solidFill>
                <a:srgbClr val="F8ECEE"/>
              </a:solidFill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>
                <a:noAutofit/>
              </a:bodyPr>
              <a:lstStyle/>
              <a:p>
                <a:pPr>
                  <a:spcAft>
                    <a:spcPts val="300"/>
                  </a:spcAft>
                  <a:buNone/>
                </a:pPr>
                <a:endParaRPr lang="en-US" sz="2000" dirty="0">
                  <a:solidFill>
                    <a:srgbClr val="3A3A3A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2" name="Rectangle: Rounded Corners 8">
                <a:extLst>
                  <a:ext uri="{FF2B5EF4-FFF2-40B4-BE49-F238E27FC236}">
                    <a16:creationId xmlns:a16="http://schemas.microsoft.com/office/drawing/2014/main" id="{35579899-2F4B-5BC4-561F-505AF579F0C3}"/>
                  </a:ext>
                </a:extLst>
              </p:cNvPr>
              <p:cNvSpPr/>
              <p:nvPr/>
            </p:nvSpPr>
            <p:spPr>
              <a:xfrm>
                <a:off x="366376" y="5014587"/>
                <a:ext cx="4941277" cy="1473672"/>
              </a:xfrm>
              <a:prstGeom prst="roundRect">
                <a:avLst>
                  <a:gd name="adj" fmla="val 109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>
                <a:noAutofit/>
              </a:bodyPr>
              <a:lstStyle/>
              <a:p>
                <a:pPr>
                  <a:spcAft>
                    <a:spcPts val="300"/>
                  </a:spcAft>
                  <a:buNone/>
                </a:pPr>
                <a:r>
                  <a:rPr lang="en-US" sz="2000" b="1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Branching fractions </a:t>
                </a:r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estimated by minimizing the </a:t>
                </a:r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ea typeface="Calibri"/>
                    <a:cs typeface="Arial" panose="020B0604020202020204" pitchFamily="34" charset="0"/>
                  </a:rPr>
                  <a:t>negative log-likelihood  </a:t>
                </a:r>
                <a:r>
                  <a:rPr lang="en-US" sz="20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respect to all parameters over all categories simultaneously</a:t>
                </a:r>
                <a:endParaRPr lang="en-US" sz="20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C05877C-B5B6-FB4B-36D3-BD688AC7DEC3}"/>
                </a:ext>
              </a:extLst>
            </p:cNvPr>
            <p:cNvSpPr/>
            <p:nvPr/>
          </p:nvSpPr>
          <p:spPr>
            <a:xfrm>
              <a:off x="334626" y="5060792"/>
              <a:ext cx="63500" cy="1332000"/>
            </a:xfrm>
            <a:prstGeom prst="rect">
              <a:avLst/>
            </a:prstGeom>
            <a:solidFill>
              <a:srgbClr val="7A121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85FB3D3-FC07-1399-319D-43FEF78153AA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3476FC5A-D2EE-9802-643F-01C3F61E5B34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1FD06-8845-B481-4F47-8CACF181C400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Branching Fractions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927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71DF6-00EE-08A9-9745-28EA4660C3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8FCFB7-BEED-A2A6-8FEE-A323EA882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6" y="1105741"/>
            <a:ext cx="4629175" cy="49992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C81D93-C132-C2E2-564F-41183FEE8C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" r="4793"/>
          <a:stretch>
            <a:fillRect/>
          </a:stretch>
        </p:blipFill>
        <p:spPr>
          <a:xfrm>
            <a:off x="4586927" y="1086275"/>
            <a:ext cx="4515531" cy="50338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346291-C53B-D9D9-7C85-A8DCAB06430D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2644C8F4-EC20-8122-080D-DC3D6D4AEBF6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C076B8-8BC5-111A-AB88-32D9BABD1BDC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Extraction of Branching Fractions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39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40F29-C28C-D543-0FEB-BE4F3211B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stematicsSubtitle">
            <a:extLst>
              <a:ext uri="{FF2B5EF4-FFF2-40B4-BE49-F238E27FC236}">
                <a16:creationId xmlns:a16="http://schemas.microsoft.com/office/drawing/2014/main" id="{AB083636-1500-6940-A7D6-2D533CE8B2CB}"/>
              </a:ext>
            </a:extLst>
          </p:cNvPr>
          <p:cNvSpPr txBox="1"/>
          <p:nvPr/>
        </p:nvSpPr>
        <p:spPr>
          <a:xfrm>
            <a:off x="304800" y="691591"/>
            <a:ext cx="8534400" cy="4318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ctr"/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quoted as a </a:t>
            </a:r>
            <a:r>
              <a:rPr lang="en-GB" sz="1800" b="1" dirty="0">
                <a:solidFill>
                  <a:srgbClr val="800600"/>
                </a:solidFill>
                <a:latin typeface="Arial"/>
              </a:rPr>
              <a:t>percent</a:t>
            </a:r>
            <a:r>
              <a:rPr lang="en-GB" sz="1800" dirty="0">
                <a:solidFill>
                  <a:srgbClr val="333333"/>
                </a:solidFill>
                <a:latin typeface="Arial"/>
              </a:rPr>
              <a:t> </a:t>
            </a: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GB" sz="1800" b="1" dirty="0">
                <a:solidFill>
                  <a:srgbClr val="800600"/>
                </a:solidFill>
                <a:latin typeface="Arial"/>
              </a:rPr>
              <a:t>total systematic uncertainty</a:t>
            </a:r>
          </a:p>
        </p:txBody>
      </p:sp>
      <p:sp>
        <p:nvSpPr>
          <p:cNvPr id="17" name="DriverCard">
            <a:extLst>
              <a:ext uri="{FF2B5EF4-FFF2-40B4-BE49-F238E27FC236}">
                <a16:creationId xmlns:a16="http://schemas.microsoft.com/office/drawing/2014/main" id="{1A64DF61-0804-9C40-8D6D-CD4EA1F7511E}"/>
              </a:ext>
            </a:extLst>
          </p:cNvPr>
          <p:cNvSpPr/>
          <p:nvPr/>
        </p:nvSpPr>
        <p:spPr>
          <a:xfrm>
            <a:off x="1577863" y="1875721"/>
            <a:ext cx="2514600" cy="175010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80060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ranchLabel">
                <a:extLst>
                  <a:ext uri="{FF2B5EF4-FFF2-40B4-BE49-F238E27FC236}">
                    <a16:creationId xmlns:a16="http://schemas.microsoft.com/office/drawing/2014/main" id="{B4CCFD8C-3A4E-4042-A3B6-E19C5D7DD37D}"/>
                  </a:ext>
                </a:extLst>
              </p:cNvPr>
              <p:cNvSpPr txBox="1"/>
              <p:nvPr/>
            </p:nvSpPr>
            <p:spPr>
              <a:xfrm>
                <a:off x="2107717" y="1883091"/>
                <a:ext cx="1556491" cy="304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𝒆</m:t>
                      </m:r>
                      <m:sSub>
                        <m:sSubPr>
                          <m:ctrlPr>
                            <a:rPr lang="en-GB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pt-PT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  <a:endParaRPr lang="pt-PT" sz="2400" b="1" i="1" dirty="0">
                  <a:solidFill>
                    <a:srgbClr val="800600"/>
                  </a:solidFill>
                  <a:latin typeface="Cambria Math" panose="02040503050406030204" pitchFamily="18" charset="0"/>
                </a:endParaRPr>
              </a:p>
              <a:p>
                <a:pPr algn="l"/>
                <a:endParaRPr lang="pt-PT" sz="2400" b="1" i="1" dirty="0">
                  <a:solidFill>
                    <a:srgbClr val="99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BranchLabel">
                <a:extLst>
                  <a:ext uri="{FF2B5EF4-FFF2-40B4-BE49-F238E27FC236}">
                    <a16:creationId xmlns:a16="http://schemas.microsoft.com/office/drawing/2014/main" id="{B4CCFD8C-3A4E-4042-A3B6-E19C5D7DD3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7717" y="1883091"/>
                <a:ext cx="1556491" cy="304800"/>
              </a:xfrm>
              <a:prstGeom prst="rect">
                <a:avLst/>
              </a:prstGeom>
              <a:blipFill>
                <a:blip r:embed="rId4"/>
                <a:stretch>
                  <a:fillRect b="-76000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ImpactValue">
            <a:extLst>
              <a:ext uri="{FF2B5EF4-FFF2-40B4-BE49-F238E27FC236}">
                <a16:creationId xmlns:a16="http://schemas.microsoft.com/office/drawing/2014/main" id="{EA06A440-A29A-0148-87AB-6EBFDE67689E}"/>
              </a:ext>
            </a:extLst>
          </p:cNvPr>
          <p:cNvSpPr txBox="1"/>
          <p:nvPr/>
        </p:nvSpPr>
        <p:spPr>
          <a:xfrm>
            <a:off x="2377963" y="3138451"/>
            <a:ext cx="990600" cy="3556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ctr"/>
            <a:r>
              <a:rPr lang="en-PT" sz="2400" b="1" dirty="0">
                <a:solidFill>
                  <a:srgbClr val="800600"/>
                </a:solidFill>
                <a:latin typeface="Arial"/>
              </a:rPr>
              <a:t>50%</a:t>
            </a:r>
          </a:p>
        </p:txBody>
      </p:sp>
      <p:sp>
        <p:nvSpPr>
          <p:cNvPr id="20" name="DriverText">
            <a:extLst>
              <a:ext uri="{FF2B5EF4-FFF2-40B4-BE49-F238E27FC236}">
                <a16:creationId xmlns:a16="http://schemas.microsoft.com/office/drawing/2014/main" id="{43A804BC-C2E0-D246-BE27-663CF6D27F16}"/>
              </a:ext>
            </a:extLst>
          </p:cNvPr>
          <p:cNvSpPr txBox="1"/>
          <p:nvPr/>
        </p:nvSpPr>
        <p:spPr>
          <a:xfrm>
            <a:off x="1806463" y="2275455"/>
            <a:ext cx="2159000" cy="923067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ctr"/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reconstruction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ExhibitCaption">
                <a:extLst>
                  <a:ext uri="{FF2B5EF4-FFF2-40B4-BE49-F238E27FC236}">
                    <a16:creationId xmlns:a16="http://schemas.microsoft.com/office/drawing/2014/main" id="{2C925271-C9E7-4749-B228-796E5AF6CF12}"/>
                  </a:ext>
                </a:extLst>
              </p:cNvPr>
              <p:cNvSpPr txBox="1"/>
              <p:nvPr/>
            </p:nvSpPr>
            <p:spPr>
              <a:xfrm>
                <a:off x="1930400" y="1098240"/>
                <a:ext cx="5283200" cy="304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 algn="ctr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Largest impacts of each source of </a:t>
                </a:r>
                <a:r>
                  <a:rPr lang="en-GB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uncertainty for each </a:t>
                </a:r>
                <a14:m>
                  <m:oMath xmlns:m="http://schemas.openxmlformats.org/officeDocument/2006/math">
                    <m: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branching fraction</a:t>
                </a:r>
              </a:p>
            </p:txBody>
          </p:sp>
        </mc:Choice>
        <mc:Fallback xmlns="">
          <p:sp>
            <p:nvSpPr>
              <p:cNvPr id="33" name="ExhibitCaption">
                <a:extLst>
                  <a:ext uri="{FF2B5EF4-FFF2-40B4-BE49-F238E27FC236}">
                    <a16:creationId xmlns:a16="http://schemas.microsoft.com/office/drawing/2014/main" id="{2C925271-C9E7-4749-B228-796E5AF6CF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400" y="1098240"/>
                <a:ext cx="5283200" cy="304800"/>
              </a:xfrm>
              <a:prstGeom prst="rect">
                <a:avLst/>
              </a:prstGeom>
              <a:blipFill>
                <a:blip r:embed="rId5"/>
                <a:stretch>
                  <a:fillRect t="-10000" r="-577" b="-14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542E8241-9A66-D9BE-15FC-54AD541DFBC4}"/>
              </a:ext>
            </a:extLst>
          </p:cNvPr>
          <p:cNvGrpSpPr/>
          <p:nvPr/>
        </p:nvGrpSpPr>
        <p:grpSpPr>
          <a:xfrm>
            <a:off x="304800" y="5738170"/>
            <a:ext cx="8534400" cy="777014"/>
            <a:chOff x="304800" y="5802012"/>
            <a:chExt cx="8534400" cy="777014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CF703AD3-A393-D349-9545-BFF261BF7722}"/>
                </a:ext>
              </a:extLst>
            </p:cNvPr>
            <p:cNvSpPr/>
            <p:nvPr/>
          </p:nvSpPr>
          <p:spPr>
            <a:xfrm>
              <a:off x="304800" y="5802012"/>
              <a:ext cx="8534400" cy="777014"/>
            </a:xfrm>
            <a:prstGeom prst="roundRect">
              <a:avLst/>
            </a:prstGeom>
            <a:solidFill>
              <a:srgbClr val="8006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5DCDA8-1ED3-8C46-A602-E4F80D3EDEF9}"/>
                </a:ext>
              </a:extLst>
            </p:cNvPr>
            <p:cNvSpPr txBox="1"/>
            <p:nvPr/>
          </p:nvSpPr>
          <p:spPr>
            <a:xfrm>
              <a:off x="609600" y="5890438"/>
              <a:ext cx="7924800" cy="6096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GB" sz="2400" b="1" dirty="0">
                  <a:solidFill>
                    <a:srgbClr val="FFFFFF"/>
                  </a:solidFill>
                  <a:latin typeface="Arial"/>
                </a:rPr>
                <a:t>The precision of the measurement is virtually entirely determined by the systematic uncertainty</a:t>
              </a:r>
            </a:p>
          </p:txBody>
        </p:sp>
      </p:grpSp>
      <p:sp>
        <p:nvSpPr>
          <p:cNvPr id="36" name="DriverCard">
            <a:extLst>
              <a:ext uri="{FF2B5EF4-FFF2-40B4-BE49-F238E27FC236}">
                <a16:creationId xmlns:a16="http://schemas.microsoft.com/office/drawing/2014/main" id="{DE93E298-6225-1F2F-BCB3-8B6827707B9E}"/>
              </a:ext>
            </a:extLst>
          </p:cNvPr>
          <p:cNvSpPr/>
          <p:nvPr/>
        </p:nvSpPr>
        <p:spPr>
          <a:xfrm>
            <a:off x="5051539" y="1857691"/>
            <a:ext cx="2514600" cy="175010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80060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BranchLabel">
                <a:extLst>
                  <a:ext uri="{FF2B5EF4-FFF2-40B4-BE49-F238E27FC236}">
                    <a16:creationId xmlns:a16="http://schemas.microsoft.com/office/drawing/2014/main" id="{1EAE216C-D76C-06A4-79FD-A7F297510F5B}"/>
                  </a:ext>
                </a:extLst>
              </p:cNvPr>
              <p:cNvSpPr txBox="1"/>
              <p:nvPr/>
            </p:nvSpPr>
            <p:spPr>
              <a:xfrm>
                <a:off x="5521480" y="1865061"/>
                <a:ext cx="1676316" cy="304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pt-PT" sz="2400" b="1" i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𝝁</m:t>
                      </m:r>
                      <m:sSub>
                        <m:sSubPr>
                          <m:ctrlPr>
                            <a:rPr lang="en-GB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pt-PT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  <m:t>𝝁</m:t>
                          </m:r>
                        </m:sub>
                      </m:sSub>
                    </m:oMath>
                  </m:oMathPara>
                </a14:m>
                <a:endParaRPr lang="pt-PT" sz="2400" b="1" i="1" dirty="0">
                  <a:solidFill>
                    <a:srgbClr val="800600"/>
                  </a:solidFill>
                  <a:latin typeface="Cambria Math" panose="02040503050406030204" pitchFamily="18" charset="0"/>
                </a:endParaRPr>
              </a:p>
              <a:p>
                <a:pPr algn="l"/>
                <a:endParaRPr lang="pt-PT" sz="2400" b="1" i="1" dirty="0">
                  <a:solidFill>
                    <a:srgbClr val="99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7" name="BranchLabel">
                <a:extLst>
                  <a:ext uri="{FF2B5EF4-FFF2-40B4-BE49-F238E27FC236}">
                    <a16:creationId xmlns:a16="http://schemas.microsoft.com/office/drawing/2014/main" id="{1EAE216C-D76C-06A4-79FD-A7F297510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1480" y="1865061"/>
                <a:ext cx="1676316" cy="304800"/>
              </a:xfrm>
              <a:prstGeom prst="rect">
                <a:avLst/>
              </a:prstGeom>
              <a:blipFill>
                <a:blip r:embed="rId6"/>
                <a:stretch>
                  <a:fillRect r="-16000" b="-7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ImpactValue">
            <a:extLst>
              <a:ext uri="{FF2B5EF4-FFF2-40B4-BE49-F238E27FC236}">
                <a16:creationId xmlns:a16="http://schemas.microsoft.com/office/drawing/2014/main" id="{311EADCB-FEEB-380A-654D-89A1CFE48681}"/>
              </a:ext>
            </a:extLst>
          </p:cNvPr>
          <p:cNvSpPr txBox="1"/>
          <p:nvPr/>
        </p:nvSpPr>
        <p:spPr>
          <a:xfrm>
            <a:off x="5851639" y="3120421"/>
            <a:ext cx="990600" cy="3556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ctr"/>
            <a:r>
              <a:rPr lang="en-PT" sz="2400" b="1" dirty="0">
                <a:solidFill>
                  <a:srgbClr val="800600"/>
                </a:solidFill>
                <a:latin typeface="Arial"/>
              </a:rPr>
              <a:t>47%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DriverText">
                <a:extLst>
                  <a:ext uri="{FF2B5EF4-FFF2-40B4-BE49-F238E27FC236}">
                    <a16:creationId xmlns:a16="http://schemas.microsoft.com/office/drawing/2014/main" id="{1C48BFD8-7327-CD8D-632F-1AD438C4C566}"/>
                  </a:ext>
                </a:extLst>
              </p:cNvPr>
              <p:cNvSpPr txBox="1"/>
              <p:nvPr/>
            </p:nvSpPr>
            <p:spPr>
              <a:xfrm>
                <a:off x="5280139" y="2257425"/>
                <a:ext cx="2159000" cy="923067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pt-PT" i="1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pt-PT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production </a:t>
                </a:r>
              </a:p>
              <a:p>
                <a:pPr algn="ctr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QCD </a:t>
                </a:r>
              </a:p>
              <a:p>
                <a:pPr algn="ctr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scale</a:t>
                </a:r>
              </a:p>
            </p:txBody>
          </p:sp>
        </mc:Choice>
        <mc:Fallback xmlns="">
          <p:sp>
            <p:nvSpPr>
              <p:cNvPr id="39" name="DriverText">
                <a:extLst>
                  <a:ext uri="{FF2B5EF4-FFF2-40B4-BE49-F238E27FC236}">
                    <a16:creationId xmlns:a16="http://schemas.microsoft.com/office/drawing/2014/main" id="{1C48BFD8-7327-CD8D-632F-1AD438C4C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39" y="2257425"/>
                <a:ext cx="2159000" cy="923067"/>
              </a:xfrm>
              <a:prstGeom prst="rect">
                <a:avLst/>
              </a:prstGeom>
              <a:blipFill>
                <a:blip r:embed="rId7"/>
                <a:stretch>
                  <a:fillRect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riverCard">
            <a:extLst>
              <a:ext uri="{FF2B5EF4-FFF2-40B4-BE49-F238E27FC236}">
                <a16:creationId xmlns:a16="http://schemas.microsoft.com/office/drawing/2014/main" id="{10FFF502-957E-E8C6-8750-40EEEFDF486E}"/>
              </a:ext>
            </a:extLst>
          </p:cNvPr>
          <p:cNvSpPr/>
          <p:nvPr/>
        </p:nvSpPr>
        <p:spPr>
          <a:xfrm>
            <a:off x="1574800" y="3774047"/>
            <a:ext cx="2514600" cy="175010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80060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BranchLabel">
                <a:extLst>
                  <a:ext uri="{FF2B5EF4-FFF2-40B4-BE49-F238E27FC236}">
                    <a16:creationId xmlns:a16="http://schemas.microsoft.com/office/drawing/2014/main" id="{3A7BECE3-27B8-F617-F143-DFD7E4788259}"/>
                  </a:ext>
                </a:extLst>
              </p:cNvPr>
              <p:cNvSpPr txBox="1"/>
              <p:nvPr/>
            </p:nvSpPr>
            <p:spPr>
              <a:xfrm>
                <a:off x="2104654" y="3781417"/>
                <a:ext cx="1556491" cy="304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 → </m:t>
                      </m:r>
                      <m:r>
                        <a:rPr lang="pt-PT" sz="2400" b="1" i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𝝉</m:t>
                      </m:r>
                      <m:sSub>
                        <m:sSubPr>
                          <m:ctrlPr>
                            <a:rPr lang="en-GB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pt-PT" sz="2400" b="1" i="1" dirty="0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</m:e>
                          </m:acc>
                        </m:e>
                        <m:sub>
                          <m:r>
                            <a:rPr lang="pt-PT" sz="2400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  <m:t>𝝉</m:t>
                          </m:r>
                        </m:sub>
                      </m:sSub>
                    </m:oMath>
                  </m:oMathPara>
                </a14:m>
                <a:endParaRPr lang="pt-PT" sz="2400" b="1" i="1" dirty="0">
                  <a:solidFill>
                    <a:srgbClr val="800600"/>
                  </a:solidFill>
                  <a:latin typeface="Cambria Math" panose="02040503050406030204" pitchFamily="18" charset="0"/>
                </a:endParaRPr>
              </a:p>
              <a:p>
                <a:pPr algn="l"/>
                <a:endParaRPr lang="pt-PT" sz="2400" b="1" i="1" dirty="0">
                  <a:solidFill>
                    <a:srgbClr val="99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BranchLabel">
                <a:extLst>
                  <a:ext uri="{FF2B5EF4-FFF2-40B4-BE49-F238E27FC236}">
                    <a16:creationId xmlns:a16="http://schemas.microsoft.com/office/drawing/2014/main" id="{3A7BECE3-27B8-F617-F143-DFD7E4788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04654" y="3781417"/>
                <a:ext cx="1556491" cy="304800"/>
              </a:xfrm>
              <a:prstGeom prst="rect">
                <a:avLst/>
              </a:prstGeom>
              <a:blipFill>
                <a:blip r:embed="rId8"/>
                <a:stretch>
                  <a:fillRect b="-76000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ImpactValue">
            <a:extLst>
              <a:ext uri="{FF2B5EF4-FFF2-40B4-BE49-F238E27FC236}">
                <a16:creationId xmlns:a16="http://schemas.microsoft.com/office/drawing/2014/main" id="{F953BBD2-126A-38A8-CD97-4626F14E76F7}"/>
              </a:ext>
            </a:extLst>
          </p:cNvPr>
          <p:cNvSpPr txBox="1"/>
          <p:nvPr/>
        </p:nvSpPr>
        <p:spPr>
          <a:xfrm>
            <a:off x="2374900" y="5036777"/>
            <a:ext cx="990600" cy="3556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ctr"/>
            <a:r>
              <a:rPr lang="en-PT" sz="2400" b="1" dirty="0">
                <a:solidFill>
                  <a:srgbClr val="800600"/>
                </a:solidFill>
                <a:latin typeface="Arial"/>
              </a:rPr>
              <a:t>21-46%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DriverText">
                <a:extLst>
                  <a:ext uri="{FF2B5EF4-FFF2-40B4-BE49-F238E27FC236}">
                    <a16:creationId xmlns:a16="http://schemas.microsoft.com/office/drawing/2014/main" id="{9B09EFC1-1784-E706-1BFC-C1137A363F8B}"/>
                  </a:ext>
                </a:extLst>
              </p:cNvPr>
              <p:cNvSpPr txBox="1"/>
              <p:nvPr/>
            </p:nvSpPr>
            <p:spPr>
              <a:xfrm>
                <a:off x="1803400" y="4173781"/>
                <a:ext cx="2159000" cy="923067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pt-PT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pt-PT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τ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measurement</a:t>
                </a:r>
              </a:p>
              <a:p>
                <a:pPr algn="ctr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reconstruction efficiency</a:t>
                </a:r>
              </a:p>
            </p:txBody>
          </p:sp>
        </mc:Choice>
        <mc:Fallback xmlns="">
          <p:sp>
            <p:nvSpPr>
              <p:cNvPr id="45" name="DriverText">
                <a:extLst>
                  <a:ext uri="{FF2B5EF4-FFF2-40B4-BE49-F238E27FC236}">
                    <a16:creationId xmlns:a16="http://schemas.microsoft.com/office/drawing/2014/main" id="{9B09EFC1-1784-E706-1BFC-C1137A363F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400" y="4173781"/>
                <a:ext cx="2159000" cy="923067"/>
              </a:xfrm>
              <a:prstGeom prst="rect">
                <a:avLst/>
              </a:prstGeom>
              <a:blipFill>
                <a:blip r:embed="rId9"/>
                <a:stretch>
                  <a:fillRect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DriverCard">
            <a:extLst>
              <a:ext uri="{FF2B5EF4-FFF2-40B4-BE49-F238E27FC236}">
                <a16:creationId xmlns:a16="http://schemas.microsoft.com/office/drawing/2014/main" id="{F6779713-07E1-0178-2636-76A5B8E3E0FE}"/>
              </a:ext>
            </a:extLst>
          </p:cNvPr>
          <p:cNvSpPr/>
          <p:nvPr/>
        </p:nvSpPr>
        <p:spPr>
          <a:xfrm>
            <a:off x="5051539" y="3780821"/>
            <a:ext cx="2514600" cy="1750105"/>
          </a:xfrm>
          <a:prstGeom prst="roundRect">
            <a:avLst/>
          </a:prstGeom>
          <a:solidFill>
            <a:srgbClr val="FFFFFF"/>
          </a:solidFill>
          <a:ln w="28575" cap="flat" cmpd="sng" algn="ctr">
            <a:solidFill>
              <a:srgbClr val="800600"/>
            </a:solidFill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BranchLabel">
                <a:extLst>
                  <a:ext uri="{FF2B5EF4-FFF2-40B4-BE49-F238E27FC236}">
                    <a16:creationId xmlns:a16="http://schemas.microsoft.com/office/drawing/2014/main" id="{AAFCD5EA-A4D2-7388-0A22-441EC72DB07E}"/>
                  </a:ext>
                </a:extLst>
              </p:cNvPr>
              <p:cNvSpPr txBox="1"/>
              <p:nvPr/>
            </p:nvSpPr>
            <p:spPr>
              <a:xfrm>
                <a:off x="5581393" y="3788191"/>
                <a:ext cx="1556491" cy="304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𝑾</m:t>
                      </m:r>
                      <m:r>
                        <a:rPr lang="en-GB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pt-PT" sz="2400" b="1" i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pt-PT" sz="2400" b="1" i="1" dirty="0" smtClean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pt-PT" sz="2400" b="1" i="1" dirty="0" smtClean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e>
                      </m:acc>
                      <m:r>
                        <a:rPr lang="pt-PT" sz="2400" b="1" i="1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pt-PT" sz="2400" b="1" i="1" dirty="0">
                  <a:solidFill>
                    <a:srgbClr val="800600"/>
                  </a:solidFill>
                  <a:latin typeface="Cambria Math" panose="02040503050406030204" pitchFamily="18" charset="0"/>
                </a:endParaRPr>
              </a:p>
              <a:p>
                <a:pPr algn="l"/>
                <a:endParaRPr lang="pt-PT" sz="2400" b="1" i="1" dirty="0">
                  <a:solidFill>
                    <a:srgbClr val="9900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8" name="BranchLabel">
                <a:extLst>
                  <a:ext uri="{FF2B5EF4-FFF2-40B4-BE49-F238E27FC236}">
                    <a16:creationId xmlns:a16="http://schemas.microsoft.com/office/drawing/2014/main" id="{AAFCD5EA-A4D2-7388-0A22-441EC72DB0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1393" y="3788191"/>
                <a:ext cx="1556491" cy="304800"/>
              </a:xfrm>
              <a:prstGeom prst="rect">
                <a:avLst/>
              </a:prstGeom>
              <a:blipFill>
                <a:blip r:embed="rId10"/>
                <a:stretch>
                  <a:fillRect r="-21176" b="-7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ImpactValue">
            <a:extLst>
              <a:ext uri="{FF2B5EF4-FFF2-40B4-BE49-F238E27FC236}">
                <a16:creationId xmlns:a16="http://schemas.microsoft.com/office/drawing/2014/main" id="{90293701-B337-28F5-B17C-AAE12A4112F4}"/>
              </a:ext>
            </a:extLst>
          </p:cNvPr>
          <p:cNvSpPr txBox="1"/>
          <p:nvPr/>
        </p:nvSpPr>
        <p:spPr>
          <a:xfrm>
            <a:off x="5851639" y="5043551"/>
            <a:ext cx="990600" cy="355600"/>
          </a:xfrm>
          <a:prstGeom prst="rect">
            <a:avLst/>
          </a:prstGeom>
          <a:noFill/>
        </p:spPr>
        <p:txBody>
          <a:bodyPr vertOverflow="overflow" vert="horz" wrap="none" rtlCol="0" anchor="t">
            <a:noAutofit/>
          </a:bodyPr>
          <a:lstStyle/>
          <a:p>
            <a:pPr algn="ctr"/>
            <a:r>
              <a:rPr lang="en-PT" sz="2400" b="1" dirty="0">
                <a:solidFill>
                  <a:srgbClr val="800600"/>
                </a:solidFill>
                <a:latin typeface="Arial"/>
              </a:rPr>
              <a:t>46%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DriverText">
                <a:extLst>
                  <a:ext uri="{FF2B5EF4-FFF2-40B4-BE49-F238E27FC236}">
                    <a16:creationId xmlns:a16="http://schemas.microsoft.com/office/drawing/2014/main" id="{6678495D-5559-080D-DD9A-5C5D1F72CABA}"/>
                  </a:ext>
                </a:extLst>
              </p:cNvPr>
              <p:cNvSpPr txBox="1"/>
              <p:nvPr/>
            </p:nvSpPr>
            <p:spPr>
              <a:xfrm>
                <a:off x="5280139" y="4300800"/>
                <a:ext cx="2159000" cy="66280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𝑡𝑊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normalization</a:t>
                </a:r>
              </a:p>
            </p:txBody>
          </p:sp>
        </mc:Choice>
        <mc:Fallback xmlns="">
          <p:sp>
            <p:nvSpPr>
              <p:cNvPr id="50" name="DriverText">
                <a:extLst>
                  <a:ext uri="{FF2B5EF4-FFF2-40B4-BE49-F238E27FC236}">
                    <a16:creationId xmlns:a16="http://schemas.microsoft.com/office/drawing/2014/main" id="{6678495D-5559-080D-DD9A-5C5D1F72C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0139" y="4300800"/>
                <a:ext cx="2159000" cy="662800"/>
              </a:xfrm>
              <a:prstGeom prst="rect">
                <a:avLst/>
              </a:prstGeom>
              <a:blipFill>
                <a:blip r:embed="rId11"/>
                <a:stretch>
                  <a:fillRect b="-12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8CD178B-2331-5EC4-1578-EFBC52DE5035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6B6F431-1025-AEBE-7139-359AA20E97B0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D935C2-4E7B-829C-F525-4BB4CD40118A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Systematic Uncertainties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4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E566F-EB35-BF56-F7B9-9458040236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ard 43"/>
          <p:cNvSpPr/>
          <p:nvPr/>
        </p:nvSpPr>
        <p:spPr>
          <a:xfrm>
            <a:off x="340643" y="4055034"/>
            <a:ext cx="4068000" cy="1117600"/>
          </a:xfrm>
          <a:prstGeom prst="roundRect">
            <a:avLst/>
          </a:prstGeom>
          <a:solidFill>
            <a:srgbClr val="F6E9EB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44" name="Card 44"/>
          <p:cNvSpPr/>
          <p:nvPr/>
        </p:nvSpPr>
        <p:spPr>
          <a:xfrm>
            <a:off x="493043" y="4258234"/>
            <a:ext cx="63500" cy="711200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45" name="Text 45"/>
          <p:cNvSpPr txBox="1"/>
          <p:nvPr/>
        </p:nvSpPr>
        <p:spPr>
          <a:xfrm>
            <a:off x="676843" y="4200180"/>
            <a:ext cx="3606801" cy="822295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algn="l"/>
            <a:r>
              <a:rPr lang="en-US" sz="1800" b="1" dirty="0">
                <a:solidFill>
                  <a:srgbClr val="8B0000"/>
                </a:solidFill>
                <a:latin typeface="Arial"/>
              </a:rPr>
              <a:t>Measurements 3–10</a:t>
            </a:r>
            <a:r>
              <a:rPr lang="en-US" b="1" dirty="0">
                <a:solidFill>
                  <a:srgbClr val="8B0000"/>
                </a:solidFill>
                <a:latin typeface="Arial"/>
              </a:rPr>
              <a:t> times more precise statistically than those from LEP</a:t>
            </a:r>
            <a:endParaRPr lang="en-US" sz="1800" dirty="0"/>
          </a:p>
        </p:txBody>
      </p:sp>
      <p:sp>
        <p:nvSpPr>
          <p:cNvPr id="47" name="Card 47"/>
          <p:cNvSpPr/>
          <p:nvPr/>
        </p:nvSpPr>
        <p:spPr>
          <a:xfrm>
            <a:off x="340643" y="5397826"/>
            <a:ext cx="4068000" cy="1117600"/>
          </a:xfrm>
          <a:prstGeom prst="roundRect">
            <a:avLst/>
          </a:prstGeom>
          <a:solidFill>
            <a:srgbClr val="F6E9EB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48" name="Card 48"/>
          <p:cNvSpPr/>
          <p:nvPr/>
        </p:nvSpPr>
        <p:spPr>
          <a:xfrm>
            <a:off x="493043" y="5601026"/>
            <a:ext cx="63500" cy="711200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 49"/>
              <p:cNvSpPr txBox="1"/>
              <p:nvPr/>
            </p:nvSpPr>
            <p:spPr>
              <a:xfrm>
                <a:off x="676843" y="5541655"/>
                <a:ext cx="3606800" cy="8299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>
                <a:noAutofit/>
              </a:bodyPr>
              <a:lstStyle/>
              <a:p>
                <a:pPr algn="l"/>
                <a14:m>
                  <m:oMath xmlns:m="http://schemas.openxmlformats.org/officeDocument/2006/math">
                    <m:r>
                      <a:rPr lang="pt-PT" b="1" i="1" dirty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𝛕</m:t>
                    </m:r>
                  </m:oMath>
                </a14:m>
                <a:r>
                  <a:rPr lang="pt-PT" b="1" dirty="0">
                    <a:solidFill>
                      <a:srgbClr val="8B0000"/>
                    </a:solidFill>
                    <a:latin typeface="Arial"/>
                  </a:rPr>
                  <a:t> </a:t>
                </a:r>
                <a:r>
                  <a:rPr lang="en-GB" b="1" noProof="0" dirty="0">
                    <a:solidFill>
                      <a:srgbClr val="8B0000"/>
                    </a:solidFill>
                    <a:latin typeface="Arial"/>
                  </a:rPr>
                  <a:t>have similar total uncertainties but mostly systematic origin in the CMS case</a:t>
                </a:r>
              </a:p>
              <a:p>
                <a:pPr algn="l"/>
                <a:endParaRPr lang="en-GB" b="1" noProof="0" dirty="0">
                  <a:solidFill>
                    <a:srgbClr val="8B0000"/>
                  </a:solidFill>
                  <a:latin typeface="Arial"/>
                </a:endParaRPr>
              </a:p>
            </p:txBody>
          </p:sp>
        </mc:Choice>
        <mc:Fallback xmlns="">
          <p:sp>
            <p:nvSpPr>
              <p:cNvPr id="49" name="Text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43" y="5541655"/>
                <a:ext cx="3606800" cy="829942"/>
              </a:xfrm>
              <a:prstGeom prst="rect">
                <a:avLst/>
              </a:prstGeom>
              <a:blipFill>
                <a:blip r:embed="rId4"/>
                <a:stretch>
                  <a:fillRect l="-3885" t="-9559" r="-3716" b="-1691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00E1AF79-8403-506B-22AC-951E4B3BDC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07" y="619822"/>
            <a:ext cx="7772400" cy="3311266"/>
          </a:xfrm>
          <a:prstGeom prst="rect">
            <a:avLst/>
          </a:prstGeom>
        </p:spPr>
      </p:pic>
      <p:sp>
        <p:nvSpPr>
          <p:cNvPr id="7" name="Card 47">
            <a:extLst>
              <a:ext uri="{FF2B5EF4-FFF2-40B4-BE49-F238E27FC236}">
                <a16:creationId xmlns:a16="http://schemas.microsoft.com/office/drawing/2014/main" id="{1025FD8E-695E-4AE2-A2B7-B20A68C2D9D4}"/>
              </a:ext>
            </a:extLst>
          </p:cNvPr>
          <p:cNvSpPr/>
          <p:nvPr/>
        </p:nvSpPr>
        <p:spPr>
          <a:xfrm>
            <a:off x="4744843" y="4052528"/>
            <a:ext cx="4068000" cy="1117600"/>
          </a:xfrm>
          <a:prstGeom prst="roundRect">
            <a:avLst/>
          </a:prstGeom>
          <a:solidFill>
            <a:srgbClr val="F6E9EB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8" name="Card 48">
            <a:extLst>
              <a:ext uri="{FF2B5EF4-FFF2-40B4-BE49-F238E27FC236}">
                <a16:creationId xmlns:a16="http://schemas.microsoft.com/office/drawing/2014/main" id="{5E991611-4F26-4BE5-429F-26406EB60610}"/>
              </a:ext>
            </a:extLst>
          </p:cNvPr>
          <p:cNvSpPr/>
          <p:nvPr/>
        </p:nvSpPr>
        <p:spPr>
          <a:xfrm>
            <a:off x="4897243" y="4255728"/>
            <a:ext cx="63500" cy="711200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49">
                <a:extLst>
                  <a:ext uri="{FF2B5EF4-FFF2-40B4-BE49-F238E27FC236}">
                    <a16:creationId xmlns:a16="http://schemas.microsoft.com/office/drawing/2014/main" id="{E57B5BC8-487F-829C-87A7-BEC3F8CC7DB5}"/>
                  </a:ext>
                </a:extLst>
              </p:cNvPr>
              <p:cNvSpPr txBox="1"/>
              <p:nvPr/>
            </p:nvSpPr>
            <p:spPr>
              <a:xfrm>
                <a:off x="5053643" y="4182243"/>
                <a:ext cx="3606800" cy="83457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lIns="0" tIns="0" rIns="0" bIns="0" anchor="t">
                <a:noAutofit/>
              </a:bodyPr>
              <a:lstStyle/>
              <a:p>
                <a:r>
                  <a:rPr lang="en-US" b="1" dirty="0">
                    <a:solidFill>
                      <a:srgbClr val="8B0000"/>
                    </a:solidFill>
                    <a:latin typeface="Arial"/>
                  </a:rPr>
                  <a:t>The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𝒆</m:t>
                    </m:r>
                  </m:oMath>
                </a14:m>
                <a:r>
                  <a:rPr lang="en-US" b="1" dirty="0">
                    <a:solidFill>
                      <a:srgbClr val="8B0000"/>
                    </a:solidFill>
                    <a:latin typeface="Arial"/>
                  </a:rPr>
                  <a:t> and </a:t>
                </a:r>
                <a14:m>
                  <m:oMath xmlns:m="http://schemas.openxmlformats.org/officeDocument/2006/math">
                    <m:r>
                      <a:rPr lang="pt-PT" b="1" i="1" smtClean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n-US" b="1" dirty="0">
                    <a:solidFill>
                      <a:srgbClr val="8B0000"/>
                    </a:solidFill>
                    <a:latin typeface="Arial"/>
                  </a:rPr>
                  <a:t> branching fractions are measured about 1.5 times more precisely than at LEP</a:t>
                </a:r>
              </a:p>
            </p:txBody>
          </p:sp>
        </mc:Choice>
        <mc:Fallback xmlns="">
          <p:sp>
            <p:nvSpPr>
              <p:cNvPr id="9" name="Text 49">
                <a:extLst>
                  <a:ext uri="{FF2B5EF4-FFF2-40B4-BE49-F238E27FC236}">
                    <a16:creationId xmlns:a16="http://schemas.microsoft.com/office/drawing/2014/main" id="{E57B5BC8-487F-829C-87A7-BEC3F8CC7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643" y="4182243"/>
                <a:ext cx="3606800" cy="834573"/>
              </a:xfrm>
              <a:prstGeom prst="rect">
                <a:avLst/>
              </a:prstGeom>
              <a:blipFill>
                <a:blip r:embed="rId6"/>
                <a:stretch>
                  <a:fillRect l="-3846" t="-8955" r="-1748" b="-1492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ard 43">
            <a:extLst>
              <a:ext uri="{FF2B5EF4-FFF2-40B4-BE49-F238E27FC236}">
                <a16:creationId xmlns:a16="http://schemas.microsoft.com/office/drawing/2014/main" id="{FC51632F-63A4-33C4-4451-288E2B6F4182}"/>
              </a:ext>
            </a:extLst>
          </p:cNvPr>
          <p:cNvSpPr/>
          <p:nvPr/>
        </p:nvSpPr>
        <p:spPr>
          <a:xfrm>
            <a:off x="4744843" y="5416157"/>
            <a:ext cx="4068000" cy="1117600"/>
          </a:xfrm>
          <a:prstGeom prst="roundRect">
            <a:avLst/>
          </a:prstGeom>
          <a:solidFill>
            <a:srgbClr val="F6E9EB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11" name="Card 44">
            <a:extLst>
              <a:ext uri="{FF2B5EF4-FFF2-40B4-BE49-F238E27FC236}">
                <a16:creationId xmlns:a16="http://schemas.microsoft.com/office/drawing/2014/main" id="{00DB70FA-D1E4-28FE-1DE5-2042483078D5}"/>
              </a:ext>
            </a:extLst>
          </p:cNvPr>
          <p:cNvSpPr/>
          <p:nvPr/>
        </p:nvSpPr>
        <p:spPr>
          <a:xfrm>
            <a:off x="4897243" y="5619357"/>
            <a:ext cx="63500" cy="711200"/>
          </a:xfrm>
          <a:prstGeom prst="rect">
            <a:avLst/>
          </a:prstGeom>
          <a:solidFill>
            <a:srgbClr val="8B0000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sp>
        <p:nvSpPr>
          <p:cNvPr id="12" name="Text 45">
            <a:extLst>
              <a:ext uri="{FF2B5EF4-FFF2-40B4-BE49-F238E27FC236}">
                <a16:creationId xmlns:a16="http://schemas.microsoft.com/office/drawing/2014/main" id="{208E6923-7791-A338-5409-90904DE9862C}"/>
              </a:ext>
            </a:extLst>
          </p:cNvPr>
          <p:cNvSpPr txBox="1"/>
          <p:nvPr/>
        </p:nvSpPr>
        <p:spPr>
          <a:xfrm>
            <a:off x="5083392" y="5541655"/>
            <a:ext cx="3606801" cy="834186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t">
            <a:noAutofit/>
          </a:bodyPr>
          <a:lstStyle/>
          <a:p>
            <a:pPr algn="l"/>
            <a:r>
              <a:rPr lang="en-US" sz="1800" b="1" dirty="0">
                <a:solidFill>
                  <a:srgbClr val="8B0000"/>
                </a:solidFill>
                <a:latin typeface="Arial"/>
              </a:rPr>
              <a:t>Assuming LFU, the inclusive hadronic branching uncertainty is 15% smaller than LEP</a:t>
            </a:r>
            <a:endParaRPr lang="en-US" sz="18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183297-1950-E8F3-353D-AE73F8DCDD29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BF1CD62C-8DF6-02C8-B0DB-5AB350F44CA0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D8B555-6F21-D14B-9C7F-1E72CDE74F6B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438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/>
      <p:bldP spid="47" grpId="0" animBg="1"/>
      <p:bldP spid="48" grpId="0" animBg="1"/>
      <p:bldP spid="49" grpId="0"/>
      <p:bldP spid="7" grpId="0" animBg="1"/>
      <p:bldP spid="8" grpId="0" animBg="1"/>
      <p:bldP spid="9" grpId="0"/>
      <p:bldP spid="10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320D3-D05B-5C7A-47D8-A362C66DE2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rd 43">
            <a:extLst>
              <a:ext uri="{FF2B5EF4-FFF2-40B4-BE49-F238E27FC236}">
                <a16:creationId xmlns:a16="http://schemas.microsoft.com/office/drawing/2014/main" id="{0511D51B-0C2D-75BC-5A22-F81067D74327}"/>
              </a:ext>
            </a:extLst>
          </p:cNvPr>
          <p:cNvSpPr/>
          <p:nvPr/>
        </p:nvSpPr>
        <p:spPr>
          <a:xfrm>
            <a:off x="6758854" y="1028450"/>
            <a:ext cx="2163608" cy="3020807"/>
          </a:xfrm>
          <a:prstGeom prst="roundRect">
            <a:avLst>
              <a:gd name="adj" fmla="val 7064"/>
            </a:avLst>
          </a:prstGeom>
          <a:solidFill>
            <a:srgbClr val="F6E9EB"/>
          </a:solidFill>
          <a:ln>
            <a:noFill/>
          </a:ln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224EC2-B38F-8080-EC1B-CE6074E5D0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r="-215"/>
          <a:stretch>
            <a:fillRect/>
          </a:stretch>
        </p:blipFill>
        <p:spPr>
          <a:xfrm>
            <a:off x="68580" y="4884445"/>
            <a:ext cx="9006839" cy="15992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55CFB6-3A72-341B-7403-3968B40A577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32"/>
          <a:stretch>
            <a:fillRect/>
          </a:stretch>
        </p:blipFill>
        <p:spPr>
          <a:xfrm>
            <a:off x="8054" y="998580"/>
            <a:ext cx="3418286" cy="3334636"/>
          </a:xfrm>
          <a:prstGeom prst="rect">
            <a:avLst/>
          </a:prstGeom>
        </p:spPr>
      </p:pic>
      <p:sp>
        <p:nvSpPr>
          <p:cNvPr id="73" name="LFU guide accent">
            <a:extLst>
              <a:ext uri="{FF2B5EF4-FFF2-40B4-BE49-F238E27FC236}">
                <a16:creationId xmlns:a16="http://schemas.microsoft.com/office/drawing/2014/main" id="{AC24A04B-32D1-3153-650D-0514E552DEE1}"/>
              </a:ext>
            </a:extLst>
          </p:cNvPr>
          <p:cNvSpPr/>
          <p:nvPr/>
        </p:nvSpPr>
        <p:spPr>
          <a:xfrm>
            <a:off x="6866995" y="1213728"/>
            <a:ext cx="76200" cy="2717800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LFU guide title">
                <a:extLst>
                  <a:ext uri="{FF2B5EF4-FFF2-40B4-BE49-F238E27FC236}">
                    <a16:creationId xmlns:a16="http://schemas.microsoft.com/office/drawing/2014/main" id="{8DC4B83C-61C9-500D-755C-C64888F9778A}"/>
                  </a:ext>
                </a:extLst>
              </p:cNvPr>
              <p:cNvSpPr txBox="1"/>
              <p:nvPr/>
            </p:nvSpPr>
            <p:spPr>
              <a:xfrm>
                <a:off x="6959759" y="1528999"/>
                <a:ext cx="2039542" cy="2273798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rmAutofit fontScale="70000" lnSpcReduction="20000"/>
              </a:bodyPr>
              <a:lstStyle/>
              <a:p>
                <a:r>
                  <a:rPr lang="en-US" sz="4000" b="1" dirty="0">
                    <a:solidFill>
                      <a:srgbClr val="8B0000"/>
                    </a:solidFill>
                    <a:latin typeface="Arial"/>
                  </a:rPr>
                  <a:t>CMS  result is consistent with LFU at the </a:t>
                </a:r>
                <a14:m>
                  <m:oMath xmlns:m="http://schemas.openxmlformats.org/officeDocument/2006/math">
                    <m:r>
                      <a:rPr lang="pt-PT" sz="4000" b="1" i="0" smtClean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pt-PT" sz="4000" b="1" i="0" smtClean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pt-PT" sz="4000" b="1" i="1" smtClean="0">
                        <a:solidFill>
                          <a:srgbClr val="8B0000"/>
                        </a:solidFill>
                        <a:latin typeface="Cambria Math" panose="02040503050406030204" pitchFamily="18" charset="0"/>
                      </a:rPr>
                      <m:t>σ</m:t>
                    </m:r>
                  </m:oMath>
                </a14:m>
                <a:r>
                  <a:rPr lang="pt-PT" sz="4000" b="1" dirty="0">
                    <a:solidFill>
                      <a:srgbClr val="8B0000"/>
                    </a:solidFill>
                    <a:latin typeface="Arial"/>
                  </a:rPr>
                  <a:t> level</a:t>
                </a:r>
              </a:p>
              <a:p>
                <a:endParaRPr lang="en-PT" b="1" dirty="0">
                  <a:solidFill>
                    <a:srgbClr val="990000"/>
                  </a:solidFill>
                  <a:latin typeface="Arial"/>
                  <a:cs typeface="Arial"/>
                </a:endParaRPr>
              </a:p>
              <a:p>
                <a:endParaRPr lang="en-PT" b="1" dirty="0">
                  <a:solidFill>
                    <a:srgbClr val="990000"/>
                  </a:solidFill>
                  <a:latin typeface="Arial"/>
                  <a:cs typeface="Arial"/>
                </a:endParaRPr>
              </a:p>
            </p:txBody>
          </p:sp>
        </mc:Choice>
        <mc:Fallback xmlns="">
          <p:sp>
            <p:nvSpPr>
              <p:cNvPr id="74" name="LFU guide title">
                <a:extLst>
                  <a:ext uri="{FF2B5EF4-FFF2-40B4-BE49-F238E27FC236}">
                    <a16:creationId xmlns:a16="http://schemas.microsoft.com/office/drawing/2014/main" id="{8DC4B83C-61C9-500D-755C-C64888F977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9759" y="1528999"/>
                <a:ext cx="2039542" cy="2273798"/>
              </a:xfrm>
              <a:prstGeom prst="rect">
                <a:avLst/>
              </a:prstGeom>
              <a:blipFill>
                <a:blip r:embed="rId6"/>
                <a:stretch>
                  <a:fillRect l="-6211" t="-6111" r="-7453" b="-1667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C758424-8CDE-9387-AE8B-A09481C7566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85" r="2851"/>
          <a:stretch>
            <a:fillRect/>
          </a:stretch>
        </p:blipFill>
        <p:spPr>
          <a:xfrm>
            <a:off x="3317646" y="989526"/>
            <a:ext cx="3418285" cy="34739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3742FCC-C76C-A1C8-DDCF-03992EAEC6EC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1313D5D3-CF03-6945-DB78-720C872DC4E7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3014D4-A904-16E4-9E0D-E956154B01DE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Results: Lepton Flavour Universality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0244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3" grpId="0" animBg="1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8BEA8-3749-250E-C686-70102540C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BA57E4-1D76-D113-84ED-EB443B690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" r="1208"/>
          <a:stretch/>
        </p:blipFill>
        <p:spPr>
          <a:xfrm>
            <a:off x="4348836" y="2457035"/>
            <a:ext cx="4795164" cy="336266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EE30CC9-7BBE-1851-ACDF-93282ACD340F}"/>
              </a:ext>
            </a:extLst>
          </p:cNvPr>
          <p:cNvGrpSpPr/>
          <p:nvPr/>
        </p:nvGrpSpPr>
        <p:grpSpPr>
          <a:xfrm>
            <a:off x="4407179" y="1266720"/>
            <a:ext cx="4049492" cy="959920"/>
            <a:chOff x="4939693" y="791697"/>
            <a:chExt cx="4049492" cy="95992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1554AF4-9861-1981-34C4-CA194CA787F0}"/>
                </a:ext>
              </a:extLst>
            </p:cNvPr>
            <p:cNvSpPr/>
            <p:nvPr/>
          </p:nvSpPr>
          <p:spPr>
            <a:xfrm>
              <a:off x="4939693" y="839267"/>
              <a:ext cx="76200" cy="900000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>
              <a:noAutofit/>
            </a:bodyPr>
            <a:lstStyle/>
            <a:p>
              <a:pPr algn="l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454CD0D-3B90-3742-3F16-BDDCCC0C5226}"/>
                    </a:ext>
                  </a:extLst>
                </p:cNvPr>
                <p:cNvSpPr txBox="1"/>
                <p:nvPr/>
              </p:nvSpPr>
              <p:spPr>
                <a:xfrm>
                  <a:off x="5168293" y="791697"/>
                  <a:ext cx="3820892" cy="304800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t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pt-PT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𝑹</m:t>
                            </m:r>
                          </m:e>
                          <m:sub>
                            <m:r>
                              <a:rPr lang="pt-PT" sz="2000" b="1" i="1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𝝉</m:t>
                            </m:r>
                            <m: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/</m:t>
                            </m:r>
                            <m: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=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𝟗𝟕𝟓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±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𝟎𝟏𝟐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±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𝟎𝟐𝟎</m:t>
                        </m:r>
                      </m:oMath>
                    </m:oMathPara>
                  </a14:m>
                  <a:endParaRPr sz="2000" dirty="0"/>
                </a:p>
                <a:p>
                  <a:pPr algn="l"/>
                  <a:endParaRPr lang="en-US" sz="2000" b="1" dirty="0">
                    <a:solidFill>
                      <a:srgbClr val="99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454CD0D-3B90-3742-3F16-BDDCCC0C52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68293" y="791697"/>
                  <a:ext cx="3820892" cy="304800"/>
                </a:xfrm>
                <a:prstGeom prst="rect">
                  <a:avLst/>
                </a:prstGeom>
                <a:blipFill>
                  <a:blip r:embed="rId5"/>
                  <a:stretch>
                    <a:fillRect b="-5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94E6F1-562B-3A20-1EB7-787573AE4BDF}"/>
                </a:ext>
              </a:extLst>
            </p:cNvPr>
            <p:cNvSpPr txBox="1"/>
            <p:nvPr/>
          </p:nvSpPr>
          <p:spPr>
            <a:xfrm>
              <a:off x="5117493" y="1167417"/>
              <a:ext cx="3530600" cy="5842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r>
                <a:rPr lang="en-US" b="1" dirty="0">
                  <a:solidFill>
                    <a:srgbClr val="800600"/>
                  </a:solidFill>
                  <a:latin typeface="Arial"/>
                  <a:cs typeface="Arial"/>
                </a:rPr>
                <a:t>ATLAS · 2024 </a:t>
              </a:r>
            </a:p>
            <a:p>
              <a:pPr algn="l"/>
              <a:r>
                <a:rPr lang="en-US" dirty="0" err="1">
                  <a:solidFill>
                    <a:srgbClr val="808080"/>
                  </a:solidFill>
                  <a:latin typeface="Arial"/>
                  <a:cs typeface="Arial"/>
                </a:rPr>
                <a:t>arXiv</a:t>
              </a:r>
              <a:r>
                <a:rPr lang="en-US" dirty="0">
                  <a:solidFill>
                    <a:srgbClr val="808080"/>
                  </a:solidFill>
                  <a:latin typeface="Arial"/>
                  <a:cs typeface="Arial"/>
                </a:rPr>
                <a:t>: 2412.11989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308AA9A-9288-1F09-2110-3E6CC341A5F8}"/>
              </a:ext>
            </a:extLst>
          </p:cNvPr>
          <p:cNvGrpSpPr/>
          <p:nvPr/>
        </p:nvGrpSpPr>
        <p:grpSpPr>
          <a:xfrm>
            <a:off x="197256" y="1247734"/>
            <a:ext cx="3860800" cy="978906"/>
            <a:chOff x="210864" y="814454"/>
            <a:chExt cx="3860800" cy="978906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B16AD4C-4726-2B38-EF4E-DE92F664FF12}"/>
                </a:ext>
              </a:extLst>
            </p:cNvPr>
            <p:cNvSpPr/>
            <p:nvPr/>
          </p:nvSpPr>
          <p:spPr>
            <a:xfrm>
              <a:off x="210864" y="815512"/>
              <a:ext cx="76200" cy="936000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>
              <a:noAutofit/>
            </a:bodyPr>
            <a:lstStyle/>
            <a:p>
              <a:pPr algn="l"/>
              <a:endParaRPr lang="en-US">
                <a:solidFill>
                  <a:srgbClr val="8006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518CB6F-EF2A-3352-10FC-0BAFC82470C8}"/>
                    </a:ext>
                  </a:extLst>
                </p:cNvPr>
                <p:cNvSpPr txBox="1"/>
                <p:nvPr/>
              </p:nvSpPr>
              <p:spPr>
                <a:xfrm>
                  <a:off x="439464" y="814454"/>
                  <a:ext cx="3632200" cy="376576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t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t-BR" sz="2000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bPr>
                          <m:e>
                            <m:r>
                              <a:rPr lang="pt-PT" sz="2000" b="1" i="1" dirty="0" smtClean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𝑹</m:t>
                            </m:r>
                          </m:e>
                          <m:sub>
                            <m: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𝝁</m:t>
                            </m:r>
                            <m: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/</m:t>
                            </m:r>
                            <m:r>
                              <a:rPr lang="pt-BR" sz="2000" b="1" i="1" dirty="0">
                                <a:solidFill>
                                  <a:srgbClr val="800000"/>
                                </a:solidFill>
                                <a:latin typeface="Cambria Math" panose="02040503050406030204" pitchFamily="18" charset="0"/>
                                <a:cs typeface="Arial"/>
                              </a:rPr>
                              <m:t>𝒆</m:t>
                            </m:r>
                          </m:sub>
                        </m:sSub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=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𝟗𝟗𝟗𝟓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 ± 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.</m:t>
                        </m:r>
                        <m:r>
                          <a:rPr lang="pt-BR" sz="2000" b="1" i="1" dirty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𝟎𝟎𝟒𝟓</m:t>
                        </m:r>
                      </m:oMath>
                    </m:oMathPara>
                  </a14:m>
                  <a:endParaRPr sz="2000" dirty="0"/>
                </a:p>
                <a:p>
                  <a:pPr algn="l"/>
                  <a:endParaRPr lang="en-US" sz="2000" b="1" dirty="0">
                    <a:solidFill>
                      <a:srgbClr val="99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518CB6F-EF2A-3352-10FC-0BAFC8247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464" y="814454"/>
                  <a:ext cx="3632200" cy="376576"/>
                </a:xfrm>
                <a:prstGeom prst="rect">
                  <a:avLst/>
                </a:prstGeom>
                <a:blipFill>
                  <a:blip r:embed="rId6"/>
                  <a:stretch>
                    <a:fillRect b="-26667"/>
                  </a:stretch>
                </a:blipFill>
              </p:spPr>
              <p:txBody>
                <a:bodyPr/>
                <a:lstStyle/>
                <a:p>
                  <a:r>
                    <a:rPr lang="en-P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86F9396-EEE6-FD0C-A7C8-3B96F66B741D}"/>
                </a:ext>
              </a:extLst>
            </p:cNvPr>
            <p:cNvSpPr txBox="1"/>
            <p:nvPr/>
          </p:nvSpPr>
          <p:spPr>
            <a:xfrm>
              <a:off x="413424" y="1209160"/>
              <a:ext cx="3530600" cy="5842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r>
                <a:rPr lang="en-US" b="1" dirty="0">
                  <a:solidFill>
                    <a:srgbClr val="800600"/>
                  </a:solidFill>
                  <a:latin typeface="Arial"/>
                  <a:cs typeface="Arial"/>
                </a:rPr>
                <a:t>ATLAS · 2024 </a:t>
              </a:r>
            </a:p>
            <a:p>
              <a:r>
                <a:rPr lang="en-US" dirty="0" err="1">
                  <a:solidFill>
                    <a:srgbClr val="808080"/>
                  </a:solidFill>
                  <a:latin typeface="Arial"/>
                  <a:cs typeface="Arial"/>
                </a:rPr>
                <a:t>arXiv</a:t>
              </a:r>
              <a:r>
                <a:rPr lang="en-US" dirty="0">
                  <a:solidFill>
                    <a:srgbClr val="808080"/>
                  </a:solidFill>
                  <a:latin typeface="Arial"/>
                  <a:cs typeface="Arial"/>
                </a:rPr>
                <a:t>: 2403.02133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95C6352-ED84-8EC5-B541-4EFB7020C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" r="2896"/>
          <a:stretch>
            <a:fillRect/>
          </a:stretch>
        </p:blipFill>
        <p:spPr>
          <a:xfrm>
            <a:off x="140433" y="2457035"/>
            <a:ext cx="4208403" cy="350780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7597BAC-EC11-BACB-6F8B-83AF7ADDA075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Slide Number Placeholder 2">
            <a:extLst>
              <a:ext uri="{FF2B5EF4-FFF2-40B4-BE49-F238E27FC236}">
                <a16:creationId xmlns:a16="http://schemas.microsoft.com/office/drawing/2014/main" id="{B348EEA8-93A7-4A4A-1804-047584229F02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1A09319-3C14-6A68-56DB-9EB8E81D97FE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Updated Results: Lepton Flavour Universality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584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29DC4-A76A-1CC8-DAB5-4062D9E4E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D83A0E2-7BE6-D902-810A-10EE6B9A2CC9}"/>
              </a:ext>
            </a:extLst>
          </p:cNvPr>
          <p:cNvGrpSpPr/>
          <p:nvPr/>
        </p:nvGrpSpPr>
        <p:grpSpPr>
          <a:xfrm>
            <a:off x="324343" y="3979456"/>
            <a:ext cx="2663713" cy="2488578"/>
            <a:chOff x="333487" y="3896822"/>
            <a:chExt cx="2663713" cy="2488578"/>
          </a:xfrm>
        </p:grpSpPr>
        <p:sp>
          <p:nvSpPr>
            <p:cNvPr id="11" name="AlphaS interpretation card">
              <a:extLst>
                <a:ext uri="{FF2B5EF4-FFF2-40B4-BE49-F238E27FC236}">
                  <a16:creationId xmlns:a16="http://schemas.microsoft.com/office/drawing/2014/main" id="{24825D5A-CC90-B145-93E0-F684C9A87F71}"/>
                </a:ext>
              </a:extLst>
            </p:cNvPr>
            <p:cNvSpPr/>
            <p:nvPr/>
          </p:nvSpPr>
          <p:spPr>
            <a:xfrm>
              <a:off x="333487" y="3896822"/>
              <a:ext cx="2663713" cy="2488578"/>
            </a:xfrm>
            <a:prstGeom prst="roundRect">
              <a:avLst>
                <a:gd name="adj" fmla="val 6167"/>
              </a:avLst>
            </a:prstGeom>
            <a:solidFill>
              <a:srgbClr val="F8EAEA"/>
            </a:solidFill>
            <a:ln w="1016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2" name="AlphaS interpretation card accent">
              <a:extLst>
                <a:ext uri="{FF2B5EF4-FFF2-40B4-BE49-F238E27FC236}">
                  <a16:creationId xmlns:a16="http://schemas.microsoft.com/office/drawing/2014/main" id="{F7709463-2D95-AF4C-B0B0-4B03F0E43CB2}"/>
                </a:ext>
              </a:extLst>
            </p:cNvPr>
            <p:cNvSpPr/>
            <p:nvPr/>
          </p:nvSpPr>
          <p:spPr>
            <a:xfrm>
              <a:off x="425130" y="4061230"/>
              <a:ext cx="76200" cy="2124000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AlphaS interpretation card title">
                  <a:extLst>
                    <a:ext uri="{FF2B5EF4-FFF2-40B4-BE49-F238E27FC236}">
                      <a16:creationId xmlns:a16="http://schemas.microsoft.com/office/drawing/2014/main" id="{550001F9-3793-AF41-8C4A-6900F51DC593}"/>
                    </a:ext>
                  </a:extLst>
                </p:cNvPr>
                <p:cNvSpPr txBox="1"/>
                <p:nvPr/>
              </p:nvSpPr>
              <p:spPr>
                <a:xfrm>
                  <a:off x="485739" y="4041101"/>
                  <a:ext cx="2495868" cy="487193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ctr" anchorCtr="0">
                  <a:no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pt-PT" b="1" i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PT" b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α</m:t>
                          </m:r>
                        </m:e>
                        <m:sub>
                          <m:r>
                            <a:rPr lang="pt-PT" b="1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lang="en-GB" b="1" dirty="0">
                      <a:solidFill>
                        <a:srgbClr val="990000"/>
                      </a:solidFill>
                      <a:latin typeface="Arial"/>
                      <a:cs typeface="Arial"/>
                    </a:rPr>
                    <a:t>: useful, but not competitive</a:t>
                  </a:r>
                  <a:endParaRPr lang="en-PT" b="1" dirty="0">
                    <a:solidFill>
                      <a:srgbClr val="99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3" name="AlphaS interpretation card title">
                  <a:extLst>
                    <a:ext uri="{FF2B5EF4-FFF2-40B4-BE49-F238E27FC236}">
                      <a16:creationId xmlns:a16="http://schemas.microsoft.com/office/drawing/2014/main" id="{550001F9-3793-AF41-8C4A-6900F51DC5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739" y="4041101"/>
                  <a:ext cx="2495868" cy="487193"/>
                </a:xfrm>
                <a:prstGeom prst="rect">
                  <a:avLst/>
                </a:prstGeom>
                <a:blipFill>
                  <a:blip r:embed="rId9"/>
                  <a:stretch>
                    <a:fillRect l="-2020" t="-20513" b="-35897"/>
                  </a:stretch>
                </a:blipFill>
              </p:spPr>
              <p:txBody>
                <a:bodyPr/>
                <a:lstStyle/>
                <a:p>
                  <a:r>
                    <a:rPr lang="en-P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AlphaS interpretation card body">
              <a:extLst>
                <a:ext uri="{FF2B5EF4-FFF2-40B4-BE49-F238E27FC236}">
                  <a16:creationId xmlns:a16="http://schemas.microsoft.com/office/drawing/2014/main" id="{6AB37225-2A28-5A48-9D17-D178428AD1C9}"/>
                </a:ext>
              </a:extLst>
            </p:cNvPr>
            <p:cNvSpPr txBox="1"/>
            <p:nvPr/>
          </p:nvSpPr>
          <p:spPr>
            <a:xfrm>
              <a:off x="560443" y="4590466"/>
              <a:ext cx="2423417" cy="1594763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noAutofit/>
            </a:bodyPr>
            <a:lstStyle/>
            <a:p>
              <a:pPr>
                <a:lnSpc>
                  <a:spcPct val="80000"/>
                </a:lnSpc>
              </a:pPr>
              <a:r>
                <a:rPr lang="en-GB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uncertainty is much larger than the world average, but remains a promising handle for future colliders such as </a:t>
              </a:r>
              <a:r>
                <a:rPr lang="en-GB" b="1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FCC-ee</a:t>
              </a:r>
              <a:r>
                <a:rPr lang="en-GB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or </a:t>
              </a:r>
              <a:r>
                <a:rPr lang="en-GB" b="1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CEPC</a:t>
              </a:r>
              <a:endParaRPr lang="en-PT" b="1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96B7DB-E56C-85BD-AB83-B16527CA6A8A}"/>
              </a:ext>
            </a:extLst>
          </p:cNvPr>
          <p:cNvGrpSpPr/>
          <p:nvPr/>
        </p:nvGrpSpPr>
        <p:grpSpPr>
          <a:xfrm>
            <a:off x="3242634" y="3972998"/>
            <a:ext cx="2663713" cy="2488578"/>
            <a:chOff x="3178287" y="3890364"/>
            <a:chExt cx="2663713" cy="2488578"/>
          </a:xfrm>
        </p:grpSpPr>
        <p:sp>
          <p:nvSpPr>
            <p:cNvPr id="31" name="AlphaS interpretation card">
              <a:extLst>
                <a:ext uri="{FF2B5EF4-FFF2-40B4-BE49-F238E27FC236}">
                  <a16:creationId xmlns:a16="http://schemas.microsoft.com/office/drawing/2014/main" id="{0F1A213E-64BF-843B-295F-3325B2ABFCC2}"/>
                </a:ext>
              </a:extLst>
            </p:cNvPr>
            <p:cNvSpPr/>
            <p:nvPr/>
          </p:nvSpPr>
          <p:spPr>
            <a:xfrm>
              <a:off x="3178287" y="3890364"/>
              <a:ext cx="2663713" cy="2488578"/>
            </a:xfrm>
            <a:prstGeom prst="roundRect">
              <a:avLst>
                <a:gd name="adj" fmla="val 6167"/>
              </a:avLst>
            </a:prstGeom>
            <a:solidFill>
              <a:srgbClr val="F8EAEA"/>
            </a:solidFill>
            <a:ln w="1016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32" name="AlphaS interpretation card accent">
              <a:extLst>
                <a:ext uri="{FF2B5EF4-FFF2-40B4-BE49-F238E27FC236}">
                  <a16:creationId xmlns:a16="http://schemas.microsoft.com/office/drawing/2014/main" id="{FC42BE16-6501-CE6B-DF84-CCEF89446123}"/>
                </a:ext>
              </a:extLst>
            </p:cNvPr>
            <p:cNvSpPr/>
            <p:nvPr/>
          </p:nvSpPr>
          <p:spPr>
            <a:xfrm>
              <a:off x="3269930" y="4061229"/>
              <a:ext cx="76200" cy="2124000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Vcs interpretation card title">
                  <a:extLst>
                    <a:ext uri="{FF2B5EF4-FFF2-40B4-BE49-F238E27FC236}">
                      <a16:creationId xmlns:a16="http://schemas.microsoft.com/office/drawing/2014/main" id="{746AF398-4333-B440-BD6D-8C6A0A93605A}"/>
                    </a:ext>
                  </a:extLst>
                </p:cNvPr>
                <p:cNvSpPr txBox="1"/>
                <p:nvPr/>
              </p:nvSpPr>
              <p:spPr>
                <a:xfrm>
                  <a:off x="3346130" y="4038482"/>
                  <a:ext cx="2429602" cy="492432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ctr" anchorCtr="0">
                  <a:noAutofit/>
                </a:bodyPr>
                <a:lstStyle/>
                <a:p>
                  <a:r>
                    <a:rPr lang="en-GB" b="1" dirty="0">
                      <a:solidFill>
                        <a:srgbClr val="990000"/>
                      </a:solidFill>
                      <a:latin typeface="Arial"/>
                      <a:cs typeface="Arial"/>
                    </a:rPr>
                    <a:t>|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1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sSubPr>
                        <m:e>
                          <m:r>
                            <a:rPr lang="pt-PT" b="1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𝑽</m:t>
                          </m:r>
                        </m:e>
                        <m:sub>
                          <m:r>
                            <a:rPr lang="pt-PT" b="1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  <a:cs typeface="Arial"/>
                            </a:rPr>
                            <m:t>𝒄𝒔</m:t>
                          </m:r>
                        </m:sub>
                      </m:sSub>
                    </m:oMath>
                  </a14:m>
                  <a:r>
                    <a:rPr lang="en-GB" b="1" dirty="0">
                      <a:solidFill>
                        <a:srgbClr val="990000"/>
                      </a:solidFill>
                      <a:latin typeface="Arial"/>
                      <a:cs typeface="Arial"/>
                    </a:rPr>
                    <a:t>|: comparable precision </a:t>
                  </a:r>
                  <a:r>
                    <a:rPr lang="en-US" b="1" dirty="0">
                      <a:solidFill>
                        <a:srgbClr val="990000"/>
                      </a:solidFill>
                      <a:latin typeface="Arial"/>
                      <a:cs typeface="Arial"/>
                    </a:rPr>
                    <a:t>at the time</a:t>
                  </a:r>
                  <a:endParaRPr lang="en-PT" b="1" dirty="0">
                    <a:solidFill>
                      <a:srgbClr val="990000"/>
                    </a:solidFill>
                    <a:latin typeface="Arial"/>
                    <a:cs typeface="Arial"/>
                  </a:endParaRPr>
                </a:p>
              </p:txBody>
            </p:sp>
          </mc:Choice>
          <mc:Fallback xmlns="">
            <p:sp>
              <p:nvSpPr>
                <p:cNvPr id="17" name="Vcs interpretation card title">
                  <a:extLst>
                    <a:ext uri="{FF2B5EF4-FFF2-40B4-BE49-F238E27FC236}">
                      <a16:creationId xmlns:a16="http://schemas.microsoft.com/office/drawing/2014/main" id="{746AF398-4333-B440-BD6D-8C6A0A9360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6130" y="4038482"/>
                  <a:ext cx="2429602" cy="492432"/>
                </a:xfrm>
                <a:prstGeom prst="rect">
                  <a:avLst/>
                </a:prstGeom>
                <a:blipFill>
                  <a:blip r:embed="rId10"/>
                  <a:stretch>
                    <a:fillRect l="-2005" t="-22222" r="-1754" b="-3456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Vcs interpretation card body">
                  <a:extLst>
                    <a:ext uri="{FF2B5EF4-FFF2-40B4-BE49-F238E27FC236}">
                      <a16:creationId xmlns:a16="http://schemas.microsoft.com/office/drawing/2014/main" id="{055E315F-F2E5-4749-B204-590C7C00262B}"/>
                    </a:ext>
                  </a:extLst>
                </p:cNvPr>
                <p:cNvSpPr txBox="1"/>
                <p:nvPr/>
              </p:nvSpPr>
              <p:spPr>
                <a:xfrm>
                  <a:off x="3419200" y="4590466"/>
                  <a:ext cx="2422800" cy="1601034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ctr" anchorCtr="0">
                  <a:noAutofit/>
                </a:bodyPr>
                <a:lstStyle/>
                <a:p>
                  <a:pPr>
                    <a:lnSpc>
                      <a:spcPct val="80000"/>
                    </a:lnSpc>
                  </a:pPr>
                  <a:r>
                    <a:rPr lang="en-US" i="1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Direct determination from </a:t>
                  </a:r>
                  <a:r>
                    <a:rPr lang="en-US" i="1" dirty="0" err="1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semileptonic</a:t>
                  </a:r>
                  <a:r>
                    <a:rPr lang="en-US" i="1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i="1" dirty="0">
                          <a:solidFill>
                            <a:srgbClr val="3A3A3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𝐷</m:t>
                      </m:r>
                    </m:oMath>
                  </a14:m>
                  <a:r>
                    <a:rPr lang="en-US" i="1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and leptonic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𝐷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𝑠</m:t>
                          </m:r>
                        </m:sub>
                      </m:sSub>
                    </m:oMath>
                  </a14:m>
                  <a:r>
                    <a:rPr lang="en-US" i="1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decays is now more precise: </a:t>
                  </a:r>
                </a:p>
                <a:p>
                  <a:pPr>
                    <a:lnSpc>
                      <a:spcPct val="80000"/>
                    </a:lnSpc>
                  </a:pP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pt-PT" i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pt-PT" i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 i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pt-PT" i="1">
                                  <a:solidFill>
                                    <a:srgbClr val="3A3A3A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𝑐𝑠</m:t>
                              </m:r>
                            </m:sub>
                          </m:sSub>
                        </m:e>
                      </m:d>
                      <m:r>
                        <a:rPr lang="pt-PT" i="1">
                          <a:solidFill>
                            <a:srgbClr val="3A3A3A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=0.969 ±0.005</m:t>
                      </m:r>
                    </m:oMath>
                  </a14:m>
                  <a:r>
                    <a:rPr lang="en-US" i="1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(PDG 2024)</a:t>
                  </a:r>
                  <a:endParaRPr lang="en-PT" i="1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8" name="Vcs interpretation card body">
                  <a:extLst>
                    <a:ext uri="{FF2B5EF4-FFF2-40B4-BE49-F238E27FC236}">
                      <a16:creationId xmlns:a16="http://schemas.microsoft.com/office/drawing/2014/main" id="{055E315F-F2E5-4749-B204-590C7C0026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19200" y="4590466"/>
                  <a:ext cx="2422800" cy="1601034"/>
                </a:xfrm>
                <a:prstGeom prst="rect">
                  <a:avLst/>
                </a:prstGeom>
                <a:blipFill>
                  <a:blip r:embed="rId11"/>
                  <a:stretch>
                    <a:fillRect l="-2010" t="-6489" r="-754" b="-687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A3E53B2-B320-AC66-6961-260A8B95A8AA}"/>
              </a:ext>
            </a:extLst>
          </p:cNvPr>
          <p:cNvGrpSpPr/>
          <p:nvPr/>
        </p:nvGrpSpPr>
        <p:grpSpPr>
          <a:xfrm>
            <a:off x="6160925" y="3979456"/>
            <a:ext cx="2663713" cy="2482119"/>
            <a:chOff x="5949140" y="3896822"/>
            <a:chExt cx="2663713" cy="2482119"/>
          </a:xfrm>
        </p:grpSpPr>
        <p:sp>
          <p:nvSpPr>
            <p:cNvPr id="33" name="AlphaS interpretation card">
              <a:extLst>
                <a:ext uri="{FF2B5EF4-FFF2-40B4-BE49-F238E27FC236}">
                  <a16:creationId xmlns:a16="http://schemas.microsoft.com/office/drawing/2014/main" id="{B6891BCA-4A3D-A572-B066-C0B84C0CBB6E}"/>
                </a:ext>
              </a:extLst>
            </p:cNvPr>
            <p:cNvSpPr/>
            <p:nvPr/>
          </p:nvSpPr>
          <p:spPr>
            <a:xfrm>
              <a:off x="5949140" y="3896822"/>
              <a:ext cx="2663713" cy="2482119"/>
            </a:xfrm>
            <a:prstGeom prst="roundRect">
              <a:avLst>
                <a:gd name="adj" fmla="val 6167"/>
              </a:avLst>
            </a:prstGeom>
            <a:solidFill>
              <a:srgbClr val="F8EAEA"/>
            </a:solidFill>
            <a:ln w="1016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34" name="AlphaS interpretation card accent">
              <a:extLst>
                <a:ext uri="{FF2B5EF4-FFF2-40B4-BE49-F238E27FC236}">
                  <a16:creationId xmlns:a16="http://schemas.microsoft.com/office/drawing/2014/main" id="{523440B1-C934-6369-EFC8-981AFB97B6BD}"/>
                </a:ext>
              </a:extLst>
            </p:cNvPr>
            <p:cNvSpPr/>
            <p:nvPr/>
          </p:nvSpPr>
          <p:spPr>
            <a:xfrm>
              <a:off x="6040783" y="4061229"/>
              <a:ext cx="76200" cy="2124000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21" name="CKM interpretation card title">
              <a:extLst>
                <a:ext uri="{FF2B5EF4-FFF2-40B4-BE49-F238E27FC236}">
                  <a16:creationId xmlns:a16="http://schemas.microsoft.com/office/drawing/2014/main" id="{E9486F7D-AC54-4344-AA8F-01A02DC067BF}"/>
                </a:ext>
              </a:extLst>
            </p:cNvPr>
            <p:cNvSpPr txBox="1"/>
            <p:nvPr/>
          </p:nvSpPr>
          <p:spPr>
            <a:xfrm>
              <a:off x="6116983" y="4029327"/>
              <a:ext cx="2422800" cy="510742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noAutofit/>
            </a:bodyPr>
            <a:lstStyle/>
            <a:p>
              <a:pPr algn="l"/>
              <a:r>
                <a:rPr lang="en-GB" b="1" dirty="0">
                  <a:solidFill>
                    <a:srgbClr val="990000"/>
                  </a:solidFill>
                  <a:latin typeface="Arial"/>
                  <a:cs typeface="Arial"/>
                </a:rPr>
                <a:t>CKM unitarity: no deviation</a:t>
              </a:r>
              <a:endParaRPr lang="en-PT" b="1" dirty="0">
                <a:solidFill>
                  <a:srgbClr val="990000"/>
                </a:solidFill>
                <a:latin typeface="Arial"/>
                <a:cs typeface="Arial"/>
              </a:endParaRPr>
            </a:p>
          </p:txBody>
        </p:sp>
        <p:sp>
          <p:nvSpPr>
            <p:cNvPr id="22" name="CKM interpretation card body">
              <a:extLst>
                <a:ext uri="{FF2B5EF4-FFF2-40B4-BE49-F238E27FC236}">
                  <a16:creationId xmlns:a16="http://schemas.microsoft.com/office/drawing/2014/main" id="{95CB59C3-C1F3-0A47-92BF-9C63D8934D01}"/>
                </a:ext>
              </a:extLst>
            </p:cNvPr>
            <p:cNvSpPr txBox="1"/>
            <p:nvPr/>
          </p:nvSpPr>
          <p:spPr>
            <a:xfrm>
              <a:off x="6153518" y="4831625"/>
              <a:ext cx="2422800" cy="9652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noAutofit/>
            </a:bodyPr>
            <a:lstStyle/>
            <a:p>
              <a:pPr algn="l"/>
              <a:r>
                <a:rPr lang="en-GB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measured value is within 1</a:t>
              </a:r>
              <a:r>
                <a:rPr lang="el-GR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expected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coming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</a:t>
              </a:r>
              <a:r>
                <a:rPr lang="pt-PT" i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PT" i="1" dirty="0" err="1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unitarity</a:t>
              </a:r>
              <a:endParaRPr lang="en-PT" i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8618DE3-FAD3-5001-8591-7B87677C8C74}"/>
              </a:ext>
            </a:extLst>
          </p:cNvPr>
          <p:cNvGrpSpPr/>
          <p:nvPr/>
        </p:nvGrpSpPr>
        <p:grpSpPr>
          <a:xfrm>
            <a:off x="457200" y="849350"/>
            <a:ext cx="8229600" cy="1568895"/>
            <a:chOff x="457200" y="821802"/>
            <a:chExt cx="8229600" cy="1568895"/>
          </a:xfrm>
        </p:grpSpPr>
        <p:sp>
          <p:nvSpPr>
            <p:cNvPr id="23" name="Assumption chain panel">
              <a:extLst>
                <a:ext uri="{FF2B5EF4-FFF2-40B4-BE49-F238E27FC236}">
                  <a16:creationId xmlns:a16="http://schemas.microsoft.com/office/drawing/2014/main" id="{6D78F003-3715-1E42-B2C9-D3637567DA83}"/>
                </a:ext>
              </a:extLst>
            </p:cNvPr>
            <p:cNvSpPr/>
            <p:nvPr/>
          </p:nvSpPr>
          <p:spPr>
            <a:xfrm>
              <a:off x="457200" y="821803"/>
              <a:ext cx="8229600" cy="1568894"/>
            </a:xfrm>
            <a:prstGeom prst="rect">
              <a:avLst/>
            </a:prstGeom>
            <a:solidFill>
              <a:srgbClr val="FFFFFF"/>
            </a:solidFill>
            <a:ln w="10795" cap="flat" cmpd="sng" algn="ctr">
              <a:solidFill>
                <a:srgbClr val="D7B0B0"/>
              </a:solidFill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 dirty="0"/>
            </a:p>
          </p:txBody>
        </p:sp>
        <p:sp>
          <p:nvSpPr>
            <p:cNvPr id="24" name="Assumption chain accent">
              <a:extLst>
                <a:ext uri="{FF2B5EF4-FFF2-40B4-BE49-F238E27FC236}">
                  <a16:creationId xmlns:a16="http://schemas.microsoft.com/office/drawing/2014/main" id="{09506FCF-8306-AB44-B265-A6D634552F80}"/>
                </a:ext>
              </a:extLst>
            </p:cNvPr>
            <p:cNvSpPr/>
            <p:nvPr/>
          </p:nvSpPr>
          <p:spPr>
            <a:xfrm>
              <a:off x="457200" y="821802"/>
              <a:ext cx="101600" cy="1568894"/>
            </a:xfrm>
            <a:prstGeom prst="rect">
              <a:avLst/>
            </a:prstGeom>
            <a:solidFill>
              <a:srgbClr val="9900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25" name="Assumption chain title">
              <a:extLst>
                <a:ext uri="{FF2B5EF4-FFF2-40B4-BE49-F238E27FC236}">
                  <a16:creationId xmlns:a16="http://schemas.microsoft.com/office/drawing/2014/main" id="{DA18FFF0-ADE1-9A4F-9445-6E4232150A68}"/>
                </a:ext>
              </a:extLst>
            </p:cNvPr>
            <p:cNvSpPr txBox="1"/>
            <p:nvPr/>
          </p:nvSpPr>
          <p:spPr>
            <a:xfrm>
              <a:off x="660400" y="928342"/>
              <a:ext cx="1905000" cy="228600"/>
            </a:xfrm>
            <a:prstGeom prst="rect">
              <a:avLst/>
            </a:prstGeom>
            <a:noFill/>
          </p:spPr>
          <p:txBody>
            <a:bodyPr vertOverflow="overflow" vert="horz" wrap="square" rtlCol="0" anchor="ctr" anchorCtr="0">
              <a:noAutofit/>
            </a:bodyPr>
            <a:lstStyle/>
            <a:p>
              <a:pPr algn="l"/>
              <a:r>
                <a:rPr lang="en-GB" sz="2000" b="1" dirty="0">
                  <a:solidFill>
                    <a:srgbClr val="990000"/>
                  </a:solidFill>
                  <a:latin typeface="Arial"/>
                  <a:cs typeface="Arial"/>
                </a:rPr>
                <a:t>Assumptions</a:t>
              </a:r>
              <a:endParaRPr lang="en-PT" sz="2000" b="1" dirty="0">
                <a:solidFill>
                  <a:srgbClr val="990000"/>
                </a:solidFill>
                <a:latin typeface="Arial"/>
                <a:cs typeface="Arial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Assumption chain body">
                  <a:extLst>
                    <a:ext uri="{FF2B5EF4-FFF2-40B4-BE49-F238E27FC236}">
                      <a16:creationId xmlns:a16="http://schemas.microsoft.com/office/drawing/2014/main" id="{BE80CE0B-8039-6241-BA80-4DEB2B0F47F7}"/>
                    </a:ext>
                  </a:extLst>
                </p:cNvPr>
                <p:cNvSpPr txBox="1"/>
                <p:nvPr/>
              </p:nvSpPr>
              <p:spPr>
                <a:xfrm>
                  <a:off x="647700" y="1427071"/>
                  <a:ext cx="8039100" cy="609600"/>
                </a:xfrm>
                <a:prstGeom prst="rect">
                  <a:avLst/>
                </a:prstGeom>
                <a:noFill/>
              </p:spPr>
              <p:txBody>
                <a:bodyPr vertOverflow="overflow" vert="horz" wrap="square" rtlCol="0" anchor="ctr" anchorCtr="0">
                  <a:noAutofit/>
                </a:bodyPr>
                <a:lstStyle/>
                <a:p>
                  <a:pPr indent="-171450">
                    <a:buFont typeface="Arial" panose="020B0604020202020204" pitchFamily="34" charset="0"/>
                    <a:buChar char="•"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t-PT" i="1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t-PT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α</m:t>
                          </m:r>
                        </m:e>
                        <m:sub>
                          <m:r>
                            <a:rPr lang="pt-PT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𝑺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extraction assumes CKM unitarity </a:t>
                  </a:r>
                </a:p>
                <a:p>
                  <a:pPr indent="-1714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|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𝑉</m:t>
                          </m:r>
                        </m:e>
                        <m:sub>
                          <m:r>
                            <a:rPr lang="pt-PT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𝑐𝑠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| extraction additionally uses the better-known CKM elements from the first two rows and the world-average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i="1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sub>
                      </m:sSub>
                    </m:oMath>
                  </a14:m>
                  <a:endPara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indent="-171450">
                    <a:buFont typeface="Arial" panose="020B0604020202020204" pitchFamily="34" charset="0"/>
                    <a:buChar char="•"/>
                  </a:pPr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CKM-sum extraction assumes the world-average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i="1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GB" i="1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𝛼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3A3A3A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𝑆</m:t>
                          </m:r>
                        </m:sub>
                      </m:sSub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</a:t>
                  </a:r>
                </a:p>
              </p:txBody>
            </p:sp>
          </mc:Choice>
          <mc:Fallback xmlns="">
            <p:sp>
              <p:nvSpPr>
                <p:cNvPr id="26" name="Assumption chain body">
                  <a:extLst>
                    <a:ext uri="{FF2B5EF4-FFF2-40B4-BE49-F238E27FC236}">
                      <a16:creationId xmlns:a16="http://schemas.microsoft.com/office/drawing/2014/main" id="{BE80CE0B-8039-6241-BA80-4DEB2B0F47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7700" y="1427071"/>
                  <a:ext cx="8039100" cy="609600"/>
                </a:xfrm>
                <a:prstGeom prst="rect">
                  <a:avLst/>
                </a:prstGeom>
                <a:blipFill>
                  <a:blip r:embed="rId12"/>
                  <a:stretch>
                    <a:fillRect l="-607" t="-53000" b="-63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92C1620-5D20-61A3-637C-824ECE995D47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726E9530-31B1-91AD-B942-F3217EB418EB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16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2FCFFE-F2A6-57D1-D6B2-EAB6953F1CE1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Results: Hadronic Decays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42B2A-4530-34E5-AEBF-FA46FE32D61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1353" y="2601295"/>
            <a:ext cx="8301294" cy="1211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797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C7C2E-F110-F980-A36B-E9A90210C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ssumption chain panel">
            <a:extLst>
              <a:ext uri="{FF2B5EF4-FFF2-40B4-BE49-F238E27FC236}">
                <a16:creationId xmlns:a16="http://schemas.microsoft.com/office/drawing/2014/main" id="{38D46A6C-7556-1496-BBC0-1726D41D1DAA}"/>
              </a:ext>
            </a:extLst>
          </p:cNvPr>
          <p:cNvSpPr/>
          <p:nvPr/>
        </p:nvSpPr>
        <p:spPr>
          <a:xfrm>
            <a:off x="196850" y="873222"/>
            <a:ext cx="8748367" cy="3124370"/>
          </a:xfrm>
          <a:prstGeom prst="roundRect">
            <a:avLst>
              <a:gd name="adj" fmla="val 7388"/>
            </a:avLst>
          </a:prstGeom>
          <a:solidFill>
            <a:srgbClr val="FCEBEB"/>
          </a:solidFill>
          <a:ln w="1079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33769E-243D-30E2-88C9-3AF9E33CEFB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01042" y="5623568"/>
            <a:ext cx="3539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800000"/>
                </a:solidFill>
              </a:rPr>
              <a:t>Thank you 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FD67C8-5688-CAED-04AD-0786C2091702}"/>
              </a:ext>
            </a:extLst>
          </p:cNvPr>
          <p:cNvGrpSpPr/>
          <p:nvPr/>
        </p:nvGrpSpPr>
        <p:grpSpPr>
          <a:xfrm>
            <a:off x="557305" y="1848718"/>
            <a:ext cx="8336792" cy="369332"/>
            <a:chOff x="483358" y="1939554"/>
            <a:chExt cx="8336792" cy="369332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1BEA88D-6ADF-3CCC-BBCF-4C983079A4E0}"/>
                </a:ext>
              </a:extLst>
            </p:cNvPr>
            <p:cNvSpPr txBox="1"/>
            <p:nvPr/>
          </p:nvSpPr>
          <p:spPr>
            <a:xfrm>
              <a:off x="816518" y="1939554"/>
              <a:ext cx="80036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CMS result is </a:t>
              </a:r>
              <a:r>
                <a:rPr lang="en-GB" b="1" dirty="0">
                  <a:solidFill>
                    <a:srgbClr val="800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consistent with LFU at the 1σ level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</p:txBody>
        </p:sp>
        <p:pic>
          <p:nvPicPr>
            <p:cNvPr id="33" name="Graphic 32" descr="Checkmark with solid fill">
              <a:extLst>
                <a:ext uri="{FF2B5EF4-FFF2-40B4-BE49-F238E27FC236}">
                  <a16:creationId xmlns:a16="http://schemas.microsoft.com/office/drawing/2014/main" id="{2863975F-16A5-1705-4893-97EEF788D0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3358" y="1990354"/>
              <a:ext cx="296964" cy="296964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BB9B7E9-6C49-7F36-962D-3D10C6A5BA03}"/>
              </a:ext>
            </a:extLst>
          </p:cNvPr>
          <p:cNvGrpSpPr/>
          <p:nvPr/>
        </p:nvGrpSpPr>
        <p:grpSpPr>
          <a:xfrm>
            <a:off x="557305" y="3176185"/>
            <a:ext cx="8179780" cy="680892"/>
            <a:chOff x="483358" y="3251200"/>
            <a:chExt cx="8179780" cy="6808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114A4B-284C-5A7F-2FDA-C692527C984A}"/>
                    </a:ext>
                  </a:extLst>
                </p:cNvPr>
                <p:cNvSpPr txBox="1"/>
                <p:nvPr/>
              </p:nvSpPr>
              <p:spPr>
                <a:xfrm>
                  <a:off x="782817" y="3251200"/>
                  <a:ext cx="7880321" cy="6808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Strong coupling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GB" b="1" i="1" dirty="0" smtClean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𝛂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𝐒</m:t>
                          </m:r>
                        </m:sub>
                      </m:sSub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</m:t>
                      </m:r>
                      <m:sSubSup>
                        <m:sSubSupPr>
                          <m:ctrlPr>
                            <a:rPr lang="en-GB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pt-PT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𝐦</m:t>
                          </m:r>
                        </m:e>
                        <m:sub>
                          <m:r>
                            <a:rPr lang="pt-PT" b="1" i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𝐖</m:t>
                          </m:r>
                        </m:sub>
                        <m:sup>
                          <m:r>
                            <a:rPr lang="pt-PT" b="1" dirty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bSup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= 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𝟎𝟗𝟓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± 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b="1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𝟎𝟑𝟑</m:t>
                      </m:r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bigger uncertainty than world average but </a:t>
                  </a:r>
                  <a:r>
                    <a:rPr lang="en-GB" b="1" dirty="0">
                      <a:solidFill>
                        <a:srgbClr val="800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promising for future colliders</a:t>
                  </a:r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B2114A4B-284C-5A7F-2FDA-C692527C98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817" y="3251200"/>
                  <a:ext cx="7880321" cy="680892"/>
                </a:xfrm>
                <a:prstGeom prst="rect">
                  <a:avLst/>
                </a:prstGeom>
                <a:blipFill>
                  <a:blip r:embed="rId8"/>
                  <a:stretch>
                    <a:fillRect l="-644" t="-1852" r="-644" b="-11111"/>
                  </a:stretch>
                </a:blipFill>
              </p:spPr>
              <p:txBody>
                <a:bodyPr/>
                <a:lstStyle/>
                <a:p>
                  <a:r>
                    <a:rPr lang="en-P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5" name="Graphic 34" descr="Checkmark with solid fill">
              <a:extLst>
                <a:ext uri="{FF2B5EF4-FFF2-40B4-BE49-F238E27FC236}">
                  <a16:creationId xmlns:a16="http://schemas.microsoft.com/office/drawing/2014/main" id="{B1B624C5-0CE9-1E2E-D51F-70DF151F4F8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83358" y="3276600"/>
              <a:ext cx="296964" cy="296964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40409E-3980-1223-7E82-BE76EB3FEE4F}"/>
                  </a:ext>
                </a:extLst>
              </p:cNvPr>
              <p:cNvSpPr txBox="1"/>
              <p:nvPr/>
            </p:nvSpPr>
            <p:spPr>
              <a:xfrm>
                <a:off x="393620" y="1114305"/>
                <a:ext cx="8426529" cy="67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𝑾</m:t>
                    </m:r>
                  </m:oMath>
                </a14:m>
                <a:r>
                  <a:rPr lang="en-GB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boson branching fractions 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4A4A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ℬ</m:t>
                    </m:r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→ℓ</m:t>
                    </m:r>
                    <m:acc>
                      <m:accPr>
                        <m:chr m:val="̅"/>
                        <m:ctrlPr>
                          <a:rPr lang="en-GB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𝜈</m:t>
                        </m:r>
                      </m:e>
                    </m:acc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l-GR" i="1">
                        <a:solidFill>
                          <a:srgbClr val="4A4A4A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ℬ</m:t>
                    </m:r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GB" dirty="0" err="1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GB" dirty="0" err="1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dirty="0" err="1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GB" i="1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GB" dirty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𝑞</m:t>
                        </m:r>
                      </m:e>
                    </m:acc>
                    <m:r>
                      <a:rPr lang="en-GB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′)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are measured</a:t>
                </a:r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allowing tests of the SM and the extraction of further parameters:</a:t>
                </a:r>
                <a:endPara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940409E-3980-1223-7E82-BE76EB3FEE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620" y="1114305"/>
                <a:ext cx="8426529" cy="670761"/>
              </a:xfrm>
              <a:prstGeom prst="rect">
                <a:avLst/>
              </a:prstGeom>
              <a:blipFill>
                <a:blip r:embed="rId9"/>
                <a:stretch>
                  <a:fillRect l="-651" t="-5455" r="-13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A499DE86-C663-022A-7DD5-6674F78883F9}"/>
              </a:ext>
            </a:extLst>
          </p:cNvPr>
          <p:cNvGrpSpPr/>
          <p:nvPr/>
        </p:nvGrpSpPr>
        <p:grpSpPr>
          <a:xfrm>
            <a:off x="528731" y="2464985"/>
            <a:ext cx="8205858" cy="676083"/>
            <a:chOff x="454784" y="2692400"/>
            <a:chExt cx="8205858" cy="6760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6D958E1-459C-4421-9BFB-2E035766A9DF}"/>
                    </a:ext>
                  </a:extLst>
                </p:cNvPr>
                <p:cNvSpPr txBox="1"/>
                <p:nvPr/>
              </p:nvSpPr>
              <p:spPr>
                <a:xfrm>
                  <a:off x="787943" y="2692400"/>
                  <a:ext cx="7872699" cy="6760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/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GB" i="1" dirty="0" smtClean="0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i="1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r>
                                <a:rPr lang="pt-PT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pt-PT">
                                  <a:solidFill>
                                    <a:srgbClr val="8006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</m:sub>
                          </m:sSub>
                        </m:e>
                      </m:d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𝟗𝟔𝟕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± 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𝟎𝟏𝟏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and </a:t>
                  </a:r>
                  <a14:m>
                    <m:oMath xmlns:m="http://schemas.openxmlformats.org/officeDocument/2006/math">
                      <m:r>
                        <a:rPr lang="en-GB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𝚺</m:t>
                      </m:r>
                      <m:r>
                        <a:rPr lang="en-GB" dirty="0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pt-PT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𝑽</m:t>
                          </m:r>
                        </m:e>
                        <m:sub>
                          <m:r>
                            <a:rPr lang="pt-PT">
                              <a:solidFill>
                                <a:srgbClr val="8006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𝒊𝒋</m:t>
                          </m:r>
                        </m:sub>
                      </m:sSub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|² = 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𝟗𝟖𝟒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± 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GB" dirty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𝟎𝟐𝟏</m:t>
                      </m:r>
                    </m:oMath>
                  </a14:m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  <a:r>
                    <a:rPr lang="en-GB" b="1" dirty="0">
                      <a:solidFill>
                        <a:srgbClr val="8006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consistent with CKM unitarity</a:t>
                  </a:r>
                  <a:r>
                    <a:rPr lang="en-GB" dirty="0">
                      <a:solidFill>
                        <a:srgbClr val="3A3A3A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;</a:t>
                  </a: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A6D958E1-459C-4421-9BFB-2E035766A9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943" y="2692400"/>
                  <a:ext cx="7872699" cy="676083"/>
                </a:xfrm>
                <a:prstGeom prst="rect">
                  <a:avLst/>
                </a:prstGeom>
                <a:blipFill>
                  <a:blip r:embed="rId10"/>
                  <a:stretch>
                    <a:fillRect l="-644" t="-3636" r="-1449" b="-10909"/>
                  </a:stretch>
                </a:blipFill>
              </p:spPr>
              <p:txBody>
                <a:bodyPr/>
                <a:lstStyle/>
                <a:p>
                  <a:r>
                    <a:rPr lang="en-P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9" name="Graphic 38" descr="Checkmark with solid fill">
              <a:extLst>
                <a:ext uri="{FF2B5EF4-FFF2-40B4-BE49-F238E27FC236}">
                  <a16:creationId xmlns:a16="http://schemas.microsoft.com/office/drawing/2014/main" id="{4B80B7CA-00B8-85A4-30CA-EBB5919F54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54784" y="2743200"/>
              <a:ext cx="296964" cy="296964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AF1547C-13A5-1BFF-A047-FAD7CA2CFBC9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22164" y="4823279"/>
            <a:ext cx="88996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0" dirty="0">
                <a:latin typeface="Arial" panose="020B0604020202020204" pitchFamily="34" charset="0"/>
              </a:rPr>
              <a:t>All results agree with the </a:t>
            </a:r>
            <a:r>
              <a:rPr lang="en-GB" sz="2400" b="1" dirty="0">
                <a:solidFill>
                  <a:srgbClr val="800000"/>
                </a:solidFill>
                <a:latin typeface="Arial" panose="020B0604020202020204" pitchFamily="34" charset="0"/>
              </a:rPr>
              <a:t>Standard Model</a:t>
            </a:r>
            <a:r>
              <a:rPr lang="en-GB" sz="2400" b="0" dirty="0">
                <a:latin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</a:rPr>
              <a:t>and are several times </a:t>
            </a:r>
            <a:r>
              <a:rPr lang="en-US" sz="2400" b="1" dirty="0">
                <a:solidFill>
                  <a:srgbClr val="800600"/>
                </a:solidFill>
                <a:latin typeface="Arial" panose="020B0604020202020204" pitchFamily="34" charset="0"/>
              </a:rPr>
              <a:t>more precise statistically </a:t>
            </a:r>
            <a:r>
              <a:rPr lang="en-US" sz="2400" dirty="0">
                <a:latin typeface="Arial" panose="020B0604020202020204" pitchFamily="34" charset="0"/>
              </a:rPr>
              <a:t>than the earlier </a:t>
            </a:r>
            <a:r>
              <a:rPr lang="en-US" sz="2400" b="1" dirty="0">
                <a:solidFill>
                  <a:srgbClr val="800600"/>
                </a:solidFill>
                <a:latin typeface="Arial" panose="020B0604020202020204" pitchFamily="34" charset="0"/>
              </a:rPr>
              <a:t>LEP</a:t>
            </a:r>
            <a:r>
              <a:rPr lang="en-US" sz="2400" dirty="0">
                <a:latin typeface="Arial" panose="020B0604020202020204" pitchFamily="34" charset="0"/>
              </a:rPr>
              <a:t> measurements</a:t>
            </a:r>
            <a:endParaRPr lang="en-GB" sz="2400" dirty="0">
              <a:latin typeface="Arial" panose="020B0604020202020204" pitchFamily="34" charset="0"/>
            </a:endParaRPr>
          </a:p>
        </p:txBody>
      </p:sp>
      <p:sp>
        <p:nvSpPr>
          <p:cNvPr id="2" name="Arrow: Down 9">
            <a:extLst>
              <a:ext uri="{FF2B5EF4-FFF2-40B4-BE49-F238E27FC236}">
                <a16:creationId xmlns:a16="http://schemas.microsoft.com/office/drawing/2014/main" id="{80254594-B537-84F3-4951-A928D659A325}"/>
              </a:ext>
            </a:extLst>
          </p:cNvPr>
          <p:cNvSpPr/>
          <p:nvPr/>
        </p:nvSpPr>
        <p:spPr>
          <a:xfrm>
            <a:off x="4445000" y="4166536"/>
            <a:ext cx="254000" cy="463928"/>
          </a:xfrm>
          <a:prstGeom prst="downArrow">
            <a:avLst/>
          </a:prstGeom>
          <a:solidFill>
            <a:srgbClr val="8006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FA1ED0-1946-F34E-6741-3EE26D7EA1A3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EF4E154B-E144-6A7F-5BEE-00CA1453ECEE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0A21BE-3496-CD4F-CBF7-BDCBF8DCE929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Summary and Outlook</a:t>
            </a:r>
          </a:p>
        </p:txBody>
      </p:sp>
      <p:sp>
        <p:nvSpPr>
          <p:cNvPr id="13" name="Assumption chain accent">
            <a:extLst>
              <a:ext uri="{FF2B5EF4-FFF2-40B4-BE49-F238E27FC236}">
                <a16:creationId xmlns:a16="http://schemas.microsoft.com/office/drawing/2014/main" id="{AE97F1B1-805E-188D-BC3D-DD00D217AFBA}"/>
              </a:ext>
            </a:extLst>
          </p:cNvPr>
          <p:cNvSpPr/>
          <p:nvPr/>
        </p:nvSpPr>
        <p:spPr>
          <a:xfrm>
            <a:off x="297704" y="1150985"/>
            <a:ext cx="101600" cy="2628000"/>
          </a:xfrm>
          <a:prstGeom prst="rect">
            <a:avLst/>
          </a:prstGeom>
          <a:solidFill>
            <a:srgbClr val="99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338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1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A923C2-4085-53EE-60B6-E159EC0F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1" name="Lead">
                <a:extLst>
                  <a:ext uri="{FF2B5EF4-FFF2-40B4-BE49-F238E27FC236}">
                    <a16:creationId xmlns:a16="http://schemas.microsoft.com/office/drawing/2014/main" id="{C33676C4-52AB-F4CC-2A11-C0E59E37651A}"/>
                  </a:ext>
                </a:extLst>
              </p:cNvPr>
              <p:cNvSpPr txBox="1"/>
              <p:nvPr/>
            </p:nvSpPr>
            <p:spPr>
              <a:xfrm>
                <a:off x="133684" y="711200"/>
                <a:ext cx="8876632" cy="330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indent="0" algn="ctr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200" b="1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𝑾</m:t>
                    </m:r>
                  </m:oMath>
                </a14:m>
                <a:r>
                  <a:rPr lang="en-US" sz="2200" b="1" dirty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boson branching fractions provide a test of the Standard Model</a:t>
                </a:r>
              </a:p>
            </p:txBody>
          </p:sp>
        </mc:Choice>
        <mc:Fallback xmlns="">
          <p:sp>
            <p:nvSpPr>
              <p:cNvPr id="301" name="Lead">
                <a:extLst>
                  <a:ext uri="{FF2B5EF4-FFF2-40B4-BE49-F238E27FC236}">
                    <a16:creationId xmlns:a16="http://schemas.microsoft.com/office/drawing/2014/main" id="{C33676C4-52AB-F4CC-2A11-C0E59E3765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84" y="711200"/>
                <a:ext cx="8876632" cy="330200"/>
              </a:xfrm>
              <a:prstGeom prst="rect">
                <a:avLst/>
              </a:prstGeom>
              <a:blipFill>
                <a:blip r:embed="rId3"/>
                <a:stretch>
                  <a:fillRect l="-618" t="-25926" r="-1442" b="-5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2">
            <a:extLst>
              <a:ext uri="{FF2B5EF4-FFF2-40B4-BE49-F238E27FC236}">
                <a16:creationId xmlns:a16="http://schemas.microsoft.com/office/drawing/2014/main" id="{495A45F9-BD99-B35C-2986-0B64F9EB2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07302" y="1182169"/>
            <a:ext cx="4136023" cy="66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0" name="Card 310">
            <a:extLst>
              <a:ext uri="{FF2B5EF4-FFF2-40B4-BE49-F238E27FC236}">
                <a16:creationId xmlns:a16="http://schemas.microsoft.com/office/drawing/2014/main" id="{5C510B30-112D-8280-0427-0CED68879706}"/>
              </a:ext>
            </a:extLst>
          </p:cNvPr>
          <p:cNvSpPr/>
          <p:nvPr/>
        </p:nvSpPr>
        <p:spPr>
          <a:xfrm>
            <a:off x="150776" y="2000911"/>
            <a:ext cx="4268282" cy="4521631"/>
          </a:xfrm>
          <a:prstGeom prst="roundRect">
            <a:avLst>
              <a:gd name="adj" fmla="val 6000"/>
            </a:avLst>
          </a:prstGeom>
          <a:solidFill>
            <a:srgbClr val="F7ECEC"/>
          </a:solidFill>
          <a:ln>
            <a:noFill/>
          </a:ln>
        </p:spPr>
        <p:txBody>
          <a:bodyPr/>
          <a:lstStyle/>
          <a:p>
            <a:endParaRPr dirty="0"/>
          </a:p>
        </p:txBody>
      </p:sp>
      <p:sp>
        <p:nvSpPr>
          <p:cNvPr id="312" name="Bar 312">
            <a:extLst>
              <a:ext uri="{FF2B5EF4-FFF2-40B4-BE49-F238E27FC236}">
                <a16:creationId xmlns:a16="http://schemas.microsoft.com/office/drawing/2014/main" id="{DD8DF434-A25A-2686-944E-9F9FF48EA8FB}"/>
              </a:ext>
            </a:extLst>
          </p:cNvPr>
          <p:cNvSpPr/>
          <p:nvPr/>
        </p:nvSpPr>
        <p:spPr>
          <a:xfrm>
            <a:off x="247865" y="2229512"/>
            <a:ext cx="63500" cy="4068000"/>
          </a:xfrm>
          <a:prstGeom prst="rect">
            <a:avLst/>
          </a:prstGeom>
          <a:solidFill>
            <a:srgbClr val="7A121C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314" name="LeftText">
            <a:extLst>
              <a:ext uri="{FF2B5EF4-FFF2-40B4-BE49-F238E27FC236}">
                <a16:creationId xmlns:a16="http://schemas.microsoft.com/office/drawing/2014/main" id="{97483B24-739C-10ED-6859-0C48FB922A00}"/>
              </a:ext>
            </a:extLst>
          </p:cNvPr>
          <p:cNvSpPr txBox="1"/>
          <p:nvPr/>
        </p:nvSpPr>
        <p:spPr>
          <a:xfrm>
            <a:off x="494245" y="2064353"/>
            <a:ext cx="3924814" cy="696165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Leptonic decays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GB" b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GB" b="1" noProof="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epton</a:t>
            </a:r>
            <a:r>
              <a:rPr lang="en-GB" b="1" noProof="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flavour universality</a:t>
            </a:r>
            <a:endParaRPr lang="en-US" b="1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9C399CA-1772-6029-A42A-1B2CA4AD6A38}"/>
              </a:ext>
            </a:extLst>
          </p:cNvPr>
          <p:cNvGrpSpPr/>
          <p:nvPr/>
        </p:nvGrpSpPr>
        <p:grpSpPr>
          <a:xfrm>
            <a:off x="427364" y="2927514"/>
            <a:ext cx="3728259" cy="1316248"/>
            <a:chOff x="744037" y="3064035"/>
            <a:chExt cx="3728259" cy="1316248"/>
          </a:xfrm>
        </p:grpSpPr>
        <p:pic>
          <p:nvPicPr>
            <p:cNvPr id="22" name="Picture 31">
              <a:extLst>
                <a:ext uri="{FF2B5EF4-FFF2-40B4-BE49-F238E27FC236}">
                  <a16:creationId xmlns:a16="http://schemas.microsoft.com/office/drawing/2014/main" id="{D116534A-D1A1-6447-045F-69A3934C87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73" t="-150" r="-7463"/>
            <a:stretch>
              <a:fillRect/>
            </a:stretch>
          </p:blipFill>
          <p:spPr bwMode="auto">
            <a:xfrm>
              <a:off x="3151977" y="3472856"/>
              <a:ext cx="1320319" cy="602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9C60D75-9D3A-DD7C-07E2-A577A2774103}"/>
                </a:ext>
              </a:extLst>
            </p:cNvPr>
            <p:cNvGrpSpPr/>
            <p:nvPr/>
          </p:nvGrpSpPr>
          <p:grpSpPr>
            <a:xfrm>
              <a:off x="744037" y="3064035"/>
              <a:ext cx="2109621" cy="1316248"/>
              <a:chOff x="609398" y="3133349"/>
              <a:chExt cx="2521170" cy="1573026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97EAD764-3F33-228A-A4C9-7110BB0A5183}"/>
                  </a:ext>
                </a:extLst>
              </p:cNvPr>
              <p:cNvGrpSpPr/>
              <p:nvPr/>
            </p:nvGrpSpPr>
            <p:grpSpPr>
              <a:xfrm>
                <a:off x="1208883" y="3266432"/>
                <a:ext cx="1568166" cy="1184333"/>
                <a:chOff x="1021976" y="3099139"/>
                <a:chExt cx="1547077" cy="1168406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C5A853BA-CED1-0A97-175D-A551D0CE1873}"/>
                    </a:ext>
                  </a:extLst>
                </p:cNvPr>
                <p:cNvGrpSpPr/>
                <p:nvPr/>
              </p:nvGrpSpPr>
              <p:grpSpPr>
                <a:xfrm>
                  <a:off x="1021976" y="3099139"/>
                  <a:ext cx="1547077" cy="1168406"/>
                  <a:chOff x="6002465" y="3079220"/>
                  <a:chExt cx="1791920" cy="1353322"/>
                </a:xfrm>
              </p:grpSpPr>
              <p:sp>
                <p:nvSpPr>
                  <p:cNvPr id="31" name="Isosceles Triangle 1051">
                    <a:extLst>
                      <a:ext uri="{FF2B5EF4-FFF2-40B4-BE49-F238E27FC236}">
                        <a16:creationId xmlns:a16="http://schemas.microsoft.com/office/drawing/2014/main" id="{B6DD45C3-97E8-16E2-EE9E-9BBCEA3B9715}"/>
                      </a:ext>
                    </a:extLst>
                  </p:cNvPr>
                  <p:cNvSpPr/>
                  <p:nvPr/>
                </p:nvSpPr>
                <p:spPr>
                  <a:xfrm rot="19010663" flipH="1" flipV="1">
                    <a:off x="7366620" y="4007840"/>
                    <a:ext cx="139627" cy="145834"/>
                  </a:xfrm>
                  <a:prstGeom prst="triangl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rgbClr val="2E4053"/>
                      </a:solidFill>
                    </a:endParaRPr>
                  </a:p>
                </p:txBody>
              </p:sp>
              <p:sp>
                <p:nvSpPr>
                  <p:cNvPr id="32" name="Freeform: Shape 1079">
                    <a:extLst>
                      <a:ext uri="{FF2B5EF4-FFF2-40B4-BE49-F238E27FC236}">
                        <a16:creationId xmlns:a16="http://schemas.microsoft.com/office/drawing/2014/main" id="{78E3516C-4DD9-A750-832A-ABAAEF718CB7}"/>
                      </a:ext>
                    </a:extLst>
                  </p:cNvPr>
                  <p:cNvSpPr/>
                  <p:nvPr/>
                </p:nvSpPr>
                <p:spPr>
                  <a:xfrm>
                    <a:off x="6002465" y="3636733"/>
                    <a:ext cx="1111834" cy="236012"/>
                  </a:xfrm>
                  <a:custGeom>
                    <a:avLst/>
                    <a:gdLst>
                      <a:gd name="connsiteX0" fmla="*/ 1335881 w 1335881"/>
                      <a:gd name="connsiteY0" fmla="*/ 125642 h 236012"/>
                      <a:gd name="connsiteX1" fmla="*/ 1278731 w 1335881"/>
                      <a:gd name="connsiteY1" fmla="*/ 232798 h 236012"/>
                      <a:gd name="connsiteX2" fmla="*/ 1150143 w 1335881"/>
                      <a:gd name="connsiteY2" fmla="*/ 16105 h 236012"/>
                      <a:gd name="connsiteX3" fmla="*/ 1002506 w 1335881"/>
                      <a:gd name="connsiteY3" fmla="*/ 235180 h 236012"/>
                      <a:gd name="connsiteX4" fmla="*/ 878681 w 1335881"/>
                      <a:gd name="connsiteY4" fmla="*/ 6580 h 236012"/>
                      <a:gd name="connsiteX5" fmla="*/ 735806 w 1335881"/>
                      <a:gd name="connsiteY5" fmla="*/ 232798 h 236012"/>
                      <a:gd name="connsiteX6" fmla="*/ 607218 w 1335881"/>
                      <a:gd name="connsiteY6" fmla="*/ 8961 h 236012"/>
                      <a:gd name="connsiteX7" fmla="*/ 471487 w 1335881"/>
                      <a:gd name="connsiteY7" fmla="*/ 235180 h 236012"/>
                      <a:gd name="connsiteX8" fmla="*/ 342900 w 1335881"/>
                      <a:gd name="connsiteY8" fmla="*/ 6580 h 236012"/>
                      <a:gd name="connsiteX9" fmla="*/ 197643 w 1335881"/>
                      <a:gd name="connsiteY9" fmla="*/ 232798 h 236012"/>
                      <a:gd name="connsiteX10" fmla="*/ 69056 w 1335881"/>
                      <a:gd name="connsiteY10" fmla="*/ 4198 h 236012"/>
                      <a:gd name="connsiteX11" fmla="*/ 0 w 1335881"/>
                      <a:gd name="connsiteY11" fmla="*/ 106592 h 236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5881" h="236012">
                        <a:moveTo>
                          <a:pt x="1335881" y="125642"/>
                        </a:moveTo>
                        <a:cubicBezTo>
                          <a:pt x="1322784" y="188348"/>
                          <a:pt x="1309687" y="251054"/>
                          <a:pt x="1278731" y="232798"/>
                        </a:cubicBezTo>
                        <a:cubicBezTo>
                          <a:pt x="1247775" y="214542"/>
                          <a:pt x="1196180" y="15708"/>
                          <a:pt x="1150143" y="16105"/>
                        </a:cubicBezTo>
                        <a:cubicBezTo>
                          <a:pt x="1104106" y="16502"/>
                          <a:pt x="1047750" y="236767"/>
                          <a:pt x="1002506" y="235180"/>
                        </a:cubicBezTo>
                        <a:cubicBezTo>
                          <a:pt x="957262" y="233593"/>
                          <a:pt x="923131" y="6977"/>
                          <a:pt x="878681" y="6580"/>
                        </a:cubicBezTo>
                        <a:cubicBezTo>
                          <a:pt x="834231" y="6183"/>
                          <a:pt x="781050" y="232401"/>
                          <a:pt x="735806" y="232798"/>
                        </a:cubicBezTo>
                        <a:cubicBezTo>
                          <a:pt x="690562" y="233195"/>
                          <a:pt x="651271" y="8564"/>
                          <a:pt x="607218" y="8961"/>
                        </a:cubicBezTo>
                        <a:cubicBezTo>
                          <a:pt x="563165" y="9358"/>
                          <a:pt x="515540" y="235577"/>
                          <a:pt x="471487" y="235180"/>
                        </a:cubicBezTo>
                        <a:cubicBezTo>
                          <a:pt x="427434" y="234783"/>
                          <a:pt x="388541" y="6977"/>
                          <a:pt x="342900" y="6580"/>
                        </a:cubicBezTo>
                        <a:cubicBezTo>
                          <a:pt x="297259" y="6183"/>
                          <a:pt x="243284" y="233195"/>
                          <a:pt x="197643" y="232798"/>
                        </a:cubicBezTo>
                        <a:cubicBezTo>
                          <a:pt x="152002" y="232401"/>
                          <a:pt x="101996" y="25232"/>
                          <a:pt x="69056" y="4198"/>
                        </a:cubicBezTo>
                        <a:cubicBezTo>
                          <a:pt x="36116" y="-16836"/>
                          <a:pt x="18058" y="44878"/>
                          <a:pt x="0" y="106592"/>
                        </a:cubicBezTo>
                      </a:path>
                    </a:pathLst>
                  </a:custGeom>
                  <a:noFill/>
                  <a:ln w="38100">
                    <a:solidFill>
                      <a:srgbClr val="8006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cxnSp>
                <p:nvCxnSpPr>
                  <p:cNvPr id="33" name="Straight Connector 32">
                    <a:extLst>
                      <a:ext uri="{FF2B5EF4-FFF2-40B4-BE49-F238E27FC236}">
                        <a16:creationId xmlns:a16="http://schemas.microsoft.com/office/drawing/2014/main" id="{7E4B73ED-EC7A-4200-FF03-DEC32A14CE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03269" y="3745466"/>
                    <a:ext cx="686487" cy="68707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4" name="Straight Connector 33">
                    <a:extLst>
                      <a:ext uri="{FF2B5EF4-FFF2-40B4-BE49-F238E27FC236}">
                        <a16:creationId xmlns:a16="http://schemas.microsoft.com/office/drawing/2014/main" id="{4857984E-DCA1-017B-52C6-4C62907D38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07899" y="3079220"/>
                    <a:ext cx="686486" cy="68707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0" name="Isosceles Triangle 1051">
                  <a:extLst>
                    <a:ext uri="{FF2B5EF4-FFF2-40B4-BE49-F238E27FC236}">
                      <a16:creationId xmlns:a16="http://schemas.microsoft.com/office/drawing/2014/main" id="{F757B2C6-D955-3478-5DA6-06D62D3608CC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2199843" y="3349125"/>
                  <a:ext cx="120549" cy="125908"/>
                </a:xfrm>
                <a:prstGeom prst="triangl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2E4053"/>
                    </a:solidFill>
                  </a:endParaRPr>
                </a:p>
              </p:txBody>
            </p:sp>
          </p:grpSp>
          <p:pic>
            <p:nvPicPr>
              <p:cNvPr id="26" name="Picture 19">
                <a:extLst>
                  <a:ext uri="{FF2B5EF4-FFF2-40B4-BE49-F238E27FC236}">
                    <a16:creationId xmlns:a16="http://schemas.microsoft.com/office/drawing/2014/main" id="{A03A5300-94AD-3C49-8698-1A1DFF9F99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9398" y="3742720"/>
                <a:ext cx="506695" cy="2297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21">
                <a:extLst>
                  <a:ext uri="{FF2B5EF4-FFF2-40B4-BE49-F238E27FC236}">
                    <a16:creationId xmlns:a16="http://schemas.microsoft.com/office/drawing/2014/main" id="{9BBA45B5-84C3-B408-4B60-7599C14213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45851" y="4375276"/>
                <a:ext cx="240209" cy="3310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3">
                <a:extLst>
                  <a:ext uri="{FF2B5EF4-FFF2-40B4-BE49-F238E27FC236}">
                    <a16:creationId xmlns:a16="http://schemas.microsoft.com/office/drawing/2014/main" id="{BDF767AC-C21B-85B0-2CE3-71ED5B809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50529" y="3133349"/>
                <a:ext cx="280039" cy="2395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4" name="Picture 31">
              <a:extLst>
                <a:ext uri="{FF2B5EF4-FFF2-40B4-BE49-F238E27FC236}">
                  <a16:creationId xmlns:a16="http://schemas.microsoft.com/office/drawing/2014/main" id="{78B53312-9371-A685-206F-E640B165168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31"/>
            <a:stretch>
              <a:fillRect/>
            </a:stretch>
          </p:blipFill>
          <p:spPr bwMode="auto">
            <a:xfrm>
              <a:off x="2819794" y="3462696"/>
              <a:ext cx="260895" cy="60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7">
            <a:extLst>
              <a:ext uri="{FF2B5EF4-FFF2-40B4-BE49-F238E27FC236}">
                <a16:creationId xmlns:a16="http://schemas.microsoft.com/office/drawing/2014/main" id="{86731D2B-8776-A2F0-82FA-E527774D1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1086" y="4432320"/>
            <a:ext cx="2658317" cy="702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9">
            <a:extLst>
              <a:ext uri="{FF2B5EF4-FFF2-40B4-BE49-F238E27FC236}">
                <a16:creationId xmlns:a16="http://schemas.microsoft.com/office/drawing/2014/main" id="{7F964FE7-EA16-858C-9A34-5DF40BA24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54305" y="5621794"/>
            <a:ext cx="3059974" cy="29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1">
            <a:extLst>
              <a:ext uri="{FF2B5EF4-FFF2-40B4-BE49-F238E27FC236}">
                <a16:creationId xmlns:a16="http://schemas.microsoft.com/office/drawing/2014/main" id="{30BCEEFA-C3E0-9242-C540-A1CB5F92A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0737" y="6047506"/>
            <a:ext cx="2573129" cy="29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0A67339-B4A1-E375-B10D-3804D6075D73}"/>
              </a:ext>
            </a:extLst>
          </p:cNvPr>
          <p:cNvSpPr txBox="1"/>
          <p:nvPr/>
        </p:nvSpPr>
        <p:spPr>
          <a:xfrm>
            <a:off x="519834" y="5541141"/>
            <a:ext cx="764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LEP:</a:t>
            </a:r>
            <a:endParaRPr lang="en-GB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0748EE4-E12D-1AA1-B48E-0367A0313441}"/>
              </a:ext>
            </a:extLst>
          </p:cNvPr>
          <p:cNvSpPr txBox="1"/>
          <p:nvPr/>
        </p:nvSpPr>
        <p:spPr>
          <a:xfrm>
            <a:off x="209761" y="5965447"/>
            <a:ext cx="110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ATLAS:</a:t>
            </a:r>
            <a:r>
              <a:rPr lang="en-GB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11" name="Card 311">
            <a:extLst>
              <a:ext uri="{FF2B5EF4-FFF2-40B4-BE49-F238E27FC236}">
                <a16:creationId xmlns:a16="http://schemas.microsoft.com/office/drawing/2014/main" id="{5BD3B7D3-7318-00DD-2402-C5AE44A39D43}"/>
              </a:ext>
            </a:extLst>
          </p:cNvPr>
          <p:cNvSpPr/>
          <p:nvPr/>
        </p:nvSpPr>
        <p:spPr>
          <a:xfrm>
            <a:off x="4759811" y="2000911"/>
            <a:ext cx="4268281" cy="4521631"/>
          </a:xfrm>
          <a:prstGeom prst="roundRect">
            <a:avLst>
              <a:gd name="adj" fmla="val 6000"/>
            </a:avLst>
          </a:prstGeom>
          <a:solidFill>
            <a:srgbClr val="F7ECEC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315" name="RightText">
            <a:extLst>
              <a:ext uri="{FF2B5EF4-FFF2-40B4-BE49-F238E27FC236}">
                <a16:creationId xmlns:a16="http://schemas.microsoft.com/office/drawing/2014/main" id="{F5845588-85CC-2238-FE5E-B6A05B6CF0B5}"/>
              </a:ext>
            </a:extLst>
          </p:cNvPr>
          <p:cNvSpPr txBox="1"/>
          <p:nvPr/>
        </p:nvSpPr>
        <p:spPr>
          <a:xfrm>
            <a:off x="5110713" y="2084766"/>
            <a:ext cx="3917379" cy="1057553"/>
          </a:xfrm>
          <a:prstGeom prst="rect">
            <a:avLst/>
          </a:prstGeom>
          <a:noFill/>
        </p:spPr>
        <p:txBody>
          <a:bodyPr wrap="square" lIns="0" tIns="0" rIns="0" bIns="0" rtlCol="0" anchor="t">
            <a:normAutofit/>
          </a:bodyPr>
          <a:lstStyle/>
          <a:p>
            <a:r>
              <a:rPr lang="en-US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Hadronic decays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b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 unitarity &amp; strong coupling</a:t>
            </a:r>
          </a:p>
        </p:txBody>
      </p:sp>
      <p:sp>
        <p:nvSpPr>
          <p:cNvPr id="4" name="Bar 312">
            <a:extLst>
              <a:ext uri="{FF2B5EF4-FFF2-40B4-BE49-F238E27FC236}">
                <a16:creationId xmlns:a16="http://schemas.microsoft.com/office/drawing/2014/main" id="{05551882-8EA1-ABE6-12A7-4F2994720734}"/>
              </a:ext>
            </a:extLst>
          </p:cNvPr>
          <p:cNvSpPr/>
          <p:nvPr/>
        </p:nvSpPr>
        <p:spPr>
          <a:xfrm>
            <a:off x="4864333" y="2260676"/>
            <a:ext cx="63500" cy="4068000"/>
          </a:xfrm>
          <a:prstGeom prst="rect">
            <a:avLst/>
          </a:prstGeom>
          <a:solidFill>
            <a:srgbClr val="7A121C"/>
          </a:solidFill>
          <a:ln>
            <a:noFill/>
          </a:ln>
        </p:spPr>
        <p:txBody>
          <a:bodyPr/>
          <a:lstStyle/>
          <a:p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84B85DD-9AAC-985D-3806-7069F3DAB2F3}"/>
              </a:ext>
            </a:extLst>
          </p:cNvPr>
          <p:cNvGrpSpPr/>
          <p:nvPr/>
        </p:nvGrpSpPr>
        <p:grpSpPr>
          <a:xfrm>
            <a:off x="5035441" y="2836794"/>
            <a:ext cx="3956064" cy="1375991"/>
            <a:chOff x="5220949" y="2973907"/>
            <a:chExt cx="3956064" cy="1375991"/>
          </a:xfrm>
        </p:grpSpPr>
        <p:pic>
          <p:nvPicPr>
            <p:cNvPr id="8" name="Picture 31">
              <a:extLst>
                <a:ext uri="{FF2B5EF4-FFF2-40B4-BE49-F238E27FC236}">
                  <a16:creationId xmlns:a16="http://schemas.microsoft.com/office/drawing/2014/main" id="{12D75BB3-FC35-01F0-5968-BA9F02D460C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4831"/>
            <a:stretch>
              <a:fillRect/>
            </a:stretch>
          </p:blipFill>
          <p:spPr bwMode="auto">
            <a:xfrm>
              <a:off x="7273869" y="3489601"/>
              <a:ext cx="260895" cy="60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BACADC6-3420-7436-9FF2-2D38494777BD}"/>
                </a:ext>
              </a:extLst>
            </p:cNvPr>
            <p:cNvGrpSpPr/>
            <p:nvPr/>
          </p:nvGrpSpPr>
          <p:grpSpPr>
            <a:xfrm>
              <a:off x="5220949" y="2973907"/>
              <a:ext cx="2081118" cy="1375991"/>
              <a:chOff x="620226" y="2997053"/>
              <a:chExt cx="2487109" cy="1644426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D87DA39F-D78A-8E4A-43A6-3222EEAACEA7}"/>
                  </a:ext>
                </a:extLst>
              </p:cNvPr>
              <p:cNvGrpSpPr/>
              <p:nvPr/>
            </p:nvGrpSpPr>
            <p:grpSpPr>
              <a:xfrm>
                <a:off x="1208883" y="3266432"/>
                <a:ext cx="1568166" cy="1184333"/>
                <a:chOff x="1021976" y="3099139"/>
                <a:chExt cx="1547077" cy="1168406"/>
              </a:xfrm>
            </p:grpSpPr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120BB19-C01E-AA03-7DEA-BE16EAD0F3CC}"/>
                    </a:ext>
                  </a:extLst>
                </p:cNvPr>
                <p:cNvGrpSpPr/>
                <p:nvPr/>
              </p:nvGrpSpPr>
              <p:grpSpPr>
                <a:xfrm>
                  <a:off x="1021976" y="3099139"/>
                  <a:ext cx="1547077" cy="1168406"/>
                  <a:chOff x="6002465" y="3079220"/>
                  <a:chExt cx="1791920" cy="1353322"/>
                </a:xfrm>
              </p:grpSpPr>
              <p:sp>
                <p:nvSpPr>
                  <p:cNvPr id="17" name="Isosceles Triangle 1051">
                    <a:extLst>
                      <a:ext uri="{FF2B5EF4-FFF2-40B4-BE49-F238E27FC236}">
                        <a16:creationId xmlns:a16="http://schemas.microsoft.com/office/drawing/2014/main" id="{F3A336AD-41B5-6710-D1A6-B6AAC54ECA82}"/>
                      </a:ext>
                    </a:extLst>
                  </p:cNvPr>
                  <p:cNvSpPr/>
                  <p:nvPr/>
                </p:nvSpPr>
                <p:spPr>
                  <a:xfrm rot="19010663" flipH="1" flipV="1">
                    <a:off x="7366620" y="4007840"/>
                    <a:ext cx="139627" cy="145834"/>
                  </a:xfrm>
                  <a:prstGeom prst="triangle">
                    <a:avLst/>
                  </a:prstGeom>
                  <a:solidFill>
                    <a:schemeClr val="tx1"/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>
                      <a:solidFill>
                        <a:srgbClr val="2E4053"/>
                      </a:solidFill>
                    </a:endParaRPr>
                  </a:p>
                </p:txBody>
              </p:sp>
              <p:sp>
                <p:nvSpPr>
                  <p:cNvPr id="18" name="Freeform: Shape 1079">
                    <a:extLst>
                      <a:ext uri="{FF2B5EF4-FFF2-40B4-BE49-F238E27FC236}">
                        <a16:creationId xmlns:a16="http://schemas.microsoft.com/office/drawing/2014/main" id="{49F73BC5-432F-2FFF-19B4-FDFDC5CB7EB2}"/>
                      </a:ext>
                    </a:extLst>
                  </p:cNvPr>
                  <p:cNvSpPr/>
                  <p:nvPr/>
                </p:nvSpPr>
                <p:spPr>
                  <a:xfrm>
                    <a:off x="6002465" y="3636733"/>
                    <a:ext cx="1111834" cy="236012"/>
                  </a:xfrm>
                  <a:custGeom>
                    <a:avLst/>
                    <a:gdLst>
                      <a:gd name="connsiteX0" fmla="*/ 1335881 w 1335881"/>
                      <a:gd name="connsiteY0" fmla="*/ 125642 h 236012"/>
                      <a:gd name="connsiteX1" fmla="*/ 1278731 w 1335881"/>
                      <a:gd name="connsiteY1" fmla="*/ 232798 h 236012"/>
                      <a:gd name="connsiteX2" fmla="*/ 1150143 w 1335881"/>
                      <a:gd name="connsiteY2" fmla="*/ 16105 h 236012"/>
                      <a:gd name="connsiteX3" fmla="*/ 1002506 w 1335881"/>
                      <a:gd name="connsiteY3" fmla="*/ 235180 h 236012"/>
                      <a:gd name="connsiteX4" fmla="*/ 878681 w 1335881"/>
                      <a:gd name="connsiteY4" fmla="*/ 6580 h 236012"/>
                      <a:gd name="connsiteX5" fmla="*/ 735806 w 1335881"/>
                      <a:gd name="connsiteY5" fmla="*/ 232798 h 236012"/>
                      <a:gd name="connsiteX6" fmla="*/ 607218 w 1335881"/>
                      <a:gd name="connsiteY6" fmla="*/ 8961 h 236012"/>
                      <a:gd name="connsiteX7" fmla="*/ 471487 w 1335881"/>
                      <a:gd name="connsiteY7" fmla="*/ 235180 h 236012"/>
                      <a:gd name="connsiteX8" fmla="*/ 342900 w 1335881"/>
                      <a:gd name="connsiteY8" fmla="*/ 6580 h 236012"/>
                      <a:gd name="connsiteX9" fmla="*/ 197643 w 1335881"/>
                      <a:gd name="connsiteY9" fmla="*/ 232798 h 236012"/>
                      <a:gd name="connsiteX10" fmla="*/ 69056 w 1335881"/>
                      <a:gd name="connsiteY10" fmla="*/ 4198 h 236012"/>
                      <a:gd name="connsiteX11" fmla="*/ 0 w 1335881"/>
                      <a:gd name="connsiteY11" fmla="*/ 106592 h 2360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335881" h="236012">
                        <a:moveTo>
                          <a:pt x="1335881" y="125642"/>
                        </a:moveTo>
                        <a:cubicBezTo>
                          <a:pt x="1322784" y="188348"/>
                          <a:pt x="1309687" y="251054"/>
                          <a:pt x="1278731" y="232798"/>
                        </a:cubicBezTo>
                        <a:cubicBezTo>
                          <a:pt x="1247775" y="214542"/>
                          <a:pt x="1196180" y="15708"/>
                          <a:pt x="1150143" y="16105"/>
                        </a:cubicBezTo>
                        <a:cubicBezTo>
                          <a:pt x="1104106" y="16502"/>
                          <a:pt x="1047750" y="236767"/>
                          <a:pt x="1002506" y="235180"/>
                        </a:cubicBezTo>
                        <a:cubicBezTo>
                          <a:pt x="957262" y="233593"/>
                          <a:pt x="923131" y="6977"/>
                          <a:pt x="878681" y="6580"/>
                        </a:cubicBezTo>
                        <a:cubicBezTo>
                          <a:pt x="834231" y="6183"/>
                          <a:pt x="781050" y="232401"/>
                          <a:pt x="735806" y="232798"/>
                        </a:cubicBezTo>
                        <a:cubicBezTo>
                          <a:pt x="690562" y="233195"/>
                          <a:pt x="651271" y="8564"/>
                          <a:pt x="607218" y="8961"/>
                        </a:cubicBezTo>
                        <a:cubicBezTo>
                          <a:pt x="563165" y="9358"/>
                          <a:pt x="515540" y="235577"/>
                          <a:pt x="471487" y="235180"/>
                        </a:cubicBezTo>
                        <a:cubicBezTo>
                          <a:pt x="427434" y="234783"/>
                          <a:pt x="388541" y="6977"/>
                          <a:pt x="342900" y="6580"/>
                        </a:cubicBezTo>
                        <a:cubicBezTo>
                          <a:pt x="297259" y="6183"/>
                          <a:pt x="243284" y="233195"/>
                          <a:pt x="197643" y="232798"/>
                        </a:cubicBezTo>
                        <a:cubicBezTo>
                          <a:pt x="152002" y="232401"/>
                          <a:pt x="101996" y="25232"/>
                          <a:pt x="69056" y="4198"/>
                        </a:cubicBezTo>
                        <a:cubicBezTo>
                          <a:pt x="36116" y="-16836"/>
                          <a:pt x="18058" y="44878"/>
                          <a:pt x="0" y="106592"/>
                        </a:cubicBezTo>
                      </a:path>
                    </a:pathLst>
                  </a:custGeom>
                  <a:noFill/>
                  <a:ln w="38100">
                    <a:solidFill>
                      <a:srgbClr val="8006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cxnSp>
                <p:nvCxnSpPr>
                  <p:cNvPr id="19" name="Straight Connector 18">
                    <a:extLst>
                      <a:ext uri="{FF2B5EF4-FFF2-40B4-BE49-F238E27FC236}">
                        <a16:creationId xmlns:a16="http://schemas.microsoft.com/office/drawing/2014/main" id="{0D463097-A68D-F3FB-3815-369279DB5B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7103269" y="3745466"/>
                    <a:ext cx="686487" cy="68707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>
                    <a:extLst>
                      <a:ext uri="{FF2B5EF4-FFF2-40B4-BE49-F238E27FC236}">
                        <a16:creationId xmlns:a16="http://schemas.microsoft.com/office/drawing/2014/main" id="{0B2463D8-30B9-7A06-53F4-F2374A59B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107899" y="3079220"/>
                    <a:ext cx="686486" cy="687076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Isosceles Triangle 1051">
                  <a:extLst>
                    <a:ext uri="{FF2B5EF4-FFF2-40B4-BE49-F238E27FC236}">
                      <a16:creationId xmlns:a16="http://schemas.microsoft.com/office/drawing/2014/main" id="{A19713E1-DF72-7748-D363-C867AACDFBBD}"/>
                    </a:ext>
                  </a:extLst>
                </p:cNvPr>
                <p:cNvSpPr/>
                <p:nvPr/>
              </p:nvSpPr>
              <p:spPr>
                <a:xfrm rot="2700000" flipH="1" flipV="1">
                  <a:off x="2199843" y="3349125"/>
                  <a:ext cx="120549" cy="125908"/>
                </a:xfrm>
                <a:prstGeom prst="triangle">
                  <a:avLst/>
                </a:prstGeom>
                <a:solidFill>
                  <a:schemeClr val="tx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rgbClr val="2E4053"/>
                    </a:solidFill>
                  </a:endParaRPr>
                </a:p>
              </p:txBody>
            </p:sp>
          </p:grpSp>
          <p:pic>
            <p:nvPicPr>
              <p:cNvPr id="12" name="Picture 19">
                <a:extLst>
                  <a:ext uri="{FF2B5EF4-FFF2-40B4-BE49-F238E27FC236}">
                    <a16:creationId xmlns:a16="http://schemas.microsoft.com/office/drawing/2014/main" id="{7B7F201E-05B4-3EFD-7CA8-9EB13EB1BA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620226" y="3712666"/>
                <a:ext cx="512813" cy="2714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21">
                <a:extLst>
                  <a:ext uri="{FF2B5EF4-FFF2-40B4-BE49-F238E27FC236}">
                    <a16:creationId xmlns:a16="http://schemas.microsoft.com/office/drawing/2014/main" id="{72BE14DD-AA0A-DB84-B4DB-CC08F72333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40763" y="4407509"/>
                <a:ext cx="240209" cy="2339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23">
                <a:extLst>
                  <a:ext uri="{FF2B5EF4-FFF2-40B4-BE49-F238E27FC236}">
                    <a16:creationId xmlns:a16="http://schemas.microsoft.com/office/drawing/2014/main" id="{09E49B22-824B-3A09-0DF8-3B1E701EC80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2834343" y="2997053"/>
                <a:ext cx="272992" cy="4517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" name="Picture 31">
              <a:extLst>
                <a:ext uri="{FF2B5EF4-FFF2-40B4-BE49-F238E27FC236}">
                  <a16:creationId xmlns:a16="http://schemas.microsoft.com/office/drawing/2014/main" id="{EEC7714E-EDFD-566D-25A3-7211A78675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040" r="-3085"/>
            <a:stretch>
              <a:fillRect/>
            </a:stretch>
          </p:blipFill>
          <p:spPr bwMode="auto">
            <a:xfrm>
              <a:off x="7538345" y="3473448"/>
              <a:ext cx="1638668" cy="601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9A49D60-D8D0-87C8-D7B1-7DE8691FB619}"/>
              </a:ext>
            </a:extLst>
          </p:cNvPr>
          <p:cNvGrpSpPr/>
          <p:nvPr/>
        </p:nvGrpSpPr>
        <p:grpSpPr>
          <a:xfrm>
            <a:off x="4939308" y="4387552"/>
            <a:ext cx="3989574" cy="1277322"/>
            <a:chOff x="4855453" y="4551220"/>
            <a:chExt cx="4045842" cy="1295337"/>
          </a:xfrm>
        </p:grpSpPr>
        <p:pic>
          <p:nvPicPr>
            <p:cNvPr id="41" name="Picture 65">
              <a:extLst>
                <a:ext uri="{FF2B5EF4-FFF2-40B4-BE49-F238E27FC236}">
                  <a16:creationId xmlns:a16="http://schemas.microsoft.com/office/drawing/2014/main" id="{EDDD77C8-A60E-E11E-0B24-C477A4BDEA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482"/>
            <a:stretch>
              <a:fillRect/>
            </a:stretch>
          </p:blipFill>
          <p:spPr bwMode="auto">
            <a:xfrm>
              <a:off x="4855453" y="5265092"/>
              <a:ext cx="4009133" cy="581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Picture 65">
              <a:extLst>
                <a:ext uri="{FF2B5EF4-FFF2-40B4-BE49-F238E27FC236}">
                  <a16:creationId xmlns:a16="http://schemas.microsoft.com/office/drawing/2014/main" id="{5E8AE7EB-868F-9AA0-9E51-8727D856BA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248"/>
            <a:stretch>
              <a:fillRect/>
            </a:stretch>
          </p:blipFill>
          <p:spPr bwMode="auto">
            <a:xfrm>
              <a:off x="4892162" y="4551220"/>
              <a:ext cx="4009133" cy="828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91032E21-AC08-1461-B7C1-AA544B9CA523}"/>
              </a:ext>
            </a:extLst>
          </p:cNvPr>
          <p:cNvSpPr txBox="1"/>
          <p:nvPr/>
        </p:nvSpPr>
        <p:spPr>
          <a:xfrm>
            <a:off x="5032355" y="5679943"/>
            <a:ext cx="399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rgbClr val="800600"/>
              </a:buClr>
              <a:buFont typeface="Wingdings" pitchFamily="2" charset="2"/>
              <a:buChar char="ü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CKM unitarity of first two rows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1EB4EE-04C4-431C-7B10-51E48B3253C6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Slide Number Placeholder 2">
            <a:extLst>
              <a:ext uri="{FF2B5EF4-FFF2-40B4-BE49-F238E27FC236}">
                <a16:creationId xmlns:a16="http://schemas.microsoft.com/office/drawing/2014/main" id="{1159F51E-2F5D-3231-C006-EA3A0EB0B912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6B801C3-B5F1-122F-ABA4-F29CF2C57391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Introduction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33E280-7096-3E8F-D54A-772530EBBFB8}"/>
              </a:ext>
            </a:extLst>
          </p:cNvPr>
          <p:cNvSpPr/>
          <p:nvPr/>
        </p:nvSpPr>
        <p:spPr>
          <a:xfrm>
            <a:off x="1240915" y="5561295"/>
            <a:ext cx="3102486" cy="395827"/>
          </a:xfrm>
          <a:prstGeom prst="rect">
            <a:avLst/>
          </a:prstGeom>
          <a:noFill/>
          <a:ln w="28575">
            <a:solidFill>
              <a:srgbClr val="8006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Lead">
                <a:extLst>
                  <a:ext uri="{FF2B5EF4-FFF2-40B4-BE49-F238E27FC236}">
                    <a16:creationId xmlns:a16="http://schemas.microsoft.com/office/drawing/2014/main" id="{075A2AA6-147C-564B-E892-196854823C2A}"/>
                  </a:ext>
                </a:extLst>
              </p:cNvPr>
              <p:cNvSpPr txBox="1"/>
              <p:nvPr/>
            </p:nvSpPr>
            <p:spPr>
              <a:xfrm>
                <a:off x="1229440" y="5235945"/>
                <a:ext cx="3102487" cy="330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1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b="1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b="1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</m:t>
                    </m:r>
                    <m:r>
                      <a:rPr lang="en-US" b="1" i="1" dirty="0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en-US" b="1" dirty="0">
                    <a:solidFill>
                      <a:srgbClr val="8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departure from the SM </a:t>
                </a:r>
                <a:endParaRPr lang="en-US" b="1" dirty="0">
                  <a:solidFill>
                    <a:srgbClr val="800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Lead">
                <a:extLst>
                  <a:ext uri="{FF2B5EF4-FFF2-40B4-BE49-F238E27FC236}">
                    <a16:creationId xmlns:a16="http://schemas.microsoft.com/office/drawing/2014/main" id="{075A2AA6-147C-564B-E892-196854823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440" y="5235945"/>
                <a:ext cx="3102487" cy="330200"/>
              </a:xfrm>
              <a:prstGeom prst="rect">
                <a:avLst/>
              </a:prstGeom>
              <a:blipFill>
                <a:blip r:embed="rId18"/>
                <a:stretch>
                  <a:fillRect l="-2033" t="-14815" r="-2033" b="-33333"/>
                </a:stretch>
              </a:blipFill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D517AE-9F1B-B6D0-1220-03B3B4D0CFA3}"/>
                  </a:ext>
                </a:extLst>
              </p:cNvPr>
              <p:cNvSpPr txBox="1"/>
              <p:nvPr/>
            </p:nvSpPr>
            <p:spPr>
              <a:xfrm>
                <a:off x="5032355" y="6026479"/>
                <a:ext cx="343863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800600"/>
                  </a:buClr>
                  <a:buFont typeface="Wingdings" pitchFamily="2" charset="2"/>
                  <a:buChar char="ü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1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𝑉</m:t>
                        </m:r>
                      </m:e>
                      <m:sub>
                        <m:r>
                          <a:rPr lang="pt-PT" sz="180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𝑐𝑠</m:t>
                        </m:r>
                      </m:sub>
                    </m:sSub>
                  </m:oMath>
                </a14:m>
                <a:r>
                  <a:rPr lang="en-GB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coupling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DD517AE-9F1B-B6D0-1220-03B3B4D0CF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2355" y="6026479"/>
                <a:ext cx="3438634" cy="369332"/>
              </a:xfrm>
              <a:prstGeom prst="rect">
                <a:avLst/>
              </a:prstGeom>
              <a:blipFill>
                <a:blip r:embed="rId19"/>
                <a:stretch>
                  <a:fillRect l="-124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8D0A418-7D4A-2F13-152C-F8E8052FC80B}"/>
              </a:ext>
            </a:extLst>
          </p:cNvPr>
          <p:cNvSpPr/>
          <p:nvPr/>
        </p:nvSpPr>
        <p:spPr>
          <a:xfrm>
            <a:off x="5935092" y="4510088"/>
            <a:ext cx="1243037" cy="633772"/>
          </a:xfrm>
          <a:prstGeom prst="rect">
            <a:avLst/>
          </a:prstGeom>
          <a:noFill/>
          <a:ln w="28575">
            <a:solidFill>
              <a:srgbClr val="8006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Lead">
                <a:extLst>
                  <a:ext uri="{FF2B5EF4-FFF2-40B4-BE49-F238E27FC236}">
                    <a16:creationId xmlns:a16="http://schemas.microsoft.com/office/drawing/2014/main" id="{89F60D8A-67C7-8A19-27D7-7FCFEDB72350}"/>
                  </a:ext>
                </a:extLst>
              </p:cNvPr>
              <p:cNvSpPr txBox="1"/>
              <p:nvPr/>
            </p:nvSpPr>
            <p:spPr>
              <a:xfrm>
                <a:off x="6164668" y="4192228"/>
                <a:ext cx="814172" cy="330200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b="1" i="1" smtClean="0">
                          <a:solidFill>
                            <a:srgbClr val="8006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</m:t>
                      </m:r>
                    </m:oMath>
                  </m:oMathPara>
                </a14:m>
                <a:endParaRPr lang="en-US" b="1" dirty="0">
                  <a:solidFill>
                    <a:srgbClr val="8006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Lead">
                <a:extLst>
                  <a:ext uri="{FF2B5EF4-FFF2-40B4-BE49-F238E27FC236}">
                    <a16:creationId xmlns:a16="http://schemas.microsoft.com/office/drawing/2014/main" id="{89F60D8A-67C7-8A19-27D7-7FCFEDB723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668" y="4192228"/>
                <a:ext cx="814172" cy="33020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7309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0" animBg="1"/>
      <p:bldP spid="312" grpId="0" animBg="1"/>
      <p:bldP spid="314" grpId="0"/>
      <p:bldP spid="38" grpId="0"/>
      <p:bldP spid="39" grpId="0"/>
      <p:bldP spid="311" grpId="0" animBg="1"/>
      <p:bldP spid="315" grpId="0"/>
      <p:bldP spid="4" grpId="0" animBg="1"/>
      <p:bldP spid="48" grpId="0"/>
      <p:bldP spid="3" grpId="0" animBg="1"/>
      <p:bldP spid="6" grpId="0"/>
      <p:bldP spid="42" grpId="0"/>
      <p:bldP spid="44" grpId="0" animBg="1"/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5F541-A86C-21EF-5D10-2F9440A6A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cardbody">
            <a:extLst>
              <a:ext uri="{FF2B5EF4-FFF2-40B4-BE49-F238E27FC236}">
                <a16:creationId xmlns:a16="http://schemas.microsoft.com/office/drawing/2014/main" id="{7CD93C27-E8BA-5A06-F577-1659F2676BB0}"/>
              </a:ext>
            </a:extLst>
          </p:cNvPr>
          <p:cNvSpPr/>
          <p:nvPr/>
        </p:nvSpPr>
        <p:spPr>
          <a:xfrm>
            <a:off x="5105443" y="810681"/>
            <a:ext cx="3348136" cy="3728878"/>
          </a:xfrm>
          <a:prstGeom prst="roundRect">
            <a:avLst>
              <a:gd name="adj" fmla="val 4200"/>
            </a:avLst>
          </a:prstGeom>
          <a:solidFill>
            <a:srgbClr val="FFFFFF"/>
          </a:solidFill>
          <a:ln w="9525">
            <a:solidFill>
              <a:srgbClr val="E4E0E0"/>
            </a:solidFill>
          </a:ln>
          <a:effectLst>
            <a:outerShdw blurRad="50000" dist="18000" dir="5400000" rotWithShape="0">
              <a:srgbClr val="000000">
                <a:alpha val="16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605" name="cardhead">
            <a:extLst>
              <a:ext uri="{FF2B5EF4-FFF2-40B4-BE49-F238E27FC236}">
                <a16:creationId xmlns:a16="http://schemas.microsoft.com/office/drawing/2014/main" id="{D2CDFA1A-0176-E1EF-9E67-1268860F8E56}"/>
              </a:ext>
            </a:extLst>
          </p:cNvPr>
          <p:cNvSpPr/>
          <p:nvPr/>
        </p:nvSpPr>
        <p:spPr>
          <a:xfrm>
            <a:off x="5105443" y="810681"/>
            <a:ext cx="3348136" cy="533400"/>
          </a:xfrm>
          <a:custGeom>
            <a:avLst/>
            <a:gdLst/>
            <a:ahLst/>
            <a:cxnLst/>
            <a:rect l="0" t="0" r="2692400" b="533400"/>
            <a:pathLst>
              <a:path w="2692400" h="533400">
                <a:moveTo>
                  <a:pt x="0" y="533400"/>
                </a:moveTo>
                <a:lnTo>
                  <a:pt x="0" y="127000"/>
                </a:lnTo>
                <a:quadBezTo>
                  <a:pt x="0" y="0"/>
                  <a:pt x="127000" y="0"/>
                </a:quadBezTo>
                <a:lnTo>
                  <a:pt x="2565400" y="0"/>
                </a:lnTo>
                <a:quadBezTo>
                  <a:pt x="2692400" y="0"/>
                  <a:pt x="2692400" y="127000"/>
                </a:quadBezTo>
                <a:lnTo>
                  <a:pt x="2692400" y="533400"/>
                </a:lnTo>
                <a:close/>
              </a:path>
            </a:pathLst>
          </a:custGeom>
          <a:solidFill>
            <a:srgbClr val="8000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06" name="cardtitle">
            <a:extLst>
              <a:ext uri="{FF2B5EF4-FFF2-40B4-BE49-F238E27FC236}">
                <a16:creationId xmlns:a16="http://schemas.microsoft.com/office/drawing/2014/main" id="{3615CE74-CBA5-BE40-EE5A-85A6987AB1E1}"/>
              </a:ext>
            </a:extLst>
          </p:cNvPr>
          <p:cNvSpPr txBox="1"/>
          <p:nvPr/>
        </p:nvSpPr>
        <p:spPr>
          <a:xfrm>
            <a:off x="5485085" y="810681"/>
            <a:ext cx="2692400" cy="5334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Vector-like</a:t>
            </a:r>
            <a:r>
              <a:rPr lang="en-US" sz="2200" b="1" dirty="0">
                <a:solidFill>
                  <a:srgbClr val="FFFFFF"/>
                </a:solidFill>
                <a:latin typeface="Helvetica"/>
              </a:rPr>
              <a:t> Quarks</a:t>
            </a:r>
          </a:p>
        </p:txBody>
      </p:sp>
      <p:sp>
        <p:nvSpPr>
          <p:cNvPr id="607" name="cardtag">
            <a:extLst>
              <a:ext uri="{FF2B5EF4-FFF2-40B4-BE49-F238E27FC236}">
                <a16:creationId xmlns:a16="http://schemas.microsoft.com/office/drawing/2014/main" id="{052E8C92-122B-BD27-C841-9A1783C0FC43}"/>
              </a:ext>
            </a:extLst>
          </p:cNvPr>
          <p:cNvSpPr txBox="1"/>
          <p:nvPr/>
        </p:nvSpPr>
        <p:spPr>
          <a:xfrm>
            <a:off x="5445646" y="1482551"/>
            <a:ext cx="2692400" cy="2286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/>
            <a:r>
              <a:rPr lang="en-US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CKM unitarity</a:t>
            </a:r>
          </a:p>
        </p:txBody>
      </p:sp>
      <p:sp>
        <p:nvSpPr>
          <p:cNvPr id="341" name="lbl">
            <a:extLst>
              <a:ext uri="{FF2B5EF4-FFF2-40B4-BE49-F238E27FC236}">
                <a16:creationId xmlns:a16="http://schemas.microsoft.com/office/drawing/2014/main" id="{A5757298-2FA7-0C55-7900-590C9339EDBB}"/>
              </a:ext>
            </a:extLst>
          </p:cNvPr>
          <p:cNvSpPr txBox="1"/>
          <p:nvPr/>
        </p:nvSpPr>
        <p:spPr>
          <a:xfrm>
            <a:off x="5485085" y="3068793"/>
            <a:ext cx="2588852" cy="1142396"/>
          </a:xfrm>
          <a:prstGeom prst="rect">
            <a:avLst/>
          </a:prstGeom>
          <a:noFill/>
        </p:spPr>
        <p:txBody>
          <a:bodyPr wrap="square" lIns="0" tIns="0" rIns="0" bIns="0" anchor="t" anchorCtr="0"/>
          <a:lstStyle/>
          <a:p>
            <a:pPr algn="ctr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A down-type SU(2)</a:t>
            </a:r>
            <a:r>
              <a:rPr lang="en-GB" sz="2000" baseline="-25000" dirty="0"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singlet VLQ induces non-unitarity in the effective CKM matrix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9C2D267-921D-99CC-03D4-B17A912AA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103" y="1908880"/>
            <a:ext cx="3009488" cy="92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178A735-4098-8D12-A488-8F89097F6E09}"/>
              </a:ext>
            </a:extLst>
          </p:cNvPr>
          <p:cNvSpPr/>
          <p:nvPr/>
        </p:nvSpPr>
        <p:spPr>
          <a:xfrm>
            <a:off x="6022669" y="1908880"/>
            <a:ext cx="1538355" cy="909707"/>
          </a:xfrm>
          <a:prstGeom prst="rect">
            <a:avLst/>
          </a:prstGeom>
          <a:noFill/>
          <a:ln w="38100">
            <a:solidFill>
              <a:srgbClr val="8006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grpSp>
        <p:nvGrpSpPr>
          <p:cNvPr id="576" name="Group 575">
            <a:extLst>
              <a:ext uri="{FF2B5EF4-FFF2-40B4-BE49-F238E27FC236}">
                <a16:creationId xmlns:a16="http://schemas.microsoft.com/office/drawing/2014/main" id="{DC7964EB-0807-4E00-E8B8-B3CA2155B5B0}"/>
              </a:ext>
            </a:extLst>
          </p:cNvPr>
          <p:cNvGrpSpPr/>
          <p:nvPr/>
        </p:nvGrpSpPr>
        <p:grpSpPr>
          <a:xfrm>
            <a:off x="413776" y="4867275"/>
            <a:ext cx="8316448" cy="1618542"/>
            <a:chOff x="205740" y="4989956"/>
            <a:chExt cx="6905437" cy="1618542"/>
          </a:xfrm>
        </p:grpSpPr>
        <p:grpSp>
          <p:nvGrpSpPr>
            <p:cNvPr id="577" name="Group 576">
              <a:extLst>
                <a:ext uri="{FF2B5EF4-FFF2-40B4-BE49-F238E27FC236}">
                  <a16:creationId xmlns:a16="http://schemas.microsoft.com/office/drawing/2014/main" id="{429B7936-E30B-7D86-77FC-21A462D0B27A}"/>
                </a:ext>
              </a:extLst>
            </p:cNvPr>
            <p:cNvGrpSpPr/>
            <p:nvPr/>
          </p:nvGrpSpPr>
          <p:grpSpPr>
            <a:xfrm>
              <a:off x="205740" y="4989956"/>
              <a:ext cx="6905437" cy="1618542"/>
              <a:chOff x="205740" y="4989956"/>
              <a:chExt cx="6905437" cy="1618542"/>
            </a:xfrm>
          </p:grpSpPr>
          <p:sp>
            <p:nvSpPr>
              <p:cNvPr id="579" name="Rectangle: Rounded Corners 8">
                <a:extLst>
                  <a:ext uri="{FF2B5EF4-FFF2-40B4-BE49-F238E27FC236}">
                    <a16:creationId xmlns:a16="http://schemas.microsoft.com/office/drawing/2014/main" id="{CBF16DDE-D621-2258-A572-5CEF237B5C4D}"/>
                  </a:ext>
                </a:extLst>
              </p:cNvPr>
              <p:cNvSpPr/>
              <p:nvPr/>
            </p:nvSpPr>
            <p:spPr>
              <a:xfrm>
                <a:off x="205740" y="4989956"/>
                <a:ext cx="6905437" cy="1473672"/>
              </a:xfrm>
              <a:prstGeom prst="roundRect">
                <a:avLst>
                  <a:gd name="adj" fmla="val 10979"/>
                </a:avLst>
              </a:prstGeom>
              <a:solidFill>
                <a:srgbClr val="F8ECEE"/>
              </a:solidFill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>
                <a:noAutofit/>
              </a:bodyPr>
              <a:lstStyle/>
              <a:p>
                <a:pPr>
                  <a:spcAft>
                    <a:spcPts val="300"/>
                  </a:spcAft>
                  <a:buNone/>
                </a:pPr>
                <a:endParaRPr lang="en-US" sz="2000" dirty="0">
                  <a:solidFill>
                    <a:srgbClr val="3A3A3A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580" name="Rectangle: Rounded Corners 8">
                <a:extLst>
                  <a:ext uri="{FF2B5EF4-FFF2-40B4-BE49-F238E27FC236}">
                    <a16:creationId xmlns:a16="http://schemas.microsoft.com/office/drawing/2014/main" id="{77F96EC9-5F43-B67E-3F74-CC7EC515046A}"/>
                  </a:ext>
                </a:extLst>
              </p:cNvPr>
              <p:cNvSpPr/>
              <p:nvPr/>
            </p:nvSpPr>
            <p:spPr>
              <a:xfrm>
                <a:off x="357674" y="5026012"/>
                <a:ext cx="6744802" cy="1582486"/>
              </a:xfrm>
              <a:prstGeom prst="roundRect">
                <a:avLst>
                  <a:gd name="adj" fmla="val 10979"/>
                </a:avLst>
              </a:prstGeom>
              <a:noFill/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>
                <a:noAutofit/>
              </a:bodyPr>
              <a:lstStyle/>
              <a:p>
                <a:pPr algn="ctr">
                  <a:spcAft>
                    <a:spcPts val="300"/>
                  </a:spcAft>
                  <a:buNone/>
                </a:pPr>
                <a:r>
                  <a:rPr lang="en-US" sz="36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Minimal extensions of the SM may alter these observables!</a:t>
                </a:r>
                <a:endParaRPr lang="en-US" sz="360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78" name="Rectangle 577">
              <a:extLst>
                <a:ext uri="{FF2B5EF4-FFF2-40B4-BE49-F238E27FC236}">
                  <a16:creationId xmlns:a16="http://schemas.microsoft.com/office/drawing/2014/main" id="{CC8D1D6C-AE52-30FD-1CD3-1E5E5D91C214}"/>
                </a:ext>
              </a:extLst>
            </p:cNvPr>
            <p:cNvSpPr/>
            <p:nvPr/>
          </p:nvSpPr>
          <p:spPr>
            <a:xfrm>
              <a:off x="334626" y="5060792"/>
              <a:ext cx="63500" cy="1332000"/>
            </a:xfrm>
            <a:prstGeom prst="rect">
              <a:avLst/>
            </a:prstGeom>
            <a:solidFill>
              <a:srgbClr val="7A121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US"/>
            </a:p>
          </p:txBody>
        </p:sp>
      </p:grpSp>
      <p:sp>
        <p:nvSpPr>
          <p:cNvPr id="600" name="cardbody">
            <a:extLst>
              <a:ext uri="{FF2B5EF4-FFF2-40B4-BE49-F238E27FC236}">
                <a16:creationId xmlns:a16="http://schemas.microsoft.com/office/drawing/2014/main" id="{D84CE019-40AF-8953-3326-CC506DBFFEA7}"/>
              </a:ext>
            </a:extLst>
          </p:cNvPr>
          <p:cNvSpPr/>
          <p:nvPr/>
        </p:nvSpPr>
        <p:spPr>
          <a:xfrm>
            <a:off x="690423" y="819959"/>
            <a:ext cx="3348136" cy="3728878"/>
          </a:xfrm>
          <a:prstGeom prst="roundRect">
            <a:avLst>
              <a:gd name="adj" fmla="val 4200"/>
            </a:avLst>
          </a:prstGeom>
          <a:solidFill>
            <a:srgbClr val="FFFFFF"/>
          </a:solidFill>
          <a:ln w="9525">
            <a:solidFill>
              <a:srgbClr val="E4E0E0"/>
            </a:solidFill>
          </a:ln>
          <a:effectLst>
            <a:outerShdw blurRad="50000" dist="18000" dir="5400000" rotWithShape="0">
              <a:srgbClr val="000000">
                <a:alpha val="16000"/>
              </a:srgbClr>
            </a:outerShdw>
          </a:effectLst>
        </p:spPr>
        <p:txBody>
          <a:bodyPr/>
          <a:lstStyle/>
          <a:p>
            <a:endParaRPr dirty="0"/>
          </a:p>
        </p:txBody>
      </p:sp>
      <p:sp>
        <p:nvSpPr>
          <p:cNvPr id="601" name="cardhead">
            <a:extLst>
              <a:ext uri="{FF2B5EF4-FFF2-40B4-BE49-F238E27FC236}">
                <a16:creationId xmlns:a16="http://schemas.microsoft.com/office/drawing/2014/main" id="{D7EA59F0-904C-278C-C112-7D698526C761}"/>
              </a:ext>
            </a:extLst>
          </p:cNvPr>
          <p:cNvSpPr/>
          <p:nvPr/>
        </p:nvSpPr>
        <p:spPr>
          <a:xfrm>
            <a:off x="690423" y="803400"/>
            <a:ext cx="3348136" cy="533400"/>
          </a:xfrm>
          <a:custGeom>
            <a:avLst/>
            <a:gdLst/>
            <a:ahLst/>
            <a:cxnLst/>
            <a:rect l="0" t="0" r="2692400" b="533400"/>
            <a:pathLst>
              <a:path w="2692400" h="533400">
                <a:moveTo>
                  <a:pt x="0" y="533400"/>
                </a:moveTo>
                <a:lnTo>
                  <a:pt x="0" y="127000"/>
                </a:lnTo>
                <a:quadBezTo>
                  <a:pt x="0" y="0"/>
                  <a:pt x="127000" y="0"/>
                </a:quadBezTo>
                <a:lnTo>
                  <a:pt x="2565400" y="0"/>
                </a:lnTo>
                <a:quadBezTo>
                  <a:pt x="2692400" y="0"/>
                  <a:pt x="2692400" y="127000"/>
                </a:quadBezTo>
                <a:lnTo>
                  <a:pt x="2692400" y="533400"/>
                </a:lnTo>
                <a:close/>
              </a:path>
            </a:pathLst>
          </a:custGeom>
          <a:solidFill>
            <a:srgbClr val="800600"/>
          </a:solidFill>
          <a:ln>
            <a:noFill/>
          </a:ln>
        </p:spPr>
        <p:txBody>
          <a:bodyPr/>
          <a:lstStyle/>
          <a:p>
            <a:endParaRPr/>
          </a:p>
        </p:txBody>
      </p:sp>
      <p:sp>
        <p:nvSpPr>
          <p:cNvPr id="603" name="cardtag">
            <a:extLst>
              <a:ext uri="{FF2B5EF4-FFF2-40B4-BE49-F238E27FC236}">
                <a16:creationId xmlns:a16="http://schemas.microsoft.com/office/drawing/2014/main" id="{0622A82F-8FB2-9FB6-2103-B9305B4FEB86}"/>
              </a:ext>
            </a:extLst>
          </p:cNvPr>
          <p:cNvSpPr txBox="1"/>
          <p:nvPr/>
        </p:nvSpPr>
        <p:spPr>
          <a:xfrm>
            <a:off x="1018291" y="1491829"/>
            <a:ext cx="2692400" cy="2286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/>
            <a:r>
              <a:rPr lang="en-US" b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LFU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2" name="lbl">
                <a:extLst>
                  <a:ext uri="{FF2B5EF4-FFF2-40B4-BE49-F238E27FC236}">
                    <a16:creationId xmlns:a16="http://schemas.microsoft.com/office/drawing/2014/main" id="{F273D78A-326B-65EC-602B-20D10120417D}"/>
                  </a:ext>
                </a:extLst>
              </p:cNvPr>
              <p:cNvSpPr txBox="1"/>
              <p:nvPr/>
            </p:nvSpPr>
            <p:spPr>
              <a:xfrm>
                <a:off x="1018289" y="2886798"/>
                <a:ext cx="2588400" cy="1375915"/>
              </a:xfrm>
              <a:prstGeom prst="rect">
                <a:avLst/>
              </a:prstGeom>
              <a:noFill/>
            </p:spPr>
            <p:txBody>
              <a:bodyPr wrap="square" lIns="0" tIns="0" rIns="0" bIns="0" anchor="t" anchorCtr="0"/>
              <a:lstStyle/>
              <a:p>
                <a:pPr algn="ctr"/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HNL make the lepton mixing matrix non-unitary, modifying the SM prediction of LFU in </a:t>
                </a:r>
                <a14:m>
                  <m:oMath xmlns:m="http://schemas.openxmlformats.org/officeDocument/2006/math">
                    <m:r>
                      <a:rPr lang="pt-PT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</m:oMath>
                </a14:m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decays</a:t>
                </a:r>
              </a:p>
            </p:txBody>
          </p:sp>
        </mc:Choice>
        <mc:Fallback xmlns="">
          <p:sp>
            <p:nvSpPr>
              <p:cNvPr id="342" name="lbl">
                <a:extLst>
                  <a:ext uri="{FF2B5EF4-FFF2-40B4-BE49-F238E27FC236}">
                    <a16:creationId xmlns:a16="http://schemas.microsoft.com/office/drawing/2014/main" id="{F273D78A-326B-65EC-602B-20D1012041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289" y="2886798"/>
                <a:ext cx="2588400" cy="1375915"/>
              </a:xfrm>
              <a:prstGeom prst="rect">
                <a:avLst/>
              </a:prstGeom>
              <a:blipFill>
                <a:blip r:embed="rId5"/>
                <a:stretch>
                  <a:fillRect l="-2353" t="-5333" r="-4706" b="-2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0" name="Picture 6">
            <a:extLst>
              <a:ext uri="{FF2B5EF4-FFF2-40B4-BE49-F238E27FC236}">
                <a16:creationId xmlns:a16="http://schemas.microsoft.com/office/drawing/2014/main" id="{B79C2954-D9BE-E21E-6A2E-C3F914040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5922" y="1940257"/>
            <a:ext cx="3178816" cy="66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D9161E-B3FE-40C0-E688-1BB86659A86A}"/>
              </a:ext>
            </a:extLst>
          </p:cNvPr>
          <p:cNvSpPr/>
          <p:nvPr/>
        </p:nvSpPr>
        <p:spPr>
          <a:xfrm>
            <a:off x="3016250" y="1902201"/>
            <a:ext cx="970127" cy="757820"/>
          </a:xfrm>
          <a:prstGeom prst="rect">
            <a:avLst/>
          </a:prstGeom>
          <a:noFill/>
          <a:ln w="38100">
            <a:solidFill>
              <a:srgbClr val="8006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 dirty="0"/>
          </a:p>
        </p:txBody>
      </p:sp>
      <p:sp>
        <p:nvSpPr>
          <p:cNvPr id="17" name="cardtitle">
            <a:extLst>
              <a:ext uri="{FF2B5EF4-FFF2-40B4-BE49-F238E27FC236}">
                <a16:creationId xmlns:a16="http://schemas.microsoft.com/office/drawing/2014/main" id="{F7AEBAF9-D049-C4D9-864B-8D75FF96C966}"/>
              </a:ext>
            </a:extLst>
          </p:cNvPr>
          <p:cNvSpPr txBox="1"/>
          <p:nvPr/>
        </p:nvSpPr>
        <p:spPr>
          <a:xfrm>
            <a:off x="807672" y="786841"/>
            <a:ext cx="3113637" cy="533400"/>
          </a:xfrm>
          <a:prstGeom prst="rect">
            <a:avLst/>
          </a:prstGeom>
          <a:noFill/>
        </p:spPr>
        <p:txBody>
          <a:bodyPr lIns="0" tIns="0" rIns="0" bIns="0" anchor="ctr"/>
          <a:lstStyle/>
          <a:p>
            <a:pPr algn="ctr"/>
            <a:r>
              <a:rPr lang="en-US" sz="2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Neutral Leptons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DBC340-BD30-F726-F46C-F3E91FDF3C6D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15DB8883-063D-8AF5-37C3-710976912799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E558E6-F6EB-4C7C-43F4-A1965FD687BB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Beyond the Standard Model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848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 animBg="1"/>
      <p:bldP spid="605" grpId="0" animBg="1"/>
      <p:bldP spid="606" grpId="0"/>
      <p:bldP spid="607" grpId="0"/>
      <p:bldP spid="341" grpId="0"/>
      <p:bldP spid="3" grpId="0" animBg="1"/>
      <p:bldP spid="342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65A47-5B37-42F2-8DF3-53ADD0714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2A7D47-43F0-CDC8-7563-D4A45D6D0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57" y="2605486"/>
            <a:ext cx="5472528" cy="361393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1DA54BA-00E1-D29B-8176-2D6FD680EC76}"/>
              </a:ext>
            </a:extLst>
          </p:cNvPr>
          <p:cNvGrpSpPr/>
          <p:nvPr/>
        </p:nvGrpSpPr>
        <p:grpSpPr>
          <a:xfrm>
            <a:off x="5719417" y="4371214"/>
            <a:ext cx="3302418" cy="981039"/>
            <a:chOff x="5719417" y="2924430"/>
            <a:chExt cx="3302418" cy="981039"/>
          </a:xfrm>
        </p:grpSpPr>
        <p:sp>
          <p:nvSpPr>
            <p:cNvPr id="8" name="Shape 6">
              <a:extLst>
                <a:ext uri="{FF2B5EF4-FFF2-40B4-BE49-F238E27FC236}">
                  <a16:creationId xmlns:a16="http://schemas.microsoft.com/office/drawing/2014/main" id="{020737FA-77E6-DD76-BF46-363ACDC0F9D8}"/>
                </a:ext>
              </a:extLst>
            </p:cNvPr>
            <p:cNvSpPr/>
            <p:nvPr/>
          </p:nvSpPr>
          <p:spPr>
            <a:xfrm>
              <a:off x="5719417" y="2924430"/>
              <a:ext cx="3302418" cy="981039"/>
            </a:xfrm>
            <a:prstGeom prst="roundRect">
              <a:avLst>
                <a:gd name="adj" fmla="val 8065"/>
              </a:avLst>
            </a:prstGeom>
            <a:solidFill>
              <a:srgbClr val="E9F4FB"/>
            </a:solidFill>
            <a:ln/>
          </p:spPr>
          <p:txBody>
            <a:bodyPr/>
            <a:lstStyle/>
            <a:p>
              <a:endParaRPr lang="en-PT" dirty="0"/>
            </a:p>
          </p:txBody>
        </p:sp>
        <p:sp>
          <p:nvSpPr>
            <p:cNvPr id="9" name="Shape 7">
              <a:extLst>
                <a:ext uri="{FF2B5EF4-FFF2-40B4-BE49-F238E27FC236}">
                  <a16:creationId xmlns:a16="http://schemas.microsoft.com/office/drawing/2014/main" id="{02D57500-2897-476A-675F-E46AB4EAB163}"/>
                </a:ext>
              </a:extLst>
            </p:cNvPr>
            <p:cNvSpPr/>
            <p:nvPr/>
          </p:nvSpPr>
          <p:spPr>
            <a:xfrm>
              <a:off x="5808201" y="3066330"/>
              <a:ext cx="45719" cy="687088"/>
            </a:xfrm>
            <a:prstGeom prst="rect">
              <a:avLst/>
            </a:prstGeom>
            <a:solidFill>
              <a:srgbClr val="00ACE9"/>
            </a:solidFill>
            <a:ln/>
          </p:spPr>
          <p:txBody>
            <a:bodyPr/>
            <a:lstStyle/>
            <a:p>
              <a:endParaRPr lang="en-PT"/>
            </a:p>
          </p:txBody>
        </p:sp>
        <p:sp>
          <p:nvSpPr>
            <p:cNvPr id="10" name="Text 8">
              <a:extLst>
                <a:ext uri="{FF2B5EF4-FFF2-40B4-BE49-F238E27FC236}">
                  <a16:creationId xmlns:a16="http://schemas.microsoft.com/office/drawing/2014/main" id="{671DA42B-E68F-A2D1-C5CF-4B227021EF53}"/>
                </a:ext>
              </a:extLst>
            </p:cNvPr>
            <p:cNvSpPr/>
            <p:nvPr/>
          </p:nvSpPr>
          <p:spPr>
            <a:xfrm>
              <a:off x="5972445" y="2965669"/>
              <a:ext cx="3049387" cy="939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0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063A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Muon: </a:t>
              </a:r>
              <a:r>
                <a:rPr lang="en-US" sz="1800" dirty="0">
                  <a:solidFill>
                    <a:srgbClr val="063A5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identified and measured in gas-ionization detectors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DFDF950-95A1-D622-6799-47FC556D04C4}"/>
              </a:ext>
            </a:extLst>
          </p:cNvPr>
          <p:cNvGrpSpPr/>
          <p:nvPr/>
        </p:nvGrpSpPr>
        <p:grpSpPr>
          <a:xfrm>
            <a:off x="5719418" y="5489763"/>
            <a:ext cx="3302415" cy="939800"/>
            <a:chOff x="5867400" y="4876800"/>
            <a:chExt cx="3154432" cy="939800"/>
          </a:xfrm>
        </p:grpSpPr>
        <p:sp>
          <p:nvSpPr>
            <p:cNvPr id="17" name="Shape 15">
              <a:extLst>
                <a:ext uri="{FF2B5EF4-FFF2-40B4-BE49-F238E27FC236}">
                  <a16:creationId xmlns:a16="http://schemas.microsoft.com/office/drawing/2014/main" id="{15936405-3CE3-162E-089E-A5C23E7DBBF5}"/>
                </a:ext>
              </a:extLst>
            </p:cNvPr>
            <p:cNvSpPr/>
            <p:nvPr/>
          </p:nvSpPr>
          <p:spPr>
            <a:xfrm>
              <a:off x="5867400" y="4876800"/>
              <a:ext cx="3154432" cy="939800"/>
            </a:xfrm>
            <a:prstGeom prst="roundRect">
              <a:avLst>
                <a:gd name="adj" fmla="val 8065"/>
              </a:avLst>
            </a:prstGeom>
            <a:solidFill>
              <a:srgbClr val="F1EFE8"/>
            </a:solidFill>
            <a:ln w="19050">
              <a:solidFill>
                <a:srgbClr val="5F5E5A"/>
              </a:solidFill>
              <a:prstDash val="solid"/>
            </a:ln>
          </p:spPr>
          <p:txBody>
            <a:bodyPr/>
            <a:lstStyle/>
            <a:p>
              <a:endParaRPr lang="en-PT"/>
            </a:p>
          </p:txBody>
        </p:sp>
        <p:sp>
          <p:nvSpPr>
            <p:cNvPr id="19" name="Text 16">
              <a:extLst>
                <a:ext uri="{FF2B5EF4-FFF2-40B4-BE49-F238E27FC236}">
                  <a16:creationId xmlns:a16="http://schemas.microsoft.com/office/drawing/2014/main" id="{6DA9DDF7-8569-85A1-3E71-61ECF25E0DAD}"/>
                </a:ext>
              </a:extLst>
            </p:cNvPr>
            <p:cNvSpPr/>
            <p:nvPr/>
          </p:nvSpPr>
          <p:spPr>
            <a:xfrm>
              <a:off x="5957918" y="4876800"/>
              <a:ext cx="3063913" cy="939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0"/>
            <a:lstStyle/>
            <a:p>
              <a:pPr marL="0" indent="0" algn="l">
                <a:buNone/>
              </a:pPr>
              <a:r>
                <a:rPr lang="en-US" b="1" dirty="0">
                  <a:solidFill>
                    <a:srgbClr val="2C2C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Neutrino: </a:t>
              </a:r>
              <a:r>
                <a:rPr lang="en-US" dirty="0">
                  <a:solidFill>
                    <a:srgbClr val="2C2C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inferred as missing transverse momentum</a:t>
              </a:r>
              <a:endParaRPr lang="en-US" baseline="30000" dirty="0">
                <a:solidFill>
                  <a:srgbClr val="2C2C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DS Tile 222">
                <a:extLst>
                  <a:ext uri="{FF2B5EF4-FFF2-40B4-BE49-F238E27FC236}">
                    <a16:creationId xmlns:a16="http://schemas.microsoft.com/office/drawing/2014/main" id="{C116895D-375E-5146-EB11-391D8FF604AA}"/>
                  </a:ext>
                </a:extLst>
              </p:cNvPr>
              <p:cNvSpPr/>
              <p:nvPr/>
            </p:nvSpPr>
            <p:spPr>
              <a:xfrm>
                <a:off x="721399" y="899566"/>
                <a:ext cx="3548056" cy="939800"/>
              </a:xfrm>
              <a:prstGeom prst="roundRect">
                <a:avLst>
                  <a:gd name="adj" fmla="val 10000"/>
                </a:avLst>
              </a:prstGeom>
              <a:solidFill>
                <a:srgbClr val="F7ECEC"/>
              </a:solidFill>
              <a:ln>
                <a:noFill/>
              </a:ln>
            </p:spPr>
            <p:txBody>
              <a:bodyPr rtlCol="0" anchor="ctr">
                <a:noAutofit/>
              </a:bodyPr>
              <a:lstStyle/>
              <a:p>
                <a:pPr algn="ctr"/>
                <a:r>
                  <a:rPr lang="en-US" sz="2200" dirty="0">
                    <a:solidFill>
                      <a:srgbClr val="5F5E5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Centre-of-mass energy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200" i="1" smtClean="0">
                            <a:solidFill>
                              <a:srgbClr val="5F5E5A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pt-PT" sz="2200" b="0" i="1" smtClean="0">
                            <a:solidFill>
                              <a:srgbClr val="5F5E5A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rad>
                  </m:oMath>
                </a14:m>
                <a:endParaRPr lang="en-US" sz="2200" b="1" dirty="0">
                  <a:solidFill>
                    <a:srgbClr val="7A121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 TeV</a:t>
                </a:r>
              </a:p>
            </p:txBody>
          </p:sp>
        </mc:Choice>
        <mc:Fallback xmlns="">
          <p:sp>
            <p:nvSpPr>
              <p:cNvPr id="222" name="DS Tile 222">
                <a:extLst>
                  <a:ext uri="{FF2B5EF4-FFF2-40B4-BE49-F238E27FC236}">
                    <a16:creationId xmlns:a16="http://schemas.microsoft.com/office/drawing/2014/main" id="{C116895D-375E-5146-EB11-391D8FF604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399" y="899566"/>
                <a:ext cx="3548056" cy="939800"/>
              </a:xfrm>
              <a:prstGeom prst="roundRect">
                <a:avLst>
                  <a:gd name="adj" fmla="val 10000"/>
                </a:avLst>
              </a:prstGeom>
              <a:blipFill>
                <a:blip r:embed="rId9"/>
                <a:stretch>
                  <a:fillRect l="-357" b="-405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P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3" name="DS Tile 223">
            <a:extLst>
              <a:ext uri="{FF2B5EF4-FFF2-40B4-BE49-F238E27FC236}">
                <a16:creationId xmlns:a16="http://schemas.microsoft.com/office/drawing/2014/main" id="{AEE8B400-11D2-9A64-F5B1-D844774345B4}"/>
              </a:ext>
            </a:extLst>
          </p:cNvPr>
          <p:cNvSpPr/>
          <p:nvPr/>
        </p:nvSpPr>
        <p:spPr>
          <a:xfrm>
            <a:off x="4874545" y="898337"/>
            <a:ext cx="3548056" cy="939800"/>
          </a:xfrm>
          <a:prstGeom prst="roundRect">
            <a:avLst>
              <a:gd name="adj" fmla="val 10000"/>
            </a:avLst>
          </a:prstGeom>
          <a:solidFill>
            <a:srgbClr val="F7ECEC"/>
          </a:solidFill>
          <a:ln>
            <a:noFill/>
          </a:ln>
        </p:spPr>
        <p:txBody>
          <a:bodyPr rtlCol="0" anchor="ctr">
            <a:noAutofit/>
          </a:bodyPr>
          <a:lstStyle/>
          <a:p>
            <a:pPr algn="ctr"/>
            <a:r>
              <a:rPr lang="en-US" sz="2200" dirty="0">
                <a:solidFill>
                  <a:srgbClr val="5F5E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luminosity</a:t>
            </a:r>
            <a:endParaRPr lang="en-US" sz="2200" b="1" dirty="0">
              <a:solidFill>
                <a:srgbClr val="7A12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35.9 fb⁻¹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694AE12-0999-3FE8-282D-889C21F57C61}"/>
              </a:ext>
            </a:extLst>
          </p:cNvPr>
          <p:cNvGrpSpPr/>
          <p:nvPr/>
        </p:nvGrpSpPr>
        <p:grpSpPr>
          <a:xfrm>
            <a:off x="5719417" y="2093389"/>
            <a:ext cx="3302415" cy="981039"/>
            <a:chOff x="5719417" y="734944"/>
            <a:chExt cx="3302415" cy="981039"/>
          </a:xfrm>
        </p:grpSpPr>
        <p:sp>
          <p:nvSpPr>
            <p:cNvPr id="7" name="Shape 9">
              <a:extLst>
                <a:ext uri="{FF2B5EF4-FFF2-40B4-BE49-F238E27FC236}">
                  <a16:creationId xmlns:a16="http://schemas.microsoft.com/office/drawing/2014/main" id="{72DC52C4-5741-EF87-16B0-225BEA834266}"/>
                </a:ext>
              </a:extLst>
            </p:cNvPr>
            <p:cNvSpPr/>
            <p:nvPr/>
          </p:nvSpPr>
          <p:spPr>
            <a:xfrm>
              <a:off x="5719417" y="776183"/>
              <a:ext cx="3302415" cy="939800"/>
            </a:xfrm>
            <a:prstGeom prst="roundRect">
              <a:avLst>
                <a:gd name="adj" fmla="val 8065"/>
              </a:avLst>
            </a:prstGeom>
            <a:solidFill>
              <a:srgbClr val="FBF6E0"/>
            </a:solidFill>
            <a:ln/>
          </p:spPr>
          <p:txBody>
            <a:bodyPr/>
            <a:lstStyle/>
            <a:p>
              <a:endParaRPr lang="en-PT" dirty="0"/>
            </a:p>
          </p:txBody>
        </p:sp>
        <p:sp>
          <p:nvSpPr>
            <p:cNvPr id="18" name="Shape 10">
              <a:extLst>
                <a:ext uri="{FF2B5EF4-FFF2-40B4-BE49-F238E27FC236}">
                  <a16:creationId xmlns:a16="http://schemas.microsoft.com/office/drawing/2014/main" id="{1AB11250-A114-AC7D-C8BB-9BEBDA5633D3}"/>
                </a:ext>
              </a:extLst>
            </p:cNvPr>
            <p:cNvSpPr/>
            <p:nvPr/>
          </p:nvSpPr>
          <p:spPr>
            <a:xfrm>
              <a:off x="5800192" y="882205"/>
              <a:ext cx="45719" cy="687088"/>
            </a:xfrm>
            <a:prstGeom prst="rect">
              <a:avLst/>
            </a:prstGeom>
            <a:solidFill>
              <a:srgbClr val="FAF0C3"/>
            </a:solidFill>
            <a:ln/>
          </p:spPr>
          <p:txBody>
            <a:bodyPr/>
            <a:lstStyle/>
            <a:p>
              <a:endParaRPr lang="en-PT"/>
            </a:p>
          </p:txBody>
        </p:sp>
        <p:sp>
          <p:nvSpPr>
            <p:cNvPr id="20" name="Text 11">
              <a:extLst>
                <a:ext uri="{FF2B5EF4-FFF2-40B4-BE49-F238E27FC236}">
                  <a16:creationId xmlns:a16="http://schemas.microsoft.com/office/drawing/2014/main" id="{DE1665FF-3B32-9C24-0DD3-002133B945E8}"/>
                </a:ext>
              </a:extLst>
            </p:cNvPr>
            <p:cNvSpPr/>
            <p:nvPr/>
          </p:nvSpPr>
          <p:spPr>
            <a:xfrm>
              <a:off x="5972445" y="734944"/>
              <a:ext cx="3049387" cy="98103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0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6B5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Charged Particles: </a:t>
              </a:r>
              <a:r>
                <a:rPr lang="en-US" sz="1800" dirty="0">
                  <a:solidFill>
                    <a:srgbClr val="6B5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trajectories measured by silicon pixel and strip trackers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2816268-D5A7-8C8B-F80D-9A1EEE535D60}"/>
              </a:ext>
            </a:extLst>
          </p:cNvPr>
          <p:cNvGrpSpPr/>
          <p:nvPr/>
        </p:nvGrpSpPr>
        <p:grpSpPr>
          <a:xfrm>
            <a:off x="5719418" y="3215043"/>
            <a:ext cx="3302418" cy="981039"/>
            <a:chOff x="5719418" y="1864696"/>
            <a:chExt cx="3302418" cy="981039"/>
          </a:xfrm>
        </p:grpSpPr>
        <p:sp>
          <p:nvSpPr>
            <p:cNvPr id="11" name="Shape 9">
              <a:extLst>
                <a:ext uri="{FF2B5EF4-FFF2-40B4-BE49-F238E27FC236}">
                  <a16:creationId xmlns:a16="http://schemas.microsoft.com/office/drawing/2014/main" id="{A88F7721-69FA-17A1-4D6C-7230D8154D02}"/>
                </a:ext>
              </a:extLst>
            </p:cNvPr>
            <p:cNvSpPr/>
            <p:nvPr/>
          </p:nvSpPr>
          <p:spPr>
            <a:xfrm>
              <a:off x="5719418" y="1864696"/>
              <a:ext cx="3302418" cy="981039"/>
            </a:xfrm>
            <a:prstGeom prst="roundRect">
              <a:avLst>
                <a:gd name="adj" fmla="val 8065"/>
              </a:avLst>
            </a:prstGeom>
            <a:solidFill>
              <a:srgbClr val="EEF3E3"/>
            </a:solidFill>
            <a:ln/>
          </p:spPr>
          <p:txBody>
            <a:bodyPr/>
            <a:lstStyle/>
            <a:p>
              <a:endParaRPr lang="en-PT" dirty="0"/>
            </a:p>
          </p:txBody>
        </p:sp>
        <p:sp>
          <p:nvSpPr>
            <p:cNvPr id="13" name="Text 11">
              <a:extLst>
                <a:ext uri="{FF2B5EF4-FFF2-40B4-BE49-F238E27FC236}">
                  <a16:creationId xmlns:a16="http://schemas.microsoft.com/office/drawing/2014/main" id="{8F1054C5-5A63-86EC-DF6A-2DF508F9B05E}"/>
                </a:ext>
              </a:extLst>
            </p:cNvPr>
            <p:cNvSpPr/>
            <p:nvPr/>
          </p:nvSpPr>
          <p:spPr>
            <a:xfrm>
              <a:off x="5972445" y="1905935"/>
              <a:ext cx="3049387" cy="93980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 anchorCtr="0"/>
            <a:lstStyle/>
            <a:p>
              <a:pPr marL="0" indent="0">
                <a:buNone/>
              </a:pPr>
              <a:r>
                <a:rPr lang="en-US" sz="1800" b="1" dirty="0">
                  <a:solidFill>
                    <a:srgbClr val="2442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 / photon / jets of hadrons: </a:t>
              </a:r>
              <a:r>
                <a:rPr lang="en-US" sz="1800" dirty="0">
                  <a:solidFill>
                    <a:srgbClr val="24420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 measured by calorimeters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00B2C33-4F10-E455-1229-744B51C5137A}"/>
                </a:ext>
              </a:extLst>
            </p:cNvPr>
            <p:cNvGrpSpPr/>
            <p:nvPr/>
          </p:nvGrpSpPr>
          <p:grpSpPr>
            <a:xfrm>
              <a:off x="5799824" y="2010014"/>
              <a:ext cx="46107" cy="687088"/>
              <a:chOff x="5802999" y="2031075"/>
              <a:chExt cx="46107" cy="687088"/>
            </a:xfrm>
          </p:grpSpPr>
          <p:sp>
            <p:nvSpPr>
              <p:cNvPr id="12" name="Shape 10">
                <a:extLst>
                  <a:ext uri="{FF2B5EF4-FFF2-40B4-BE49-F238E27FC236}">
                    <a16:creationId xmlns:a16="http://schemas.microsoft.com/office/drawing/2014/main" id="{EE7539D6-78A7-5AFD-02DB-D4E997375A8D}"/>
                  </a:ext>
                </a:extLst>
              </p:cNvPr>
              <p:cNvSpPr/>
              <p:nvPr/>
            </p:nvSpPr>
            <p:spPr>
              <a:xfrm>
                <a:off x="5802999" y="2031075"/>
                <a:ext cx="45719" cy="687088"/>
              </a:xfrm>
              <a:prstGeom prst="rect">
                <a:avLst/>
              </a:prstGeom>
              <a:solidFill>
                <a:srgbClr val="8DCCA2"/>
              </a:solidFill>
              <a:ln>
                <a:noFill/>
              </a:ln>
            </p:spPr>
            <p:txBody>
              <a:bodyPr/>
              <a:lstStyle/>
              <a:p>
                <a:endParaRPr lang="en-PT"/>
              </a:p>
            </p:txBody>
          </p:sp>
          <p:sp>
            <p:nvSpPr>
              <p:cNvPr id="24" name="Shape 10">
                <a:extLst>
                  <a:ext uri="{FF2B5EF4-FFF2-40B4-BE49-F238E27FC236}">
                    <a16:creationId xmlns:a16="http://schemas.microsoft.com/office/drawing/2014/main" id="{814B51B7-09AB-C7A9-58F4-F6EF0A459BD0}"/>
                  </a:ext>
                </a:extLst>
              </p:cNvPr>
              <p:cNvSpPr/>
              <p:nvPr/>
            </p:nvSpPr>
            <p:spPr>
              <a:xfrm>
                <a:off x="5803387" y="2372563"/>
                <a:ext cx="45719" cy="345600"/>
              </a:xfrm>
              <a:prstGeom prst="rect">
                <a:avLst/>
              </a:prstGeom>
              <a:solidFill>
                <a:srgbClr val="F9E370"/>
              </a:solidFill>
              <a:ln>
                <a:noFill/>
              </a:ln>
            </p:spPr>
            <p:txBody>
              <a:bodyPr/>
              <a:lstStyle/>
              <a:p>
                <a:endParaRPr lang="en-PT" dirty="0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5A7464D-ECFB-D7BC-1D0A-80AE296AE42A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7ED02B77-97B7-2B0E-3987-68F405A1E3EB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E51AFD1-98CB-1BAE-D12D-505B0F73E280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The CMS detector (2016)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7054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83005-2AE5-0743-CC32-2560939E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DF04C1A-609B-39A6-BF7F-1EDA89218E14}"/>
              </a:ext>
            </a:extLst>
          </p:cNvPr>
          <p:cNvSpPr txBox="1"/>
          <p:nvPr/>
        </p:nvSpPr>
        <p:spPr>
          <a:xfrm>
            <a:off x="254000" y="762000"/>
            <a:ext cx="4572000" cy="43088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GB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Two-tier trigger</a:t>
            </a:r>
            <a:endParaRPr lang="en-PT" sz="2200" b="1" dirty="0">
              <a:solidFill>
                <a:srgbClr val="7A12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A899EB-D101-D304-148E-9A06ED60B5BE}"/>
              </a:ext>
            </a:extLst>
          </p:cNvPr>
          <p:cNvGrpSpPr/>
          <p:nvPr/>
        </p:nvGrpSpPr>
        <p:grpSpPr>
          <a:xfrm>
            <a:off x="433849" y="1333010"/>
            <a:ext cx="8275707" cy="903910"/>
            <a:chOff x="279400" y="1333010"/>
            <a:chExt cx="8275707" cy="903910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22356773-A082-F4D6-9998-3278898027F5}"/>
                </a:ext>
              </a:extLst>
            </p:cNvPr>
            <p:cNvSpPr/>
            <p:nvPr/>
          </p:nvSpPr>
          <p:spPr>
            <a:xfrm>
              <a:off x="279400" y="1341411"/>
              <a:ext cx="1778000" cy="889000"/>
            </a:xfrm>
            <a:prstGeom prst="roundRect">
              <a:avLst/>
            </a:prstGeom>
            <a:solidFill>
              <a:srgbClr val="8006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4EC9B7C-2692-ABA5-1E65-57ECCEEA7865}"/>
                </a:ext>
              </a:extLst>
            </p:cNvPr>
            <p:cNvSpPr txBox="1"/>
            <p:nvPr/>
          </p:nvSpPr>
          <p:spPr>
            <a:xfrm>
              <a:off x="355600" y="1353945"/>
              <a:ext cx="1625600" cy="876465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LHC collisions
40 MHz</a:t>
              </a:r>
              <a:endParaRPr lang="en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C7F7F8B8-2B34-40E5-C4B5-99CAC86C574D}"/>
                </a:ext>
              </a:extLst>
            </p:cNvPr>
            <p:cNvSpPr/>
            <p:nvPr/>
          </p:nvSpPr>
          <p:spPr>
            <a:xfrm>
              <a:off x="2413000" y="1341411"/>
              <a:ext cx="1778000" cy="889000"/>
            </a:xfrm>
            <a:prstGeom prst="roundRect">
              <a:avLst/>
            </a:prstGeom>
            <a:solidFill>
              <a:srgbClr val="8006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A423AAD-54F2-F75A-3B1A-B666DBDC997B}"/>
                </a:ext>
              </a:extLst>
            </p:cNvPr>
            <p:cNvSpPr txBox="1"/>
            <p:nvPr/>
          </p:nvSpPr>
          <p:spPr>
            <a:xfrm>
              <a:off x="2489200" y="1333010"/>
              <a:ext cx="1625600" cy="897399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Level-1 trigger
~100 kHz</a:t>
              </a:r>
              <a:endParaRPr lang="en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DEB33C6-5EE2-262A-13F5-231E11B960B2}"/>
                </a:ext>
              </a:extLst>
            </p:cNvPr>
            <p:cNvSpPr/>
            <p:nvPr/>
          </p:nvSpPr>
          <p:spPr>
            <a:xfrm>
              <a:off x="4597401" y="1341411"/>
              <a:ext cx="1778000" cy="889000"/>
            </a:xfrm>
            <a:prstGeom prst="roundRect">
              <a:avLst/>
            </a:prstGeom>
            <a:solidFill>
              <a:srgbClr val="8006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DAB058D-0565-4D19-B122-47BD3065F73B}"/>
                </a:ext>
              </a:extLst>
            </p:cNvPr>
            <p:cNvSpPr txBox="1"/>
            <p:nvPr/>
          </p:nvSpPr>
          <p:spPr>
            <a:xfrm>
              <a:off x="4597400" y="1360455"/>
              <a:ext cx="1777999" cy="876465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High-Level Trigger </a:t>
              </a:r>
            </a:p>
            <a:p>
              <a:pPr algn="ctr"/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~1 kHz</a:t>
              </a:r>
              <a:endParaRPr lang="en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5BF5DE05-08E8-5CD5-BF58-6DC31FEB84BF}"/>
                </a:ext>
              </a:extLst>
            </p:cNvPr>
            <p:cNvSpPr/>
            <p:nvPr/>
          </p:nvSpPr>
          <p:spPr>
            <a:xfrm>
              <a:off x="6777107" y="1341411"/>
              <a:ext cx="1778000" cy="889000"/>
            </a:xfrm>
            <a:prstGeom prst="roundRect">
              <a:avLst/>
            </a:prstGeom>
            <a:solidFill>
              <a:srgbClr val="800600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B0A9D5-CC7B-6765-C00C-D243A501A70B}"/>
                </a:ext>
              </a:extLst>
            </p:cNvPr>
            <p:cNvSpPr txBox="1"/>
            <p:nvPr/>
          </p:nvSpPr>
          <p:spPr>
            <a:xfrm>
              <a:off x="6853307" y="1455711"/>
              <a:ext cx="1625600" cy="6604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Recorded
for analysis</a:t>
              </a:r>
              <a:endParaRPr lang="en-PT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ED22DFFF-8D12-6224-1130-5191C43FA04B}"/>
                </a:ext>
              </a:extLst>
            </p:cNvPr>
            <p:cNvSpPr/>
            <p:nvPr/>
          </p:nvSpPr>
          <p:spPr>
            <a:xfrm>
              <a:off x="2104684" y="1658911"/>
              <a:ext cx="304800" cy="254000"/>
            </a:xfrm>
            <a:prstGeom prst="rightArrow">
              <a:avLst/>
            </a:prstGeom>
            <a:solidFill>
              <a:srgbClr val="A9444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E1AD6BA9-BC24-4396-FB81-C2207F082FAE}"/>
                </a:ext>
              </a:extLst>
            </p:cNvPr>
            <p:cNvSpPr/>
            <p:nvPr/>
          </p:nvSpPr>
          <p:spPr>
            <a:xfrm>
              <a:off x="4241800" y="1658911"/>
              <a:ext cx="304800" cy="254000"/>
            </a:xfrm>
            <a:prstGeom prst="rightArrow">
              <a:avLst/>
            </a:prstGeom>
            <a:solidFill>
              <a:srgbClr val="A9444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4005E43D-35D5-3452-76F6-6324F51E72EC}"/>
                </a:ext>
              </a:extLst>
            </p:cNvPr>
            <p:cNvSpPr/>
            <p:nvPr/>
          </p:nvSpPr>
          <p:spPr>
            <a:xfrm>
              <a:off x="6423854" y="1658911"/>
              <a:ext cx="304800" cy="254000"/>
            </a:xfrm>
            <a:prstGeom prst="rightArrow">
              <a:avLst/>
            </a:prstGeom>
            <a:solidFill>
              <a:srgbClr val="A9444C"/>
            </a:solidFill>
            <a:ln w="1270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7E1DF1A-1A16-E39A-E8DE-B42DBF7D60D2}"/>
              </a:ext>
            </a:extLst>
          </p:cNvPr>
          <p:cNvSpPr/>
          <p:nvPr/>
        </p:nvSpPr>
        <p:spPr>
          <a:xfrm>
            <a:off x="587843" y="2476420"/>
            <a:ext cx="7968314" cy="755517"/>
          </a:xfrm>
          <a:prstGeom prst="roundRect">
            <a:avLst/>
          </a:prstGeom>
          <a:solidFill>
            <a:srgbClr val="F7EFF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81AEDC-8DC2-6421-7554-78BF2AB4E37B}"/>
                  </a:ext>
                </a:extLst>
              </p:cNvPr>
              <p:cNvSpPr txBox="1"/>
              <p:nvPr/>
            </p:nvSpPr>
            <p:spPr>
              <a:xfrm>
                <a:off x="906155" y="2486116"/>
                <a:ext cx="7331690" cy="739934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noAutofit/>
              </a:bodyPr>
              <a:lstStyle/>
              <a:p>
                <a:pPr algn="ctr"/>
                <a:r>
                  <a:rPr lang="en-GB" b="1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Trigger requires a single muon (electron)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</m:ctrlPr>
                      </m:sSubPr>
                      <m:e>
                        <m:r>
                          <a:rPr lang="pt-PT" b="1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𝒑</m:t>
                        </m:r>
                      </m:e>
                      <m:sub>
                        <m:r>
                          <a:rPr lang="pt-PT" b="1" i="1" dirty="0" smtClean="0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Calibri"/>
                          </a:rPr>
                          <m:t>𝑻</m:t>
                        </m:r>
                      </m:sub>
                    </m:sSub>
                    <m:r>
                      <a:rPr lang="pt-PT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&gt;</m:t>
                    </m:r>
                    <m:r>
                      <a:rPr lang="pt-PT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𝟐𝟒</m:t>
                    </m:r>
                    <m:r>
                      <a:rPr lang="pt-PT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 (</m:t>
                    </m:r>
                    <m:r>
                      <a:rPr lang="pt-PT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𝟐𝟕</m:t>
                    </m:r>
                    <m:r>
                      <a:rPr lang="pt-PT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r>
                  <a:rPr lang="en-GB" b="1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GeV and </a:t>
                </a: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|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𝜼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| &lt; 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𝟐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.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𝟒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 (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𝟐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.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𝟓</m:t>
                    </m:r>
                    <m:r>
                      <a:rPr lang="el-GR" b="1" i="1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Calibri"/>
                      </a:rPr>
                      <m:t>)</m:t>
                    </m:r>
                  </m:oMath>
                </a14:m>
                <a:endParaRPr lang="en-PT" b="1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781AEDC-8DC2-6421-7554-78BF2AB4E3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55" y="2486116"/>
                <a:ext cx="7331690" cy="739934"/>
              </a:xfrm>
              <a:prstGeom prst="rect">
                <a:avLst/>
              </a:prstGeom>
              <a:blipFill>
                <a:blip r:embed="rId3"/>
                <a:stretch>
                  <a:fillRect t="-4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21CA490-2D8B-CFF2-C0F2-EEEB7F4D2678}"/>
              </a:ext>
            </a:extLst>
          </p:cNvPr>
          <p:cNvSpPr txBox="1"/>
          <p:nvPr/>
        </p:nvSpPr>
        <p:spPr>
          <a:xfrm>
            <a:off x="254000" y="3360632"/>
            <a:ext cx="4064000" cy="355600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GB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vertex</a:t>
            </a:r>
            <a:endParaRPr lang="en-PT" sz="2200" b="1" dirty="0">
              <a:solidFill>
                <a:srgbClr val="7A121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053DF5C0-61A2-933D-7316-D4F889A5A1B3}"/>
              </a:ext>
            </a:extLst>
          </p:cNvPr>
          <p:cNvGrpSpPr/>
          <p:nvPr/>
        </p:nvGrpSpPr>
        <p:grpSpPr>
          <a:xfrm>
            <a:off x="95061" y="3716235"/>
            <a:ext cx="4381878" cy="3136175"/>
            <a:chOff x="584838" y="3972856"/>
            <a:chExt cx="2556157" cy="1829479"/>
          </a:xfrm>
        </p:grpSpPr>
        <p:cxnSp>
          <p:nvCxnSpPr>
            <p:cNvPr id="37" name="L422">
              <a:extLst>
                <a:ext uri="{FF2B5EF4-FFF2-40B4-BE49-F238E27FC236}">
                  <a16:creationId xmlns:a16="http://schemas.microsoft.com/office/drawing/2014/main" id="{FDBD0219-453A-B870-8258-D025D1330DF3}"/>
                </a:ext>
              </a:extLst>
            </p:cNvPr>
            <p:cNvCxnSpPr>
              <a:cxnSpLocks/>
            </p:cNvCxnSpPr>
            <p:nvPr/>
          </p:nvCxnSpPr>
          <p:spPr>
            <a:xfrm>
              <a:off x="782469" y="5278819"/>
              <a:ext cx="2137960" cy="0"/>
            </a:xfrm>
            <a:prstGeom prst="line">
              <a:avLst/>
            </a:prstGeom>
            <a:ln w="9525" cap="rnd">
              <a:solidFill>
                <a:srgbClr val="B8A6A6"/>
              </a:solidFill>
            </a:ln>
          </p:spPr>
        </p:cxnSp>
        <p:sp>
          <p:nvSpPr>
            <p:cNvPr id="38" name="T423">
              <a:extLst>
                <a:ext uri="{FF2B5EF4-FFF2-40B4-BE49-F238E27FC236}">
                  <a16:creationId xmlns:a16="http://schemas.microsoft.com/office/drawing/2014/main" id="{748C5CE0-8FCD-37A8-1B71-B4B80522EC89}"/>
                </a:ext>
              </a:extLst>
            </p:cNvPr>
            <p:cNvSpPr txBox="1"/>
            <p:nvPr/>
          </p:nvSpPr>
          <p:spPr>
            <a:xfrm>
              <a:off x="1083869" y="5158894"/>
              <a:ext cx="558800" cy="20320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rmAutofit/>
            </a:bodyPr>
            <a:lstStyle/>
            <a:p>
              <a:pPr algn="l">
                <a:buNone/>
              </a:pPr>
              <a:r>
                <a:rPr lang="en-US" sz="1400" i="1" dirty="0">
                  <a:solidFill>
                    <a:srgbClr val="9A8E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endParaRPr lang="en-US" sz="1050" i="1" dirty="0">
                <a:solidFill>
                  <a:srgbClr val="9A8E8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57EB5A18-9480-C9DB-C874-96B34519188E}"/>
                </a:ext>
              </a:extLst>
            </p:cNvPr>
            <p:cNvGrpSpPr/>
            <p:nvPr/>
          </p:nvGrpSpPr>
          <p:grpSpPr>
            <a:xfrm>
              <a:off x="666360" y="3972856"/>
              <a:ext cx="2385862" cy="1423958"/>
              <a:chOff x="1143980" y="3486455"/>
              <a:chExt cx="1797567" cy="1072845"/>
            </a:xfrm>
          </p:grpSpPr>
          <p:cxnSp>
            <p:nvCxnSpPr>
              <p:cNvPr id="40" name="L430">
                <a:extLst>
                  <a:ext uri="{FF2B5EF4-FFF2-40B4-BE49-F238E27FC236}">
                    <a16:creationId xmlns:a16="http://schemas.microsoft.com/office/drawing/2014/main" id="{610757A2-34F1-D4A4-5B82-2E267CFE7E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20978" y="4165253"/>
                <a:ext cx="495299" cy="305147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1" name="L431">
                <a:extLst>
                  <a:ext uri="{FF2B5EF4-FFF2-40B4-BE49-F238E27FC236}">
                    <a16:creationId xmlns:a16="http://schemas.microsoft.com/office/drawing/2014/main" id="{A3642274-CDF0-03E4-C44B-7E0429C67A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56964" y="3799097"/>
                <a:ext cx="459312" cy="671303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2" name="L432">
                <a:extLst>
                  <a:ext uri="{FF2B5EF4-FFF2-40B4-BE49-F238E27FC236}">
                    <a16:creationId xmlns:a16="http://schemas.microsoft.com/office/drawing/2014/main" id="{E3447F67-B68D-1277-AF00-2BACD587BCD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04736" y="3578070"/>
                <a:ext cx="111541" cy="892330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3" name="L433">
                <a:extLst>
                  <a:ext uri="{FF2B5EF4-FFF2-40B4-BE49-F238E27FC236}">
                    <a16:creationId xmlns:a16="http://schemas.microsoft.com/office/drawing/2014/main" id="{D701C6EC-4658-E159-81F2-2E9EBE1902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6277" y="3486455"/>
                <a:ext cx="342242" cy="983945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4" name="L434">
                <a:extLst>
                  <a:ext uri="{FF2B5EF4-FFF2-40B4-BE49-F238E27FC236}">
                    <a16:creationId xmlns:a16="http://schemas.microsoft.com/office/drawing/2014/main" id="{64AA9D5F-014E-EC50-91E2-1A37113D7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6277" y="4082877"/>
                <a:ext cx="439194" cy="387524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5" name="L435">
                <a:extLst>
                  <a:ext uri="{FF2B5EF4-FFF2-40B4-BE49-F238E27FC236}">
                    <a16:creationId xmlns:a16="http://schemas.microsoft.com/office/drawing/2014/main" id="{4FFA58B8-BA7F-6CA4-79F0-D9E6CB582FC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6277" y="4368800"/>
                <a:ext cx="584200" cy="101600"/>
              </a:xfrm>
              <a:prstGeom prst="line">
                <a:avLst/>
              </a:prstGeom>
              <a:ln w="28575" cap="rnd">
                <a:solidFill>
                  <a:srgbClr val="7A121C"/>
                </a:solidFill>
              </a:ln>
            </p:spPr>
          </p:cxnSp>
          <p:cxnSp>
            <p:nvCxnSpPr>
              <p:cNvPr id="46" name="L436">
                <a:extLst>
                  <a:ext uri="{FF2B5EF4-FFF2-40B4-BE49-F238E27FC236}">
                    <a16:creationId xmlns:a16="http://schemas.microsoft.com/office/drawing/2014/main" id="{90FD1CF2-B04F-5314-3555-31599C2B8651}"/>
                  </a:ext>
                </a:extLst>
              </p:cNvPr>
              <p:cNvCxnSpPr/>
              <p:nvPr/>
            </p:nvCxnSpPr>
            <p:spPr>
              <a:xfrm flipH="1" flipV="1">
                <a:off x="1143980" y="4241800"/>
                <a:ext cx="177800" cy="228600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cxnSp>
            <p:nvCxnSpPr>
              <p:cNvPr id="47" name="L437">
                <a:extLst>
                  <a:ext uri="{FF2B5EF4-FFF2-40B4-BE49-F238E27FC236}">
                    <a16:creationId xmlns:a16="http://schemas.microsoft.com/office/drawing/2014/main" id="{F4BC5225-6321-9E3E-BF34-BC9568D2DA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21776" y="4165253"/>
                <a:ext cx="0" cy="305147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cxnSp>
            <p:nvCxnSpPr>
              <p:cNvPr id="48" name="L438">
                <a:extLst>
                  <a:ext uri="{FF2B5EF4-FFF2-40B4-BE49-F238E27FC236}">
                    <a16:creationId xmlns:a16="http://schemas.microsoft.com/office/drawing/2014/main" id="{DE4F9718-32F6-F963-9197-89E1FC9D45D2}"/>
                  </a:ext>
                </a:extLst>
              </p:cNvPr>
              <p:cNvCxnSpPr/>
              <p:nvPr/>
            </p:nvCxnSpPr>
            <p:spPr>
              <a:xfrm flipV="1">
                <a:off x="1321776" y="4241800"/>
                <a:ext cx="177800" cy="228600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cxnSp>
            <p:nvCxnSpPr>
              <p:cNvPr id="49" name="L439">
                <a:extLst>
                  <a:ext uri="{FF2B5EF4-FFF2-40B4-BE49-F238E27FC236}">
                    <a16:creationId xmlns:a16="http://schemas.microsoft.com/office/drawing/2014/main" id="{9616A0D1-3E45-CE19-7041-11ABBEDF07CA}"/>
                  </a:ext>
                </a:extLst>
              </p:cNvPr>
              <p:cNvCxnSpPr/>
              <p:nvPr/>
            </p:nvCxnSpPr>
            <p:spPr>
              <a:xfrm flipH="1" flipV="1">
                <a:off x="2585945" y="4241800"/>
                <a:ext cx="177800" cy="228600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cxnSp>
            <p:nvCxnSpPr>
              <p:cNvPr id="50" name="L440">
                <a:extLst>
                  <a:ext uri="{FF2B5EF4-FFF2-40B4-BE49-F238E27FC236}">
                    <a16:creationId xmlns:a16="http://schemas.microsoft.com/office/drawing/2014/main" id="{6AA6DC29-5407-E8F7-0A43-83C8B29B4F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763747" y="4165253"/>
                <a:ext cx="0" cy="305147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cxnSp>
            <p:nvCxnSpPr>
              <p:cNvPr id="51" name="L441">
                <a:extLst>
                  <a:ext uri="{FF2B5EF4-FFF2-40B4-BE49-F238E27FC236}">
                    <a16:creationId xmlns:a16="http://schemas.microsoft.com/office/drawing/2014/main" id="{A9A5F627-288A-6D42-8145-332E5BF627C6}"/>
                  </a:ext>
                </a:extLst>
              </p:cNvPr>
              <p:cNvCxnSpPr/>
              <p:nvPr/>
            </p:nvCxnSpPr>
            <p:spPr>
              <a:xfrm flipV="1">
                <a:off x="2763747" y="4241800"/>
                <a:ext cx="177800" cy="228600"/>
              </a:xfrm>
              <a:prstGeom prst="line">
                <a:avLst/>
              </a:prstGeom>
              <a:ln w="28575" cap="rnd">
                <a:solidFill>
                  <a:srgbClr val="AE9E9E"/>
                </a:solidFill>
              </a:ln>
            </p:spPr>
          </p:cxnSp>
          <p:sp>
            <p:nvSpPr>
              <p:cNvPr id="52" name="D450">
                <a:extLst>
                  <a:ext uri="{FF2B5EF4-FFF2-40B4-BE49-F238E27FC236}">
                    <a16:creationId xmlns:a16="http://schemas.microsoft.com/office/drawing/2014/main" id="{710AB9FB-E51A-88E8-BC62-EE0512E41BF3}"/>
                  </a:ext>
                </a:extLst>
              </p:cNvPr>
              <p:cNvSpPr/>
              <p:nvPr/>
            </p:nvSpPr>
            <p:spPr>
              <a:xfrm>
                <a:off x="1264620" y="4413250"/>
                <a:ext cx="114300" cy="114300"/>
              </a:xfrm>
              <a:prstGeom prst="ellipse">
                <a:avLst/>
              </a:prstGeom>
              <a:solidFill>
                <a:srgbClr val="AE9E9E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3" name="D451">
                <a:extLst>
                  <a:ext uri="{FF2B5EF4-FFF2-40B4-BE49-F238E27FC236}">
                    <a16:creationId xmlns:a16="http://schemas.microsoft.com/office/drawing/2014/main" id="{7D482DFB-36A1-6F86-C74A-74007070314F}"/>
                  </a:ext>
                </a:extLst>
              </p:cNvPr>
              <p:cNvSpPr/>
              <p:nvPr/>
            </p:nvSpPr>
            <p:spPr>
              <a:xfrm>
                <a:off x="2706599" y="4413250"/>
                <a:ext cx="114300" cy="114300"/>
              </a:xfrm>
              <a:prstGeom prst="ellipse">
                <a:avLst/>
              </a:prstGeom>
              <a:solidFill>
                <a:srgbClr val="AE9E9E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54" name="D452">
                <a:extLst>
                  <a:ext uri="{FF2B5EF4-FFF2-40B4-BE49-F238E27FC236}">
                    <a16:creationId xmlns:a16="http://schemas.microsoft.com/office/drawing/2014/main" id="{D6A354DB-6EE5-C90E-DD4B-E6038A518700}"/>
                  </a:ext>
                </a:extLst>
              </p:cNvPr>
              <p:cNvSpPr/>
              <p:nvPr/>
            </p:nvSpPr>
            <p:spPr>
              <a:xfrm>
                <a:off x="1927378" y="4381500"/>
                <a:ext cx="177800" cy="177800"/>
              </a:xfrm>
              <a:prstGeom prst="ellipse">
                <a:avLst/>
              </a:prstGeom>
              <a:solidFill>
                <a:srgbClr val="7A121C"/>
              </a:solidFill>
              <a:ln>
                <a:noFill/>
              </a:ln>
            </p:spPr>
            <p:txBody>
              <a:bodyPr/>
              <a:lstStyle/>
              <a:p>
                <a:endParaRPr/>
              </a:p>
            </p:txBody>
          </p:sp>
        </p:grpSp>
        <p:sp>
          <p:nvSpPr>
            <p:cNvPr id="55" name="T460">
              <a:extLst>
                <a:ext uri="{FF2B5EF4-FFF2-40B4-BE49-F238E27FC236}">
                  <a16:creationId xmlns:a16="http://schemas.microsoft.com/office/drawing/2014/main" id="{594B22C7-A58D-3F1B-31C1-8ABFD91332D0}"/>
                </a:ext>
              </a:extLst>
            </p:cNvPr>
            <p:cNvSpPr txBox="1"/>
            <p:nvPr/>
          </p:nvSpPr>
          <p:spPr>
            <a:xfrm>
              <a:off x="1001685" y="5421335"/>
              <a:ext cx="1651000" cy="38100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rmAutofit/>
            </a:bodyPr>
            <a:lstStyle/>
            <a:p>
              <a:pPr algn="ctr">
                <a:buNone/>
              </a:pPr>
              <a:r>
                <a:rPr lang="en-US" b="1" dirty="0">
                  <a:solidFill>
                    <a:srgbClr val="7A121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Primary Vertex</a:t>
              </a:r>
            </a:p>
          </p:txBody>
        </p:sp>
        <p:sp>
          <p:nvSpPr>
            <p:cNvPr id="56" name="T461">
              <a:extLst>
                <a:ext uri="{FF2B5EF4-FFF2-40B4-BE49-F238E27FC236}">
                  <a16:creationId xmlns:a16="http://schemas.microsoft.com/office/drawing/2014/main" id="{A1CC63AB-CC98-A846-C4BF-F7BF740B6A83}"/>
                </a:ext>
              </a:extLst>
            </p:cNvPr>
            <p:cNvSpPr txBox="1"/>
            <p:nvPr/>
          </p:nvSpPr>
          <p:spPr>
            <a:xfrm>
              <a:off x="584838" y="5362096"/>
              <a:ext cx="635000" cy="20320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rm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9A8E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pileup</a:t>
              </a:r>
            </a:p>
          </p:txBody>
        </p:sp>
        <p:sp>
          <p:nvSpPr>
            <p:cNvPr id="57" name="T462">
              <a:extLst>
                <a:ext uri="{FF2B5EF4-FFF2-40B4-BE49-F238E27FC236}">
                  <a16:creationId xmlns:a16="http://schemas.microsoft.com/office/drawing/2014/main" id="{8565EEC5-A7DF-1C20-ECAA-9D832539C32F}"/>
                </a:ext>
              </a:extLst>
            </p:cNvPr>
            <p:cNvSpPr txBox="1"/>
            <p:nvPr/>
          </p:nvSpPr>
          <p:spPr>
            <a:xfrm>
              <a:off x="2505995" y="5362096"/>
              <a:ext cx="635000" cy="20320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rmAutofit/>
            </a:bodyPr>
            <a:lstStyle/>
            <a:p>
              <a:pPr algn="ctr">
                <a:buNone/>
              </a:pPr>
              <a:r>
                <a:rPr lang="en-US" dirty="0">
                  <a:solidFill>
                    <a:srgbClr val="9A8E8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pileup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3FCC8A11-329E-5025-16E1-4501CAFA423F}"/>
              </a:ext>
            </a:extLst>
          </p:cNvPr>
          <p:cNvSpPr txBox="1"/>
          <p:nvPr/>
        </p:nvSpPr>
        <p:spPr>
          <a:xfrm>
            <a:off x="4641307" y="3924533"/>
            <a:ext cx="4350551" cy="2146889"/>
          </a:xfrm>
          <a:prstGeom prst="rect">
            <a:avLst/>
          </a:prstGeom>
          <a:noFill/>
        </p:spPr>
        <p:txBody>
          <a:bodyPr vertOverflow="overflow" vert="horz" wrap="square" rtlCol="0" anchor="t">
            <a:noAutofit/>
          </a:bodyPr>
          <a:lstStyle/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b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</a:t>
            </a: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the candidate vertex with the </a:t>
            </a:r>
            <a:r>
              <a:rPr lang="en-GB" b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largest summed physics-object </a:t>
            </a:r>
            <a:r>
              <a:rPr lang="en-GB" b="1" i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b="1" i="1" baseline="-25000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b="1" baseline="30000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171450" indent="-171450">
              <a:spcAft>
                <a:spcPts val="600"/>
              </a:spcAft>
              <a:buFont typeface="Arial"/>
              <a:buChar char="•"/>
            </a:pP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 objects are the jets, clustered together using the anti-</a:t>
            </a:r>
            <a:r>
              <a:rPr lang="en-GB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GB" baseline="-250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jet finding algorithm </a:t>
            </a:r>
          </a:p>
          <a:p>
            <a:pPr marL="171450" indent="-171450">
              <a:buFont typeface="Arial"/>
              <a:buChar char="•"/>
            </a:pP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requirements ensure the </a:t>
            </a:r>
            <a:r>
              <a:rPr lang="en-GB" b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 comes from a hard-scattering interaction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569CB9-1C05-F65C-0F12-6125B7258D8E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54216-800B-A33A-9A3E-D0EF801855F6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317D38-DC43-4343-142C-69C5E6F0FD67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 Selection and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542206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6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2E6A4-4B14-B9D6-7EE5-2FCAE26C5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38E967A-8AFF-8ADC-F733-8966944D25EC}"/>
              </a:ext>
            </a:extLst>
          </p:cNvPr>
          <p:cNvSpPr txBox="1"/>
          <p:nvPr/>
        </p:nvSpPr>
        <p:spPr>
          <a:xfrm>
            <a:off x="2286000" y="688861"/>
            <a:ext cx="4572000" cy="430887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ctr"/>
            <a:r>
              <a:rPr lang="en-GB" sz="2200" b="1" dirty="0">
                <a:solidFill>
                  <a:srgbClr val="7A1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 reconstruction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27F61E1-DE21-BD01-132F-AA5A9647438A}"/>
              </a:ext>
            </a:extLst>
          </p:cNvPr>
          <p:cNvGrpSpPr/>
          <p:nvPr/>
        </p:nvGrpSpPr>
        <p:grpSpPr>
          <a:xfrm>
            <a:off x="165357" y="1282277"/>
            <a:ext cx="5016500" cy="2678647"/>
            <a:chOff x="294907" y="1216032"/>
            <a:chExt cx="5016500" cy="267864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27A9C3-095D-EA33-E342-2F908D1A01D8}"/>
                </a:ext>
              </a:extLst>
            </p:cNvPr>
            <p:cNvSpPr txBox="1"/>
            <p:nvPr/>
          </p:nvSpPr>
          <p:spPr>
            <a:xfrm>
              <a:off x="2041157" y="1216032"/>
              <a:ext cx="1524000" cy="3048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sz="2200" b="1" dirty="0">
                  <a:solidFill>
                    <a:srgbClr val="800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</a:t>
              </a:r>
              <a:endParaRPr lang="en-PT" sz="2200" b="1" dirty="0">
                <a:solidFill>
                  <a:srgbClr val="800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0" name="t500">
              <a:extLst>
                <a:ext uri="{FF2B5EF4-FFF2-40B4-BE49-F238E27FC236}">
                  <a16:creationId xmlns:a16="http://schemas.microsoft.com/office/drawing/2014/main" id="{59B901E7-F6FE-C8D5-ED58-E3B311E63F75}"/>
                </a:ext>
              </a:extLst>
            </p:cNvPr>
            <p:cNvSpPr txBox="1"/>
            <p:nvPr/>
          </p:nvSpPr>
          <p:spPr>
            <a:xfrm>
              <a:off x="294907" y="1617858"/>
              <a:ext cx="5016500" cy="145589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285750" indent="-285750" algn="l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Reconstructed by combining information from the </a:t>
              </a:r>
              <a:r>
                <a:rPr lang="en-GB" b="1" dirty="0">
                  <a:solidFill>
                    <a:srgbClr val="800600"/>
                  </a:solidFill>
                  <a:latin typeface="Arial" panose="020B0604020202020204" pitchFamily="34" charset="0"/>
                  <a:cs typeface="Arial"/>
                </a:rPr>
                <a:t>ECAL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/>
                </a:rPr>
                <a:t> 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 tracking system</a:t>
              </a:r>
            </a:p>
            <a:p>
              <a:pPr marL="285750" indent="-285750" algn="l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GB" b="1" dirty="0" err="1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p</a:t>
              </a:r>
              <a:r>
                <a:rPr lang="en-GB" b="1" baseline="-25000" dirty="0" err="1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T</a:t>
              </a:r>
              <a:r>
                <a:rPr lang="en-GB" b="1" dirty="0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 &gt; 10 GeV; |η| &lt; 2.5</a:t>
              </a: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Isolation Criteria:</a:t>
              </a: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97C106EE-AAEE-10E2-2889-7D02BFFAA1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3" y="2890192"/>
              <a:ext cx="4229601" cy="2562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1FB8BAB-8B48-066D-A3BA-F2B3762B3435}"/>
                </a:ext>
              </a:extLst>
            </p:cNvPr>
            <p:cNvSpPr txBox="1"/>
            <p:nvPr/>
          </p:nvSpPr>
          <p:spPr>
            <a:xfrm>
              <a:off x="669109" y="3522041"/>
              <a:ext cx="1073676" cy="372638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Endcap:</a:t>
              </a:r>
            </a:p>
          </p:txBody>
        </p:sp>
        <p:pic>
          <p:nvPicPr>
            <p:cNvPr id="11" name="Picture 10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409716A-C847-1933-DAE8-A9813700D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552" y="3220338"/>
              <a:ext cx="1785782" cy="256651"/>
            </a:xfrm>
            <a:prstGeom prst="rect">
              <a:avLst/>
            </a:prstGeom>
          </p:spPr>
        </p:pic>
        <p:pic>
          <p:nvPicPr>
            <p:cNvPr id="8" name="Picture 7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9DD4AD4-BBE2-CF69-EA32-B6383A0E6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9554" y="3612153"/>
              <a:ext cx="1785780" cy="25789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1157E84-715E-E596-B961-4F99063E6DFB}"/>
              </a:ext>
            </a:extLst>
          </p:cNvPr>
          <p:cNvGrpSpPr/>
          <p:nvPr/>
        </p:nvGrpSpPr>
        <p:grpSpPr>
          <a:xfrm>
            <a:off x="165357" y="4237258"/>
            <a:ext cx="5016500" cy="2171122"/>
            <a:chOff x="252043" y="4191302"/>
            <a:chExt cx="5016500" cy="217112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03CC597-FFAC-EA6E-49DB-4FDB202EFED0}"/>
                </a:ext>
              </a:extLst>
            </p:cNvPr>
            <p:cNvSpPr txBox="1"/>
            <p:nvPr/>
          </p:nvSpPr>
          <p:spPr>
            <a:xfrm>
              <a:off x="1968470" y="4191302"/>
              <a:ext cx="1524000" cy="304800"/>
            </a:xfrm>
            <a:prstGeom prst="rect">
              <a:avLst/>
            </a:prstGeom>
            <a:noFill/>
          </p:spPr>
          <p:txBody>
            <a:bodyPr vertOverflow="overflow" vert="horz" wrap="square" rtlCol="0" anchor="t">
              <a:noAutofit/>
            </a:bodyPr>
            <a:lstStyle/>
            <a:p>
              <a:pPr algn="ctr"/>
              <a:r>
                <a:rPr lang="en-GB" sz="2200" b="1" dirty="0">
                  <a:solidFill>
                    <a:srgbClr val="800600"/>
                  </a:solidFill>
                  <a:latin typeface="Calibri"/>
                  <a:cs typeface="Calibri"/>
                </a:rPr>
                <a:t>Muon</a:t>
              </a:r>
              <a:endParaRPr lang="en-PT" sz="2200" b="1" dirty="0">
                <a:solidFill>
                  <a:srgbClr val="800600"/>
                </a:solidFill>
                <a:latin typeface="Calibri"/>
                <a:cs typeface="Calibri"/>
              </a:endParaRPr>
            </a:p>
          </p:txBody>
        </p:sp>
        <p:sp>
          <p:nvSpPr>
            <p:cNvPr id="6" name="t500">
              <a:extLst>
                <a:ext uri="{FF2B5EF4-FFF2-40B4-BE49-F238E27FC236}">
                  <a16:creationId xmlns:a16="http://schemas.microsoft.com/office/drawing/2014/main" id="{370B8F99-5DE1-0B91-4CC0-A6DF8CF04E66}"/>
                </a:ext>
              </a:extLst>
            </p:cNvPr>
            <p:cNvSpPr txBox="1"/>
            <p:nvPr/>
          </p:nvSpPr>
          <p:spPr>
            <a:xfrm>
              <a:off x="252043" y="4564180"/>
              <a:ext cx="5016500" cy="1455896"/>
            </a:xfrm>
            <a:prstGeom prst="rect">
              <a:avLst/>
            </a:prstGeom>
            <a:noFill/>
          </p:spPr>
          <p:txBody>
            <a:bodyPr wrap="square" rtlCol="0" anchor="t">
              <a:no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Reconstructed using both the </a:t>
              </a:r>
              <a:r>
                <a:rPr lang="en-GB" b="1" dirty="0">
                  <a:solidFill>
                    <a:srgbClr val="800600"/>
                  </a:solidFill>
                  <a:latin typeface="Arial" panose="020B0604020202020204" pitchFamily="34" charset="0"/>
                  <a:cs typeface="Arial"/>
                </a:rPr>
                <a:t>muon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/>
                </a:rPr>
                <a:t> 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/>
                </a:rPr>
                <a:t> </a:t>
              </a:r>
              <a:r>
                <a:rPr lang="en-GB" b="1" dirty="0">
                  <a:solidFill>
                    <a:srgbClr val="800600"/>
                  </a:solidFill>
                  <a:latin typeface="Arial" panose="020B0604020202020204" pitchFamily="34" charset="0"/>
                  <a:cs typeface="Arial"/>
                </a:rPr>
                <a:t>tracker subsystems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b="1" dirty="0" err="1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p</a:t>
              </a:r>
              <a:r>
                <a:rPr lang="en-GB" b="1" baseline="-25000" dirty="0" err="1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T</a:t>
              </a:r>
              <a:r>
                <a:rPr lang="en-GB" b="1" dirty="0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 &gt; 5 GeV; |</a:t>
              </a:r>
              <a:r>
                <a:rPr lang="en-GB" b="1" dirty="0" err="1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η</a:t>
              </a:r>
              <a:r>
                <a:rPr lang="en-GB" b="1" dirty="0">
                  <a:solidFill>
                    <a:srgbClr val="7A121C"/>
                  </a:solidFill>
                  <a:latin typeface="Arial" panose="020B0604020202020204" pitchFamily="34" charset="0"/>
                  <a:cs typeface="Arial"/>
                </a:rPr>
                <a:t>| &lt; 2.4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Isolation Criteria:</a:t>
              </a:r>
            </a:p>
          </p:txBody>
        </p:sp>
        <p:pic>
          <p:nvPicPr>
            <p:cNvPr id="44" name="Picture 2">
              <a:extLst>
                <a:ext uri="{FF2B5EF4-FFF2-40B4-BE49-F238E27FC236}">
                  <a16:creationId xmlns:a16="http://schemas.microsoft.com/office/drawing/2014/main" id="{76590226-C642-BC39-5006-5B28C192C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331" y="5765115"/>
              <a:ext cx="4229601" cy="255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56C3F56D-C7CF-1D31-79FE-591BA8FD04D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697" y="6096016"/>
              <a:ext cx="1527551" cy="266408"/>
            </a:xfrm>
            <a:prstGeom prst="rect">
              <a:avLst/>
            </a:prstGeom>
          </p:spPr>
        </p:pic>
      </p:grp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24FB008C-D73A-3113-9DA0-6C2EA53512EF}"/>
              </a:ext>
            </a:extLst>
          </p:cNvPr>
          <p:cNvSpPr/>
          <p:nvPr/>
        </p:nvSpPr>
        <p:spPr>
          <a:xfrm>
            <a:off x="5245872" y="1289528"/>
            <a:ext cx="3710429" cy="5161046"/>
          </a:xfrm>
          <a:prstGeom prst="roundRect">
            <a:avLst>
              <a:gd name="adj" fmla="val 8964"/>
            </a:avLst>
          </a:prstGeom>
          <a:solidFill>
            <a:srgbClr val="F8EEF1"/>
          </a:solidFill>
          <a:ln w="9525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5DE80E-61A3-C567-B53D-4EFB1B442DDD}"/>
                  </a:ext>
                </a:extLst>
              </p:cNvPr>
              <p:cNvSpPr txBox="1"/>
              <p:nvPr/>
            </p:nvSpPr>
            <p:spPr>
              <a:xfrm>
                <a:off x="6259481" y="5940254"/>
                <a:ext cx="1702538" cy="510320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PT" sz="2000" b="1" i="0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𝚫</m:t>
                      </m:r>
                      <m:r>
                        <a:rPr lang="pt-PT" sz="2000" b="1" i="0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𝐑</m:t>
                      </m:r>
                      <m:r>
                        <a:rPr lang="en-GB" sz="2000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= </m:t>
                      </m:r>
                      <m:r>
                        <a:rPr lang="en-GB" sz="2000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𝟎</m:t>
                      </m:r>
                      <m:r>
                        <a:rPr lang="en-GB" sz="2000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.</m:t>
                      </m:r>
                      <m:r>
                        <a:rPr lang="en-GB" sz="2000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cs typeface="Calibri"/>
                        </a:rPr>
                        <m:t>𝟒</m:t>
                      </m:r>
                    </m:oMath>
                  </m:oMathPara>
                </a14:m>
                <a:endParaRPr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5DE80E-61A3-C567-B53D-4EFB1B442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9481" y="5940254"/>
                <a:ext cx="1702538" cy="51032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2" name="t502">
            <a:extLst>
              <a:ext uri="{FF2B5EF4-FFF2-40B4-BE49-F238E27FC236}">
                <a16:creationId xmlns:a16="http://schemas.microsoft.com/office/drawing/2014/main" id="{6672F314-DED5-727D-4A92-565D1E47648A}"/>
              </a:ext>
            </a:extLst>
          </p:cNvPr>
          <p:cNvSpPr txBox="1"/>
          <p:nvPr/>
        </p:nvSpPr>
        <p:spPr>
          <a:xfrm>
            <a:off x="5164545" y="1709968"/>
            <a:ext cx="3883172" cy="9906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GB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select leptons that originated from the prompt decay of an electroweak boson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2388A97-E339-D991-1CBD-DD692A519680}"/>
              </a:ext>
            </a:extLst>
          </p:cNvPr>
          <p:cNvSpPr txBox="1"/>
          <p:nvPr/>
        </p:nvSpPr>
        <p:spPr>
          <a:xfrm>
            <a:off x="533608" y="3227029"/>
            <a:ext cx="859178" cy="373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Barrel: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275943-A89C-D062-A711-7313CE609966}"/>
              </a:ext>
            </a:extLst>
          </p:cNvPr>
          <p:cNvSpPr txBox="1"/>
          <p:nvPr/>
        </p:nvSpPr>
        <p:spPr>
          <a:xfrm>
            <a:off x="5704167" y="1360050"/>
            <a:ext cx="2768693" cy="404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2000" b="1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Lepton isolation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DABEA91-657D-5CD7-C53D-A9A91A663DA8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Slide Number Placeholder 2">
            <a:extLst>
              <a:ext uri="{FF2B5EF4-FFF2-40B4-BE49-F238E27FC236}">
                <a16:creationId xmlns:a16="http://schemas.microsoft.com/office/drawing/2014/main" id="{A3E4EDF4-47D3-0D4F-8054-F13511B8A49C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5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3012B-0FE8-024B-C443-D1ADF0E09910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 Selection and Reconstruction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46F81F-CAB7-01BC-2209-348461E2A38F}"/>
              </a:ext>
            </a:extLst>
          </p:cNvPr>
          <p:cNvGrpSpPr/>
          <p:nvPr/>
        </p:nvGrpSpPr>
        <p:grpSpPr>
          <a:xfrm>
            <a:off x="5556633" y="2749545"/>
            <a:ext cx="3100034" cy="3078421"/>
            <a:chOff x="5556633" y="2749545"/>
            <a:chExt cx="3100034" cy="307842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F40ECE4A-853F-B20D-CE1A-D8EE7D7A6342}"/>
                </a:ext>
              </a:extLst>
            </p:cNvPr>
            <p:cNvGrpSpPr/>
            <p:nvPr/>
          </p:nvGrpSpPr>
          <p:grpSpPr>
            <a:xfrm>
              <a:off x="5556633" y="2749545"/>
              <a:ext cx="3088906" cy="3078421"/>
              <a:chOff x="5535932" y="2749545"/>
              <a:chExt cx="3088906" cy="3078421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CB592F2-A8C2-267C-ADC5-653741F2661A}"/>
                  </a:ext>
                </a:extLst>
              </p:cNvPr>
              <p:cNvSpPr/>
              <p:nvPr/>
            </p:nvSpPr>
            <p:spPr>
              <a:xfrm>
                <a:off x="5535932" y="2750310"/>
                <a:ext cx="3088906" cy="3077656"/>
              </a:xfrm>
              <a:prstGeom prst="ellipse">
                <a:avLst/>
              </a:prstGeom>
              <a:solidFill>
                <a:srgbClr val="FFFFFF"/>
              </a:solidFill>
              <a:ln w="38100" cap="flat" cmpd="sng" algn="ctr">
                <a:solidFill>
                  <a:srgbClr val="7A121C"/>
                </a:solidFill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/>
              <a:lstStyle/>
              <a:p>
                <a:pPr algn="l"/>
                <a:endParaRPr lang="en-PT" dirty="0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2333530E-EA64-F0C3-37A2-933A56A1EE0F}"/>
                  </a:ext>
                </a:extLst>
              </p:cNvPr>
              <p:cNvSpPr/>
              <p:nvPr/>
            </p:nvSpPr>
            <p:spPr>
              <a:xfrm>
                <a:off x="7064128" y="2749545"/>
                <a:ext cx="48772" cy="1607065"/>
              </a:xfrm>
              <a:prstGeom prst="rect">
                <a:avLst/>
              </a:prstGeom>
              <a:solidFill>
                <a:srgbClr val="7A121C"/>
              </a:solidFill>
              <a:ln w="1905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/>
              <a:lstStyle/>
              <a:p>
                <a:pPr algn="l"/>
                <a:endParaRPr lang="en-PT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A0C57B44-C992-D221-53F2-3E0152622ADD}"/>
                  </a:ext>
                </a:extLst>
              </p:cNvPr>
              <p:cNvSpPr/>
              <p:nvPr/>
            </p:nvSpPr>
            <p:spPr>
              <a:xfrm>
                <a:off x="6982841" y="4191949"/>
                <a:ext cx="195089" cy="194378"/>
              </a:xfrm>
              <a:prstGeom prst="ellipse">
                <a:avLst/>
              </a:prstGeom>
              <a:solidFill>
                <a:srgbClr val="7A121C"/>
              </a:solidFill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rtlCol="0" anchor="t"/>
              <a:lstStyle/>
              <a:p>
                <a:pPr algn="l"/>
                <a:endParaRPr lang="en-PT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FE8BBE0-A56E-1E02-B4AD-06AC16385373}"/>
                  </a:ext>
                </a:extLst>
              </p:cNvPr>
              <p:cNvSpPr txBox="1"/>
              <p:nvPr/>
            </p:nvSpPr>
            <p:spPr>
              <a:xfrm>
                <a:off x="6334685" y="4147366"/>
                <a:ext cx="643874" cy="400111"/>
              </a:xfrm>
              <a:prstGeom prst="rect">
                <a:avLst/>
              </a:prstGeom>
              <a:noFill/>
            </p:spPr>
            <p:txBody>
              <a:bodyPr vertOverflow="overflow" vert="horz" wrap="square" rtlCol="0" anchor="t">
                <a:spAutoFit/>
              </a:bodyPr>
              <a:lstStyle/>
              <a:p>
                <a:pPr algn="l"/>
                <a:r>
                  <a:rPr lang="pt-PT" sz="20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e/</a:t>
                </a:r>
                <a:r>
                  <a:rPr lang="el-GR" sz="20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μ</a:t>
                </a:r>
                <a:endParaRPr lang="en-PT" sz="2000" b="1" dirty="0">
                  <a:solidFill>
                    <a:srgbClr val="7A121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E180DCE-0D01-16E2-3D02-BBAD816AEF04}"/>
                      </a:ext>
                    </a:extLst>
                  </p:cNvPr>
                  <p:cNvSpPr txBox="1"/>
                  <p:nvPr/>
                </p:nvSpPr>
                <p:spPr>
                  <a:xfrm>
                    <a:off x="7461787" y="3825187"/>
                    <a:ext cx="728595" cy="510320"/>
                  </a:xfrm>
                  <a:prstGeom prst="rect">
                    <a:avLst/>
                  </a:prstGeom>
                  <a:noFill/>
                </p:spPr>
                <p:txBody>
                  <a:bodyPr vertOverflow="overflow" vert="horz"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PT" sz="2000" b="1" i="0" smtClean="0">
                              <a:solidFill>
                                <a:srgbClr val="7A121C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𝚫</m:t>
                          </m:r>
                          <m:r>
                            <m:rPr>
                              <m:sty m:val="p"/>
                            </m:rPr>
                            <a:rPr lang="pt-PT" sz="2000" b="1" i="1" smtClean="0">
                              <a:solidFill>
                                <a:srgbClr val="7A121C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η</m:t>
                          </m:r>
                        </m:oMath>
                      </m:oMathPara>
                    </a14:m>
                    <a:endParaRPr lang="pt-PT" sz="2000" b="1" dirty="0">
                      <a:solidFill>
                        <a:srgbClr val="7A12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CE180DCE-0D01-16E2-3D02-BBAD816AEF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61787" y="3825187"/>
                    <a:ext cx="728595" cy="5103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FA79914-5884-3B19-8017-3F6AADD0FC57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6487067" y="3358891"/>
                    <a:ext cx="725942" cy="512185"/>
                  </a:xfrm>
                  <a:prstGeom prst="rect">
                    <a:avLst/>
                  </a:prstGeom>
                  <a:noFill/>
                </p:spPr>
                <p:txBody>
                  <a:bodyPr vertOverflow="overflow" vert="horz" wrap="square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pt-PT" sz="2000" b="1" i="0" smtClean="0">
                              <a:solidFill>
                                <a:srgbClr val="7A121C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𝚫</m:t>
                          </m:r>
                          <m:r>
                            <m:rPr>
                              <m:sty m:val="p"/>
                            </m:rPr>
                            <a:rPr lang="pt-PT" sz="2000" b="1" i="1" smtClean="0">
                              <a:solidFill>
                                <a:srgbClr val="7A121C"/>
                              </a:solidFill>
                              <a:latin typeface="Cambria Math" panose="02040503050406030204" pitchFamily="18" charset="0"/>
                              <a:cs typeface="Calibri"/>
                            </a:rPr>
                            <m:t>ϕ</m:t>
                          </m:r>
                        </m:oMath>
                      </m:oMathPara>
                    </a14:m>
                    <a:endParaRPr lang="pt-PT" sz="2000" b="1" dirty="0">
                      <a:solidFill>
                        <a:srgbClr val="7A121C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50" name="TextBox 49">
                    <a:extLst>
                      <a:ext uri="{FF2B5EF4-FFF2-40B4-BE49-F238E27FC236}">
                        <a16:creationId xmlns:a16="http://schemas.microsoft.com/office/drawing/2014/main" id="{BFA79914-5884-3B19-8017-3F6AADD0FC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6487067" y="3358891"/>
                    <a:ext cx="725942" cy="512185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585290-281C-3005-2FB7-CB3E97A0E728}"/>
                </a:ext>
              </a:extLst>
            </p:cNvPr>
            <p:cNvSpPr/>
            <p:nvPr/>
          </p:nvSpPr>
          <p:spPr>
            <a:xfrm rot="16200000">
              <a:off x="7828749" y="3485605"/>
              <a:ext cx="48772" cy="1607065"/>
            </a:xfrm>
            <a:prstGeom prst="rect">
              <a:avLst/>
            </a:prstGeom>
            <a:solidFill>
              <a:srgbClr val="7A121C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clip" horzOverflow="clip" rtlCol="0" anchor="t"/>
            <a:lstStyle/>
            <a:p>
              <a:pPr algn="l"/>
              <a:endParaRPr lang="en-PT"/>
            </a:p>
          </p:txBody>
        </p: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039B219E-3EB3-DCA6-931B-2B0BC2F9C3BB}"/>
              </a:ext>
            </a:extLst>
          </p:cNvPr>
          <p:cNvSpPr/>
          <p:nvPr/>
        </p:nvSpPr>
        <p:spPr>
          <a:xfrm>
            <a:off x="6121198" y="3819391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C205F42-75DD-3FCB-D43C-46BF91ACBF4D}"/>
              </a:ext>
            </a:extLst>
          </p:cNvPr>
          <p:cNvSpPr/>
          <p:nvPr/>
        </p:nvSpPr>
        <p:spPr>
          <a:xfrm>
            <a:off x="5958624" y="4337733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A8A7EAD-1F1D-729E-5372-1FD1E5B44A43}"/>
              </a:ext>
            </a:extLst>
          </p:cNvPr>
          <p:cNvSpPr/>
          <p:nvPr/>
        </p:nvSpPr>
        <p:spPr>
          <a:xfrm>
            <a:off x="6495119" y="4953264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03DFF4D-DB1F-7E18-F0FD-D83D9B7B3741}"/>
              </a:ext>
            </a:extLst>
          </p:cNvPr>
          <p:cNvSpPr/>
          <p:nvPr/>
        </p:nvSpPr>
        <p:spPr>
          <a:xfrm>
            <a:off x="7714424" y="3657409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6D4A953-AF7E-BE59-FB5F-D245B69D045E}"/>
              </a:ext>
            </a:extLst>
          </p:cNvPr>
          <p:cNvSpPr/>
          <p:nvPr/>
        </p:nvSpPr>
        <p:spPr>
          <a:xfrm>
            <a:off x="8007057" y="4402526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1B6989B-6133-72F0-DDC1-2EB369438A06}"/>
              </a:ext>
            </a:extLst>
          </p:cNvPr>
          <p:cNvSpPr/>
          <p:nvPr/>
        </p:nvSpPr>
        <p:spPr>
          <a:xfrm>
            <a:off x="7454305" y="5050453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91CC246-7B0A-2DF0-A778-34C6D901082F}"/>
              </a:ext>
            </a:extLst>
          </p:cNvPr>
          <p:cNvSpPr/>
          <p:nvPr/>
        </p:nvSpPr>
        <p:spPr>
          <a:xfrm>
            <a:off x="7539540" y="3323032"/>
            <a:ext cx="130059" cy="129586"/>
          </a:xfrm>
          <a:prstGeom prst="ellipse">
            <a:avLst/>
          </a:prstGeom>
          <a:solidFill>
            <a:srgbClr val="91898A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PT"/>
          </a:p>
        </p:txBody>
      </p:sp>
    </p:spTree>
    <p:extLst>
      <p:ext uri="{BB962C8B-B14F-4D97-AF65-F5344CB8AC3E}">
        <p14:creationId xmlns:p14="http://schemas.microsoft.com/office/powerpoint/2010/main" val="32272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4" grpId="0"/>
      <p:bldP spid="502" grpId="0"/>
      <p:bldP spid="3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07BB0-68E8-2984-7929-A003EE003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3" name="Card 4">
                <a:extLst>
                  <a:ext uri="{FF2B5EF4-FFF2-40B4-BE49-F238E27FC236}">
                    <a16:creationId xmlns:a16="http://schemas.microsoft.com/office/drawing/2014/main" id="{CC5939E5-9C61-F2D8-8A21-BA8F5CB4FCED}"/>
                  </a:ext>
                </a:extLst>
              </p:cNvPr>
              <p:cNvSpPr/>
              <p:nvPr/>
            </p:nvSpPr>
            <p:spPr>
              <a:xfrm>
                <a:off x="4639463" y="661134"/>
                <a:ext cx="4504812" cy="2540000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91440" tIns="73152" rIns="91440" bIns="54864" anchor="t"/>
              <a:lstStyle/>
              <a:p>
                <a:pPr algn="ctr">
                  <a:spcAft>
                    <a:spcPts val="500"/>
                  </a:spcAft>
                  <a:buNone/>
                </a:pPr>
                <a:r>
                  <a:rPr lang="en-GB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Hadronic </a:t>
                </a:r>
                <a14:m>
                  <m:oMath xmlns:m="http://schemas.openxmlformats.org/officeDocument/2006/math">
                    <m:r>
                      <a:rPr lang="pt-PT" sz="2200" b="1" i="1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pt-PT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sz="2200" b="1" i="1" smtClean="0">
                            <a:solidFill>
                              <a:srgbClr val="7A121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 sz="2200" b="1" i="1">
                            <a:solidFill>
                              <a:srgbClr val="7A121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𝝉</m:t>
                        </m:r>
                      </m:e>
                      <m:sub>
                        <m:r>
                          <a:rPr lang="pt-PT" sz="2200" b="1" i="1" smtClean="0">
                            <a:solidFill>
                              <a:srgbClr val="7A121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sub>
                    </m:sSub>
                  </m:oMath>
                </a14:m>
                <a:r>
                  <a:rPr lang="en-GB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171450" indent="-171450" algn="l">
                  <a:spcAft>
                    <a:spcPts val="300"/>
                  </a:spcAft>
                  <a:buFont typeface="Arial"/>
                  <a:buChar char="•"/>
                </a:pP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Reconstructed with the </a:t>
                </a:r>
                <a:r>
                  <a:rPr lang="en-GB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hadron-plus-strips algorithm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seeded by a PF jet consistent with a single or triple charged-pion decay</a:t>
                </a:r>
              </a:p>
              <a:p>
                <a:pPr marL="171450" indent="-171450">
                  <a:spcAft>
                    <a:spcPts val="300"/>
                  </a:spcAft>
                  <a:buFont typeface="Arial"/>
                  <a:buChar char="•"/>
                </a:pPr>
                <a:r>
                  <a:rPr lang="pt-PT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Any</a:t>
                </a:r>
                <a:r>
                  <a:rPr lang="pt-PT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e>
                      <m:sub>
                        <m:r>
                          <a:rPr lang="pt-PT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overlapping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μ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14:m>
                  <m:oMath xmlns:m="http://schemas.openxmlformats.org/officeDocument/2006/math">
                    <m: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is rejected</a:t>
                </a:r>
              </a:p>
              <a:p>
                <a:pPr marL="171450" indent="-171450" algn="l">
                  <a:spcAft>
                    <a:spcPts val="300"/>
                  </a:spcAft>
                  <a:buFont typeface="Arial"/>
                  <a:buChar char="•"/>
                </a:pPr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="1" baseline="-25000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20 GeV,   |η| &lt; 2.3</a:t>
                </a:r>
              </a:p>
            </p:txBody>
          </p:sp>
        </mc:Choice>
        <mc:Fallback xmlns="">
          <p:sp>
            <p:nvSpPr>
              <p:cNvPr id="83" name="Card 4">
                <a:extLst>
                  <a:ext uri="{FF2B5EF4-FFF2-40B4-BE49-F238E27FC236}">
                    <a16:creationId xmlns:a16="http://schemas.microsoft.com/office/drawing/2014/main" id="{CC5939E5-9C61-F2D8-8A21-BA8F5CB4FC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463" y="661134"/>
                <a:ext cx="4504812" cy="2540000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Card 5">
                <a:extLst>
                  <a:ext uri="{FF2B5EF4-FFF2-40B4-BE49-F238E27FC236}">
                    <a16:creationId xmlns:a16="http://schemas.microsoft.com/office/drawing/2014/main" id="{041F43C2-CC40-0FE9-7D0D-042E6FD79925}"/>
                  </a:ext>
                </a:extLst>
              </p:cNvPr>
              <p:cNvSpPr/>
              <p:nvPr/>
            </p:nvSpPr>
            <p:spPr>
              <a:xfrm>
                <a:off x="0" y="3512476"/>
                <a:ext cx="6014852" cy="2612622"/>
              </a:xfrm>
              <a:prstGeom prst="roundRect">
                <a:avLst/>
              </a:prstGeom>
              <a:noFill/>
              <a:ln>
                <a:noFill/>
              </a:ln>
            </p:spPr>
            <p:txBody>
              <a:bodyPr wrap="square" lIns="91440" tIns="73152" rIns="91440" bIns="54864" anchor="t"/>
              <a:lstStyle/>
              <a:p>
                <a:pPr algn="ctr">
                  <a:spcAft>
                    <a:spcPts val="500"/>
                  </a:spcAft>
                  <a:buNone/>
                </a:pPr>
                <a:r>
                  <a:rPr lang="en-GB" sz="2200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Jets</a:t>
                </a:r>
              </a:p>
              <a:p>
                <a:pPr marL="171450" indent="-171450">
                  <a:spcAft>
                    <a:spcPts val="300"/>
                  </a:spcAft>
                  <a:buFont typeface="Arial"/>
                  <a:buChar char="•"/>
                </a:pP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Reconstructed from PF candidates, clustered with the anti-</a:t>
                </a:r>
                <a:r>
                  <a:rPr lang="en-GB" dirty="0" err="1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kT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algorithm with a distance parameter of 0.4</a:t>
                </a:r>
              </a:p>
              <a:p>
                <a:pPr marL="171450" indent="-171450">
                  <a:spcAft>
                    <a:spcPts val="300"/>
                  </a:spcAft>
                  <a:buFont typeface="Arial"/>
                  <a:buChar char="•"/>
                </a:pP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Vetoed if jets overlap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ΔR</m:t>
                    </m:r>
                    <m:r>
                      <a:rPr lang="pt-PT" dirty="0" smtClean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PT" dirty="0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0.4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with any reconstructed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μ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PT">
                        <a:solidFill>
                          <a:srgbClr val="3A3A3A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</m:t>
                    </m:r>
                  </m:oMath>
                </a14:m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PT" i="1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pt-PT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𝜏</m:t>
                        </m:r>
                      </m:e>
                      <m:sub>
                        <m:r>
                          <a:rPr lang="pt-PT">
                            <a:solidFill>
                              <a:srgbClr val="3A3A3A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sub>
                    </m:sSub>
                  </m:oMath>
                </a14:m>
                <a:endPara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spcAft>
                    <a:spcPts val="300"/>
                  </a:spcAft>
                  <a:buFont typeface="Arial"/>
                  <a:buChar char="•"/>
                </a:pPr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GB" b="1" baseline="-25000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&gt; 30 GeV,   |η| &lt; 2.4</a:t>
                </a:r>
              </a:p>
              <a:p>
                <a:pPr marL="171450" indent="-171450">
                  <a:spcAft>
                    <a:spcPts val="300"/>
                  </a:spcAft>
                  <a:buFont typeface="Arial"/>
                  <a:buChar char="•"/>
                </a:pP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Jets from the </a:t>
                </a:r>
                <a:r>
                  <a:rPr lang="en-GB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hadronization of b quarks </a:t>
                </a:r>
                <a:r>
                  <a:rPr lang="en-GB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identified using the combined </a:t>
                </a:r>
                <a:r>
                  <a:rPr lang="en-GB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secondary vertex b tagging algorithm</a:t>
                </a:r>
                <a:endParaRPr lang="en-GB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l">
                  <a:spcAft>
                    <a:spcPts val="300"/>
                  </a:spcAft>
                  <a:buFont typeface="Arial"/>
                  <a:buChar char="•"/>
                </a:pPr>
                <a:endParaRPr lang="en-GB" b="1" dirty="0">
                  <a:solidFill>
                    <a:srgbClr val="7A121C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4" name="Card 5">
                <a:extLst>
                  <a:ext uri="{FF2B5EF4-FFF2-40B4-BE49-F238E27FC236}">
                    <a16:creationId xmlns:a16="http://schemas.microsoft.com/office/drawing/2014/main" id="{041F43C2-CC40-0FE9-7D0D-042E6FD799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512476"/>
                <a:ext cx="6014852" cy="2612622"/>
              </a:xfrm>
              <a:prstGeom prst="roundRect">
                <a:avLst/>
              </a:prstGeom>
              <a:blipFill>
                <a:blip r:embed="rId4"/>
                <a:stretch>
                  <a:fillRect b="-170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C39217BE-70A9-8261-2671-E7EE8D82E64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546" r="15592" b="7977"/>
          <a:stretch>
            <a:fillRect/>
          </a:stretch>
        </p:blipFill>
        <p:spPr>
          <a:xfrm>
            <a:off x="2352519" y="948947"/>
            <a:ext cx="2152020" cy="26126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93CF8-7335-4974-2CB4-106BFC987C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290" r="23142" b="7372"/>
          <a:stretch>
            <a:fillRect/>
          </a:stretch>
        </p:blipFill>
        <p:spPr>
          <a:xfrm>
            <a:off x="297545" y="968463"/>
            <a:ext cx="1719158" cy="262977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471F91-E5D0-1295-1F60-1C45193E634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-1264"/>
          <a:stretch>
            <a:fillRect/>
          </a:stretch>
        </p:blipFill>
        <p:spPr>
          <a:xfrm>
            <a:off x="5802344" y="3102246"/>
            <a:ext cx="3139547" cy="34330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9B0211-0433-99DA-B130-18D660EA1154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480AD67A-BC05-BBD9-5E59-8F70AF2248C1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013A2D-EAAC-0DAA-15A8-C6BE4285658A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 Selection and Reconstruction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24C42C-869E-C18A-DBB2-05F3ED7C38D6}"/>
              </a:ext>
            </a:extLst>
          </p:cNvPr>
          <p:cNvSpPr txBox="1"/>
          <p:nvPr/>
        </p:nvSpPr>
        <p:spPr>
          <a:xfrm>
            <a:off x="151770" y="682629"/>
            <a:ext cx="24324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by Izaak </a:t>
            </a:r>
            <a:r>
              <a:rPr lang="en-GB" sz="10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Neutelings</a:t>
            </a:r>
            <a:r>
              <a:rPr lang="en-GB" sz="1000" dirty="0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1000" dirty="0" err="1">
                <a:solidFill>
                  <a:srgbClr val="3A3A3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tikz.net</a:t>
            </a:r>
            <a:endParaRPr lang="en-PT" sz="1000" dirty="0">
              <a:solidFill>
                <a:srgbClr val="3A3A3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64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0C51-63B5-47F8-6E52-3C0D759B5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p pill">
            <a:extLst>
              <a:ext uri="{FF2B5EF4-FFF2-40B4-BE49-F238E27FC236}">
                <a16:creationId xmlns:a16="http://schemas.microsoft.com/office/drawing/2014/main" id="{99778FF4-3A87-3CED-27FE-08E91CAE6000}"/>
              </a:ext>
            </a:extLst>
          </p:cNvPr>
          <p:cNvSpPr/>
          <p:nvPr/>
        </p:nvSpPr>
        <p:spPr>
          <a:xfrm>
            <a:off x="916213" y="973293"/>
            <a:ext cx="2540000" cy="330200"/>
          </a:xfrm>
          <a:prstGeom prst="roundRect">
            <a:avLst/>
          </a:prstGeom>
          <a:solidFill>
            <a:srgbClr val="7A121C"/>
          </a:solidFill>
          <a:ln>
            <a:noFill/>
          </a:ln>
        </p:spPr>
        <p:txBody>
          <a:bodyPr wrap="square" lIns="36000" tIns="18000" rIns="36000" bIns="18000" anchor="ctr"/>
          <a:lstStyle/>
          <a:p>
            <a:pPr algn="ctr">
              <a:buNone/>
            </a:pPr>
            <a:r>
              <a:rPr lang="en-GB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 collision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tbar box">
                <a:extLst>
                  <a:ext uri="{FF2B5EF4-FFF2-40B4-BE49-F238E27FC236}">
                    <a16:creationId xmlns:a16="http://schemas.microsoft.com/office/drawing/2014/main" id="{250C8AF1-16A7-E00C-29D5-B3CAA56B6E46}"/>
                  </a:ext>
                </a:extLst>
              </p:cNvPr>
              <p:cNvSpPr/>
              <p:nvPr/>
            </p:nvSpPr>
            <p:spPr>
              <a:xfrm>
                <a:off x="840013" y="1626363"/>
                <a:ext cx="2692400" cy="584200"/>
              </a:xfrm>
              <a:prstGeom prst="roundRect">
                <a:avLst/>
              </a:prstGeom>
              <a:solidFill>
                <a:srgbClr val="EAD6DA"/>
              </a:solidFill>
              <a:ln>
                <a:noFill/>
              </a:ln>
            </p:spPr>
            <p:txBody>
              <a:bodyPr wrap="square" lIns="36000" tIns="18000" rIns="36000" bIns="18000" anchor="ctr"/>
              <a:lstStyle/>
              <a:p>
                <a:pPr algn="ctr">
                  <a:buNone/>
                </a:pPr>
                <a14:m>
                  <m:oMath xmlns:m="http://schemas.openxmlformats.org/officeDocument/2006/math">
                    <m:r>
                      <a:rPr lang="en-GB" b="1" i="1" dirty="0" smtClean="0">
                        <a:solidFill>
                          <a:srgbClr val="7A121C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𝒕</m:t>
                    </m:r>
                    <m:acc>
                      <m:accPr>
                        <m:chr m:val="̅"/>
                        <m:ctrlPr>
                          <a:rPr lang="en-GB" b="1" i="1" dirty="0" smtClean="0">
                            <a:solidFill>
                              <a:srgbClr val="7A121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en-US" b="1" i="1" dirty="0" smtClean="0">
                            <a:solidFill>
                              <a:srgbClr val="7A121C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𝒕</m:t>
                        </m:r>
                      </m:e>
                    </m:acc>
                  </m:oMath>
                </a14:m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production </a:t>
                </a:r>
              </a:p>
              <a:p>
                <a:pPr algn="ctr">
                  <a:buNone/>
                </a:pPr>
                <a:r>
                  <a:rPr lang="en-GB" b="1" dirty="0">
                    <a:solidFill>
                      <a:srgbClr val="7A121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90%</a:t>
                </a:r>
              </a:p>
            </p:txBody>
          </p:sp>
        </mc:Choice>
        <mc:Fallback xmlns="">
          <p:sp>
            <p:nvSpPr>
              <p:cNvPr id="103" name="ttbar box">
                <a:extLst>
                  <a:ext uri="{FF2B5EF4-FFF2-40B4-BE49-F238E27FC236}">
                    <a16:creationId xmlns:a16="http://schemas.microsoft.com/office/drawing/2014/main" id="{250C8AF1-16A7-E00C-29D5-B3CAA56B6E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13" y="1626363"/>
                <a:ext cx="2692400" cy="584200"/>
              </a:xfrm>
              <a:prstGeom prst="roundRect">
                <a:avLst/>
              </a:prstGeom>
              <a:blipFill>
                <a:blip r:embed="rId4"/>
                <a:stretch>
                  <a:fillRect t="-10417" b="-2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6636C6AD-56BC-2641-E807-23A909126DA1}"/>
              </a:ext>
            </a:extLst>
          </p:cNvPr>
          <p:cNvGrpSpPr/>
          <p:nvPr/>
        </p:nvGrpSpPr>
        <p:grpSpPr>
          <a:xfrm>
            <a:off x="113827" y="2312161"/>
            <a:ext cx="4139925" cy="720000"/>
            <a:chOff x="279399" y="2014277"/>
            <a:chExt cx="4139925" cy="7200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C213C5BD-43B1-168E-91B1-CB3B9C8FE580}"/>
                    </a:ext>
                  </a:extLst>
                </p:cNvPr>
                <p:cNvSpPr/>
                <p:nvPr/>
              </p:nvSpPr>
              <p:spPr>
                <a:xfrm>
                  <a:off x="279399" y="2014277"/>
                  <a:ext cx="1295125" cy="720000"/>
                </a:xfrm>
                <a:prstGeom prst="roundRect">
                  <a:avLst/>
                </a:prstGeom>
                <a:solidFill>
                  <a:srgbClr val="F7ECEE"/>
                </a:solidFill>
                <a:ln w="12700" cap="flat" cmpd="sng" algn="ctr">
                  <a:noFill/>
                  <a:prstDash val="solid"/>
                  <a:miter lim="800000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clip" horzOverflow="clip" wrap="square" rtlCol="0" anchor="ctr" anchorCtr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𝒕𝑾</m:t>
                      </m:r>
                    </m:oMath>
                  </a14:m>
                  <a:r>
                    <a:rPr lang="en-US" b="1" dirty="0">
                      <a:solidFill>
                        <a:srgbClr val="7A121C"/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</a:rPr>
                    <a:t>
4.4%</a:t>
                  </a:r>
                </a:p>
              </p:txBody>
            </p:sp>
          </mc:Choice>
          <mc:Fallback xmlns="">
            <p:sp>
              <p:nvSpPr>
                <p:cNvPr id="4" name="Rectangle: Rounded Corners 3">
                  <a:extLst>
                    <a:ext uri="{FF2B5EF4-FFF2-40B4-BE49-F238E27FC236}">
                      <a16:creationId xmlns:a16="http://schemas.microsoft.com/office/drawing/2014/main" id="{C213C5BD-43B1-168E-91B1-CB3B9C8FE58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9399" y="2014277"/>
                  <a:ext cx="1295125" cy="7200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3854AD8C-321E-4481-97E7-973FC1073EA8}"/>
                    </a:ext>
                  </a:extLst>
                </p:cNvPr>
                <p:cNvSpPr/>
                <p:nvPr/>
              </p:nvSpPr>
              <p:spPr>
                <a:xfrm>
                  <a:off x="1701799" y="2014277"/>
                  <a:ext cx="1295125" cy="720000"/>
                </a:xfrm>
                <a:prstGeom prst="roundRect">
                  <a:avLst/>
                </a:prstGeom>
                <a:solidFill>
                  <a:srgbClr val="F7ECEE"/>
                </a:solidFill>
                <a:ln w="12700" cap="flat" cmpd="sng" algn="ctr">
                  <a:noFill/>
                  <a:prstDash val="solid"/>
                  <a:miter lim="800000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clip" horzOverflow="clip" wrap="square" rtlCol="0" anchor="ctr" anchorCtr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𝑾𝑾</m:t>
                      </m:r>
                    </m:oMath>
                  </a14:m>
                  <a:r>
                    <a:rPr lang="en-US" b="1" dirty="0">
                      <a:solidFill>
                        <a:srgbClr val="7A121C"/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</a:rPr>
                    <a:t>
1.4%</a:t>
                  </a:r>
                </a:p>
              </p:txBody>
            </p:sp>
          </mc:Choice>
          <mc:Fallback xmlns="">
            <p:sp>
              <p:nvSpPr>
                <p:cNvPr id="7" name="Rectangle: Rounded Corners 6">
                  <a:extLst>
                    <a:ext uri="{FF2B5EF4-FFF2-40B4-BE49-F238E27FC236}">
                      <a16:creationId xmlns:a16="http://schemas.microsoft.com/office/drawing/2014/main" id="{3854AD8C-321E-4481-97E7-973FC1073EA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01799" y="2014277"/>
                  <a:ext cx="1295125" cy="720000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E9E6E6D-D955-7734-F317-99D0D3694C61}"/>
                    </a:ext>
                  </a:extLst>
                </p:cNvPr>
                <p:cNvSpPr/>
                <p:nvPr/>
              </p:nvSpPr>
              <p:spPr>
                <a:xfrm>
                  <a:off x="3124199" y="2014277"/>
                  <a:ext cx="1295125" cy="720000"/>
                </a:xfrm>
                <a:prstGeom prst="roundRect">
                  <a:avLst/>
                </a:prstGeom>
                <a:solidFill>
                  <a:srgbClr val="F7ECEE"/>
                </a:solidFill>
                <a:ln w="12700" cap="flat" cmpd="sng" algn="ctr">
                  <a:noFill/>
                  <a:prstDash val="solid"/>
                  <a:miter lim="800000"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clip" horzOverflow="clip" wrap="square" rtlCol="0" anchor="ctr" anchorCtr="0">
                  <a:no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en-US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𝑾</m:t>
                      </m:r>
                      <m:r>
                        <a:rPr lang="en-US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b="1" i="1" dirty="0" smtClean="0">
                          <a:solidFill>
                            <a:srgbClr val="7A121C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𝒋𝒆𝒕𝒔</m:t>
                      </m:r>
                    </m:oMath>
                  </a14:m>
                  <a:r>
                    <a:rPr lang="en-US" b="1" dirty="0">
                      <a:solidFill>
                        <a:srgbClr val="7A121C"/>
                      </a:solidFill>
                      <a:latin typeface="Arial" panose="020B0604020202020204" pitchFamily="34" charset="0"/>
                      <a:ea typeface="Calibri"/>
                      <a:cs typeface="Arial" panose="020B0604020202020204" pitchFamily="34" charset="0"/>
                    </a:rPr>
                    <a:t>
4.2%</a:t>
                  </a:r>
                </a:p>
              </p:txBody>
            </p:sp>
          </mc:Choice>
          <mc:Fallback xmlns="">
            <p:sp>
              <p:nvSpPr>
                <p:cNvPr id="8" name="Rectangle: Rounded Corners 7">
                  <a:extLst>
                    <a:ext uri="{FF2B5EF4-FFF2-40B4-BE49-F238E27FC236}">
                      <a16:creationId xmlns:a16="http://schemas.microsoft.com/office/drawing/2014/main" id="{0E9E6E6D-D955-7734-F317-99D0D3694C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24199" y="2014277"/>
                  <a:ext cx="1295125" cy="72000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 cap="flat" cmpd="sng" algn="ctr">
                  <a:noFill/>
                  <a:prstDash val="solid"/>
                  <a:miter lim="800000"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Arrow: Down 8">
            <a:extLst>
              <a:ext uri="{FF2B5EF4-FFF2-40B4-BE49-F238E27FC236}">
                <a16:creationId xmlns:a16="http://schemas.microsoft.com/office/drawing/2014/main" id="{F1D634D9-D45E-CB79-5E97-DEEBD3D7F1CF}"/>
              </a:ext>
            </a:extLst>
          </p:cNvPr>
          <p:cNvSpPr/>
          <p:nvPr/>
        </p:nvSpPr>
        <p:spPr>
          <a:xfrm>
            <a:off x="2059213" y="1375475"/>
            <a:ext cx="254000" cy="177800"/>
          </a:xfrm>
          <a:prstGeom prst="downArrow">
            <a:avLst/>
          </a:prstGeom>
          <a:solidFill>
            <a:srgbClr val="B07A8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C4B41CC2-9847-EE75-8E39-9F73CD82B26A}"/>
              </a:ext>
            </a:extLst>
          </p:cNvPr>
          <p:cNvSpPr/>
          <p:nvPr/>
        </p:nvSpPr>
        <p:spPr>
          <a:xfrm>
            <a:off x="2059213" y="3129268"/>
            <a:ext cx="254000" cy="177800"/>
          </a:xfrm>
          <a:prstGeom prst="downArrow">
            <a:avLst/>
          </a:prstGeom>
          <a:solidFill>
            <a:srgbClr val="B07A82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clip" horzOverflow="clip" rtlCol="0" anchor="t"/>
          <a:lstStyle/>
          <a:p>
            <a:pPr algn="l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B95B6F-56D4-2039-8AED-49B6F893F560}"/>
              </a:ext>
            </a:extLst>
          </p:cNvPr>
          <p:cNvSpPr txBox="1"/>
          <p:nvPr/>
        </p:nvSpPr>
        <p:spPr>
          <a:xfrm>
            <a:off x="726049" y="697527"/>
            <a:ext cx="2920327" cy="254000"/>
          </a:xfrm>
          <a:prstGeom prst="rect">
            <a:avLst/>
          </a:prstGeom>
          <a:noFill/>
          <a:ln>
            <a:noFill/>
          </a:ln>
        </p:spPr>
        <p:txBody>
          <a:bodyPr vertOverflow="overflow" vert="horz" wrap="square" rtlCol="0" anchor="ctr" anchorCtr="0">
            <a:noAutofit/>
          </a:bodyPr>
          <a:lstStyle/>
          <a:p>
            <a:pPr algn="ctr"/>
            <a:r>
              <a:rPr lang="en-US" sz="1100" i="1" dirty="0">
                <a:solidFill>
                  <a:srgbClr val="7A7A7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Percentages = share of selected W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: Rounded Corners 10">
                <a:extLst>
                  <a:ext uri="{FF2B5EF4-FFF2-40B4-BE49-F238E27FC236}">
                    <a16:creationId xmlns:a16="http://schemas.microsoft.com/office/drawing/2014/main" id="{1182292B-F43D-F64C-F5E7-177D73675CDE}"/>
                  </a:ext>
                </a:extLst>
              </p:cNvPr>
              <p:cNvSpPr/>
              <p:nvPr/>
            </p:nvSpPr>
            <p:spPr>
              <a:xfrm>
                <a:off x="2288097" y="3404175"/>
                <a:ext cx="1295125" cy="454335"/>
              </a:xfrm>
              <a:prstGeom prst="roundRect">
                <a:avLst/>
              </a:prstGeom>
              <a:solidFill>
                <a:srgbClr val="7A121C"/>
              </a:solidFill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wrap="square" rtlCol="0" anchor="ctr" anchorCtr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𝑾</m:t>
                      </m:r>
                      <m:r>
                        <a:rPr lang="en-GB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→</m:t>
                      </m:r>
                      <m:r>
                        <a:rPr lang="en-GB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𝒒𝒒</m:t>
                      </m:r>
                      <m:r>
                        <a:rPr lang="en-GB" b="1" i="1" dirty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′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3" name="Rectangle: Rounded Corners 10">
                <a:extLst>
                  <a:ext uri="{FF2B5EF4-FFF2-40B4-BE49-F238E27FC236}">
                    <a16:creationId xmlns:a16="http://schemas.microsoft.com/office/drawing/2014/main" id="{1182292B-F43D-F64C-F5E7-177D73675C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8097" y="3404175"/>
                <a:ext cx="1295125" cy="454335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: Rounded Corners 10">
                <a:extLst>
                  <a:ext uri="{FF2B5EF4-FFF2-40B4-BE49-F238E27FC236}">
                    <a16:creationId xmlns:a16="http://schemas.microsoft.com/office/drawing/2014/main" id="{FC5AAC8A-2A43-C37D-7420-BB05F45C4B8A}"/>
                  </a:ext>
                </a:extLst>
              </p:cNvPr>
              <p:cNvSpPr/>
              <p:nvPr/>
            </p:nvSpPr>
            <p:spPr>
              <a:xfrm>
                <a:off x="840013" y="3407296"/>
                <a:ext cx="1295125" cy="454335"/>
              </a:xfrm>
              <a:prstGeom prst="roundRect">
                <a:avLst/>
              </a:prstGeom>
              <a:solidFill>
                <a:srgbClr val="7A121C"/>
              </a:solidFill>
              <a:ln w="12700" cap="flat" cmpd="sng" algn="ctr">
                <a:noFill/>
                <a:prstDash val="solid"/>
                <a:miter lim="800000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clip" horzOverflow="clip" wrap="square" rtlCol="0" anchor="ctr" anchorCtr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𝑾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→ℓ</m:t>
                      </m:r>
                      <m:r>
                        <a:rPr lang="en-GB" b="1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libri"/>
                          <a:cs typeface="Arial" panose="020B0604020202020204" pitchFamily="34" charset="0"/>
                        </a:rPr>
                        <m:t>𝝂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54" name="Rectangle: Rounded Corners 10">
                <a:extLst>
                  <a:ext uri="{FF2B5EF4-FFF2-40B4-BE49-F238E27FC236}">
                    <a16:creationId xmlns:a16="http://schemas.microsoft.com/office/drawing/2014/main" id="{FC5AAC8A-2A43-C37D-7420-BB05F45C4B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013" y="3407296"/>
                <a:ext cx="1295125" cy="454335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 w="12700" cap="flat" cmpd="sng" algn="ctr">
                <a:noFill/>
                <a:prstDash val="solid"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gluon">
            <a:extLst>
              <a:ext uri="{FF2B5EF4-FFF2-40B4-BE49-F238E27FC236}">
                <a16:creationId xmlns:a16="http://schemas.microsoft.com/office/drawing/2014/main" id="{BF1032D0-9BCC-0049-0753-1131F06F78CB}"/>
              </a:ext>
            </a:extLst>
          </p:cNvPr>
          <p:cNvSpPr/>
          <p:nvPr/>
        </p:nvSpPr>
        <p:spPr>
          <a:xfrm rot="19327493">
            <a:off x="4490231" y="3197975"/>
            <a:ext cx="1173745" cy="224036"/>
          </a:xfrm>
          <a:custGeom>
            <a:avLst/>
            <a:gdLst/>
            <a:ahLst/>
            <a:cxnLst/>
            <a:rect l="0" t="0" r="2066674" b="250141"/>
            <a:pathLst>
              <a:path w="2066674" h="250141">
                <a:moveTo>
                  <a:pt x="161674" y="125071"/>
                </a:moveTo>
                <a:lnTo>
                  <a:pt x="164599" y="168507"/>
                </a:lnTo>
                <a:lnTo>
                  <a:pt x="153129" y="206705"/>
                </a:lnTo>
                <a:lnTo>
                  <a:pt x="129924" y="235056"/>
                </a:lnTo>
                <a:lnTo>
                  <a:pt x="99061" y="250141"/>
                </a:lnTo>
                <a:lnTo>
                  <a:pt x="65538" y="250141"/>
                </a:lnTo>
                <a:lnTo>
                  <a:pt x="34674" y="235056"/>
                </a:lnTo>
                <a:lnTo>
                  <a:pt x="11470" y="206705"/>
                </a:lnTo>
                <a:lnTo>
                  <a:pt x="0" y="168507"/>
                </a:lnTo>
                <a:lnTo>
                  <a:pt x="2924" y="125071"/>
                </a:lnTo>
                <a:lnTo>
                  <a:pt x="21167" y="81634"/>
                </a:lnTo>
                <a:lnTo>
                  <a:pt x="53803" y="43437"/>
                </a:lnTo>
                <a:lnTo>
                  <a:pt x="98174" y="15085"/>
                </a:lnTo>
                <a:lnTo>
                  <a:pt x="150204" y="0"/>
                </a:lnTo>
                <a:lnTo>
                  <a:pt x="204894" y="0"/>
                </a:lnTo>
                <a:lnTo>
                  <a:pt x="256924" y="15085"/>
                </a:lnTo>
                <a:lnTo>
                  <a:pt x="301295" y="43437"/>
                </a:lnTo>
                <a:lnTo>
                  <a:pt x="333932" y="81634"/>
                </a:lnTo>
                <a:lnTo>
                  <a:pt x="352174" y="125071"/>
                </a:lnTo>
                <a:lnTo>
                  <a:pt x="355099" y="168507"/>
                </a:lnTo>
                <a:lnTo>
                  <a:pt x="343629" y="206705"/>
                </a:lnTo>
                <a:lnTo>
                  <a:pt x="320424" y="235056"/>
                </a:lnTo>
                <a:lnTo>
                  <a:pt x="289561" y="250141"/>
                </a:lnTo>
                <a:lnTo>
                  <a:pt x="256038" y="250141"/>
                </a:lnTo>
                <a:lnTo>
                  <a:pt x="225174" y="235056"/>
                </a:lnTo>
                <a:lnTo>
                  <a:pt x="201970" y="206705"/>
                </a:lnTo>
                <a:lnTo>
                  <a:pt x="190500" y="168507"/>
                </a:lnTo>
                <a:lnTo>
                  <a:pt x="193424" y="125071"/>
                </a:lnTo>
                <a:lnTo>
                  <a:pt x="211667" y="81634"/>
                </a:lnTo>
                <a:lnTo>
                  <a:pt x="244303" y="43437"/>
                </a:lnTo>
                <a:lnTo>
                  <a:pt x="288674" y="15085"/>
                </a:lnTo>
                <a:lnTo>
                  <a:pt x="340704" y="0"/>
                </a:lnTo>
                <a:lnTo>
                  <a:pt x="395394" y="0"/>
                </a:lnTo>
                <a:lnTo>
                  <a:pt x="447424" y="15085"/>
                </a:lnTo>
                <a:lnTo>
                  <a:pt x="491795" y="43437"/>
                </a:lnTo>
                <a:lnTo>
                  <a:pt x="524432" y="81634"/>
                </a:lnTo>
                <a:lnTo>
                  <a:pt x="542674" y="125071"/>
                </a:lnTo>
                <a:lnTo>
                  <a:pt x="545599" y="168507"/>
                </a:lnTo>
                <a:lnTo>
                  <a:pt x="534129" y="206705"/>
                </a:lnTo>
                <a:lnTo>
                  <a:pt x="510924" y="235056"/>
                </a:lnTo>
                <a:lnTo>
                  <a:pt x="480061" y="250141"/>
                </a:lnTo>
                <a:lnTo>
                  <a:pt x="446538" y="250141"/>
                </a:lnTo>
                <a:lnTo>
                  <a:pt x="415674" y="235056"/>
                </a:lnTo>
                <a:lnTo>
                  <a:pt x="392470" y="206705"/>
                </a:lnTo>
                <a:lnTo>
                  <a:pt x="381000" y="168507"/>
                </a:lnTo>
                <a:lnTo>
                  <a:pt x="383924" y="125071"/>
                </a:lnTo>
                <a:lnTo>
                  <a:pt x="402167" y="81634"/>
                </a:lnTo>
                <a:lnTo>
                  <a:pt x="434803" y="43437"/>
                </a:lnTo>
                <a:lnTo>
                  <a:pt x="479174" y="15085"/>
                </a:lnTo>
                <a:lnTo>
                  <a:pt x="531204" y="0"/>
                </a:lnTo>
                <a:lnTo>
                  <a:pt x="585894" y="0"/>
                </a:lnTo>
                <a:lnTo>
                  <a:pt x="637924" y="15085"/>
                </a:lnTo>
                <a:lnTo>
                  <a:pt x="682295" y="43437"/>
                </a:lnTo>
                <a:lnTo>
                  <a:pt x="714932" y="81634"/>
                </a:lnTo>
                <a:lnTo>
                  <a:pt x="733174" y="125071"/>
                </a:lnTo>
                <a:lnTo>
                  <a:pt x="736099" y="168507"/>
                </a:lnTo>
                <a:lnTo>
                  <a:pt x="724629" y="206705"/>
                </a:lnTo>
                <a:lnTo>
                  <a:pt x="701424" y="235056"/>
                </a:lnTo>
                <a:lnTo>
                  <a:pt x="670561" y="250141"/>
                </a:lnTo>
                <a:lnTo>
                  <a:pt x="637038" y="250141"/>
                </a:lnTo>
                <a:lnTo>
                  <a:pt x="606174" y="235056"/>
                </a:lnTo>
                <a:lnTo>
                  <a:pt x="582970" y="206705"/>
                </a:lnTo>
                <a:lnTo>
                  <a:pt x="571500" y="168507"/>
                </a:lnTo>
                <a:lnTo>
                  <a:pt x="574424" y="125071"/>
                </a:lnTo>
                <a:lnTo>
                  <a:pt x="592667" y="81634"/>
                </a:lnTo>
                <a:lnTo>
                  <a:pt x="625303" y="43437"/>
                </a:lnTo>
                <a:lnTo>
                  <a:pt x="669674" y="15085"/>
                </a:lnTo>
                <a:lnTo>
                  <a:pt x="721704" y="0"/>
                </a:lnTo>
                <a:lnTo>
                  <a:pt x="776394" y="0"/>
                </a:lnTo>
                <a:lnTo>
                  <a:pt x="828424" y="15085"/>
                </a:lnTo>
                <a:lnTo>
                  <a:pt x="872795" y="43437"/>
                </a:lnTo>
                <a:lnTo>
                  <a:pt x="905432" y="81634"/>
                </a:lnTo>
                <a:lnTo>
                  <a:pt x="923674" y="125071"/>
                </a:lnTo>
                <a:lnTo>
                  <a:pt x="926599" y="168507"/>
                </a:lnTo>
                <a:lnTo>
                  <a:pt x="915129" y="206705"/>
                </a:lnTo>
                <a:lnTo>
                  <a:pt x="891924" y="235056"/>
                </a:lnTo>
                <a:lnTo>
                  <a:pt x="861061" y="250141"/>
                </a:lnTo>
                <a:lnTo>
                  <a:pt x="827538" y="250141"/>
                </a:lnTo>
                <a:lnTo>
                  <a:pt x="796674" y="235056"/>
                </a:lnTo>
                <a:lnTo>
                  <a:pt x="773470" y="206705"/>
                </a:lnTo>
                <a:lnTo>
                  <a:pt x="762000" y="168507"/>
                </a:lnTo>
                <a:lnTo>
                  <a:pt x="764924" y="125071"/>
                </a:lnTo>
                <a:lnTo>
                  <a:pt x="783167" y="81634"/>
                </a:lnTo>
                <a:lnTo>
                  <a:pt x="815803" y="43437"/>
                </a:lnTo>
                <a:lnTo>
                  <a:pt x="860174" y="15085"/>
                </a:lnTo>
                <a:lnTo>
                  <a:pt x="912204" y="0"/>
                </a:lnTo>
                <a:lnTo>
                  <a:pt x="966894" y="0"/>
                </a:lnTo>
                <a:lnTo>
                  <a:pt x="1018924" y="15085"/>
                </a:lnTo>
                <a:lnTo>
                  <a:pt x="1063295" y="43437"/>
                </a:lnTo>
                <a:lnTo>
                  <a:pt x="1095932" y="81634"/>
                </a:lnTo>
                <a:lnTo>
                  <a:pt x="1114174" y="125071"/>
                </a:lnTo>
                <a:lnTo>
                  <a:pt x="1117099" y="168507"/>
                </a:lnTo>
                <a:lnTo>
                  <a:pt x="1105629" y="206705"/>
                </a:lnTo>
                <a:lnTo>
                  <a:pt x="1082424" y="235056"/>
                </a:lnTo>
                <a:lnTo>
                  <a:pt x="1051561" y="250141"/>
                </a:lnTo>
                <a:lnTo>
                  <a:pt x="1018038" y="250141"/>
                </a:lnTo>
                <a:lnTo>
                  <a:pt x="987174" y="235056"/>
                </a:lnTo>
                <a:lnTo>
                  <a:pt x="963970" y="206705"/>
                </a:lnTo>
                <a:lnTo>
                  <a:pt x="952500" y="168507"/>
                </a:lnTo>
                <a:lnTo>
                  <a:pt x="955424" y="125071"/>
                </a:lnTo>
                <a:lnTo>
                  <a:pt x="973667" y="81634"/>
                </a:lnTo>
                <a:lnTo>
                  <a:pt x="1006303" y="43437"/>
                </a:lnTo>
                <a:lnTo>
                  <a:pt x="1050674" y="15085"/>
                </a:lnTo>
                <a:lnTo>
                  <a:pt x="1102704" y="0"/>
                </a:lnTo>
                <a:lnTo>
                  <a:pt x="1157394" y="0"/>
                </a:lnTo>
                <a:lnTo>
                  <a:pt x="1209424" y="15085"/>
                </a:lnTo>
                <a:lnTo>
                  <a:pt x="1253795" y="43437"/>
                </a:lnTo>
                <a:lnTo>
                  <a:pt x="1286432" y="81634"/>
                </a:lnTo>
                <a:lnTo>
                  <a:pt x="1304674" y="125071"/>
                </a:lnTo>
                <a:lnTo>
                  <a:pt x="1307599" y="168507"/>
                </a:lnTo>
                <a:lnTo>
                  <a:pt x="1296129" y="206705"/>
                </a:lnTo>
                <a:lnTo>
                  <a:pt x="1272924" y="235056"/>
                </a:lnTo>
                <a:lnTo>
                  <a:pt x="1242061" y="250141"/>
                </a:lnTo>
                <a:lnTo>
                  <a:pt x="1208538" y="250141"/>
                </a:lnTo>
                <a:lnTo>
                  <a:pt x="1177674" y="235056"/>
                </a:lnTo>
                <a:lnTo>
                  <a:pt x="1154470" y="206705"/>
                </a:lnTo>
                <a:lnTo>
                  <a:pt x="1143000" y="168507"/>
                </a:lnTo>
                <a:lnTo>
                  <a:pt x="1145924" y="125071"/>
                </a:lnTo>
                <a:lnTo>
                  <a:pt x="1164167" y="81634"/>
                </a:lnTo>
                <a:lnTo>
                  <a:pt x="1196803" y="43437"/>
                </a:lnTo>
                <a:lnTo>
                  <a:pt x="1241174" y="15085"/>
                </a:lnTo>
                <a:lnTo>
                  <a:pt x="1293204" y="0"/>
                </a:lnTo>
                <a:lnTo>
                  <a:pt x="1347894" y="0"/>
                </a:lnTo>
                <a:lnTo>
                  <a:pt x="1399924" y="15085"/>
                </a:lnTo>
                <a:lnTo>
                  <a:pt x="1444295" y="43437"/>
                </a:lnTo>
                <a:lnTo>
                  <a:pt x="1476932" y="81634"/>
                </a:lnTo>
                <a:lnTo>
                  <a:pt x="1495174" y="125071"/>
                </a:lnTo>
                <a:lnTo>
                  <a:pt x="1498099" y="168507"/>
                </a:lnTo>
                <a:lnTo>
                  <a:pt x="1486629" y="206705"/>
                </a:lnTo>
                <a:lnTo>
                  <a:pt x="1463424" y="235056"/>
                </a:lnTo>
                <a:lnTo>
                  <a:pt x="1432561" y="250141"/>
                </a:lnTo>
                <a:lnTo>
                  <a:pt x="1399038" y="250141"/>
                </a:lnTo>
                <a:lnTo>
                  <a:pt x="1368174" y="235056"/>
                </a:lnTo>
                <a:lnTo>
                  <a:pt x="1344970" y="206705"/>
                </a:lnTo>
                <a:lnTo>
                  <a:pt x="1333500" y="168507"/>
                </a:lnTo>
                <a:lnTo>
                  <a:pt x="1336424" y="125071"/>
                </a:lnTo>
                <a:lnTo>
                  <a:pt x="1354667" y="81634"/>
                </a:lnTo>
                <a:lnTo>
                  <a:pt x="1387303" y="43437"/>
                </a:lnTo>
                <a:lnTo>
                  <a:pt x="1431674" y="15085"/>
                </a:lnTo>
                <a:lnTo>
                  <a:pt x="1483704" y="0"/>
                </a:lnTo>
                <a:lnTo>
                  <a:pt x="1538394" y="0"/>
                </a:lnTo>
                <a:lnTo>
                  <a:pt x="1590424" y="15085"/>
                </a:lnTo>
                <a:lnTo>
                  <a:pt x="1634795" y="43437"/>
                </a:lnTo>
                <a:lnTo>
                  <a:pt x="1667432" y="81634"/>
                </a:lnTo>
                <a:lnTo>
                  <a:pt x="1685674" y="125071"/>
                </a:lnTo>
                <a:lnTo>
                  <a:pt x="1688599" y="168507"/>
                </a:lnTo>
                <a:lnTo>
                  <a:pt x="1677129" y="206705"/>
                </a:lnTo>
                <a:lnTo>
                  <a:pt x="1653924" y="235056"/>
                </a:lnTo>
                <a:lnTo>
                  <a:pt x="1623061" y="250141"/>
                </a:lnTo>
                <a:lnTo>
                  <a:pt x="1589538" y="250141"/>
                </a:lnTo>
                <a:lnTo>
                  <a:pt x="1558674" y="235056"/>
                </a:lnTo>
                <a:lnTo>
                  <a:pt x="1535470" y="206705"/>
                </a:lnTo>
                <a:lnTo>
                  <a:pt x="1524000" y="168507"/>
                </a:lnTo>
                <a:lnTo>
                  <a:pt x="1526924" y="125071"/>
                </a:lnTo>
                <a:lnTo>
                  <a:pt x="1545167" y="81634"/>
                </a:lnTo>
                <a:lnTo>
                  <a:pt x="1577803" y="43437"/>
                </a:lnTo>
                <a:lnTo>
                  <a:pt x="1622174" y="15085"/>
                </a:lnTo>
                <a:lnTo>
                  <a:pt x="1674204" y="0"/>
                </a:lnTo>
                <a:lnTo>
                  <a:pt x="1728894" y="0"/>
                </a:lnTo>
                <a:lnTo>
                  <a:pt x="1780924" y="15085"/>
                </a:lnTo>
                <a:lnTo>
                  <a:pt x="1825295" y="43437"/>
                </a:lnTo>
                <a:lnTo>
                  <a:pt x="1857932" y="81634"/>
                </a:lnTo>
                <a:lnTo>
                  <a:pt x="1876174" y="125071"/>
                </a:lnTo>
                <a:lnTo>
                  <a:pt x="1879099" y="168507"/>
                </a:lnTo>
                <a:lnTo>
                  <a:pt x="1867629" y="206705"/>
                </a:lnTo>
                <a:lnTo>
                  <a:pt x="1844424" y="235056"/>
                </a:lnTo>
                <a:lnTo>
                  <a:pt x="1813561" y="250141"/>
                </a:lnTo>
                <a:lnTo>
                  <a:pt x="1780038" y="250141"/>
                </a:lnTo>
                <a:lnTo>
                  <a:pt x="1749174" y="235056"/>
                </a:lnTo>
                <a:lnTo>
                  <a:pt x="1725970" y="206705"/>
                </a:lnTo>
                <a:lnTo>
                  <a:pt x="1714500" y="168507"/>
                </a:lnTo>
                <a:lnTo>
                  <a:pt x="1717424" y="125071"/>
                </a:lnTo>
                <a:lnTo>
                  <a:pt x="1735667" y="81634"/>
                </a:lnTo>
                <a:lnTo>
                  <a:pt x="1768303" y="43437"/>
                </a:lnTo>
                <a:lnTo>
                  <a:pt x="1812674" y="15085"/>
                </a:lnTo>
                <a:lnTo>
                  <a:pt x="1864704" y="0"/>
                </a:lnTo>
                <a:lnTo>
                  <a:pt x="1919394" y="0"/>
                </a:lnTo>
                <a:lnTo>
                  <a:pt x="1971424" y="15085"/>
                </a:lnTo>
                <a:lnTo>
                  <a:pt x="2015795" y="43437"/>
                </a:lnTo>
                <a:lnTo>
                  <a:pt x="2048432" y="81634"/>
                </a:lnTo>
                <a:lnTo>
                  <a:pt x="2066674" y="125071"/>
                </a:lnTo>
              </a:path>
            </a:pathLst>
          </a:custGeom>
          <a:noFill/>
          <a:ln w="22225" cap="rnd">
            <a:solidFill>
              <a:srgbClr val="111111"/>
            </a:solidFill>
          </a:ln>
        </p:spPr>
        <p:txBody>
          <a:bodyPr/>
          <a:lstStyle/>
          <a:p>
            <a:endParaRPr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CBEDCFD-E80C-247D-A858-002AD0C5B9F0}"/>
              </a:ext>
            </a:extLst>
          </p:cNvPr>
          <p:cNvCxnSpPr>
            <a:cxnSpLocks/>
          </p:cNvCxnSpPr>
          <p:nvPr/>
        </p:nvCxnSpPr>
        <p:spPr>
          <a:xfrm flipV="1">
            <a:off x="5538738" y="2062479"/>
            <a:ext cx="10017" cy="8920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Isosceles Triangle 1051">
            <a:extLst>
              <a:ext uri="{FF2B5EF4-FFF2-40B4-BE49-F238E27FC236}">
                <a16:creationId xmlns:a16="http://schemas.microsoft.com/office/drawing/2014/main" id="{97321E16-CE6C-FC6E-FA49-A3AC94DB1675}"/>
              </a:ext>
            </a:extLst>
          </p:cNvPr>
          <p:cNvSpPr/>
          <p:nvPr/>
        </p:nvSpPr>
        <p:spPr>
          <a:xfrm rot="10840081" flipH="1" flipV="1">
            <a:off x="5474268" y="2395535"/>
            <a:ext cx="134042" cy="140001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E4053"/>
              </a:solidFill>
            </a:endParaRPr>
          </a:p>
        </p:txBody>
      </p:sp>
      <p:sp>
        <p:nvSpPr>
          <p:cNvPr id="19" name="gluon">
            <a:extLst>
              <a:ext uri="{FF2B5EF4-FFF2-40B4-BE49-F238E27FC236}">
                <a16:creationId xmlns:a16="http://schemas.microsoft.com/office/drawing/2014/main" id="{2C1EA8ED-C4FB-485E-D5CD-47C767EB1AD4}"/>
              </a:ext>
            </a:extLst>
          </p:cNvPr>
          <p:cNvSpPr/>
          <p:nvPr/>
        </p:nvSpPr>
        <p:spPr>
          <a:xfrm rot="2272507" flipV="1">
            <a:off x="4490230" y="1560333"/>
            <a:ext cx="1173745" cy="224036"/>
          </a:xfrm>
          <a:custGeom>
            <a:avLst/>
            <a:gdLst/>
            <a:ahLst/>
            <a:cxnLst/>
            <a:rect l="0" t="0" r="2066674" b="250141"/>
            <a:pathLst>
              <a:path w="2066674" h="250141">
                <a:moveTo>
                  <a:pt x="161674" y="125071"/>
                </a:moveTo>
                <a:lnTo>
                  <a:pt x="164599" y="168507"/>
                </a:lnTo>
                <a:lnTo>
                  <a:pt x="153129" y="206705"/>
                </a:lnTo>
                <a:lnTo>
                  <a:pt x="129924" y="235056"/>
                </a:lnTo>
                <a:lnTo>
                  <a:pt x="99061" y="250141"/>
                </a:lnTo>
                <a:lnTo>
                  <a:pt x="65538" y="250141"/>
                </a:lnTo>
                <a:lnTo>
                  <a:pt x="34674" y="235056"/>
                </a:lnTo>
                <a:lnTo>
                  <a:pt x="11470" y="206705"/>
                </a:lnTo>
                <a:lnTo>
                  <a:pt x="0" y="168507"/>
                </a:lnTo>
                <a:lnTo>
                  <a:pt x="2924" y="125071"/>
                </a:lnTo>
                <a:lnTo>
                  <a:pt x="21167" y="81634"/>
                </a:lnTo>
                <a:lnTo>
                  <a:pt x="53803" y="43437"/>
                </a:lnTo>
                <a:lnTo>
                  <a:pt x="98174" y="15085"/>
                </a:lnTo>
                <a:lnTo>
                  <a:pt x="150204" y="0"/>
                </a:lnTo>
                <a:lnTo>
                  <a:pt x="204894" y="0"/>
                </a:lnTo>
                <a:lnTo>
                  <a:pt x="256924" y="15085"/>
                </a:lnTo>
                <a:lnTo>
                  <a:pt x="301295" y="43437"/>
                </a:lnTo>
                <a:lnTo>
                  <a:pt x="333932" y="81634"/>
                </a:lnTo>
                <a:lnTo>
                  <a:pt x="352174" y="125071"/>
                </a:lnTo>
                <a:lnTo>
                  <a:pt x="355099" y="168507"/>
                </a:lnTo>
                <a:lnTo>
                  <a:pt x="343629" y="206705"/>
                </a:lnTo>
                <a:lnTo>
                  <a:pt x="320424" y="235056"/>
                </a:lnTo>
                <a:lnTo>
                  <a:pt x="289561" y="250141"/>
                </a:lnTo>
                <a:lnTo>
                  <a:pt x="256038" y="250141"/>
                </a:lnTo>
                <a:lnTo>
                  <a:pt x="225174" y="235056"/>
                </a:lnTo>
                <a:lnTo>
                  <a:pt x="201970" y="206705"/>
                </a:lnTo>
                <a:lnTo>
                  <a:pt x="190500" y="168507"/>
                </a:lnTo>
                <a:lnTo>
                  <a:pt x="193424" y="125071"/>
                </a:lnTo>
                <a:lnTo>
                  <a:pt x="211667" y="81634"/>
                </a:lnTo>
                <a:lnTo>
                  <a:pt x="244303" y="43437"/>
                </a:lnTo>
                <a:lnTo>
                  <a:pt x="288674" y="15085"/>
                </a:lnTo>
                <a:lnTo>
                  <a:pt x="340704" y="0"/>
                </a:lnTo>
                <a:lnTo>
                  <a:pt x="395394" y="0"/>
                </a:lnTo>
                <a:lnTo>
                  <a:pt x="447424" y="15085"/>
                </a:lnTo>
                <a:lnTo>
                  <a:pt x="491795" y="43437"/>
                </a:lnTo>
                <a:lnTo>
                  <a:pt x="524432" y="81634"/>
                </a:lnTo>
                <a:lnTo>
                  <a:pt x="542674" y="125071"/>
                </a:lnTo>
                <a:lnTo>
                  <a:pt x="545599" y="168507"/>
                </a:lnTo>
                <a:lnTo>
                  <a:pt x="534129" y="206705"/>
                </a:lnTo>
                <a:lnTo>
                  <a:pt x="510924" y="235056"/>
                </a:lnTo>
                <a:lnTo>
                  <a:pt x="480061" y="250141"/>
                </a:lnTo>
                <a:lnTo>
                  <a:pt x="446538" y="250141"/>
                </a:lnTo>
                <a:lnTo>
                  <a:pt x="415674" y="235056"/>
                </a:lnTo>
                <a:lnTo>
                  <a:pt x="392470" y="206705"/>
                </a:lnTo>
                <a:lnTo>
                  <a:pt x="381000" y="168507"/>
                </a:lnTo>
                <a:lnTo>
                  <a:pt x="383924" y="125071"/>
                </a:lnTo>
                <a:lnTo>
                  <a:pt x="402167" y="81634"/>
                </a:lnTo>
                <a:lnTo>
                  <a:pt x="434803" y="43437"/>
                </a:lnTo>
                <a:lnTo>
                  <a:pt x="479174" y="15085"/>
                </a:lnTo>
                <a:lnTo>
                  <a:pt x="531204" y="0"/>
                </a:lnTo>
                <a:lnTo>
                  <a:pt x="585894" y="0"/>
                </a:lnTo>
                <a:lnTo>
                  <a:pt x="637924" y="15085"/>
                </a:lnTo>
                <a:lnTo>
                  <a:pt x="682295" y="43437"/>
                </a:lnTo>
                <a:lnTo>
                  <a:pt x="714932" y="81634"/>
                </a:lnTo>
                <a:lnTo>
                  <a:pt x="733174" y="125071"/>
                </a:lnTo>
                <a:lnTo>
                  <a:pt x="736099" y="168507"/>
                </a:lnTo>
                <a:lnTo>
                  <a:pt x="724629" y="206705"/>
                </a:lnTo>
                <a:lnTo>
                  <a:pt x="701424" y="235056"/>
                </a:lnTo>
                <a:lnTo>
                  <a:pt x="670561" y="250141"/>
                </a:lnTo>
                <a:lnTo>
                  <a:pt x="637038" y="250141"/>
                </a:lnTo>
                <a:lnTo>
                  <a:pt x="606174" y="235056"/>
                </a:lnTo>
                <a:lnTo>
                  <a:pt x="582970" y="206705"/>
                </a:lnTo>
                <a:lnTo>
                  <a:pt x="571500" y="168507"/>
                </a:lnTo>
                <a:lnTo>
                  <a:pt x="574424" y="125071"/>
                </a:lnTo>
                <a:lnTo>
                  <a:pt x="592667" y="81634"/>
                </a:lnTo>
                <a:lnTo>
                  <a:pt x="625303" y="43437"/>
                </a:lnTo>
                <a:lnTo>
                  <a:pt x="669674" y="15085"/>
                </a:lnTo>
                <a:lnTo>
                  <a:pt x="721704" y="0"/>
                </a:lnTo>
                <a:lnTo>
                  <a:pt x="776394" y="0"/>
                </a:lnTo>
                <a:lnTo>
                  <a:pt x="828424" y="15085"/>
                </a:lnTo>
                <a:lnTo>
                  <a:pt x="872795" y="43437"/>
                </a:lnTo>
                <a:lnTo>
                  <a:pt x="905432" y="81634"/>
                </a:lnTo>
                <a:lnTo>
                  <a:pt x="923674" y="125071"/>
                </a:lnTo>
                <a:lnTo>
                  <a:pt x="926599" y="168507"/>
                </a:lnTo>
                <a:lnTo>
                  <a:pt x="915129" y="206705"/>
                </a:lnTo>
                <a:lnTo>
                  <a:pt x="891924" y="235056"/>
                </a:lnTo>
                <a:lnTo>
                  <a:pt x="861061" y="250141"/>
                </a:lnTo>
                <a:lnTo>
                  <a:pt x="827538" y="250141"/>
                </a:lnTo>
                <a:lnTo>
                  <a:pt x="796674" y="235056"/>
                </a:lnTo>
                <a:lnTo>
                  <a:pt x="773470" y="206705"/>
                </a:lnTo>
                <a:lnTo>
                  <a:pt x="762000" y="168507"/>
                </a:lnTo>
                <a:lnTo>
                  <a:pt x="764924" y="125071"/>
                </a:lnTo>
                <a:lnTo>
                  <a:pt x="783167" y="81634"/>
                </a:lnTo>
                <a:lnTo>
                  <a:pt x="815803" y="43437"/>
                </a:lnTo>
                <a:lnTo>
                  <a:pt x="860174" y="15085"/>
                </a:lnTo>
                <a:lnTo>
                  <a:pt x="912204" y="0"/>
                </a:lnTo>
                <a:lnTo>
                  <a:pt x="966894" y="0"/>
                </a:lnTo>
                <a:lnTo>
                  <a:pt x="1018924" y="15085"/>
                </a:lnTo>
                <a:lnTo>
                  <a:pt x="1063295" y="43437"/>
                </a:lnTo>
                <a:lnTo>
                  <a:pt x="1095932" y="81634"/>
                </a:lnTo>
                <a:lnTo>
                  <a:pt x="1114174" y="125071"/>
                </a:lnTo>
                <a:lnTo>
                  <a:pt x="1117099" y="168507"/>
                </a:lnTo>
                <a:lnTo>
                  <a:pt x="1105629" y="206705"/>
                </a:lnTo>
                <a:lnTo>
                  <a:pt x="1082424" y="235056"/>
                </a:lnTo>
                <a:lnTo>
                  <a:pt x="1051561" y="250141"/>
                </a:lnTo>
                <a:lnTo>
                  <a:pt x="1018038" y="250141"/>
                </a:lnTo>
                <a:lnTo>
                  <a:pt x="987174" y="235056"/>
                </a:lnTo>
                <a:lnTo>
                  <a:pt x="963970" y="206705"/>
                </a:lnTo>
                <a:lnTo>
                  <a:pt x="952500" y="168507"/>
                </a:lnTo>
                <a:lnTo>
                  <a:pt x="955424" y="125071"/>
                </a:lnTo>
                <a:lnTo>
                  <a:pt x="973667" y="81634"/>
                </a:lnTo>
                <a:lnTo>
                  <a:pt x="1006303" y="43437"/>
                </a:lnTo>
                <a:lnTo>
                  <a:pt x="1050674" y="15085"/>
                </a:lnTo>
                <a:lnTo>
                  <a:pt x="1102704" y="0"/>
                </a:lnTo>
                <a:lnTo>
                  <a:pt x="1157394" y="0"/>
                </a:lnTo>
                <a:lnTo>
                  <a:pt x="1209424" y="15085"/>
                </a:lnTo>
                <a:lnTo>
                  <a:pt x="1253795" y="43437"/>
                </a:lnTo>
                <a:lnTo>
                  <a:pt x="1286432" y="81634"/>
                </a:lnTo>
                <a:lnTo>
                  <a:pt x="1304674" y="125071"/>
                </a:lnTo>
                <a:lnTo>
                  <a:pt x="1307599" y="168507"/>
                </a:lnTo>
                <a:lnTo>
                  <a:pt x="1296129" y="206705"/>
                </a:lnTo>
                <a:lnTo>
                  <a:pt x="1272924" y="235056"/>
                </a:lnTo>
                <a:lnTo>
                  <a:pt x="1242061" y="250141"/>
                </a:lnTo>
                <a:lnTo>
                  <a:pt x="1208538" y="250141"/>
                </a:lnTo>
                <a:lnTo>
                  <a:pt x="1177674" y="235056"/>
                </a:lnTo>
                <a:lnTo>
                  <a:pt x="1154470" y="206705"/>
                </a:lnTo>
                <a:lnTo>
                  <a:pt x="1143000" y="168507"/>
                </a:lnTo>
                <a:lnTo>
                  <a:pt x="1145924" y="125071"/>
                </a:lnTo>
                <a:lnTo>
                  <a:pt x="1164167" y="81634"/>
                </a:lnTo>
                <a:lnTo>
                  <a:pt x="1196803" y="43437"/>
                </a:lnTo>
                <a:lnTo>
                  <a:pt x="1241174" y="15085"/>
                </a:lnTo>
                <a:lnTo>
                  <a:pt x="1293204" y="0"/>
                </a:lnTo>
                <a:lnTo>
                  <a:pt x="1347894" y="0"/>
                </a:lnTo>
                <a:lnTo>
                  <a:pt x="1399924" y="15085"/>
                </a:lnTo>
                <a:lnTo>
                  <a:pt x="1444295" y="43437"/>
                </a:lnTo>
                <a:lnTo>
                  <a:pt x="1476932" y="81634"/>
                </a:lnTo>
                <a:lnTo>
                  <a:pt x="1495174" y="125071"/>
                </a:lnTo>
                <a:lnTo>
                  <a:pt x="1498099" y="168507"/>
                </a:lnTo>
                <a:lnTo>
                  <a:pt x="1486629" y="206705"/>
                </a:lnTo>
                <a:lnTo>
                  <a:pt x="1463424" y="235056"/>
                </a:lnTo>
                <a:lnTo>
                  <a:pt x="1432561" y="250141"/>
                </a:lnTo>
                <a:lnTo>
                  <a:pt x="1399038" y="250141"/>
                </a:lnTo>
                <a:lnTo>
                  <a:pt x="1368174" y="235056"/>
                </a:lnTo>
                <a:lnTo>
                  <a:pt x="1344970" y="206705"/>
                </a:lnTo>
                <a:lnTo>
                  <a:pt x="1333500" y="168507"/>
                </a:lnTo>
                <a:lnTo>
                  <a:pt x="1336424" y="125071"/>
                </a:lnTo>
                <a:lnTo>
                  <a:pt x="1354667" y="81634"/>
                </a:lnTo>
                <a:lnTo>
                  <a:pt x="1387303" y="43437"/>
                </a:lnTo>
                <a:lnTo>
                  <a:pt x="1431674" y="15085"/>
                </a:lnTo>
                <a:lnTo>
                  <a:pt x="1483704" y="0"/>
                </a:lnTo>
                <a:lnTo>
                  <a:pt x="1538394" y="0"/>
                </a:lnTo>
                <a:lnTo>
                  <a:pt x="1590424" y="15085"/>
                </a:lnTo>
                <a:lnTo>
                  <a:pt x="1634795" y="43437"/>
                </a:lnTo>
                <a:lnTo>
                  <a:pt x="1667432" y="81634"/>
                </a:lnTo>
                <a:lnTo>
                  <a:pt x="1685674" y="125071"/>
                </a:lnTo>
                <a:lnTo>
                  <a:pt x="1688599" y="168507"/>
                </a:lnTo>
                <a:lnTo>
                  <a:pt x="1677129" y="206705"/>
                </a:lnTo>
                <a:lnTo>
                  <a:pt x="1653924" y="235056"/>
                </a:lnTo>
                <a:lnTo>
                  <a:pt x="1623061" y="250141"/>
                </a:lnTo>
                <a:lnTo>
                  <a:pt x="1589538" y="250141"/>
                </a:lnTo>
                <a:lnTo>
                  <a:pt x="1558674" y="235056"/>
                </a:lnTo>
                <a:lnTo>
                  <a:pt x="1535470" y="206705"/>
                </a:lnTo>
                <a:lnTo>
                  <a:pt x="1524000" y="168507"/>
                </a:lnTo>
                <a:lnTo>
                  <a:pt x="1526924" y="125071"/>
                </a:lnTo>
                <a:lnTo>
                  <a:pt x="1545167" y="81634"/>
                </a:lnTo>
                <a:lnTo>
                  <a:pt x="1577803" y="43437"/>
                </a:lnTo>
                <a:lnTo>
                  <a:pt x="1622174" y="15085"/>
                </a:lnTo>
                <a:lnTo>
                  <a:pt x="1674204" y="0"/>
                </a:lnTo>
                <a:lnTo>
                  <a:pt x="1728894" y="0"/>
                </a:lnTo>
                <a:lnTo>
                  <a:pt x="1780924" y="15085"/>
                </a:lnTo>
                <a:lnTo>
                  <a:pt x="1825295" y="43437"/>
                </a:lnTo>
                <a:lnTo>
                  <a:pt x="1857932" y="81634"/>
                </a:lnTo>
                <a:lnTo>
                  <a:pt x="1876174" y="125071"/>
                </a:lnTo>
                <a:lnTo>
                  <a:pt x="1879099" y="168507"/>
                </a:lnTo>
                <a:lnTo>
                  <a:pt x="1867629" y="206705"/>
                </a:lnTo>
                <a:lnTo>
                  <a:pt x="1844424" y="235056"/>
                </a:lnTo>
                <a:lnTo>
                  <a:pt x="1813561" y="250141"/>
                </a:lnTo>
                <a:lnTo>
                  <a:pt x="1780038" y="250141"/>
                </a:lnTo>
                <a:lnTo>
                  <a:pt x="1749174" y="235056"/>
                </a:lnTo>
                <a:lnTo>
                  <a:pt x="1725970" y="206705"/>
                </a:lnTo>
                <a:lnTo>
                  <a:pt x="1714500" y="168507"/>
                </a:lnTo>
                <a:lnTo>
                  <a:pt x="1717424" y="125071"/>
                </a:lnTo>
                <a:lnTo>
                  <a:pt x="1735667" y="81634"/>
                </a:lnTo>
                <a:lnTo>
                  <a:pt x="1768303" y="43437"/>
                </a:lnTo>
                <a:lnTo>
                  <a:pt x="1812674" y="15085"/>
                </a:lnTo>
                <a:lnTo>
                  <a:pt x="1864704" y="0"/>
                </a:lnTo>
                <a:lnTo>
                  <a:pt x="1919394" y="0"/>
                </a:lnTo>
                <a:lnTo>
                  <a:pt x="1971424" y="15085"/>
                </a:lnTo>
                <a:lnTo>
                  <a:pt x="2015795" y="43437"/>
                </a:lnTo>
                <a:lnTo>
                  <a:pt x="2048432" y="81634"/>
                </a:lnTo>
                <a:lnTo>
                  <a:pt x="2066674" y="125071"/>
                </a:lnTo>
              </a:path>
            </a:pathLst>
          </a:custGeom>
          <a:noFill/>
          <a:ln w="22225" cap="rnd">
            <a:solidFill>
              <a:srgbClr val="111111"/>
            </a:solidFill>
          </a:ln>
        </p:spPr>
        <p:txBody>
          <a:bodyPr/>
          <a:lstStyle/>
          <a:p>
            <a:endParaRPr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AF18A7D-2BD1-2275-8E24-77E82DF2AC20}"/>
              </a:ext>
            </a:extLst>
          </p:cNvPr>
          <p:cNvCxnSpPr>
            <a:cxnSpLocks/>
          </p:cNvCxnSpPr>
          <p:nvPr/>
        </p:nvCxnSpPr>
        <p:spPr>
          <a:xfrm rot="12030265" flipH="1">
            <a:off x="5624861" y="1546203"/>
            <a:ext cx="659026" cy="6595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Isosceles Triangle 1051">
            <a:extLst>
              <a:ext uri="{FF2B5EF4-FFF2-40B4-BE49-F238E27FC236}">
                <a16:creationId xmlns:a16="http://schemas.microsoft.com/office/drawing/2014/main" id="{42EF6E12-9883-5E5A-3E1D-183243983F52}"/>
              </a:ext>
            </a:extLst>
          </p:cNvPr>
          <p:cNvSpPr/>
          <p:nvPr/>
        </p:nvSpPr>
        <p:spPr>
          <a:xfrm rot="14730265" flipH="1" flipV="1">
            <a:off x="5906832" y="1793882"/>
            <a:ext cx="134042" cy="140001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E4053"/>
              </a:solidFill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D37E217-670F-FA2C-0067-8E2912F3F2B6}"/>
              </a:ext>
            </a:extLst>
          </p:cNvPr>
          <p:cNvCxnSpPr>
            <a:cxnSpLocks/>
          </p:cNvCxnSpPr>
          <p:nvPr/>
        </p:nvCxnSpPr>
        <p:spPr>
          <a:xfrm rot="9172717" flipH="1">
            <a:off x="6168871" y="932829"/>
            <a:ext cx="659026" cy="6595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Isosceles Triangle 1051">
            <a:extLst>
              <a:ext uri="{FF2B5EF4-FFF2-40B4-BE49-F238E27FC236}">
                <a16:creationId xmlns:a16="http://schemas.microsoft.com/office/drawing/2014/main" id="{88A6ECBA-E48C-CD32-8F2B-26C6EEAABFA8}"/>
              </a:ext>
            </a:extLst>
          </p:cNvPr>
          <p:cNvSpPr/>
          <p:nvPr/>
        </p:nvSpPr>
        <p:spPr>
          <a:xfrm rot="11872717" flipH="1" flipV="1">
            <a:off x="6435540" y="1170068"/>
            <a:ext cx="134042" cy="140001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E4053"/>
              </a:solidFill>
            </a:endParaRPr>
          </a:p>
        </p:txBody>
      </p:sp>
      <p:sp>
        <p:nvSpPr>
          <p:cNvPr id="22" name="Freeform: Shape 1079">
            <a:extLst>
              <a:ext uri="{FF2B5EF4-FFF2-40B4-BE49-F238E27FC236}">
                <a16:creationId xmlns:a16="http://schemas.microsoft.com/office/drawing/2014/main" id="{2AE3547A-4959-4EB3-3FA6-44E36ADCFF07}"/>
              </a:ext>
            </a:extLst>
          </p:cNvPr>
          <p:cNvSpPr/>
          <p:nvPr/>
        </p:nvSpPr>
        <p:spPr>
          <a:xfrm>
            <a:off x="6363078" y="1611255"/>
            <a:ext cx="1067361" cy="226571"/>
          </a:xfrm>
          <a:custGeom>
            <a:avLst/>
            <a:gdLst>
              <a:gd name="connsiteX0" fmla="*/ 1335881 w 1335881"/>
              <a:gd name="connsiteY0" fmla="*/ 125642 h 236012"/>
              <a:gd name="connsiteX1" fmla="*/ 1278731 w 1335881"/>
              <a:gd name="connsiteY1" fmla="*/ 232798 h 236012"/>
              <a:gd name="connsiteX2" fmla="*/ 1150143 w 1335881"/>
              <a:gd name="connsiteY2" fmla="*/ 16105 h 236012"/>
              <a:gd name="connsiteX3" fmla="*/ 1002506 w 1335881"/>
              <a:gd name="connsiteY3" fmla="*/ 235180 h 236012"/>
              <a:gd name="connsiteX4" fmla="*/ 878681 w 1335881"/>
              <a:gd name="connsiteY4" fmla="*/ 6580 h 236012"/>
              <a:gd name="connsiteX5" fmla="*/ 735806 w 1335881"/>
              <a:gd name="connsiteY5" fmla="*/ 232798 h 236012"/>
              <a:gd name="connsiteX6" fmla="*/ 607218 w 1335881"/>
              <a:gd name="connsiteY6" fmla="*/ 8961 h 236012"/>
              <a:gd name="connsiteX7" fmla="*/ 471487 w 1335881"/>
              <a:gd name="connsiteY7" fmla="*/ 235180 h 236012"/>
              <a:gd name="connsiteX8" fmla="*/ 342900 w 1335881"/>
              <a:gd name="connsiteY8" fmla="*/ 6580 h 236012"/>
              <a:gd name="connsiteX9" fmla="*/ 197643 w 1335881"/>
              <a:gd name="connsiteY9" fmla="*/ 232798 h 236012"/>
              <a:gd name="connsiteX10" fmla="*/ 69056 w 1335881"/>
              <a:gd name="connsiteY10" fmla="*/ 4198 h 236012"/>
              <a:gd name="connsiteX11" fmla="*/ 0 w 1335881"/>
              <a:gd name="connsiteY11" fmla="*/ 106592 h 2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5881" h="236012">
                <a:moveTo>
                  <a:pt x="1335881" y="125642"/>
                </a:moveTo>
                <a:cubicBezTo>
                  <a:pt x="1322784" y="188348"/>
                  <a:pt x="1309687" y="251054"/>
                  <a:pt x="1278731" y="232798"/>
                </a:cubicBezTo>
                <a:cubicBezTo>
                  <a:pt x="1247775" y="214542"/>
                  <a:pt x="1196180" y="15708"/>
                  <a:pt x="1150143" y="16105"/>
                </a:cubicBezTo>
                <a:cubicBezTo>
                  <a:pt x="1104106" y="16502"/>
                  <a:pt x="1047750" y="236767"/>
                  <a:pt x="1002506" y="235180"/>
                </a:cubicBezTo>
                <a:cubicBezTo>
                  <a:pt x="957262" y="233593"/>
                  <a:pt x="923131" y="6977"/>
                  <a:pt x="878681" y="6580"/>
                </a:cubicBezTo>
                <a:cubicBezTo>
                  <a:pt x="834231" y="6183"/>
                  <a:pt x="781050" y="232401"/>
                  <a:pt x="735806" y="232798"/>
                </a:cubicBezTo>
                <a:cubicBezTo>
                  <a:pt x="690562" y="233195"/>
                  <a:pt x="651271" y="8564"/>
                  <a:pt x="607218" y="8961"/>
                </a:cubicBezTo>
                <a:cubicBezTo>
                  <a:pt x="563165" y="9358"/>
                  <a:pt x="515540" y="235577"/>
                  <a:pt x="471487" y="235180"/>
                </a:cubicBezTo>
                <a:cubicBezTo>
                  <a:pt x="427434" y="234783"/>
                  <a:pt x="388541" y="6977"/>
                  <a:pt x="342900" y="6580"/>
                </a:cubicBezTo>
                <a:cubicBezTo>
                  <a:pt x="297259" y="6183"/>
                  <a:pt x="243284" y="233195"/>
                  <a:pt x="197643" y="232798"/>
                </a:cubicBezTo>
                <a:cubicBezTo>
                  <a:pt x="152002" y="232401"/>
                  <a:pt x="101996" y="25232"/>
                  <a:pt x="69056" y="4198"/>
                </a:cubicBezTo>
                <a:cubicBezTo>
                  <a:pt x="36116" y="-16836"/>
                  <a:pt x="18058" y="44878"/>
                  <a:pt x="0" y="106592"/>
                </a:cubicBezTo>
              </a:path>
            </a:pathLst>
          </a:custGeom>
          <a:noFill/>
          <a:ln w="38100">
            <a:solidFill>
              <a:srgbClr val="8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BC28AD3-C872-020A-D6E3-6866F11403F3}"/>
              </a:ext>
            </a:extLst>
          </p:cNvPr>
          <p:cNvCxnSpPr>
            <a:cxnSpLocks/>
          </p:cNvCxnSpPr>
          <p:nvPr/>
        </p:nvCxnSpPr>
        <p:spPr>
          <a:xfrm rot="12217127" flipH="1">
            <a:off x="7537507" y="1252624"/>
            <a:ext cx="659026" cy="6595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Isosceles Triangle 1051">
            <a:extLst>
              <a:ext uri="{FF2B5EF4-FFF2-40B4-BE49-F238E27FC236}">
                <a16:creationId xmlns:a16="http://schemas.microsoft.com/office/drawing/2014/main" id="{3BE13EEF-BAAF-AC44-52CF-3983EABDA66A}"/>
              </a:ext>
            </a:extLst>
          </p:cNvPr>
          <p:cNvSpPr/>
          <p:nvPr/>
        </p:nvSpPr>
        <p:spPr>
          <a:xfrm rot="14917127" flipH="1" flipV="1">
            <a:off x="7820107" y="1501379"/>
            <a:ext cx="134042" cy="140001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E4053"/>
              </a:solidFill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00B6A74D-E06C-8676-3B67-631DCD11C051}"/>
              </a:ext>
            </a:extLst>
          </p:cNvPr>
          <p:cNvCxnSpPr>
            <a:cxnSpLocks/>
            <a:stCxn id="22" idx="0"/>
          </p:cNvCxnSpPr>
          <p:nvPr/>
        </p:nvCxnSpPr>
        <p:spPr>
          <a:xfrm>
            <a:off x="7430439" y="1731871"/>
            <a:ext cx="763399" cy="5244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Isosceles Triangle 1051">
            <a:extLst>
              <a:ext uri="{FF2B5EF4-FFF2-40B4-BE49-F238E27FC236}">
                <a16:creationId xmlns:a16="http://schemas.microsoft.com/office/drawing/2014/main" id="{DCE2C441-FF9C-3BCD-4105-7071D0B4EF7C}"/>
              </a:ext>
            </a:extLst>
          </p:cNvPr>
          <p:cNvSpPr/>
          <p:nvPr/>
        </p:nvSpPr>
        <p:spPr>
          <a:xfrm rot="7200000" flipH="1" flipV="1">
            <a:off x="7761507" y="1934870"/>
            <a:ext cx="134042" cy="140001"/>
          </a:xfrm>
          <a:prstGeom prst="triangle">
            <a:avLst/>
          </a:prstGeom>
          <a:solidFill>
            <a:schemeClr val="tx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2E4053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96FFB8A-46E8-085B-543C-68FFA6D61F28}"/>
              </a:ext>
            </a:extLst>
          </p:cNvPr>
          <p:cNvGrpSpPr/>
          <p:nvPr/>
        </p:nvGrpSpPr>
        <p:grpSpPr>
          <a:xfrm rot="17709816" flipV="1">
            <a:off x="5621885" y="2799473"/>
            <a:ext cx="659026" cy="659591"/>
            <a:chOff x="1891484" y="2822067"/>
            <a:chExt cx="502698" cy="503129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056E64A-BE5E-FB23-67F8-CAEC3882D745}"/>
                </a:ext>
              </a:extLst>
            </p:cNvPr>
            <p:cNvCxnSpPr>
              <a:cxnSpLocks/>
            </p:cNvCxnSpPr>
            <p:nvPr/>
          </p:nvCxnSpPr>
          <p:spPr>
            <a:xfrm rot="8140081" flipH="1">
              <a:off x="1891484" y="2822067"/>
              <a:ext cx="502698" cy="503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Isosceles Triangle 1051">
              <a:extLst>
                <a:ext uri="{FF2B5EF4-FFF2-40B4-BE49-F238E27FC236}">
                  <a16:creationId xmlns:a16="http://schemas.microsoft.com/office/drawing/2014/main" id="{8953F50C-D5E8-331C-99AD-0978CB67EF55}"/>
                </a:ext>
              </a:extLst>
            </p:cNvPr>
            <p:cNvSpPr/>
            <p:nvPr/>
          </p:nvSpPr>
          <p:spPr>
            <a:xfrm rot="27935" flipH="1" flipV="1">
              <a:off x="2089663" y="3002858"/>
              <a:ext cx="102246" cy="106791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4053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4380412-D2A5-4E98-7D10-2A5A08B08756}"/>
              </a:ext>
            </a:extLst>
          </p:cNvPr>
          <p:cNvGrpSpPr/>
          <p:nvPr/>
        </p:nvGrpSpPr>
        <p:grpSpPr>
          <a:xfrm rot="20567364" flipV="1">
            <a:off x="6165895" y="3412847"/>
            <a:ext cx="659026" cy="659591"/>
            <a:chOff x="1891484" y="2822067"/>
            <a:chExt cx="502698" cy="503129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ABAEF134-D5BB-0E99-2836-5D54B8B315F0}"/>
                </a:ext>
              </a:extLst>
            </p:cNvPr>
            <p:cNvCxnSpPr>
              <a:cxnSpLocks/>
            </p:cNvCxnSpPr>
            <p:nvPr/>
          </p:nvCxnSpPr>
          <p:spPr>
            <a:xfrm rot="8140081" flipH="1">
              <a:off x="1891484" y="2822067"/>
              <a:ext cx="502698" cy="503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1051">
              <a:extLst>
                <a:ext uri="{FF2B5EF4-FFF2-40B4-BE49-F238E27FC236}">
                  <a16:creationId xmlns:a16="http://schemas.microsoft.com/office/drawing/2014/main" id="{CE75C710-5394-E2D4-280B-D8A256731A27}"/>
                </a:ext>
              </a:extLst>
            </p:cNvPr>
            <p:cNvSpPr/>
            <p:nvPr/>
          </p:nvSpPr>
          <p:spPr>
            <a:xfrm rot="21467364" flipH="1" flipV="1">
              <a:off x="2089663" y="3002857"/>
              <a:ext cx="102246" cy="106791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4053"/>
                </a:solidFill>
              </a:endParaRPr>
            </a:p>
          </p:txBody>
        </p:sp>
      </p:grpSp>
      <p:sp>
        <p:nvSpPr>
          <p:cNvPr id="28" name="Freeform: Shape 1079">
            <a:extLst>
              <a:ext uri="{FF2B5EF4-FFF2-40B4-BE49-F238E27FC236}">
                <a16:creationId xmlns:a16="http://schemas.microsoft.com/office/drawing/2014/main" id="{6C604219-970D-F0CF-432F-CA241CF2548E}"/>
              </a:ext>
            </a:extLst>
          </p:cNvPr>
          <p:cNvSpPr/>
          <p:nvPr/>
        </p:nvSpPr>
        <p:spPr>
          <a:xfrm flipV="1">
            <a:off x="6360102" y="3167441"/>
            <a:ext cx="1067361" cy="226571"/>
          </a:xfrm>
          <a:custGeom>
            <a:avLst/>
            <a:gdLst>
              <a:gd name="connsiteX0" fmla="*/ 1335881 w 1335881"/>
              <a:gd name="connsiteY0" fmla="*/ 125642 h 236012"/>
              <a:gd name="connsiteX1" fmla="*/ 1278731 w 1335881"/>
              <a:gd name="connsiteY1" fmla="*/ 232798 h 236012"/>
              <a:gd name="connsiteX2" fmla="*/ 1150143 w 1335881"/>
              <a:gd name="connsiteY2" fmla="*/ 16105 h 236012"/>
              <a:gd name="connsiteX3" fmla="*/ 1002506 w 1335881"/>
              <a:gd name="connsiteY3" fmla="*/ 235180 h 236012"/>
              <a:gd name="connsiteX4" fmla="*/ 878681 w 1335881"/>
              <a:gd name="connsiteY4" fmla="*/ 6580 h 236012"/>
              <a:gd name="connsiteX5" fmla="*/ 735806 w 1335881"/>
              <a:gd name="connsiteY5" fmla="*/ 232798 h 236012"/>
              <a:gd name="connsiteX6" fmla="*/ 607218 w 1335881"/>
              <a:gd name="connsiteY6" fmla="*/ 8961 h 236012"/>
              <a:gd name="connsiteX7" fmla="*/ 471487 w 1335881"/>
              <a:gd name="connsiteY7" fmla="*/ 235180 h 236012"/>
              <a:gd name="connsiteX8" fmla="*/ 342900 w 1335881"/>
              <a:gd name="connsiteY8" fmla="*/ 6580 h 236012"/>
              <a:gd name="connsiteX9" fmla="*/ 197643 w 1335881"/>
              <a:gd name="connsiteY9" fmla="*/ 232798 h 236012"/>
              <a:gd name="connsiteX10" fmla="*/ 69056 w 1335881"/>
              <a:gd name="connsiteY10" fmla="*/ 4198 h 236012"/>
              <a:gd name="connsiteX11" fmla="*/ 0 w 1335881"/>
              <a:gd name="connsiteY11" fmla="*/ 106592 h 23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35881" h="236012">
                <a:moveTo>
                  <a:pt x="1335881" y="125642"/>
                </a:moveTo>
                <a:cubicBezTo>
                  <a:pt x="1322784" y="188348"/>
                  <a:pt x="1309687" y="251054"/>
                  <a:pt x="1278731" y="232798"/>
                </a:cubicBezTo>
                <a:cubicBezTo>
                  <a:pt x="1247775" y="214542"/>
                  <a:pt x="1196180" y="15708"/>
                  <a:pt x="1150143" y="16105"/>
                </a:cubicBezTo>
                <a:cubicBezTo>
                  <a:pt x="1104106" y="16502"/>
                  <a:pt x="1047750" y="236767"/>
                  <a:pt x="1002506" y="235180"/>
                </a:cubicBezTo>
                <a:cubicBezTo>
                  <a:pt x="957262" y="233593"/>
                  <a:pt x="923131" y="6977"/>
                  <a:pt x="878681" y="6580"/>
                </a:cubicBezTo>
                <a:cubicBezTo>
                  <a:pt x="834231" y="6183"/>
                  <a:pt x="781050" y="232401"/>
                  <a:pt x="735806" y="232798"/>
                </a:cubicBezTo>
                <a:cubicBezTo>
                  <a:pt x="690562" y="233195"/>
                  <a:pt x="651271" y="8564"/>
                  <a:pt x="607218" y="8961"/>
                </a:cubicBezTo>
                <a:cubicBezTo>
                  <a:pt x="563165" y="9358"/>
                  <a:pt x="515540" y="235577"/>
                  <a:pt x="471487" y="235180"/>
                </a:cubicBezTo>
                <a:cubicBezTo>
                  <a:pt x="427434" y="234783"/>
                  <a:pt x="388541" y="6977"/>
                  <a:pt x="342900" y="6580"/>
                </a:cubicBezTo>
                <a:cubicBezTo>
                  <a:pt x="297259" y="6183"/>
                  <a:pt x="243284" y="233195"/>
                  <a:pt x="197643" y="232798"/>
                </a:cubicBezTo>
                <a:cubicBezTo>
                  <a:pt x="152002" y="232401"/>
                  <a:pt x="101996" y="25232"/>
                  <a:pt x="69056" y="4198"/>
                </a:cubicBezTo>
                <a:cubicBezTo>
                  <a:pt x="36116" y="-16836"/>
                  <a:pt x="18058" y="44878"/>
                  <a:pt x="0" y="106592"/>
                </a:cubicBezTo>
              </a:path>
            </a:pathLst>
          </a:custGeom>
          <a:noFill/>
          <a:ln w="38100">
            <a:solidFill>
              <a:srgbClr val="8006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1FAB811-7A1B-959A-38B0-B3BAC2C8E1B8}"/>
              </a:ext>
            </a:extLst>
          </p:cNvPr>
          <p:cNvGrpSpPr/>
          <p:nvPr/>
        </p:nvGrpSpPr>
        <p:grpSpPr>
          <a:xfrm rot="17522954" flipV="1">
            <a:off x="7534531" y="3093052"/>
            <a:ext cx="659026" cy="659591"/>
            <a:chOff x="1891484" y="2822067"/>
            <a:chExt cx="502698" cy="503129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C310DAC-A522-096F-C8BC-4887A2953810}"/>
                </a:ext>
              </a:extLst>
            </p:cNvPr>
            <p:cNvCxnSpPr>
              <a:cxnSpLocks/>
            </p:cNvCxnSpPr>
            <p:nvPr/>
          </p:nvCxnSpPr>
          <p:spPr>
            <a:xfrm rot="8140081" flipH="1">
              <a:off x="1891484" y="2822067"/>
              <a:ext cx="502698" cy="5031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Isosceles Triangle 1051">
              <a:extLst>
                <a:ext uri="{FF2B5EF4-FFF2-40B4-BE49-F238E27FC236}">
                  <a16:creationId xmlns:a16="http://schemas.microsoft.com/office/drawing/2014/main" id="{8C1EF83C-0BA3-5147-F52A-35DB091E3C49}"/>
                </a:ext>
              </a:extLst>
            </p:cNvPr>
            <p:cNvSpPr/>
            <p:nvPr/>
          </p:nvSpPr>
          <p:spPr>
            <a:xfrm rot="422954" flipH="1" flipV="1">
              <a:off x="2089663" y="3002858"/>
              <a:ext cx="102246" cy="106791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4053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987334A-0C05-221A-8A64-2F54D042A8FE}"/>
              </a:ext>
            </a:extLst>
          </p:cNvPr>
          <p:cNvGrpSpPr/>
          <p:nvPr/>
        </p:nvGrpSpPr>
        <p:grpSpPr>
          <a:xfrm rot="14189232" flipV="1">
            <a:off x="7538628" y="2621447"/>
            <a:ext cx="524414" cy="763397"/>
            <a:chOff x="1982106" y="2752733"/>
            <a:chExt cx="400017" cy="582312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89B28E5-DFCE-0ABE-33D3-C2B233B74626}"/>
                </a:ext>
              </a:extLst>
            </p:cNvPr>
            <p:cNvCxnSpPr>
              <a:cxnSpLocks/>
              <a:stCxn id="28" idx="0"/>
            </p:cNvCxnSpPr>
            <p:nvPr/>
          </p:nvCxnSpPr>
          <p:spPr>
            <a:xfrm rot="14189232">
              <a:off x="1890959" y="2843880"/>
              <a:ext cx="582312" cy="40001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Isosceles Triangle 1051">
              <a:extLst>
                <a:ext uri="{FF2B5EF4-FFF2-40B4-BE49-F238E27FC236}">
                  <a16:creationId xmlns:a16="http://schemas.microsoft.com/office/drawing/2014/main" id="{8DB3174E-7685-7A51-70F1-0236DFC1FD0E}"/>
                </a:ext>
              </a:extLst>
            </p:cNvPr>
            <p:cNvSpPr/>
            <p:nvPr/>
          </p:nvSpPr>
          <p:spPr>
            <a:xfrm rot="10840081" flipH="1" flipV="1">
              <a:off x="2134158" y="2959266"/>
              <a:ext cx="102246" cy="106791"/>
            </a:xfrm>
            <a:prstGeom prst="triangl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2E4053"/>
                </a:solidFill>
              </a:endParaRP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C0051D60-6322-643A-417A-D0509FDD95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2061" y="1497822"/>
            <a:ext cx="97144" cy="191732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00A84C9-3CB1-9758-38B3-3F5BA4C2CF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6209" y="3298892"/>
            <a:ext cx="130377" cy="23774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7BAF9CD-0E58-2444-9598-D04795C5F4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60102" y="1890273"/>
            <a:ext cx="478050" cy="25308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FA713AD-3489-DBA9-19BD-AD4C0F5F9B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1867" y="2904497"/>
            <a:ext cx="472937" cy="21473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1B460A8B-392E-17E4-7CB1-0A4BF540DE6C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7" name="Slide Number Placeholder 2">
            <a:extLst>
              <a:ext uri="{FF2B5EF4-FFF2-40B4-BE49-F238E27FC236}">
                <a16:creationId xmlns:a16="http://schemas.microsoft.com/office/drawing/2014/main" id="{82545455-A223-B342-DCEC-8956E0ECF9C1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3B3055A-B337-5ABC-DAFC-6007908A28D6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 Categorization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1E13F1-F644-C75D-749A-3195B32E1F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267" y="4372763"/>
            <a:ext cx="8355465" cy="226874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6AA00DC-DFD8-C690-EE92-2F5BE88A2C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8588" y="628952"/>
            <a:ext cx="119564" cy="209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1371F3-5DD8-7101-50F4-E1AB1F64B89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07378" y="4086364"/>
            <a:ext cx="130774" cy="2559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313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3" grpId="0" animBg="1"/>
      <p:bldP spid="54" grpId="0" animBg="1"/>
      <p:bldP spid="16" grpId="0" animBg="1"/>
      <p:bldP spid="49" grpId="0" animBg="1"/>
      <p:bldP spid="19" grpId="0" animBg="1"/>
      <p:bldP spid="47" grpId="0" animBg="1"/>
      <p:bldP spid="45" grpId="0" animBg="1"/>
      <p:bldP spid="22" grpId="0" animBg="1"/>
      <p:bldP spid="43" grpId="0" animBg="1"/>
      <p:bldP spid="40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35D8-A91E-7E51-E70F-EC6FEB4D2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91312F1-122A-D770-59B1-528D20740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/>
        </p:blipFill>
        <p:spPr>
          <a:xfrm>
            <a:off x="1165886" y="2463773"/>
            <a:ext cx="6812228" cy="4151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0" name="Grid Explanation"/>
              <p:cNvSpPr/>
              <p:nvPr/>
            </p:nvSpPr>
            <p:spPr>
              <a:xfrm>
                <a:off x="190499" y="673035"/>
                <a:ext cx="8763000" cy="1693785"/>
              </a:xfrm>
              <a:prstGeom prst="roundRect">
                <a:avLst>
                  <a:gd name="adj" fmla="val 5000"/>
                </a:avLst>
              </a:prstGeom>
              <a:solidFill>
                <a:srgbClr val="F7ECEE"/>
              </a:solidFill>
              <a:ln>
                <a:noFill/>
              </a:ln>
            </p:spPr>
            <p:txBody>
              <a:bodyPr wrap="square" lIns="118872" tIns="91440" rIns="118872" bIns="91440" anchor="t">
                <a:spAutoFit/>
              </a:bodyPr>
              <a:lstStyle/>
              <a:p>
                <a:pPr marL="228600" indent="-228600">
                  <a:spcAft>
                    <a:spcPts val="400"/>
                  </a:spcAft>
                  <a:buFont typeface="Arial"/>
                  <a:buChar char="•"/>
                </a:pPr>
                <a:r>
                  <a:rPr lang="en-US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Categorization of events </a:t>
                </a:r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passing the reconstruction criteria, based on their </a:t>
                </a:r>
                <a:r>
                  <a:rPr lang="en-US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jet and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en-US" b="1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-tagged multiplicities</a:t>
                </a:r>
                <a:r>
                  <a:rPr lang="en-US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used to define signal enriched and control regions</a:t>
                </a:r>
              </a:p>
              <a:p>
                <a:pPr marL="228600" indent="-228600">
                  <a:spcAft>
                    <a:spcPts val="400"/>
                  </a:spcAft>
                  <a:buFont typeface="Arial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𝐞</m:t>
                        </m:r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𝛕</m:t>
                        </m:r>
                      </m:e>
                      <m:sub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</m:t>
                        </m:r>
                      </m:sub>
                    </m:sSub>
                  </m:oMath>
                </a14:m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𝛍𝛕</m:t>
                        </m:r>
                      </m:e>
                      <m:sub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</m:t>
                        </m:r>
                      </m:sub>
                    </m:sSub>
                    <m:r>
                      <a:rPr lang="en-GB" b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categories </a:t>
                </a:r>
                <a:r>
                  <a:rPr lang="en-GB" noProof="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</a:t>
                </a:r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at least one jet that is not b-tagged </a:t>
                </a:r>
                <a:r>
                  <a:rPr lang="en-GB" noProof="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are required to satisfy </a:t>
                </a:r>
                <a14:m>
                  <m:oMath xmlns:m="http://schemas.openxmlformats.org/officeDocument/2006/math"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GB" b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GB" b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ℓ</m:t>
                        </m:r>
                        <m:sSub>
                          <m:sSubPr>
                            <m:ctrlP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𝝉</m:t>
                            </m:r>
                          </m:e>
                          <m:sub>
                            <m: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</m:t>
                            </m:r>
                          </m:sub>
                        </m:sSub>
                      </m:sub>
                    </m:sSub>
                    <m:r>
                      <a:rPr lang="en-GB" b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𝟏𝟎𝟎</m:t>
                    </m:r>
                  </m:oMath>
                </a14:m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GeV</a:t>
                </a:r>
                <a:r>
                  <a:rPr lang="en-GB" noProof="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𝜟</m:t>
                    </m:r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𝛟</m:t>
                    </m:r>
                    <m:d>
                      <m:d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b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ℓ,</m:t>
                        </m:r>
                        <m:sSub>
                          <m:sSubPr>
                            <m:ctrlP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𝛕</m:t>
                            </m:r>
                          </m:e>
                          <m:sub>
                            <m:r>
                              <a:rPr lang="en-GB" b="1" i="1" noProof="0" smtClean="0">
                                <a:solidFill>
                                  <a:srgbClr val="8006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𝐡</m:t>
                            </m:r>
                          </m:sub>
                        </m:sSub>
                      </m:e>
                    </m:d>
                    <m:r>
                      <a:rPr lang="en-GB" b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&gt;</m:t>
                    </m:r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GB" b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lang="en-GB" noProof="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  <m:sub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sub>
                      <m:sup>
                        <m:r>
                          <a:rPr lang="en-GB" b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ℓ</m:t>
                        </m:r>
                      </m:sup>
                    </m:sSubSup>
                    <m:r>
                      <a:rPr lang="pt-PT" b="1" i="0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GB" b="1" i="1" noProof="0" smtClean="0">
                        <a:solidFill>
                          <a:srgbClr val="8006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𝟔𝟎</m:t>
                    </m:r>
                  </m:oMath>
                </a14:m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GeV</a:t>
                </a:r>
                <a:r>
                  <a:rPr lang="en-GB" noProof="0" dirty="0">
                    <a:solidFill>
                      <a:srgbClr val="3A3A3A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and are used in </a:t>
                </a:r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control regions for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𝛕</m:t>
                        </m:r>
                      </m:e>
                      <m:sub>
                        <m:r>
                          <a:rPr lang="en-GB" b="1" i="1" noProof="0" smtClean="0">
                            <a:solidFill>
                              <a:srgbClr val="8006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𝐡</m:t>
                        </m:r>
                      </m:sub>
                    </m:sSub>
                  </m:oMath>
                </a14:m>
                <a:r>
                  <a:rPr lang="en-GB" b="1" noProof="0" dirty="0">
                    <a:solidFill>
                      <a:srgbClr val="8006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identification</a:t>
                </a:r>
                <a:endParaRPr lang="en-GB" b="1" noProof="0" dirty="0">
                  <a:solidFill>
                    <a:srgbClr val="3A3A3A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0" name="Grid Explanatio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9" y="673035"/>
                <a:ext cx="8763000" cy="1693785"/>
              </a:xfrm>
              <a:prstGeom prst="roundRect">
                <a:avLst>
                  <a:gd name="adj" fmla="val 5000"/>
                </a:avLst>
              </a:prstGeom>
              <a:blipFill>
                <a:blip r:embed="rId5"/>
                <a:stretch>
                  <a:fillRect b="-107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ED09215-588F-39B4-B0EB-50DC8E6583DE}"/>
              </a:ext>
            </a:extLst>
          </p:cNvPr>
          <p:cNvSpPr/>
          <p:nvPr/>
        </p:nvSpPr>
        <p:spPr>
          <a:xfrm>
            <a:off x="0" y="6644627"/>
            <a:ext cx="9144000" cy="207783"/>
          </a:xfrm>
          <a:prstGeom prst="rect">
            <a:avLst/>
          </a:prstGeom>
          <a:solidFill>
            <a:srgbClr val="8000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400" b="1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8B5A8850-B378-B3FB-AEF4-6A08CE9ED40C}"/>
              </a:ext>
            </a:extLst>
          </p:cNvPr>
          <p:cNvSpPr txBox="1">
            <a:spLocks/>
          </p:cNvSpPr>
          <p:nvPr/>
        </p:nvSpPr>
        <p:spPr>
          <a:xfrm>
            <a:off x="6844693" y="6605593"/>
            <a:ext cx="2177143" cy="2864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8C598AF-4D0D-A5D2-C921-594F62509A23}"/>
              </a:ext>
            </a:extLst>
          </p:cNvPr>
          <p:cNvSpPr/>
          <p:nvPr/>
        </p:nvSpPr>
        <p:spPr>
          <a:xfrm>
            <a:off x="0" y="-5383"/>
            <a:ext cx="9144000" cy="581465"/>
          </a:xfrm>
          <a:prstGeom prst="rect">
            <a:avLst/>
          </a:prstGeom>
          <a:solidFill>
            <a:srgbClr val="800600"/>
          </a:solidFill>
          <a:ln>
            <a:solidFill>
              <a:srgbClr val="80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Event Categorization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4091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SPLIT" val="1"/>
  <p:tag name="PPSPLIT_ORIGINALSLIDENUMBER" val="4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1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1EE5F5C4-7143-7D47-8858-588BB58A307F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58d17dfd-420e-4da5-a50e-76d3887ce86e&quot;"/>
  </we:properties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1B460D51-2CAD-7543-BDC1-81E59B6487B8}">
  <we:reference id="wa200010215" version="2.0.0.0" store="en-GB" storeType="OMEX"/>
  <we:alternateReferences>
    <we:reference id="WA200010215" version="2.0.0.0" store="WA20001021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6668</TotalTime>
  <Words>1261</Words>
  <Application>Microsoft Office PowerPoint</Application>
  <PresentationFormat>On-screen Show (4:3)</PresentationFormat>
  <Paragraphs>205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Cambria Math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Aspects of Neutrino Physics</dc:title>
  <dc:creator>Débora Marques Barreiros</dc:creator>
  <cp:lastModifiedBy>José Rocha</cp:lastModifiedBy>
  <cp:revision>11</cp:revision>
  <dcterms:created xsi:type="dcterms:W3CDTF">2020-09-08T09:39:03Z</dcterms:created>
  <dcterms:modified xsi:type="dcterms:W3CDTF">2026-07-14T21:50:57Z</dcterms:modified>
</cp:coreProperties>
</file>