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8"/>
  </p:notesMasterIdLst>
  <p:sldIdLst>
    <p:sldId id="256" r:id="rId2"/>
    <p:sldId id="259" r:id="rId3"/>
    <p:sldId id="272" r:id="rId4"/>
    <p:sldId id="276" r:id="rId5"/>
    <p:sldId id="277" r:id="rId6"/>
    <p:sldId id="27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01FFFE-FF1A-BCA4-2117-4AF0D1BCD424}" name="Ana Beatriz Lima da Costa" initials="AL" userId="S::ist1100283@tecnico.ulisboa.pt::b5bb28c9-f5c1-4c88-b978-aac632bfec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6699"/>
    <a:srgbClr val="990033"/>
    <a:srgbClr val="CC0000"/>
    <a:srgbClr val="FFE1E1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91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5191-D671-4AF4-8376-0452FD77121D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2027E-FC32-47EC-9B13-6A16EA507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7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2027E-FC32-47EC-9B13-6A16EA5071D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3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2027E-FC32-47EC-9B13-6A16EA5071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55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2FFF-5B5F-4825-B872-E2F23581F1BA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2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1AA3F-94C3-4AE0-A9B3-0350F89AB899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3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3339-1945-4703-9910-503A77B865A0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A1E2-AAA7-401B-BD96-9A4F48501D3F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1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4EED-AE2F-4A03-ADE4-67F90C76FA12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CDD2-B0B8-476E-B268-AA4D59B6F8FD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EBBF-56FD-4CFA-B4F5-043046629A12}" type="datetime1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8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EB064-4772-4C63-98AE-76B271F0E913}" type="datetime1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8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868B-3578-49CA-9F10-BC6E4831505E}" type="datetime1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4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60818-2758-4BC4-813F-AA88D4BE0DEB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9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665-192E-463F-B3A0-ADC4BFCD856F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7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14326"/>
            <a:ext cx="11069278" cy="913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227958"/>
            <a:ext cx="11069278" cy="5081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5A9AA4C-1D9A-4ADD-972C-4D0DFCCB4856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309360"/>
            <a:ext cx="559838" cy="5087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547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just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just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just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just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ining diamonds">
            <a:extLst>
              <a:ext uri="{FF2B5EF4-FFF2-40B4-BE49-F238E27FC236}">
                <a16:creationId xmlns:a16="http://schemas.microsoft.com/office/drawing/2014/main" id="{28519CE4-77FB-EC2C-E825-12B5E0B13C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56" r="9091" b="846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7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4BC36-EEF2-7711-AF7D-C9621E945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71" y="1492469"/>
            <a:ext cx="4784880" cy="3040589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solidFill>
                  <a:srgbClr val="FFFFFF"/>
                </a:solidFill>
              </a:rPr>
              <a:t>The Effect of Heterogeneous Heating on the</a:t>
            </a:r>
            <a:br>
              <a:rPr lang="en-GB" sz="2800" dirty="0">
                <a:solidFill>
                  <a:srgbClr val="FFFFFF"/>
                </a:solidFill>
              </a:rPr>
            </a:br>
            <a:r>
              <a:rPr lang="en-GB" sz="2800" dirty="0">
                <a:solidFill>
                  <a:srgbClr val="FFFFFF"/>
                </a:solidFill>
              </a:rPr>
              <a:t>Mineralogical Composition and on the</a:t>
            </a:r>
            <a:br>
              <a:rPr lang="en-GB" sz="2800" dirty="0">
                <a:solidFill>
                  <a:srgbClr val="FFFFFF"/>
                </a:solidFill>
              </a:rPr>
            </a:br>
            <a:r>
              <a:rPr lang="en-GB" sz="2800" dirty="0">
                <a:solidFill>
                  <a:srgbClr val="FFFFFF"/>
                </a:solidFill>
              </a:rPr>
              <a:t>Luminescence Dosimetry of Ceramic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CBD2C-B945-E21D-2897-6A1D6EB1D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771" y="4750676"/>
            <a:ext cx="4671319" cy="1712267"/>
          </a:xfrm>
        </p:spPr>
        <p:txBody>
          <a:bodyPr anchor="b"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Author: Ana Beatriz Costa</a:t>
            </a:r>
          </a:p>
          <a:p>
            <a:pPr algn="l"/>
            <a:r>
              <a:rPr lang="en-GB" dirty="0">
                <a:solidFill>
                  <a:srgbClr val="FFFFFF"/>
                </a:solidFill>
              </a:rPr>
              <a:t>Supervisor: </a:t>
            </a:r>
            <a:r>
              <a:rPr lang="pt-BR" dirty="0"/>
              <a:t>Doctor Ana Luísa Rodrigues Supervisor: Doctor Rosa Marques</a:t>
            </a:r>
          </a:p>
          <a:p>
            <a:pPr algn="l"/>
            <a:r>
              <a:rPr lang="pt-BR" dirty="0"/>
              <a:t>PIC2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26836-7375-9770-B9D0-24009DF4E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132" y="118260"/>
            <a:ext cx="1135097" cy="13742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86715B4-58D5-D591-1D2F-E22D1FE58E3C}"/>
              </a:ext>
            </a:extLst>
          </p:cNvPr>
          <p:cNvGrpSpPr/>
          <p:nvPr/>
        </p:nvGrpSpPr>
        <p:grpSpPr>
          <a:xfrm>
            <a:off x="8309294" y="5483781"/>
            <a:ext cx="3882686" cy="1374219"/>
            <a:chOff x="8309294" y="28727"/>
            <a:chExt cx="3882686" cy="1374219"/>
          </a:xfrm>
        </p:grpSpPr>
        <p:pic>
          <p:nvPicPr>
            <p:cNvPr id="1026" name="Picture 2" descr="Descrição · Mestrado Integrado em Engenharia Física Tecnológica">
              <a:extLst>
                <a:ext uri="{FF2B5EF4-FFF2-40B4-BE49-F238E27FC236}">
                  <a16:creationId xmlns:a16="http://schemas.microsoft.com/office/drawing/2014/main" id="{C8AF7967-2203-2DAE-0175-91D940F5C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0637" y="28727"/>
              <a:ext cx="1941343" cy="137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2F54C6-BABB-ABFD-1136-BAAE918AE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294" y="28853"/>
              <a:ext cx="1941343" cy="137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7088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asuring tape and a triangle&#10;&#10;AI-generated content may be incorrect.">
            <a:extLst>
              <a:ext uri="{FF2B5EF4-FFF2-40B4-BE49-F238E27FC236}">
                <a16:creationId xmlns:a16="http://schemas.microsoft.com/office/drawing/2014/main" id="{83F86C0A-F030-6090-B41C-26406B31B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992">
            <a:off x="9770490" y="4555027"/>
            <a:ext cx="2407533" cy="2030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ece of rock next to a measuring tape&#10;&#10;AI-generated content may be incorrect.">
            <a:extLst>
              <a:ext uri="{FF2B5EF4-FFF2-40B4-BE49-F238E27FC236}">
                <a16:creationId xmlns:a16="http://schemas.microsoft.com/office/drawing/2014/main" id="{A1C97209-0EAB-B3D9-0E7F-CA7B0E82F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725">
            <a:off x="31984" y="896890"/>
            <a:ext cx="2423728" cy="195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A piece of rock next to a tape measure&#10;&#10;AI-generated content may be incorrect.">
            <a:extLst>
              <a:ext uri="{FF2B5EF4-FFF2-40B4-BE49-F238E27FC236}">
                <a16:creationId xmlns:a16="http://schemas.microsoft.com/office/drawing/2014/main" id="{77202727-C3BA-0B29-E9EB-716790CD5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647">
            <a:off x="1028982" y="2527448"/>
            <a:ext cx="2289578" cy="192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piece of rock and a measuring tape&#10;&#10;AI-generated content may be incorrect.">
            <a:extLst>
              <a:ext uri="{FF2B5EF4-FFF2-40B4-BE49-F238E27FC236}">
                <a16:creationId xmlns:a16="http://schemas.microsoft.com/office/drawing/2014/main" id="{0BBDEB49-8C2D-69A6-F5CD-B90C8903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5" y="4541306"/>
            <a:ext cx="2525280" cy="2117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rock and a measuring tape&#10;&#10;AI-generated content may be incorrect.">
            <a:extLst>
              <a:ext uri="{FF2B5EF4-FFF2-40B4-BE49-F238E27FC236}">
                <a16:creationId xmlns:a16="http://schemas.microsoft.com/office/drawing/2014/main" id="{EEDDA40E-E9F4-4421-E424-B77E1ACAC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96" y="-1"/>
            <a:ext cx="2365009" cy="1977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rock and a measuring tape&#10;&#10;AI-generated content may be incorrect.">
            <a:extLst>
              <a:ext uri="{FF2B5EF4-FFF2-40B4-BE49-F238E27FC236}">
                <a16:creationId xmlns:a16="http://schemas.microsoft.com/office/drawing/2014/main" id="{35B32439-690F-5350-915B-ACE4D4F04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306">
            <a:off x="9763684" y="1651078"/>
            <a:ext cx="2507940" cy="2096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F8087C-4B6A-1513-567C-0B1726E4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A8E45-8C83-7470-3381-085FD3CD7678}"/>
              </a:ext>
            </a:extLst>
          </p:cNvPr>
          <p:cNvSpPr txBox="1"/>
          <p:nvPr/>
        </p:nvSpPr>
        <p:spPr>
          <a:xfrm>
            <a:off x="2537050" y="6088755"/>
            <a:ext cx="7220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Samples taken from the unexcavated kiln area of </a:t>
            </a:r>
            <a:r>
              <a:rPr lang="en-GB" sz="1400" i="1" dirty="0"/>
              <a:t>Villa</a:t>
            </a:r>
            <a:r>
              <a:rPr lang="en-GB" sz="1400" dirty="0"/>
              <a:t> </a:t>
            </a:r>
            <a:r>
              <a:rPr lang="en-GB" sz="1400" dirty="0" err="1"/>
              <a:t>Cardílio</a:t>
            </a:r>
            <a:r>
              <a:rPr lang="en-GB" sz="1400" dirty="0"/>
              <a:t> – </a:t>
            </a:r>
            <a:r>
              <a:rPr lang="fr-FR" sz="1400" dirty="0"/>
              <a:t>Roman </a:t>
            </a:r>
            <a:r>
              <a:rPr lang="fr-FR" sz="1400" dirty="0" err="1"/>
              <a:t>amphorae</a:t>
            </a:r>
            <a:r>
              <a:rPr lang="fr-FR" sz="1400" dirty="0"/>
              <a:t> production center in Torres Novas – </a:t>
            </a:r>
            <a:r>
              <a:rPr lang="fr-FR" sz="1400" dirty="0" err="1"/>
              <a:t>Map</a:t>
            </a:r>
            <a:r>
              <a:rPr lang="fr-FR" sz="1400" dirty="0"/>
              <a:t> </a:t>
            </a:r>
            <a:r>
              <a:rPr lang="fr-FR" sz="1400" dirty="0" err="1"/>
              <a:t>adapted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V. Filipe, R. Marques, et. al, 2025, SPAL, https://dx.doi.org/10.12795/spal.2025.i34.19</a:t>
            </a:r>
            <a:endParaRPr lang="en-GB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E7C4AC-6623-1CAB-A6BF-07C85AE09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96" y="1159483"/>
            <a:ext cx="4605315" cy="4919028"/>
          </a:xfrm>
          <a:prstGeom prst="rect">
            <a:avLst/>
          </a:prstGeom>
        </p:spPr>
      </p:pic>
      <p:pic>
        <p:nvPicPr>
          <p:cNvPr id="9" name="Picture 8" descr="A piece of rock and a measuring tape&#10;&#10;AI-generated content may be incorrect.">
            <a:extLst>
              <a:ext uri="{FF2B5EF4-FFF2-40B4-BE49-F238E27FC236}">
                <a16:creationId xmlns:a16="http://schemas.microsoft.com/office/drawing/2014/main" id="{4D88BF89-0D10-6A34-4B7E-48FA9154F0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64" y="3429000"/>
            <a:ext cx="2327557" cy="1951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1EE3C-6CA3-B2A7-8EE5-760BEA88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Samples - Observable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165961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A8115-13AF-603D-5C6D-1164013D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and discussion: semi-quantification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26CCB-4623-F1A8-CF78-1BC8BF03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B8CF67B-A79E-A825-B331-80A85B94F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060114"/>
              </p:ext>
            </p:extLst>
          </p:nvPr>
        </p:nvGraphicFramePr>
        <p:xfrm>
          <a:off x="0" y="1826012"/>
          <a:ext cx="6883124" cy="3971520"/>
        </p:xfrm>
        <a:graphic>
          <a:graphicData uri="http://schemas.openxmlformats.org/drawingml/2006/table">
            <a:tbl>
              <a:tblPr firstRow="1" bandRow="1">
                <a:solidFill>
                  <a:srgbClr val="FF6699"/>
                </a:solidFill>
                <a:tableStyleId>{5C22544A-7EE6-4342-B048-85BDC9FD1C3A}</a:tableStyleId>
              </a:tblPr>
              <a:tblGrid>
                <a:gridCol w="1752936">
                  <a:extLst>
                    <a:ext uri="{9D8B030D-6E8A-4147-A177-3AD203B41FA5}">
                      <a16:colId xmlns:a16="http://schemas.microsoft.com/office/drawing/2014/main" val="3701530732"/>
                    </a:ext>
                  </a:extLst>
                </a:gridCol>
                <a:gridCol w="732884">
                  <a:extLst>
                    <a:ext uri="{9D8B030D-6E8A-4147-A177-3AD203B41FA5}">
                      <a16:colId xmlns:a16="http://schemas.microsoft.com/office/drawing/2014/main" val="2859226972"/>
                    </a:ext>
                  </a:extLst>
                </a:gridCol>
                <a:gridCol w="732884">
                  <a:extLst>
                    <a:ext uri="{9D8B030D-6E8A-4147-A177-3AD203B41FA5}">
                      <a16:colId xmlns:a16="http://schemas.microsoft.com/office/drawing/2014/main" val="122488904"/>
                    </a:ext>
                  </a:extLst>
                </a:gridCol>
                <a:gridCol w="732884">
                  <a:extLst>
                    <a:ext uri="{9D8B030D-6E8A-4147-A177-3AD203B41FA5}">
                      <a16:colId xmlns:a16="http://schemas.microsoft.com/office/drawing/2014/main" val="1767930808"/>
                    </a:ext>
                  </a:extLst>
                </a:gridCol>
                <a:gridCol w="732884">
                  <a:extLst>
                    <a:ext uri="{9D8B030D-6E8A-4147-A177-3AD203B41FA5}">
                      <a16:colId xmlns:a16="http://schemas.microsoft.com/office/drawing/2014/main" val="3445460111"/>
                    </a:ext>
                  </a:extLst>
                </a:gridCol>
                <a:gridCol w="732884">
                  <a:extLst>
                    <a:ext uri="{9D8B030D-6E8A-4147-A177-3AD203B41FA5}">
                      <a16:colId xmlns:a16="http://schemas.microsoft.com/office/drawing/2014/main" val="3816609055"/>
                    </a:ext>
                  </a:extLst>
                </a:gridCol>
                <a:gridCol w="732884">
                  <a:extLst>
                    <a:ext uri="{9D8B030D-6E8A-4147-A177-3AD203B41FA5}">
                      <a16:colId xmlns:a16="http://schemas.microsoft.com/office/drawing/2014/main" val="3294508888"/>
                    </a:ext>
                  </a:extLst>
                </a:gridCol>
                <a:gridCol w="732884">
                  <a:extLst>
                    <a:ext uri="{9D8B030D-6E8A-4147-A177-3AD203B41FA5}">
                      <a16:colId xmlns:a16="http://schemas.microsoft.com/office/drawing/2014/main" val="391469351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Sample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AB-1</a:t>
                      </a:r>
                    </a:p>
                    <a:p>
                      <a:pPr algn="ctr"/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AB-2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AB-3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AB-4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AB-5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AB-6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AB-7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8851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Quartz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77%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52%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66%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57%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76%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74%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56%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681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Phyllosilicates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14%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42%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38%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38%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118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Alkali-Feldspars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12%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4%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1183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Plagioclase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3731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Calcite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 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674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Haematite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20474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Ti Oxides 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67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Spinel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9%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4636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Mullite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traces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408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1EAA1B3-4377-3780-D854-75FE5D967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98" y="1778381"/>
            <a:ext cx="5168202" cy="4066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4E9850-8C99-9886-C728-8D9D0699EDBE}"/>
              </a:ext>
            </a:extLst>
          </p:cNvPr>
          <p:cNvSpPr txBox="1"/>
          <p:nvPr/>
        </p:nvSpPr>
        <p:spPr>
          <a:xfrm>
            <a:off x="8076809" y="5923373"/>
            <a:ext cx="3062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D</a:t>
            </a:r>
            <a:r>
              <a:rPr lang="en-GB" sz="1400" b="0" i="0" u="none" strike="noStrike" baseline="0" dirty="0"/>
              <a:t>iffractograms of </a:t>
            </a:r>
            <a:r>
              <a:rPr lang="en-GB" sz="1400" dirty="0"/>
              <a:t>AB-1 and AB-5</a:t>
            </a:r>
          </a:p>
        </p:txBody>
      </p:sp>
    </p:spTree>
    <p:extLst>
      <p:ext uri="{BB962C8B-B14F-4D97-AF65-F5344CB8AC3E}">
        <p14:creationId xmlns:p14="http://schemas.microsoft.com/office/powerpoint/2010/main" val="312696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E6E3-1FF3-E52E-79C3-0B0B1058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and discussion: OSL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F0DAEA-0055-5816-8582-654D0B9AE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"/>
          <a:stretch>
            <a:fillRect/>
          </a:stretch>
        </p:blipFill>
        <p:spPr>
          <a:xfrm>
            <a:off x="4155050" y="2851437"/>
            <a:ext cx="3818105" cy="306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ECB2B-16FD-8B89-C298-1BDCEEFD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DF9DB9-4286-1B89-45B9-C505BF9E5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48584"/>
              </p:ext>
            </p:extLst>
          </p:nvPr>
        </p:nvGraphicFramePr>
        <p:xfrm>
          <a:off x="1059465" y="1227958"/>
          <a:ext cx="10175644" cy="1463040"/>
        </p:xfrm>
        <a:graphic>
          <a:graphicData uri="http://schemas.openxmlformats.org/drawingml/2006/table">
            <a:tbl>
              <a:tblPr firstRow="1" bandRow="1">
                <a:solidFill>
                  <a:srgbClr val="FF6699"/>
                </a:solidFill>
                <a:tableStyleId>{5C22544A-7EE6-4342-B048-85BDC9FD1C3A}</a:tableStyleId>
              </a:tblPr>
              <a:tblGrid>
                <a:gridCol w="2673324">
                  <a:extLst>
                    <a:ext uri="{9D8B030D-6E8A-4147-A177-3AD203B41FA5}">
                      <a16:colId xmlns:a16="http://schemas.microsoft.com/office/drawing/2014/main" val="1722559328"/>
                    </a:ext>
                  </a:extLst>
                </a:gridCol>
                <a:gridCol w="1071760">
                  <a:extLst>
                    <a:ext uri="{9D8B030D-6E8A-4147-A177-3AD203B41FA5}">
                      <a16:colId xmlns:a16="http://schemas.microsoft.com/office/drawing/2014/main" val="2859226972"/>
                    </a:ext>
                  </a:extLst>
                </a:gridCol>
                <a:gridCol w="1071760">
                  <a:extLst>
                    <a:ext uri="{9D8B030D-6E8A-4147-A177-3AD203B41FA5}">
                      <a16:colId xmlns:a16="http://schemas.microsoft.com/office/drawing/2014/main" val="122488904"/>
                    </a:ext>
                  </a:extLst>
                </a:gridCol>
                <a:gridCol w="1071760">
                  <a:extLst>
                    <a:ext uri="{9D8B030D-6E8A-4147-A177-3AD203B41FA5}">
                      <a16:colId xmlns:a16="http://schemas.microsoft.com/office/drawing/2014/main" val="1767930808"/>
                    </a:ext>
                  </a:extLst>
                </a:gridCol>
                <a:gridCol w="1071760">
                  <a:extLst>
                    <a:ext uri="{9D8B030D-6E8A-4147-A177-3AD203B41FA5}">
                      <a16:colId xmlns:a16="http://schemas.microsoft.com/office/drawing/2014/main" val="3445460111"/>
                    </a:ext>
                  </a:extLst>
                </a:gridCol>
                <a:gridCol w="1071760">
                  <a:extLst>
                    <a:ext uri="{9D8B030D-6E8A-4147-A177-3AD203B41FA5}">
                      <a16:colId xmlns:a16="http://schemas.microsoft.com/office/drawing/2014/main" val="3816609055"/>
                    </a:ext>
                  </a:extLst>
                </a:gridCol>
                <a:gridCol w="1071760">
                  <a:extLst>
                    <a:ext uri="{9D8B030D-6E8A-4147-A177-3AD203B41FA5}">
                      <a16:colId xmlns:a16="http://schemas.microsoft.com/office/drawing/2014/main" val="3294508888"/>
                    </a:ext>
                  </a:extLst>
                </a:gridCol>
                <a:gridCol w="1071760">
                  <a:extLst>
                    <a:ext uri="{9D8B030D-6E8A-4147-A177-3AD203B41FA5}">
                      <a16:colId xmlns:a16="http://schemas.microsoft.com/office/drawing/2014/main" val="3914693511"/>
                    </a:ext>
                  </a:extLst>
                </a:gridCol>
              </a:tblGrid>
              <a:tr h="63632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Sample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AB-1</a:t>
                      </a:r>
                    </a:p>
                    <a:p>
                      <a:pPr algn="ctr"/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AB-2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AB-3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AB-4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AB-5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AB-6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AB-7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88517"/>
                  </a:ext>
                </a:extLst>
              </a:tr>
              <a:tr h="7183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Arithmetic average of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GB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GB" sz="1400" dirty="0"/>
                        <a:t> (Gy)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5.4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0.2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7.1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0.1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6.8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0.4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6.8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0.2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1.9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0.2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6.0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0.3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7.2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0.1</a:t>
                      </a:r>
                    </a:p>
                  </a:txBody>
                  <a:tcPr anchor="ctr"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96811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7F0E585-3AAA-C6F6-3731-0CEF49961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1" b="3236"/>
          <a:stretch>
            <a:fillRect/>
          </a:stretch>
        </p:blipFill>
        <p:spPr>
          <a:xfrm>
            <a:off x="248021" y="2851437"/>
            <a:ext cx="3818105" cy="3066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A1C34D-350E-66C1-DDA7-0D852D1C4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1156" r="27382" b="21063"/>
          <a:stretch>
            <a:fillRect/>
          </a:stretch>
        </p:blipFill>
        <p:spPr bwMode="auto">
          <a:xfrm>
            <a:off x="8062079" y="2851436"/>
            <a:ext cx="3818105" cy="3066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DDAF35-DB4C-BC61-4516-F2E4AC784C06}"/>
              </a:ext>
            </a:extLst>
          </p:cNvPr>
          <p:cNvSpPr txBox="1"/>
          <p:nvPr/>
        </p:nvSpPr>
        <p:spPr>
          <a:xfrm>
            <a:off x="3221538" y="6309360"/>
            <a:ext cx="568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Graphs obtained using the software </a:t>
            </a:r>
            <a:r>
              <a:rPr lang="en-GB" sz="1400" i="1" dirty="0"/>
              <a:t>Risø Analyst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7FD3D-8D5C-9117-A25A-9A7058DDE330}"/>
              </a:ext>
            </a:extLst>
          </p:cNvPr>
          <p:cNvSpPr txBox="1"/>
          <p:nvPr/>
        </p:nvSpPr>
        <p:spPr>
          <a:xfrm>
            <a:off x="4420836" y="5939782"/>
            <a:ext cx="3286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SAR - OLS dose-response curve </a:t>
            </a:r>
            <a:endParaRPr lang="en-GB" sz="14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BEB826-E782-E8BB-C49C-560395792459}"/>
              </a:ext>
            </a:extLst>
          </p:cNvPr>
          <p:cNvSpPr txBox="1"/>
          <p:nvPr/>
        </p:nvSpPr>
        <p:spPr>
          <a:xfrm>
            <a:off x="1336531" y="5939782"/>
            <a:ext cx="1641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Decay Curve</a:t>
            </a:r>
            <a:endParaRPr lang="en-GB" sz="14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E7658-3CAB-5AB8-2E53-6C30F9E849F8}"/>
              </a:ext>
            </a:extLst>
          </p:cNvPr>
          <p:cNvSpPr txBox="1"/>
          <p:nvPr/>
        </p:nvSpPr>
        <p:spPr>
          <a:xfrm>
            <a:off x="8353809" y="5939782"/>
            <a:ext cx="3328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Radial plot of the equivalent dose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40271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37597-4C13-F34D-9D8A-302D685E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and discussion: TL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DA704-7449-60C3-83B7-53050F07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4906C-AA9F-BE39-40EF-EF85A71ED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35304"/>
            <a:ext cx="3997842" cy="2385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A03682-CF72-948E-638B-42FD2B7D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079" y="2535304"/>
            <a:ext cx="3997842" cy="2385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BCE80E-8798-9972-B544-BF8451F1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158" y="2535305"/>
            <a:ext cx="3997842" cy="2385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EAB9EF-D8AA-EABF-F651-EFAE80E9B1AA}"/>
              </a:ext>
            </a:extLst>
          </p:cNvPr>
          <p:cNvSpPr txBox="1"/>
          <p:nvPr/>
        </p:nvSpPr>
        <p:spPr>
          <a:xfrm>
            <a:off x="3734464" y="5016244"/>
            <a:ext cx="4554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Glow curves obtained for one aliquot of sample AB-1</a:t>
            </a:r>
          </a:p>
          <a:p>
            <a:pPr algn="ctr"/>
            <a:r>
              <a:rPr lang="en-GB" sz="1400" dirty="0"/>
              <a:t>Graphs obtained using the software </a:t>
            </a:r>
            <a:r>
              <a:rPr lang="en-GB" sz="1400" i="1" dirty="0"/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398079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C5AC8-FAD0-D0A8-244E-B216DB28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23314-60CE-0A27-21AA-27AE5C771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227957"/>
            <a:ext cx="6752249" cy="559016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Do an in-depth analysis of the aliquots of the remaining samples</a:t>
            </a:r>
          </a:p>
          <a:p>
            <a:r>
              <a:rPr lang="en-GB" dirty="0"/>
              <a:t>Study and compare different methods and conditions to conclude which one is the most suitable</a:t>
            </a:r>
          </a:p>
          <a:p>
            <a:r>
              <a:rPr lang="en-GB" dirty="0"/>
              <a:t>Apply the methodological approach to samples with different chronologies and production technologies</a:t>
            </a:r>
          </a:p>
          <a:p>
            <a:r>
              <a:rPr lang="en-GB" dirty="0"/>
              <a:t>In the context of cultural heritage preservation, it is important to test different methods depending on the samples and update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A868D-2DF5-A228-516D-5D9016DA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FCCF7E-2009-0C47-64E4-6C564603C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73" y="592095"/>
            <a:ext cx="4267266" cy="59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86226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5798</TotalTime>
  <Words>358</Words>
  <Application>Microsoft Office PowerPoint</Application>
  <PresentationFormat>Widescreen</PresentationFormat>
  <Paragraphs>128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Arial</vt:lpstr>
      <vt:lpstr>Neue Haas Grotesk Text Pro</vt:lpstr>
      <vt:lpstr>VanillaVTI</vt:lpstr>
      <vt:lpstr>The Effect of Heterogeneous Heating on the Mineralogical Composition and on the Luminescence Dosimetry of Ceramic Materials</vt:lpstr>
      <vt:lpstr>Samples - Observable characteristics</vt:lpstr>
      <vt:lpstr>Results and discussion: semi-quantification</vt:lpstr>
      <vt:lpstr>Results and discussion: OSL</vt:lpstr>
      <vt:lpstr>Results and discussion: TL</vt:lpstr>
      <vt:lpstr>Conclusions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Beatriz Lima da Costa</dc:creator>
  <cp:lastModifiedBy>Ana Beatriz Lima da Costa</cp:lastModifiedBy>
  <cp:revision>31</cp:revision>
  <dcterms:created xsi:type="dcterms:W3CDTF">2026-01-02T12:19:34Z</dcterms:created>
  <dcterms:modified xsi:type="dcterms:W3CDTF">2026-01-25T20:03:11Z</dcterms:modified>
</cp:coreProperties>
</file>