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8" r:id="rId5"/>
    <p:sldId id="260" r:id="rId6"/>
    <p:sldId id="261" r:id="rId7"/>
    <p:sldId id="273" r:id="rId8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5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54D63-3A1F-466E-8AB5-6D63CF5FDC29}" type="datetimeFigureOut">
              <a:rPr lang="pt-PT" smtClean="0"/>
              <a:t>26/01/2026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FA6E4-6D32-4E51-8F74-463E063276F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38481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8102C-76FA-4C40-B1D4-CCCC65A100DB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43584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0C979-E995-CBC4-E483-4DB0569A5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17911E9A-F628-9CC4-9ECD-FC9002CD74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89F12E26-450C-4B61-9690-BA87CE5655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A06B644-8089-A795-4CA4-945FD5FBAB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8102C-76FA-4C40-B1D4-CCCC65A100DB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70150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653865-62F5-818B-FB3A-6A84A61F7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39685E-3419-7FD3-C673-336C464862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A802AE2-D93E-EB1E-2402-B6F891F62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7A28-D014-444E-B6E2-1E96D2463AC7}" type="datetimeFigureOut">
              <a:rPr lang="pt-PT" smtClean="0"/>
              <a:t>26/01/2026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724900F-DE96-AB7B-38D1-DE41E0482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1C28E7A-9F2B-C810-8748-2B3006752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A6CA7-62BC-4FCA-A7B0-CD591585B91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21229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BCE892-67DF-536C-DB0A-A6ED3CADA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35848A29-18E4-4B43-7499-0E52E19CC2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7F1F174-8C2A-B3A7-316B-3657F929C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7A28-D014-444E-B6E2-1E96D2463AC7}" type="datetimeFigureOut">
              <a:rPr lang="pt-PT" smtClean="0"/>
              <a:t>26/01/2026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D0CD968-0C81-2907-23C9-B6DF455DF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F89EAE5-47BB-2F8C-0D6C-ED9B702B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A6CA7-62BC-4FCA-A7B0-CD591585B91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17630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A06086D-7664-F142-86AB-A5039EECE0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322835D2-3A8F-E2A5-89A0-386FCE71D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769878F-DD68-58BF-E7B2-FD63EBE8D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7A28-D014-444E-B6E2-1E96D2463AC7}" type="datetimeFigureOut">
              <a:rPr lang="pt-PT" smtClean="0"/>
              <a:t>26/01/2026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71A8959-CAB2-6004-DF38-2A3C54F15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3658222-1639-8CB7-B42B-293ACABD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A6CA7-62BC-4FCA-A7B0-CD591585B91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64214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D99E70-568E-378C-1F96-1A8EE31B6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7F8FF1D-8A53-B63E-EE6F-20AE7E958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C5655C3-EEAA-005A-B6E8-9D400AC2E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7A28-D014-444E-B6E2-1E96D2463AC7}" type="datetimeFigureOut">
              <a:rPr lang="pt-PT" smtClean="0"/>
              <a:t>26/01/2026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06EF9EC-715E-6F80-F43E-937093F71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9A579D2-E576-B9CF-F360-77AB31B39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A6CA7-62BC-4FCA-A7B0-CD591585B91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93086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8EA2FF-2742-37FB-3848-EBF66A093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A4B5C06-593E-B551-67EE-B0601601F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E456C5B-CDA9-B109-A08A-4981564D7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7A28-D014-444E-B6E2-1E96D2463AC7}" type="datetimeFigureOut">
              <a:rPr lang="pt-PT" smtClean="0"/>
              <a:t>26/01/2026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C5B29C3-DDD9-663F-2770-BE420F42B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388527C-74DD-69D0-0FC1-AA275068B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A6CA7-62BC-4FCA-A7B0-CD591585B91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46053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38420E-9FFE-2440-3CF7-4480FE386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E01CC1E-3CDD-5576-E84A-4CC371B55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46149BAF-72A3-7D19-38AC-CC0B502B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0A50BFB6-575C-CA65-4828-4E3A67D4D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7A28-D014-444E-B6E2-1E96D2463AC7}" type="datetimeFigureOut">
              <a:rPr lang="pt-PT" smtClean="0"/>
              <a:t>26/01/2026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0707A9D-B9F0-4786-9257-A64252602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81B18EA5-AF30-6142-FF5D-18B4A48F8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A6CA7-62BC-4FCA-A7B0-CD591585B91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47342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4F9C98-23E3-79BF-5169-1ADDD5354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63EA6E5-B21F-9B63-FE18-6D09D2B11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078574E5-ED5B-FCA3-2919-C951A2076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20B90366-79EB-E58C-BFE0-6086297AA7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9963E33-21E9-1A20-0F13-F5D9AFE175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8B96875A-FE21-27DF-5233-3B21C4033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7A28-D014-444E-B6E2-1E96D2463AC7}" type="datetimeFigureOut">
              <a:rPr lang="pt-PT" smtClean="0"/>
              <a:t>26/01/2026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0B7FFB26-6D70-C773-C4AF-92AD3DA2F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166D009F-7577-2BB8-E2A7-3E56C6B6F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A6CA7-62BC-4FCA-A7B0-CD591585B91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7105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4C9284-9DA1-956E-95F7-751D16BD2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678AEEC8-E08E-1A7D-9556-F8746CFB4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7A28-D014-444E-B6E2-1E96D2463AC7}" type="datetimeFigureOut">
              <a:rPr lang="pt-PT" smtClean="0"/>
              <a:t>26/01/2026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EE18CA84-E289-B0AA-3D3B-4D928AB88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E4528162-A94F-8D4E-C0C0-73E371226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A6CA7-62BC-4FCA-A7B0-CD591585B91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6999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9FCBF785-C548-7989-AB74-AD3FF5C20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7A28-D014-444E-B6E2-1E96D2463AC7}" type="datetimeFigureOut">
              <a:rPr lang="pt-PT" smtClean="0"/>
              <a:t>26/01/2026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D8709B74-1CA0-E85D-0870-DC5931D8B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239C05F3-D175-1795-2D29-AF6B79E22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A6CA7-62BC-4FCA-A7B0-CD591585B91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6339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C1E0CE-C0D3-40FE-D181-7CE90512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9E6F154-896A-5E78-3CA6-4D9A99D90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6E357966-626B-8880-AF0A-6F26C6A05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E8532951-134C-89FA-BFB8-93081B307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7A28-D014-444E-B6E2-1E96D2463AC7}" type="datetimeFigureOut">
              <a:rPr lang="pt-PT" smtClean="0"/>
              <a:t>26/01/2026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7761A00-F16C-347D-6982-8690A7B5F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8E8EF7C3-2256-AB9B-198C-8D3F2D481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A6CA7-62BC-4FCA-A7B0-CD591585B91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55388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933AFD-4282-341A-B25D-25E846BBD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5966C47A-2FC6-C586-786E-04C1C6D5E9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8B2850BB-DE8C-24C7-B284-A83F81AFC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BA9776D-49C7-B9B4-B9A2-2E81D4F64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7A28-D014-444E-B6E2-1E96D2463AC7}" type="datetimeFigureOut">
              <a:rPr lang="pt-PT" smtClean="0"/>
              <a:t>26/01/2026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86FE4C48-E81B-AC92-2A28-2407120F7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301F0E0-B44B-96F2-7F14-8F8807BC6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A6CA7-62BC-4FCA-A7B0-CD591585B91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8301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60CF707D-9AD7-06B6-E073-267CCBC4F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BBD67BF-9619-8721-A7CE-A46DFFE93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79318A6-9C27-6F9D-2A99-935E0A3187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1B7A28-D014-444E-B6E2-1E96D2463AC7}" type="datetimeFigureOut">
              <a:rPr lang="pt-PT" smtClean="0"/>
              <a:t>26/01/2026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7CD1272-E8B4-AF98-77AB-FC8838FA2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5BBE7AA-CDA4-903B-8F80-FABDDA84C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0A6CA7-62BC-4FCA-A7B0-CD591585B91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9517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12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33.png"/><Relationship Id="rId5" Type="http://schemas.openxmlformats.org/officeDocument/2006/relationships/image" Target="../media/image19.png"/><Relationship Id="rId10" Type="http://schemas.openxmlformats.org/officeDocument/2006/relationships/image" Target="../media/image32.png"/><Relationship Id="rId4" Type="http://schemas.openxmlformats.org/officeDocument/2006/relationships/image" Target="../media/image18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81BCF07-D29E-5D8B-DE5E-0D3936323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0682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FB0E419-4156-F509-E8A9-3BE9DF0B4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885" y="1554163"/>
            <a:ext cx="4334480" cy="476316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E883E94-A146-DEF5-0986-0D06FD6C88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62724"/>
            <a:ext cx="12192000" cy="29527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C9ADA3D-5528-E061-F83F-5DCAECC79F7C}"/>
              </a:ext>
            </a:extLst>
          </p:cNvPr>
          <p:cNvSpPr txBox="1"/>
          <p:nvPr/>
        </p:nvSpPr>
        <p:spPr>
          <a:xfrm>
            <a:off x="5856732" y="1738716"/>
            <a:ext cx="5939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Multi-Level Magnetic Tunnel Junctions</a:t>
            </a:r>
            <a:endParaRPr lang="pt-PT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2CA8CFC-745D-70CB-FB27-19483EFE2E4C}"/>
              </a:ext>
            </a:extLst>
          </p:cNvPr>
          <p:cNvSpPr txBox="1"/>
          <p:nvPr/>
        </p:nvSpPr>
        <p:spPr>
          <a:xfrm>
            <a:off x="7095744" y="4492903"/>
            <a:ext cx="3273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Author</a:t>
            </a:r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João Nóbrega </a:t>
            </a:r>
          </a:p>
          <a:p>
            <a:pPr algn="ctr"/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t-PT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Supervisers</a:t>
            </a:r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Prof. Dra. Susana Freitas</a:t>
            </a:r>
          </a:p>
        </p:txBody>
      </p:sp>
    </p:spTree>
    <p:extLst>
      <p:ext uri="{BB962C8B-B14F-4D97-AF65-F5344CB8AC3E}">
        <p14:creationId xmlns:p14="http://schemas.microsoft.com/office/powerpoint/2010/main" val="1772089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70F93-7381-EA66-E1A6-6B90781EF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DB2053-B414-DED6-8ECC-DB9C3D97A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0682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8343FC0-7143-EA6B-F304-F11C7B079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62724"/>
            <a:ext cx="12192000" cy="29527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5AECD93-55CB-7A1C-0F8E-8AF68DE7A595}"/>
              </a:ext>
            </a:extLst>
          </p:cNvPr>
          <p:cNvSpPr txBox="1"/>
          <p:nvPr/>
        </p:nvSpPr>
        <p:spPr>
          <a:xfrm>
            <a:off x="429768" y="141802"/>
            <a:ext cx="2484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err="1">
                <a:solidFill>
                  <a:schemeClr val="bg1"/>
                </a:solidFill>
              </a:rPr>
              <a:t>Motivation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38C301B-2475-DEA7-2195-8ED5565D5D07}"/>
              </a:ext>
            </a:extLst>
          </p:cNvPr>
          <p:cNvSpPr txBox="1"/>
          <p:nvPr/>
        </p:nvSpPr>
        <p:spPr>
          <a:xfrm>
            <a:off x="176022" y="1398089"/>
            <a:ext cx="54772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Need for denser and energy-efficient non-volatile memories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Multi-level MTJs enable more than 2 bit per cell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Spin-Orbit Torque offers reliable and efficient writing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Shape anisotropy enables geometry-controlled magnetic states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Micromagnetic simulations are essential for design and optimization</a:t>
            </a:r>
          </a:p>
        </p:txBody>
      </p:sp>
      <p:pic>
        <p:nvPicPr>
          <p:cNvPr id="12" name="Imagem 11" descr="Uma imagem com texto, captura de ecrã, Página web, Website&#10;&#10;Os conteúdos gerados por IA podem estar incorretos.">
            <a:extLst>
              <a:ext uri="{FF2B5EF4-FFF2-40B4-BE49-F238E27FC236}">
                <a16:creationId xmlns:a16="http://schemas.microsoft.com/office/drawing/2014/main" id="{7F17AA2E-2BF5-8CE7-9F28-F7CB17996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240" y="951088"/>
            <a:ext cx="4820312" cy="2477912"/>
          </a:xfrm>
          <a:prstGeom prst="rect">
            <a:avLst/>
          </a:prstGeom>
        </p:spPr>
      </p:pic>
      <p:pic>
        <p:nvPicPr>
          <p:cNvPr id="14" name="Imagem 13" descr="Uma imagem com texto, captura de ecrã, Página web, Website&#10;&#10;Os conteúdos gerados por IA podem estar incorretos.">
            <a:extLst>
              <a:ext uri="{FF2B5EF4-FFF2-40B4-BE49-F238E27FC236}">
                <a16:creationId xmlns:a16="http://schemas.microsoft.com/office/drawing/2014/main" id="{7284F3FB-1BDC-B3FB-6273-207DBACBD4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9714" y="1892720"/>
            <a:ext cx="4360846" cy="2130455"/>
          </a:xfrm>
          <a:prstGeom prst="rect">
            <a:avLst/>
          </a:prstGeom>
        </p:spPr>
      </p:pic>
      <p:pic>
        <p:nvPicPr>
          <p:cNvPr id="16" name="Imagem 15" descr="Uma imagem com texto, captura de ecrã, computador, Website&#10;&#10;Os conteúdos gerados por IA podem estar incorretos.">
            <a:extLst>
              <a:ext uri="{FF2B5EF4-FFF2-40B4-BE49-F238E27FC236}">
                <a16:creationId xmlns:a16="http://schemas.microsoft.com/office/drawing/2014/main" id="{73988774-596A-A0D5-4936-22B024C37B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0523" y="3518420"/>
            <a:ext cx="3664458" cy="1992951"/>
          </a:xfrm>
          <a:prstGeom prst="rect">
            <a:avLst/>
          </a:prstGeom>
        </p:spPr>
      </p:pic>
      <p:pic>
        <p:nvPicPr>
          <p:cNvPr id="18" name="Imagem 17" descr="Uma imagem com texto, captura de ecrã, Tipo de letra, branco&#10;&#10;Os conteúdos gerados por IA podem estar incorretos.">
            <a:extLst>
              <a:ext uri="{FF2B5EF4-FFF2-40B4-BE49-F238E27FC236}">
                <a16:creationId xmlns:a16="http://schemas.microsoft.com/office/drawing/2014/main" id="{797C7780-B375-00E9-B5AC-FA190DB386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3901" y="4112595"/>
            <a:ext cx="4168819" cy="164855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62D432A-59FD-82D3-B901-010B6439775A}"/>
              </a:ext>
            </a:extLst>
          </p:cNvPr>
          <p:cNvSpPr txBox="1"/>
          <p:nvPr/>
        </p:nvSpPr>
        <p:spPr>
          <a:xfrm>
            <a:off x="11795760" y="6525695"/>
            <a:ext cx="48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400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94354-D7D9-127E-0983-F02C3AFF9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33CF711-71EB-B5A9-440B-74894E3A6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0682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8618885-CEF4-773A-8398-E8A403CAA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62724"/>
            <a:ext cx="12192000" cy="29527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53C4887-D210-757A-E3B7-C46341583C49}"/>
              </a:ext>
            </a:extLst>
          </p:cNvPr>
          <p:cNvSpPr txBox="1"/>
          <p:nvPr/>
        </p:nvSpPr>
        <p:spPr>
          <a:xfrm>
            <a:off x="429768" y="141802"/>
            <a:ext cx="6062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err="1">
                <a:solidFill>
                  <a:schemeClr val="bg1"/>
                </a:solidFill>
              </a:rPr>
              <a:t>Magnetic</a:t>
            </a:r>
            <a:r>
              <a:rPr lang="pt-PT" sz="2800" dirty="0">
                <a:solidFill>
                  <a:schemeClr val="bg1"/>
                </a:solidFill>
              </a:rPr>
              <a:t> Memories</a:t>
            </a:r>
          </a:p>
        </p:txBody>
      </p:sp>
      <p:sp>
        <p:nvSpPr>
          <p:cNvPr id="12" name="Fluxograma: Processo 11">
            <a:extLst>
              <a:ext uri="{FF2B5EF4-FFF2-40B4-BE49-F238E27FC236}">
                <a16:creationId xmlns:a16="http://schemas.microsoft.com/office/drawing/2014/main" id="{33080851-3D69-75DE-3C8D-0106FBC16602}"/>
              </a:ext>
            </a:extLst>
          </p:cNvPr>
          <p:cNvSpPr/>
          <p:nvPr/>
        </p:nvSpPr>
        <p:spPr>
          <a:xfrm>
            <a:off x="1742052" y="1706536"/>
            <a:ext cx="3367278" cy="1424946"/>
          </a:xfrm>
          <a:prstGeom prst="flowChartProcess">
            <a:avLst/>
          </a:prstGeom>
          <a:ln>
            <a:solidFill>
              <a:srgbClr val="CA8580"/>
            </a:solidFill>
          </a:ln>
          <a:effectLst>
            <a:glow>
              <a:schemeClr val="accent1">
                <a:alpha val="42000"/>
              </a:schemeClr>
            </a:glow>
            <a:outerShdw blurRad="50800" dist="50800" dir="5400000" sx="1000" sy="1000" algn="ctr" rotWithShape="0">
              <a:srgbClr val="000000"/>
            </a:outerShdw>
            <a:reflection endPos="0" dist="38100" dir="5400000" sy="-100000" algn="bl" rotWithShape="0"/>
          </a:effectLst>
          <a:scene3d>
            <a:camera prst="isometricOffAxis2Top">
              <a:rot lat="18997400" lon="3502999" rev="17817617"/>
            </a:camera>
            <a:lightRig rig="threePt" dir="t">
              <a:rot lat="0" lon="0" rev="0"/>
            </a:lightRig>
          </a:scene3d>
          <a:sp3d prstMaterial="matte">
            <a:bevelT w="0" h="48895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 useBgFill="1">
        <p:nvSpPr>
          <p:cNvPr id="16" name="Fluxograma: Processo 15">
            <a:extLst>
              <a:ext uri="{FF2B5EF4-FFF2-40B4-BE49-F238E27FC236}">
                <a16:creationId xmlns:a16="http://schemas.microsoft.com/office/drawing/2014/main" id="{AAF8FA12-A84D-F584-0C25-7D0E486328EF}"/>
              </a:ext>
            </a:extLst>
          </p:cNvPr>
          <p:cNvSpPr/>
          <p:nvPr/>
        </p:nvSpPr>
        <p:spPr>
          <a:xfrm>
            <a:off x="1713477" y="1258069"/>
            <a:ext cx="3367278" cy="1424946"/>
          </a:xfrm>
          <a:prstGeom prst="flowChartProcess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glow>
              <a:schemeClr val="accent1">
                <a:alpha val="42000"/>
              </a:schemeClr>
            </a:glow>
            <a:reflection endPos="0" dist="38100" dir="5400000" sy="-100000" algn="bl" rotWithShape="0"/>
            <a:softEdge rad="0"/>
          </a:effectLst>
          <a:scene3d>
            <a:camera prst="isometricOffAxis2Top">
              <a:rot lat="18997400" lon="3502999" rev="17817617"/>
            </a:camera>
            <a:lightRig rig="threePt" dir="t">
              <a:rot lat="0" lon="0" rev="0"/>
            </a:lightRig>
          </a:scene3d>
          <a:sp3d prstMaterial="matte">
            <a:bevelT w="0" h="48895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err="1"/>
              <a:t>Ttu</a:t>
            </a:r>
            <a:endParaRPr lang="pt-PT" dirty="0"/>
          </a:p>
        </p:txBody>
      </p:sp>
      <p:sp>
        <p:nvSpPr>
          <p:cNvPr id="17" name="Fluxograma: Processo 16">
            <a:extLst>
              <a:ext uri="{FF2B5EF4-FFF2-40B4-BE49-F238E27FC236}">
                <a16:creationId xmlns:a16="http://schemas.microsoft.com/office/drawing/2014/main" id="{65A62EF3-5242-D7B4-434D-399A8D55652D}"/>
              </a:ext>
            </a:extLst>
          </p:cNvPr>
          <p:cNvSpPr/>
          <p:nvPr/>
        </p:nvSpPr>
        <p:spPr>
          <a:xfrm>
            <a:off x="1694046" y="806824"/>
            <a:ext cx="3367278" cy="1424946"/>
          </a:xfrm>
          <a:prstGeom prst="flowChartProcess">
            <a:avLst/>
          </a:prstGeom>
          <a:solidFill>
            <a:srgbClr val="CA8580"/>
          </a:solidFill>
          <a:ln>
            <a:solidFill>
              <a:srgbClr val="CA8580"/>
            </a:solidFill>
          </a:ln>
          <a:effectLst>
            <a:glow>
              <a:schemeClr val="accent1">
                <a:alpha val="42000"/>
              </a:schemeClr>
            </a:glow>
            <a:outerShdw blurRad="50800" dist="50800" dir="5400000" sx="1000" sy="1000" algn="ctr" rotWithShape="0">
              <a:srgbClr val="000000"/>
            </a:outerShdw>
            <a:reflection endPos="0" dist="38100" dir="5400000" sy="-100000" algn="bl" rotWithShape="0"/>
            <a:softEdge rad="0"/>
          </a:effectLst>
          <a:scene3d>
            <a:camera prst="isometricOffAxis2Top">
              <a:rot lat="18997400" lon="3502999" rev="17817617"/>
            </a:camera>
            <a:lightRig rig="threePt" dir="t">
              <a:rot lat="0" lon="0" rev="0"/>
            </a:lightRig>
          </a:scene3d>
          <a:sp3d prstMaterial="matte">
            <a:bevelT w="0" h="48895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39CA6A7-3E5A-4278-8321-6028D4BBDCEF}"/>
              </a:ext>
            </a:extLst>
          </p:cNvPr>
          <p:cNvSpPr txBox="1"/>
          <p:nvPr/>
        </p:nvSpPr>
        <p:spPr>
          <a:xfrm>
            <a:off x="1699181" y="1539398"/>
            <a:ext cx="740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FM</a:t>
            </a:r>
          </a:p>
        </p:txBody>
      </p:sp>
      <p:sp>
        <p:nvSpPr>
          <p:cNvPr id="21" name="Seta: Entalhada Para a Direita 20">
            <a:extLst>
              <a:ext uri="{FF2B5EF4-FFF2-40B4-BE49-F238E27FC236}">
                <a16:creationId xmlns:a16="http://schemas.microsoft.com/office/drawing/2014/main" id="{8D7EA020-0C04-8B9B-3A9C-29BC9DE74DC1}"/>
              </a:ext>
            </a:extLst>
          </p:cNvPr>
          <p:cNvSpPr/>
          <p:nvPr/>
        </p:nvSpPr>
        <p:spPr>
          <a:xfrm rot="853913">
            <a:off x="2516560" y="2755370"/>
            <a:ext cx="822960" cy="298038"/>
          </a:xfrm>
          <a:prstGeom prst="notchedRightArrow">
            <a:avLst/>
          </a:prstGeom>
          <a:solidFill>
            <a:srgbClr val="CC484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Seta: Entalhada Para a Direita 21">
            <a:extLst>
              <a:ext uri="{FF2B5EF4-FFF2-40B4-BE49-F238E27FC236}">
                <a16:creationId xmlns:a16="http://schemas.microsoft.com/office/drawing/2014/main" id="{46DD2834-A08E-0010-212D-8C901D2290D8}"/>
              </a:ext>
            </a:extLst>
          </p:cNvPr>
          <p:cNvSpPr/>
          <p:nvPr/>
        </p:nvSpPr>
        <p:spPr>
          <a:xfrm rot="853913">
            <a:off x="2550148" y="1830916"/>
            <a:ext cx="822960" cy="298038"/>
          </a:xfrm>
          <a:prstGeom prst="notchedRightArrow">
            <a:avLst/>
          </a:prstGeom>
          <a:solidFill>
            <a:srgbClr val="CC484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Fluxograma: Processo 22">
            <a:extLst>
              <a:ext uri="{FF2B5EF4-FFF2-40B4-BE49-F238E27FC236}">
                <a16:creationId xmlns:a16="http://schemas.microsoft.com/office/drawing/2014/main" id="{9A46F1CB-7C86-D215-8EE2-07AA7AC34656}"/>
              </a:ext>
            </a:extLst>
          </p:cNvPr>
          <p:cNvSpPr/>
          <p:nvPr/>
        </p:nvSpPr>
        <p:spPr>
          <a:xfrm>
            <a:off x="1745481" y="4250267"/>
            <a:ext cx="3367278" cy="1424946"/>
          </a:xfrm>
          <a:prstGeom prst="flowChartProcess">
            <a:avLst/>
          </a:prstGeom>
          <a:ln>
            <a:solidFill>
              <a:srgbClr val="CA8580"/>
            </a:solidFill>
          </a:ln>
          <a:effectLst>
            <a:glow>
              <a:schemeClr val="accent1">
                <a:alpha val="42000"/>
              </a:schemeClr>
            </a:glow>
            <a:outerShdw blurRad="50800" dist="50800" dir="5400000" sx="1000" sy="1000" algn="ctr" rotWithShape="0">
              <a:srgbClr val="000000"/>
            </a:outerShdw>
            <a:reflection endPos="0" dist="38100" dir="5400000" sy="-100000" algn="bl" rotWithShape="0"/>
          </a:effectLst>
          <a:scene3d>
            <a:camera prst="isometricOffAxis2Top">
              <a:rot lat="18997400" lon="3502999" rev="17817617"/>
            </a:camera>
            <a:lightRig rig="threePt" dir="t">
              <a:rot lat="0" lon="0" rev="0"/>
            </a:lightRig>
          </a:scene3d>
          <a:sp3d prstMaterial="matte">
            <a:bevelT w="0" h="48895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 useBgFill="1">
        <p:nvSpPr>
          <p:cNvPr id="24" name="Fluxograma: Processo 23">
            <a:extLst>
              <a:ext uri="{FF2B5EF4-FFF2-40B4-BE49-F238E27FC236}">
                <a16:creationId xmlns:a16="http://schemas.microsoft.com/office/drawing/2014/main" id="{9E2489A1-3D63-FF55-47ED-F56F62588B34}"/>
              </a:ext>
            </a:extLst>
          </p:cNvPr>
          <p:cNvSpPr/>
          <p:nvPr/>
        </p:nvSpPr>
        <p:spPr>
          <a:xfrm>
            <a:off x="1726050" y="3801800"/>
            <a:ext cx="3367278" cy="1424946"/>
          </a:xfrm>
          <a:prstGeom prst="flowChartProcess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glow>
              <a:schemeClr val="accent1">
                <a:alpha val="42000"/>
              </a:schemeClr>
            </a:glow>
            <a:reflection endPos="0" dist="38100" dir="5400000" sy="-100000" algn="bl" rotWithShape="0"/>
            <a:softEdge rad="0"/>
          </a:effectLst>
          <a:scene3d>
            <a:camera prst="isometricOffAxis2Top">
              <a:rot lat="18997400" lon="3502999" rev="17817617"/>
            </a:camera>
            <a:lightRig rig="threePt" dir="t">
              <a:rot lat="0" lon="0" rev="0"/>
            </a:lightRig>
          </a:scene3d>
          <a:sp3d prstMaterial="matte">
            <a:bevelT w="0" h="48895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err="1"/>
              <a:t>Ttu</a:t>
            </a:r>
            <a:endParaRPr lang="pt-PT" dirty="0"/>
          </a:p>
        </p:txBody>
      </p:sp>
      <p:sp>
        <p:nvSpPr>
          <p:cNvPr id="25" name="Fluxograma: Processo 24">
            <a:extLst>
              <a:ext uri="{FF2B5EF4-FFF2-40B4-BE49-F238E27FC236}">
                <a16:creationId xmlns:a16="http://schemas.microsoft.com/office/drawing/2014/main" id="{D24491EB-F3F1-D731-8DA1-0FFAA602CFD8}"/>
              </a:ext>
            </a:extLst>
          </p:cNvPr>
          <p:cNvSpPr/>
          <p:nvPr/>
        </p:nvSpPr>
        <p:spPr>
          <a:xfrm>
            <a:off x="1707000" y="3344807"/>
            <a:ext cx="3367278" cy="1424946"/>
          </a:xfrm>
          <a:prstGeom prst="flowChartProcess">
            <a:avLst/>
          </a:prstGeom>
          <a:solidFill>
            <a:srgbClr val="CA8580"/>
          </a:solidFill>
          <a:ln>
            <a:solidFill>
              <a:srgbClr val="CA8580"/>
            </a:solidFill>
          </a:ln>
          <a:effectLst>
            <a:glow>
              <a:schemeClr val="accent1">
                <a:alpha val="42000"/>
              </a:schemeClr>
            </a:glow>
            <a:outerShdw blurRad="50800" dist="50800" dir="5400000" sx="1000" sy="1000" algn="ctr" rotWithShape="0">
              <a:srgbClr val="000000"/>
            </a:outerShdw>
            <a:reflection endPos="0" dist="38100" dir="5400000" sy="-100000" algn="bl" rotWithShape="0"/>
            <a:softEdge rad="0"/>
          </a:effectLst>
          <a:scene3d>
            <a:camera prst="isometricOffAxis2Top">
              <a:rot lat="18997400" lon="3502999" rev="17817617"/>
            </a:camera>
            <a:lightRig rig="threePt" dir="t">
              <a:rot lat="0" lon="0" rev="0"/>
            </a:lightRig>
          </a:scene3d>
          <a:sp3d prstMaterial="matte">
            <a:bevelT w="0" h="48895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60351BE3-05AB-D353-0B3A-72E6798698D2}"/>
              </a:ext>
            </a:extLst>
          </p:cNvPr>
          <p:cNvSpPr txBox="1"/>
          <p:nvPr/>
        </p:nvSpPr>
        <p:spPr>
          <a:xfrm>
            <a:off x="1109973" y="4548123"/>
            <a:ext cx="1947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TB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6475B6C7-94E2-04FA-60DB-3E1569245758}"/>
              </a:ext>
            </a:extLst>
          </p:cNvPr>
          <p:cNvSpPr txBox="1"/>
          <p:nvPr/>
        </p:nvSpPr>
        <p:spPr>
          <a:xfrm>
            <a:off x="1716906" y="4089041"/>
            <a:ext cx="740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FM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C5A8A03C-C1D0-5A9F-E5C0-2A4F5A6D2A2C}"/>
              </a:ext>
            </a:extLst>
          </p:cNvPr>
          <p:cNvSpPr txBox="1"/>
          <p:nvPr/>
        </p:nvSpPr>
        <p:spPr>
          <a:xfrm>
            <a:off x="1756911" y="4985168"/>
            <a:ext cx="740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FM</a:t>
            </a:r>
          </a:p>
        </p:txBody>
      </p:sp>
      <p:sp>
        <p:nvSpPr>
          <p:cNvPr id="29" name="Seta: Entalhada Para a Direita 28">
            <a:extLst>
              <a:ext uri="{FF2B5EF4-FFF2-40B4-BE49-F238E27FC236}">
                <a16:creationId xmlns:a16="http://schemas.microsoft.com/office/drawing/2014/main" id="{429E2248-C728-9F18-41CA-B58751B47C45}"/>
              </a:ext>
            </a:extLst>
          </p:cNvPr>
          <p:cNvSpPr/>
          <p:nvPr/>
        </p:nvSpPr>
        <p:spPr>
          <a:xfrm rot="853913">
            <a:off x="2484355" y="4399103"/>
            <a:ext cx="822960" cy="298038"/>
          </a:xfrm>
          <a:prstGeom prst="notchedRightArrow">
            <a:avLst/>
          </a:prstGeom>
          <a:solidFill>
            <a:srgbClr val="CC484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Seta: Entalhada Para a Direita 29">
            <a:extLst>
              <a:ext uri="{FF2B5EF4-FFF2-40B4-BE49-F238E27FC236}">
                <a16:creationId xmlns:a16="http://schemas.microsoft.com/office/drawing/2014/main" id="{114A5937-AA42-F10F-2022-9166A102F27D}"/>
              </a:ext>
            </a:extLst>
          </p:cNvPr>
          <p:cNvSpPr/>
          <p:nvPr/>
        </p:nvSpPr>
        <p:spPr>
          <a:xfrm rot="11714546">
            <a:off x="2385143" y="5246780"/>
            <a:ext cx="822960" cy="298038"/>
          </a:xfrm>
          <a:prstGeom prst="notchedRightArrow">
            <a:avLst/>
          </a:prstGeom>
          <a:solidFill>
            <a:srgbClr val="CC484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2795166E-5006-448F-BC49-646202638D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22984" y="1711255"/>
            <a:ext cx="1138566" cy="433150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1A7B036F-0E8C-781F-94C3-C12A1102DF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16525" y="4383976"/>
            <a:ext cx="1138566" cy="433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2D573475-5FCE-F3DC-E42F-68928CB667A5}"/>
                  </a:ext>
                </a:extLst>
              </p:cNvPr>
              <p:cNvSpPr txBox="1"/>
              <p:nvPr/>
            </p:nvSpPr>
            <p:spPr>
              <a:xfrm>
                <a:off x="-280420" y="4455790"/>
                <a:ext cx="113228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PT" b="0" i="1" smtClean="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m:rPr>
                              <m:sty m:val="p"/>
                            </m:rPr>
                            <a:rPr lang="pt-PT" b="0" i="1" smtClean="0"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2D573475-5FCE-F3DC-E42F-68928CB66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0420" y="4455790"/>
                <a:ext cx="1132288" cy="276999"/>
              </a:xfrm>
              <a:prstGeom prst="rect">
                <a:avLst/>
              </a:prstGeom>
              <a:blipFill>
                <a:blip r:embed="rId6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B90EE057-6DD5-5F77-9A37-079A0F003767}"/>
                  </a:ext>
                </a:extLst>
              </p:cNvPr>
              <p:cNvSpPr txBox="1"/>
              <p:nvPr/>
            </p:nvSpPr>
            <p:spPr>
              <a:xfrm>
                <a:off x="-354271" y="1785251"/>
                <a:ext cx="113228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PT" b="0" i="1" smtClean="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PT" b="0" i="1" smtClean="0"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B90EE057-6DD5-5F77-9A37-079A0F003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4271" y="1785251"/>
                <a:ext cx="1132288" cy="276999"/>
              </a:xfrm>
              <a:prstGeom prst="rect">
                <a:avLst/>
              </a:prstGeom>
              <a:blipFill>
                <a:blip r:embed="rId7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CaixaDeTexto 40">
            <a:extLst>
              <a:ext uri="{FF2B5EF4-FFF2-40B4-BE49-F238E27FC236}">
                <a16:creationId xmlns:a16="http://schemas.microsoft.com/office/drawing/2014/main" id="{6B4E7271-5F02-069C-6EA4-FFF495D848BB}"/>
              </a:ext>
            </a:extLst>
          </p:cNvPr>
          <p:cNvSpPr txBox="1"/>
          <p:nvPr/>
        </p:nvSpPr>
        <p:spPr>
          <a:xfrm>
            <a:off x="778017" y="5363233"/>
            <a:ext cx="1553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err="1"/>
              <a:t>Higher</a:t>
            </a:r>
            <a:r>
              <a:rPr lang="pt-PT" sz="1600" dirty="0"/>
              <a:t> </a:t>
            </a:r>
            <a:r>
              <a:rPr lang="pt-PT" sz="1600" dirty="0" err="1"/>
              <a:t>Resistence</a:t>
            </a:r>
            <a:endParaRPr lang="pt-PT" sz="1600" dirty="0"/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1DFD20D0-8DF6-673A-87F4-480B2EA47D48}"/>
              </a:ext>
            </a:extLst>
          </p:cNvPr>
          <p:cNvSpPr txBox="1"/>
          <p:nvPr/>
        </p:nvSpPr>
        <p:spPr>
          <a:xfrm>
            <a:off x="692267" y="2757244"/>
            <a:ext cx="1553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err="1"/>
              <a:t>Lower</a:t>
            </a:r>
            <a:r>
              <a:rPr lang="pt-PT" sz="1600" dirty="0"/>
              <a:t> </a:t>
            </a:r>
            <a:r>
              <a:rPr lang="pt-PT" sz="1600" dirty="0" err="1"/>
              <a:t>Resistence</a:t>
            </a:r>
            <a:endParaRPr lang="pt-PT" sz="1600" dirty="0"/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EF9ADBBF-6729-8821-62BF-F03CDC795CFD}"/>
              </a:ext>
            </a:extLst>
          </p:cNvPr>
          <p:cNvSpPr txBox="1"/>
          <p:nvPr/>
        </p:nvSpPr>
        <p:spPr>
          <a:xfrm>
            <a:off x="4370832" y="3334876"/>
            <a:ext cx="2121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err="1"/>
              <a:t>Bottom</a:t>
            </a:r>
            <a:r>
              <a:rPr lang="pt-PT" sz="1600" dirty="0"/>
              <a:t> </a:t>
            </a:r>
            <a:r>
              <a:rPr lang="pt-PT" sz="1600" dirty="0" err="1"/>
              <a:t>layer</a:t>
            </a:r>
            <a:r>
              <a:rPr lang="pt-PT" sz="1600" dirty="0"/>
              <a:t>: </a:t>
            </a:r>
            <a:r>
              <a:rPr lang="pt-PT" sz="1600" b="1" dirty="0"/>
              <a:t>free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C4EED233-7207-9C34-1C3B-1CED4F8C96F1}"/>
              </a:ext>
            </a:extLst>
          </p:cNvPr>
          <p:cNvSpPr txBox="1"/>
          <p:nvPr/>
        </p:nvSpPr>
        <p:spPr>
          <a:xfrm>
            <a:off x="4370832" y="1028393"/>
            <a:ext cx="2051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/>
              <a:t>Top </a:t>
            </a:r>
            <a:r>
              <a:rPr lang="pt-PT" sz="1600" dirty="0" err="1"/>
              <a:t>layer</a:t>
            </a:r>
            <a:r>
              <a:rPr lang="pt-PT" sz="1600" dirty="0"/>
              <a:t>: </a:t>
            </a:r>
            <a:r>
              <a:rPr lang="pt-PT" sz="1600" b="1" dirty="0" err="1"/>
              <a:t>fixed</a:t>
            </a:r>
            <a:endParaRPr lang="pt-PT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2D2DB40C-042E-B605-8813-634D5C4AF6A8}"/>
                  </a:ext>
                </a:extLst>
              </p:cNvPr>
              <p:cNvSpPr txBox="1"/>
              <p:nvPr/>
            </p:nvSpPr>
            <p:spPr>
              <a:xfrm>
                <a:off x="7497060" y="2045039"/>
                <a:ext cx="1385316" cy="5657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𝑇𝑀𝑅</m:t>
                      </m:r>
                      <m:r>
                        <a:rPr lang="pt-PT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PT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num>
                        <m:den>
                          <m:sSub>
                            <m:sSubPr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2D2DB40C-042E-B605-8813-634D5C4AF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060" y="2045039"/>
                <a:ext cx="1385316" cy="5657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D7F9091B-1C54-A400-CA6C-CE36C20D2C67}"/>
                  </a:ext>
                </a:extLst>
              </p:cNvPr>
              <p:cNvSpPr txBox="1"/>
              <p:nvPr/>
            </p:nvSpPr>
            <p:spPr>
              <a:xfrm>
                <a:off x="9483440" y="2193780"/>
                <a:ext cx="15438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pt-PT" b="0" i="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pt-PT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m:rPr>
                              <m:sty m:val="p"/>
                            </m:rPr>
                            <a:rPr lang="pt-PT" b="0" i="1" smtClean="0"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pt-PT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PT" b="0" i="1" smtClean="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PT" b="0" i="1" smtClean="0"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D7F9091B-1C54-A400-CA6C-CE36C20D2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3440" y="2193780"/>
                <a:ext cx="1543821" cy="276999"/>
              </a:xfrm>
              <a:prstGeom prst="rect">
                <a:avLst/>
              </a:prstGeom>
              <a:blipFill>
                <a:blip r:embed="rId9"/>
                <a:stretch>
                  <a:fillRect l="-3162" r="-791" b="-1555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CaixaDeTexto 46">
            <a:extLst>
              <a:ext uri="{FF2B5EF4-FFF2-40B4-BE49-F238E27FC236}">
                <a16:creationId xmlns:a16="http://schemas.microsoft.com/office/drawing/2014/main" id="{2D243BC8-1B60-089E-ED0D-026770A57235}"/>
              </a:ext>
            </a:extLst>
          </p:cNvPr>
          <p:cNvSpPr txBox="1"/>
          <p:nvPr/>
        </p:nvSpPr>
        <p:spPr>
          <a:xfrm>
            <a:off x="7402873" y="1507316"/>
            <a:ext cx="3106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solidFill>
                  <a:srgbClr val="861D12"/>
                </a:solidFill>
              </a:rPr>
              <a:t>Tunnel</a:t>
            </a:r>
            <a:r>
              <a:rPr lang="pt-PT" dirty="0">
                <a:solidFill>
                  <a:srgbClr val="861D12"/>
                </a:solidFill>
              </a:rPr>
              <a:t> </a:t>
            </a:r>
            <a:r>
              <a:rPr lang="pt-PT" dirty="0" err="1">
                <a:solidFill>
                  <a:srgbClr val="861D12"/>
                </a:solidFill>
              </a:rPr>
              <a:t>magnetoresistance</a:t>
            </a:r>
            <a:endParaRPr lang="pt-PT" dirty="0">
              <a:solidFill>
                <a:srgbClr val="861D12"/>
              </a:solidFill>
            </a:endParaRP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81409522-4AE3-CA2A-1341-9AF325700206}"/>
              </a:ext>
            </a:extLst>
          </p:cNvPr>
          <p:cNvSpPr txBox="1"/>
          <p:nvPr/>
        </p:nvSpPr>
        <p:spPr>
          <a:xfrm>
            <a:off x="7402871" y="760238"/>
            <a:ext cx="2679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>
                <a:solidFill>
                  <a:schemeClr val="accent1">
                    <a:lumMod val="50000"/>
                  </a:schemeClr>
                </a:solidFill>
              </a:rPr>
              <a:t>Reading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CC7428FC-AC5A-9B86-3B21-F304276F60F7}"/>
              </a:ext>
            </a:extLst>
          </p:cNvPr>
          <p:cNvSpPr txBox="1"/>
          <p:nvPr/>
        </p:nvSpPr>
        <p:spPr>
          <a:xfrm>
            <a:off x="7402872" y="3242032"/>
            <a:ext cx="2679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 err="1">
                <a:solidFill>
                  <a:schemeClr val="accent1">
                    <a:lumMod val="50000"/>
                  </a:schemeClr>
                </a:solidFill>
              </a:rPr>
              <a:t>Writing</a:t>
            </a:r>
            <a:endParaRPr lang="pt-PT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2A034A94-CB98-BF52-2DDA-3FA6C53A49C8}"/>
              </a:ext>
            </a:extLst>
          </p:cNvPr>
          <p:cNvSpPr txBox="1"/>
          <p:nvPr/>
        </p:nvSpPr>
        <p:spPr>
          <a:xfrm>
            <a:off x="7392738" y="4121576"/>
            <a:ext cx="3106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accent6">
                    <a:lumMod val="50000"/>
                  </a:schemeClr>
                </a:solidFill>
              </a:rPr>
              <a:t>Spin </a:t>
            </a:r>
            <a:r>
              <a:rPr lang="pt-PT" dirty="0" err="1">
                <a:solidFill>
                  <a:schemeClr val="accent6">
                    <a:lumMod val="50000"/>
                  </a:schemeClr>
                </a:solidFill>
              </a:rPr>
              <a:t>Orbit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</a:rPr>
              <a:t> Torque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1021E227-1C95-1F72-5812-C55B40BAACC8}"/>
                  </a:ext>
                </a:extLst>
              </p:cNvPr>
              <p:cNvSpPr txBox="1"/>
              <p:nvPr/>
            </p:nvSpPr>
            <p:spPr>
              <a:xfrm>
                <a:off x="7474490" y="2735614"/>
                <a:ext cx="3794006" cy="4594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i="1" dirty="0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pt-PT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16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pt-PT" sz="1600" i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sz="16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PT" sz="16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PT" sz="1600" b="0" i="1" dirty="0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PT" sz="1600" b="0" i="1" dirty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sub>
                          </m:sSub>
                          <m:r>
                            <a:rPr lang="pt-PT" sz="1600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PT" sz="16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16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PT" sz="16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m:rPr>
                                  <m:sty m:val="p"/>
                                </m:rPr>
                                <a:rPr lang="pt-PT" sz="1600" b="0" i="1" dirty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sub>
                          </m:sSub>
                        </m:num>
                        <m:den>
                          <m:r>
                            <a:rPr lang="pt-PT" sz="1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PT" sz="160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pt-PT" sz="16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pt-PT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PT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PT" sz="1600" i="1" dirty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PT" sz="1600" i="1" dirty="0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PT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6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PT" sz="1600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1600" i="1" dirty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PT" sz="1600" i="1" dirty="0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PT" sz="16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pt-PT" sz="1600" i="0" dirty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PT" sz="16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pt-PT" sz="16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1021E227-1C95-1F72-5812-C55B40BAA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490" y="2735614"/>
                <a:ext cx="3794006" cy="4594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>
            <a:extLst>
              <a:ext uri="{FF2B5EF4-FFF2-40B4-BE49-F238E27FC236}">
                <a16:creationId xmlns:a16="http://schemas.microsoft.com/office/drawing/2014/main" id="{45EA4370-9AEA-8B25-989D-EE4A8FD57D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16" y="4874039"/>
            <a:ext cx="6737684" cy="168868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EA95730-37B3-A2AB-0F2F-44BBDBF9611C}"/>
              </a:ext>
            </a:extLst>
          </p:cNvPr>
          <p:cNvSpPr txBox="1"/>
          <p:nvPr/>
        </p:nvSpPr>
        <p:spPr>
          <a:xfrm>
            <a:off x="11795760" y="6525695"/>
            <a:ext cx="48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3</a:t>
            </a:r>
            <a:endParaRPr lang="pt-PT" dirty="0">
              <a:solidFill>
                <a:srgbClr val="002060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A027447-13F4-2114-CBFC-4662F8DAC367}"/>
              </a:ext>
            </a:extLst>
          </p:cNvPr>
          <p:cNvSpPr txBox="1"/>
          <p:nvPr/>
        </p:nvSpPr>
        <p:spPr>
          <a:xfrm>
            <a:off x="915168" y="2018616"/>
            <a:ext cx="1947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TB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6EA69D8-1287-AE4F-2D90-E993295401FD}"/>
              </a:ext>
            </a:extLst>
          </p:cNvPr>
          <p:cNvSpPr txBox="1"/>
          <p:nvPr/>
        </p:nvSpPr>
        <p:spPr>
          <a:xfrm>
            <a:off x="1562106" y="2455661"/>
            <a:ext cx="740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FM</a:t>
            </a:r>
          </a:p>
        </p:txBody>
      </p:sp>
    </p:spTree>
    <p:extLst>
      <p:ext uri="{BB962C8B-B14F-4D97-AF65-F5344CB8AC3E}">
        <p14:creationId xmlns:p14="http://schemas.microsoft.com/office/powerpoint/2010/main" val="473364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88586-46D3-D573-6436-6F43F760A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95270A09-5FB4-7479-C1FC-D8824318F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0682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02F29AB-D0CB-1116-75BE-7DAEFA931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68560"/>
            <a:ext cx="12192000" cy="29527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6BBF748-404B-EBFA-0A72-1C5449E1048E}"/>
              </a:ext>
            </a:extLst>
          </p:cNvPr>
          <p:cNvSpPr txBox="1"/>
          <p:nvPr/>
        </p:nvSpPr>
        <p:spPr>
          <a:xfrm>
            <a:off x="132258" y="141802"/>
            <a:ext cx="9256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>
                <a:solidFill>
                  <a:schemeClr val="bg1"/>
                </a:solidFill>
              </a:rPr>
              <a:t>Device Fabrication</a:t>
            </a:r>
            <a:endParaRPr lang="pt-PT" sz="2800" dirty="0">
              <a:solidFill>
                <a:schemeClr val="bg1"/>
              </a:solidFill>
            </a:endParaRPr>
          </a:p>
        </p:txBody>
      </p:sp>
      <p:pic>
        <p:nvPicPr>
          <p:cNvPr id="2" name="Imagem 1" descr="Uma imagem com captura de ecrã, Saturação de cores&#10;&#10;Os conteúdos gerados por IA podem estar incorretos.">
            <a:extLst>
              <a:ext uri="{FF2B5EF4-FFF2-40B4-BE49-F238E27FC236}">
                <a16:creationId xmlns:a16="http://schemas.microsoft.com/office/drawing/2014/main" id="{950C9BFF-DFDC-3EF3-E892-B72844B435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138" y="1486088"/>
            <a:ext cx="3971543" cy="3557076"/>
          </a:xfrm>
          <a:prstGeom prst="rect">
            <a:avLst/>
          </a:prstGeom>
        </p:spPr>
      </p:pic>
      <p:cxnSp>
        <p:nvCxnSpPr>
          <p:cNvPr id="27" name="Conexão reta 26">
            <a:extLst>
              <a:ext uri="{FF2B5EF4-FFF2-40B4-BE49-F238E27FC236}">
                <a16:creationId xmlns:a16="http://schemas.microsoft.com/office/drawing/2014/main" id="{C0F55339-8677-B898-AB7B-DFFD5202C361}"/>
              </a:ext>
            </a:extLst>
          </p:cNvPr>
          <p:cNvCxnSpPr/>
          <p:nvPr/>
        </p:nvCxnSpPr>
        <p:spPr>
          <a:xfrm flipH="1">
            <a:off x="7652005" y="2224979"/>
            <a:ext cx="904617" cy="1204021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  <a:alpha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9B51252-43B2-AB49-5783-AB8BA51B780E}"/>
              </a:ext>
            </a:extLst>
          </p:cNvPr>
          <p:cNvCxnSpPr>
            <a:cxnSpLocks/>
          </p:cNvCxnSpPr>
          <p:nvPr/>
        </p:nvCxnSpPr>
        <p:spPr>
          <a:xfrm>
            <a:off x="7652005" y="1020959"/>
            <a:ext cx="904617" cy="80985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  <a:alpha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A2DD3E5E-98B5-8C4E-9FBD-35E698259DC7}"/>
              </a:ext>
            </a:extLst>
          </p:cNvPr>
          <p:cNvSpPr txBox="1"/>
          <p:nvPr/>
        </p:nvSpPr>
        <p:spPr>
          <a:xfrm>
            <a:off x="237612" y="863550"/>
            <a:ext cx="45308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16 dies per wafer, each containing multiple MTJ devices with geometric variations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Independent bottom and top electrodes for electrical access</a:t>
            </a:r>
          </a:p>
        </p:txBody>
      </p:sp>
      <p:pic>
        <p:nvPicPr>
          <p:cNvPr id="35" name="Imagem 34" descr="Uma imagem com texto, captura de ecrã, diagrama&#10;&#10;Os conteúdos gerados por IA podem estar incorretos.">
            <a:extLst>
              <a:ext uri="{FF2B5EF4-FFF2-40B4-BE49-F238E27FC236}">
                <a16:creationId xmlns:a16="http://schemas.microsoft.com/office/drawing/2014/main" id="{8D4C80C4-9CE9-AD1A-7846-F8AF3214D8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08" y="1020959"/>
            <a:ext cx="2408041" cy="2408041"/>
          </a:xfrm>
          <a:prstGeom prst="rect">
            <a:avLst/>
          </a:prstGeom>
        </p:spPr>
      </p:pic>
      <p:pic>
        <p:nvPicPr>
          <p:cNvPr id="36" name="Imagem 35" descr="Uma imagem com captura de ecrã, file, Saturação de cores, Simetria&#10;&#10;Os conteúdos gerados por IA podem estar incorretos.">
            <a:extLst>
              <a:ext uri="{FF2B5EF4-FFF2-40B4-BE49-F238E27FC236}">
                <a16:creationId xmlns:a16="http://schemas.microsoft.com/office/drawing/2014/main" id="{7DDEED41-AF52-523B-6FCE-1A6C4A61E7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862" y="3804582"/>
            <a:ext cx="2958281" cy="2408041"/>
          </a:xfrm>
          <a:prstGeom prst="rect">
            <a:avLst/>
          </a:prstGeom>
        </p:spPr>
      </p:pic>
      <p:cxnSp>
        <p:nvCxnSpPr>
          <p:cNvPr id="39" name="Conexão reta 38">
            <a:extLst>
              <a:ext uri="{FF2B5EF4-FFF2-40B4-BE49-F238E27FC236}">
                <a16:creationId xmlns:a16="http://schemas.microsoft.com/office/drawing/2014/main" id="{791DAA16-B037-CB0F-9A5E-FFA282F13ED8}"/>
              </a:ext>
            </a:extLst>
          </p:cNvPr>
          <p:cNvCxnSpPr>
            <a:cxnSpLocks/>
          </p:cNvCxnSpPr>
          <p:nvPr/>
        </p:nvCxnSpPr>
        <p:spPr>
          <a:xfrm flipV="1">
            <a:off x="4928862" y="2332220"/>
            <a:ext cx="1415225" cy="1472362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  <a:alpha val="72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xão reta 39">
            <a:extLst>
              <a:ext uri="{FF2B5EF4-FFF2-40B4-BE49-F238E27FC236}">
                <a16:creationId xmlns:a16="http://schemas.microsoft.com/office/drawing/2014/main" id="{80EA432D-BB90-8C35-E68F-19129911FFD9}"/>
              </a:ext>
            </a:extLst>
          </p:cNvPr>
          <p:cNvCxnSpPr>
            <a:cxnSpLocks/>
          </p:cNvCxnSpPr>
          <p:nvPr/>
        </p:nvCxnSpPr>
        <p:spPr>
          <a:xfrm flipH="1" flipV="1">
            <a:off x="6685997" y="2332220"/>
            <a:ext cx="1196574" cy="1490950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  <a:alpha val="72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exão reta 48">
            <a:extLst>
              <a:ext uri="{FF2B5EF4-FFF2-40B4-BE49-F238E27FC236}">
                <a16:creationId xmlns:a16="http://schemas.microsoft.com/office/drawing/2014/main" id="{3BF03174-28FB-8DDC-46AB-B2EE6103A7BE}"/>
              </a:ext>
            </a:extLst>
          </p:cNvPr>
          <p:cNvCxnSpPr>
            <a:cxnSpLocks/>
          </p:cNvCxnSpPr>
          <p:nvPr/>
        </p:nvCxnSpPr>
        <p:spPr>
          <a:xfrm>
            <a:off x="8104313" y="5032409"/>
            <a:ext cx="1725487" cy="404925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Conexão reta 50">
            <a:extLst>
              <a:ext uri="{FF2B5EF4-FFF2-40B4-BE49-F238E27FC236}">
                <a16:creationId xmlns:a16="http://schemas.microsoft.com/office/drawing/2014/main" id="{5F26EF9A-C512-F592-6C3D-3D0F676975F7}"/>
              </a:ext>
            </a:extLst>
          </p:cNvPr>
          <p:cNvCxnSpPr>
            <a:cxnSpLocks/>
          </p:cNvCxnSpPr>
          <p:nvPr/>
        </p:nvCxnSpPr>
        <p:spPr>
          <a:xfrm flipH="1">
            <a:off x="10810875" y="5043164"/>
            <a:ext cx="1273806" cy="39417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6" name="Retângulo 55">
            <a:extLst>
              <a:ext uri="{FF2B5EF4-FFF2-40B4-BE49-F238E27FC236}">
                <a16:creationId xmlns:a16="http://schemas.microsoft.com/office/drawing/2014/main" id="{78371992-EB99-076E-72E8-45405D742897}"/>
              </a:ext>
            </a:extLst>
          </p:cNvPr>
          <p:cNvSpPr/>
          <p:nvPr/>
        </p:nvSpPr>
        <p:spPr>
          <a:xfrm>
            <a:off x="9772650" y="5240249"/>
            <a:ext cx="1038225" cy="3941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Die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91CEFD9-46F5-D573-202D-BB043CA18D9E}"/>
              </a:ext>
            </a:extLst>
          </p:cNvPr>
          <p:cNvSpPr txBox="1"/>
          <p:nvPr/>
        </p:nvSpPr>
        <p:spPr>
          <a:xfrm>
            <a:off x="11795760" y="6525695"/>
            <a:ext cx="48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6CC3C6CE-3F89-A26A-640E-EF88E0ECCC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051994"/>
              </p:ext>
            </p:extLst>
          </p:nvPr>
        </p:nvGraphicFramePr>
        <p:xfrm>
          <a:off x="242182" y="2303802"/>
          <a:ext cx="4535108" cy="3838392"/>
        </p:xfrm>
        <a:graphic>
          <a:graphicData uri="http://schemas.openxmlformats.org/drawingml/2006/table">
            <a:tbl>
              <a:tblPr firstRow="1" firstCol="1" lastCol="1" bandRow="1" bandCol="1">
                <a:tableStyleId>{5C22544A-7EE6-4342-B048-85BDC9FD1C3A}</a:tableStyleId>
              </a:tblPr>
              <a:tblGrid>
                <a:gridCol w="447370">
                  <a:extLst>
                    <a:ext uri="{9D8B030D-6E8A-4147-A177-3AD203B41FA5}">
                      <a16:colId xmlns:a16="http://schemas.microsoft.com/office/drawing/2014/main" val="2312093704"/>
                    </a:ext>
                  </a:extLst>
                </a:gridCol>
                <a:gridCol w="447370">
                  <a:extLst>
                    <a:ext uri="{9D8B030D-6E8A-4147-A177-3AD203B41FA5}">
                      <a16:colId xmlns:a16="http://schemas.microsoft.com/office/drawing/2014/main" val="1349426781"/>
                    </a:ext>
                  </a:extLst>
                </a:gridCol>
                <a:gridCol w="2416166">
                  <a:extLst>
                    <a:ext uri="{9D8B030D-6E8A-4147-A177-3AD203B41FA5}">
                      <a16:colId xmlns:a16="http://schemas.microsoft.com/office/drawing/2014/main" val="3416512992"/>
                    </a:ext>
                  </a:extLst>
                </a:gridCol>
                <a:gridCol w="1224202">
                  <a:extLst>
                    <a:ext uri="{9D8B030D-6E8A-4147-A177-3AD203B41FA5}">
                      <a16:colId xmlns:a16="http://schemas.microsoft.com/office/drawing/2014/main" val="2610291424"/>
                    </a:ext>
                  </a:extLst>
                </a:gridCol>
              </a:tblGrid>
              <a:tr h="187643">
                <a:tc gridSpan="3">
                  <a:txBody>
                    <a:bodyPr/>
                    <a:lstStyle/>
                    <a:p>
                      <a:pPr marL="201295">
                        <a:lnSpc>
                          <a:spcPts val="1365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          Step:</a:t>
                      </a:r>
                      <a:endParaRPr lang="pt-P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7C5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97C5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083507"/>
                  </a:ext>
                </a:extLst>
              </a:tr>
              <a:tr h="173162">
                <a:tc rowSpan="4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Part 1</a:t>
                      </a:r>
                      <a:endParaRPr lang="pt-P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7C5DD"/>
                    </a:solidFill>
                  </a:tcPr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ts val="131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t-P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7470" marR="44450">
                        <a:lnSpc>
                          <a:spcPts val="1335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Junction deposition</a:t>
                      </a:r>
                      <a:endParaRPr lang="pt-P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640" marR="79375" indent="-40640" algn="ctr">
                        <a:lnSpc>
                          <a:spcPts val="1335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Materials</a:t>
                      </a:r>
                      <a:endParaRPr lang="pt-PT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7C5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048229"/>
                  </a:ext>
                </a:extLst>
              </a:tr>
              <a:tr h="17618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ts val="132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P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7470" marR="44450">
                        <a:lnSpc>
                          <a:spcPts val="1335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  <a:effectLst/>
                        </a:rPr>
                        <a:t>st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DWL lithography </a:t>
                      </a:r>
                      <a:endParaRPr lang="pt-P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marL="123825" marR="79375" algn="ctr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Ta bottom electrode definition</a:t>
                      </a:r>
                      <a:endParaRPr lang="pt-P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7C5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777570"/>
                  </a:ext>
                </a:extLst>
              </a:tr>
              <a:tr h="337878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ts val="1335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P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7470" marR="44450">
                        <a:lnSpc>
                          <a:spcPts val="135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  <a:effectLst/>
                        </a:rPr>
                        <a:t>st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etch by ion milling</a:t>
                      </a:r>
                      <a:endParaRPr lang="pt-P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047826"/>
                  </a:ext>
                </a:extLst>
              </a:tr>
              <a:tr h="167128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ts val="129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t-PT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7470" marR="44450">
                        <a:lnSpc>
                          <a:spcPts val="129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Resist strip</a:t>
                      </a:r>
                      <a:endParaRPr lang="pt-P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72049"/>
                  </a:ext>
                </a:extLst>
              </a:tr>
              <a:tr h="319352">
                <a:tc rowSpan="4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Part 2</a:t>
                      </a:r>
                      <a:endParaRPr lang="pt-P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7C5DD"/>
                    </a:solidFill>
                  </a:tcPr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ts val="1335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pt-P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7470" marR="44450">
                        <a:lnSpc>
                          <a:spcPts val="1335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  <a:effectLst/>
                        </a:rPr>
                        <a:t>st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e-beam lithography (double ellipses)</a:t>
                      </a:r>
                      <a:endParaRPr lang="pt-P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marL="33655" marR="79375" algn="ctr">
                        <a:lnSpc>
                          <a:spcPct val="98000"/>
                        </a:lnSpc>
                        <a:spcBef>
                          <a:spcPts val="695"/>
                        </a:spcBef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Magnetic elliptical BE definition &amp; protection</a:t>
                      </a:r>
                      <a:endParaRPr lang="pt-P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7C5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486570"/>
                  </a:ext>
                </a:extLst>
              </a:tr>
              <a:tr h="470614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ts val="1335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pt-P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7470" marR="44450">
                        <a:lnSpc>
                          <a:spcPts val="1335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  <a:effectLst/>
                        </a:rPr>
                        <a:t>nd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etch - elliptical BE definition &amp; pad protection</a:t>
                      </a:r>
                      <a:endParaRPr lang="pt-P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589882"/>
                  </a:ext>
                </a:extLst>
              </a:tr>
              <a:tr h="224548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ts val="1385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pt-P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7470" marR="44450">
                        <a:lnSpc>
                          <a:spcPts val="138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  <a:effectLst/>
                        </a:rPr>
                        <a:t>st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passivation AI</a:t>
                      </a:r>
                      <a:r>
                        <a:rPr lang="en-US" sz="12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120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t-P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717659"/>
                  </a:ext>
                </a:extLst>
              </a:tr>
              <a:tr h="17316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ts val="1335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pt-PT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7470" marR="44450">
                        <a:lnSpc>
                          <a:spcPts val="1335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Oxide lift-off</a:t>
                      </a:r>
                      <a:endParaRPr lang="pt-P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414247"/>
                  </a:ext>
                </a:extLst>
              </a:tr>
              <a:tr h="319352">
                <a:tc rowSpan="4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Part 3</a:t>
                      </a:r>
                      <a:endParaRPr lang="pt-P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7C5DD"/>
                    </a:solidFill>
                  </a:tcPr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ts val="1335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pt-P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7470" marR="44450">
                        <a:lnSpc>
                          <a:spcPts val="132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  <a:effectLst/>
                        </a:rPr>
                        <a:t>nd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e-beam lithography (junction definition)</a:t>
                      </a:r>
                      <a:endParaRPr lang="pt-P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23825" marR="79375" algn="ctr">
                        <a:lnSpc>
                          <a:spcPct val="101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Pillar and free layer definition</a:t>
                      </a:r>
                      <a:endParaRPr lang="pt-P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7C5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730959"/>
                  </a:ext>
                </a:extLst>
              </a:tr>
              <a:tr h="178467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ts val="1335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pt-P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36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  <a:effectLst/>
                        </a:rPr>
                        <a:t>rd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etch </a:t>
                      </a:r>
                      <a:endParaRPr lang="pt-P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858792"/>
                  </a:ext>
                </a:extLst>
              </a:tr>
              <a:tr h="17316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ts val="1335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pt-P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7470" marR="44450">
                        <a:lnSpc>
                          <a:spcPts val="131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  <a:effectLst/>
                        </a:rPr>
                        <a:t>nd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Passivation AI</a:t>
                      </a:r>
                      <a:r>
                        <a:rPr lang="en-US" sz="12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120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t-P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512779"/>
                  </a:ext>
                </a:extLst>
              </a:tr>
              <a:tr h="167128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ts val="129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pt-P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7470" marR="44450">
                        <a:lnSpc>
                          <a:spcPts val="129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Oxide lift-off</a:t>
                      </a:r>
                      <a:endParaRPr lang="pt-P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577117"/>
                  </a:ext>
                </a:extLst>
              </a:tr>
              <a:tr h="181609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Part 4</a:t>
                      </a:r>
                      <a:endParaRPr lang="pt-P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7C5D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33020" algn="ctr" defTabSz="914400" rtl="0" eaLnBrk="1" latinLnBrk="0" hangingPunct="1">
                        <a:lnSpc>
                          <a:spcPts val="1395"/>
                        </a:lnSpc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pt-PT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7470" marR="44450">
                        <a:lnSpc>
                          <a:spcPts val="1395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  <a:effectLst/>
                        </a:rPr>
                        <a:t>nd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DWL Lithography </a:t>
                      </a:r>
                      <a:endParaRPr lang="pt-P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23825" marR="90170" algn="ctr">
                        <a:lnSpc>
                          <a:spcPct val="103000"/>
                        </a:lnSpc>
                        <a:spcBef>
                          <a:spcPts val="35"/>
                        </a:spcBef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Top electrode definition and BE reinforcement</a:t>
                      </a:r>
                      <a:endParaRPr lang="pt-P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7C5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874372"/>
                  </a:ext>
                </a:extLst>
              </a:tr>
              <a:tr h="18356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3020" algn="ctr"/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pt-PT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7470" marR="44450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Metallization</a:t>
                      </a:r>
                      <a:endParaRPr lang="pt-P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31882"/>
                  </a:ext>
                </a:extLst>
              </a:tr>
              <a:tr h="281629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3020" algn="ctr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pt-P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7470" marR="44450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Metal lift-off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318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1667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94E80-985F-B753-50AA-5709E4D7B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BD0C72A-2C2E-75B0-18C4-AA67A9661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0682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ED1120B-0981-3C75-FF82-C40602641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62724"/>
            <a:ext cx="12192000" cy="29527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B514F29-9E44-5C95-62F9-D4B13258A82B}"/>
              </a:ext>
            </a:extLst>
          </p:cNvPr>
          <p:cNvSpPr txBox="1"/>
          <p:nvPr/>
        </p:nvSpPr>
        <p:spPr>
          <a:xfrm>
            <a:off x="132258" y="141802"/>
            <a:ext cx="9256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>
                <a:solidFill>
                  <a:schemeClr val="bg1"/>
                </a:solidFill>
              </a:rPr>
              <a:t>Mumax3 </a:t>
            </a:r>
            <a:r>
              <a:rPr lang="pt-PT" sz="2800" dirty="0" err="1">
                <a:solidFill>
                  <a:schemeClr val="bg1"/>
                </a:solidFill>
              </a:rPr>
              <a:t>Simulations</a:t>
            </a:r>
            <a:r>
              <a:rPr lang="pt-PT" sz="2800" dirty="0">
                <a:solidFill>
                  <a:schemeClr val="bg1"/>
                </a:solidFill>
              </a:rPr>
              <a:t> – SOT</a:t>
            </a:r>
          </a:p>
        </p:txBody>
      </p:sp>
      <p:pic>
        <p:nvPicPr>
          <p:cNvPr id="5" name="Imagem 4" descr="Uma imagem com texto, captura de ecrã, file, Gráfico&#10;&#10;Os conteúdos gerados por IA podem estar incorretos.">
            <a:extLst>
              <a:ext uri="{FF2B5EF4-FFF2-40B4-BE49-F238E27FC236}">
                <a16:creationId xmlns:a16="http://schemas.microsoft.com/office/drawing/2014/main" id="{3F58A7A9-209B-F525-A7D5-A79CD4D6E3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797" y="3912034"/>
            <a:ext cx="4881634" cy="2508887"/>
          </a:xfrm>
          <a:prstGeom prst="rect">
            <a:avLst/>
          </a:prstGeom>
        </p:spPr>
      </p:pic>
      <p:pic>
        <p:nvPicPr>
          <p:cNvPr id="8" name="Imagem 7" descr="Uma imagem com texto, captura de ecrã, file, diagrama&#10;&#10;Os conteúdos gerados por IA podem estar incorretos.">
            <a:extLst>
              <a:ext uri="{FF2B5EF4-FFF2-40B4-BE49-F238E27FC236}">
                <a16:creationId xmlns:a16="http://schemas.microsoft.com/office/drawing/2014/main" id="{23160A66-D498-DB05-2EFF-88FBA7F0BE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797" y="1072152"/>
            <a:ext cx="4929688" cy="2574555"/>
          </a:xfrm>
          <a:prstGeom prst="rect">
            <a:avLst/>
          </a:prstGeom>
        </p:spPr>
      </p:pic>
      <p:pic>
        <p:nvPicPr>
          <p:cNvPr id="10" name="Imagem 9" descr="Uma imagem com Saturação de cores, captura de ecrã, diagrama, Gráficos&#10;&#10;Os conteúdos gerados por IA podem estar incorretos.">
            <a:extLst>
              <a:ext uri="{FF2B5EF4-FFF2-40B4-BE49-F238E27FC236}">
                <a16:creationId xmlns:a16="http://schemas.microsoft.com/office/drawing/2014/main" id="{6F50133C-A049-9E3B-E138-AD20DB76B4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14" y="5027957"/>
            <a:ext cx="5892634" cy="144971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02537FF-206C-54AB-F77E-6926022236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14" y="3190874"/>
            <a:ext cx="1823323" cy="1638527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EC2BE26-EAEA-33D5-39B5-81F0C0ED50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258" y="806824"/>
            <a:ext cx="2102049" cy="20856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4006EE44-108E-CA70-7907-10E95E6D7867}"/>
                  </a:ext>
                </a:extLst>
              </p:cNvPr>
              <p:cNvSpPr txBox="1"/>
              <p:nvPr/>
            </p:nvSpPr>
            <p:spPr>
              <a:xfrm>
                <a:off x="2431380" y="2950086"/>
                <a:ext cx="4478983" cy="4789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pt-PT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PT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acc>
                      <m:r>
                        <a:rPr lang="pt-PT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pt-PT" i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eff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+</m:t>
                      </m:r>
                      <m:r>
                        <a:rPr lang="pt-PT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</m:t>
                      </m:r>
                      <m:r>
                        <a:rPr lang="pt-PT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eff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4006EE44-108E-CA70-7907-10E95E6D7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380" y="2950086"/>
                <a:ext cx="4478983" cy="4789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7A3245C-C328-5155-4363-47333552604E}"/>
                  </a:ext>
                </a:extLst>
              </p:cNvPr>
              <p:cNvSpPr txBox="1"/>
              <p:nvPr/>
            </p:nvSpPr>
            <p:spPr>
              <a:xfrm>
                <a:off x="1867626" y="1460715"/>
                <a:ext cx="2187458" cy="5736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eff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pt-PT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pt-PT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7A3245C-C328-5155-4363-473335526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626" y="1460715"/>
                <a:ext cx="2187458" cy="57361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0E4A816-9BCB-753C-9C05-F88C77EF6306}"/>
                  </a:ext>
                </a:extLst>
              </p:cNvPr>
              <p:cNvSpPr txBox="1"/>
              <p:nvPr/>
            </p:nvSpPr>
            <p:spPr>
              <a:xfrm>
                <a:off x="4575190" y="1487385"/>
                <a:ext cx="2639426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PT" dirty="0"/>
                  <a:t>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1" i="0" smtClean="0">
                            <a:latin typeface="Cambria Math" panose="02040503050406030204" pitchFamily="18" charset="0"/>
                          </a:rPr>
                          <m:t>𝐫</m:t>
                        </m:r>
                        <m:r>
                          <a:rPr lang="pt-PT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pt-PT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PT" b="0" i="1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pt-PT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pt-P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|"/>
                        <m:endChr m:val="|"/>
                        <m:ctrlPr>
                          <a:rPr lang="pt-P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pt-PT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0E4A816-9BCB-753C-9C05-F88C77EF6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190" y="1487385"/>
                <a:ext cx="2639426" cy="830997"/>
              </a:xfrm>
              <a:prstGeom prst="rect">
                <a:avLst/>
              </a:prstGeom>
              <a:blipFill>
                <a:blip r:embed="rId11"/>
                <a:stretch>
                  <a:fillRect l="-5543" t="-88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ixaDeTexto 16">
            <a:extLst>
              <a:ext uri="{FF2B5EF4-FFF2-40B4-BE49-F238E27FC236}">
                <a16:creationId xmlns:a16="http://schemas.microsoft.com/office/drawing/2014/main" id="{D4873EF5-F59B-4586-FC6A-1687A64CB64B}"/>
              </a:ext>
            </a:extLst>
          </p:cNvPr>
          <p:cNvSpPr txBox="1"/>
          <p:nvPr/>
        </p:nvSpPr>
        <p:spPr>
          <a:xfrm>
            <a:off x="2343499" y="2419946"/>
            <a:ext cx="3223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pt-PT" sz="1800" b="0" i="0" u="none" strike="noStrike" dirty="0">
                <a:solidFill>
                  <a:schemeClr val="tx2"/>
                </a:solidFill>
                <a:effectLst/>
                <a:latin typeface="Lato" panose="020F0502020204030203" pitchFamily="34" charset="0"/>
              </a:rPr>
              <a:t>Landau-</a:t>
            </a:r>
            <a:r>
              <a:rPr lang="pt-PT" sz="1800" b="0" i="0" u="none" strike="noStrike" dirty="0" err="1">
                <a:solidFill>
                  <a:schemeClr val="tx2"/>
                </a:solidFill>
                <a:effectLst/>
                <a:latin typeface="Lato" panose="020F0502020204030203" pitchFamily="34" charset="0"/>
              </a:rPr>
              <a:t>Lifshitz</a:t>
            </a:r>
            <a:r>
              <a:rPr lang="pt-PT" sz="1800" b="0" i="0" u="none" strike="noStrike" dirty="0">
                <a:solidFill>
                  <a:schemeClr val="tx2"/>
                </a:solidFill>
                <a:effectLst/>
                <a:latin typeface="Lato" panose="020F0502020204030203" pitchFamily="34" charset="0"/>
              </a:rPr>
              <a:t>-Gilbert (LLG)</a:t>
            </a:r>
            <a:endParaRPr lang="pt-PT" b="0" dirty="0">
              <a:solidFill>
                <a:schemeClr val="tx2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29B047F4-4B61-BECB-5AEC-87F0A092F9ED}"/>
                  </a:ext>
                </a:extLst>
              </p:cNvPr>
              <p:cNvSpPr txBox="1"/>
              <p:nvPr/>
            </p:nvSpPr>
            <p:spPr>
              <a:xfrm>
                <a:off x="2301994" y="3767840"/>
                <a:ext cx="3794006" cy="4610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i="1" dirty="0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pt-PT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160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pt-PT" sz="1600" i="0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600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PT" sz="16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m:rPr>
                              <m:sty m:val="p"/>
                            </m:rPr>
                            <a:rPr lang="pt-PT" sz="1600" b="0" i="1" dirty="0" smtClean="0">
                              <a:latin typeface="Cambria Math" panose="02040503050406030204" pitchFamily="18" charset="0"/>
                            </a:rPr>
                            <m:t>VG</m:t>
                          </m:r>
                        </m:sub>
                      </m:sSub>
                      <m:func>
                        <m:funcPr>
                          <m:ctrlPr>
                            <a:rPr lang="pt-PT" sz="16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160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PT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pt-PT" sz="1600" i="1" dirty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pt-PT" sz="160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pt-PT" sz="16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pt-PT" sz="1600" i="0" dirty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PT" sz="160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pt-PT" sz="1600" dirty="0"/>
              </a:p>
            </p:txBody>
          </p:sp>
        </mc:Choice>
        <mc:Fallback xmlns="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29B047F4-4B61-BECB-5AEC-87F0A092F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994" y="3767840"/>
                <a:ext cx="3794006" cy="46102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Seta: Curvada Para a Direita 30">
            <a:extLst>
              <a:ext uri="{FF2B5EF4-FFF2-40B4-BE49-F238E27FC236}">
                <a16:creationId xmlns:a16="http://schemas.microsoft.com/office/drawing/2014/main" id="{99F7EB17-D64E-20B0-7538-86084DA6C4F5}"/>
              </a:ext>
            </a:extLst>
          </p:cNvPr>
          <p:cNvSpPr/>
          <p:nvPr/>
        </p:nvSpPr>
        <p:spPr>
          <a:xfrm rot="7557762">
            <a:off x="1432597" y="3413871"/>
            <a:ext cx="115512" cy="334336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57A5B6BD-5F18-8122-E9C2-82B150328904}"/>
              </a:ext>
            </a:extLst>
          </p:cNvPr>
          <p:cNvSpPr txBox="1"/>
          <p:nvPr/>
        </p:nvSpPr>
        <p:spPr>
          <a:xfrm>
            <a:off x="1979184" y="1105184"/>
            <a:ext cx="3223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pt-PT" sz="1800" b="0" i="0" u="none" strike="noStrike" dirty="0" err="1">
                <a:solidFill>
                  <a:schemeClr val="tx2"/>
                </a:solidFill>
                <a:effectLst/>
                <a:latin typeface="Lato" panose="020F0502020204030203" pitchFamily="34" charset="0"/>
              </a:rPr>
              <a:t>Effective</a:t>
            </a:r>
            <a:r>
              <a:rPr lang="pt-PT" sz="1800" b="0" i="0" u="none" strike="noStrike" dirty="0">
                <a:solidFill>
                  <a:schemeClr val="tx2"/>
                </a:solidFill>
                <a:effectLst/>
                <a:latin typeface="Lato" panose="020F0502020204030203" pitchFamily="34" charset="0"/>
              </a:rPr>
              <a:t> Field</a:t>
            </a:r>
            <a:endParaRPr lang="pt-PT" b="0" dirty="0">
              <a:solidFill>
                <a:schemeClr val="tx2"/>
              </a:solidFill>
              <a:effectLst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2655995-25C6-A59D-569E-1EAE37F97195}"/>
              </a:ext>
            </a:extLst>
          </p:cNvPr>
          <p:cNvSpPr txBox="1"/>
          <p:nvPr/>
        </p:nvSpPr>
        <p:spPr>
          <a:xfrm>
            <a:off x="11795760" y="6525695"/>
            <a:ext cx="48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10</a:t>
            </a: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814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56D5E-D8AF-9DF3-E2CE-E8D9B8D11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4879205-A4FF-074B-BFCC-B208441D1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0682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1A3C076-43F2-FC4E-D536-4FFF7AC01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62724"/>
            <a:ext cx="12192000" cy="29527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FDB4A30-F0C4-0CF8-09D4-7654B14FD81B}"/>
              </a:ext>
            </a:extLst>
          </p:cNvPr>
          <p:cNvSpPr txBox="1"/>
          <p:nvPr/>
        </p:nvSpPr>
        <p:spPr>
          <a:xfrm>
            <a:off x="132258" y="141802"/>
            <a:ext cx="9256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err="1">
                <a:solidFill>
                  <a:schemeClr val="bg1"/>
                </a:solidFill>
              </a:rPr>
              <a:t>Conclusions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427B61E-6623-8A75-B1BD-CE1FF520B951}"/>
              </a:ext>
            </a:extLst>
          </p:cNvPr>
          <p:cNvSpPr txBox="1"/>
          <p:nvPr/>
        </p:nvSpPr>
        <p:spPr>
          <a:xfrm>
            <a:off x="449178" y="1437644"/>
            <a:ext cx="60960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Extension to more complex geometries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Spin–orbit torque was identified as a suitable writing mechanism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Fabricate the proposed multi-level MTJs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PT" sz="2000" dirty="0" err="1">
                <a:solidFill>
                  <a:schemeClr val="accent1">
                    <a:lumMod val="75000"/>
                  </a:schemeClr>
                </a:solidFill>
              </a:rPr>
              <a:t>Electrical</a:t>
            </a:r>
            <a:r>
              <a:rPr lang="pt-PT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PT" sz="2000" dirty="0" err="1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pt-PT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PT" sz="2000" dirty="0" err="1">
                <a:solidFill>
                  <a:schemeClr val="accent1">
                    <a:lumMod val="75000"/>
                  </a:schemeClr>
                </a:solidFill>
              </a:rPr>
              <a:t>magnetic</a:t>
            </a:r>
            <a:r>
              <a:rPr lang="pt-PT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PT" sz="2000" dirty="0" err="1">
                <a:solidFill>
                  <a:schemeClr val="accent1">
                    <a:lumMod val="75000"/>
                  </a:schemeClr>
                </a:solidFill>
              </a:rPr>
              <a:t>characterization</a:t>
            </a:r>
            <a:endParaRPr lang="pt-PT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PT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Optimization of materials and device parameters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Experimental fabrication of the proposed multi-level MTJs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EA70A28-99B6-2A75-1A0D-2F97F58E4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5475" y="1130119"/>
            <a:ext cx="2261212" cy="2121233"/>
          </a:xfrm>
          <a:prstGeom prst="rect">
            <a:avLst/>
          </a:prstGeom>
        </p:spPr>
      </p:pic>
      <p:pic>
        <p:nvPicPr>
          <p:cNvPr id="10" name="Imagem 9" descr="Uma imagem com Lilás, roxo, Simetria, arte&#10;&#10;Os conteúdos gerados por IA podem estar incorretos.">
            <a:extLst>
              <a:ext uri="{FF2B5EF4-FFF2-40B4-BE49-F238E27FC236}">
                <a16:creationId xmlns:a16="http://schemas.microsoft.com/office/drawing/2014/main" id="{DEDD3E0B-7EF0-0F61-E869-C35B0B1809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757" y="1116385"/>
            <a:ext cx="2840269" cy="2130202"/>
          </a:xfrm>
          <a:prstGeom prst="rect">
            <a:avLst/>
          </a:prstGeom>
        </p:spPr>
      </p:pic>
      <p:pic>
        <p:nvPicPr>
          <p:cNvPr id="12" name="Imagem 11" descr="Uma imagem com Simetria, captura de ecrã, Saturação de cores, arte&#10;&#10;Os conteúdos gerados por IA podem estar incorretos.">
            <a:extLst>
              <a:ext uri="{FF2B5EF4-FFF2-40B4-BE49-F238E27FC236}">
                <a16:creationId xmlns:a16="http://schemas.microsoft.com/office/drawing/2014/main" id="{3BBF6F00-6BCC-63B9-829D-98CAD7A961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288" y="3962400"/>
            <a:ext cx="2626005" cy="1969504"/>
          </a:xfrm>
          <a:prstGeom prst="rect">
            <a:avLst/>
          </a:prstGeom>
        </p:spPr>
      </p:pic>
      <p:pic>
        <p:nvPicPr>
          <p:cNvPr id="13" name="Imagem 12" descr="Uma imagem com texto, captura de ecrã, file, diagrama&#10;&#10;Os conteúdos gerados por IA podem estar incorretos.">
            <a:extLst>
              <a:ext uri="{FF2B5EF4-FFF2-40B4-BE49-F238E27FC236}">
                <a16:creationId xmlns:a16="http://schemas.microsoft.com/office/drawing/2014/main" id="{4B5E45C6-FE56-FB28-A33D-B39F936023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20" y="4381535"/>
            <a:ext cx="2968605" cy="155036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507BF40-0B1F-6E98-5C8B-6E7876D243F0}"/>
              </a:ext>
            </a:extLst>
          </p:cNvPr>
          <p:cNvSpPr txBox="1"/>
          <p:nvPr/>
        </p:nvSpPr>
        <p:spPr>
          <a:xfrm>
            <a:off x="11795760" y="6525695"/>
            <a:ext cx="48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12</a:t>
            </a: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362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2AE3E-3171-8DF8-0473-CC303E826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61B45F2-7606-998A-191B-64E42DFBC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0682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27BE9F7-7A21-932B-11C0-A2C3D7A01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62724"/>
            <a:ext cx="12192000" cy="29527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54B220C-1C24-B904-7375-6949B0A2A6DD}"/>
              </a:ext>
            </a:extLst>
          </p:cNvPr>
          <p:cNvSpPr txBox="1"/>
          <p:nvPr/>
        </p:nvSpPr>
        <p:spPr>
          <a:xfrm>
            <a:off x="132258" y="141802"/>
            <a:ext cx="9256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err="1">
                <a:solidFill>
                  <a:schemeClr val="bg1"/>
                </a:solidFill>
              </a:rPr>
              <a:t>Conclusions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02AE5-AFC6-C3FE-7079-41CEF48C2E96}"/>
              </a:ext>
            </a:extLst>
          </p:cNvPr>
          <p:cNvSpPr txBox="1"/>
          <p:nvPr/>
        </p:nvSpPr>
        <p:spPr>
          <a:xfrm>
            <a:off x="5559952" y="3013501"/>
            <a:ext cx="1471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dirty="0" err="1">
                <a:solidFill>
                  <a:schemeClr val="accent1">
                    <a:lumMod val="75000"/>
                  </a:schemeClr>
                </a:solidFill>
              </a:rPr>
              <a:t>End</a:t>
            </a:r>
            <a:r>
              <a:rPr lang="pt-PT" sz="4800" dirty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98F047F-BFF0-1396-4C59-920AF9CDED9B}"/>
              </a:ext>
            </a:extLst>
          </p:cNvPr>
          <p:cNvSpPr txBox="1"/>
          <p:nvPr/>
        </p:nvSpPr>
        <p:spPr>
          <a:xfrm>
            <a:off x="11795760" y="6525695"/>
            <a:ext cx="48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13</a:t>
            </a: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4779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8582</TotalTime>
  <Words>328</Words>
  <Application>Microsoft Office PowerPoint</Application>
  <PresentationFormat>Ecrã Panorâmico</PresentationFormat>
  <Paragraphs>112</Paragraphs>
  <Slides>7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Cambria Math</vt:lpstr>
      <vt:lpstr>Lato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JOÃO AFONSO CABRAL DE NÓBREGA</dc:creator>
  <cp:lastModifiedBy>JOÃO AFONSO CABRAL DE NÓBREGA</cp:lastModifiedBy>
  <cp:revision>6</cp:revision>
  <dcterms:created xsi:type="dcterms:W3CDTF">2026-01-09T13:03:44Z</dcterms:created>
  <dcterms:modified xsi:type="dcterms:W3CDTF">2026-01-26T17:34:26Z</dcterms:modified>
</cp:coreProperties>
</file>