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6" r:id="rId3"/>
    <p:sldId id="258" r:id="rId4"/>
    <p:sldId id="259" r:id="rId5"/>
    <p:sldId id="257" r:id="rId6"/>
    <p:sldId id="272" r:id="rId7"/>
    <p:sldId id="262" r:id="rId8"/>
    <p:sldId id="263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2T19:18:29.2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0 143 24575,'8'-1'0,"1"0"0,-1-1 0,0 0 0,0 0 0,0-1 0,-1 0 0,11-6 0,15-5 0,4 1 0,-10 3 0,0 1 0,0 1 0,32-4 0,25-4 0,-48 9 0,56-5 0,25 4 0,79-2 0,-113 9 0,84 4 0,-163-3-85,0 0 0,0 0-1,0 1 1,0 0 0,0 0-1,-1 0 1,1 0 0,0 0-1,-1 1 1,1-1 0,-1 1-1,0 0 1,1 1 0,-1-1-1,5 5 1,-2 2-6741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4:37:31.0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0 143 24575,'8'-1'0,"1"0"0,-1-1 0,0 0 0,0 0 0,0-1 0,-1 0 0,11-6 0,15-5 0,4 1 0,-10 3 0,0 1 0,0 1 0,32-4 0,25-4 0,-48 9 0,56-5 0,25 4 0,79-2 0,-113 9 0,84 4 0,-163-3-85,0 0 0,0 0-1,0 1 1,0 0 0,0 0-1,-1 0 1,1 0 0,0 0-1,-1 1 1,1-1 0,-1 1-1,0 0 1,1 1 0,-1-1-1,5 5 1,-2 2-6741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4:37:31.0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100 80 24575,'-2'0'0,"0"-1"0,1 1 0,-1-1 0,0 0 0,0 0 0,0 0 0,1 0 0,-1 0 0,1 0 0,-1 0 0,1 0 0,-3-3 0,-18-19 0,20 21 0,-7-10 0,7 10 0,0-1 0,0 1 0,0-1 0,0 1 0,0 0 0,0 0 0,-1 0 0,1 0 0,-1 0 0,1 0 0,-5-1 0,7 3 0,0 0 0,0 0 0,0-1 0,0 1 0,0 0 0,0 0 0,0 0 0,0 0 0,-1 0 0,1 0 0,0 0 0,0 0 0,0 0 0,0 0 0,0 0 0,0 0 0,-1 0 0,1 0 0,0 0 0,0 0 0,0 0 0,0 0 0,0 0 0,0 0 0,0 0 0,-1 0 0,1 0 0,0 0 0,0 0 0,0 0 0,0 0 0,0 0 0,0 0 0,-1 0 0,1 0 0,0 0 0,0 0 0,0 0 0,0 0 0,0 0 0,0 1 0,0-1 0,0 0 0,0 0 0,0 0 0,-1 0 0,1 0 0,0 0 0,0 0 0,0 0 0,0 1 0,0-1 0,0 0 0,0 0 0,0 0 0,0 0 0,0 0 0,0 0 0,0 1 0,0-1 0,0 0 0,0 0 0,0 0 0,6 12 0,11 10 0,-5-12 0,-9-7 0,0 0 0,0 0 0,0 0 0,0 0 0,-1 1 0,1-1 0,2 6 0,-5-8 0,1 0 0,-1-1 0,0 1 0,0 0 0,0-1 0,1 1 0,-1 0 0,0 0 0,0 0 0,0-1 0,-1 1 0,1 0 0,0 0 0,0-1 0,0 1 0,0 0 0,-1-1 0,0 2 0,0 0 0,0-1 0,0 0 0,0 1 0,0-1 0,0 0 0,-1 0 0,1 0 0,0 0 0,-1 0 0,1 0 0,-3 1 0,-29 11-1365,17-7-5461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4:55:40.7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4:55:29.0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2T19:18:32.1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100 80 24575,'-2'0'0,"0"-1"0,1 1 0,-1-1 0,0 0 0,0 0 0,0 0 0,1 0 0,-1 0 0,1 0 0,-1 0 0,1 0 0,-3-3 0,-18-19 0,20 21 0,-7-10 0,7 10 0,0-1 0,0 1 0,0-1 0,0 1 0,0 0 0,0 0 0,-1 0 0,1 0 0,-1 0 0,1 0 0,-5-1 0,7 3 0,0 0 0,0 0 0,0-1 0,0 1 0,0 0 0,0 0 0,0 0 0,0 0 0,-1 0 0,1 0 0,0 0 0,0 0 0,0 0 0,0 0 0,0 0 0,0 0 0,-1 0 0,1 0 0,0 0 0,0 0 0,0 0 0,0 0 0,0 0 0,0 0 0,0 0 0,-1 0 0,1 0 0,0 0 0,0 0 0,0 0 0,0 0 0,0 0 0,0 0 0,-1 0 0,1 0 0,0 0 0,0 0 0,0 0 0,0 0 0,0 0 0,0 1 0,0-1 0,0 0 0,0 0 0,0 0 0,-1 0 0,1 0 0,0 0 0,0 0 0,0 0 0,0 1 0,0-1 0,0 0 0,0 0 0,0 0 0,0 0 0,0 0 0,0 0 0,0 1 0,0-1 0,0 0 0,0 0 0,0 0 0,6 12 0,11 10 0,-5-12 0,-9-7 0,0 0 0,0 0 0,0 0 0,0 0 0,-1 1 0,1-1 0,2 6 0,-5-8 0,1 0 0,-1-1 0,0 1 0,0 0 0,0-1 0,1 1 0,-1 0 0,0 0 0,0 0 0,0-1 0,-1 1 0,1 0 0,0 0 0,0-1 0,0 1 0,0 0 0,-1-1 0,0 2 0,0 0 0,0-1 0,0 0 0,0 1 0,0-1 0,0 0 0,-1 0 0,1 0 0,0 0 0,-1 0 0,1 0 0,-3 1 0,-29 11-1365,17-7-5461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2T19:18:35.9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63 24575,'0'-3'0,"0"-4"0,0-4 0,0-3 0,3 1 0,4 3 0,1 5 0,-1 11 0,-2 6 0,1 2 0,3 1 0,3-1 0,5-1 0,3-3 0,-2-2-8191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4:24:48.5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547 0 24381,'-547'309'0,"719"-318"0,-344 18 0,268-152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4:25:29.5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4:27:37.3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547 0 24381,'-547'309'0,"719"-318"0,-344 18 0,268-152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4:28:22.9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4:31:44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0 143 24575,'8'-1'0,"1"0"0,-1-1 0,0 0 0,0 0 0,0-1 0,-1 0 0,11-6 0,15-5 0,4 1 0,-10 3 0,0 1 0,0 1 0,32-4 0,25-4 0,-48 9 0,56-5 0,25 4 0,79-2 0,-113 9 0,84 4 0,-163-3-85,0 0 0,0 0-1,0 1 1,0 0 0,0 0-1,-1 0 1,1 0 0,0 0-1,-1 1 1,1-1 0,-1 1-1,0 0 1,1 1 0,-1-1-1,5 5 1,-2 2-6741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4:31:44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100 80 24575,'-2'0'0,"0"-1"0,1 1 0,-1-1 0,0 0 0,0 0 0,0 0 0,1 0 0,-1 0 0,1 0 0,-1 0 0,1 0 0,-3-3 0,-18-19 0,20 21 0,-7-10 0,7 10 0,0-1 0,0 1 0,0-1 0,0 1 0,0 0 0,0 0 0,-1 0 0,1 0 0,-1 0 0,1 0 0,-5-1 0,7 3 0,0 0 0,0 0 0,0-1 0,0 1 0,0 0 0,0 0 0,0 0 0,0 0 0,-1 0 0,1 0 0,0 0 0,0 0 0,0 0 0,0 0 0,0 0 0,0 0 0,-1 0 0,1 0 0,0 0 0,0 0 0,0 0 0,0 0 0,0 0 0,0 0 0,0 0 0,-1 0 0,1 0 0,0 0 0,0 0 0,0 0 0,0 0 0,0 0 0,0 0 0,-1 0 0,1 0 0,0 0 0,0 0 0,0 0 0,0 0 0,0 0 0,0 1 0,0-1 0,0 0 0,0 0 0,0 0 0,-1 0 0,1 0 0,0 0 0,0 0 0,0 0 0,0 1 0,0-1 0,0 0 0,0 0 0,0 0 0,0 0 0,0 0 0,0 0 0,0 1 0,0-1 0,0 0 0,0 0 0,0 0 0,6 12 0,11 10 0,-5-12 0,-9-7 0,0 0 0,0 0 0,0 0 0,0 0 0,-1 1 0,1-1 0,2 6 0,-5-8 0,1 0 0,-1-1 0,0 1 0,0 0 0,0-1 0,1 1 0,-1 0 0,0 0 0,0 0 0,0-1 0,-1 1 0,1 0 0,0 0 0,0-1 0,0 1 0,0 0 0,-1-1 0,0 2 0,0 0 0,0-1 0,0 0 0,0 1 0,0-1 0,0 0 0,-1 0 0,1 0 0,0 0 0,-1 0 0,1 0 0,-3 1 0,-29 11-1365,17-7-5461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872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155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818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108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903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3081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0131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711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8013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9911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139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3575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4771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7698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604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933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589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953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279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09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847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521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6170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66ED23-2242-4058-829F-B80BD80C6F1C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43813E-2522-48CF-93E3-726DCC4DF3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347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7" Type="http://schemas.openxmlformats.org/officeDocument/2006/relationships/customXml" Target="../ink/ink3.xml"/><Relationship Id="rId12" Type="http://schemas.openxmlformats.org/officeDocument/2006/relationships/customXml" Target="../ink/ink5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customXml" Target="../ink/ink4.xml"/><Relationship Id="rId4" Type="http://schemas.openxmlformats.org/officeDocument/2006/relationships/image" Target="../media/image12.png"/><Relationship Id="rId9" Type="http://schemas.openxmlformats.org/officeDocument/2006/relationships/image" Target="../media/image8.png"/><Relationship Id="rId1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customXml" Target="../ink/ink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7" Type="http://schemas.openxmlformats.org/officeDocument/2006/relationships/image" Target="../media/image8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customXml" Target="../ink/ink11.xm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C630191-7DED-266D-4755-5BCC959C9308}"/>
              </a:ext>
            </a:extLst>
          </p:cNvPr>
          <p:cNvSpPr>
            <a:spLocks noGrp="1"/>
          </p:cNvSpPr>
          <p:nvPr/>
        </p:nvSpPr>
        <p:spPr>
          <a:xfrm>
            <a:off x="1664292" y="195903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>
                <a:solidFill>
                  <a:schemeClr val="bg1"/>
                </a:solidFill>
              </a:rPr>
              <a:t>Exploring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the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mechanisms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of</a:t>
            </a:r>
            <a:r>
              <a:rPr lang="pt-PT" dirty="0">
                <a:solidFill>
                  <a:schemeClr val="bg1"/>
                </a:solidFill>
              </a:rPr>
              <a:t> visual </a:t>
            </a:r>
            <a:r>
              <a:rPr lang="pt-PT" dirty="0" err="1">
                <a:solidFill>
                  <a:schemeClr val="bg1"/>
                </a:solidFill>
              </a:rPr>
              <a:t>place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learning</a:t>
            </a:r>
            <a:r>
              <a:rPr lang="pt-PT" dirty="0">
                <a:solidFill>
                  <a:schemeClr val="bg1"/>
                </a:solidFill>
              </a:rPr>
              <a:t> in </a:t>
            </a:r>
            <a:r>
              <a:rPr lang="pt-PT" dirty="0" err="1">
                <a:solidFill>
                  <a:schemeClr val="bg1"/>
                </a:solidFill>
              </a:rPr>
              <a:t>the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fruit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fly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C304157-C2CF-EE0E-A62B-99EBFFDAF9D2}"/>
              </a:ext>
            </a:extLst>
          </p:cNvPr>
          <p:cNvSpPr>
            <a:spLocks noGrp="1"/>
          </p:cNvSpPr>
          <p:nvPr/>
        </p:nvSpPr>
        <p:spPr>
          <a:xfrm>
            <a:off x="935457" y="5027290"/>
            <a:ext cx="262269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>
                <a:solidFill>
                  <a:schemeClr val="bg1"/>
                </a:solidFill>
              </a:rPr>
              <a:t>João Rodrigues</a:t>
            </a:r>
          </a:p>
          <a:p>
            <a:r>
              <a:rPr lang="pt-PT" sz="2800" dirty="0">
                <a:solidFill>
                  <a:schemeClr val="bg1"/>
                </a:solidFill>
              </a:rPr>
              <a:t>Nº 103250</a:t>
            </a:r>
          </a:p>
        </p:txBody>
      </p:sp>
      <p:pic>
        <p:nvPicPr>
          <p:cNvPr id="6" name="Google Shape;186;p32" title="IST_A_RGB_POS.png">
            <a:extLst>
              <a:ext uri="{FF2B5EF4-FFF2-40B4-BE49-F238E27FC236}">
                <a16:creationId xmlns:a16="http://schemas.microsoft.com/office/drawing/2014/main" id="{50C52DF3-B290-D284-65E6-EA09E144014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154" y="193725"/>
            <a:ext cx="2628276" cy="18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6AA42AF-3399-A980-7E4B-51B4E20B8E4F}"/>
              </a:ext>
            </a:extLst>
          </p:cNvPr>
          <p:cNvSpPr txBox="1"/>
          <p:nvPr/>
        </p:nvSpPr>
        <p:spPr>
          <a:xfrm>
            <a:off x="7982475" y="4818252"/>
            <a:ext cx="60976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>
                <a:solidFill>
                  <a:schemeClr val="bg1"/>
                </a:solidFill>
              </a:rPr>
              <a:t>Eugenia </a:t>
            </a:r>
            <a:r>
              <a:rPr lang="pt-PT" sz="2800" dirty="0" err="1">
                <a:solidFill>
                  <a:schemeClr val="bg1"/>
                </a:solidFill>
              </a:rPr>
              <a:t>Chiappe</a:t>
            </a:r>
            <a:endParaRPr lang="pt-PT" sz="2800" dirty="0">
              <a:solidFill>
                <a:schemeClr val="bg1"/>
              </a:solidFill>
            </a:endParaRPr>
          </a:p>
          <a:p>
            <a:r>
              <a:rPr lang="pt-PT" sz="2800" dirty="0">
                <a:solidFill>
                  <a:schemeClr val="bg1"/>
                </a:solidFill>
              </a:rPr>
              <a:t>Hugo Marques</a:t>
            </a:r>
          </a:p>
          <a:p>
            <a:r>
              <a:rPr lang="pt-PT" sz="2800" dirty="0">
                <a:solidFill>
                  <a:schemeClr val="bg1"/>
                </a:solidFill>
              </a:rPr>
              <a:t>Jorge Vieira</a:t>
            </a:r>
          </a:p>
        </p:txBody>
      </p:sp>
      <p:pic>
        <p:nvPicPr>
          <p:cNvPr id="8" name="Imagem 7" descr="Uma imagem com Tipo de letra, branco, logótipo, Gráficos&#10;&#10;Os conteúdos gerados por IA podem estar incorretos.">
            <a:extLst>
              <a:ext uri="{FF2B5EF4-FFF2-40B4-BE49-F238E27FC236}">
                <a16:creationId xmlns:a16="http://schemas.microsoft.com/office/drawing/2014/main" id="{E3AC6489-8239-5632-D726-A0FF4EBF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568" y="569218"/>
            <a:ext cx="3212518" cy="1058671"/>
          </a:xfrm>
          <a:prstGeom prst="rect">
            <a:avLst/>
          </a:prstGeom>
        </p:spPr>
      </p:pic>
      <p:pic>
        <p:nvPicPr>
          <p:cNvPr id="9" name="Imagem 8" descr="Uma imagem com Gráficos, captura de ecrã, Tipo de letra, design gráfico&#10;&#10;Os conteúdos gerados por IA podem estar incorretos.">
            <a:extLst>
              <a:ext uri="{FF2B5EF4-FFF2-40B4-BE49-F238E27FC236}">
                <a16:creationId xmlns:a16="http://schemas.microsoft.com/office/drawing/2014/main" id="{8E017EBB-B61C-DD07-349D-805F1C53C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24" y="398200"/>
            <a:ext cx="3327131" cy="1210309"/>
          </a:xfrm>
          <a:prstGeom prst="rect">
            <a:avLst/>
          </a:prstGeom>
        </p:spPr>
      </p:pic>
      <p:sp>
        <p:nvSpPr>
          <p:cNvPr id="10" name="CaixaDeTexto 11">
            <a:extLst>
              <a:ext uri="{FF2B5EF4-FFF2-40B4-BE49-F238E27FC236}">
                <a16:creationId xmlns:a16="http://schemas.microsoft.com/office/drawing/2014/main" id="{94E0DB34-E1FD-A0FD-CACA-5EA76FDB3111}"/>
              </a:ext>
            </a:extLst>
          </p:cNvPr>
          <p:cNvSpPr txBox="1"/>
          <p:nvPr/>
        </p:nvSpPr>
        <p:spPr>
          <a:xfrm>
            <a:off x="7982475" y="4478011"/>
            <a:ext cx="3434316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err="1">
                <a:solidFill>
                  <a:schemeClr val="bg1"/>
                </a:solidFill>
              </a:rPr>
              <a:t>Supervised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by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3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2FB673A-0E48-B0DC-4C37-1E45BD4AE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29" y="495421"/>
            <a:ext cx="10620982" cy="85920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Aim 5: Looking at the interaction between path integration and visual place learning</a:t>
            </a:r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E9E32E-9584-8F32-CA62-68504D89E028}"/>
              </a:ext>
            </a:extLst>
          </p:cNvPr>
          <p:cNvSpPr txBox="1"/>
          <p:nvPr/>
        </p:nvSpPr>
        <p:spPr>
          <a:xfrm>
            <a:off x="390730" y="1273580"/>
            <a:ext cx="67865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Procedure:</a:t>
            </a:r>
            <a:r>
              <a:rPr lang="en-US" sz="2400" dirty="0"/>
              <a:t> Same setup and training as before, but in probe trial a landmark will reappear after some time.</a:t>
            </a:r>
          </a:p>
          <a:p>
            <a:r>
              <a:rPr lang="en-US" sz="2400" b="1" dirty="0"/>
              <a:t>We expect that: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Flies will start 'local searching behavior' around last seen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 fly moves outwards without finding cool spot, it should begin less structured, more random exploration</a:t>
            </a:r>
          </a:p>
          <a:p>
            <a:r>
              <a:rPr lang="en-US" sz="2400" dirty="0"/>
              <a:t>At some point, the same landmarks will reappear at a </a:t>
            </a:r>
            <a:r>
              <a:rPr lang="en-US" sz="2400" b="1" dirty="0"/>
              <a:t>different location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b="1" dirty="0"/>
              <a:t>Question:</a:t>
            </a:r>
            <a:r>
              <a:rPr lang="en-US" sz="2400" dirty="0"/>
              <a:t> When path integration and visual memory disagree, how does the fly choose between the two systems?</a:t>
            </a:r>
          </a:p>
          <a:p>
            <a:endParaRPr lang="pt-PT" sz="2400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29DE2A2-EC0F-AFA7-02CC-D14EBF5E39C6}"/>
              </a:ext>
            </a:extLst>
          </p:cNvPr>
          <p:cNvSpPr/>
          <p:nvPr/>
        </p:nvSpPr>
        <p:spPr>
          <a:xfrm rot="16200000">
            <a:off x="11100390" y="1593199"/>
            <a:ext cx="212651" cy="170120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BEF6A6CC-173C-83B7-2365-B829C303D820}"/>
              </a:ext>
            </a:extLst>
          </p:cNvPr>
          <p:cNvSpPr/>
          <p:nvPr/>
        </p:nvSpPr>
        <p:spPr>
          <a:xfrm rot="2150750">
            <a:off x="8341327" y="1908094"/>
            <a:ext cx="737763" cy="1071419"/>
          </a:xfrm>
          <a:custGeom>
            <a:avLst/>
            <a:gdLst>
              <a:gd name="csX0" fmla="*/ 0 w 1392865"/>
              <a:gd name="csY0" fmla="*/ 0 h 1530282"/>
              <a:gd name="csX1" fmla="*/ 1392865 w 1392865"/>
              <a:gd name="csY1" fmla="*/ 0 h 1530282"/>
              <a:gd name="csX2" fmla="*/ 1392865 w 1392865"/>
              <a:gd name="csY2" fmla="*/ 1530282 h 1530282"/>
              <a:gd name="csX3" fmla="*/ 0 w 1392865"/>
              <a:gd name="csY3" fmla="*/ 1530282 h 1530282"/>
              <a:gd name="csX4" fmla="*/ 0 w 1392865"/>
              <a:gd name="csY4" fmla="*/ 0 h 1530282"/>
              <a:gd name="csX0" fmla="*/ 0 w 1392865"/>
              <a:gd name="csY0" fmla="*/ 0 h 1530282"/>
              <a:gd name="csX1" fmla="*/ 1212112 w 1392865"/>
              <a:gd name="csY1" fmla="*/ 10633 h 1530282"/>
              <a:gd name="csX2" fmla="*/ 1392865 w 1392865"/>
              <a:gd name="csY2" fmla="*/ 1530282 h 1530282"/>
              <a:gd name="csX3" fmla="*/ 0 w 1392865"/>
              <a:gd name="csY3" fmla="*/ 1530282 h 1530282"/>
              <a:gd name="csX4" fmla="*/ 0 w 1392865"/>
              <a:gd name="csY4" fmla="*/ 0 h 1530282"/>
              <a:gd name="csX0" fmla="*/ 0 w 1616149"/>
              <a:gd name="csY0" fmla="*/ 10633 h 1519649"/>
              <a:gd name="csX1" fmla="*/ 1435396 w 1616149"/>
              <a:gd name="csY1" fmla="*/ 0 h 1519649"/>
              <a:gd name="csX2" fmla="*/ 1616149 w 1616149"/>
              <a:gd name="csY2" fmla="*/ 1519649 h 1519649"/>
              <a:gd name="csX3" fmla="*/ 223284 w 1616149"/>
              <a:gd name="csY3" fmla="*/ 1519649 h 1519649"/>
              <a:gd name="csX4" fmla="*/ 0 w 1616149"/>
              <a:gd name="csY4" fmla="*/ 10633 h 1519649"/>
              <a:gd name="csX0" fmla="*/ 0 w 1573619"/>
              <a:gd name="csY0" fmla="*/ 10633 h 1519649"/>
              <a:gd name="csX1" fmla="*/ 1392866 w 1573619"/>
              <a:gd name="csY1" fmla="*/ 0 h 1519649"/>
              <a:gd name="csX2" fmla="*/ 1573619 w 1573619"/>
              <a:gd name="csY2" fmla="*/ 1519649 h 1519649"/>
              <a:gd name="csX3" fmla="*/ 180754 w 1573619"/>
              <a:gd name="csY3" fmla="*/ 1519649 h 1519649"/>
              <a:gd name="csX4" fmla="*/ 0 w 1573619"/>
              <a:gd name="csY4" fmla="*/ 10633 h 1519649"/>
              <a:gd name="csX0" fmla="*/ 0 w 1573619"/>
              <a:gd name="csY0" fmla="*/ 10633 h 1519649"/>
              <a:gd name="csX1" fmla="*/ 1392866 w 1573619"/>
              <a:gd name="csY1" fmla="*/ 0 h 1519649"/>
              <a:gd name="csX2" fmla="*/ 1573619 w 1573619"/>
              <a:gd name="csY2" fmla="*/ 1519649 h 1519649"/>
              <a:gd name="csX3" fmla="*/ 233916 w 1573619"/>
              <a:gd name="csY3" fmla="*/ 1519649 h 1519649"/>
              <a:gd name="csX4" fmla="*/ 0 w 1573619"/>
              <a:gd name="csY4" fmla="*/ 10633 h 1519649"/>
              <a:gd name="csX0" fmla="*/ 0 w 1541722"/>
              <a:gd name="csY0" fmla="*/ 10633 h 1519649"/>
              <a:gd name="csX1" fmla="*/ 1392866 w 1541722"/>
              <a:gd name="csY1" fmla="*/ 0 h 1519649"/>
              <a:gd name="csX2" fmla="*/ 1541722 w 1541722"/>
              <a:gd name="csY2" fmla="*/ 1519649 h 1519649"/>
              <a:gd name="csX3" fmla="*/ 233916 w 1541722"/>
              <a:gd name="csY3" fmla="*/ 1519649 h 1519649"/>
              <a:gd name="csX4" fmla="*/ 0 w 1541722"/>
              <a:gd name="csY4" fmla="*/ 10633 h 1519649"/>
              <a:gd name="csX0" fmla="*/ 0 w 1626782"/>
              <a:gd name="csY0" fmla="*/ 10633 h 1519649"/>
              <a:gd name="csX1" fmla="*/ 1392866 w 1626782"/>
              <a:gd name="csY1" fmla="*/ 0 h 1519649"/>
              <a:gd name="csX2" fmla="*/ 1626782 w 1626782"/>
              <a:gd name="csY2" fmla="*/ 1519649 h 1519649"/>
              <a:gd name="csX3" fmla="*/ 233916 w 1626782"/>
              <a:gd name="csY3" fmla="*/ 1519649 h 1519649"/>
              <a:gd name="csX4" fmla="*/ 0 w 1626782"/>
              <a:gd name="csY4" fmla="*/ 10633 h 1519649"/>
              <a:gd name="csX0" fmla="*/ 0 w 1669312"/>
              <a:gd name="csY0" fmla="*/ 10633 h 1519649"/>
              <a:gd name="csX1" fmla="*/ 1392866 w 1669312"/>
              <a:gd name="csY1" fmla="*/ 0 h 1519649"/>
              <a:gd name="csX2" fmla="*/ 1669312 w 1669312"/>
              <a:gd name="csY2" fmla="*/ 1519649 h 1519649"/>
              <a:gd name="csX3" fmla="*/ 233916 w 1669312"/>
              <a:gd name="csY3" fmla="*/ 1519649 h 1519649"/>
              <a:gd name="csX4" fmla="*/ 0 w 1669312"/>
              <a:gd name="csY4" fmla="*/ 10633 h 15196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669312" h="1519649">
                <a:moveTo>
                  <a:pt x="0" y="10633"/>
                </a:moveTo>
                <a:lnTo>
                  <a:pt x="1392866" y="0"/>
                </a:lnTo>
                <a:lnTo>
                  <a:pt x="1669312" y="1519649"/>
                </a:lnTo>
                <a:lnTo>
                  <a:pt x="233916" y="1519649"/>
                </a:lnTo>
                <a:lnTo>
                  <a:pt x="0" y="10633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0C0F2CDD-01F5-F1BE-ADCF-CB89A018459C}"/>
              </a:ext>
            </a:extLst>
          </p:cNvPr>
          <p:cNvCxnSpPr>
            <a:cxnSpLocks/>
            <a:stCxn id="2" idx="0"/>
          </p:cNvCxnSpPr>
          <p:nvPr/>
        </p:nvCxnSpPr>
        <p:spPr>
          <a:xfrm flipH="1">
            <a:off x="8710209" y="2443803"/>
            <a:ext cx="16459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30A2145-7C98-08F3-4F2E-81AA0B093E36}"/>
              </a:ext>
            </a:extLst>
          </p:cNvPr>
          <p:cNvSpPr/>
          <p:nvPr/>
        </p:nvSpPr>
        <p:spPr>
          <a:xfrm>
            <a:off x="8838867" y="4666125"/>
            <a:ext cx="1548326" cy="157381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2" descr="fly isolated on transparent background 24239332 PNG">
            <a:extLst>
              <a:ext uri="{FF2B5EF4-FFF2-40B4-BE49-F238E27FC236}">
                <a16:creationId xmlns:a16="http://schemas.microsoft.com/office/drawing/2014/main" id="{7CCB8E09-E5A7-DD48-CB2F-AD66EC27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51">
            <a:off x="9506841" y="4937446"/>
            <a:ext cx="233409" cy="23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A39AABC-6907-5B27-7AC9-58884EC64430}"/>
              </a:ext>
            </a:extLst>
          </p:cNvPr>
          <p:cNvSpPr txBox="1"/>
          <p:nvPr/>
        </p:nvSpPr>
        <p:spPr>
          <a:xfrm>
            <a:off x="7138245" y="6224158"/>
            <a:ext cx="174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Training </a:t>
            </a:r>
            <a:r>
              <a:rPr lang="pt-PT" dirty="0" err="1"/>
              <a:t>trials</a:t>
            </a:r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AED1237-D6CD-5F0F-35C8-E850BE6BA408}"/>
              </a:ext>
            </a:extLst>
          </p:cNvPr>
          <p:cNvSpPr txBox="1"/>
          <p:nvPr/>
        </p:nvSpPr>
        <p:spPr>
          <a:xfrm>
            <a:off x="9055591" y="6215687"/>
            <a:ext cx="174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Probe</a:t>
            </a:r>
            <a:r>
              <a:rPr lang="pt-PT" dirty="0"/>
              <a:t> trial</a:t>
            </a:r>
          </a:p>
          <a:p>
            <a:r>
              <a:rPr lang="pt-PT" dirty="0"/>
              <a:t>(t = 0)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F8A47F-5992-6147-7C13-3B879B23750F}"/>
              </a:ext>
            </a:extLst>
          </p:cNvPr>
          <p:cNvSpPr/>
          <p:nvPr/>
        </p:nvSpPr>
        <p:spPr>
          <a:xfrm>
            <a:off x="7107724" y="4664468"/>
            <a:ext cx="1548326" cy="157381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F5DA08-0407-964C-B8E3-1E1942C3E14C}"/>
              </a:ext>
            </a:extLst>
          </p:cNvPr>
          <p:cNvSpPr/>
          <p:nvPr/>
        </p:nvSpPr>
        <p:spPr>
          <a:xfrm>
            <a:off x="8033481" y="5485078"/>
            <a:ext cx="353026" cy="383872"/>
          </a:xfrm>
          <a:prstGeom prst="ellipse">
            <a:avLst/>
          </a:prstGeom>
          <a:solidFill>
            <a:srgbClr val="00B0F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D52D6486-3E25-84AA-5A27-86C4C7062559}"/>
              </a:ext>
            </a:extLst>
          </p:cNvPr>
          <p:cNvCxnSpPr>
            <a:cxnSpLocks/>
          </p:cNvCxnSpPr>
          <p:nvPr/>
        </p:nvCxnSpPr>
        <p:spPr>
          <a:xfrm flipV="1">
            <a:off x="7709780" y="2443803"/>
            <a:ext cx="1000428" cy="29504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fly isolated on transparent background 24239332 PNG">
            <a:extLst>
              <a:ext uri="{FF2B5EF4-FFF2-40B4-BE49-F238E27FC236}">
                <a16:creationId xmlns:a16="http://schemas.microsoft.com/office/drawing/2014/main" id="{19D48112-F81E-6C7E-46A2-5FC0B40C9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930">
            <a:off x="7613842" y="5276155"/>
            <a:ext cx="233410" cy="2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A79D065-EDCB-4597-3347-84B6C37E470C}"/>
              </a:ext>
            </a:extLst>
          </p:cNvPr>
          <p:cNvSpPr/>
          <p:nvPr/>
        </p:nvSpPr>
        <p:spPr>
          <a:xfrm>
            <a:off x="9724152" y="3677303"/>
            <a:ext cx="484854" cy="49793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5531E36-0B4A-60B5-3556-3BD2FD96E5F3}"/>
              </a:ext>
            </a:extLst>
          </p:cNvPr>
          <p:cNvSpPr txBox="1"/>
          <p:nvPr/>
        </p:nvSpPr>
        <p:spPr>
          <a:xfrm>
            <a:off x="10208491" y="3149821"/>
            <a:ext cx="156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Landmark</a:t>
            </a:r>
            <a:r>
              <a:rPr lang="pt-PT" dirty="0"/>
              <a:t>(s)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99B317E-4055-0F5F-6DD0-BDD3C16DF54B}"/>
              </a:ext>
            </a:extLst>
          </p:cNvPr>
          <p:cNvSpPr txBox="1"/>
          <p:nvPr/>
        </p:nvSpPr>
        <p:spPr>
          <a:xfrm>
            <a:off x="10209006" y="3718278"/>
            <a:ext cx="122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Cool spot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372C32-F2F9-F152-00AB-710D8E156476}"/>
              </a:ext>
            </a:extLst>
          </p:cNvPr>
          <p:cNvSpPr/>
          <p:nvPr/>
        </p:nvSpPr>
        <p:spPr>
          <a:xfrm>
            <a:off x="9734000" y="3118235"/>
            <a:ext cx="484854" cy="497934"/>
          </a:xfrm>
          <a:prstGeom prst="ellipse">
            <a:avLst/>
          </a:prstGeom>
          <a:solidFill>
            <a:srgbClr val="00B0F0"/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179DFC8-FEE2-7B21-2E45-AFACFCB84517}"/>
              </a:ext>
            </a:extLst>
          </p:cNvPr>
          <p:cNvSpPr/>
          <p:nvPr/>
        </p:nvSpPr>
        <p:spPr>
          <a:xfrm>
            <a:off x="10563058" y="4683054"/>
            <a:ext cx="1548326" cy="157381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168AF05-3C80-27FC-D053-1D7FDF224E57}"/>
              </a:ext>
            </a:extLst>
          </p:cNvPr>
          <p:cNvSpPr txBox="1"/>
          <p:nvPr/>
        </p:nvSpPr>
        <p:spPr>
          <a:xfrm>
            <a:off x="10779782" y="6207229"/>
            <a:ext cx="174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Probe</a:t>
            </a:r>
            <a:r>
              <a:rPr lang="pt-PT" dirty="0"/>
              <a:t> trial</a:t>
            </a:r>
          </a:p>
          <a:p>
            <a:r>
              <a:rPr lang="pt-PT" dirty="0"/>
              <a:t>(t = 1)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6BE7B5-887F-3A40-1678-1E89AD7A103D}"/>
              </a:ext>
            </a:extLst>
          </p:cNvPr>
          <p:cNvSpPr/>
          <p:nvPr/>
        </p:nvSpPr>
        <p:spPr>
          <a:xfrm>
            <a:off x="10900857" y="5672789"/>
            <a:ext cx="376742" cy="392321"/>
          </a:xfrm>
          <a:prstGeom prst="ellipse">
            <a:avLst/>
          </a:prstGeom>
          <a:solidFill>
            <a:srgbClr val="00B0F0"/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2" name="Conexão: Curva 21">
            <a:extLst>
              <a:ext uri="{FF2B5EF4-FFF2-40B4-BE49-F238E27FC236}">
                <a16:creationId xmlns:a16="http://schemas.microsoft.com/office/drawing/2014/main" id="{4B06109C-F5B5-1657-058B-E7CC74B2517C}"/>
              </a:ext>
            </a:extLst>
          </p:cNvPr>
          <p:cNvCxnSpPr/>
          <p:nvPr/>
        </p:nvCxnSpPr>
        <p:spPr>
          <a:xfrm>
            <a:off x="11760200" y="5509683"/>
            <a:ext cx="150283" cy="129117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xão: Curva 22">
            <a:extLst>
              <a:ext uri="{FF2B5EF4-FFF2-40B4-BE49-F238E27FC236}">
                <a16:creationId xmlns:a16="http://schemas.microsoft.com/office/drawing/2014/main" id="{A65E76D5-7900-831C-42BC-3BBC9A972B26}"/>
              </a:ext>
            </a:extLst>
          </p:cNvPr>
          <p:cNvCxnSpPr>
            <a:cxnSpLocks/>
          </p:cNvCxnSpPr>
          <p:nvPr/>
        </p:nvCxnSpPr>
        <p:spPr>
          <a:xfrm rot="5400000">
            <a:off x="11756075" y="5741773"/>
            <a:ext cx="210504" cy="102545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xão: Curva 23">
            <a:extLst>
              <a:ext uri="{FF2B5EF4-FFF2-40B4-BE49-F238E27FC236}">
                <a16:creationId xmlns:a16="http://schemas.microsoft.com/office/drawing/2014/main" id="{8F39D552-8D13-AAF4-38D2-B75ABF2F1EED}"/>
              </a:ext>
            </a:extLst>
          </p:cNvPr>
          <p:cNvCxnSpPr>
            <a:cxnSpLocks/>
          </p:cNvCxnSpPr>
          <p:nvPr/>
        </p:nvCxnSpPr>
        <p:spPr>
          <a:xfrm rot="10800000">
            <a:off x="11517282" y="5757094"/>
            <a:ext cx="225984" cy="122370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xão: Curva 24">
            <a:extLst>
              <a:ext uri="{FF2B5EF4-FFF2-40B4-BE49-F238E27FC236}">
                <a16:creationId xmlns:a16="http://schemas.microsoft.com/office/drawing/2014/main" id="{5B95A96D-7F3F-FCEE-C2A1-59744AED4BE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497589" y="5552609"/>
            <a:ext cx="229743" cy="100745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6D22FA9-FF65-7831-42FF-B1FAC9F5201D}"/>
              </a:ext>
            </a:extLst>
          </p:cNvPr>
          <p:cNvSpPr txBox="1"/>
          <p:nvPr/>
        </p:nvSpPr>
        <p:spPr>
          <a:xfrm>
            <a:off x="11662833" y="5469961"/>
            <a:ext cx="14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cxnSp>
        <p:nvCxnSpPr>
          <p:cNvPr id="27" name="Conexão: Curva 26">
            <a:extLst>
              <a:ext uri="{FF2B5EF4-FFF2-40B4-BE49-F238E27FC236}">
                <a16:creationId xmlns:a16="http://schemas.microsoft.com/office/drawing/2014/main" id="{E87387FB-AC87-4CD9-F281-EB8280637F40}"/>
              </a:ext>
            </a:extLst>
          </p:cNvPr>
          <p:cNvCxnSpPr/>
          <p:nvPr/>
        </p:nvCxnSpPr>
        <p:spPr>
          <a:xfrm>
            <a:off x="9968838" y="4246285"/>
            <a:ext cx="150283" cy="129117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xão: Curva 27">
            <a:extLst>
              <a:ext uri="{FF2B5EF4-FFF2-40B4-BE49-F238E27FC236}">
                <a16:creationId xmlns:a16="http://schemas.microsoft.com/office/drawing/2014/main" id="{CFCCBD44-A924-516F-D756-9BEA5C797820}"/>
              </a:ext>
            </a:extLst>
          </p:cNvPr>
          <p:cNvCxnSpPr>
            <a:cxnSpLocks/>
          </p:cNvCxnSpPr>
          <p:nvPr/>
        </p:nvCxnSpPr>
        <p:spPr>
          <a:xfrm rot="5400000">
            <a:off x="9964713" y="4478375"/>
            <a:ext cx="210504" cy="102545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xão: Curva 28">
            <a:extLst>
              <a:ext uri="{FF2B5EF4-FFF2-40B4-BE49-F238E27FC236}">
                <a16:creationId xmlns:a16="http://schemas.microsoft.com/office/drawing/2014/main" id="{D0BDC94C-F3A3-8D11-721D-CB15CCD2D3C8}"/>
              </a:ext>
            </a:extLst>
          </p:cNvPr>
          <p:cNvCxnSpPr>
            <a:cxnSpLocks/>
          </p:cNvCxnSpPr>
          <p:nvPr/>
        </p:nvCxnSpPr>
        <p:spPr>
          <a:xfrm rot="10800000">
            <a:off x="9725920" y="4493696"/>
            <a:ext cx="225984" cy="122370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xão: Curva 29">
            <a:extLst>
              <a:ext uri="{FF2B5EF4-FFF2-40B4-BE49-F238E27FC236}">
                <a16:creationId xmlns:a16="http://schemas.microsoft.com/office/drawing/2014/main" id="{1E46D266-AF08-D1F4-AED7-DB4019EBB1A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706227" y="4289211"/>
            <a:ext cx="229743" cy="100745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69C9A83-37D3-6BF1-6EF4-A009DD6F171A}"/>
              </a:ext>
            </a:extLst>
          </p:cNvPr>
          <p:cNvSpPr txBox="1"/>
          <p:nvPr/>
        </p:nvSpPr>
        <p:spPr>
          <a:xfrm>
            <a:off x="10181626" y="4246023"/>
            <a:ext cx="144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Local </a:t>
            </a:r>
            <a:r>
              <a:rPr lang="pt-PT" dirty="0" err="1"/>
              <a:t>search</a:t>
            </a:r>
            <a:endParaRPr lang="pt-PT" dirty="0"/>
          </a:p>
        </p:txBody>
      </p:sp>
      <p:pic>
        <p:nvPicPr>
          <p:cNvPr id="32" name="Picture 2" descr="fly isolated on transparent background 24239332 PNG">
            <a:extLst>
              <a:ext uri="{FF2B5EF4-FFF2-40B4-BE49-F238E27FC236}">
                <a16:creationId xmlns:a16="http://schemas.microsoft.com/office/drawing/2014/main" id="{C1C336FF-4726-29EB-4BEF-EC7E45B14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51">
            <a:off x="11614970" y="5407815"/>
            <a:ext cx="233409" cy="23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B4751DC1-C04D-4981-CB99-F21CDD4F153C}"/>
                  </a:ext>
                </a:extLst>
              </p14:cNvPr>
              <p14:cNvContentPartPr/>
              <p14:nvPr/>
            </p14:nvContentPartPr>
            <p14:xfrm>
              <a:off x="8209994" y="5683502"/>
              <a:ext cx="360" cy="360"/>
            </p14:xfrm>
          </p:contentPart>
        </mc:Choice>
        <mc:Fallback xmlns=""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B4751DC1-C04D-4981-CB99-F21CDD4F15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4354" y="5647502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224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C338B39-0F00-ACB9-C426-C0FA2E6C092E}"/>
              </a:ext>
            </a:extLst>
          </p:cNvPr>
          <p:cNvSpPr>
            <a:spLocks noGrp="1"/>
          </p:cNvSpPr>
          <p:nvPr/>
        </p:nvSpPr>
        <p:spPr>
          <a:xfrm>
            <a:off x="838200" y="192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/>
              <a:t>Argument</a:t>
            </a:r>
            <a:r>
              <a:rPr lang="pt-PT" dirty="0"/>
              <a:t> for </a:t>
            </a:r>
            <a:r>
              <a:rPr lang="pt-PT" i="1" dirty="0" err="1"/>
              <a:t>Drosophila</a:t>
            </a:r>
            <a:endParaRPr lang="pt-PT" i="1" dirty="0"/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9A882BA2-1425-E25D-06F9-3C819424E298}"/>
              </a:ext>
            </a:extLst>
          </p:cNvPr>
          <p:cNvSpPr>
            <a:spLocks noGrp="1"/>
          </p:cNvSpPr>
          <p:nvPr/>
        </p:nvSpPr>
        <p:spPr>
          <a:xfrm>
            <a:off x="838200" y="2400863"/>
            <a:ext cx="7330852" cy="4763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dirty="0" err="1"/>
              <a:t>Why</a:t>
            </a:r>
            <a:r>
              <a:rPr lang="pt-PT" sz="2400" dirty="0"/>
              <a:t> use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fruit</a:t>
            </a:r>
            <a:r>
              <a:rPr lang="pt-PT" sz="2400" dirty="0"/>
              <a:t> </a:t>
            </a:r>
            <a:r>
              <a:rPr lang="pt-PT" sz="2400" dirty="0" err="1"/>
              <a:t>fly</a:t>
            </a:r>
            <a:r>
              <a:rPr lang="pt-PT" sz="2400" dirty="0"/>
              <a:t> as a </a:t>
            </a:r>
            <a:r>
              <a:rPr lang="pt-PT" sz="2400" dirty="0" err="1"/>
              <a:t>model</a:t>
            </a:r>
            <a:r>
              <a:rPr lang="pt-PT" sz="2400" dirty="0"/>
              <a:t> for </a:t>
            </a:r>
            <a:r>
              <a:rPr lang="pt-PT" sz="2400" dirty="0" err="1"/>
              <a:t>our</a:t>
            </a:r>
            <a:r>
              <a:rPr lang="pt-PT" sz="2400" dirty="0"/>
              <a:t> </a:t>
            </a:r>
            <a:r>
              <a:rPr lang="pt-PT" sz="2400" dirty="0" err="1"/>
              <a:t>purposes</a:t>
            </a:r>
            <a:r>
              <a:rPr lang="pt-PT" sz="2400" dirty="0"/>
              <a:t>?</a:t>
            </a:r>
          </a:p>
          <a:p>
            <a:pPr marL="0" indent="0">
              <a:buNone/>
            </a:pPr>
            <a:endParaRPr lang="pt-PT" sz="2400" dirty="0"/>
          </a:p>
          <a:p>
            <a:r>
              <a:rPr lang="pt-PT" sz="2400" dirty="0" err="1"/>
              <a:t>Complex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quantifiable</a:t>
            </a:r>
            <a:r>
              <a:rPr lang="pt-PT" sz="2400" dirty="0"/>
              <a:t> </a:t>
            </a:r>
            <a:r>
              <a:rPr lang="pt-PT" sz="2400" dirty="0" err="1"/>
              <a:t>navigational</a:t>
            </a:r>
            <a:r>
              <a:rPr lang="pt-PT" sz="2400" dirty="0"/>
              <a:t> </a:t>
            </a:r>
            <a:r>
              <a:rPr lang="pt-PT" sz="2400" dirty="0" err="1"/>
              <a:t>behavior</a:t>
            </a:r>
            <a:endParaRPr lang="pt-PT" sz="2400" dirty="0"/>
          </a:p>
          <a:p>
            <a:r>
              <a:rPr lang="pt-PT" sz="2400" dirty="0" err="1"/>
              <a:t>Replicable</a:t>
            </a:r>
            <a:r>
              <a:rPr lang="pt-PT" sz="2400" dirty="0"/>
              <a:t> in artificial </a:t>
            </a:r>
            <a:r>
              <a:rPr lang="pt-PT" sz="2400" dirty="0" err="1"/>
              <a:t>settings</a:t>
            </a:r>
            <a:endParaRPr lang="pt-PT" sz="2400" dirty="0"/>
          </a:p>
          <a:p>
            <a:r>
              <a:rPr lang="pt-PT" sz="2400" dirty="0" err="1"/>
              <a:t>Many</a:t>
            </a:r>
            <a:r>
              <a:rPr lang="pt-PT" sz="2400" dirty="0"/>
              <a:t> experimental </a:t>
            </a:r>
            <a:r>
              <a:rPr lang="pt-PT" sz="2400" dirty="0" err="1"/>
              <a:t>advantages</a:t>
            </a:r>
            <a:r>
              <a:rPr lang="pt-PT" sz="2400" dirty="0"/>
              <a:t>:</a:t>
            </a:r>
          </a:p>
          <a:p>
            <a:pPr lvl="1"/>
            <a:r>
              <a:rPr lang="pt-PT" dirty="0"/>
              <a:t>Short </a:t>
            </a:r>
            <a:r>
              <a:rPr lang="pt-PT" dirty="0" err="1"/>
              <a:t>life</a:t>
            </a:r>
            <a:r>
              <a:rPr lang="pt-PT" dirty="0"/>
              <a:t> </a:t>
            </a:r>
            <a:r>
              <a:rPr lang="pt-PT" dirty="0" err="1"/>
              <a:t>cycle</a:t>
            </a:r>
            <a:endParaRPr lang="pt-PT" dirty="0"/>
          </a:p>
          <a:p>
            <a:pPr lvl="1"/>
            <a:r>
              <a:rPr lang="pt-PT" dirty="0" err="1"/>
              <a:t>High</a:t>
            </a:r>
            <a:r>
              <a:rPr lang="pt-PT" dirty="0"/>
              <a:t> </a:t>
            </a:r>
            <a:r>
              <a:rPr lang="pt-PT" dirty="0" err="1"/>
              <a:t>fecundity</a:t>
            </a:r>
            <a:endParaRPr lang="pt-PT" dirty="0"/>
          </a:p>
          <a:p>
            <a:pPr lvl="1"/>
            <a:r>
              <a:rPr lang="pt-PT" dirty="0" err="1"/>
              <a:t>Small</a:t>
            </a:r>
            <a:r>
              <a:rPr lang="pt-PT" dirty="0"/>
              <a:t> </a:t>
            </a:r>
            <a:r>
              <a:rPr lang="pt-PT" dirty="0" err="1"/>
              <a:t>size</a:t>
            </a:r>
            <a:endParaRPr lang="pt-PT" dirty="0"/>
          </a:p>
          <a:p>
            <a:pPr lvl="1"/>
            <a:r>
              <a:rPr lang="pt-PT" dirty="0" err="1"/>
              <a:t>Low</a:t>
            </a:r>
            <a:r>
              <a:rPr lang="pt-PT" dirty="0"/>
              <a:t> </a:t>
            </a:r>
            <a:r>
              <a:rPr lang="pt-PT" dirty="0" err="1"/>
              <a:t>cost</a:t>
            </a:r>
            <a:endParaRPr lang="pt-PT" dirty="0"/>
          </a:p>
          <a:p>
            <a:pPr marL="0" indent="0">
              <a:buNone/>
            </a:pPr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3D0691BB-B5E9-397B-295A-51974E2017CB}"/>
              </a:ext>
            </a:extLst>
          </p:cNvPr>
          <p:cNvSpPr txBox="1"/>
          <p:nvPr/>
        </p:nvSpPr>
        <p:spPr>
          <a:xfrm>
            <a:off x="838200" y="1244484"/>
            <a:ext cx="674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 err="1"/>
              <a:t>We</a:t>
            </a:r>
            <a:r>
              <a:rPr lang="pt-PT" sz="2400" dirty="0"/>
              <a:t> </a:t>
            </a:r>
            <a:r>
              <a:rPr lang="pt-PT" sz="2400" dirty="0" err="1"/>
              <a:t>want</a:t>
            </a:r>
            <a:r>
              <a:rPr lang="pt-PT" sz="2400" dirty="0"/>
              <a:t> to </a:t>
            </a:r>
            <a:r>
              <a:rPr lang="pt-PT" sz="2400" dirty="0" err="1"/>
              <a:t>understand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sensory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motor </a:t>
            </a:r>
            <a:r>
              <a:rPr lang="pt-PT" sz="2400" dirty="0" err="1"/>
              <a:t>features</a:t>
            </a:r>
            <a:r>
              <a:rPr lang="pt-PT" sz="2400" dirty="0"/>
              <a:t> </a:t>
            </a:r>
            <a:r>
              <a:rPr lang="pt-PT" sz="2400" dirty="0" err="1"/>
              <a:t>underlying</a:t>
            </a:r>
            <a:r>
              <a:rPr lang="pt-PT" sz="2400" dirty="0"/>
              <a:t> </a:t>
            </a:r>
            <a:r>
              <a:rPr lang="pt-PT" sz="2400" dirty="0" err="1"/>
              <a:t>place</a:t>
            </a:r>
            <a:r>
              <a:rPr lang="pt-PT" sz="2400" dirty="0"/>
              <a:t> </a:t>
            </a:r>
            <a:r>
              <a:rPr lang="pt-PT" sz="2400" dirty="0" err="1"/>
              <a:t>learning</a:t>
            </a:r>
            <a:r>
              <a:rPr lang="pt-PT" sz="2400" dirty="0"/>
              <a:t> in </a:t>
            </a:r>
            <a:r>
              <a:rPr lang="pt-PT" sz="2400" dirty="0" err="1"/>
              <a:t>insects</a:t>
            </a:r>
            <a:r>
              <a:rPr lang="pt-PT" sz="2400" dirty="0"/>
              <a:t>. </a:t>
            </a:r>
          </a:p>
        </p:txBody>
      </p:sp>
      <p:pic>
        <p:nvPicPr>
          <p:cNvPr id="8" name="Imagem 7" descr="Uma imagem com invertebrado, praga, Inseto alado de membrana, Insetos com asas nervuradas&#10;&#10;Os conteúdos gerados por IA podem estar incorretos.">
            <a:extLst>
              <a:ext uri="{FF2B5EF4-FFF2-40B4-BE49-F238E27FC236}">
                <a16:creationId xmlns:a16="http://schemas.microsoft.com/office/drawing/2014/main" id="{B3E6B087-EEB3-EB82-1C9F-0C1B21B9D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67" y="3111690"/>
            <a:ext cx="5018698" cy="3547996"/>
          </a:xfrm>
          <a:prstGeom prst="rect">
            <a:avLst/>
          </a:prstGeom>
        </p:spPr>
      </p:pic>
      <p:sp>
        <p:nvSpPr>
          <p:cNvPr id="10" name="Chaveta à direita 9">
            <a:extLst>
              <a:ext uri="{FF2B5EF4-FFF2-40B4-BE49-F238E27FC236}">
                <a16:creationId xmlns:a16="http://schemas.microsoft.com/office/drawing/2014/main" id="{4D3AF85D-C65A-7BAB-BE35-D90E61208504}"/>
              </a:ext>
            </a:extLst>
          </p:cNvPr>
          <p:cNvSpPr/>
          <p:nvPr/>
        </p:nvSpPr>
        <p:spPr>
          <a:xfrm>
            <a:off x="3780430" y="4782519"/>
            <a:ext cx="436728" cy="1358974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3E20DE-02FE-C73A-5421-08C2F896F762}"/>
              </a:ext>
            </a:extLst>
          </p:cNvPr>
          <p:cNvSpPr txBox="1"/>
          <p:nvPr/>
        </p:nvSpPr>
        <p:spPr>
          <a:xfrm>
            <a:off x="4211779" y="5138840"/>
            <a:ext cx="193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Great </a:t>
            </a:r>
            <a:r>
              <a:rPr lang="pt-PT" dirty="0" err="1"/>
              <a:t>statistics</a:t>
            </a:r>
            <a:endParaRPr lang="pt-PT" dirty="0"/>
          </a:p>
          <a:p>
            <a:r>
              <a:rPr lang="pt-PT" dirty="0"/>
              <a:t>Short time</a:t>
            </a:r>
          </a:p>
        </p:txBody>
      </p:sp>
    </p:spTree>
    <p:extLst>
      <p:ext uri="{BB962C8B-B14F-4D97-AF65-F5344CB8AC3E}">
        <p14:creationId xmlns:p14="http://schemas.microsoft.com/office/powerpoint/2010/main" val="1907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FB242-0575-C570-9EA7-638558D6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Argument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significance</a:t>
            </a:r>
            <a:r>
              <a:rPr lang="pt-PT" dirty="0"/>
              <a:t>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77CD792-20B2-7A8F-FD4A-949B5E6E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58989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 err="1"/>
              <a:t>Why</a:t>
            </a:r>
            <a:r>
              <a:rPr lang="pt-PT" dirty="0"/>
              <a:t> </a:t>
            </a:r>
            <a:r>
              <a:rPr lang="pt-PT" dirty="0" err="1"/>
              <a:t>study</a:t>
            </a:r>
            <a:r>
              <a:rPr lang="pt-PT" dirty="0"/>
              <a:t> </a:t>
            </a:r>
            <a:r>
              <a:rPr lang="pt-PT" dirty="0" err="1"/>
              <a:t>insect</a:t>
            </a:r>
            <a:r>
              <a:rPr lang="pt-PT" dirty="0"/>
              <a:t> </a:t>
            </a:r>
            <a:r>
              <a:rPr lang="pt-PT" dirty="0" err="1"/>
              <a:t>navigation</a:t>
            </a:r>
            <a:r>
              <a:rPr lang="pt-PT" dirty="0"/>
              <a:t>?</a:t>
            </a:r>
          </a:p>
          <a:p>
            <a:endParaRPr lang="pt-PT" dirty="0"/>
          </a:p>
          <a:p>
            <a:r>
              <a:rPr lang="pt-PT" dirty="0" err="1"/>
              <a:t>Low</a:t>
            </a:r>
            <a:r>
              <a:rPr lang="pt-PT" dirty="0"/>
              <a:t> </a:t>
            </a:r>
            <a:r>
              <a:rPr lang="pt-PT" dirty="0" err="1"/>
              <a:t>neuron</a:t>
            </a:r>
            <a:r>
              <a:rPr lang="pt-PT" dirty="0"/>
              <a:t> </a:t>
            </a:r>
            <a:r>
              <a:rPr lang="pt-PT" dirty="0" err="1"/>
              <a:t>counts</a:t>
            </a:r>
            <a:r>
              <a:rPr lang="pt-PT" dirty="0"/>
              <a:t> -&gt; </a:t>
            </a:r>
            <a:r>
              <a:rPr lang="pt-PT" dirty="0" err="1"/>
              <a:t>tractable</a:t>
            </a:r>
            <a:r>
              <a:rPr lang="pt-PT" dirty="0"/>
              <a:t> </a:t>
            </a:r>
            <a:r>
              <a:rPr lang="pt-PT" dirty="0" err="1"/>
              <a:t>circuits</a:t>
            </a:r>
            <a:endParaRPr lang="pt-PT" dirty="0"/>
          </a:p>
          <a:p>
            <a:endParaRPr lang="pt-PT" dirty="0"/>
          </a:p>
          <a:p>
            <a:r>
              <a:rPr lang="pt-PT" dirty="0" err="1"/>
              <a:t>Analogous</a:t>
            </a:r>
            <a:r>
              <a:rPr lang="pt-PT" dirty="0"/>
              <a:t> </a:t>
            </a:r>
            <a:r>
              <a:rPr lang="pt-PT" dirty="0" err="1"/>
              <a:t>functions</a:t>
            </a:r>
            <a:r>
              <a:rPr lang="pt-PT" dirty="0"/>
              <a:t> &amp; </a:t>
            </a:r>
            <a:r>
              <a:rPr lang="pt-PT" dirty="0" err="1"/>
              <a:t>conservation</a:t>
            </a:r>
            <a:r>
              <a:rPr lang="pt-PT" dirty="0"/>
              <a:t> </a:t>
            </a:r>
            <a:r>
              <a:rPr lang="pt-PT" dirty="0" err="1"/>
              <a:t>across</a:t>
            </a:r>
            <a:r>
              <a:rPr lang="pt-PT" dirty="0"/>
              <a:t> </a:t>
            </a:r>
            <a:r>
              <a:rPr lang="pt-PT" dirty="0" err="1"/>
              <a:t>species</a:t>
            </a:r>
            <a:endParaRPr lang="pt-PT" dirty="0"/>
          </a:p>
          <a:p>
            <a:endParaRPr lang="pt-PT" dirty="0"/>
          </a:p>
          <a:p>
            <a:r>
              <a:rPr lang="pt-PT" dirty="0" err="1"/>
              <a:t>Applications</a:t>
            </a:r>
            <a:r>
              <a:rPr lang="pt-PT" dirty="0"/>
              <a:t> for </a:t>
            </a:r>
            <a:r>
              <a:rPr lang="pt-PT" dirty="0" err="1"/>
              <a:t>neuroscience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bio-inspired</a:t>
            </a:r>
            <a:r>
              <a:rPr lang="pt-PT" dirty="0"/>
              <a:t> </a:t>
            </a:r>
            <a:r>
              <a:rPr lang="pt-PT" dirty="0" err="1"/>
              <a:t>robotics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7" name="Imagem 6" descr="Uma imagem com texto, diagrama, círculo, design&#10;&#10;Os conteúdos gerados por IA podem estar incorretos.">
            <a:extLst>
              <a:ext uri="{FF2B5EF4-FFF2-40B4-BE49-F238E27FC236}">
                <a16:creationId xmlns:a16="http://schemas.microsoft.com/office/drawing/2014/main" id="{6D0B2A40-D53E-6A88-C028-410E33D6B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93" y="210468"/>
            <a:ext cx="3051799" cy="2763266"/>
          </a:xfrm>
          <a:prstGeom prst="rect">
            <a:avLst/>
          </a:prstGeom>
        </p:spPr>
      </p:pic>
      <p:pic>
        <p:nvPicPr>
          <p:cNvPr id="9" name="Imagem 8" descr="Uma imagem com esboço, desenho, desenhos de criança, diagrama&#10;&#10;Os conteúdos gerados por IA podem estar incorretos.">
            <a:extLst>
              <a:ext uri="{FF2B5EF4-FFF2-40B4-BE49-F238E27FC236}">
                <a16:creationId xmlns:a16="http://schemas.microsoft.com/office/drawing/2014/main" id="{D4B81D72-8CBC-6B5A-1F76-48D861198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614" y="3128391"/>
            <a:ext cx="3008878" cy="37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E5988-3B09-815B-70AD-4EFCEF87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Conclusion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3E6E405-E10D-9777-F113-FB5909AE2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Future </a:t>
            </a:r>
            <a:r>
              <a:rPr lang="pt-PT" dirty="0" err="1"/>
              <a:t>goal</a:t>
            </a:r>
            <a:r>
              <a:rPr lang="pt-PT" dirty="0"/>
              <a:t> – </a:t>
            </a:r>
            <a:r>
              <a:rPr lang="pt-PT" dirty="0" err="1"/>
              <a:t>build</a:t>
            </a:r>
            <a:r>
              <a:rPr lang="pt-PT" dirty="0"/>
              <a:t> a </a:t>
            </a:r>
            <a:r>
              <a:rPr lang="pt-PT" dirty="0" err="1"/>
              <a:t>navigational</a:t>
            </a:r>
            <a:r>
              <a:rPr lang="pt-PT" dirty="0"/>
              <a:t> </a:t>
            </a:r>
            <a:r>
              <a:rPr lang="pt-PT" dirty="0" err="1"/>
              <a:t>system</a:t>
            </a:r>
            <a:r>
              <a:rPr lang="pt-PT" dirty="0"/>
              <a:t> for a robot</a:t>
            </a:r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  <a:p>
            <a:r>
              <a:rPr lang="pt-PT" dirty="0" err="1"/>
              <a:t>Understand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mechanisms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place</a:t>
            </a:r>
            <a:r>
              <a:rPr lang="pt-PT" dirty="0"/>
              <a:t> </a:t>
            </a:r>
            <a:r>
              <a:rPr lang="pt-PT" dirty="0" err="1"/>
              <a:t>learning</a:t>
            </a:r>
            <a:r>
              <a:rPr lang="pt-PT" dirty="0"/>
              <a:t> in </a:t>
            </a:r>
            <a:r>
              <a:rPr lang="pt-PT" dirty="0" err="1"/>
              <a:t>insects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 err="1"/>
              <a:t>Build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experimental </a:t>
            </a:r>
            <a:r>
              <a:rPr lang="pt-PT" dirty="0" err="1"/>
              <a:t>paradigm</a:t>
            </a:r>
            <a:r>
              <a:rPr lang="pt-PT" dirty="0"/>
              <a:t> for </a:t>
            </a:r>
            <a:r>
              <a:rPr lang="pt-PT" dirty="0" err="1"/>
              <a:t>path</a:t>
            </a:r>
            <a:r>
              <a:rPr lang="pt-PT" dirty="0"/>
              <a:t> </a:t>
            </a:r>
            <a:r>
              <a:rPr lang="pt-PT" dirty="0" err="1"/>
              <a:t>integration</a:t>
            </a:r>
            <a:r>
              <a:rPr lang="pt-PT" dirty="0"/>
              <a:t> in </a:t>
            </a:r>
            <a:r>
              <a:rPr lang="pt-PT" dirty="0" err="1"/>
              <a:t>fruit</a:t>
            </a:r>
            <a:r>
              <a:rPr lang="pt-PT" dirty="0"/>
              <a:t> </a:t>
            </a:r>
            <a:r>
              <a:rPr lang="pt-PT" dirty="0" err="1"/>
              <a:t>flies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542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320D5-0581-284B-7129-2D569B14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125C443-C85A-1F8C-395B-6768B76DE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38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F16CA-C38C-966F-3D0F-4FDE5B56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PT" dirty="0" err="1"/>
              <a:t>Methods</a:t>
            </a:r>
            <a:r>
              <a:rPr lang="pt-PT" dirty="0"/>
              <a:t> &amp; experimental </a:t>
            </a:r>
            <a:r>
              <a:rPr lang="pt-PT" dirty="0" err="1"/>
              <a:t>setup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BA20B00-A765-43D8-6FDA-FDD300B2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93" y="1134509"/>
            <a:ext cx="10515600" cy="4351338"/>
          </a:xfrm>
        </p:spPr>
        <p:txBody>
          <a:bodyPr/>
          <a:lstStyle/>
          <a:p>
            <a:r>
              <a:rPr lang="pt-PT" b="1" dirty="0"/>
              <a:t>Aim 1: </a:t>
            </a:r>
            <a:r>
              <a:rPr lang="en-US" b="1" dirty="0"/>
              <a:t>comparing exploratory behavior with and without the presence of projected landmarks</a:t>
            </a:r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0E03216-8FD3-A4BA-4C3B-9ACDE50CF218}"/>
              </a:ext>
            </a:extLst>
          </p:cNvPr>
          <p:cNvSpPr txBox="1"/>
          <p:nvPr/>
        </p:nvSpPr>
        <p:spPr>
          <a:xfrm>
            <a:off x="494307" y="2129371"/>
            <a:ext cx="609777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 1. Acclimation phase: fly is placed in the arena and left without stimuli (5min)</a:t>
            </a:r>
            <a:endParaRPr lang="en-US" sz="2000" b="0" dirty="0">
              <a:effectLst/>
            </a:endParaRPr>
          </a:p>
          <a:p>
            <a:pPr rtl="0"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 2. Gradual projection of landmark at position A for (2 min)</a:t>
            </a:r>
            <a:endParaRPr lang="en-US" sz="2000" b="0" dirty="0">
              <a:effectLst/>
            </a:endParaRPr>
          </a:p>
          <a:p>
            <a:pPr rtl="0"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 3. No projection (30 sec)</a:t>
            </a:r>
            <a:endParaRPr lang="en-US" sz="2000" b="0" dirty="0">
              <a:effectLst/>
            </a:endParaRPr>
          </a:p>
          <a:p>
            <a:pPr rtl="0"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 4. Sudden projection of a landmark at position B (2 min)</a:t>
            </a:r>
            <a:endParaRPr lang="en-US" sz="2000" b="0" dirty="0">
              <a:effectLst/>
            </a:endParaRPr>
          </a:p>
          <a:p>
            <a:pPr rtl="0"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 5. No projection (30 sec)</a:t>
            </a:r>
            <a:br>
              <a:rPr lang="en-US" dirty="0"/>
            </a:br>
            <a:endParaRPr lang="pt-PT" dirty="0"/>
          </a:p>
        </p:txBody>
      </p:sp>
      <p:pic>
        <p:nvPicPr>
          <p:cNvPr id="8" name="Imagem 7" descr="Uma imagem com máquina, eletrónica, interior, Engenharia eletrónica&#10;&#10;Os conteúdos gerados por IA podem estar incorretos.">
            <a:extLst>
              <a:ext uri="{FF2B5EF4-FFF2-40B4-BE49-F238E27FC236}">
                <a16:creationId xmlns:a16="http://schemas.microsoft.com/office/drawing/2014/main" id="{F223511C-D4B5-72DB-7881-25A76C52A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18" y="2316882"/>
            <a:ext cx="5251654" cy="395418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4AFA5CD-8E97-572A-CEB0-70DCE7134608}"/>
              </a:ext>
            </a:extLst>
          </p:cNvPr>
          <p:cNvSpPr txBox="1"/>
          <p:nvPr/>
        </p:nvSpPr>
        <p:spPr>
          <a:xfrm>
            <a:off x="-197056" y="4824519"/>
            <a:ext cx="67121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200" dirty="0" err="1"/>
              <a:t>Quantitatively</a:t>
            </a:r>
            <a:r>
              <a:rPr lang="pt-PT" sz="2200" dirty="0"/>
              <a:t> </a:t>
            </a:r>
            <a:r>
              <a:rPr lang="pt-PT" sz="2200" dirty="0" err="1"/>
              <a:t>analyze</a:t>
            </a:r>
            <a:r>
              <a:rPr lang="pt-PT" sz="2200" dirty="0"/>
              <a:t>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behavior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pt-PT" sz="2200" dirty="0" err="1"/>
              <a:t>flies</a:t>
            </a:r>
            <a:r>
              <a:rPr lang="pt-PT" sz="2200" dirty="0"/>
              <a:t> </a:t>
            </a:r>
            <a:r>
              <a:rPr lang="pt-PT" sz="2200" dirty="0" err="1"/>
              <a:t>when</a:t>
            </a:r>
            <a:r>
              <a:rPr lang="pt-PT" sz="2200" dirty="0"/>
              <a:t> </a:t>
            </a:r>
            <a:r>
              <a:rPr lang="pt-PT" sz="2200" dirty="0" err="1"/>
              <a:t>presented</a:t>
            </a:r>
            <a:r>
              <a:rPr lang="pt-PT" sz="2200" dirty="0"/>
              <a:t> </a:t>
            </a:r>
            <a:r>
              <a:rPr lang="pt-PT" sz="2200" dirty="0" err="1"/>
              <a:t>with</a:t>
            </a:r>
            <a:r>
              <a:rPr lang="pt-PT" sz="2200" dirty="0"/>
              <a:t> 2D </a:t>
            </a:r>
            <a:r>
              <a:rPr lang="pt-PT" sz="2200" dirty="0" err="1"/>
              <a:t>landmarks</a:t>
            </a:r>
            <a:endParaRPr lang="pt-PT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200" dirty="0" err="1"/>
              <a:t>Understanding</a:t>
            </a:r>
            <a:r>
              <a:rPr lang="pt-PT" sz="2200" dirty="0"/>
              <a:t> </a:t>
            </a:r>
            <a:r>
              <a:rPr lang="pt-PT" sz="2200" dirty="0" err="1"/>
              <a:t>their</a:t>
            </a:r>
            <a:r>
              <a:rPr lang="pt-PT" sz="2200" dirty="0"/>
              <a:t> </a:t>
            </a:r>
            <a:r>
              <a:rPr lang="pt-PT" sz="2200" dirty="0" err="1"/>
              <a:t>reaction</a:t>
            </a:r>
            <a:r>
              <a:rPr lang="pt-PT" sz="2200" dirty="0"/>
              <a:t> to visual </a:t>
            </a:r>
            <a:r>
              <a:rPr lang="pt-PT" sz="2200" dirty="0" err="1"/>
              <a:t>stimuli</a:t>
            </a:r>
            <a:r>
              <a:rPr lang="pt-PT" sz="2200" dirty="0"/>
              <a:t> </a:t>
            </a:r>
            <a:r>
              <a:rPr lang="pt-PT" sz="2200" dirty="0" err="1"/>
              <a:t>provides</a:t>
            </a:r>
            <a:r>
              <a:rPr lang="pt-PT" sz="2200" dirty="0"/>
              <a:t> a </a:t>
            </a:r>
            <a:r>
              <a:rPr lang="pt-PT" sz="2200" dirty="0" err="1"/>
              <a:t>basis</a:t>
            </a:r>
            <a:r>
              <a:rPr lang="pt-PT" sz="2200" dirty="0"/>
              <a:t> for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next</a:t>
            </a:r>
            <a:r>
              <a:rPr lang="pt-PT" sz="2200" dirty="0"/>
              <a:t> </a:t>
            </a:r>
            <a:r>
              <a:rPr lang="pt-PT" sz="2200" dirty="0" err="1"/>
              <a:t>experiments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233643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C424C60-3B4A-F61A-B322-AFA685A9C394}"/>
              </a:ext>
            </a:extLst>
          </p:cNvPr>
          <p:cNvSpPr/>
          <p:nvPr/>
        </p:nvSpPr>
        <p:spPr>
          <a:xfrm>
            <a:off x="7091911" y="3295227"/>
            <a:ext cx="1548326" cy="157381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B30E229-E3D7-A0C7-CD9E-F1DEA4F7A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60" y="794378"/>
            <a:ext cx="10623698" cy="896310"/>
          </a:xfrm>
        </p:spPr>
        <p:txBody>
          <a:bodyPr/>
          <a:lstStyle/>
          <a:p>
            <a:r>
              <a:rPr lang="pt-PT" b="1" dirty="0"/>
              <a:t>Aim 2: </a:t>
            </a:r>
            <a:r>
              <a:rPr lang="en-US" b="1" dirty="0"/>
              <a:t>testing visual place learning abilities with projected landmarks and evaluating the contribution of internal cues</a:t>
            </a:r>
            <a:r>
              <a:rPr lang="pt-PT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22103F-2897-1F0B-1B38-FA7AAC6BCF13}"/>
              </a:ext>
            </a:extLst>
          </p:cNvPr>
          <p:cNvSpPr txBox="1"/>
          <p:nvPr/>
        </p:nvSpPr>
        <p:spPr>
          <a:xfrm>
            <a:off x="603935" y="3977944"/>
            <a:ext cx="62200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Place fly in the arena; no stimuli (1min)</a:t>
            </a:r>
          </a:p>
          <a:p>
            <a:pPr rtl="0" fontAlgn="base"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Activate the laser, </a:t>
            </a:r>
            <a:r>
              <a:rPr lang="en-US" sz="2000" dirty="0">
                <a:solidFill>
                  <a:srgbClr val="000000"/>
                </a:solidFill>
              </a:rPr>
              <a:t>define a cool spot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and project landmark on it (5min);</a:t>
            </a:r>
          </a:p>
          <a:p>
            <a:pPr rtl="0" fontAlgn="base"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No stimuli (or heat entire arena) (1 min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  <a:p>
            <a:pPr rtl="0" fontAlgn="base"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Repeat steps 2 and 3 ten times or until fly shows evidence (or lack thereof) of place learning;</a:t>
            </a:r>
          </a:p>
          <a:p>
            <a:pPr rtl="0" fontAlgn="base"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Probe trial with projection but no laser (also 5min)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5188259E-3ECE-85BE-8093-ED848CC2A407}"/>
              </a:ext>
            </a:extLst>
          </p:cNvPr>
          <p:cNvSpPr/>
          <p:nvPr/>
        </p:nvSpPr>
        <p:spPr>
          <a:xfrm rot="16200000">
            <a:off x="11100390" y="1593199"/>
            <a:ext cx="212651" cy="170120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729261C-6D47-F413-F6F7-74835EFBE81C}"/>
              </a:ext>
            </a:extLst>
          </p:cNvPr>
          <p:cNvSpPr/>
          <p:nvPr/>
        </p:nvSpPr>
        <p:spPr>
          <a:xfrm rot="2150750">
            <a:off x="8341327" y="1908094"/>
            <a:ext cx="737763" cy="1071419"/>
          </a:xfrm>
          <a:custGeom>
            <a:avLst/>
            <a:gdLst>
              <a:gd name="csX0" fmla="*/ 0 w 1392865"/>
              <a:gd name="csY0" fmla="*/ 0 h 1530282"/>
              <a:gd name="csX1" fmla="*/ 1392865 w 1392865"/>
              <a:gd name="csY1" fmla="*/ 0 h 1530282"/>
              <a:gd name="csX2" fmla="*/ 1392865 w 1392865"/>
              <a:gd name="csY2" fmla="*/ 1530282 h 1530282"/>
              <a:gd name="csX3" fmla="*/ 0 w 1392865"/>
              <a:gd name="csY3" fmla="*/ 1530282 h 1530282"/>
              <a:gd name="csX4" fmla="*/ 0 w 1392865"/>
              <a:gd name="csY4" fmla="*/ 0 h 1530282"/>
              <a:gd name="csX0" fmla="*/ 0 w 1392865"/>
              <a:gd name="csY0" fmla="*/ 0 h 1530282"/>
              <a:gd name="csX1" fmla="*/ 1212112 w 1392865"/>
              <a:gd name="csY1" fmla="*/ 10633 h 1530282"/>
              <a:gd name="csX2" fmla="*/ 1392865 w 1392865"/>
              <a:gd name="csY2" fmla="*/ 1530282 h 1530282"/>
              <a:gd name="csX3" fmla="*/ 0 w 1392865"/>
              <a:gd name="csY3" fmla="*/ 1530282 h 1530282"/>
              <a:gd name="csX4" fmla="*/ 0 w 1392865"/>
              <a:gd name="csY4" fmla="*/ 0 h 1530282"/>
              <a:gd name="csX0" fmla="*/ 0 w 1616149"/>
              <a:gd name="csY0" fmla="*/ 10633 h 1519649"/>
              <a:gd name="csX1" fmla="*/ 1435396 w 1616149"/>
              <a:gd name="csY1" fmla="*/ 0 h 1519649"/>
              <a:gd name="csX2" fmla="*/ 1616149 w 1616149"/>
              <a:gd name="csY2" fmla="*/ 1519649 h 1519649"/>
              <a:gd name="csX3" fmla="*/ 223284 w 1616149"/>
              <a:gd name="csY3" fmla="*/ 1519649 h 1519649"/>
              <a:gd name="csX4" fmla="*/ 0 w 1616149"/>
              <a:gd name="csY4" fmla="*/ 10633 h 1519649"/>
              <a:gd name="csX0" fmla="*/ 0 w 1573619"/>
              <a:gd name="csY0" fmla="*/ 10633 h 1519649"/>
              <a:gd name="csX1" fmla="*/ 1392866 w 1573619"/>
              <a:gd name="csY1" fmla="*/ 0 h 1519649"/>
              <a:gd name="csX2" fmla="*/ 1573619 w 1573619"/>
              <a:gd name="csY2" fmla="*/ 1519649 h 1519649"/>
              <a:gd name="csX3" fmla="*/ 180754 w 1573619"/>
              <a:gd name="csY3" fmla="*/ 1519649 h 1519649"/>
              <a:gd name="csX4" fmla="*/ 0 w 1573619"/>
              <a:gd name="csY4" fmla="*/ 10633 h 1519649"/>
              <a:gd name="csX0" fmla="*/ 0 w 1573619"/>
              <a:gd name="csY0" fmla="*/ 10633 h 1519649"/>
              <a:gd name="csX1" fmla="*/ 1392866 w 1573619"/>
              <a:gd name="csY1" fmla="*/ 0 h 1519649"/>
              <a:gd name="csX2" fmla="*/ 1573619 w 1573619"/>
              <a:gd name="csY2" fmla="*/ 1519649 h 1519649"/>
              <a:gd name="csX3" fmla="*/ 233916 w 1573619"/>
              <a:gd name="csY3" fmla="*/ 1519649 h 1519649"/>
              <a:gd name="csX4" fmla="*/ 0 w 1573619"/>
              <a:gd name="csY4" fmla="*/ 10633 h 1519649"/>
              <a:gd name="csX0" fmla="*/ 0 w 1541722"/>
              <a:gd name="csY0" fmla="*/ 10633 h 1519649"/>
              <a:gd name="csX1" fmla="*/ 1392866 w 1541722"/>
              <a:gd name="csY1" fmla="*/ 0 h 1519649"/>
              <a:gd name="csX2" fmla="*/ 1541722 w 1541722"/>
              <a:gd name="csY2" fmla="*/ 1519649 h 1519649"/>
              <a:gd name="csX3" fmla="*/ 233916 w 1541722"/>
              <a:gd name="csY3" fmla="*/ 1519649 h 1519649"/>
              <a:gd name="csX4" fmla="*/ 0 w 1541722"/>
              <a:gd name="csY4" fmla="*/ 10633 h 1519649"/>
              <a:gd name="csX0" fmla="*/ 0 w 1626782"/>
              <a:gd name="csY0" fmla="*/ 10633 h 1519649"/>
              <a:gd name="csX1" fmla="*/ 1392866 w 1626782"/>
              <a:gd name="csY1" fmla="*/ 0 h 1519649"/>
              <a:gd name="csX2" fmla="*/ 1626782 w 1626782"/>
              <a:gd name="csY2" fmla="*/ 1519649 h 1519649"/>
              <a:gd name="csX3" fmla="*/ 233916 w 1626782"/>
              <a:gd name="csY3" fmla="*/ 1519649 h 1519649"/>
              <a:gd name="csX4" fmla="*/ 0 w 1626782"/>
              <a:gd name="csY4" fmla="*/ 10633 h 1519649"/>
              <a:gd name="csX0" fmla="*/ 0 w 1669312"/>
              <a:gd name="csY0" fmla="*/ 10633 h 1519649"/>
              <a:gd name="csX1" fmla="*/ 1392866 w 1669312"/>
              <a:gd name="csY1" fmla="*/ 0 h 1519649"/>
              <a:gd name="csX2" fmla="*/ 1669312 w 1669312"/>
              <a:gd name="csY2" fmla="*/ 1519649 h 1519649"/>
              <a:gd name="csX3" fmla="*/ 233916 w 1669312"/>
              <a:gd name="csY3" fmla="*/ 1519649 h 1519649"/>
              <a:gd name="csX4" fmla="*/ 0 w 1669312"/>
              <a:gd name="csY4" fmla="*/ 10633 h 15196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669312" h="1519649">
                <a:moveTo>
                  <a:pt x="0" y="10633"/>
                </a:moveTo>
                <a:lnTo>
                  <a:pt x="1392866" y="0"/>
                </a:lnTo>
                <a:lnTo>
                  <a:pt x="1669312" y="1519649"/>
                </a:lnTo>
                <a:lnTo>
                  <a:pt x="233916" y="1519649"/>
                </a:lnTo>
                <a:lnTo>
                  <a:pt x="0" y="10633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6FD15022-AF72-7851-3ABF-97B047F37CF9}"/>
              </a:ext>
            </a:extLst>
          </p:cNvPr>
          <p:cNvCxnSpPr>
            <a:cxnSpLocks/>
            <a:stCxn id="7" idx="0"/>
          </p:cNvCxnSpPr>
          <p:nvPr/>
        </p:nvCxnSpPr>
        <p:spPr>
          <a:xfrm flipH="1">
            <a:off x="8710209" y="2443803"/>
            <a:ext cx="16459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1FE4CD15-9D1B-A0FB-7061-34099BCD7B60}"/>
              </a:ext>
            </a:extLst>
          </p:cNvPr>
          <p:cNvCxnSpPr>
            <a:cxnSpLocks/>
          </p:cNvCxnSpPr>
          <p:nvPr/>
        </p:nvCxnSpPr>
        <p:spPr>
          <a:xfrm flipV="1">
            <a:off x="7682465" y="2426273"/>
            <a:ext cx="1042295" cy="13459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3B6C1FB-61B6-4362-163C-025707F3EA82}"/>
              </a:ext>
            </a:extLst>
          </p:cNvPr>
          <p:cNvGrpSpPr/>
          <p:nvPr/>
        </p:nvGrpSpPr>
        <p:grpSpPr>
          <a:xfrm>
            <a:off x="8521720" y="1793540"/>
            <a:ext cx="406800" cy="60840"/>
            <a:chOff x="8521720" y="1793540"/>
            <a:chExt cx="406800" cy="6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4DE47C00-CEBC-3421-C1A7-AFBC075230DD}"/>
                    </a:ext>
                  </a:extLst>
                </p14:cNvPr>
                <p14:cNvContentPartPr/>
                <p14:nvPr/>
              </p14:nvContentPartPr>
              <p14:xfrm>
                <a:off x="8521720" y="1802540"/>
                <a:ext cx="406080" cy="5184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4DE47C00-CEBC-3421-C1A7-AFBC075230D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15600" y="1796420"/>
                  <a:ext cx="418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F206AB3F-E239-294C-8AFE-93C0F7E1FADF}"/>
                    </a:ext>
                  </a:extLst>
                </p14:cNvPr>
                <p14:cNvContentPartPr/>
                <p14:nvPr/>
              </p14:nvContentPartPr>
              <p14:xfrm>
                <a:off x="8892160" y="1793540"/>
                <a:ext cx="36360" cy="4608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F206AB3F-E239-294C-8AFE-93C0F7E1FA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6040" y="1787420"/>
                  <a:ext cx="4860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F64A3892-2FE7-6523-1CE2-BEB47522EB6D}"/>
                  </a:ext>
                </a:extLst>
              </p14:cNvPr>
              <p14:cNvContentPartPr/>
              <p14:nvPr/>
            </p14:nvContentPartPr>
            <p14:xfrm>
              <a:off x="8521720" y="1831340"/>
              <a:ext cx="40680" cy="33480"/>
            </p14:xfrm>
          </p:contentPart>
        </mc:Choice>
        <mc:Fallback xmlns=""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F64A3892-2FE7-6523-1CE2-BEB47522EB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5600" y="1825220"/>
                <a:ext cx="52920" cy="4572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CaixaDeTexto 41">
            <a:extLst>
              <a:ext uri="{FF2B5EF4-FFF2-40B4-BE49-F238E27FC236}">
                <a16:creationId xmlns:a16="http://schemas.microsoft.com/office/drawing/2014/main" id="{F0E101AD-838E-CA14-45DF-5EB54FF86426}"/>
              </a:ext>
            </a:extLst>
          </p:cNvPr>
          <p:cNvSpPr txBox="1"/>
          <p:nvPr/>
        </p:nvSpPr>
        <p:spPr>
          <a:xfrm>
            <a:off x="603935" y="1864820"/>
            <a:ext cx="5781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fly</a:t>
            </a:r>
            <a:r>
              <a:rPr lang="pt-PT" sz="2000" dirty="0"/>
              <a:t> </a:t>
            </a:r>
            <a:r>
              <a:rPr lang="pt-PT" sz="2000" dirty="0" err="1"/>
              <a:t>will</a:t>
            </a:r>
            <a:r>
              <a:rPr lang="pt-PT" sz="2000" dirty="0"/>
              <a:t> </a:t>
            </a:r>
            <a:r>
              <a:rPr lang="pt-PT" sz="2000" dirty="0" err="1"/>
              <a:t>be</a:t>
            </a:r>
            <a:r>
              <a:rPr lang="pt-PT" sz="2000" dirty="0"/>
              <a:t> </a:t>
            </a:r>
            <a:r>
              <a:rPr lang="pt-PT" sz="2000" dirty="0" err="1"/>
              <a:t>tracked</a:t>
            </a:r>
            <a:r>
              <a:rPr lang="pt-PT" sz="2000" dirty="0"/>
              <a:t> live </a:t>
            </a:r>
            <a:r>
              <a:rPr lang="pt-PT" sz="2000" dirty="0" err="1"/>
              <a:t>using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low</a:t>
            </a:r>
            <a:r>
              <a:rPr lang="pt-PT" sz="2000" dirty="0"/>
              <a:t> </a:t>
            </a:r>
            <a:r>
              <a:rPr lang="pt-PT" sz="2000" dirty="0" err="1"/>
              <a:t>resolution</a:t>
            </a:r>
            <a:r>
              <a:rPr lang="pt-PT" sz="2000" dirty="0"/>
              <a:t> </a:t>
            </a:r>
            <a:r>
              <a:rPr lang="pt-PT" sz="2000" dirty="0" err="1"/>
              <a:t>camera</a:t>
            </a:r>
            <a:r>
              <a:rPr lang="pt-PT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err="1"/>
              <a:t>Its</a:t>
            </a:r>
            <a:r>
              <a:rPr lang="pt-PT" sz="2000" dirty="0"/>
              <a:t> </a:t>
            </a:r>
            <a:r>
              <a:rPr lang="pt-PT" sz="2000" dirty="0" err="1"/>
              <a:t>coordinates</a:t>
            </a:r>
            <a:r>
              <a:rPr lang="pt-PT" sz="2000" dirty="0"/>
              <a:t> </a:t>
            </a:r>
            <a:r>
              <a:rPr lang="pt-PT" sz="2000" dirty="0" err="1"/>
              <a:t>will</a:t>
            </a:r>
            <a:r>
              <a:rPr lang="pt-PT" sz="2000" dirty="0"/>
              <a:t> </a:t>
            </a:r>
            <a:r>
              <a:rPr lang="pt-PT" sz="2000" dirty="0" err="1"/>
              <a:t>be</a:t>
            </a:r>
            <a:r>
              <a:rPr lang="pt-PT" sz="2000" dirty="0"/>
              <a:t> </a:t>
            </a:r>
            <a:r>
              <a:rPr lang="pt-PT" sz="2000" dirty="0" err="1"/>
              <a:t>translated</a:t>
            </a:r>
            <a:r>
              <a:rPr lang="pt-PT" sz="2000" dirty="0"/>
              <a:t> to </a:t>
            </a:r>
            <a:r>
              <a:rPr lang="pt-PT" sz="2000" dirty="0" err="1"/>
              <a:t>mirror</a:t>
            </a:r>
            <a:r>
              <a:rPr lang="pt-PT" sz="2000" dirty="0"/>
              <a:t> </a:t>
            </a:r>
            <a:r>
              <a:rPr lang="pt-PT" sz="2000" dirty="0" err="1"/>
              <a:t>movement</a:t>
            </a:r>
            <a:r>
              <a:rPr lang="pt-PT" sz="2000" dirty="0"/>
              <a:t>, </a:t>
            </a:r>
            <a:r>
              <a:rPr lang="pt-PT" sz="2000" dirty="0" err="1"/>
              <a:t>redirecting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laser</a:t>
            </a:r>
            <a:br>
              <a:rPr lang="pt-PT" sz="2000" dirty="0"/>
            </a:br>
            <a:r>
              <a:rPr lang="pt-PT" sz="2000" dirty="0" err="1"/>
              <a:t>Whenever</a:t>
            </a:r>
            <a:r>
              <a:rPr lang="pt-PT" sz="2000" dirty="0"/>
              <a:t> </a:t>
            </a:r>
            <a:r>
              <a:rPr lang="pt-PT" sz="2000" dirty="0" err="1"/>
              <a:t>it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not</a:t>
            </a:r>
            <a:r>
              <a:rPr lang="pt-PT" sz="2000" dirty="0"/>
              <a:t> in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area</a:t>
            </a:r>
            <a:r>
              <a:rPr lang="pt-PT" sz="2000" dirty="0"/>
              <a:t> </a:t>
            </a:r>
            <a:r>
              <a:rPr lang="pt-PT" sz="2000" dirty="0" err="1"/>
              <a:t>defined</a:t>
            </a:r>
            <a:r>
              <a:rPr lang="pt-PT" sz="2000" dirty="0"/>
              <a:t> as </a:t>
            </a:r>
            <a:r>
              <a:rPr lang="pt-PT" sz="2000" dirty="0" err="1"/>
              <a:t>the</a:t>
            </a:r>
            <a:r>
              <a:rPr lang="pt-PT" sz="2000" dirty="0"/>
              <a:t> ‘cool spot’,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fly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irradiated</a:t>
            </a:r>
            <a:endParaRPr lang="pt-PT" sz="2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838D3A-E136-2918-D622-7AA47E13A00B}"/>
              </a:ext>
            </a:extLst>
          </p:cNvPr>
          <p:cNvSpPr/>
          <p:nvPr/>
        </p:nvSpPr>
        <p:spPr>
          <a:xfrm>
            <a:off x="9651666" y="4903190"/>
            <a:ext cx="1548326" cy="157381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06BEE7-5BCA-93CB-F987-26033BF37EF4}"/>
              </a:ext>
            </a:extLst>
          </p:cNvPr>
          <p:cNvSpPr/>
          <p:nvPr/>
        </p:nvSpPr>
        <p:spPr>
          <a:xfrm>
            <a:off x="8227771" y="3890197"/>
            <a:ext cx="353026" cy="383872"/>
          </a:xfrm>
          <a:prstGeom prst="ellipse">
            <a:avLst/>
          </a:prstGeom>
          <a:solidFill>
            <a:srgbClr val="00B0F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BADD716-B0ED-923F-C892-0360C0581C69}"/>
              </a:ext>
            </a:extLst>
          </p:cNvPr>
          <p:cNvSpPr/>
          <p:nvPr/>
        </p:nvSpPr>
        <p:spPr>
          <a:xfrm>
            <a:off x="10006861" y="3384338"/>
            <a:ext cx="484854" cy="49793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9ED5B29-E21D-7416-ECE9-1BC4410A9592}"/>
              </a:ext>
            </a:extLst>
          </p:cNvPr>
          <p:cNvSpPr/>
          <p:nvPr/>
        </p:nvSpPr>
        <p:spPr>
          <a:xfrm>
            <a:off x="10006861" y="2842750"/>
            <a:ext cx="484854" cy="497934"/>
          </a:xfrm>
          <a:prstGeom prst="ellipse">
            <a:avLst/>
          </a:prstGeom>
          <a:solidFill>
            <a:srgbClr val="00B0F0"/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3E1518-C695-E00B-CB2A-1BDD2B117BC9}"/>
              </a:ext>
            </a:extLst>
          </p:cNvPr>
          <p:cNvSpPr/>
          <p:nvPr/>
        </p:nvSpPr>
        <p:spPr>
          <a:xfrm>
            <a:off x="10765791" y="5498161"/>
            <a:ext cx="353025" cy="383872"/>
          </a:xfrm>
          <a:prstGeom prst="ellipse">
            <a:avLst/>
          </a:prstGeom>
          <a:solidFill>
            <a:srgbClr val="00B0F0"/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E067BE7-AB21-477A-0C14-B94F13FC6084}"/>
              </a:ext>
            </a:extLst>
          </p:cNvPr>
          <p:cNvSpPr txBox="1"/>
          <p:nvPr/>
        </p:nvSpPr>
        <p:spPr>
          <a:xfrm>
            <a:off x="10491715" y="2756845"/>
            <a:ext cx="140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Projection</a:t>
            </a:r>
            <a:r>
              <a:rPr lang="pt-PT" dirty="0"/>
              <a:t> (</a:t>
            </a:r>
            <a:r>
              <a:rPr lang="pt-PT" dirty="0" err="1"/>
              <a:t>landmark</a:t>
            </a:r>
            <a:r>
              <a:rPr lang="pt-PT" dirty="0"/>
              <a:t>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70CF9E5-2355-959B-140E-EE006EB13351}"/>
              </a:ext>
            </a:extLst>
          </p:cNvPr>
          <p:cNvSpPr txBox="1"/>
          <p:nvPr/>
        </p:nvSpPr>
        <p:spPr>
          <a:xfrm>
            <a:off x="10566400" y="3458492"/>
            <a:ext cx="122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Cool spot</a:t>
            </a:r>
          </a:p>
        </p:txBody>
      </p:sp>
      <p:pic>
        <p:nvPicPr>
          <p:cNvPr id="1026" name="Picture 2" descr="fly isolated on transparent background 24239332 PNG">
            <a:extLst>
              <a:ext uri="{FF2B5EF4-FFF2-40B4-BE49-F238E27FC236}">
                <a16:creationId xmlns:a16="http://schemas.microsoft.com/office/drawing/2014/main" id="{AE7B415D-2736-F346-6D52-8D9259164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930">
            <a:off x="7598029" y="3644446"/>
            <a:ext cx="233410" cy="2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ly isolated on transparent background 24239332 PNG">
            <a:extLst>
              <a:ext uri="{FF2B5EF4-FFF2-40B4-BE49-F238E27FC236}">
                <a16:creationId xmlns:a16="http://schemas.microsoft.com/office/drawing/2014/main" id="{EB0F4B36-9536-D133-41F3-EFB955C7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51">
            <a:off x="10319640" y="5250712"/>
            <a:ext cx="233409" cy="23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77D409E1-E5C8-F90D-59F9-17D2403738F3}"/>
              </a:ext>
            </a:extLst>
          </p:cNvPr>
          <p:cNvSpPr txBox="1"/>
          <p:nvPr/>
        </p:nvSpPr>
        <p:spPr>
          <a:xfrm>
            <a:off x="7138245" y="6435827"/>
            <a:ext cx="174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Training </a:t>
            </a:r>
            <a:r>
              <a:rPr lang="pt-PT" dirty="0" err="1"/>
              <a:t>trials</a:t>
            </a:r>
            <a:endParaRPr lang="pt-PT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E7201E8-2957-19E9-A530-8E25649781B2}"/>
              </a:ext>
            </a:extLst>
          </p:cNvPr>
          <p:cNvSpPr txBox="1"/>
          <p:nvPr/>
        </p:nvSpPr>
        <p:spPr>
          <a:xfrm>
            <a:off x="9868390" y="6435827"/>
            <a:ext cx="174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Probe</a:t>
            </a:r>
            <a:r>
              <a:rPr lang="pt-PT" dirty="0"/>
              <a:t> trial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9104BD-823C-56F8-7F35-0D928A4B3D9B}"/>
              </a:ext>
            </a:extLst>
          </p:cNvPr>
          <p:cNvSpPr/>
          <p:nvPr/>
        </p:nvSpPr>
        <p:spPr>
          <a:xfrm>
            <a:off x="7107724" y="4926936"/>
            <a:ext cx="1548326" cy="157381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2A53C32-B5AE-3964-EB28-D5D77CE5767F}"/>
              </a:ext>
            </a:extLst>
          </p:cNvPr>
          <p:cNvSpPr/>
          <p:nvPr/>
        </p:nvSpPr>
        <p:spPr>
          <a:xfrm>
            <a:off x="8033481" y="5747546"/>
            <a:ext cx="353026" cy="383872"/>
          </a:xfrm>
          <a:prstGeom prst="ellipse">
            <a:avLst/>
          </a:prstGeom>
          <a:solidFill>
            <a:srgbClr val="00B0F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806EDEA2-6908-69FF-3D80-D9858DBBCC7D}"/>
              </a:ext>
            </a:extLst>
          </p:cNvPr>
          <p:cNvCxnSpPr>
            <a:cxnSpLocks/>
          </p:cNvCxnSpPr>
          <p:nvPr/>
        </p:nvCxnSpPr>
        <p:spPr>
          <a:xfrm flipV="1">
            <a:off x="7709780" y="2443803"/>
            <a:ext cx="1000428" cy="29504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fly isolated on transparent background 24239332 PNG">
            <a:extLst>
              <a:ext uri="{FF2B5EF4-FFF2-40B4-BE49-F238E27FC236}">
                <a16:creationId xmlns:a16="http://schemas.microsoft.com/office/drawing/2014/main" id="{AA559897-A3A7-C5BC-E2C3-47233D003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930">
            <a:off x="7613842" y="5276155"/>
            <a:ext cx="233410" cy="2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5" name="Tinta 44">
                <a:extLst>
                  <a:ext uri="{FF2B5EF4-FFF2-40B4-BE49-F238E27FC236}">
                    <a16:creationId xmlns:a16="http://schemas.microsoft.com/office/drawing/2014/main" id="{C02E0CE9-5810-4F57-6C07-F7C47811CC7C}"/>
                  </a:ext>
                </a:extLst>
              </p14:cNvPr>
              <p14:cNvContentPartPr/>
              <p14:nvPr/>
            </p14:nvContentPartPr>
            <p14:xfrm>
              <a:off x="7823140" y="6026035"/>
              <a:ext cx="197280" cy="111600"/>
            </p14:xfrm>
          </p:contentPart>
        </mc:Choice>
        <mc:Fallback xmlns="">
          <p:pic>
            <p:nvPicPr>
              <p:cNvPr id="45" name="Tinta 44">
                <a:extLst>
                  <a:ext uri="{FF2B5EF4-FFF2-40B4-BE49-F238E27FC236}">
                    <a16:creationId xmlns:a16="http://schemas.microsoft.com/office/drawing/2014/main" id="{C02E0CE9-5810-4F57-6C07-F7C47811CC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17020" y="6019915"/>
                <a:ext cx="209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ED8AEA06-9505-B920-298B-F9A46D1E15EC}"/>
                  </a:ext>
                </a:extLst>
              </p14:cNvPr>
              <p14:cNvContentPartPr/>
              <p14:nvPr/>
            </p14:nvContentPartPr>
            <p14:xfrm>
              <a:off x="8407040" y="4080633"/>
              <a:ext cx="360" cy="360"/>
            </p14:xfrm>
          </p:contentPart>
        </mc:Choice>
        <mc:Fallback xmlns=""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ED8AEA06-9505-B920-298B-F9A46D1E15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71400" y="404463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41E66616-6BC8-6292-8259-2CE388BB1DB4}"/>
                  </a:ext>
                </a:extLst>
              </p14:cNvPr>
              <p14:cNvContentPartPr/>
              <p14:nvPr/>
            </p14:nvContentPartPr>
            <p14:xfrm>
              <a:off x="10126280" y="4514693"/>
              <a:ext cx="197280" cy="11160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41E66616-6BC8-6292-8259-2CE388BB1D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20160" y="4508573"/>
                <a:ext cx="209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" name="Tinta 49">
                <a:extLst>
                  <a:ext uri="{FF2B5EF4-FFF2-40B4-BE49-F238E27FC236}">
                    <a16:creationId xmlns:a16="http://schemas.microsoft.com/office/drawing/2014/main" id="{83C32B2A-9F1C-AE10-58BE-5FD61D470738}"/>
                  </a:ext>
                </a:extLst>
              </p14:cNvPr>
              <p14:cNvContentPartPr/>
              <p14:nvPr/>
            </p14:nvContentPartPr>
            <p14:xfrm>
              <a:off x="10210827" y="4215907"/>
              <a:ext cx="360" cy="360"/>
            </p14:xfrm>
          </p:contentPart>
        </mc:Choice>
        <mc:Fallback xmlns="">
          <p:pic>
            <p:nvPicPr>
              <p:cNvPr id="50" name="Tinta 49">
                <a:extLst>
                  <a:ext uri="{FF2B5EF4-FFF2-40B4-BE49-F238E27FC236}">
                    <a16:creationId xmlns:a16="http://schemas.microsoft.com/office/drawing/2014/main" id="{83C32B2A-9F1C-AE10-58BE-5FD61D4707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74827" y="4179907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E3148CBF-AAEC-2766-300F-AF905570A7A3}"/>
              </a:ext>
            </a:extLst>
          </p:cNvPr>
          <p:cNvSpPr txBox="1"/>
          <p:nvPr/>
        </p:nvSpPr>
        <p:spPr>
          <a:xfrm>
            <a:off x="10321218" y="4032542"/>
            <a:ext cx="153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Fixed</a:t>
            </a:r>
            <a:endParaRPr lang="pt-PT" dirty="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5E8965D-41B3-0719-6A18-35464C31E92D}"/>
              </a:ext>
            </a:extLst>
          </p:cNvPr>
          <p:cNvSpPr txBox="1"/>
          <p:nvPr/>
        </p:nvSpPr>
        <p:spPr>
          <a:xfrm>
            <a:off x="10321218" y="4385827"/>
            <a:ext cx="153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Moving</a:t>
            </a:r>
            <a:endParaRPr lang="pt-PT" dirty="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98E131A-E814-00BC-E4ED-045357C67E05}"/>
              </a:ext>
            </a:extLst>
          </p:cNvPr>
          <p:cNvSpPr txBox="1"/>
          <p:nvPr/>
        </p:nvSpPr>
        <p:spPr>
          <a:xfrm>
            <a:off x="11158105" y="4057672"/>
            <a:ext cx="110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(</a:t>
            </a:r>
            <a:r>
              <a:rPr lang="pt-PT" sz="1600" dirty="0" err="1"/>
              <a:t>between</a:t>
            </a:r>
            <a:r>
              <a:rPr lang="pt-PT" sz="1600" dirty="0"/>
              <a:t> </a:t>
            </a:r>
            <a:r>
              <a:rPr lang="pt-PT" sz="1600" dirty="0" err="1"/>
              <a:t>trials</a:t>
            </a:r>
            <a:r>
              <a:rPr lang="pt-PT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879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1FA31DE-9FBF-B665-9B73-79BE4004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441325"/>
            <a:ext cx="10515600" cy="4351338"/>
          </a:xfrm>
        </p:spPr>
        <p:txBody>
          <a:bodyPr/>
          <a:lstStyle/>
          <a:p>
            <a:r>
              <a:rPr lang="en-US" b="1" dirty="0"/>
              <a:t>Aim 3: investigating the nature and complexity of visual memories</a:t>
            </a:r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F76528-B694-BCE7-6F7B-53CDBD99CC98}"/>
              </a:ext>
            </a:extLst>
          </p:cNvPr>
          <p:cNvSpPr txBox="1"/>
          <p:nvPr/>
        </p:nvSpPr>
        <p:spPr>
          <a:xfrm>
            <a:off x="495300" y="1639124"/>
            <a:ext cx="69384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b="1" dirty="0"/>
              <a:t>similar </a:t>
            </a:r>
            <a:r>
              <a:rPr lang="pt-PT" sz="2400" b="1" dirty="0" err="1"/>
              <a:t>setup</a:t>
            </a:r>
            <a:r>
              <a:rPr lang="pt-PT" sz="2400" b="1" dirty="0"/>
              <a:t> </a:t>
            </a:r>
            <a:r>
              <a:rPr lang="pt-PT" sz="2400" b="1" dirty="0" err="1"/>
              <a:t>and</a:t>
            </a:r>
            <a:r>
              <a:rPr lang="pt-PT" sz="2400" b="1" dirty="0"/>
              <a:t> training, </a:t>
            </a:r>
            <a:r>
              <a:rPr lang="pt-PT" sz="2400" dirty="0" err="1"/>
              <a:t>we</a:t>
            </a:r>
            <a:r>
              <a:rPr lang="pt-PT" sz="2400" dirty="0"/>
              <a:t> </a:t>
            </a:r>
            <a:r>
              <a:rPr lang="pt-PT" sz="2400" dirty="0" err="1"/>
              <a:t>will</a:t>
            </a:r>
            <a:r>
              <a:rPr lang="pt-PT" sz="2400" dirty="0"/>
              <a:t> </a:t>
            </a:r>
            <a:r>
              <a:rPr lang="pt-PT" sz="2400" dirty="0" err="1"/>
              <a:t>investigate</a:t>
            </a:r>
            <a:r>
              <a:rPr lang="pt-PT" sz="2400" dirty="0"/>
              <a:t> </a:t>
            </a:r>
            <a:r>
              <a:rPr lang="pt-PT" sz="2400" dirty="0" err="1"/>
              <a:t>how</a:t>
            </a:r>
            <a:r>
              <a:rPr lang="pt-PT" sz="2400" dirty="0"/>
              <a:t> </a:t>
            </a:r>
            <a:r>
              <a:rPr lang="pt-PT" sz="2400" dirty="0" err="1"/>
              <a:t>place</a:t>
            </a:r>
            <a:r>
              <a:rPr lang="pt-PT" sz="2400" dirty="0"/>
              <a:t> </a:t>
            </a:r>
            <a:r>
              <a:rPr lang="pt-PT" sz="2400" dirty="0" err="1"/>
              <a:t>learning</a:t>
            </a:r>
            <a:r>
              <a:rPr lang="pt-PT" sz="2400" dirty="0"/>
              <a:t> performance </a:t>
            </a:r>
            <a:r>
              <a:rPr lang="pt-PT" sz="2400" dirty="0" err="1"/>
              <a:t>changes</a:t>
            </a:r>
            <a:r>
              <a:rPr lang="pt-PT" sz="2400" dirty="0"/>
              <a:t> </a:t>
            </a:r>
            <a:r>
              <a:rPr lang="pt-PT" sz="2400" dirty="0" err="1"/>
              <a:t>when</a:t>
            </a:r>
            <a:r>
              <a:rPr lang="pt-PT" sz="2400" dirty="0"/>
              <a:t> </a:t>
            </a:r>
            <a:r>
              <a:rPr lang="pt-PT" sz="2400" dirty="0" err="1"/>
              <a:t>using</a:t>
            </a:r>
            <a:r>
              <a:rPr lang="pt-PT" sz="2400" dirty="0"/>
              <a:t> more </a:t>
            </a:r>
            <a:r>
              <a:rPr lang="pt-PT" sz="2400" dirty="0" err="1"/>
              <a:t>complex</a:t>
            </a:r>
            <a:r>
              <a:rPr lang="pt-PT" sz="2400" dirty="0"/>
              <a:t> visual panoramas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changing</a:t>
            </a:r>
            <a:r>
              <a:rPr lang="pt-PT" sz="2400" dirty="0"/>
              <a:t> </a:t>
            </a:r>
            <a:r>
              <a:rPr lang="pt-PT" sz="2400" dirty="0" err="1"/>
              <a:t>landmark</a:t>
            </a:r>
            <a:r>
              <a:rPr lang="pt-PT" sz="2400" dirty="0"/>
              <a:t> </a:t>
            </a:r>
            <a:r>
              <a:rPr lang="pt-PT" sz="2400" dirty="0" err="1"/>
              <a:t>parameters</a:t>
            </a:r>
            <a:r>
              <a:rPr lang="pt-PT" sz="2400" dirty="0"/>
              <a:t>, </a:t>
            </a:r>
            <a:r>
              <a:rPr lang="pt-PT" sz="2400" dirty="0" err="1"/>
              <a:t>such</a:t>
            </a:r>
            <a:r>
              <a:rPr lang="pt-PT" sz="2400" dirty="0"/>
              <a:t>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Shape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err="1"/>
              <a:t>Number</a:t>
            </a: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err="1"/>
              <a:t>Size</a:t>
            </a: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err="1"/>
              <a:t>Distance</a:t>
            </a:r>
            <a:r>
              <a:rPr lang="pt-PT" sz="2400" dirty="0"/>
              <a:t> </a:t>
            </a:r>
            <a:r>
              <a:rPr lang="pt-PT" sz="2400" dirty="0" err="1"/>
              <a:t>from</a:t>
            </a:r>
            <a:r>
              <a:rPr lang="pt-PT" sz="2400" dirty="0"/>
              <a:t> cool spot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0F8A45B-F98C-6D8C-7129-FFFB542595CC}"/>
              </a:ext>
            </a:extLst>
          </p:cNvPr>
          <p:cNvSpPr txBox="1"/>
          <p:nvPr/>
        </p:nvSpPr>
        <p:spPr>
          <a:xfrm>
            <a:off x="495300" y="4579561"/>
            <a:ext cx="6498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dirty="0" err="1"/>
              <a:t>We</a:t>
            </a:r>
            <a:r>
              <a:rPr lang="pt-PT" sz="2400" b="1" dirty="0"/>
              <a:t> </a:t>
            </a:r>
            <a:r>
              <a:rPr lang="pt-PT" sz="2400" b="1" dirty="0" err="1"/>
              <a:t>predict</a:t>
            </a:r>
            <a:r>
              <a:rPr lang="pt-PT" sz="2400" b="1" dirty="0"/>
              <a:t> </a:t>
            </a:r>
            <a:r>
              <a:rPr lang="pt-PT" sz="2400" dirty="0" err="1"/>
              <a:t>place</a:t>
            </a:r>
            <a:r>
              <a:rPr lang="pt-PT" sz="2400" dirty="0"/>
              <a:t> </a:t>
            </a:r>
            <a:r>
              <a:rPr lang="pt-PT" sz="2400" dirty="0" err="1"/>
              <a:t>learning</a:t>
            </a:r>
            <a:r>
              <a:rPr lang="pt-PT" sz="2400" dirty="0"/>
              <a:t> scores </a:t>
            </a:r>
            <a:r>
              <a:rPr lang="pt-PT" sz="2400" dirty="0" err="1"/>
              <a:t>will</a:t>
            </a:r>
            <a:r>
              <a:rPr lang="pt-PT" sz="2400" dirty="0"/>
              <a:t> </a:t>
            </a:r>
            <a:r>
              <a:rPr lang="pt-PT" sz="2400" dirty="0" err="1"/>
              <a:t>drop</a:t>
            </a:r>
            <a:r>
              <a:rPr lang="pt-PT" sz="2400" dirty="0"/>
              <a:t> </a:t>
            </a:r>
            <a:r>
              <a:rPr lang="pt-PT" sz="2400" dirty="0" err="1"/>
              <a:t>when</a:t>
            </a:r>
            <a:r>
              <a:rPr lang="pt-PT" sz="2400" dirty="0"/>
              <a:t> </a:t>
            </a:r>
            <a:r>
              <a:rPr lang="pt-PT" sz="2400" dirty="0" err="1"/>
              <a:t>features</a:t>
            </a:r>
            <a:r>
              <a:rPr lang="pt-PT" sz="2400" dirty="0"/>
              <a:t> are </a:t>
            </a:r>
            <a:r>
              <a:rPr lang="pt-PT" sz="2400" dirty="0" err="1"/>
              <a:t>changed</a:t>
            </a:r>
            <a:r>
              <a:rPr lang="pt-PT" sz="2400" dirty="0"/>
              <a:t> for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probe</a:t>
            </a:r>
            <a:r>
              <a:rPr lang="pt-PT" sz="2400" dirty="0"/>
              <a:t> trial.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dirty="0" err="1"/>
              <a:t>Analyzing</a:t>
            </a:r>
            <a:r>
              <a:rPr lang="pt-PT" sz="2400" dirty="0"/>
              <a:t> </a:t>
            </a:r>
            <a:r>
              <a:rPr lang="pt-PT" sz="2400" dirty="0" err="1"/>
              <a:t>which</a:t>
            </a:r>
            <a:r>
              <a:rPr lang="pt-PT" sz="2400" dirty="0"/>
              <a:t> </a:t>
            </a:r>
            <a:r>
              <a:rPr lang="pt-PT" sz="2400" dirty="0" err="1"/>
              <a:t>features</a:t>
            </a:r>
            <a:r>
              <a:rPr lang="pt-PT" sz="2400" dirty="0"/>
              <a:t> </a:t>
            </a:r>
            <a:r>
              <a:rPr lang="pt-PT" sz="2400" dirty="0" err="1"/>
              <a:t>make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score </a:t>
            </a:r>
            <a:r>
              <a:rPr lang="pt-PT" sz="2400" dirty="0" err="1"/>
              <a:t>drop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by</a:t>
            </a:r>
            <a:r>
              <a:rPr lang="pt-PT" sz="2400" dirty="0"/>
              <a:t> </a:t>
            </a:r>
            <a:r>
              <a:rPr lang="pt-PT" sz="2400" dirty="0" err="1"/>
              <a:t>how</a:t>
            </a:r>
            <a:r>
              <a:rPr lang="pt-PT" sz="2400" dirty="0"/>
              <a:t> </a:t>
            </a:r>
            <a:r>
              <a:rPr lang="pt-PT" sz="2400" dirty="0" err="1"/>
              <a:t>much</a:t>
            </a:r>
            <a:r>
              <a:rPr lang="pt-PT" sz="2400" dirty="0"/>
              <a:t> </a:t>
            </a:r>
            <a:r>
              <a:rPr lang="pt-PT" sz="2400" dirty="0" err="1"/>
              <a:t>will</a:t>
            </a:r>
            <a:r>
              <a:rPr lang="pt-PT" sz="2400" dirty="0"/>
              <a:t> </a:t>
            </a:r>
            <a:r>
              <a:rPr lang="pt-PT" sz="2400" dirty="0" err="1"/>
              <a:t>give</a:t>
            </a:r>
            <a:r>
              <a:rPr lang="pt-PT" sz="2400" dirty="0"/>
              <a:t> insight </a:t>
            </a:r>
            <a:r>
              <a:rPr lang="pt-PT" sz="2400" dirty="0" err="1"/>
              <a:t>on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nature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complexity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visual </a:t>
            </a:r>
            <a:r>
              <a:rPr lang="pt-PT" sz="2400" dirty="0" err="1"/>
              <a:t>place</a:t>
            </a:r>
            <a:r>
              <a:rPr lang="pt-PT" sz="2400" dirty="0"/>
              <a:t> memories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62369F8-596A-5528-DCC2-25CCF8656747}"/>
              </a:ext>
            </a:extLst>
          </p:cNvPr>
          <p:cNvSpPr/>
          <p:nvPr/>
        </p:nvSpPr>
        <p:spPr>
          <a:xfrm rot="16200000">
            <a:off x="11100390" y="1593199"/>
            <a:ext cx="212651" cy="170120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7">
            <a:extLst>
              <a:ext uri="{FF2B5EF4-FFF2-40B4-BE49-F238E27FC236}">
                <a16:creationId xmlns:a16="http://schemas.microsoft.com/office/drawing/2014/main" id="{4BA8DBCE-91D0-F7BB-D60F-3C9B35BA52C6}"/>
              </a:ext>
            </a:extLst>
          </p:cNvPr>
          <p:cNvSpPr/>
          <p:nvPr/>
        </p:nvSpPr>
        <p:spPr>
          <a:xfrm rot="2150750">
            <a:off x="8341327" y="1908094"/>
            <a:ext cx="737763" cy="1071419"/>
          </a:xfrm>
          <a:custGeom>
            <a:avLst/>
            <a:gdLst>
              <a:gd name="csX0" fmla="*/ 0 w 1392865"/>
              <a:gd name="csY0" fmla="*/ 0 h 1530282"/>
              <a:gd name="csX1" fmla="*/ 1392865 w 1392865"/>
              <a:gd name="csY1" fmla="*/ 0 h 1530282"/>
              <a:gd name="csX2" fmla="*/ 1392865 w 1392865"/>
              <a:gd name="csY2" fmla="*/ 1530282 h 1530282"/>
              <a:gd name="csX3" fmla="*/ 0 w 1392865"/>
              <a:gd name="csY3" fmla="*/ 1530282 h 1530282"/>
              <a:gd name="csX4" fmla="*/ 0 w 1392865"/>
              <a:gd name="csY4" fmla="*/ 0 h 1530282"/>
              <a:gd name="csX0" fmla="*/ 0 w 1392865"/>
              <a:gd name="csY0" fmla="*/ 0 h 1530282"/>
              <a:gd name="csX1" fmla="*/ 1212112 w 1392865"/>
              <a:gd name="csY1" fmla="*/ 10633 h 1530282"/>
              <a:gd name="csX2" fmla="*/ 1392865 w 1392865"/>
              <a:gd name="csY2" fmla="*/ 1530282 h 1530282"/>
              <a:gd name="csX3" fmla="*/ 0 w 1392865"/>
              <a:gd name="csY3" fmla="*/ 1530282 h 1530282"/>
              <a:gd name="csX4" fmla="*/ 0 w 1392865"/>
              <a:gd name="csY4" fmla="*/ 0 h 1530282"/>
              <a:gd name="csX0" fmla="*/ 0 w 1616149"/>
              <a:gd name="csY0" fmla="*/ 10633 h 1519649"/>
              <a:gd name="csX1" fmla="*/ 1435396 w 1616149"/>
              <a:gd name="csY1" fmla="*/ 0 h 1519649"/>
              <a:gd name="csX2" fmla="*/ 1616149 w 1616149"/>
              <a:gd name="csY2" fmla="*/ 1519649 h 1519649"/>
              <a:gd name="csX3" fmla="*/ 223284 w 1616149"/>
              <a:gd name="csY3" fmla="*/ 1519649 h 1519649"/>
              <a:gd name="csX4" fmla="*/ 0 w 1616149"/>
              <a:gd name="csY4" fmla="*/ 10633 h 1519649"/>
              <a:gd name="csX0" fmla="*/ 0 w 1573619"/>
              <a:gd name="csY0" fmla="*/ 10633 h 1519649"/>
              <a:gd name="csX1" fmla="*/ 1392866 w 1573619"/>
              <a:gd name="csY1" fmla="*/ 0 h 1519649"/>
              <a:gd name="csX2" fmla="*/ 1573619 w 1573619"/>
              <a:gd name="csY2" fmla="*/ 1519649 h 1519649"/>
              <a:gd name="csX3" fmla="*/ 180754 w 1573619"/>
              <a:gd name="csY3" fmla="*/ 1519649 h 1519649"/>
              <a:gd name="csX4" fmla="*/ 0 w 1573619"/>
              <a:gd name="csY4" fmla="*/ 10633 h 1519649"/>
              <a:gd name="csX0" fmla="*/ 0 w 1573619"/>
              <a:gd name="csY0" fmla="*/ 10633 h 1519649"/>
              <a:gd name="csX1" fmla="*/ 1392866 w 1573619"/>
              <a:gd name="csY1" fmla="*/ 0 h 1519649"/>
              <a:gd name="csX2" fmla="*/ 1573619 w 1573619"/>
              <a:gd name="csY2" fmla="*/ 1519649 h 1519649"/>
              <a:gd name="csX3" fmla="*/ 233916 w 1573619"/>
              <a:gd name="csY3" fmla="*/ 1519649 h 1519649"/>
              <a:gd name="csX4" fmla="*/ 0 w 1573619"/>
              <a:gd name="csY4" fmla="*/ 10633 h 1519649"/>
              <a:gd name="csX0" fmla="*/ 0 w 1541722"/>
              <a:gd name="csY0" fmla="*/ 10633 h 1519649"/>
              <a:gd name="csX1" fmla="*/ 1392866 w 1541722"/>
              <a:gd name="csY1" fmla="*/ 0 h 1519649"/>
              <a:gd name="csX2" fmla="*/ 1541722 w 1541722"/>
              <a:gd name="csY2" fmla="*/ 1519649 h 1519649"/>
              <a:gd name="csX3" fmla="*/ 233916 w 1541722"/>
              <a:gd name="csY3" fmla="*/ 1519649 h 1519649"/>
              <a:gd name="csX4" fmla="*/ 0 w 1541722"/>
              <a:gd name="csY4" fmla="*/ 10633 h 1519649"/>
              <a:gd name="csX0" fmla="*/ 0 w 1626782"/>
              <a:gd name="csY0" fmla="*/ 10633 h 1519649"/>
              <a:gd name="csX1" fmla="*/ 1392866 w 1626782"/>
              <a:gd name="csY1" fmla="*/ 0 h 1519649"/>
              <a:gd name="csX2" fmla="*/ 1626782 w 1626782"/>
              <a:gd name="csY2" fmla="*/ 1519649 h 1519649"/>
              <a:gd name="csX3" fmla="*/ 233916 w 1626782"/>
              <a:gd name="csY3" fmla="*/ 1519649 h 1519649"/>
              <a:gd name="csX4" fmla="*/ 0 w 1626782"/>
              <a:gd name="csY4" fmla="*/ 10633 h 1519649"/>
              <a:gd name="csX0" fmla="*/ 0 w 1669312"/>
              <a:gd name="csY0" fmla="*/ 10633 h 1519649"/>
              <a:gd name="csX1" fmla="*/ 1392866 w 1669312"/>
              <a:gd name="csY1" fmla="*/ 0 h 1519649"/>
              <a:gd name="csX2" fmla="*/ 1669312 w 1669312"/>
              <a:gd name="csY2" fmla="*/ 1519649 h 1519649"/>
              <a:gd name="csX3" fmla="*/ 233916 w 1669312"/>
              <a:gd name="csY3" fmla="*/ 1519649 h 1519649"/>
              <a:gd name="csX4" fmla="*/ 0 w 1669312"/>
              <a:gd name="csY4" fmla="*/ 10633 h 15196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669312" h="1519649">
                <a:moveTo>
                  <a:pt x="0" y="10633"/>
                </a:moveTo>
                <a:lnTo>
                  <a:pt x="1392866" y="0"/>
                </a:lnTo>
                <a:lnTo>
                  <a:pt x="1669312" y="1519649"/>
                </a:lnTo>
                <a:lnTo>
                  <a:pt x="233916" y="1519649"/>
                </a:lnTo>
                <a:lnTo>
                  <a:pt x="0" y="10633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AEAE1285-71A6-7F17-C51A-FC09073A779B}"/>
              </a:ext>
            </a:extLst>
          </p:cNvPr>
          <p:cNvCxnSpPr>
            <a:cxnSpLocks/>
            <a:stCxn id="2" idx="0"/>
          </p:cNvCxnSpPr>
          <p:nvPr/>
        </p:nvCxnSpPr>
        <p:spPr>
          <a:xfrm flipH="1">
            <a:off x="8710209" y="2443803"/>
            <a:ext cx="16459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B66CF45-147B-04DC-5908-7F4FA82A30F7}"/>
              </a:ext>
            </a:extLst>
          </p:cNvPr>
          <p:cNvGrpSpPr/>
          <p:nvPr/>
        </p:nvGrpSpPr>
        <p:grpSpPr>
          <a:xfrm>
            <a:off x="8521720" y="1793540"/>
            <a:ext cx="406800" cy="60840"/>
            <a:chOff x="8521720" y="1793540"/>
            <a:chExt cx="406800" cy="6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37990248-8A80-FB18-D606-408E22B624F7}"/>
                    </a:ext>
                  </a:extLst>
                </p14:cNvPr>
                <p14:cNvContentPartPr/>
                <p14:nvPr/>
              </p14:nvContentPartPr>
              <p14:xfrm>
                <a:off x="8521720" y="1802540"/>
                <a:ext cx="406080" cy="5184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4DE47C00-CEBC-3421-C1A7-AFBC075230D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15600" y="1796420"/>
                  <a:ext cx="418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B2D4EAD8-EA4D-BBB1-B637-9C44D73A9CD9}"/>
                    </a:ext>
                  </a:extLst>
                </p14:cNvPr>
                <p14:cNvContentPartPr/>
                <p14:nvPr/>
              </p14:nvContentPartPr>
              <p14:xfrm>
                <a:off x="8892160" y="1793540"/>
                <a:ext cx="36360" cy="4608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F206AB3F-E239-294C-8AFE-93C0F7E1FA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6040" y="1787420"/>
                  <a:ext cx="48600" cy="58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F9001AD5-46C5-3A6E-E9C2-A6EB3E58C73A}"/>
              </a:ext>
            </a:extLst>
          </p:cNvPr>
          <p:cNvSpPr/>
          <p:nvPr/>
        </p:nvSpPr>
        <p:spPr>
          <a:xfrm>
            <a:off x="9651666" y="4903190"/>
            <a:ext cx="1548326" cy="157381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DB999A-86B2-40F9-EE2A-F317190E85C9}"/>
              </a:ext>
            </a:extLst>
          </p:cNvPr>
          <p:cNvSpPr/>
          <p:nvPr/>
        </p:nvSpPr>
        <p:spPr>
          <a:xfrm>
            <a:off x="10765791" y="5438893"/>
            <a:ext cx="353025" cy="521639"/>
          </a:xfrm>
          <a:prstGeom prst="ellipse">
            <a:avLst/>
          </a:prstGeom>
          <a:solidFill>
            <a:srgbClr val="00B0F0"/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Picture 2" descr="fly isolated on transparent background 24239332 PNG">
            <a:extLst>
              <a:ext uri="{FF2B5EF4-FFF2-40B4-BE49-F238E27FC236}">
                <a16:creationId xmlns:a16="http://schemas.microsoft.com/office/drawing/2014/main" id="{D546F78C-2608-6FCD-D932-807D1CFF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51">
            <a:off x="10319640" y="5250712"/>
            <a:ext cx="233409" cy="23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646AA51-552B-3B1E-D96F-56481DC88199}"/>
              </a:ext>
            </a:extLst>
          </p:cNvPr>
          <p:cNvSpPr txBox="1"/>
          <p:nvPr/>
        </p:nvSpPr>
        <p:spPr>
          <a:xfrm>
            <a:off x="7138245" y="6435827"/>
            <a:ext cx="174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Training </a:t>
            </a:r>
            <a:r>
              <a:rPr lang="pt-PT" dirty="0" err="1"/>
              <a:t>trials</a:t>
            </a:r>
            <a:endParaRPr lang="pt-PT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8C316D2-1E3F-06D2-7D71-5D22071996B5}"/>
              </a:ext>
            </a:extLst>
          </p:cNvPr>
          <p:cNvSpPr txBox="1"/>
          <p:nvPr/>
        </p:nvSpPr>
        <p:spPr>
          <a:xfrm>
            <a:off x="9868390" y="6435827"/>
            <a:ext cx="174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Probe</a:t>
            </a:r>
            <a:r>
              <a:rPr lang="pt-PT" dirty="0"/>
              <a:t> trial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A033CD-7BC8-CF45-BBED-6F369CF7E183}"/>
              </a:ext>
            </a:extLst>
          </p:cNvPr>
          <p:cNvSpPr/>
          <p:nvPr/>
        </p:nvSpPr>
        <p:spPr>
          <a:xfrm>
            <a:off x="7107724" y="4926936"/>
            <a:ext cx="1548326" cy="157381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0CE91B-4E25-5CF6-C41B-A16F414F3054}"/>
              </a:ext>
            </a:extLst>
          </p:cNvPr>
          <p:cNvSpPr/>
          <p:nvPr/>
        </p:nvSpPr>
        <p:spPr>
          <a:xfrm>
            <a:off x="8033481" y="5747546"/>
            <a:ext cx="353026" cy="383872"/>
          </a:xfrm>
          <a:prstGeom prst="ellipse">
            <a:avLst/>
          </a:prstGeom>
          <a:solidFill>
            <a:srgbClr val="00B0F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51376E1C-E8FC-B407-E1A0-F8A4BA51B260}"/>
              </a:ext>
            </a:extLst>
          </p:cNvPr>
          <p:cNvCxnSpPr>
            <a:cxnSpLocks/>
          </p:cNvCxnSpPr>
          <p:nvPr/>
        </p:nvCxnSpPr>
        <p:spPr>
          <a:xfrm flipV="1">
            <a:off x="7709780" y="2443803"/>
            <a:ext cx="1000428" cy="29504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fly isolated on transparent background 24239332 PNG">
            <a:extLst>
              <a:ext uri="{FF2B5EF4-FFF2-40B4-BE49-F238E27FC236}">
                <a16:creationId xmlns:a16="http://schemas.microsoft.com/office/drawing/2014/main" id="{264B53A3-E4B2-AC01-533F-94B9A6F65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930">
            <a:off x="7613842" y="5276155"/>
            <a:ext cx="233410" cy="2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riângulo isósceles 20">
            <a:extLst>
              <a:ext uri="{FF2B5EF4-FFF2-40B4-BE49-F238E27FC236}">
                <a16:creationId xmlns:a16="http://schemas.microsoft.com/office/drawing/2014/main" id="{8B3495FB-25CE-CA12-1EB3-D858CE3DAB82}"/>
              </a:ext>
            </a:extLst>
          </p:cNvPr>
          <p:cNvSpPr/>
          <p:nvPr/>
        </p:nvSpPr>
        <p:spPr>
          <a:xfrm rot="1944997">
            <a:off x="7810598" y="6105415"/>
            <a:ext cx="289028" cy="258096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39B032F6-DA00-084A-4D60-4AAC098310FF}"/>
              </a:ext>
            </a:extLst>
          </p:cNvPr>
          <p:cNvSpPr/>
          <p:nvPr/>
        </p:nvSpPr>
        <p:spPr>
          <a:xfrm rot="1944997">
            <a:off x="10594616" y="5916877"/>
            <a:ext cx="289028" cy="258096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Triângulo isósceles 22">
            <a:extLst>
              <a:ext uri="{FF2B5EF4-FFF2-40B4-BE49-F238E27FC236}">
                <a16:creationId xmlns:a16="http://schemas.microsoft.com/office/drawing/2014/main" id="{D6521075-BC5E-601C-1DC1-3EFFEEA1317D}"/>
              </a:ext>
            </a:extLst>
          </p:cNvPr>
          <p:cNvSpPr/>
          <p:nvPr/>
        </p:nvSpPr>
        <p:spPr>
          <a:xfrm rot="5400000">
            <a:off x="10681660" y="5182557"/>
            <a:ext cx="289028" cy="258096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F6E13A-EC17-512F-4C38-CD74B9D4FC8F}"/>
              </a:ext>
            </a:extLst>
          </p:cNvPr>
          <p:cNvSpPr/>
          <p:nvPr/>
        </p:nvSpPr>
        <p:spPr>
          <a:xfrm>
            <a:off x="9724152" y="3922837"/>
            <a:ext cx="484854" cy="49793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BF155D-9705-149A-BFD6-E05ABF9F5E22}"/>
              </a:ext>
            </a:extLst>
          </p:cNvPr>
          <p:cNvSpPr/>
          <p:nvPr/>
        </p:nvSpPr>
        <p:spPr>
          <a:xfrm>
            <a:off x="9734000" y="3338370"/>
            <a:ext cx="484854" cy="497934"/>
          </a:xfrm>
          <a:prstGeom prst="ellipse">
            <a:avLst/>
          </a:prstGeom>
          <a:solidFill>
            <a:srgbClr val="00B0F0"/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7B185D3-6290-8B33-A584-B9E00957359D}"/>
              </a:ext>
            </a:extLst>
          </p:cNvPr>
          <p:cNvSpPr txBox="1"/>
          <p:nvPr/>
        </p:nvSpPr>
        <p:spPr>
          <a:xfrm>
            <a:off x="10241385" y="3383082"/>
            <a:ext cx="140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Landmarks</a:t>
            </a:r>
            <a:endParaRPr lang="pt-PT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B27E7DA-8E3D-7286-5A38-63251769099B}"/>
              </a:ext>
            </a:extLst>
          </p:cNvPr>
          <p:cNvSpPr txBox="1"/>
          <p:nvPr/>
        </p:nvSpPr>
        <p:spPr>
          <a:xfrm>
            <a:off x="10209006" y="3963812"/>
            <a:ext cx="122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Cool spot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B0FF107-1DF0-ED08-A648-351DB6634C55}"/>
              </a:ext>
            </a:extLst>
          </p:cNvPr>
          <p:cNvSpPr/>
          <p:nvPr/>
        </p:nvSpPr>
        <p:spPr>
          <a:xfrm>
            <a:off x="9358444" y="3326517"/>
            <a:ext cx="353025" cy="521639"/>
          </a:xfrm>
          <a:prstGeom prst="ellipse">
            <a:avLst/>
          </a:prstGeom>
          <a:solidFill>
            <a:srgbClr val="00B0F0"/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Triângulo isósceles 28">
            <a:extLst>
              <a:ext uri="{FF2B5EF4-FFF2-40B4-BE49-F238E27FC236}">
                <a16:creationId xmlns:a16="http://schemas.microsoft.com/office/drawing/2014/main" id="{4A2668C8-8A99-D8B3-2D03-F87FBC029903}"/>
              </a:ext>
            </a:extLst>
          </p:cNvPr>
          <p:cNvSpPr/>
          <p:nvPr/>
        </p:nvSpPr>
        <p:spPr>
          <a:xfrm rot="1944997">
            <a:off x="9072513" y="3412669"/>
            <a:ext cx="289028" cy="258096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591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B53B4B0-F817-5793-1FB6-C041D9169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7" y="528456"/>
            <a:ext cx="9688032" cy="619863"/>
          </a:xfrm>
        </p:spPr>
        <p:txBody>
          <a:bodyPr/>
          <a:lstStyle/>
          <a:p>
            <a:r>
              <a:rPr lang="en-US" b="1" dirty="0"/>
              <a:t>Aim 4: Testing path integration in this system</a:t>
            </a:r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E4E503-B755-9767-D2E5-5F987AAE4F7D}"/>
              </a:ext>
            </a:extLst>
          </p:cNvPr>
          <p:cNvSpPr txBox="1"/>
          <p:nvPr/>
        </p:nvSpPr>
        <p:spPr>
          <a:xfrm>
            <a:off x="380801" y="1344596"/>
            <a:ext cx="63677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b="1" dirty="0"/>
              <a:t>Procedure:</a:t>
            </a:r>
            <a:r>
              <a:rPr lang="en-US" sz="2400" dirty="0"/>
              <a:t> Same setup and training as previously, but remove projection/landmarks for probe trial  (turn everything off)</a:t>
            </a:r>
          </a:p>
          <a:p>
            <a:endParaRPr lang="en-US" sz="2400" dirty="0"/>
          </a:p>
          <a:p>
            <a:r>
              <a:rPr lang="en-US" sz="2400" b="1" dirty="0"/>
              <a:t>We expect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Fly should start a ‘local search behavior' around the place it last saw the cool spot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This is a basis for the next experiment</a:t>
            </a:r>
          </a:p>
          <a:p>
            <a:endParaRPr lang="pt-PT" sz="2400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61551B9-6556-5DE6-8433-5EBCD13C57A9}"/>
              </a:ext>
            </a:extLst>
          </p:cNvPr>
          <p:cNvSpPr/>
          <p:nvPr/>
        </p:nvSpPr>
        <p:spPr>
          <a:xfrm rot="16200000">
            <a:off x="11100390" y="1593199"/>
            <a:ext cx="212651" cy="170120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7">
            <a:extLst>
              <a:ext uri="{FF2B5EF4-FFF2-40B4-BE49-F238E27FC236}">
                <a16:creationId xmlns:a16="http://schemas.microsoft.com/office/drawing/2014/main" id="{140C746F-F544-1700-FC28-D98148F26344}"/>
              </a:ext>
            </a:extLst>
          </p:cNvPr>
          <p:cNvSpPr/>
          <p:nvPr/>
        </p:nvSpPr>
        <p:spPr>
          <a:xfrm rot="2150750">
            <a:off x="8341327" y="1908094"/>
            <a:ext cx="737763" cy="1071419"/>
          </a:xfrm>
          <a:custGeom>
            <a:avLst/>
            <a:gdLst>
              <a:gd name="csX0" fmla="*/ 0 w 1392865"/>
              <a:gd name="csY0" fmla="*/ 0 h 1530282"/>
              <a:gd name="csX1" fmla="*/ 1392865 w 1392865"/>
              <a:gd name="csY1" fmla="*/ 0 h 1530282"/>
              <a:gd name="csX2" fmla="*/ 1392865 w 1392865"/>
              <a:gd name="csY2" fmla="*/ 1530282 h 1530282"/>
              <a:gd name="csX3" fmla="*/ 0 w 1392865"/>
              <a:gd name="csY3" fmla="*/ 1530282 h 1530282"/>
              <a:gd name="csX4" fmla="*/ 0 w 1392865"/>
              <a:gd name="csY4" fmla="*/ 0 h 1530282"/>
              <a:gd name="csX0" fmla="*/ 0 w 1392865"/>
              <a:gd name="csY0" fmla="*/ 0 h 1530282"/>
              <a:gd name="csX1" fmla="*/ 1212112 w 1392865"/>
              <a:gd name="csY1" fmla="*/ 10633 h 1530282"/>
              <a:gd name="csX2" fmla="*/ 1392865 w 1392865"/>
              <a:gd name="csY2" fmla="*/ 1530282 h 1530282"/>
              <a:gd name="csX3" fmla="*/ 0 w 1392865"/>
              <a:gd name="csY3" fmla="*/ 1530282 h 1530282"/>
              <a:gd name="csX4" fmla="*/ 0 w 1392865"/>
              <a:gd name="csY4" fmla="*/ 0 h 1530282"/>
              <a:gd name="csX0" fmla="*/ 0 w 1616149"/>
              <a:gd name="csY0" fmla="*/ 10633 h 1519649"/>
              <a:gd name="csX1" fmla="*/ 1435396 w 1616149"/>
              <a:gd name="csY1" fmla="*/ 0 h 1519649"/>
              <a:gd name="csX2" fmla="*/ 1616149 w 1616149"/>
              <a:gd name="csY2" fmla="*/ 1519649 h 1519649"/>
              <a:gd name="csX3" fmla="*/ 223284 w 1616149"/>
              <a:gd name="csY3" fmla="*/ 1519649 h 1519649"/>
              <a:gd name="csX4" fmla="*/ 0 w 1616149"/>
              <a:gd name="csY4" fmla="*/ 10633 h 1519649"/>
              <a:gd name="csX0" fmla="*/ 0 w 1573619"/>
              <a:gd name="csY0" fmla="*/ 10633 h 1519649"/>
              <a:gd name="csX1" fmla="*/ 1392866 w 1573619"/>
              <a:gd name="csY1" fmla="*/ 0 h 1519649"/>
              <a:gd name="csX2" fmla="*/ 1573619 w 1573619"/>
              <a:gd name="csY2" fmla="*/ 1519649 h 1519649"/>
              <a:gd name="csX3" fmla="*/ 180754 w 1573619"/>
              <a:gd name="csY3" fmla="*/ 1519649 h 1519649"/>
              <a:gd name="csX4" fmla="*/ 0 w 1573619"/>
              <a:gd name="csY4" fmla="*/ 10633 h 1519649"/>
              <a:gd name="csX0" fmla="*/ 0 w 1573619"/>
              <a:gd name="csY0" fmla="*/ 10633 h 1519649"/>
              <a:gd name="csX1" fmla="*/ 1392866 w 1573619"/>
              <a:gd name="csY1" fmla="*/ 0 h 1519649"/>
              <a:gd name="csX2" fmla="*/ 1573619 w 1573619"/>
              <a:gd name="csY2" fmla="*/ 1519649 h 1519649"/>
              <a:gd name="csX3" fmla="*/ 233916 w 1573619"/>
              <a:gd name="csY3" fmla="*/ 1519649 h 1519649"/>
              <a:gd name="csX4" fmla="*/ 0 w 1573619"/>
              <a:gd name="csY4" fmla="*/ 10633 h 1519649"/>
              <a:gd name="csX0" fmla="*/ 0 w 1541722"/>
              <a:gd name="csY0" fmla="*/ 10633 h 1519649"/>
              <a:gd name="csX1" fmla="*/ 1392866 w 1541722"/>
              <a:gd name="csY1" fmla="*/ 0 h 1519649"/>
              <a:gd name="csX2" fmla="*/ 1541722 w 1541722"/>
              <a:gd name="csY2" fmla="*/ 1519649 h 1519649"/>
              <a:gd name="csX3" fmla="*/ 233916 w 1541722"/>
              <a:gd name="csY3" fmla="*/ 1519649 h 1519649"/>
              <a:gd name="csX4" fmla="*/ 0 w 1541722"/>
              <a:gd name="csY4" fmla="*/ 10633 h 1519649"/>
              <a:gd name="csX0" fmla="*/ 0 w 1626782"/>
              <a:gd name="csY0" fmla="*/ 10633 h 1519649"/>
              <a:gd name="csX1" fmla="*/ 1392866 w 1626782"/>
              <a:gd name="csY1" fmla="*/ 0 h 1519649"/>
              <a:gd name="csX2" fmla="*/ 1626782 w 1626782"/>
              <a:gd name="csY2" fmla="*/ 1519649 h 1519649"/>
              <a:gd name="csX3" fmla="*/ 233916 w 1626782"/>
              <a:gd name="csY3" fmla="*/ 1519649 h 1519649"/>
              <a:gd name="csX4" fmla="*/ 0 w 1626782"/>
              <a:gd name="csY4" fmla="*/ 10633 h 1519649"/>
              <a:gd name="csX0" fmla="*/ 0 w 1669312"/>
              <a:gd name="csY0" fmla="*/ 10633 h 1519649"/>
              <a:gd name="csX1" fmla="*/ 1392866 w 1669312"/>
              <a:gd name="csY1" fmla="*/ 0 h 1519649"/>
              <a:gd name="csX2" fmla="*/ 1669312 w 1669312"/>
              <a:gd name="csY2" fmla="*/ 1519649 h 1519649"/>
              <a:gd name="csX3" fmla="*/ 233916 w 1669312"/>
              <a:gd name="csY3" fmla="*/ 1519649 h 1519649"/>
              <a:gd name="csX4" fmla="*/ 0 w 1669312"/>
              <a:gd name="csY4" fmla="*/ 10633 h 15196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669312" h="1519649">
                <a:moveTo>
                  <a:pt x="0" y="10633"/>
                </a:moveTo>
                <a:lnTo>
                  <a:pt x="1392866" y="0"/>
                </a:lnTo>
                <a:lnTo>
                  <a:pt x="1669312" y="1519649"/>
                </a:lnTo>
                <a:lnTo>
                  <a:pt x="233916" y="1519649"/>
                </a:lnTo>
                <a:lnTo>
                  <a:pt x="0" y="10633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880D2FE3-75DD-C5C3-B350-E65D48272676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8710209" y="2443803"/>
            <a:ext cx="16459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15E725EB-6BC2-6BA2-3C08-2BDFF7154FBF}"/>
              </a:ext>
            </a:extLst>
          </p:cNvPr>
          <p:cNvGrpSpPr/>
          <p:nvPr/>
        </p:nvGrpSpPr>
        <p:grpSpPr>
          <a:xfrm>
            <a:off x="8521720" y="1793540"/>
            <a:ext cx="406800" cy="60840"/>
            <a:chOff x="8521720" y="1793540"/>
            <a:chExt cx="406800" cy="6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5868A5D2-5ECC-1200-6A55-535ABB153CAC}"/>
                    </a:ext>
                  </a:extLst>
                </p14:cNvPr>
                <p14:cNvContentPartPr/>
                <p14:nvPr/>
              </p14:nvContentPartPr>
              <p14:xfrm>
                <a:off x="8521720" y="1802540"/>
                <a:ext cx="406080" cy="5184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4DE47C00-CEBC-3421-C1A7-AFBC075230D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15600" y="1796420"/>
                  <a:ext cx="418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07E13954-FA63-EA5F-452A-EAF866EA617F}"/>
                    </a:ext>
                  </a:extLst>
                </p14:cNvPr>
                <p14:cNvContentPartPr/>
                <p14:nvPr/>
              </p14:nvContentPartPr>
              <p14:xfrm>
                <a:off x="8892160" y="1793540"/>
                <a:ext cx="36360" cy="4608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F206AB3F-E239-294C-8AFE-93C0F7E1FA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6040" y="1787420"/>
                  <a:ext cx="48600" cy="58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D2CF13F-F6F8-F792-B91E-3AF83FFACABB}"/>
              </a:ext>
            </a:extLst>
          </p:cNvPr>
          <p:cNvSpPr txBox="1"/>
          <p:nvPr/>
        </p:nvSpPr>
        <p:spPr>
          <a:xfrm>
            <a:off x="7138245" y="6439658"/>
            <a:ext cx="174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Training </a:t>
            </a:r>
            <a:r>
              <a:rPr lang="pt-PT" dirty="0" err="1"/>
              <a:t>trials</a:t>
            </a:r>
            <a:endParaRPr lang="pt-PT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A12C9B-A25F-4FFB-9E7A-C10AC336B67F}"/>
              </a:ext>
            </a:extLst>
          </p:cNvPr>
          <p:cNvSpPr/>
          <p:nvPr/>
        </p:nvSpPr>
        <p:spPr>
          <a:xfrm>
            <a:off x="7107724" y="4940388"/>
            <a:ext cx="1548326" cy="157381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8B65E3F-9FC3-A1C7-350F-C57F77A45AAD}"/>
              </a:ext>
            </a:extLst>
          </p:cNvPr>
          <p:cNvSpPr/>
          <p:nvPr/>
        </p:nvSpPr>
        <p:spPr>
          <a:xfrm>
            <a:off x="8033481" y="5760998"/>
            <a:ext cx="353026" cy="383872"/>
          </a:xfrm>
          <a:prstGeom prst="ellipse">
            <a:avLst/>
          </a:prstGeom>
          <a:solidFill>
            <a:srgbClr val="00B0F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6BD8CD23-40BB-529B-4757-FC7D225DF451}"/>
              </a:ext>
            </a:extLst>
          </p:cNvPr>
          <p:cNvCxnSpPr>
            <a:cxnSpLocks/>
          </p:cNvCxnSpPr>
          <p:nvPr/>
        </p:nvCxnSpPr>
        <p:spPr>
          <a:xfrm flipV="1">
            <a:off x="7709780" y="2443803"/>
            <a:ext cx="1043060" cy="3072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fly isolated on transparent background 24239332 PNG">
            <a:extLst>
              <a:ext uri="{FF2B5EF4-FFF2-40B4-BE49-F238E27FC236}">
                <a16:creationId xmlns:a16="http://schemas.microsoft.com/office/drawing/2014/main" id="{F53C49C8-7741-6CD4-B6BF-0050DBC44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930">
            <a:off x="7613842" y="5398071"/>
            <a:ext cx="233410" cy="2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374BA762-1C4E-D83D-80BE-79E56BC2BE38}"/>
              </a:ext>
            </a:extLst>
          </p:cNvPr>
          <p:cNvSpPr/>
          <p:nvPr/>
        </p:nvSpPr>
        <p:spPr>
          <a:xfrm>
            <a:off x="9724152" y="3677303"/>
            <a:ext cx="484854" cy="49793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86D5871-6042-DC6E-1020-F9E0DD64263F}"/>
              </a:ext>
            </a:extLst>
          </p:cNvPr>
          <p:cNvSpPr txBox="1"/>
          <p:nvPr/>
        </p:nvSpPr>
        <p:spPr>
          <a:xfrm>
            <a:off x="10208491" y="3149821"/>
            <a:ext cx="156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Landmark</a:t>
            </a:r>
            <a:r>
              <a:rPr lang="pt-PT" dirty="0"/>
              <a:t>(s)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BA8CB3B-AA94-9D2F-A29F-EF8C40DAD34D}"/>
              </a:ext>
            </a:extLst>
          </p:cNvPr>
          <p:cNvSpPr txBox="1"/>
          <p:nvPr/>
        </p:nvSpPr>
        <p:spPr>
          <a:xfrm>
            <a:off x="10209006" y="3718278"/>
            <a:ext cx="122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Cool spot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AEB5D2-D7C3-5116-0C2F-70E668E9EBD4}"/>
              </a:ext>
            </a:extLst>
          </p:cNvPr>
          <p:cNvSpPr/>
          <p:nvPr/>
        </p:nvSpPr>
        <p:spPr>
          <a:xfrm>
            <a:off x="9734000" y="3118235"/>
            <a:ext cx="484854" cy="497934"/>
          </a:xfrm>
          <a:prstGeom prst="ellipse">
            <a:avLst/>
          </a:prstGeom>
          <a:solidFill>
            <a:srgbClr val="00B0F0"/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2CCC7BB-E90C-4EE1-32EC-3C54458F1803}"/>
              </a:ext>
            </a:extLst>
          </p:cNvPr>
          <p:cNvSpPr/>
          <p:nvPr/>
        </p:nvSpPr>
        <p:spPr>
          <a:xfrm>
            <a:off x="9850789" y="4940530"/>
            <a:ext cx="1548326" cy="157381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478A16-9563-4044-23F0-E4ABADA121D4}"/>
              </a:ext>
            </a:extLst>
          </p:cNvPr>
          <p:cNvSpPr txBox="1"/>
          <p:nvPr/>
        </p:nvSpPr>
        <p:spPr>
          <a:xfrm>
            <a:off x="10000134" y="6449465"/>
            <a:ext cx="174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Probe</a:t>
            </a:r>
            <a:r>
              <a:rPr lang="pt-PT" dirty="0"/>
              <a:t> trial</a:t>
            </a:r>
          </a:p>
        </p:txBody>
      </p:sp>
      <p:cxnSp>
        <p:nvCxnSpPr>
          <p:cNvPr id="39" name="Conexão: Curva 38">
            <a:extLst>
              <a:ext uri="{FF2B5EF4-FFF2-40B4-BE49-F238E27FC236}">
                <a16:creationId xmlns:a16="http://schemas.microsoft.com/office/drawing/2014/main" id="{38B6E687-BE78-72DE-F9DE-F004A63A1DE9}"/>
              </a:ext>
            </a:extLst>
          </p:cNvPr>
          <p:cNvCxnSpPr/>
          <p:nvPr/>
        </p:nvCxnSpPr>
        <p:spPr>
          <a:xfrm>
            <a:off x="11047931" y="5767159"/>
            <a:ext cx="150283" cy="129117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xão: Curva 39">
            <a:extLst>
              <a:ext uri="{FF2B5EF4-FFF2-40B4-BE49-F238E27FC236}">
                <a16:creationId xmlns:a16="http://schemas.microsoft.com/office/drawing/2014/main" id="{4E92D281-B3D8-7419-FE56-D6FFE415DA56}"/>
              </a:ext>
            </a:extLst>
          </p:cNvPr>
          <p:cNvCxnSpPr>
            <a:cxnSpLocks/>
          </p:cNvCxnSpPr>
          <p:nvPr/>
        </p:nvCxnSpPr>
        <p:spPr>
          <a:xfrm rot="5400000">
            <a:off x="11043806" y="5999249"/>
            <a:ext cx="210504" cy="102545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xão: Curva 41">
            <a:extLst>
              <a:ext uri="{FF2B5EF4-FFF2-40B4-BE49-F238E27FC236}">
                <a16:creationId xmlns:a16="http://schemas.microsoft.com/office/drawing/2014/main" id="{430053A8-02CB-4518-3025-8758E2E71A40}"/>
              </a:ext>
            </a:extLst>
          </p:cNvPr>
          <p:cNvCxnSpPr>
            <a:cxnSpLocks/>
          </p:cNvCxnSpPr>
          <p:nvPr/>
        </p:nvCxnSpPr>
        <p:spPr>
          <a:xfrm rot="10800000">
            <a:off x="10805013" y="6014570"/>
            <a:ext cx="225984" cy="122370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xão: Curva 43">
            <a:extLst>
              <a:ext uri="{FF2B5EF4-FFF2-40B4-BE49-F238E27FC236}">
                <a16:creationId xmlns:a16="http://schemas.microsoft.com/office/drawing/2014/main" id="{00D838DF-9E8C-B9D8-7A14-9C2C15B4342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785320" y="5810085"/>
            <a:ext cx="229743" cy="100745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xão: Curva 47">
            <a:extLst>
              <a:ext uri="{FF2B5EF4-FFF2-40B4-BE49-F238E27FC236}">
                <a16:creationId xmlns:a16="http://schemas.microsoft.com/office/drawing/2014/main" id="{A560F815-4E07-34AE-1234-3F5E85D0783E}"/>
              </a:ext>
            </a:extLst>
          </p:cNvPr>
          <p:cNvCxnSpPr/>
          <p:nvPr/>
        </p:nvCxnSpPr>
        <p:spPr>
          <a:xfrm>
            <a:off x="9968838" y="4246285"/>
            <a:ext cx="150283" cy="129117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xão: Curva 48">
            <a:extLst>
              <a:ext uri="{FF2B5EF4-FFF2-40B4-BE49-F238E27FC236}">
                <a16:creationId xmlns:a16="http://schemas.microsoft.com/office/drawing/2014/main" id="{33244831-C28F-C668-16C7-80DE628125CF}"/>
              </a:ext>
            </a:extLst>
          </p:cNvPr>
          <p:cNvCxnSpPr>
            <a:cxnSpLocks/>
          </p:cNvCxnSpPr>
          <p:nvPr/>
        </p:nvCxnSpPr>
        <p:spPr>
          <a:xfrm rot="5400000">
            <a:off x="9964713" y="4478375"/>
            <a:ext cx="210504" cy="102545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xão: Curva 49">
            <a:extLst>
              <a:ext uri="{FF2B5EF4-FFF2-40B4-BE49-F238E27FC236}">
                <a16:creationId xmlns:a16="http://schemas.microsoft.com/office/drawing/2014/main" id="{86FC08B5-25D1-9339-FD70-2DDC93CEBB99}"/>
              </a:ext>
            </a:extLst>
          </p:cNvPr>
          <p:cNvCxnSpPr>
            <a:cxnSpLocks/>
          </p:cNvCxnSpPr>
          <p:nvPr/>
        </p:nvCxnSpPr>
        <p:spPr>
          <a:xfrm rot="10800000">
            <a:off x="9725920" y="4493696"/>
            <a:ext cx="225984" cy="122370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xão: Curva 50">
            <a:extLst>
              <a:ext uri="{FF2B5EF4-FFF2-40B4-BE49-F238E27FC236}">
                <a16:creationId xmlns:a16="http://schemas.microsoft.com/office/drawing/2014/main" id="{DBFC9156-8A7A-DF9F-3226-7C8D2BC2FA1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706227" y="4289211"/>
            <a:ext cx="229743" cy="100745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AD2B96AA-3452-CBE0-08B3-1AC758C98E26}"/>
              </a:ext>
            </a:extLst>
          </p:cNvPr>
          <p:cNvSpPr txBox="1"/>
          <p:nvPr/>
        </p:nvSpPr>
        <p:spPr>
          <a:xfrm>
            <a:off x="10181626" y="4246023"/>
            <a:ext cx="144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Local </a:t>
            </a:r>
            <a:r>
              <a:rPr lang="pt-PT" dirty="0" err="1"/>
              <a:t>search</a:t>
            </a:r>
            <a:endParaRPr lang="pt-PT" dirty="0"/>
          </a:p>
        </p:txBody>
      </p:sp>
      <p:pic>
        <p:nvPicPr>
          <p:cNvPr id="53" name="Picture 2" descr="fly isolated on transparent background 24239332 PNG">
            <a:extLst>
              <a:ext uri="{FF2B5EF4-FFF2-40B4-BE49-F238E27FC236}">
                <a16:creationId xmlns:a16="http://schemas.microsoft.com/office/drawing/2014/main" id="{F0CC61CC-2664-36B6-2A30-DF890CA81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51">
            <a:off x="10459194" y="5340192"/>
            <a:ext cx="233409" cy="23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1CC23DEF-DDFA-B42D-5E1C-8906E7761C67}"/>
                  </a:ext>
                </a:extLst>
              </p14:cNvPr>
              <p14:cNvContentPartPr/>
              <p14:nvPr/>
            </p14:nvContentPartPr>
            <p14:xfrm>
              <a:off x="8209994" y="5945922"/>
              <a:ext cx="360" cy="360"/>
            </p14:xfrm>
          </p:contentPart>
        </mc:Choice>
        <mc:Fallback xmlns=""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1CC23DEF-DDFA-B42D-5E1C-8906E7761C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74354" y="5909922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8256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1_Office Them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688</Words>
  <Application>Microsoft Office PowerPoint</Application>
  <PresentationFormat>Ecrã Panorâmico</PresentationFormat>
  <Paragraphs>106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1_Office Theme</vt:lpstr>
      <vt:lpstr>Apresentação do PowerPoint</vt:lpstr>
      <vt:lpstr>Apresentação do PowerPoint</vt:lpstr>
      <vt:lpstr>Argument of significance </vt:lpstr>
      <vt:lpstr>Conclusion</vt:lpstr>
      <vt:lpstr>Apresentação do PowerPoint</vt:lpstr>
      <vt:lpstr>Methods &amp; experimental setup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Rafael Salgado Leite Rodrigues</dc:creator>
  <cp:lastModifiedBy>João Rafael Salgado Leite Rodrigues</cp:lastModifiedBy>
  <cp:revision>4</cp:revision>
  <dcterms:created xsi:type="dcterms:W3CDTF">2026-01-26T08:32:40Z</dcterms:created>
  <dcterms:modified xsi:type="dcterms:W3CDTF">2026-01-27T02:58:29Z</dcterms:modified>
</cp:coreProperties>
</file>