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872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5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1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5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933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58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953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7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9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4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2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170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630191-7DED-266D-4755-5BCC959C9308}"/>
              </a:ext>
            </a:extLst>
          </p:cNvPr>
          <p:cNvSpPr>
            <a:spLocks noGrp="1"/>
          </p:cNvSpPr>
          <p:nvPr/>
        </p:nvSpPr>
        <p:spPr>
          <a:xfrm>
            <a:off x="1664292" y="195903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>
                <a:solidFill>
                  <a:schemeClr val="bg1"/>
                </a:solidFill>
              </a:rPr>
              <a:t>Exploring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mechanisms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visual </a:t>
            </a:r>
            <a:r>
              <a:rPr lang="pt-PT" dirty="0" err="1">
                <a:solidFill>
                  <a:schemeClr val="bg1"/>
                </a:solidFill>
              </a:rPr>
              <a:t>place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learning</a:t>
            </a:r>
            <a:r>
              <a:rPr lang="pt-PT" dirty="0">
                <a:solidFill>
                  <a:schemeClr val="bg1"/>
                </a:solidFill>
              </a:rPr>
              <a:t> in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fruit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fly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C304157-C2CF-EE0E-A62B-99EBFFDAF9D2}"/>
              </a:ext>
            </a:extLst>
          </p:cNvPr>
          <p:cNvSpPr>
            <a:spLocks noGrp="1"/>
          </p:cNvSpPr>
          <p:nvPr/>
        </p:nvSpPr>
        <p:spPr>
          <a:xfrm>
            <a:off x="935457" y="5027290"/>
            <a:ext cx="26226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>
                <a:solidFill>
                  <a:schemeClr val="bg1"/>
                </a:solidFill>
              </a:rPr>
              <a:t>João Rodrigues</a:t>
            </a:r>
          </a:p>
          <a:p>
            <a:r>
              <a:rPr lang="pt-PT" sz="2800" dirty="0">
                <a:solidFill>
                  <a:schemeClr val="bg1"/>
                </a:solidFill>
              </a:rPr>
              <a:t>Nº 103250</a:t>
            </a:r>
          </a:p>
        </p:txBody>
      </p:sp>
      <p:pic>
        <p:nvPicPr>
          <p:cNvPr id="6" name="Google Shape;186;p32" title="IST_A_RGB_POS.png">
            <a:extLst>
              <a:ext uri="{FF2B5EF4-FFF2-40B4-BE49-F238E27FC236}">
                <a16:creationId xmlns:a16="http://schemas.microsoft.com/office/drawing/2014/main" id="{50C52DF3-B290-D284-65E6-EA09E14401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154" y="193725"/>
            <a:ext cx="2628276" cy="18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AA42AF-3399-A980-7E4B-51B4E20B8E4F}"/>
              </a:ext>
            </a:extLst>
          </p:cNvPr>
          <p:cNvSpPr txBox="1"/>
          <p:nvPr/>
        </p:nvSpPr>
        <p:spPr>
          <a:xfrm>
            <a:off x="7982475" y="4818252"/>
            <a:ext cx="6097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>
                <a:solidFill>
                  <a:schemeClr val="bg1"/>
                </a:solidFill>
              </a:rPr>
              <a:t>Eugenia </a:t>
            </a:r>
            <a:r>
              <a:rPr lang="pt-PT" sz="2800" dirty="0" err="1">
                <a:solidFill>
                  <a:schemeClr val="bg1"/>
                </a:solidFill>
              </a:rPr>
              <a:t>Chiappe</a:t>
            </a: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Hugo Marques</a:t>
            </a:r>
          </a:p>
          <a:p>
            <a:r>
              <a:rPr lang="pt-PT" sz="2800" dirty="0">
                <a:solidFill>
                  <a:schemeClr val="bg1"/>
                </a:solidFill>
              </a:rPr>
              <a:t>Jorge Vieira</a:t>
            </a:r>
          </a:p>
        </p:txBody>
      </p:sp>
      <p:pic>
        <p:nvPicPr>
          <p:cNvPr id="8" name="Imagem 7" descr="Uma imagem com Tipo de letra, branco, logótipo, Gráficos&#10;&#10;Os conteúdos gerados por IA podem estar incorretos.">
            <a:extLst>
              <a:ext uri="{FF2B5EF4-FFF2-40B4-BE49-F238E27FC236}">
                <a16:creationId xmlns:a16="http://schemas.microsoft.com/office/drawing/2014/main" id="{E3AC6489-8239-5632-D726-A0FF4EBF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68" y="569218"/>
            <a:ext cx="3212518" cy="1058671"/>
          </a:xfrm>
          <a:prstGeom prst="rect">
            <a:avLst/>
          </a:prstGeom>
        </p:spPr>
      </p:pic>
      <p:pic>
        <p:nvPicPr>
          <p:cNvPr id="9" name="Imagem 8" descr="Uma imagem com Gráficos, captura de ecrã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8E017EBB-B61C-DD07-349D-805F1C53C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24" y="398200"/>
            <a:ext cx="3327131" cy="1210309"/>
          </a:xfrm>
          <a:prstGeom prst="rect">
            <a:avLst/>
          </a:prstGeom>
        </p:spPr>
      </p:pic>
      <p:sp>
        <p:nvSpPr>
          <p:cNvPr id="10" name="CaixaDeTexto 11">
            <a:extLst>
              <a:ext uri="{FF2B5EF4-FFF2-40B4-BE49-F238E27FC236}">
                <a16:creationId xmlns:a16="http://schemas.microsoft.com/office/drawing/2014/main" id="{94E0DB34-E1FD-A0FD-CACA-5EA76FDB3111}"/>
              </a:ext>
            </a:extLst>
          </p:cNvPr>
          <p:cNvSpPr txBox="1"/>
          <p:nvPr/>
        </p:nvSpPr>
        <p:spPr>
          <a:xfrm>
            <a:off x="7982475" y="4478011"/>
            <a:ext cx="3434316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err="1">
                <a:solidFill>
                  <a:schemeClr val="bg1"/>
                </a:solidFill>
              </a:rPr>
              <a:t>Supervised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by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338B39-0F00-ACB9-C426-C0FA2E6C092E}"/>
              </a:ext>
            </a:extLst>
          </p:cNvPr>
          <p:cNvSpPr>
            <a:spLocks noGrp="1"/>
          </p:cNvSpPr>
          <p:nvPr/>
        </p:nvSpPr>
        <p:spPr>
          <a:xfrm>
            <a:off x="838200" y="19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/>
              <a:t>Argument</a:t>
            </a:r>
            <a:r>
              <a:rPr lang="pt-PT" dirty="0"/>
              <a:t> for </a:t>
            </a:r>
            <a:r>
              <a:rPr lang="pt-PT" i="1" dirty="0" err="1"/>
              <a:t>Drosophila</a:t>
            </a:r>
            <a:endParaRPr lang="pt-PT" i="1" dirty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A882BA2-1425-E25D-06F9-3C819424E298}"/>
              </a:ext>
            </a:extLst>
          </p:cNvPr>
          <p:cNvSpPr>
            <a:spLocks noGrp="1"/>
          </p:cNvSpPr>
          <p:nvPr/>
        </p:nvSpPr>
        <p:spPr>
          <a:xfrm>
            <a:off x="838200" y="2400863"/>
            <a:ext cx="7330852" cy="4763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dirty="0" err="1"/>
              <a:t>Why</a:t>
            </a:r>
            <a:r>
              <a:rPr lang="pt-PT" sz="2400" dirty="0"/>
              <a:t>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fruit</a:t>
            </a:r>
            <a:r>
              <a:rPr lang="pt-PT" sz="2400" dirty="0"/>
              <a:t> </a:t>
            </a:r>
            <a:r>
              <a:rPr lang="pt-PT" sz="2400" dirty="0" err="1"/>
              <a:t>fly</a:t>
            </a:r>
            <a:r>
              <a:rPr lang="pt-PT" sz="2400" dirty="0"/>
              <a:t> as a </a:t>
            </a:r>
            <a:r>
              <a:rPr lang="pt-PT" sz="2400" dirty="0" err="1"/>
              <a:t>model</a:t>
            </a:r>
            <a:r>
              <a:rPr lang="pt-PT" sz="2400" dirty="0"/>
              <a:t> for </a:t>
            </a:r>
            <a:r>
              <a:rPr lang="pt-PT" sz="2400" dirty="0" err="1"/>
              <a:t>our</a:t>
            </a:r>
            <a:r>
              <a:rPr lang="pt-PT" sz="2400" dirty="0"/>
              <a:t> </a:t>
            </a:r>
            <a:r>
              <a:rPr lang="pt-PT" sz="2400" dirty="0" err="1"/>
              <a:t>purposes</a:t>
            </a:r>
            <a:r>
              <a:rPr lang="pt-PT" sz="2400" dirty="0"/>
              <a:t>?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 err="1"/>
              <a:t>Complex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quantifiable</a:t>
            </a:r>
            <a:r>
              <a:rPr lang="pt-PT" sz="2400" dirty="0"/>
              <a:t> </a:t>
            </a:r>
            <a:r>
              <a:rPr lang="pt-PT" sz="2400" dirty="0" err="1"/>
              <a:t>navigational</a:t>
            </a:r>
            <a:r>
              <a:rPr lang="pt-PT" sz="2400" dirty="0"/>
              <a:t> </a:t>
            </a:r>
            <a:r>
              <a:rPr lang="pt-PT" sz="2400" dirty="0" err="1"/>
              <a:t>behavior</a:t>
            </a:r>
            <a:endParaRPr lang="pt-PT" sz="2400" dirty="0"/>
          </a:p>
          <a:p>
            <a:r>
              <a:rPr lang="pt-PT" sz="2400" dirty="0" err="1"/>
              <a:t>Replicable</a:t>
            </a:r>
            <a:r>
              <a:rPr lang="pt-PT" sz="2400" dirty="0"/>
              <a:t> in artificial </a:t>
            </a:r>
            <a:r>
              <a:rPr lang="pt-PT" sz="2400" dirty="0" err="1"/>
              <a:t>settings</a:t>
            </a:r>
            <a:endParaRPr lang="pt-PT" sz="2400" dirty="0"/>
          </a:p>
          <a:p>
            <a:r>
              <a:rPr lang="pt-PT" sz="2400" dirty="0" err="1"/>
              <a:t>Many</a:t>
            </a:r>
            <a:r>
              <a:rPr lang="pt-PT" sz="2400" dirty="0"/>
              <a:t> experimental </a:t>
            </a:r>
            <a:r>
              <a:rPr lang="pt-PT" sz="2400" dirty="0" err="1"/>
              <a:t>advantages</a:t>
            </a:r>
            <a:r>
              <a:rPr lang="pt-PT" sz="2400" dirty="0"/>
              <a:t>:</a:t>
            </a:r>
          </a:p>
          <a:p>
            <a:pPr lvl="1"/>
            <a:r>
              <a:rPr lang="pt-PT" dirty="0"/>
              <a:t>Short </a:t>
            </a:r>
            <a:r>
              <a:rPr lang="pt-PT" dirty="0" err="1"/>
              <a:t>life</a:t>
            </a:r>
            <a:r>
              <a:rPr lang="pt-PT" dirty="0"/>
              <a:t> </a:t>
            </a:r>
            <a:r>
              <a:rPr lang="pt-PT" dirty="0" err="1"/>
              <a:t>cycle</a:t>
            </a:r>
            <a:endParaRPr lang="pt-PT" dirty="0"/>
          </a:p>
          <a:p>
            <a:pPr lvl="1"/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fecundity</a:t>
            </a:r>
            <a:endParaRPr lang="pt-PT" dirty="0"/>
          </a:p>
          <a:p>
            <a:pPr lvl="1"/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size</a:t>
            </a:r>
            <a:endParaRPr lang="pt-PT" dirty="0"/>
          </a:p>
          <a:p>
            <a:pPr lvl="1"/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cost</a:t>
            </a:r>
            <a:endParaRPr lang="pt-PT" dirty="0"/>
          </a:p>
          <a:p>
            <a:pPr marL="0" indent="0">
              <a:buNone/>
            </a:pPr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3D0691BB-B5E9-397B-295A-51974E2017CB}"/>
              </a:ext>
            </a:extLst>
          </p:cNvPr>
          <p:cNvSpPr txBox="1"/>
          <p:nvPr/>
        </p:nvSpPr>
        <p:spPr>
          <a:xfrm>
            <a:off x="838200" y="1244484"/>
            <a:ext cx="674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want</a:t>
            </a:r>
            <a:r>
              <a:rPr lang="pt-PT" sz="2400" dirty="0"/>
              <a:t> to </a:t>
            </a:r>
            <a:r>
              <a:rPr lang="pt-PT" sz="2400" dirty="0" err="1"/>
              <a:t>understand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sensory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motor </a:t>
            </a:r>
            <a:r>
              <a:rPr lang="pt-PT" sz="2400" dirty="0" err="1"/>
              <a:t>features</a:t>
            </a:r>
            <a:r>
              <a:rPr lang="pt-PT" sz="2400" dirty="0"/>
              <a:t> </a:t>
            </a:r>
            <a:r>
              <a:rPr lang="pt-PT" sz="2400" dirty="0" err="1"/>
              <a:t>underlying</a:t>
            </a:r>
            <a:r>
              <a:rPr lang="pt-PT" sz="2400" dirty="0"/>
              <a:t> </a:t>
            </a:r>
            <a:r>
              <a:rPr lang="pt-PT" sz="2400" dirty="0" err="1"/>
              <a:t>place</a:t>
            </a:r>
            <a:r>
              <a:rPr lang="pt-PT" sz="2400" dirty="0"/>
              <a:t> </a:t>
            </a:r>
            <a:r>
              <a:rPr lang="pt-PT" sz="2400" dirty="0" err="1"/>
              <a:t>learning</a:t>
            </a:r>
            <a:r>
              <a:rPr lang="pt-PT" sz="2400" dirty="0"/>
              <a:t> in </a:t>
            </a:r>
            <a:r>
              <a:rPr lang="pt-PT" sz="2400" dirty="0" err="1"/>
              <a:t>insects</a:t>
            </a:r>
            <a:r>
              <a:rPr lang="pt-PT" sz="2400" dirty="0"/>
              <a:t>. </a:t>
            </a:r>
          </a:p>
        </p:txBody>
      </p:sp>
      <p:pic>
        <p:nvPicPr>
          <p:cNvPr id="8" name="Imagem 7" descr="Uma imagem com invertebrado, praga, Inseto alado de membrana, Insetos com asas nervuradas&#10;&#10;Os conteúdos gerados por IA podem estar incorretos.">
            <a:extLst>
              <a:ext uri="{FF2B5EF4-FFF2-40B4-BE49-F238E27FC236}">
                <a16:creationId xmlns:a16="http://schemas.microsoft.com/office/drawing/2014/main" id="{B3E6B087-EEB3-EB82-1C9F-0C1B21B9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7" y="3111690"/>
            <a:ext cx="5018698" cy="3547996"/>
          </a:xfrm>
          <a:prstGeom prst="rect">
            <a:avLst/>
          </a:prstGeom>
        </p:spPr>
      </p:pic>
      <p:sp>
        <p:nvSpPr>
          <p:cNvPr id="10" name="Chaveta à direita 9">
            <a:extLst>
              <a:ext uri="{FF2B5EF4-FFF2-40B4-BE49-F238E27FC236}">
                <a16:creationId xmlns:a16="http://schemas.microsoft.com/office/drawing/2014/main" id="{4D3AF85D-C65A-7BAB-BE35-D90E61208504}"/>
              </a:ext>
            </a:extLst>
          </p:cNvPr>
          <p:cNvSpPr/>
          <p:nvPr/>
        </p:nvSpPr>
        <p:spPr>
          <a:xfrm>
            <a:off x="3780430" y="4782519"/>
            <a:ext cx="436728" cy="1358974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3E20DE-02FE-C73A-5421-08C2F896F762}"/>
              </a:ext>
            </a:extLst>
          </p:cNvPr>
          <p:cNvSpPr txBox="1"/>
          <p:nvPr/>
        </p:nvSpPr>
        <p:spPr>
          <a:xfrm>
            <a:off x="4211779" y="5138840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Great </a:t>
            </a:r>
            <a:r>
              <a:rPr lang="pt-PT" dirty="0" err="1"/>
              <a:t>statistics</a:t>
            </a:r>
            <a:endParaRPr lang="pt-PT" dirty="0"/>
          </a:p>
          <a:p>
            <a:r>
              <a:rPr lang="pt-PT" dirty="0"/>
              <a:t>Short time</a:t>
            </a:r>
          </a:p>
        </p:txBody>
      </p:sp>
    </p:spTree>
    <p:extLst>
      <p:ext uri="{BB962C8B-B14F-4D97-AF65-F5344CB8AC3E}">
        <p14:creationId xmlns:p14="http://schemas.microsoft.com/office/powerpoint/2010/main" val="1907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FB242-0575-C570-9EA7-638558D6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Argument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significance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7CD792-20B2-7A8F-FD4A-949B5E6E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8989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err="1"/>
              <a:t>Why</a:t>
            </a:r>
            <a:r>
              <a:rPr lang="pt-PT" dirty="0"/>
              <a:t> </a:t>
            </a:r>
            <a:r>
              <a:rPr lang="pt-PT" dirty="0" err="1"/>
              <a:t>study</a:t>
            </a:r>
            <a:r>
              <a:rPr lang="pt-PT" dirty="0"/>
              <a:t> </a:t>
            </a:r>
            <a:r>
              <a:rPr lang="pt-PT" dirty="0" err="1"/>
              <a:t>insect</a:t>
            </a:r>
            <a:r>
              <a:rPr lang="pt-PT" dirty="0"/>
              <a:t> </a:t>
            </a:r>
            <a:r>
              <a:rPr lang="pt-PT" dirty="0" err="1"/>
              <a:t>navigation</a:t>
            </a:r>
            <a:r>
              <a:rPr lang="pt-PT" dirty="0"/>
              <a:t>?</a:t>
            </a:r>
          </a:p>
          <a:p>
            <a:endParaRPr lang="pt-PT" dirty="0"/>
          </a:p>
          <a:p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neuron</a:t>
            </a:r>
            <a:r>
              <a:rPr lang="pt-PT" dirty="0"/>
              <a:t> </a:t>
            </a:r>
            <a:r>
              <a:rPr lang="pt-PT" dirty="0" err="1"/>
              <a:t>counts</a:t>
            </a:r>
            <a:r>
              <a:rPr lang="pt-PT" dirty="0"/>
              <a:t> -&gt; </a:t>
            </a:r>
            <a:r>
              <a:rPr lang="pt-PT" dirty="0" err="1"/>
              <a:t>tractable</a:t>
            </a:r>
            <a:r>
              <a:rPr lang="pt-PT" dirty="0"/>
              <a:t> </a:t>
            </a:r>
            <a:r>
              <a:rPr lang="pt-PT" dirty="0" err="1"/>
              <a:t>circuits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Analogous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 &amp; </a:t>
            </a:r>
            <a:r>
              <a:rPr lang="pt-PT" dirty="0" err="1"/>
              <a:t>conservation</a:t>
            </a:r>
            <a:r>
              <a:rPr lang="pt-PT" dirty="0"/>
              <a:t> </a:t>
            </a:r>
            <a:r>
              <a:rPr lang="pt-PT" dirty="0" err="1"/>
              <a:t>across</a:t>
            </a:r>
            <a:r>
              <a:rPr lang="pt-PT" dirty="0"/>
              <a:t> </a:t>
            </a:r>
            <a:r>
              <a:rPr lang="pt-PT" dirty="0" err="1"/>
              <a:t>species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Applications</a:t>
            </a:r>
            <a:r>
              <a:rPr lang="pt-PT" dirty="0"/>
              <a:t> for </a:t>
            </a:r>
            <a:r>
              <a:rPr lang="pt-PT" dirty="0" err="1"/>
              <a:t>neuroscience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bio-inspired</a:t>
            </a:r>
            <a:r>
              <a:rPr lang="pt-PT" dirty="0"/>
              <a:t> </a:t>
            </a:r>
            <a:r>
              <a:rPr lang="pt-PT" dirty="0" err="1"/>
              <a:t>robotics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 descr="Uma imagem com texto, diagrama, círculo, design&#10;&#10;Os conteúdos gerados por IA podem estar incorretos.">
            <a:extLst>
              <a:ext uri="{FF2B5EF4-FFF2-40B4-BE49-F238E27FC236}">
                <a16:creationId xmlns:a16="http://schemas.microsoft.com/office/drawing/2014/main" id="{6D0B2A40-D53E-6A88-C028-410E33D6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93" y="210468"/>
            <a:ext cx="3051799" cy="2763266"/>
          </a:xfrm>
          <a:prstGeom prst="rect">
            <a:avLst/>
          </a:prstGeom>
        </p:spPr>
      </p:pic>
      <p:pic>
        <p:nvPicPr>
          <p:cNvPr id="9" name="Imagem 8" descr="Uma imagem com esboço, desenho, desenhos de criança, diagrama&#10;&#10;Os conteúdos gerados por IA podem estar incorretos.">
            <a:extLst>
              <a:ext uri="{FF2B5EF4-FFF2-40B4-BE49-F238E27FC236}">
                <a16:creationId xmlns:a16="http://schemas.microsoft.com/office/drawing/2014/main" id="{D4B81D72-8CBC-6B5A-1F76-48D86119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14" y="3128391"/>
            <a:ext cx="3008878" cy="37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E5988-3B09-815B-70AD-4EFCEF87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Conclusion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E6E405-E10D-9777-F113-FB5909AE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Future </a:t>
            </a:r>
            <a:r>
              <a:rPr lang="pt-PT" dirty="0" err="1"/>
              <a:t>goal</a:t>
            </a:r>
            <a:r>
              <a:rPr lang="pt-PT" dirty="0"/>
              <a:t> – </a:t>
            </a:r>
            <a:r>
              <a:rPr lang="pt-PT" dirty="0" err="1"/>
              <a:t>build</a:t>
            </a:r>
            <a:r>
              <a:rPr lang="pt-PT" dirty="0"/>
              <a:t> a </a:t>
            </a:r>
            <a:r>
              <a:rPr lang="pt-PT" dirty="0" err="1"/>
              <a:t>navigational</a:t>
            </a:r>
            <a:r>
              <a:rPr lang="pt-PT" dirty="0"/>
              <a:t> </a:t>
            </a:r>
            <a:r>
              <a:rPr lang="pt-PT" dirty="0" err="1"/>
              <a:t>system</a:t>
            </a:r>
            <a:r>
              <a:rPr lang="pt-PT" dirty="0"/>
              <a:t> for a robot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r>
              <a:rPr lang="pt-PT" dirty="0" err="1"/>
              <a:t>Understand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mechanisms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/>
              <a:t> place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 in </a:t>
            </a:r>
            <a:r>
              <a:rPr lang="pt-PT" dirty="0" err="1"/>
              <a:t>insects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err="1"/>
              <a:t>Build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experimental </a:t>
            </a:r>
            <a:r>
              <a:rPr lang="pt-PT" dirty="0" err="1"/>
              <a:t>paradigm</a:t>
            </a:r>
            <a:r>
              <a:rPr lang="pt-PT" dirty="0"/>
              <a:t> for </a:t>
            </a:r>
            <a:r>
              <a:rPr lang="pt-PT" dirty="0" err="1"/>
              <a:t>path</a:t>
            </a:r>
            <a:r>
              <a:rPr lang="pt-PT" dirty="0"/>
              <a:t> </a:t>
            </a:r>
            <a:r>
              <a:rPr lang="pt-PT" dirty="0" err="1"/>
              <a:t>integration</a:t>
            </a:r>
            <a:r>
              <a:rPr lang="pt-PT" dirty="0"/>
              <a:t> in </a:t>
            </a:r>
            <a:r>
              <a:rPr lang="pt-PT" dirty="0" err="1"/>
              <a:t>fruit</a:t>
            </a:r>
            <a:r>
              <a:rPr lang="pt-PT" dirty="0"/>
              <a:t> </a:t>
            </a:r>
            <a:r>
              <a:rPr lang="pt-PT" dirty="0" err="1"/>
              <a:t>flies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42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134</Words>
  <Application>Microsoft Office PowerPoint</Application>
  <PresentationFormat>Ecrã Panorâmico</PresentationFormat>
  <Paragraphs>41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Apresentação do PowerPoint</vt:lpstr>
      <vt:lpstr>Apresentação do PowerPoint</vt:lpstr>
      <vt:lpstr>Argument of significance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Rafael Salgado Leite Rodrigues</dc:creator>
  <cp:lastModifiedBy>João Rafael Salgado Leite Rodrigues</cp:lastModifiedBy>
  <cp:revision>3</cp:revision>
  <dcterms:created xsi:type="dcterms:W3CDTF">2026-01-26T08:32:40Z</dcterms:created>
  <dcterms:modified xsi:type="dcterms:W3CDTF">2026-01-27T02:52:08Z</dcterms:modified>
</cp:coreProperties>
</file>