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0_4670D6D5.xml" ContentType="application/vnd.ms-powerpoint.comments+xml"/>
  <Override PartName="/ppt/notesSlides/notesSlide1.xml" ContentType="application/vnd.openxmlformats-officedocument.presentationml.notesSlide+xml"/>
  <Override PartName="/ppt/comments/modernComment_102_3A2657E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0B_D4D4EBED.xml" ContentType="application/vnd.ms-powerpoint.comments+xml"/>
  <Override PartName="/ppt/comments/modernComment_111_3B6967F6.xml" ContentType="application/vnd.ms-powerpoint.comments+xml"/>
  <Override PartName="/ppt/comments/modernComment_106_AE53DBB4.xml" ContentType="application/vnd.ms-powerpoint.comments+xml"/>
  <Override PartName="/ppt/comments/modernComment_110_A9C423A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6" r:id="rId5"/>
    <p:sldId id="258" r:id="rId6"/>
    <p:sldId id="267" r:id="rId7"/>
    <p:sldId id="273" r:id="rId8"/>
    <p:sldId id="262" r:id="rId9"/>
    <p:sldId id="272" r:id="rId10"/>
    <p:sldId id="270" r:id="rId11"/>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C98369-F6A8-133A-3BC3-B4E553C5FD2C}" name="Rita Cordeiro Vieira" initials="RC" userId="S::ist1112106@tecnico.ulisboa.pt::7c7e3e11-d98e-4be1-ab18-8d97bb08555c" providerId="AD"/>
  <p188:author id="{BCF192A9-9BDC-98CB-4CFC-4D7ED614F751}" name="Rita Vieira" initials="RV" userId="aa695676442abc8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344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AD53F9-C015-4F11-A655-1D640CA873A0}" v="154" dt="2026-01-10T14:58:06.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6" d="100"/>
          <a:sy n="66" d="100"/>
        </p:scale>
        <p:origin x="1330" y="3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omments/modernComment_100_4670D6D5.xml><?xml version="1.0" encoding="utf-8"?>
<p188:cmLst xmlns:a="http://schemas.openxmlformats.org/drawingml/2006/main" xmlns:r="http://schemas.openxmlformats.org/officeDocument/2006/relationships" xmlns:p188="http://schemas.microsoft.com/office/powerpoint/2018/8/main">
  <p188:cm id="{40729380-CE71-4D32-A144-F2C60D14340D}" authorId="{B6C98369-F6A8-133A-3BC3-B4E553C5FD2C}" created="2026-01-09T15:29:39.949">
    <pc:sldMkLst xmlns:pc="http://schemas.microsoft.com/office/powerpoint/2013/main/command">
      <pc:docMk/>
      <pc:sldMk cId="1181800149" sldId="256"/>
    </pc:sldMkLst>
    <p188:txBody>
      <a:bodyPr/>
      <a:lstStyle/>
      <a:p>
        <a:r>
          <a:rPr lang="pt-PT"/>
          <a:t>Good morning, my name is Rita and my thesis will be about spacecraft. More specifically, spacecraft missions, which operate in remote environments, making real-time monitoring and maintenance challenging, especially for uncrewed spacecraft. When working on a mission, it is very important that the goals remain achievable. To guarantee this, the spacecraft must be autonomous, especially when failures occurr. In that case, there must be an on-board framework that performs fault detection and repair in order to ensure mission success. This type of framework is called FDIR (Fault Detection Isolation and Recovery).</a:t>
        </a:r>
      </a:p>
    </p188:txBody>
  </p188:cm>
</p188:cmLst>
</file>

<file path=ppt/comments/modernComment_102_3A2657E9.xml><?xml version="1.0" encoding="utf-8"?>
<p188:cmLst xmlns:a="http://schemas.openxmlformats.org/drawingml/2006/main" xmlns:r="http://schemas.openxmlformats.org/officeDocument/2006/relationships" xmlns:p188="http://schemas.microsoft.com/office/powerpoint/2018/8/main">
  <p188:cm id="{78474E76-E235-4FEC-BEB9-26E6A6345B1C}" authorId="{B6C98369-F6A8-133A-3BC3-B4E553C5FD2C}" created="2026-01-10T14:24:37.642">
    <pc:sldMkLst xmlns:pc="http://schemas.microsoft.com/office/powerpoint/2013/main/command">
      <pc:docMk/>
      <pc:sldMk cId="975591401" sldId="258"/>
    </pc:sldMkLst>
    <p188:txBody>
      <a:bodyPr/>
      <a:lstStyle/>
      <a:p>
        <a:r>
          <a:rPr lang="pt-PT"/>
          <a:t>First, the definition of FDIR. 
So starting with Detection, which refers to the ability to detect something non-nominal happening (either by observing the event itself or the change in the system’s or system component’s telemetry data). Telemetry is the data sent by a spacecraft that provides different health status like temperature, voltage, absorbed current, etc
Next, Isolation has two definitions:
- one is that isolation consists in constraining the failure, to avoid failure propagation
 - and the other is that isolation is the determination of the exact location of the fault and of its origin
- This work will keep coherence with the second definition 
And finally, Recovery refers to solving the failures with the least negative impact on the mission, preferably avoiding pausing it or shutting down the failed parts. </a:t>
        </a:r>
      </a:p>
    </p188:txBody>
  </p188:cm>
</p188:cmLst>
</file>

<file path=ppt/comments/modernComment_106_AE53DBB4.xml><?xml version="1.0" encoding="utf-8"?>
<p188:cmLst xmlns:a="http://schemas.openxmlformats.org/drawingml/2006/main" xmlns:r="http://schemas.openxmlformats.org/officeDocument/2006/relationships" xmlns:p188="http://schemas.microsoft.com/office/powerpoint/2018/8/main">
  <p188:cm id="{D2B4A759-8052-43DD-9752-D1FB01B24B81}" authorId="{B6C98369-F6A8-133A-3BC3-B4E553C5FD2C}" created="2026-01-09T16:17:53.749">
    <ac:deMkLst xmlns:ac="http://schemas.microsoft.com/office/drawing/2013/main/command">
      <pc:docMk xmlns:pc="http://schemas.microsoft.com/office/powerpoint/2013/main/command"/>
      <pc:sldMk xmlns:pc="http://schemas.microsoft.com/office/powerpoint/2013/main/command" cId="2924731316" sldId="262"/>
      <ac:graphicFrameMk id="7" creationId="{4CA8DF67-2BE2-B8D5-0CA7-E3DD728BA235}"/>
    </ac:deMkLst>
    <p188:txBody>
      <a:bodyPr/>
      <a:lstStyle/>
      <a:p>
        <a:r>
          <a:rPr lang="pt-PT"/>
          <a:t>•	And with this, we can draw a methodology strategy for our work which consists in 5 phases. 
•	First, the system must learn nominal behavior and learn to detect anomalies using machine learning. 
•	Then the system needs to learn to isolate those anomalies through a dependency graph of the system, producing a probabilistic distribution over possible root causes.
•	After that, it must perform Recovery through decision-making under uncertainty, selecting an appropriate recovery action.
•	Next it should evaluate and improve recovery actions through reinforcement learning, distinguishing between successful and unsuccessful recovery actions.
•	Finally, we expect to conduct experiments through simulation data and real data.</a:t>
        </a:r>
      </a:p>
    </p188:txBody>
  </p188:cm>
</p188:cmLst>
</file>

<file path=ppt/comments/modernComment_10B_D4D4EBED.xml><?xml version="1.0" encoding="utf-8"?>
<p188:cmLst xmlns:a="http://schemas.openxmlformats.org/drawingml/2006/main" xmlns:r="http://schemas.openxmlformats.org/officeDocument/2006/relationships" xmlns:p188="http://schemas.microsoft.com/office/powerpoint/2018/8/main">
  <p188:cm id="{722F56E5-DAA4-4703-A2F4-8932FF6472B4}" authorId="{B6C98369-F6A8-133A-3BC3-B4E553C5FD2C}" created="2026-01-09T15:43:35.966">
    <pc:sldMkLst xmlns:pc="http://schemas.microsoft.com/office/powerpoint/2013/main/command">
      <pc:docMk/>
      <pc:sldMk cId="3570723821" sldId="267"/>
    </pc:sldMkLst>
    <p188:txBody>
      <a:bodyPr/>
      <a:lstStyle/>
      <a:p>
        <a:r>
          <a:rPr lang="pt-PT"/>
          <a:t>•	Fault Detection alone is not sufficient to ensure that a spacecraft will be autonomous. Together with detection, the system must be able to determine where the fault originated (meaning its root cause), distinguishing the origin from components that are only faulty because of fault propagation, and then recover from that original failure. 
•	So, reminding that isolating a failure means determining its location (and the location of its origin in the case of propagation) the way in which we propose to do this is by using those dependency graphs described earlier to allow our agent to understand how data travels through the system, and therefore how faults might propagate through it. 
•	Main approaches that can do this include Granger Causality, Causal Discovery Algorithms and Attention Mechanisms.
•	Granger Causality can be described as: a variable X “granger-causes” another variable Y if X’s past helps predict future values of Y better than Y’s own past values.
•	Causal Discovery Algorithms, like Bayesian Networks, observe historical data and learn probabilities of two components being anomalous at the same time. A high probability means the connection between these components gains weight.
•	And Attention Mechanisms learn what nodes to give more attention to, when trying to predict the behavior of a certain node. Each node receives information from its neighbors and the model calculates coefficients for the connections between them, depending on what neighbors help most in predicting the node’s future.
•	All of these methods learn by adjusting probabilities to maximize similitude with real data, allowing for reasoning under uncertainty, making them suitable for the FDI task.</a:t>
        </a:r>
      </a:p>
    </p188:txBody>
  </p188:cm>
</p188:cmLst>
</file>

<file path=ppt/comments/modernComment_110_A9C423AE.xml><?xml version="1.0" encoding="utf-8"?>
<p188:cmLst xmlns:a="http://schemas.openxmlformats.org/drawingml/2006/main" xmlns:r="http://schemas.openxmlformats.org/officeDocument/2006/relationships" xmlns:p188="http://schemas.microsoft.com/office/powerpoint/2018/8/main">
  <p188:cm id="{AA3D6F51-9552-44A4-AF06-B0771F003F5E}" authorId="{B6C98369-F6A8-133A-3BC3-B4E553C5FD2C}" created="2026-01-09T16:11:26.243">
    <pc:sldMkLst xmlns:pc="http://schemas.microsoft.com/office/powerpoint/2013/main/command">
      <pc:docMk/>
      <pc:sldMk cId="2848203694" sldId="272"/>
    </pc:sldMkLst>
    <p188:txBody>
      <a:bodyPr/>
      <a:lstStyle/>
      <a:p>
        <a:r>
          <a:rPr lang="pt-PT"/>
          <a:t>•	To conclude, FDIR is extremely important for autonomous spacecraft operations.
•	Traditional FDIR is becoming insufficient, so Machine Learning based FDIR is considered an optimized approach.
•	This work aims to do that, combining data-driven anomaly detection, graph-based probabilistic isolation, and AI-based decision-making and validation methods for recovery.
•	The main goal of this work is to improve spacecraft autonomy while maintaining safety and reliability, contributing to the development of more resilient future space missions.</a:t>
        </a:r>
      </a:p>
    </p188:txBody>
  </p188:cm>
</p188:cmLst>
</file>

<file path=ppt/comments/modernComment_111_3B6967F6.xml><?xml version="1.0" encoding="utf-8"?>
<p188:cmLst xmlns:a="http://schemas.openxmlformats.org/drawingml/2006/main" xmlns:r="http://schemas.openxmlformats.org/officeDocument/2006/relationships" xmlns:p188="http://schemas.microsoft.com/office/powerpoint/2018/8/main">
  <p188:cm id="{F10C98F2-F5C4-45D5-8BB7-24738C71DC25}" authorId="{BCF192A9-9BDC-98CB-4CFC-4D7ED614F751}" created="2026-01-14T17:18:29.838">
    <pc:sldMkLst xmlns:pc="http://schemas.microsoft.com/office/powerpoint/2013/main/command">
      <pc:docMk/>
      <pc:sldMk cId="2381541414" sldId="266"/>
    </pc:sldMkLst>
    <p188:txBody>
      <a:bodyPr/>
      <a:lstStyle/>
      <a:p>
        <a:r>
          <a:rPr lang="pt-PT"/>
          <a:t>An important term for this work is Complexity.  Complexity refers to how a spacecraft system is divided into different subsystems and these are divided into units or components. All the different parts of this system can be interconnected and influence each other. So for example component A could send data to component B, component B could send data to component C, and component C could send data to component A again. So complexity is then the state of having several components that could all be functioning correctly individually, but due to the relationships between them, don't guarantee a well functioning overall system.</a:t>
        </a:r>
      </a:p>
    </p188:txBody>
  </p188:cm>
  <p188:cm id="{8F19ECB4-9562-48EA-A528-B20AF3F2A38B}" authorId="{BCF192A9-9BDC-98CB-4CFC-4D7ED614F751}" created="2026-01-14T17:18:43.154">
    <pc:sldMkLst xmlns:pc="http://schemas.microsoft.com/office/powerpoint/2013/main/command">
      <pc:docMk/>
      <pc:sldMk cId="2381541414" sldId="266"/>
    </pc:sldMkLst>
    <p188:txBody>
      <a:bodyPr/>
      <a:lstStyle/>
      <a:p>
        <a:r>
          <a:rPr lang="pt-PT"/>
          <a:t>An important term for this work is Complexity.  Complexity refers to how a spacecraft system is divided into different subsystems and these are divided into units or components. All the different parts of this system can be interconnected and influence each other. So for example component A could send data to component B, component B could send data to component C, and component C could send data to component A again. So complexity is then the state of having several components that could all be functioning correctly individually, but due to the relationships between them, don't guarantee a well functioning overall system.</a:t>
        </a:r>
      </a:p>
    </p188:txBody>
  </p188:cm>
</p188:cmLst>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3CA0B4-7912-4BF5-A6D0-688BC7E54CE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1835775-9A2F-42B3-9CC0-CF4D6FAFE206}" type="pres">
      <dgm:prSet presAssocID="{B33CA0B4-7912-4BF5-A6D0-688BC7E54CEE}" presName="root" presStyleCnt="0">
        <dgm:presLayoutVars>
          <dgm:dir/>
          <dgm:resizeHandles val="exact"/>
        </dgm:presLayoutVars>
      </dgm:prSet>
      <dgm:spPr/>
    </dgm:pt>
  </dgm:ptLst>
  <dgm:cxnLst>
    <dgm:cxn modelId="{21FCE5EA-2B8B-43CA-B3A2-70C03249C16A}" type="presOf" srcId="{B33CA0B4-7912-4BF5-A6D0-688BC7E54CEE}" destId="{71835775-9A2F-42B3-9CC0-CF4D6FAFE206}" srcOrd="0"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E639C-088C-4907-98CE-53268D59EA8E}" type="datetimeFigureOut">
              <a:rPr lang="pt-PT" smtClean="0"/>
              <a:t>25/01/2026</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13861-A7DF-4CA9-AE45-01F2E695F678}" type="slidenum">
              <a:rPr lang="pt-PT" smtClean="0"/>
              <a:t>‹nº›</a:t>
            </a:fld>
            <a:endParaRPr lang="pt-PT"/>
          </a:p>
        </p:txBody>
      </p:sp>
    </p:spTree>
    <p:extLst>
      <p:ext uri="{BB962C8B-B14F-4D97-AF65-F5344CB8AC3E}">
        <p14:creationId xmlns:p14="http://schemas.microsoft.com/office/powerpoint/2010/main" val="320493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17713861-A7DF-4CA9-AE45-01F2E695F678}" type="slidenum">
              <a:rPr lang="pt-PT" smtClean="0"/>
              <a:t>2</a:t>
            </a:fld>
            <a:endParaRPr lang="pt-PT"/>
          </a:p>
        </p:txBody>
      </p:sp>
    </p:spTree>
    <p:extLst>
      <p:ext uri="{BB962C8B-B14F-4D97-AF65-F5344CB8AC3E}">
        <p14:creationId xmlns:p14="http://schemas.microsoft.com/office/powerpoint/2010/main" val="11864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A475C9-2B97-97CC-4827-658C0F460331}"/>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0D04D8AE-2909-9740-81D8-4365C00E1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0A56F36D-34BB-BEF1-2778-25ED8731B4FD}"/>
              </a:ext>
            </a:extLst>
          </p:cNvPr>
          <p:cNvSpPr>
            <a:spLocks noGrp="1"/>
          </p:cNvSpPr>
          <p:nvPr>
            <p:ph type="dt" sz="half" idx="10"/>
          </p:nvPr>
        </p:nvSpPr>
        <p:spPr/>
        <p:txBody>
          <a:bodyPr/>
          <a:lstStyle/>
          <a:p>
            <a:fld id="{E97B7FA2-6AB5-4A14-A176-F006140738F5}" type="datetime1">
              <a:rPr lang="pt-PT" smtClean="0"/>
              <a:t>25/01/2026</a:t>
            </a:fld>
            <a:endParaRPr lang="pt-PT"/>
          </a:p>
        </p:txBody>
      </p:sp>
      <p:sp>
        <p:nvSpPr>
          <p:cNvPr id="5" name="Marcador de Posição do Rodapé 4">
            <a:extLst>
              <a:ext uri="{FF2B5EF4-FFF2-40B4-BE49-F238E27FC236}">
                <a16:creationId xmlns:a16="http://schemas.microsoft.com/office/drawing/2014/main" id="{C82FC23C-9AC0-EC9C-2048-2E66E62FC029}"/>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9333321F-5A43-4DC6-5DAA-CD1D5F688E88}"/>
              </a:ext>
            </a:extLst>
          </p:cNvPr>
          <p:cNvSpPr>
            <a:spLocks noGrp="1"/>
          </p:cNvSpPr>
          <p:nvPr>
            <p:ph type="sldNum" sz="quarter" idx="12"/>
          </p:nvPr>
        </p:nvSpPr>
        <p:spPr/>
        <p:txBody>
          <a:bodyPr/>
          <a:lstStyle/>
          <a:p>
            <a:fld id="{C721DD8F-7FF2-4841-A442-4B28B91837FE}" type="slidenum">
              <a:rPr lang="pt-PT" smtClean="0"/>
              <a:t>‹nº›</a:t>
            </a:fld>
            <a:endParaRPr lang="pt-PT"/>
          </a:p>
        </p:txBody>
      </p:sp>
    </p:spTree>
    <p:extLst>
      <p:ext uri="{BB962C8B-B14F-4D97-AF65-F5344CB8AC3E}">
        <p14:creationId xmlns:p14="http://schemas.microsoft.com/office/powerpoint/2010/main" val="240802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8C4BB1-EA66-82BC-2F36-D3A3AFBC48BA}"/>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22D94B2E-5E96-F708-6703-0C33DB377F6C}"/>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C3D06EFC-18D9-01C1-71FF-073E9FC084D3}"/>
              </a:ext>
            </a:extLst>
          </p:cNvPr>
          <p:cNvSpPr>
            <a:spLocks noGrp="1"/>
          </p:cNvSpPr>
          <p:nvPr>
            <p:ph type="dt" sz="half" idx="10"/>
          </p:nvPr>
        </p:nvSpPr>
        <p:spPr/>
        <p:txBody>
          <a:bodyPr/>
          <a:lstStyle/>
          <a:p>
            <a:fld id="{F8A9BEFA-BD9B-403A-9845-BEC857E5F286}" type="datetime1">
              <a:rPr lang="pt-PT" smtClean="0"/>
              <a:t>25/01/2026</a:t>
            </a:fld>
            <a:endParaRPr lang="pt-PT"/>
          </a:p>
        </p:txBody>
      </p:sp>
      <p:sp>
        <p:nvSpPr>
          <p:cNvPr id="5" name="Marcador de Posição do Rodapé 4">
            <a:extLst>
              <a:ext uri="{FF2B5EF4-FFF2-40B4-BE49-F238E27FC236}">
                <a16:creationId xmlns:a16="http://schemas.microsoft.com/office/drawing/2014/main" id="{072DB8D9-684C-F481-3CE0-DD7BE1A3F73D}"/>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0E09787-F9BB-B980-FA23-C83DC784BF34}"/>
              </a:ext>
            </a:extLst>
          </p:cNvPr>
          <p:cNvSpPr>
            <a:spLocks noGrp="1"/>
          </p:cNvSpPr>
          <p:nvPr>
            <p:ph type="sldNum" sz="quarter" idx="12"/>
          </p:nvPr>
        </p:nvSpPr>
        <p:spPr/>
        <p:txBody>
          <a:bodyPr/>
          <a:lstStyle/>
          <a:p>
            <a:fld id="{C721DD8F-7FF2-4841-A442-4B28B91837FE}" type="slidenum">
              <a:rPr lang="pt-PT" smtClean="0"/>
              <a:t>‹nº›</a:t>
            </a:fld>
            <a:endParaRPr lang="pt-PT"/>
          </a:p>
        </p:txBody>
      </p:sp>
    </p:spTree>
    <p:extLst>
      <p:ext uri="{BB962C8B-B14F-4D97-AF65-F5344CB8AC3E}">
        <p14:creationId xmlns:p14="http://schemas.microsoft.com/office/powerpoint/2010/main" val="2185136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0B2E6B-DCF7-78A5-0EB6-A140633B78C6}"/>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BCA54A33-B777-2448-6E84-D3A31013E72A}"/>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87BAC86A-A72D-8680-1E35-7DAE7FC22AA7}"/>
              </a:ext>
            </a:extLst>
          </p:cNvPr>
          <p:cNvSpPr>
            <a:spLocks noGrp="1"/>
          </p:cNvSpPr>
          <p:nvPr>
            <p:ph type="dt" sz="half" idx="10"/>
          </p:nvPr>
        </p:nvSpPr>
        <p:spPr/>
        <p:txBody>
          <a:bodyPr/>
          <a:lstStyle/>
          <a:p>
            <a:fld id="{D287534C-2F76-4332-B0D7-BE0C1D58853E}" type="datetime1">
              <a:rPr lang="pt-PT" smtClean="0"/>
              <a:t>25/01/2026</a:t>
            </a:fld>
            <a:endParaRPr lang="pt-PT"/>
          </a:p>
        </p:txBody>
      </p:sp>
      <p:sp>
        <p:nvSpPr>
          <p:cNvPr id="5" name="Marcador de Posição do Rodapé 4">
            <a:extLst>
              <a:ext uri="{FF2B5EF4-FFF2-40B4-BE49-F238E27FC236}">
                <a16:creationId xmlns:a16="http://schemas.microsoft.com/office/drawing/2014/main" id="{5A478344-33EF-AF74-6AC9-E4D36947D690}"/>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D815B89-05B5-2C71-E58F-C5BDE1DE4D8B}"/>
              </a:ext>
            </a:extLst>
          </p:cNvPr>
          <p:cNvSpPr>
            <a:spLocks noGrp="1"/>
          </p:cNvSpPr>
          <p:nvPr>
            <p:ph type="sldNum" sz="quarter" idx="12"/>
          </p:nvPr>
        </p:nvSpPr>
        <p:spPr/>
        <p:txBody>
          <a:bodyPr/>
          <a:lstStyle/>
          <a:p>
            <a:fld id="{C721DD8F-7FF2-4841-A442-4B28B91837FE}" type="slidenum">
              <a:rPr lang="pt-PT" smtClean="0"/>
              <a:t>‹nº›</a:t>
            </a:fld>
            <a:endParaRPr lang="pt-PT"/>
          </a:p>
        </p:txBody>
      </p:sp>
    </p:spTree>
    <p:extLst>
      <p:ext uri="{BB962C8B-B14F-4D97-AF65-F5344CB8AC3E}">
        <p14:creationId xmlns:p14="http://schemas.microsoft.com/office/powerpoint/2010/main" val="4211094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753F1-5563-D46C-A00A-0109F1277E45}"/>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601B0514-3E0B-C3AE-3FF5-E05BF5BD2D86}"/>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353F2861-7A68-E5FD-388F-DFDF0430CA02}"/>
              </a:ext>
            </a:extLst>
          </p:cNvPr>
          <p:cNvSpPr>
            <a:spLocks noGrp="1"/>
          </p:cNvSpPr>
          <p:nvPr>
            <p:ph type="dt" sz="half" idx="10"/>
          </p:nvPr>
        </p:nvSpPr>
        <p:spPr/>
        <p:txBody>
          <a:bodyPr/>
          <a:lstStyle/>
          <a:p>
            <a:fld id="{78EBB2A4-2646-495F-A664-2F61CCF24448}" type="datetime1">
              <a:rPr lang="pt-PT" smtClean="0"/>
              <a:t>25/01/2026</a:t>
            </a:fld>
            <a:endParaRPr lang="pt-PT"/>
          </a:p>
        </p:txBody>
      </p:sp>
      <p:sp>
        <p:nvSpPr>
          <p:cNvPr id="5" name="Marcador de Posição do Rodapé 4">
            <a:extLst>
              <a:ext uri="{FF2B5EF4-FFF2-40B4-BE49-F238E27FC236}">
                <a16:creationId xmlns:a16="http://schemas.microsoft.com/office/drawing/2014/main" id="{62EACDD1-962B-6CEE-9CB3-E696BF9FE1C0}"/>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E98C4B17-2FC4-9DED-34F1-96B9929A7AC6}"/>
              </a:ext>
            </a:extLst>
          </p:cNvPr>
          <p:cNvSpPr>
            <a:spLocks noGrp="1"/>
          </p:cNvSpPr>
          <p:nvPr>
            <p:ph type="sldNum" sz="quarter" idx="12"/>
          </p:nvPr>
        </p:nvSpPr>
        <p:spPr/>
        <p:txBody>
          <a:bodyPr/>
          <a:lstStyle/>
          <a:p>
            <a:fld id="{C721DD8F-7FF2-4841-A442-4B28B91837FE}" type="slidenum">
              <a:rPr lang="pt-PT" smtClean="0"/>
              <a:t>‹nº›</a:t>
            </a:fld>
            <a:endParaRPr lang="pt-PT"/>
          </a:p>
        </p:txBody>
      </p:sp>
    </p:spTree>
    <p:extLst>
      <p:ext uri="{BB962C8B-B14F-4D97-AF65-F5344CB8AC3E}">
        <p14:creationId xmlns:p14="http://schemas.microsoft.com/office/powerpoint/2010/main" val="4147859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A25EF6-B89B-1E48-8BEA-0804EB9AD546}"/>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63484EA2-8B9F-04C3-0820-D2FC25CCB1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86F05F49-C61E-E8BE-D1FB-E81D46090A16}"/>
              </a:ext>
            </a:extLst>
          </p:cNvPr>
          <p:cNvSpPr>
            <a:spLocks noGrp="1"/>
          </p:cNvSpPr>
          <p:nvPr>
            <p:ph type="dt" sz="half" idx="10"/>
          </p:nvPr>
        </p:nvSpPr>
        <p:spPr/>
        <p:txBody>
          <a:bodyPr/>
          <a:lstStyle/>
          <a:p>
            <a:fld id="{D80EEC77-DA1F-445D-8115-D0E47E5F38C4}" type="datetime1">
              <a:rPr lang="pt-PT" smtClean="0"/>
              <a:t>25/01/2026</a:t>
            </a:fld>
            <a:endParaRPr lang="pt-PT"/>
          </a:p>
        </p:txBody>
      </p:sp>
      <p:sp>
        <p:nvSpPr>
          <p:cNvPr id="5" name="Marcador de Posição do Rodapé 4">
            <a:extLst>
              <a:ext uri="{FF2B5EF4-FFF2-40B4-BE49-F238E27FC236}">
                <a16:creationId xmlns:a16="http://schemas.microsoft.com/office/drawing/2014/main" id="{CB8AFD07-3F74-3A9C-16D6-62B480AC527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8FD00C3-05E5-D753-D7CE-26BBF50D33FA}"/>
              </a:ext>
            </a:extLst>
          </p:cNvPr>
          <p:cNvSpPr>
            <a:spLocks noGrp="1"/>
          </p:cNvSpPr>
          <p:nvPr>
            <p:ph type="sldNum" sz="quarter" idx="12"/>
          </p:nvPr>
        </p:nvSpPr>
        <p:spPr/>
        <p:txBody>
          <a:bodyPr/>
          <a:lstStyle/>
          <a:p>
            <a:fld id="{C721DD8F-7FF2-4841-A442-4B28B91837FE}" type="slidenum">
              <a:rPr lang="pt-PT" smtClean="0"/>
              <a:t>‹nº›</a:t>
            </a:fld>
            <a:endParaRPr lang="pt-PT"/>
          </a:p>
        </p:txBody>
      </p:sp>
    </p:spTree>
    <p:extLst>
      <p:ext uri="{BB962C8B-B14F-4D97-AF65-F5344CB8AC3E}">
        <p14:creationId xmlns:p14="http://schemas.microsoft.com/office/powerpoint/2010/main" val="412181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8E7FE5-DFC2-4DA1-365A-40388D2B26E8}"/>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A8284BBB-DAE5-EB62-2ADA-264D3CE6C10C}"/>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F602DDF2-6172-3AFA-43F6-79021FDCD7F5}"/>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6DE50775-2EBA-0917-5FC9-BCDC1AB8EB47}"/>
              </a:ext>
            </a:extLst>
          </p:cNvPr>
          <p:cNvSpPr>
            <a:spLocks noGrp="1"/>
          </p:cNvSpPr>
          <p:nvPr>
            <p:ph type="dt" sz="half" idx="10"/>
          </p:nvPr>
        </p:nvSpPr>
        <p:spPr/>
        <p:txBody>
          <a:bodyPr/>
          <a:lstStyle/>
          <a:p>
            <a:fld id="{DA65F9FD-CEC2-49F4-B4F3-EDFF98DCCDA1}" type="datetime1">
              <a:rPr lang="pt-PT" smtClean="0"/>
              <a:t>25/01/2026</a:t>
            </a:fld>
            <a:endParaRPr lang="pt-PT"/>
          </a:p>
        </p:txBody>
      </p:sp>
      <p:sp>
        <p:nvSpPr>
          <p:cNvPr id="6" name="Marcador de Posição do Rodapé 5">
            <a:extLst>
              <a:ext uri="{FF2B5EF4-FFF2-40B4-BE49-F238E27FC236}">
                <a16:creationId xmlns:a16="http://schemas.microsoft.com/office/drawing/2014/main" id="{D7FA8CAE-B356-07FA-32E8-70AB6799CD08}"/>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FA348340-A371-863E-4033-27F8F0A1FEA5}"/>
              </a:ext>
            </a:extLst>
          </p:cNvPr>
          <p:cNvSpPr>
            <a:spLocks noGrp="1"/>
          </p:cNvSpPr>
          <p:nvPr>
            <p:ph type="sldNum" sz="quarter" idx="12"/>
          </p:nvPr>
        </p:nvSpPr>
        <p:spPr/>
        <p:txBody>
          <a:bodyPr/>
          <a:lstStyle/>
          <a:p>
            <a:fld id="{C721DD8F-7FF2-4841-A442-4B28B91837FE}" type="slidenum">
              <a:rPr lang="pt-PT" smtClean="0"/>
              <a:t>‹nº›</a:t>
            </a:fld>
            <a:endParaRPr lang="pt-PT"/>
          </a:p>
        </p:txBody>
      </p:sp>
    </p:spTree>
    <p:extLst>
      <p:ext uri="{BB962C8B-B14F-4D97-AF65-F5344CB8AC3E}">
        <p14:creationId xmlns:p14="http://schemas.microsoft.com/office/powerpoint/2010/main" val="2369538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01241-3CEF-793F-17A7-344A8ABC3B21}"/>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3B88C7A8-72CB-BFDF-8CCC-C5375A2568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7C072723-2A8E-9FBA-8996-5AE19809A014}"/>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E2613B45-9CD9-76D1-7612-F1B89BEC9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057744D2-33A3-225A-142F-60CB168D8E2C}"/>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29332402-3AD3-DA79-CA2F-559E7E50F1B8}"/>
              </a:ext>
            </a:extLst>
          </p:cNvPr>
          <p:cNvSpPr>
            <a:spLocks noGrp="1"/>
          </p:cNvSpPr>
          <p:nvPr>
            <p:ph type="dt" sz="half" idx="10"/>
          </p:nvPr>
        </p:nvSpPr>
        <p:spPr/>
        <p:txBody>
          <a:bodyPr/>
          <a:lstStyle/>
          <a:p>
            <a:fld id="{33727B31-AE60-44AD-AE30-7654FBA6EBF0}" type="datetime1">
              <a:rPr lang="pt-PT" smtClean="0"/>
              <a:t>25/01/2026</a:t>
            </a:fld>
            <a:endParaRPr lang="pt-PT"/>
          </a:p>
        </p:txBody>
      </p:sp>
      <p:sp>
        <p:nvSpPr>
          <p:cNvPr id="8" name="Marcador de Posição do Rodapé 7">
            <a:extLst>
              <a:ext uri="{FF2B5EF4-FFF2-40B4-BE49-F238E27FC236}">
                <a16:creationId xmlns:a16="http://schemas.microsoft.com/office/drawing/2014/main" id="{683C8B4D-2729-9011-1551-0E15D405BCFD}"/>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D4429E5D-064B-5C9D-0490-561DFBEDA053}"/>
              </a:ext>
            </a:extLst>
          </p:cNvPr>
          <p:cNvSpPr>
            <a:spLocks noGrp="1"/>
          </p:cNvSpPr>
          <p:nvPr>
            <p:ph type="sldNum" sz="quarter" idx="12"/>
          </p:nvPr>
        </p:nvSpPr>
        <p:spPr/>
        <p:txBody>
          <a:bodyPr/>
          <a:lstStyle/>
          <a:p>
            <a:fld id="{C721DD8F-7FF2-4841-A442-4B28B91837FE}" type="slidenum">
              <a:rPr lang="pt-PT" smtClean="0"/>
              <a:t>‹nº›</a:t>
            </a:fld>
            <a:endParaRPr lang="pt-PT"/>
          </a:p>
        </p:txBody>
      </p:sp>
    </p:spTree>
    <p:extLst>
      <p:ext uri="{BB962C8B-B14F-4D97-AF65-F5344CB8AC3E}">
        <p14:creationId xmlns:p14="http://schemas.microsoft.com/office/powerpoint/2010/main" val="116612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DB845E-ED5D-4AF0-3D1E-A6BAB6BCC9AC}"/>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2A0FDFB2-594F-7B02-C258-464F9A76C28E}"/>
              </a:ext>
            </a:extLst>
          </p:cNvPr>
          <p:cNvSpPr>
            <a:spLocks noGrp="1"/>
          </p:cNvSpPr>
          <p:nvPr>
            <p:ph type="dt" sz="half" idx="10"/>
          </p:nvPr>
        </p:nvSpPr>
        <p:spPr/>
        <p:txBody>
          <a:bodyPr/>
          <a:lstStyle/>
          <a:p>
            <a:fld id="{8EB3DA9E-14BA-4EC2-8ABC-25461828712F}" type="datetime1">
              <a:rPr lang="pt-PT" smtClean="0"/>
              <a:t>25/01/2026</a:t>
            </a:fld>
            <a:endParaRPr lang="pt-PT"/>
          </a:p>
        </p:txBody>
      </p:sp>
      <p:sp>
        <p:nvSpPr>
          <p:cNvPr id="4" name="Marcador de Posição do Rodapé 3">
            <a:extLst>
              <a:ext uri="{FF2B5EF4-FFF2-40B4-BE49-F238E27FC236}">
                <a16:creationId xmlns:a16="http://schemas.microsoft.com/office/drawing/2014/main" id="{0DF7B8AE-4D3D-0B6B-FC9B-9859FCD746C4}"/>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F169D2C7-8455-FD36-C536-C88305A63CA5}"/>
              </a:ext>
            </a:extLst>
          </p:cNvPr>
          <p:cNvSpPr>
            <a:spLocks noGrp="1"/>
          </p:cNvSpPr>
          <p:nvPr>
            <p:ph type="sldNum" sz="quarter" idx="12"/>
          </p:nvPr>
        </p:nvSpPr>
        <p:spPr/>
        <p:txBody>
          <a:bodyPr/>
          <a:lstStyle/>
          <a:p>
            <a:fld id="{C721DD8F-7FF2-4841-A442-4B28B91837FE}" type="slidenum">
              <a:rPr lang="pt-PT" smtClean="0"/>
              <a:t>‹nº›</a:t>
            </a:fld>
            <a:endParaRPr lang="pt-PT"/>
          </a:p>
        </p:txBody>
      </p:sp>
    </p:spTree>
    <p:extLst>
      <p:ext uri="{BB962C8B-B14F-4D97-AF65-F5344CB8AC3E}">
        <p14:creationId xmlns:p14="http://schemas.microsoft.com/office/powerpoint/2010/main" val="3362285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470A75D8-5751-BA28-4922-62FD00A0FD0F}"/>
              </a:ext>
            </a:extLst>
          </p:cNvPr>
          <p:cNvSpPr>
            <a:spLocks noGrp="1"/>
          </p:cNvSpPr>
          <p:nvPr>
            <p:ph type="dt" sz="half" idx="10"/>
          </p:nvPr>
        </p:nvSpPr>
        <p:spPr/>
        <p:txBody>
          <a:bodyPr/>
          <a:lstStyle/>
          <a:p>
            <a:fld id="{FB9595C2-D6DE-4127-8711-27F1D49F99A3}" type="datetime1">
              <a:rPr lang="pt-PT" smtClean="0"/>
              <a:t>25/01/2026</a:t>
            </a:fld>
            <a:endParaRPr lang="pt-PT"/>
          </a:p>
        </p:txBody>
      </p:sp>
      <p:sp>
        <p:nvSpPr>
          <p:cNvPr id="3" name="Marcador de Posição do Rodapé 2">
            <a:extLst>
              <a:ext uri="{FF2B5EF4-FFF2-40B4-BE49-F238E27FC236}">
                <a16:creationId xmlns:a16="http://schemas.microsoft.com/office/drawing/2014/main" id="{C9FEEDEE-593B-5AA8-386F-928A59F98F54}"/>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4C06A662-C6CA-0530-A326-534CE5CBD455}"/>
              </a:ext>
            </a:extLst>
          </p:cNvPr>
          <p:cNvSpPr>
            <a:spLocks noGrp="1"/>
          </p:cNvSpPr>
          <p:nvPr>
            <p:ph type="sldNum" sz="quarter" idx="12"/>
          </p:nvPr>
        </p:nvSpPr>
        <p:spPr/>
        <p:txBody>
          <a:bodyPr/>
          <a:lstStyle/>
          <a:p>
            <a:fld id="{C721DD8F-7FF2-4841-A442-4B28B91837FE}" type="slidenum">
              <a:rPr lang="pt-PT" smtClean="0"/>
              <a:t>‹nº›</a:t>
            </a:fld>
            <a:endParaRPr lang="pt-PT"/>
          </a:p>
        </p:txBody>
      </p:sp>
    </p:spTree>
    <p:extLst>
      <p:ext uri="{BB962C8B-B14F-4D97-AF65-F5344CB8AC3E}">
        <p14:creationId xmlns:p14="http://schemas.microsoft.com/office/powerpoint/2010/main" val="236980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1FC54F-26EC-0468-51F1-5E253E1FF20B}"/>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7016C3BC-BBE1-1BBC-DD50-1701C83406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5D5CCDEA-E423-8DD5-B69B-1C9951AAE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F32D57AC-056B-1D7E-5844-1FCA78DA8CEA}"/>
              </a:ext>
            </a:extLst>
          </p:cNvPr>
          <p:cNvSpPr>
            <a:spLocks noGrp="1"/>
          </p:cNvSpPr>
          <p:nvPr>
            <p:ph type="dt" sz="half" idx="10"/>
          </p:nvPr>
        </p:nvSpPr>
        <p:spPr/>
        <p:txBody>
          <a:bodyPr/>
          <a:lstStyle/>
          <a:p>
            <a:fld id="{42310E7C-AAA2-4E44-91B6-5DACAF28145D}" type="datetime1">
              <a:rPr lang="pt-PT" smtClean="0"/>
              <a:t>25/01/2026</a:t>
            </a:fld>
            <a:endParaRPr lang="pt-PT"/>
          </a:p>
        </p:txBody>
      </p:sp>
      <p:sp>
        <p:nvSpPr>
          <p:cNvPr id="6" name="Marcador de Posição do Rodapé 5">
            <a:extLst>
              <a:ext uri="{FF2B5EF4-FFF2-40B4-BE49-F238E27FC236}">
                <a16:creationId xmlns:a16="http://schemas.microsoft.com/office/drawing/2014/main" id="{1E849A92-974A-F49B-CBF1-5E20A27C6BAB}"/>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265CC752-0239-2E9F-9F7E-70F5EB1DA3EF}"/>
              </a:ext>
            </a:extLst>
          </p:cNvPr>
          <p:cNvSpPr>
            <a:spLocks noGrp="1"/>
          </p:cNvSpPr>
          <p:nvPr>
            <p:ph type="sldNum" sz="quarter" idx="12"/>
          </p:nvPr>
        </p:nvSpPr>
        <p:spPr/>
        <p:txBody>
          <a:bodyPr/>
          <a:lstStyle/>
          <a:p>
            <a:fld id="{C721DD8F-7FF2-4841-A442-4B28B91837FE}" type="slidenum">
              <a:rPr lang="pt-PT" smtClean="0"/>
              <a:t>‹nº›</a:t>
            </a:fld>
            <a:endParaRPr lang="pt-PT"/>
          </a:p>
        </p:txBody>
      </p:sp>
    </p:spTree>
    <p:extLst>
      <p:ext uri="{BB962C8B-B14F-4D97-AF65-F5344CB8AC3E}">
        <p14:creationId xmlns:p14="http://schemas.microsoft.com/office/powerpoint/2010/main" val="74202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BA0923-3A43-F77E-36CE-7EB6DBE02169}"/>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57084D54-76D9-B1EA-D188-F819E133DD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AFAE0248-55A8-1F36-5758-42365114F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30E3876B-E6A3-97B1-F7B3-AAD024C7D4EF}"/>
              </a:ext>
            </a:extLst>
          </p:cNvPr>
          <p:cNvSpPr>
            <a:spLocks noGrp="1"/>
          </p:cNvSpPr>
          <p:nvPr>
            <p:ph type="dt" sz="half" idx="10"/>
          </p:nvPr>
        </p:nvSpPr>
        <p:spPr/>
        <p:txBody>
          <a:bodyPr/>
          <a:lstStyle/>
          <a:p>
            <a:fld id="{13091625-53C2-4532-BC8C-EBA6E743E086}" type="datetime1">
              <a:rPr lang="pt-PT" smtClean="0"/>
              <a:t>25/01/2026</a:t>
            </a:fld>
            <a:endParaRPr lang="pt-PT"/>
          </a:p>
        </p:txBody>
      </p:sp>
      <p:sp>
        <p:nvSpPr>
          <p:cNvPr id="6" name="Marcador de Posição do Rodapé 5">
            <a:extLst>
              <a:ext uri="{FF2B5EF4-FFF2-40B4-BE49-F238E27FC236}">
                <a16:creationId xmlns:a16="http://schemas.microsoft.com/office/drawing/2014/main" id="{437B1DB8-029F-316C-ABCA-0A33A34AD503}"/>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FC7B3FF-2795-F5E3-76E5-A2574C5F2B70}"/>
              </a:ext>
            </a:extLst>
          </p:cNvPr>
          <p:cNvSpPr>
            <a:spLocks noGrp="1"/>
          </p:cNvSpPr>
          <p:nvPr>
            <p:ph type="sldNum" sz="quarter" idx="12"/>
          </p:nvPr>
        </p:nvSpPr>
        <p:spPr/>
        <p:txBody>
          <a:bodyPr/>
          <a:lstStyle/>
          <a:p>
            <a:fld id="{C721DD8F-7FF2-4841-A442-4B28B91837FE}" type="slidenum">
              <a:rPr lang="pt-PT" smtClean="0"/>
              <a:t>‹nº›</a:t>
            </a:fld>
            <a:endParaRPr lang="pt-PT"/>
          </a:p>
        </p:txBody>
      </p:sp>
    </p:spTree>
    <p:extLst>
      <p:ext uri="{BB962C8B-B14F-4D97-AF65-F5344CB8AC3E}">
        <p14:creationId xmlns:p14="http://schemas.microsoft.com/office/powerpoint/2010/main" val="1454809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3ACC0608-2A38-6218-52BB-7E39815F68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188C4D6A-5D43-5561-72C3-10927D148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D7C3C040-05C8-1217-23DF-0BA7B71736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249B5A-0107-4984-A512-020E850A0E23}" type="datetime1">
              <a:rPr lang="pt-PT" smtClean="0"/>
              <a:t>25/01/2026</a:t>
            </a:fld>
            <a:endParaRPr lang="pt-PT"/>
          </a:p>
        </p:txBody>
      </p:sp>
      <p:sp>
        <p:nvSpPr>
          <p:cNvPr id="5" name="Marcador de Posição do Rodapé 4">
            <a:extLst>
              <a:ext uri="{FF2B5EF4-FFF2-40B4-BE49-F238E27FC236}">
                <a16:creationId xmlns:a16="http://schemas.microsoft.com/office/drawing/2014/main" id="{A9933D44-2555-FC7A-103E-BE09326E79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E9553BF7-A964-BD3A-17A3-228DECE7EC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21DD8F-7FF2-4841-A442-4B28B91837FE}" type="slidenum">
              <a:rPr lang="pt-PT" smtClean="0"/>
              <a:t>‹nº›</a:t>
            </a:fld>
            <a:endParaRPr lang="pt-PT"/>
          </a:p>
        </p:txBody>
      </p:sp>
    </p:spTree>
    <p:extLst>
      <p:ext uri="{BB962C8B-B14F-4D97-AF65-F5344CB8AC3E}">
        <p14:creationId xmlns:p14="http://schemas.microsoft.com/office/powerpoint/2010/main" val="3539864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00_4670D6D5.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02_3A2657E9.xml"/><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0B_D4D4EBED.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11_3B6967F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microsoft.com/office/2018/10/relationships/comments" Target="../comments/modernComment_106_AE53DBB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microsoft.com/office/2018/10/relationships/comments" Target="../comments/modernComment_110_A9C423AE.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ítulo 1">
            <a:extLst>
              <a:ext uri="{FF2B5EF4-FFF2-40B4-BE49-F238E27FC236}">
                <a16:creationId xmlns:a16="http://schemas.microsoft.com/office/drawing/2014/main" id="{CB7C675F-9F5F-03BA-3DC1-D5DF2353E058}"/>
              </a:ext>
            </a:extLst>
          </p:cNvPr>
          <p:cNvSpPr>
            <a:spLocks noGrp="1"/>
          </p:cNvSpPr>
          <p:nvPr>
            <p:ph type="ctrTitle"/>
          </p:nvPr>
        </p:nvSpPr>
        <p:spPr>
          <a:xfrm>
            <a:off x="823442" y="921715"/>
            <a:ext cx="5163022" cy="2635993"/>
          </a:xfrm>
        </p:spPr>
        <p:txBody>
          <a:bodyPr anchor="b">
            <a:normAutofit/>
          </a:bodyPr>
          <a:lstStyle/>
          <a:p>
            <a:pPr algn="l"/>
            <a:r>
              <a:rPr lang="en-GB" sz="4400" b="1" noProof="0" dirty="0"/>
              <a:t>Data-driven Fault Detection, Isolation, and Recovery (FDIR) for spacecraft</a:t>
            </a:r>
            <a:endParaRPr lang="en-GB" sz="4400" noProof="0" dirty="0"/>
          </a:p>
        </p:txBody>
      </p:sp>
      <p:sp>
        <p:nvSpPr>
          <p:cNvPr id="19" name="Rectangle 18">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Rectangle 20">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Rectangle 22">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ubtítulo 2">
            <a:extLst>
              <a:ext uri="{FF2B5EF4-FFF2-40B4-BE49-F238E27FC236}">
                <a16:creationId xmlns:a16="http://schemas.microsoft.com/office/drawing/2014/main" id="{5BAC48FF-203B-5773-0EC9-A24FDC2E757D}"/>
              </a:ext>
            </a:extLst>
          </p:cNvPr>
          <p:cNvSpPr>
            <a:spLocks noGrp="1"/>
          </p:cNvSpPr>
          <p:nvPr>
            <p:ph type="subTitle" idx="1"/>
          </p:nvPr>
        </p:nvSpPr>
        <p:spPr>
          <a:xfrm>
            <a:off x="823442" y="4541263"/>
            <a:ext cx="4662957" cy="1395022"/>
          </a:xfrm>
        </p:spPr>
        <p:txBody>
          <a:bodyPr anchor="t">
            <a:normAutofit fontScale="85000" lnSpcReduction="10000"/>
          </a:bodyPr>
          <a:lstStyle/>
          <a:p>
            <a:pPr algn="l"/>
            <a:r>
              <a:rPr lang="en-GB" sz="1300" noProof="0" dirty="0" err="1">
                <a:solidFill>
                  <a:srgbClr val="FFFFFF"/>
                </a:solidFill>
              </a:rPr>
              <a:t>Projeto</a:t>
            </a:r>
            <a:r>
              <a:rPr lang="en-GB" sz="1300" noProof="0" dirty="0">
                <a:solidFill>
                  <a:srgbClr val="FFFFFF"/>
                </a:solidFill>
              </a:rPr>
              <a:t> </a:t>
            </a:r>
            <a:r>
              <a:rPr lang="en-GB" sz="1300" noProof="0" dirty="0" err="1">
                <a:solidFill>
                  <a:srgbClr val="FFFFFF"/>
                </a:solidFill>
              </a:rPr>
              <a:t>Integrador</a:t>
            </a:r>
            <a:r>
              <a:rPr lang="en-GB" sz="1300" noProof="0" dirty="0">
                <a:solidFill>
                  <a:srgbClr val="FFFFFF"/>
                </a:solidFill>
              </a:rPr>
              <a:t> de 2º Ciclo </a:t>
            </a:r>
            <a:r>
              <a:rPr lang="en-GB" sz="1300" noProof="0" dirty="0" err="1">
                <a:solidFill>
                  <a:srgbClr val="FFFFFF"/>
                </a:solidFill>
              </a:rPr>
              <a:t>em</a:t>
            </a:r>
            <a:r>
              <a:rPr lang="en-GB" sz="1300" noProof="0" dirty="0">
                <a:solidFill>
                  <a:srgbClr val="FFFFFF"/>
                </a:solidFill>
              </a:rPr>
              <a:t> </a:t>
            </a:r>
            <a:r>
              <a:rPr lang="en-GB" sz="1300" noProof="0" dirty="0" err="1">
                <a:solidFill>
                  <a:srgbClr val="FFFFFF"/>
                </a:solidFill>
              </a:rPr>
              <a:t>Engenharia</a:t>
            </a:r>
            <a:r>
              <a:rPr lang="en-GB" sz="1300" noProof="0" dirty="0">
                <a:solidFill>
                  <a:srgbClr val="FFFFFF"/>
                </a:solidFill>
              </a:rPr>
              <a:t> </a:t>
            </a:r>
            <a:r>
              <a:rPr lang="en-GB" sz="1300" noProof="0" dirty="0" err="1">
                <a:solidFill>
                  <a:srgbClr val="FFFFFF"/>
                </a:solidFill>
              </a:rPr>
              <a:t>Física</a:t>
            </a:r>
            <a:r>
              <a:rPr lang="en-GB" sz="1300" noProof="0" dirty="0">
                <a:solidFill>
                  <a:srgbClr val="FFFFFF"/>
                </a:solidFill>
              </a:rPr>
              <a:t> </a:t>
            </a:r>
            <a:r>
              <a:rPr lang="en-GB" sz="1300" noProof="0" dirty="0" err="1">
                <a:solidFill>
                  <a:srgbClr val="FFFFFF"/>
                </a:solidFill>
              </a:rPr>
              <a:t>Tecnológica</a:t>
            </a:r>
            <a:endParaRPr lang="en-GB" sz="1300" noProof="0" dirty="0">
              <a:solidFill>
                <a:srgbClr val="FFFFFF"/>
              </a:solidFill>
            </a:endParaRPr>
          </a:p>
          <a:p>
            <a:pPr algn="l"/>
            <a:endParaRPr lang="en-GB" sz="1400" b="1" noProof="0" dirty="0">
              <a:solidFill>
                <a:srgbClr val="FFFFFF"/>
              </a:solidFill>
            </a:endParaRPr>
          </a:p>
          <a:p>
            <a:pPr algn="l"/>
            <a:r>
              <a:rPr lang="en-GB" sz="1500" b="1" noProof="0" dirty="0">
                <a:solidFill>
                  <a:srgbClr val="FFFFFF"/>
                </a:solidFill>
              </a:rPr>
              <a:t>Author</a:t>
            </a:r>
            <a:r>
              <a:rPr lang="en-GB" sz="1500" noProof="0" dirty="0">
                <a:solidFill>
                  <a:srgbClr val="FFFFFF"/>
                </a:solidFill>
              </a:rPr>
              <a:t>: Rita Vieira</a:t>
            </a:r>
          </a:p>
          <a:p>
            <a:pPr algn="l"/>
            <a:r>
              <a:rPr lang="en-GB" sz="1500" b="1" noProof="0" dirty="0">
                <a:solidFill>
                  <a:srgbClr val="FFFFFF"/>
                </a:solidFill>
              </a:rPr>
              <a:t>Supervisors</a:t>
            </a:r>
            <a:r>
              <a:rPr lang="en-GB" sz="1500" noProof="0" dirty="0">
                <a:solidFill>
                  <a:srgbClr val="FFFFFF"/>
                </a:solidFill>
              </a:rPr>
              <a:t>: Rodrigo Ventura (PhD), Vasco Guerra (PhD)</a:t>
            </a:r>
            <a:endParaRPr lang="en-GB" sz="1500" dirty="0">
              <a:solidFill>
                <a:srgbClr val="FFFFFF"/>
              </a:solidFill>
            </a:endParaRPr>
          </a:p>
          <a:p>
            <a:pPr algn="l"/>
            <a:r>
              <a:rPr lang="en-GB" sz="1500" b="1" noProof="0" dirty="0">
                <a:solidFill>
                  <a:srgbClr val="FFFFFF"/>
                </a:solidFill>
              </a:rPr>
              <a:t>With </a:t>
            </a:r>
            <a:r>
              <a:rPr lang="en-GB" sz="1500" b="1" dirty="0">
                <a:solidFill>
                  <a:srgbClr val="FFFFFF"/>
                </a:solidFill>
              </a:rPr>
              <a:t>a</a:t>
            </a:r>
            <a:r>
              <a:rPr lang="en-GB" sz="1500" b="1" noProof="0" dirty="0" err="1">
                <a:solidFill>
                  <a:srgbClr val="FFFFFF"/>
                </a:solidFill>
              </a:rPr>
              <a:t>dditional</a:t>
            </a:r>
            <a:r>
              <a:rPr lang="en-GB" sz="1500" b="1" noProof="0" dirty="0">
                <a:solidFill>
                  <a:srgbClr val="FFFFFF"/>
                </a:solidFill>
              </a:rPr>
              <a:t> supervision from: </a:t>
            </a:r>
            <a:r>
              <a:rPr lang="en-GB" sz="1500" noProof="0" dirty="0">
                <a:solidFill>
                  <a:srgbClr val="FFFFFF"/>
                </a:solidFill>
              </a:rPr>
              <a:t>João Paulo Monteiro (PhD)</a:t>
            </a:r>
          </a:p>
        </p:txBody>
      </p:sp>
      <p:pic>
        <p:nvPicPr>
          <p:cNvPr id="7" name="Graphic 6" descr="Satélite">
            <a:extLst>
              <a:ext uri="{FF2B5EF4-FFF2-40B4-BE49-F238E27FC236}">
                <a16:creationId xmlns:a16="http://schemas.microsoft.com/office/drawing/2014/main" id="{CE86915E-2CB2-4C97-28A7-0FAC103C3A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3907" y="658489"/>
            <a:ext cx="5163022" cy="5163022"/>
          </a:xfrm>
          <a:prstGeom prst="rect">
            <a:avLst/>
          </a:prstGeom>
        </p:spPr>
      </p:pic>
      <p:sp>
        <p:nvSpPr>
          <p:cNvPr id="25" name="Rectangle 2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Marcador de Posição do Número do Diapositivo 3">
            <a:extLst>
              <a:ext uri="{FF2B5EF4-FFF2-40B4-BE49-F238E27FC236}">
                <a16:creationId xmlns:a16="http://schemas.microsoft.com/office/drawing/2014/main" id="{76B04DD5-80D8-11A2-DE9B-5A841E1633F7}"/>
              </a:ext>
            </a:extLst>
          </p:cNvPr>
          <p:cNvSpPr>
            <a:spLocks noGrp="1"/>
          </p:cNvSpPr>
          <p:nvPr>
            <p:ph type="sldNum" sz="quarter" idx="12"/>
          </p:nvPr>
        </p:nvSpPr>
        <p:spPr/>
        <p:txBody>
          <a:bodyPr/>
          <a:lstStyle/>
          <a:p>
            <a:fld id="{C721DD8F-7FF2-4841-A442-4B28B91837FE}" type="slidenum">
              <a:rPr lang="pt-PT" smtClean="0"/>
              <a:t>1</a:t>
            </a:fld>
            <a:endParaRPr lang="pt-PT"/>
          </a:p>
        </p:txBody>
      </p:sp>
    </p:spTree>
    <p:extLst>
      <p:ext uri="{BB962C8B-B14F-4D97-AF65-F5344CB8AC3E}">
        <p14:creationId xmlns:p14="http://schemas.microsoft.com/office/powerpoint/2010/main" val="1181800149"/>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ítulo 1">
            <a:extLst>
              <a:ext uri="{FF2B5EF4-FFF2-40B4-BE49-F238E27FC236}">
                <a16:creationId xmlns:a16="http://schemas.microsoft.com/office/drawing/2014/main" id="{0248FA32-E2D2-D155-3C24-F46B8CEA0BFE}"/>
              </a:ext>
            </a:extLst>
          </p:cNvPr>
          <p:cNvSpPr>
            <a:spLocks noGrp="1"/>
          </p:cNvSpPr>
          <p:nvPr>
            <p:ph type="title"/>
          </p:nvPr>
        </p:nvSpPr>
        <p:spPr>
          <a:xfrm>
            <a:off x="1371597" y="348865"/>
            <a:ext cx="10044023" cy="877729"/>
          </a:xfrm>
        </p:spPr>
        <p:txBody>
          <a:bodyPr anchor="ctr">
            <a:normAutofit/>
          </a:bodyPr>
          <a:lstStyle/>
          <a:p>
            <a:r>
              <a:rPr lang="en-GB" sz="4000" noProof="0" dirty="0">
                <a:solidFill>
                  <a:srgbClr val="FFFFFF"/>
                </a:solidFill>
              </a:rPr>
              <a:t>Fault Detection Isolation and Recovery (FDIR)</a:t>
            </a:r>
          </a:p>
        </p:txBody>
      </p:sp>
      <p:graphicFrame>
        <p:nvGraphicFramePr>
          <p:cNvPr id="7" name="Marcador de Posição de Conteúdo 2">
            <a:extLst>
              <a:ext uri="{FF2B5EF4-FFF2-40B4-BE49-F238E27FC236}">
                <a16:creationId xmlns:a16="http://schemas.microsoft.com/office/drawing/2014/main" id="{B8D41283-96A0-ECEF-844C-D97AF3430CDF}"/>
              </a:ext>
            </a:extLst>
          </p:cNvPr>
          <p:cNvGraphicFramePr>
            <a:graphicFrameLocks noGrp="1"/>
          </p:cNvGraphicFramePr>
          <p:nvPr>
            <p:ph idx="1"/>
            <p:extLst>
              <p:ext uri="{D42A27DB-BD31-4B8C-83A1-F6EECF244321}">
                <p14:modId xmlns:p14="http://schemas.microsoft.com/office/powerpoint/2010/main" val="327231498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7" name="CaixaDeTexto 36">
            <a:extLst>
              <a:ext uri="{FF2B5EF4-FFF2-40B4-BE49-F238E27FC236}">
                <a16:creationId xmlns:a16="http://schemas.microsoft.com/office/drawing/2014/main" id="{001FC545-18F8-8167-03AF-663CDB8A153E}"/>
              </a:ext>
            </a:extLst>
          </p:cNvPr>
          <p:cNvSpPr txBox="1"/>
          <p:nvPr/>
        </p:nvSpPr>
        <p:spPr>
          <a:xfrm>
            <a:off x="1361440" y="3787432"/>
            <a:ext cx="2579065" cy="1323439"/>
          </a:xfrm>
          <a:prstGeom prst="rect">
            <a:avLst/>
          </a:prstGeom>
          <a:noFill/>
        </p:spPr>
        <p:txBody>
          <a:bodyPr wrap="square" rtlCol="0">
            <a:spAutoFit/>
          </a:bodyPr>
          <a:lstStyle/>
          <a:p>
            <a:pPr algn="ctr"/>
            <a:r>
              <a:rPr lang="en-GB" sz="2000" b="1" noProof="0" dirty="0"/>
              <a:t>Detection</a:t>
            </a:r>
            <a:r>
              <a:rPr lang="en-GB" sz="2000" noProof="0" dirty="0"/>
              <a:t>: </a:t>
            </a:r>
            <a:br>
              <a:rPr lang="en-GB" sz="2000" noProof="0" dirty="0"/>
            </a:br>
            <a:r>
              <a:rPr lang="en-GB" sz="2000" noProof="0" dirty="0"/>
              <a:t>identify non-nominal </a:t>
            </a:r>
            <a:r>
              <a:rPr lang="en-GB" sz="2000" noProof="0" dirty="0" err="1"/>
              <a:t>behavior</a:t>
            </a:r>
            <a:r>
              <a:rPr lang="en-GB" sz="2000" noProof="0" dirty="0"/>
              <a:t> in data.</a:t>
            </a:r>
          </a:p>
          <a:p>
            <a:pPr algn="ctr"/>
            <a:endParaRPr lang="en-GB" sz="2000" noProof="0" dirty="0"/>
          </a:p>
        </p:txBody>
      </p:sp>
      <p:sp>
        <p:nvSpPr>
          <p:cNvPr id="38" name="CaixaDeTexto 37">
            <a:extLst>
              <a:ext uri="{FF2B5EF4-FFF2-40B4-BE49-F238E27FC236}">
                <a16:creationId xmlns:a16="http://schemas.microsoft.com/office/drawing/2014/main" id="{9781CAA6-4F6E-15BA-23BA-D884499586E4}"/>
              </a:ext>
            </a:extLst>
          </p:cNvPr>
          <p:cNvSpPr txBox="1"/>
          <p:nvPr/>
        </p:nvSpPr>
        <p:spPr>
          <a:xfrm>
            <a:off x="4670227" y="3787432"/>
            <a:ext cx="2655137" cy="1631216"/>
          </a:xfrm>
          <a:prstGeom prst="rect">
            <a:avLst/>
          </a:prstGeom>
          <a:noFill/>
        </p:spPr>
        <p:txBody>
          <a:bodyPr wrap="square" rtlCol="0">
            <a:spAutoFit/>
          </a:bodyPr>
          <a:lstStyle/>
          <a:p>
            <a:pPr lvl="0" algn="ctr">
              <a:lnSpc>
                <a:spcPct val="100000"/>
              </a:lnSpc>
            </a:pPr>
            <a:r>
              <a:rPr lang="en-GB" sz="2000" b="1" noProof="0" dirty="0"/>
              <a:t>Isolation</a:t>
            </a:r>
            <a:r>
              <a:rPr lang="en-GB" sz="2000" noProof="0" dirty="0"/>
              <a:t>: </a:t>
            </a:r>
            <a:br>
              <a:rPr lang="en-GB" sz="2000" noProof="0" dirty="0"/>
            </a:br>
            <a:r>
              <a:rPr lang="en-GB" sz="2000" noProof="0" dirty="0"/>
              <a:t>determine the exact location of the fault and its origin. </a:t>
            </a:r>
          </a:p>
          <a:p>
            <a:pPr algn="ctr"/>
            <a:endParaRPr lang="en-GB" sz="2000" noProof="0" dirty="0"/>
          </a:p>
        </p:txBody>
      </p:sp>
      <p:sp>
        <p:nvSpPr>
          <p:cNvPr id="39" name="CaixaDeTexto 38">
            <a:extLst>
              <a:ext uri="{FF2B5EF4-FFF2-40B4-BE49-F238E27FC236}">
                <a16:creationId xmlns:a16="http://schemas.microsoft.com/office/drawing/2014/main" id="{022FAC6C-5F26-4B0B-8FDE-AF13521C7247}"/>
              </a:ext>
            </a:extLst>
          </p:cNvPr>
          <p:cNvSpPr txBox="1"/>
          <p:nvPr/>
        </p:nvSpPr>
        <p:spPr>
          <a:xfrm>
            <a:off x="7755478" y="3699585"/>
            <a:ext cx="2851562" cy="1631216"/>
          </a:xfrm>
          <a:prstGeom prst="rect">
            <a:avLst/>
          </a:prstGeom>
          <a:noFill/>
        </p:spPr>
        <p:txBody>
          <a:bodyPr wrap="square" rtlCol="0">
            <a:spAutoFit/>
          </a:bodyPr>
          <a:lstStyle/>
          <a:p>
            <a:pPr lvl="0" algn="ctr">
              <a:lnSpc>
                <a:spcPct val="100000"/>
              </a:lnSpc>
            </a:pPr>
            <a:r>
              <a:rPr lang="en-GB" sz="2000" b="1" noProof="0" dirty="0"/>
              <a:t>Recovery</a:t>
            </a:r>
            <a:r>
              <a:rPr lang="en-GB" sz="2000" noProof="0" dirty="0"/>
              <a:t>: </a:t>
            </a:r>
          </a:p>
          <a:p>
            <a:pPr lvl="0" algn="ctr">
              <a:lnSpc>
                <a:spcPct val="100000"/>
              </a:lnSpc>
            </a:pPr>
            <a:r>
              <a:rPr lang="en-GB" sz="2000" noProof="0" dirty="0"/>
              <a:t>restore nominal operation with minimal impact on the mission.</a:t>
            </a:r>
          </a:p>
          <a:p>
            <a:pPr algn="ctr"/>
            <a:endParaRPr lang="en-GB" sz="2000" noProof="0" dirty="0"/>
          </a:p>
        </p:txBody>
      </p:sp>
      <p:sp>
        <p:nvSpPr>
          <p:cNvPr id="49" name="CaixaDeTexto 48">
            <a:extLst>
              <a:ext uri="{FF2B5EF4-FFF2-40B4-BE49-F238E27FC236}">
                <a16:creationId xmlns:a16="http://schemas.microsoft.com/office/drawing/2014/main" id="{76B2F88D-CCB1-117F-8352-D032D8F55E07}"/>
              </a:ext>
            </a:extLst>
          </p:cNvPr>
          <p:cNvSpPr txBox="1"/>
          <p:nvPr/>
        </p:nvSpPr>
        <p:spPr>
          <a:xfrm>
            <a:off x="3414395" y="2416806"/>
            <a:ext cx="4845049" cy="442674"/>
          </a:xfrm>
          <a:prstGeom prst="roundRect">
            <a:avLst/>
          </a:prstGeom>
          <a:solidFill>
            <a:schemeClr val="accent1">
              <a:lumMod val="75000"/>
            </a:schemeClr>
          </a:solidFill>
          <a:ln>
            <a:solidFill>
              <a:schemeClr val="accent1">
                <a:lumMod val="50000"/>
              </a:schemeClr>
            </a:solidFill>
          </a:ln>
        </p:spPr>
        <p:txBody>
          <a:bodyPr wrap="square" rtlCol="0">
            <a:spAutoFit/>
          </a:bodyPr>
          <a:lstStyle/>
          <a:p>
            <a:pPr algn="ctr"/>
            <a:r>
              <a:rPr lang="en-GB" sz="2000" b="1" noProof="0" dirty="0">
                <a:solidFill>
                  <a:schemeClr val="bg1"/>
                </a:solidFill>
              </a:rPr>
              <a:t>Fault Detection Isolation and Recovery</a:t>
            </a:r>
            <a:endParaRPr lang="en-GB" sz="2000" noProof="0" dirty="0">
              <a:solidFill>
                <a:schemeClr val="bg1"/>
              </a:solidFill>
            </a:endParaRPr>
          </a:p>
        </p:txBody>
      </p:sp>
      <p:cxnSp>
        <p:nvCxnSpPr>
          <p:cNvPr id="14" name="Conexão reta unidirecional 13">
            <a:extLst>
              <a:ext uri="{FF2B5EF4-FFF2-40B4-BE49-F238E27FC236}">
                <a16:creationId xmlns:a16="http://schemas.microsoft.com/office/drawing/2014/main" id="{F311A7C3-0028-76E7-BCC0-4B4D9E40E7AF}"/>
              </a:ext>
            </a:extLst>
          </p:cNvPr>
          <p:cNvCxnSpPr/>
          <p:nvPr/>
        </p:nvCxnSpPr>
        <p:spPr>
          <a:xfrm>
            <a:off x="5848890" y="3002280"/>
            <a:ext cx="0" cy="7540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Conexão reta unidirecional 15">
            <a:extLst>
              <a:ext uri="{FF2B5EF4-FFF2-40B4-BE49-F238E27FC236}">
                <a16:creationId xmlns:a16="http://schemas.microsoft.com/office/drawing/2014/main" id="{AF72A636-18DA-F4DE-66F5-ACB6E6326ED7}"/>
              </a:ext>
            </a:extLst>
          </p:cNvPr>
          <p:cNvCxnSpPr>
            <a:cxnSpLocks/>
          </p:cNvCxnSpPr>
          <p:nvPr/>
        </p:nvCxnSpPr>
        <p:spPr>
          <a:xfrm flipH="1">
            <a:off x="3429000" y="2998329"/>
            <a:ext cx="941610" cy="7580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Conexão reta unidirecional 17">
            <a:extLst>
              <a:ext uri="{FF2B5EF4-FFF2-40B4-BE49-F238E27FC236}">
                <a16:creationId xmlns:a16="http://schemas.microsoft.com/office/drawing/2014/main" id="{60B996B8-4803-8FE5-5553-7D7A98C673EE}"/>
              </a:ext>
            </a:extLst>
          </p:cNvPr>
          <p:cNvCxnSpPr>
            <a:cxnSpLocks/>
          </p:cNvCxnSpPr>
          <p:nvPr/>
        </p:nvCxnSpPr>
        <p:spPr>
          <a:xfrm>
            <a:off x="7589520" y="2998329"/>
            <a:ext cx="914400" cy="6152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 name="Marcador de Posição do Número do Diapositivo 2">
            <a:extLst>
              <a:ext uri="{FF2B5EF4-FFF2-40B4-BE49-F238E27FC236}">
                <a16:creationId xmlns:a16="http://schemas.microsoft.com/office/drawing/2014/main" id="{87B7AF22-D746-DC52-AE40-330563230444}"/>
              </a:ext>
            </a:extLst>
          </p:cNvPr>
          <p:cNvSpPr>
            <a:spLocks noGrp="1"/>
          </p:cNvSpPr>
          <p:nvPr>
            <p:ph type="sldNum" sz="quarter" idx="12"/>
          </p:nvPr>
        </p:nvSpPr>
        <p:spPr/>
        <p:txBody>
          <a:bodyPr/>
          <a:lstStyle/>
          <a:p>
            <a:fld id="{C721DD8F-7FF2-4841-A442-4B28B91837FE}" type="slidenum">
              <a:rPr lang="pt-PT" smtClean="0"/>
              <a:t>2</a:t>
            </a:fld>
            <a:endParaRPr lang="pt-PT"/>
          </a:p>
        </p:txBody>
      </p:sp>
    </p:spTree>
    <p:extLst>
      <p:ext uri="{BB962C8B-B14F-4D97-AF65-F5344CB8AC3E}">
        <p14:creationId xmlns:p14="http://schemas.microsoft.com/office/powerpoint/2010/main" val="97559140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CF503-F3FC-AF74-0770-BC6609A2D55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154D1B-0993-C404-D12B-5C39CA127E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ectangle 10">
            <a:extLst>
              <a:ext uri="{FF2B5EF4-FFF2-40B4-BE49-F238E27FC236}">
                <a16:creationId xmlns:a16="http://schemas.microsoft.com/office/drawing/2014/main" id="{74CAF674-80D4-5FE2-5D5C-54BA38EF4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C05EDAD2-D2A9-B74E-06DD-374E8AD4A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14">
            <a:extLst>
              <a:ext uri="{FF2B5EF4-FFF2-40B4-BE49-F238E27FC236}">
                <a16:creationId xmlns:a16="http://schemas.microsoft.com/office/drawing/2014/main" id="{50E47DD6-2D37-5F73-D8FD-BAD8E42F7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ítulo 1">
            <a:extLst>
              <a:ext uri="{FF2B5EF4-FFF2-40B4-BE49-F238E27FC236}">
                <a16:creationId xmlns:a16="http://schemas.microsoft.com/office/drawing/2014/main" id="{098E3639-24E9-2399-3D2E-C6A4C673ED16}"/>
              </a:ext>
            </a:extLst>
          </p:cNvPr>
          <p:cNvSpPr>
            <a:spLocks noGrp="1"/>
          </p:cNvSpPr>
          <p:nvPr>
            <p:ph type="title"/>
          </p:nvPr>
        </p:nvSpPr>
        <p:spPr>
          <a:xfrm>
            <a:off x="1371597" y="348865"/>
            <a:ext cx="10044023" cy="877729"/>
          </a:xfrm>
        </p:spPr>
        <p:txBody>
          <a:bodyPr anchor="ctr">
            <a:normAutofit/>
          </a:bodyPr>
          <a:lstStyle/>
          <a:p>
            <a:r>
              <a:rPr lang="en-GB" sz="4000" noProof="0" dirty="0">
                <a:solidFill>
                  <a:srgbClr val="FFFFFF"/>
                </a:solidFill>
              </a:rPr>
              <a:t>Graph-based Isolation using ML</a:t>
            </a:r>
          </a:p>
        </p:txBody>
      </p:sp>
      <p:sp>
        <p:nvSpPr>
          <p:cNvPr id="10" name="CaixaDeTexto 9">
            <a:extLst>
              <a:ext uri="{FF2B5EF4-FFF2-40B4-BE49-F238E27FC236}">
                <a16:creationId xmlns:a16="http://schemas.microsoft.com/office/drawing/2014/main" id="{2BF27F5F-5874-6F64-EDCE-17CF7389CD88}"/>
              </a:ext>
            </a:extLst>
          </p:cNvPr>
          <p:cNvSpPr txBox="1"/>
          <p:nvPr/>
        </p:nvSpPr>
        <p:spPr>
          <a:xfrm>
            <a:off x="528748" y="2228041"/>
            <a:ext cx="3473006" cy="408623"/>
          </a:xfrm>
          <a:prstGeom prst="roundRect">
            <a:avLst/>
          </a:prstGeom>
          <a:solidFill>
            <a:schemeClr val="accent1">
              <a:lumMod val="75000"/>
            </a:schemeClr>
          </a:solidFill>
          <a:ln>
            <a:solidFill>
              <a:schemeClr val="accent1">
                <a:lumMod val="50000"/>
              </a:schemeClr>
            </a:solidFill>
          </a:ln>
        </p:spPr>
        <p:txBody>
          <a:bodyPr wrap="square" rtlCol="0">
            <a:spAutoFit/>
          </a:bodyPr>
          <a:lstStyle/>
          <a:p>
            <a:pPr algn="ctr"/>
            <a:r>
              <a:rPr lang="en-US" b="1" dirty="0">
                <a:solidFill>
                  <a:schemeClr val="bg1"/>
                </a:solidFill>
              </a:rPr>
              <a:t>Graph–based System Models</a:t>
            </a:r>
            <a:endParaRPr lang="pt-PT" b="1" dirty="0">
              <a:solidFill>
                <a:schemeClr val="bg1"/>
              </a:solidFill>
            </a:endParaRPr>
          </a:p>
        </p:txBody>
      </p:sp>
      <p:sp>
        <p:nvSpPr>
          <p:cNvPr id="12" name="CaixaDeTexto 11">
            <a:extLst>
              <a:ext uri="{FF2B5EF4-FFF2-40B4-BE49-F238E27FC236}">
                <a16:creationId xmlns:a16="http://schemas.microsoft.com/office/drawing/2014/main" id="{E89A59B3-000D-416C-841F-ADED3E629BAA}"/>
              </a:ext>
            </a:extLst>
          </p:cNvPr>
          <p:cNvSpPr txBox="1"/>
          <p:nvPr/>
        </p:nvSpPr>
        <p:spPr>
          <a:xfrm>
            <a:off x="4298108" y="2226939"/>
            <a:ext cx="3595783" cy="715089"/>
          </a:xfrm>
          <a:prstGeom prst="roundRect">
            <a:avLst/>
          </a:prstGeom>
          <a:solidFill>
            <a:schemeClr val="accent1">
              <a:lumMod val="75000"/>
            </a:schemeClr>
          </a:solidFill>
          <a:ln>
            <a:solidFill>
              <a:schemeClr val="accent1">
                <a:lumMod val="50000"/>
              </a:schemeClr>
            </a:solidFill>
          </a:ln>
        </p:spPr>
        <p:txBody>
          <a:bodyPr wrap="square" rtlCol="0">
            <a:spAutoFit/>
          </a:bodyPr>
          <a:lstStyle/>
          <a:p>
            <a:pPr algn="ctr"/>
            <a:r>
              <a:rPr lang="en-US" b="1" dirty="0">
                <a:solidFill>
                  <a:schemeClr val="bg1"/>
                </a:solidFill>
              </a:rPr>
              <a:t>Probabilistic Graphical Models (PGMs)</a:t>
            </a:r>
            <a:endParaRPr lang="pt-PT" b="1" dirty="0">
              <a:solidFill>
                <a:schemeClr val="bg1"/>
              </a:solidFill>
            </a:endParaRPr>
          </a:p>
        </p:txBody>
      </p:sp>
      <p:sp>
        <p:nvSpPr>
          <p:cNvPr id="14" name="CaixaDeTexto 13">
            <a:extLst>
              <a:ext uri="{FF2B5EF4-FFF2-40B4-BE49-F238E27FC236}">
                <a16:creationId xmlns:a16="http://schemas.microsoft.com/office/drawing/2014/main" id="{0AC2795A-D09C-D468-6063-D582F0D371A0}"/>
              </a:ext>
            </a:extLst>
          </p:cNvPr>
          <p:cNvSpPr txBox="1"/>
          <p:nvPr/>
        </p:nvSpPr>
        <p:spPr>
          <a:xfrm>
            <a:off x="8190245" y="2228041"/>
            <a:ext cx="3595783" cy="408623"/>
          </a:xfrm>
          <a:prstGeom prst="roundRect">
            <a:avLst/>
          </a:prstGeom>
          <a:solidFill>
            <a:schemeClr val="accent1">
              <a:lumMod val="75000"/>
            </a:schemeClr>
          </a:solidFill>
          <a:ln>
            <a:solidFill>
              <a:schemeClr val="accent1">
                <a:lumMod val="50000"/>
              </a:schemeClr>
            </a:solidFill>
          </a:ln>
        </p:spPr>
        <p:txBody>
          <a:bodyPr wrap="square" rtlCol="0">
            <a:spAutoFit/>
          </a:bodyPr>
          <a:lstStyle/>
          <a:p>
            <a:pPr algn="ctr"/>
            <a:r>
              <a:rPr lang="en-US" b="1" dirty="0">
                <a:solidFill>
                  <a:schemeClr val="bg1"/>
                </a:solidFill>
              </a:rPr>
              <a:t>Causal Models</a:t>
            </a:r>
            <a:endParaRPr lang="pt-PT" b="1" dirty="0">
              <a:solidFill>
                <a:schemeClr val="bg1"/>
              </a:solidFill>
            </a:endParaRPr>
          </a:p>
        </p:txBody>
      </p:sp>
      <p:sp>
        <p:nvSpPr>
          <p:cNvPr id="4" name="CaixaDeTexto 3">
            <a:extLst>
              <a:ext uri="{FF2B5EF4-FFF2-40B4-BE49-F238E27FC236}">
                <a16:creationId xmlns:a16="http://schemas.microsoft.com/office/drawing/2014/main" id="{BB4D45F1-0636-B28B-4B6C-4108E168B4C1}"/>
              </a:ext>
            </a:extLst>
          </p:cNvPr>
          <p:cNvSpPr txBox="1"/>
          <p:nvPr/>
        </p:nvSpPr>
        <p:spPr>
          <a:xfrm>
            <a:off x="4298108" y="2998838"/>
            <a:ext cx="359578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Capture statistical dependencies and uncertainty in data.</a:t>
            </a:r>
          </a:p>
          <a:p>
            <a:pPr marL="285750" indent="-285750">
              <a:buFont typeface="Arial" panose="020B0604020202020204" pitchFamily="34" charset="0"/>
              <a:buChar char="•"/>
            </a:pPr>
            <a:r>
              <a:rPr lang="en-US" dirty="0"/>
              <a:t>Model </a:t>
            </a:r>
            <a:r>
              <a:rPr lang="en-US" b="1" dirty="0"/>
              <a:t>correlated</a:t>
            </a:r>
            <a:r>
              <a:rPr lang="en-US" dirty="0"/>
              <a:t> anomalous behavior across connected components.</a:t>
            </a:r>
          </a:p>
          <a:p>
            <a:pPr algn="ctr"/>
            <a:r>
              <a:rPr lang="en-US" dirty="0"/>
              <a:t>[9]</a:t>
            </a:r>
          </a:p>
        </p:txBody>
      </p:sp>
      <p:sp>
        <p:nvSpPr>
          <p:cNvPr id="5" name="CaixaDeTexto 4">
            <a:extLst>
              <a:ext uri="{FF2B5EF4-FFF2-40B4-BE49-F238E27FC236}">
                <a16:creationId xmlns:a16="http://schemas.microsoft.com/office/drawing/2014/main" id="{A50EDBF9-4553-12C9-39DF-87C2D9FDCC8C}"/>
              </a:ext>
            </a:extLst>
          </p:cNvPr>
          <p:cNvSpPr txBox="1"/>
          <p:nvPr/>
        </p:nvSpPr>
        <p:spPr>
          <a:xfrm>
            <a:off x="8240188" y="2815302"/>
            <a:ext cx="359578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Distinguish fault propagation paths by identifying </a:t>
            </a:r>
            <a:r>
              <a:rPr lang="en-US" b="1" dirty="0"/>
              <a:t>cause–effect</a:t>
            </a:r>
            <a:r>
              <a:rPr lang="en-US" dirty="0"/>
              <a:t> relationships rather than mere simultaneous anomalies.</a:t>
            </a:r>
          </a:p>
          <a:p>
            <a:pPr algn="ctr"/>
            <a:r>
              <a:rPr lang="en-US" dirty="0"/>
              <a:t>[10]</a:t>
            </a:r>
          </a:p>
        </p:txBody>
      </p:sp>
      <p:sp>
        <p:nvSpPr>
          <p:cNvPr id="16" name="CaixaDeTexto 15">
            <a:extLst>
              <a:ext uri="{FF2B5EF4-FFF2-40B4-BE49-F238E27FC236}">
                <a16:creationId xmlns:a16="http://schemas.microsoft.com/office/drawing/2014/main" id="{7A5F29D5-606E-DF05-3631-1B935BED5DF2}"/>
              </a:ext>
            </a:extLst>
          </p:cNvPr>
          <p:cNvSpPr txBox="1"/>
          <p:nvPr/>
        </p:nvSpPr>
        <p:spPr>
          <a:xfrm>
            <a:off x="467359" y="2815302"/>
            <a:ext cx="359578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Encode dependencies between spacecraft components.</a:t>
            </a:r>
          </a:p>
          <a:p>
            <a:pPr marL="285750" indent="-285750">
              <a:buFont typeface="Arial" panose="020B0604020202020204" pitchFamily="34" charset="0"/>
              <a:buChar char="•"/>
            </a:pPr>
            <a:r>
              <a:rPr lang="en-US" dirty="0"/>
              <a:t>Define which components can influence others.</a:t>
            </a:r>
          </a:p>
          <a:p>
            <a:pPr algn="ctr"/>
            <a:r>
              <a:rPr lang="en-US" dirty="0"/>
              <a:t>[1]</a:t>
            </a:r>
          </a:p>
        </p:txBody>
      </p:sp>
      <p:sp>
        <p:nvSpPr>
          <p:cNvPr id="17" name="CaixaDeTexto 16">
            <a:extLst>
              <a:ext uri="{FF2B5EF4-FFF2-40B4-BE49-F238E27FC236}">
                <a16:creationId xmlns:a16="http://schemas.microsoft.com/office/drawing/2014/main" id="{8765E534-18A4-8F0D-DC03-C2244EE41FC5}"/>
              </a:ext>
            </a:extLst>
          </p:cNvPr>
          <p:cNvSpPr txBox="1"/>
          <p:nvPr/>
        </p:nvSpPr>
        <p:spPr>
          <a:xfrm>
            <a:off x="528748" y="5548609"/>
            <a:ext cx="10886871" cy="830997"/>
          </a:xfrm>
          <a:prstGeom prst="rect">
            <a:avLst/>
          </a:prstGeom>
          <a:noFill/>
        </p:spPr>
        <p:txBody>
          <a:bodyPr wrap="square" rtlCol="0">
            <a:spAutoFit/>
          </a:bodyPr>
          <a:lstStyle/>
          <a:p>
            <a:r>
              <a:rPr lang="pt-PT" sz="1200" dirty="0"/>
              <a:t>[1] J. P. L. Monteiro, “A </a:t>
            </a:r>
            <a:r>
              <a:rPr lang="pt-PT" sz="1200" dirty="0" err="1"/>
              <a:t>new</a:t>
            </a:r>
            <a:r>
              <a:rPr lang="pt-PT" sz="1200" dirty="0"/>
              <a:t> </a:t>
            </a:r>
            <a:r>
              <a:rPr lang="pt-PT" sz="1200" dirty="0" err="1"/>
              <a:t>approach</a:t>
            </a:r>
            <a:r>
              <a:rPr lang="pt-PT" sz="1200" dirty="0"/>
              <a:t> for </a:t>
            </a:r>
            <a:r>
              <a:rPr lang="pt-PT" sz="1200" dirty="0" err="1"/>
              <a:t>modern</a:t>
            </a:r>
            <a:r>
              <a:rPr lang="pt-PT" sz="1200" dirty="0"/>
              <a:t> </a:t>
            </a:r>
            <a:r>
              <a:rPr lang="pt-PT" sz="1200" dirty="0" err="1"/>
              <a:t>space</a:t>
            </a:r>
            <a:r>
              <a:rPr lang="pt-PT" sz="1200" dirty="0"/>
              <a:t> </a:t>
            </a:r>
            <a:r>
              <a:rPr lang="pt-PT" sz="1200" dirty="0" err="1"/>
              <a:t>systems</a:t>
            </a:r>
            <a:r>
              <a:rPr lang="pt-PT" sz="1200" dirty="0"/>
              <a:t> </a:t>
            </a:r>
            <a:r>
              <a:rPr lang="pt-PT" sz="1200" dirty="0" err="1"/>
              <a:t>engineering</a:t>
            </a:r>
            <a:r>
              <a:rPr lang="pt-PT" sz="1200" dirty="0"/>
              <a:t>,” </a:t>
            </a:r>
            <a:r>
              <a:rPr lang="pt-PT" sz="1200" dirty="0" err="1"/>
              <a:t>eng</a:t>
            </a:r>
            <a:r>
              <a:rPr lang="pt-PT" sz="1200" dirty="0"/>
              <a:t>, Ph.D. </a:t>
            </a:r>
            <a:r>
              <a:rPr lang="pt-PT" sz="1200" dirty="0" err="1"/>
              <a:t>dissertation</a:t>
            </a:r>
            <a:r>
              <a:rPr lang="pt-PT" sz="1200" dirty="0"/>
              <a:t>, </a:t>
            </a:r>
            <a:r>
              <a:rPr lang="pt-PT" sz="1200" dirty="0" err="1"/>
              <a:t>University</a:t>
            </a:r>
            <a:r>
              <a:rPr lang="pt-PT" sz="1200" dirty="0"/>
              <a:t> </a:t>
            </a:r>
            <a:r>
              <a:rPr lang="pt-PT" sz="1200" dirty="0" err="1"/>
              <a:t>of</a:t>
            </a:r>
            <a:r>
              <a:rPr lang="pt-PT" sz="1200" dirty="0"/>
              <a:t> </a:t>
            </a:r>
            <a:r>
              <a:rPr lang="pt-PT" sz="1200" dirty="0" err="1"/>
              <a:t>Lisbon</a:t>
            </a:r>
            <a:r>
              <a:rPr lang="pt-PT" sz="1200" dirty="0"/>
              <a:t> (Instituto Superior </a:t>
            </a:r>
            <a:r>
              <a:rPr lang="pt-PT" sz="1200" dirty="0" err="1"/>
              <a:t>Tecnico</a:t>
            </a:r>
            <a:r>
              <a:rPr lang="pt-PT" sz="1200" dirty="0"/>
              <a:t>), Jul. 2024</a:t>
            </a:r>
            <a:br>
              <a:rPr lang="pt-PT" sz="1200" dirty="0"/>
            </a:br>
            <a:r>
              <a:rPr lang="pt-PT" sz="1200" dirty="0"/>
              <a:t>[9] </a:t>
            </a:r>
            <a:r>
              <a:rPr lang="en-US" sz="1200" dirty="0"/>
              <a:t>D. Koller and N. Friedman, *Probabilistic Graphical Models: Principles and Techniques*. Cambridge, MA, USA: MIT Press, 2009.</a:t>
            </a:r>
            <a:br>
              <a:rPr lang="en-US" sz="1200" dirty="0"/>
            </a:br>
            <a:r>
              <a:rPr lang="en-US" sz="1200" dirty="0"/>
              <a:t>[10] J. Peters, D. </a:t>
            </a:r>
            <a:r>
              <a:rPr lang="en-US" sz="1200" dirty="0" err="1"/>
              <a:t>Janzing</a:t>
            </a:r>
            <a:r>
              <a:rPr lang="en-US" sz="1200" dirty="0"/>
              <a:t>, and B. </a:t>
            </a:r>
            <a:r>
              <a:rPr lang="en-US" sz="1200" dirty="0" err="1"/>
              <a:t>Schölkopf</a:t>
            </a:r>
            <a:r>
              <a:rPr lang="en-US" sz="1200" dirty="0"/>
              <a:t>, *Elements of Causal Inference: Foundations and Learning Algorithms*. Cambridge, MA, USA: MIT Press, 2017.</a:t>
            </a:r>
          </a:p>
          <a:p>
            <a:endParaRPr lang="pt-PT" sz="1200" dirty="0"/>
          </a:p>
        </p:txBody>
      </p:sp>
      <p:sp>
        <p:nvSpPr>
          <p:cNvPr id="3" name="Marcador de Posição do Número do Diapositivo 2">
            <a:extLst>
              <a:ext uri="{FF2B5EF4-FFF2-40B4-BE49-F238E27FC236}">
                <a16:creationId xmlns:a16="http://schemas.microsoft.com/office/drawing/2014/main" id="{9FD504D6-1287-423A-6E5D-8C8636BFDE7D}"/>
              </a:ext>
            </a:extLst>
          </p:cNvPr>
          <p:cNvSpPr>
            <a:spLocks noGrp="1"/>
          </p:cNvSpPr>
          <p:nvPr>
            <p:ph type="sldNum" sz="quarter" idx="12"/>
          </p:nvPr>
        </p:nvSpPr>
        <p:spPr/>
        <p:txBody>
          <a:bodyPr/>
          <a:lstStyle/>
          <a:p>
            <a:fld id="{C721DD8F-7FF2-4841-A442-4B28B91837FE}" type="slidenum">
              <a:rPr lang="pt-PT" smtClean="0"/>
              <a:t>3</a:t>
            </a:fld>
            <a:endParaRPr lang="pt-PT"/>
          </a:p>
        </p:txBody>
      </p:sp>
    </p:spTree>
    <p:extLst>
      <p:ext uri="{BB962C8B-B14F-4D97-AF65-F5344CB8AC3E}">
        <p14:creationId xmlns:p14="http://schemas.microsoft.com/office/powerpoint/2010/main" val="3570723821"/>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0F94C-1219-2347-3BA5-34219D5BB4A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0F871F-320F-CCBF-5623-484F55157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ectangle 10">
            <a:extLst>
              <a:ext uri="{FF2B5EF4-FFF2-40B4-BE49-F238E27FC236}">
                <a16:creationId xmlns:a16="http://schemas.microsoft.com/office/drawing/2014/main" id="{068FFEC9-2BA2-AC32-7CD7-C2EBCBB0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670F6C6E-232B-45B2-A019-86170319C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14">
            <a:extLst>
              <a:ext uri="{FF2B5EF4-FFF2-40B4-BE49-F238E27FC236}">
                <a16:creationId xmlns:a16="http://schemas.microsoft.com/office/drawing/2014/main" id="{8A63CE33-C41B-7FFB-2A8E-683844D94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ítulo 1">
            <a:extLst>
              <a:ext uri="{FF2B5EF4-FFF2-40B4-BE49-F238E27FC236}">
                <a16:creationId xmlns:a16="http://schemas.microsoft.com/office/drawing/2014/main" id="{D0E4F029-EA1A-E7FA-B8BA-118C703EF21A}"/>
              </a:ext>
            </a:extLst>
          </p:cNvPr>
          <p:cNvSpPr>
            <a:spLocks noGrp="1"/>
          </p:cNvSpPr>
          <p:nvPr>
            <p:ph type="title"/>
          </p:nvPr>
        </p:nvSpPr>
        <p:spPr>
          <a:xfrm>
            <a:off x="1371597" y="348865"/>
            <a:ext cx="10044023" cy="877729"/>
          </a:xfrm>
        </p:spPr>
        <p:txBody>
          <a:bodyPr anchor="ctr">
            <a:normAutofit/>
          </a:bodyPr>
          <a:lstStyle/>
          <a:p>
            <a:r>
              <a:rPr lang="en-GB" sz="4000" noProof="0" dirty="0">
                <a:solidFill>
                  <a:schemeClr val="bg1"/>
                </a:solidFill>
              </a:rPr>
              <a:t>Dependency Graph</a:t>
            </a:r>
          </a:p>
        </p:txBody>
      </p:sp>
      <p:grpSp>
        <p:nvGrpSpPr>
          <p:cNvPr id="42" name="Agrupar 41">
            <a:extLst>
              <a:ext uri="{FF2B5EF4-FFF2-40B4-BE49-F238E27FC236}">
                <a16:creationId xmlns:a16="http://schemas.microsoft.com/office/drawing/2014/main" id="{140BE643-D74F-CF0D-A1D6-DFFE32586169}"/>
              </a:ext>
            </a:extLst>
          </p:cNvPr>
          <p:cNvGrpSpPr/>
          <p:nvPr/>
        </p:nvGrpSpPr>
        <p:grpSpPr>
          <a:xfrm>
            <a:off x="2663929" y="2215705"/>
            <a:ext cx="6068961" cy="1991492"/>
            <a:chOff x="498987" y="1666108"/>
            <a:chExt cx="6912078" cy="2207802"/>
          </a:xfrm>
          <a:solidFill>
            <a:schemeClr val="accent1">
              <a:lumMod val="75000"/>
            </a:schemeClr>
          </a:solidFill>
        </p:grpSpPr>
        <p:sp>
          <p:nvSpPr>
            <p:cNvPr id="6" name="Oval 5">
              <a:extLst>
                <a:ext uri="{FF2B5EF4-FFF2-40B4-BE49-F238E27FC236}">
                  <a16:creationId xmlns:a16="http://schemas.microsoft.com/office/drawing/2014/main" id="{ED32CD70-EB25-9F05-D38F-A75011132058}"/>
                </a:ext>
              </a:extLst>
            </p:cNvPr>
            <p:cNvSpPr/>
            <p:nvPr/>
          </p:nvSpPr>
          <p:spPr>
            <a:xfrm>
              <a:off x="498987" y="1668796"/>
              <a:ext cx="489156" cy="46703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t>1</a:t>
              </a:r>
            </a:p>
          </p:txBody>
        </p:sp>
        <p:sp>
          <p:nvSpPr>
            <p:cNvPr id="7" name="Oval 6">
              <a:extLst>
                <a:ext uri="{FF2B5EF4-FFF2-40B4-BE49-F238E27FC236}">
                  <a16:creationId xmlns:a16="http://schemas.microsoft.com/office/drawing/2014/main" id="{39FED8B6-1D7D-4F26-D43C-3DDAE15E6B94}"/>
                </a:ext>
              </a:extLst>
            </p:cNvPr>
            <p:cNvSpPr/>
            <p:nvPr/>
          </p:nvSpPr>
          <p:spPr>
            <a:xfrm>
              <a:off x="2679290" y="1668796"/>
              <a:ext cx="489156" cy="46703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t>2</a:t>
              </a:r>
            </a:p>
          </p:txBody>
        </p:sp>
        <p:sp>
          <p:nvSpPr>
            <p:cNvPr id="8" name="Oval 7">
              <a:extLst>
                <a:ext uri="{FF2B5EF4-FFF2-40B4-BE49-F238E27FC236}">
                  <a16:creationId xmlns:a16="http://schemas.microsoft.com/office/drawing/2014/main" id="{AD33D8F5-B358-EE84-0CA3-0CB019EB99C8}"/>
                </a:ext>
              </a:extLst>
            </p:cNvPr>
            <p:cNvSpPr/>
            <p:nvPr/>
          </p:nvSpPr>
          <p:spPr>
            <a:xfrm>
              <a:off x="2679290" y="3406877"/>
              <a:ext cx="489156" cy="46703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t>5</a:t>
              </a:r>
            </a:p>
          </p:txBody>
        </p:sp>
        <p:sp>
          <p:nvSpPr>
            <p:cNvPr id="10" name="Oval 9">
              <a:extLst>
                <a:ext uri="{FF2B5EF4-FFF2-40B4-BE49-F238E27FC236}">
                  <a16:creationId xmlns:a16="http://schemas.microsoft.com/office/drawing/2014/main" id="{ED985AD6-653C-DF63-5196-E34CABCD0151}"/>
                </a:ext>
              </a:extLst>
            </p:cNvPr>
            <p:cNvSpPr/>
            <p:nvPr/>
          </p:nvSpPr>
          <p:spPr>
            <a:xfrm>
              <a:off x="4918586" y="1666108"/>
              <a:ext cx="489156" cy="46703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t>3</a:t>
              </a:r>
            </a:p>
          </p:txBody>
        </p:sp>
        <p:sp>
          <p:nvSpPr>
            <p:cNvPr id="12" name="Oval 11">
              <a:extLst>
                <a:ext uri="{FF2B5EF4-FFF2-40B4-BE49-F238E27FC236}">
                  <a16:creationId xmlns:a16="http://schemas.microsoft.com/office/drawing/2014/main" id="{03038A25-ABA1-E1B2-31CE-4EEA3E58E6A3}"/>
                </a:ext>
              </a:extLst>
            </p:cNvPr>
            <p:cNvSpPr/>
            <p:nvPr/>
          </p:nvSpPr>
          <p:spPr>
            <a:xfrm>
              <a:off x="6921909" y="2410752"/>
              <a:ext cx="489156" cy="46703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t>4</a:t>
              </a:r>
            </a:p>
          </p:txBody>
        </p:sp>
        <p:sp>
          <p:nvSpPr>
            <p:cNvPr id="14" name="Oval 13">
              <a:extLst>
                <a:ext uri="{FF2B5EF4-FFF2-40B4-BE49-F238E27FC236}">
                  <a16:creationId xmlns:a16="http://schemas.microsoft.com/office/drawing/2014/main" id="{C52C81F7-ECBA-F43B-99BA-4C1BEEFD0F6F}"/>
                </a:ext>
              </a:extLst>
            </p:cNvPr>
            <p:cNvSpPr/>
            <p:nvPr/>
          </p:nvSpPr>
          <p:spPr>
            <a:xfrm>
              <a:off x="4918586" y="3406877"/>
              <a:ext cx="489156" cy="46703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t>6</a:t>
              </a:r>
            </a:p>
          </p:txBody>
        </p:sp>
        <p:cxnSp>
          <p:nvCxnSpPr>
            <p:cNvPr id="16" name="Conexão reta unidirecional 15">
              <a:extLst>
                <a:ext uri="{FF2B5EF4-FFF2-40B4-BE49-F238E27FC236}">
                  <a16:creationId xmlns:a16="http://schemas.microsoft.com/office/drawing/2014/main" id="{EF79262B-BF83-DCC4-E7E0-50559B4AC552}"/>
                </a:ext>
              </a:extLst>
            </p:cNvPr>
            <p:cNvCxnSpPr>
              <a:cxnSpLocks/>
              <a:stCxn id="6" idx="6"/>
              <a:endCxn id="7" idx="2"/>
            </p:cNvCxnSpPr>
            <p:nvPr/>
          </p:nvCxnSpPr>
          <p:spPr>
            <a:xfrm>
              <a:off x="988143" y="1902313"/>
              <a:ext cx="1691147" cy="0"/>
            </a:xfrm>
            <a:prstGeom prst="straightConnector1">
              <a:avLst/>
            </a:prstGeom>
            <a:grpFill/>
            <a:ln w="57150">
              <a:tailEnd type="triangle"/>
            </a:ln>
          </p:spPr>
          <p:style>
            <a:lnRef idx="2">
              <a:schemeClr val="dk1"/>
            </a:lnRef>
            <a:fillRef idx="0">
              <a:schemeClr val="dk1"/>
            </a:fillRef>
            <a:effectRef idx="1">
              <a:schemeClr val="dk1"/>
            </a:effectRef>
            <a:fontRef idx="minor">
              <a:schemeClr val="tx1"/>
            </a:fontRef>
          </p:style>
        </p:cxnSp>
        <p:cxnSp>
          <p:nvCxnSpPr>
            <p:cNvPr id="17" name="Conexão reta unidirecional 16">
              <a:extLst>
                <a:ext uri="{FF2B5EF4-FFF2-40B4-BE49-F238E27FC236}">
                  <a16:creationId xmlns:a16="http://schemas.microsoft.com/office/drawing/2014/main" id="{5124BD7F-CE6E-4F79-2788-BEC60FE3B176}"/>
                </a:ext>
              </a:extLst>
            </p:cNvPr>
            <p:cNvCxnSpPr>
              <a:cxnSpLocks/>
              <a:stCxn id="8" idx="6"/>
              <a:endCxn id="14" idx="2"/>
            </p:cNvCxnSpPr>
            <p:nvPr/>
          </p:nvCxnSpPr>
          <p:spPr>
            <a:xfrm>
              <a:off x="3168446" y="3640394"/>
              <a:ext cx="1750140" cy="0"/>
            </a:xfrm>
            <a:prstGeom prst="straightConnector1">
              <a:avLst/>
            </a:prstGeom>
            <a:grpFill/>
            <a:ln w="57150">
              <a:tailEnd type="triangle"/>
            </a:ln>
          </p:spPr>
          <p:style>
            <a:lnRef idx="2">
              <a:schemeClr val="dk1"/>
            </a:lnRef>
            <a:fillRef idx="0">
              <a:schemeClr val="dk1"/>
            </a:fillRef>
            <a:effectRef idx="1">
              <a:schemeClr val="dk1"/>
            </a:effectRef>
            <a:fontRef idx="minor">
              <a:schemeClr val="tx1"/>
            </a:fontRef>
          </p:style>
        </p:cxnSp>
        <p:cxnSp>
          <p:nvCxnSpPr>
            <p:cNvPr id="18" name="Conexão reta unidirecional 17">
              <a:extLst>
                <a:ext uri="{FF2B5EF4-FFF2-40B4-BE49-F238E27FC236}">
                  <a16:creationId xmlns:a16="http://schemas.microsoft.com/office/drawing/2014/main" id="{FA870DD4-8501-890E-D05B-E6163BB88E14}"/>
                </a:ext>
              </a:extLst>
            </p:cNvPr>
            <p:cNvCxnSpPr>
              <a:cxnSpLocks/>
              <a:stCxn id="7" idx="6"/>
              <a:endCxn id="10" idx="2"/>
            </p:cNvCxnSpPr>
            <p:nvPr/>
          </p:nvCxnSpPr>
          <p:spPr>
            <a:xfrm flipV="1">
              <a:off x="3168446" y="1899625"/>
              <a:ext cx="1750140" cy="2688"/>
            </a:xfrm>
            <a:prstGeom prst="straightConnector1">
              <a:avLst/>
            </a:prstGeom>
            <a:grpFill/>
            <a:ln w="57150">
              <a:tailEnd type="triangle"/>
            </a:ln>
          </p:spPr>
          <p:style>
            <a:lnRef idx="2">
              <a:schemeClr val="dk1"/>
            </a:lnRef>
            <a:fillRef idx="0">
              <a:schemeClr val="dk1"/>
            </a:fillRef>
            <a:effectRef idx="1">
              <a:schemeClr val="dk1"/>
            </a:effectRef>
            <a:fontRef idx="minor">
              <a:schemeClr val="tx1"/>
            </a:fontRef>
          </p:style>
        </p:cxnSp>
        <p:cxnSp>
          <p:nvCxnSpPr>
            <p:cNvPr id="19" name="Conexão reta unidirecional 18">
              <a:extLst>
                <a:ext uri="{FF2B5EF4-FFF2-40B4-BE49-F238E27FC236}">
                  <a16:creationId xmlns:a16="http://schemas.microsoft.com/office/drawing/2014/main" id="{5ED56F89-884A-A4D5-5A65-C510ABAC607A}"/>
                </a:ext>
              </a:extLst>
            </p:cNvPr>
            <p:cNvCxnSpPr>
              <a:cxnSpLocks/>
              <a:stCxn id="7" idx="5"/>
              <a:endCxn id="14" idx="1"/>
            </p:cNvCxnSpPr>
            <p:nvPr/>
          </p:nvCxnSpPr>
          <p:spPr>
            <a:xfrm>
              <a:off x="3096811" y="2067434"/>
              <a:ext cx="1893410" cy="1407838"/>
            </a:xfrm>
            <a:prstGeom prst="straightConnector1">
              <a:avLst/>
            </a:prstGeom>
            <a:grpFill/>
            <a:ln w="57150">
              <a:tailEnd type="triangle"/>
            </a:ln>
          </p:spPr>
          <p:style>
            <a:lnRef idx="2">
              <a:schemeClr val="dk1"/>
            </a:lnRef>
            <a:fillRef idx="0">
              <a:schemeClr val="dk1"/>
            </a:fillRef>
            <a:effectRef idx="1">
              <a:schemeClr val="dk1"/>
            </a:effectRef>
            <a:fontRef idx="minor">
              <a:schemeClr val="tx1"/>
            </a:fontRef>
          </p:style>
        </p:cxnSp>
        <p:cxnSp>
          <p:nvCxnSpPr>
            <p:cNvPr id="21" name="Conexão reta unidirecional 20">
              <a:extLst>
                <a:ext uri="{FF2B5EF4-FFF2-40B4-BE49-F238E27FC236}">
                  <a16:creationId xmlns:a16="http://schemas.microsoft.com/office/drawing/2014/main" id="{F1D65FAB-FB1D-B540-CCEE-26BFF8606D89}"/>
                </a:ext>
              </a:extLst>
            </p:cNvPr>
            <p:cNvCxnSpPr>
              <a:cxnSpLocks/>
              <a:stCxn id="10" idx="6"/>
              <a:endCxn id="12" idx="2"/>
            </p:cNvCxnSpPr>
            <p:nvPr/>
          </p:nvCxnSpPr>
          <p:spPr>
            <a:xfrm>
              <a:off x="5407742" y="1899625"/>
              <a:ext cx="1514167" cy="744644"/>
            </a:xfrm>
            <a:prstGeom prst="straightConnector1">
              <a:avLst/>
            </a:prstGeom>
            <a:grpFill/>
            <a:ln w="57150">
              <a:tailEnd type="triangle"/>
            </a:ln>
          </p:spPr>
          <p:style>
            <a:lnRef idx="2">
              <a:schemeClr val="dk1"/>
            </a:lnRef>
            <a:fillRef idx="0">
              <a:schemeClr val="dk1"/>
            </a:fillRef>
            <a:effectRef idx="1">
              <a:schemeClr val="dk1"/>
            </a:effectRef>
            <a:fontRef idx="minor">
              <a:schemeClr val="tx1"/>
            </a:fontRef>
          </p:style>
        </p:cxnSp>
        <p:cxnSp>
          <p:nvCxnSpPr>
            <p:cNvPr id="24" name="Conexão reta unidirecional 23">
              <a:extLst>
                <a:ext uri="{FF2B5EF4-FFF2-40B4-BE49-F238E27FC236}">
                  <a16:creationId xmlns:a16="http://schemas.microsoft.com/office/drawing/2014/main" id="{8B934B71-8AF3-9166-1D2B-299622D3ED2B}"/>
                </a:ext>
              </a:extLst>
            </p:cNvPr>
            <p:cNvCxnSpPr>
              <a:cxnSpLocks/>
              <a:stCxn id="14" idx="6"/>
              <a:endCxn id="12" idx="3"/>
            </p:cNvCxnSpPr>
            <p:nvPr/>
          </p:nvCxnSpPr>
          <p:spPr>
            <a:xfrm flipV="1">
              <a:off x="5407742" y="2809390"/>
              <a:ext cx="1585802" cy="831004"/>
            </a:xfrm>
            <a:prstGeom prst="straightConnector1">
              <a:avLst/>
            </a:prstGeom>
            <a:grpFill/>
            <a:ln w="57150">
              <a:tailEnd type="triangle"/>
            </a:ln>
          </p:spPr>
          <p:style>
            <a:lnRef idx="2">
              <a:schemeClr val="dk1"/>
            </a:lnRef>
            <a:fillRef idx="0">
              <a:schemeClr val="dk1"/>
            </a:fillRef>
            <a:effectRef idx="1">
              <a:schemeClr val="dk1"/>
            </a:effectRef>
            <a:fontRef idx="minor">
              <a:schemeClr val="tx1"/>
            </a:fontRef>
          </p:style>
        </p:cxnSp>
      </p:grpSp>
      <p:sp>
        <p:nvSpPr>
          <p:cNvPr id="43" name="Oval 42">
            <a:extLst>
              <a:ext uri="{FF2B5EF4-FFF2-40B4-BE49-F238E27FC236}">
                <a16:creationId xmlns:a16="http://schemas.microsoft.com/office/drawing/2014/main" id="{910AB216-7D46-60A9-B6C7-95B4A055D36A}"/>
              </a:ext>
            </a:extLst>
          </p:cNvPr>
          <p:cNvSpPr/>
          <p:nvPr/>
        </p:nvSpPr>
        <p:spPr>
          <a:xfrm>
            <a:off x="3254439" y="5103411"/>
            <a:ext cx="429490" cy="421275"/>
          </a:xfrm>
          <a:prstGeom prst="ellipse">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cxnSp>
        <p:nvCxnSpPr>
          <p:cNvPr id="44" name="Conexão reta unidirecional 43">
            <a:extLst>
              <a:ext uri="{FF2B5EF4-FFF2-40B4-BE49-F238E27FC236}">
                <a16:creationId xmlns:a16="http://schemas.microsoft.com/office/drawing/2014/main" id="{482A769F-F037-9B9C-351B-E5245B0F83A4}"/>
              </a:ext>
            </a:extLst>
          </p:cNvPr>
          <p:cNvCxnSpPr>
            <a:cxnSpLocks/>
          </p:cNvCxnSpPr>
          <p:nvPr/>
        </p:nvCxnSpPr>
        <p:spPr>
          <a:xfrm>
            <a:off x="6349625" y="5235244"/>
            <a:ext cx="1484865"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45" name="CaixaDeTexto 44">
            <a:extLst>
              <a:ext uri="{FF2B5EF4-FFF2-40B4-BE49-F238E27FC236}">
                <a16:creationId xmlns:a16="http://schemas.microsoft.com/office/drawing/2014/main" id="{E82BAF2B-1C23-4BFA-44E8-7422FCF6A137}"/>
              </a:ext>
            </a:extLst>
          </p:cNvPr>
          <p:cNvSpPr txBox="1"/>
          <p:nvPr/>
        </p:nvSpPr>
        <p:spPr>
          <a:xfrm>
            <a:off x="2408121" y="4610790"/>
            <a:ext cx="3379688" cy="369332"/>
          </a:xfrm>
          <a:prstGeom prst="rect">
            <a:avLst/>
          </a:prstGeom>
          <a:noFill/>
        </p:spPr>
        <p:txBody>
          <a:bodyPr wrap="square" rtlCol="0">
            <a:spAutoFit/>
          </a:bodyPr>
          <a:lstStyle/>
          <a:p>
            <a:r>
              <a:rPr lang="en-GB" b="1" noProof="0" dirty="0"/>
              <a:t>Nodes</a:t>
            </a:r>
            <a:r>
              <a:rPr lang="en-GB" noProof="0" dirty="0"/>
              <a:t>: system’s components</a:t>
            </a:r>
          </a:p>
        </p:txBody>
      </p:sp>
      <p:sp>
        <p:nvSpPr>
          <p:cNvPr id="46" name="CaixaDeTexto 45">
            <a:extLst>
              <a:ext uri="{FF2B5EF4-FFF2-40B4-BE49-F238E27FC236}">
                <a16:creationId xmlns:a16="http://schemas.microsoft.com/office/drawing/2014/main" id="{0D466D84-E0D1-1CFA-C433-0472DED32965}"/>
              </a:ext>
            </a:extLst>
          </p:cNvPr>
          <p:cNvSpPr txBox="1"/>
          <p:nvPr/>
        </p:nvSpPr>
        <p:spPr>
          <a:xfrm>
            <a:off x="7965227" y="5054493"/>
            <a:ext cx="2314721" cy="369332"/>
          </a:xfrm>
          <a:prstGeom prst="rect">
            <a:avLst/>
          </a:prstGeom>
          <a:noFill/>
        </p:spPr>
        <p:txBody>
          <a:bodyPr wrap="square" rtlCol="0">
            <a:spAutoFit/>
          </a:bodyPr>
          <a:lstStyle/>
          <a:p>
            <a:r>
              <a:rPr lang="en-GB" noProof="0" dirty="0"/>
              <a:t>Edge</a:t>
            </a:r>
          </a:p>
        </p:txBody>
      </p:sp>
      <p:sp>
        <p:nvSpPr>
          <p:cNvPr id="47" name="CaixaDeTexto 46">
            <a:extLst>
              <a:ext uri="{FF2B5EF4-FFF2-40B4-BE49-F238E27FC236}">
                <a16:creationId xmlns:a16="http://schemas.microsoft.com/office/drawing/2014/main" id="{7CFAAE86-EEC3-106A-C2CD-2E8D61ACFBA6}"/>
              </a:ext>
            </a:extLst>
          </p:cNvPr>
          <p:cNvSpPr txBox="1"/>
          <p:nvPr/>
        </p:nvSpPr>
        <p:spPr>
          <a:xfrm>
            <a:off x="3883761" y="5103411"/>
            <a:ext cx="2314721" cy="369332"/>
          </a:xfrm>
          <a:prstGeom prst="rect">
            <a:avLst/>
          </a:prstGeom>
          <a:noFill/>
        </p:spPr>
        <p:txBody>
          <a:bodyPr wrap="square" rtlCol="0">
            <a:spAutoFit/>
          </a:bodyPr>
          <a:lstStyle/>
          <a:p>
            <a:r>
              <a:rPr lang="en-GB" noProof="0" dirty="0"/>
              <a:t>Node</a:t>
            </a:r>
          </a:p>
        </p:txBody>
      </p:sp>
      <p:sp>
        <p:nvSpPr>
          <p:cNvPr id="48" name="CaixaDeTexto 47">
            <a:extLst>
              <a:ext uri="{FF2B5EF4-FFF2-40B4-BE49-F238E27FC236}">
                <a16:creationId xmlns:a16="http://schemas.microsoft.com/office/drawing/2014/main" id="{07E0059D-BE62-0537-3789-7BDB46053CCF}"/>
              </a:ext>
            </a:extLst>
          </p:cNvPr>
          <p:cNvSpPr txBox="1"/>
          <p:nvPr/>
        </p:nvSpPr>
        <p:spPr>
          <a:xfrm>
            <a:off x="5987641" y="4629434"/>
            <a:ext cx="4471516" cy="369332"/>
          </a:xfrm>
          <a:prstGeom prst="rect">
            <a:avLst/>
          </a:prstGeom>
          <a:noFill/>
        </p:spPr>
        <p:txBody>
          <a:bodyPr wrap="square" rtlCol="0">
            <a:spAutoFit/>
          </a:bodyPr>
          <a:lstStyle/>
          <a:p>
            <a:r>
              <a:rPr lang="en-GB" b="1" noProof="0" dirty="0"/>
              <a:t>Edges</a:t>
            </a:r>
            <a:r>
              <a:rPr lang="en-GB" noProof="0" dirty="0"/>
              <a:t>: connections between components</a:t>
            </a:r>
          </a:p>
        </p:txBody>
      </p:sp>
      <p:sp>
        <p:nvSpPr>
          <p:cNvPr id="3" name="CaixaDeTexto 2">
            <a:extLst>
              <a:ext uri="{FF2B5EF4-FFF2-40B4-BE49-F238E27FC236}">
                <a16:creationId xmlns:a16="http://schemas.microsoft.com/office/drawing/2014/main" id="{E1AEE60F-3D23-7D5B-7790-9F92355AD309}"/>
              </a:ext>
            </a:extLst>
          </p:cNvPr>
          <p:cNvSpPr txBox="1"/>
          <p:nvPr/>
        </p:nvSpPr>
        <p:spPr>
          <a:xfrm>
            <a:off x="487975" y="6164928"/>
            <a:ext cx="11025403" cy="461665"/>
          </a:xfrm>
          <a:prstGeom prst="rect">
            <a:avLst/>
          </a:prstGeom>
          <a:noFill/>
        </p:spPr>
        <p:txBody>
          <a:bodyPr wrap="square" rtlCol="0">
            <a:spAutoFit/>
          </a:bodyPr>
          <a:lstStyle/>
          <a:p>
            <a:r>
              <a:rPr lang="pt-PT" sz="1200" dirty="0"/>
              <a:t>[1] J. P. L. Monteiro, “A </a:t>
            </a:r>
            <a:r>
              <a:rPr lang="pt-PT" sz="1200" dirty="0" err="1"/>
              <a:t>new</a:t>
            </a:r>
            <a:r>
              <a:rPr lang="pt-PT" sz="1200" dirty="0"/>
              <a:t> </a:t>
            </a:r>
            <a:r>
              <a:rPr lang="pt-PT" sz="1200" dirty="0" err="1"/>
              <a:t>approach</a:t>
            </a:r>
            <a:r>
              <a:rPr lang="pt-PT" sz="1200" dirty="0"/>
              <a:t> for </a:t>
            </a:r>
            <a:r>
              <a:rPr lang="pt-PT" sz="1200" dirty="0" err="1"/>
              <a:t>modern</a:t>
            </a:r>
            <a:r>
              <a:rPr lang="pt-PT" sz="1200" dirty="0"/>
              <a:t> </a:t>
            </a:r>
            <a:r>
              <a:rPr lang="pt-PT" sz="1200" dirty="0" err="1"/>
              <a:t>space</a:t>
            </a:r>
            <a:r>
              <a:rPr lang="pt-PT" sz="1200" dirty="0"/>
              <a:t> </a:t>
            </a:r>
            <a:r>
              <a:rPr lang="pt-PT" sz="1200" dirty="0" err="1"/>
              <a:t>systems</a:t>
            </a:r>
            <a:r>
              <a:rPr lang="pt-PT" sz="1200" dirty="0"/>
              <a:t> </a:t>
            </a:r>
            <a:r>
              <a:rPr lang="pt-PT" sz="1200" dirty="0" err="1"/>
              <a:t>engineering</a:t>
            </a:r>
            <a:r>
              <a:rPr lang="pt-PT" sz="1200" dirty="0"/>
              <a:t>,” </a:t>
            </a:r>
            <a:r>
              <a:rPr lang="pt-PT" sz="1200" dirty="0" err="1"/>
              <a:t>eng</a:t>
            </a:r>
            <a:r>
              <a:rPr lang="pt-PT" sz="1200" dirty="0"/>
              <a:t>, Ph.D. </a:t>
            </a:r>
            <a:r>
              <a:rPr lang="pt-PT" sz="1200" dirty="0" err="1"/>
              <a:t>dissertation</a:t>
            </a:r>
            <a:r>
              <a:rPr lang="pt-PT" sz="1200" dirty="0"/>
              <a:t>, </a:t>
            </a:r>
            <a:r>
              <a:rPr lang="pt-PT" sz="1200" dirty="0" err="1"/>
              <a:t>University</a:t>
            </a:r>
            <a:r>
              <a:rPr lang="pt-PT" sz="1200" dirty="0"/>
              <a:t> </a:t>
            </a:r>
            <a:r>
              <a:rPr lang="pt-PT" sz="1200" dirty="0" err="1"/>
              <a:t>of</a:t>
            </a:r>
            <a:r>
              <a:rPr lang="pt-PT" sz="1200" dirty="0"/>
              <a:t> </a:t>
            </a:r>
            <a:r>
              <a:rPr lang="pt-PT" sz="1200" dirty="0" err="1"/>
              <a:t>Lisbon</a:t>
            </a:r>
            <a:r>
              <a:rPr lang="pt-PT" sz="1200" dirty="0"/>
              <a:t> (Instituto Superior </a:t>
            </a:r>
            <a:r>
              <a:rPr lang="pt-PT" sz="1200" dirty="0" err="1"/>
              <a:t>Tecnico</a:t>
            </a:r>
            <a:r>
              <a:rPr lang="pt-PT" sz="1200" dirty="0"/>
              <a:t>), Jul. 2024</a:t>
            </a:r>
            <a:br>
              <a:rPr lang="pt-PT" sz="1200" dirty="0"/>
            </a:br>
            <a:endParaRPr lang="pt-PT" sz="1200" dirty="0"/>
          </a:p>
        </p:txBody>
      </p:sp>
      <p:sp>
        <p:nvSpPr>
          <p:cNvPr id="4" name="Marcador de Posição do Número do Diapositivo 3">
            <a:extLst>
              <a:ext uri="{FF2B5EF4-FFF2-40B4-BE49-F238E27FC236}">
                <a16:creationId xmlns:a16="http://schemas.microsoft.com/office/drawing/2014/main" id="{5E743337-0B39-073D-A9ED-3CB4585D8E8E}"/>
              </a:ext>
            </a:extLst>
          </p:cNvPr>
          <p:cNvSpPr>
            <a:spLocks noGrp="1"/>
          </p:cNvSpPr>
          <p:nvPr>
            <p:ph type="sldNum" sz="quarter" idx="12"/>
          </p:nvPr>
        </p:nvSpPr>
        <p:spPr/>
        <p:txBody>
          <a:bodyPr/>
          <a:lstStyle/>
          <a:p>
            <a:fld id="{C721DD8F-7FF2-4841-A442-4B28B91837FE}" type="slidenum">
              <a:rPr lang="pt-PT" smtClean="0"/>
              <a:t>4</a:t>
            </a:fld>
            <a:endParaRPr lang="pt-PT"/>
          </a:p>
        </p:txBody>
      </p:sp>
    </p:spTree>
    <p:extLst>
      <p:ext uri="{BB962C8B-B14F-4D97-AF65-F5344CB8AC3E}">
        <p14:creationId xmlns:p14="http://schemas.microsoft.com/office/powerpoint/2010/main" val="996763638"/>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ítulo 1">
            <a:extLst>
              <a:ext uri="{FF2B5EF4-FFF2-40B4-BE49-F238E27FC236}">
                <a16:creationId xmlns:a16="http://schemas.microsoft.com/office/drawing/2014/main" id="{5A04112F-4155-DD88-80A3-3C6887C64F88}"/>
              </a:ext>
            </a:extLst>
          </p:cNvPr>
          <p:cNvSpPr>
            <a:spLocks noGrp="1"/>
          </p:cNvSpPr>
          <p:nvPr>
            <p:ph type="title"/>
          </p:nvPr>
        </p:nvSpPr>
        <p:spPr>
          <a:xfrm>
            <a:off x="1371597" y="348865"/>
            <a:ext cx="10044023" cy="877729"/>
          </a:xfrm>
        </p:spPr>
        <p:txBody>
          <a:bodyPr anchor="ctr">
            <a:normAutofit/>
          </a:bodyPr>
          <a:lstStyle/>
          <a:p>
            <a:r>
              <a:rPr lang="en-GB" sz="4000" noProof="0" dirty="0">
                <a:solidFill>
                  <a:srgbClr val="FFFFFF"/>
                </a:solidFill>
              </a:rPr>
              <a:t>Experimental Phase</a:t>
            </a:r>
          </a:p>
        </p:txBody>
      </p:sp>
      <p:sp>
        <p:nvSpPr>
          <p:cNvPr id="4" name="Marcador de Posição de Conteúdo 3">
            <a:extLst>
              <a:ext uri="{FF2B5EF4-FFF2-40B4-BE49-F238E27FC236}">
                <a16:creationId xmlns:a16="http://schemas.microsoft.com/office/drawing/2014/main" id="{0937B577-A966-F7A3-74D2-AB54EACC35D9}"/>
              </a:ext>
            </a:extLst>
          </p:cNvPr>
          <p:cNvSpPr>
            <a:spLocks noGrp="1"/>
          </p:cNvSpPr>
          <p:nvPr>
            <p:ph idx="1"/>
          </p:nvPr>
        </p:nvSpPr>
        <p:spPr>
          <a:xfrm>
            <a:off x="760808" y="2157797"/>
            <a:ext cx="10515600" cy="4351338"/>
          </a:xfrm>
        </p:spPr>
        <p:txBody>
          <a:bodyPr>
            <a:normAutofit/>
          </a:bodyPr>
          <a:lstStyle/>
          <a:p>
            <a:r>
              <a:rPr lang="pt-PT" sz="2400" dirty="0"/>
              <a:t>Data </a:t>
            </a:r>
            <a:r>
              <a:rPr lang="pt-PT" sz="2400" dirty="0" err="1"/>
              <a:t>from</a:t>
            </a:r>
            <a:r>
              <a:rPr lang="pt-PT" sz="2400" dirty="0"/>
              <a:t> IST-SAT</a:t>
            </a:r>
          </a:p>
          <a:p>
            <a:r>
              <a:rPr lang="pt-PT" sz="2400" dirty="0" err="1"/>
              <a:t>Dependency</a:t>
            </a:r>
            <a:r>
              <a:rPr lang="pt-PT" sz="2400" dirty="0"/>
              <a:t> </a:t>
            </a:r>
            <a:r>
              <a:rPr lang="pt-PT" sz="2400" dirty="0" err="1"/>
              <a:t>Graph</a:t>
            </a:r>
            <a:r>
              <a:rPr lang="pt-PT" sz="2400" dirty="0"/>
              <a:t> </a:t>
            </a:r>
            <a:r>
              <a:rPr lang="pt-PT" sz="2400" dirty="0" err="1"/>
              <a:t>from</a:t>
            </a:r>
            <a:r>
              <a:rPr lang="pt-PT" sz="2400" dirty="0"/>
              <a:t> IST-SAT</a:t>
            </a:r>
          </a:p>
          <a:p>
            <a:r>
              <a:rPr lang="pt-PT" sz="2400" dirty="0" err="1"/>
              <a:t>Telemetry</a:t>
            </a:r>
            <a:r>
              <a:rPr lang="pt-PT" sz="2400" dirty="0"/>
              <a:t> Data for </a:t>
            </a:r>
            <a:r>
              <a:rPr lang="pt-PT" sz="2400" dirty="0" err="1"/>
              <a:t>Anomaly</a:t>
            </a:r>
            <a:r>
              <a:rPr lang="pt-PT" sz="2400" dirty="0"/>
              <a:t> </a:t>
            </a:r>
            <a:r>
              <a:rPr lang="pt-PT" sz="2400" dirty="0" err="1"/>
              <a:t>Detection</a:t>
            </a:r>
            <a:endParaRPr lang="pt-PT" sz="2400" dirty="0"/>
          </a:p>
          <a:p>
            <a:r>
              <a:rPr lang="pt-PT" sz="2400" dirty="0" err="1"/>
              <a:t>Simulation</a:t>
            </a:r>
            <a:r>
              <a:rPr lang="pt-PT" sz="2400" dirty="0"/>
              <a:t> Data</a:t>
            </a:r>
          </a:p>
        </p:txBody>
      </p:sp>
      <p:pic>
        <p:nvPicPr>
          <p:cNvPr id="6" name="Imagem 5" descr="Uma imagem com piso, caixa, interior, em madeira&#10;&#10;Os conteúdos gerados por IA podem estar incorretos.">
            <a:extLst>
              <a:ext uri="{FF2B5EF4-FFF2-40B4-BE49-F238E27FC236}">
                <a16:creationId xmlns:a16="http://schemas.microsoft.com/office/drawing/2014/main" id="{D893F159-2903-81BB-D491-8F68452AE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608" y="3429000"/>
            <a:ext cx="4882800" cy="2745504"/>
          </a:xfrm>
          <a:prstGeom prst="rect">
            <a:avLst/>
          </a:prstGeom>
          <a:solidFill>
            <a:srgbClr val="FFFFFF">
              <a:shade val="85000"/>
            </a:srgbClr>
          </a:solidFill>
          <a:ln w="190500" cap="sq">
            <a:solidFill>
              <a:schemeClr val="tx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Marcador de Posição do Número do Diapositivo 2">
            <a:extLst>
              <a:ext uri="{FF2B5EF4-FFF2-40B4-BE49-F238E27FC236}">
                <a16:creationId xmlns:a16="http://schemas.microsoft.com/office/drawing/2014/main" id="{C1F3D0CD-FA80-7115-BC92-A793D9AFDF2B}"/>
              </a:ext>
            </a:extLst>
          </p:cNvPr>
          <p:cNvSpPr>
            <a:spLocks noGrp="1"/>
          </p:cNvSpPr>
          <p:nvPr>
            <p:ph type="sldNum" sz="quarter" idx="12"/>
          </p:nvPr>
        </p:nvSpPr>
        <p:spPr/>
        <p:txBody>
          <a:bodyPr/>
          <a:lstStyle/>
          <a:p>
            <a:fld id="{C721DD8F-7FF2-4841-A442-4B28B91837FE}" type="slidenum">
              <a:rPr lang="pt-PT" smtClean="0"/>
              <a:t>5</a:t>
            </a:fld>
            <a:endParaRPr lang="pt-PT"/>
          </a:p>
        </p:txBody>
      </p:sp>
    </p:spTree>
    <p:extLst>
      <p:ext uri="{BB962C8B-B14F-4D97-AF65-F5344CB8AC3E}">
        <p14:creationId xmlns:p14="http://schemas.microsoft.com/office/powerpoint/2010/main" val="2924731316"/>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EF1F18-C2C9-A307-4B95-695FD7A22442}"/>
            </a:ext>
          </a:extLst>
        </p:cNvPr>
        <p:cNvGrpSpPr/>
        <p:nvPr/>
      </p:nvGrpSpPr>
      <p:grpSpPr>
        <a:xfrm>
          <a:off x="0" y="0"/>
          <a:ext cx="0" cy="0"/>
          <a:chOff x="0" y="0"/>
          <a:chExt cx="0" cy="0"/>
        </a:xfrm>
      </p:grpSpPr>
      <p:sp useBgFill="1">
        <p:nvSpPr>
          <p:cNvPr id="38" name="Rectangle 24">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6">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8">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0">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027A30BC-6038-BA94-BE21-D971BFCBA9F5}"/>
              </a:ext>
            </a:extLst>
          </p:cNvPr>
          <p:cNvSpPr>
            <a:spLocks noGrp="1"/>
          </p:cNvSpPr>
          <p:nvPr>
            <p:ph type="title"/>
          </p:nvPr>
        </p:nvSpPr>
        <p:spPr>
          <a:xfrm>
            <a:off x="-1297781" y="-1654588"/>
            <a:ext cx="6596245" cy="3268520"/>
          </a:xfrm>
        </p:spPr>
        <p:txBody>
          <a:bodyPr vert="horz" lIns="91440" tIns="45720" rIns="91440" bIns="45720" rtlCol="0" anchor="b">
            <a:normAutofit/>
          </a:bodyPr>
          <a:lstStyle/>
          <a:p>
            <a:pPr algn="r"/>
            <a:r>
              <a:rPr lang="en-US" sz="4800" kern="1200" dirty="0">
                <a:solidFill>
                  <a:srgbClr val="FFFFFF"/>
                </a:solidFill>
                <a:latin typeface="+mj-lt"/>
                <a:ea typeface="+mj-ea"/>
                <a:cs typeface="+mj-cs"/>
              </a:rPr>
              <a:t>To conclude…</a:t>
            </a:r>
          </a:p>
        </p:txBody>
      </p:sp>
      <p:sp>
        <p:nvSpPr>
          <p:cNvPr id="43" name="Rectangle 34">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3" name="Modelo 3D 2" descr="Telescópio Espacial Hubble.">
                <a:extLst>
                  <a:ext uri="{FF2B5EF4-FFF2-40B4-BE49-F238E27FC236}">
                    <a16:creationId xmlns:a16="http://schemas.microsoft.com/office/drawing/2014/main" id="{BFEC86D6-2EBC-CBFF-9AF2-5C957112F689}"/>
                  </a:ext>
                </a:extLst>
              </p:cNvPr>
              <p:cNvGraphicFramePr>
                <a:graphicFrameLocks noChangeAspect="1"/>
              </p:cNvGraphicFramePr>
              <p:nvPr>
                <p:extLst>
                  <p:ext uri="{D42A27DB-BD31-4B8C-83A1-F6EECF244321}">
                    <p14:modId xmlns:p14="http://schemas.microsoft.com/office/powerpoint/2010/main" val="1552298823"/>
                  </p:ext>
                </p:extLst>
              </p:nvPr>
            </p:nvGraphicFramePr>
            <p:xfrm>
              <a:off x="475474" y="-1450305"/>
              <a:ext cx="11710134" cy="10692628"/>
            </p:xfrm>
            <a:graphic>
              <a:graphicData uri="http://schemas.microsoft.com/office/drawing/2017/model3d">
                <am3d:model3d r:embed="rId3">
                  <am3d:spPr>
                    <a:xfrm>
                      <a:off x="0" y="0"/>
                      <a:ext cx="11710134" cy="10692628"/>
                    </a:xfrm>
                    <a:prstGeom prst="rect">
                      <a:avLst/>
                    </a:prstGeom>
                  </am3d:spPr>
                  <am3d:camera>
                    <am3d:pos x="0" y="0" z="68520269"/>
                    <am3d:up dx="0" dy="36000000" dz="0"/>
                    <am3d:lookAt x="0" y="0" z="0"/>
                    <am3d:perspective fov="2700000"/>
                  </am3d:camera>
                  <am3d:trans>
                    <am3d:meterPerModelUnit n="59751" d="1000000"/>
                    <am3d:preTrans dx="2928894" dy="-1739" dz="0"/>
                    <am3d:scale>
                      <am3d:sx n="1000000" d="1000000"/>
                      <am3d:sy n="1000000" d="1000000"/>
                      <am3d:sz n="1000000" d="1000000"/>
                    </am3d:scale>
                    <am3d:rot ax="1958877" ay="2249178" az="1278092"/>
                    <am3d:postTrans dx="0" dy="0" dz="0"/>
                  </am3d:trans>
                  <am3d:raster rName="Office3DRenderer" rVer="16.0.8326">
                    <am3d:blip r:embed="rId4"/>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110689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o 3D 2" descr="Telescópio Espacial Hubble.">
                <a:extLst>
                  <a:ext uri="{FF2B5EF4-FFF2-40B4-BE49-F238E27FC236}">
                    <a16:creationId xmlns:a16="http://schemas.microsoft.com/office/drawing/2014/main" id="{BFEC86D6-2EBC-CBFF-9AF2-5C957112F689}"/>
                  </a:ext>
                </a:extLst>
              </p:cNvPr>
              <p:cNvPicPr>
                <a:picLocks noGrp="1" noRot="1" noChangeAspect="1" noMove="1" noResize="1" noEditPoints="1" noAdjustHandles="1" noChangeArrowheads="1" noChangeShapeType="1" noCrop="1"/>
              </p:cNvPicPr>
              <p:nvPr/>
            </p:nvPicPr>
            <p:blipFill>
              <a:blip r:embed="rId4"/>
              <a:stretch>
                <a:fillRect/>
              </a:stretch>
            </p:blipFill>
            <p:spPr>
              <a:xfrm>
                <a:off x="475474" y="-1450305"/>
                <a:ext cx="11710134" cy="10692628"/>
              </a:xfrm>
              <a:prstGeom prst="rect">
                <a:avLst/>
              </a:prstGeom>
            </p:spPr>
          </p:pic>
        </mc:Fallback>
      </mc:AlternateContent>
      <p:sp>
        <p:nvSpPr>
          <p:cNvPr id="4" name="Marcador de Posição do Número do Diapositivo 3">
            <a:extLst>
              <a:ext uri="{FF2B5EF4-FFF2-40B4-BE49-F238E27FC236}">
                <a16:creationId xmlns:a16="http://schemas.microsoft.com/office/drawing/2014/main" id="{FEDFA45F-E856-1E6C-7ECF-DC5F094971F1}"/>
              </a:ext>
            </a:extLst>
          </p:cNvPr>
          <p:cNvSpPr>
            <a:spLocks noGrp="1"/>
          </p:cNvSpPr>
          <p:nvPr>
            <p:ph type="sldNum" sz="quarter" idx="12"/>
          </p:nvPr>
        </p:nvSpPr>
        <p:spPr/>
        <p:txBody>
          <a:bodyPr/>
          <a:lstStyle/>
          <a:p>
            <a:fld id="{C721DD8F-7FF2-4841-A442-4B28B91837FE}" type="slidenum">
              <a:rPr lang="pt-PT" smtClean="0"/>
              <a:t>6</a:t>
            </a:fld>
            <a:endParaRPr lang="pt-PT"/>
          </a:p>
        </p:txBody>
      </p:sp>
    </p:spTree>
    <p:extLst>
      <p:ext uri="{BB962C8B-B14F-4D97-AF65-F5344CB8AC3E}">
        <p14:creationId xmlns:p14="http://schemas.microsoft.com/office/powerpoint/2010/main" val="28482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3"/>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92C3EA2D-9C30-CDE5-80A8-79F69F3A1EB4}"/>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Thank you!</a:t>
            </a:r>
          </a:p>
        </p:txBody>
      </p:sp>
      <p:sp>
        <p:nvSpPr>
          <p:cNvPr id="3" name="Marcador de Posição do Texto 2">
            <a:extLst>
              <a:ext uri="{FF2B5EF4-FFF2-40B4-BE49-F238E27FC236}">
                <a16:creationId xmlns:a16="http://schemas.microsoft.com/office/drawing/2014/main" id="{274E1D61-ECDB-A2D1-7949-0E7281E43BE0}"/>
              </a:ext>
            </a:extLst>
          </p:cNvPr>
          <p:cNvSpPr>
            <a:spLocks noGrp="1"/>
          </p:cNvSpPr>
          <p:nvPr>
            <p:ph type="body" idx="1"/>
          </p:nvPr>
        </p:nvSpPr>
        <p:spPr>
          <a:xfrm>
            <a:off x="1559943" y="5171093"/>
            <a:ext cx="9078628" cy="860620"/>
          </a:xfrm>
        </p:spPr>
        <p:txBody>
          <a:bodyPr vert="horz" lIns="91440" tIns="45720" rIns="91440" bIns="45720" rtlCol="0" anchor="ctr">
            <a:normAutofit/>
          </a:bodyPr>
          <a:lstStyle/>
          <a:p>
            <a:pPr algn="ctr"/>
            <a:r>
              <a:rPr lang="en-US" sz="1700" kern="1200" dirty="0">
                <a:solidFill>
                  <a:srgbClr val="FFFFFF"/>
                </a:solidFill>
                <a:latin typeface="+mn-lt"/>
                <a:ea typeface="+mn-ea"/>
                <a:cs typeface="+mn-cs"/>
              </a:rPr>
              <a:t>The author would like to thank Professor Rodrigo Ventura (PhD), Professor João Paulo Monteiro (PhD), and Professor Vasco Guerra (PhD) for their guidance and support.</a:t>
            </a:r>
          </a:p>
        </p:txBody>
      </p:sp>
      <p:sp>
        <p:nvSpPr>
          <p:cNvPr id="4" name="Marcador de Posição do Número do Diapositivo 3">
            <a:extLst>
              <a:ext uri="{FF2B5EF4-FFF2-40B4-BE49-F238E27FC236}">
                <a16:creationId xmlns:a16="http://schemas.microsoft.com/office/drawing/2014/main" id="{D33684A8-FC38-1644-3A76-44264A1FD428}"/>
              </a:ext>
            </a:extLst>
          </p:cNvPr>
          <p:cNvSpPr>
            <a:spLocks noGrp="1"/>
          </p:cNvSpPr>
          <p:nvPr>
            <p:ph type="sldNum" sz="quarter" idx="12"/>
          </p:nvPr>
        </p:nvSpPr>
        <p:spPr/>
        <p:txBody>
          <a:bodyPr/>
          <a:lstStyle/>
          <a:p>
            <a:fld id="{C721DD8F-7FF2-4841-A442-4B28B91837FE}" type="slidenum">
              <a:rPr lang="pt-PT" smtClean="0"/>
              <a:t>7</a:t>
            </a:fld>
            <a:endParaRPr lang="pt-PT"/>
          </a:p>
        </p:txBody>
      </p:sp>
    </p:spTree>
    <p:extLst>
      <p:ext uri="{BB962C8B-B14F-4D97-AF65-F5344CB8AC3E}">
        <p14:creationId xmlns:p14="http://schemas.microsoft.com/office/powerpoint/2010/main" val="333071636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e1efb84-0a9b-4d0c-9cb2-7b6ce9f752f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B1EA79BA99555E44990570656C62B52B" ma:contentTypeVersion="6" ma:contentTypeDescription="Criar um novo documento." ma:contentTypeScope="" ma:versionID="243e24a46f117c35edf108ae5113288e">
  <xsd:schema xmlns:xsd="http://www.w3.org/2001/XMLSchema" xmlns:xs="http://www.w3.org/2001/XMLSchema" xmlns:p="http://schemas.microsoft.com/office/2006/metadata/properties" xmlns:ns3="7e1efb84-0a9b-4d0c-9cb2-7b6ce9f752f0" targetNamespace="http://schemas.microsoft.com/office/2006/metadata/properties" ma:root="true" ma:fieldsID="18711b9da2f2afa7973d8d0816d01f54" ns3:_="">
    <xsd:import namespace="7e1efb84-0a9b-4d0c-9cb2-7b6ce9f752f0"/>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1efb84-0a9b-4d0c-9cb2-7b6ce9f752f0"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C347-93A1-4EDB-AF51-89FF5877A078}">
  <ds:schemaRefs>
    <ds:schemaRef ds:uri="7e1efb84-0a9b-4d0c-9cb2-7b6ce9f752f0"/>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purl.org/dc/dcmitype/"/>
    <ds:schemaRef ds:uri="http://purl.org/dc/term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C1DABD15-F49A-427B-A3DA-2F62E7ED9E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1efb84-0a9b-4d0c-9cb2-7b6ce9f752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203D81-F5E5-4CAD-BD03-DE1EA91F48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2134</TotalTime>
  <Words>401</Words>
  <Application>Microsoft Office PowerPoint</Application>
  <PresentationFormat>Ecrã Panorâmico</PresentationFormat>
  <Paragraphs>53</Paragraphs>
  <Slides>7</Slides>
  <Notes>1</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7</vt:i4>
      </vt:variant>
    </vt:vector>
  </HeadingPairs>
  <TitlesOfParts>
    <vt:vector size="11" baseType="lpstr">
      <vt:lpstr>Aptos</vt:lpstr>
      <vt:lpstr>Aptos Display</vt:lpstr>
      <vt:lpstr>Arial</vt:lpstr>
      <vt:lpstr>Tema do Office</vt:lpstr>
      <vt:lpstr>Data-driven Fault Detection, Isolation, and Recovery (FDIR) for spacecraft</vt:lpstr>
      <vt:lpstr>Fault Detection Isolation and Recovery (FDIR)</vt:lpstr>
      <vt:lpstr>Graph-based Isolation using ML</vt:lpstr>
      <vt:lpstr>Dependency Graph</vt:lpstr>
      <vt:lpstr>Experimental Phase</vt:lpstr>
      <vt:lpstr>To conclude…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Rita Cordeiro Vieira</dc:creator>
  <cp:lastModifiedBy>Rita Vieira</cp:lastModifiedBy>
  <cp:revision>8</cp:revision>
  <dcterms:created xsi:type="dcterms:W3CDTF">2026-01-07T14:16:33Z</dcterms:created>
  <dcterms:modified xsi:type="dcterms:W3CDTF">2026-01-25T17:35:00Z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0x010100B1EA79BA99555E44990570656C62B52B</vt:lpwstr>
  </property>
</Properties>
</file>