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2" r:id="rId5"/>
  </p:sldMasterIdLst>
  <p:notesMasterIdLst>
    <p:notesMasterId r:id="rId22"/>
  </p:notesMasterIdLst>
  <p:sldIdLst>
    <p:sldId id="257" r:id="rId6"/>
    <p:sldId id="288" r:id="rId7"/>
    <p:sldId id="290" r:id="rId8"/>
    <p:sldId id="289" r:id="rId9"/>
    <p:sldId id="310" r:id="rId10"/>
    <p:sldId id="300" r:id="rId11"/>
    <p:sldId id="283" r:id="rId12"/>
    <p:sldId id="305" r:id="rId13"/>
    <p:sldId id="306" r:id="rId14"/>
    <p:sldId id="292" r:id="rId15"/>
    <p:sldId id="302" r:id="rId16"/>
    <p:sldId id="304" r:id="rId17"/>
    <p:sldId id="301" r:id="rId18"/>
    <p:sldId id="298" r:id="rId19"/>
    <p:sldId id="303" r:id="rId20"/>
    <p:sldId id="3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69"/>
    <a:srgbClr val="D94A1D"/>
    <a:srgbClr val="33CC33"/>
    <a:srgbClr val="9966FF"/>
    <a:srgbClr val="FFFFFF"/>
    <a:srgbClr val="3200FF"/>
    <a:srgbClr val="FE5455"/>
    <a:srgbClr val="FF7B61"/>
    <a:srgbClr val="FFCBC1"/>
    <a:srgbClr val="FB7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23ED2-9CD3-498B-8654-F1EC29049EEF}" v="14" dt="2026-01-25T21:54:17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Destaqu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2E23-0040-40E5-AD59-2D116E3473B3}" type="datetimeFigureOut">
              <a:rPr lang="pt-PT" smtClean="0"/>
              <a:t>25/01/2026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7EF60-8475-4D00-A29D-43F507DE245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618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pt-PT"/>
              <a:t>Friday, January 28,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cap="none" spc="30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31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6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613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56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29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50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67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48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4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4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5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0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44CABC-30D9-5415-3F27-0A8F0264B648}"/>
              </a:ext>
            </a:extLst>
          </p:cNvPr>
          <p:cNvSpPr/>
          <p:nvPr userDrawn="1"/>
        </p:nvSpPr>
        <p:spPr>
          <a:xfrm flipH="1">
            <a:off x="-68827" y="156063"/>
            <a:ext cx="12737262" cy="57644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  <a:gs pos="49000">
                <a:schemeClr val="accent6">
                  <a:lumMod val="75000"/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87" y="166110"/>
            <a:ext cx="10241280" cy="5434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90446"/>
            <a:ext cx="3703320" cy="3675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r>
              <a:rPr lang="pt-PT"/>
              <a:t>Friday, January 28, 2026</a:t>
            </a:r>
            <a:endParaRPr lang="en-US" cap="al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90446"/>
            <a:ext cx="438912" cy="3675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01FCD0-1A23-8280-8C01-4DF364774431}"/>
              </a:ext>
            </a:extLst>
          </p:cNvPr>
          <p:cNvSpPr/>
          <p:nvPr userDrawn="1"/>
        </p:nvSpPr>
        <p:spPr>
          <a:xfrm rot="10800000" flipH="1">
            <a:off x="-2169398" y="6495223"/>
            <a:ext cx="14400000" cy="1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  <a:gs pos="49000">
                <a:schemeClr val="accent6">
                  <a:lumMod val="75000"/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just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none" spc="0" baseline="0">
          <a:solidFill>
            <a:schemeClr val="bg1"/>
          </a:solidFill>
          <a:latin typeface="Helvetica" panose="020B0604020202020204" pitchFamily="34" charset="0"/>
          <a:ea typeface="Calibri" panose="020F0502020204030204" pitchFamily="34" charset="0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1"/>
                </a:solidFill>
              </a:defRPr>
            </a:lvl1pPr>
          </a:lstStyle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70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69.png"/><Relationship Id="rId2" Type="http://schemas.openxmlformats.org/officeDocument/2006/relationships/image" Target="../media/image40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42.png"/><Relationship Id="rId9" Type="http://schemas.openxmlformats.org/officeDocument/2006/relationships/image" Target="../media/image61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alpha val="56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7D7EB-FE30-5B4C-1BA3-ADA1816BA0C3}"/>
              </a:ext>
            </a:extLst>
          </p:cNvPr>
          <p:cNvSpPr/>
          <p:nvPr/>
        </p:nvSpPr>
        <p:spPr>
          <a:xfrm>
            <a:off x="-311972" y="6290138"/>
            <a:ext cx="12909177" cy="7130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8" name="Picture 4" descr="Stunning New Black Hole Visualization From NASA Illustrates How Its Gravity  Distorts Our View">
            <a:extLst>
              <a:ext uri="{FF2B5EF4-FFF2-40B4-BE49-F238E27FC236}">
                <a16:creationId xmlns:a16="http://schemas.microsoft.com/office/drawing/2014/main" id="{367CE859-578D-74A9-7C5D-B519DE64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949"/>
            <a:ext cx="12448401" cy="70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C69DBD-77D9-7349-D5DA-095BAEAFE5E3}"/>
              </a:ext>
            </a:extLst>
          </p:cNvPr>
          <p:cNvSpPr/>
          <p:nvPr/>
        </p:nvSpPr>
        <p:spPr>
          <a:xfrm>
            <a:off x="-81585" y="0"/>
            <a:ext cx="1244840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2000"/>
                </a:schemeClr>
              </a:gs>
              <a:gs pos="100000">
                <a:schemeClr val="tx1">
                  <a:alpha val="14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286BA-D1E6-76AC-75D5-BDC18871F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095" y="3006995"/>
            <a:ext cx="7570110" cy="2200862"/>
          </a:xfrm>
        </p:spPr>
        <p:txBody>
          <a:bodyPr/>
          <a:lstStyle/>
          <a:p>
            <a:pPr algn="l"/>
            <a:r>
              <a:rPr lang="en-US" spc="0" dirty="0">
                <a:solidFill>
                  <a:schemeClr val="bg1"/>
                </a:solidFill>
              </a:rPr>
              <a:t>Gravitational critical collapse with a charged scalar field</a:t>
            </a:r>
            <a:endParaRPr lang="pt-PT" spc="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8E8DC2-BAF3-A430-39A6-24CA3B765FB1}"/>
              </a:ext>
            </a:extLst>
          </p:cNvPr>
          <p:cNvCxnSpPr/>
          <p:nvPr/>
        </p:nvCxnSpPr>
        <p:spPr>
          <a:xfrm>
            <a:off x="273453" y="5457829"/>
            <a:ext cx="118183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9D0F4D-D077-DB25-79C1-14F62B0EA7FF}"/>
              </a:ext>
            </a:extLst>
          </p:cNvPr>
          <p:cNvSpPr txBox="1"/>
          <p:nvPr/>
        </p:nvSpPr>
        <p:spPr>
          <a:xfrm>
            <a:off x="455095" y="5797022"/>
            <a:ext cx="124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Author:</a:t>
            </a:r>
          </a:p>
          <a:p>
            <a:r>
              <a:rPr lang="pt-PT" dirty="0">
                <a:solidFill>
                  <a:schemeClr val="bg1"/>
                </a:solidFill>
              </a:rPr>
              <a:t>Joana Yao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EC4558-F22B-00A3-2FDF-1A52392E1593}"/>
              </a:ext>
            </a:extLst>
          </p:cNvPr>
          <p:cNvSpPr txBox="1"/>
          <p:nvPr/>
        </p:nvSpPr>
        <p:spPr>
          <a:xfrm>
            <a:off x="9501692" y="5658522"/>
            <a:ext cx="2450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dirty="0">
                <a:solidFill>
                  <a:schemeClr val="bg1"/>
                </a:solidFill>
              </a:rPr>
              <a:t>Supervisors:</a:t>
            </a:r>
          </a:p>
          <a:p>
            <a:pPr algn="r"/>
            <a:r>
              <a:rPr lang="pt-PT" dirty="0">
                <a:solidFill>
                  <a:schemeClr val="bg1"/>
                </a:solidFill>
              </a:rPr>
              <a:t>David Hilditch</a:t>
            </a:r>
          </a:p>
          <a:p>
            <a:pPr algn="r"/>
            <a:r>
              <a:rPr lang="pt-PT" dirty="0">
                <a:solidFill>
                  <a:schemeClr val="bg1"/>
                </a:solidFill>
              </a:rPr>
              <a:t>Jorge Expósito Patiño</a:t>
            </a:r>
          </a:p>
        </p:txBody>
      </p:sp>
    </p:spTree>
    <p:extLst>
      <p:ext uri="{BB962C8B-B14F-4D97-AF65-F5344CB8AC3E}">
        <p14:creationId xmlns:p14="http://schemas.microsoft.com/office/powerpoint/2010/main" val="160001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D1715C-C0EB-5CD9-920D-9404C9E745E3}"/>
              </a:ext>
            </a:extLst>
          </p:cNvPr>
          <p:cNvSpPr/>
          <p:nvPr/>
        </p:nvSpPr>
        <p:spPr>
          <a:xfrm>
            <a:off x="2905153" y="5064553"/>
            <a:ext cx="6381694" cy="1270933"/>
          </a:xfrm>
          <a:prstGeom prst="roundRect">
            <a:avLst/>
          </a:prstGeom>
          <a:solidFill>
            <a:srgbClr val="FFCB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B230D-F70E-6C44-F19A-1DE8D478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Electromagnetic dipole in flat 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21A80-6A92-EBF1-680A-6B0B141E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16,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3B953-B8A6-7949-75C3-D78FECCB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87387-06C3-9BBC-24AB-DFB114C931C3}"/>
                  </a:ext>
                </a:extLst>
              </p:cNvPr>
              <p:cNvSpPr txBox="1"/>
              <p:nvPr/>
            </p:nvSpPr>
            <p:spPr>
              <a:xfrm>
                <a:off x="3633788" y="5274268"/>
                <a:ext cx="4924426" cy="779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PT" b="1" dirty="0"/>
                  <a:t>Both converge exponentially with resolution.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pt-PT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t-PT" dirty="0"/>
                  <a:t> also converge.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87387-06C3-9BBC-24AB-DFB114C93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788" y="5274268"/>
                <a:ext cx="4924426" cy="779701"/>
              </a:xfrm>
              <a:prstGeom prst="rect">
                <a:avLst/>
              </a:prstGeom>
              <a:blipFill>
                <a:blip r:embed="rId2"/>
                <a:stretch>
                  <a:fillRect l="-2599" r="-2599" b="-179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BDD60BA-B769-5802-C44E-C8499E1FD12E}"/>
              </a:ext>
            </a:extLst>
          </p:cNvPr>
          <p:cNvGrpSpPr/>
          <p:nvPr/>
        </p:nvGrpSpPr>
        <p:grpSpPr>
          <a:xfrm>
            <a:off x="618449" y="934665"/>
            <a:ext cx="5158179" cy="3861584"/>
            <a:chOff x="947152" y="925334"/>
            <a:chExt cx="5158179" cy="38615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1A3B66-2FE2-ED44-DF0D-265039E5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3652" y="1380274"/>
              <a:ext cx="4529751" cy="339731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C332F8-EF83-0A46-A42F-B301AD257715}"/>
                </a:ext>
              </a:extLst>
            </p:cNvPr>
            <p:cNvSpPr txBox="1"/>
            <p:nvPr/>
          </p:nvSpPr>
          <p:spPr>
            <a:xfrm>
              <a:off x="1744745" y="1023465"/>
              <a:ext cx="351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rgbClr val="D94A1D"/>
                  </a:solidFill>
                </a:rPr>
                <a:t>Error of Ay with exact solution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15D43A0-D63C-AA45-F06B-FCB710CFE2FB}"/>
                </a:ext>
              </a:extLst>
            </p:cNvPr>
            <p:cNvSpPr/>
            <p:nvPr/>
          </p:nvSpPr>
          <p:spPr>
            <a:xfrm>
              <a:off x="947152" y="925334"/>
              <a:ext cx="5158179" cy="3861584"/>
            </a:xfrm>
            <a:prstGeom prst="roundRect">
              <a:avLst>
                <a:gd name="adj" fmla="val 10416"/>
              </a:avLst>
            </a:prstGeom>
            <a:noFill/>
            <a:ln w="28575">
              <a:solidFill>
                <a:srgbClr val="FE545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20215F-C4B2-C42D-39DB-60B9C701DF60}"/>
              </a:ext>
            </a:extLst>
          </p:cNvPr>
          <p:cNvGrpSpPr/>
          <p:nvPr/>
        </p:nvGrpSpPr>
        <p:grpSpPr>
          <a:xfrm>
            <a:off x="6415373" y="943996"/>
            <a:ext cx="5158179" cy="3861584"/>
            <a:chOff x="6274383" y="925334"/>
            <a:chExt cx="5158179" cy="386158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D04941-9602-B9D5-5625-9168D37A5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8598" y="1380275"/>
              <a:ext cx="4529751" cy="33973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FFCD630-4851-5597-44BA-4DEA18BE9C7D}"/>
                    </a:ext>
                  </a:extLst>
                </p:cNvPr>
                <p:cNvSpPr txBox="1"/>
                <p:nvPr/>
              </p:nvSpPr>
              <p:spPr>
                <a:xfrm>
                  <a:off x="8152029" y="1007998"/>
                  <a:ext cx="14028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b="1" dirty="0">
                      <a:solidFill>
                        <a:srgbClr val="D94A1D"/>
                      </a:solidFill>
                    </a:rPr>
                    <a:t>Norm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D94A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D94A1D"/>
                              </a:solidFill>
                              <a:latin typeface="Cambria Math" panose="02040503050406030204" pitchFamily="18" charset="0"/>
                            </a:rPr>
                            <m:t>𝓖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D94A1D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a14:m>
                  <a:endParaRPr lang="pt-PT" b="1" dirty="0">
                    <a:solidFill>
                      <a:srgbClr val="D94A1D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FFCD630-4851-5597-44BA-4DEA18BE9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2029" y="1007998"/>
                  <a:ext cx="140288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463" t="-8197" b="-24590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C108433-6782-59BC-50ED-179949CE5479}"/>
                </a:ext>
              </a:extLst>
            </p:cNvPr>
            <p:cNvSpPr/>
            <p:nvPr/>
          </p:nvSpPr>
          <p:spPr>
            <a:xfrm>
              <a:off x="6274383" y="925334"/>
              <a:ext cx="5158179" cy="3861584"/>
            </a:xfrm>
            <a:prstGeom prst="roundRect">
              <a:avLst>
                <a:gd name="adj" fmla="val 10416"/>
              </a:avLst>
            </a:prstGeom>
            <a:noFill/>
            <a:ln w="28575">
              <a:solidFill>
                <a:srgbClr val="FE545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4554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05E8-4475-5E4A-0530-F5AE88F4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Electromagnetic dipole in flat 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7576-52FA-C6CA-8128-4D1540F2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6379F-7AC7-9C64-CBC1-162B57CD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5A338-78EE-9090-4275-972F81CA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1" y="1081216"/>
            <a:ext cx="10241280" cy="48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8D1-7328-A9C1-C04E-6C7FA0C5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Electromagnetic dipole in flat 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0E763-2115-0F1A-9003-412F02F3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FB7FC-2C6D-6B56-8461-86051238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20C94-ABAE-FFC9-F770-AA4664CF9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35" y="1790650"/>
            <a:ext cx="11523406" cy="36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6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6CEE7-485C-7843-C1EA-7B75BB953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F5296F-0409-A009-EFD9-476868E6C87A}"/>
              </a:ext>
            </a:extLst>
          </p:cNvPr>
          <p:cNvSpPr/>
          <p:nvPr/>
        </p:nvSpPr>
        <p:spPr>
          <a:xfrm>
            <a:off x="955049" y="4848948"/>
            <a:ext cx="4436538" cy="1008837"/>
          </a:xfrm>
          <a:prstGeom prst="roundRect">
            <a:avLst/>
          </a:prstGeom>
          <a:solidFill>
            <a:srgbClr val="FFCB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BBCEE0-820F-BB21-0F11-69661618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052" y="1375847"/>
            <a:ext cx="4564024" cy="3423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1756F2-3DC3-902B-8256-EB6C13BD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Reissner-Nordström BH in fixed 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4966B-9216-B5AF-7FDD-1C66D81E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16,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9D10C-5C93-EE41-7F6B-97002468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928D5-B030-AD0C-03F9-84CE37CD0A80}"/>
              </a:ext>
            </a:extLst>
          </p:cNvPr>
          <p:cNvSpPr txBox="1"/>
          <p:nvPr/>
        </p:nvSpPr>
        <p:spPr>
          <a:xfrm>
            <a:off x="1721318" y="4937540"/>
            <a:ext cx="2952440" cy="779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/>
              <a:t>Converges exponentially with resolution.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BDDF23-DFAD-75FE-FC62-0E934F455C0B}"/>
              </a:ext>
            </a:extLst>
          </p:cNvPr>
          <p:cNvGrpSpPr/>
          <p:nvPr/>
        </p:nvGrpSpPr>
        <p:grpSpPr>
          <a:xfrm>
            <a:off x="6415373" y="943995"/>
            <a:ext cx="5158179" cy="5251531"/>
            <a:chOff x="6274383" y="925333"/>
            <a:chExt cx="5158179" cy="5251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317A9BC-6D95-F456-8019-3BFE845D8F6E}"/>
                    </a:ext>
                  </a:extLst>
                </p:cNvPr>
                <p:cNvSpPr txBox="1"/>
                <p:nvPr/>
              </p:nvSpPr>
              <p:spPr>
                <a:xfrm>
                  <a:off x="8152029" y="1007998"/>
                  <a:ext cx="14028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b="1" dirty="0">
                      <a:solidFill>
                        <a:srgbClr val="D94A1D"/>
                      </a:solidFill>
                    </a:rPr>
                    <a:t>Norm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D94A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D94A1D"/>
                              </a:solidFill>
                              <a:latin typeface="Cambria Math" panose="02040503050406030204" pitchFamily="18" charset="0"/>
                            </a:rPr>
                            <m:t>𝓖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D94A1D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a14:m>
                  <a:endParaRPr lang="pt-PT" b="1" dirty="0">
                    <a:solidFill>
                      <a:srgbClr val="D94A1D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317A9BC-6D95-F456-8019-3BFE845D8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2029" y="1007998"/>
                  <a:ext cx="140288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463" t="-8197" b="-24590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B8BE6F2-650D-0CE8-0C29-98E38F9A473C}"/>
                </a:ext>
              </a:extLst>
            </p:cNvPr>
            <p:cNvSpPr/>
            <p:nvPr/>
          </p:nvSpPr>
          <p:spPr>
            <a:xfrm>
              <a:off x="6274383" y="925333"/>
              <a:ext cx="5158179" cy="5251531"/>
            </a:xfrm>
            <a:prstGeom prst="roundRect">
              <a:avLst>
                <a:gd name="adj" fmla="val 7275"/>
              </a:avLst>
            </a:prstGeom>
            <a:noFill/>
            <a:ln w="28575">
              <a:solidFill>
                <a:srgbClr val="FE545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4BE0563-92F3-AB3A-DB4D-A0757922C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32" y="1395992"/>
            <a:ext cx="4609322" cy="345699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DA2A04E-6662-B8F6-37A7-A194CF91B845}"/>
              </a:ext>
            </a:extLst>
          </p:cNvPr>
          <p:cNvGrpSpPr/>
          <p:nvPr/>
        </p:nvGrpSpPr>
        <p:grpSpPr>
          <a:xfrm>
            <a:off x="618449" y="934665"/>
            <a:ext cx="5158179" cy="5260862"/>
            <a:chOff x="947152" y="925334"/>
            <a:chExt cx="5158179" cy="386158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AA4B7E-C32C-E0CD-BAA8-7C85A4B231E4}"/>
                </a:ext>
              </a:extLst>
            </p:cNvPr>
            <p:cNvSpPr txBox="1"/>
            <p:nvPr/>
          </p:nvSpPr>
          <p:spPr>
            <a:xfrm>
              <a:off x="1744745" y="1023465"/>
              <a:ext cx="351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rgbClr val="D94A1D"/>
                  </a:solidFill>
                </a:rPr>
                <a:t>Error of Ax with exact solution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F663C16-E4EA-7ED1-E100-5D8071BA9DE7}"/>
                </a:ext>
              </a:extLst>
            </p:cNvPr>
            <p:cNvSpPr/>
            <p:nvPr/>
          </p:nvSpPr>
          <p:spPr>
            <a:xfrm>
              <a:off x="947152" y="925334"/>
              <a:ext cx="5158179" cy="3861584"/>
            </a:xfrm>
            <a:prstGeom prst="roundRect">
              <a:avLst>
                <a:gd name="adj" fmla="val 6979"/>
              </a:avLst>
            </a:prstGeom>
            <a:noFill/>
            <a:ln w="28575">
              <a:solidFill>
                <a:srgbClr val="FE545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2993E9-5AD5-B181-1DF6-DBC93C3DFE5F}"/>
              </a:ext>
            </a:extLst>
          </p:cNvPr>
          <p:cNvSpPr/>
          <p:nvPr/>
        </p:nvSpPr>
        <p:spPr>
          <a:xfrm>
            <a:off x="6776192" y="4848947"/>
            <a:ext cx="4436538" cy="1008837"/>
          </a:xfrm>
          <a:prstGeom prst="roundRect">
            <a:avLst/>
          </a:prstGeom>
          <a:solidFill>
            <a:srgbClr val="FFCB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3F9C5-7881-51D5-5A1D-91716F1B12BD}"/>
              </a:ext>
            </a:extLst>
          </p:cNvPr>
          <p:cNvSpPr txBox="1"/>
          <p:nvPr/>
        </p:nvSpPr>
        <p:spPr>
          <a:xfrm>
            <a:off x="7518242" y="4935521"/>
            <a:ext cx="2952440" cy="779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/>
              <a:t>Grows exponentially with resolution and in time!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950475-191F-086F-BB1D-EA844A97C272}"/>
              </a:ext>
            </a:extLst>
          </p:cNvPr>
          <p:cNvGrpSpPr/>
          <p:nvPr/>
        </p:nvGrpSpPr>
        <p:grpSpPr>
          <a:xfrm>
            <a:off x="10415262" y="5253767"/>
            <a:ext cx="875872" cy="838448"/>
            <a:chOff x="10443098" y="5230717"/>
            <a:chExt cx="875872" cy="838448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C31E1CE-7C73-CB8B-CAFB-87F2C45A7E65}"/>
                </a:ext>
              </a:extLst>
            </p:cNvPr>
            <p:cNvSpPr/>
            <p:nvPr/>
          </p:nvSpPr>
          <p:spPr>
            <a:xfrm>
              <a:off x="10443098" y="5230717"/>
              <a:ext cx="875872" cy="779700"/>
            </a:xfrm>
            <a:prstGeom prst="triangl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D301CC-BDD2-39B8-8A44-CD09BF6A7875}"/>
                </a:ext>
              </a:extLst>
            </p:cNvPr>
            <p:cNvSpPr txBox="1"/>
            <p:nvPr/>
          </p:nvSpPr>
          <p:spPr>
            <a:xfrm>
              <a:off x="10708832" y="5361279"/>
              <a:ext cx="3444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0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73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B4203-E48D-E997-7C60-4551FA963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6E5D-C436-BC8B-8AE5-33F96121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Reissner-Nordström BH in fixed 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85CAA-FE98-69A6-5A37-E292D268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16,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5B47F-B299-3EBF-1704-2BD78B1A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C57284-FADF-778F-31B7-FE1F622CAE60}"/>
              </a:ext>
            </a:extLst>
          </p:cNvPr>
          <p:cNvGrpSpPr/>
          <p:nvPr/>
        </p:nvGrpSpPr>
        <p:grpSpPr>
          <a:xfrm>
            <a:off x="525997" y="1066565"/>
            <a:ext cx="4968074" cy="4123016"/>
            <a:chOff x="773187" y="2184361"/>
            <a:chExt cx="4564024" cy="37722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A5D1AA-A746-5DD1-48EC-DF04B2886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187" y="2533548"/>
              <a:ext cx="4564024" cy="34230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1419AA7-AF5B-9221-BE0A-3C85251EC361}"/>
                    </a:ext>
                  </a:extLst>
                </p:cNvPr>
                <p:cNvSpPr txBox="1"/>
                <p:nvPr/>
              </p:nvSpPr>
              <p:spPr>
                <a:xfrm>
                  <a:off x="2482154" y="2184361"/>
                  <a:ext cx="14028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b="1" dirty="0">
                      <a:solidFill>
                        <a:srgbClr val="D94A1D"/>
                      </a:solidFill>
                    </a:rPr>
                    <a:t>Norm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D94A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D94A1D"/>
                              </a:solidFill>
                              <a:latin typeface="Cambria Math" panose="02040503050406030204" pitchFamily="18" charset="0"/>
                            </a:rPr>
                            <m:t>𝓖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D94A1D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a14:m>
                  <a:endParaRPr lang="pt-PT" b="1" dirty="0">
                    <a:solidFill>
                      <a:srgbClr val="D94A1D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1419AA7-AF5B-9221-BE0A-3C85251EC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154" y="2184361"/>
                  <a:ext cx="140288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187" t="-9091" b="-15152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8419A3-4CF5-81F4-ECFC-ADCED4711627}"/>
              </a:ext>
            </a:extLst>
          </p:cNvPr>
          <p:cNvGrpSpPr/>
          <p:nvPr/>
        </p:nvGrpSpPr>
        <p:grpSpPr>
          <a:xfrm>
            <a:off x="867786" y="5311824"/>
            <a:ext cx="4564024" cy="808205"/>
            <a:chOff x="237741" y="5440472"/>
            <a:chExt cx="4564024" cy="80820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B6D424F-32F4-E9AD-2582-0015BAE27C5D}"/>
                </a:ext>
              </a:extLst>
            </p:cNvPr>
            <p:cNvSpPr/>
            <p:nvPr/>
          </p:nvSpPr>
          <p:spPr>
            <a:xfrm>
              <a:off x="237741" y="5440472"/>
              <a:ext cx="4564024" cy="808205"/>
            </a:xfrm>
            <a:prstGeom prst="roundRect">
              <a:avLst/>
            </a:prstGeom>
            <a:solidFill>
              <a:srgbClr val="FFCB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314BE8-6803-87FE-1F5C-D878350679D0}"/>
                </a:ext>
              </a:extLst>
            </p:cNvPr>
            <p:cNvSpPr txBox="1"/>
            <p:nvPr/>
          </p:nvSpPr>
          <p:spPr>
            <a:xfrm>
              <a:off x="685474" y="5518603"/>
              <a:ext cx="3668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/>
                <a:t>Probably need to add </a:t>
              </a:r>
              <a:r>
                <a:rPr lang="pt-PT" b="1" dirty="0"/>
                <a:t>constraint damping </a:t>
              </a:r>
              <a:r>
                <a:rPr lang="pt-PT" dirty="0"/>
                <a:t>to equations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93FF15F-F33D-11A4-06AE-770DEA0F4B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70"/>
          <a:stretch>
            <a:fillRect/>
          </a:stretch>
        </p:blipFill>
        <p:spPr>
          <a:xfrm>
            <a:off x="6400802" y="1375183"/>
            <a:ext cx="3962264" cy="40781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D16C34-F482-4A7C-CF0C-48C9388E7627}"/>
              </a:ext>
            </a:extLst>
          </p:cNvPr>
          <p:cNvSpPr txBox="1"/>
          <p:nvPr/>
        </p:nvSpPr>
        <p:spPr>
          <a:xfrm>
            <a:off x="7914853" y="5528005"/>
            <a:ext cx="35494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dirty="0"/>
              <a:t>[Lee Lindblom et al. arXiv:gr-qc/0512093]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3BAB295A-A52F-A9D1-CFA6-5F3D4FD1F38D}"/>
              </a:ext>
            </a:extLst>
          </p:cNvPr>
          <p:cNvSpPr/>
          <p:nvPr/>
        </p:nvSpPr>
        <p:spPr>
          <a:xfrm rot="5400000">
            <a:off x="10353768" y="3759337"/>
            <a:ext cx="320511" cy="494631"/>
          </a:xfrm>
          <a:prstGeom prst="upArrow">
            <a:avLst/>
          </a:prstGeom>
          <a:solidFill>
            <a:srgbClr val="FE545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E5455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8D4371-686C-D765-5F0E-D2D1A1A953F9}"/>
              </a:ext>
            </a:extLst>
          </p:cNvPr>
          <p:cNvSpPr txBox="1"/>
          <p:nvPr/>
        </p:nvSpPr>
        <p:spPr>
          <a:xfrm>
            <a:off x="10931131" y="3683486"/>
            <a:ext cx="106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With damping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DFB37F1C-EB2D-17C5-38E1-4E26043426DD}"/>
              </a:ext>
            </a:extLst>
          </p:cNvPr>
          <p:cNvSpPr/>
          <p:nvPr/>
        </p:nvSpPr>
        <p:spPr>
          <a:xfrm>
            <a:off x="10357547" y="1580286"/>
            <a:ext cx="409312" cy="1808911"/>
          </a:xfrm>
          <a:prstGeom prst="rightBrace">
            <a:avLst>
              <a:gd name="adj1" fmla="val 52846"/>
              <a:gd name="adj2" fmla="val 50000"/>
            </a:avLst>
          </a:prstGeom>
          <a:ln w="28575">
            <a:solidFill>
              <a:srgbClr val="FE5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5E9999-5A06-B498-D484-C1E9D3D8F044}"/>
              </a:ext>
            </a:extLst>
          </p:cNvPr>
          <p:cNvSpPr txBox="1"/>
          <p:nvPr/>
        </p:nvSpPr>
        <p:spPr>
          <a:xfrm>
            <a:off x="10872979" y="2050421"/>
            <a:ext cx="1595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/>
              <a:t>Without </a:t>
            </a:r>
            <a:r>
              <a:rPr lang="pt-PT" dirty="0"/>
              <a:t>constraint damping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9B83B5-6FBF-8FAE-2D6B-652FC8B8FF5D}"/>
              </a:ext>
            </a:extLst>
          </p:cNvPr>
          <p:cNvCxnSpPr>
            <a:cxnSpLocks/>
          </p:cNvCxnSpPr>
          <p:nvPr/>
        </p:nvCxnSpPr>
        <p:spPr>
          <a:xfrm>
            <a:off x="6086168" y="930791"/>
            <a:ext cx="0" cy="5411015"/>
          </a:xfrm>
          <a:prstGeom prst="line">
            <a:avLst/>
          </a:prstGeom>
          <a:ln w="28575">
            <a:solidFill>
              <a:srgbClr val="FF8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49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EADD-E656-685E-066F-E5AE7431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Reissner-Nordström BH in fixed 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48AB6-9627-A856-021D-AB2E4609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A2D00-D336-1002-1915-F02620BF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B4E83-54BA-35E0-D0DA-7F1B7EA0B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28" y="1021497"/>
            <a:ext cx="11110452" cy="51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61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0A733-E508-20AA-59E8-40C674B9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AC380-5E69-5D21-5C05-59245500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591700-6178-4CD5-B921-3B7B876F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3" y="166688"/>
            <a:ext cx="10240962" cy="542925"/>
          </a:xfrm>
        </p:spPr>
        <p:txBody>
          <a:bodyPr/>
          <a:lstStyle/>
          <a:p>
            <a:r>
              <a:rPr lang="pt-PT" dirty="0"/>
              <a:t>Reissner-Nordström BH Gauge change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34AAFC-CD97-B061-2EC7-C76A885AA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22" y="2602889"/>
            <a:ext cx="2506755" cy="683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C7260D-AF49-A19A-A6BA-DD33E1CCEA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1055"/>
          <a:stretch>
            <a:fillRect/>
          </a:stretch>
        </p:blipFill>
        <p:spPr>
          <a:xfrm>
            <a:off x="961836" y="3776171"/>
            <a:ext cx="2369103" cy="8593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AE4C17-F5FB-15C4-9C58-176E48BE5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58" y="1626903"/>
            <a:ext cx="3772426" cy="7806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EC7F77-39AA-A941-6C58-9102A9EC1D7A}"/>
              </a:ext>
            </a:extLst>
          </p:cNvPr>
          <p:cNvSpPr txBox="1"/>
          <p:nvPr/>
        </p:nvSpPr>
        <p:spPr>
          <a:xfrm>
            <a:off x="245455" y="1021049"/>
            <a:ext cx="475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D94A1D"/>
                </a:solidFill>
              </a:rPr>
              <a:t>Decomposition of A in Kerr-Schild coords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9D9BA8-E90D-F981-83A7-043E54B2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329"/>
          <a:stretch>
            <a:fillRect/>
          </a:stretch>
        </p:blipFill>
        <p:spPr>
          <a:xfrm>
            <a:off x="961836" y="4635533"/>
            <a:ext cx="3325721" cy="85936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704A7F2-02F3-C547-164D-40E09CC3012B}"/>
              </a:ext>
            </a:extLst>
          </p:cNvPr>
          <p:cNvSpPr/>
          <p:nvPr/>
        </p:nvSpPr>
        <p:spPr>
          <a:xfrm>
            <a:off x="820158" y="3776171"/>
            <a:ext cx="3609076" cy="1788235"/>
          </a:xfrm>
          <a:prstGeom prst="roundRect">
            <a:avLst/>
          </a:prstGeom>
          <a:noFill/>
          <a:ln w="28575">
            <a:solidFill>
              <a:srgbClr val="FF826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A026DC-259B-F609-6E24-D3734DFA54DD}"/>
                  </a:ext>
                </a:extLst>
              </p:cNvPr>
              <p:cNvSpPr txBox="1"/>
              <p:nvPr/>
            </p:nvSpPr>
            <p:spPr>
              <a:xfrm flipH="1">
                <a:off x="1375999" y="5748355"/>
                <a:ext cx="2497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>
                    <a:solidFill>
                      <a:srgbClr val="D94A1D"/>
                    </a:solidFill>
                  </a:rPr>
                  <a:t>Singular at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D94A1D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PT" b="0" i="1" smtClean="0">
                        <a:solidFill>
                          <a:srgbClr val="D94A1D"/>
                        </a:solidFill>
                        <a:latin typeface="Cambria Math" panose="02040503050406030204" pitchFamily="18" charset="0"/>
                      </a:rPr>
                      <m:t>_</m:t>
                    </m:r>
                  </m:oMath>
                </a14:m>
                <a:r>
                  <a:rPr lang="pt-PT" dirty="0">
                    <a:solidFill>
                      <a:srgbClr val="D94A1D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solidFill>
                              <a:srgbClr val="D94A1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rgbClr val="D94A1D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D94A1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pt-PT" dirty="0">
                  <a:solidFill>
                    <a:srgbClr val="D94A1D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A026DC-259B-F609-6E24-D3734DFA5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75999" y="5748355"/>
                <a:ext cx="2497394" cy="369332"/>
              </a:xfrm>
              <a:prstGeom prst="rect">
                <a:avLst/>
              </a:prstGeom>
              <a:blipFill>
                <a:blip r:embed="rId5"/>
                <a:stretch>
                  <a:fillRect l="-2200" t="-9836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3CF3A6AF-7F07-1FAB-328F-FF7E7BB75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2698" y="1007060"/>
            <a:ext cx="1520499" cy="36933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30C9BE4-3AEF-4CF8-17B8-F8375B202A2A}"/>
              </a:ext>
            </a:extLst>
          </p:cNvPr>
          <p:cNvGrpSpPr/>
          <p:nvPr/>
        </p:nvGrpSpPr>
        <p:grpSpPr>
          <a:xfrm>
            <a:off x="6716523" y="4517123"/>
            <a:ext cx="4099307" cy="1713133"/>
            <a:chOff x="6716523" y="4517123"/>
            <a:chExt cx="4099307" cy="171313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63D31A3-7FAE-5BEE-7EEB-1518D5F36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93508" y="4635533"/>
              <a:ext cx="1826414" cy="63355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38271C1-63F0-2B45-7939-04CC7647B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34516" y="5430173"/>
              <a:ext cx="3609076" cy="631827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CCFCEA7-5C39-1229-DB4D-B2FB1E8D4992}"/>
                </a:ext>
              </a:extLst>
            </p:cNvPr>
            <p:cNvSpPr/>
            <p:nvPr/>
          </p:nvSpPr>
          <p:spPr>
            <a:xfrm>
              <a:off x="6716523" y="4517123"/>
              <a:ext cx="4099307" cy="1713133"/>
            </a:xfrm>
            <a:prstGeom prst="roundRect">
              <a:avLst/>
            </a:prstGeom>
            <a:noFill/>
            <a:ln w="28575">
              <a:solidFill>
                <a:srgbClr val="FF8269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29FC908-24FE-DF7F-FAF1-707CE8B94713}"/>
              </a:ext>
            </a:extLst>
          </p:cNvPr>
          <p:cNvSpPr txBox="1"/>
          <p:nvPr/>
        </p:nvSpPr>
        <p:spPr>
          <a:xfrm>
            <a:off x="6405063" y="102478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D94A1D"/>
                </a:solidFill>
              </a:rPr>
              <a:t>Gauge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7D6B1B-9BC3-F04F-DD61-AFAD3C8CFE27}"/>
                  </a:ext>
                </a:extLst>
              </p:cNvPr>
              <p:cNvSpPr txBox="1"/>
              <p:nvPr/>
            </p:nvSpPr>
            <p:spPr>
              <a:xfrm>
                <a:off x="355510" y="1743527"/>
                <a:ext cx="61837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3200" b="0" i="1" smtClean="0">
                          <a:solidFill>
                            <a:srgbClr val="D94A1D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pt-PT" sz="3200" dirty="0">
                  <a:solidFill>
                    <a:srgbClr val="D94A1D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7D6B1B-9BC3-F04F-DD61-AFAD3C8C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10" y="1743527"/>
                <a:ext cx="61837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73C630-8EDF-C618-8F0C-17FBE67BE3BF}"/>
                  </a:ext>
                </a:extLst>
              </p:cNvPr>
              <p:cNvSpPr txBox="1"/>
              <p:nvPr/>
            </p:nvSpPr>
            <p:spPr>
              <a:xfrm>
                <a:off x="355510" y="2639860"/>
                <a:ext cx="61837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3200" b="0" i="1" smtClean="0">
                          <a:solidFill>
                            <a:srgbClr val="D94A1D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pt-PT" sz="3200" dirty="0">
                  <a:solidFill>
                    <a:srgbClr val="D94A1D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73C630-8EDF-C618-8F0C-17FBE67B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10" y="2639860"/>
                <a:ext cx="618376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D592416-43DD-A022-C076-E59578E5F753}"/>
              </a:ext>
            </a:extLst>
          </p:cNvPr>
          <p:cNvGrpSpPr/>
          <p:nvPr/>
        </p:nvGrpSpPr>
        <p:grpSpPr>
          <a:xfrm>
            <a:off x="6405063" y="1622569"/>
            <a:ext cx="4722225" cy="2667216"/>
            <a:chOff x="6157010" y="1622663"/>
            <a:chExt cx="4722225" cy="266721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C5F264-6556-E001-0614-ADAFFCC1B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-1" r="1023"/>
            <a:stretch>
              <a:fillRect/>
            </a:stretch>
          </p:blipFill>
          <p:spPr>
            <a:xfrm>
              <a:off x="6779928" y="1622663"/>
              <a:ext cx="4099307" cy="65340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E0CD5A6-E9F2-EBE8-05C0-12ED96F9D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16523" y="2346504"/>
              <a:ext cx="3347165" cy="63545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D91DC19-15B7-E2AE-4BC1-7C40D45A4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79928" y="3134111"/>
              <a:ext cx="3609077" cy="3067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F8F0F29-89BB-E60F-814E-59EAE569D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79928" y="3615212"/>
              <a:ext cx="3135216" cy="6746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03D8EF7-9838-697E-CE09-AE4811977088}"/>
                    </a:ext>
                  </a:extLst>
                </p:cNvPr>
                <p:cNvSpPr txBox="1"/>
                <p:nvPr/>
              </p:nvSpPr>
              <p:spPr>
                <a:xfrm>
                  <a:off x="6161552" y="1701912"/>
                  <a:ext cx="618376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3200" b="0" i="1" smtClean="0">
                            <a:solidFill>
                              <a:srgbClr val="D94A1D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pt-PT" sz="3200" dirty="0">
                    <a:solidFill>
                      <a:srgbClr val="D94A1D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03D8EF7-9838-697E-CE09-AE4811977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1552" y="1701912"/>
                  <a:ext cx="618376" cy="4924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3E46C30-9736-829A-2658-614E80013DAF}"/>
                    </a:ext>
                  </a:extLst>
                </p:cNvPr>
                <p:cNvSpPr txBox="1"/>
                <p:nvPr/>
              </p:nvSpPr>
              <p:spPr>
                <a:xfrm>
                  <a:off x="6161552" y="2428217"/>
                  <a:ext cx="618376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3200" b="0" i="1" smtClean="0">
                            <a:solidFill>
                              <a:srgbClr val="D94A1D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pt-PT" sz="3200" dirty="0">
                    <a:solidFill>
                      <a:srgbClr val="D94A1D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3E46C30-9736-829A-2658-614E80013D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1552" y="2428217"/>
                  <a:ext cx="618376" cy="49244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362106-A305-FAB5-5D9A-F85C86BB4C92}"/>
                    </a:ext>
                  </a:extLst>
                </p:cNvPr>
                <p:cNvSpPr txBox="1"/>
                <p:nvPr/>
              </p:nvSpPr>
              <p:spPr>
                <a:xfrm>
                  <a:off x="6157010" y="3017593"/>
                  <a:ext cx="618376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3200" b="0" i="1" smtClean="0">
                            <a:solidFill>
                              <a:srgbClr val="D94A1D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pt-PT" sz="3200" dirty="0">
                    <a:solidFill>
                      <a:srgbClr val="D94A1D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362106-A305-FAB5-5D9A-F85C86BB4C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7010" y="3017593"/>
                  <a:ext cx="618376" cy="49244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6B85620-7CF4-10E6-0206-10436F1152BC}"/>
                    </a:ext>
                  </a:extLst>
                </p:cNvPr>
                <p:cNvSpPr txBox="1"/>
                <p:nvPr/>
              </p:nvSpPr>
              <p:spPr>
                <a:xfrm>
                  <a:off x="6157010" y="3662818"/>
                  <a:ext cx="618376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3200" b="0" i="1" smtClean="0">
                            <a:solidFill>
                              <a:srgbClr val="D94A1D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pt-PT" sz="3200" dirty="0">
                    <a:solidFill>
                      <a:srgbClr val="D94A1D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6B85620-7CF4-10E6-0206-10436F1152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7010" y="3662818"/>
                  <a:ext cx="618376" cy="49244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883E593-35EF-CD70-5768-4FD9AE6FA6CC}"/>
              </a:ext>
            </a:extLst>
          </p:cNvPr>
          <p:cNvCxnSpPr>
            <a:cxnSpLocks/>
          </p:cNvCxnSpPr>
          <p:nvPr/>
        </p:nvCxnSpPr>
        <p:spPr>
          <a:xfrm>
            <a:off x="5712543" y="909610"/>
            <a:ext cx="0" cy="5411015"/>
          </a:xfrm>
          <a:prstGeom prst="line">
            <a:avLst/>
          </a:prstGeom>
          <a:ln w="19050">
            <a:solidFill>
              <a:srgbClr val="FF8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5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30B1-D9E2-58DA-A4D1-00542E95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F1FDC-6BEB-6AFC-6E7F-218457B4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A530-CE3D-7E1A-03FC-470F75C5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5EDEA-F092-0AEB-FB40-85A08129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7" y="1076355"/>
            <a:ext cx="6736440" cy="2991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E6202-9982-7311-0461-96068C5D7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584" y="3308419"/>
            <a:ext cx="7493301" cy="2901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F80207-312C-8112-A165-673DC0765C26}"/>
              </a:ext>
            </a:extLst>
          </p:cNvPr>
          <p:cNvSpPr txBox="1"/>
          <p:nvPr/>
        </p:nvSpPr>
        <p:spPr>
          <a:xfrm>
            <a:off x="8153308" y="1292307"/>
            <a:ext cx="3041163" cy="1634490"/>
          </a:xfrm>
          <a:prstGeom prst="roundRect">
            <a:avLst/>
          </a:prstGeom>
          <a:solidFill>
            <a:srgbClr val="FFCB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Proof of new regime of critical collapse:</a:t>
            </a:r>
          </a:p>
          <a:p>
            <a:pPr algn="ctr"/>
            <a:endParaRPr lang="pt-PT" dirty="0"/>
          </a:p>
          <a:p>
            <a:pPr algn="ctr"/>
            <a:r>
              <a:rPr lang="pt-PT" dirty="0"/>
              <a:t>Critical solution is an </a:t>
            </a:r>
            <a:r>
              <a:rPr lang="pt-PT" b="1" dirty="0"/>
              <a:t>extremal RN black hole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B653C92-C54F-78A6-325B-79350D5BDEED}"/>
              </a:ext>
            </a:extLst>
          </p:cNvPr>
          <p:cNvSpPr/>
          <p:nvPr/>
        </p:nvSpPr>
        <p:spPr>
          <a:xfrm rot="4188161">
            <a:off x="3871331" y="4229811"/>
            <a:ext cx="340551" cy="649779"/>
          </a:xfrm>
          <a:prstGeom prst="downArrow">
            <a:avLst/>
          </a:prstGeom>
          <a:solidFill>
            <a:srgbClr val="FE5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6F802B-E824-F125-9B90-8C6CC3CAA65A}"/>
              </a:ext>
            </a:extLst>
          </p:cNvPr>
          <p:cNvSpPr/>
          <p:nvPr/>
        </p:nvSpPr>
        <p:spPr>
          <a:xfrm>
            <a:off x="4526584" y="3960770"/>
            <a:ext cx="7493301" cy="684578"/>
          </a:xfrm>
          <a:prstGeom prst="roundRect">
            <a:avLst/>
          </a:prstGeom>
          <a:noFill/>
          <a:ln w="28575">
            <a:solidFill>
              <a:srgbClr val="FE545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4E2E44-862F-3C56-F698-AD2B391AA864}"/>
              </a:ext>
            </a:extLst>
          </p:cNvPr>
          <p:cNvSpPr txBox="1"/>
          <p:nvPr/>
        </p:nvSpPr>
        <p:spPr>
          <a:xfrm>
            <a:off x="924867" y="4641201"/>
            <a:ext cx="2692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solidFill>
                  <a:srgbClr val="FE5455"/>
                </a:solidFill>
              </a:rPr>
              <a:t>Conjecture: </a:t>
            </a:r>
          </a:p>
          <a:p>
            <a:pPr algn="ctr"/>
            <a:r>
              <a:rPr lang="pt-PT" dirty="0"/>
              <a:t>Extremal critical collapse happens for </a:t>
            </a:r>
            <a:r>
              <a:rPr lang="pt-PT" b="1" dirty="0"/>
              <a:t>charged scalar field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70B219-47C8-87DA-35D6-F8164C4CA920}"/>
              </a:ext>
            </a:extLst>
          </p:cNvPr>
          <p:cNvSpPr/>
          <p:nvPr/>
        </p:nvSpPr>
        <p:spPr>
          <a:xfrm>
            <a:off x="993909" y="4554700"/>
            <a:ext cx="2554317" cy="1590757"/>
          </a:xfrm>
          <a:prstGeom prst="roundRect">
            <a:avLst/>
          </a:prstGeom>
          <a:noFill/>
          <a:ln w="28575">
            <a:solidFill>
              <a:srgbClr val="FE545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3CE0C95-0279-77A9-2802-7128766E1198}"/>
              </a:ext>
            </a:extLst>
          </p:cNvPr>
          <p:cNvSpPr/>
          <p:nvPr/>
        </p:nvSpPr>
        <p:spPr>
          <a:xfrm rot="16200000">
            <a:off x="7429442" y="1784663"/>
            <a:ext cx="340551" cy="649779"/>
          </a:xfrm>
          <a:prstGeom prst="downArrow">
            <a:avLst/>
          </a:prstGeom>
          <a:solidFill>
            <a:srgbClr val="FE5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466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D97F72-AEAD-1021-3154-0543F3ADCC88}"/>
              </a:ext>
            </a:extLst>
          </p:cNvPr>
          <p:cNvSpPr/>
          <p:nvPr/>
        </p:nvSpPr>
        <p:spPr>
          <a:xfrm>
            <a:off x="2499556" y="4906076"/>
            <a:ext cx="2927244" cy="758989"/>
          </a:xfrm>
          <a:prstGeom prst="roundRect">
            <a:avLst/>
          </a:prstGeom>
          <a:solidFill>
            <a:srgbClr val="FFCB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468194-8AE0-8A38-06BC-AE866C3E0E31}"/>
              </a:ext>
            </a:extLst>
          </p:cNvPr>
          <p:cNvSpPr/>
          <p:nvPr/>
        </p:nvSpPr>
        <p:spPr>
          <a:xfrm>
            <a:off x="2499556" y="3677374"/>
            <a:ext cx="2927244" cy="926063"/>
          </a:xfrm>
          <a:prstGeom prst="roundRect">
            <a:avLst/>
          </a:prstGeom>
          <a:solidFill>
            <a:srgbClr val="FFCB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667D70-1636-048C-8B85-F910291B275B}"/>
              </a:ext>
            </a:extLst>
          </p:cNvPr>
          <p:cNvSpPr/>
          <p:nvPr/>
        </p:nvSpPr>
        <p:spPr>
          <a:xfrm>
            <a:off x="2499556" y="2405520"/>
            <a:ext cx="2927244" cy="923614"/>
          </a:xfrm>
          <a:prstGeom prst="roundRect">
            <a:avLst/>
          </a:prstGeom>
          <a:solidFill>
            <a:srgbClr val="FFCB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6AA7E-C256-7877-21F3-78DA1040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Field Equations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AF9F8-7BAF-2476-99E7-48171447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D54A2-9E18-6124-32CF-D7815DDB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47420F-2649-A609-F1FD-11E5F4774A26}"/>
                  </a:ext>
                </a:extLst>
              </p:cNvPr>
              <p:cNvSpPr txBox="1"/>
              <p:nvPr/>
            </p:nvSpPr>
            <p:spPr>
              <a:xfrm>
                <a:off x="2666283" y="2444805"/>
                <a:ext cx="176393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i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pt-PT" sz="20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pt-PT" sz="20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47420F-2649-A609-F1FD-11E5F477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283" y="2444805"/>
                <a:ext cx="1763934" cy="400110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09A99B-7CC6-A76C-D23F-9953CECB3913}"/>
                  </a:ext>
                </a:extLst>
              </p:cNvPr>
              <p:cNvSpPr txBox="1"/>
              <p:nvPr/>
            </p:nvSpPr>
            <p:spPr>
              <a:xfrm>
                <a:off x="2666283" y="3753754"/>
                <a:ext cx="2412999" cy="758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pt-PT" sz="2000"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PT" sz="20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i="0"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p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  <m:r>
                            <a:rPr lang="pt-PT" sz="2000" i="0">
                              <a:latin typeface="Cambria Math" panose="02040503050406030204" pitchFamily="18" charset="0"/>
                            </a:rPr>
                            <m:t>&amp;&amp;=−4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  <m:e>
                          <m:r>
                            <a:rPr lang="pt-PT" sz="2000" i="0"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PT" sz="20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i="0"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p>
                              <m:r>
                                <a:rPr lang="pt-PT" sz="20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  <m:r>
                            <a:rPr lang="pt-PT" sz="2000" i="0">
                              <a:latin typeface="Cambria Math" panose="02040503050406030204" pitchFamily="18" charset="0"/>
                            </a:rPr>
                            <m:t>&amp;&amp;=0</m:t>
                          </m:r>
                        </m:e>
                      </m:eqArr>
                    </m:oMath>
                  </m:oMathPara>
                </a14:m>
                <a:endParaRPr lang="pt-PT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09A99B-7CC6-A76C-D23F-9953CECB3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283" y="3753754"/>
                <a:ext cx="2412999" cy="758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4D5E18-43F7-8B53-45B9-1665EF5E1693}"/>
                  </a:ext>
                </a:extLst>
              </p:cNvPr>
              <p:cNvSpPr txBox="1"/>
              <p:nvPr/>
            </p:nvSpPr>
            <p:spPr>
              <a:xfrm>
                <a:off x="2673209" y="4945364"/>
                <a:ext cx="2753592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pt-PT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sz="2000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pt-PT" sz="2000" i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pt-PT" sz="2000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pt-PT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4D5E18-43F7-8B53-45B9-1665EF5E1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209" y="4945364"/>
                <a:ext cx="2753592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98A887-6CEB-404F-486F-5CA5464918C2}"/>
                  </a:ext>
                </a:extLst>
              </p:cNvPr>
              <p:cNvSpPr txBox="1"/>
              <p:nvPr/>
            </p:nvSpPr>
            <p:spPr>
              <a:xfrm>
                <a:off x="2673209" y="2884200"/>
                <a:ext cx="24060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PT" dirty="0"/>
                  <a:t>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PT" i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i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PT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𝑖𝑞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pt-PT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98A887-6CEB-404F-486F-5CA546491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209" y="2884200"/>
                <a:ext cx="2406073" cy="369332"/>
              </a:xfrm>
              <a:prstGeom prst="rect">
                <a:avLst/>
              </a:prstGeom>
              <a:blipFill>
                <a:blip r:embed="rId5"/>
                <a:stretch>
                  <a:fillRect l="-2284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5235532-5B65-FCDD-7155-27EE93E50D17}"/>
              </a:ext>
            </a:extLst>
          </p:cNvPr>
          <p:cNvSpPr txBox="1"/>
          <p:nvPr/>
        </p:nvSpPr>
        <p:spPr>
          <a:xfrm>
            <a:off x="436563" y="266024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Charged SF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8212D4-83C4-115A-BB42-452FBF3DAD2B}"/>
              </a:ext>
            </a:extLst>
          </p:cNvPr>
          <p:cNvSpPr txBox="1"/>
          <p:nvPr/>
        </p:nvSpPr>
        <p:spPr>
          <a:xfrm>
            <a:off x="417841" y="398492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Maxwell Eqs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B571AF-B2DE-E456-A91D-E7E639397ACF}"/>
              </a:ext>
            </a:extLst>
          </p:cNvPr>
          <p:cNvSpPr txBox="1"/>
          <p:nvPr/>
        </p:nvSpPr>
        <p:spPr>
          <a:xfrm>
            <a:off x="430665" y="512573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Einstein Eqs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11BF64-C8BB-E46B-096F-EDFC6C4F13CD}"/>
              </a:ext>
            </a:extLst>
          </p:cNvPr>
          <p:cNvSpPr txBox="1"/>
          <p:nvPr/>
        </p:nvSpPr>
        <p:spPr>
          <a:xfrm>
            <a:off x="609870" y="1534945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Einstein-Maxwell-Klein-Gordon System: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6E3B7-4386-913F-37BA-680480CEFF62}"/>
              </a:ext>
            </a:extLst>
          </p:cNvPr>
          <p:cNvSpPr txBox="1"/>
          <p:nvPr/>
        </p:nvSpPr>
        <p:spPr>
          <a:xfrm>
            <a:off x="6068342" y="1534945"/>
            <a:ext cx="3805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b="1" dirty="0"/>
              <a:t>3+1 Decomposition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3BBF0-BF47-5627-6073-AE904E9C1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514" y="2524506"/>
            <a:ext cx="5794904" cy="819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492B84-8EF8-3717-2463-18E55089E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9514" y="3768508"/>
            <a:ext cx="4243579" cy="8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7" grpId="0"/>
      <p:bldP spid="9" grpId="0"/>
      <p:bldP spid="11" grpId="0"/>
      <p:bldP spid="13" grpId="0"/>
      <p:bldP spid="14" grpId="0"/>
      <p:bldP spid="15" grpId="0"/>
      <p:bldP spid="16" grpId="0"/>
      <p:bldP spid="2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E6C2-FB00-1EDB-9E8E-41329D98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Numerical Implementation: BAMPS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C0C61-2201-2839-DBA8-F396A20A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60E45-3B94-5C05-1360-A91ABA9F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768A9-151C-9A36-B094-5CCBE832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9" y="1779791"/>
            <a:ext cx="6576261" cy="3640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C34459-6777-A5A7-83E4-E42F40233A3F}"/>
              </a:ext>
            </a:extLst>
          </p:cNvPr>
          <p:cNvSpPr txBox="1"/>
          <p:nvPr/>
        </p:nvSpPr>
        <p:spPr>
          <a:xfrm>
            <a:off x="7337351" y="4991208"/>
            <a:ext cx="424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D94A1D"/>
                </a:solidFill>
              </a:rPr>
              <a:t>Cartoon method </a:t>
            </a:r>
            <a:r>
              <a:rPr lang="pt-PT" dirty="0"/>
              <a:t>is used for reductions in symmetry cases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8FCEB-5751-E9B5-E210-5807A307EEB6}"/>
              </a:ext>
            </a:extLst>
          </p:cNvPr>
          <p:cNvSpPr txBox="1"/>
          <p:nvPr/>
        </p:nvSpPr>
        <p:spPr>
          <a:xfrm>
            <a:off x="1138081" y="5420449"/>
            <a:ext cx="2555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/>
              <a:t>[Hilditch et al. arXiv:1504.04732v2]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FCF50-48E4-B38E-631F-884514BCE22E}"/>
              </a:ext>
            </a:extLst>
          </p:cNvPr>
          <p:cNvSpPr txBox="1"/>
          <p:nvPr/>
        </p:nvSpPr>
        <p:spPr>
          <a:xfrm>
            <a:off x="7337351" y="1562470"/>
            <a:ext cx="42755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D94A1D"/>
                </a:solidFill>
              </a:rPr>
              <a:t>Pseudospectral</a:t>
            </a:r>
          </a:p>
          <a:p>
            <a:r>
              <a:rPr lang="pt-PT" dirty="0"/>
              <a:t>Derivatives are calculated with all 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2883E-03D9-CF7F-390E-9AE6C4B3D4E9}"/>
              </a:ext>
            </a:extLst>
          </p:cNvPr>
          <p:cNvSpPr txBox="1"/>
          <p:nvPr/>
        </p:nvSpPr>
        <p:spPr>
          <a:xfrm>
            <a:off x="7310341" y="2659216"/>
            <a:ext cx="427552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D94A1D"/>
                </a:solidFill>
              </a:rPr>
              <a:t>Multidomain</a:t>
            </a:r>
          </a:p>
          <a:p>
            <a:r>
              <a:rPr lang="pt-PT" dirty="0"/>
              <a:t>Domain is divided in patches, where each patch solves its own initial boundary value 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807BE-479D-3868-19B9-5594445F54B0}"/>
              </a:ext>
            </a:extLst>
          </p:cNvPr>
          <p:cNvSpPr txBox="1"/>
          <p:nvPr/>
        </p:nvSpPr>
        <p:spPr>
          <a:xfrm>
            <a:off x="7337351" y="430996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D94A1D"/>
                </a:solidFill>
              </a:rPr>
              <a:t>Full 3D code</a:t>
            </a:r>
          </a:p>
        </p:txBody>
      </p:sp>
    </p:spTree>
    <p:extLst>
      <p:ext uri="{BB962C8B-B14F-4D97-AF65-F5344CB8AC3E}">
        <p14:creationId xmlns:p14="http://schemas.microsoft.com/office/powerpoint/2010/main" val="253485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AB115-EA1A-9041-B1D1-1CB32BB9F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A7CE-FB74-6151-40F3-B2DCDEF3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Numerical Implementation: BAMPS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C3740-055D-06A7-BD0D-2694823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17CCB-2563-BB35-1CE6-E23D7983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803883-F9B8-C103-C72C-1A8D5942AD2D}"/>
              </a:ext>
            </a:extLst>
          </p:cNvPr>
          <p:cNvSpPr/>
          <p:nvPr/>
        </p:nvSpPr>
        <p:spPr>
          <a:xfrm>
            <a:off x="1090009" y="3674568"/>
            <a:ext cx="2887889" cy="1298567"/>
          </a:xfrm>
          <a:prstGeom prst="roundRect">
            <a:avLst/>
          </a:prstGeom>
          <a:solidFill>
            <a:srgbClr val="FFCBC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Maxwell</a:t>
            </a:r>
          </a:p>
          <a:p>
            <a:pPr algn="ctr"/>
            <a:r>
              <a:rPr lang="pt-PT" sz="2000" b="1" dirty="0"/>
              <a:t>Project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201120-1881-1BB0-86B5-78C1E6A524D3}"/>
              </a:ext>
            </a:extLst>
          </p:cNvPr>
          <p:cNvSpPr/>
          <p:nvPr/>
        </p:nvSpPr>
        <p:spPr>
          <a:xfrm>
            <a:off x="8317275" y="3674095"/>
            <a:ext cx="2887889" cy="1298566"/>
          </a:xfrm>
          <a:prstGeom prst="roundRect">
            <a:avLst/>
          </a:prstGeom>
          <a:solidFill>
            <a:srgbClr val="FFCBC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Complex Scalar Field</a:t>
            </a:r>
          </a:p>
          <a:p>
            <a:pPr algn="ctr"/>
            <a:r>
              <a:rPr lang="pt-PT" sz="2000" b="1" dirty="0"/>
              <a:t>Project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7512C2-5A1A-9FEC-0417-CC123D621B2E}"/>
              </a:ext>
            </a:extLst>
          </p:cNvPr>
          <p:cNvSpPr/>
          <p:nvPr/>
        </p:nvSpPr>
        <p:spPr>
          <a:xfrm>
            <a:off x="4992510" y="1266026"/>
            <a:ext cx="2206979" cy="1191588"/>
          </a:xfrm>
          <a:prstGeom prst="roundRect">
            <a:avLst/>
          </a:prstGeom>
          <a:solidFill>
            <a:srgbClr val="FFCBC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Metric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CC91F8F9-D5F8-1B6E-1AC9-74941AF2B1A9}"/>
              </a:ext>
            </a:extLst>
          </p:cNvPr>
          <p:cNvSpPr/>
          <p:nvPr/>
        </p:nvSpPr>
        <p:spPr>
          <a:xfrm rot="2571016">
            <a:off x="3582716" y="1775053"/>
            <a:ext cx="173787" cy="1523595"/>
          </a:xfrm>
          <a:prstGeom prst="upArrow">
            <a:avLst>
              <a:gd name="adj1" fmla="val 50000"/>
              <a:gd name="adj2" fmla="val 95681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1"/>
              </a:solidFill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5BA40FCF-C5EF-CDFB-D12A-E18CAC46EBFD}"/>
              </a:ext>
            </a:extLst>
          </p:cNvPr>
          <p:cNvSpPr/>
          <p:nvPr/>
        </p:nvSpPr>
        <p:spPr>
          <a:xfrm rot="13377358">
            <a:off x="3818466" y="2025976"/>
            <a:ext cx="180162" cy="1507277"/>
          </a:xfrm>
          <a:prstGeom prst="upArrow">
            <a:avLst>
              <a:gd name="adj1" fmla="val 50000"/>
              <a:gd name="adj2" fmla="val 87976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1ADAD15F-BBCA-0B5E-BCBA-1929B47AD960}"/>
              </a:ext>
            </a:extLst>
          </p:cNvPr>
          <p:cNvSpPr/>
          <p:nvPr/>
        </p:nvSpPr>
        <p:spPr>
          <a:xfrm rot="5400000">
            <a:off x="5987331" y="3250961"/>
            <a:ext cx="320511" cy="1959638"/>
          </a:xfrm>
          <a:prstGeom prst="upArrow">
            <a:avLst/>
          </a:prstGeom>
          <a:solidFill>
            <a:srgbClr val="FE545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E5455"/>
              </a:solidFill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22D2192E-2B45-FB1A-4E3C-0776FDC0DE3F}"/>
              </a:ext>
            </a:extLst>
          </p:cNvPr>
          <p:cNvSpPr/>
          <p:nvPr/>
        </p:nvSpPr>
        <p:spPr>
          <a:xfrm rot="16206342">
            <a:off x="5987333" y="3680550"/>
            <a:ext cx="320511" cy="1959049"/>
          </a:xfrm>
          <a:prstGeom prst="upArrow">
            <a:avLst/>
          </a:prstGeom>
          <a:solidFill>
            <a:srgbClr val="FE545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E545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9005E8-A8ED-8FE1-F8CF-2C6F148397B7}"/>
                  </a:ext>
                </a:extLst>
              </p:cNvPr>
              <p:cNvSpPr txBox="1"/>
              <p:nvPr/>
            </p:nvSpPr>
            <p:spPr>
              <a:xfrm>
                <a:off x="2815505" y="2156672"/>
                <a:ext cx="582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F0B518-6F97-0377-CDB4-FB4B5D5F0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505" y="2156672"/>
                <a:ext cx="582660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2A51C4-DED0-A0EF-9331-7112D7696743}"/>
                  </a:ext>
                </a:extLst>
              </p:cNvPr>
              <p:cNvSpPr txBox="1"/>
              <p:nvPr/>
            </p:nvSpPr>
            <p:spPr>
              <a:xfrm>
                <a:off x="3906095" y="2769389"/>
                <a:ext cx="1145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P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4A0463-DC3B-41BF-F958-839A4C4A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095" y="2769389"/>
                <a:ext cx="1145442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9B5935-0153-E03F-AAC2-49D2607AD510}"/>
                  </a:ext>
                </a:extLst>
              </p:cNvPr>
              <p:cNvSpPr txBox="1"/>
              <p:nvPr/>
            </p:nvSpPr>
            <p:spPr>
              <a:xfrm>
                <a:off x="5987319" y="3655770"/>
                <a:ext cx="3681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1" i="1" smtClean="0">
                              <a:solidFill>
                                <a:srgbClr val="FE545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rgbClr val="FE5455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FE5455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pt-PT" sz="2000" b="1" dirty="0">
                  <a:solidFill>
                    <a:srgbClr val="FE5455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D95766-E5EF-E5E6-899C-4A41092FA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19" y="3655770"/>
                <a:ext cx="368113" cy="307777"/>
              </a:xfrm>
              <a:prstGeom prst="rect">
                <a:avLst/>
              </a:prstGeom>
              <a:blipFill>
                <a:blip r:embed="rId4"/>
                <a:stretch>
                  <a:fillRect l="-13115" b="-16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1B51B0-05DA-1D3C-0797-BE714E364C52}"/>
                  </a:ext>
                </a:extLst>
              </p:cNvPr>
              <p:cNvSpPr txBox="1"/>
              <p:nvPr/>
            </p:nvSpPr>
            <p:spPr>
              <a:xfrm>
                <a:off x="6022586" y="4929114"/>
                <a:ext cx="297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1" i="1" smtClean="0">
                              <a:solidFill>
                                <a:srgbClr val="FE545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rgbClr val="FE5455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FE5455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pt-PT" sz="2000" b="1" dirty="0">
                  <a:solidFill>
                    <a:srgbClr val="FE5455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BE2BE6-86A5-ADB6-F301-069DAED3A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586" y="4929114"/>
                <a:ext cx="297581" cy="307777"/>
              </a:xfrm>
              <a:prstGeom prst="rect">
                <a:avLst/>
              </a:prstGeom>
              <a:blipFill>
                <a:blip r:embed="rId5"/>
                <a:stretch>
                  <a:fillRect l="-28571" b="-3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0D65A9E-E8FB-82E7-1D65-5DC28310C0D3}"/>
              </a:ext>
            </a:extLst>
          </p:cNvPr>
          <p:cNvSpPr txBox="1"/>
          <p:nvPr/>
        </p:nvSpPr>
        <p:spPr>
          <a:xfrm>
            <a:off x="5128585" y="5477025"/>
            <a:ext cx="208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rgbClr val="FE5455"/>
                </a:solidFill>
              </a:rPr>
              <a:t>Charged-matter interface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5981E8-11F6-F947-827F-8D2A0A53E0AF}"/>
              </a:ext>
            </a:extLst>
          </p:cNvPr>
          <p:cNvSpPr txBox="1"/>
          <p:nvPr/>
        </p:nvSpPr>
        <p:spPr>
          <a:xfrm>
            <a:off x="8438555" y="5214735"/>
            <a:ext cx="264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RHS and reduction variables are changed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3BE04EF1-5066-E813-59EE-229585729717}"/>
              </a:ext>
            </a:extLst>
          </p:cNvPr>
          <p:cNvSpPr/>
          <p:nvPr/>
        </p:nvSpPr>
        <p:spPr>
          <a:xfrm rot="7852228">
            <a:off x="8257990" y="2067705"/>
            <a:ext cx="180863" cy="1523595"/>
          </a:xfrm>
          <a:prstGeom prst="upArrow">
            <a:avLst>
              <a:gd name="adj1" fmla="val 50000"/>
              <a:gd name="adj2" fmla="val 92141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55EDDA92-15A9-3CB3-3086-8DDE890B99D0}"/>
              </a:ext>
            </a:extLst>
          </p:cNvPr>
          <p:cNvSpPr/>
          <p:nvPr/>
        </p:nvSpPr>
        <p:spPr>
          <a:xfrm rot="18658570">
            <a:off x="8487896" y="1793244"/>
            <a:ext cx="179546" cy="1507277"/>
          </a:xfrm>
          <a:prstGeom prst="upArrow">
            <a:avLst>
              <a:gd name="adj1" fmla="val 50000"/>
              <a:gd name="adj2" fmla="val 83331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19E489-973C-9774-ACB6-F7CE9BB8F3B4}"/>
                  </a:ext>
                </a:extLst>
              </p:cNvPr>
              <p:cNvSpPr txBox="1"/>
              <p:nvPr/>
            </p:nvSpPr>
            <p:spPr>
              <a:xfrm>
                <a:off x="8792527" y="2044898"/>
                <a:ext cx="582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A9E2FA-CAEE-59AA-2E8D-3E2C003EA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527" y="2044898"/>
                <a:ext cx="5826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B49986-8FDB-44AF-B2A4-F85686AF662A}"/>
                  </a:ext>
                </a:extLst>
              </p:cNvPr>
              <p:cNvSpPr txBox="1"/>
              <p:nvPr/>
            </p:nvSpPr>
            <p:spPr>
              <a:xfrm>
                <a:off x="7173892" y="2835566"/>
                <a:ext cx="1145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P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9DEBAF-4D55-E601-9AE5-6E8BC7D45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892" y="2835566"/>
                <a:ext cx="1145442" cy="369332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627CD4-55B6-A060-2A13-C59897EA715F}"/>
                  </a:ext>
                </a:extLst>
              </p:cNvPr>
              <p:cNvSpPr txBox="1"/>
              <p:nvPr/>
            </p:nvSpPr>
            <p:spPr>
              <a:xfrm>
                <a:off x="607782" y="5014995"/>
                <a:ext cx="3852338" cy="899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PT" dirty="0"/>
                  <a:t>New evolution variable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d>
                          <m:d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PT" b="0" dirty="0"/>
              </a:p>
              <a:p>
                <a:pPr algn="ctr">
                  <a:lnSpc>
                    <a:spcPct val="150000"/>
                  </a:lnSpc>
                </a:pPr>
                <a:r>
                  <a:rPr lang="pt-PT" dirty="0"/>
                  <a:t>Electric potential as a static function</a:t>
                </a:r>
                <a:endParaRPr lang="pt-PT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677AC4-A433-4EF2-5575-6CEFFA4B3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82" y="5014995"/>
                <a:ext cx="3852338" cy="899926"/>
              </a:xfrm>
              <a:prstGeom prst="rect">
                <a:avLst/>
              </a:prstGeom>
              <a:blipFill>
                <a:blip r:embed="rId8"/>
                <a:stretch>
                  <a:fillRect l="-1266" r="-949" b="-1088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3BA17C4-845B-FB5E-BAD3-97CC0B7A4B2D}"/>
              </a:ext>
            </a:extLst>
          </p:cNvPr>
          <p:cNvSpPr/>
          <p:nvPr/>
        </p:nvSpPr>
        <p:spPr>
          <a:xfrm>
            <a:off x="287387" y="3485764"/>
            <a:ext cx="4493131" cy="2561075"/>
          </a:xfrm>
          <a:prstGeom prst="roundRect">
            <a:avLst/>
          </a:prstGeom>
          <a:noFill/>
          <a:ln w="28575">
            <a:solidFill>
              <a:srgbClr val="FF826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51FFF4-838F-4BC1-AF1C-29705CC91FB2}"/>
              </a:ext>
            </a:extLst>
          </p:cNvPr>
          <p:cNvSpPr txBox="1"/>
          <p:nvPr/>
        </p:nvSpPr>
        <p:spPr>
          <a:xfrm>
            <a:off x="939604" y="6151892"/>
            <a:ext cx="3188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solidFill>
                  <a:srgbClr val="FF8269"/>
                </a:solidFill>
              </a:rPr>
              <a:t>Only have results for this part yet</a:t>
            </a:r>
          </a:p>
        </p:txBody>
      </p:sp>
    </p:spTree>
    <p:extLst>
      <p:ext uri="{BB962C8B-B14F-4D97-AF65-F5344CB8AC3E}">
        <p14:creationId xmlns:p14="http://schemas.microsoft.com/office/powerpoint/2010/main" val="348191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9" grpId="0"/>
      <p:bldP spid="20" grpId="0" animBg="1"/>
      <p:bldP spid="21" grpId="0" animBg="1"/>
      <p:bldP spid="22" grpId="0"/>
      <p:bldP spid="23" grpId="0"/>
      <p:bldP spid="25" grpId="0"/>
      <p:bldP spid="24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DA479F-B38D-CBA5-9170-3D550FA85A5E}"/>
              </a:ext>
            </a:extLst>
          </p:cNvPr>
          <p:cNvSpPr/>
          <p:nvPr/>
        </p:nvSpPr>
        <p:spPr>
          <a:xfrm>
            <a:off x="5944416" y="1096827"/>
            <a:ext cx="5412687" cy="696428"/>
          </a:xfrm>
          <a:prstGeom prst="roundRect">
            <a:avLst/>
          </a:prstGeom>
          <a:solidFill>
            <a:srgbClr val="FFCB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53300-645F-E5F3-5EF3-818C0F71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Results and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47C17-A744-A971-CA93-37639B77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995EA-6606-E5AF-0284-9E952A0F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4620F6-91CB-2E50-1A1A-27B8DDB1038B}"/>
                  </a:ext>
                </a:extLst>
              </p:cNvPr>
              <p:cNvSpPr txBox="1"/>
              <p:nvPr/>
            </p:nvSpPr>
            <p:spPr>
              <a:xfrm>
                <a:off x="8537841" y="1231553"/>
                <a:ext cx="3291348" cy="426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pt-PT" i="0"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endChr m:val="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pt-PT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4620F6-91CB-2E50-1A1A-27B8DDB10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841" y="1231553"/>
                <a:ext cx="3291348" cy="426976"/>
              </a:xfrm>
              <a:prstGeom prst="rect">
                <a:avLst/>
              </a:prstGeom>
              <a:blipFill>
                <a:blip r:embed="rId2"/>
                <a:stretch>
                  <a:fillRect l="-557" t="-142857" b="-2185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826386C-48A3-941B-DC7C-C8DB25948D2D}"/>
              </a:ext>
            </a:extLst>
          </p:cNvPr>
          <p:cNvSpPr txBox="1"/>
          <p:nvPr/>
        </p:nvSpPr>
        <p:spPr>
          <a:xfrm>
            <a:off x="6112122" y="126037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Curl constraint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DD298C-E586-732E-7C24-BEFA28C3F0D1}"/>
                  </a:ext>
                </a:extLst>
              </p:cNvPr>
              <p:cNvSpPr txBox="1"/>
              <p:nvPr/>
            </p:nvSpPr>
            <p:spPr>
              <a:xfrm>
                <a:off x="787025" y="1123879"/>
                <a:ext cx="43894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The implementation of the vector potential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dirty="0"/>
                  <a:t> introduces a new constraint: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DD298C-E586-732E-7C24-BEFA28C3F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25" y="1123879"/>
                <a:ext cx="4389415" cy="646331"/>
              </a:xfrm>
              <a:prstGeom prst="rect">
                <a:avLst/>
              </a:prstGeom>
              <a:blipFill>
                <a:blip r:embed="rId3"/>
                <a:stretch>
                  <a:fillRect l="-1111" t="-4717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9510965-D385-0F8B-C513-08B24449BF8A}"/>
              </a:ext>
            </a:extLst>
          </p:cNvPr>
          <p:cNvSpPr txBox="1"/>
          <p:nvPr/>
        </p:nvSpPr>
        <p:spPr>
          <a:xfrm>
            <a:off x="5216837" y="212599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D94A1D"/>
                </a:solidFill>
              </a:rPr>
              <a:t>Simulations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33C9FB7C-36D6-6633-FF25-52837ADFD5E3}"/>
              </a:ext>
            </a:extLst>
          </p:cNvPr>
          <p:cNvSpPr/>
          <p:nvPr/>
        </p:nvSpPr>
        <p:spPr>
          <a:xfrm rot="16200000">
            <a:off x="5738710" y="-120937"/>
            <a:ext cx="448970" cy="5752008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FF8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D2A58-0BAF-4C48-7B73-241528AC2FAE}"/>
              </a:ext>
            </a:extLst>
          </p:cNvPr>
          <p:cNvSpPr txBox="1"/>
          <p:nvPr/>
        </p:nvSpPr>
        <p:spPr>
          <a:xfrm>
            <a:off x="1417503" y="3014804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D94A1D"/>
                </a:solidFill>
              </a:rPr>
              <a:t>EM dipole in flat 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440D31-DF76-5519-0430-B8C07E4B57C3}"/>
                  </a:ext>
                </a:extLst>
              </p:cNvPr>
              <p:cNvSpPr txBox="1"/>
              <p:nvPr/>
            </p:nvSpPr>
            <p:spPr>
              <a:xfrm>
                <a:off x="1194359" y="3445944"/>
                <a:ext cx="43894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dirty="0"/>
                  <a:t>Error with exact solution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pt-PT" dirty="0"/>
                  <a:t> converges exponentially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440D31-DF76-5519-0430-B8C07E4B5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359" y="3445944"/>
                <a:ext cx="4389415" cy="646331"/>
              </a:xfrm>
              <a:prstGeom prst="rect">
                <a:avLst/>
              </a:prstGeom>
              <a:blipFill>
                <a:blip r:embed="rId4"/>
                <a:stretch>
                  <a:fillRect l="-972" t="-4717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953CC8-8F62-94CD-9215-EEFAFC787A50}"/>
                  </a:ext>
                </a:extLst>
              </p:cNvPr>
              <p:cNvSpPr txBox="1"/>
              <p:nvPr/>
            </p:nvSpPr>
            <p:spPr>
              <a:xfrm>
                <a:off x="6784313" y="3413201"/>
                <a:ext cx="44412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dirty="0"/>
                  <a:t>Error with exact solution converges exponentially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pt-PT" dirty="0"/>
                  <a:t> grows exponentially with resolution and in time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953CC8-8F62-94CD-9215-EEFAFC78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313" y="3413201"/>
                <a:ext cx="4441281" cy="1200329"/>
              </a:xfrm>
              <a:prstGeom prst="rect">
                <a:avLst/>
              </a:prstGeom>
              <a:blipFill>
                <a:blip r:embed="rId5"/>
                <a:stretch>
                  <a:fillRect l="-962" t="-3046" b="-71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9398F12-BD2B-ACEB-0572-0BE20FE3A826}"/>
              </a:ext>
            </a:extLst>
          </p:cNvPr>
          <p:cNvSpPr txBox="1"/>
          <p:nvPr/>
        </p:nvSpPr>
        <p:spPr>
          <a:xfrm>
            <a:off x="6452804" y="3014804"/>
            <a:ext cx="477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D94A1D"/>
                </a:solidFill>
              </a:rPr>
              <a:t>RN black hole with fixed background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F08C900-82B4-DA12-9186-5F8D92A4A217}"/>
              </a:ext>
            </a:extLst>
          </p:cNvPr>
          <p:cNvSpPr/>
          <p:nvPr/>
        </p:nvSpPr>
        <p:spPr>
          <a:xfrm flipH="1">
            <a:off x="1478882" y="4923228"/>
            <a:ext cx="9403481" cy="1429789"/>
          </a:xfrm>
          <a:prstGeom prst="roundRect">
            <a:avLst>
              <a:gd name="adj" fmla="val 10293"/>
            </a:avLst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chemeClr val="accent6">
                  <a:lumMod val="75000"/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A3D3CEF0-DDE1-7018-E673-8BC42FCB6C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07883" y="5092972"/>
                <a:ext cx="5752008" cy="1328759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PT" sz="1600" b="1" dirty="0">
                    <a:solidFill>
                      <a:schemeClr val="bg1"/>
                    </a:solidFill>
                  </a:rPr>
                  <a:t>Implement constraint damping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pt-PT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pt-PT" sz="1600" b="1" dirty="0">
                  <a:solidFill>
                    <a:schemeClr val="bg1"/>
                  </a:solidFill>
                </a:endParaRPr>
              </a:p>
              <a:p>
                <a:r>
                  <a:rPr lang="pt-PT" sz="1600" b="1" dirty="0">
                    <a:solidFill>
                      <a:schemeClr val="bg1"/>
                    </a:solidFill>
                  </a:rPr>
                  <a:t>Follow similar procedure for charged scalar field</a:t>
                </a:r>
              </a:p>
              <a:p>
                <a:r>
                  <a:rPr lang="pt-PT" sz="1600" b="1" dirty="0">
                    <a:solidFill>
                      <a:schemeClr val="bg1"/>
                    </a:solidFill>
                  </a:rPr>
                  <a:t>Do critical collapse for charged scalar field </a:t>
                </a:r>
              </a:p>
            </p:txBody>
          </p:sp>
        </mc:Choice>
        <mc:Fallback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A3D3CEF0-DDE1-7018-E673-8BC42FCB6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83" y="5092972"/>
                <a:ext cx="5752008" cy="1328759"/>
              </a:xfrm>
              <a:prstGeom prst="rect">
                <a:avLst/>
              </a:prstGeom>
              <a:blipFill>
                <a:blip r:embed="rId6"/>
                <a:stretch>
                  <a:fillRect l="-2013" t="-27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6280C5C-E105-7B74-6475-E1FA07C35E39}"/>
              </a:ext>
            </a:extLst>
          </p:cNvPr>
          <p:cNvSpPr txBox="1"/>
          <p:nvPr/>
        </p:nvSpPr>
        <p:spPr>
          <a:xfrm>
            <a:off x="2125196" y="5438067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</a:rPr>
              <a:t>Future work:</a:t>
            </a:r>
          </a:p>
        </p:txBody>
      </p:sp>
    </p:spTree>
    <p:extLst>
      <p:ext uri="{BB962C8B-B14F-4D97-AF65-F5344CB8AC3E}">
        <p14:creationId xmlns:p14="http://schemas.microsoft.com/office/powerpoint/2010/main" val="18704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1" grpId="0"/>
      <p:bldP spid="12" grpId="0"/>
      <p:bldP spid="14" grpId="0"/>
      <p:bldP spid="26" grpId="0" animBg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F0C49F-DD0F-8944-8A45-C815774B5C27}"/>
              </a:ext>
            </a:extLst>
          </p:cNvPr>
          <p:cNvSpPr/>
          <p:nvPr/>
        </p:nvSpPr>
        <p:spPr>
          <a:xfrm rot="10800000" flipH="1">
            <a:off x="-1463040" y="-86062"/>
            <a:ext cx="13792367" cy="706966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chemeClr val="accent6">
                  <a:lumMod val="75000"/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D0E0A-E619-0008-02CF-5649E88C7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2265"/>
            <a:ext cx="9144000" cy="2478024"/>
          </a:xfrm>
        </p:spPr>
        <p:txBody>
          <a:bodyPr anchor="ctr"/>
          <a:lstStyle/>
          <a:p>
            <a:r>
              <a:rPr lang="pt-PT" sz="4800" dirty="0">
                <a:solidFill>
                  <a:schemeClr val="bg1"/>
                </a:solidFill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99053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1FBF-DB9E-532D-D703-EA51822E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3 + 1 Decomposition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BB63A-8E8E-8080-840E-0E0FAF33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6CA2E-8765-88C1-A5B9-D21D0075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276DE-229C-E3A7-F11A-14002FED5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7374" r="61657" b="-1"/>
          <a:stretch>
            <a:fillRect/>
          </a:stretch>
        </p:blipFill>
        <p:spPr>
          <a:xfrm>
            <a:off x="833076" y="1203203"/>
            <a:ext cx="1526666" cy="828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8B1255-4FE7-CF07-71CC-C7B38810A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76" y="3466369"/>
            <a:ext cx="1887348" cy="530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0BCC43-E3A8-CFF1-4261-F201F72C2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76" y="4922603"/>
            <a:ext cx="2344009" cy="4548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B73683-A338-4F92-5D86-0DCD6CFCE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622" y="2138139"/>
            <a:ext cx="4882578" cy="3717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CD3B89-D163-1BE1-611E-E8C35769C360}"/>
                  </a:ext>
                </a:extLst>
              </p:cNvPr>
              <p:cNvSpPr txBox="1"/>
              <p:nvPr/>
            </p:nvSpPr>
            <p:spPr>
              <a:xfrm>
                <a:off x="3716556" y="1570225"/>
                <a:ext cx="29470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D94A1D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PT" dirty="0">
                    <a:solidFill>
                      <a:srgbClr val="D94A1D"/>
                    </a:solidFill>
                  </a:rPr>
                  <a:t> – unit normal vector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solidFill>
                              <a:srgbClr val="D94A1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b="0" i="0" smtClean="0">
                            <a:solidFill>
                              <a:srgbClr val="D94A1D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D94A1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pt-PT" b="0" dirty="0">
                  <a:solidFill>
                    <a:srgbClr val="D94A1D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1" smtClean="0">
                        <a:solidFill>
                          <a:srgbClr val="D94A1D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PT" b="0" dirty="0">
                    <a:solidFill>
                      <a:srgbClr val="D94A1D"/>
                    </a:solidFill>
                  </a:rPr>
                  <a:t> – lapse</a:t>
                </a:r>
              </a:p>
              <a:p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D94A1D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pt-PT" b="0" dirty="0">
                    <a:solidFill>
                      <a:srgbClr val="D94A1D"/>
                    </a:solidFill>
                  </a:rPr>
                  <a:t> – shift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CD3B89-D163-1BE1-611E-E8C35769C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56" y="1570225"/>
                <a:ext cx="2947025" cy="923330"/>
              </a:xfrm>
              <a:prstGeom prst="rect">
                <a:avLst/>
              </a:prstGeom>
              <a:blipFill>
                <a:blip r:embed="rId6"/>
                <a:stretch>
                  <a:fillRect l="-621" t="-3974" b="-993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C07C8FA-54FC-010B-CFA1-29E8C8A4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80"/>
          <a:stretch>
            <a:fillRect/>
          </a:stretch>
        </p:blipFill>
        <p:spPr>
          <a:xfrm>
            <a:off x="833076" y="2031890"/>
            <a:ext cx="2091158" cy="7060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EB8D41-65DD-5A01-0470-D21DD09BF1D4}"/>
              </a:ext>
            </a:extLst>
          </p:cNvPr>
          <p:cNvSpPr txBox="1"/>
          <p:nvPr/>
        </p:nvSpPr>
        <p:spPr>
          <a:xfrm>
            <a:off x="3716556" y="354697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D94A1D"/>
                </a:solidFill>
              </a:rPr>
              <a:t>Projection operator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4B9F3D-9459-3DD4-6C1D-C865FAAAFC00}"/>
              </a:ext>
            </a:extLst>
          </p:cNvPr>
          <p:cNvSpPr txBox="1"/>
          <p:nvPr/>
        </p:nvSpPr>
        <p:spPr>
          <a:xfrm>
            <a:off x="4788309" y="297425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PT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8759B8-B2B8-6FAC-ED91-373A264B1556}"/>
              </a:ext>
            </a:extLst>
          </p:cNvPr>
          <p:cNvSpPr txBox="1"/>
          <p:nvPr/>
        </p:nvSpPr>
        <p:spPr>
          <a:xfrm>
            <a:off x="3716556" y="4826841"/>
            <a:ext cx="213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D94A1D"/>
                </a:solidFill>
              </a:rPr>
              <a:t>Decomposition of 4-vector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B2856A-346F-4BF7-87D7-C929D52B8BE8}"/>
              </a:ext>
            </a:extLst>
          </p:cNvPr>
          <p:cNvSpPr txBox="1"/>
          <p:nvPr/>
        </p:nvSpPr>
        <p:spPr>
          <a:xfrm>
            <a:off x="8426698" y="5896068"/>
            <a:ext cx="40427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200" dirty="0"/>
              <a:t>[Baumgarte and Shapiro. “Numerical Relativity”]</a:t>
            </a:r>
          </a:p>
        </p:txBody>
      </p:sp>
    </p:spTree>
    <p:extLst>
      <p:ext uri="{BB962C8B-B14F-4D97-AF65-F5344CB8AC3E}">
        <p14:creationId xmlns:p14="http://schemas.microsoft.com/office/powerpoint/2010/main" val="363338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612CB3-BDAD-0C52-FA20-AD8E1FEDE718}"/>
              </a:ext>
            </a:extLst>
          </p:cNvPr>
          <p:cNvSpPr/>
          <p:nvPr/>
        </p:nvSpPr>
        <p:spPr>
          <a:xfrm>
            <a:off x="2771615" y="1049080"/>
            <a:ext cx="8318418" cy="922751"/>
          </a:xfrm>
          <a:prstGeom prst="roundRect">
            <a:avLst/>
          </a:prstGeom>
          <a:solidFill>
            <a:srgbClr val="FFCB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0B526-2148-99F3-B589-0C617F03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Penalty method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64855-E024-F9A5-4C31-092596E7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Friday, January 28, 2026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01BB7-2D97-130D-6B10-CBA19C63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4B4BB-1FF7-0D3C-CB47-73D763E7583E}"/>
              </a:ext>
            </a:extLst>
          </p:cNvPr>
          <p:cNvSpPr txBox="1"/>
          <p:nvPr/>
        </p:nvSpPr>
        <p:spPr>
          <a:xfrm>
            <a:off x="530112" y="1315215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D94A1D"/>
                </a:solidFill>
              </a:rPr>
              <a:t>Well-posedness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4A79D-3442-1F28-CD85-B15562B6A648}"/>
              </a:ext>
            </a:extLst>
          </p:cNvPr>
          <p:cNvSpPr txBox="1"/>
          <p:nvPr/>
        </p:nvSpPr>
        <p:spPr>
          <a:xfrm>
            <a:off x="3012786" y="1176716"/>
            <a:ext cx="831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 PDEs system is well-posed if there exists a unique solution that depends continuously on the initial data. Equivalent to being stronly hyperbolic.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86A6FF-893A-A11A-F0F2-8C0209565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01" y="2217616"/>
            <a:ext cx="2595914" cy="543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5900C1-5A8A-0785-1B37-5985ECFE206A}"/>
                  </a:ext>
                </a:extLst>
              </p:cNvPr>
              <p:cNvSpPr txBox="1"/>
              <p:nvPr/>
            </p:nvSpPr>
            <p:spPr>
              <a:xfrm>
                <a:off x="3595449" y="2304677"/>
                <a:ext cx="6093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/>
                  <a:t>If this is strongly hyperbolic, then for every spatial vector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5900C1-5A8A-0785-1B37-5985ECFE2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449" y="2304677"/>
                <a:ext cx="6093271" cy="369332"/>
              </a:xfrm>
              <a:prstGeom prst="rect">
                <a:avLst/>
              </a:prstGeom>
              <a:blipFill>
                <a:blip r:embed="rId3"/>
                <a:stretch>
                  <a:fillRect l="-901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2508A320-4DE7-1957-894E-C849AE168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821" y="2349227"/>
            <a:ext cx="2095002" cy="3693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E945BE-9868-6463-4773-5F54DE3E8AA2}"/>
              </a:ext>
            </a:extLst>
          </p:cNvPr>
          <p:cNvSpPr txBox="1"/>
          <p:nvPr/>
        </p:nvSpPr>
        <p:spPr>
          <a:xfrm>
            <a:off x="6548724" y="2778984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has real eigenvalues &amp; complete set of eigenvectors</a:t>
            </a: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AD064472-83B0-3AC5-6AE5-8A060C625E4C}"/>
              </a:ext>
            </a:extLst>
          </p:cNvPr>
          <p:cNvSpPr/>
          <p:nvPr/>
        </p:nvSpPr>
        <p:spPr>
          <a:xfrm rot="16206342">
            <a:off x="3090269" y="2257435"/>
            <a:ext cx="320511" cy="505025"/>
          </a:xfrm>
          <a:prstGeom prst="upArrow">
            <a:avLst>
              <a:gd name="adj1" fmla="val 37945"/>
              <a:gd name="adj2" fmla="val 50000"/>
            </a:avLst>
          </a:prstGeom>
          <a:solidFill>
            <a:srgbClr val="FE545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E5455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913BEF-0CFD-5E74-5543-7D2EC6E2DAA7}"/>
              </a:ext>
            </a:extLst>
          </p:cNvPr>
          <p:cNvSpPr txBox="1"/>
          <p:nvPr/>
        </p:nvSpPr>
        <p:spPr>
          <a:xfrm>
            <a:off x="479044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PT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AC0828-A40C-DCFF-82B5-30073AAF8297}"/>
              </a:ext>
            </a:extLst>
          </p:cNvPr>
          <p:cNvSpPr txBox="1"/>
          <p:nvPr/>
        </p:nvSpPr>
        <p:spPr>
          <a:xfrm>
            <a:off x="498439" y="3672712"/>
            <a:ext cx="259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Characteristic variables are travelling waves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926AC17-CE0E-9384-87F2-38C717BB0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171" y="3737279"/>
            <a:ext cx="949960" cy="444476"/>
          </a:xfrm>
          <a:prstGeom prst="rect">
            <a:avLst/>
          </a:prstGeom>
        </p:spPr>
      </p:pic>
      <p:sp>
        <p:nvSpPr>
          <p:cNvPr id="30" name="Arrow: Up 29">
            <a:extLst>
              <a:ext uri="{FF2B5EF4-FFF2-40B4-BE49-F238E27FC236}">
                <a16:creationId xmlns:a16="http://schemas.microsoft.com/office/drawing/2014/main" id="{D169DEE4-3C5F-879E-8EA8-8AFA8513C7CE}"/>
              </a:ext>
            </a:extLst>
          </p:cNvPr>
          <p:cNvSpPr/>
          <p:nvPr/>
        </p:nvSpPr>
        <p:spPr>
          <a:xfrm rot="5400000">
            <a:off x="5206667" y="3686760"/>
            <a:ext cx="320511" cy="505025"/>
          </a:xfrm>
          <a:prstGeom prst="upArrow">
            <a:avLst>
              <a:gd name="adj1" fmla="val 37945"/>
              <a:gd name="adj2" fmla="val 50000"/>
            </a:avLst>
          </a:prstGeom>
          <a:solidFill>
            <a:srgbClr val="FE545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E5455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E94A246-D8B8-EEFE-366E-4F696AADE7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7849"/>
          <a:stretch>
            <a:fillRect/>
          </a:stretch>
        </p:blipFill>
        <p:spPr>
          <a:xfrm>
            <a:off x="5997293" y="3763602"/>
            <a:ext cx="332725" cy="369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C50E25-A650-DDF7-32D6-C368DAB4959F}"/>
                  </a:ext>
                </a:extLst>
              </p:cNvPr>
              <p:cNvSpPr txBox="1"/>
              <p:nvPr/>
            </p:nvSpPr>
            <p:spPr>
              <a:xfrm flipH="1">
                <a:off x="6441790" y="3730196"/>
                <a:ext cx="4780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are left-eigenvectors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pt-PT" dirty="0"/>
                  <a:t> with eigenvalue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C50E25-A650-DDF7-32D6-C368DAB49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41790" y="3730196"/>
                <a:ext cx="4780281" cy="369332"/>
              </a:xfrm>
              <a:prstGeom prst="rect">
                <a:avLst/>
              </a:prstGeom>
              <a:blipFill>
                <a:blip r:embed="rId6"/>
                <a:stretch>
                  <a:fillRect l="-1148"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D954F55B-1DD8-8C8D-44F0-1483050F9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5236" y="5136481"/>
            <a:ext cx="4830182" cy="54681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2225FEA-9B79-C111-FF20-64DF6BFEC52D}"/>
              </a:ext>
            </a:extLst>
          </p:cNvPr>
          <p:cNvSpPr txBox="1"/>
          <p:nvPr/>
        </p:nvSpPr>
        <p:spPr>
          <a:xfrm>
            <a:off x="538167" y="486178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D94A1D"/>
                </a:solidFill>
              </a:rPr>
              <a:t>Penalty method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E8204E-1514-E12C-5F36-6B4EF29049B3}"/>
              </a:ext>
            </a:extLst>
          </p:cNvPr>
          <p:cNvSpPr/>
          <p:nvPr/>
        </p:nvSpPr>
        <p:spPr>
          <a:xfrm>
            <a:off x="192525" y="4662174"/>
            <a:ext cx="11817168" cy="1398515"/>
          </a:xfrm>
          <a:prstGeom prst="roundRect">
            <a:avLst>
              <a:gd name="adj" fmla="val 6979"/>
            </a:avLst>
          </a:prstGeom>
          <a:noFill/>
          <a:ln w="28575">
            <a:solidFill>
              <a:srgbClr val="FE545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A95E8A-E0C6-E49D-DEED-2AFDC28A18A0}"/>
              </a:ext>
            </a:extLst>
          </p:cNvPr>
          <p:cNvSpPr txBox="1"/>
          <p:nvPr/>
        </p:nvSpPr>
        <p:spPr>
          <a:xfrm>
            <a:off x="8367364" y="4883475"/>
            <a:ext cx="3320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D94A1D"/>
                </a:solidFill>
              </a:rPr>
              <a:t>Force outgoing charcteristic var to be incoming characteristic var in next patch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9B2C4F-7D48-78B4-2D25-1299242D10D2}"/>
              </a:ext>
            </a:extLst>
          </p:cNvPr>
          <p:cNvSpPr txBox="1"/>
          <p:nvPr/>
        </p:nvSpPr>
        <p:spPr>
          <a:xfrm>
            <a:off x="318934" y="5225432"/>
            <a:ext cx="234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rgbClr val="D94A1D"/>
                </a:solidFill>
              </a:rPr>
              <a:t>Change rhs at boundary</a:t>
            </a:r>
          </a:p>
        </p:txBody>
      </p:sp>
    </p:spTree>
    <p:extLst>
      <p:ext uri="{BB962C8B-B14F-4D97-AF65-F5344CB8AC3E}">
        <p14:creationId xmlns:p14="http://schemas.microsoft.com/office/powerpoint/2010/main" val="177375500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Custom 6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1_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8acb93-bf33-4343-be84-9253cef959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C2EE75243E284E894001518D37E431" ma:contentTypeVersion="16" ma:contentTypeDescription="Criar um novo documento." ma:contentTypeScope="" ma:versionID="18c57857bf4dd763bc5e1806543a4014">
  <xsd:schema xmlns:xsd="http://www.w3.org/2001/XMLSchema" xmlns:xs="http://www.w3.org/2001/XMLSchema" xmlns:p="http://schemas.microsoft.com/office/2006/metadata/properties" xmlns:ns3="458acb93-bf33-4343-be84-9253cef95939" xmlns:ns4="a46d500d-6b5c-44c8-9dd6-e0552e4b752c" targetNamespace="http://schemas.microsoft.com/office/2006/metadata/properties" ma:root="true" ma:fieldsID="56dc02db0b5d23020c8e12e3b09606c0" ns3:_="" ns4:_="">
    <xsd:import namespace="458acb93-bf33-4343-be84-9253cef95939"/>
    <xsd:import namespace="a46d500d-6b5c-44c8-9dd6-e0552e4b75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acb93-bf33-4343-be84-9253cef959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d500d-6b5c-44c8-9dd6-e0552e4b75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F72AC4-798B-4B41-80C5-FDD17755B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B2A937-4DA0-42A0-9004-146A8C691596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458acb93-bf33-4343-be84-9253cef95939"/>
    <ds:schemaRef ds:uri="http://schemas.openxmlformats.org/package/2006/metadata/core-properties"/>
    <ds:schemaRef ds:uri="a46d500d-6b5c-44c8-9dd6-e0552e4b752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44047E-6343-4A7F-80E6-24E55E8228B9}">
  <ds:schemaRefs>
    <ds:schemaRef ds:uri="458acb93-bf33-4343-be84-9253cef95939"/>
    <ds:schemaRef ds:uri="a46d500d-6b5c-44c8-9dd6-e0552e4b75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Joana_Yao_PIC2_presentation_ppt</Template>
  <TotalTime>50</TotalTime>
  <Words>590</Words>
  <Application>Microsoft Office PowerPoint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Arial</vt:lpstr>
      <vt:lpstr>Avenir Next LT Pro</vt:lpstr>
      <vt:lpstr>Avenir Next LT Pro Light</vt:lpstr>
      <vt:lpstr>Calibri</vt:lpstr>
      <vt:lpstr>Cambria Math</vt:lpstr>
      <vt:lpstr>Helvetica</vt:lpstr>
      <vt:lpstr>GradientRiseVTI</vt:lpstr>
      <vt:lpstr>1_GradientRiseVTI</vt:lpstr>
      <vt:lpstr>Gravitational critical collapse with a charged scalar field</vt:lpstr>
      <vt:lpstr>Introduction</vt:lpstr>
      <vt:lpstr>Field Equations</vt:lpstr>
      <vt:lpstr>Numerical Implementation: BAMPS</vt:lpstr>
      <vt:lpstr>Numerical Implementation: BAMPS</vt:lpstr>
      <vt:lpstr>Results and Future work</vt:lpstr>
      <vt:lpstr>Backup Slides</vt:lpstr>
      <vt:lpstr>3 + 1 Decomposition</vt:lpstr>
      <vt:lpstr>Penalty method</vt:lpstr>
      <vt:lpstr>Electromagnetic dipole in flat background</vt:lpstr>
      <vt:lpstr>Electromagnetic dipole in flat background</vt:lpstr>
      <vt:lpstr>Electromagnetic dipole in flat background</vt:lpstr>
      <vt:lpstr>Reissner-Nordström BH in fixed background</vt:lpstr>
      <vt:lpstr>Reissner-Nordström BH in fixed background</vt:lpstr>
      <vt:lpstr>Reissner-Nordström BH in fixed background</vt:lpstr>
      <vt:lpstr>Reissner-Nordström BH Gauge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Joana Yao</dc:creator>
  <cp:lastModifiedBy>Joana Yao</cp:lastModifiedBy>
  <cp:revision>2</cp:revision>
  <dcterms:created xsi:type="dcterms:W3CDTF">2026-01-25T21:08:42Z</dcterms:created>
  <dcterms:modified xsi:type="dcterms:W3CDTF">2026-01-25T21:59:42Z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0x010100D0C2EE75243E284E894001518D37E431</vt:lpwstr>
  </property>
</Properties>
</file>