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1" r:id="rId3"/>
    <p:sldId id="348" r:id="rId4"/>
    <p:sldId id="337" r:id="rId5"/>
    <p:sldId id="341" r:id="rId6"/>
    <p:sldId id="330" r:id="rId7"/>
    <p:sldId id="349" r:id="rId8"/>
    <p:sldId id="343" r:id="rId9"/>
    <p:sldId id="344" r:id="rId10"/>
    <p:sldId id="324" r:id="rId11"/>
    <p:sldId id="350" r:id="rId12"/>
    <p:sldId id="351" r:id="rId13"/>
    <p:sldId id="331" r:id="rId14"/>
    <p:sldId id="332" r:id="rId15"/>
    <p:sldId id="333" r:id="rId16"/>
    <p:sldId id="335" r:id="rId17"/>
    <p:sldId id="336" r:id="rId18"/>
    <p:sldId id="352" r:id="rId19"/>
    <p:sldId id="346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EC"/>
    <a:srgbClr val="D6D6F0"/>
    <a:srgbClr val="C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B18CF-A744-4C63-9F80-A6869D41664D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4A0D-958D-499B-8324-8E7CF5BA5F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65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260E-684E-0ABE-18C6-7B6B357F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74D1D21-9607-85B5-6589-4B4F24E91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32CBCAA-35C2-D319-A14A-6E4EA40CD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C800163-BC34-C155-B977-D7D6AAB53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88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AB12-6EAD-8862-75C7-63DE411B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667CA01-F51F-E859-4D7C-565369C5B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539E428-031B-0413-5FAF-DD0DC3295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5FEF403-368D-40BC-2525-327341657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49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D7713-7276-35CB-96A4-D7420B01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F96622E-426E-10AC-6A0A-A31FE6756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C10206B-BCF4-B67D-4D85-5A569957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7FFEFA4-B954-3D42-6CF2-E92AF1104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956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7AFE5-181A-7121-197E-B12D3685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2575328-D35D-958E-2E83-855E79045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8515575-C40F-25F6-A8B6-54D5E81FF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1081779-9CE0-240D-03CB-640103087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034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9EBE-2B4E-FC5A-7B78-8A0C7889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2B57C0A-9B27-124F-9FF8-B24E039B8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70D277B-9467-6C6A-C258-CA9644244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8B21400-7FA2-0566-56F8-A1A0A3C84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979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96E6-47BD-A404-D0E8-5F89C4E1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860CDA7-FA00-A31C-0A60-34C50F3E4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10A8D99-91E9-8B33-FCA1-9C26316D2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6883D69-DBE4-C423-E6A7-E4E7F1FA6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883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6E42-2732-9981-B832-B042EF450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CF0EC29-F451-A927-F330-F3266738B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44C8513-086B-2760-6EBE-BC9CDFF4C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CE39014-B2CB-7560-A6E9-23439069A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250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82348-0F29-7162-691B-CF2C6545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CE92A37-F034-81AD-7A43-2A377B32A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EFD78AF-2030-A303-D449-D8AC1E4E0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42D330-A0EE-B0C3-039E-2FD6D20F3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455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2CA1-D062-0479-54C2-704BD932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CB826B8-9F77-F8A3-8F98-DB7CE1159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A9E1E0C-BE65-B4FF-54AD-A91562AB9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7DB8F50-3481-823D-FDC8-B16B7FE95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30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E4E3-90C0-C8E2-0C3E-AEFE65D10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B3CB011-9A9F-AE5A-F61E-C39F53BA0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F11D82A-ED3A-CCE6-EC8A-BF962609C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76CCF86-C15D-7A83-816B-2386C338B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00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90AF-ACE4-6CB2-295A-B80C9861B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8352612-1868-458C-930B-1627897A2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F125047-D3A9-8C14-E869-C606B205C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028BC44-58F3-436F-8568-FD145D24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87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65B4-48BA-ED9E-F7E6-23754B3CC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11C110F-ED01-1D95-010E-B78E5C515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AE932AC-0753-C09B-5266-5A8C68168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34E307-D6B4-1CAE-3191-5905B8C89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767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DF6F-3E94-9A04-817A-A88CCB63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F9D8BC8-B5E6-5EE8-D644-61AAA537C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8A03D4C-0D33-2210-640B-53945170E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B76534-D6FC-EE6D-2390-FD23D0B6B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48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A781-8E0E-B2BA-7D34-5649504D7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E3AA36-135D-2A87-4AB5-F4AEAE543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1C439A0-C8E8-01E0-D510-69A4E77D7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34856F5-D88D-F01B-8311-C24045755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89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1759-5A9A-A65B-C87D-82A18087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FD6F500-A341-76E5-5F25-2CDE8292E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F83F1A1-E786-2501-2481-26981E287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1976C2-B421-0B64-893B-0BD258C91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843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3085-3247-F602-540D-4A458D9CD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C3487B8-8165-763A-3E60-CA9A92C7F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A40B303-86BF-8217-B359-8C35F3BE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BC752A4-C86D-530D-179F-25134CDCF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9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8E156-3D30-A307-342D-F140AB9D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0F251D0-AC09-3E8F-E29C-7F27C58E4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549D947-CD72-ABAE-FA2C-923097CB1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C09C47D-02FC-264D-70FA-C8A7B083B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4A0D-958D-499B-8324-8E7CF5BA5F1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46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8DA7-35EF-ACAF-5907-5C2FCBA4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70001-BA6B-686C-8994-FF79D2B89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88771-0240-4F95-92A6-3276AFB0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FD725-3351-BCBD-C2F2-ECEE326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DB96-B62C-8300-F8A3-70BFB85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7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D3B2-3C8A-B7F8-602E-CA82D7C5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71AB9-67E6-097F-4EC5-66275FD70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79111-4017-5B6D-2009-3DE55088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F63-61C5-67AD-2F69-F6E93009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54D5F-2949-E5EA-7B64-9F7F136C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3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4E762-82AF-A499-8E11-262023F40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01241-A636-3B18-0152-FDB51A627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10D8-35F7-7187-4FFC-92E0C16C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9CEE7-69F4-CEB3-EF18-3213768F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330E6-371F-63D4-FED1-706CE1E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6B19-7C0B-CF0A-608F-2043B49E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856B-E5E3-1DF7-D452-A08CEDDD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BA76-49E7-C06A-3F25-221F6D3C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12DE-CB3D-3D0A-FE21-934C2C6D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B119-2A36-0B37-45B9-A4A26F8F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9F3F-89C9-AF6E-4529-AF8EC559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570E-04E2-6BDE-5225-1EEE4D4C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94AE-883F-BD98-7BEA-8215BE57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E9A9-138A-4920-734A-1CA78E52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D699-D599-D168-16B0-063E7E2C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7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459D-840A-B9B6-7018-903A30F0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0049-8003-170E-B9B3-3F8601FD9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27C06-530B-14F9-E5C6-9A69B732E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B047-908F-D819-7C41-DD6901A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5607C-7470-51F8-4A80-A81ED2CA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A8C4A-92BF-B872-41F5-343B83BB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F2C2-B127-5F19-08FC-E607EFC7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848FF-75AC-C6CE-C8D3-32C8281B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55135-FB05-00D0-797E-EE00D998B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08844-3957-C8A2-B71D-887362D9E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761D8-0B88-40AC-A259-E639A430F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FA427-F6E0-445A-7607-52C79B38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8A636-02D7-682C-5327-2704CA62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10217-AE83-3876-4B0F-4900897C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1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CB3B-C4F6-FD3C-652D-6D752605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21107-4227-336A-90CA-EE077058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FA460-BB3B-B7D2-EB31-F5E2B4F4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B8C8C-CA04-61CB-A490-AE3A3DD7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7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B2EA5-C669-4703-1FB4-55AA0D51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F2FA6-3DF4-F0AA-86D9-25E89453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0EF9A-7692-65CF-F531-22D4EBF8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4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9849-503E-3EB4-4A5A-6B6DD9C6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3318-D937-55DD-7C5E-DD03D441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10C53-A462-9081-6CBA-5A117B8E5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47669-AC12-8268-B4B9-44F35FF4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17078-50B7-33A7-FB7A-D562122D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10FD9-A05F-223C-F2F5-9B74F54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3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D6E-9E68-7BAE-4108-9C34BC86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6DACA-D8CB-C50F-3B86-8D4417855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657D1-43C9-802A-DAF4-B9465C95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A66DE-51B5-202D-6C2F-60F23F26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5468-41C0-5B64-8558-6C0069C9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5BDF-CA74-75BF-5403-0ECFB384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2E845-E893-2945-AA61-A7EDAFC6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0A85-A2FF-E139-B2B8-B9E52204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EB6F-2D9B-6D2C-1228-8D415B4A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98737-E2BE-46F1-B6C0-0A3689C1C16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9F191-6EF7-B850-7B6F-CC93A266C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55CE-2320-CBA6-BFFF-F6A63EEC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AC046-F6E8-4024-87E2-CFA6C8701F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F5F2B-13BD-7BC2-DC03-C4BA75592476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727D2D-0E5F-EF01-B29D-47FA37B4F8D8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17B60-F712-3588-8C9A-436D2BE5B28A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60CC05-FCB1-28C4-71EB-B6C6B4B20123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4A1810-F4EC-AEB0-A81E-281DE736DD87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130E42-FCBB-35D8-AB9B-06431FE002B2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3D8DA2-9940-AC09-2003-F90972376C80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E3F5-8E33-2517-F884-D7DFC7165496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699590-61A3-49D6-8721-2F2AF946ACA6}"/>
              </a:ext>
            </a:extLst>
          </p:cNvPr>
          <p:cNvGrpSpPr/>
          <p:nvPr/>
        </p:nvGrpSpPr>
        <p:grpSpPr>
          <a:xfrm>
            <a:off x="1464937" y="1387886"/>
            <a:ext cx="9252298" cy="2009000"/>
            <a:chOff x="1162554" y="3266649"/>
            <a:chExt cx="9855780" cy="2009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7ADDC7F-D7A0-E69F-9508-C6C2E9E8BD87}"/>
                </a:ext>
              </a:extLst>
            </p:cNvPr>
            <p:cNvSpPr/>
            <p:nvPr/>
          </p:nvSpPr>
          <p:spPr>
            <a:xfrm>
              <a:off x="1485214" y="3266649"/>
              <a:ext cx="9264220" cy="2009000"/>
            </a:xfrm>
            <a:prstGeom prst="roundRect">
              <a:avLst>
                <a:gd name="adj" fmla="val 6141"/>
              </a:avLst>
            </a:prstGeom>
            <a:solidFill>
              <a:srgbClr val="D6D6F0"/>
            </a:solidFill>
            <a:ln>
              <a:noFill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6C0D4F-36AD-B701-C071-3523D79D0CAB}"/>
                </a:ext>
              </a:extLst>
            </p:cNvPr>
            <p:cNvSpPr txBox="1"/>
            <p:nvPr/>
          </p:nvSpPr>
          <p:spPr>
            <a:xfrm>
              <a:off x="1162554" y="3387009"/>
              <a:ext cx="98557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Analysis of perpendicular mean flows and fluctuations for various magnetic field configurations and heating methods </a:t>
              </a:r>
              <a:endParaRPr lang="en-GB" sz="36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BA72E8-E0FA-82F9-8CC7-5BBAA7769FAA}"/>
              </a:ext>
            </a:extLst>
          </p:cNvPr>
          <p:cNvSpPr txBox="1"/>
          <p:nvPr/>
        </p:nvSpPr>
        <p:spPr>
          <a:xfrm>
            <a:off x="5444164" y="3507880"/>
            <a:ext cx="131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/>
              <a:t>João Luz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FECD4E-36AA-13A6-463C-3E85B82C8817}"/>
              </a:ext>
            </a:extLst>
          </p:cNvPr>
          <p:cNvSpPr txBox="1"/>
          <p:nvPr/>
        </p:nvSpPr>
        <p:spPr>
          <a:xfrm>
            <a:off x="3475307" y="4050662"/>
            <a:ext cx="5231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Instituto Superior Técnico</a:t>
            </a:r>
          </a:p>
          <a:p>
            <a:r>
              <a:rPr lang="en-US" dirty="0"/>
              <a:t>2nd Cycle Integrated Project in Engineering Physics</a:t>
            </a:r>
          </a:p>
          <a:p>
            <a:pPr algn="ctr"/>
            <a:r>
              <a:rPr lang="pt-PT" dirty="0"/>
              <a:t>Dr. Carlos Silva, IPFN, IST</a:t>
            </a:r>
          </a:p>
          <a:p>
            <a:pPr algn="ctr"/>
            <a:r>
              <a:rPr lang="pt-PT" dirty="0"/>
              <a:t>Dr. Thomas </a:t>
            </a:r>
            <a:r>
              <a:rPr lang="pt-PT" dirty="0" err="1"/>
              <a:t>Windisch</a:t>
            </a:r>
            <a:r>
              <a:rPr lang="pt-PT" dirty="0"/>
              <a:t>, E5-DYN/Tur, IPP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B7329-CBCF-214C-0210-A4EE9E9CF4E4}"/>
              </a:ext>
            </a:extLst>
          </p:cNvPr>
          <p:cNvSpPr txBox="1"/>
          <p:nvPr/>
        </p:nvSpPr>
        <p:spPr>
          <a:xfrm>
            <a:off x="5124927" y="547011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/>
              <a:t>January</a:t>
            </a:r>
            <a:r>
              <a:rPr lang="pt-PT" dirty="0"/>
              <a:t> 28</a:t>
            </a:r>
            <a:r>
              <a:rPr lang="pt-PT" baseline="30000" dirty="0"/>
              <a:t>th</a:t>
            </a:r>
            <a:r>
              <a:rPr lang="pt-PT" dirty="0"/>
              <a:t>, 2026</a:t>
            </a:r>
            <a:endParaRPr lang="en-GB" dirty="0"/>
          </a:p>
        </p:txBody>
      </p: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F04C5A39-329D-9090-3FCB-12BCC53B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8" y="299786"/>
            <a:ext cx="2241378" cy="868647"/>
          </a:xfrm>
          <a:prstGeom prst="rect">
            <a:avLst/>
          </a:prstGeom>
        </p:spPr>
      </p:pic>
      <p:pic>
        <p:nvPicPr>
          <p:cNvPr id="4" name="Imagem 3" descr="Uma imagem com Tipo de letra, branco, Gráficos, logótipo&#10;&#10;Os conteúdos gerados por IA podem estar incorretos.">
            <a:extLst>
              <a:ext uri="{FF2B5EF4-FFF2-40B4-BE49-F238E27FC236}">
                <a16:creationId xmlns:a16="http://schemas.microsoft.com/office/drawing/2014/main" id="{876EFD1A-641B-327E-1177-713264CB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63" y="196747"/>
            <a:ext cx="3143689" cy="971686"/>
          </a:xfrm>
          <a:prstGeom prst="rect">
            <a:avLst/>
          </a:prstGeom>
        </p:spPr>
      </p:pic>
      <p:pic>
        <p:nvPicPr>
          <p:cNvPr id="6" name="Imagem 5" descr="Uma imagem com texto, Tipo de letra, logótipo, símbolo&#10;&#10;Os conteúdos gerados por IA podem estar incorretos.">
            <a:extLst>
              <a:ext uri="{FF2B5EF4-FFF2-40B4-BE49-F238E27FC236}">
                <a16:creationId xmlns:a16="http://schemas.microsoft.com/office/drawing/2014/main" id="{0A77176C-7103-02F2-CB55-6A2CD37A0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276" y="5654780"/>
            <a:ext cx="3364152" cy="698396"/>
          </a:xfrm>
          <a:prstGeom prst="rect">
            <a:avLst/>
          </a:prstGeom>
        </p:spPr>
      </p:pic>
      <p:pic>
        <p:nvPicPr>
          <p:cNvPr id="1026" name="Picture 2" descr="Downloads - IPFN">
            <a:extLst>
              <a:ext uri="{FF2B5EF4-FFF2-40B4-BE49-F238E27FC236}">
                <a16:creationId xmlns:a16="http://schemas.microsoft.com/office/drawing/2014/main" id="{303A9700-FBC3-9483-69A2-2A8BECAAE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1194" r="6954" b="9044"/>
          <a:stretch>
            <a:fillRect/>
          </a:stretch>
        </p:blipFill>
        <p:spPr bwMode="auto">
          <a:xfrm>
            <a:off x="344248" y="5519428"/>
            <a:ext cx="2241378" cy="8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8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29D2-79AA-27BD-806F-EA55FDE06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1483F4-0C8F-32D8-3977-CBAD8B2C1503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5C8AA-9E22-73C5-2DBC-F35A96D1AC0A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/>
              <a:t>Scope for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thesis</a:t>
            </a:r>
            <a:r>
              <a:rPr lang="pt-PT" sz="3000" dirty="0"/>
              <a:t> – </a:t>
            </a:r>
            <a:r>
              <a:rPr lang="pt-PT" sz="3000" dirty="0" err="1"/>
              <a:t>Wendelstein</a:t>
            </a:r>
            <a:r>
              <a:rPr lang="pt-PT" sz="3000" dirty="0"/>
              <a:t> 7-X </a:t>
            </a:r>
            <a:r>
              <a:rPr lang="pt-PT" sz="3000" dirty="0" err="1"/>
              <a:t>stellarator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491D319-23C5-F045-F9D3-9621DBF0C983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E572E61A-C169-5DF6-7967-8ED076A4C38F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3552C3B1-0F32-AE9B-5FFB-902372EB3827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0D6BD912-965C-CA15-3EA8-B6376410396D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377F58C7-1CE1-D027-541D-B87094F7D986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10855943-A6B7-9ED9-5D33-AB5411D35ED9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Scope for the thesis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4B02D508-99BC-883C-6A5D-0ED84E13A23D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349D2506-3B69-4F37-C70B-4F964A8D91A4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10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0EE435DA-6BE0-60D0-9438-CDE7A695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7CBCDB-3469-0C4C-85C7-7FDF4C957B39}"/>
              </a:ext>
            </a:extLst>
          </p:cNvPr>
          <p:cNvSpPr txBox="1"/>
          <p:nvPr/>
        </p:nvSpPr>
        <p:spPr>
          <a:xfrm>
            <a:off x="497839" y="1290320"/>
            <a:ext cx="11626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work for the thesis to be performed at the </a:t>
            </a:r>
            <a:r>
              <a:rPr lang="en-US" sz="2000" dirty="0" err="1"/>
              <a:t>Wendelstein</a:t>
            </a:r>
            <a:r>
              <a:rPr lang="en-US" sz="2000" dirty="0"/>
              <a:t> 7-X stellarator, of the Max Planck Institute for Plasma Physics (IPP), Greifswald, Germany.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F4FA66-6F77-60A3-A14E-73BE9269A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52" y="2502733"/>
            <a:ext cx="4890702" cy="34418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F41012-BB49-327B-0F82-A8B9FAFA68E4}"/>
              </a:ext>
            </a:extLst>
          </p:cNvPr>
          <p:cNvSpPr txBox="1"/>
          <p:nvPr/>
        </p:nvSpPr>
        <p:spPr>
          <a:xfrm>
            <a:off x="5283530" y="2727744"/>
            <a:ext cx="6908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Plasmas </a:t>
            </a:r>
            <a:r>
              <a:rPr lang="pt-PT" sz="2000" dirty="0" err="1"/>
              <a:t>subject</a:t>
            </a:r>
            <a:r>
              <a:rPr lang="pt-PT" sz="2000" dirty="0"/>
              <a:t> to </a:t>
            </a:r>
            <a:r>
              <a:rPr lang="pt-PT" sz="2000" dirty="0" err="1"/>
              <a:t>various</a:t>
            </a:r>
            <a:r>
              <a:rPr lang="pt-PT" sz="2000" dirty="0"/>
              <a:t> </a:t>
            </a:r>
            <a:r>
              <a:rPr lang="pt-PT" sz="2000" dirty="0" err="1"/>
              <a:t>magnetic</a:t>
            </a:r>
            <a:r>
              <a:rPr lang="pt-PT" sz="2000" dirty="0"/>
              <a:t> </a:t>
            </a:r>
            <a:r>
              <a:rPr lang="pt-PT" sz="2000" dirty="0" err="1"/>
              <a:t>field</a:t>
            </a:r>
            <a:r>
              <a:rPr lang="pt-PT" sz="2000" dirty="0"/>
              <a:t> </a:t>
            </a:r>
            <a:r>
              <a:rPr lang="pt-PT" sz="2000" dirty="0" err="1"/>
              <a:t>configurations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heating</a:t>
            </a:r>
            <a:r>
              <a:rPr lang="pt-PT" sz="2000" dirty="0"/>
              <a:t> </a:t>
            </a:r>
            <a:r>
              <a:rPr lang="pt-PT" sz="2000" dirty="0" err="1"/>
              <a:t>methods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studied</a:t>
            </a:r>
            <a:r>
              <a:rPr lang="pt-P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Doppler </a:t>
            </a:r>
            <a:r>
              <a:rPr lang="pt-PT" sz="2000" dirty="0" err="1"/>
              <a:t>reflectometry</a:t>
            </a:r>
            <a:r>
              <a:rPr lang="pt-PT" sz="2000" dirty="0"/>
              <a:t> </a:t>
            </a:r>
            <a:r>
              <a:rPr lang="pt-PT" sz="2000" dirty="0" err="1"/>
              <a:t>measurements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allow</a:t>
            </a:r>
            <a:r>
              <a:rPr lang="pt-PT" sz="2000" dirty="0"/>
              <a:t> to continue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study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turbulent</a:t>
            </a:r>
            <a:r>
              <a:rPr lang="pt-PT" sz="2000" dirty="0"/>
              <a:t> </a:t>
            </a:r>
            <a:r>
              <a:rPr lang="pt-PT" sz="2000" dirty="0" err="1"/>
              <a:t>transport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its</a:t>
            </a:r>
            <a:r>
              <a:rPr lang="pt-PT" sz="2000" dirty="0"/>
              <a:t> </a:t>
            </a:r>
            <a:r>
              <a:rPr lang="pt-PT" sz="2000" dirty="0" err="1"/>
              <a:t>interaction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sheared</a:t>
            </a:r>
            <a:r>
              <a:rPr lang="pt-PT" sz="2000" dirty="0"/>
              <a:t> plasma </a:t>
            </a:r>
            <a:r>
              <a:rPr lang="pt-PT" sz="2000" dirty="0" err="1"/>
              <a:t>flows</a:t>
            </a:r>
            <a:r>
              <a:rPr lang="pt-PT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65040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6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0980-81D5-7C5C-5B79-A8830981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5027CE-1FB8-175B-B4FB-94218A6CAEE4}"/>
              </a:ext>
            </a:extLst>
          </p:cNvPr>
          <p:cNvSpPr txBox="1"/>
          <p:nvPr/>
        </p:nvSpPr>
        <p:spPr>
          <a:xfrm>
            <a:off x="3583806" y="2967335"/>
            <a:ext cx="502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/>
              <a:t>Extra material</a:t>
            </a:r>
          </a:p>
        </p:txBody>
      </p:sp>
    </p:spTree>
    <p:extLst>
      <p:ext uri="{BB962C8B-B14F-4D97-AF65-F5344CB8AC3E}">
        <p14:creationId xmlns:p14="http://schemas.microsoft.com/office/powerpoint/2010/main" val="68161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A62C-02F6-0BAE-79C9-7F1CEF51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F515AE-1028-446D-9E1C-6677F4B26C2D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84F01-7A68-5923-D865-D62480BE9DAC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Extracting information from the diagnostic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6D4ECD44-E32E-2C0F-7014-370C15725820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AABE2173-791B-3A05-3449-DD41F47CC5F3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A839A0FA-13B2-413A-E5E5-58562E207997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D41812F1-7131-CB7B-2139-37BEF8D5B54B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755A16DF-16D6-C8A5-0EC8-98EA56C69753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4B306402-824B-CF14-9B99-5148C98361A5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Full-wave simulations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B7943E7B-D8A5-EFF3-C841-1520C4232CB6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BFCE8EB-FD51-921C-2F98-3E59974CF058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13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D282855F-54E1-EDCD-F95A-2DB1799F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8056447-57AA-04CE-60C3-6F62CD3560F1}"/>
                  </a:ext>
                </a:extLst>
              </p:cNvPr>
              <p:cNvSpPr txBox="1"/>
              <p:nvPr/>
            </p:nvSpPr>
            <p:spPr>
              <a:xfrm>
                <a:off x="497840" y="1196265"/>
                <a:ext cx="111302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turbulence level can be inferred since the scattered power of the wave,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follows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pt-PT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i="1"/>
                      <m:t>∝</m:t>
                    </m:r>
                    <m:sSup>
                      <m:sSup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where </a:t>
                </a:r>
                <a:r>
                  <a:rPr lang="en-US" sz="2000" i="1" dirty="0"/>
                  <a:t>n</a:t>
                </a:r>
                <a:r>
                  <a:rPr lang="en-US" sz="2000" dirty="0"/>
                  <a:t> is the plasma density.</a:t>
                </a:r>
                <a:endParaRPr lang="en-US" sz="20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real experiments, to know where the wave will reflect and what wave-numbers of turbulence are selected, simulations are used.</a:t>
                </a:r>
                <a:endParaRPr lang="pt-PT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8056447-57AA-04CE-60C3-6F62CD356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1196265"/>
                <a:ext cx="11130279" cy="1938992"/>
              </a:xfrm>
              <a:prstGeom prst="rect">
                <a:avLst/>
              </a:prstGeom>
              <a:blipFill>
                <a:blip r:embed="rId4"/>
                <a:stretch>
                  <a:fillRect l="-493" t="-1258" b="-47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 descr="Uma imagem com texto, captura de ecrã, file, diagrama&#10;&#10;Os conteúdos gerados por IA podem estar incorretos.">
            <a:extLst>
              <a:ext uri="{FF2B5EF4-FFF2-40B4-BE49-F238E27FC236}">
                <a16:creationId xmlns:a16="http://schemas.microsoft.com/office/drawing/2014/main" id="{F60ADF33-7F7E-1329-2046-605CBC1F9F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93"/>
          <a:stretch>
            <a:fillRect/>
          </a:stretch>
        </p:blipFill>
        <p:spPr>
          <a:xfrm>
            <a:off x="2985148" y="3220720"/>
            <a:ext cx="6221704" cy="30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6E918-4E67-D67F-4700-1FFB1C6D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1C373-4C3D-78CC-B3AF-60A4C3816994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FA07F-99EF-A9DB-CEB6-7FC8AD1B5780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 detection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E968DF0-F2E8-9213-4D80-C7F85FCDEC8F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BF69735-7ABD-CCE8-B20F-D72C9529B4FB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0E3E483A-F413-61B5-51FA-E6645DAF0748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3ABEB574-C176-C25E-67C6-4D996E23B466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5835E92B-E2D3-1506-0F2E-20969DFBEFAC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E39EAE1D-FFA9-11CB-7ECB-1A0592F0321F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Signal detection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EE4966BA-C28C-E844-A68D-76890163C725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E2DEE34D-E4C5-5858-8EB1-1FFB12621FB6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14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5E0B8731-B26B-E306-B359-8727734D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240E17D-7E45-849A-9292-6C336A70DA49}"/>
                  </a:ext>
                </a:extLst>
              </p:cNvPr>
              <p:cNvSpPr txBox="1"/>
              <p:nvPr/>
            </p:nvSpPr>
            <p:spPr>
              <a:xfrm>
                <a:off x="497840" y="1265290"/>
                <a:ext cx="11130279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From the backscattered wave, an </a:t>
                </a:r>
                <a:r>
                  <a:rPr lang="en-US" sz="2000" i="1" dirty="0"/>
                  <a:t>I/Q</a:t>
                </a:r>
                <a:r>
                  <a:rPr lang="en-US" sz="2000" dirty="0"/>
                  <a:t> detector gives the signals: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 because of the Doppler shift. Combining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into the complex signal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 =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𝑖𝑄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P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i="1" dirty="0"/>
                  <a:t>, </a:t>
                </a:r>
                <a:r>
                  <a:rPr lang="en-US" sz="2000" dirty="0"/>
                  <a:t>that shift will be present as a peak in the spectrum of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240E17D-7E45-849A-9292-6C336A70D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1265290"/>
                <a:ext cx="11130279" cy="1644040"/>
              </a:xfrm>
              <a:prstGeom prst="rect">
                <a:avLst/>
              </a:prstGeom>
              <a:blipFill>
                <a:blip r:embed="rId4"/>
                <a:stretch>
                  <a:fillRect l="-493" t="-2230" r="-329" b="-63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Uma imagem com texto, diagrama, file, Gráfico&#10;&#10;Os conteúdos gerados por IA podem estar incorretos.">
            <a:extLst>
              <a:ext uri="{FF2B5EF4-FFF2-40B4-BE49-F238E27FC236}">
                <a16:creationId xmlns:a16="http://schemas.microsoft.com/office/drawing/2014/main" id="{700316F8-8075-41F3-11E2-B44FCD3D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502" y="3040564"/>
            <a:ext cx="4325169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7409-E369-D5A2-B4A4-61C9AF8A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CF9015B-4B5A-132A-9A11-6B1D9979529E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CDA30-E438-10A3-B906-F6040D8EBD92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techniques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98332DD-EB3F-766F-5085-F29A8BB0CED5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F4895B52-7F2B-EF1E-F5D5-A7E2DC9C4E1D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87021C14-3B6C-5473-D9F9-878EC7650647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0720849F-BF2A-0245-7361-395B364F2896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68F57E71-F049-F3C1-2AAC-8E6659E3E56F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57C1BD3F-652A-6CBF-10FC-9F37AE208A4D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Analysis techniques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14945108-3FF4-C0AF-F607-EFCCBB07ECB0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86C771A-3803-5904-B4FD-0596AFA241E8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15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FAA725CD-271B-4995-16E9-C838326B4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D94EA14-3A38-61B6-50F2-D80250D7AC80}"/>
                  </a:ext>
                </a:extLst>
              </p:cNvPr>
              <p:cNvSpPr txBox="1"/>
              <p:nvPr/>
            </p:nvSpPr>
            <p:spPr>
              <a:xfrm>
                <a:off x="497840" y="1385751"/>
                <a:ext cx="113673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detected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signal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may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contain</a:t>
                </a:r>
                <a:r>
                  <a:rPr lang="pt-PT" sz="2000" dirty="0"/>
                  <a:t> a </a:t>
                </a:r>
                <a:r>
                  <a:rPr lang="pt-PT" sz="2000" dirty="0" err="1"/>
                  <a:t>component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from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zero-</a:t>
                </a:r>
                <a:r>
                  <a:rPr lang="pt-PT" sz="2000" dirty="0" err="1"/>
                  <a:t>order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reflection</a:t>
                </a:r>
                <a:r>
                  <a:rPr lang="pt-PT" sz="2000" dirty="0"/>
                  <a:t>, </a:t>
                </a:r>
                <a:r>
                  <a:rPr lang="pt-PT" sz="2000" dirty="0" err="1"/>
                  <a:t>centered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at</a:t>
                </a:r>
                <a:r>
                  <a:rPr lang="pt-PT" sz="2000" dirty="0"/>
                  <a:t> </a:t>
                </a:r>
                <a:r>
                  <a:rPr lang="pt-PT" sz="2000" i="1" dirty="0"/>
                  <a:t>f</a:t>
                </a:r>
                <a:r>
                  <a:rPr lang="pt-PT" sz="2000" dirty="0"/>
                  <a:t> = 0 Hz, so </a:t>
                </a:r>
                <a:r>
                  <a:rPr lang="pt-PT" sz="2000" dirty="0" err="1"/>
                  <a:t>one</a:t>
                </a:r>
                <a:r>
                  <a:rPr lang="pt-PT" sz="2000" dirty="0"/>
                  <a:t> must </a:t>
                </a:r>
                <a:r>
                  <a:rPr lang="pt-PT" sz="2000" dirty="0" err="1"/>
                  <a:t>be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careful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when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analysing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spectrum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sz="2000" dirty="0"/>
                  <a:t> to </a:t>
                </a:r>
                <a:r>
                  <a:rPr lang="pt-PT" sz="2000" dirty="0" err="1"/>
                  <a:t>obtain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Doppler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PT" sz="2000" dirty="0"/>
                  <a:t>.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A </a:t>
                </a:r>
                <a:r>
                  <a:rPr lang="pt-PT" sz="2000" dirty="0" err="1"/>
                  <a:t>few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ways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making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that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measurement</a:t>
                </a:r>
                <a:r>
                  <a:rPr lang="pt-PT" sz="2000" dirty="0"/>
                  <a:t> are: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D94EA14-3A38-61B6-50F2-D80250D7A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1385751"/>
                <a:ext cx="11367322" cy="1323439"/>
              </a:xfrm>
              <a:prstGeom prst="rect">
                <a:avLst/>
              </a:prstGeom>
              <a:blipFill>
                <a:blip r:embed="rId4"/>
                <a:stretch>
                  <a:fillRect l="-483" t="-2304" b="-73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31F8241-1B73-E547-23BD-6EDCAD98963B}"/>
                  </a:ext>
                </a:extLst>
              </p:cNvPr>
              <p:cNvSpPr txBox="1"/>
              <p:nvPr/>
            </p:nvSpPr>
            <p:spPr>
              <a:xfrm>
                <a:off x="497840" y="3241103"/>
                <a:ext cx="4060725" cy="323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b="1" dirty="0" err="1"/>
                  <a:t>Center</a:t>
                </a:r>
                <a:r>
                  <a:rPr lang="pt-PT" b="1" dirty="0"/>
                  <a:t> </a:t>
                </a:r>
                <a:r>
                  <a:rPr lang="pt-PT" b="1" dirty="0" err="1"/>
                  <a:t>of</a:t>
                </a:r>
                <a:r>
                  <a:rPr lang="pt-PT" b="1" dirty="0"/>
                  <a:t> </a:t>
                </a:r>
                <a:r>
                  <a:rPr lang="pt-PT" b="1" dirty="0" err="1"/>
                  <a:t>Gravity</a:t>
                </a:r>
                <a:r>
                  <a:rPr lang="pt-PT" b="1" dirty="0"/>
                  <a:t> (COG)</a:t>
                </a:r>
                <a:r>
                  <a:rPr lang="pt-PT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Takes the Doppler shift to be the asymmetry measure: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pt-PT" sz="2000" b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𝑓𝑆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pt-PT" i="1" dirty="0"/>
              </a:p>
              <a:p>
                <a:pPr lvl="1"/>
                <a:endParaRPr lang="pt-PT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Yields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correct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value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if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there’s</a:t>
                </a:r>
                <a:r>
                  <a:rPr lang="pt-PT" sz="2000" dirty="0"/>
                  <a:t> no zero-</a:t>
                </a:r>
                <a:r>
                  <a:rPr lang="pt-PT" sz="2000" dirty="0" err="1"/>
                  <a:t>order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reflection</a:t>
                </a:r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31F8241-1B73-E547-23BD-6EDCAD98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3241103"/>
                <a:ext cx="4060725" cy="3234796"/>
              </a:xfrm>
              <a:prstGeom prst="rect">
                <a:avLst/>
              </a:prstGeom>
              <a:blipFill>
                <a:blip r:embed="rId5"/>
                <a:stretch>
                  <a:fillRect l="-1051" t="-943" r="-1952" b="-26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 descr="Uma imagem com texto, Gráfico, file, diagrama&#10;&#10;Os conteúdos gerados por IA podem estar incorretos.">
            <a:extLst>
              <a:ext uri="{FF2B5EF4-FFF2-40B4-BE49-F238E27FC236}">
                <a16:creationId xmlns:a16="http://schemas.microsoft.com/office/drawing/2014/main" id="{E4A383F1-7FB0-780D-5E5D-F287A7BFE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600" y="3314468"/>
            <a:ext cx="7000240" cy="21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1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54842-A52F-D5B9-D07E-28F44016C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5CA4A1-A197-2A34-297C-FB6226F0B6DC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EEC71-D289-70DF-8927-198B860EDD16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techniques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42F6B27-8228-25ED-F925-21C776567899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08B01CC6-090F-FDBE-C97B-BF1AECC0A905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950E2995-FAB8-D366-5A5B-362879B525D6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DBF40014-E6DE-5BB1-0490-0EB3F072C728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78343460-FDF4-C648-B347-46B45A93985A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C2EDDB08-01AA-F541-7626-E98C02ED31B3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Analysis techniques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5C8D2D71-C61B-270A-342B-DFE48C199566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FB8E6B92-6122-D741-8BD5-C2797A5371C2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16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C46ACA6F-039F-200A-9156-E542A27D4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BD0B66-29E8-ADF7-CDFF-AB4EF1C8488D}"/>
                  </a:ext>
                </a:extLst>
              </p:cNvPr>
              <p:cNvSpPr txBox="1"/>
              <p:nvPr/>
            </p:nvSpPr>
            <p:spPr>
              <a:xfrm>
                <a:off x="507666" y="1378590"/>
                <a:ext cx="113673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The </a:t>
                </a:r>
                <a:r>
                  <a:rPr lang="pt-PT" sz="2000" dirty="0" err="1"/>
                  <a:t>detected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signal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may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contain</a:t>
                </a:r>
                <a:r>
                  <a:rPr lang="pt-PT" sz="2000" dirty="0"/>
                  <a:t> a </a:t>
                </a:r>
                <a:r>
                  <a:rPr lang="pt-PT" sz="2000" dirty="0" err="1"/>
                  <a:t>component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from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zero-</a:t>
                </a:r>
                <a:r>
                  <a:rPr lang="pt-PT" sz="2000" dirty="0" err="1"/>
                  <a:t>order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reflection</a:t>
                </a:r>
                <a:r>
                  <a:rPr lang="pt-PT" sz="2000" dirty="0"/>
                  <a:t>, </a:t>
                </a:r>
                <a:r>
                  <a:rPr lang="pt-PT" sz="2000" dirty="0" err="1"/>
                  <a:t>centered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at</a:t>
                </a:r>
                <a:r>
                  <a:rPr lang="pt-PT" sz="2000" dirty="0"/>
                  <a:t> </a:t>
                </a:r>
                <a:r>
                  <a:rPr lang="pt-PT" sz="2000" i="1" dirty="0"/>
                  <a:t>f</a:t>
                </a:r>
                <a:r>
                  <a:rPr lang="pt-PT" sz="2000" dirty="0"/>
                  <a:t> = 0 Hz, so </a:t>
                </a:r>
                <a:r>
                  <a:rPr lang="pt-PT" sz="2000" dirty="0" err="1"/>
                  <a:t>one</a:t>
                </a:r>
                <a:r>
                  <a:rPr lang="pt-PT" sz="2000" dirty="0"/>
                  <a:t> must </a:t>
                </a:r>
                <a:r>
                  <a:rPr lang="pt-PT" sz="2000" dirty="0" err="1"/>
                  <a:t>be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careful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when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analysing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spectrum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sz="2000" dirty="0"/>
                  <a:t> to </a:t>
                </a:r>
                <a:r>
                  <a:rPr lang="pt-PT" sz="2000" dirty="0" err="1"/>
                  <a:t>obtain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Doppler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PT" sz="2000" dirty="0"/>
                  <a:t>.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A </a:t>
                </a:r>
                <a:r>
                  <a:rPr lang="pt-PT" sz="2000" dirty="0" err="1"/>
                  <a:t>few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ways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making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that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measurement</a:t>
                </a:r>
                <a:r>
                  <a:rPr lang="pt-PT" sz="2000" dirty="0"/>
                  <a:t> are: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BD0B66-29E8-ADF7-CDFF-AB4EF1C8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6" y="1378590"/>
                <a:ext cx="11367322" cy="1323439"/>
              </a:xfrm>
              <a:prstGeom prst="rect">
                <a:avLst/>
              </a:prstGeom>
              <a:blipFill>
                <a:blip r:embed="rId4"/>
                <a:stretch>
                  <a:fillRect l="-483" t="-2304" b="-73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90588CA5-EC3E-D190-290B-BB2DC79643B8}"/>
              </a:ext>
            </a:extLst>
          </p:cNvPr>
          <p:cNvSpPr txBox="1"/>
          <p:nvPr/>
        </p:nvSpPr>
        <p:spPr>
          <a:xfrm>
            <a:off x="497840" y="3241103"/>
            <a:ext cx="4060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Fit to the Power Spectrum (SFIT):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Fits selected points on the spectrum to a gaussian and takes its peak frequency and amplitude.</a:t>
            </a:r>
            <a:endParaRPr lang="pt-PT" i="1" dirty="0"/>
          </a:p>
          <a:p>
            <a:pPr lvl="1"/>
            <a:endParaRPr lang="pt-PT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000" dirty="0"/>
              <a:t>Yields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correct</a:t>
            </a:r>
            <a:r>
              <a:rPr lang="pt-PT" sz="2000" dirty="0"/>
              <a:t> </a:t>
            </a:r>
            <a:r>
              <a:rPr lang="pt-PT" sz="2000" dirty="0" err="1"/>
              <a:t>value</a:t>
            </a:r>
            <a:r>
              <a:rPr lang="pt-PT" sz="2000" dirty="0"/>
              <a:t> </a:t>
            </a:r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there’s</a:t>
            </a:r>
            <a:r>
              <a:rPr lang="pt-PT" sz="2000" dirty="0"/>
              <a:t> a </a:t>
            </a:r>
            <a:r>
              <a:rPr lang="pt-PT" sz="2000" dirty="0" err="1"/>
              <a:t>significant</a:t>
            </a:r>
            <a:r>
              <a:rPr lang="pt-PT" sz="2000" dirty="0"/>
              <a:t> </a:t>
            </a:r>
            <a:r>
              <a:rPr lang="pt-PT" sz="2000" dirty="0" err="1"/>
              <a:t>level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separation</a:t>
            </a:r>
            <a:r>
              <a:rPr lang="pt-PT" sz="2000" dirty="0"/>
              <a:t> </a:t>
            </a:r>
            <a:r>
              <a:rPr lang="pt-PT" sz="2000" dirty="0" err="1"/>
              <a:t>between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two</a:t>
            </a:r>
            <a:r>
              <a:rPr lang="pt-PT" sz="2000" dirty="0"/>
              <a:t> </a:t>
            </a:r>
            <a:r>
              <a:rPr lang="pt-PT" sz="2000" dirty="0" err="1"/>
              <a:t>reflection</a:t>
            </a:r>
            <a:r>
              <a:rPr lang="pt-PT" sz="2000" dirty="0"/>
              <a:t> </a:t>
            </a:r>
            <a:r>
              <a:rPr lang="pt-PT" sz="2000" dirty="0" err="1"/>
              <a:t>components</a:t>
            </a:r>
            <a:r>
              <a:rPr lang="pt-PT" sz="2000" dirty="0"/>
              <a:t>.</a:t>
            </a:r>
          </a:p>
        </p:txBody>
      </p:sp>
      <p:pic>
        <p:nvPicPr>
          <p:cNvPr id="8" name="Imagem 7" descr="Uma imagem com texto, Gráfico, file, diagrama&#10;&#10;Os conteúdos gerados por IA podem estar incorretos.">
            <a:extLst>
              <a:ext uri="{FF2B5EF4-FFF2-40B4-BE49-F238E27FC236}">
                <a16:creationId xmlns:a16="http://schemas.microsoft.com/office/drawing/2014/main" id="{10545AEF-9F19-6D06-512B-76C249BA9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0" y="3314468"/>
            <a:ext cx="7000240" cy="21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2964-8A86-ADD9-9CEC-A6DB0F66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44605C-89D9-6517-D2CC-121F4314F924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E1095-A976-3F35-5677-0EDB1CAD7387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techniques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6C495044-07E3-825A-7F2F-FD126B07EAB8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D385E0A-C6D1-4056-181C-85ACD72D76BA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7C38F8F6-7CFB-07B4-0E90-74DCF60D3E4E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7AC7C94F-9C6F-88AB-B379-9A4C0057A975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AC86F1A9-1C31-D737-6733-7D39FFC3D0A7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DB0D1EB5-2D7B-750E-4BBD-57EBFFEC7DC1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Analysis techniques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8F884051-56A3-3D94-238C-7FFC0F2453FD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786606B8-32C9-4668-BEF4-E6EE5CA39154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17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F8599753-0F55-CB40-200B-6E8AECEA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D252FB-3B90-E7E8-59BF-BD1EB5F67963}"/>
                  </a:ext>
                </a:extLst>
              </p:cNvPr>
              <p:cNvSpPr txBox="1"/>
              <p:nvPr/>
            </p:nvSpPr>
            <p:spPr>
              <a:xfrm>
                <a:off x="497840" y="1375578"/>
                <a:ext cx="113673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The </a:t>
                </a:r>
                <a:r>
                  <a:rPr lang="pt-PT" sz="2000" dirty="0" err="1"/>
                  <a:t>detected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signal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may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contain</a:t>
                </a:r>
                <a:r>
                  <a:rPr lang="pt-PT" sz="2000" dirty="0"/>
                  <a:t> a </a:t>
                </a:r>
                <a:r>
                  <a:rPr lang="pt-PT" sz="2000" dirty="0" err="1"/>
                  <a:t>component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from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zero-</a:t>
                </a:r>
                <a:r>
                  <a:rPr lang="pt-PT" sz="2000" dirty="0" err="1"/>
                  <a:t>order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reflection</a:t>
                </a:r>
                <a:r>
                  <a:rPr lang="pt-PT" sz="2000" dirty="0"/>
                  <a:t>, </a:t>
                </a:r>
                <a:r>
                  <a:rPr lang="pt-PT" sz="2000" dirty="0" err="1"/>
                  <a:t>centered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at</a:t>
                </a:r>
                <a:r>
                  <a:rPr lang="pt-PT" sz="2000" dirty="0"/>
                  <a:t> </a:t>
                </a:r>
                <a:r>
                  <a:rPr lang="pt-PT" sz="2000" i="1" dirty="0"/>
                  <a:t>f</a:t>
                </a:r>
                <a:r>
                  <a:rPr lang="pt-PT" sz="2000" dirty="0"/>
                  <a:t> = 0 Hz, so </a:t>
                </a:r>
                <a:r>
                  <a:rPr lang="pt-PT" sz="2000" dirty="0" err="1"/>
                  <a:t>one</a:t>
                </a:r>
                <a:r>
                  <a:rPr lang="pt-PT" sz="2000" dirty="0"/>
                  <a:t> must </a:t>
                </a:r>
                <a:r>
                  <a:rPr lang="pt-PT" sz="2000" dirty="0" err="1"/>
                  <a:t>be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careful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when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analysing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spectrum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sz="2000" dirty="0"/>
                  <a:t> to </a:t>
                </a:r>
                <a:r>
                  <a:rPr lang="pt-PT" sz="2000" dirty="0" err="1"/>
                  <a:t>obtain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Doppler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PT" sz="2000" dirty="0"/>
                  <a:t>.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A </a:t>
                </a:r>
                <a:r>
                  <a:rPr lang="pt-PT" sz="2000" dirty="0" err="1"/>
                  <a:t>few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ways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making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that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measurement</a:t>
                </a:r>
                <a:r>
                  <a:rPr lang="pt-PT" sz="2000" dirty="0"/>
                  <a:t> are: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D252FB-3B90-E7E8-59BF-BD1EB5F67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1375578"/>
                <a:ext cx="11367322" cy="1323439"/>
              </a:xfrm>
              <a:prstGeom prst="rect">
                <a:avLst/>
              </a:prstGeom>
              <a:blipFill>
                <a:blip r:embed="rId4"/>
                <a:stretch>
                  <a:fillRect l="-483" t="-2765" b="-73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9F4D5A2-A0A6-65A8-7C39-A19313460F37}"/>
                  </a:ext>
                </a:extLst>
              </p:cNvPr>
              <p:cNvSpPr txBox="1"/>
              <p:nvPr/>
            </p:nvSpPr>
            <p:spPr>
              <a:xfrm>
                <a:off x="497840" y="3241103"/>
                <a:ext cx="4060725" cy="280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Fit to the Asymmetric part of the Power Spectrum (AFIT):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 err="1"/>
                  <a:t>Filters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symmetric</a:t>
                </a:r>
                <a:r>
                  <a:rPr lang="pt-PT" sz="2000" dirty="0"/>
                  <a:t> </a:t>
                </a:r>
                <a:r>
                  <a:rPr lang="pt-PT" sz="2000" dirty="0" err="1"/>
                  <a:t>part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spectrum</a:t>
                </a:r>
                <a:r>
                  <a:rPr lang="pt-PT" sz="20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sz="2000" i="1" dirty="0"/>
              </a:p>
              <a:p>
                <a:pPr lvl="1"/>
                <a:endParaRPr lang="pt-PT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/>
                  <a:t>Yields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correct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value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if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Doppler </a:t>
                </a:r>
                <a:r>
                  <a:rPr lang="pt-PT" sz="2000" dirty="0" err="1"/>
                  <a:t>peak</a:t>
                </a:r>
                <a:r>
                  <a:rPr lang="pt-PT" sz="2000" dirty="0"/>
                  <a:t> </a:t>
                </a:r>
                <a:r>
                  <a:rPr lang="pt-PT" sz="2000" dirty="0" err="1"/>
                  <a:t>is</a:t>
                </a:r>
                <a:r>
                  <a:rPr lang="pt-PT" sz="2000" dirty="0"/>
                  <a:t> </a:t>
                </a:r>
                <a:r>
                  <a:rPr lang="pt-PT" sz="2000" dirty="0" err="1"/>
                  <a:t>far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from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origin</a:t>
                </a:r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9F4D5A2-A0A6-65A8-7C39-A1931346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3241103"/>
                <a:ext cx="4060725" cy="2806025"/>
              </a:xfrm>
              <a:prstGeom prst="rect">
                <a:avLst/>
              </a:prstGeom>
              <a:blipFill>
                <a:blip r:embed="rId5"/>
                <a:stretch>
                  <a:fillRect l="-1051" t="-1087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 descr="Uma imagem com texto, diagrama, file, Gráfico&#10;&#10;Os conteúdos gerados por IA podem estar incorretos.">
            <a:extLst>
              <a:ext uri="{FF2B5EF4-FFF2-40B4-BE49-F238E27FC236}">
                <a16:creationId xmlns:a16="http://schemas.microsoft.com/office/drawing/2014/main" id="{CDE256E4-E03D-5ABB-6B32-2E02C9D01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725" y="3138061"/>
            <a:ext cx="5827769" cy="26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A2CED-BF5B-1CEB-4444-05CD9757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5AF4FC-8B07-EA99-CD92-A3BBFEB138A3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257C5-4EF9-D0A4-EC55-E7B031FE35D6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Bragg scattering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180E910E-54B2-D53A-3446-41B3FA5229CF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D49A2AC1-FE73-C992-A564-7879357EE7DE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66CD2F83-ECF5-C2CE-07A5-A5456F24785E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47E57E07-92B4-3ABD-C056-23571C56DD94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B44F4209-B517-FE54-4EA3-46B2B22B2B2A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732633D9-2ADA-5654-D121-6A65CAD90AA3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Bragg scattering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AC6775C9-1DF7-6111-0531-666B3BC308C1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85656DD-23B6-3A9B-4FD5-EA6E4B4FB35A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18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EE81906E-7FBA-25F9-F9D5-CF7DA194D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pic>
        <p:nvPicPr>
          <p:cNvPr id="1026" name="Picture 2" descr="X-ray diffraction (XRD)">
            <a:extLst>
              <a:ext uri="{FF2B5EF4-FFF2-40B4-BE49-F238E27FC236}">
                <a16:creationId xmlns:a16="http://schemas.microsoft.com/office/drawing/2014/main" id="{3535A2BD-634D-9A5A-9D58-00380070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2858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4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4093B-780E-0D8C-DF82-40E09F01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4658D9-8360-276E-4787-0FE19173B6C1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30B63-B14C-EF89-EB70-CC95DDDB11E0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F62A7C21-57BD-C1F8-0180-FF05AA731242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0CDFBC86-03C8-8998-F907-ADED4097331D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C4EA3D45-B73C-2518-54DB-191BCF9BA5B9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1C9D5F6-7C58-AEAD-9BEC-D4040819A941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EC5F7EDD-C493-3DC7-CBF8-782B5A053AA7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97BDC6AD-AABB-E295-22EB-DFD129701DE3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References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224BBE67-CEA6-0F8E-D9CB-62542F01A750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6764479-1010-55AB-F90A-0591C534FB65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19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D6F9572C-0E65-C541-AA67-BCA1D142E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61DF7A-7D33-3830-A299-FCE98EF6A051}"/>
              </a:ext>
            </a:extLst>
          </p:cNvPr>
          <p:cNvSpPr txBox="1"/>
          <p:nvPr/>
        </p:nvSpPr>
        <p:spPr>
          <a:xfrm>
            <a:off x="317012" y="1451535"/>
            <a:ext cx="11694160" cy="4262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/>
              <a:t>(1)</a:t>
            </a:r>
            <a:r>
              <a:rPr lang="pt-PT" sz="1400" dirty="0"/>
              <a:t> Javier Rodrigo </a:t>
            </a:r>
            <a:r>
              <a:rPr lang="pt-PT" sz="1400" dirty="0" err="1"/>
              <a:t>Pinzón</a:t>
            </a:r>
            <a:r>
              <a:rPr lang="pt-PT" sz="1400" dirty="0"/>
              <a:t> Acosta. “</a:t>
            </a:r>
            <a:r>
              <a:rPr lang="pt-PT" sz="1400" dirty="0" err="1"/>
              <a:t>Modelling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Application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Doppler </a:t>
            </a:r>
            <a:r>
              <a:rPr lang="pt-PT" sz="1400" dirty="0" err="1"/>
              <a:t>Reflectometry</a:t>
            </a:r>
            <a:r>
              <a:rPr lang="pt-PT" sz="1400" dirty="0"/>
              <a:t> for </a:t>
            </a:r>
            <a:r>
              <a:rPr lang="pt-PT" sz="1400" dirty="0" err="1"/>
              <a:t>Advanced</a:t>
            </a:r>
            <a:r>
              <a:rPr lang="pt-PT" sz="1400" dirty="0"/>
              <a:t> </a:t>
            </a:r>
            <a:r>
              <a:rPr lang="pt-PT" sz="1400" dirty="0" err="1"/>
              <a:t>Turbulence</a:t>
            </a:r>
            <a:r>
              <a:rPr lang="pt-PT" sz="1400" dirty="0"/>
              <a:t> </a:t>
            </a:r>
            <a:r>
              <a:rPr lang="pt-PT" sz="1400" dirty="0" err="1"/>
              <a:t>Studies</a:t>
            </a:r>
            <a:r>
              <a:rPr lang="pt-PT" sz="1400" dirty="0"/>
              <a:t> </a:t>
            </a:r>
            <a:r>
              <a:rPr lang="pt-PT" sz="1400" dirty="0" err="1"/>
              <a:t>on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ASDEX Upgrade </a:t>
            </a:r>
            <a:r>
              <a:rPr lang="pt-PT" sz="1400" dirty="0" err="1"/>
              <a:t>Tokamak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TJ-II </a:t>
            </a:r>
            <a:r>
              <a:rPr lang="pt-PT" sz="1400" dirty="0" err="1"/>
              <a:t>Stel</a:t>
            </a:r>
            <a:r>
              <a:rPr lang="pt-PT" sz="1400" dirty="0"/>
              <a:t> </a:t>
            </a:r>
            <a:r>
              <a:rPr lang="pt-PT" sz="1400" dirty="0" err="1"/>
              <a:t>larator</a:t>
            </a:r>
            <a:r>
              <a:rPr lang="pt-PT" sz="1400" dirty="0"/>
              <a:t>”. </a:t>
            </a:r>
            <a:r>
              <a:rPr lang="pt-PT" sz="1400" dirty="0" err="1"/>
              <a:t>Joint</a:t>
            </a:r>
            <a:r>
              <a:rPr lang="pt-PT" sz="1400" dirty="0"/>
              <a:t> </a:t>
            </a:r>
            <a:r>
              <a:rPr lang="pt-PT" sz="1400" dirty="0" err="1"/>
              <a:t>Doctoral</a:t>
            </a:r>
            <a:r>
              <a:rPr lang="pt-PT" sz="1400" dirty="0"/>
              <a:t> </a:t>
            </a:r>
            <a:r>
              <a:rPr lang="pt-PT" sz="1400" dirty="0" err="1"/>
              <a:t>Programme</a:t>
            </a:r>
            <a:r>
              <a:rPr lang="pt-PT" sz="1400" dirty="0"/>
              <a:t> in Nuclear </a:t>
            </a:r>
            <a:r>
              <a:rPr lang="pt-PT" sz="1400" dirty="0" err="1"/>
              <a:t>Fusion</a:t>
            </a:r>
            <a:r>
              <a:rPr lang="pt-PT" sz="1400" dirty="0"/>
              <a:t> </a:t>
            </a:r>
            <a:r>
              <a:rPr lang="pt-PT" sz="1400" dirty="0" err="1"/>
              <a:t>Science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Engineering</a:t>
            </a:r>
            <a:r>
              <a:rPr lang="pt-PT" sz="1400" dirty="0"/>
              <a:t> (FUSION-DC). PhD </a:t>
            </a:r>
            <a:r>
              <a:rPr lang="pt-PT" sz="1400" dirty="0" err="1"/>
              <a:t>thesis</a:t>
            </a:r>
            <a:r>
              <a:rPr lang="pt-PT" sz="1400" dirty="0"/>
              <a:t>. </a:t>
            </a:r>
            <a:r>
              <a:rPr lang="pt-PT" sz="1400" dirty="0" err="1"/>
              <a:t>Technische</a:t>
            </a:r>
            <a:r>
              <a:rPr lang="pt-PT" sz="1400" dirty="0"/>
              <a:t> </a:t>
            </a:r>
            <a:r>
              <a:rPr lang="pt-PT" sz="1400" dirty="0" err="1"/>
              <a:t>Universität</a:t>
            </a:r>
            <a:r>
              <a:rPr lang="pt-PT" sz="1400" dirty="0"/>
              <a:t> </a:t>
            </a:r>
            <a:r>
              <a:rPr lang="pt-PT" sz="1400" dirty="0" err="1"/>
              <a:t>München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Universidad</a:t>
            </a:r>
            <a:r>
              <a:rPr lang="pt-PT" sz="1400" dirty="0"/>
              <a:t> Carlos III de Madrid, </a:t>
            </a:r>
            <a:r>
              <a:rPr lang="pt-PT" sz="1400" dirty="0" err="1"/>
              <a:t>Apr</a:t>
            </a:r>
            <a:r>
              <a:rPr lang="pt-PT" sz="1400" dirty="0"/>
              <a:t>. 2018.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(2)</a:t>
            </a:r>
            <a:r>
              <a:rPr lang="en-US" sz="1400" dirty="0"/>
              <a:t> J. D. Lawson. “Some Criteria for a Power Producing Thermonuclear Reactor”. In: Proceedings of the Physical Society. Section B 70.1 (1957), pp. 6–10.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(3)</a:t>
            </a:r>
            <a:r>
              <a:rPr lang="en-US" sz="1400" dirty="0"/>
              <a:t> Per Helander. “Theory of plasma confinement in non-axisymmetric magnetic fields”. In: Reports on Progress in Physics 77.8 (2014), p. 087001.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(4) </a:t>
            </a:r>
            <a:r>
              <a:rPr lang="en-US" sz="1400" dirty="0" err="1"/>
              <a:t>MaxPlanck</a:t>
            </a:r>
            <a:r>
              <a:rPr lang="en-US" sz="1400" dirty="0"/>
              <a:t> Institute for Plasma Physics. Max Planck Institute for Plasma Physics– Fusion research at IPP.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(5)</a:t>
            </a:r>
            <a:r>
              <a:rPr lang="en-US" sz="1400" dirty="0"/>
              <a:t> </a:t>
            </a:r>
            <a:r>
              <a:rPr lang="pt-PT" sz="1400" dirty="0" err="1"/>
              <a:t>Emmanouil</a:t>
            </a:r>
            <a:r>
              <a:rPr lang="pt-PT" sz="1400" dirty="0"/>
              <a:t> </a:t>
            </a:r>
            <a:r>
              <a:rPr lang="pt-PT" sz="1400" dirty="0" err="1"/>
              <a:t>Maragkoudakis</a:t>
            </a:r>
            <a:r>
              <a:rPr lang="pt-PT" sz="1400" dirty="0"/>
              <a:t>. “</a:t>
            </a:r>
            <a:r>
              <a:rPr lang="pt-PT" sz="1400" dirty="0" err="1"/>
              <a:t>Turbulence</a:t>
            </a:r>
            <a:r>
              <a:rPr lang="pt-PT" sz="1400" dirty="0"/>
              <a:t> in </a:t>
            </a:r>
            <a:r>
              <a:rPr lang="pt-PT" sz="1400" dirty="0" err="1"/>
              <a:t>Wendelstein</a:t>
            </a:r>
            <a:r>
              <a:rPr lang="pt-PT" sz="1400" dirty="0"/>
              <a:t> 7-X: </a:t>
            </a:r>
            <a:r>
              <a:rPr lang="pt-PT" sz="1400" dirty="0" err="1"/>
              <a:t>Characterization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Role in </a:t>
            </a:r>
            <a:r>
              <a:rPr lang="pt-PT" sz="1400" dirty="0" err="1"/>
              <a:t>Confinement</a:t>
            </a:r>
            <a:r>
              <a:rPr lang="pt-PT" sz="1400" dirty="0"/>
              <a:t>”. PhD </a:t>
            </a:r>
            <a:r>
              <a:rPr lang="pt-PT" sz="1400" dirty="0" err="1"/>
              <a:t>thesis</a:t>
            </a:r>
            <a:r>
              <a:rPr lang="pt-PT" sz="1400" dirty="0"/>
              <a:t>. Madrid, </a:t>
            </a:r>
            <a:r>
              <a:rPr lang="pt-PT" sz="1400" dirty="0" err="1"/>
              <a:t>Spain</a:t>
            </a:r>
            <a:r>
              <a:rPr lang="pt-PT" sz="1400" dirty="0"/>
              <a:t>: </a:t>
            </a:r>
            <a:r>
              <a:rPr lang="pt-PT" sz="1400" dirty="0" err="1"/>
              <a:t>Universidad</a:t>
            </a:r>
            <a:r>
              <a:rPr lang="pt-PT" sz="1400" dirty="0"/>
              <a:t> Carlos III de Madrid, </a:t>
            </a:r>
            <a:r>
              <a:rPr lang="pt-PT" sz="1400" dirty="0" err="1"/>
              <a:t>June</a:t>
            </a:r>
            <a:r>
              <a:rPr lang="pt-PT" sz="1400" dirty="0"/>
              <a:t> 2025.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/>
              <a:t>(6)</a:t>
            </a:r>
            <a:r>
              <a:rPr lang="pt-PT" sz="1400" dirty="0"/>
              <a:t> A. N. </a:t>
            </a:r>
            <a:r>
              <a:rPr lang="pt-PT" sz="1400" dirty="0" err="1"/>
              <a:t>Kolmogorov</a:t>
            </a:r>
            <a:r>
              <a:rPr lang="pt-PT" sz="1400" dirty="0"/>
              <a:t>. “</a:t>
            </a:r>
            <a:r>
              <a:rPr lang="pt-PT" sz="1400" dirty="0" err="1"/>
              <a:t>The</a:t>
            </a:r>
            <a:r>
              <a:rPr lang="pt-PT" sz="1400" dirty="0"/>
              <a:t> Local </a:t>
            </a:r>
            <a:r>
              <a:rPr lang="pt-PT" sz="1400" dirty="0" err="1"/>
              <a:t>Structure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Turbulence</a:t>
            </a:r>
            <a:r>
              <a:rPr lang="pt-PT" sz="1400" dirty="0"/>
              <a:t> in </a:t>
            </a:r>
            <a:r>
              <a:rPr lang="pt-PT" sz="1400" dirty="0" err="1"/>
              <a:t>Incompressible</a:t>
            </a:r>
            <a:r>
              <a:rPr lang="pt-PT" sz="1400" dirty="0"/>
              <a:t> </a:t>
            </a:r>
            <a:r>
              <a:rPr lang="pt-PT" sz="1400" dirty="0" err="1"/>
              <a:t>Viscous</a:t>
            </a:r>
            <a:r>
              <a:rPr lang="pt-PT" sz="1400" dirty="0"/>
              <a:t> </a:t>
            </a:r>
            <a:r>
              <a:rPr lang="pt-PT" sz="1400" dirty="0" err="1"/>
              <a:t>Fluid</a:t>
            </a:r>
            <a:r>
              <a:rPr lang="pt-PT" sz="1400" dirty="0"/>
              <a:t> for </a:t>
            </a:r>
            <a:r>
              <a:rPr lang="pt-PT" sz="1400" dirty="0" err="1"/>
              <a:t>Very</a:t>
            </a:r>
            <a:r>
              <a:rPr lang="pt-PT" sz="1400" dirty="0"/>
              <a:t> </a:t>
            </a:r>
            <a:r>
              <a:rPr lang="pt-PT" sz="1400" dirty="0" err="1"/>
              <a:t>Large</a:t>
            </a:r>
            <a:r>
              <a:rPr lang="pt-PT" sz="1400" dirty="0"/>
              <a:t> Reynolds </a:t>
            </a:r>
            <a:r>
              <a:rPr lang="pt-PT" sz="1400" dirty="0" err="1"/>
              <a:t>Numbers</a:t>
            </a:r>
            <a:r>
              <a:rPr lang="pt-PT" sz="1400" dirty="0"/>
              <a:t>”. In: </a:t>
            </a:r>
            <a:r>
              <a:rPr lang="pt-PT" sz="1400" dirty="0" err="1"/>
              <a:t>Dokl</a:t>
            </a:r>
            <a:r>
              <a:rPr lang="pt-PT" sz="1400" dirty="0"/>
              <a:t>. </a:t>
            </a:r>
            <a:r>
              <a:rPr lang="pt-PT" sz="1400" dirty="0" err="1"/>
              <a:t>Akad</a:t>
            </a:r>
            <a:r>
              <a:rPr lang="pt-PT" sz="1400" dirty="0"/>
              <a:t>. </a:t>
            </a:r>
            <a:r>
              <a:rPr lang="pt-PT" sz="1400" dirty="0" err="1"/>
              <a:t>Nauk</a:t>
            </a:r>
            <a:r>
              <a:rPr lang="pt-PT" sz="1400" dirty="0"/>
              <a:t> SSSR 30 (1941). </a:t>
            </a:r>
            <a:r>
              <a:rPr lang="pt-PT" sz="1400" dirty="0" err="1"/>
              <a:t>Reprinted</a:t>
            </a:r>
            <a:r>
              <a:rPr lang="pt-PT" sz="1400" dirty="0"/>
              <a:t> in Proc. R. </a:t>
            </a:r>
            <a:r>
              <a:rPr lang="pt-PT" sz="1400" dirty="0" err="1"/>
              <a:t>Soc</a:t>
            </a:r>
            <a:r>
              <a:rPr lang="pt-PT" sz="1400" dirty="0"/>
              <a:t>. </a:t>
            </a:r>
            <a:r>
              <a:rPr lang="pt-PT" sz="1400" dirty="0" err="1"/>
              <a:t>Lond</a:t>
            </a:r>
            <a:r>
              <a:rPr lang="pt-PT" sz="1400" dirty="0"/>
              <a:t>. A 434, 9 (1991), p. 301.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(7)</a:t>
            </a:r>
            <a:r>
              <a:rPr lang="en-US" sz="1400" dirty="0"/>
              <a:t> A. N. Kolmogorov. “Dissipation of Energy in the Locally Isotropic Turbulence”. In: </a:t>
            </a:r>
            <a:r>
              <a:rPr lang="en-US" sz="1400" dirty="0" err="1"/>
              <a:t>Dokl</a:t>
            </a:r>
            <a:r>
              <a:rPr lang="en-US" sz="1400" dirty="0"/>
              <a:t>. </a:t>
            </a:r>
            <a:r>
              <a:rPr lang="en-US" sz="1400" dirty="0" err="1"/>
              <a:t>Akad</a:t>
            </a:r>
            <a:r>
              <a:rPr lang="en-US" sz="1400" dirty="0"/>
              <a:t>. </a:t>
            </a:r>
            <a:r>
              <a:rPr lang="en-US" sz="1400" dirty="0" err="1"/>
              <a:t>Nauk</a:t>
            </a:r>
            <a:r>
              <a:rPr lang="en-US" sz="1400" dirty="0"/>
              <a:t> SSSR 32 (1941). Reprinted in Proc. R. Soc. Lond. A 434, 15 (1991), p. 16.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4131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E5A9-B4D6-DB9D-3B4C-139582A88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3F8BC1-80F0-B2BF-0461-80F1FC286535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E578A-3334-948B-826D-94B597A9F0B3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err="1"/>
              <a:t>Introduction</a:t>
            </a:r>
            <a:r>
              <a:rPr lang="pt-PT" sz="3000" dirty="0"/>
              <a:t> – Nuclear </a:t>
            </a:r>
            <a:r>
              <a:rPr lang="pt-PT" sz="3000" dirty="0" err="1"/>
              <a:t>fusion</a:t>
            </a:r>
            <a:r>
              <a:rPr lang="pt-PT" sz="3000" dirty="0"/>
              <a:t> as a </a:t>
            </a:r>
            <a:r>
              <a:rPr lang="pt-PT" sz="3000" dirty="0" err="1"/>
              <a:t>source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energy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BA5B761-9B7C-0F5B-70A2-98ABADBC5246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9FB1021F-D0D2-6842-9DDF-69DE461743C1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E8C69047-61F9-7098-4D3E-AF7F50FEF536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2DAEE0CE-4F6F-11CD-9FA6-9C9FA55AD87E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4EA13FF2-43A0-094E-C0FC-F3FFD6A784EC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89D14EFC-A75B-8575-9696-E3ED43268B4F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Nuclear fusion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6FD0128A-B1D1-5A27-29E4-AFC4082261AC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ED98BE2C-1661-9C95-4861-E44863ED10F3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2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9C5436D9-4D86-6A17-9B5E-70E90E7E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EEF8B93C-F33F-C2A2-6F0F-2BAA2672A8DE}"/>
              </a:ext>
            </a:extLst>
          </p:cNvPr>
          <p:cNvCxnSpPr>
            <a:cxnSpLocks/>
          </p:cNvCxnSpPr>
          <p:nvPr/>
        </p:nvCxnSpPr>
        <p:spPr>
          <a:xfrm flipV="1">
            <a:off x="3720222" y="1775069"/>
            <a:ext cx="1766733" cy="655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40CA5D3-9014-83C4-D38A-73106F87492A}"/>
                  </a:ext>
                </a:extLst>
              </p:cNvPr>
              <p:cNvSpPr txBox="1"/>
              <p:nvPr/>
            </p:nvSpPr>
            <p:spPr>
              <a:xfrm>
                <a:off x="5631255" y="1498954"/>
                <a:ext cx="2519680" cy="56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He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 (3.5 </m:t>
                          </m:r>
                          <m:r>
                            <m:rPr>
                              <m:sty m:val="p"/>
                            </m:rP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MeV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 (14.1 </m:t>
                          </m:r>
                          <m:r>
                            <m:rPr>
                              <m:sty m:val="p"/>
                            </m:rP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MeV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40CA5D3-9014-83C4-D38A-73106F874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255" y="1498954"/>
                <a:ext cx="2519680" cy="565348"/>
              </a:xfrm>
              <a:prstGeom prst="rect">
                <a:avLst/>
              </a:prstGeom>
              <a:blipFill>
                <a:blip r:embed="rId4"/>
                <a:stretch>
                  <a:fillRect r="-881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DA92BA-2E7C-A93A-157F-026BC66FFD4B}"/>
                  </a:ext>
                </a:extLst>
              </p:cNvPr>
              <p:cNvSpPr txBox="1"/>
              <p:nvPr/>
            </p:nvSpPr>
            <p:spPr>
              <a:xfrm>
                <a:off x="2358466" y="1577071"/>
                <a:ext cx="9514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2800" b="0" i="1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DA92BA-2E7C-A93A-157F-026BC66FF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466" y="1577071"/>
                <a:ext cx="9514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Uma imagem com captura de ecrã&#10;&#10;Os conteúdos gerados por IA podem estar incorretos.">
            <a:extLst>
              <a:ext uri="{FF2B5EF4-FFF2-40B4-BE49-F238E27FC236}">
                <a16:creationId xmlns:a16="http://schemas.microsoft.com/office/drawing/2014/main" id="{34F92821-7F3F-5AC2-137C-A57511F61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05" y="2346761"/>
            <a:ext cx="8630020" cy="34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E8753-31BD-9859-1D45-496BE51DB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40CC25-F0E4-45CA-9644-628FB5719B9D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68C83-CB5A-4528-7045-7F6FD9C5C18B}"/>
              </a:ext>
            </a:extLst>
          </p:cNvPr>
          <p:cNvSpPr txBox="1"/>
          <p:nvPr/>
        </p:nvSpPr>
        <p:spPr>
          <a:xfrm>
            <a:off x="317012" y="235570"/>
            <a:ext cx="115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</a:t>
            </a:r>
            <a:endParaRPr lang="pt-PT" sz="32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B5ACE10-6BFB-920C-3C0B-20B1372104FB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A2210FAA-9DF8-F07F-4862-2EC74D99A935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E06797D1-D08B-39E0-D2FF-462060ED7A1E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D1458474-6018-ED41-4C82-ABA21B989EDB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F5ECED2C-F586-9E68-30AB-16BE0BA80015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7BF90179-2D14-A1CC-A893-C3EA505E29C6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References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6BE8E21F-3320-7675-0222-34CF1DA96795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043D4897-FBA4-AC42-382D-D22C2193BD04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20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390DE02C-AA53-3AA3-15AF-FA9B3C090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4AE79F-4A8E-8060-4432-6CE3952C78B0}"/>
              </a:ext>
            </a:extLst>
          </p:cNvPr>
          <p:cNvSpPr txBox="1"/>
          <p:nvPr/>
        </p:nvSpPr>
        <p:spPr>
          <a:xfrm>
            <a:off x="317012" y="1451535"/>
            <a:ext cx="11694160" cy="458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/>
              <a:t>(8)</a:t>
            </a:r>
            <a:r>
              <a:rPr lang="pt-PT" sz="1400" dirty="0"/>
              <a:t> Tim </a:t>
            </a:r>
            <a:r>
              <a:rPr lang="pt-PT" sz="1400" dirty="0" err="1"/>
              <a:t>Happel</a:t>
            </a:r>
            <a:r>
              <a:rPr lang="pt-PT" sz="1400" dirty="0"/>
              <a:t>. “Doppler </a:t>
            </a:r>
            <a:r>
              <a:rPr lang="pt-PT" sz="1400" dirty="0" err="1"/>
              <a:t>Reflectometry</a:t>
            </a:r>
            <a:r>
              <a:rPr lang="pt-PT" sz="1400" dirty="0"/>
              <a:t> in </a:t>
            </a:r>
            <a:r>
              <a:rPr lang="pt-PT" sz="1400" dirty="0" err="1"/>
              <a:t>the</a:t>
            </a:r>
            <a:r>
              <a:rPr lang="pt-PT" sz="1400" dirty="0"/>
              <a:t> TJ-II </a:t>
            </a:r>
            <a:r>
              <a:rPr lang="pt-PT" sz="1400" dirty="0" err="1"/>
              <a:t>Stellarator</a:t>
            </a:r>
            <a:r>
              <a:rPr lang="pt-PT" sz="1400" dirty="0"/>
              <a:t>: Design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an</a:t>
            </a:r>
            <a:r>
              <a:rPr lang="pt-PT" sz="1400" dirty="0"/>
              <a:t> </a:t>
            </a:r>
            <a:r>
              <a:rPr lang="pt-PT" sz="1400" dirty="0" err="1"/>
              <a:t>Optimized</a:t>
            </a:r>
            <a:r>
              <a:rPr lang="pt-PT" sz="1400" dirty="0"/>
              <a:t> Doppler </a:t>
            </a:r>
            <a:r>
              <a:rPr lang="pt-PT" sz="1400" dirty="0" err="1"/>
              <a:t>Reflectometer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its</a:t>
            </a:r>
            <a:r>
              <a:rPr lang="pt-PT" sz="1400" dirty="0"/>
              <a:t> </a:t>
            </a:r>
            <a:r>
              <a:rPr lang="pt-PT" sz="1400" dirty="0" err="1"/>
              <a:t>Application</a:t>
            </a:r>
            <a:r>
              <a:rPr lang="pt-PT" sz="1400" dirty="0"/>
              <a:t> to </a:t>
            </a:r>
            <a:r>
              <a:rPr lang="pt-PT" sz="1400" dirty="0" err="1"/>
              <a:t>Turbulence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Radial </a:t>
            </a:r>
            <a:r>
              <a:rPr lang="pt-PT" sz="1400" dirty="0" err="1"/>
              <a:t>Electric</a:t>
            </a:r>
            <a:r>
              <a:rPr lang="pt-PT" sz="1400" dirty="0"/>
              <a:t> Field </a:t>
            </a:r>
            <a:r>
              <a:rPr lang="pt-PT" sz="1400" dirty="0" err="1"/>
              <a:t>Studies</a:t>
            </a:r>
            <a:r>
              <a:rPr lang="pt-PT" sz="1400" dirty="0"/>
              <a:t>”. PhD </a:t>
            </a:r>
            <a:r>
              <a:rPr lang="pt-PT" sz="1400" dirty="0" err="1"/>
              <a:t>thesis</a:t>
            </a:r>
            <a:r>
              <a:rPr lang="pt-PT" sz="1400" dirty="0"/>
              <a:t>. Madrid, </a:t>
            </a:r>
            <a:r>
              <a:rPr lang="pt-PT" sz="1400" dirty="0" err="1"/>
              <a:t>Spain</a:t>
            </a:r>
            <a:r>
              <a:rPr lang="pt-PT" sz="1400" dirty="0"/>
              <a:t>: </a:t>
            </a:r>
            <a:r>
              <a:rPr lang="pt-PT" sz="1400" dirty="0" err="1"/>
              <a:t>Universidad</a:t>
            </a:r>
            <a:r>
              <a:rPr lang="pt-PT" sz="1400" dirty="0"/>
              <a:t> Carlos III de Madrid, 2010.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(9)</a:t>
            </a:r>
            <a:r>
              <a:rPr lang="en-US" sz="1400" dirty="0"/>
              <a:t> G. D. Conway et al. “Assessment of Doppler reflectometry accuracy using full-wave codes with comparison to beam-tracing and analytic expressions”. In: Plasma Physics and Controlled Fusion 67.10 (2025), p. 105024.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(10)</a:t>
            </a:r>
            <a:r>
              <a:rPr lang="en-US" sz="1400" dirty="0"/>
              <a:t> </a:t>
            </a:r>
            <a:r>
              <a:rPr lang="pt-PT" sz="1400" dirty="0" err="1"/>
              <a:t>Oleg</a:t>
            </a:r>
            <a:r>
              <a:rPr lang="pt-PT" sz="1400" dirty="0"/>
              <a:t> </a:t>
            </a:r>
            <a:r>
              <a:rPr lang="pt-PT" sz="1400" dirty="0" err="1"/>
              <a:t>Krutkin</a:t>
            </a:r>
            <a:r>
              <a:rPr lang="pt-PT" sz="1400" dirty="0"/>
              <a:t>. “</a:t>
            </a:r>
            <a:r>
              <a:rPr lang="pt-PT" sz="1400" dirty="0" err="1"/>
              <a:t>Theoretical</a:t>
            </a:r>
            <a:r>
              <a:rPr lang="pt-PT" sz="1400" dirty="0"/>
              <a:t> </a:t>
            </a:r>
            <a:r>
              <a:rPr lang="pt-PT" sz="1400" dirty="0" err="1"/>
              <a:t>analysis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full-wave</a:t>
            </a:r>
            <a:r>
              <a:rPr lang="pt-PT" sz="1400" dirty="0"/>
              <a:t> </a:t>
            </a:r>
            <a:r>
              <a:rPr lang="pt-PT" sz="1400" dirty="0" err="1"/>
              <a:t>simulations</a:t>
            </a:r>
            <a:r>
              <a:rPr lang="pt-PT" sz="1400" dirty="0"/>
              <a:t> </a:t>
            </a:r>
            <a:r>
              <a:rPr lang="pt-PT" sz="1400" dirty="0" err="1"/>
              <a:t>combined</a:t>
            </a:r>
            <a:r>
              <a:rPr lang="pt-PT" sz="1400" dirty="0"/>
              <a:t> in 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development</a:t>
            </a:r>
            <a:r>
              <a:rPr lang="pt-PT" sz="1400" dirty="0"/>
              <a:t> </a:t>
            </a:r>
            <a:r>
              <a:rPr lang="pt-PT" sz="1400" dirty="0" err="1"/>
              <a:t>of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synthetic</a:t>
            </a:r>
            <a:r>
              <a:rPr lang="pt-PT" sz="1400" dirty="0"/>
              <a:t> Doppler </a:t>
            </a:r>
            <a:r>
              <a:rPr lang="pt-PT" sz="1400" dirty="0" err="1"/>
              <a:t>reflectometry</a:t>
            </a:r>
            <a:r>
              <a:rPr lang="pt-PT" sz="1400" dirty="0"/>
              <a:t> </a:t>
            </a:r>
            <a:r>
              <a:rPr lang="pt-PT" sz="1400" dirty="0" err="1"/>
              <a:t>diagnostics</a:t>
            </a:r>
            <a:r>
              <a:rPr lang="pt-PT" sz="1400" dirty="0"/>
              <a:t> for </a:t>
            </a:r>
            <a:r>
              <a:rPr lang="pt-PT" sz="1400" dirty="0" err="1"/>
              <a:t>tokamaks</a:t>
            </a:r>
            <a:r>
              <a:rPr lang="pt-PT" sz="1400" dirty="0"/>
              <a:t>”. </a:t>
            </a:r>
            <a:r>
              <a:rPr lang="pt-PT" sz="1400" dirty="0" err="1"/>
              <a:t>Doctoral</a:t>
            </a:r>
            <a:r>
              <a:rPr lang="pt-PT" sz="1400" dirty="0"/>
              <a:t> </a:t>
            </a:r>
            <a:r>
              <a:rPr lang="pt-PT" sz="1400" dirty="0" err="1"/>
              <a:t>School</a:t>
            </a:r>
            <a:r>
              <a:rPr lang="pt-PT" sz="1400" dirty="0"/>
              <a:t> “C2MP”(ED606). PhD </a:t>
            </a:r>
            <a:r>
              <a:rPr lang="pt-PT" sz="1400" dirty="0" err="1"/>
              <a:t>thesis</a:t>
            </a:r>
            <a:r>
              <a:rPr lang="pt-PT" sz="1400" dirty="0"/>
              <a:t>. Nancy, France: </a:t>
            </a:r>
            <a:r>
              <a:rPr lang="pt-PT" sz="1400" dirty="0" err="1"/>
              <a:t>Université</a:t>
            </a:r>
            <a:r>
              <a:rPr lang="pt-PT" sz="1400" dirty="0"/>
              <a:t> de </a:t>
            </a:r>
            <a:r>
              <a:rPr lang="pt-PT" sz="1400" dirty="0" err="1"/>
              <a:t>Lorraine</a:t>
            </a:r>
            <a:r>
              <a:rPr lang="pt-PT" sz="1400" dirty="0"/>
              <a:t>, 2020.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(11) </a:t>
            </a:r>
            <a:r>
              <a:rPr lang="en-US" sz="1400" dirty="0"/>
              <a:t>F. Wagner et al. “Regime of Improved Confinement and High Beta in Neutral-Beam-Heated Divertor Discharges of the ASDEX Tokamak”. In: Physical Review Letters 49 (1982), pp. 1408–1412.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(12)</a:t>
            </a:r>
            <a:r>
              <a:rPr lang="en-US" sz="1400" dirty="0"/>
              <a:t> </a:t>
            </a:r>
            <a:r>
              <a:rPr lang="pt-PT" sz="1400" dirty="0"/>
              <a:t>A. </a:t>
            </a:r>
            <a:r>
              <a:rPr lang="pt-PT" sz="1400" dirty="0" err="1"/>
              <a:t>Medvedeva</a:t>
            </a:r>
            <a:r>
              <a:rPr lang="pt-PT" sz="1400" dirty="0"/>
              <a:t> </a:t>
            </a:r>
            <a:r>
              <a:rPr lang="pt-PT" sz="1400" dirty="0" err="1"/>
              <a:t>et</a:t>
            </a:r>
            <a:r>
              <a:rPr lang="pt-PT" sz="1400" dirty="0"/>
              <a:t> al. “</a:t>
            </a:r>
            <a:r>
              <a:rPr lang="pt-PT" sz="1400" dirty="0" err="1"/>
              <a:t>Density</a:t>
            </a:r>
            <a:r>
              <a:rPr lang="pt-PT" sz="1400" dirty="0"/>
              <a:t> </a:t>
            </a:r>
            <a:r>
              <a:rPr lang="pt-PT" sz="1400" dirty="0" err="1"/>
              <a:t>profile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turbulence</a:t>
            </a:r>
            <a:r>
              <a:rPr lang="pt-PT" sz="1400" dirty="0"/>
              <a:t> </a:t>
            </a:r>
            <a:r>
              <a:rPr lang="pt-PT" sz="1400" dirty="0" err="1"/>
              <a:t>evolution</a:t>
            </a:r>
            <a:r>
              <a:rPr lang="pt-PT" sz="1400" dirty="0"/>
              <a:t> </a:t>
            </a:r>
            <a:r>
              <a:rPr lang="pt-PT" sz="1400" dirty="0" err="1"/>
              <a:t>during</a:t>
            </a:r>
            <a:r>
              <a:rPr lang="pt-PT" sz="1400" dirty="0"/>
              <a:t> L–H </a:t>
            </a:r>
            <a:r>
              <a:rPr lang="pt-PT" sz="1400" dirty="0" err="1"/>
              <a:t>transition</a:t>
            </a:r>
            <a:r>
              <a:rPr lang="pt-PT" sz="1400" dirty="0"/>
              <a:t> </a:t>
            </a:r>
            <a:r>
              <a:rPr lang="pt-PT" sz="1400" dirty="0" err="1"/>
              <a:t>studied</a:t>
            </a:r>
            <a:r>
              <a:rPr lang="pt-PT" sz="1400" dirty="0"/>
              <a:t> </a:t>
            </a:r>
            <a:r>
              <a:rPr lang="pt-PT" sz="1400" dirty="0" err="1"/>
              <a:t>with</a:t>
            </a:r>
            <a:r>
              <a:rPr lang="pt-PT" sz="1400" dirty="0"/>
              <a:t> </a:t>
            </a:r>
            <a:r>
              <a:rPr lang="pt-PT" sz="1400" dirty="0" err="1"/>
              <a:t>the</a:t>
            </a:r>
            <a:r>
              <a:rPr lang="pt-PT" sz="1400" dirty="0"/>
              <a:t> </a:t>
            </a:r>
            <a:r>
              <a:rPr lang="pt-PT" sz="1400" dirty="0" err="1"/>
              <a:t>ultra-fast</a:t>
            </a:r>
            <a:r>
              <a:rPr lang="pt-PT" sz="1400" dirty="0"/>
              <a:t> </a:t>
            </a:r>
            <a:r>
              <a:rPr lang="pt-PT" sz="1400" dirty="0" err="1"/>
              <a:t>swept</a:t>
            </a:r>
            <a:r>
              <a:rPr lang="pt-PT" sz="1400" dirty="0"/>
              <a:t> </a:t>
            </a:r>
            <a:r>
              <a:rPr lang="pt-PT" sz="1400" dirty="0" err="1"/>
              <a:t>reflectometer</a:t>
            </a:r>
            <a:r>
              <a:rPr lang="pt-PT" sz="1400" dirty="0"/>
              <a:t> </a:t>
            </a:r>
            <a:r>
              <a:rPr lang="pt-PT" sz="1400" dirty="0" err="1"/>
              <a:t>on</a:t>
            </a:r>
            <a:r>
              <a:rPr lang="pt-PT" sz="1400" dirty="0"/>
              <a:t> ASDEX Upgrade”. In: Plasma </a:t>
            </a:r>
            <a:r>
              <a:rPr lang="pt-PT" sz="1400" dirty="0" err="1"/>
              <a:t>Physics</a:t>
            </a:r>
            <a:r>
              <a:rPr lang="pt-PT" sz="1400" dirty="0"/>
              <a:t> </a:t>
            </a:r>
            <a:r>
              <a:rPr lang="pt-PT" sz="1400" dirty="0" err="1"/>
              <a:t>and</a:t>
            </a:r>
            <a:r>
              <a:rPr lang="pt-PT" sz="1400" dirty="0"/>
              <a:t> </a:t>
            </a:r>
            <a:r>
              <a:rPr lang="pt-PT" sz="1400" dirty="0" err="1"/>
              <a:t>Controlled</a:t>
            </a:r>
            <a:r>
              <a:rPr lang="pt-PT" sz="1400" dirty="0"/>
              <a:t> </a:t>
            </a:r>
            <a:r>
              <a:rPr lang="pt-PT" sz="1400" dirty="0" err="1"/>
              <a:t>Fusion</a:t>
            </a:r>
            <a:r>
              <a:rPr lang="pt-PT" sz="1400" dirty="0"/>
              <a:t> (2017).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b="1" dirty="0"/>
              <a:t>(13)</a:t>
            </a:r>
            <a:r>
              <a:rPr lang="pt-PT" sz="1400" dirty="0"/>
              <a:t> </a:t>
            </a:r>
            <a:r>
              <a:rPr lang="en-US" sz="1400" dirty="0"/>
              <a:t>H. Biglari, P. H. Diamond, and P. W. Terry. “Influence of sheared poloidal rotation on edge turbulence”. In: Physics of Fluids B 2.1 (1990), pp. 1–4.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(14)</a:t>
            </a:r>
            <a:r>
              <a:rPr lang="en-US" sz="1400" dirty="0"/>
              <a:t> P. H. Diamond and Y.-B. Kim. “Theory of mean poloidal flow generation by turbulence”. In: Physics of Fluids B 3.7 (1991), pp. 1626–1633.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(15)</a:t>
            </a:r>
            <a:r>
              <a:rPr lang="en-US" sz="1400" dirty="0"/>
              <a:t> P. H. Diamond et al. “Self-Regulating Shear Flow Turbulence: A Paradigm for the L to H Transition”. In: Physical Review Letters 72 (1994), pp. 2565–2568.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2174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33779-3391-D2E1-9C45-E45E7224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CF7A5C-0004-7A7B-0E8B-C35831BCB59A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61A2C-1248-BC41-48D9-CA14736FB80B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err="1"/>
              <a:t>Energy</a:t>
            </a:r>
            <a:r>
              <a:rPr lang="pt-PT" sz="3000" dirty="0"/>
              <a:t> </a:t>
            </a:r>
            <a:r>
              <a:rPr lang="pt-PT" sz="3000" dirty="0" err="1"/>
              <a:t>confinement</a:t>
            </a:r>
            <a:r>
              <a:rPr lang="pt-PT" sz="3000" dirty="0"/>
              <a:t> – </a:t>
            </a:r>
            <a:r>
              <a:rPr lang="pt-PT" sz="3000" dirty="0" err="1"/>
              <a:t>Turbulence</a:t>
            </a:r>
            <a:r>
              <a:rPr lang="pt-PT" sz="3000" dirty="0"/>
              <a:t> as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main</a:t>
            </a:r>
            <a:r>
              <a:rPr lang="pt-PT" sz="3000" dirty="0"/>
              <a:t> </a:t>
            </a:r>
            <a:r>
              <a:rPr lang="pt-PT" sz="3000" dirty="0" err="1"/>
              <a:t>limitation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AA731641-E531-A0A6-C13A-24E67B8C7692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DBFBDA7C-1F1E-70F9-E9AD-D3D7C5F4B486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D46F9B8F-9BF1-3CF7-CAD0-63F167CDD094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7240C9CE-F20E-D847-BF01-321E85977F43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D7663C49-89CA-2794-4937-74AD6EB034A9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6848B3C7-1182-74F2-7E59-6F9A0EB75CE7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Energy confinement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D42AD4F9-3D74-191B-0EC2-736E39A29A5E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8C0A5926-DE42-634A-F4F3-C3D95D0514B5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3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6090D810-7F95-6B37-2D00-22164F62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FF64EF-41A7-C141-9D1C-CD610DC4B44E}"/>
              </a:ext>
            </a:extLst>
          </p:cNvPr>
          <p:cNvSpPr txBox="1"/>
          <p:nvPr/>
        </p:nvSpPr>
        <p:spPr>
          <a:xfrm>
            <a:off x="1153157" y="738490"/>
            <a:ext cx="10474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reaction process is self-sustainable if the </a:t>
            </a:r>
            <a:r>
              <a:rPr lang="en-US" sz="2000" b="1" dirty="0"/>
              <a:t>Lawson criterion </a:t>
            </a:r>
            <a:r>
              <a:rPr lang="en-US" sz="2000" dirty="0"/>
              <a:t>is satisfied: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A9FAFF-4AE7-41E0-6E7B-DCC69BF5B41E}"/>
                  </a:ext>
                </a:extLst>
              </p:cNvPr>
              <p:cNvSpPr txBox="1"/>
              <p:nvPr/>
            </p:nvSpPr>
            <p:spPr>
              <a:xfrm>
                <a:off x="3771591" y="1938867"/>
                <a:ext cx="4658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&gt;3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P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A9FAFF-4AE7-41E0-6E7B-DCC69BF5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91" y="1938867"/>
                <a:ext cx="465864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ol Plasma Turbulence Visualizations">
            <a:extLst>
              <a:ext uri="{FF2B5EF4-FFF2-40B4-BE49-F238E27FC236}">
                <a16:creationId xmlns:a16="http://schemas.microsoft.com/office/drawing/2014/main" id="{FA74F116-B59A-EF14-C964-EFBD9A79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0" y="2936224"/>
            <a:ext cx="6366571" cy="31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8028132-7838-9320-CA2F-2BFB6F13A637}"/>
                  </a:ext>
                </a:extLst>
              </p:cNvPr>
              <p:cNvSpPr txBox="1"/>
              <p:nvPr/>
            </p:nvSpPr>
            <p:spPr>
              <a:xfrm>
                <a:off x="1153157" y="1938867"/>
                <a:ext cx="104749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energy confinement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i="1" dirty="0"/>
                  <a:t>, </a:t>
                </a:r>
                <a:r>
                  <a:rPr lang="en-US" sz="2000" dirty="0"/>
                  <a:t>is limited by </a:t>
                </a:r>
                <a:r>
                  <a:rPr lang="en-US" sz="2000" b="1" dirty="0"/>
                  <a:t>turbulence</a:t>
                </a:r>
                <a:r>
                  <a:rPr lang="en-US" sz="2000" dirty="0"/>
                  <a:t> in the plasma: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8028132-7838-9320-CA2F-2BFB6F13A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57" y="1938867"/>
                <a:ext cx="10474962" cy="1015663"/>
              </a:xfrm>
              <a:prstGeom prst="rect">
                <a:avLst/>
              </a:prstGeom>
              <a:blipFill>
                <a:blip r:embed="rId6"/>
                <a:stretch>
                  <a:fillRect l="-524" b="-101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Nortek | New to Turbulent Flow? Here's Everything You Need to Know">
            <a:extLst>
              <a:ext uri="{FF2B5EF4-FFF2-40B4-BE49-F238E27FC236}">
                <a16:creationId xmlns:a16="http://schemas.microsoft.com/office/drawing/2014/main" id="{3AF03D43-E8E2-B3E9-C9FC-A51FC252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5" y="3325537"/>
            <a:ext cx="4520549" cy="2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E2059-667A-A834-7884-846FD23EE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6BECDE-44AB-E57B-3E28-37B2527F1654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38819-DDAE-A444-12F8-228729ED9407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Turbulence suppression – The H-mode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5E9DD94B-98CA-8318-152E-3C1323D6FB84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CA82A3-BF32-C122-C1EB-289AC7A1BC30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DECAB88C-A827-808D-256E-39B391D0E71B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598658CD-C084-1331-0704-E4BF8EBE50BD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18A2DACC-DD8C-777D-855C-BD46411B67B0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6FEF2EBE-2D2B-DBB8-F40D-00C438090C91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 - mode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A41EE250-0B4F-2F0D-1F66-0AF69A1F0BE7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2DB8551D-914E-397F-CF95-B34C450A9AC6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4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91F27CC4-81B0-D190-BA69-2EC20DA41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F61AFD-EA83-77BA-2D39-712C2B3B414A}"/>
              </a:ext>
            </a:extLst>
          </p:cNvPr>
          <p:cNvSpPr txBox="1"/>
          <p:nvPr/>
        </p:nvSpPr>
        <p:spPr>
          <a:xfrm>
            <a:off x="497840" y="1295609"/>
            <a:ext cx="11130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H-</a:t>
            </a:r>
            <a:r>
              <a:rPr lang="pt-PT" sz="2000" dirty="0" err="1"/>
              <a:t>mode</a:t>
            </a:r>
            <a:r>
              <a:rPr lang="pt-PT" sz="20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Low</a:t>
            </a:r>
            <a:r>
              <a:rPr lang="pt-PT" sz="2000" dirty="0"/>
              <a:t> </a:t>
            </a:r>
            <a:r>
              <a:rPr lang="pt-PT" sz="2000" dirty="0" err="1"/>
              <a:t>turbulence</a:t>
            </a:r>
            <a:r>
              <a:rPr lang="pt-PT" sz="2000" dirty="0"/>
              <a:t> </a:t>
            </a:r>
            <a:r>
              <a:rPr lang="pt-PT" sz="2000" dirty="0" err="1"/>
              <a:t>levels</a:t>
            </a:r>
            <a:r>
              <a:rPr lang="pt-PT" sz="2000" dirty="0"/>
              <a:t>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Higher</a:t>
            </a:r>
            <a:r>
              <a:rPr lang="pt-PT" sz="2000" dirty="0"/>
              <a:t> </a:t>
            </a:r>
            <a:r>
              <a:rPr lang="pt-PT" sz="2000" dirty="0" err="1"/>
              <a:t>energy</a:t>
            </a:r>
            <a:r>
              <a:rPr lang="pt-PT" sz="2000" dirty="0"/>
              <a:t> </a:t>
            </a:r>
            <a:r>
              <a:rPr lang="pt-PT" sz="2000" dirty="0" err="1"/>
              <a:t>confinement</a:t>
            </a:r>
            <a:r>
              <a:rPr lang="pt-PT" sz="2000" dirty="0"/>
              <a:t> times;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Steeper</a:t>
            </a:r>
            <a:r>
              <a:rPr lang="pt-PT" sz="2000" dirty="0"/>
              <a:t> </a:t>
            </a:r>
            <a:r>
              <a:rPr lang="pt-PT" sz="2000" dirty="0" err="1"/>
              <a:t>density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temperature</a:t>
            </a:r>
            <a:r>
              <a:rPr lang="pt-PT" sz="2000" dirty="0"/>
              <a:t> </a:t>
            </a:r>
            <a:r>
              <a:rPr lang="pt-PT" sz="2000" dirty="0" err="1"/>
              <a:t>gradients</a:t>
            </a:r>
            <a:r>
              <a:rPr lang="pt-PT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pic>
        <p:nvPicPr>
          <p:cNvPr id="5" name="Imagem 4" descr="Uma imagem com texto, diagrama, file, Gráfico&#10;&#10;Os conteúdos gerados por IA podem estar incorretos.">
            <a:extLst>
              <a:ext uri="{FF2B5EF4-FFF2-40B4-BE49-F238E27FC236}">
                <a16:creationId xmlns:a16="http://schemas.microsoft.com/office/drawing/2014/main" id="{3D4A32D2-FECB-9006-83CC-F921D40C9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71" y="2794001"/>
            <a:ext cx="8762858" cy="34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FC71-E38F-CD3F-9DC3-4A3C3C0A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C6CDE6-6602-4F91-8E4B-06679AB1187D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E4832-D60C-6AA1-8B2B-0572F80D82B3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Turbulence suppression – Sheared flows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8CE2299C-CC5F-E5F4-0A29-14C875EC71DD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F0BCCE8E-0887-9ED3-5A27-5C486639E5F5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41F28541-CB20-4590-8902-ED18E37B7E6B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CC1F420A-81E7-1A7D-505C-11233CF50373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DB3DB220-AEE5-6192-68B9-8670CC31DE2E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F88FB4A5-8242-598E-7CF0-6C7C6C80B325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Sheared flows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74D6E4FA-BE2D-8D22-79C3-E29A8812704F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9EB41FC2-E9C0-E342-9957-A518DE834177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5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59618BD1-63A8-FBC9-BAE1-D777A699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F6D41A-F3B7-85A0-4895-3B60FA9C7085}"/>
              </a:ext>
            </a:extLst>
          </p:cNvPr>
          <p:cNvSpPr txBox="1"/>
          <p:nvPr/>
        </p:nvSpPr>
        <p:spPr>
          <a:xfrm>
            <a:off x="497840" y="1323674"/>
            <a:ext cx="1113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Sheared plasma flows suppress turbulent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/>
              <a:t>Turbulent</a:t>
            </a:r>
            <a:r>
              <a:rPr lang="pt-PT" sz="2000" dirty="0"/>
              <a:t> </a:t>
            </a:r>
            <a:r>
              <a:rPr lang="pt-PT" sz="2000" dirty="0" err="1"/>
              <a:t>structures</a:t>
            </a:r>
            <a:r>
              <a:rPr lang="pt-PT" sz="2000" dirty="0"/>
              <a:t> can self-organize </a:t>
            </a:r>
            <a:r>
              <a:rPr lang="pt-PT" sz="2000" dirty="0" err="1"/>
              <a:t>into</a:t>
            </a:r>
            <a:r>
              <a:rPr lang="pt-PT" sz="2000" dirty="0"/>
              <a:t> </a:t>
            </a:r>
            <a:r>
              <a:rPr lang="pt-PT" sz="2000" dirty="0" err="1"/>
              <a:t>generating</a:t>
            </a:r>
            <a:r>
              <a:rPr lang="pt-PT" sz="2000" dirty="0"/>
              <a:t> </a:t>
            </a:r>
            <a:r>
              <a:rPr lang="pt-PT" sz="2000" dirty="0" err="1"/>
              <a:t>sheared</a:t>
            </a:r>
            <a:r>
              <a:rPr lang="pt-PT" sz="2000" dirty="0"/>
              <a:t> plasma </a:t>
            </a:r>
            <a:r>
              <a:rPr lang="pt-PT" sz="2000" dirty="0" err="1"/>
              <a:t>flows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Combining both models, turbulence and sheared plasma flows are coupled!</a:t>
            </a: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pic>
        <p:nvPicPr>
          <p:cNvPr id="4" name="Imagem 3" descr="Uma imagem com diagrama, texto, file, círculo&#10;&#10;Os conteúdos gerados por IA podem estar incorretos.">
            <a:extLst>
              <a:ext uri="{FF2B5EF4-FFF2-40B4-BE49-F238E27FC236}">
                <a16:creationId xmlns:a16="http://schemas.microsoft.com/office/drawing/2014/main" id="{E1539151-E67E-84BF-47E7-5962795FD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621" y="3157087"/>
            <a:ext cx="7492716" cy="29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10F33-6FA9-51C4-2756-124ADF292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6A9904-3F0D-B5C2-9058-CFE832CC9A45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59F47-1BC6-2B17-CF7D-EC5E5410DEAC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/>
              <a:t>Doppler </a:t>
            </a:r>
            <a:r>
              <a:rPr lang="pt-PT" sz="3000" dirty="0" err="1"/>
              <a:t>Reflectometry</a:t>
            </a:r>
            <a:r>
              <a:rPr lang="pt-PT" sz="3000" dirty="0"/>
              <a:t> </a:t>
            </a:r>
            <a:r>
              <a:rPr lang="pt-PT" sz="3000" dirty="0" err="1"/>
              <a:t>diagnostic</a:t>
            </a:r>
            <a:r>
              <a:rPr lang="pt-PT" sz="3000" dirty="0"/>
              <a:t> </a:t>
            </a:r>
            <a:r>
              <a:rPr lang="pt-PT" sz="3000" dirty="0" err="1"/>
              <a:t>technique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42EFC9AF-3429-B910-C704-616D01863ED2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E4F5AF1A-46E3-B0ED-763C-B28A4C2F9BC7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5F93E469-2141-D67E-1C54-C1FA8FE9025D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7ED64724-7229-224F-3961-7B01D10DB08E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63AC7794-8438-469F-E3CE-E2477789D17E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47166F66-882D-0B5F-4CA0-B7D0B2FA3929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Doppler Reflectometry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D55733D6-4184-5F2A-A63C-6E5DBBC75139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973CDDF2-4EF3-24A6-5C0F-EFC90806D23B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6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DB4C459B-16D1-9619-7495-DB3174FCE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pic>
        <p:nvPicPr>
          <p:cNvPr id="5" name="Imagem 4" descr="Uma imagem com texto, diagrama, captura de ecrã, file&#10;&#10;Os conteúdos gerados por IA podem estar incorretos.">
            <a:extLst>
              <a:ext uri="{FF2B5EF4-FFF2-40B4-BE49-F238E27FC236}">
                <a16:creationId xmlns:a16="http://schemas.microsoft.com/office/drawing/2014/main" id="{88A719CB-8415-DAB9-EAA6-AAFF95F1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82880" y="1439833"/>
            <a:ext cx="5410020" cy="45634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BB47B8-A5AF-44A7-5EC0-27906DB94E0F}"/>
                  </a:ext>
                </a:extLst>
              </p:cNvPr>
              <p:cNvSpPr txBox="1"/>
              <p:nvPr/>
            </p:nvSpPr>
            <p:spPr>
              <a:xfrm>
                <a:off x="5727032" y="1639014"/>
                <a:ext cx="6282088" cy="490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 err="1"/>
                  <a:t>Fluctuation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wave-number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selected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⟂</m:t>
                          </m:r>
                        </m:sub>
                      </m:sSub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b>
                        <m:sSubPr>
                          <m:ctrlPr>
                            <a:rPr lang="pt-P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P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/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 err="1"/>
                  <a:t>If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the</a:t>
                </a:r>
                <a:r>
                  <a:rPr lang="pt-PT" sz="2000" dirty="0"/>
                  <a:t> </a:t>
                </a:r>
                <a:r>
                  <a:rPr lang="pt-PT" sz="2000" dirty="0" err="1"/>
                  <a:t>turbulent</a:t>
                </a:r>
                <a:r>
                  <a:rPr lang="pt-PT" sz="2000" dirty="0"/>
                  <a:t> </a:t>
                </a:r>
                <a:r>
                  <a:rPr lang="pt-PT" sz="2000" dirty="0" err="1"/>
                  <a:t>structures</a:t>
                </a:r>
                <a:r>
                  <a:rPr lang="pt-PT" sz="2000" dirty="0"/>
                  <a:t> are </a:t>
                </a:r>
                <a:r>
                  <a:rPr lang="pt-PT" sz="2000" dirty="0" err="1"/>
                  <a:t>moving</a:t>
                </a:r>
                <a:r>
                  <a:rPr lang="pt-PT" sz="2000" dirty="0"/>
                  <a:t> </a:t>
                </a:r>
                <a:r>
                  <a:rPr lang="pt-PT" sz="2000" dirty="0" err="1"/>
                  <a:t>with</a:t>
                </a:r>
                <a:r>
                  <a:rPr lang="pt-PT" sz="2000" dirty="0"/>
                  <a:t> </a:t>
                </a:r>
                <a:r>
                  <a:rPr lang="pt-PT" sz="2000" dirty="0" err="1"/>
                  <a:t>velocity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, the signal will have acquired a </a:t>
                </a:r>
                <a:r>
                  <a:rPr lang="en-US" sz="2000" b="1" dirty="0"/>
                  <a:t>Doppler shift</a:t>
                </a:r>
                <a:r>
                  <a:rPr lang="en-US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PT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t-PT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PT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sSub>
                        <m:sSubPr>
                          <m:ctrlPr>
                            <a:rPr lang="pt-P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⟂</m:t>
                          </m:r>
                        </m:sub>
                      </m:sSub>
                      <m:sSub>
                        <m:sSubPr>
                          <m:ctrlPr>
                            <a:rPr lang="pt-P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⟂</m:t>
                          </m:r>
                        </m:sub>
                      </m:sSub>
                    </m:oMath>
                  </m:oMathPara>
                </a14:m>
                <a:endParaRPr lang="en-US" sz="3200" i="1" dirty="0"/>
              </a:p>
              <a:p>
                <a:endParaRPr lang="pt-PT" sz="20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PT" sz="2000" b="0" dirty="0" err="1">
                    <a:ea typeface="Cambria Math" panose="02040503050406030204" pitchFamily="18" charset="0"/>
                  </a:rPr>
                  <a:t>The</a:t>
                </a:r>
                <a:r>
                  <a:rPr lang="pt-PT" sz="2000" b="0" dirty="0">
                    <a:ea typeface="Cambria Math" panose="02040503050406030204" pitchFamily="18" charset="0"/>
                  </a:rPr>
                  <a:t> </a:t>
                </a:r>
                <a:r>
                  <a:rPr lang="pt-PT" sz="2000" b="0" dirty="0" err="1">
                    <a:ea typeface="Cambria Math" panose="02040503050406030204" pitchFamily="18" charset="0"/>
                  </a:rPr>
                  <a:t>reflect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ed</a:t>
                </a:r>
                <a:r>
                  <a:rPr lang="pt-PT" sz="2000" dirty="0">
                    <a:ea typeface="Cambria Math" panose="02040503050406030204" pitchFamily="18" charset="0"/>
                  </a:rPr>
                  <a:t> 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power</a:t>
                </a:r>
                <a:r>
                  <a:rPr lang="pt-PT" sz="2000" dirty="0">
                    <a:ea typeface="Cambria Math" panose="02040503050406030204" pitchFamily="18" charset="0"/>
                  </a:rPr>
                  <a:t> 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of</a:t>
                </a:r>
                <a:r>
                  <a:rPr lang="pt-PT" sz="2000" dirty="0">
                    <a:ea typeface="Cambria Math" panose="02040503050406030204" pitchFamily="18" charset="0"/>
                  </a:rPr>
                  <a:t> 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the</a:t>
                </a:r>
                <a:r>
                  <a:rPr lang="pt-PT" sz="2000" dirty="0">
                    <a:ea typeface="Cambria Math" panose="02040503050406030204" pitchFamily="18" charset="0"/>
                  </a:rPr>
                  <a:t> 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wave</a:t>
                </a:r>
                <a:r>
                  <a:rPr lang="pt-PT" sz="2000" dirty="0">
                    <a:ea typeface="Cambria Math" panose="02040503050406030204" pitchFamily="18" charset="0"/>
                  </a:rPr>
                  <a:t> </a:t>
                </a:r>
                <a:r>
                  <a:rPr lang="pt-PT" sz="2000" dirty="0" err="1">
                    <a:ea typeface="Cambria Math" panose="02040503050406030204" pitchFamily="18" charset="0"/>
                  </a:rPr>
                  <a:t>follows</a:t>
                </a:r>
                <a:r>
                  <a:rPr lang="pt-PT" sz="2000" dirty="0">
                    <a:ea typeface="Cambria Math" panose="02040503050406030204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pt-PT" sz="2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nor/>
                        </m:rPr>
                        <a:rPr lang="pt-PT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3200" i="1"/>
                        <m:t>∝</m:t>
                      </m:r>
                      <m:sSup>
                        <m:sSupPr>
                          <m:ctrlPr>
                            <a:rPr lang="pt-P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32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pt-PT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3200" b="0" dirty="0">
                  <a:ea typeface="Cambria Math" panose="02040503050406030204" pitchFamily="18" charset="0"/>
                </a:endParaRPr>
              </a:p>
              <a:p>
                <a:pPr algn="ctr"/>
                <a:endParaRPr lang="en-US" sz="3200" i="1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BB47B8-A5AF-44A7-5EC0-27906DB94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1639014"/>
                <a:ext cx="6282088" cy="4904997"/>
              </a:xfrm>
              <a:prstGeom prst="rect">
                <a:avLst/>
              </a:prstGeom>
              <a:blipFill>
                <a:blip r:embed="rId5"/>
                <a:stretch>
                  <a:fillRect l="-873" t="-746" r="-6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94075EB2-7E8C-7B1B-27FB-33D0D21797BE}"/>
              </a:ext>
            </a:extLst>
          </p:cNvPr>
          <p:cNvSpPr/>
          <p:nvPr/>
        </p:nvSpPr>
        <p:spPr>
          <a:xfrm>
            <a:off x="2607776" y="1810958"/>
            <a:ext cx="885524" cy="611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629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CDF6-50EE-6BA6-D16A-10E7EB7CD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9B18DD-BC1B-D8F5-88C7-9BB04E85A79F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3CA02-C5CF-C19F-3176-A8F512353BCE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Doppler reflectometry measurements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315E8523-6369-4AE1-5B87-D2DE99611D0D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D9704DA2-B6E6-086C-7385-8228151FE567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A1EB582B-4A36-0A15-8C64-5B4DAA8B8E25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20755698-447C-5CED-277A-8362BF2E6629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40302FB5-DD06-93E4-5649-23DF0860A153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8705051A-F5CF-EC77-C083-EB33A6E41FF0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Doppler reflectometry measurements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F2B85829-B14A-5940-C4C9-A5A78FA2A908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3D5AA0E0-239A-0AFD-EFF0-9B8C315D0C52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7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F2218E60-339B-7A4B-23C9-0622BEB0C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BE9A3D0-A9F8-8DC0-CD0D-1DD4F39B5267}"/>
              </a:ext>
            </a:extLst>
          </p:cNvPr>
          <p:cNvSpPr txBox="1"/>
          <p:nvPr/>
        </p:nvSpPr>
        <p:spPr>
          <a:xfrm>
            <a:off x="497840" y="1323674"/>
            <a:ext cx="1113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Doppler reflectometry allows the study of the turbulence suppression mechanisms.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Sheared</a:t>
            </a:r>
            <a:r>
              <a:rPr lang="pt-PT" sz="2000" dirty="0"/>
              <a:t> </a:t>
            </a:r>
            <a:r>
              <a:rPr lang="pt-PT" sz="2000" dirty="0" err="1"/>
              <a:t>profiles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plasma </a:t>
            </a:r>
            <a:r>
              <a:rPr lang="pt-PT" sz="2000" dirty="0" err="1"/>
              <a:t>velocity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been</a:t>
            </a:r>
            <a:r>
              <a:rPr lang="pt-PT" sz="2000" dirty="0"/>
              <a:t> </a:t>
            </a:r>
            <a:r>
              <a:rPr lang="pt-PT" sz="2000" dirty="0" err="1"/>
              <a:t>measured</a:t>
            </a:r>
            <a:r>
              <a:rPr lang="pt-PT" sz="2000" dirty="0"/>
              <a:t> </a:t>
            </a:r>
            <a:r>
              <a:rPr lang="en-US" sz="2000" dirty="0"/>
              <a:t>in regions close to where the turbulence level reaches a local minimum and also in the H-mode, when in the L-mode the profile is relatively flat.</a:t>
            </a: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pic>
        <p:nvPicPr>
          <p:cNvPr id="8" name="Imagem 7" descr="Uma imagem com texto, file, Tipo de letra, Gráfico&#10;&#10;Os conteúdos gerados por IA podem estar incorretos.">
            <a:extLst>
              <a:ext uri="{FF2B5EF4-FFF2-40B4-BE49-F238E27FC236}">
                <a16:creationId xmlns:a16="http://schemas.microsoft.com/office/drawing/2014/main" id="{BF314759-03F5-5518-24E1-D9CB06B7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726"/>
          <a:stretch>
            <a:fillRect/>
          </a:stretch>
        </p:blipFill>
        <p:spPr>
          <a:xfrm>
            <a:off x="1768117" y="3003959"/>
            <a:ext cx="8665596" cy="304070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2DEB8CB-D731-139B-AAD5-06F505CCD5D3}"/>
              </a:ext>
            </a:extLst>
          </p:cNvPr>
          <p:cNvSpPr/>
          <p:nvPr/>
        </p:nvSpPr>
        <p:spPr>
          <a:xfrm>
            <a:off x="1451184" y="3051013"/>
            <a:ext cx="885524" cy="611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84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BA0A2-CA42-89E9-04BE-9D2D9748A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4CEF1B-2A97-BCC3-9C62-14F5CB3EF5C7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F9173-5516-CB88-2CE9-972FE74C5507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Doppler reflectometry measurements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1B7207D7-199D-5BB8-9591-1B0486BE6F57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D8F29108-FA68-5C17-35CA-70B51928346B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633D0385-021C-82AF-A201-56AB6CF1B45A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AB39FDE-CEA2-7B7E-B76F-538667D53AD1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ECDE85E3-CFF6-C361-F4FA-A443F0C2C7CC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A7A910AB-0F75-5362-CE1F-6EA2D1BA3EFE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Doppler reflectometry measurements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926F048E-9F7C-DF44-B7AD-99F190FFC9CF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6D922CFE-48BC-0102-5875-009B50C885F2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8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7ADDE04B-D416-8D73-352C-3579DFF7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73D23F2-1115-CCA5-AC2C-D29516A4AF9E}"/>
              </a:ext>
            </a:extLst>
          </p:cNvPr>
          <p:cNvSpPr txBox="1"/>
          <p:nvPr/>
        </p:nvSpPr>
        <p:spPr>
          <a:xfrm>
            <a:off x="497840" y="1323674"/>
            <a:ext cx="1113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Doppler reflectometry allows the study of the turbulence suppression mechanisms.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Sheared</a:t>
            </a:r>
            <a:r>
              <a:rPr lang="pt-PT" sz="2000" dirty="0"/>
              <a:t> </a:t>
            </a:r>
            <a:r>
              <a:rPr lang="pt-PT" sz="2000" dirty="0" err="1"/>
              <a:t>profiles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plasma </a:t>
            </a:r>
            <a:r>
              <a:rPr lang="pt-PT" sz="2000" dirty="0" err="1"/>
              <a:t>velocity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been</a:t>
            </a:r>
            <a:r>
              <a:rPr lang="pt-PT" sz="2000" dirty="0"/>
              <a:t> </a:t>
            </a:r>
            <a:r>
              <a:rPr lang="pt-PT" sz="2000" dirty="0" err="1"/>
              <a:t>measured</a:t>
            </a:r>
            <a:r>
              <a:rPr lang="pt-PT" sz="2000" dirty="0"/>
              <a:t> </a:t>
            </a:r>
            <a:r>
              <a:rPr lang="en-US" sz="2000" dirty="0"/>
              <a:t>in regions close to where the turbulence level reaches a local minimum and also in the H-mode, when in the L-mode the profile is relatively flat.</a:t>
            </a: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pic>
        <p:nvPicPr>
          <p:cNvPr id="8" name="Imagem 7" descr="Uma imagem com texto, file, Tipo de letra, Gráfico&#10;&#10;Os conteúdos gerados por IA podem estar incorretos.">
            <a:extLst>
              <a:ext uri="{FF2B5EF4-FFF2-40B4-BE49-F238E27FC236}">
                <a16:creationId xmlns:a16="http://schemas.microsoft.com/office/drawing/2014/main" id="{0D5B27C7-8F78-F77A-0542-F3F73DB47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530"/>
          <a:stretch>
            <a:fillRect/>
          </a:stretch>
        </p:blipFill>
        <p:spPr>
          <a:xfrm>
            <a:off x="3166501" y="3012301"/>
            <a:ext cx="5281481" cy="32536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A73AAF1-31B0-D9A2-E613-08804A499E87}"/>
              </a:ext>
            </a:extLst>
          </p:cNvPr>
          <p:cNvSpPr/>
          <p:nvPr/>
        </p:nvSpPr>
        <p:spPr>
          <a:xfrm>
            <a:off x="2827597" y="3102775"/>
            <a:ext cx="885524" cy="611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410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306C8-83CB-7027-4665-EECC328AD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789FBA-6E78-22DD-BE0A-33C7E9B31189}"/>
              </a:ext>
            </a:extLst>
          </p:cNvPr>
          <p:cNvSpPr/>
          <p:nvPr/>
        </p:nvSpPr>
        <p:spPr>
          <a:xfrm>
            <a:off x="0" y="0"/>
            <a:ext cx="12201830" cy="990600"/>
          </a:xfrm>
          <a:prstGeom prst="rect">
            <a:avLst/>
          </a:prstGeom>
          <a:solidFill>
            <a:srgbClr val="CCC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1C688-1053-DB52-D82D-CE6FCDD73428}"/>
              </a:ext>
            </a:extLst>
          </p:cNvPr>
          <p:cNvSpPr txBox="1"/>
          <p:nvPr/>
        </p:nvSpPr>
        <p:spPr>
          <a:xfrm>
            <a:off x="317012" y="235570"/>
            <a:ext cx="11548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Doppler reflectometry measurements</a:t>
            </a:r>
            <a:endParaRPr lang="pt-PT" sz="30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124751AE-EA0F-E916-655F-1DFCAAE0AD6D}"/>
              </a:ext>
            </a:extLst>
          </p:cNvPr>
          <p:cNvGrpSpPr/>
          <p:nvPr/>
        </p:nvGrpSpPr>
        <p:grpSpPr>
          <a:xfrm>
            <a:off x="0" y="6550397"/>
            <a:ext cx="12201830" cy="325934"/>
            <a:chOff x="0" y="5919020"/>
            <a:chExt cx="12201830" cy="325934"/>
          </a:xfrm>
        </p:grpSpPr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3F342D5E-D6D6-BC74-9628-485494D6C0B3}"/>
                </a:ext>
              </a:extLst>
            </p:cNvPr>
            <p:cNvSpPr/>
            <p:nvPr/>
          </p:nvSpPr>
          <p:spPr>
            <a:xfrm>
              <a:off x="0" y="5919020"/>
              <a:ext cx="4060725" cy="319548"/>
            </a:xfrm>
            <a:prstGeom prst="rect">
              <a:avLst/>
            </a:prstGeom>
            <a:solidFill>
              <a:srgbClr val="C2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1814B13A-7EC0-3E17-CC1A-17DB98FC9CAE}"/>
                </a:ext>
              </a:extLst>
            </p:cNvPr>
            <p:cNvSpPr/>
            <p:nvPr/>
          </p:nvSpPr>
          <p:spPr>
            <a:xfrm>
              <a:off x="4060725" y="5919020"/>
              <a:ext cx="4080380" cy="319548"/>
            </a:xfrm>
            <a:prstGeom prst="rect">
              <a:avLst/>
            </a:prstGeom>
            <a:solidFill>
              <a:srgbClr val="CCCC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1A6F250B-A370-7694-4F54-4008FC3E2C57}"/>
                </a:ext>
              </a:extLst>
            </p:cNvPr>
            <p:cNvSpPr/>
            <p:nvPr/>
          </p:nvSpPr>
          <p:spPr>
            <a:xfrm>
              <a:off x="8141105" y="5919020"/>
              <a:ext cx="4060725" cy="319548"/>
            </a:xfrm>
            <a:prstGeom prst="rect">
              <a:avLst/>
            </a:prstGeom>
            <a:solidFill>
              <a:srgbClr val="D6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4AF45698-A5DC-5186-17B3-19CC3256048E}"/>
                </a:ext>
              </a:extLst>
            </p:cNvPr>
            <p:cNvSpPr txBox="1"/>
            <p:nvPr/>
          </p:nvSpPr>
          <p:spPr>
            <a:xfrm>
              <a:off x="9831" y="5926291"/>
              <a:ext cx="4041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João Luz</a:t>
              </a:r>
              <a:endParaRPr lang="en-GB" sz="1400" dirty="0"/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E5607991-2674-2A0A-A798-5294CF9BBA2F}"/>
                </a:ext>
              </a:extLst>
            </p:cNvPr>
            <p:cNvSpPr txBox="1"/>
            <p:nvPr/>
          </p:nvSpPr>
          <p:spPr>
            <a:xfrm>
              <a:off x="4050895" y="5926291"/>
              <a:ext cx="4100040" cy="31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Doppler reflectometry measurements</a:t>
              </a:r>
              <a:endParaRPr lang="en-GB" sz="1400" dirty="0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A46A6775-E6CA-31ED-9B2E-09DDD501A807}"/>
                </a:ext>
              </a:extLst>
            </p:cNvPr>
            <p:cNvSpPr txBox="1"/>
            <p:nvPr/>
          </p:nvSpPr>
          <p:spPr>
            <a:xfrm>
              <a:off x="8141104" y="5930962"/>
              <a:ext cx="3487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January</a:t>
              </a:r>
              <a:r>
                <a:rPr lang="pt-PT" sz="1400" dirty="0"/>
                <a:t> 28</a:t>
              </a:r>
              <a:r>
                <a:rPr lang="pt-PT" sz="1400" baseline="30000" dirty="0"/>
                <a:t>th</a:t>
              </a:r>
              <a:r>
                <a:rPr lang="pt-PT" sz="1400" dirty="0"/>
                <a:t>, 2026</a:t>
              </a:r>
              <a:endParaRPr lang="en-GB" sz="1400" dirty="0"/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CDE884FD-D317-8B2E-4C09-7AE2C853F268}"/>
                </a:ext>
              </a:extLst>
            </p:cNvPr>
            <p:cNvSpPr txBox="1"/>
            <p:nvPr/>
          </p:nvSpPr>
          <p:spPr>
            <a:xfrm>
              <a:off x="11538857" y="5925407"/>
              <a:ext cx="653143" cy="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C6C98C9-9FE7-43D4-8836-BD34E3DDCFBD}" type="slidenum">
                <a:rPr lang="pt-PT" sz="1400" smtClean="0"/>
                <a:t>9</a:t>
              </a:fld>
              <a:r>
                <a:rPr lang="pt-PT" sz="1400" dirty="0"/>
                <a:t>/20</a:t>
              </a:r>
              <a:endParaRPr lang="en-GB" sz="1400" dirty="0"/>
            </a:p>
          </p:txBody>
        </p:sp>
      </p:grpSp>
      <p:pic>
        <p:nvPicPr>
          <p:cNvPr id="3" name="Imagem 2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A3E85754-4EA6-401A-0117-88887553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5" y="173632"/>
            <a:ext cx="1828533" cy="7086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06E8AB-517A-B893-0324-1B60EBE03B89}"/>
              </a:ext>
            </a:extLst>
          </p:cNvPr>
          <p:cNvSpPr txBox="1"/>
          <p:nvPr/>
        </p:nvSpPr>
        <p:spPr>
          <a:xfrm>
            <a:off x="408578" y="1416761"/>
            <a:ext cx="1113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Experimental evidence of the coupling between sheared flows and turbulence level has also been observed using Doppler reflectometry, for a time interval during a L-H transition.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pic>
        <p:nvPicPr>
          <p:cNvPr id="5" name="Imagem 4" descr="Uma imagem com texto, Tipo de letra, diagrama, captura de ecrã&#10;&#10;Os conteúdos gerados por IA podem estar incorretos.">
            <a:extLst>
              <a:ext uri="{FF2B5EF4-FFF2-40B4-BE49-F238E27FC236}">
                <a16:creationId xmlns:a16="http://schemas.microsoft.com/office/drawing/2014/main" id="{98558964-7B6B-0B62-462A-872DD4A98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97" y="2432424"/>
            <a:ext cx="8208439" cy="35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1678</Words>
  <Application>Microsoft Office PowerPoint</Application>
  <PresentationFormat>Ecrã Panorâmico</PresentationFormat>
  <Paragraphs>204</Paragraphs>
  <Slides>20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Estaço</dc:creator>
  <cp:lastModifiedBy>João Luz</cp:lastModifiedBy>
  <cp:revision>286</cp:revision>
  <dcterms:created xsi:type="dcterms:W3CDTF">2024-06-25T20:13:22Z</dcterms:created>
  <dcterms:modified xsi:type="dcterms:W3CDTF">2026-01-26T22:41:55Z</dcterms:modified>
</cp:coreProperties>
</file>