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2" r:id="rId3"/>
    <p:sldId id="279" r:id="rId4"/>
    <p:sldId id="280" r:id="rId5"/>
    <p:sldId id="283" r:id="rId6"/>
    <p:sldId id="284" r:id="rId7"/>
    <p:sldId id="293" r:id="rId8"/>
    <p:sldId id="264" r:id="rId9"/>
    <p:sldId id="261" r:id="rId10"/>
    <p:sldId id="291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AE17C-CC86-03DF-5EE6-8976DCE64DC3}" v="16" dt="2026-01-19T19:38:42.327"/>
    <p1510:client id="{683F1D3C-9209-EE97-A952-1E750966A9D4}" v="37" dt="2026-01-18T00:21:18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3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836E3D4-52AD-BBD4-CEC1-DF3C650C3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A7F3BF6-EDE2-F4D8-F952-3A8400E01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FA260-C293-4B7B-BCA8-8DD6BD3B6372}" type="datetimeFigureOut">
              <a:rPr lang="pt-PT" smtClean="0"/>
              <a:t>19/01/2026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5272FD0-FE5B-2F96-FF2A-F5A238699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0BD61AC-CEB2-FC7B-3DE7-69348F891A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7CF2-D120-45EA-BFB7-118A96D4EE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2068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9F0A-31B9-4E58-8962-1B83C0236561}" type="datetimeFigureOut">
              <a:rPr lang="pt-PT" smtClean="0"/>
              <a:t>19/01/2026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432F9-02C0-4896-84EF-CB0845D315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991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32F9-02C0-4896-84EF-CB0845D315B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7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AA6EB7A-9975-40C3-B613-A6918C903DF4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5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3C0-0818-4FD5-8A9E-CE7D7D037984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5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6F7E-02E8-4B71-8259-5D355612A819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7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09DB-A607-482A-AE1D-31F5AC50DC10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9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CBA-8E7A-4A22-876D-88E36B60B5A4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1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6395-F7EF-42C0-B31F-E58DDCD9C67F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5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F401-033D-446C-BC47-09BAFF6E0284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8860-D75C-4DFB-94F7-E1A7EEE0BE39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7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111A-7F0B-42D0-AFD4-5B0B971E0598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84D0-F368-45F6-BDB1-285FB53DEC02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7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4511-375B-4266-858F-9504DC163AB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58DC-352A-4A61-9931-E0116D4B1B5B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1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292-1505-4E82-AD71-A557CBD239D7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8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7A94-A7C8-490B-9F23-11D42A77353C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5449-E6F3-4E92-9B2B-D4AC909ACC52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0AC0-819A-4CBA-BA7C-EB43484ADA1E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6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D08-A8F9-43BD-815F-71CD45EF829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9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79FBF-6273-47CB-8969-1A328303167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4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9F77E1-911E-E80B-161B-AF3CDD375743}"/>
              </a:ext>
            </a:extLst>
          </p:cNvPr>
          <p:cNvSpPr/>
          <p:nvPr/>
        </p:nvSpPr>
        <p:spPr>
          <a:xfrm>
            <a:off x="397968" y="391368"/>
            <a:ext cx="567069" cy="60251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ue and grey logo&#10;&#10;AI-generated content may be incorrect.">
            <a:extLst>
              <a:ext uri="{FF2B5EF4-FFF2-40B4-BE49-F238E27FC236}">
                <a16:creationId xmlns:a16="http://schemas.microsoft.com/office/drawing/2014/main" id="{0A07B978-1F9A-B600-5243-A10B1952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3" y="346569"/>
            <a:ext cx="2306470" cy="846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897F5-384B-AE6B-DFCD-58058E69C2E1}"/>
              </a:ext>
            </a:extLst>
          </p:cNvPr>
          <p:cNvSpPr txBox="1"/>
          <p:nvPr/>
        </p:nvSpPr>
        <p:spPr>
          <a:xfrm>
            <a:off x="321843" y="3105834"/>
            <a:ext cx="115610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On Flavour Invariants of the N Higgs Doublet Model</a:t>
            </a:r>
            <a:endParaRPr lang="en-GB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3AD64-4018-FFFA-2477-DD81B4330F5E}"/>
              </a:ext>
            </a:extLst>
          </p:cNvPr>
          <p:cNvSpPr txBox="1"/>
          <p:nvPr/>
        </p:nvSpPr>
        <p:spPr>
          <a:xfrm>
            <a:off x="2637402" y="1712379"/>
            <a:ext cx="69251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Instituto Superior Técnico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9306-6B29-418A-34AE-4EFB0D1A5FB4}"/>
              </a:ext>
            </a:extLst>
          </p:cNvPr>
          <p:cNvSpPr txBox="1"/>
          <p:nvPr/>
        </p:nvSpPr>
        <p:spPr>
          <a:xfrm>
            <a:off x="3939889" y="2418814"/>
            <a:ext cx="43112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Projeto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MEFT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1A138-85CF-62A2-75D7-79034F8B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766" y="389588"/>
            <a:ext cx="2537299" cy="761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1EDA9E-445C-ACFB-229F-58FAFAE2ADC6}"/>
              </a:ext>
            </a:extLst>
          </p:cNvPr>
          <p:cNvSpPr txBox="1"/>
          <p:nvPr/>
        </p:nvSpPr>
        <p:spPr>
          <a:xfrm>
            <a:off x="629093" y="4208720"/>
            <a:ext cx="41112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Author:</a:t>
            </a:r>
            <a:endParaRPr lang="en-US" dirty="0"/>
          </a:p>
          <a:p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João C. Belas (ist1102455)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C4299-2F33-CFE0-FF24-71DDA66533BB}"/>
              </a:ext>
            </a:extLst>
          </p:cNvPr>
          <p:cNvSpPr txBox="1"/>
          <p:nvPr/>
        </p:nvSpPr>
        <p:spPr>
          <a:xfrm>
            <a:off x="8709836" y="4213150"/>
            <a:ext cx="25075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Supervisors: </a:t>
            </a:r>
            <a:endParaRPr lang="en-US" dirty="0"/>
          </a:p>
          <a:p>
            <a:pPr algn="r"/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Prof. João P. Silva</a:t>
            </a:r>
            <a:endParaRPr lang="en-GB" dirty="0"/>
          </a:p>
          <a:p>
            <a:pPr algn="r"/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Prof. Jorge C. Romão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36305-1381-607F-930D-FBD86EF23E08}"/>
              </a:ext>
            </a:extLst>
          </p:cNvPr>
          <p:cNvSpPr txBox="1"/>
          <p:nvPr/>
        </p:nvSpPr>
        <p:spPr>
          <a:xfrm>
            <a:off x="4864394" y="5809195"/>
            <a:ext cx="2472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28</a:t>
            </a:r>
            <a:r>
              <a:rPr lang="en-GB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th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January 2026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D1AEA0E-9720-A756-05A4-EF3FB5E4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chemeClr val="bg1"/>
                </a:solidFill>
              </a:rPr>
              <a:pPr/>
              <a:t>1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9735C-145B-3D5C-4794-7C4DA9191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58E4F-9285-0748-219A-DD7195916CFC}"/>
              </a:ext>
            </a:extLst>
          </p:cNvPr>
          <p:cNvSpPr txBox="1"/>
          <p:nvPr/>
        </p:nvSpPr>
        <p:spPr>
          <a:xfrm>
            <a:off x="921489" y="305215"/>
            <a:ext cx="103490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Flavour Invariants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10CC3-6DF1-93D6-A897-2AE7D8F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10</a:t>
            </a:fld>
            <a:endParaRPr lang="en-GB">
              <a:solidFill>
                <a:srgbClr val="000000"/>
              </a:solidFill>
              <a:ea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762F76-1C5B-AEB4-7E22-FDB473750DA3}"/>
                  </a:ext>
                </a:extLst>
              </p:cNvPr>
              <p:cNvSpPr txBox="1"/>
              <p:nvPr/>
            </p:nvSpPr>
            <p:spPr>
              <a:xfrm>
                <a:off x="188123" y="2858863"/>
                <a:ext cx="11484319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Then, for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P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𝑑𝑖𝑎𝑔</m:t>
                    </m:r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𝑑𝑖𝑎𝑔</m:t>
                    </m:r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, and a unitary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𝑢𝑛𝑖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,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762F76-1C5B-AEB4-7E22-FDB473750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3" y="2858863"/>
                <a:ext cx="11484319" cy="400110"/>
              </a:xfrm>
              <a:prstGeom prst="rect">
                <a:avLst/>
              </a:prstGeom>
              <a:blipFill>
                <a:blip r:embed="rId2"/>
                <a:stretch>
                  <a:fillRect l="-584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01F5F1-3419-A621-8EA5-A4E77243A703}"/>
              </a:ext>
            </a:extLst>
          </p:cNvPr>
          <p:cNvSpPr txBox="1"/>
          <p:nvPr/>
        </p:nvSpPr>
        <p:spPr>
          <a:xfrm>
            <a:off x="309719" y="1113646"/>
            <a:ext cx="115653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 SM flavour invariants can be simplified to</a:t>
            </a:r>
            <a:endParaRPr lang="en-US" dirty="0"/>
          </a:p>
        </p:txBody>
      </p:sp>
      <p:pic>
        <p:nvPicPr>
          <p:cNvPr id="14" name="Picture 13" descr="A black background with white numbers&#10;&#10;AI-generated content may be incorrect.">
            <a:extLst>
              <a:ext uri="{FF2B5EF4-FFF2-40B4-BE49-F238E27FC236}">
                <a16:creationId xmlns:a16="http://schemas.microsoft.com/office/drawing/2014/main" id="{961AD021-50B2-DF28-1391-E17B9EBD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93" y="1799859"/>
            <a:ext cx="9922214" cy="782357"/>
          </a:xfrm>
          <a:prstGeom prst="rect">
            <a:avLst/>
          </a:prstGeom>
        </p:spPr>
      </p:pic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3E814BD-D10D-50E8-329A-47FDDB76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327" y="3549442"/>
            <a:ext cx="3228165" cy="499962"/>
          </a:xfrm>
          <a:prstGeom prst="rect">
            <a:avLst/>
          </a:prstGeom>
        </p:spPr>
      </p:pic>
      <p:pic>
        <p:nvPicPr>
          <p:cNvPr id="18" name="Picture 17" descr="A black background with numbers and symbols&#10;&#10;AI-generated content may be incorrect.">
            <a:extLst>
              <a:ext uri="{FF2B5EF4-FFF2-40B4-BE49-F238E27FC236}">
                <a16:creationId xmlns:a16="http://schemas.microsoft.com/office/drawing/2014/main" id="{43BC0556-EFE5-A36B-80E7-48D93395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8" y="4249014"/>
            <a:ext cx="11486745" cy="14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Higgs Boson and Its Discovery Explained with Animation | Open Culture">
            <a:extLst>
              <a:ext uri="{FF2B5EF4-FFF2-40B4-BE49-F238E27FC236}">
                <a16:creationId xmlns:a16="http://schemas.microsoft.com/office/drawing/2014/main" id="{BAC7688B-F95B-B69F-48D9-5F60DF86E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2" t="19373" r="9258" b="14740"/>
          <a:stretch/>
        </p:blipFill>
        <p:spPr bwMode="auto">
          <a:xfrm>
            <a:off x="4283950" y="2089328"/>
            <a:ext cx="1341160" cy="12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0408ACA1-0A2A-7B3E-283C-B4199799EF89}"/>
              </a:ext>
            </a:extLst>
          </p:cNvPr>
          <p:cNvSpPr txBox="1"/>
          <p:nvPr/>
        </p:nvSpPr>
        <p:spPr>
          <a:xfrm>
            <a:off x="925068" y="306289"/>
            <a:ext cx="10341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Multi Higgs Models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3E1681E9-B34C-AF1A-D21F-13DBDF105047}"/>
              </a:ext>
            </a:extLst>
          </p:cNvPr>
          <p:cNvSpPr txBox="1"/>
          <p:nvPr/>
        </p:nvSpPr>
        <p:spPr>
          <a:xfrm>
            <a:off x="588584" y="1184041"/>
            <a:ext cx="241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Standard Model</a:t>
            </a:r>
          </a:p>
        </p:txBody>
      </p:sp>
      <p:pic>
        <p:nvPicPr>
          <p:cNvPr id="7" name="Picture 6" descr="The Higgs Boson and Its Discovery Explained with Animation | Open Culture">
            <a:extLst>
              <a:ext uri="{FF2B5EF4-FFF2-40B4-BE49-F238E27FC236}">
                <a16:creationId xmlns:a16="http://schemas.microsoft.com/office/drawing/2014/main" id="{BF369A63-2DB0-C6C2-CBAA-6BDB4540C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2" t="19373" r="9258" b="14740"/>
          <a:stretch/>
        </p:blipFill>
        <p:spPr bwMode="auto">
          <a:xfrm>
            <a:off x="588584" y="2122371"/>
            <a:ext cx="2505456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4">
            <a:extLst>
              <a:ext uri="{FF2B5EF4-FFF2-40B4-BE49-F238E27FC236}">
                <a16:creationId xmlns:a16="http://schemas.microsoft.com/office/drawing/2014/main" id="{8A37DAAB-A6E6-0022-29AE-C4FF218CC8A7}"/>
              </a:ext>
            </a:extLst>
          </p:cNvPr>
          <p:cNvSpPr txBox="1"/>
          <p:nvPr/>
        </p:nvSpPr>
        <p:spPr>
          <a:xfrm>
            <a:off x="5224112" y="1184041"/>
            <a:ext cx="59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Multi Higgs (Beyond the Standard Model)</a:t>
            </a:r>
          </a:p>
        </p:txBody>
      </p:sp>
      <p:grpSp>
        <p:nvGrpSpPr>
          <p:cNvPr id="9" name="Agrupar 15">
            <a:extLst>
              <a:ext uri="{FF2B5EF4-FFF2-40B4-BE49-F238E27FC236}">
                <a16:creationId xmlns:a16="http://schemas.microsoft.com/office/drawing/2014/main" id="{ADEC01F8-B1DE-54C8-AABB-06C6F869DCA7}"/>
              </a:ext>
            </a:extLst>
          </p:cNvPr>
          <p:cNvGrpSpPr/>
          <p:nvPr/>
        </p:nvGrpSpPr>
        <p:grpSpPr>
          <a:xfrm>
            <a:off x="5578325" y="3187878"/>
            <a:ext cx="1523418" cy="1324417"/>
            <a:chOff x="5779493" y="3526206"/>
            <a:chExt cx="1523418" cy="1324417"/>
          </a:xfrm>
        </p:grpSpPr>
        <p:pic>
          <p:nvPicPr>
            <p:cNvPr id="25" name="Picture 24" descr="The Higgs Boson and Its Discovery Explained with Animation | Open Culture">
              <a:extLst>
                <a:ext uri="{FF2B5EF4-FFF2-40B4-BE49-F238E27FC236}">
                  <a16:creationId xmlns:a16="http://schemas.microsoft.com/office/drawing/2014/main" id="{595A7CF3-B959-C08A-F8C9-737B457A2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2" t="19373" r="9258" b="14740"/>
            <a:stretch/>
          </p:blipFill>
          <p:spPr bwMode="auto">
            <a:xfrm>
              <a:off x="5885371" y="3526206"/>
              <a:ext cx="1417540" cy="1324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Electricity, magnet, physics, poles, power icon - Download on Iconfinder">
              <a:extLst>
                <a:ext uri="{FF2B5EF4-FFF2-40B4-BE49-F238E27FC236}">
                  <a16:creationId xmlns:a16="http://schemas.microsoft.com/office/drawing/2014/main" id="{953599E7-2887-C601-4390-0C72A6AEE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493" y="3699554"/>
              <a:ext cx="632324" cy="63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Minus Sign Image - ClipArt Best">
              <a:extLst>
                <a:ext uri="{FF2B5EF4-FFF2-40B4-BE49-F238E27FC236}">
                  <a16:creationId xmlns:a16="http://schemas.microsoft.com/office/drawing/2014/main" id="{083EB4E7-6220-1C19-9093-EC1A57D83A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60"/>
            <a:stretch/>
          </p:blipFill>
          <p:spPr bwMode="auto">
            <a:xfrm>
              <a:off x="6736718" y="3526206"/>
              <a:ext cx="334980" cy="31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Agrupar 16">
            <a:extLst>
              <a:ext uri="{FF2B5EF4-FFF2-40B4-BE49-F238E27FC236}">
                <a16:creationId xmlns:a16="http://schemas.microsoft.com/office/drawing/2014/main" id="{A9F24AB0-901D-F111-7541-711D47F692B7}"/>
              </a:ext>
            </a:extLst>
          </p:cNvPr>
          <p:cNvGrpSpPr/>
          <p:nvPr/>
        </p:nvGrpSpPr>
        <p:grpSpPr>
          <a:xfrm>
            <a:off x="8668738" y="3035116"/>
            <a:ext cx="1709606" cy="1474417"/>
            <a:chOff x="8869906" y="3373444"/>
            <a:chExt cx="1729785" cy="1491820"/>
          </a:xfrm>
        </p:grpSpPr>
        <p:pic>
          <p:nvPicPr>
            <p:cNvPr id="22" name="Picture 21" descr="The Higgs Boson and Its Discovery Explained with Animation | Open Culture">
              <a:extLst>
                <a:ext uri="{FF2B5EF4-FFF2-40B4-BE49-F238E27FC236}">
                  <a16:creationId xmlns:a16="http://schemas.microsoft.com/office/drawing/2014/main" id="{59B6BFE1-1387-C931-94F1-A0C2AD0D44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2" t="19373" r="9258" b="14740"/>
            <a:stretch/>
          </p:blipFill>
          <p:spPr bwMode="auto">
            <a:xfrm>
              <a:off x="9002977" y="3373444"/>
              <a:ext cx="1596714" cy="149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Minus Sign Image - ClipArt Best">
              <a:extLst>
                <a:ext uri="{FF2B5EF4-FFF2-40B4-BE49-F238E27FC236}">
                  <a16:creationId xmlns:a16="http://schemas.microsoft.com/office/drawing/2014/main" id="{5A97BE8A-B49B-C995-7894-48D31E5650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9"/>
            <a:stretch/>
          </p:blipFill>
          <p:spPr bwMode="auto">
            <a:xfrm>
              <a:off x="10008391" y="3390847"/>
              <a:ext cx="324991" cy="31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Electricity, magnet, physics, poles, power icon - Download on Iconfinder">
              <a:extLst>
                <a:ext uri="{FF2B5EF4-FFF2-40B4-BE49-F238E27FC236}">
                  <a16:creationId xmlns:a16="http://schemas.microsoft.com/office/drawing/2014/main" id="{E0E99043-0504-1A80-1F88-B7BC4ADBD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69906" y="3908035"/>
              <a:ext cx="632324" cy="63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3">
            <a:extLst>
              <a:ext uri="{FF2B5EF4-FFF2-40B4-BE49-F238E27FC236}">
                <a16:creationId xmlns:a16="http://schemas.microsoft.com/office/drawing/2014/main" id="{9E002FB5-73CF-2537-F995-B3BE8A83733B}"/>
              </a:ext>
            </a:extLst>
          </p:cNvPr>
          <p:cNvGrpSpPr/>
          <p:nvPr/>
        </p:nvGrpSpPr>
        <p:grpSpPr>
          <a:xfrm>
            <a:off x="10431809" y="1730725"/>
            <a:ext cx="1461596" cy="1564200"/>
            <a:chOff x="10632977" y="2069053"/>
            <a:chExt cx="1461596" cy="1564200"/>
          </a:xfrm>
        </p:grpSpPr>
        <p:pic>
          <p:nvPicPr>
            <p:cNvPr id="19" name="Picture 18" descr="The Higgs Boson and Its Discovery Explained with Animation | Open Culture">
              <a:extLst>
                <a:ext uri="{FF2B5EF4-FFF2-40B4-BE49-F238E27FC236}">
                  <a16:creationId xmlns:a16="http://schemas.microsoft.com/office/drawing/2014/main" id="{0498C5A0-3459-A623-9B25-D08D69CC0C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2" t="19373" r="9258" b="14740"/>
            <a:stretch/>
          </p:blipFill>
          <p:spPr bwMode="auto">
            <a:xfrm>
              <a:off x="10632977" y="2267674"/>
              <a:ext cx="1461596" cy="136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Beard Icons - Download Free Vector Icons | Noun Project">
              <a:extLst>
                <a:ext uri="{FF2B5EF4-FFF2-40B4-BE49-F238E27FC236}">
                  <a16:creationId xmlns:a16="http://schemas.microsoft.com/office/drawing/2014/main" id="{2257BD90-0CEA-E127-FB2B-437C50D4E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5761" y="2800797"/>
              <a:ext cx="696028" cy="696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ap, hat icon - Download on Iconfinder on Iconfinder">
              <a:extLst>
                <a:ext uri="{FF2B5EF4-FFF2-40B4-BE49-F238E27FC236}">
                  <a16:creationId xmlns:a16="http://schemas.microsoft.com/office/drawing/2014/main" id="{34FD4A44-21A6-2498-F2D9-302BE11A2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0003" y="2069053"/>
              <a:ext cx="543827" cy="54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Conexão reta 29">
            <a:extLst>
              <a:ext uri="{FF2B5EF4-FFF2-40B4-BE49-F238E27FC236}">
                <a16:creationId xmlns:a16="http://schemas.microsoft.com/office/drawing/2014/main" id="{8F134BC8-7515-BE0C-CF6D-452C45C2F70A}"/>
              </a:ext>
            </a:extLst>
          </p:cNvPr>
          <p:cNvCxnSpPr/>
          <p:nvPr/>
        </p:nvCxnSpPr>
        <p:spPr>
          <a:xfrm>
            <a:off x="3849624" y="1386172"/>
            <a:ext cx="0" cy="464886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Agrupar 30">
            <a:extLst>
              <a:ext uri="{FF2B5EF4-FFF2-40B4-BE49-F238E27FC236}">
                <a16:creationId xmlns:a16="http://schemas.microsoft.com/office/drawing/2014/main" id="{387AF0F8-A835-DFFF-26DC-3056FF6271F4}"/>
              </a:ext>
            </a:extLst>
          </p:cNvPr>
          <p:cNvGrpSpPr/>
          <p:nvPr/>
        </p:nvGrpSpPr>
        <p:grpSpPr>
          <a:xfrm>
            <a:off x="7140674" y="1717992"/>
            <a:ext cx="1596713" cy="1861469"/>
            <a:chOff x="7341842" y="2056320"/>
            <a:chExt cx="1596713" cy="1861469"/>
          </a:xfrm>
        </p:grpSpPr>
        <p:grpSp>
          <p:nvGrpSpPr>
            <p:cNvPr id="14" name="Agrupar 12">
              <a:extLst>
                <a:ext uri="{FF2B5EF4-FFF2-40B4-BE49-F238E27FC236}">
                  <a16:creationId xmlns:a16="http://schemas.microsoft.com/office/drawing/2014/main" id="{B68CB6B4-506C-8938-BC7A-60EEF93993D4}"/>
                </a:ext>
              </a:extLst>
            </p:cNvPr>
            <p:cNvGrpSpPr/>
            <p:nvPr/>
          </p:nvGrpSpPr>
          <p:grpSpPr>
            <a:xfrm>
              <a:off x="7341842" y="2425970"/>
              <a:ext cx="1596713" cy="1491819"/>
              <a:chOff x="7341842" y="2425970"/>
              <a:chExt cx="1596713" cy="1491819"/>
            </a:xfrm>
          </p:grpSpPr>
          <p:pic>
            <p:nvPicPr>
              <p:cNvPr id="16" name="Picture 15" descr="The Higgs Boson and Its Discovery Explained with Animation | Open Culture">
                <a:extLst>
                  <a:ext uri="{FF2B5EF4-FFF2-40B4-BE49-F238E27FC236}">
                    <a16:creationId xmlns:a16="http://schemas.microsoft.com/office/drawing/2014/main" id="{B8D27705-D036-6906-A779-8998F4C08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92" t="19373" r="9258" b="14740"/>
              <a:stretch/>
            </p:blipFill>
            <p:spPr bwMode="auto">
              <a:xfrm>
                <a:off x="7341842" y="2425970"/>
                <a:ext cx="1596713" cy="1491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Monocle Icon #13181 - Free Icons Library">
                <a:extLst>
                  <a:ext uri="{FF2B5EF4-FFF2-40B4-BE49-F238E27FC236}">
                    <a16:creationId xmlns:a16="http://schemas.microsoft.com/office/drawing/2014/main" id="{FD749A39-3B76-9493-A19E-CF308C902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461"/>
              <a:stretch/>
            </p:blipFill>
            <p:spPr bwMode="auto">
              <a:xfrm>
                <a:off x="7817808" y="3068548"/>
                <a:ext cx="644779" cy="23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Monocle Icon #13181 - Free Icons Library">
                <a:extLst>
                  <a:ext uri="{FF2B5EF4-FFF2-40B4-BE49-F238E27FC236}">
                    <a16:creationId xmlns:a16="http://schemas.microsoft.com/office/drawing/2014/main" id="{1C1403E6-8266-2126-9018-5E74BC1DB9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41" b="42330"/>
              <a:stretch/>
            </p:blipFill>
            <p:spPr bwMode="auto">
              <a:xfrm>
                <a:off x="8110563" y="2712406"/>
                <a:ext cx="402727" cy="318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4" descr="Top hat png graphic clipart design 19907521 PNG">
              <a:extLst>
                <a:ext uri="{FF2B5EF4-FFF2-40B4-BE49-F238E27FC236}">
                  <a16:creationId xmlns:a16="http://schemas.microsoft.com/office/drawing/2014/main" id="{8AC22386-07BB-A4A3-E49E-ECCCD53F7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8299">
              <a:off x="7771062" y="2056320"/>
              <a:ext cx="595381" cy="56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58FA5C90-C1C5-400E-5583-0BBFE679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228DD6-2D5D-F7A0-3329-85D9FA674096}"/>
                  </a:ext>
                </a:extLst>
              </p:cNvPr>
              <p:cNvSpPr txBox="1"/>
              <p:nvPr/>
            </p:nvSpPr>
            <p:spPr>
              <a:xfrm>
                <a:off x="588584" y="4828198"/>
                <a:ext cx="2907574" cy="996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t-PT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GB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box>
                                <m:boxPr>
                                  <m:ctrlPr>
                                    <a:rPr lang="en-GB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2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box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228DD6-2D5D-F7A0-3329-85D9FA674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4" y="4828198"/>
                <a:ext cx="2907574" cy="996363"/>
              </a:xfrm>
              <a:prstGeom prst="rect">
                <a:avLst/>
              </a:prstGeom>
              <a:blipFill>
                <a:blip r:embed="rId11"/>
                <a:stretch>
                  <a:fillRect l="-75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41F2E83-6698-BC2B-2E12-34F6B1A60CB6}"/>
                  </a:ext>
                </a:extLst>
              </p:cNvPr>
              <p:cNvSpPr txBox="1"/>
              <p:nvPr/>
            </p:nvSpPr>
            <p:spPr>
              <a:xfrm>
                <a:off x="5025910" y="4880564"/>
                <a:ext cx="3286211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pt-P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box>
                                <m:boxPr>
                                  <m:ctrlPr>
                                    <a:rPr lang="en-GB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2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box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41F2E83-6698-BC2B-2E12-34F6B1A6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10" y="4880564"/>
                <a:ext cx="3286211" cy="968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B1BE583-96DB-A742-1E0C-BEA83B990395}"/>
                  </a:ext>
                </a:extLst>
              </p:cNvPr>
              <p:cNvSpPr txBox="1"/>
              <p:nvPr/>
            </p:nvSpPr>
            <p:spPr>
              <a:xfrm>
                <a:off x="8573901" y="4813403"/>
                <a:ext cx="3286211" cy="1032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PT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GB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box>
                                <m:boxPr>
                                  <m:ctrlPr>
                                    <a:rPr lang="en-GB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2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pt-PT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box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B1BE583-96DB-A742-1E0C-BEA83B99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01" y="4813403"/>
                <a:ext cx="3286211" cy="10324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50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08D0-BA69-B179-7634-14F1BE8F7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F1993-EDA1-42FB-0CC8-C9B05388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8CC57-EC66-025C-4FFC-87D375CDB4DE}"/>
              </a:ext>
            </a:extLst>
          </p:cNvPr>
          <p:cNvSpPr txBox="1"/>
          <p:nvPr/>
        </p:nvSpPr>
        <p:spPr>
          <a:xfrm>
            <a:off x="269187" y="1111572"/>
            <a:ext cx="10714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 interaction between the quarks and the Higgs bosons in multi Higgs models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256D503-4905-37EC-A4D8-61B6AF255195}"/>
                  </a:ext>
                </a:extLst>
              </p:cNvPr>
              <p:cNvSpPr txBox="1"/>
              <p:nvPr/>
            </p:nvSpPr>
            <p:spPr>
              <a:xfrm>
                <a:off x="1977837" y="2364251"/>
                <a:ext cx="7278624" cy="1469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Sup>
                            <m:sSub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acc>
                          <m:sSubSup>
                            <m:sSubSup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𝑢𝑘</m:t>
                              </m:r>
                            </m:sub>
                            <m:sup>
                              <m: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256D503-4905-37EC-A4D8-61B6AF255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837" y="2364251"/>
                <a:ext cx="7278624" cy="1469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6C3CCC7-B00C-C993-57E2-150B3FFB3765}"/>
                  </a:ext>
                </a:extLst>
              </p:cNvPr>
              <p:cNvSpPr txBox="1"/>
              <p:nvPr/>
            </p:nvSpPr>
            <p:spPr>
              <a:xfrm>
                <a:off x="735616" y="1523997"/>
                <a:ext cx="7657678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6C3CCC7-B00C-C993-57E2-150B3FFB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16" y="1523997"/>
                <a:ext cx="7657678" cy="833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2">
                <a:extLst>
                  <a:ext uri="{FF2B5EF4-FFF2-40B4-BE49-F238E27FC236}">
                    <a16:creationId xmlns:a16="http://schemas.microsoft.com/office/drawing/2014/main" id="{655B2E41-E41C-0DA6-5171-8D22F56341CA}"/>
                  </a:ext>
                </a:extLst>
              </p:cNvPr>
              <p:cNvSpPr txBox="1"/>
              <p:nvPr/>
            </p:nvSpPr>
            <p:spPr>
              <a:xfrm>
                <a:off x="269187" y="3979538"/>
                <a:ext cx="11767920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The quark fields can be rotated into the mass basis, where the mass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 are diagonal.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32">
                <a:extLst>
                  <a:ext uri="{FF2B5EF4-FFF2-40B4-BE49-F238E27FC236}">
                    <a16:creationId xmlns:a16="http://schemas.microsoft.com/office/drawing/2014/main" id="{655B2E41-E41C-0DA6-5171-8D22F563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87" y="3979538"/>
                <a:ext cx="11767920" cy="400110"/>
              </a:xfrm>
              <a:prstGeom prst="rect">
                <a:avLst/>
              </a:prstGeom>
              <a:blipFill>
                <a:blip r:embed="rId4"/>
                <a:stretch>
                  <a:fillRect l="-518" t="-10769" r="-207" b="-261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3">
            <a:extLst>
              <a:ext uri="{FF2B5EF4-FFF2-40B4-BE49-F238E27FC236}">
                <a16:creationId xmlns:a16="http://schemas.microsoft.com/office/drawing/2014/main" id="{B8B72681-6734-7245-E8BC-7EC787A7E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39" y="4655577"/>
            <a:ext cx="9119681" cy="596816"/>
          </a:xfrm>
          <a:prstGeom prst="rect">
            <a:avLst/>
          </a:prstGeom>
        </p:spPr>
      </p:pic>
      <p:pic>
        <p:nvPicPr>
          <p:cNvPr id="16" name="Picture 45" descr="A black background with a letter&#10;&#10;AI-generated content may be incorrect.">
            <a:extLst>
              <a:ext uri="{FF2B5EF4-FFF2-40B4-BE49-F238E27FC236}">
                <a16:creationId xmlns:a16="http://schemas.microsoft.com/office/drawing/2014/main" id="{C0EA4FB4-AD4B-F1FF-C895-191DD9F0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734" y="5349385"/>
            <a:ext cx="5743373" cy="475643"/>
          </a:xfrm>
          <a:prstGeom prst="rect">
            <a:avLst/>
          </a:prstGeom>
        </p:spPr>
      </p:pic>
      <p:pic>
        <p:nvPicPr>
          <p:cNvPr id="17" name="Picture 47" descr="A black background with a letter&#10;&#10;AI-generated content may be incorrect.">
            <a:extLst>
              <a:ext uri="{FF2B5EF4-FFF2-40B4-BE49-F238E27FC236}">
                <a16:creationId xmlns:a16="http://schemas.microsoft.com/office/drawing/2014/main" id="{2045F42C-5266-0304-6EF0-C9EFE14AA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16" y="5346345"/>
            <a:ext cx="5733848" cy="470981"/>
          </a:xfrm>
          <a:prstGeom prst="rect">
            <a:avLst/>
          </a:prstGeom>
        </p:spPr>
      </p:pic>
      <p:pic>
        <p:nvPicPr>
          <p:cNvPr id="18" name="Picture 50" descr="A black background with letters&#10;&#10;AI-generated content may be incorrect.">
            <a:extLst>
              <a:ext uri="{FF2B5EF4-FFF2-40B4-BE49-F238E27FC236}">
                <a16:creationId xmlns:a16="http://schemas.microsoft.com/office/drawing/2014/main" id="{5389781F-7991-DC68-9DF4-2AD2B9A99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8312" y="4698342"/>
            <a:ext cx="2008443" cy="505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8">
                <a:extLst>
                  <a:ext uri="{FF2B5EF4-FFF2-40B4-BE49-F238E27FC236}">
                    <a16:creationId xmlns:a16="http://schemas.microsoft.com/office/drawing/2014/main" id="{2D9977E3-6676-37F9-3EEA-35F395B89431}"/>
                  </a:ext>
                </a:extLst>
              </p:cNvPr>
              <p:cNvSpPr txBox="1"/>
              <p:nvPr/>
            </p:nvSpPr>
            <p:spPr>
              <a:xfrm>
                <a:off x="264139" y="6102096"/>
                <a:ext cx="11403255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The CKM matrix,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, encodes the two relevant bases for the left chiral quarks. </a:t>
                </a:r>
              </a:p>
            </p:txBody>
          </p:sp>
        </mc:Choice>
        <mc:Fallback xmlns="">
          <p:sp>
            <p:nvSpPr>
              <p:cNvPr id="19" name="TextBox 48">
                <a:extLst>
                  <a:ext uri="{FF2B5EF4-FFF2-40B4-BE49-F238E27FC236}">
                    <a16:creationId xmlns:a16="http://schemas.microsoft.com/office/drawing/2014/main" id="{2D9977E3-6676-37F9-3EEA-35F395B89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9" y="6102096"/>
                <a:ext cx="11403255" cy="400110"/>
              </a:xfrm>
              <a:prstGeom prst="rect">
                <a:avLst/>
              </a:prstGeom>
              <a:blipFill>
                <a:blip r:embed="rId9"/>
                <a:stretch>
                  <a:fillRect l="-534" t="-6061" b="-272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1">
            <a:extLst>
              <a:ext uri="{FF2B5EF4-FFF2-40B4-BE49-F238E27FC236}">
                <a16:creationId xmlns:a16="http://schemas.microsoft.com/office/drawing/2014/main" id="{F7FD688B-15A4-58D5-2D1B-D20399BFF07D}"/>
              </a:ext>
            </a:extLst>
          </p:cNvPr>
          <p:cNvSpPr txBox="1"/>
          <p:nvPr/>
        </p:nvSpPr>
        <p:spPr>
          <a:xfrm>
            <a:off x="1157328" y="272035"/>
            <a:ext cx="98773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Multi Higgs Models’ Flavour Sector</a:t>
            </a:r>
            <a:endParaRPr lang="en-GB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01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FB4AF-20E9-431E-B9A1-71B792550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2C6EB-FF6A-0FD9-7CD1-F49AB86F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9" name="Picture 18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ED6A23D6-22E7-2092-653A-636157EA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951" b="-1111"/>
          <a:stretch>
            <a:fillRect/>
          </a:stretch>
        </p:blipFill>
        <p:spPr>
          <a:xfrm>
            <a:off x="266589" y="1677934"/>
            <a:ext cx="859475" cy="807912"/>
          </a:xfrm>
          <a:prstGeom prst="rect">
            <a:avLst/>
          </a:prstGeom>
        </p:spPr>
      </p:pic>
      <p:pic>
        <p:nvPicPr>
          <p:cNvPr id="25" name="Picture 2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8F1C278-1AD0-EFAE-310B-B3DA17F4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68" y="1762109"/>
            <a:ext cx="6217167" cy="651467"/>
          </a:xfrm>
          <a:prstGeom prst="rect">
            <a:avLst/>
          </a:prstGeom>
        </p:spPr>
      </p:pic>
      <p:pic>
        <p:nvPicPr>
          <p:cNvPr id="27" name="Picture 2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D9CFA87-5A38-94EE-18EE-BCFBC569F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12" y="2413576"/>
            <a:ext cx="10535095" cy="719731"/>
          </a:xfrm>
          <a:prstGeom prst="rect">
            <a:avLst/>
          </a:prstGeom>
        </p:spPr>
      </p:pic>
      <p:pic>
        <p:nvPicPr>
          <p:cNvPr id="29" name="Picture 28" descr="A black background with letters&#10;&#10;AI-generated content may be incorrect.">
            <a:extLst>
              <a:ext uri="{FF2B5EF4-FFF2-40B4-BE49-F238E27FC236}">
                <a16:creationId xmlns:a16="http://schemas.microsoft.com/office/drawing/2014/main" id="{FAC13DEE-0304-4D7E-35B4-9931F037B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519" y="3133307"/>
            <a:ext cx="6848919" cy="80741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87EB30A-8773-2D91-F7DD-7E6CB2181D98}"/>
              </a:ext>
            </a:extLst>
          </p:cNvPr>
          <p:cNvSpPr txBox="1"/>
          <p:nvPr/>
        </p:nvSpPr>
        <p:spPr>
          <a:xfrm>
            <a:off x="266589" y="1229056"/>
            <a:ext cx="114032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The </a:t>
            </a:r>
            <a:r>
              <a:rPr lang="en-GB" sz="20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Lagrangian</a:t>
            </a: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becomes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AB690D34-F18D-B09D-6A8E-05E494D569E9}"/>
              </a:ext>
            </a:extLst>
          </p:cNvPr>
          <p:cNvSpPr txBox="1"/>
          <p:nvPr/>
        </p:nvSpPr>
        <p:spPr>
          <a:xfrm>
            <a:off x="266589" y="3185224"/>
            <a:ext cx="10714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By comparison,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9B8CCEE-09B1-C0D8-9AFF-9C94A747B992}"/>
                  </a:ext>
                </a:extLst>
              </p:cNvPr>
              <p:cNvSpPr txBox="1"/>
              <p:nvPr/>
            </p:nvSpPr>
            <p:spPr>
              <a:xfrm>
                <a:off x="266589" y="3992634"/>
                <a:ext cx="7657678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9B8CCEE-09B1-C0D8-9AFF-9C94A747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89" y="3992634"/>
                <a:ext cx="7657678" cy="833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737E3EF7-DFBE-2DA1-7C53-35F899D7EFB8}"/>
              </a:ext>
            </a:extLst>
          </p:cNvPr>
          <p:cNvSpPr/>
          <p:nvPr/>
        </p:nvSpPr>
        <p:spPr>
          <a:xfrm>
            <a:off x="1553519" y="1758226"/>
            <a:ext cx="1523999" cy="718206"/>
          </a:xfrm>
          <a:prstGeom prst="ellipse">
            <a:avLst/>
          </a:prstGeom>
          <a:noFill/>
          <a:ln w="57150">
            <a:solidFill>
              <a:srgbClr val="F288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4DFBB7-E5E8-CD61-D2B8-80FC537EF45A}"/>
              </a:ext>
            </a:extLst>
          </p:cNvPr>
          <p:cNvSpPr/>
          <p:nvPr/>
        </p:nvSpPr>
        <p:spPr>
          <a:xfrm>
            <a:off x="1385879" y="4125412"/>
            <a:ext cx="1523999" cy="718206"/>
          </a:xfrm>
          <a:prstGeom prst="ellipse">
            <a:avLst/>
          </a:prstGeom>
          <a:noFill/>
          <a:ln w="57150">
            <a:solidFill>
              <a:srgbClr val="F288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F306133-D43E-9565-4E3C-6FBE98947B5E}"/>
              </a:ext>
            </a:extLst>
          </p:cNvPr>
          <p:cNvSpPr txBox="1"/>
          <p:nvPr/>
        </p:nvSpPr>
        <p:spPr>
          <a:xfrm>
            <a:off x="1157328" y="272035"/>
            <a:ext cx="98773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Multi Higgs Models’ Flavour Sector</a:t>
            </a:r>
            <a:endParaRPr lang="en-GB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0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C01ED-192A-6284-8CFD-B2AF2640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3B98E-982C-8D2F-087D-42838FB13971}"/>
              </a:ext>
            </a:extLst>
          </p:cNvPr>
          <p:cNvSpPr txBox="1"/>
          <p:nvPr/>
        </p:nvSpPr>
        <p:spPr>
          <a:xfrm>
            <a:off x="1157328" y="272035"/>
            <a:ext cx="98773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New Way to Look at Flavour Physics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322C9-4F95-DBCB-DBA4-3A1F7D23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  <a:ea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F6054E-2438-3126-D42D-99592601EDD8}"/>
                  </a:ext>
                </a:extLst>
              </p:cNvPr>
              <p:cNvSpPr txBox="1"/>
              <p:nvPr/>
            </p:nvSpPr>
            <p:spPr>
              <a:xfrm>
                <a:off x="269186" y="1286130"/>
                <a:ext cx="10959646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There are bases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𝑢𝑘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/>
                    <a:ea typeface="Calibri"/>
                    <a:cs typeface="Arial"/>
                  </a:rPr>
                  <a:t> are diagonal, achieved through some rotation matrices</a:t>
                </a:r>
                <a:r>
                  <a:rPr lang="en-GB" sz="2000" dirty="0">
                    <a:latin typeface="Arial"/>
                    <a:ea typeface="Calibri"/>
                    <a:cs typeface="Arial"/>
                  </a:rPr>
                  <a:t>.</a:t>
                </a:r>
                <a:endParaRPr lang="en-GB" sz="2000" baseline="30000" dirty="0">
                  <a:solidFill>
                    <a:schemeClr val="tx1"/>
                  </a:solidFill>
                  <a:latin typeface="Arial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F6054E-2438-3126-D42D-99592601E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86" y="1286130"/>
                <a:ext cx="10959646" cy="400110"/>
              </a:xfrm>
              <a:prstGeom prst="rect">
                <a:avLst/>
              </a:prstGeom>
              <a:blipFill>
                <a:blip r:embed="rId2"/>
                <a:stretch>
                  <a:fillRect l="-556" t="-7576" b="-272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151D176-4F7E-2B87-5A87-EEB30405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667"/>
          <a:stretch>
            <a:fillRect/>
          </a:stretch>
        </p:blipFill>
        <p:spPr>
          <a:xfrm>
            <a:off x="877181" y="4063538"/>
            <a:ext cx="10437636" cy="590500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A9C2656-BEBD-5736-C390-81CB09C0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442" y="2530115"/>
            <a:ext cx="6237769" cy="535881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E202F25-6F59-6CB7-0A63-AACF90D15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37" y="1981618"/>
            <a:ext cx="6237769" cy="4445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F8C47-7ED3-7A56-7D76-CA0F8BF3C4E6}"/>
              </a:ext>
            </a:extLst>
          </p:cNvPr>
          <p:cNvSpPr txBox="1"/>
          <p:nvPr/>
        </p:nvSpPr>
        <p:spPr>
          <a:xfrm>
            <a:off x="269186" y="3364712"/>
            <a:ext cx="10714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Computing the matrices that change from the mass basis to these new bases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EEA1A-33B4-4899-35D0-B3E661F9D570}"/>
              </a:ext>
            </a:extLst>
          </p:cNvPr>
          <p:cNvSpPr txBox="1"/>
          <p:nvPr/>
        </p:nvSpPr>
        <p:spPr>
          <a:xfrm>
            <a:off x="269186" y="4952754"/>
            <a:ext cx="113610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With the CKM matrix, they account for the different bases relevant for the quark fields.</a:t>
            </a:r>
          </a:p>
        </p:txBody>
      </p:sp>
    </p:spTree>
    <p:extLst>
      <p:ext uri="{BB962C8B-B14F-4D97-AF65-F5344CB8AC3E}">
        <p14:creationId xmlns:p14="http://schemas.microsoft.com/office/powerpoint/2010/main" val="151859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B637-2359-5C6E-F096-496817AB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C2691-7171-2076-E13A-51AD5384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45B1C15-C539-3B7D-26B9-534D94C8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" y="2159518"/>
            <a:ext cx="6969642" cy="645043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C49C030-35D6-39B4-1DE0-27599529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80" y="3799811"/>
            <a:ext cx="7027900" cy="802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D9E44A-4058-F29F-7AD3-DE0A5FAA66C4}"/>
              </a:ext>
            </a:extLst>
          </p:cNvPr>
          <p:cNvSpPr txBox="1"/>
          <p:nvPr/>
        </p:nvSpPr>
        <p:spPr>
          <a:xfrm>
            <a:off x="1157328" y="272035"/>
            <a:ext cx="98773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New Way to Look at Flavour 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C90BA-A9F5-E55D-EF87-F4248240E7AF}"/>
              </a:ext>
            </a:extLst>
          </p:cNvPr>
          <p:cNvSpPr txBox="1"/>
          <p:nvPr/>
        </p:nvSpPr>
        <p:spPr>
          <a:xfrm>
            <a:off x="269187" y="1319616"/>
            <a:ext cx="10714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 </a:t>
            </a:r>
            <a:r>
              <a:rPr lang="en-GB" sz="2000" dirty="0" err="1">
                <a:latin typeface="Arial"/>
                <a:ea typeface="Calibri"/>
                <a:cs typeface="Arial"/>
              </a:rPr>
              <a:t>Lagrangian</a:t>
            </a:r>
            <a:r>
              <a:rPr lang="en-GB" sz="2000" dirty="0">
                <a:latin typeface="Arial"/>
                <a:ea typeface="Calibri"/>
                <a:cs typeface="Arial"/>
              </a:rPr>
              <a:t> becomes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97C1D1-7914-EFE0-48C6-7268DE96559F}"/>
              </a:ext>
            </a:extLst>
          </p:cNvPr>
          <p:cNvGrpSpPr/>
          <p:nvPr/>
        </p:nvGrpSpPr>
        <p:grpSpPr>
          <a:xfrm>
            <a:off x="1243787" y="2994616"/>
            <a:ext cx="10633224" cy="644821"/>
            <a:chOff x="1243787" y="2626020"/>
            <a:chExt cx="10633224" cy="6448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265EB1-077D-28CE-5E34-16C2DE60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3787" y="2626020"/>
              <a:ext cx="10633224" cy="644821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B1C1D1-9D8D-32F7-0153-F8BF19B34004}"/>
                </a:ext>
              </a:extLst>
            </p:cNvPr>
            <p:cNvCxnSpPr/>
            <p:nvPr/>
          </p:nvCxnSpPr>
          <p:spPr>
            <a:xfrm>
              <a:off x="1577163" y="2950535"/>
              <a:ext cx="283534" cy="1"/>
            </a:xfrm>
            <a:prstGeom prst="straightConnector1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FA610D-EDC8-6203-2916-81A98682AEF6}"/>
                </a:ext>
              </a:extLst>
            </p:cNvPr>
            <p:cNvCxnSpPr>
              <a:cxnSpLocks/>
            </p:cNvCxnSpPr>
            <p:nvPr/>
          </p:nvCxnSpPr>
          <p:spPr>
            <a:xfrm>
              <a:off x="6902302" y="2950535"/>
              <a:ext cx="283534" cy="1"/>
            </a:xfrm>
            <a:prstGeom prst="straightConnector1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362F5D-A450-D76E-36E0-EC7177DF4123}"/>
                </a:ext>
              </a:extLst>
            </p:cNvPr>
            <p:cNvCxnSpPr>
              <a:cxnSpLocks/>
            </p:cNvCxnSpPr>
            <p:nvPr/>
          </p:nvCxnSpPr>
          <p:spPr>
            <a:xfrm>
              <a:off x="9445255" y="2950535"/>
              <a:ext cx="159487" cy="1"/>
            </a:xfrm>
            <a:prstGeom prst="straightConnector1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B04C74C-B5C1-16D9-13EE-2D1D639C8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39" y="5113813"/>
            <a:ext cx="10535095" cy="7197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DD6FDD-F2B8-3855-58F4-580625507E86}"/>
              </a:ext>
            </a:extLst>
          </p:cNvPr>
          <p:cNvSpPr txBox="1"/>
          <p:nvPr/>
        </p:nvSpPr>
        <p:spPr>
          <a:xfrm>
            <a:off x="272691" y="4192689"/>
            <a:ext cx="10714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By comparison,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5ED285-9605-1A69-8CBD-2BCA49561DC2}"/>
              </a:ext>
            </a:extLst>
          </p:cNvPr>
          <p:cNvSpPr/>
          <p:nvPr/>
        </p:nvSpPr>
        <p:spPr>
          <a:xfrm>
            <a:off x="2303517" y="2970924"/>
            <a:ext cx="1523999" cy="718206"/>
          </a:xfrm>
          <a:prstGeom prst="ellipse">
            <a:avLst/>
          </a:prstGeom>
          <a:noFill/>
          <a:ln w="57150">
            <a:solidFill>
              <a:srgbClr val="F288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DCDE92-E549-9365-B8DE-15920422394C}"/>
              </a:ext>
            </a:extLst>
          </p:cNvPr>
          <p:cNvSpPr/>
          <p:nvPr/>
        </p:nvSpPr>
        <p:spPr>
          <a:xfrm>
            <a:off x="2399861" y="5134302"/>
            <a:ext cx="1523999" cy="718206"/>
          </a:xfrm>
          <a:prstGeom prst="ellipse">
            <a:avLst/>
          </a:prstGeom>
          <a:noFill/>
          <a:ln w="57150">
            <a:solidFill>
              <a:srgbClr val="F288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BAD0D80-8027-0509-51A2-9AAD6D0B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FD2CAD8-5279-510A-2B2D-F2A01378D476}"/>
              </a:ext>
            </a:extLst>
          </p:cNvPr>
          <p:cNvSpPr txBox="1"/>
          <p:nvPr/>
        </p:nvSpPr>
        <p:spPr>
          <a:xfrm>
            <a:off x="1497419" y="232715"/>
            <a:ext cx="91971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Flavour Invariants</a:t>
            </a:r>
            <a:endParaRPr lang="en-US" dirty="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BAC4A88-AE88-53D5-2FDE-73E5A20D4FBB}"/>
              </a:ext>
            </a:extLst>
          </p:cNvPr>
          <p:cNvSpPr txBox="1"/>
          <p:nvPr/>
        </p:nvSpPr>
        <p:spPr>
          <a:xfrm>
            <a:off x="269187" y="1129860"/>
            <a:ext cx="115653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If we rotate the quarks among themselves, using a unitary transformation, the mass matrices become 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7953D4BE-2893-C619-87FF-4510224F31D6}"/>
              </a:ext>
            </a:extLst>
          </p:cNvPr>
          <p:cNvSpPr txBox="1"/>
          <p:nvPr/>
        </p:nvSpPr>
        <p:spPr>
          <a:xfrm>
            <a:off x="269185" y="3516110"/>
            <a:ext cx="113777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they transform under the rotation of the quarks as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9085392-601D-2E46-9D4F-C07C758313AA}"/>
              </a:ext>
            </a:extLst>
          </p:cNvPr>
          <p:cNvSpPr txBox="1"/>
          <p:nvPr/>
        </p:nvSpPr>
        <p:spPr>
          <a:xfrm>
            <a:off x="269185" y="4813711"/>
            <a:ext cx="1148431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/>
                <a:ea typeface="Calibri"/>
                <a:cs typeface="Arial"/>
              </a:rPr>
              <a:t>As such, it is possible to construct Flavour Invariants from the trace of these matrices, since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97E71C8-6F1D-A925-97AC-8D6174FC2C16}"/>
                  </a:ext>
                </a:extLst>
              </p:cNvPr>
              <p:cNvSpPr txBox="1"/>
              <p:nvPr/>
            </p:nvSpPr>
            <p:spPr>
              <a:xfrm>
                <a:off x="3665144" y="1744027"/>
                <a:ext cx="4854534" cy="451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97E71C8-6F1D-A925-97AC-8D6174FC2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44" y="1744027"/>
                <a:ext cx="4854534" cy="4512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13FAA0BB-FB2F-F1E0-2DA0-6E4324747F1C}"/>
              </a:ext>
            </a:extLst>
          </p:cNvPr>
          <p:cNvSpPr txBox="1"/>
          <p:nvPr/>
        </p:nvSpPr>
        <p:spPr>
          <a:xfrm>
            <a:off x="269185" y="2354675"/>
            <a:ext cx="113777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If we construct Hermitian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E1FFD10-5D9B-8054-BB40-6BC06A1E80A9}"/>
                  </a:ext>
                </a:extLst>
              </p:cNvPr>
              <p:cNvSpPr txBox="1"/>
              <p:nvPr/>
            </p:nvSpPr>
            <p:spPr>
              <a:xfrm>
                <a:off x="3995073" y="2917022"/>
                <a:ext cx="3988464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E1FFD10-5D9B-8054-BB40-6BC06A1E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073" y="2917022"/>
                <a:ext cx="3988464" cy="436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89D243-98A1-8F15-3231-BE5FD3D1A72B}"/>
                  </a:ext>
                </a:extLst>
              </p:cNvPr>
              <p:cNvSpPr txBox="1"/>
              <p:nvPr/>
            </p:nvSpPr>
            <p:spPr>
              <a:xfrm>
                <a:off x="476596" y="4152980"/>
                <a:ext cx="11441465" cy="458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89D243-98A1-8F15-3231-BE5FD3D1A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6" y="4152980"/>
                <a:ext cx="11441465" cy="458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31D62DE-D697-03A8-8E82-A4C208FAC24E}"/>
                  </a:ext>
                </a:extLst>
              </p:cNvPr>
              <p:cNvSpPr txBox="1"/>
              <p:nvPr/>
            </p:nvSpPr>
            <p:spPr>
              <a:xfrm>
                <a:off x="867121" y="5377795"/>
                <a:ext cx="9819162" cy="443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31D62DE-D697-03A8-8E82-A4C208FAC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21" y="5377795"/>
                <a:ext cx="9819162" cy="443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2023D04-7816-065F-094F-D403125E0C7B}"/>
                  </a:ext>
                </a:extLst>
              </p:cNvPr>
              <p:cNvSpPr txBox="1"/>
              <p:nvPr/>
            </p:nvSpPr>
            <p:spPr>
              <a:xfrm>
                <a:off x="911582" y="5976883"/>
                <a:ext cx="9762160" cy="450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2023D04-7816-065F-094F-D403125E0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82" y="5976883"/>
                <a:ext cx="9762160" cy="450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7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0ED7D-09A4-7B35-456B-F8CBE6B98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89AC1-F7D4-05AE-8DFE-9193C027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8</a:t>
            </a:fld>
            <a:endParaRPr lang="en-GB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99A02-C3A3-5887-274C-5BB4CB1887ED}"/>
              </a:ext>
            </a:extLst>
          </p:cNvPr>
          <p:cNvSpPr txBox="1"/>
          <p:nvPr/>
        </p:nvSpPr>
        <p:spPr>
          <a:xfrm>
            <a:off x="188120" y="985545"/>
            <a:ext cx="116152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 Standard Model’s flavour sector can be completely described by 10 flavour invariants made from</a:t>
            </a:r>
          </a:p>
        </p:txBody>
      </p:sp>
      <p:pic>
        <p:nvPicPr>
          <p:cNvPr id="10" name="Picture 9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E0E0A160-3A87-F444-0A68-5CC8B0D9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1" y="3174859"/>
            <a:ext cx="11486745" cy="555893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1FFED6B-F882-1A1A-89A4-99FC2AC9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1" y="4808304"/>
            <a:ext cx="10432915" cy="482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83A38-D0E1-B8F3-2173-9E8F93198E3B}"/>
              </a:ext>
            </a:extLst>
          </p:cNvPr>
          <p:cNvSpPr txBox="1"/>
          <p:nvPr/>
        </p:nvSpPr>
        <p:spPr>
          <a:xfrm>
            <a:off x="188122" y="4069473"/>
            <a:ext cx="114843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and the CKM mixing angles and CP violating phase can be obtained from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1E0B6747-7364-4BD2-5EAF-5BB06339F253}"/>
              </a:ext>
            </a:extLst>
          </p:cNvPr>
          <p:cNvSpPr txBox="1"/>
          <p:nvPr/>
        </p:nvSpPr>
        <p:spPr>
          <a:xfrm>
            <a:off x="188121" y="5629380"/>
            <a:ext cx="117437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 same reasoning can be applied for multi Higgs models, and extra flavour invariants created.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63ED91-26F9-F30E-D28B-1C25477402AD}"/>
              </a:ext>
            </a:extLst>
          </p:cNvPr>
          <p:cNvSpPr txBox="1"/>
          <p:nvPr/>
        </p:nvSpPr>
        <p:spPr>
          <a:xfrm>
            <a:off x="1497419" y="232715"/>
            <a:ext cx="91971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Flavour Invariants</a:t>
            </a:r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3CF42C3-D5EE-48F2-8C54-A4DC31AF545F}"/>
              </a:ext>
            </a:extLst>
          </p:cNvPr>
          <p:cNvSpPr txBox="1"/>
          <p:nvPr/>
        </p:nvSpPr>
        <p:spPr>
          <a:xfrm>
            <a:off x="188121" y="2436028"/>
            <a:ext cx="114843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Arial"/>
              </a:rPr>
              <a:t>The quarks masses can be obtained from the following invariants,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011B82-EC68-BB90-F388-2830E6A18354}"/>
                  </a:ext>
                </a:extLst>
              </p:cNvPr>
              <p:cNvSpPr txBox="1"/>
              <p:nvPr/>
            </p:nvSpPr>
            <p:spPr>
              <a:xfrm>
                <a:off x="5321523" y="1727975"/>
                <a:ext cx="1548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011B82-EC68-BB90-F388-2830E6A18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523" y="1727975"/>
                <a:ext cx="1548949" cy="369332"/>
              </a:xfrm>
              <a:prstGeom prst="rect">
                <a:avLst/>
              </a:prstGeom>
              <a:blipFill>
                <a:blip r:embed="rId4"/>
                <a:stretch>
                  <a:fillRect l="-4331"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3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6288-5DBB-4E4A-DBE8-25527BFD4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0F461-8975-5F06-C21C-EB89622FD00C}"/>
              </a:ext>
            </a:extLst>
          </p:cNvPr>
          <p:cNvSpPr txBox="1"/>
          <p:nvPr/>
        </p:nvSpPr>
        <p:spPr>
          <a:xfrm>
            <a:off x="385572" y="844577"/>
            <a:ext cx="1142085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Thank You For Your Attention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E53C4-DE1A-AD00-0203-3DE9D6C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0000"/>
                </a:solidFill>
              </a:rPr>
              <a:pPr/>
              <a:t>9</a:t>
            </a:fld>
            <a:endParaRPr lang="en-GB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Multi Higgs">
            <a:hlinkClick r:id="" action="ppaction://media"/>
            <a:extLst>
              <a:ext uri="{FF2B5EF4-FFF2-40B4-BE49-F238E27FC236}">
                <a16:creationId xmlns:a16="http://schemas.microsoft.com/office/drawing/2014/main" id="{A17F3670-6FFA-B8A1-E254-0E7CDA877C6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2688" y="2271823"/>
            <a:ext cx="6386624" cy="35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3925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435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João Maria Correia Pedrosa da Silva Belas</cp:lastModifiedBy>
  <cp:revision>1708</cp:revision>
  <dcterms:created xsi:type="dcterms:W3CDTF">2025-12-21T20:59:27Z</dcterms:created>
  <dcterms:modified xsi:type="dcterms:W3CDTF">2026-01-19T19:40:10Z</dcterms:modified>
</cp:coreProperties>
</file>