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5" r:id="rId2"/>
    <p:sldId id="313" r:id="rId3"/>
    <p:sldId id="315" r:id="rId4"/>
    <p:sldId id="317" r:id="rId5"/>
    <p:sldId id="312" r:id="rId6"/>
    <p:sldId id="318" r:id="rId7"/>
    <p:sldId id="316" r:id="rId8"/>
    <p:sldId id="321" r:id="rId9"/>
    <p:sldId id="320"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1"/>
    <a:srgbClr val="070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howGuides="1">
      <p:cViewPr varScale="1">
        <p:scale>
          <a:sx n="82" d="100"/>
          <a:sy n="82" d="100"/>
        </p:scale>
        <p:origin x="894" y="90"/>
      </p:cViewPr>
      <p:guideLst>
        <p:guide pos="3839"/>
        <p:guide orient="horz" pos="2160"/>
      </p:guideLst>
    </p:cSldViewPr>
  </p:slideViewPr>
  <p:outlineViewPr>
    <p:cViewPr>
      <p:scale>
        <a:sx n="33" d="100"/>
        <a:sy n="33" d="100"/>
      </p:scale>
      <p:origin x="0" y="0"/>
    </p:cViewPr>
  </p:outlineViewPr>
  <p:notesTextViewPr>
    <p:cViewPr>
      <p:scale>
        <a:sx n="200" d="100"/>
        <a:sy n="200" d="100"/>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kumimoji="0" lang="pt-PT" altLang="pt-PT" b="0" i="0" u="none" strike="noStrike" cap="none" normalizeH="0" baseline="0" dirty="0">
              <a:ln>
                <a:noFill/>
              </a:ln>
              <a:solidFill>
                <a:schemeClr val="tx1"/>
              </a:solidFill>
              <a:effectLst/>
              <a:latin typeface="Arial" panose="020B0604020202020204" pitchFamily="34" charset="0"/>
            </a:rPr>
            <a:t>Refine </a:t>
          </a:r>
          <a:r>
            <a:rPr kumimoji="0" lang="pt-PT" altLang="pt-PT" b="1" i="0" u="none" strike="noStrike" cap="none" normalizeH="0" baseline="0" dirty="0">
              <a:ln>
                <a:noFill/>
              </a:ln>
              <a:solidFill>
                <a:schemeClr val="tx1"/>
              </a:solidFill>
              <a:effectLst/>
              <a:latin typeface="Arial" panose="020B0604020202020204" pitchFamily="34" charset="0"/>
            </a:rPr>
            <a:t>EDH response </a:t>
          </a:r>
          <a:r>
            <a:rPr kumimoji="0" lang="pt-PT" altLang="pt-PT" b="1" i="0" u="none" strike="noStrike" cap="none" normalizeH="0" baseline="0" dirty="0" err="1">
              <a:ln>
                <a:noFill/>
              </a:ln>
              <a:solidFill>
                <a:schemeClr val="tx1"/>
              </a:solidFill>
              <a:effectLst/>
              <a:latin typeface="Arial" panose="020B0604020202020204" pitchFamily="34" charset="0"/>
            </a:rPr>
            <a:t>functions</a:t>
          </a:r>
          <a:endParaRPr lang="en-US"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kumimoji="0" lang="pt-PT" altLang="pt-PT" b="0" i="0" u="none" strike="noStrike" cap="none" normalizeH="0" baseline="0" dirty="0" err="1">
              <a:ln>
                <a:noFill/>
              </a:ln>
              <a:solidFill>
                <a:schemeClr val="bg1"/>
              </a:solidFill>
              <a:effectLst/>
              <a:latin typeface="Arial" panose="020B0604020202020204" pitchFamily="34" charset="0"/>
            </a:rPr>
            <a:t>Optimize</a:t>
          </a:r>
          <a:r>
            <a:rPr kumimoji="0" lang="pt-PT" altLang="pt-PT" b="0" i="0" u="none" strike="noStrike" cap="none" normalizeH="0" baseline="0" dirty="0">
              <a:ln>
                <a:noFill/>
              </a:ln>
              <a:solidFill>
                <a:schemeClr val="bg1"/>
              </a:solidFill>
              <a:effectLst/>
              <a:latin typeface="Arial" panose="020B0604020202020204" pitchFamily="34" charset="0"/>
            </a:rPr>
            <a:t> </a:t>
          </a:r>
          <a:r>
            <a:rPr kumimoji="0" lang="pt-PT" altLang="pt-PT" b="1" i="0" u="none" strike="noStrike" cap="none" normalizeH="0" baseline="0" dirty="0" err="1">
              <a:ln>
                <a:noFill/>
              </a:ln>
              <a:solidFill>
                <a:schemeClr val="bg1"/>
              </a:solidFill>
              <a:effectLst/>
              <a:latin typeface="Arial" panose="020B0604020202020204" pitchFamily="34" charset="0"/>
            </a:rPr>
            <a:t>trigger</a:t>
          </a:r>
          <a:r>
            <a:rPr kumimoji="0" lang="pt-PT" altLang="pt-PT" b="1" i="0" u="none" strike="noStrike" cap="none" normalizeH="0" baseline="0" dirty="0">
              <a:ln>
                <a:noFill/>
              </a:ln>
              <a:solidFill>
                <a:schemeClr val="bg1"/>
              </a:solidFill>
              <a:effectLst/>
              <a:latin typeface="Arial" panose="020B0604020202020204" pitchFamily="34" charset="0"/>
            </a:rPr>
            <a:t> </a:t>
          </a:r>
          <a:r>
            <a:rPr kumimoji="0" lang="pt-PT" altLang="pt-PT" b="1" i="0" u="none" strike="noStrike" cap="none" normalizeH="0" baseline="0" dirty="0" err="1">
              <a:ln>
                <a:noFill/>
              </a:ln>
              <a:solidFill>
                <a:schemeClr val="bg1"/>
              </a:solidFill>
              <a:effectLst/>
              <a:latin typeface="Arial" panose="020B0604020202020204" pitchFamily="34" charset="0"/>
            </a:rPr>
            <a:t>thresholds</a:t>
          </a:r>
          <a:endParaRPr lang="en-US" dirty="0">
            <a:solidFill>
              <a:schemeClr val="bg1"/>
            </a:solidFill>
          </a:endParaRP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dgm:spPr/>
      <dgm:t>
        <a:bodyPr/>
        <a:lstStyle/>
        <a:p>
          <a:r>
            <a:rPr kumimoji="0" lang="pt-PT" altLang="pt-PT" b="0" i="0" u="none" strike="noStrike" cap="none" normalizeH="0" baseline="0" dirty="0">
              <a:ln>
                <a:noFill/>
              </a:ln>
              <a:solidFill>
                <a:schemeClr val="bg1"/>
              </a:solidFill>
              <a:effectLst/>
              <a:latin typeface="Arial" panose="020B0604020202020204" pitchFamily="34" charset="0"/>
            </a:rPr>
            <a:t>Improve </a:t>
          </a:r>
          <a:r>
            <a:rPr kumimoji="0" lang="pt-PT" altLang="pt-PT" b="1" i="0" u="none" strike="noStrike" cap="none" normalizeH="0" baseline="0" dirty="0" err="1">
              <a:ln>
                <a:noFill/>
              </a:ln>
              <a:solidFill>
                <a:schemeClr val="bg1"/>
              </a:solidFill>
              <a:effectLst/>
              <a:latin typeface="Arial" panose="020B0604020202020204" pitchFamily="34" charset="0"/>
            </a:rPr>
            <a:t>coincidence</a:t>
          </a:r>
          <a:r>
            <a:rPr kumimoji="0" lang="pt-PT" altLang="pt-PT" b="1" i="0" u="none" strike="noStrike" cap="none" normalizeH="0" baseline="0" dirty="0">
              <a:ln>
                <a:noFill/>
              </a:ln>
              <a:solidFill>
                <a:schemeClr val="bg1"/>
              </a:solidFill>
              <a:effectLst/>
              <a:latin typeface="Arial" panose="020B0604020202020204" pitchFamily="34" charset="0"/>
            </a:rPr>
            <a:t> </a:t>
          </a:r>
          <a:r>
            <a:rPr kumimoji="0" lang="pt-PT" altLang="pt-PT" b="1" i="0" u="none" strike="noStrike" cap="none" normalizeH="0" baseline="0" dirty="0" err="1">
              <a:ln>
                <a:noFill/>
              </a:ln>
              <a:solidFill>
                <a:schemeClr val="bg1"/>
              </a:solidFill>
              <a:effectLst/>
              <a:latin typeface="Arial" panose="020B0604020202020204" pitchFamily="34" charset="0"/>
            </a:rPr>
            <a:t>masks</a:t>
          </a:r>
          <a:endParaRPr lang="en-US" dirty="0">
            <a:solidFill>
              <a:schemeClr val="bg1"/>
            </a:solidFill>
          </a:endParaRPr>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F6D27D1B-CDCB-481F-B8FA-AB31B2A119DE}">
      <dgm:prSet phldrT="[Text]"/>
      <dgm:spPr/>
      <dgm:t>
        <a:bodyPr/>
        <a:lstStyle/>
        <a:p>
          <a:r>
            <a:rPr lang="en-US" b="1" dirty="0"/>
            <a:t>Earth flyby September 2026</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a:t>Increase reliability of particle flux reliability</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68838C34-4D02-49F8-ADD7-BFA90D87B7EA}">
      <dgm:prSet phldrT="[Text]"/>
      <dgm:spPr/>
      <dgm:t>
        <a:bodyPr/>
        <a:lstStyle/>
        <a:p>
          <a:r>
            <a:rPr lang="en-US" dirty="0"/>
            <a:t>Improve particle flux reconstruction for JUICE Jupiter </a:t>
          </a:r>
          <a:r>
            <a:rPr lang="en-US" dirty="0" err="1"/>
            <a:t>operatios</a:t>
          </a:r>
          <a:endParaRPr lang="en-US" dirty="0"/>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58828492-5CEF-4AFE-95CB-5D7E6A18158B}">
      <dgm:prSet phldrT="[Text]"/>
      <dgm:spPr/>
      <dgm:t>
        <a:bodyPr/>
        <a:lstStyle/>
        <a:p>
          <a:r>
            <a:rPr lang="en-US" dirty="0"/>
            <a:t>RADEM operation in Jupiter</a:t>
          </a:r>
        </a:p>
      </dgm:t>
    </dgm:pt>
    <dgm:pt modelId="{2D386477-EC66-449A-8D41-5F8A212C3D8E}" type="sibTrans" cxnId="{ECE9152A-59A8-4A3A-9D34-DB38A074F636}">
      <dgm:prSet/>
      <dgm:spPr/>
      <dgm:t>
        <a:bodyPr/>
        <a:lstStyle/>
        <a:p>
          <a:endParaRPr lang="en-US"/>
        </a:p>
      </dgm:t>
    </dgm:pt>
    <dgm:pt modelId="{F664BA43-1B81-496F-A04E-CE4B4A525697}" type="parTrans" cxnId="{ECE9152A-59A8-4A3A-9D34-DB38A074F636}">
      <dgm:prSet/>
      <dgm:spPr/>
      <dgm:t>
        <a:bodyPr/>
        <a:lstStyle/>
        <a:p>
          <a:endParaRPr lang="en-US"/>
        </a:p>
      </dgm:t>
    </dgm:pt>
    <dgm:pt modelId="{229E6E5F-A1CC-4FE0-98DC-24C038045F8F}">
      <dgm:prSet phldrT="[Text]"/>
      <dgm:spPr/>
      <dgm:t>
        <a:bodyPr/>
        <a:lstStyle/>
        <a:p>
          <a:r>
            <a:rPr lang="en-US" dirty="0"/>
            <a:t>Uplink the new configuration </a:t>
          </a:r>
        </a:p>
      </dgm:t>
    </dgm:pt>
    <dgm:pt modelId="{38CC441B-D759-4ABE-8A08-38EED5A54153}" type="parTrans" cxnId="{97C510A3-28A1-4D13-979B-C92F4B09E39B}">
      <dgm:prSet/>
      <dgm:spPr/>
      <dgm:t>
        <a:bodyPr/>
        <a:lstStyle/>
        <a:p>
          <a:endParaRPr lang="en-US"/>
        </a:p>
      </dgm:t>
    </dgm:pt>
    <dgm:pt modelId="{DF2977A4-3472-4CE7-9CDA-3BBD5863F157}" type="sibTrans" cxnId="{97C510A3-28A1-4D13-979B-C92F4B09E39B}">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pt>
    <dgm:pt modelId="{BFE859F2-A9E8-4F95-9161-8EC68F2D30C4}" type="pres">
      <dgm:prSet presAssocID="{FB986F71-3126-4196-BD30-74AEDC39A1CA}" presName="childNode1tx" presStyleLbl="bgAcc1" presStyleIdx="0" presStyleCnt="3">
        <dgm:presLayoutVars>
          <dgm:bulletEnabled val="1"/>
        </dgm:presLayoutVars>
      </dgm:prSet>
      <dgm:spPr/>
    </dgm:pt>
    <dgm:pt modelId="{E18C6CF4-EDEB-4539-A36D-E0355B626199}" type="pres">
      <dgm:prSet presAssocID="{FB986F71-3126-4196-BD30-74AEDC39A1CA}" presName="parentNode1" presStyleLbl="node1" presStyleIdx="0" presStyleCnt="3">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pt>
    <dgm:pt modelId="{15474C65-2451-4E90-B62C-646018473707}" type="pres">
      <dgm:prSet presAssocID="{F6D27D1B-CDCB-481F-B8FA-AB31B2A119DE}" presName="composite2" presStyleCnt="0"/>
      <dgm:spPr/>
    </dgm:pt>
    <dgm:pt modelId="{40AC1C84-5171-4981-BD25-DFE42EA68309}" type="pres">
      <dgm:prSet presAssocID="{F6D27D1B-CDCB-481F-B8FA-AB31B2A119DE}" presName="dummyNode2" presStyleLbl="node1" presStyleIdx="0" presStyleCnt="3"/>
      <dgm:spPr/>
    </dgm:pt>
    <dgm:pt modelId="{38F6DB29-4D46-4B3D-9570-8769584D72B7}" type="pres">
      <dgm:prSet presAssocID="{F6D27D1B-CDCB-481F-B8FA-AB31B2A119DE}" presName="childNode2" presStyleLbl="bgAcc1" presStyleIdx="1" presStyleCnt="3">
        <dgm:presLayoutVars>
          <dgm:bulletEnabled val="1"/>
        </dgm:presLayoutVars>
      </dgm:prSet>
      <dgm:spPr/>
    </dgm:pt>
    <dgm:pt modelId="{AE1CC8AB-8629-496C-8BBF-99AB96403F53}" type="pres">
      <dgm:prSet presAssocID="{F6D27D1B-CDCB-481F-B8FA-AB31B2A119DE}" presName="childNode2tx" presStyleLbl="bgAcc1" presStyleIdx="1" presStyleCnt="3">
        <dgm:presLayoutVars>
          <dgm:bulletEnabled val="1"/>
        </dgm:presLayoutVars>
      </dgm:prSet>
      <dgm:spPr/>
    </dgm:pt>
    <dgm:pt modelId="{D7996922-A306-4735-B6FA-F6465D1227F3}" type="pres">
      <dgm:prSet presAssocID="{F6D27D1B-CDCB-481F-B8FA-AB31B2A119DE}" presName="parentNode2" presStyleLbl="node1" presStyleIdx="1" presStyleCnt="3">
        <dgm:presLayoutVars>
          <dgm:chMax val="0"/>
          <dgm:bulletEnabled val="1"/>
        </dgm:presLayoutVars>
      </dgm:prSet>
      <dgm:spPr/>
    </dgm:pt>
    <dgm:pt modelId="{5821EEC8-CAC1-4543-87FB-95F478516211}" type="pres">
      <dgm:prSet presAssocID="{F6D27D1B-CDCB-481F-B8FA-AB31B2A119DE}" presName="connSite2" presStyleCnt="0"/>
      <dgm:spPr/>
    </dgm:pt>
    <dgm:pt modelId="{8C6A88AF-1114-4B38-B4AE-7D2AA7BF6752}" type="pres">
      <dgm:prSet presAssocID="{7AEB6639-3258-49E8-8B1F-B4A9C61922BE}" presName="Name18" presStyleLbl="sibTrans2D1" presStyleIdx="1" presStyleCnt="2"/>
      <dgm:spPr/>
    </dgm:pt>
    <dgm:pt modelId="{673ABC3B-DEBE-4752-9125-54AC83907EEF}" type="pres">
      <dgm:prSet presAssocID="{58828492-5CEF-4AFE-95CB-5D7E6A18158B}" presName="composite1" presStyleCnt="0"/>
      <dgm:spPr/>
    </dgm:pt>
    <dgm:pt modelId="{AFDD38EB-BC66-4D48-A9BB-D1BD13065DEA}" type="pres">
      <dgm:prSet presAssocID="{58828492-5CEF-4AFE-95CB-5D7E6A18158B}" presName="dummyNode1" presStyleLbl="node1" presStyleIdx="1" presStyleCnt="3"/>
      <dgm:spPr/>
    </dgm:pt>
    <dgm:pt modelId="{3C337960-43EF-4F76-9959-A4CC076FEFDE}" type="pres">
      <dgm:prSet presAssocID="{58828492-5CEF-4AFE-95CB-5D7E6A18158B}" presName="childNode1" presStyleLbl="bgAcc1" presStyleIdx="2" presStyleCnt="3">
        <dgm:presLayoutVars>
          <dgm:bulletEnabled val="1"/>
        </dgm:presLayoutVars>
      </dgm:prSet>
      <dgm:spPr/>
    </dgm:pt>
    <dgm:pt modelId="{5817CB1A-210D-4855-B8B7-8029FFD935F7}" type="pres">
      <dgm:prSet presAssocID="{58828492-5CEF-4AFE-95CB-5D7E6A18158B}" presName="childNode1tx" presStyleLbl="bgAcc1" presStyleIdx="2" presStyleCnt="3">
        <dgm:presLayoutVars>
          <dgm:bulletEnabled val="1"/>
        </dgm:presLayoutVars>
      </dgm:prSet>
      <dgm:spPr/>
    </dgm:pt>
    <dgm:pt modelId="{D99B7E5D-5785-4FED-9AC9-D08B59445C1C}" type="pres">
      <dgm:prSet presAssocID="{58828492-5CEF-4AFE-95CB-5D7E6A18158B}" presName="parentNode1" presStyleLbl="node1" presStyleIdx="2" presStyleCnt="3" custLinFactNeighborX="-19228" custLinFactNeighborY="-45063">
        <dgm:presLayoutVars>
          <dgm:chMax val="1"/>
          <dgm:bulletEnabled val="1"/>
        </dgm:presLayoutVars>
      </dgm:prSet>
      <dgm:spPr/>
    </dgm:pt>
    <dgm:pt modelId="{8EFC8128-E6BA-497D-9E08-923927B4384E}" type="pres">
      <dgm:prSet presAssocID="{58828492-5CEF-4AFE-95CB-5D7E6A18158B}" presName="connSite1" presStyleCnt="0"/>
      <dgm:spPr/>
    </dgm:pt>
  </dgm:ptLst>
  <dgm:cxnLst>
    <dgm:cxn modelId="{ECE9152A-59A8-4A3A-9D34-DB38A074F636}" srcId="{0E9DE493-19D7-4EC9-97C9-5F26233F1106}" destId="{58828492-5CEF-4AFE-95CB-5D7E6A18158B}" srcOrd="2" destOrd="0" parTransId="{F664BA43-1B81-496F-A04E-CE4B4A525697}" sibTransId="{2D386477-EC66-449A-8D41-5F8A212C3D8E}"/>
    <dgm:cxn modelId="{2D5B3E3B-3EE5-4072-933E-27DF5400591C}" srcId="{FB986F71-3126-4196-BD30-74AEDC39A1CA}" destId="{AB2E8498-CC81-452F-A895-08F3845AA347}" srcOrd="0" destOrd="0" parTransId="{4C65E2C8-0CBB-4D8C-AD60-6B0105C62B84}" sibTransId="{9A1F3304-AA9E-4FBC-89BA-9095C80E47C9}"/>
    <dgm:cxn modelId="{1E6B075C-4069-4895-9D3A-64A8AA1EA74C}" type="presOf" srcId="{0B00F5A8-A0EF-4111-9D86-004317B4F49E}" destId="{AE1CC8AB-8629-496C-8BBF-99AB96403F53}" srcOrd="1" destOrd="0" presId="urn:microsoft.com/office/officeart/2005/8/layout/hProcess4"/>
    <dgm:cxn modelId="{0CE02D64-575E-4C8F-99B7-FB6B9EEC0E48}" type="presOf" srcId="{BF381BD4-48DC-48BF-8C18-C307CDD4D490}" destId="{BFE859F2-A9E8-4F95-9161-8EC68F2D30C4}" srcOrd="1" destOrd="1" presId="urn:microsoft.com/office/officeart/2005/8/layout/hProcess4"/>
    <dgm:cxn modelId="{95E5A745-3B47-4225-9764-D5F091CCDEE9}" type="presOf" srcId="{229E6E5F-A1CC-4FE0-98DC-24C038045F8F}" destId="{38F6DB29-4D46-4B3D-9570-8769584D72B7}" srcOrd="0" destOrd="1" presId="urn:microsoft.com/office/officeart/2005/8/layout/hProcess4"/>
    <dgm:cxn modelId="{7D64836F-50D1-4244-8192-D91D8A955753}" type="presOf" srcId="{68838C34-4D02-49F8-ADD7-BFA90D87B7EA}" destId="{5817CB1A-210D-4855-B8B7-8029FFD935F7}" srcOrd="1" destOrd="0"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70C33656-1960-4905-8887-484E8F286DAA}" type="presOf" srcId="{0B00F5A8-A0EF-4111-9D86-004317B4F49E}" destId="{38F6DB29-4D46-4B3D-9570-8769584D72B7}" srcOrd="0" destOrd="0"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2EB2377D-79B4-413C-9737-EF50F6D9E774}" type="presOf" srcId="{D0B150DF-3AA4-454C-8652-25880449C422}" destId="{6A63D16E-EEE6-4267-97EA-5AD7D2BC4E84}" srcOrd="0" destOrd="0" presId="urn:microsoft.com/office/officeart/2005/8/layout/hProcess4"/>
    <dgm:cxn modelId="{D4E40582-2F76-4CA8-B968-11564626AB97}" type="presOf" srcId="{BF381BD4-48DC-48BF-8C18-C307CDD4D490}" destId="{96015622-8A46-45CF-A72A-2856B699B374}" srcOrd="0" destOrd="1" presId="urn:microsoft.com/office/officeart/2005/8/layout/hProcess4"/>
    <dgm:cxn modelId="{BDB25E85-2DB0-4E08-993D-82930913FF5A}" type="presOf" srcId="{AB2E8498-CC81-452F-A895-08F3845AA347}" destId="{96015622-8A46-45CF-A72A-2856B699B374}" srcOrd="0" destOrd="0" presId="urn:microsoft.com/office/officeart/2005/8/layout/hProcess4"/>
    <dgm:cxn modelId="{0BF52D87-A100-49FC-8702-3BB9E4977AE3}" type="presOf" srcId="{68838C34-4D02-49F8-ADD7-BFA90D87B7EA}" destId="{3C337960-43EF-4F76-9959-A4CC076FEFDE}" srcOrd="0" destOrd="0" presId="urn:microsoft.com/office/officeart/2005/8/layout/hProcess4"/>
    <dgm:cxn modelId="{0F2C9393-4331-4C04-89F9-2F7A5F7F4850}" type="presOf" srcId="{7AEB6639-3258-49E8-8B1F-B4A9C61922BE}" destId="{8C6A88AF-1114-4B38-B4AE-7D2AA7BF6752}" srcOrd="0" destOrd="0" presId="urn:microsoft.com/office/officeart/2005/8/layout/hProcess4"/>
    <dgm:cxn modelId="{97C510A3-28A1-4D13-979B-C92F4B09E39B}" srcId="{F6D27D1B-CDCB-481F-B8FA-AB31B2A119DE}" destId="{229E6E5F-A1CC-4FE0-98DC-24C038045F8F}" srcOrd="1" destOrd="0" parTransId="{38CC441B-D759-4ABE-8A08-38EED5A54153}" sibTransId="{DF2977A4-3472-4CE7-9CDA-3BBD5863F157}"/>
    <dgm:cxn modelId="{FFBC89A3-2AC6-4A37-BE4C-09BF3D8D6A6A}" type="presOf" srcId="{FB986F71-3126-4196-BD30-74AEDC39A1CA}" destId="{E18C6CF4-EDEB-4539-A36D-E0355B626199}" srcOrd="0" destOrd="0" presId="urn:microsoft.com/office/officeart/2005/8/layout/hProcess4"/>
    <dgm:cxn modelId="{213DC6AB-C06B-40F9-BD52-011DCC630136}" type="presOf" srcId="{AB2E8498-CC81-452F-A895-08F3845AA347}" destId="{BFE859F2-A9E8-4F95-9161-8EC68F2D30C4}" srcOrd="1" destOrd="0" presId="urn:microsoft.com/office/officeart/2005/8/layout/hProcess4"/>
    <dgm:cxn modelId="{56D51BAC-554B-435F-BA0D-151C9900F2D5}" type="presOf" srcId="{58828492-5CEF-4AFE-95CB-5D7E6A18158B}" destId="{D99B7E5D-5785-4FED-9AC9-D08B59445C1C}" srcOrd="0"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0F9485B9-D78B-4C5F-890F-68246A55BED4}" type="presOf" srcId="{F6D27D1B-CDCB-481F-B8FA-AB31B2A119DE}" destId="{D7996922-A306-4735-B6FA-F6465D1227F3}"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5F9EDECD-FB20-4615-B5EC-47255B2B532F}" srcId="{FB986F71-3126-4196-BD30-74AEDC39A1CA}" destId="{BF381BD4-48DC-48BF-8C18-C307CDD4D490}" srcOrd="1" destOrd="0" parTransId="{5D881325-883F-44A1-A5FB-E01856D07A5B}" sibTransId="{2C645F98-BC4B-4797-BC42-0872EA7B0575}"/>
    <dgm:cxn modelId="{86F910E7-C9D0-48E5-A3A3-C70127E96FC1}" srcId="{F6D27D1B-CDCB-481F-B8FA-AB31B2A119DE}" destId="{0B00F5A8-A0EF-4111-9D86-004317B4F49E}" srcOrd="0" destOrd="0" parTransId="{EC916B99-8D26-4265-B7BE-BB461C68DA5C}" sibTransId="{CE48C676-980A-4BAC-A3C8-9ABC315DAE51}"/>
    <dgm:cxn modelId="{01C84DFC-73B1-4B7F-802F-7239F4A219F7}" type="presOf" srcId="{229E6E5F-A1CC-4FE0-98DC-24C038045F8F}" destId="{AE1CC8AB-8629-496C-8BBF-99AB96403F53}" srcOrd="1" destOrd="1" presId="urn:microsoft.com/office/officeart/2005/8/layout/hProcess4"/>
    <dgm:cxn modelId="{328B9ABF-86B9-4D5F-898A-8DA4309DDE2C}" type="presParOf" srcId="{3960CFF8-4383-4382-8D6D-F2A00F508E8D}" destId="{366CFF54-5C8F-47F9-BFD8-D9AF3EADDA3E}" srcOrd="0" destOrd="0" presId="urn:microsoft.com/office/officeart/2005/8/layout/hProcess4"/>
    <dgm:cxn modelId="{57480D1D-DB0B-44B5-A3F6-28FA8D514EBA}" type="presParOf" srcId="{3960CFF8-4383-4382-8D6D-F2A00F508E8D}" destId="{13688FBD-4079-41FE-A6A2-B5B0F293E6BF}" srcOrd="1" destOrd="0" presId="urn:microsoft.com/office/officeart/2005/8/layout/hProcess4"/>
    <dgm:cxn modelId="{97CAB32A-689E-41D7-838A-07499D81C99B}" type="presParOf" srcId="{3960CFF8-4383-4382-8D6D-F2A00F508E8D}" destId="{224851B6-C14D-49DE-883B-A13003DA4601}" srcOrd="2" destOrd="0" presId="urn:microsoft.com/office/officeart/2005/8/layout/hProcess4"/>
    <dgm:cxn modelId="{F687333A-31CE-491E-8A65-E809F7F54712}" type="presParOf" srcId="{224851B6-C14D-49DE-883B-A13003DA4601}" destId="{1439717B-283C-48FF-AF62-1990F52B6512}" srcOrd="0" destOrd="0" presId="urn:microsoft.com/office/officeart/2005/8/layout/hProcess4"/>
    <dgm:cxn modelId="{BCED34C7-C4A6-48BE-8E39-EF1ACDDD4A33}" type="presParOf" srcId="{1439717B-283C-48FF-AF62-1990F52B6512}" destId="{BCCE6711-D1D8-4B2C-917E-41AB5A6114A8}" srcOrd="0" destOrd="0" presId="urn:microsoft.com/office/officeart/2005/8/layout/hProcess4"/>
    <dgm:cxn modelId="{96547BFE-FDC6-4790-A349-B491380C5CC9}" type="presParOf" srcId="{1439717B-283C-48FF-AF62-1990F52B6512}" destId="{96015622-8A46-45CF-A72A-2856B699B374}" srcOrd="1" destOrd="0" presId="urn:microsoft.com/office/officeart/2005/8/layout/hProcess4"/>
    <dgm:cxn modelId="{B0AED9BA-F78C-4496-BD23-41B999D39E63}" type="presParOf" srcId="{1439717B-283C-48FF-AF62-1990F52B6512}" destId="{BFE859F2-A9E8-4F95-9161-8EC68F2D30C4}" srcOrd="2" destOrd="0" presId="urn:microsoft.com/office/officeart/2005/8/layout/hProcess4"/>
    <dgm:cxn modelId="{FF591079-0B79-4F56-BBA3-A0F09FFB21A8}" type="presParOf" srcId="{1439717B-283C-48FF-AF62-1990F52B6512}" destId="{E18C6CF4-EDEB-4539-A36D-E0355B626199}" srcOrd="3" destOrd="0" presId="urn:microsoft.com/office/officeart/2005/8/layout/hProcess4"/>
    <dgm:cxn modelId="{B597E1D6-88B9-49C2-A01F-E06C68405722}" type="presParOf" srcId="{1439717B-283C-48FF-AF62-1990F52B6512}" destId="{D9FCD5E9-9E94-4534-BAB4-3DB8EB44E7D0}" srcOrd="4" destOrd="0" presId="urn:microsoft.com/office/officeart/2005/8/layout/hProcess4"/>
    <dgm:cxn modelId="{AC64DE2B-A00E-407E-900C-EA4A2A91B215}" type="presParOf" srcId="{224851B6-C14D-49DE-883B-A13003DA4601}" destId="{6A63D16E-EEE6-4267-97EA-5AD7D2BC4E84}" srcOrd="1" destOrd="0" presId="urn:microsoft.com/office/officeart/2005/8/layout/hProcess4"/>
    <dgm:cxn modelId="{B4827EFE-9CFD-419E-A88E-57BB8C313951}" type="presParOf" srcId="{224851B6-C14D-49DE-883B-A13003DA4601}" destId="{15474C65-2451-4E90-B62C-646018473707}" srcOrd="2" destOrd="0" presId="urn:microsoft.com/office/officeart/2005/8/layout/hProcess4"/>
    <dgm:cxn modelId="{9E44819A-5362-4D5D-B28E-AEE1E135AEB8}" type="presParOf" srcId="{15474C65-2451-4E90-B62C-646018473707}" destId="{40AC1C84-5171-4981-BD25-DFE42EA68309}" srcOrd="0" destOrd="0" presId="urn:microsoft.com/office/officeart/2005/8/layout/hProcess4"/>
    <dgm:cxn modelId="{73DC2121-3F3C-42A0-994A-24B8D38C1D4E}" type="presParOf" srcId="{15474C65-2451-4E90-B62C-646018473707}" destId="{38F6DB29-4D46-4B3D-9570-8769584D72B7}" srcOrd="1" destOrd="0" presId="urn:microsoft.com/office/officeart/2005/8/layout/hProcess4"/>
    <dgm:cxn modelId="{FF386F5A-21A7-477C-8F27-1483960B768B}" type="presParOf" srcId="{15474C65-2451-4E90-B62C-646018473707}" destId="{AE1CC8AB-8629-496C-8BBF-99AB96403F53}" srcOrd="2" destOrd="0" presId="urn:microsoft.com/office/officeart/2005/8/layout/hProcess4"/>
    <dgm:cxn modelId="{86278BB4-A7F8-4485-9561-6F9402E17C4F}" type="presParOf" srcId="{15474C65-2451-4E90-B62C-646018473707}" destId="{D7996922-A306-4735-B6FA-F6465D1227F3}" srcOrd="3" destOrd="0" presId="urn:microsoft.com/office/officeart/2005/8/layout/hProcess4"/>
    <dgm:cxn modelId="{08979695-FA9C-4471-9A16-686ABBA08B50}" type="presParOf" srcId="{15474C65-2451-4E90-B62C-646018473707}" destId="{5821EEC8-CAC1-4543-87FB-95F478516211}" srcOrd="4" destOrd="0" presId="urn:microsoft.com/office/officeart/2005/8/layout/hProcess4"/>
    <dgm:cxn modelId="{974A60A3-F0C9-438A-BCFD-3C37668138DA}" type="presParOf" srcId="{224851B6-C14D-49DE-883B-A13003DA4601}" destId="{8C6A88AF-1114-4B38-B4AE-7D2AA7BF6752}" srcOrd="3" destOrd="0" presId="urn:microsoft.com/office/officeart/2005/8/layout/hProcess4"/>
    <dgm:cxn modelId="{A9FBC7F1-D3F3-490E-9C2D-2E5F6A9213F5}" type="presParOf" srcId="{224851B6-C14D-49DE-883B-A13003DA4601}" destId="{673ABC3B-DEBE-4752-9125-54AC83907EEF}" srcOrd="4" destOrd="0" presId="urn:microsoft.com/office/officeart/2005/8/layout/hProcess4"/>
    <dgm:cxn modelId="{A46A5407-6F1A-4B00-8632-8A54F0C761D1}" type="presParOf" srcId="{673ABC3B-DEBE-4752-9125-54AC83907EEF}" destId="{AFDD38EB-BC66-4D48-A9BB-D1BD13065DEA}" srcOrd="0" destOrd="0" presId="urn:microsoft.com/office/officeart/2005/8/layout/hProcess4"/>
    <dgm:cxn modelId="{F35C1E0C-D396-4916-B714-5FEAA8F877AA}" type="presParOf" srcId="{673ABC3B-DEBE-4752-9125-54AC83907EEF}" destId="{3C337960-43EF-4F76-9959-A4CC076FEFDE}" srcOrd="1" destOrd="0" presId="urn:microsoft.com/office/officeart/2005/8/layout/hProcess4"/>
    <dgm:cxn modelId="{F3B5794B-0286-48A6-BAA0-5E016657F7D9}" type="presParOf" srcId="{673ABC3B-DEBE-4752-9125-54AC83907EEF}" destId="{5817CB1A-210D-4855-B8B7-8029FFD935F7}" srcOrd="2" destOrd="0" presId="urn:microsoft.com/office/officeart/2005/8/layout/hProcess4"/>
    <dgm:cxn modelId="{EC38619A-11BB-4E57-BC88-E6845416F04A}" type="presParOf" srcId="{673ABC3B-DEBE-4752-9125-54AC83907EEF}" destId="{D99B7E5D-5785-4FED-9AC9-D08B59445C1C}" srcOrd="3" destOrd="0" presId="urn:microsoft.com/office/officeart/2005/8/layout/hProcess4"/>
    <dgm:cxn modelId="{4F064A4D-A710-4D4B-9756-693C4BEEF666}" type="presParOf" srcId="{673ABC3B-DEBE-4752-9125-54AC83907EEF}" destId="{8EFC8128-E6BA-497D-9E08-923927B4384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68622" y="1138067"/>
          <a:ext cx="2651428" cy="218687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kumimoji="0" lang="pt-PT" altLang="pt-PT" sz="2100" b="0" i="0" u="none" strike="noStrike" kern="1200" cap="none" normalizeH="0" baseline="0" dirty="0" err="1">
              <a:ln>
                <a:noFill/>
              </a:ln>
              <a:solidFill>
                <a:schemeClr val="bg1"/>
              </a:solidFill>
              <a:effectLst/>
              <a:latin typeface="Arial" panose="020B0604020202020204" pitchFamily="34" charset="0"/>
            </a:rPr>
            <a:t>Optimize</a:t>
          </a:r>
          <a:r>
            <a:rPr kumimoji="0" lang="pt-PT" altLang="pt-PT" sz="2100" b="0" i="0" u="none" strike="noStrike" kern="1200" cap="none" normalizeH="0" baseline="0" dirty="0">
              <a:ln>
                <a:noFill/>
              </a:ln>
              <a:solidFill>
                <a:schemeClr val="bg1"/>
              </a:solidFill>
              <a:effectLst/>
              <a:latin typeface="Arial" panose="020B0604020202020204" pitchFamily="34" charset="0"/>
            </a:rPr>
            <a:t> </a:t>
          </a:r>
          <a:r>
            <a:rPr kumimoji="0" lang="pt-PT" altLang="pt-PT" sz="2100" b="1" i="0" u="none" strike="noStrike" kern="1200" cap="none" normalizeH="0" baseline="0" dirty="0" err="1">
              <a:ln>
                <a:noFill/>
              </a:ln>
              <a:solidFill>
                <a:schemeClr val="bg1"/>
              </a:solidFill>
              <a:effectLst/>
              <a:latin typeface="Arial" panose="020B0604020202020204" pitchFamily="34" charset="0"/>
            </a:rPr>
            <a:t>trigger</a:t>
          </a:r>
          <a:r>
            <a:rPr kumimoji="0" lang="pt-PT" altLang="pt-PT" sz="2100" b="1" i="0" u="none" strike="noStrike" kern="1200" cap="none" normalizeH="0" baseline="0" dirty="0">
              <a:ln>
                <a:noFill/>
              </a:ln>
              <a:solidFill>
                <a:schemeClr val="bg1"/>
              </a:solidFill>
              <a:effectLst/>
              <a:latin typeface="Arial" panose="020B0604020202020204" pitchFamily="34" charset="0"/>
            </a:rPr>
            <a:t> </a:t>
          </a:r>
          <a:r>
            <a:rPr kumimoji="0" lang="pt-PT" altLang="pt-PT" sz="2100" b="1" i="0" u="none" strike="noStrike" kern="1200" cap="none" normalizeH="0" baseline="0" dirty="0" err="1">
              <a:ln>
                <a:noFill/>
              </a:ln>
              <a:solidFill>
                <a:schemeClr val="bg1"/>
              </a:solidFill>
              <a:effectLst/>
              <a:latin typeface="Arial" panose="020B0604020202020204" pitchFamily="34" charset="0"/>
            </a:rPr>
            <a:t>thresholds</a:t>
          </a:r>
          <a:endParaRPr lang="en-US" sz="2100" kern="1200" dirty="0">
            <a:solidFill>
              <a:schemeClr val="bg1"/>
            </a:solidFill>
          </a:endParaRPr>
        </a:p>
        <a:p>
          <a:pPr marL="228600" lvl="1" indent="-228600" algn="l" defTabSz="933450">
            <a:lnSpc>
              <a:spcPct val="90000"/>
            </a:lnSpc>
            <a:spcBef>
              <a:spcPct val="0"/>
            </a:spcBef>
            <a:spcAft>
              <a:spcPct val="15000"/>
            </a:spcAft>
            <a:buChar char="•"/>
          </a:pPr>
          <a:r>
            <a:rPr kumimoji="0" lang="pt-PT" altLang="pt-PT" sz="2100" b="0" i="0" u="none" strike="noStrike" kern="1200" cap="none" normalizeH="0" baseline="0" dirty="0">
              <a:ln>
                <a:noFill/>
              </a:ln>
              <a:solidFill>
                <a:schemeClr val="bg1"/>
              </a:solidFill>
              <a:effectLst/>
              <a:latin typeface="Arial" panose="020B0604020202020204" pitchFamily="34" charset="0"/>
            </a:rPr>
            <a:t>Improve </a:t>
          </a:r>
          <a:r>
            <a:rPr kumimoji="0" lang="pt-PT" altLang="pt-PT" sz="2100" b="1" i="0" u="none" strike="noStrike" kern="1200" cap="none" normalizeH="0" baseline="0" dirty="0" err="1">
              <a:ln>
                <a:noFill/>
              </a:ln>
              <a:solidFill>
                <a:schemeClr val="bg1"/>
              </a:solidFill>
              <a:effectLst/>
              <a:latin typeface="Arial" panose="020B0604020202020204" pitchFamily="34" charset="0"/>
            </a:rPr>
            <a:t>coincidence</a:t>
          </a:r>
          <a:r>
            <a:rPr kumimoji="0" lang="pt-PT" altLang="pt-PT" sz="2100" b="1" i="0" u="none" strike="noStrike" kern="1200" cap="none" normalizeH="0" baseline="0" dirty="0">
              <a:ln>
                <a:noFill/>
              </a:ln>
              <a:solidFill>
                <a:schemeClr val="bg1"/>
              </a:solidFill>
              <a:effectLst/>
              <a:latin typeface="Arial" panose="020B0604020202020204" pitchFamily="34" charset="0"/>
            </a:rPr>
            <a:t> </a:t>
          </a:r>
          <a:r>
            <a:rPr kumimoji="0" lang="pt-PT" altLang="pt-PT" sz="2100" b="1" i="0" u="none" strike="noStrike" kern="1200" cap="none" normalizeH="0" baseline="0" dirty="0" err="1">
              <a:ln>
                <a:noFill/>
              </a:ln>
              <a:solidFill>
                <a:schemeClr val="bg1"/>
              </a:solidFill>
              <a:effectLst/>
              <a:latin typeface="Arial" panose="020B0604020202020204" pitchFamily="34" charset="0"/>
            </a:rPr>
            <a:t>masks</a:t>
          </a:r>
          <a:endParaRPr lang="en-US" sz="2100" kern="1200" dirty="0">
            <a:solidFill>
              <a:schemeClr val="bg1"/>
            </a:solidFill>
          </a:endParaRPr>
        </a:p>
      </dsp:txBody>
      <dsp:txXfrm>
        <a:off x="118948" y="1188393"/>
        <a:ext cx="2550776" cy="1617606"/>
      </dsp:txXfrm>
    </dsp:sp>
    <dsp:sp modelId="{6A63D16E-EEE6-4267-97EA-5AD7D2BC4E84}">
      <dsp:nvSpPr>
        <dsp:cNvPr id="0" name=""/>
        <dsp:cNvSpPr/>
      </dsp:nvSpPr>
      <dsp:spPr>
        <a:xfrm>
          <a:off x="1540681" y="1594357"/>
          <a:ext cx="3019399" cy="3019399"/>
        </a:xfrm>
        <a:prstGeom prst="leftCircularArrow">
          <a:avLst>
            <a:gd name="adj1" fmla="val 3468"/>
            <a:gd name="adj2" fmla="val 429969"/>
            <a:gd name="adj3" fmla="val 2205479"/>
            <a:gd name="adj4" fmla="val 9024489"/>
            <a:gd name="adj5" fmla="val 4046"/>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657828" y="2856325"/>
          <a:ext cx="2356825" cy="93723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0" lang="pt-PT" altLang="pt-PT" sz="2000" b="0" i="0" u="none" strike="noStrike" kern="1200" cap="none" normalizeH="0" baseline="0" dirty="0">
              <a:ln>
                <a:noFill/>
              </a:ln>
              <a:solidFill>
                <a:schemeClr val="tx1"/>
              </a:solidFill>
              <a:effectLst/>
              <a:latin typeface="Arial" panose="020B0604020202020204" pitchFamily="34" charset="0"/>
            </a:rPr>
            <a:t>Refine </a:t>
          </a:r>
          <a:r>
            <a:rPr kumimoji="0" lang="pt-PT" altLang="pt-PT" sz="2000" b="1" i="0" u="none" strike="noStrike" kern="1200" cap="none" normalizeH="0" baseline="0" dirty="0">
              <a:ln>
                <a:noFill/>
              </a:ln>
              <a:solidFill>
                <a:schemeClr val="tx1"/>
              </a:solidFill>
              <a:effectLst/>
              <a:latin typeface="Arial" panose="020B0604020202020204" pitchFamily="34" charset="0"/>
            </a:rPr>
            <a:t>EDH response </a:t>
          </a:r>
          <a:r>
            <a:rPr kumimoji="0" lang="pt-PT" altLang="pt-PT" sz="2000" b="1" i="0" u="none" strike="noStrike" kern="1200" cap="none" normalizeH="0" baseline="0" dirty="0" err="1">
              <a:ln>
                <a:noFill/>
              </a:ln>
              <a:solidFill>
                <a:schemeClr val="tx1"/>
              </a:solidFill>
              <a:effectLst/>
              <a:latin typeface="Arial" panose="020B0604020202020204" pitchFamily="34" charset="0"/>
            </a:rPr>
            <a:t>functions</a:t>
          </a:r>
          <a:endParaRPr lang="en-US" sz="2000" kern="1200" dirty="0"/>
        </a:p>
      </dsp:txBody>
      <dsp:txXfrm>
        <a:off x="685279" y="2883776"/>
        <a:ext cx="2301923" cy="882329"/>
      </dsp:txXfrm>
    </dsp:sp>
    <dsp:sp modelId="{38F6DB29-4D46-4B3D-9570-8769584D72B7}">
      <dsp:nvSpPr>
        <dsp:cNvPr id="0" name=""/>
        <dsp:cNvSpPr/>
      </dsp:nvSpPr>
      <dsp:spPr>
        <a:xfrm>
          <a:off x="3513283" y="1138067"/>
          <a:ext cx="2651428" cy="218687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Increase reliability of particle flux reliability</a:t>
          </a:r>
        </a:p>
        <a:p>
          <a:pPr marL="228600" lvl="1" indent="-228600" algn="l" defTabSz="933450">
            <a:lnSpc>
              <a:spcPct val="90000"/>
            </a:lnSpc>
            <a:spcBef>
              <a:spcPct val="0"/>
            </a:spcBef>
            <a:spcAft>
              <a:spcPct val="15000"/>
            </a:spcAft>
            <a:buChar char="•"/>
          </a:pPr>
          <a:r>
            <a:rPr lang="en-US" sz="2100" kern="1200" dirty="0"/>
            <a:t>Uplink the new configuration </a:t>
          </a:r>
        </a:p>
      </dsp:txBody>
      <dsp:txXfrm>
        <a:off x="3563609" y="1657008"/>
        <a:ext cx="2550776" cy="1617606"/>
      </dsp:txXfrm>
    </dsp:sp>
    <dsp:sp modelId="{8C6A88AF-1114-4B38-B4AE-7D2AA7BF6752}">
      <dsp:nvSpPr>
        <dsp:cNvPr id="0" name=""/>
        <dsp:cNvSpPr/>
      </dsp:nvSpPr>
      <dsp:spPr>
        <a:xfrm>
          <a:off x="4963248" y="-236494"/>
          <a:ext cx="3358192" cy="3358192"/>
        </a:xfrm>
        <a:prstGeom prst="circularArrow">
          <a:avLst>
            <a:gd name="adj1" fmla="val 3118"/>
            <a:gd name="adj2" fmla="val 383397"/>
            <a:gd name="adj3" fmla="val 19441092"/>
            <a:gd name="adj4" fmla="val 12575511"/>
            <a:gd name="adj5" fmla="val 363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7996922-A306-4735-B6FA-F6465D1227F3}">
      <dsp:nvSpPr>
        <dsp:cNvPr id="0" name=""/>
        <dsp:cNvSpPr/>
      </dsp:nvSpPr>
      <dsp:spPr>
        <a:xfrm>
          <a:off x="4102490" y="669451"/>
          <a:ext cx="2356825" cy="93723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Earth flyby September 2026</a:t>
          </a:r>
        </a:p>
      </dsp:txBody>
      <dsp:txXfrm>
        <a:off x="4129941" y="696902"/>
        <a:ext cx="2301923" cy="882329"/>
      </dsp:txXfrm>
    </dsp:sp>
    <dsp:sp modelId="{3C337960-43EF-4F76-9959-A4CC076FEFDE}">
      <dsp:nvSpPr>
        <dsp:cNvPr id="0" name=""/>
        <dsp:cNvSpPr/>
      </dsp:nvSpPr>
      <dsp:spPr>
        <a:xfrm>
          <a:off x="6957945" y="1138067"/>
          <a:ext cx="2651428" cy="218687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Improve particle flux reconstruction for JUICE Jupiter </a:t>
          </a:r>
          <a:r>
            <a:rPr lang="en-US" sz="2100" kern="1200" dirty="0" err="1"/>
            <a:t>operatios</a:t>
          </a:r>
          <a:endParaRPr lang="en-US" sz="2100" kern="1200" dirty="0"/>
        </a:p>
      </dsp:txBody>
      <dsp:txXfrm>
        <a:off x="7008271" y="1188393"/>
        <a:ext cx="2550776" cy="1617606"/>
      </dsp:txXfrm>
    </dsp:sp>
    <dsp:sp modelId="{D99B7E5D-5785-4FED-9AC9-D08B59445C1C}">
      <dsp:nvSpPr>
        <dsp:cNvPr id="0" name=""/>
        <dsp:cNvSpPr/>
      </dsp:nvSpPr>
      <dsp:spPr>
        <a:xfrm>
          <a:off x="7093981" y="2433980"/>
          <a:ext cx="2356825" cy="93723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RADEM operation in Jupiter</a:t>
          </a:r>
        </a:p>
      </dsp:txBody>
      <dsp:txXfrm>
        <a:off x="7121432" y="2461431"/>
        <a:ext cx="2301923" cy="8823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1/25/2026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1/25/2026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André Rodrigues and my work is about the optimization of the JUICE mission high-energy Electrons detector under the supervision of Marco Pinto</a:t>
            </a:r>
          </a:p>
        </p:txBody>
      </p:sp>
      <p:sp>
        <p:nvSpPr>
          <p:cNvPr id="4" name="Slide Number Placeholder 3"/>
          <p:cNvSpPr>
            <a:spLocks noGrp="1"/>
          </p:cNvSpPr>
          <p:nvPr>
            <p:ph type="sldNum" sz="quarter" idx="5"/>
          </p:nvPr>
        </p:nvSpPr>
        <p:spPr/>
        <p:txBody>
          <a:bodyPr/>
          <a:lstStyle/>
          <a:p>
            <a:fld id="{F93199CD-3E1B-4AE6-990F-76F925F5EA9F}" type="slidenum">
              <a:rPr lang="pt-PT" smtClean="0"/>
              <a:t>1</a:t>
            </a:fld>
            <a:endParaRPr lang="pt-PT"/>
          </a:p>
        </p:txBody>
      </p:sp>
    </p:spTree>
    <p:extLst>
      <p:ext uri="{BB962C8B-B14F-4D97-AF65-F5344CB8AC3E}">
        <p14:creationId xmlns:p14="http://schemas.microsoft.com/office/powerpoint/2010/main" val="261861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Because radiation can create problems with the spacecraft, JUICE carries the RADEM, short for Radiation Electron Monitor. </a:t>
            </a:r>
          </a:p>
          <a:p>
            <a:r>
              <a:rPr lang="en-US" b="1" dirty="0">
                <a:solidFill>
                  <a:schemeClr val="bg1"/>
                </a:solidFill>
              </a:rPr>
              <a:t>RADEM is a compact but sophisticated instrument designed to measure electrons, protons, and heavy ions across a broad range of energies.</a:t>
            </a:r>
          </a:p>
          <a:p>
            <a:endParaRPr lang="en-US" b="1" dirty="0">
              <a:solidFill>
                <a:schemeClr val="bg1"/>
              </a:solidFill>
            </a:endParaRPr>
          </a:p>
          <a:p>
            <a:r>
              <a:rPr lang="en-US" b="1" dirty="0">
                <a:solidFill>
                  <a:schemeClr val="bg1"/>
                </a:solidFill>
              </a:rPr>
              <a:t>For that reason it contains four dedicated detector heads: the Electron WHICH WILL BE THE MAIN FOCUS OF MY WORK, the Proton, the Heavy Ion and the Directionality Detector Head.</a:t>
            </a:r>
          </a:p>
          <a:p>
            <a:endParaRPr lang="en-US" b="1" dirty="0">
              <a:solidFill>
                <a:schemeClr val="bg1"/>
              </a:solidFill>
            </a:endParaRPr>
          </a:p>
          <a:p>
            <a:r>
              <a:rPr lang="en-US" b="1" dirty="0">
                <a:solidFill>
                  <a:schemeClr val="bg1"/>
                </a:solidFill>
              </a:rPr>
              <a:t> Together, they allow RADEM to measure not only the density of particles, but also separate their type and energies.</a:t>
            </a:r>
          </a:p>
          <a:p>
            <a:r>
              <a:rPr lang="en-US" b="1" dirty="0">
                <a:solidFill>
                  <a:schemeClr val="bg1"/>
                </a:solidFill>
              </a:rPr>
              <a:t> while also mapping their incoming direction</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pt-PT" smtClean="0"/>
              <a:t>2</a:t>
            </a:fld>
            <a:endParaRPr lang="pt-PT"/>
          </a:p>
        </p:txBody>
      </p:sp>
    </p:spTree>
    <p:extLst>
      <p:ext uri="{BB962C8B-B14F-4D97-AF65-F5344CB8AC3E}">
        <p14:creationId xmlns:p14="http://schemas.microsoft.com/office/powerpoint/2010/main" val="94716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PDH, EDH, and HIDH are silicon stack telescope detectors, which can measure electrons and ions up to the tens of MeV/</a:t>
            </a:r>
            <a:r>
              <a:rPr lang="en-US" b="1" dirty="0" err="1"/>
              <a:t>nucl</a:t>
            </a:r>
            <a:r>
              <a:rPr lang="en-US" b="1" dirty="0"/>
              <a:t>. </a:t>
            </a:r>
          </a:p>
          <a:p>
            <a:endParaRPr lang="en-US" b="1" dirty="0"/>
          </a:p>
          <a:p>
            <a:r>
              <a:rPr lang="en-US" b="1" dirty="0"/>
              <a:t>By layering thin silicon diodes with thick aluminum and tantalum layers, the RADEM is capable of indirectly calculate a particle energy from the number of layers penetrated without resorting to a heavy calorimeter</a:t>
            </a:r>
          </a:p>
          <a:p>
            <a:endParaRPr lang="en-US" b="1" dirty="0"/>
          </a:p>
          <a:p>
            <a:r>
              <a:rPr lang="en-US" b="1" dirty="0"/>
              <a:t> This detectors offers a discrete energy segmentation while maintaining a low mechanical and physical complexity while also minimizing electronics.</a:t>
            </a:r>
          </a:p>
        </p:txBody>
      </p:sp>
      <p:sp>
        <p:nvSpPr>
          <p:cNvPr id="4" name="Slide Number Placeholder 3"/>
          <p:cNvSpPr>
            <a:spLocks noGrp="1"/>
          </p:cNvSpPr>
          <p:nvPr>
            <p:ph type="sldNum" sz="quarter" idx="5"/>
          </p:nvPr>
        </p:nvSpPr>
        <p:spPr/>
        <p:txBody>
          <a:bodyPr/>
          <a:lstStyle/>
          <a:p>
            <a:fld id="{F93199CD-3E1B-4AE6-990F-76F925F5EA9F}" type="slidenum">
              <a:rPr lang="pt-PT" smtClean="0"/>
              <a:t>3</a:t>
            </a:fld>
            <a:endParaRPr lang="pt-PT"/>
          </a:p>
        </p:txBody>
      </p:sp>
    </p:spTree>
    <p:extLst>
      <p:ext uri="{BB962C8B-B14F-4D97-AF65-F5344CB8AC3E}">
        <p14:creationId xmlns:p14="http://schemas.microsoft.com/office/powerpoint/2010/main" val="170793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Signals from the EDH, PDH, and HIDH sensors are handled by a dedicated ASIC with 36 readout channels.</a:t>
            </a:r>
          </a:p>
          <a:p>
            <a:endParaRPr lang="en-US" dirty="0"/>
          </a:p>
          <a:p>
            <a:r>
              <a:rPr lang="en-US" b="1" dirty="0"/>
              <a:t>From which we have 32 high-gain channels for the electron and proton detectors and 4 low-gain ones for the heavy ion detector. </a:t>
            </a:r>
          </a:p>
          <a:p>
            <a:endParaRPr lang="en-US" b="1" dirty="0"/>
          </a:p>
          <a:p>
            <a:r>
              <a:rPr lang="en-US" b="1" dirty="0"/>
              <a:t>Each channel then has its own readout sensor.</a:t>
            </a:r>
          </a:p>
          <a:p>
            <a:endParaRPr lang="en-US" b="1" dirty="0"/>
          </a:p>
          <a:p>
            <a:r>
              <a:rPr lang="en-US" b="1" dirty="0"/>
              <a:t>After reaching the sensor, event detection is handled through a programmable trigger and coincidence logic:</a:t>
            </a:r>
          </a:p>
          <a:p>
            <a:r>
              <a:rPr lang="en-US" b="1" dirty="0"/>
              <a:t> the low-gain channels use a single discriminator, while the high-gain channels use two discriminators to separate low and high thresholds.</a:t>
            </a:r>
          </a:p>
          <a:p>
            <a:endParaRPr lang="en-US" b="1" dirty="0"/>
          </a:p>
          <a:p>
            <a:r>
              <a:rPr lang="en-US" b="1" dirty="0"/>
              <a:t> All thresholds are programmable via 10-bit Digital to analog converter, and coincidence and anti-coincidence masks enabling particle discrimination and energy separation</a:t>
            </a:r>
          </a:p>
        </p:txBody>
      </p:sp>
      <p:sp>
        <p:nvSpPr>
          <p:cNvPr id="4" name="Slide Number Placeholder 3"/>
          <p:cNvSpPr>
            <a:spLocks noGrp="1"/>
          </p:cNvSpPr>
          <p:nvPr>
            <p:ph type="sldNum" sz="quarter" idx="5"/>
          </p:nvPr>
        </p:nvSpPr>
        <p:spPr/>
        <p:txBody>
          <a:bodyPr/>
          <a:lstStyle/>
          <a:p>
            <a:fld id="{F93199CD-3E1B-4AE6-990F-76F925F5EA9F}" type="slidenum">
              <a:rPr lang="pt-PT" smtClean="0"/>
              <a:t>4</a:t>
            </a:fld>
            <a:endParaRPr lang="pt-PT"/>
          </a:p>
        </p:txBody>
      </p:sp>
    </p:spTree>
    <p:extLst>
      <p:ext uri="{BB962C8B-B14F-4D97-AF65-F5344CB8AC3E}">
        <p14:creationId xmlns:p14="http://schemas.microsoft.com/office/powerpoint/2010/main" val="373620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detectors have some major issues, due to the physical property used to separate different particles, the stopping power.</a:t>
            </a:r>
          </a:p>
          <a:p>
            <a:endParaRPr lang="en-US" b="1" dirty="0"/>
          </a:p>
          <a:p>
            <a:r>
              <a:rPr lang="en-US" b="1" dirty="0"/>
              <a:t>For example In the case of the EDH this can be especially problematic due to the similar deposited energy of different particles like the high-energy protons, in red in the image having similar Stopping power as the electron range RADEM works with, in blue.</a:t>
            </a:r>
          </a:p>
          <a:p>
            <a:endParaRPr lang="en-US" b="1" dirty="0"/>
          </a:p>
          <a:p>
            <a:r>
              <a:rPr lang="en-US" b="1" dirty="0"/>
              <a:t> This created two issues:</a:t>
            </a:r>
          </a:p>
          <a:p>
            <a:br>
              <a:rPr lang="en-US" b="1" dirty="0"/>
            </a:br>
            <a:r>
              <a:rPr lang="en-US" b="1" dirty="0"/>
              <a:t>	First, high-energy particles that can penetrate the collimator (bypassing the detector shielding) and be counted as events, hindering energy discrimination. </a:t>
            </a:r>
          </a:p>
          <a:p>
            <a:endParaRPr lang="en-US" b="1" dirty="0"/>
          </a:p>
          <a:p>
            <a:r>
              <a:rPr lang="en-US" b="1" dirty="0"/>
              <a:t>	Second, as said before high-energy protons might be counted as electrons due to their similar stopping power., in both cases creating contaminations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pt-PT" smtClean="0"/>
              <a:t>5</a:t>
            </a:fld>
            <a:endParaRPr lang="pt-PT"/>
          </a:p>
        </p:txBody>
      </p:sp>
    </p:spTree>
    <p:extLst>
      <p:ext uri="{BB962C8B-B14F-4D97-AF65-F5344CB8AC3E}">
        <p14:creationId xmlns:p14="http://schemas.microsoft.com/office/powerpoint/2010/main" val="100408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of my thesis involves searching the extent of the proton contamination in the electron detector data during solar energetic particle events.</a:t>
            </a:r>
          </a:p>
          <a:p>
            <a:endParaRPr lang="en-US" b="1" dirty="0"/>
          </a:p>
          <a:p>
            <a:r>
              <a:rPr lang="en-US" b="1" dirty="0"/>
              <a:t>Therefore here I have an example of the events I studied:</a:t>
            </a:r>
          </a:p>
          <a:p>
            <a:endParaRPr lang="en-US" b="1" dirty="0"/>
          </a:p>
          <a:p>
            <a:r>
              <a:rPr lang="en-US" b="1" dirty="0"/>
              <a:t>Where we can that the low-energy EDH channels closely track the higher energy proton channels, both in onset and decay, which is particularly clear during the October 10 SEP event. </a:t>
            </a:r>
          </a:p>
          <a:p>
            <a:endParaRPr lang="en-US" b="1" dirty="0"/>
          </a:p>
          <a:p>
            <a:r>
              <a:rPr lang="en-US" b="1" dirty="0"/>
              <a:t>This strong correlation indicates that these electron channels are significantly contaminated by energetic protons.</a:t>
            </a:r>
          </a:p>
          <a:p>
            <a:endParaRPr lang="en-US" b="1" dirty="0"/>
          </a:p>
          <a:p>
            <a:r>
              <a:rPr lang="en-US" b="1" dirty="0"/>
              <a:t> In contrast, the higher-energy EDH channels show a much weaker correlation with the proton spectrum and exhibit a faster, near-exponential decay typical of shock-dominated SEP electrons, suggesting that the higher-energy channels are somewhat less affected by proton contamination and provide a cleaner electron measurement.</a:t>
            </a:r>
          </a:p>
        </p:txBody>
      </p:sp>
      <p:sp>
        <p:nvSpPr>
          <p:cNvPr id="4" name="Slide Number Placeholder 3"/>
          <p:cNvSpPr>
            <a:spLocks noGrp="1"/>
          </p:cNvSpPr>
          <p:nvPr>
            <p:ph type="sldNum" sz="quarter" idx="5"/>
          </p:nvPr>
        </p:nvSpPr>
        <p:spPr/>
        <p:txBody>
          <a:bodyPr/>
          <a:lstStyle/>
          <a:p>
            <a:fld id="{F93199CD-3E1B-4AE6-990F-76F925F5EA9F}" type="slidenum">
              <a:rPr lang="pt-PT" smtClean="0"/>
              <a:t>6</a:t>
            </a:fld>
            <a:endParaRPr lang="pt-PT"/>
          </a:p>
        </p:txBody>
      </p:sp>
    </p:spTree>
    <p:extLst>
      <p:ext uri="{BB962C8B-B14F-4D97-AF65-F5344CB8AC3E}">
        <p14:creationId xmlns:p14="http://schemas.microsoft.com/office/powerpoint/2010/main" val="246982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future work will involve Optimizing the trigger thresholds, and improve the coincidence masks to refine the EDH response functions so we have a more reliable particle flux in time for the earth flyby in September 2026, with the final objective of having reliable instrument during the JUICE Jupiter operations</a:t>
            </a:r>
          </a:p>
        </p:txBody>
      </p:sp>
      <p:sp>
        <p:nvSpPr>
          <p:cNvPr id="4" name="Slide Number Placeholder 3"/>
          <p:cNvSpPr>
            <a:spLocks noGrp="1"/>
          </p:cNvSpPr>
          <p:nvPr>
            <p:ph type="sldNum" sz="quarter" idx="5"/>
          </p:nvPr>
        </p:nvSpPr>
        <p:spPr/>
        <p:txBody>
          <a:bodyPr/>
          <a:lstStyle/>
          <a:p>
            <a:fld id="{F93199CD-3E1B-4AE6-990F-76F925F5EA9F}" type="slidenum">
              <a:rPr lang="pt-PT" smtClean="0"/>
              <a:t>7</a:t>
            </a:fld>
            <a:endParaRPr lang="pt-PT"/>
          </a:p>
        </p:txBody>
      </p:sp>
    </p:spTree>
    <p:extLst>
      <p:ext uri="{BB962C8B-B14F-4D97-AF65-F5344CB8AC3E}">
        <p14:creationId xmlns:p14="http://schemas.microsoft.com/office/powerpoint/2010/main" val="2720125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JUICE - NASA Science">
            <a:extLst>
              <a:ext uri="{FF2B5EF4-FFF2-40B4-BE49-F238E27FC236}">
                <a16:creationId xmlns:a16="http://schemas.microsoft.com/office/drawing/2014/main" id="{A9FBDD67-C15E-93E6-67A0-C1E3F7B54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3" b="14089"/>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Shape 73">
            <a:extLst>
              <a:ext uri="{FF2B5EF4-FFF2-40B4-BE49-F238E27FC236}">
                <a16:creationId xmlns:a16="http://schemas.microsoft.com/office/drawing/2014/main" id="{0ABCC73C-ED30-F6D6-A0F6-CF399748DCBC}"/>
              </a:ext>
            </a:extLst>
          </p:cNvPr>
          <p:cNvPicPr>
            <a:picLocks noChangeAspect="1"/>
          </p:cNvPicPr>
          <p:nvPr/>
        </p:nvPicPr>
        <p:blipFill>
          <a:blip r:embed="rId4">
            <a:lum/>
            <a:alphaModFix/>
          </a:blip>
          <a:srcRect/>
          <a:stretch>
            <a:fillRect/>
          </a:stretch>
        </p:blipFill>
        <p:spPr>
          <a:xfrm>
            <a:off x="-1034380" y="3573016"/>
            <a:ext cx="7768921" cy="5490505"/>
          </a:xfrm>
          <a:prstGeom prst="rect">
            <a:avLst/>
          </a:prstGeom>
          <a:noFill/>
          <a:ln>
            <a:noFill/>
          </a:ln>
        </p:spPr>
      </p:pic>
      <p:pic>
        <p:nvPicPr>
          <p:cNvPr id="10" name="Picture 9">
            <a:extLst>
              <a:ext uri="{FF2B5EF4-FFF2-40B4-BE49-F238E27FC236}">
                <a16:creationId xmlns:a16="http://schemas.microsoft.com/office/drawing/2014/main" id="{021653B2-14FE-8362-9C94-8EB6CB6AD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901" y="3856878"/>
            <a:ext cx="4241065" cy="2996952"/>
          </a:xfrm>
          <a:prstGeom prst="rect">
            <a:avLst/>
          </a:prstGeom>
        </p:spPr>
      </p:pic>
      <p:sp>
        <p:nvSpPr>
          <p:cNvPr id="13" name="TextBox 12">
            <a:extLst>
              <a:ext uri="{FF2B5EF4-FFF2-40B4-BE49-F238E27FC236}">
                <a16:creationId xmlns:a16="http://schemas.microsoft.com/office/drawing/2014/main" id="{EBEF5271-F9F4-E854-CBFF-88EFD4208086}"/>
              </a:ext>
            </a:extLst>
          </p:cNvPr>
          <p:cNvSpPr txBox="1"/>
          <p:nvPr/>
        </p:nvSpPr>
        <p:spPr>
          <a:xfrm>
            <a:off x="-1" y="486162"/>
            <a:ext cx="12188825" cy="1754326"/>
          </a:xfrm>
          <a:prstGeom prst="rect">
            <a:avLst/>
          </a:prstGeom>
          <a:noFill/>
        </p:spPr>
        <p:txBody>
          <a:bodyPr wrap="square">
            <a:spAutoFit/>
          </a:bodyPr>
          <a:lstStyle/>
          <a:p>
            <a:pPr algn="ctr"/>
            <a:r>
              <a:rPr lang="en-US" sz="3600" b="1" dirty="0"/>
              <a:t>Characterization of the interplanetary radiation environment and optimization of the European Space Agency JUICE mission high-energy Electron Detector Head</a:t>
            </a:r>
          </a:p>
        </p:txBody>
      </p:sp>
      <p:sp>
        <p:nvSpPr>
          <p:cNvPr id="14" name="TextBox 13">
            <a:extLst>
              <a:ext uri="{FF2B5EF4-FFF2-40B4-BE49-F238E27FC236}">
                <a16:creationId xmlns:a16="http://schemas.microsoft.com/office/drawing/2014/main" id="{CDF6B740-87A6-E1DF-454A-0A4B0650D77F}"/>
              </a:ext>
            </a:extLst>
          </p:cNvPr>
          <p:cNvSpPr txBox="1"/>
          <p:nvPr/>
        </p:nvSpPr>
        <p:spPr>
          <a:xfrm>
            <a:off x="8470676" y="5661248"/>
            <a:ext cx="3502125" cy="830997"/>
          </a:xfrm>
          <a:prstGeom prst="rect">
            <a:avLst/>
          </a:prstGeom>
          <a:noFill/>
        </p:spPr>
        <p:txBody>
          <a:bodyPr wrap="square" rtlCol="0">
            <a:spAutoFit/>
          </a:bodyPr>
          <a:lstStyle/>
          <a:p>
            <a:r>
              <a:rPr lang="en-US" sz="2400" b="1" dirty="0"/>
              <a:t>Author: André Rodrigues</a:t>
            </a:r>
          </a:p>
          <a:p>
            <a:r>
              <a:rPr lang="en-US" sz="2400" b="1" dirty="0"/>
              <a:t>Supervisor: Marco Pinto</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machine&#10;&#10;AI-generated content may be incorrect.">
            <a:extLst>
              <a:ext uri="{FF2B5EF4-FFF2-40B4-BE49-F238E27FC236}">
                <a16:creationId xmlns:a16="http://schemas.microsoft.com/office/drawing/2014/main" id="{959186B5-20E1-1863-3282-68519EA71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380" y="620688"/>
            <a:ext cx="5866644" cy="5136652"/>
          </a:xfrm>
          <a:prstGeom prst="rect">
            <a:avLst/>
          </a:prstGeom>
        </p:spPr>
      </p:pic>
      <p:sp>
        <p:nvSpPr>
          <p:cNvPr id="14" name="TextBox 13">
            <a:extLst>
              <a:ext uri="{FF2B5EF4-FFF2-40B4-BE49-F238E27FC236}">
                <a16:creationId xmlns:a16="http://schemas.microsoft.com/office/drawing/2014/main" id="{5663F7DC-0BED-A899-B2F2-797E4B9F2684}"/>
              </a:ext>
            </a:extLst>
          </p:cNvPr>
          <p:cNvSpPr txBox="1"/>
          <p:nvPr/>
        </p:nvSpPr>
        <p:spPr>
          <a:xfrm>
            <a:off x="837828" y="335845"/>
            <a:ext cx="4824536" cy="6155531"/>
          </a:xfrm>
          <a:prstGeom prst="rect">
            <a:avLst/>
          </a:prstGeom>
          <a:noFill/>
        </p:spPr>
        <p:txBody>
          <a:bodyPr wrap="square" rtlCol="0">
            <a:spAutoFit/>
          </a:bodyPr>
          <a:lstStyle/>
          <a:p>
            <a:r>
              <a:rPr lang="en-US" sz="3200" b="1" dirty="0" err="1"/>
              <a:t>RADiation</a:t>
            </a:r>
            <a:r>
              <a:rPr lang="en-US" sz="3200" b="1" dirty="0"/>
              <a:t> Electron Monitor (RADEM):</a:t>
            </a:r>
          </a:p>
          <a:p>
            <a:endParaRPr lang="en-US" b="1" dirty="0"/>
          </a:p>
          <a:p>
            <a:pPr marL="285750" indent="-285750">
              <a:buFont typeface="Arial" panose="020B0604020202020204" pitchFamily="34" charset="0"/>
              <a:buChar char="•"/>
            </a:pPr>
            <a:r>
              <a:rPr lang="en-US" sz="2400" b="1" dirty="0"/>
              <a:t>Electron Detector Head;</a:t>
            </a:r>
          </a:p>
          <a:p>
            <a:pPr marL="742950" lvl="1" indent="-285750">
              <a:buFont typeface="Arial" panose="020B0604020202020204" pitchFamily="34" charset="0"/>
              <a:buChar char="•"/>
            </a:pPr>
            <a:r>
              <a:rPr lang="en-US" sz="2000" b="1" dirty="0"/>
              <a:t>0.3-40MeV</a:t>
            </a:r>
          </a:p>
          <a:p>
            <a:pPr marL="742950" lvl="1" indent="-285750">
              <a:buFont typeface="Arial" panose="020B0604020202020204" pitchFamily="34" charset="0"/>
              <a:buChar char="•"/>
            </a:pPr>
            <a:r>
              <a:rPr lang="en-US" sz="2000" b="1" dirty="0"/>
              <a:t>8 deposition layers</a:t>
            </a:r>
          </a:p>
          <a:p>
            <a:pPr lvl="1"/>
            <a:endParaRPr lang="en-US" sz="2000" b="1" dirty="0"/>
          </a:p>
          <a:p>
            <a:pPr marL="285750" indent="-285750">
              <a:buFont typeface="Arial" panose="020B0604020202020204" pitchFamily="34" charset="0"/>
              <a:buChar char="•"/>
            </a:pPr>
            <a:r>
              <a:rPr lang="en-US" sz="2400" b="1" dirty="0"/>
              <a:t>Proton Detector Head;</a:t>
            </a:r>
          </a:p>
          <a:p>
            <a:pPr marL="742950" lvl="1" indent="-285750">
              <a:buFont typeface="Arial" panose="020B0604020202020204" pitchFamily="34" charset="0"/>
              <a:buChar char="•"/>
            </a:pPr>
            <a:r>
              <a:rPr lang="en-US" sz="2000" b="1" dirty="0"/>
              <a:t>5-250MeV</a:t>
            </a:r>
          </a:p>
          <a:p>
            <a:pPr marL="742950" lvl="1" indent="-285750">
              <a:buFont typeface="Arial" panose="020B0604020202020204" pitchFamily="34" charset="0"/>
              <a:buChar char="•"/>
            </a:pPr>
            <a:r>
              <a:rPr lang="en-US" sz="2000" b="1" dirty="0"/>
              <a:t>8 deposition layers</a:t>
            </a:r>
          </a:p>
          <a:p>
            <a:endParaRPr lang="en-US" b="1" dirty="0"/>
          </a:p>
          <a:p>
            <a:pPr marL="285750" indent="-285750">
              <a:buFont typeface="Arial" panose="020B0604020202020204" pitchFamily="34" charset="0"/>
              <a:buChar char="•"/>
            </a:pPr>
            <a:r>
              <a:rPr lang="en-US" sz="2400" b="1" dirty="0"/>
              <a:t>Heavy-Ion Detector Head;</a:t>
            </a:r>
          </a:p>
          <a:p>
            <a:pPr marL="742950" lvl="1" indent="-285750">
              <a:buFont typeface="Arial" panose="020B0604020202020204" pitchFamily="34" charset="0"/>
              <a:buChar char="•"/>
            </a:pPr>
            <a:r>
              <a:rPr lang="en-US" sz="2000" b="1" dirty="0"/>
              <a:t>He-O</a:t>
            </a:r>
          </a:p>
          <a:p>
            <a:pPr marL="742950" lvl="1" indent="-285750">
              <a:buFont typeface="Arial" panose="020B0604020202020204" pitchFamily="34" charset="0"/>
              <a:buChar char="•"/>
            </a:pPr>
            <a:r>
              <a:rPr lang="en-US" sz="2000" b="1" dirty="0"/>
              <a:t>2 deposition layers</a:t>
            </a:r>
          </a:p>
          <a:p>
            <a:pPr lvl="1"/>
            <a:endParaRPr lang="en-US" sz="2000" b="1" dirty="0"/>
          </a:p>
          <a:p>
            <a:pPr marL="285750" indent="-285750">
              <a:buFont typeface="Arial" panose="020B0604020202020204" pitchFamily="34" charset="0"/>
              <a:buChar char="•"/>
            </a:pPr>
            <a:r>
              <a:rPr lang="en-US" sz="2400" b="1" dirty="0"/>
              <a:t>Directional Detector Head;</a:t>
            </a:r>
          </a:p>
          <a:p>
            <a:pPr marL="742950" lvl="1" indent="-285750">
              <a:buFont typeface="Arial" panose="020B0604020202020204" pitchFamily="34" charset="0"/>
              <a:buChar char="•"/>
            </a:pPr>
            <a:r>
              <a:rPr lang="en-US" sz="2000" b="1" dirty="0"/>
              <a:t>28 directions </a:t>
            </a:r>
          </a:p>
          <a:p>
            <a:pPr algn="ctr"/>
            <a:endParaRPr lang="en-US" dirty="0"/>
          </a:p>
        </p:txBody>
      </p:sp>
      <p:sp>
        <p:nvSpPr>
          <p:cNvPr id="4" name="TextBox 3">
            <a:extLst>
              <a:ext uri="{FF2B5EF4-FFF2-40B4-BE49-F238E27FC236}">
                <a16:creationId xmlns:a16="http://schemas.microsoft.com/office/drawing/2014/main" id="{40B4D9E6-A6B4-FABF-51D2-22730FAF46E5}"/>
              </a:ext>
            </a:extLst>
          </p:cNvPr>
          <p:cNvSpPr txBox="1"/>
          <p:nvPr/>
        </p:nvSpPr>
        <p:spPr>
          <a:xfrm>
            <a:off x="5478051" y="5805264"/>
            <a:ext cx="6523302" cy="923330"/>
          </a:xfrm>
          <a:prstGeom prst="rect">
            <a:avLst/>
          </a:prstGeom>
          <a:noFill/>
          <a:ln>
            <a:solidFill>
              <a:schemeClr val="tx1"/>
            </a:solidFill>
          </a:ln>
        </p:spPr>
        <p:txBody>
          <a:bodyPr wrap="square" rtlCol="0">
            <a:spAutoFit/>
          </a:bodyPr>
          <a:lstStyle/>
          <a:p>
            <a:r>
              <a:rPr lang="en-US" dirty="0"/>
              <a:t>Figure 4:Print of the CAD model of the RADEM Detector with the Electron Detector Head (EDH), the Proton and Heavy Ion Detector Head (PDH and HIDH) and the Directional Detector Head (DDH)</a:t>
            </a:r>
          </a:p>
        </p:txBody>
      </p:sp>
      <p:sp>
        <p:nvSpPr>
          <p:cNvPr id="2" name="Slide Number Placeholder 1">
            <a:extLst>
              <a:ext uri="{FF2B5EF4-FFF2-40B4-BE49-F238E27FC236}">
                <a16:creationId xmlns:a16="http://schemas.microsoft.com/office/drawing/2014/main" id="{F1CFA630-EE6D-7606-5EFA-319A1AE18EC7}"/>
              </a:ext>
            </a:extLst>
          </p:cNvPr>
          <p:cNvSpPr>
            <a:spLocks noGrp="1"/>
          </p:cNvSpPr>
          <p:nvPr>
            <p:ph type="sldNum" sz="quarter" idx="12"/>
          </p:nvPr>
        </p:nvSpPr>
        <p:spPr/>
        <p:txBody>
          <a:bodyPr/>
          <a:lstStyle/>
          <a:p>
            <a:fld id="{2A013F82-EE5E-44EE-A61D-E31C6657F26F}" type="slidenum">
              <a:rPr lang="pt-PT" smtClean="0"/>
              <a:t>2</a:t>
            </a:fld>
            <a:endParaRPr lang="pt-PT"/>
          </a:p>
        </p:txBody>
      </p:sp>
      <p:sp>
        <p:nvSpPr>
          <p:cNvPr id="3" name="Slide Number Placeholder 1">
            <a:extLst>
              <a:ext uri="{FF2B5EF4-FFF2-40B4-BE49-F238E27FC236}">
                <a16:creationId xmlns:a16="http://schemas.microsoft.com/office/drawing/2014/main" id="{FCA75464-8026-C014-E39A-7C7EC93A6A31}"/>
              </a:ext>
            </a:extLst>
          </p:cNvPr>
          <p:cNvSpPr txBox="1">
            <a:spLocks/>
          </p:cNvSpPr>
          <p:nvPr/>
        </p:nvSpPr>
        <p:spPr>
          <a:xfrm>
            <a:off x="-231629" y="6245926"/>
            <a:ext cx="838201" cy="27622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pt-PT" sz="3600" smtClean="0"/>
              <a:pPr/>
              <a:t>2</a:t>
            </a:fld>
            <a:endParaRPr lang="pt-PT" sz="3600"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2BBDD5-D63F-7B30-3E78-CAD54A24A99E}"/>
              </a:ext>
            </a:extLst>
          </p:cNvPr>
          <p:cNvSpPr txBox="1"/>
          <p:nvPr/>
        </p:nvSpPr>
        <p:spPr>
          <a:xfrm>
            <a:off x="333772" y="116632"/>
            <a:ext cx="6264696" cy="769441"/>
          </a:xfrm>
          <a:prstGeom prst="rect">
            <a:avLst/>
          </a:prstGeom>
          <a:noFill/>
        </p:spPr>
        <p:txBody>
          <a:bodyPr wrap="square" rtlCol="0">
            <a:spAutoFit/>
          </a:bodyPr>
          <a:lstStyle/>
          <a:p>
            <a:r>
              <a:rPr lang="en-US" sz="4400" b="1" dirty="0"/>
              <a:t>The detectors</a:t>
            </a:r>
          </a:p>
        </p:txBody>
      </p:sp>
      <p:pic>
        <p:nvPicPr>
          <p:cNvPr id="12" name="Picture 11">
            <a:extLst>
              <a:ext uri="{FF2B5EF4-FFF2-40B4-BE49-F238E27FC236}">
                <a16:creationId xmlns:a16="http://schemas.microsoft.com/office/drawing/2014/main" id="{BEF1351B-5B2A-B33D-19B0-201A6FB4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212" y="1182454"/>
            <a:ext cx="6048672" cy="3555940"/>
          </a:xfrm>
          <a:prstGeom prst="rect">
            <a:avLst/>
          </a:prstGeom>
        </p:spPr>
      </p:pic>
      <p:sp>
        <p:nvSpPr>
          <p:cNvPr id="13" name="TextBox 12">
            <a:extLst>
              <a:ext uri="{FF2B5EF4-FFF2-40B4-BE49-F238E27FC236}">
                <a16:creationId xmlns:a16="http://schemas.microsoft.com/office/drawing/2014/main" id="{98CE6C8F-3B22-3481-5DEE-1E5A5D97FBAE}"/>
              </a:ext>
            </a:extLst>
          </p:cNvPr>
          <p:cNvSpPr txBox="1"/>
          <p:nvPr/>
        </p:nvSpPr>
        <p:spPr>
          <a:xfrm>
            <a:off x="5465760" y="4884983"/>
            <a:ext cx="6048672" cy="923330"/>
          </a:xfrm>
          <a:prstGeom prst="rect">
            <a:avLst/>
          </a:prstGeom>
          <a:noFill/>
          <a:ln>
            <a:solidFill>
              <a:schemeClr val="tx1"/>
            </a:solidFill>
          </a:ln>
        </p:spPr>
        <p:txBody>
          <a:bodyPr wrap="square" rtlCol="0">
            <a:spAutoFit/>
          </a:bodyPr>
          <a:lstStyle/>
          <a:p>
            <a:pPr algn="ctr"/>
            <a:r>
              <a:rPr lang="en-US" dirty="0"/>
              <a:t>Figure 6:Cross section cut of the EDH and its components, brown represents copper, gray aluminum, green silicon sensors, and red tantalum.</a:t>
            </a:r>
          </a:p>
        </p:txBody>
      </p:sp>
      <p:sp>
        <p:nvSpPr>
          <p:cNvPr id="14" name="TextBox 13">
            <a:extLst>
              <a:ext uri="{FF2B5EF4-FFF2-40B4-BE49-F238E27FC236}">
                <a16:creationId xmlns:a16="http://schemas.microsoft.com/office/drawing/2014/main" id="{17863284-87D9-C0ED-FB4B-24D82BD4C000}"/>
              </a:ext>
            </a:extLst>
          </p:cNvPr>
          <p:cNvSpPr txBox="1"/>
          <p:nvPr/>
        </p:nvSpPr>
        <p:spPr>
          <a:xfrm>
            <a:off x="333772" y="5190681"/>
            <a:ext cx="4713064" cy="1015663"/>
          </a:xfrm>
          <a:prstGeom prst="rect">
            <a:avLst/>
          </a:prstGeom>
          <a:noFill/>
          <a:ln w="19050">
            <a:solidFill>
              <a:schemeClr val="tx1"/>
            </a:solidFill>
          </a:ln>
        </p:spPr>
        <p:txBody>
          <a:bodyPr wrap="square" rtlCol="0">
            <a:spAutoFit/>
          </a:bodyPr>
          <a:lstStyle/>
          <a:p>
            <a:pPr lvl="0" eaLnBrk="0" fontAlgn="base" hangingPunct="0">
              <a:spcBef>
                <a:spcPct val="0"/>
              </a:spcBef>
              <a:spcAft>
                <a:spcPct val="0"/>
              </a:spcAft>
              <a:buFontTx/>
              <a:buChar char="•"/>
            </a:pPr>
            <a:r>
              <a:rPr lang="pt-PT" altLang="pt-PT" sz="2000" b="1" dirty="0" err="1">
                <a:latin typeface="+mj-lt"/>
              </a:rPr>
              <a:t>Low</a:t>
            </a:r>
            <a:r>
              <a:rPr lang="pt-PT" altLang="pt-PT" sz="2000" b="1" dirty="0">
                <a:latin typeface="+mj-lt"/>
              </a:rPr>
              <a:t> </a:t>
            </a:r>
            <a:r>
              <a:rPr lang="pt-PT" altLang="pt-PT" sz="2000" b="1" dirty="0" err="1">
                <a:latin typeface="+mj-lt"/>
              </a:rPr>
              <a:t>mass</a:t>
            </a:r>
            <a:r>
              <a:rPr lang="pt-PT" altLang="pt-PT" sz="2000" b="1" dirty="0">
                <a:latin typeface="+mj-lt"/>
              </a:rPr>
              <a:t> </a:t>
            </a:r>
            <a:r>
              <a:rPr lang="pt-PT" altLang="pt-PT" sz="2000" b="1" dirty="0" err="1">
                <a:latin typeface="+mj-lt"/>
              </a:rPr>
              <a:t>and</a:t>
            </a:r>
            <a:r>
              <a:rPr lang="pt-PT" altLang="pt-PT" sz="2000" b="1" dirty="0">
                <a:latin typeface="+mj-lt"/>
              </a:rPr>
              <a:t> </a:t>
            </a:r>
            <a:r>
              <a:rPr lang="pt-PT" altLang="pt-PT" sz="2000" b="1" dirty="0" err="1">
                <a:latin typeface="+mj-lt"/>
              </a:rPr>
              <a:t>mechanical</a:t>
            </a:r>
            <a:r>
              <a:rPr lang="pt-PT" altLang="pt-PT" sz="2000" b="1" dirty="0">
                <a:latin typeface="+mj-lt"/>
              </a:rPr>
              <a:t> </a:t>
            </a:r>
            <a:r>
              <a:rPr lang="pt-PT" altLang="pt-PT" sz="2000" b="1" dirty="0" err="1">
                <a:latin typeface="+mj-lt"/>
              </a:rPr>
              <a:t>complexity</a:t>
            </a:r>
            <a:endParaRPr lang="pt-PT" altLang="pt-PT" sz="2000" dirty="0">
              <a:latin typeface="+mj-lt"/>
            </a:endParaRPr>
          </a:p>
          <a:p>
            <a:pPr lvl="0" eaLnBrk="0" fontAlgn="base" hangingPunct="0">
              <a:spcBef>
                <a:spcPct val="0"/>
              </a:spcBef>
              <a:spcAft>
                <a:spcPct val="0"/>
              </a:spcAft>
              <a:buFontTx/>
              <a:buChar char="•"/>
            </a:pPr>
            <a:r>
              <a:rPr lang="pt-PT" altLang="pt-PT" sz="2000" b="1" dirty="0" err="1">
                <a:latin typeface="+mj-lt"/>
              </a:rPr>
              <a:t>Reduced</a:t>
            </a:r>
            <a:r>
              <a:rPr lang="pt-PT" altLang="pt-PT" sz="2000" b="1" dirty="0">
                <a:latin typeface="+mj-lt"/>
              </a:rPr>
              <a:t> </a:t>
            </a:r>
            <a:r>
              <a:rPr lang="pt-PT" altLang="pt-PT" sz="2000" b="1" dirty="0" err="1">
                <a:latin typeface="+mj-lt"/>
              </a:rPr>
              <a:t>electronics</a:t>
            </a:r>
            <a:r>
              <a:rPr lang="pt-PT" altLang="pt-PT" sz="2000" b="1" dirty="0">
                <a:latin typeface="+mj-lt"/>
              </a:rPr>
              <a:t> </a:t>
            </a:r>
            <a:r>
              <a:rPr lang="pt-PT" altLang="pt-PT" sz="2000" b="1" dirty="0" err="1">
                <a:latin typeface="+mj-lt"/>
              </a:rPr>
              <a:t>requirements</a:t>
            </a:r>
            <a:r>
              <a:rPr lang="pt-PT" altLang="pt-PT" sz="2000" dirty="0">
                <a:latin typeface="+mj-lt"/>
              </a:rPr>
              <a:t>, </a:t>
            </a:r>
            <a:r>
              <a:rPr lang="pt-PT" altLang="pt-PT" sz="2000" dirty="0" err="1">
                <a:latin typeface="+mj-lt"/>
              </a:rPr>
              <a:t>suitable</a:t>
            </a:r>
            <a:r>
              <a:rPr lang="pt-PT" altLang="pt-PT" sz="2000" dirty="0">
                <a:latin typeface="+mj-lt"/>
              </a:rPr>
              <a:t> for </a:t>
            </a:r>
            <a:r>
              <a:rPr lang="pt-PT" altLang="pt-PT" sz="2000" dirty="0" err="1">
                <a:latin typeface="+mj-lt"/>
              </a:rPr>
              <a:t>space</a:t>
            </a:r>
            <a:r>
              <a:rPr lang="pt-PT" altLang="pt-PT" sz="2000" dirty="0">
                <a:latin typeface="+mj-lt"/>
              </a:rPr>
              <a:t> </a:t>
            </a:r>
            <a:r>
              <a:rPr lang="pt-PT" altLang="pt-PT" sz="2000" dirty="0" err="1">
                <a:latin typeface="+mj-lt"/>
              </a:rPr>
              <a:t>missions</a:t>
            </a:r>
            <a:endParaRPr lang="pt-PT" altLang="pt-PT" sz="2000" dirty="0">
              <a:latin typeface="+mj-lt"/>
            </a:endParaRPr>
          </a:p>
        </p:txBody>
      </p:sp>
      <p:sp>
        <p:nvSpPr>
          <p:cNvPr id="17" name="TextBox 16">
            <a:extLst>
              <a:ext uri="{FF2B5EF4-FFF2-40B4-BE49-F238E27FC236}">
                <a16:creationId xmlns:a16="http://schemas.microsoft.com/office/drawing/2014/main" id="{FE2BC02B-C910-9882-3B49-74C99ED2B12C}"/>
              </a:ext>
            </a:extLst>
          </p:cNvPr>
          <p:cNvSpPr txBox="1"/>
          <p:nvPr/>
        </p:nvSpPr>
        <p:spPr>
          <a:xfrm>
            <a:off x="351284" y="1289503"/>
            <a:ext cx="4696792" cy="1323439"/>
          </a:xfrm>
          <a:prstGeom prst="rect">
            <a:avLst/>
          </a:prstGeom>
          <a:noFill/>
          <a:ln w="19050">
            <a:solidFill>
              <a:schemeClr val="tx1"/>
            </a:solidFill>
          </a:ln>
        </p:spPr>
        <p:txBody>
          <a:bodyPr wrap="square" rtlCol="0">
            <a:spAutoFit/>
          </a:bodyPr>
          <a:lstStyle/>
          <a:p>
            <a:r>
              <a:rPr lang="pt-PT" altLang="pt-PT" sz="2000" b="1" dirty="0">
                <a:latin typeface="+mj-lt"/>
              </a:rPr>
              <a:t>PDH, EDH, </a:t>
            </a:r>
            <a:r>
              <a:rPr lang="pt-PT" altLang="pt-PT" sz="2000" dirty="0" err="1">
                <a:latin typeface="+mj-lt"/>
              </a:rPr>
              <a:t>and</a:t>
            </a:r>
            <a:r>
              <a:rPr lang="pt-PT" altLang="pt-PT" sz="2000" b="1" dirty="0">
                <a:latin typeface="+mj-lt"/>
              </a:rPr>
              <a:t> HIDH</a:t>
            </a:r>
            <a:r>
              <a:rPr lang="pt-PT" altLang="pt-PT" sz="2000" dirty="0">
                <a:latin typeface="+mj-lt"/>
              </a:rPr>
              <a:t> are </a:t>
            </a:r>
            <a:r>
              <a:rPr lang="pt-PT" altLang="pt-PT" sz="2000" dirty="0" err="1">
                <a:latin typeface="+mj-lt"/>
              </a:rPr>
              <a:t>silicon</a:t>
            </a:r>
            <a:r>
              <a:rPr lang="pt-PT" altLang="pt-PT" sz="2000" dirty="0">
                <a:latin typeface="+mj-lt"/>
              </a:rPr>
              <a:t> </a:t>
            </a:r>
            <a:r>
              <a:rPr lang="pt-PT" altLang="pt-PT" sz="2000" dirty="0" err="1">
                <a:latin typeface="+mj-lt"/>
              </a:rPr>
              <a:t>stack</a:t>
            </a:r>
            <a:r>
              <a:rPr lang="pt-PT" altLang="pt-PT" sz="2000" dirty="0">
                <a:latin typeface="+mj-lt"/>
              </a:rPr>
              <a:t> </a:t>
            </a:r>
            <a:r>
              <a:rPr lang="pt-PT" altLang="pt-PT" sz="2000" dirty="0" err="1">
                <a:latin typeface="+mj-lt"/>
              </a:rPr>
              <a:t>telescope</a:t>
            </a:r>
            <a:r>
              <a:rPr lang="pt-PT" altLang="pt-PT" sz="2000" dirty="0">
                <a:latin typeface="+mj-lt"/>
              </a:rPr>
              <a:t> </a:t>
            </a:r>
            <a:r>
              <a:rPr lang="pt-PT" altLang="pt-PT" sz="2000" dirty="0" err="1">
                <a:latin typeface="+mj-lt"/>
              </a:rPr>
              <a:t>detectors</a:t>
            </a:r>
            <a:r>
              <a:rPr lang="pt-PT" altLang="pt-PT" sz="2000" dirty="0">
                <a:latin typeface="+mj-lt"/>
              </a:rPr>
              <a:t> </a:t>
            </a:r>
          </a:p>
          <a:p>
            <a:r>
              <a:rPr lang="en-US" sz="2000" dirty="0">
                <a:latin typeface="+mj-lt"/>
                <a:cs typeface="Arial" panose="020B0604020202020204" pitchFamily="34" charset="0"/>
              </a:rPr>
              <a:t>Sensitive to particles with energies up to </a:t>
            </a:r>
            <a:r>
              <a:rPr lang="en-US" sz="2000" b="1" dirty="0">
                <a:latin typeface="+mj-lt"/>
                <a:cs typeface="Arial" panose="020B0604020202020204" pitchFamily="34" charset="0"/>
              </a:rPr>
              <a:t>tens of MeV/nucleon</a:t>
            </a:r>
            <a:endParaRPr lang="pt-PT" altLang="pt-PT" sz="2000" dirty="0">
              <a:latin typeface="+mj-lt"/>
              <a:cs typeface="Arial" panose="020B0604020202020204" pitchFamily="34" charset="0"/>
            </a:endParaRPr>
          </a:p>
        </p:txBody>
      </p:sp>
      <p:sp>
        <p:nvSpPr>
          <p:cNvPr id="18" name="TextBox 17">
            <a:extLst>
              <a:ext uri="{FF2B5EF4-FFF2-40B4-BE49-F238E27FC236}">
                <a16:creationId xmlns:a16="http://schemas.microsoft.com/office/drawing/2014/main" id="{EC318C46-633E-04FE-D255-69C267C5B8CD}"/>
              </a:ext>
            </a:extLst>
          </p:cNvPr>
          <p:cNvSpPr txBox="1"/>
          <p:nvPr/>
        </p:nvSpPr>
        <p:spPr>
          <a:xfrm>
            <a:off x="350044" y="2940767"/>
            <a:ext cx="4696792" cy="1938992"/>
          </a:xfrm>
          <a:prstGeom prst="rect">
            <a:avLst/>
          </a:prstGeom>
          <a:noFill/>
          <a:ln w="19050">
            <a:solidFill>
              <a:schemeClr val="tx1"/>
            </a:solidFill>
          </a:ln>
        </p:spPr>
        <p:txBody>
          <a:bodyPr wrap="square" rtlCol="0">
            <a:spAutoFit/>
          </a:bodyPr>
          <a:lstStyle/>
          <a:p>
            <a:pPr lvl="0" eaLnBrk="0" fontAlgn="base" hangingPunct="0">
              <a:spcBef>
                <a:spcPct val="0"/>
              </a:spcBef>
              <a:spcAft>
                <a:spcPct val="0"/>
              </a:spcAft>
              <a:buFontTx/>
              <a:buChar char="•"/>
            </a:pPr>
            <a:r>
              <a:rPr lang="pt-PT" altLang="pt-PT" sz="2000" dirty="0" err="1">
                <a:latin typeface="+mj-lt"/>
              </a:rPr>
              <a:t>Detector</a:t>
            </a:r>
            <a:r>
              <a:rPr lang="pt-PT" altLang="pt-PT" sz="2000" dirty="0">
                <a:latin typeface="+mj-lt"/>
              </a:rPr>
              <a:t> </a:t>
            </a:r>
            <a:r>
              <a:rPr lang="pt-PT" altLang="pt-PT" sz="2000" dirty="0" err="1">
                <a:latin typeface="+mj-lt"/>
              </a:rPr>
              <a:t>stacks</a:t>
            </a:r>
            <a:r>
              <a:rPr lang="pt-PT" altLang="pt-PT" sz="2000" dirty="0">
                <a:latin typeface="+mj-lt"/>
              </a:rPr>
              <a:t> combines:</a:t>
            </a:r>
          </a:p>
          <a:p>
            <a:pPr lvl="1" eaLnBrk="0" fontAlgn="base" hangingPunct="0">
              <a:spcBef>
                <a:spcPct val="0"/>
              </a:spcBef>
              <a:spcAft>
                <a:spcPct val="0"/>
              </a:spcAft>
              <a:buFontTx/>
              <a:buChar char="•"/>
            </a:pPr>
            <a:r>
              <a:rPr lang="pt-PT" altLang="pt-PT" sz="2000" b="1" dirty="0" err="1">
                <a:latin typeface="+mj-lt"/>
              </a:rPr>
              <a:t>Thin</a:t>
            </a:r>
            <a:r>
              <a:rPr lang="pt-PT" altLang="pt-PT" sz="2000" b="1" dirty="0">
                <a:latin typeface="+mj-lt"/>
              </a:rPr>
              <a:t> </a:t>
            </a:r>
            <a:r>
              <a:rPr lang="pt-PT" altLang="pt-PT" sz="2000" b="1" dirty="0" err="1">
                <a:latin typeface="+mj-lt"/>
              </a:rPr>
              <a:t>silicon</a:t>
            </a:r>
            <a:r>
              <a:rPr lang="pt-PT" altLang="pt-PT" sz="2000" b="1" dirty="0">
                <a:latin typeface="+mj-lt"/>
              </a:rPr>
              <a:t> </a:t>
            </a:r>
            <a:r>
              <a:rPr lang="pt-PT" altLang="pt-PT" sz="2000" b="1" dirty="0" err="1">
                <a:latin typeface="+mj-lt"/>
              </a:rPr>
              <a:t>diodes</a:t>
            </a:r>
            <a:r>
              <a:rPr lang="pt-PT" altLang="pt-PT" sz="2000" dirty="0">
                <a:latin typeface="+mj-lt"/>
              </a:rPr>
              <a:t> (</a:t>
            </a:r>
            <a:r>
              <a:rPr lang="pt-PT" altLang="pt-PT" sz="2000" dirty="0" err="1">
                <a:latin typeface="+mj-lt"/>
              </a:rPr>
              <a:t>energy</a:t>
            </a:r>
            <a:r>
              <a:rPr lang="pt-PT" altLang="pt-PT" sz="2000" dirty="0">
                <a:latin typeface="+mj-lt"/>
              </a:rPr>
              <a:t> </a:t>
            </a:r>
            <a:r>
              <a:rPr lang="pt-PT" altLang="pt-PT" sz="2000" dirty="0" err="1">
                <a:latin typeface="+mj-lt"/>
              </a:rPr>
              <a:t>deposition</a:t>
            </a:r>
            <a:r>
              <a:rPr lang="pt-PT" altLang="pt-PT" sz="2000" dirty="0">
                <a:latin typeface="+mj-lt"/>
              </a:rPr>
              <a:t>)</a:t>
            </a:r>
          </a:p>
          <a:p>
            <a:pPr lvl="1" eaLnBrk="0" fontAlgn="base" hangingPunct="0">
              <a:spcBef>
                <a:spcPct val="0"/>
              </a:spcBef>
              <a:spcAft>
                <a:spcPct val="0"/>
              </a:spcAft>
              <a:buFontTx/>
              <a:buChar char="•"/>
            </a:pPr>
            <a:r>
              <a:rPr lang="pt-PT" altLang="pt-PT" sz="2000" b="1" dirty="0" err="1">
                <a:latin typeface="+mj-lt"/>
              </a:rPr>
              <a:t>Thick</a:t>
            </a:r>
            <a:r>
              <a:rPr lang="pt-PT" altLang="pt-PT" sz="2000" b="1" dirty="0">
                <a:latin typeface="+mj-lt"/>
              </a:rPr>
              <a:t> </a:t>
            </a:r>
            <a:r>
              <a:rPr lang="pt-PT" altLang="pt-PT" sz="2000" b="1" dirty="0" err="1">
                <a:latin typeface="+mj-lt"/>
              </a:rPr>
              <a:t>aluminum</a:t>
            </a:r>
            <a:r>
              <a:rPr lang="pt-PT" altLang="pt-PT" sz="2000" b="1" dirty="0">
                <a:latin typeface="+mj-lt"/>
              </a:rPr>
              <a:t> </a:t>
            </a:r>
            <a:r>
              <a:rPr lang="pt-PT" altLang="pt-PT" sz="2000" b="1" dirty="0" err="1">
                <a:latin typeface="+mj-lt"/>
              </a:rPr>
              <a:t>and</a:t>
            </a:r>
            <a:r>
              <a:rPr lang="pt-PT" altLang="pt-PT" sz="2000" b="1" dirty="0">
                <a:latin typeface="+mj-lt"/>
              </a:rPr>
              <a:t> </a:t>
            </a:r>
            <a:r>
              <a:rPr lang="pt-PT" altLang="pt-PT" sz="2000" b="1" dirty="0" err="1">
                <a:latin typeface="+mj-lt"/>
              </a:rPr>
              <a:t>tantalum</a:t>
            </a:r>
            <a:r>
              <a:rPr lang="pt-PT" altLang="pt-PT" sz="2000" b="1" dirty="0">
                <a:latin typeface="+mj-lt"/>
              </a:rPr>
              <a:t> </a:t>
            </a:r>
            <a:r>
              <a:rPr lang="pt-PT" altLang="pt-PT" sz="2000" b="1" dirty="0" err="1">
                <a:latin typeface="+mj-lt"/>
              </a:rPr>
              <a:t>layers</a:t>
            </a:r>
            <a:r>
              <a:rPr lang="pt-PT" altLang="pt-PT" sz="2000" dirty="0">
                <a:latin typeface="+mj-lt"/>
              </a:rPr>
              <a:t> (</a:t>
            </a:r>
            <a:r>
              <a:rPr lang="pt-PT" altLang="pt-PT" sz="2000" dirty="0" err="1">
                <a:latin typeface="+mj-lt"/>
              </a:rPr>
              <a:t>energy</a:t>
            </a:r>
            <a:r>
              <a:rPr lang="pt-PT" altLang="pt-PT" sz="2000" dirty="0">
                <a:latin typeface="+mj-lt"/>
              </a:rPr>
              <a:t> </a:t>
            </a:r>
            <a:r>
              <a:rPr lang="pt-PT" altLang="pt-PT" sz="2000" dirty="0" err="1">
                <a:latin typeface="+mj-lt"/>
              </a:rPr>
              <a:t>filtering</a:t>
            </a:r>
            <a:r>
              <a:rPr lang="pt-PT" altLang="pt-PT" sz="2000" dirty="0">
                <a:latin typeface="+mj-lt"/>
              </a:rPr>
              <a:t> </a:t>
            </a:r>
            <a:r>
              <a:rPr lang="pt-PT" altLang="pt-PT" sz="2000" dirty="0" err="1">
                <a:latin typeface="+mj-lt"/>
              </a:rPr>
              <a:t>and</a:t>
            </a:r>
            <a:r>
              <a:rPr lang="pt-PT" altLang="pt-PT" sz="2000" dirty="0">
                <a:latin typeface="+mj-lt"/>
              </a:rPr>
              <a:t> </a:t>
            </a:r>
            <a:r>
              <a:rPr lang="pt-PT" altLang="pt-PT" sz="2000" dirty="0" err="1">
                <a:latin typeface="+mj-lt"/>
              </a:rPr>
              <a:t>stopping</a:t>
            </a:r>
            <a:r>
              <a:rPr lang="pt-PT" altLang="pt-PT" sz="2000" dirty="0">
                <a:latin typeface="+mj-lt"/>
              </a:rPr>
              <a:t>)</a:t>
            </a:r>
          </a:p>
          <a:p>
            <a:pPr lvl="0" eaLnBrk="0" fontAlgn="base" hangingPunct="0">
              <a:spcBef>
                <a:spcPct val="0"/>
              </a:spcBef>
              <a:spcAft>
                <a:spcPct val="0"/>
              </a:spcAft>
              <a:buFontTx/>
              <a:buChar char="•"/>
            </a:pPr>
            <a:r>
              <a:rPr lang="pt-PT" altLang="pt-PT" sz="2000" dirty="0" err="1">
                <a:latin typeface="+mj-lt"/>
              </a:rPr>
              <a:t>Provides</a:t>
            </a:r>
            <a:r>
              <a:rPr lang="pt-PT" altLang="pt-PT" sz="2000" dirty="0">
                <a:latin typeface="+mj-lt"/>
              </a:rPr>
              <a:t> </a:t>
            </a:r>
            <a:r>
              <a:rPr lang="pt-PT" altLang="pt-PT" sz="2000" b="1" dirty="0" err="1">
                <a:latin typeface="+mj-lt"/>
              </a:rPr>
              <a:t>discrete</a:t>
            </a:r>
            <a:r>
              <a:rPr lang="pt-PT" altLang="pt-PT" sz="2000" b="1" dirty="0">
                <a:latin typeface="+mj-lt"/>
              </a:rPr>
              <a:t> </a:t>
            </a:r>
            <a:r>
              <a:rPr lang="pt-PT" altLang="pt-PT" sz="2000" b="1" dirty="0" err="1">
                <a:latin typeface="+mj-lt"/>
              </a:rPr>
              <a:t>energy</a:t>
            </a:r>
            <a:r>
              <a:rPr lang="pt-PT" altLang="pt-PT" sz="2000" b="1" dirty="0">
                <a:latin typeface="+mj-lt"/>
              </a:rPr>
              <a:t> </a:t>
            </a:r>
            <a:r>
              <a:rPr lang="pt-PT" altLang="pt-PT" sz="2000" b="1" dirty="0" err="1">
                <a:latin typeface="+mj-lt"/>
              </a:rPr>
              <a:t>segmentation</a:t>
            </a:r>
            <a:endParaRPr lang="pt-PT" altLang="pt-PT" sz="2000" b="1" dirty="0">
              <a:latin typeface="+mj-lt"/>
            </a:endParaRPr>
          </a:p>
        </p:txBody>
      </p:sp>
      <p:sp>
        <p:nvSpPr>
          <p:cNvPr id="3" name="Slide Number Placeholder 1">
            <a:extLst>
              <a:ext uri="{FF2B5EF4-FFF2-40B4-BE49-F238E27FC236}">
                <a16:creationId xmlns:a16="http://schemas.microsoft.com/office/drawing/2014/main" id="{DEB1E1DE-7295-B03B-8C81-76074FA64823}"/>
              </a:ext>
            </a:extLst>
          </p:cNvPr>
          <p:cNvSpPr>
            <a:spLocks noGrp="1"/>
          </p:cNvSpPr>
          <p:nvPr>
            <p:ph type="sldNum" sz="quarter" idx="12"/>
          </p:nvPr>
        </p:nvSpPr>
        <p:spPr>
          <a:xfrm>
            <a:off x="11062964" y="6309320"/>
            <a:ext cx="838201" cy="276228"/>
          </a:xfrm>
        </p:spPr>
        <p:txBody>
          <a:bodyPr/>
          <a:lstStyle/>
          <a:p>
            <a:fld id="{2A013F82-EE5E-44EE-A61D-E31C6657F26F}" type="slidenum">
              <a:rPr lang="pt-PT" sz="3600" smtClean="0"/>
              <a:t>3</a:t>
            </a:fld>
            <a:endParaRPr lang="pt-PT" sz="3600"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7F9C-CAC6-2D10-DA1D-4459699A273B}"/>
              </a:ext>
            </a:extLst>
          </p:cNvPr>
          <p:cNvSpPr>
            <a:spLocks noGrp="1"/>
          </p:cNvSpPr>
          <p:nvPr>
            <p:ph type="title"/>
          </p:nvPr>
        </p:nvSpPr>
        <p:spPr>
          <a:xfrm>
            <a:off x="1537907" y="342899"/>
            <a:ext cx="9144001" cy="1371600"/>
          </a:xfrm>
        </p:spPr>
        <p:txBody>
          <a:bodyPr/>
          <a:lstStyle/>
          <a:p>
            <a:pPr algn="ctr"/>
            <a:r>
              <a:rPr lang="sv-SE" dirty="0"/>
              <a:t>RADEM Signal Processing &amp; Energy Determination</a:t>
            </a:r>
            <a:endParaRPr lang="en-US" dirty="0"/>
          </a:p>
        </p:txBody>
      </p:sp>
      <p:sp>
        <p:nvSpPr>
          <p:cNvPr id="4" name="Content Placeholder 3">
            <a:extLst>
              <a:ext uri="{FF2B5EF4-FFF2-40B4-BE49-F238E27FC236}">
                <a16:creationId xmlns:a16="http://schemas.microsoft.com/office/drawing/2014/main" id="{2F83C6FE-FA49-9C18-C239-4668F7831B7D}"/>
              </a:ext>
            </a:extLst>
          </p:cNvPr>
          <p:cNvSpPr>
            <a:spLocks noGrp="1"/>
          </p:cNvSpPr>
          <p:nvPr>
            <p:ph sz="half" idx="2"/>
          </p:nvPr>
        </p:nvSpPr>
        <p:spPr>
          <a:xfrm>
            <a:off x="1503445" y="2552701"/>
            <a:ext cx="4416552" cy="3276600"/>
          </a:xfrm>
          <a:ln w="19050">
            <a:solidFill>
              <a:schemeClr val="tx1"/>
            </a:solidFill>
          </a:ln>
        </p:spPr>
        <p:txBody>
          <a:bodyPr>
            <a:normAutofit fontScale="92500" lnSpcReduction="10000"/>
          </a:bodyPr>
          <a:lstStyle/>
          <a:p>
            <a:r>
              <a:rPr lang="en-US" sz="3000" b="1" dirty="0"/>
              <a:t>Readout Architecture:</a:t>
            </a:r>
            <a:endParaRPr lang="en-US" sz="3000" dirty="0"/>
          </a:p>
          <a:p>
            <a:pPr lvl="1"/>
            <a:r>
              <a:rPr lang="en-US" sz="2600" dirty="0"/>
              <a:t>EDH, PDH, HIDH signals processed by a dedicated </a:t>
            </a:r>
            <a:r>
              <a:rPr lang="en-US" sz="2600" b="1" dirty="0"/>
              <a:t>ASIC</a:t>
            </a:r>
            <a:endParaRPr lang="en-US" sz="2600" dirty="0"/>
          </a:p>
          <a:p>
            <a:pPr lvl="1"/>
            <a:r>
              <a:rPr lang="en-US" sz="2600" dirty="0"/>
              <a:t>36 readout channels: </a:t>
            </a:r>
            <a:r>
              <a:rPr lang="en-US" sz="2600" b="1" dirty="0"/>
              <a:t>32 High-Gain (HG)</a:t>
            </a:r>
            <a:r>
              <a:rPr lang="en-US" sz="2600" dirty="0"/>
              <a:t>, </a:t>
            </a:r>
            <a:r>
              <a:rPr lang="en-US" sz="2600" b="1" dirty="0"/>
              <a:t>4 Low-Gain (LG)</a:t>
            </a:r>
            <a:endParaRPr lang="en-US" sz="2600" dirty="0"/>
          </a:p>
          <a:p>
            <a:pPr lvl="1"/>
            <a:r>
              <a:rPr lang="pt-PT" sz="2800" dirty="0" err="1"/>
              <a:t>Dedicated</a:t>
            </a:r>
            <a:r>
              <a:rPr lang="pt-PT" sz="2800" dirty="0"/>
              <a:t> </a:t>
            </a:r>
            <a:r>
              <a:rPr lang="pt-PT" sz="2800" dirty="0" err="1"/>
              <a:t>readout</a:t>
            </a:r>
            <a:r>
              <a:rPr lang="pt-PT" sz="2800" dirty="0"/>
              <a:t> sensor per </a:t>
            </a:r>
            <a:r>
              <a:rPr lang="pt-PT" sz="2800" dirty="0" err="1"/>
              <a:t>channel</a:t>
            </a:r>
            <a:endParaRPr lang="en-US" dirty="0"/>
          </a:p>
        </p:txBody>
      </p:sp>
      <p:sp>
        <p:nvSpPr>
          <p:cNvPr id="6" name="Content Placeholder 5">
            <a:extLst>
              <a:ext uri="{FF2B5EF4-FFF2-40B4-BE49-F238E27FC236}">
                <a16:creationId xmlns:a16="http://schemas.microsoft.com/office/drawing/2014/main" id="{B98093E6-848F-CCF3-EF2D-B83C33CDA01B}"/>
              </a:ext>
            </a:extLst>
          </p:cNvPr>
          <p:cNvSpPr>
            <a:spLocks noGrp="1"/>
          </p:cNvSpPr>
          <p:nvPr>
            <p:ph sz="quarter" idx="4"/>
          </p:nvPr>
        </p:nvSpPr>
        <p:spPr>
          <a:xfrm>
            <a:off x="6268828" y="2552701"/>
            <a:ext cx="4416552" cy="3276600"/>
          </a:xfrm>
          <a:ln w="19050">
            <a:solidFill>
              <a:schemeClr val="tx1"/>
            </a:solidFill>
          </a:ln>
        </p:spPr>
        <p:txBody>
          <a:bodyPr>
            <a:normAutofit fontScale="92500" lnSpcReduction="10000"/>
          </a:bodyPr>
          <a:lstStyle/>
          <a:p>
            <a:r>
              <a:rPr lang="pt-PT" sz="2800" b="1" dirty="0" err="1"/>
              <a:t>Trigger</a:t>
            </a:r>
            <a:r>
              <a:rPr lang="pt-PT" sz="2800" b="1" dirty="0"/>
              <a:t> &amp; </a:t>
            </a:r>
            <a:r>
              <a:rPr lang="pt-PT" sz="2800" b="1" dirty="0" err="1"/>
              <a:t>Coincidence</a:t>
            </a:r>
            <a:r>
              <a:rPr lang="pt-PT" sz="2800" b="1" dirty="0"/>
              <a:t> </a:t>
            </a:r>
            <a:r>
              <a:rPr lang="pt-PT" sz="2800" b="1" dirty="0" err="1"/>
              <a:t>Logic</a:t>
            </a:r>
            <a:r>
              <a:rPr lang="pt-PT" sz="2800" b="1" dirty="0"/>
              <a:t>:</a:t>
            </a:r>
            <a:endParaRPr lang="pt-PT" sz="2800" dirty="0"/>
          </a:p>
          <a:p>
            <a:pPr lvl="1"/>
            <a:r>
              <a:rPr lang="pt-PT" sz="2400" dirty="0"/>
              <a:t>LG: 1 </a:t>
            </a:r>
            <a:r>
              <a:rPr lang="pt-PT" sz="2400" dirty="0" err="1"/>
              <a:t>discriminator</a:t>
            </a:r>
            <a:r>
              <a:rPr lang="pt-PT" sz="2400" dirty="0"/>
              <a:t> | HG: 2 </a:t>
            </a:r>
            <a:r>
              <a:rPr lang="pt-PT" sz="2400" dirty="0" err="1"/>
              <a:t>discriminators</a:t>
            </a:r>
            <a:r>
              <a:rPr lang="pt-PT" sz="2400" dirty="0"/>
              <a:t> (HGLT / HGHT)</a:t>
            </a:r>
          </a:p>
          <a:p>
            <a:pPr lvl="1"/>
            <a:r>
              <a:rPr lang="pt-PT" sz="2400" dirty="0" err="1"/>
              <a:t>Thresholds</a:t>
            </a:r>
            <a:r>
              <a:rPr lang="pt-PT" sz="2400" dirty="0"/>
              <a:t> </a:t>
            </a:r>
            <a:r>
              <a:rPr lang="pt-PT" sz="2400" dirty="0" err="1"/>
              <a:t>programmable</a:t>
            </a:r>
            <a:r>
              <a:rPr lang="pt-PT" sz="2400" dirty="0"/>
              <a:t> via </a:t>
            </a:r>
            <a:r>
              <a:rPr lang="pt-PT" sz="2400" b="1" dirty="0"/>
              <a:t>10-bit </a:t>
            </a:r>
            <a:r>
              <a:rPr lang="pt-PT" sz="2400" b="1" dirty="0" err="1"/>
              <a:t>DACs</a:t>
            </a:r>
            <a:endParaRPr lang="pt-PT" sz="2400" dirty="0"/>
          </a:p>
          <a:p>
            <a:pPr lvl="1"/>
            <a:r>
              <a:rPr lang="pt-PT" sz="2400" dirty="0" err="1"/>
              <a:t>Coincidence</a:t>
            </a:r>
            <a:r>
              <a:rPr lang="pt-PT" sz="2400" dirty="0"/>
              <a:t> / </a:t>
            </a:r>
            <a:r>
              <a:rPr lang="pt-PT" sz="2400" dirty="0" err="1"/>
              <a:t>anti-coincidence</a:t>
            </a:r>
            <a:r>
              <a:rPr lang="pt-PT" sz="2400" dirty="0"/>
              <a:t> </a:t>
            </a:r>
            <a:r>
              <a:rPr lang="pt-PT" sz="2400" dirty="0" err="1"/>
              <a:t>masks</a:t>
            </a:r>
            <a:r>
              <a:rPr lang="pt-PT" sz="2400" dirty="0"/>
              <a:t> </a:t>
            </a:r>
            <a:r>
              <a:rPr lang="pt-PT" sz="2400" dirty="0" err="1"/>
              <a:t>enable</a:t>
            </a:r>
            <a:r>
              <a:rPr lang="pt-PT" sz="2400" dirty="0"/>
              <a:t> </a:t>
            </a:r>
            <a:r>
              <a:rPr lang="pt-PT" sz="2400" dirty="0" err="1"/>
              <a:t>multi-layer</a:t>
            </a:r>
            <a:r>
              <a:rPr lang="pt-PT" sz="2400" dirty="0"/>
              <a:t> </a:t>
            </a:r>
            <a:r>
              <a:rPr lang="pt-PT" sz="2400" dirty="0" err="1"/>
              <a:t>detection</a:t>
            </a:r>
            <a:endParaRPr lang="pt-PT" sz="2400" dirty="0"/>
          </a:p>
          <a:p>
            <a:endParaRPr lang="en-US" dirty="0"/>
          </a:p>
        </p:txBody>
      </p:sp>
      <p:sp>
        <p:nvSpPr>
          <p:cNvPr id="8" name="TextBox 7">
            <a:extLst>
              <a:ext uri="{FF2B5EF4-FFF2-40B4-BE49-F238E27FC236}">
                <a16:creationId xmlns:a16="http://schemas.microsoft.com/office/drawing/2014/main" id="{AF433728-401C-78C6-7327-E0E664A618F3}"/>
              </a:ext>
            </a:extLst>
          </p:cNvPr>
          <p:cNvSpPr txBox="1"/>
          <p:nvPr/>
        </p:nvSpPr>
        <p:spPr>
          <a:xfrm>
            <a:off x="477788" y="6234489"/>
            <a:ext cx="6096000" cy="646331"/>
          </a:xfrm>
          <a:prstGeom prst="rect">
            <a:avLst/>
          </a:prstGeom>
          <a:noFill/>
        </p:spPr>
        <p:txBody>
          <a:bodyPr wrap="square">
            <a:spAutoFit/>
          </a:bodyPr>
          <a:lstStyle/>
          <a:p>
            <a:r>
              <a:rPr lang="en-US" dirty="0"/>
              <a:t>ASIC-Application Specific Integrated Circuit</a:t>
            </a:r>
          </a:p>
          <a:p>
            <a:r>
              <a:rPr lang="en-US" dirty="0"/>
              <a:t>DAC-Digital-to-Analogue Converter</a:t>
            </a:r>
          </a:p>
        </p:txBody>
      </p:sp>
      <p:sp>
        <p:nvSpPr>
          <p:cNvPr id="3" name="Slide Number Placeholder 1">
            <a:extLst>
              <a:ext uri="{FF2B5EF4-FFF2-40B4-BE49-F238E27FC236}">
                <a16:creationId xmlns:a16="http://schemas.microsoft.com/office/drawing/2014/main" id="{CAD2A60B-4061-C7B0-3AA7-01D692B16785}"/>
              </a:ext>
            </a:extLst>
          </p:cNvPr>
          <p:cNvSpPr>
            <a:spLocks noGrp="1"/>
          </p:cNvSpPr>
          <p:nvPr>
            <p:ph type="sldNum" sz="quarter" idx="12"/>
          </p:nvPr>
        </p:nvSpPr>
        <p:spPr>
          <a:xfrm>
            <a:off x="11062964" y="6309320"/>
            <a:ext cx="838201" cy="276228"/>
          </a:xfrm>
        </p:spPr>
        <p:txBody>
          <a:bodyPr/>
          <a:lstStyle/>
          <a:p>
            <a:fld id="{2A013F82-EE5E-44EE-A61D-E31C6657F26F}" type="slidenum">
              <a:rPr lang="pt-PT" sz="3600" smtClean="0"/>
              <a:t>4</a:t>
            </a:fld>
            <a:endParaRPr lang="pt-PT" sz="3600" dirty="0"/>
          </a:p>
        </p:txBody>
      </p:sp>
    </p:spTree>
    <p:extLst>
      <p:ext uri="{BB962C8B-B14F-4D97-AF65-F5344CB8AC3E}">
        <p14:creationId xmlns:p14="http://schemas.microsoft.com/office/powerpoint/2010/main" val="33003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6E8D48-7BD5-7817-AE11-DF922354C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719" y="1327042"/>
            <a:ext cx="6116447" cy="4262198"/>
          </a:xfrm>
          <a:prstGeom prst="rect">
            <a:avLst/>
          </a:prstGeom>
        </p:spPr>
      </p:pic>
      <p:sp>
        <p:nvSpPr>
          <p:cNvPr id="14" name="TextBox 13">
            <a:extLst>
              <a:ext uri="{FF2B5EF4-FFF2-40B4-BE49-F238E27FC236}">
                <a16:creationId xmlns:a16="http://schemas.microsoft.com/office/drawing/2014/main" id="{9A149D61-DC95-6C49-8F66-59C3D45AC497}"/>
              </a:ext>
            </a:extLst>
          </p:cNvPr>
          <p:cNvSpPr txBox="1"/>
          <p:nvPr/>
        </p:nvSpPr>
        <p:spPr>
          <a:xfrm>
            <a:off x="549796" y="332656"/>
            <a:ext cx="10857346" cy="769441"/>
          </a:xfrm>
          <a:prstGeom prst="rect">
            <a:avLst/>
          </a:prstGeom>
          <a:noFill/>
        </p:spPr>
        <p:txBody>
          <a:bodyPr wrap="square" rtlCol="0">
            <a:spAutoFit/>
          </a:bodyPr>
          <a:lstStyle/>
          <a:p>
            <a:pPr algn="ctr"/>
            <a:r>
              <a:rPr lang="en-US" sz="4400" dirty="0"/>
              <a:t>Particle separation</a:t>
            </a:r>
          </a:p>
        </p:txBody>
      </p:sp>
      <p:sp>
        <p:nvSpPr>
          <p:cNvPr id="15" name="TextBox 14">
            <a:extLst>
              <a:ext uri="{FF2B5EF4-FFF2-40B4-BE49-F238E27FC236}">
                <a16:creationId xmlns:a16="http://schemas.microsoft.com/office/drawing/2014/main" id="{9A13CD80-2BBC-1E86-4E87-893E80490AED}"/>
              </a:ext>
            </a:extLst>
          </p:cNvPr>
          <p:cNvSpPr txBox="1"/>
          <p:nvPr/>
        </p:nvSpPr>
        <p:spPr>
          <a:xfrm>
            <a:off x="693812" y="1988840"/>
            <a:ext cx="4088593" cy="1200329"/>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b="1" dirty="0"/>
              <a:t>Different particle species </a:t>
            </a:r>
            <a:r>
              <a:rPr lang="en-US" dirty="0"/>
              <a:t>can deposit </a:t>
            </a:r>
            <a:r>
              <a:rPr lang="en-US" b="1" dirty="0"/>
              <a:t>similar energies </a:t>
            </a:r>
            <a:r>
              <a:rPr lang="en-US" dirty="0"/>
              <a:t>in silicon detectors;</a:t>
            </a:r>
          </a:p>
          <a:p>
            <a:pPr marL="285750" indent="-285750">
              <a:buFont typeface="Arial" panose="020B0604020202020204" pitchFamily="34" charset="0"/>
              <a:buChar char="•"/>
            </a:pPr>
            <a:r>
              <a:rPr lang="en-US" dirty="0"/>
              <a:t>High-energy protons exhibit stopping powers comparable to electrons;</a:t>
            </a:r>
          </a:p>
        </p:txBody>
      </p:sp>
      <p:sp>
        <p:nvSpPr>
          <p:cNvPr id="17" name="TextBox 16">
            <a:extLst>
              <a:ext uri="{FF2B5EF4-FFF2-40B4-BE49-F238E27FC236}">
                <a16:creationId xmlns:a16="http://schemas.microsoft.com/office/drawing/2014/main" id="{94A34FC1-862E-0F1C-AF74-720CBC0F1C1C}"/>
              </a:ext>
            </a:extLst>
          </p:cNvPr>
          <p:cNvSpPr txBox="1"/>
          <p:nvPr/>
        </p:nvSpPr>
        <p:spPr>
          <a:xfrm>
            <a:off x="699368" y="3668832"/>
            <a:ext cx="4088593" cy="1477328"/>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a:t>This superposition leads to </a:t>
            </a:r>
            <a:r>
              <a:rPr lang="en-US" b="1" dirty="0"/>
              <a:t>particle misidentification </a:t>
            </a:r>
            <a:r>
              <a:rPr lang="en-US" dirty="0"/>
              <a:t>in RADEM’s EDH channels creating contaminations;</a:t>
            </a:r>
          </a:p>
          <a:p>
            <a:pPr marL="285750" indent="-285750">
              <a:buFont typeface="Arial" panose="020B0604020202020204" pitchFamily="34" charset="0"/>
              <a:buChar char="•"/>
            </a:pPr>
            <a:r>
              <a:rPr lang="en-US" dirty="0"/>
              <a:t>Illustrated by the overlap in stopping power shown in the figure;</a:t>
            </a:r>
          </a:p>
        </p:txBody>
      </p:sp>
      <p:sp>
        <p:nvSpPr>
          <p:cNvPr id="19" name="TextBox 18">
            <a:extLst>
              <a:ext uri="{FF2B5EF4-FFF2-40B4-BE49-F238E27FC236}">
                <a16:creationId xmlns:a16="http://schemas.microsoft.com/office/drawing/2014/main" id="{9AD7D7C2-FA23-DB87-3EAA-2F533976844E}"/>
              </a:ext>
            </a:extLst>
          </p:cNvPr>
          <p:cNvSpPr txBox="1"/>
          <p:nvPr/>
        </p:nvSpPr>
        <p:spPr>
          <a:xfrm>
            <a:off x="5086300" y="5589240"/>
            <a:ext cx="6912768" cy="1200329"/>
          </a:xfrm>
          <a:prstGeom prst="rect">
            <a:avLst/>
          </a:prstGeom>
          <a:noFill/>
          <a:ln w="9525">
            <a:solidFill>
              <a:schemeClr val="tx1"/>
            </a:solidFill>
          </a:ln>
        </p:spPr>
        <p:txBody>
          <a:bodyPr wrap="square">
            <a:spAutoFit/>
          </a:bodyPr>
          <a:lstStyle/>
          <a:p>
            <a:pPr algn="ctr"/>
            <a:r>
              <a:rPr lang="en-US" dirty="0"/>
              <a:t>FIGURE 7: Proton(red) and α(orange) particle stopping power in Silicon and electron total, radiative(blue - full line) and collisional(blue- dashed line) stopping power in Silicon. Colored zones refer to the RADEM range for electrons(blue) and protons(red).</a:t>
            </a:r>
          </a:p>
        </p:txBody>
      </p:sp>
      <p:sp>
        <p:nvSpPr>
          <p:cNvPr id="20" name="Rectangle 19">
            <a:extLst>
              <a:ext uri="{FF2B5EF4-FFF2-40B4-BE49-F238E27FC236}">
                <a16:creationId xmlns:a16="http://schemas.microsoft.com/office/drawing/2014/main" id="{80AE8455-E402-E00F-A764-70E1191DA9AD}"/>
              </a:ext>
            </a:extLst>
          </p:cNvPr>
          <p:cNvSpPr/>
          <p:nvPr/>
        </p:nvSpPr>
        <p:spPr>
          <a:xfrm>
            <a:off x="7390556" y="1628800"/>
            <a:ext cx="1440160" cy="3456384"/>
          </a:xfrm>
          <a:prstGeom prst="rect">
            <a:avLst/>
          </a:prstGeom>
          <a:solidFill>
            <a:schemeClr val="accent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B95511-7D60-A20A-6503-DD4A8F6CE395}"/>
              </a:ext>
            </a:extLst>
          </p:cNvPr>
          <p:cNvSpPr/>
          <p:nvPr/>
        </p:nvSpPr>
        <p:spPr>
          <a:xfrm>
            <a:off x="9334772" y="1628800"/>
            <a:ext cx="1800200" cy="3456384"/>
          </a:xfrm>
          <a:prstGeom prst="rect">
            <a:avLst/>
          </a:prstGeom>
          <a:solidFill>
            <a:srgbClr val="FF00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
            <a:extLst>
              <a:ext uri="{FF2B5EF4-FFF2-40B4-BE49-F238E27FC236}">
                <a16:creationId xmlns:a16="http://schemas.microsoft.com/office/drawing/2014/main" id="{BC3F2D12-F854-B010-A8A6-C968511350FF}"/>
              </a:ext>
            </a:extLst>
          </p:cNvPr>
          <p:cNvSpPr txBox="1">
            <a:spLocks/>
          </p:cNvSpPr>
          <p:nvPr/>
        </p:nvSpPr>
        <p:spPr>
          <a:xfrm>
            <a:off x="-144389" y="6208156"/>
            <a:ext cx="838201" cy="27622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pt-PT" sz="3600" smtClean="0"/>
              <a:pPr/>
              <a:t>5</a:t>
            </a:fld>
            <a:endParaRPr lang="pt-PT" sz="3600"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6F33B-1CDF-CFDF-C674-68706334C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339" y="3645024"/>
            <a:ext cx="5871421" cy="2880320"/>
          </a:xfrm>
          <a:prstGeom prst="rect">
            <a:avLst/>
          </a:prstGeom>
        </p:spPr>
      </p:pic>
      <p:pic>
        <p:nvPicPr>
          <p:cNvPr id="7" name="Picture 6">
            <a:extLst>
              <a:ext uri="{FF2B5EF4-FFF2-40B4-BE49-F238E27FC236}">
                <a16:creationId xmlns:a16="http://schemas.microsoft.com/office/drawing/2014/main" id="{FE37C851-ED62-361D-8B8D-09DB6800B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149" y="689113"/>
            <a:ext cx="5871421" cy="2880320"/>
          </a:xfrm>
          <a:prstGeom prst="rect">
            <a:avLst/>
          </a:prstGeom>
        </p:spPr>
      </p:pic>
      <p:sp>
        <p:nvSpPr>
          <p:cNvPr id="8" name="TextBox 7">
            <a:extLst>
              <a:ext uri="{FF2B5EF4-FFF2-40B4-BE49-F238E27FC236}">
                <a16:creationId xmlns:a16="http://schemas.microsoft.com/office/drawing/2014/main" id="{D73B42BA-B65E-048C-A8A3-B75C4FBAD402}"/>
              </a:ext>
            </a:extLst>
          </p:cNvPr>
          <p:cNvSpPr txBox="1"/>
          <p:nvPr/>
        </p:nvSpPr>
        <p:spPr>
          <a:xfrm>
            <a:off x="117748" y="260648"/>
            <a:ext cx="5760640" cy="584775"/>
          </a:xfrm>
          <a:prstGeom prst="rect">
            <a:avLst/>
          </a:prstGeom>
          <a:noFill/>
        </p:spPr>
        <p:txBody>
          <a:bodyPr wrap="square" rtlCol="0">
            <a:spAutoFit/>
          </a:bodyPr>
          <a:lstStyle/>
          <a:p>
            <a:pPr algn="ctr"/>
            <a:r>
              <a:rPr lang="en-US" sz="3200" dirty="0"/>
              <a:t>Contaminations in the EDH data</a:t>
            </a:r>
          </a:p>
        </p:txBody>
      </p:sp>
      <p:sp>
        <p:nvSpPr>
          <p:cNvPr id="10" name="TextBox 9">
            <a:extLst>
              <a:ext uri="{FF2B5EF4-FFF2-40B4-BE49-F238E27FC236}">
                <a16:creationId xmlns:a16="http://schemas.microsoft.com/office/drawing/2014/main" id="{4BC0F42D-3B15-4DEB-9564-60E60B79E849}"/>
              </a:ext>
            </a:extLst>
          </p:cNvPr>
          <p:cNvSpPr txBox="1"/>
          <p:nvPr/>
        </p:nvSpPr>
        <p:spPr>
          <a:xfrm>
            <a:off x="280065" y="1412776"/>
            <a:ext cx="5518348" cy="1754326"/>
          </a:xfrm>
          <a:prstGeom prst="rect">
            <a:avLst/>
          </a:prstGeom>
          <a:noFill/>
          <a:ln w="19050">
            <a:solidFill>
              <a:schemeClr val="tx1"/>
            </a:solidFill>
          </a:ln>
        </p:spPr>
        <p:txBody>
          <a:bodyPr wrap="square">
            <a:spAutoFit/>
          </a:bodyPr>
          <a:lstStyle/>
          <a:p>
            <a:pPr marL="285750" indent="-285750">
              <a:buFont typeface="Arial" panose="020B0604020202020204" pitchFamily="34" charset="0"/>
              <a:buChar char="•"/>
            </a:pPr>
            <a:r>
              <a:rPr lang="en-US" dirty="0"/>
              <a:t>Low-energy EDH channels closely follow proton channels from onset to decay</a:t>
            </a:r>
          </a:p>
          <a:p>
            <a:pPr marL="742950" lvl="1" indent="-285750">
              <a:buFont typeface="Arial" panose="020B0604020202020204" pitchFamily="34" charset="0"/>
              <a:buChar char="•"/>
            </a:pPr>
            <a:r>
              <a:rPr lang="en-US" dirty="0"/>
              <a:t>Especially evident during the October 10 SEP event</a:t>
            </a:r>
          </a:p>
          <a:p>
            <a:pPr marL="742950" lvl="1" indent="-285750">
              <a:buFont typeface="Arial" panose="020B0604020202020204" pitchFamily="34" charset="0"/>
              <a:buChar char="•"/>
            </a:pPr>
            <a:r>
              <a:rPr lang="en-US" dirty="0"/>
              <a:t>Indicates strong contamination from protons energetic protons</a:t>
            </a:r>
          </a:p>
        </p:txBody>
      </p:sp>
      <p:sp>
        <p:nvSpPr>
          <p:cNvPr id="11" name="TextBox 10">
            <a:extLst>
              <a:ext uri="{FF2B5EF4-FFF2-40B4-BE49-F238E27FC236}">
                <a16:creationId xmlns:a16="http://schemas.microsoft.com/office/drawing/2014/main" id="{4ABE55C7-801E-5A9E-470D-DF44E6C1934C}"/>
              </a:ext>
            </a:extLst>
          </p:cNvPr>
          <p:cNvSpPr txBox="1"/>
          <p:nvPr/>
        </p:nvSpPr>
        <p:spPr>
          <a:xfrm>
            <a:off x="280065" y="3420999"/>
            <a:ext cx="5518348" cy="1477328"/>
          </a:xfrm>
          <a:prstGeom prst="rect">
            <a:avLst/>
          </a:prstGeom>
          <a:noFill/>
          <a:ln w="19050">
            <a:solidFill>
              <a:schemeClr val="tx1"/>
            </a:solidFill>
          </a:ln>
        </p:spPr>
        <p:txBody>
          <a:bodyPr wrap="square">
            <a:spAutoFit/>
          </a:bodyPr>
          <a:lstStyle/>
          <a:p>
            <a:pPr marL="285750" indent="-285750">
              <a:buFont typeface="Arial" panose="020B0604020202020204" pitchFamily="34" charset="0"/>
              <a:buChar char="•"/>
            </a:pPr>
            <a:r>
              <a:rPr lang="en-US" b="1" dirty="0"/>
              <a:t>Higher-energy EDH channels</a:t>
            </a:r>
            <a:r>
              <a:rPr lang="en-US" dirty="0"/>
              <a:t> show:</a:t>
            </a:r>
          </a:p>
          <a:p>
            <a:pPr lvl="1">
              <a:buFont typeface="Arial" panose="020B0604020202020204" pitchFamily="34" charset="0"/>
              <a:buChar char="•"/>
            </a:pPr>
            <a:r>
              <a:rPr lang="en-US" dirty="0"/>
              <a:t>Much weaker correlation with the proton spectrum</a:t>
            </a:r>
          </a:p>
          <a:p>
            <a:pPr lvl="1">
              <a:buFont typeface="Arial" panose="020B0604020202020204" pitchFamily="34" charset="0"/>
              <a:buChar char="•"/>
            </a:pPr>
            <a:r>
              <a:rPr lang="en-US" dirty="0"/>
              <a:t>Faster, near-exponential decay typical of </a:t>
            </a:r>
            <a:r>
              <a:rPr lang="en-US" b="1" dirty="0"/>
              <a:t>shock-dominated SEP events</a:t>
            </a:r>
            <a:endParaRPr lang="en-US" dirty="0"/>
          </a:p>
          <a:p>
            <a:pPr lvl="1">
              <a:buFont typeface="Arial" panose="020B0604020202020204" pitchFamily="34" charset="0"/>
              <a:buChar char="•"/>
            </a:pPr>
            <a:r>
              <a:rPr lang="en-US" dirty="0"/>
              <a:t>Evidence of being </a:t>
            </a:r>
            <a:r>
              <a:rPr lang="en-US" b="1" dirty="0"/>
              <a:t>less contaminated</a:t>
            </a:r>
            <a:endParaRPr lang="en-US" dirty="0"/>
          </a:p>
        </p:txBody>
      </p:sp>
      <p:sp>
        <p:nvSpPr>
          <p:cNvPr id="13" name="TextBox 12">
            <a:extLst>
              <a:ext uri="{FF2B5EF4-FFF2-40B4-BE49-F238E27FC236}">
                <a16:creationId xmlns:a16="http://schemas.microsoft.com/office/drawing/2014/main" id="{CCAE770C-03FB-B656-E141-E759E2FDB8AF}"/>
              </a:ext>
            </a:extLst>
          </p:cNvPr>
          <p:cNvSpPr txBox="1"/>
          <p:nvPr/>
        </p:nvSpPr>
        <p:spPr>
          <a:xfrm>
            <a:off x="636739" y="5602014"/>
            <a:ext cx="5400600" cy="923330"/>
          </a:xfrm>
          <a:prstGeom prst="rect">
            <a:avLst/>
          </a:prstGeom>
          <a:noFill/>
          <a:ln w="9525">
            <a:solidFill>
              <a:schemeClr val="tx1"/>
            </a:solidFill>
          </a:ln>
        </p:spPr>
        <p:txBody>
          <a:bodyPr wrap="square">
            <a:spAutoFit/>
          </a:bodyPr>
          <a:lstStyle/>
          <a:p>
            <a:r>
              <a:rPr lang="en-US" dirty="0"/>
              <a:t>FIGURE 8: Count rates spectrum, from October 2024. All channels of EDH (bottom), the first six channels from PDH (top).</a:t>
            </a:r>
          </a:p>
        </p:txBody>
      </p:sp>
      <p:sp>
        <p:nvSpPr>
          <p:cNvPr id="15" name="Slide Number Placeholder 1">
            <a:extLst>
              <a:ext uri="{FF2B5EF4-FFF2-40B4-BE49-F238E27FC236}">
                <a16:creationId xmlns:a16="http://schemas.microsoft.com/office/drawing/2014/main" id="{37EF2ED9-14B2-2424-5E30-5DF57BC59478}"/>
              </a:ext>
            </a:extLst>
          </p:cNvPr>
          <p:cNvSpPr>
            <a:spLocks noGrp="1"/>
          </p:cNvSpPr>
          <p:nvPr>
            <p:ph type="sldNum" sz="quarter" idx="12"/>
          </p:nvPr>
        </p:nvSpPr>
        <p:spPr>
          <a:xfrm>
            <a:off x="-191318" y="6249116"/>
            <a:ext cx="838201" cy="276228"/>
          </a:xfrm>
        </p:spPr>
        <p:txBody>
          <a:bodyPr/>
          <a:lstStyle/>
          <a:p>
            <a:fld id="{2A013F82-EE5E-44EE-A61D-E31C6657F26F}" type="slidenum">
              <a:rPr lang="pt-PT" sz="3600" smtClean="0"/>
              <a:t>6</a:t>
            </a:fld>
            <a:endParaRPr lang="pt-PT" sz="3600" dirty="0"/>
          </a:p>
        </p:txBody>
      </p:sp>
    </p:spTree>
    <p:extLst>
      <p:ext uri="{BB962C8B-B14F-4D97-AF65-F5344CB8AC3E}">
        <p14:creationId xmlns:p14="http://schemas.microsoft.com/office/powerpoint/2010/main" val="407227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260648"/>
            <a:ext cx="9144001" cy="1371600"/>
          </a:xfrm>
        </p:spPr>
        <p:txBody>
          <a:bodyPr>
            <a:normAutofit/>
          </a:bodyPr>
          <a:lstStyle/>
          <a:p>
            <a:pPr algn="ctr"/>
            <a:r>
              <a:rPr lang="en-US" sz="4800" dirty="0"/>
              <a:t>Future work</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2662945375"/>
              </p:ext>
            </p:extLst>
          </p:nvPr>
        </p:nvGraphicFramePr>
        <p:xfrm>
          <a:off x="1108112" y="1715096"/>
          <a:ext cx="9972599" cy="446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A863AA17-F7DB-7F8F-2D43-41D89D17B9DE}"/>
              </a:ext>
            </a:extLst>
          </p:cNvPr>
          <p:cNvSpPr>
            <a:spLocks noGrp="1"/>
          </p:cNvSpPr>
          <p:nvPr>
            <p:ph type="sldNum" sz="quarter" idx="12"/>
          </p:nvPr>
        </p:nvSpPr>
        <p:spPr>
          <a:xfrm>
            <a:off x="11062964" y="6309320"/>
            <a:ext cx="838201" cy="276228"/>
          </a:xfrm>
        </p:spPr>
        <p:txBody>
          <a:bodyPr/>
          <a:lstStyle/>
          <a:p>
            <a:fld id="{2A013F82-EE5E-44EE-A61D-E31C6657F26F}" type="slidenum">
              <a:rPr lang="pt-PT" sz="3600" smtClean="0"/>
              <a:t>7</a:t>
            </a:fld>
            <a:endParaRPr lang="pt-PT" sz="3600" dirty="0"/>
          </a:p>
        </p:txBody>
      </p:sp>
    </p:spTree>
    <p:extLst>
      <p:ext uri="{BB962C8B-B14F-4D97-AF65-F5344CB8AC3E}">
        <p14:creationId xmlns:p14="http://schemas.microsoft.com/office/powerpoint/2010/main" val="40880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B3F6-F687-3B74-7CD6-44B28A07D123}"/>
            </a:ext>
          </a:extLst>
        </p:cNvPr>
        <p:cNvGrpSpPr/>
        <p:nvPr/>
      </p:nvGrpSpPr>
      <p:grpSpPr>
        <a:xfrm>
          <a:off x="0" y="0"/>
          <a:ext cx="0" cy="0"/>
          <a:chOff x="0" y="0"/>
          <a:chExt cx="0" cy="0"/>
        </a:xfrm>
      </p:grpSpPr>
      <p:pic>
        <p:nvPicPr>
          <p:cNvPr id="11" name="Picture 2" descr="JUICE - NASA Science">
            <a:extLst>
              <a:ext uri="{FF2B5EF4-FFF2-40B4-BE49-F238E27FC236}">
                <a16:creationId xmlns:a16="http://schemas.microsoft.com/office/drawing/2014/main" id="{36A8AFF2-0236-8440-ABF1-0AF237D4F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53" b="14089"/>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Shape 73">
            <a:extLst>
              <a:ext uri="{FF2B5EF4-FFF2-40B4-BE49-F238E27FC236}">
                <a16:creationId xmlns:a16="http://schemas.microsoft.com/office/drawing/2014/main" id="{F0B28FE7-8CDE-292E-0778-09CD389802FE}"/>
              </a:ext>
            </a:extLst>
          </p:cNvPr>
          <p:cNvPicPr>
            <a:picLocks noChangeAspect="1"/>
          </p:cNvPicPr>
          <p:nvPr/>
        </p:nvPicPr>
        <p:blipFill>
          <a:blip r:embed="rId3">
            <a:lum/>
            <a:alphaModFix/>
          </a:blip>
          <a:srcRect/>
          <a:stretch>
            <a:fillRect/>
          </a:stretch>
        </p:blipFill>
        <p:spPr>
          <a:xfrm>
            <a:off x="-1034380" y="3573016"/>
            <a:ext cx="7768921" cy="5490505"/>
          </a:xfrm>
          <a:prstGeom prst="rect">
            <a:avLst/>
          </a:prstGeom>
          <a:noFill/>
          <a:ln>
            <a:noFill/>
          </a:ln>
        </p:spPr>
      </p:pic>
      <p:pic>
        <p:nvPicPr>
          <p:cNvPr id="10" name="Picture 9">
            <a:extLst>
              <a:ext uri="{FF2B5EF4-FFF2-40B4-BE49-F238E27FC236}">
                <a16:creationId xmlns:a16="http://schemas.microsoft.com/office/drawing/2014/main" id="{B273DF39-E0F4-127E-0E12-741A338AC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01" y="3856878"/>
            <a:ext cx="4241065" cy="2996952"/>
          </a:xfrm>
          <a:prstGeom prst="rect">
            <a:avLst/>
          </a:prstGeom>
        </p:spPr>
      </p:pic>
      <p:sp>
        <p:nvSpPr>
          <p:cNvPr id="13" name="TextBox 12">
            <a:extLst>
              <a:ext uri="{FF2B5EF4-FFF2-40B4-BE49-F238E27FC236}">
                <a16:creationId xmlns:a16="http://schemas.microsoft.com/office/drawing/2014/main" id="{77994907-B323-CDC1-E586-7EDA6DD8335E}"/>
              </a:ext>
            </a:extLst>
          </p:cNvPr>
          <p:cNvSpPr txBox="1"/>
          <p:nvPr/>
        </p:nvSpPr>
        <p:spPr>
          <a:xfrm>
            <a:off x="-1" y="486162"/>
            <a:ext cx="12188825" cy="1754326"/>
          </a:xfrm>
          <a:prstGeom prst="rect">
            <a:avLst/>
          </a:prstGeom>
          <a:noFill/>
        </p:spPr>
        <p:txBody>
          <a:bodyPr wrap="square">
            <a:spAutoFit/>
          </a:bodyPr>
          <a:lstStyle/>
          <a:p>
            <a:pPr algn="ctr"/>
            <a:r>
              <a:rPr lang="en-US" sz="3600" b="1" dirty="0"/>
              <a:t>Characterization of the interplanetary radiation environment and optimization of the European Space Agency JUICE mission high-energy Electron Detector Head</a:t>
            </a:r>
          </a:p>
        </p:txBody>
      </p:sp>
      <p:sp>
        <p:nvSpPr>
          <p:cNvPr id="14" name="TextBox 13">
            <a:extLst>
              <a:ext uri="{FF2B5EF4-FFF2-40B4-BE49-F238E27FC236}">
                <a16:creationId xmlns:a16="http://schemas.microsoft.com/office/drawing/2014/main" id="{F0E4AD67-CF6E-3AE5-4437-1944DDB92785}"/>
              </a:ext>
            </a:extLst>
          </p:cNvPr>
          <p:cNvSpPr txBox="1"/>
          <p:nvPr/>
        </p:nvSpPr>
        <p:spPr>
          <a:xfrm>
            <a:off x="8470676" y="5661248"/>
            <a:ext cx="3502125" cy="830997"/>
          </a:xfrm>
          <a:prstGeom prst="rect">
            <a:avLst/>
          </a:prstGeom>
          <a:noFill/>
        </p:spPr>
        <p:txBody>
          <a:bodyPr wrap="square" rtlCol="0">
            <a:spAutoFit/>
          </a:bodyPr>
          <a:lstStyle/>
          <a:p>
            <a:r>
              <a:rPr lang="en-US" sz="2400" b="1" dirty="0"/>
              <a:t>Author: André Rodrigues</a:t>
            </a:r>
          </a:p>
          <a:p>
            <a:r>
              <a:rPr lang="en-US" sz="2400" b="1" dirty="0"/>
              <a:t>Supervisor: Marco Pinto</a:t>
            </a:r>
          </a:p>
        </p:txBody>
      </p:sp>
    </p:spTree>
    <p:extLst>
      <p:ext uri="{BB962C8B-B14F-4D97-AF65-F5344CB8AC3E}">
        <p14:creationId xmlns:p14="http://schemas.microsoft.com/office/powerpoint/2010/main" val="38347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D69B-8092-771B-4A8B-6F66388DBC81}"/>
              </a:ext>
            </a:extLst>
          </p:cNvPr>
          <p:cNvSpPr>
            <a:spLocks noGrp="1"/>
          </p:cNvSpPr>
          <p:nvPr>
            <p:ph type="title"/>
          </p:nvPr>
        </p:nvSpPr>
        <p:spPr/>
        <p:txBody>
          <a:bodyPr/>
          <a:lstStyle/>
          <a:p>
            <a:r>
              <a:rPr lang="en-US" dirty="0"/>
              <a:t>Extra slides</a:t>
            </a:r>
            <a:br>
              <a:rPr lang="en-US" dirty="0"/>
            </a:br>
            <a:endParaRPr lang="en-US" dirty="0"/>
          </a:p>
        </p:txBody>
      </p:sp>
      <p:pic>
        <p:nvPicPr>
          <p:cNvPr id="7" name="Picture 6">
            <a:extLst>
              <a:ext uri="{FF2B5EF4-FFF2-40B4-BE49-F238E27FC236}">
                <a16:creationId xmlns:a16="http://schemas.microsoft.com/office/drawing/2014/main" id="{E3FE5B50-08BD-D05C-15A1-6FBA1ED34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76" y="1752600"/>
            <a:ext cx="6321248" cy="4196680"/>
          </a:xfrm>
          <a:prstGeom prst="rect">
            <a:avLst/>
          </a:prstGeom>
        </p:spPr>
      </p:pic>
      <p:pic>
        <p:nvPicPr>
          <p:cNvPr id="5" name="Picture 4">
            <a:extLst>
              <a:ext uri="{FF2B5EF4-FFF2-40B4-BE49-F238E27FC236}">
                <a16:creationId xmlns:a16="http://schemas.microsoft.com/office/drawing/2014/main" id="{8E820CD8-4CA4-3779-5AD4-2A129092D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396" y="1752600"/>
            <a:ext cx="6321248" cy="4196680"/>
          </a:xfrm>
          <a:prstGeom prst="rect">
            <a:avLst/>
          </a:prstGeom>
        </p:spPr>
      </p:pic>
      <p:sp>
        <p:nvSpPr>
          <p:cNvPr id="4" name="Slide Number Placeholder 3">
            <a:extLst>
              <a:ext uri="{FF2B5EF4-FFF2-40B4-BE49-F238E27FC236}">
                <a16:creationId xmlns:a16="http://schemas.microsoft.com/office/drawing/2014/main" id="{3EAA202C-5E4D-7942-9FB9-7A46D7D873F6}"/>
              </a:ext>
            </a:extLst>
          </p:cNvPr>
          <p:cNvSpPr>
            <a:spLocks noGrp="1"/>
          </p:cNvSpPr>
          <p:nvPr>
            <p:ph type="sldNum" sz="quarter" idx="12"/>
          </p:nvPr>
        </p:nvSpPr>
        <p:spPr/>
        <p:txBody>
          <a:bodyPr/>
          <a:lstStyle/>
          <a:p>
            <a:fld id="{2A013F82-EE5E-44EE-A61D-E31C6657F26F}" type="slidenum">
              <a:rPr lang="pt-PT" smtClean="0"/>
              <a:t>9</a:t>
            </a:fld>
            <a:endParaRPr lang="pt-PT"/>
          </a:p>
        </p:txBody>
      </p:sp>
    </p:spTree>
    <p:extLst>
      <p:ext uri="{BB962C8B-B14F-4D97-AF65-F5344CB8AC3E}">
        <p14:creationId xmlns:p14="http://schemas.microsoft.com/office/powerpoint/2010/main" val="344401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empresarial com túnel azul digital (ecrã panorâmico)</Template>
  <TotalTime>6326</TotalTime>
  <Words>1185</Words>
  <Application>Microsoft Office PowerPoint</Application>
  <PresentationFormat>Custom</PresentationFormat>
  <Paragraphs>125</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Corbel</vt:lpstr>
      <vt:lpstr>Digital Blue Tunnel 16x9</vt:lpstr>
      <vt:lpstr>PowerPoint Presentation</vt:lpstr>
      <vt:lpstr>PowerPoint Presentation</vt:lpstr>
      <vt:lpstr>PowerPoint Presentation</vt:lpstr>
      <vt:lpstr>RADEM Signal Processing &amp; Energy Determination</vt:lpstr>
      <vt:lpstr>PowerPoint Presentation</vt:lpstr>
      <vt:lpstr>PowerPoint Presentation</vt:lpstr>
      <vt:lpstr>Future work</vt:lpstr>
      <vt:lpstr>PowerPoint Presentation</vt:lpstr>
      <vt:lpstr>Extra slides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André Filipe Rodrigues</dc:creator>
  <cp:lastModifiedBy>André Filipe Rodrigues</cp:lastModifiedBy>
  <cp:revision>14</cp:revision>
  <dcterms:created xsi:type="dcterms:W3CDTF">2026-01-06T21:53:59Z</dcterms:created>
  <dcterms:modified xsi:type="dcterms:W3CDTF">2026-01-25T22:47:31Z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