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7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0398" autoAdjust="0"/>
  </p:normalViewPr>
  <p:slideViewPr>
    <p:cSldViewPr snapToGrid="0">
      <p:cViewPr varScale="1">
        <p:scale>
          <a:sx n="57" d="100"/>
          <a:sy n="57" d="100"/>
        </p:scale>
        <p:origin x="14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F9E56-E5E9-45A6-873B-4ACD86C9051E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6822-E8E8-4A87-8606-B1857C265A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29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B6822-E8E8-4A87-8606-B1857C265A5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64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69B08-4EBE-D8FC-8615-D491FF14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FF24395-BD0F-B4AB-24C9-11E8860FB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83375FA-31E4-4F9B-8C26-DC59F76FF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B8904D-D573-9F76-7231-E682838EF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B6822-E8E8-4A87-8606-B1857C265A5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81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90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0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915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8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638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3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376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0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478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13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009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0447A-929E-F34E-A626-726B46497D3D}" type="datetimeFigureOut">
              <a:rPr lang="pt-PT" smtClean="0"/>
              <a:t>05/09/2025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E999E-E6A2-F04D-9A25-1ACD34C878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847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z.lbl.gov/wp-content/uploads/sites/6/nggallery/detector-photos-1/PMTArray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z.lbl.gov/wp-content/uploads/sites/6/nggallery/detector-photos-1/PMTArray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z.lbl.gov/wp-content/uploads/sites/6/nggallery/detector-photos-1/PMTArray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8F867E4-29B0-8880-B05A-7904577D45EA}"/>
              </a:ext>
            </a:extLst>
          </p:cNvPr>
          <p:cNvSpPr/>
          <p:nvPr/>
        </p:nvSpPr>
        <p:spPr>
          <a:xfrm rot="5400000">
            <a:off x="2224786" y="-61212"/>
            <a:ext cx="4694423" cy="9144003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2EB59D-15B0-6374-59C5-BFA065AD3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653" y="83706"/>
            <a:ext cx="7396854" cy="1688341"/>
          </a:xfrm>
        </p:spPr>
        <p:txBody>
          <a:bodyPr>
            <a:normAutofit fontScale="90000"/>
          </a:bodyPr>
          <a:lstStyle/>
          <a:p>
            <a:r>
              <a:rPr lang="en-GB" sz="54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Direct Dark Matter Detection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3DF643-029C-3C7F-FF3F-738A18D4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743" y="1756115"/>
            <a:ext cx="3846494" cy="362087"/>
          </a:xfrm>
        </p:spPr>
        <p:txBody>
          <a:bodyPr>
            <a:normAutofit/>
          </a:bodyPr>
          <a:lstStyle/>
          <a:p>
            <a:r>
              <a:rPr lang="pt-PT" sz="1800" dirty="0">
                <a:latin typeface="Poppins" pitchFamily="2" charset="77"/>
                <a:cs typeface="Poppins" pitchFamily="2" charset="77"/>
              </a:rPr>
              <a:t>João Marques – Rafael Bento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286F13-F601-A263-A466-C21EC8B4BA2C}"/>
              </a:ext>
            </a:extLst>
          </p:cNvPr>
          <p:cNvSpPr txBox="1"/>
          <p:nvPr/>
        </p:nvSpPr>
        <p:spPr>
          <a:xfrm>
            <a:off x="3696211" y="2193025"/>
            <a:ext cx="1765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September 5</a:t>
            </a:r>
            <a:r>
              <a:rPr lang="en-GB" sz="135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th</a:t>
            </a:r>
            <a:r>
              <a:rPr lang="en-GB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, 2025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42626E3-126D-9AE3-992A-03CDAACD4BF1}"/>
              </a:ext>
            </a:extLst>
          </p:cNvPr>
          <p:cNvGrpSpPr/>
          <p:nvPr/>
        </p:nvGrpSpPr>
        <p:grpSpPr>
          <a:xfrm>
            <a:off x="2001305" y="2496222"/>
            <a:ext cx="5155553" cy="3409677"/>
            <a:chOff x="2001305" y="2330499"/>
            <a:chExt cx="5155553" cy="3409677"/>
          </a:xfrm>
        </p:grpSpPr>
        <p:pic>
          <p:nvPicPr>
            <p:cNvPr id="12" name="Imagem 11" descr="Uma imagem com árvore, inverno, preto e branco&#10;&#10;Os conteúdos gerados por IA podem estar incorretos.">
              <a:extLst>
                <a:ext uri="{FF2B5EF4-FFF2-40B4-BE49-F238E27FC236}">
                  <a16:creationId xmlns:a16="http://schemas.microsoft.com/office/drawing/2014/main" id="{DB4D2C2E-982E-D5BC-804F-61BF8B82B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1080" y="2330499"/>
              <a:ext cx="4981821" cy="3163456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6058940-9613-AB94-4AEB-E43273937C96}"/>
                </a:ext>
              </a:extLst>
            </p:cNvPr>
            <p:cNvSpPr txBox="1"/>
            <p:nvPr/>
          </p:nvSpPr>
          <p:spPr>
            <a:xfrm>
              <a:off x="2001305" y="5493955"/>
              <a:ext cx="5155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noProof="0" dirty="0">
                  <a:latin typeface="TITILLIUM WEBTHIN" pitchFamily="2" charset="77"/>
                </a:rPr>
                <a:t>Ralf Kaehler/SLAC National Accelerator Laboratory, American Museum of Natural History</a:t>
              </a:r>
            </a:p>
          </p:txBody>
        </p:sp>
      </p:grp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40832F30-9E2F-0F0C-725A-E2936DEE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786" y="5905899"/>
            <a:ext cx="4236428" cy="9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4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C1C6-F58C-13ED-91F9-5DF2807C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16A394B-512C-63E2-2572-3655E13094B9}"/>
              </a:ext>
            </a:extLst>
          </p:cNvPr>
          <p:cNvSpPr/>
          <p:nvPr/>
        </p:nvSpPr>
        <p:spPr>
          <a:xfrm rot="5400000">
            <a:off x="1619051" y="-1619051"/>
            <a:ext cx="5905899" cy="9144000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91B05C-B408-1BFD-2066-42B8A1550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31" y="2392776"/>
            <a:ext cx="6207737" cy="1120345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Question?</a:t>
            </a:r>
            <a:r>
              <a:rPr lang="en-GB" sz="72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84CD3F-3F13-22F2-E5CE-2258EC5DA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462" y="6063143"/>
            <a:ext cx="3540035" cy="755384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pt-PT" sz="1800" dirty="0">
                <a:latin typeface="Poppins" pitchFamily="2" charset="77"/>
                <a:cs typeface="Poppins" pitchFamily="2" charset="77"/>
              </a:rPr>
              <a:t>João Marques – Rafael Bento</a:t>
            </a:r>
          </a:p>
          <a:p>
            <a:pPr algn="r">
              <a:lnSpc>
                <a:spcPct val="80000"/>
              </a:lnSpc>
            </a:pP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September 5</a:t>
            </a:r>
            <a:r>
              <a:rPr lang="en-GB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th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, 2025 </a:t>
            </a:r>
          </a:p>
          <a:p>
            <a:pPr algn="r"/>
            <a:endParaRPr lang="pt-PT" sz="1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CCB6C791-9430-36F8-A29C-00A5B69E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899"/>
            <a:ext cx="4236428" cy="9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CB4AB-4279-8222-C874-A290CB27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6861042-687B-A04F-EF0A-AAF924A578D1}"/>
              </a:ext>
            </a:extLst>
          </p:cNvPr>
          <p:cNvSpPr/>
          <p:nvPr/>
        </p:nvSpPr>
        <p:spPr>
          <a:xfrm rot="5400000">
            <a:off x="1619051" y="-1619051"/>
            <a:ext cx="5905899" cy="9144000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3A1290-BB5C-80A8-5B6C-420A527A4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3" y="534935"/>
            <a:ext cx="6207737" cy="1120345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Acknowledgments</a:t>
            </a:r>
            <a:r>
              <a:rPr lang="en-GB" sz="72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D2CAD2-DDD1-9BF1-340E-EE6093C35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462" y="6063143"/>
            <a:ext cx="3540035" cy="755384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pt-PT" sz="1800" dirty="0">
                <a:latin typeface="Poppins" pitchFamily="2" charset="77"/>
                <a:cs typeface="Poppins" pitchFamily="2" charset="77"/>
              </a:rPr>
              <a:t>João Marques – Rafael Bento</a:t>
            </a:r>
          </a:p>
          <a:p>
            <a:pPr algn="r">
              <a:lnSpc>
                <a:spcPct val="80000"/>
              </a:lnSpc>
            </a:pP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September 5</a:t>
            </a:r>
            <a:r>
              <a:rPr lang="en-GB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th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itchFamily="2" charset="77"/>
              </a:rPr>
              <a:t>, 2025 </a:t>
            </a:r>
          </a:p>
          <a:p>
            <a:pPr algn="r"/>
            <a:endParaRPr lang="pt-PT" sz="1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8FC18E32-AFA1-2086-1DD1-E8CA257E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899"/>
            <a:ext cx="4236428" cy="9067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E882A68-37F5-9A80-0705-68B71A5D12F6}"/>
              </a:ext>
            </a:extLst>
          </p:cNvPr>
          <p:cNvSpPr txBox="1">
            <a:spLocks/>
          </p:cNvSpPr>
          <p:nvPr/>
        </p:nvSpPr>
        <p:spPr>
          <a:xfrm>
            <a:off x="488748" y="1441662"/>
            <a:ext cx="8166488" cy="310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i="1" dirty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LIP Internship Program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i="1" dirty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Dr. </a:t>
            </a:r>
            <a:r>
              <a:rPr lang="en-GB" sz="2800" i="1" dirty="0" err="1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Alenxandre</a:t>
            </a:r>
            <a:r>
              <a:rPr lang="en-GB" sz="2800" i="1" dirty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GB" sz="2800" i="1" dirty="0" err="1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Lindote</a:t>
            </a:r>
            <a:r>
              <a:rPr lang="en-GB" sz="2800" i="1" dirty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 and Dr. Paulo Brás, for mentorship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i="1" noProof="0" dirty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rPr>
              <a:t>The Dark Matter Group at LIP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969B63CE-D490-5B3D-4AD0-A1CB0B5076E7}"/>
              </a:ext>
            </a:extLst>
          </p:cNvPr>
          <p:cNvSpPr txBox="1">
            <a:spLocks/>
          </p:cNvSpPr>
          <p:nvPr/>
        </p:nvSpPr>
        <p:spPr>
          <a:xfrm>
            <a:off x="2804152" y="5211789"/>
            <a:ext cx="3535680" cy="41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noProof="0" dirty="0">
                <a:latin typeface="Titillium Web" pitchFamily="2" charset="77"/>
              </a:rPr>
              <a:t>Thank you for your attention!</a:t>
            </a:r>
            <a:endParaRPr lang="en-GB" sz="1400" i="1" noProof="0" dirty="0">
              <a:latin typeface="Titillium Web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689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E4F0-4664-0A6F-35C2-1CA67778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1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How do we know</a:t>
            </a:r>
            <a:r>
              <a:rPr lang="en-GB" sz="4000" b="1" noProof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Dark Matter exists?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5BA979-1843-6E7D-D33E-EBEB7363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544524"/>
            <a:ext cx="7535635" cy="4344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</a:rPr>
              <a:t>Galaxy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cluster’s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dynamics</a:t>
            </a:r>
            <a:endParaRPr lang="pt-PT" sz="1800" dirty="0">
              <a:latin typeface="Titillium Web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Galaxy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Dynamics</a:t>
            </a: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Gravitational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lensing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E5CDD9-5CB4-8795-42A6-8EF8E00A2B9F}"/>
              </a:ext>
            </a:extLst>
          </p:cNvPr>
          <p:cNvSpPr/>
          <p:nvPr/>
        </p:nvSpPr>
        <p:spPr>
          <a:xfrm rot="5400000">
            <a:off x="-3287488" y="3287484"/>
            <a:ext cx="6858002" cy="283033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A6487248-524A-89DD-69D1-8766EBBD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60" y="6155400"/>
            <a:ext cx="2926680" cy="626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40E9400-A5DE-945D-CC4C-5E0509307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7" b="6143"/>
          <a:stretch/>
        </p:blipFill>
        <p:spPr>
          <a:xfrm>
            <a:off x="4928838" y="1213912"/>
            <a:ext cx="3499425" cy="24972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77F78A-AF30-8A74-215B-E0D42A704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72" y="3711137"/>
            <a:ext cx="3614428" cy="21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E4F0-4664-0A6F-35C2-1CA67778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1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Dark Matter properties</a:t>
            </a:r>
            <a:r>
              <a:rPr lang="en-GB" sz="4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:</a:t>
            </a:r>
            <a:endParaRPr lang="en-GB" sz="4000" b="1" noProof="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5BA979-1843-6E7D-D33E-EBEB7363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544524"/>
            <a:ext cx="7535635" cy="4344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Doesn’t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interact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with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light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or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eletromagnetic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fields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Has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mass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Stable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/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long-lived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latin typeface="Titillium Web" pitchFamily="2" charset="77"/>
                <a:cs typeface="Poppins Light" pitchFamily="2" charset="77"/>
              </a:rPr>
              <a:t>Hot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and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cold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dark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matter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algn="just">
              <a:lnSpc>
                <a:spcPct val="150000"/>
              </a:lnSpc>
            </a:pPr>
            <a:endParaRPr lang="pt-PT" sz="1800" dirty="0">
              <a:latin typeface="Titillium Web" pitchFamily="2" charset="77"/>
              <a:cs typeface="Poppins Light" pitchFamily="2" charset="77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E5CDD9-5CB4-8795-42A6-8EF8E00A2B9F}"/>
              </a:ext>
            </a:extLst>
          </p:cNvPr>
          <p:cNvSpPr/>
          <p:nvPr/>
        </p:nvSpPr>
        <p:spPr>
          <a:xfrm rot="5400000">
            <a:off x="-3287488" y="3287484"/>
            <a:ext cx="6858002" cy="283033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A6487248-524A-89DD-69D1-8766EBBD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60" y="6155400"/>
            <a:ext cx="2926680" cy="626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DD29A8D-7159-01C1-451A-1500E27B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45" y="2085148"/>
            <a:ext cx="3498319" cy="25220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3E75887-D935-1E1B-A69C-D99B7A3BC301}"/>
              </a:ext>
            </a:extLst>
          </p:cNvPr>
          <p:cNvSpPr txBox="1"/>
          <p:nvPr/>
        </p:nvSpPr>
        <p:spPr>
          <a:xfrm>
            <a:off x="5401702" y="4401809"/>
            <a:ext cx="30265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00" b="0" i="0" u="none" strike="noStrike" baseline="0" dirty="0">
                <a:solidFill>
                  <a:srgbClr val="FEFFFE"/>
                </a:solidFill>
                <a:latin typeface="Titillium Web" panose="00000500000000000000" pitchFamily="2" charset="0"/>
              </a:rPr>
              <a:t>http://apod.nasa.gov/apod/ap060824.html </a:t>
            </a:r>
            <a:endParaRPr lang="pt-PT" sz="1000" dirty="0">
              <a:latin typeface="Titillium Web" panose="00000500000000000000" pitchFamily="2" charset="0"/>
            </a:endParaRPr>
          </a:p>
        </p:txBody>
      </p:sp>
      <p:pic>
        <p:nvPicPr>
          <p:cNvPr id="1026" name="Picture 2" descr="Dark matter—hot or not?">
            <a:extLst>
              <a:ext uri="{FF2B5EF4-FFF2-40B4-BE49-F238E27FC236}">
                <a16:creationId xmlns:a16="http://schemas.microsoft.com/office/drawing/2014/main" id="{B8A0F8F0-C052-4331-D742-E6DB6887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5" y="3936380"/>
            <a:ext cx="3695561" cy="22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BECB840-1568-19D9-09A9-FF311CA58A98}"/>
              </a:ext>
            </a:extLst>
          </p:cNvPr>
          <p:cNvSpPr txBox="1"/>
          <p:nvPr/>
        </p:nvSpPr>
        <p:spPr>
          <a:xfrm>
            <a:off x="1227751" y="6032289"/>
            <a:ext cx="3432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00" dirty="0">
                <a:solidFill>
                  <a:schemeClr val="bg1"/>
                </a:solidFill>
                <a:latin typeface="Titillium Web" panose="00000500000000000000" pitchFamily="2" charset="0"/>
              </a:rPr>
              <a:t>https://phys.org/news/2016-08-dark-matterhot.html</a:t>
            </a:r>
          </a:p>
        </p:txBody>
      </p:sp>
    </p:spTree>
    <p:extLst>
      <p:ext uri="{BB962C8B-B14F-4D97-AF65-F5344CB8AC3E}">
        <p14:creationId xmlns:p14="http://schemas.microsoft.com/office/powerpoint/2010/main" val="121848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E4F0-4664-0A6F-35C2-1CA67778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1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The candidate we are studying</a:t>
            </a:r>
            <a:endParaRPr lang="en-GB" sz="4000" b="1" noProof="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5BA979-1843-6E7D-D33E-EBEB7363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8" y="2958099"/>
            <a:ext cx="7535635" cy="34329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</a:rPr>
              <a:t>Stable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heavy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particles</a:t>
            </a:r>
            <a:endParaRPr lang="pt-PT" sz="1800" dirty="0">
              <a:latin typeface="Titillium Web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Cold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dark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matter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Mass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range ~1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GeV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to ~100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TeV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E5CDD9-5CB4-8795-42A6-8EF8E00A2B9F}"/>
              </a:ext>
            </a:extLst>
          </p:cNvPr>
          <p:cNvSpPr/>
          <p:nvPr/>
        </p:nvSpPr>
        <p:spPr>
          <a:xfrm rot="5400000">
            <a:off x="-3287488" y="3287484"/>
            <a:ext cx="6858002" cy="283033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A6487248-524A-89DD-69D1-8766EBBD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60" y="6155400"/>
            <a:ext cx="2926680" cy="626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6904C7-6E60-35F7-7483-87697713D257}"/>
              </a:ext>
            </a:extLst>
          </p:cNvPr>
          <p:cNvSpPr txBox="1"/>
          <p:nvPr/>
        </p:nvSpPr>
        <p:spPr>
          <a:xfrm>
            <a:off x="892628" y="1326920"/>
            <a:ext cx="762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WIMP- </a:t>
            </a:r>
            <a:r>
              <a:rPr lang="pt-PT" sz="2800" dirty="0" err="1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Weakly</a:t>
            </a:r>
            <a:r>
              <a:rPr lang="pt-PT" sz="28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 </a:t>
            </a:r>
            <a:r>
              <a:rPr lang="pt-PT" sz="2800" dirty="0" err="1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Interacting</a:t>
            </a:r>
            <a:r>
              <a:rPr lang="pt-PT" sz="28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 </a:t>
            </a:r>
            <a:r>
              <a:rPr lang="pt-PT" sz="2800" dirty="0" err="1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Massive</a:t>
            </a:r>
            <a:r>
              <a:rPr lang="pt-PT" sz="2800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 </a:t>
            </a:r>
            <a:r>
              <a:rPr lang="pt-PT" sz="2800" dirty="0" err="1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</a:rPr>
              <a:t>Particles</a:t>
            </a:r>
            <a:endParaRPr lang="pt-PT" dirty="0">
              <a:latin typeface="Open Sans" panose="020F0502020204030204" pitchFamily="34" charset="0"/>
              <a:ea typeface="Open Sans" panose="020F0502020204030204" pitchFamily="34" charset="0"/>
              <a:cs typeface="Open Sans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F476DD-46CB-9198-EE59-B0322E6A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6863"/>
            <a:ext cx="4101200" cy="306953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F098A5-F977-2A0F-4420-656FD30F658A}"/>
              </a:ext>
            </a:extLst>
          </p:cNvPr>
          <p:cNvSpPr txBox="1"/>
          <p:nvPr/>
        </p:nvSpPr>
        <p:spPr>
          <a:xfrm>
            <a:off x="4572000" y="5036067"/>
            <a:ext cx="410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chemeClr val="bg1"/>
                </a:solidFill>
                <a:latin typeface="Titillium Web" panose="00000500000000000000" pitchFamily="2" charset="0"/>
              </a:rPr>
              <a:t>Computer simulation of large structure formation in the Universe using Cold Dark Matter </a:t>
            </a:r>
            <a:endParaRPr lang="pt-PT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08F2-470C-45F6-EA51-D0FB3330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A97524C-C8EB-7B11-2FA4-61E923F1A879}"/>
              </a:ext>
            </a:extLst>
          </p:cNvPr>
          <p:cNvSpPr/>
          <p:nvPr/>
        </p:nvSpPr>
        <p:spPr>
          <a:xfrm rot="5400000">
            <a:off x="-1143000" y="1143000"/>
            <a:ext cx="6858000" cy="4572000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6ED5B055-2F2E-A17E-6B75-D6A27F27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58" y="6121497"/>
            <a:ext cx="2926680" cy="6264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DF36C3-4EF5-7EAC-10D6-0FB9BC0EA9E4}"/>
              </a:ext>
            </a:extLst>
          </p:cNvPr>
          <p:cNvSpPr txBox="1">
            <a:spLocks/>
          </p:cNvSpPr>
          <p:nvPr/>
        </p:nvSpPr>
        <p:spPr>
          <a:xfrm>
            <a:off x="292963" y="131874"/>
            <a:ext cx="3910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WIMP miracle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39AE99B-00E3-570D-3661-C1E025D5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54" y="1102330"/>
            <a:ext cx="4203244" cy="490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>
                <a:latin typeface="Titillium Web" pitchFamily="2" charset="77"/>
              </a:rPr>
              <a:t>The</a:t>
            </a:r>
            <a:r>
              <a:rPr lang="pt-PT" sz="2000" b="1" dirty="0">
                <a:latin typeface="Titillium Web" pitchFamily="2" charset="77"/>
              </a:rPr>
              <a:t> </a:t>
            </a:r>
            <a:r>
              <a:rPr lang="pt-PT" sz="2000" b="1" dirty="0" err="1">
                <a:latin typeface="Titillium Web" pitchFamily="2" charset="77"/>
              </a:rPr>
              <a:t>weak</a:t>
            </a:r>
            <a:r>
              <a:rPr lang="pt-PT" sz="2000" b="1" dirty="0">
                <a:latin typeface="Titillium Web" pitchFamily="2" charset="77"/>
              </a:rPr>
              <a:t> </a:t>
            </a:r>
            <a:r>
              <a:rPr lang="pt-PT" sz="2000" b="1" dirty="0" err="1">
                <a:latin typeface="Titillium Web" pitchFamily="2" charset="77"/>
              </a:rPr>
              <a:t>scale</a:t>
            </a:r>
            <a:endParaRPr lang="pt-PT" sz="2000" b="1" dirty="0">
              <a:latin typeface="Titillium Web" pitchFamily="2" charset="77"/>
            </a:endParaRPr>
          </a:p>
          <a:p>
            <a:r>
              <a:rPr lang="pt-PT" sz="1800" dirty="0" err="1">
                <a:latin typeface="Titillium Web" pitchFamily="2" charset="77"/>
              </a:rPr>
              <a:t>The</a:t>
            </a:r>
            <a:r>
              <a:rPr lang="pt-PT" sz="1800" dirty="0">
                <a:latin typeface="Titillium Web" pitchFamily="2" charset="77"/>
              </a:rPr>
              <a:t> Fermi </a:t>
            </a:r>
            <a:r>
              <a:rPr lang="pt-PT" sz="1800" dirty="0" err="1">
                <a:latin typeface="Titillium Web" pitchFamily="2" charset="77"/>
              </a:rPr>
              <a:t>constant</a:t>
            </a:r>
            <a:r>
              <a:rPr lang="pt-PT" sz="1800" dirty="0">
                <a:latin typeface="Titillium Web" pitchFamily="2" charset="77"/>
              </a:rPr>
              <a:t>(10^(-5) GeV^2)</a:t>
            </a:r>
          </a:p>
          <a:p>
            <a:r>
              <a:rPr lang="pt-PT" sz="1800" dirty="0">
                <a:latin typeface="Titillium Web" pitchFamily="2" charset="77"/>
              </a:rPr>
              <a:t>New </a:t>
            </a:r>
            <a:r>
              <a:rPr lang="pt-PT" sz="1800" dirty="0" err="1">
                <a:latin typeface="Titillium Web" pitchFamily="2" charset="77"/>
              </a:rPr>
              <a:t>particles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at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the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weak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scale</a:t>
            </a:r>
            <a:endParaRPr lang="pt-PT" sz="1800" dirty="0">
              <a:latin typeface="Titillium Web" pitchFamily="2" charset="77"/>
            </a:endParaRPr>
          </a:p>
          <a:p>
            <a:endParaRPr lang="pt-PT" sz="1800" dirty="0">
              <a:latin typeface="Titillium Web" pitchFamily="2" charset="77"/>
            </a:endParaRPr>
          </a:p>
          <a:p>
            <a:endParaRPr lang="pt-PT" sz="1800" dirty="0">
              <a:latin typeface="Titillium Web" pitchFamily="2" charset="77"/>
            </a:endParaRPr>
          </a:p>
          <a:p>
            <a:pPr marL="0" indent="0">
              <a:buNone/>
            </a:pPr>
            <a:r>
              <a:rPr lang="pt-PT" sz="2000" b="1" dirty="0" err="1">
                <a:latin typeface="Titillium Web" pitchFamily="2" charset="77"/>
              </a:rPr>
              <a:t>Thermal</a:t>
            </a:r>
            <a:r>
              <a:rPr lang="pt-PT" sz="2000" b="1" dirty="0">
                <a:latin typeface="Titillium Web" pitchFamily="2" charset="77"/>
              </a:rPr>
              <a:t> </a:t>
            </a:r>
            <a:r>
              <a:rPr lang="pt-PT" sz="2000" b="1" dirty="0" err="1">
                <a:latin typeface="Titillium Web" pitchFamily="2" charset="77"/>
              </a:rPr>
              <a:t>freeze</a:t>
            </a:r>
            <a:r>
              <a:rPr lang="pt-PT" sz="2000" b="1" dirty="0">
                <a:latin typeface="Titillium Web" pitchFamily="2" charset="77"/>
              </a:rPr>
              <a:t>-out </a:t>
            </a:r>
          </a:p>
          <a:p>
            <a:r>
              <a:rPr lang="pt-PT" sz="1800" dirty="0" err="1">
                <a:latin typeface="Titillium Web" pitchFamily="2" charset="77"/>
              </a:rPr>
              <a:t>Production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and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annihilation</a:t>
            </a:r>
            <a:r>
              <a:rPr lang="pt-PT" sz="1800" dirty="0">
                <a:latin typeface="Titillium Web" pitchFamily="2" charset="77"/>
              </a:rPr>
              <a:t> rate</a:t>
            </a:r>
          </a:p>
          <a:p>
            <a:r>
              <a:rPr lang="pt-PT" sz="1800" dirty="0" err="1">
                <a:latin typeface="Titillium Web" pitchFamily="2" charset="77"/>
              </a:rPr>
              <a:t>Universe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expansion</a:t>
            </a:r>
            <a:endParaRPr lang="pt-PT" sz="1800" dirty="0">
              <a:latin typeface="Titillium Web" pitchFamily="2" charset="77"/>
            </a:endParaRPr>
          </a:p>
          <a:p>
            <a:endParaRPr lang="pt-PT" sz="1800" dirty="0">
              <a:latin typeface="Titillium Web" pitchFamily="2" charset="77"/>
            </a:endParaRPr>
          </a:p>
          <a:p>
            <a:endParaRPr lang="pt-PT" sz="1400" dirty="0">
              <a:latin typeface="Titillium Web" pitchFamily="2" charset="77"/>
              <a:cs typeface="Poppins Light" pitchFamily="2" charset="7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1CDBFF-37EC-8910-464A-DCD27D2FBCCD}"/>
              </a:ext>
            </a:extLst>
          </p:cNvPr>
          <p:cNvSpPr txBox="1"/>
          <p:nvPr/>
        </p:nvSpPr>
        <p:spPr>
          <a:xfrm>
            <a:off x="6917607" y="6627168"/>
            <a:ext cx="222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noProof="0" dirty="0">
                <a:latin typeface="TITILLIUM WEBTHIN" pitchFamily="2" charset="77"/>
              </a:rPr>
              <a:t>Source: </a:t>
            </a:r>
            <a:r>
              <a:rPr lang="en-GB" sz="900" i="1" noProof="0" dirty="0">
                <a:latin typeface="TITILLIUM WEBTHIN" pitchFamily="2" charset="77"/>
                <a:hlinkClick r:id="rId3"/>
              </a:rPr>
              <a:t>LZ Dark Matter Experiment Website</a:t>
            </a:r>
            <a:endParaRPr lang="en-GB" sz="900" i="1" noProof="0" dirty="0">
              <a:latin typeface="TITILLIUM WEBTHIN" pitchFamily="2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8C6C66-70C5-226B-B13F-03ED00444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121" y="2442576"/>
            <a:ext cx="4571999" cy="441542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3774EC5-9024-CA59-D0C4-574AC2C7FDD4}"/>
              </a:ext>
            </a:extLst>
          </p:cNvPr>
          <p:cNvSpPr/>
          <p:nvPr/>
        </p:nvSpPr>
        <p:spPr>
          <a:xfrm>
            <a:off x="4563121" y="0"/>
            <a:ext cx="4563121" cy="2442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A4D7BF-BC9E-DC5C-B03F-F75D3C2E0AD0}"/>
              </a:ext>
            </a:extLst>
          </p:cNvPr>
          <p:cNvSpPr txBox="1"/>
          <p:nvPr/>
        </p:nvSpPr>
        <p:spPr>
          <a:xfrm>
            <a:off x="5334326" y="959678"/>
            <a:ext cx="302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0" i="0" u="none" strike="noStrike" baseline="0" dirty="0">
                <a:solidFill>
                  <a:srgbClr val="000000"/>
                </a:solidFill>
                <a:latin typeface="Rockwell" panose="02060603020205020403" pitchFamily="18" charset="0"/>
              </a:rPr>
              <a:t>n → p + e- + 𝝂 </a:t>
            </a:r>
            <a:endParaRPr lang="pt-PT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8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E4F0-4664-0A6F-35C2-1CA67778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1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Dark Matter </a:t>
            </a:r>
            <a:r>
              <a:rPr lang="en-GB" sz="4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detection</a:t>
            </a:r>
            <a:endParaRPr lang="en-GB" sz="4000" b="1" noProof="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5BA979-1843-6E7D-D33E-EBEB7363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659" y="1761936"/>
            <a:ext cx="3943350" cy="11480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Scattering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Interactions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with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baryonic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matter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E5CDD9-5CB4-8795-42A6-8EF8E00A2B9F}"/>
              </a:ext>
            </a:extLst>
          </p:cNvPr>
          <p:cNvSpPr/>
          <p:nvPr/>
        </p:nvSpPr>
        <p:spPr>
          <a:xfrm rot="5400000">
            <a:off x="-3287488" y="3287484"/>
            <a:ext cx="6858002" cy="283033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A6487248-524A-89DD-69D1-8766EBBD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60" y="6155400"/>
            <a:ext cx="2926680" cy="626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A8605A-40B1-FCF0-4468-A1681416AA22}"/>
              </a:ext>
            </a:extLst>
          </p:cNvPr>
          <p:cNvSpPr txBox="1"/>
          <p:nvPr/>
        </p:nvSpPr>
        <p:spPr>
          <a:xfrm>
            <a:off x="603681" y="1761936"/>
            <a:ext cx="39683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err="1">
                <a:latin typeface="Titillium Web" panose="00000500000000000000" pitchFamily="2" charset="0"/>
              </a:rPr>
              <a:t>Particle</a:t>
            </a:r>
            <a:r>
              <a:rPr lang="pt-PT" dirty="0">
                <a:latin typeface="Titillium Web" panose="00000500000000000000" pitchFamily="2" charset="0"/>
              </a:rPr>
              <a:t> </a:t>
            </a:r>
            <a:r>
              <a:rPr lang="pt-PT" dirty="0" err="1">
                <a:latin typeface="Titillium Web" panose="00000500000000000000" pitchFamily="2" charset="0"/>
              </a:rPr>
              <a:t>accelerators</a:t>
            </a:r>
            <a:endParaRPr lang="pt-PT" dirty="0"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err="1">
                <a:latin typeface="Titillium Web" panose="00000500000000000000" pitchFamily="2" charset="0"/>
              </a:rPr>
              <a:t>Decays</a:t>
            </a:r>
            <a:endParaRPr lang="pt-PT" dirty="0"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err="1">
                <a:latin typeface="Titillium Web" panose="00000500000000000000" pitchFamily="2" charset="0"/>
              </a:rPr>
              <a:t>Annihilations</a:t>
            </a:r>
            <a:endParaRPr lang="pt-PT" dirty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EF5584-48C9-C1DD-2605-10F53628802B}"/>
              </a:ext>
            </a:extLst>
          </p:cNvPr>
          <p:cNvSpPr txBox="1"/>
          <p:nvPr/>
        </p:nvSpPr>
        <p:spPr>
          <a:xfrm>
            <a:off x="861134" y="1298225"/>
            <a:ext cx="352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Indirect</a:t>
            </a:r>
            <a:r>
              <a:rPr lang="pt-P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detection</a:t>
            </a:r>
            <a:endParaRPr lang="pt-P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E6F7A6-8FA4-EF40-C97E-9D257E45A06C}"/>
              </a:ext>
            </a:extLst>
          </p:cNvPr>
          <p:cNvSpPr txBox="1"/>
          <p:nvPr/>
        </p:nvSpPr>
        <p:spPr>
          <a:xfrm>
            <a:off x="4963674" y="1298225"/>
            <a:ext cx="343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pt-P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detection</a:t>
            </a:r>
            <a:endParaRPr lang="pt-P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A7DA95-AA30-8448-1032-1E081E82F235}"/>
              </a:ext>
            </a:extLst>
          </p:cNvPr>
          <p:cNvSpPr txBox="1"/>
          <p:nvPr/>
        </p:nvSpPr>
        <p:spPr>
          <a:xfrm>
            <a:off x="3023575" y="3814710"/>
            <a:ext cx="22460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https://www.science.org/do/10.1126/science.aaa7867/full/sn-lhc-1710956803707.jpg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87E3E50-FC4F-CEC0-557A-7C34017B6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194" y="3337127"/>
            <a:ext cx="2577020" cy="234148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EBFD84-EBB2-5D13-19AC-999C8E033829}"/>
              </a:ext>
            </a:extLst>
          </p:cNvPr>
          <p:cNvSpPr txBox="1"/>
          <p:nvPr/>
        </p:nvSpPr>
        <p:spPr>
          <a:xfrm>
            <a:off x="547289" y="5092443"/>
            <a:ext cx="204055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https://www.youtube.com/watch?v=xjNgOnYJwIw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2C64D2-895D-202B-EDCB-7864BD38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04" y="4300387"/>
            <a:ext cx="2246050" cy="16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ω Centauri : A high-density region explored with Gaia's special observation  mode - voice (GaiaFPR) - YouTube">
            <a:extLst>
              <a:ext uri="{FF2B5EF4-FFF2-40B4-BE49-F238E27FC236}">
                <a16:creationId xmlns:a16="http://schemas.microsoft.com/office/drawing/2014/main" id="{504E6C5F-1F12-62BC-A616-21075CB9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4" y="3595175"/>
            <a:ext cx="2664781" cy="14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5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37B1C-0D52-18DF-7831-FC889464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B0F0DA-A469-3097-2436-85AB44E75D67}"/>
              </a:ext>
            </a:extLst>
          </p:cNvPr>
          <p:cNvSpPr/>
          <p:nvPr/>
        </p:nvSpPr>
        <p:spPr>
          <a:xfrm rot="5400000">
            <a:off x="-1143000" y="1143000"/>
            <a:ext cx="6858000" cy="4572000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45B5C46B-D812-F9F9-7FCC-17A0C743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58" y="6121497"/>
            <a:ext cx="2926680" cy="6264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2390607-F6E3-A5EB-1DCC-81541E399C91}"/>
              </a:ext>
            </a:extLst>
          </p:cNvPr>
          <p:cNvSpPr txBox="1">
            <a:spLocks/>
          </p:cNvSpPr>
          <p:nvPr/>
        </p:nvSpPr>
        <p:spPr>
          <a:xfrm>
            <a:off x="368753" y="131874"/>
            <a:ext cx="4130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LZ detector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6A256B-B33C-C329-E2B8-EDDF55616CC4}"/>
              </a:ext>
            </a:extLst>
          </p:cNvPr>
          <p:cNvSpPr txBox="1"/>
          <p:nvPr/>
        </p:nvSpPr>
        <p:spPr>
          <a:xfrm>
            <a:off x="6917607" y="6627168"/>
            <a:ext cx="222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noProof="0" dirty="0">
                <a:latin typeface="TITILLIUM WEBTHIN" pitchFamily="2" charset="77"/>
              </a:rPr>
              <a:t>Source: </a:t>
            </a:r>
            <a:r>
              <a:rPr lang="en-GB" sz="900" i="1" noProof="0" dirty="0">
                <a:latin typeface="TITILLIUM WEBTHIN" pitchFamily="2" charset="77"/>
                <a:hlinkClick r:id="rId3"/>
              </a:rPr>
              <a:t>LZ Dark Matter Experiment Website</a:t>
            </a:r>
            <a:endParaRPr lang="en-GB" sz="900" i="1" noProof="0" dirty="0">
              <a:latin typeface="TITILLIUM WEBTHIN" pitchFamily="2" charset="77"/>
            </a:endParaRPr>
          </a:p>
        </p:txBody>
      </p:sp>
      <p:pic>
        <p:nvPicPr>
          <p:cNvPr id="1032" name="Picture 8" descr="New Dark Matter Detector in Physics Race to Finish Line | Berkeley Lab –  Berkeley Lab News Center">
            <a:extLst>
              <a:ext uri="{FF2B5EF4-FFF2-40B4-BE49-F238E27FC236}">
                <a16:creationId xmlns:a16="http://schemas.microsoft.com/office/drawing/2014/main" id="{CCCA1153-9E0F-2E8B-1149-F50750BCC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9"/>
          <a:stretch>
            <a:fillRect/>
          </a:stretch>
        </p:blipFill>
        <p:spPr bwMode="auto">
          <a:xfrm>
            <a:off x="4571996" y="979088"/>
            <a:ext cx="4562067" cy="53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F966B9C-DEB9-A45A-E528-EDCD4A712715}"/>
              </a:ext>
            </a:extLst>
          </p:cNvPr>
          <p:cNvSpPr/>
          <p:nvPr/>
        </p:nvSpPr>
        <p:spPr>
          <a:xfrm>
            <a:off x="4581932" y="0"/>
            <a:ext cx="4562068" cy="97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679195F-EF7A-E8A3-EDF0-FFA6D950A2F9}"/>
              </a:ext>
            </a:extLst>
          </p:cNvPr>
          <p:cNvSpPr/>
          <p:nvPr/>
        </p:nvSpPr>
        <p:spPr>
          <a:xfrm>
            <a:off x="4581932" y="6280431"/>
            <a:ext cx="4552131" cy="577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B77D42-A276-C93D-0A88-2726D1977262}"/>
              </a:ext>
            </a:extLst>
          </p:cNvPr>
          <p:cNvSpPr txBox="1"/>
          <p:nvPr/>
        </p:nvSpPr>
        <p:spPr>
          <a:xfrm>
            <a:off x="4628886" y="6130634"/>
            <a:ext cx="4577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latin typeface="Titillium Web" panose="00000500000000000000" pitchFamily="2" charset="0"/>
              </a:rPr>
              <a:t>https://newscenter.lbl.gov/2017/02/13/next-gen-dark-matter-detector-race-finish-line/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979B689E-C144-C82C-A46F-47F1C647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166649"/>
            <a:ext cx="4351280" cy="46354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800" dirty="0">
                <a:latin typeface="Titillium Web" pitchFamily="2" charset="77"/>
              </a:rPr>
              <a:t>2-phase </a:t>
            </a:r>
            <a:r>
              <a:rPr lang="pt-PT" sz="1800" dirty="0" err="1">
                <a:latin typeface="Titillium Web" pitchFamily="2" charset="77"/>
              </a:rPr>
              <a:t>xenon</a:t>
            </a:r>
            <a:r>
              <a:rPr lang="pt-PT" sz="1800" dirty="0">
                <a:latin typeface="Titillium Web" pitchFamily="2" charset="77"/>
              </a:rPr>
              <a:t> time </a:t>
            </a:r>
            <a:r>
              <a:rPr lang="pt-PT" sz="1800" dirty="0" err="1">
                <a:latin typeface="Titillium Web" pitchFamily="2" charset="77"/>
              </a:rPr>
              <a:t>projection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chamber</a:t>
            </a:r>
            <a:endParaRPr lang="pt-PT" sz="1800" dirty="0">
              <a:latin typeface="Titillium Web" pitchFamily="2" charset="77"/>
            </a:endParaRPr>
          </a:p>
          <a:p>
            <a:pPr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</a:rPr>
              <a:t>Shielding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and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ventoing</a:t>
            </a:r>
            <a:endParaRPr lang="pt-PT" sz="1800" dirty="0">
              <a:latin typeface="Titillium Web" pitchFamily="2" charset="77"/>
            </a:endParaRPr>
          </a:p>
          <a:p>
            <a:pPr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Installed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underground</a:t>
            </a:r>
          </a:p>
          <a:p>
            <a:pPr>
              <a:lnSpc>
                <a:spcPct val="15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Low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threshold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pt-PT" sz="1800" dirty="0">
                <a:latin typeface="Titillium Web" pitchFamily="2" charset="77"/>
                <a:cs typeface="Poppins Light" pitchFamily="2" charset="77"/>
              </a:rPr>
              <a:t>ER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and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NR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discrimination</a:t>
            </a:r>
            <a:endParaRPr lang="pt-PT" sz="1400" dirty="0">
              <a:latin typeface="Titillium Web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570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7936C-1151-C88C-9483-E4301E374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padrão, Simetria, círculo, arte&#10;&#10;Os conteúdos gerados por IA podem estar incorretos.">
            <a:extLst>
              <a:ext uri="{FF2B5EF4-FFF2-40B4-BE49-F238E27FC236}">
                <a16:creationId xmlns:a16="http://schemas.microsoft.com/office/drawing/2014/main" id="{2C93CED1-6248-B64E-5237-97F748F4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97" r="16035" b="634"/>
          <a:stretch>
            <a:fillRect/>
          </a:stretch>
        </p:blipFill>
        <p:spPr>
          <a:xfrm>
            <a:off x="4571997" y="0"/>
            <a:ext cx="4572003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FB8E582-654B-41CF-0C20-CA3597FAC748}"/>
              </a:ext>
            </a:extLst>
          </p:cNvPr>
          <p:cNvSpPr/>
          <p:nvPr/>
        </p:nvSpPr>
        <p:spPr>
          <a:xfrm rot="5400000">
            <a:off x="-1143000" y="1143000"/>
            <a:ext cx="6858000" cy="4572000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41AD3028-2339-137A-258B-AE677B055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58" y="6121497"/>
            <a:ext cx="2926680" cy="6264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726D82E-2069-EA1D-1BB6-BB3D40AF62FC}"/>
              </a:ext>
            </a:extLst>
          </p:cNvPr>
          <p:cNvSpPr txBox="1">
            <a:spLocks/>
          </p:cNvSpPr>
          <p:nvPr/>
        </p:nvSpPr>
        <p:spPr>
          <a:xfrm>
            <a:off x="220715" y="131874"/>
            <a:ext cx="4351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Case studied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4CC301-531C-97C3-48B1-6CDC74825E11}"/>
              </a:ext>
            </a:extLst>
          </p:cNvPr>
          <p:cNvSpPr txBox="1"/>
          <p:nvPr/>
        </p:nvSpPr>
        <p:spPr>
          <a:xfrm>
            <a:off x="6917607" y="6627168"/>
            <a:ext cx="222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noProof="0" dirty="0">
                <a:latin typeface="TITILLIUM WEBTHIN" pitchFamily="2" charset="77"/>
              </a:rPr>
              <a:t>Source: </a:t>
            </a:r>
            <a:r>
              <a:rPr lang="en-GB" sz="900" i="1" noProof="0" dirty="0">
                <a:latin typeface="TITILLIUM WEBTHIN" pitchFamily="2" charset="77"/>
                <a:hlinkClick r:id="rId4"/>
              </a:rPr>
              <a:t>LZ Dark Matter Experiment Website</a:t>
            </a:r>
            <a:endParaRPr lang="en-GB" sz="900" i="1" noProof="0" dirty="0">
              <a:latin typeface="TITILLIUM WEBTHIN" pitchFamily="2" charset="77"/>
            </a:endParaRPr>
          </a:p>
        </p:txBody>
      </p:sp>
      <p:sp>
        <p:nvSpPr>
          <p:cNvPr id="2" name="Marcador de Posição de Conteúdo 2">
            <a:extLst>
              <a:ext uri="{FF2B5EF4-FFF2-40B4-BE49-F238E27FC236}">
                <a16:creationId xmlns:a16="http://schemas.microsoft.com/office/drawing/2014/main" id="{72F32015-EA1A-F7C3-F4EA-195E9205C6EE}"/>
              </a:ext>
            </a:extLst>
          </p:cNvPr>
          <p:cNvSpPr txBox="1">
            <a:spLocks/>
          </p:cNvSpPr>
          <p:nvPr/>
        </p:nvSpPr>
        <p:spPr>
          <a:xfrm>
            <a:off x="446313" y="1457437"/>
            <a:ext cx="3679371" cy="434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PT" sz="1800" dirty="0" err="1">
                <a:latin typeface="Titillium Web" pitchFamily="2" charset="77"/>
              </a:rPr>
              <a:t>Considering</a:t>
            </a:r>
            <a:r>
              <a:rPr lang="pt-PT" sz="1800" dirty="0">
                <a:latin typeface="Titillium Web" pitchFamily="2" charset="77"/>
              </a:rPr>
              <a:t> a </a:t>
            </a:r>
            <a:r>
              <a:rPr lang="pt-PT" sz="1800" dirty="0" err="1">
                <a:latin typeface="Titillium Web" pitchFamily="2" charset="77"/>
              </a:rPr>
              <a:t>detector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that</a:t>
            </a:r>
            <a:r>
              <a:rPr lang="pt-PT" sz="1800" dirty="0">
                <a:latin typeface="Titillium Web" pitchFamily="2" charset="77"/>
              </a:rPr>
              <a:t> </a:t>
            </a:r>
            <a:r>
              <a:rPr lang="pt-PT" sz="1800" dirty="0" err="1">
                <a:latin typeface="Titillium Web" pitchFamily="2" charset="77"/>
              </a:rPr>
              <a:t>works</a:t>
            </a:r>
            <a:r>
              <a:rPr lang="pt-PT" sz="1800" dirty="0">
                <a:latin typeface="Titillium Web" pitchFamily="2" charset="77"/>
              </a:rPr>
              <a:t> in a similar </a:t>
            </a:r>
            <a:r>
              <a:rPr lang="pt-PT" sz="1800" dirty="0" err="1">
                <a:latin typeface="Titillium Web" pitchFamily="2" charset="77"/>
              </a:rPr>
              <a:t>way</a:t>
            </a:r>
            <a:r>
              <a:rPr lang="pt-PT" sz="1800" dirty="0">
                <a:latin typeface="Titillium Web" pitchFamily="2" charset="77"/>
              </a:rPr>
              <a:t> to LZ</a:t>
            </a:r>
          </a:p>
          <a:p>
            <a:pPr>
              <a:lnSpc>
                <a:spcPct val="10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were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looking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for nuclear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recoils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caused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by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wimps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in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the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energy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range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of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5 to 50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KeV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>
              <a:lnSpc>
                <a:spcPct val="100000"/>
              </a:lnSpc>
            </a:pP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The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expected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interactions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in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our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region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were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1.5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and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we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</a:t>
            </a:r>
            <a:r>
              <a:rPr lang="pt-PT" sz="1800" dirty="0" err="1">
                <a:latin typeface="Titillium Web" pitchFamily="2" charset="77"/>
                <a:cs typeface="Poppins Light" pitchFamily="2" charset="77"/>
              </a:rPr>
              <a:t>observed</a:t>
            </a:r>
            <a:r>
              <a:rPr lang="pt-PT" sz="1800" dirty="0">
                <a:latin typeface="Titillium Web" pitchFamily="2" charset="77"/>
                <a:cs typeface="Poppins Light" pitchFamily="2" charset="77"/>
              </a:rPr>
              <a:t> 4 </a:t>
            </a:r>
            <a:r>
              <a:rPr lang="pt-PT" sz="1800">
                <a:latin typeface="Titillium Web" pitchFamily="2" charset="77"/>
                <a:cs typeface="Poppins Light" pitchFamily="2" charset="77"/>
              </a:rPr>
              <a:t>interactions</a:t>
            </a:r>
            <a:endParaRPr lang="pt-PT" sz="1800" dirty="0">
              <a:latin typeface="Titillium Web" pitchFamily="2" charset="77"/>
              <a:cs typeface="Poppins Light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pt-PT" sz="1800" dirty="0">
              <a:latin typeface="Titillium Web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456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9455C-E8AA-E43A-F4D0-D01560A3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CF901-28FB-9168-15B7-9818C4E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noProof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Plot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66B53F-6453-56B2-7BA5-C6BCF61F6C01}"/>
              </a:ext>
            </a:extLst>
          </p:cNvPr>
          <p:cNvSpPr/>
          <p:nvPr/>
        </p:nvSpPr>
        <p:spPr>
          <a:xfrm rot="5400000">
            <a:off x="-3287488" y="3287484"/>
            <a:ext cx="6858002" cy="283033"/>
          </a:xfrm>
          <a:prstGeom prst="rect">
            <a:avLst/>
          </a:prstGeom>
          <a:gradFill>
            <a:gsLst>
              <a:gs pos="0">
                <a:schemeClr val="accent4"/>
              </a:gs>
              <a:gs pos="54000">
                <a:schemeClr val="accent6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Uma imagem com texto, Tipo de letra, preto, captura de ecrã&#10;&#10;Os conteúdos gerados por IA podem estar incorretos.">
            <a:extLst>
              <a:ext uri="{FF2B5EF4-FFF2-40B4-BE49-F238E27FC236}">
                <a16:creationId xmlns:a16="http://schemas.microsoft.com/office/drawing/2014/main" id="{9924585D-28B2-A3B3-7659-F9021ED7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60" y="6155400"/>
            <a:ext cx="2926680" cy="626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4DA3D4-9FC9-1AE1-727C-0B753B16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119" t="17372" r="17805" b="42087"/>
          <a:stretch>
            <a:fillRect/>
          </a:stretch>
        </p:blipFill>
        <p:spPr>
          <a:xfrm>
            <a:off x="1050739" y="1544524"/>
            <a:ext cx="7464612" cy="45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1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IP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73F6D"/>
      </a:accent1>
      <a:accent2>
        <a:srgbClr val="194FB0"/>
      </a:accent2>
      <a:accent3>
        <a:srgbClr val="3A6CB5"/>
      </a:accent3>
      <a:accent4>
        <a:srgbClr val="AEC0D6"/>
      </a:accent4>
      <a:accent5>
        <a:srgbClr val="2C2C2C"/>
      </a:accent5>
      <a:accent6>
        <a:srgbClr val="F3D986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360</Words>
  <Application>Microsoft Office PowerPoint</Application>
  <PresentationFormat>Apresentação no Ecrã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Open Sans</vt:lpstr>
      <vt:lpstr>Open Sans Semibold</vt:lpstr>
      <vt:lpstr>Poppins</vt:lpstr>
      <vt:lpstr>Poppins Medium</vt:lpstr>
      <vt:lpstr>Rockwell</vt:lpstr>
      <vt:lpstr>Titillium Web</vt:lpstr>
      <vt:lpstr>TITILLIUM WEBTHIN</vt:lpstr>
      <vt:lpstr>Tema do Office</vt:lpstr>
      <vt:lpstr>Introduction to Direct Dark Matter Detection </vt:lpstr>
      <vt:lpstr>How do we know Dark Matter exists?</vt:lpstr>
      <vt:lpstr>Dark Matter properties:</vt:lpstr>
      <vt:lpstr>The candidate we are studying</vt:lpstr>
      <vt:lpstr>Apresentação do PowerPoint</vt:lpstr>
      <vt:lpstr>Dark Matter detection</vt:lpstr>
      <vt:lpstr>Apresentação do PowerPoint</vt:lpstr>
      <vt:lpstr>Apresentação do PowerPoint</vt:lpstr>
      <vt:lpstr>Plot</vt:lpstr>
      <vt:lpstr>Question? 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Direct Dark Matter Detection </dc:title>
  <dc:creator>Rafael Bento</dc:creator>
  <cp:lastModifiedBy>João Pedro Ferreira Marques</cp:lastModifiedBy>
  <cp:revision>14</cp:revision>
  <dcterms:created xsi:type="dcterms:W3CDTF">2025-08-29T15:11:42Z</dcterms:created>
  <dcterms:modified xsi:type="dcterms:W3CDTF">2025-09-05T13:44:44Z</dcterms:modified>
</cp:coreProperties>
</file>