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29"/>
  </p:notesMasterIdLst>
  <p:sldIdLst>
    <p:sldId id="256" r:id="rId2"/>
    <p:sldId id="303" r:id="rId3"/>
    <p:sldId id="271" r:id="rId4"/>
    <p:sldId id="258" r:id="rId5"/>
    <p:sldId id="302" r:id="rId6"/>
    <p:sldId id="306" r:id="rId7"/>
    <p:sldId id="262" r:id="rId8"/>
    <p:sldId id="285" r:id="rId9"/>
    <p:sldId id="263" r:id="rId10"/>
    <p:sldId id="264" r:id="rId11"/>
    <p:sldId id="265" r:id="rId12"/>
    <p:sldId id="286" r:id="rId13"/>
    <p:sldId id="266" r:id="rId14"/>
    <p:sldId id="273" r:id="rId15"/>
    <p:sldId id="267" r:id="rId16"/>
    <p:sldId id="274" r:id="rId17"/>
    <p:sldId id="268" r:id="rId18"/>
    <p:sldId id="276" r:id="rId19"/>
    <p:sldId id="277" r:id="rId20"/>
    <p:sldId id="305" r:id="rId21"/>
    <p:sldId id="278" r:id="rId22"/>
    <p:sldId id="304" r:id="rId23"/>
    <p:sldId id="287" r:id="rId24"/>
    <p:sldId id="284" r:id="rId25"/>
    <p:sldId id="308" r:id="rId26"/>
    <p:sldId id="294" r:id="rId27"/>
    <p:sldId id="261" r:id="rId2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DE1F6-C8DA-E47A-65B5-B22790BC9AAD}" v="754" dt="2025-09-04T09:51:16.624"/>
    <p1510:client id="{424B1182-0222-08D0-0C2C-0C0E54EA58C7}" v="890" dt="2025-09-04T13:35:28.903"/>
    <p1510:client id="{4B7D56AB-1E24-4673-4BC9-F700B7944D87}" v="739" dt="2025-09-04T17:21:46.065"/>
    <p1510:client id="{5D18D28F-84F4-F0F2-D968-D4FA69051528}" v="4" dt="2025-09-04T13:36:34.226"/>
    <p1510:client id="{5E2C2E2C-B99E-C24F-365B-D4E8AB1E8B91}" v="281" vWet="283" dt="2025-09-04T16:14:20.784"/>
    <p1510:client id="{61F6DDB8-2B29-DD98-BEE8-EF7EFBDC9BB3}" v="11" dt="2025-09-04T14:17:59.087"/>
    <p1510:client id="{90346C54-0C54-4BD7-AA42-38803A307817}" v="11643" dt="2025-09-05T08:31:22.632"/>
    <p1510:client id="{910139BE-43FE-7116-CABB-1717D14AB531}" v="4" dt="2025-09-04T15:33:30.911"/>
    <p1510:client id="{A87D87EA-24C6-ED08-C17D-DFA8B162A4F3}" v="561" dt="2025-09-04T15:12:17.404"/>
    <p1510:client id="{B1F75530-5314-D840-8E6B-6CC98002152E}" v="268" dt="2025-09-04T14:05:47.653"/>
    <p1510:client id="{F68639F3-AD93-8B5D-3933-0A26F3FFCCC1}" v="65" dt="2025-09-04T23:43:19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59256-979C-4F63-B447-994733CF3648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15F3-0222-4448-94A9-CBADE6EF5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4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15F3-0222-4448-94A9-CBADE6EF5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28896-2E8F-2936-894D-707E1056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17D2583-CE66-5B78-FF9F-450E69B1A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737F8E3-6E1F-3CCC-EDA1-F9018E9C0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2ED335C-4057-C075-0B81-79CE08DFB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15F3-0222-4448-94A9-CBADE6EF5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2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856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4696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9071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1384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9413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446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352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073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204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313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3451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46.png"/><Relationship Id="rId5" Type="http://schemas.openxmlformats.org/officeDocument/2006/relationships/image" Target="../media/image27.png"/><Relationship Id="rId10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4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28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CE93512F-2E2B-AEEC-2A26-63B651939A97}"/>
              </a:ext>
            </a:extLst>
          </p:cNvPr>
          <p:cNvSpPr/>
          <p:nvPr/>
        </p:nvSpPr>
        <p:spPr>
          <a:xfrm>
            <a:off x="0" y="0"/>
            <a:ext cx="12188932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5" name="Imagem 4" descr="Uma imagem com Saturação de cores, Arte fractal&#10;&#10;Os conteúdos gerados por IA poderão estar incorretos.">
            <a:extLst>
              <a:ext uri="{FF2B5EF4-FFF2-40B4-BE49-F238E27FC236}">
                <a16:creationId xmlns:a16="http://schemas.microsoft.com/office/drawing/2014/main" id="{473A07ED-878B-93AC-E68E-31D8BD87C1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  <a:noFill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6726372-2DB3-6124-5ED1-371052EDA867}"/>
              </a:ext>
            </a:extLst>
          </p:cNvPr>
          <p:cNvSpPr/>
          <p:nvPr/>
        </p:nvSpPr>
        <p:spPr>
          <a:xfrm>
            <a:off x="5555052" y="4363655"/>
            <a:ext cx="6636948" cy="15229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6254C3B-127F-BB72-5499-B22A867908ED}"/>
              </a:ext>
            </a:extLst>
          </p:cNvPr>
          <p:cNvSpPr/>
          <p:nvPr/>
        </p:nvSpPr>
        <p:spPr>
          <a:xfrm>
            <a:off x="0" y="818689"/>
            <a:ext cx="12192000" cy="24576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55052" y="971396"/>
            <a:ext cx="5870184" cy="285953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noProof="0">
                <a:solidFill>
                  <a:srgbClr val="FFFFFF"/>
                </a:solidFill>
                <a:ea typeface="+mj-lt"/>
                <a:cs typeface="+mj-lt"/>
              </a:rPr>
              <a:t>Resolving the Fundamental QCD Degrees of Freedom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55052" y="4482450"/>
            <a:ext cx="5824468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>
                <a:solidFill>
                  <a:srgbClr val="FFFFFF"/>
                </a:solidFill>
              </a:rPr>
              <a:t>Work by: Dilan </a:t>
            </a:r>
            <a:r>
              <a:rPr lang="en-US" noProof="0" err="1">
                <a:solidFill>
                  <a:srgbClr val="FFFFFF"/>
                </a:solidFill>
              </a:rPr>
              <a:t>Premgi</a:t>
            </a:r>
            <a:r>
              <a:rPr lang="en-US" noProof="0">
                <a:solidFill>
                  <a:srgbClr val="FFFFFF"/>
                </a:solidFill>
              </a:rPr>
              <a:t> and Carolina Batista</a:t>
            </a:r>
          </a:p>
          <a:p>
            <a:r>
              <a:rPr lang="en-US" noProof="0">
                <a:solidFill>
                  <a:srgbClr val="FFFFFF"/>
                </a:solidFill>
              </a:rPr>
              <a:t>Supervised by: Liliana Apolinário e Nuno Olavo Madureira</a:t>
            </a:r>
          </a:p>
          <a:p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9" name="AutoShape 2" descr="First microseconds of early universe: How quark-gluon plasma behaved">
            <a:extLst>
              <a:ext uri="{FF2B5EF4-FFF2-40B4-BE49-F238E27FC236}">
                <a16:creationId xmlns:a16="http://schemas.microsoft.com/office/drawing/2014/main" id="{7B6D6A0B-B38F-FC66-3B77-CD70F67456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pic>
        <p:nvPicPr>
          <p:cNvPr id="11" name="Imagem 10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873ED043-5AAF-E54C-76F6-21BECA698D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DE37C2B3-9D8E-7D5D-7E2F-EB9769DBF990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988977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ângulo retângulo 5">
            <a:extLst>
              <a:ext uri="{FF2B5EF4-FFF2-40B4-BE49-F238E27FC236}">
                <a16:creationId xmlns:a16="http://schemas.microsoft.com/office/drawing/2014/main" id="{D6D5F966-92C2-0988-82B1-A7A79BCBAB62}"/>
              </a:ext>
            </a:extLst>
          </p:cNvPr>
          <p:cNvSpPr/>
          <p:nvPr/>
        </p:nvSpPr>
        <p:spPr>
          <a:xfrm flipH="1">
            <a:off x="0" y="6409589"/>
            <a:ext cx="12191998" cy="45685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riângulo retângulo 5">
            <a:extLst>
              <a:ext uri="{FF2B5EF4-FFF2-40B4-BE49-F238E27FC236}">
                <a16:creationId xmlns:a16="http://schemas.microsoft.com/office/drawing/2014/main" id="{9D3C94AF-74F0-51F8-3E6E-33B9A71B7721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9" name="Imagem 18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20807E65-C181-32D1-7647-86155A143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5B63CBD5-D992-DB69-05FA-90295E089247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D9F1ED3-8F9F-FACF-7C2E-D3E109B15B09}"/>
              </a:ext>
            </a:extLst>
          </p:cNvPr>
          <p:cNvSpPr/>
          <p:nvPr/>
        </p:nvSpPr>
        <p:spPr>
          <a:xfrm>
            <a:off x="7892391" y="1621537"/>
            <a:ext cx="6555129" cy="14554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84475C-71A5-8773-326D-C1B8D056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Jets – What are Jets?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3E4FE67-F94C-0332-D576-604275E9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22F9F91D-95D1-CE77-6D89-3947A798BE25}"/>
              </a:ext>
            </a:extLst>
          </p:cNvPr>
          <p:cNvSpPr/>
          <p:nvPr/>
        </p:nvSpPr>
        <p:spPr>
          <a:xfrm flipV="1">
            <a:off x="2816259" y="3455390"/>
            <a:ext cx="701667" cy="82563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8B735249-5F90-17F7-620C-7BFB7F4FF162}"/>
              </a:ext>
            </a:extLst>
          </p:cNvPr>
          <p:cNvSpPr/>
          <p:nvPr/>
        </p:nvSpPr>
        <p:spPr>
          <a:xfrm flipV="1">
            <a:off x="3519520" y="3047149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A17D3A3E-FBB1-CB79-5B12-26FFEAAD8D5D}"/>
              </a:ext>
            </a:extLst>
          </p:cNvPr>
          <p:cNvSpPr/>
          <p:nvPr/>
        </p:nvSpPr>
        <p:spPr>
          <a:xfrm>
            <a:off x="3526497" y="3446517"/>
            <a:ext cx="412168" cy="29973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DC0C501A-4359-2722-F521-7F989408E4D6}"/>
              </a:ext>
            </a:extLst>
          </p:cNvPr>
          <p:cNvSpPr/>
          <p:nvPr/>
        </p:nvSpPr>
        <p:spPr>
          <a:xfrm flipV="1">
            <a:off x="3500265" y="4638984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92A67718-2921-8A09-0A99-EA497646050A}"/>
              </a:ext>
            </a:extLst>
          </p:cNvPr>
          <p:cNvSpPr/>
          <p:nvPr/>
        </p:nvSpPr>
        <p:spPr>
          <a:xfrm flipV="1">
            <a:off x="3933323" y="2799985"/>
            <a:ext cx="424488" cy="2454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AC80AA39-B283-40A9-A2D8-01D1F4116033}"/>
              </a:ext>
            </a:extLst>
          </p:cNvPr>
          <p:cNvSpPr/>
          <p:nvPr/>
        </p:nvSpPr>
        <p:spPr>
          <a:xfrm>
            <a:off x="3938666" y="3044630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id="{A2879CA1-2D8C-E076-92FF-EE500E87B97F}"/>
              </a:ext>
            </a:extLst>
          </p:cNvPr>
          <p:cNvSpPr/>
          <p:nvPr/>
        </p:nvSpPr>
        <p:spPr>
          <a:xfrm flipV="1">
            <a:off x="3924752" y="3545736"/>
            <a:ext cx="419145" cy="19468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6" name="AutoShape 13">
            <a:extLst>
              <a:ext uri="{FF2B5EF4-FFF2-40B4-BE49-F238E27FC236}">
                <a16:creationId xmlns:a16="http://schemas.microsoft.com/office/drawing/2014/main" id="{239A5BEE-A78C-3B83-4B69-D21F7FDDFADE}"/>
              </a:ext>
            </a:extLst>
          </p:cNvPr>
          <p:cNvSpPr/>
          <p:nvPr/>
        </p:nvSpPr>
        <p:spPr>
          <a:xfrm>
            <a:off x="3933323" y="3742168"/>
            <a:ext cx="410574" cy="20545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CE4FB14C-0F6F-0B6A-D686-9CD5B5139696}"/>
              </a:ext>
            </a:extLst>
          </p:cNvPr>
          <p:cNvSpPr/>
          <p:nvPr/>
        </p:nvSpPr>
        <p:spPr>
          <a:xfrm flipV="1">
            <a:off x="3919410" y="4463236"/>
            <a:ext cx="410574" cy="169919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0" name="AutoShape 15">
            <a:extLst>
              <a:ext uri="{FF2B5EF4-FFF2-40B4-BE49-F238E27FC236}">
                <a16:creationId xmlns:a16="http://schemas.microsoft.com/office/drawing/2014/main" id="{5A4F6C96-8757-EFED-A59F-5EBEB9895424}"/>
              </a:ext>
            </a:extLst>
          </p:cNvPr>
          <p:cNvSpPr/>
          <p:nvPr/>
        </p:nvSpPr>
        <p:spPr>
          <a:xfrm>
            <a:off x="3919410" y="4645683"/>
            <a:ext cx="410574" cy="219442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2" name="AutoShape 16">
            <a:extLst>
              <a:ext uri="{FF2B5EF4-FFF2-40B4-BE49-F238E27FC236}">
                <a16:creationId xmlns:a16="http://schemas.microsoft.com/office/drawing/2014/main" id="{CFED2B00-90E7-D1E8-F220-40CF3A311807}"/>
              </a:ext>
            </a:extLst>
          </p:cNvPr>
          <p:cNvSpPr/>
          <p:nvPr/>
        </p:nvSpPr>
        <p:spPr>
          <a:xfrm flipV="1">
            <a:off x="3938665" y="5146362"/>
            <a:ext cx="405232" cy="17687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4" name="AutoShape 17">
            <a:extLst>
              <a:ext uri="{FF2B5EF4-FFF2-40B4-BE49-F238E27FC236}">
                <a16:creationId xmlns:a16="http://schemas.microsoft.com/office/drawing/2014/main" id="{8FC26E06-3999-10B7-9CED-D040DB4CF81C}"/>
              </a:ext>
            </a:extLst>
          </p:cNvPr>
          <p:cNvSpPr/>
          <p:nvPr/>
        </p:nvSpPr>
        <p:spPr>
          <a:xfrm>
            <a:off x="3924752" y="5316333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61F13FE3-3126-9CA8-29A0-F9F6104B419B}"/>
              </a:ext>
            </a:extLst>
          </p:cNvPr>
          <p:cNvSpPr txBox="1"/>
          <p:nvPr/>
        </p:nvSpPr>
        <p:spPr>
          <a:xfrm>
            <a:off x="4325893" y="5037505"/>
            <a:ext cx="374224" cy="6673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lang="en-US" noProof="0"/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noProof="0"/>
          </a:p>
        </p:txBody>
      </p:sp>
      <p:grpSp>
        <p:nvGrpSpPr>
          <p:cNvPr id="40" name="Group 21">
            <a:extLst>
              <a:ext uri="{FF2B5EF4-FFF2-40B4-BE49-F238E27FC236}">
                <a16:creationId xmlns:a16="http://schemas.microsoft.com/office/drawing/2014/main" id="{5158C416-6B34-A567-502C-0C4346031089}"/>
              </a:ext>
            </a:extLst>
          </p:cNvPr>
          <p:cNvGrpSpPr/>
          <p:nvPr/>
        </p:nvGrpSpPr>
        <p:grpSpPr>
          <a:xfrm>
            <a:off x="4282714" y="3358889"/>
            <a:ext cx="460582" cy="752952"/>
            <a:chOff x="0" y="0"/>
            <a:chExt cx="270366" cy="51599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4CCE2CE0-5F64-B314-D94F-DA6AA83D6B85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895B54AA-8720-7F40-96AD-AC5ECCA53249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44" name="Group 24">
            <a:extLst>
              <a:ext uri="{FF2B5EF4-FFF2-40B4-BE49-F238E27FC236}">
                <a16:creationId xmlns:a16="http://schemas.microsoft.com/office/drawing/2014/main" id="{F41177E9-23FB-0362-9597-EFC88DDC4D4D}"/>
              </a:ext>
            </a:extLst>
          </p:cNvPr>
          <p:cNvGrpSpPr/>
          <p:nvPr/>
        </p:nvGrpSpPr>
        <p:grpSpPr>
          <a:xfrm>
            <a:off x="4282714" y="2623485"/>
            <a:ext cx="460582" cy="752952"/>
            <a:chOff x="0" y="0"/>
            <a:chExt cx="270366" cy="515997"/>
          </a:xfrm>
        </p:grpSpPr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B94C19A0-F66E-5494-926B-EA3978EA2484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76D4C6A8-5EE5-4996-C607-9800E3C58A77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48" name="Group 27">
            <a:extLst>
              <a:ext uri="{FF2B5EF4-FFF2-40B4-BE49-F238E27FC236}">
                <a16:creationId xmlns:a16="http://schemas.microsoft.com/office/drawing/2014/main" id="{1C18D986-A296-28AA-3C62-EC2D9BBE69CB}"/>
              </a:ext>
            </a:extLst>
          </p:cNvPr>
          <p:cNvGrpSpPr/>
          <p:nvPr/>
        </p:nvGrpSpPr>
        <p:grpSpPr>
          <a:xfrm>
            <a:off x="4282714" y="4238240"/>
            <a:ext cx="460582" cy="752952"/>
            <a:chOff x="0" y="0"/>
            <a:chExt cx="270366" cy="515997"/>
          </a:xfrm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D5E535FB-232D-0C65-55E9-0AB6E11104F5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C5261B2D-BE01-D718-8186-59EEA5BD0EBB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92F414-FFE8-9754-3B05-53243DB22B9A}"/>
              </a:ext>
            </a:extLst>
          </p:cNvPr>
          <p:cNvSpPr txBox="1"/>
          <p:nvPr/>
        </p:nvSpPr>
        <p:spPr>
          <a:xfrm>
            <a:off x="7990270" y="1699839"/>
            <a:ext cx="4030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noProof="0"/>
              <a:t>The resulting structure from quark or/and gluon fragmentation and hadronization (i.e. collimated spray of energetic hadrons).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4D6F27-EEA0-54E8-80D5-C008091ECA92}"/>
              </a:ext>
            </a:extLst>
          </p:cNvPr>
          <p:cNvSpPr/>
          <p:nvPr/>
        </p:nvSpPr>
        <p:spPr>
          <a:xfrm>
            <a:off x="613629" y="3102184"/>
            <a:ext cx="314350" cy="3294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/>
              <a:t>p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631A510-C0E4-21E1-BBA5-29E450A394B1}"/>
              </a:ext>
            </a:extLst>
          </p:cNvPr>
          <p:cNvSpPr/>
          <p:nvPr/>
        </p:nvSpPr>
        <p:spPr>
          <a:xfrm>
            <a:off x="1821801" y="5457376"/>
            <a:ext cx="314350" cy="3294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/>
              <a:t>p</a:t>
            </a:r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AE0A8728-FE4C-D491-7D9D-E7B4A1CB8EE2}"/>
              </a:ext>
            </a:extLst>
          </p:cNvPr>
          <p:cNvSpPr/>
          <p:nvPr/>
        </p:nvSpPr>
        <p:spPr>
          <a:xfrm rot="3848801">
            <a:off x="733892" y="3749309"/>
            <a:ext cx="720016" cy="254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31E24911-3BF4-B7BE-E7B1-3811C443D85A}"/>
              </a:ext>
            </a:extLst>
          </p:cNvPr>
          <p:cNvSpPr/>
          <p:nvPr/>
        </p:nvSpPr>
        <p:spPr>
          <a:xfrm rot="14468630">
            <a:off x="1340549" y="4945011"/>
            <a:ext cx="720016" cy="25460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1" name="Explosão: 8 Pontos 40">
            <a:extLst>
              <a:ext uri="{FF2B5EF4-FFF2-40B4-BE49-F238E27FC236}">
                <a16:creationId xmlns:a16="http://schemas.microsoft.com/office/drawing/2014/main" id="{0E626C97-BC8E-3A3A-4374-DEE28EC2F8E3}"/>
              </a:ext>
            </a:extLst>
          </p:cNvPr>
          <p:cNvSpPr/>
          <p:nvPr/>
        </p:nvSpPr>
        <p:spPr>
          <a:xfrm>
            <a:off x="1126485" y="4203143"/>
            <a:ext cx="543098" cy="524973"/>
          </a:xfrm>
          <a:prstGeom prst="irregularSeal1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3AB97C87-729D-8C8F-4738-78D63FEE2EC9}"/>
              </a:ext>
            </a:extLst>
          </p:cNvPr>
          <p:cNvSpPr txBox="1"/>
          <p:nvPr/>
        </p:nvSpPr>
        <p:spPr>
          <a:xfrm>
            <a:off x="2145229" y="4387605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g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7000FB96-F194-9D34-0809-BDBD98CB78E1}"/>
              </a:ext>
            </a:extLst>
          </p:cNvPr>
          <p:cNvSpPr txBox="1"/>
          <p:nvPr/>
        </p:nvSpPr>
        <p:spPr>
          <a:xfrm>
            <a:off x="2925145" y="4554459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q</a:t>
            </a:r>
          </a:p>
        </p:txBody>
      </p:sp>
      <p:pic>
        <p:nvPicPr>
          <p:cNvPr id="84" name="Imagem 83" descr="Uma imagem com círculo, Gráficos&#10;&#10;Os conteúdos gerados por IA poderão estar incorretos.">
            <a:extLst>
              <a:ext uri="{FF2B5EF4-FFF2-40B4-BE49-F238E27FC236}">
                <a16:creationId xmlns:a16="http://schemas.microsoft.com/office/drawing/2014/main" id="{A69F6854-F0B9-9FEC-45C3-3DBD05AF9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369" y="4984236"/>
            <a:ext cx="464809" cy="779188"/>
          </a:xfrm>
          <a:prstGeom prst="rect">
            <a:avLst/>
          </a:prstGeom>
        </p:spPr>
      </p:pic>
      <p:sp>
        <p:nvSpPr>
          <p:cNvPr id="87" name="Freeform 3">
            <a:extLst>
              <a:ext uri="{FF2B5EF4-FFF2-40B4-BE49-F238E27FC236}">
                <a16:creationId xmlns:a16="http://schemas.microsoft.com/office/drawing/2014/main" id="{0B00EDE2-CD86-EEF3-EFDF-DD494ED01E4E}"/>
              </a:ext>
            </a:extLst>
          </p:cNvPr>
          <p:cNvSpPr/>
          <p:nvPr/>
        </p:nvSpPr>
        <p:spPr>
          <a:xfrm rot="7189683">
            <a:off x="2046504" y="3874874"/>
            <a:ext cx="555410" cy="855265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90" name="Freeform 3">
            <a:extLst>
              <a:ext uri="{FF2B5EF4-FFF2-40B4-BE49-F238E27FC236}">
                <a16:creationId xmlns:a16="http://schemas.microsoft.com/office/drawing/2014/main" id="{F21E1FFA-BA75-7869-2A58-C264C5969371}"/>
              </a:ext>
            </a:extLst>
          </p:cNvPr>
          <p:cNvSpPr/>
          <p:nvPr/>
        </p:nvSpPr>
        <p:spPr>
          <a:xfrm rot="9426125">
            <a:off x="3572637" y="4965890"/>
            <a:ext cx="293658" cy="431472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97" name="AutoShape 4">
            <a:extLst>
              <a:ext uri="{FF2B5EF4-FFF2-40B4-BE49-F238E27FC236}">
                <a16:creationId xmlns:a16="http://schemas.microsoft.com/office/drawing/2014/main" id="{FEAA93AF-F7C0-ABF9-CCE4-D17539E327EA}"/>
              </a:ext>
            </a:extLst>
          </p:cNvPr>
          <p:cNvSpPr/>
          <p:nvPr/>
        </p:nvSpPr>
        <p:spPr>
          <a:xfrm>
            <a:off x="2816258" y="4281029"/>
            <a:ext cx="688977" cy="75295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3" name="Seta: Curvada para Baixo 102">
            <a:extLst>
              <a:ext uri="{FF2B5EF4-FFF2-40B4-BE49-F238E27FC236}">
                <a16:creationId xmlns:a16="http://schemas.microsoft.com/office/drawing/2014/main" id="{2B54BE02-0781-D018-B39B-90E672ECB1B1}"/>
              </a:ext>
            </a:extLst>
          </p:cNvPr>
          <p:cNvSpPr/>
          <p:nvPr/>
        </p:nvSpPr>
        <p:spPr>
          <a:xfrm rot="18982471">
            <a:off x="1805189" y="3641283"/>
            <a:ext cx="549484" cy="337402"/>
          </a:xfrm>
          <a:prstGeom prst="curvedDown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123" name="CaixaDeTexto 5122">
            <a:extLst>
              <a:ext uri="{FF2B5EF4-FFF2-40B4-BE49-F238E27FC236}">
                <a16:creationId xmlns:a16="http://schemas.microsoft.com/office/drawing/2014/main" id="{6BAB1CF7-555E-5C8C-9CBB-A0EA07369023}"/>
              </a:ext>
            </a:extLst>
          </p:cNvPr>
          <p:cNvSpPr txBox="1"/>
          <p:nvPr/>
        </p:nvSpPr>
        <p:spPr>
          <a:xfrm>
            <a:off x="2400862" y="3729958"/>
            <a:ext cx="464031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noProof="0"/>
              <a:t>Jet </a:t>
            </a:r>
            <a:r>
              <a:rPr lang="en-US" sz="900" noProof="0" err="1"/>
              <a:t>pT</a:t>
            </a:r>
            <a:endParaRPr lang="en-US" sz="900" noProof="0"/>
          </a:p>
        </p:txBody>
      </p:sp>
      <p:sp>
        <p:nvSpPr>
          <p:cNvPr id="5128" name="Fluxograma: Processo 5127">
            <a:extLst>
              <a:ext uri="{FF2B5EF4-FFF2-40B4-BE49-F238E27FC236}">
                <a16:creationId xmlns:a16="http://schemas.microsoft.com/office/drawing/2014/main" id="{8AF8CD85-48B3-0D6C-99BB-2C6D9186C9E9}"/>
              </a:ext>
            </a:extLst>
          </p:cNvPr>
          <p:cNvSpPr/>
          <p:nvPr/>
        </p:nvSpPr>
        <p:spPr>
          <a:xfrm>
            <a:off x="3398521" y="4981237"/>
            <a:ext cx="1569720" cy="812077"/>
          </a:xfrm>
          <a:prstGeom prst="flowChartProcess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9" name="CaixaDeTexto 5128">
                <a:extLst>
                  <a:ext uri="{FF2B5EF4-FFF2-40B4-BE49-F238E27FC236}">
                    <a16:creationId xmlns:a16="http://schemas.microsoft.com/office/drawing/2014/main" id="{02865B0C-3C8D-FB72-8A2D-16D4C9E7B9F9}"/>
                  </a:ext>
                </a:extLst>
              </p:cNvPr>
              <p:cNvSpPr txBox="1"/>
              <p:nvPr/>
            </p:nvSpPr>
            <p:spPr>
              <a:xfrm>
                <a:off x="4837719" y="5629244"/>
                <a:ext cx="464031" cy="29181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noProof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noProof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 noProof="0">
                              <a:latin typeface="Cambria Math" panose="02040503050406030204" pitchFamily="18" charset="0"/>
                            </a:rPr>
                            <m:t>𝑓𝑜𝑟𝑚</m:t>
                          </m:r>
                        </m:sub>
                      </m:sSub>
                    </m:oMath>
                  </m:oMathPara>
                </a14:m>
                <a:endParaRPr lang="en-US" sz="900" noProof="0"/>
              </a:p>
            </p:txBody>
          </p:sp>
        </mc:Choice>
        <mc:Fallback>
          <p:sp>
            <p:nvSpPr>
              <p:cNvPr id="5129" name="CaixaDeTexto 5128">
                <a:extLst>
                  <a:ext uri="{FF2B5EF4-FFF2-40B4-BE49-F238E27FC236}">
                    <a16:creationId xmlns:a16="http://schemas.microsoft.com/office/drawing/2014/main" id="{02865B0C-3C8D-FB72-8A2D-16D4C9E7B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719" y="5629244"/>
                <a:ext cx="464031" cy="291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6" name="Picture 2" descr="Pseudorapidity – TikZ.net">
            <a:extLst>
              <a:ext uri="{FF2B5EF4-FFF2-40B4-BE49-F238E27FC236}">
                <a16:creationId xmlns:a16="http://schemas.microsoft.com/office/drawing/2014/main" id="{279656B5-6E61-17D4-C154-7944D646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81" y="3242996"/>
            <a:ext cx="1922811" cy="1520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4B7AC06F-91D9-30A5-70F7-CBDC2F74C493}"/>
              </a:ext>
            </a:extLst>
          </p:cNvPr>
          <p:cNvGrpSpPr/>
          <p:nvPr/>
        </p:nvGrpSpPr>
        <p:grpSpPr>
          <a:xfrm>
            <a:off x="7120109" y="4405502"/>
            <a:ext cx="3493124" cy="1845369"/>
            <a:chOff x="5828542" y="3116251"/>
            <a:chExt cx="3547199" cy="18649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36AD2DB5-F35C-4B16-74CE-5314323F8235}"/>
                    </a:ext>
                  </a:extLst>
                </p:cNvPr>
                <p:cNvSpPr txBox="1"/>
                <p:nvPr/>
              </p:nvSpPr>
              <p:spPr>
                <a:xfrm>
                  <a:off x="7313664" y="3116251"/>
                  <a:ext cx="24443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 b="0" i="1" noProof="0" smtClean="0"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lang="en-US" noProof="0"/>
                </a:p>
              </p:txBody>
            </p:sp>
          </mc:Choice>
          <mc:Fallback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36AD2DB5-F35C-4B16-74CE-5314323F8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3664" y="3116251"/>
                  <a:ext cx="244435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FA4A4E91-1226-D196-C71E-45B1B401F0BC}"/>
                </a:ext>
              </a:extLst>
            </p:cNvPr>
            <p:cNvGrpSpPr/>
            <p:nvPr/>
          </p:nvGrpSpPr>
          <p:grpSpPr>
            <a:xfrm>
              <a:off x="5828542" y="3211205"/>
              <a:ext cx="3547199" cy="1770032"/>
              <a:chOff x="5828542" y="3211205"/>
              <a:chExt cx="3547199" cy="1770032"/>
            </a:xfrm>
          </p:grpSpPr>
          <p:grpSp>
            <p:nvGrpSpPr>
              <p:cNvPr id="5135" name="Agrupar 5134">
                <a:extLst>
                  <a:ext uri="{FF2B5EF4-FFF2-40B4-BE49-F238E27FC236}">
                    <a16:creationId xmlns:a16="http://schemas.microsoft.com/office/drawing/2014/main" id="{D8807078-4FAF-435F-6EA8-3962A9B7F238}"/>
                  </a:ext>
                </a:extLst>
              </p:cNvPr>
              <p:cNvGrpSpPr/>
              <p:nvPr/>
            </p:nvGrpSpPr>
            <p:grpSpPr>
              <a:xfrm>
                <a:off x="5828542" y="3211205"/>
                <a:ext cx="3547199" cy="1770032"/>
                <a:chOff x="5877621" y="3575656"/>
                <a:chExt cx="4923991" cy="2425928"/>
              </a:xfrm>
            </p:grpSpPr>
            <p:pic>
              <p:nvPicPr>
                <p:cNvPr id="5126" name="Picture 6" descr="The effect of the pseudorapidity on the resolution of the CMS detector  TESTI — Physics">
                  <a:extLst>
                    <a:ext uri="{FF2B5EF4-FFF2-40B4-BE49-F238E27FC236}">
                      <a16:creationId xmlns:a16="http://schemas.microsoft.com/office/drawing/2014/main" id="{C6B515E7-664A-E2CD-97BF-AE137D6C66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7621" y="3575656"/>
                  <a:ext cx="4713476" cy="24244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DE30709E-89C9-BE6B-96D9-1AF1E028B7BE}"/>
                    </a:ext>
                  </a:extLst>
                </p:cNvPr>
                <p:cNvSpPr/>
                <p:nvPr/>
              </p:nvSpPr>
              <p:spPr>
                <a:xfrm>
                  <a:off x="7642445" y="4106959"/>
                  <a:ext cx="842993" cy="189462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130" name="Fluxograma: Processo 5129">
                  <a:extLst>
                    <a:ext uri="{FF2B5EF4-FFF2-40B4-BE49-F238E27FC236}">
                      <a16:creationId xmlns:a16="http://schemas.microsoft.com/office/drawing/2014/main" id="{D9311847-8066-9FA7-3D9D-673027919BA4}"/>
                    </a:ext>
                  </a:extLst>
                </p:cNvPr>
                <p:cNvSpPr/>
                <p:nvPr/>
              </p:nvSpPr>
              <p:spPr>
                <a:xfrm>
                  <a:off x="8862059" y="3809984"/>
                  <a:ext cx="678055" cy="217164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131" name="Fluxograma: Processo 5130">
                  <a:extLst>
                    <a:ext uri="{FF2B5EF4-FFF2-40B4-BE49-F238E27FC236}">
                      <a16:creationId xmlns:a16="http://schemas.microsoft.com/office/drawing/2014/main" id="{3C0D829F-9650-A807-E034-FD636A200390}"/>
                    </a:ext>
                  </a:extLst>
                </p:cNvPr>
                <p:cNvSpPr/>
                <p:nvPr/>
              </p:nvSpPr>
              <p:spPr>
                <a:xfrm>
                  <a:off x="10123557" y="4594848"/>
                  <a:ext cx="678055" cy="217164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132" name="Fluxograma: Processo 5131">
                  <a:extLst>
                    <a:ext uri="{FF2B5EF4-FFF2-40B4-BE49-F238E27FC236}">
                      <a16:creationId xmlns:a16="http://schemas.microsoft.com/office/drawing/2014/main" id="{9F5E7B42-2F98-E2F6-CC19-11CFFDA63622}"/>
                    </a:ext>
                  </a:extLst>
                </p:cNvPr>
                <p:cNvSpPr/>
                <p:nvPr/>
              </p:nvSpPr>
              <p:spPr>
                <a:xfrm>
                  <a:off x="8437794" y="4551170"/>
                  <a:ext cx="424265" cy="222875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0 h 10000"/>
                    <a:gd name="connsiteX0" fmla="*/ 0 w 11265"/>
                    <a:gd name="connsiteY0" fmla="*/ 0 h 10263"/>
                    <a:gd name="connsiteX1" fmla="*/ 11265 w 11265"/>
                    <a:gd name="connsiteY1" fmla="*/ 263 h 10263"/>
                    <a:gd name="connsiteX2" fmla="*/ 11265 w 11265"/>
                    <a:gd name="connsiteY2" fmla="*/ 10263 h 10263"/>
                    <a:gd name="connsiteX3" fmla="*/ 1265 w 11265"/>
                    <a:gd name="connsiteY3" fmla="*/ 10263 h 10263"/>
                    <a:gd name="connsiteX4" fmla="*/ 0 w 11265"/>
                    <a:gd name="connsiteY4" fmla="*/ 0 h 1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65" h="10263">
                      <a:moveTo>
                        <a:pt x="0" y="0"/>
                      </a:moveTo>
                      <a:lnTo>
                        <a:pt x="11265" y="263"/>
                      </a:lnTo>
                      <a:lnTo>
                        <a:pt x="11265" y="10263"/>
                      </a:lnTo>
                      <a:lnTo>
                        <a:pt x="1265" y="102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134" name="Triângulo retângulo 5133">
                  <a:extLst>
                    <a:ext uri="{FF2B5EF4-FFF2-40B4-BE49-F238E27FC236}">
                      <a16:creationId xmlns:a16="http://schemas.microsoft.com/office/drawing/2014/main" id="{A9A6F0F5-2142-4C9D-8258-455B7AA58DFA}"/>
                    </a:ext>
                  </a:extLst>
                </p:cNvPr>
                <p:cNvSpPr/>
                <p:nvPr/>
              </p:nvSpPr>
              <p:spPr>
                <a:xfrm flipH="1">
                  <a:off x="8695953" y="4815840"/>
                  <a:ext cx="424265" cy="201671"/>
                </a:xfrm>
                <a:custGeom>
                  <a:avLst/>
                  <a:gdLst>
                    <a:gd name="connsiteX0" fmla="*/ 0 w 424265"/>
                    <a:gd name="connsiteY0" fmla="*/ 201671 h 201671"/>
                    <a:gd name="connsiteX1" fmla="*/ 0 w 424265"/>
                    <a:gd name="connsiteY1" fmla="*/ 0 h 201671"/>
                    <a:gd name="connsiteX2" fmla="*/ 424265 w 424265"/>
                    <a:gd name="connsiteY2" fmla="*/ 201671 h 201671"/>
                    <a:gd name="connsiteX3" fmla="*/ 0 w 424265"/>
                    <a:gd name="connsiteY3" fmla="*/ 201671 h 201671"/>
                    <a:gd name="connsiteX0" fmla="*/ 0 w 424265"/>
                    <a:gd name="connsiteY0" fmla="*/ 201671 h 201671"/>
                    <a:gd name="connsiteX1" fmla="*/ 0 w 424265"/>
                    <a:gd name="connsiteY1" fmla="*/ 0 h 201671"/>
                    <a:gd name="connsiteX2" fmla="*/ 387698 w 424265"/>
                    <a:gd name="connsiteY2" fmla="*/ 127000 h 201671"/>
                    <a:gd name="connsiteX3" fmla="*/ 424265 w 424265"/>
                    <a:gd name="connsiteY3" fmla="*/ 201671 h 201671"/>
                    <a:gd name="connsiteX4" fmla="*/ 0 w 424265"/>
                    <a:gd name="connsiteY4" fmla="*/ 201671 h 201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4265" h="201671">
                      <a:moveTo>
                        <a:pt x="0" y="201671"/>
                      </a:moveTo>
                      <a:lnTo>
                        <a:pt x="0" y="0"/>
                      </a:lnTo>
                      <a:cubicBezTo>
                        <a:pt x="115686" y="54187"/>
                        <a:pt x="272012" y="72813"/>
                        <a:pt x="387698" y="127000"/>
                      </a:cubicBezTo>
                      <a:lnTo>
                        <a:pt x="424265" y="201671"/>
                      </a:lnTo>
                      <a:lnTo>
                        <a:pt x="0" y="20167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cxnSp>
            <p:nvCxnSpPr>
              <p:cNvPr id="7" name="Conexão reta unidirecional 6">
                <a:extLst>
                  <a:ext uri="{FF2B5EF4-FFF2-40B4-BE49-F238E27FC236}">
                    <a16:creationId xmlns:a16="http://schemas.microsoft.com/office/drawing/2014/main" id="{D3820080-CC60-F612-C644-EAE9407589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44340" y="3305847"/>
                <a:ext cx="0" cy="905444"/>
              </a:xfrm>
              <a:prstGeom prst="straightConnector1">
                <a:avLst/>
              </a:prstGeom>
              <a:ln w="9525"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exão reta unidirecional 17">
                <a:extLst>
                  <a:ext uri="{FF2B5EF4-FFF2-40B4-BE49-F238E27FC236}">
                    <a16:creationId xmlns:a16="http://schemas.microsoft.com/office/drawing/2014/main" id="{98F2C3E1-1EEA-AD97-0D59-E61CF781F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778" y="4281028"/>
                <a:ext cx="1712730" cy="9020"/>
              </a:xfrm>
              <a:prstGeom prst="straightConnector1">
                <a:avLst/>
              </a:prstGeom>
              <a:ln w="9525"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CaixaDeTexto 28">
                    <a:extLst>
                      <a:ext uri="{FF2B5EF4-FFF2-40B4-BE49-F238E27FC236}">
                        <a16:creationId xmlns:a16="http://schemas.microsoft.com/office/drawing/2014/main" id="{7153918B-C55D-DB8B-9AD7-E00A0ECEAFDF}"/>
                      </a:ext>
                    </a:extLst>
                  </p:cNvPr>
                  <p:cNvSpPr txBox="1"/>
                  <p:nvPr/>
                </p:nvSpPr>
                <p:spPr>
                  <a:xfrm>
                    <a:off x="9081985" y="4204017"/>
                    <a:ext cx="24443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200" b="0" i="1" noProof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oMath>
                      </m:oMathPara>
                    </a14:m>
                    <a:endParaRPr lang="en-US" noProof="0"/>
                  </a:p>
                </p:txBody>
              </p:sp>
            </mc:Choice>
            <mc:Fallback>
              <p:sp>
                <p:nvSpPr>
                  <p:cNvPr id="29" name="CaixaDeTexto 28">
                    <a:extLst>
                      <a:ext uri="{FF2B5EF4-FFF2-40B4-BE49-F238E27FC236}">
                        <a16:creationId xmlns:a16="http://schemas.microsoft.com/office/drawing/2014/main" id="{7153918B-C55D-DB8B-9AD7-E00A0ECEAF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1985" y="4204017"/>
                    <a:ext cx="244435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1" name="Imagem 50" descr="Uma imagem com captura de ecrã, amarelo, Gráficos&#10;&#10;Os conteúdos gerados por IA poderão estar incorretos.">
            <a:extLst>
              <a:ext uri="{FF2B5EF4-FFF2-40B4-BE49-F238E27FC236}">
                <a16:creationId xmlns:a16="http://schemas.microsoft.com/office/drawing/2014/main" id="{2F9EE599-D003-7094-BE98-3412758638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3562" y="3875815"/>
            <a:ext cx="569607" cy="528868"/>
          </a:xfrm>
          <a:prstGeom prst="rect">
            <a:avLst/>
          </a:prstGeom>
        </p:spPr>
      </p:pic>
      <p:pic>
        <p:nvPicPr>
          <p:cNvPr id="52" name="Imagem 51" descr="Uma imagem com círculo, Saturação de cores, Objeto astronómico, criatividade&#10;&#10;Os conteúdos gerados por IA poderão estar incorretos.">
            <a:extLst>
              <a:ext uri="{FF2B5EF4-FFF2-40B4-BE49-F238E27FC236}">
                <a16:creationId xmlns:a16="http://schemas.microsoft.com/office/drawing/2014/main" id="{0D89DE56-E3B9-2897-F09B-057F8C7401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6145" y="2503162"/>
            <a:ext cx="834511" cy="3236989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8178E682-AF4E-882C-95C5-9B7B4A520C94}"/>
              </a:ext>
            </a:extLst>
          </p:cNvPr>
          <p:cNvSpPr txBox="1"/>
          <p:nvPr/>
        </p:nvSpPr>
        <p:spPr>
          <a:xfrm>
            <a:off x="4742152" y="3658375"/>
            <a:ext cx="174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/>
              <a:t>Hadronization</a:t>
            </a:r>
          </a:p>
        </p:txBody>
      </p:sp>
    </p:spTree>
    <p:extLst>
      <p:ext uri="{BB962C8B-B14F-4D97-AF65-F5344CB8AC3E}">
        <p14:creationId xmlns:p14="http://schemas.microsoft.com/office/powerpoint/2010/main" val="1397278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3" presetClass="entr" presetSubtype="16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/>
      <p:bldP spid="11" grpId="0"/>
      <p:bldP spid="31" grpId="0" animBg="1"/>
      <p:bldP spid="33" grpId="0" animBg="1"/>
      <p:bldP spid="35" grpId="0" animBg="1"/>
      <p:bldP spid="37" grpId="0" animBg="1"/>
      <p:bldP spid="41" grpId="0" animBg="1"/>
      <p:bldP spid="82" grpId="0"/>
      <p:bldP spid="83" grpId="0"/>
      <p:bldP spid="87" grpId="0" animBg="1"/>
      <p:bldP spid="90" grpId="0" animBg="1"/>
      <p:bldP spid="97" grpId="0" animBg="1"/>
      <p:bldP spid="103" grpId="0" animBg="1"/>
      <p:bldP spid="5123" grpId="0" animBg="1"/>
      <p:bldP spid="5128" grpId="0" animBg="1"/>
      <p:bldP spid="5129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riângulo retângulo 5">
            <a:extLst>
              <a:ext uri="{FF2B5EF4-FFF2-40B4-BE49-F238E27FC236}">
                <a16:creationId xmlns:a16="http://schemas.microsoft.com/office/drawing/2014/main" id="{7603D4B9-E9C6-FA29-9BB6-F6ECDF5FE137}"/>
              </a:ext>
            </a:extLst>
          </p:cNvPr>
          <p:cNvSpPr/>
          <p:nvPr/>
        </p:nvSpPr>
        <p:spPr>
          <a:xfrm flipH="1">
            <a:off x="0" y="6409589"/>
            <a:ext cx="12191998" cy="45685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0A3415D2-3589-BE71-B99C-C19F47B52425}"/>
              </a:ext>
            </a:extLst>
          </p:cNvPr>
          <p:cNvGrpSpPr/>
          <p:nvPr/>
        </p:nvGrpSpPr>
        <p:grpSpPr>
          <a:xfrm>
            <a:off x="9059212" y="750890"/>
            <a:ext cx="2275174" cy="1570659"/>
            <a:chOff x="7955411" y="1091518"/>
            <a:chExt cx="2275174" cy="1570659"/>
          </a:xfrm>
        </p:grpSpPr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DB4B07D1-7ADD-127E-1586-063B5D99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411" y="1091518"/>
              <a:ext cx="2275174" cy="720583"/>
            </a:xfrm>
            <a:prstGeom prst="rect">
              <a:avLst/>
            </a:prstGeom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4B38D495-D20F-C59D-C2E6-F419EF4C2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5328" y="2268282"/>
              <a:ext cx="1600993" cy="393895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6340BE85-65AA-CD38-C599-34AF612E7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3733" y="1801144"/>
              <a:ext cx="1197824" cy="399275"/>
            </a:xfrm>
            <a:prstGeom prst="rect">
              <a:avLst/>
            </a:prstGeom>
          </p:spPr>
        </p:pic>
      </p:grpSp>
      <p:sp>
        <p:nvSpPr>
          <p:cNvPr id="188" name="Triângulo retângulo 5">
            <a:extLst>
              <a:ext uri="{FF2B5EF4-FFF2-40B4-BE49-F238E27FC236}">
                <a16:creationId xmlns:a16="http://schemas.microsoft.com/office/drawing/2014/main" id="{D7D1E06E-8DCC-069C-B53D-EB067A767600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88F0462-0FE2-C78E-6923-A86063A352E7}"/>
              </a:ext>
            </a:extLst>
          </p:cNvPr>
          <p:cNvSpPr/>
          <p:nvPr/>
        </p:nvSpPr>
        <p:spPr>
          <a:xfrm>
            <a:off x="1406520" y="5556976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E4A6F5E-748C-CAE1-8AFD-9FD416D739D8}"/>
              </a:ext>
            </a:extLst>
          </p:cNvPr>
          <p:cNvSpPr/>
          <p:nvPr/>
        </p:nvSpPr>
        <p:spPr>
          <a:xfrm>
            <a:off x="1406523" y="4920834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714E83B-B297-576A-E458-ADDC143B3B89}"/>
              </a:ext>
            </a:extLst>
          </p:cNvPr>
          <p:cNvSpPr/>
          <p:nvPr/>
        </p:nvSpPr>
        <p:spPr>
          <a:xfrm>
            <a:off x="1390938" y="4292786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E1B574-E89D-D4C4-1C4F-81A917A1065D}"/>
              </a:ext>
            </a:extLst>
          </p:cNvPr>
          <p:cNvSpPr/>
          <p:nvPr/>
        </p:nvSpPr>
        <p:spPr>
          <a:xfrm>
            <a:off x="1401327" y="3762851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767F17-3ACE-C70C-F813-156A0AE6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Jets – Clustering/</a:t>
            </a:r>
            <a:r>
              <a:rPr lang="en-US" noProof="0" err="1"/>
              <a:t>Reclustering</a:t>
            </a:r>
            <a:endParaRPr lang="en-US" noProof="0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9D6529FD-EE1F-7B8F-F291-9F9A70D6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594DA-8A93-F5DE-4BDF-E4F9EC0C3862}"/>
              </a:ext>
            </a:extLst>
          </p:cNvPr>
          <p:cNvSpPr/>
          <p:nvPr/>
        </p:nvSpPr>
        <p:spPr>
          <a:xfrm>
            <a:off x="1404594" y="5559217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4605E1-9305-CE7C-C43E-6BE9E71DC745}"/>
              </a:ext>
            </a:extLst>
          </p:cNvPr>
          <p:cNvSpPr/>
          <p:nvPr/>
        </p:nvSpPr>
        <p:spPr>
          <a:xfrm>
            <a:off x="2353959" y="5695940"/>
            <a:ext cx="166029" cy="14800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792DAD-D8C7-55AC-3D90-196D9B046074}"/>
              </a:ext>
            </a:extLst>
          </p:cNvPr>
          <p:cNvSpPr/>
          <p:nvPr/>
        </p:nvSpPr>
        <p:spPr>
          <a:xfrm>
            <a:off x="3020357" y="5681806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CC7819-D208-CE82-BF7E-A5414A89A032}"/>
              </a:ext>
            </a:extLst>
          </p:cNvPr>
          <p:cNvSpPr/>
          <p:nvPr/>
        </p:nvSpPr>
        <p:spPr>
          <a:xfrm>
            <a:off x="1404594" y="4924881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A3F386-195E-2F78-ECC6-79C9B4A08711}"/>
              </a:ext>
            </a:extLst>
          </p:cNvPr>
          <p:cNvSpPr/>
          <p:nvPr/>
        </p:nvSpPr>
        <p:spPr>
          <a:xfrm>
            <a:off x="2045672" y="5014015"/>
            <a:ext cx="166029" cy="14800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2BA61712-AEC9-089A-D6DC-117F70EF1EE7}"/>
              </a:ext>
            </a:extLst>
          </p:cNvPr>
          <p:cNvCxnSpPr>
            <a:stCxn id="7" idx="0"/>
            <a:endCxn id="13" idx="4"/>
          </p:cNvCxnSpPr>
          <p:nvPr/>
        </p:nvCxnSpPr>
        <p:spPr>
          <a:xfrm flipV="1">
            <a:off x="1960147" y="5162021"/>
            <a:ext cx="168540" cy="51978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531CBF61-270F-5E16-8F5C-344DE6DAE8E4}"/>
              </a:ext>
            </a:extLst>
          </p:cNvPr>
          <p:cNvCxnSpPr>
            <a:cxnSpLocks/>
            <a:stCxn id="8" idx="0"/>
            <a:endCxn id="13" idx="4"/>
          </p:cNvCxnSpPr>
          <p:nvPr/>
        </p:nvCxnSpPr>
        <p:spPr>
          <a:xfrm flipH="1" flipV="1">
            <a:off x="2128687" y="5162021"/>
            <a:ext cx="308287" cy="53391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1CEA88E1-8E85-78D9-4666-F02ADE2806A7}"/>
              </a:ext>
            </a:extLst>
          </p:cNvPr>
          <p:cNvCxnSpPr>
            <a:cxnSpLocks/>
          </p:cNvCxnSpPr>
          <p:nvPr/>
        </p:nvCxnSpPr>
        <p:spPr>
          <a:xfrm flipV="1">
            <a:off x="1322266" y="3765960"/>
            <a:ext cx="0" cy="213042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28BD5C8-E00A-3529-FA73-E1BF1B57CB60}"/>
              </a:ext>
            </a:extLst>
          </p:cNvPr>
          <p:cNvSpPr/>
          <p:nvPr/>
        </p:nvSpPr>
        <p:spPr>
          <a:xfrm>
            <a:off x="1392871" y="4289918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B10D51-B010-4BB6-3CFE-B1DA7D9D8A07}"/>
              </a:ext>
            </a:extLst>
          </p:cNvPr>
          <p:cNvSpPr/>
          <p:nvPr/>
        </p:nvSpPr>
        <p:spPr>
          <a:xfrm>
            <a:off x="3015580" y="5020861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AB94EF-408E-B632-E9C7-DCB01637A0F1}"/>
              </a:ext>
            </a:extLst>
          </p:cNvPr>
          <p:cNvSpPr/>
          <p:nvPr/>
        </p:nvSpPr>
        <p:spPr>
          <a:xfrm>
            <a:off x="3015579" y="4377861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A699B6-41C7-23BC-CFD5-03A470C2122C}"/>
              </a:ext>
            </a:extLst>
          </p:cNvPr>
          <p:cNvSpPr/>
          <p:nvPr/>
        </p:nvSpPr>
        <p:spPr>
          <a:xfrm>
            <a:off x="2215210" y="4371203"/>
            <a:ext cx="166029" cy="1480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1AB079-5CA5-BBE9-9946-87875563D108}"/>
              </a:ext>
            </a:extLst>
          </p:cNvPr>
          <p:cNvSpPr/>
          <p:nvPr/>
        </p:nvSpPr>
        <p:spPr>
          <a:xfrm>
            <a:off x="1404594" y="3765960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Fluxograma: Processo 21">
            <a:extLst>
              <a:ext uri="{FF2B5EF4-FFF2-40B4-BE49-F238E27FC236}">
                <a16:creationId xmlns:a16="http://schemas.microsoft.com/office/drawing/2014/main" id="{1E7C8F74-9F41-2AF9-9A38-AC79FA2F5C73}"/>
              </a:ext>
            </a:extLst>
          </p:cNvPr>
          <p:cNvSpPr/>
          <p:nvPr/>
        </p:nvSpPr>
        <p:spPr>
          <a:xfrm>
            <a:off x="523765" y="5681331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8350C5-6ED9-94F2-286A-F800E5B6B506}"/>
              </a:ext>
            </a:extLst>
          </p:cNvPr>
          <p:cNvSpPr/>
          <p:nvPr/>
        </p:nvSpPr>
        <p:spPr>
          <a:xfrm>
            <a:off x="2630505" y="3800130"/>
            <a:ext cx="166029" cy="14800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096C13-2F17-A439-9795-F73963572BD1}"/>
              </a:ext>
            </a:extLst>
          </p:cNvPr>
          <p:cNvSpPr/>
          <p:nvPr/>
        </p:nvSpPr>
        <p:spPr>
          <a:xfrm>
            <a:off x="2536220" y="3715439"/>
            <a:ext cx="347050" cy="30751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luxograma: Processo 27">
            <a:extLst>
              <a:ext uri="{FF2B5EF4-FFF2-40B4-BE49-F238E27FC236}">
                <a16:creationId xmlns:a16="http://schemas.microsoft.com/office/drawing/2014/main" id="{8504914C-0598-F8F1-2796-49D27E416A09}"/>
              </a:ext>
            </a:extLst>
          </p:cNvPr>
          <p:cNvSpPr/>
          <p:nvPr/>
        </p:nvSpPr>
        <p:spPr>
          <a:xfrm>
            <a:off x="523765" y="5071160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2</a:t>
            </a:r>
          </a:p>
        </p:txBody>
      </p:sp>
      <p:sp>
        <p:nvSpPr>
          <p:cNvPr id="29" name="Fluxograma: Processo 28">
            <a:extLst>
              <a:ext uri="{FF2B5EF4-FFF2-40B4-BE49-F238E27FC236}">
                <a16:creationId xmlns:a16="http://schemas.microsoft.com/office/drawing/2014/main" id="{E42C75C1-701D-4AC4-D181-B8C43C68B735}"/>
              </a:ext>
            </a:extLst>
          </p:cNvPr>
          <p:cNvSpPr/>
          <p:nvPr/>
        </p:nvSpPr>
        <p:spPr>
          <a:xfrm>
            <a:off x="523765" y="4443674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3</a:t>
            </a:r>
          </a:p>
        </p:txBody>
      </p:sp>
      <p:sp>
        <p:nvSpPr>
          <p:cNvPr id="30" name="Fluxograma: Processo 29">
            <a:extLst>
              <a:ext uri="{FF2B5EF4-FFF2-40B4-BE49-F238E27FC236}">
                <a16:creationId xmlns:a16="http://schemas.microsoft.com/office/drawing/2014/main" id="{769AEB5A-41C9-693E-2620-5B2D4526E0FF}"/>
              </a:ext>
            </a:extLst>
          </p:cNvPr>
          <p:cNvSpPr/>
          <p:nvPr/>
        </p:nvSpPr>
        <p:spPr>
          <a:xfrm>
            <a:off x="523765" y="3884070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4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FC43FB1F-D4EB-8965-979F-89AEB7DD9D73}"/>
              </a:ext>
            </a:extLst>
          </p:cNvPr>
          <p:cNvGrpSpPr/>
          <p:nvPr/>
        </p:nvGrpSpPr>
        <p:grpSpPr>
          <a:xfrm>
            <a:off x="3854559" y="3632285"/>
            <a:ext cx="839322" cy="622910"/>
            <a:chOff x="3854559" y="3632285"/>
            <a:chExt cx="839322" cy="622910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609DC67A-25B7-F930-AE5B-E3DC3E3563B4}"/>
                </a:ext>
              </a:extLst>
            </p:cNvPr>
            <p:cNvGrpSpPr/>
            <p:nvPr/>
          </p:nvGrpSpPr>
          <p:grpSpPr>
            <a:xfrm>
              <a:off x="3854559" y="3632285"/>
              <a:ext cx="706555" cy="622910"/>
              <a:chOff x="4064239" y="3716225"/>
              <a:chExt cx="706555" cy="62291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4B35ECE-4A52-BFCD-4136-648CB05A32CF}"/>
                  </a:ext>
                </a:extLst>
              </p:cNvPr>
              <p:cNvSpPr/>
              <p:nvPr/>
            </p:nvSpPr>
            <p:spPr>
              <a:xfrm>
                <a:off x="4086948" y="3716225"/>
                <a:ext cx="683846" cy="622910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26" name="Conexão reta unidirecional 25">
                <a:extLst>
                  <a:ext uri="{FF2B5EF4-FFF2-40B4-BE49-F238E27FC236}">
                    <a16:creationId xmlns:a16="http://schemas.microsoft.com/office/drawing/2014/main" id="{B86E40D2-7F0D-D4B9-BA21-4C3F7C436E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8667" y="3842932"/>
                <a:ext cx="0" cy="31724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exão reta unidirecional 26">
                <a:extLst>
                  <a:ext uri="{FF2B5EF4-FFF2-40B4-BE49-F238E27FC236}">
                    <a16:creationId xmlns:a16="http://schemas.microsoft.com/office/drawing/2014/main" id="{2B107D4F-B036-DA17-6BCC-05C0FE1D79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4759" y="4156270"/>
                <a:ext cx="330187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Fluxograma: Processo 30">
                <a:extLst>
                  <a:ext uri="{FF2B5EF4-FFF2-40B4-BE49-F238E27FC236}">
                    <a16:creationId xmlns:a16="http://schemas.microsoft.com/office/drawing/2014/main" id="{51E19610-D77C-2B76-F470-1FDD505A9C70}"/>
                  </a:ext>
                </a:extLst>
              </p:cNvPr>
              <p:cNvSpPr/>
              <p:nvPr/>
            </p:nvSpPr>
            <p:spPr>
              <a:xfrm>
                <a:off x="4064239" y="3736064"/>
                <a:ext cx="559548" cy="148006"/>
              </a:xfrm>
              <a:prstGeom prst="flowChartProcess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nsolas" panose="020B0609020204030204" pitchFamily="49" charset="0"/>
                  </a:rPr>
                  <a:t>φ</a:t>
                </a:r>
              </a:p>
            </p:txBody>
          </p:sp>
        </p:grpSp>
        <p:sp>
          <p:nvSpPr>
            <p:cNvPr id="32" name="Fluxograma: Processo 31">
              <a:extLst>
                <a:ext uri="{FF2B5EF4-FFF2-40B4-BE49-F238E27FC236}">
                  <a16:creationId xmlns:a16="http://schemas.microsoft.com/office/drawing/2014/main" id="{7B04DDA0-2819-C950-7BCE-05CFFEED8DF4}"/>
                </a:ext>
              </a:extLst>
            </p:cNvPr>
            <p:cNvSpPr/>
            <p:nvPr/>
          </p:nvSpPr>
          <p:spPr>
            <a:xfrm>
              <a:off x="4134333" y="3950701"/>
              <a:ext cx="559548" cy="148006"/>
            </a:xfrm>
            <a:prstGeom prst="flowChartProcess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nsolas" panose="020B0609020204030204" pitchFamily="49" charset="0"/>
                </a:rPr>
                <a:t>η</a:t>
              </a:r>
            </a:p>
          </p:txBody>
        </p:sp>
      </p:grpSp>
      <p:sp>
        <p:nvSpPr>
          <p:cNvPr id="33" name="Fluxograma: Processo 32">
            <a:extLst>
              <a:ext uri="{FF2B5EF4-FFF2-40B4-BE49-F238E27FC236}">
                <a16:creationId xmlns:a16="http://schemas.microsoft.com/office/drawing/2014/main" id="{A8BCF32A-8E7B-4044-2840-B0725609F3C2}"/>
              </a:ext>
            </a:extLst>
          </p:cNvPr>
          <p:cNvSpPr/>
          <p:nvPr/>
        </p:nvSpPr>
        <p:spPr>
          <a:xfrm>
            <a:off x="969157" y="5872454"/>
            <a:ext cx="559548" cy="148006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t</a:t>
            </a:r>
            <a:endParaRPr lang="en-US" sz="700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1B4010-B5CA-59A7-BB99-6FD784777DB9}"/>
              </a:ext>
            </a:extLst>
          </p:cNvPr>
          <p:cNvSpPr/>
          <p:nvPr/>
        </p:nvSpPr>
        <p:spPr>
          <a:xfrm>
            <a:off x="1730147" y="5633512"/>
            <a:ext cx="443000" cy="266902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D58A32-B92F-938A-BD3E-A2369A638C38}"/>
              </a:ext>
            </a:extLst>
          </p:cNvPr>
          <p:cNvSpPr/>
          <p:nvPr/>
        </p:nvSpPr>
        <p:spPr>
          <a:xfrm>
            <a:off x="1877132" y="5681806"/>
            <a:ext cx="166029" cy="148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42" name="Seta: Para Cima 41">
            <a:extLst>
              <a:ext uri="{FF2B5EF4-FFF2-40B4-BE49-F238E27FC236}">
                <a16:creationId xmlns:a16="http://schemas.microsoft.com/office/drawing/2014/main" id="{2164EF75-FDA6-57C9-90AC-FAA79AB8D54F}"/>
              </a:ext>
            </a:extLst>
          </p:cNvPr>
          <p:cNvSpPr/>
          <p:nvPr/>
        </p:nvSpPr>
        <p:spPr>
          <a:xfrm>
            <a:off x="4664749" y="3765960"/>
            <a:ext cx="294855" cy="2130428"/>
          </a:xfrm>
          <a:prstGeom prst="upArrow">
            <a:avLst/>
          </a:prstGeom>
          <a:gradFill>
            <a:gsLst>
              <a:gs pos="0">
                <a:schemeClr val="accent4"/>
              </a:gs>
              <a:gs pos="34000">
                <a:schemeClr val="accent2"/>
              </a:gs>
              <a:gs pos="6500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FF0000"/>
              </a:solidFill>
            </a:endParaRPr>
          </a:p>
        </p:txBody>
      </p:sp>
      <p:sp>
        <p:nvSpPr>
          <p:cNvPr id="45" name="Fluxograma: Processo 44">
            <a:extLst>
              <a:ext uri="{FF2B5EF4-FFF2-40B4-BE49-F238E27FC236}">
                <a16:creationId xmlns:a16="http://schemas.microsoft.com/office/drawing/2014/main" id="{D94F8738-27B5-1793-EB51-5E8ACBB85721}"/>
              </a:ext>
            </a:extLst>
          </p:cNvPr>
          <p:cNvSpPr/>
          <p:nvPr/>
        </p:nvSpPr>
        <p:spPr>
          <a:xfrm>
            <a:off x="4664749" y="3617954"/>
            <a:ext cx="929195" cy="154855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Pt [GeV]</a:t>
            </a:r>
            <a:endParaRPr lang="en-US" sz="700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F0FBDEC-7B88-5B4C-6872-F592CA359193}"/>
              </a:ext>
            </a:extLst>
          </p:cNvPr>
          <p:cNvSpPr/>
          <p:nvPr/>
        </p:nvSpPr>
        <p:spPr>
          <a:xfrm>
            <a:off x="9062863" y="800021"/>
            <a:ext cx="3015256" cy="1766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Marcador de Posição de Conteúdo 2">
            <a:extLst>
              <a:ext uri="{FF2B5EF4-FFF2-40B4-BE49-F238E27FC236}">
                <a16:creationId xmlns:a16="http://schemas.microsoft.com/office/drawing/2014/main" id="{E8EA620F-6DEC-95D0-FDB2-D0B54A6E123A}"/>
              </a:ext>
            </a:extLst>
          </p:cNvPr>
          <p:cNvSpPr txBox="1">
            <a:spLocks/>
          </p:cNvSpPr>
          <p:nvPr/>
        </p:nvSpPr>
        <p:spPr>
          <a:xfrm>
            <a:off x="299805" y="2844537"/>
            <a:ext cx="5166930" cy="381178"/>
          </a:xfrm>
          <a:prstGeom prst="rect">
            <a:avLst/>
          </a:prstGeom>
          <a:gradFill flip="none" rotWithShape="1">
            <a:gsLst>
              <a:gs pos="90000">
                <a:srgbClr val="F25322"/>
              </a:gs>
              <a:gs pos="25000">
                <a:schemeClr val="accent5">
                  <a:alpha val="25000"/>
                </a:schemeClr>
              </a:gs>
              <a:gs pos="0">
                <a:schemeClr val="accent5">
                  <a:alpha val="0"/>
                </a:schemeClr>
              </a:gs>
              <a:gs pos="50000">
                <a:schemeClr val="accent3">
                  <a:alpha val="50000"/>
                </a:schemeClr>
              </a:gs>
              <a:gs pos="75000">
                <a:schemeClr val="accent3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/>
              <a:t>Clustering Method with Anti-kt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4C6D343-D96E-F18B-3066-6428D5F0C66D}"/>
                  </a:ext>
                </a:extLst>
              </p:cNvPr>
              <p:cNvSpPr txBox="1"/>
              <p:nvPr/>
            </p:nvSpPr>
            <p:spPr>
              <a:xfrm>
                <a:off x="4283101" y="2877481"/>
                <a:ext cx="9291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400" noProof="0"/>
              </a:p>
            </p:txBody>
          </p:sp>
        </mc:Choice>
        <mc:Fallback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4C6D343-D96E-F18B-3066-6428D5F0C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01" y="2877481"/>
                <a:ext cx="929195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Oval 72">
            <a:extLst>
              <a:ext uri="{FF2B5EF4-FFF2-40B4-BE49-F238E27FC236}">
                <a16:creationId xmlns:a16="http://schemas.microsoft.com/office/drawing/2014/main" id="{84E45BFD-88C7-5ACC-6DDF-2924ACB8E748}"/>
              </a:ext>
            </a:extLst>
          </p:cNvPr>
          <p:cNvSpPr/>
          <p:nvPr/>
        </p:nvSpPr>
        <p:spPr>
          <a:xfrm>
            <a:off x="2525569" y="5577607"/>
            <a:ext cx="166029" cy="14800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pic>
        <p:nvPicPr>
          <p:cNvPr id="74" name="Imagem 73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46390A22-8115-002A-B7B1-579075BB3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8B60527E-A41C-6983-DAA7-C316B815F610}"/>
              </a:ext>
            </a:extLst>
          </p:cNvPr>
          <p:cNvSpPr/>
          <p:nvPr/>
        </p:nvSpPr>
        <p:spPr>
          <a:xfrm>
            <a:off x="2525569" y="4942716"/>
            <a:ext cx="166029" cy="14800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189B9BB-3497-EE3C-AB1E-6BEC301F3B11}"/>
              </a:ext>
            </a:extLst>
          </p:cNvPr>
          <p:cNvSpPr/>
          <p:nvPr/>
        </p:nvSpPr>
        <p:spPr>
          <a:xfrm>
            <a:off x="1910959" y="4975974"/>
            <a:ext cx="443000" cy="266902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78" name="Conexão reta unidirecional 77">
            <a:extLst>
              <a:ext uri="{FF2B5EF4-FFF2-40B4-BE49-F238E27FC236}">
                <a16:creationId xmlns:a16="http://schemas.microsoft.com/office/drawing/2014/main" id="{8462000A-94E6-4755-3CC7-05FFEF494B09}"/>
              </a:ext>
            </a:extLst>
          </p:cNvPr>
          <p:cNvCxnSpPr>
            <a:cxnSpLocks/>
            <a:stCxn id="13" idx="0"/>
            <a:endCxn id="20" idx="4"/>
          </p:cNvCxnSpPr>
          <p:nvPr/>
        </p:nvCxnSpPr>
        <p:spPr>
          <a:xfrm flipV="1">
            <a:off x="2128687" y="4519209"/>
            <a:ext cx="169538" cy="49480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ta unidirecional 79">
            <a:extLst>
              <a:ext uri="{FF2B5EF4-FFF2-40B4-BE49-F238E27FC236}">
                <a16:creationId xmlns:a16="http://schemas.microsoft.com/office/drawing/2014/main" id="{D0DA4714-9286-11F8-7DE4-55AA344CD06D}"/>
              </a:ext>
            </a:extLst>
          </p:cNvPr>
          <p:cNvCxnSpPr>
            <a:cxnSpLocks/>
            <a:stCxn id="76" idx="0"/>
            <a:endCxn id="20" idx="4"/>
          </p:cNvCxnSpPr>
          <p:nvPr/>
        </p:nvCxnSpPr>
        <p:spPr>
          <a:xfrm flipH="1" flipV="1">
            <a:off x="2298225" y="4519209"/>
            <a:ext cx="310359" cy="42350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293B525F-2DEB-3F63-A628-5A0D1A173FD9}"/>
              </a:ext>
            </a:extLst>
          </p:cNvPr>
          <p:cNvSpPr/>
          <p:nvPr/>
        </p:nvSpPr>
        <p:spPr>
          <a:xfrm>
            <a:off x="2073054" y="4342626"/>
            <a:ext cx="443000" cy="266902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89" name="Conexão reta unidirecional 88">
            <a:extLst>
              <a:ext uri="{FF2B5EF4-FFF2-40B4-BE49-F238E27FC236}">
                <a16:creationId xmlns:a16="http://schemas.microsoft.com/office/drawing/2014/main" id="{10C542C0-7F1F-C808-8448-F6F557F75245}"/>
              </a:ext>
            </a:extLst>
          </p:cNvPr>
          <p:cNvCxnSpPr>
            <a:cxnSpLocks/>
            <a:stCxn id="20" idx="0"/>
            <a:endCxn id="24" idx="4"/>
          </p:cNvCxnSpPr>
          <p:nvPr/>
        </p:nvCxnSpPr>
        <p:spPr>
          <a:xfrm flipV="1">
            <a:off x="2298225" y="3948136"/>
            <a:ext cx="415295" cy="4230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ta unidirecional 91">
            <a:extLst>
              <a:ext uri="{FF2B5EF4-FFF2-40B4-BE49-F238E27FC236}">
                <a16:creationId xmlns:a16="http://schemas.microsoft.com/office/drawing/2014/main" id="{C47675C4-4EDF-5A75-61C9-C5467B3784E5}"/>
              </a:ext>
            </a:extLst>
          </p:cNvPr>
          <p:cNvCxnSpPr>
            <a:cxnSpLocks/>
            <a:stCxn id="19" idx="0"/>
            <a:endCxn id="24" idx="4"/>
          </p:cNvCxnSpPr>
          <p:nvPr/>
        </p:nvCxnSpPr>
        <p:spPr>
          <a:xfrm flipH="1" flipV="1">
            <a:off x="2713520" y="3948136"/>
            <a:ext cx="385074" cy="4297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Marcador de Posição de Conteúdo 2">
            <a:extLst>
              <a:ext uri="{FF2B5EF4-FFF2-40B4-BE49-F238E27FC236}">
                <a16:creationId xmlns:a16="http://schemas.microsoft.com/office/drawing/2014/main" id="{7F7BD79D-03F3-EFA8-D9AD-8D79D528F0AD}"/>
              </a:ext>
            </a:extLst>
          </p:cNvPr>
          <p:cNvSpPr txBox="1">
            <a:spLocks/>
          </p:cNvSpPr>
          <p:nvPr/>
        </p:nvSpPr>
        <p:spPr>
          <a:xfrm>
            <a:off x="6541874" y="2844537"/>
            <a:ext cx="5166930" cy="381178"/>
          </a:xfrm>
          <a:prstGeom prst="rect">
            <a:avLst/>
          </a:prstGeom>
          <a:gradFill flip="none" rotWithShape="1">
            <a:gsLst>
              <a:gs pos="100000">
                <a:srgbClr val="F25322"/>
              </a:gs>
              <a:gs pos="25000">
                <a:schemeClr val="accent5">
                  <a:alpha val="25000"/>
                </a:schemeClr>
              </a:gs>
              <a:gs pos="0">
                <a:schemeClr val="accent5">
                  <a:alpha val="0"/>
                </a:schemeClr>
              </a:gs>
              <a:gs pos="50000">
                <a:schemeClr val="accent3">
                  <a:alpha val="50000"/>
                </a:schemeClr>
              </a:gs>
              <a:gs pos="75000">
                <a:schemeClr val="accent3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 err="1"/>
              <a:t>Reclustering</a:t>
            </a:r>
            <a:r>
              <a:rPr lang="en-US" noProof="0"/>
              <a:t> Method with C/A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37214C00-B4D9-F818-D41F-BC7F01E13881}"/>
              </a:ext>
            </a:extLst>
          </p:cNvPr>
          <p:cNvSpPr/>
          <p:nvPr/>
        </p:nvSpPr>
        <p:spPr>
          <a:xfrm>
            <a:off x="7480393" y="5558450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46EC96C-B413-AF5B-66E7-6ED6248AC3C4}"/>
              </a:ext>
            </a:extLst>
          </p:cNvPr>
          <p:cNvSpPr/>
          <p:nvPr/>
        </p:nvSpPr>
        <p:spPr>
          <a:xfrm>
            <a:off x="7480396" y="4922308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1F09751-D8AA-9379-4316-A417375D1FC1}"/>
              </a:ext>
            </a:extLst>
          </p:cNvPr>
          <p:cNvSpPr/>
          <p:nvPr/>
        </p:nvSpPr>
        <p:spPr>
          <a:xfrm>
            <a:off x="7464811" y="4294260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A98FE1D-70BC-C347-F17B-4F16B065215A}"/>
              </a:ext>
            </a:extLst>
          </p:cNvPr>
          <p:cNvSpPr/>
          <p:nvPr/>
        </p:nvSpPr>
        <p:spPr>
          <a:xfrm>
            <a:off x="7475200" y="3764325"/>
            <a:ext cx="2309446" cy="412954"/>
          </a:xfrm>
          <a:prstGeom prst="ellipse">
            <a:avLst/>
          </a:prstGeom>
          <a:solidFill>
            <a:schemeClr val="accent5">
              <a:alpha val="13000"/>
            </a:schemeClr>
          </a:solidFill>
          <a:ln>
            <a:solidFill>
              <a:schemeClr val="accent5">
                <a:alpha val="5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2F45C1DA-FC72-6CB2-A395-E6B573F56FBA}"/>
              </a:ext>
            </a:extLst>
          </p:cNvPr>
          <p:cNvSpPr/>
          <p:nvPr/>
        </p:nvSpPr>
        <p:spPr>
          <a:xfrm>
            <a:off x="7478467" y="5560691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57FA5D7-D41C-6BA6-2DF4-6C49DE8690D0}"/>
              </a:ext>
            </a:extLst>
          </p:cNvPr>
          <p:cNvSpPr/>
          <p:nvPr/>
        </p:nvSpPr>
        <p:spPr>
          <a:xfrm>
            <a:off x="8427832" y="5697414"/>
            <a:ext cx="166029" cy="14800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DA02423-F7B0-E8E9-8C01-0770226F1FDA}"/>
              </a:ext>
            </a:extLst>
          </p:cNvPr>
          <p:cNvSpPr/>
          <p:nvPr/>
        </p:nvSpPr>
        <p:spPr>
          <a:xfrm>
            <a:off x="9094230" y="5683280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13D32CC-2F0F-CF97-B90C-0C7A5291618F}"/>
              </a:ext>
            </a:extLst>
          </p:cNvPr>
          <p:cNvSpPr/>
          <p:nvPr/>
        </p:nvSpPr>
        <p:spPr>
          <a:xfrm>
            <a:off x="7478467" y="4926355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52" name="Conexão reta unidirecional 151">
            <a:extLst>
              <a:ext uri="{FF2B5EF4-FFF2-40B4-BE49-F238E27FC236}">
                <a16:creationId xmlns:a16="http://schemas.microsoft.com/office/drawing/2014/main" id="{FFC78F06-7B13-6C16-BF30-8A24E1B5A713}"/>
              </a:ext>
            </a:extLst>
          </p:cNvPr>
          <p:cNvCxnSpPr>
            <a:cxnSpLocks/>
            <a:endCxn id="177" idx="4"/>
          </p:cNvCxnSpPr>
          <p:nvPr/>
        </p:nvCxnSpPr>
        <p:spPr>
          <a:xfrm flipV="1">
            <a:off x="8515860" y="5219166"/>
            <a:ext cx="15224" cy="4694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exão reta unidirecional 152">
            <a:extLst>
              <a:ext uri="{FF2B5EF4-FFF2-40B4-BE49-F238E27FC236}">
                <a16:creationId xmlns:a16="http://schemas.microsoft.com/office/drawing/2014/main" id="{F384EF72-474C-E0C2-83AE-990CBFD7E62C}"/>
              </a:ext>
            </a:extLst>
          </p:cNvPr>
          <p:cNvCxnSpPr>
            <a:cxnSpLocks/>
          </p:cNvCxnSpPr>
          <p:nvPr/>
        </p:nvCxnSpPr>
        <p:spPr>
          <a:xfrm flipV="1">
            <a:off x="7396139" y="3767434"/>
            <a:ext cx="0" cy="213042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495B51E6-6EFF-B9C7-23A7-D828227EBDC4}"/>
              </a:ext>
            </a:extLst>
          </p:cNvPr>
          <p:cNvSpPr/>
          <p:nvPr/>
        </p:nvSpPr>
        <p:spPr>
          <a:xfrm>
            <a:off x="7466744" y="4291392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7E726C49-9937-289E-8B37-6B702AB0E6A6}"/>
              </a:ext>
            </a:extLst>
          </p:cNvPr>
          <p:cNvSpPr/>
          <p:nvPr/>
        </p:nvSpPr>
        <p:spPr>
          <a:xfrm>
            <a:off x="9089453" y="5022335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2C89B8F-7E6B-87CB-0322-56F3C1830BC7}"/>
              </a:ext>
            </a:extLst>
          </p:cNvPr>
          <p:cNvSpPr/>
          <p:nvPr/>
        </p:nvSpPr>
        <p:spPr>
          <a:xfrm>
            <a:off x="9089452" y="4379335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DFB47433-DED7-3B14-1234-AB1AC1070A84}"/>
              </a:ext>
            </a:extLst>
          </p:cNvPr>
          <p:cNvSpPr/>
          <p:nvPr/>
        </p:nvSpPr>
        <p:spPr>
          <a:xfrm>
            <a:off x="8289083" y="4372677"/>
            <a:ext cx="166029" cy="1480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3388164-7354-BB74-792A-70233B7B7764}"/>
              </a:ext>
            </a:extLst>
          </p:cNvPr>
          <p:cNvSpPr/>
          <p:nvPr/>
        </p:nvSpPr>
        <p:spPr>
          <a:xfrm>
            <a:off x="7478467" y="3767434"/>
            <a:ext cx="2309446" cy="41295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9" name="Fluxograma: Processo 158">
            <a:extLst>
              <a:ext uri="{FF2B5EF4-FFF2-40B4-BE49-F238E27FC236}">
                <a16:creationId xmlns:a16="http://schemas.microsoft.com/office/drawing/2014/main" id="{DDD08D5B-B00F-0654-EF9E-13CFE723A918}"/>
              </a:ext>
            </a:extLst>
          </p:cNvPr>
          <p:cNvSpPr/>
          <p:nvPr/>
        </p:nvSpPr>
        <p:spPr>
          <a:xfrm>
            <a:off x="6597638" y="5682805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1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351ADA5A-6BBD-F82B-DE87-FBF347558690}"/>
              </a:ext>
            </a:extLst>
          </p:cNvPr>
          <p:cNvSpPr/>
          <p:nvPr/>
        </p:nvSpPr>
        <p:spPr>
          <a:xfrm>
            <a:off x="8704378" y="3801604"/>
            <a:ext cx="166029" cy="14800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31065F5-B76C-BB5E-CA85-A6BCA223B680}"/>
              </a:ext>
            </a:extLst>
          </p:cNvPr>
          <p:cNvSpPr/>
          <p:nvPr/>
        </p:nvSpPr>
        <p:spPr>
          <a:xfrm>
            <a:off x="8610093" y="3716913"/>
            <a:ext cx="347050" cy="30751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2" name="Fluxograma: Processo 161">
            <a:extLst>
              <a:ext uri="{FF2B5EF4-FFF2-40B4-BE49-F238E27FC236}">
                <a16:creationId xmlns:a16="http://schemas.microsoft.com/office/drawing/2014/main" id="{02F166B1-1F9E-7066-6052-38018AF2D320}"/>
              </a:ext>
            </a:extLst>
          </p:cNvPr>
          <p:cNvSpPr/>
          <p:nvPr/>
        </p:nvSpPr>
        <p:spPr>
          <a:xfrm>
            <a:off x="6597638" y="5072634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2</a:t>
            </a:r>
          </a:p>
        </p:txBody>
      </p:sp>
      <p:sp>
        <p:nvSpPr>
          <p:cNvPr id="163" name="Fluxograma: Processo 162">
            <a:extLst>
              <a:ext uri="{FF2B5EF4-FFF2-40B4-BE49-F238E27FC236}">
                <a16:creationId xmlns:a16="http://schemas.microsoft.com/office/drawing/2014/main" id="{3F235B6A-C7E4-466E-651F-CF489B9B01B7}"/>
              </a:ext>
            </a:extLst>
          </p:cNvPr>
          <p:cNvSpPr/>
          <p:nvPr/>
        </p:nvSpPr>
        <p:spPr>
          <a:xfrm>
            <a:off x="6597638" y="4445148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3</a:t>
            </a:r>
          </a:p>
        </p:txBody>
      </p:sp>
      <p:sp>
        <p:nvSpPr>
          <p:cNvPr id="164" name="Fluxograma: Processo 163">
            <a:extLst>
              <a:ext uri="{FF2B5EF4-FFF2-40B4-BE49-F238E27FC236}">
                <a16:creationId xmlns:a16="http://schemas.microsoft.com/office/drawing/2014/main" id="{31A41953-F031-B9F3-3D10-F7EE2163E682}"/>
              </a:ext>
            </a:extLst>
          </p:cNvPr>
          <p:cNvSpPr/>
          <p:nvPr/>
        </p:nvSpPr>
        <p:spPr>
          <a:xfrm>
            <a:off x="6597638" y="3885544"/>
            <a:ext cx="559548" cy="148006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noProof="0">
                <a:latin typeface="Consolas" panose="020B0609020204030204" pitchFamily="49" charset="0"/>
              </a:rPr>
              <a:t>Step 4</a:t>
            </a:r>
          </a:p>
        </p:txBody>
      </p:sp>
      <p:grpSp>
        <p:nvGrpSpPr>
          <p:cNvPr id="165" name="Agrupar 164">
            <a:extLst>
              <a:ext uri="{FF2B5EF4-FFF2-40B4-BE49-F238E27FC236}">
                <a16:creationId xmlns:a16="http://schemas.microsoft.com/office/drawing/2014/main" id="{3BDBB8B9-6888-D5AA-BF8E-9CAB7DA18F66}"/>
              </a:ext>
            </a:extLst>
          </p:cNvPr>
          <p:cNvGrpSpPr/>
          <p:nvPr/>
        </p:nvGrpSpPr>
        <p:grpSpPr>
          <a:xfrm>
            <a:off x="9928432" y="3633759"/>
            <a:ext cx="839322" cy="622910"/>
            <a:chOff x="3854559" y="3632285"/>
            <a:chExt cx="839322" cy="622910"/>
          </a:xfrm>
        </p:grpSpPr>
        <p:grpSp>
          <p:nvGrpSpPr>
            <p:cNvPr id="166" name="Agrupar 165">
              <a:extLst>
                <a:ext uri="{FF2B5EF4-FFF2-40B4-BE49-F238E27FC236}">
                  <a16:creationId xmlns:a16="http://schemas.microsoft.com/office/drawing/2014/main" id="{34753370-F9AB-F53C-BA59-BFCA6D1A82CE}"/>
                </a:ext>
              </a:extLst>
            </p:cNvPr>
            <p:cNvGrpSpPr/>
            <p:nvPr/>
          </p:nvGrpSpPr>
          <p:grpSpPr>
            <a:xfrm>
              <a:off x="3854559" y="3632285"/>
              <a:ext cx="706555" cy="622910"/>
              <a:chOff x="4064239" y="3716225"/>
              <a:chExt cx="706555" cy="622910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A522DF0-8CA1-414F-2E42-419F892C9C22}"/>
                  </a:ext>
                </a:extLst>
              </p:cNvPr>
              <p:cNvSpPr/>
              <p:nvPr/>
            </p:nvSpPr>
            <p:spPr>
              <a:xfrm>
                <a:off x="4086948" y="3716225"/>
                <a:ext cx="683846" cy="622910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69" name="Conexão reta unidirecional 168">
                <a:extLst>
                  <a:ext uri="{FF2B5EF4-FFF2-40B4-BE49-F238E27FC236}">
                    <a16:creationId xmlns:a16="http://schemas.microsoft.com/office/drawing/2014/main" id="{6B5F75DD-F0AA-707B-4FFB-150CB26A0D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8667" y="3842932"/>
                <a:ext cx="0" cy="31724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Conexão reta unidirecional 169">
                <a:extLst>
                  <a:ext uri="{FF2B5EF4-FFF2-40B4-BE49-F238E27FC236}">
                    <a16:creationId xmlns:a16="http://schemas.microsoft.com/office/drawing/2014/main" id="{30678527-CCE8-DFC1-B209-5B59143C3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4759" y="4156270"/>
                <a:ext cx="330187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1" name="Fluxograma: Processo 170">
                <a:extLst>
                  <a:ext uri="{FF2B5EF4-FFF2-40B4-BE49-F238E27FC236}">
                    <a16:creationId xmlns:a16="http://schemas.microsoft.com/office/drawing/2014/main" id="{CFA23A2C-CE93-05C9-5BAD-A27E8C96B75C}"/>
                  </a:ext>
                </a:extLst>
              </p:cNvPr>
              <p:cNvSpPr/>
              <p:nvPr/>
            </p:nvSpPr>
            <p:spPr>
              <a:xfrm>
                <a:off x="4064239" y="3736064"/>
                <a:ext cx="559548" cy="148006"/>
              </a:xfrm>
              <a:prstGeom prst="flowChartProcess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nsolas" panose="020B0609020204030204" pitchFamily="49" charset="0"/>
                  </a:rPr>
                  <a:t>φ</a:t>
                </a:r>
              </a:p>
            </p:txBody>
          </p:sp>
        </p:grpSp>
        <p:sp>
          <p:nvSpPr>
            <p:cNvPr id="167" name="Fluxograma: Processo 166">
              <a:extLst>
                <a:ext uri="{FF2B5EF4-FFF2-40B4-BE49-F238E27FC236}">
                  <a16:creationId xmlns:a16="http://schemas.microsoft.com/office/drawing/2014/main" id="{3CF52261-42A3-DC0D-2D5B-801BC50333EC}"/>
                </a:ext>
              </a:extLst>
            </p:cNvPr>
            <p:cNvSpPr/>
            <p:nvPr/>
          </p:nvSpPr>
          <p:spPr>
            <a:xfrm>
              <a:off x="4134333" y="3950701"/>
              <a:ext cx="559548" cy="148006"/>
            </a:xfrm>
            <a:prstGeom prst="flowChartProcess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nsolas" panose="020B0609020204030204" pitchFamily="49" charset="0"/>
                </a:rPr>
                <a:t>η</a:t>
              </a:r>
            </a:p>
          </p:txBody>
        </p:sp>
      </p:grpSp>
      <p:sp>
        <p:nvSpPr>
          <p:cNvPr id="172" name="Fluxograma: Processo 171">
            <a:extLst>
              <a:ext uri="{FF2B5EF4-FFF2-40B4-BE49-F238E27FC236}">
                <a16:creationId xmlns:a16="http://schemas.microsoft.com/office/drawing/2014/main" id="{0E7AFFC5-61BA-66C6-00DD-E006CAC295F2}"/>
              </a:ext>
            </a:extLst>
          </p:cNvPr>
          <p:cNvSpPr/>
          <p:nvPr/>
        </p:nvSpPr>
        <p:spPr>
          <a:xfrm>
            <a:off x="7043030" y="5873928"/>
            <a:ext cx="559548" cy="148006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t</a:t>
            </a:r>
            <a:endParaRPr lang="en-US" sz="700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BBDDF7-2E91-77A9-758E-E86A8B1DB0F2}"/>
              </a:ext>
            </a:extLst>
          </p:cNvPr>
          <p:cNvSpPr/>
          <p:nvPr/>
        </p:nvSpPr>
        <p:spPr>
          <a:xfrm>
            <a:off x="7992614" y="5681331"/>
            <a:ext cx="166029" cy="148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174" name="Seta: Para Cima 173">
            <a:extLst>
              <a:ext uri="{FF2B5EF4-FFF2-40B4-BE49-F238E27FC236}">
                <a16:creationId xmlns:a16="http://schemas.microsoft.com/office/drawing/2014/main" id="{55071FB5-68EC-0564-F490-8BE66C8FDE04}"/>
              </a:ext>
            </a:extLst>
          </p:cNvPr>
          <p:cNvSpPr/>
          <p:nvPr/>
        </p:nvSpPr>
        <p:spPr>
          <a:xfrm>
            <a:off x="10738622" y="3767434"/>
            <a:ext cx="294855" cy="2130428"/>
          </a:xfrm>
          <a:prstGeom prst="upArrow">
            <a:avLst/>
          </a:prstGeom>
          <a:gradFill>
            <a:gsLst>
              <a:gs pos="0">
                <a:schemeClr val="accent4"/>
              </a:gs>
              <a:gs pos="34000">
                <a:schemeClr val="accent2"/>
              </a:gs>
              <a:gs pos="6500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FF0000"/>
              </a:solidFill>
            </a:endParaRPr>
          </a:p>
        </p:txBody>
      </p:sp>
      <p:sp>
        <p:nvSpPr>
          <p:cNvPr id="175" name="Fluxograma: Processo 174">
            <a:extLst>
              <a:ext uri="{FF2B5EF4-FFF2-40B4-BE49-F238E27FC236}">
                <a16:creationId xmlns:a16="http://schemas.microsoft.com/office/drawing/2014/main" id="{9728905F-9153-ACB2-BA7A-2546E4BB7624}"/>
              </a:ext>
            </a:extLst>
          </p:cNvPr>
          <p:cNvSpPr/>
          <p:nvPr/>
        </p:nvSpPr>
        <p:spPr>
          <a:xfrm>
            <a:off x="10738622" y="3619428"/>
            <a:ext cx="929195" cy="154855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Pt [GeV]</a:t>
            </a:r>
            <a:endParaRPr lang="en-US" sz="700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93DB1C0-C2F5-A118-967D-4CB454D12F68}"/>
              </a:ext>
            </a:extLst>
          </p:cNvPr>
          <p:cNvSpPr/>
          <p:nvPr/>
        </p:nvSpPr>
        <p:spPr>
          <a:xfrm>
            <a:off x="8599442" y="5579081"/>
            <a:ext cx="166029" cy="14800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019C9DA-9FE5-B289-15B7-579EB40EC7E8}"/>
              </a:ext>
            </a:extLst>
          </p:cNvPr>
          <p:cNvSpPr/>
          <p:nvPr/>
        </p:nvSpPr>
        <p:spPr>
          <a:xfrm>
            <a:off x="8448069" y="5071160"/>
            <a:ext cx="166029" cy="1480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cxnSp>
        <p:nvCxnSpPr>
          <p:cNvPr id="178" name="Conexão reta unidirecional 177">
            <a:extLst>
              <a:ext uri="{FF2B5EF4-FFF2-40B4-BE49-F238E27FC236}">
                <a16:creationId xmlns:a16="http://schemas.microsoft.com/office/drawing/2014/main" id="{C6D40AF3-E26A-A4AC-0204-D646E64084EF}"/>
              </a:ext>
            </a:extLst>
          </p:cNvPr>
          <p:cNvCxnSpPr>
            <a:cxnSpLocks/>
            <a:stCxn id="182" idx="0"/>
            <a:endCxn id="157" idx="4"/>
          </p:cNvCxnSpPr>
          <p:nvPr/>
        </p:nvCxnSpPr>
        <p:spPr>
          <a:xfrm flipV="1">
            <a:off x="8113777" y="4520683"/>
            <a:ext cx="258321" cy="49333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exão reta unidirecional 178">
            <a:extLst>
              <a:ext uri="{FF2B5EF4-FFF2-40B4-BE49-F238E27FC236}">
                <a16:creationId xmlns:a16="http://schemas.microsoft.com/office/drawing/2014/main" id="{7009C5A2-224C-81E7-3FA3-333B2E7AEDCA}"/>
              </a:ext>
            </a:extLst>
          </p:cNvPr>
          <p:cNvCxnSpPr>
            <a:cxnSpLocks/>
            <a:stCxn id="177" idx="0"/>
            <a:endCxn id="157" idx="4"/>
          </p:cNvCxnSpPr>
          <p:nvPr/>
        </p:nvCxnSpPr>
        <p:spPr>
          <a:xfrm flipH="1" flipV="1">
            <a:off x="8372098" y="4520683"/>
            <a:ext cx="158986" cy="55047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exão reta unidirecional 179">
            <a:extLst>
              <a:ext uri="{FF2B5EF4-FFF2-40B4-BE49-F238E27FC236}">
                <a16:creationId xmlns:a16="http://schemas.microsoft.com/office/drawing/2014/main" id="{902C8583-5CC6-9704-E3CB-8522D70A2C41}"/>
              </a:ext>
            </a:extLst>
          </p:cNvPr>
          <p:cNvCxnSpPr>
            <a:cxnSpLocks/>
            <a:stCxn id="157" idx="0"/>
            <a:endCxn id="160" idx="4"/>
          </p:cNvCxnSpPr>
          <p:nvPr/>
        </p:nvCxnSpPr>
        <p:spPr>
          <a:xfrm flipV="1">
            <a:off x="8372098" y="3949610"/>
            <a:ext cx="415295" cy="4230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exão reta unidirecional 180">
            <a:extLst>
              <a:ext uri="{FF2B5EF4-FFF2-40B4-BE49-F238E27FC236}">
                <a16:creationId xmlns:a16="http://schemas.microsoft.com/office/drawing/2014/main" id="{FC86EF1C-0BCD-9CD2-EBE4-6707F660D9D4}"/>
              </a:ext>
            </a:extLst>
          </p:cNvPr>
          <p:cNvCxnSpPr>
            <a:cxnSpLocks/>
            <a:stCxn id="156" idx="0"/>
            <a:endCxn id="160" idx="4"/>
          </p:cNvCxnSpPr>
          <p:nvPr/>
        </p:nvCxnSpPr>
        <p:spPr>
          <a:xfrm flipH="1" flipV="1">
            <a:off x="8787393" y="3949610"/>
            <a:ext cx="385074" cy="4297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Oval 181">
            <a:extLst>
              <a:ext uri="{FF2B5EF4-FFF2-40B4-BE49-F238E27FC236}">
                <a16:creationId xmlns:a16="http://schemas.microsoft.com/office/drawing/2014/main" id="{B5C2BCB2-B145-4701-CD28-A31EC9B1B595}"/>
              </a:ext>
            </a:extLst>
          </p:cNvPr>
          <p:cNvSpPr/>
          <p:nvPr/>
        </p:nvSpPr>
        <p:spPr>
          <a:xfrm>
            <a:off x="8030762" y="5014015"/>
            <a:ext cx="166029" cy="148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noProof="0"/>
          </a:p>
        </p:txBody>
      </p:sp>
      <p:cxnSp>
        <p:nvCxnSpPr>
          <p:cNvPr id="183" name="Conexão reta unidirecional 182">
            <a:extLst>
              <a:ext uri="{FF2B5EF4-FFF2-40B4-BE49-F238E27FC236}">
                <a16:creationId xmlns:a16="http://schemas.microsoft.com/office/drawing/2014/main" id="{29EB3D2E-2B9A-EEA8-E9A3-C73D2E6659A5}"/>
              </a:ext>
            </a:extLst>
          </p:cNvPr>
          <p:cNvCxnSpPr>
            <a:cxnSpLocks/>
            <a:stCxn id="176" idx="0"/>
            <a:endCxn id="177" idx="4"/>
          </p:cNvCxnSpPr>
          <p:nvPr/>
        </p:nvCxnSpPr>
        <p:spPr>
          <a:xfrm flipH="1" flipV="1">
            <a:off x="8531084" y="5219166"/>
            <a:ext cx="151373" cy="35991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Seta: Bidirecional 183">
            <a:extLst>
              <a:ext uri="{FF2B5EF4-FFF2-40B4-BE49-F238E27FC236}">
                <a16:creationId xmlns:a16="http://schemas.microsoft.com/office/drawing/2014/main" id="{ECDF4267-7FC8-2EF2-47A9-4A2A700B1FFB}"/>
              </a:ext>
            </a:extLst>
          </p:cNvPr>
          <p:cNvSpPr/>
          <p:nvPr/>
        </p:nvSpPr>
        <p:spPr>
          <a:xfrm rot="19790392">
            <a:off x="8496294" y="5657458"/>
            <a:ext cx="235608" cy="87718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5" name="Seta: Bidirecional 184">
            <a:extLst>
              <a:ext uri="{FF2B5EF4-FFF2-40B4-BE49-F238E27FC236}">
                <a16:creationId xmlns:a16="http://schemas.microsoft.com/office/drawing/2014/main" id="{D828AFDE-176B-3FA2-227B-C5821CF78AC9}"/>
              </a:ext>
            </a:extLst>
          </p:cNvPr>
          <p:cNvSpPr/>
          <p:nvPr/>
        </p:nvSpPr>
        <p:spPr>
          <a:xfrm rot="691990">
            <a:off x="8085689" y="5066498"/>
            <a:ext cx="441410" cy="87718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6" name="Seta: Bidirecional 185">
            <a:extLst>
              <a:ext uri="{FF2B5EF4-FFF2-40B4-BE49-F238E27FC236}">
                <a16:creationId xmlns:a16="http://schemas.microsoft.com/office/drawing/2014/main" id="{EE7972C9-2A0F-A8F5-767E-3A721B9C1A7D}"/>
              </a:ext>
            </a:extLst>
          </p:cNvPr>
          <p:cNvSpPr/>
          <p:nvPr/>
        </p:nvSpPr>
        <p:spPr>
          <a:xfrm>
            <a:off x="8372097" y="4400780"/>
            <a:ext cx="795089" cy="87718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CaixaDeTexto 189">
                <a:extLst>
                  <a:ext uri="{FF2B5EF4-FFF2-40B4-BE49-F238E27FC236}">
                    <a16:creationId xmlns:a16="http://schemas.microsoft.com/office/drawing/2014/main" id="{E4B1AE8F-112D-501E-6E54-6BC3B24A3376}"/>
                  </a:ext>
                </a:extLst>
              </p:cNvPr>
              <p:cNvSpPr txBox="1"/>
              <p:nvPr/>
            </p:nvSpPr>
            <p:spPr>
              <a:xfrm>
                <a:off x="9550771" y="2861336"/>
                <a:ext cx="9291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0)</m:t>
                      </m:r>
                    </m:oMath>
                  </m:oMathPara>
                </a14:m>
                <a:endParaRPr lang="en-US" sz="1400" noProof="0"/>
              </a:p>
            </p:txBody>
          </p:sp>
        </mc:Choice>
        <mc:Fallback>
          <p:sp>
            <p:nvSpPr>
              <p:cNvPr id="190" name="CaixaDeTexto 189">
                <a:extLst>
                  <a:ext uri="{FF2B5EF4-FFF2-40B4-BE49-F238E27FC236}">
                    <a16:creationId xmlns:a16="http://schemas.microsoft.com/office/drawing/2014/main" id="{E4B1AE8F-112D-501E-6E54-6BC3B24A3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771" y="2861336"/>
                <a:ext cx="929195" cy="307777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Subtítulo 2">
            <a:extLst>
              <a:ext uri="{FF2B5EF4-FFF2-40B4-BE49-F238E27FC236}">
                <a16:creationId xmlns:a16="http://schemas.microsoft.com/office/drawing/2014/main" id="{2705B5DB-7424-1125-E436-7D6241334D65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21550F-DDB6-5CF3-CA58-A879E58FB8AA}"/>
              </a:ext>
            </a:extLst>
          </p:cNvPr>
          <p:cNvSpPr txBox="1"/>
          <p:nvPr/>
        </p:nvSpPr>
        <p:spPr>
          <a:xfrm>
            <a:off x="1199897" y="6273375"/>
            <a:ext cx="3364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/>
              <a:t>Good for identifying the Jet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9761A5-1E4D-1351-192C-15E2F9FB8F09}"/>
              </a:ext>
            </a:extLst>
          </p:cNvPr>
          <p:cNvSpPr txBox="1"/>
          <p:nvPr/>
        </p:nvSpPr>
        <p:spPr>
          <a:xfrm>
            <a:off x="7525540" y="6231622"/>
            <a:ext cx="3364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/>
              <a:t>Good for reconstructing the Jet</a:t>
            </a:r>
          </a:p>
        </p:txBody>
      </p:sp>
    </p:spTree>
    <p:extLst>
      <p:ext uri="{BB962C8B-B14F-4D97-AF65-F5344CB8AC3E}">
        <p14:creationId xmlns:p14="http://schemas.microsoft.com/office/powerpoint/2010/main" val="3896767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mph" presetSubtype="0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mph" presetSubtype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mph" presetSubtype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mph" presetSubtype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mph" presetSubtype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5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1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3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6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7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9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5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6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8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1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2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6" presetClass="entr" presetSubtype="37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mph" presetSubtype="0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7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8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0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1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4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7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indefinite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2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3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6" presetClass="entr" presetSubtype="37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9" presetClass="emph" presetSubtype="0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6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7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9" presetClass="emph" presetSubtype="0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9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0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9" presetClass="emph" presetSubtype="0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2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3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9" presetClass="emph" presetSubtype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5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6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9" presetClass="emph" presetSubtype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8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9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7" grpId="0" animBg="1"/>
      <p:bldP spid="37" grpId="1" animBg="1"/>
      <p:bldP spid="7" grpId="0" animBg="1"/>
      <p:bldP spid="7" grpId="1" animBg="1"/>
      <p:bldP spid="73" grpId="0" animBg="1"/>
      <p:bldP spid="73" grpId="1" animBg="1"/>
      <p:bldP spid="76" grpId="0" animBg="1"/>
      <p:bldP spid="76" grpId="1" animBg="1"/>
      <p:bldP spid="77" grpId="0" animBg="1"/>
      <p:bldP spid="77" grpId="1" animBg="1"/>
      <p:bldP spid="82" grpId="0" animBg="1"/>
      <p:bldP spid="82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1" grpId="2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3" grpId="0" animBg="1"/>
      <p:bldP spid="173" grpId="1" animBg="1"/>
      <p:bldP spid="176" grpId="0" animBg="1"/>
      <p:bldP spid="176" grpId="1" animBg="1"/>
      <p:bldP spid="177" grpId="0" animBg="1"/>
      <p:bldP spid="177" grpId="1" animBg="1"/>
      <p:bldP spid="182" grpId="0" animBg="1"/>
      <p:bldP spid="182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45E47-4D1F-9C1E-C6B6-3E888D7F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5">
            <a:extLst>
              <a:ext uri="{FF2B5EF4-FFF2-40B4-BE49-F238E27FC236}">
                <a16:creationId xmlns:a16="http://schemas.microsoft.com/office/drawing/2014/main" id="{DB7C2E31-B14D-7E91-EF7C-D7272F58126A}"/>
              </a:ext>
            </a:extLst>
          </p:cNvPr>
          <p:cNvSpPr/>
          <p:nvPr/>
        </p:nvSpPr>
        <p:spPr>
          <a:xfrm flipH="1">
            <a:off x="0" y="6409589"/>
            <a:ext cx="12191998" cy="45685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riângulo retângulo 5">
            <a:extLst>
              <a:ext uri="{FF2B5EF4-FFF2-40B4-BE49-F238E27FC236}">
                <a16:creationId xmlns:a16="http://schemas.microsoft.com/office/drawing/2014/main" id="{F6842967-6D09-BCDB-D329-E363A835B470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BC778D-6E78-8738-07F9-A3F4B1FC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noProof="0"/>
              <a:t>HOW TO STUDY?</a:t>
            </a:r>
            <a:endParaRPr lang="en-US" noProof="0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B3B78CD3-9E0D-C6BA-70B5-39DBAEBA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4DAC37F-1653-359F-A8BC-C6AB24812DCC}"/>
              </a:ext>
            </a:extLst>
          </p:cNvPr>
          <p:cNvSpPr/>
          <p:nvPr/>
        </p:nvSpPr>
        <p:spPr>
          <a:xfrm>
            <a:off x="304995" y="2972142"/>
            <a:ext cx="3026641" cy="268162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noProof="0">
                <a:solidFill>
                  <a:schemeClr val="bg1"/>
                </a:solidFill>
              </a:rPr>
              <a:t>MC (weighted distributions)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B6A9C31-4579-8B00-F27C-71CC3B830177}"/>
              </a:ext>
            </a:extLst>
          </p:cNvPr>
          <p:cNvSpPr/>
          <p:nvPr/>
        </p:nvSpPr>
        <p:spPr>
          <a:xfrm>
            <a:off x="4894039" y="2963497"/>
            <a:ext cx="2925466" cy="266657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noProof="0">
                <a:solidFill>
                  <a:schemeClr val="bg1"/>
                </a:solidFill>
              </a:rPr>
              <a:t>Clustering (Jets)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713F7D7-4433-805F-B120-05488AA77A5A}"/>
              </a:ext>
            </a:extLst>
          </p:cNvPr>
          <p:cNvSpPr/>
          <p:nvPr/>
        </p:nvSpPr>
        <p:spPr>
          <a:xfrm>
            <a:off x="9275301" y="2967340"/>
            <a:ext cx="2622588" cy="267393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noProof="0" err="1">
                <a:solidFill>
                  <a:schemeClr val="bg1"/>
                </a:solidFill>
              </a:rPr>
              <a:t>Reclustering</a:t>
            </a:r>
            <a:endParaRPr lang="en-US" sz="2800" noProof="0">
              <a:solidFill>
                <a:schemeClr val="bg1"/>
              </a:solidFill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76FD22F6-C3F2-4E20-749F-F3C90999779F}"/>
              </a:ext>
            </a:extLst>
          </p:cNvPr>
          <p:cNvSpPr/>
          <p:nvPr/>
        </p:nvSpPr>
        <p:spPr>
          <a:xfrm>
            <a:off x="3584670" y="4118776"/>
            <a:ext cx="1190484" cy="345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D49502F8-7335-7932-80D9-39BC3B5AA0FD}"/>
              </a:ext>
            </a:extLst>
          </p:cNvPr>
          <p:cNvSpPr/>
          <p:nvPr/>
        </p:nvSpPr>
        <p:spPr>
          <a:xfrm>
            <a:off x="7927184" y="4152394"/>
            <a:ext cx="1190484" cy="345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Imagem 11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1A8DAD40-25C8-F4A0-59EA-0ED0A38C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AC086D77-20C9-1CDB-C0AF-8D675B9C6D6E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25663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DC1EDD96-4C06-D61F-7626-EDE5CAEB8453}"/>
              </a:ext>
            </a:extLst>
          </p:cNvPr>
          <p:cNvSpPr/>
          <p:nvPr/>
        </p:nvSpPr>
        <p:spPr>
          <a:xfrm>
            <a:off x="7040526" y="1628050"/>
            <a:ext cx="5486219" cy="52244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/>
          </a:p>
        </p:txBody>
      </p:sp>
      <p:sp>
        <p:nvSpPr>
          <p:cNvPr id="11" name="Triângulo retângulo 5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47E44EAF-D08E-4BB9-A695-366E69429039}"/>
              </a:ext>
            </a:extLst>
          </p:cNvPr>
          <p:cNvSpPr/>
          <p:nvPr/>
        </p:nvSpPr>
        <p:spPr>
          <a:xfrm flipV="1">
            <a:off x="-33291" y="-23150"/>
            <a:ext cx="12561622" cy="176671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DF39BE-163F-FB54-42CF-4DCCA658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Parton Level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63FF80-8266-B247-D725-F3018A222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21" y="1893775"/>
            <a:ext cx="5562888" cy="38392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noProof="0"/>
              <a:t>Jet without Initial State Radiation</a:t>
            </a:r>
          </a:p>
          <a:p>
            <a:r>
              <a:rPr lang="en-US" sz="2000" noProof="0"/>
              <a:t>Doesn't Include Hadronization</a:t>
            </a:r>
          </a:p>
          <a:p>
            <a:r>
              <a:rPr lang="en-US" sz="2000" noProof="0"/>
              <a:t>Only Parton-Level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CFF04674-C86E-F70E-37BD-25097AA9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13</a:t>
            </a:fld>
            <a:endParaRPr lang="en-US" noProof="0"/>
          </a:p>
        </p:txBody>
      </p:sp>
      <p:pic>
        <p:nvPicPr>
          <p:cNvPr id="4" name="Imagem 3" descr="Uma imagem com texto, diagrama, Gráfico, captura de ecrã&#10;&#10;Os conteúdos gerados por IA poderão estar incorretos.">
            <a:extLst>
              <a:ext uri="{FF2B5EF4-FFF2-40B4-BE49-F238E27FC236}">
                <a16:creationId xmlns:a16="http://schemas.microsoft.com/office/drawing/2014/main" id="{3311C000-41B7-0DC2-F329-374EC2D3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921" y="2443684"/>
            <a:ext cx="5558400" cy="3946586"/>
          </a:xfrm>
          <a:prstGeom prst="rect">
            <a:avLst/>
          </a:prstGeom>
          <a:ln>
            <a:noFill/>
          </a:ln>
        </p:spPr>
      </p:pic>
      <p:sp>
        <p:nvSpPr>
          <p:cNvPr id="7" name="Triângulo retângulo 5" descr="Uma imagem com captura de ecrã, Verde-azulado, azul, água&#10;&#10;Os conteúdos gerados por IA poderão estar incorretos.">
            <a:extLst>
              <a:ext uri="{FF2B5EF4-FFF2-40B4-BE49-F238E27FC236}">
                <a16:creationId xmlns:a16="http://schemas.microsoft.com/office/drawing/2014/main" id="{8E750741-35AB-F413-6608-05455F48CB6D}"/>
              </a:ext>
            </a:extLst>
          </p:cNvPr>
          <p:cNvSpPr/>
          <p:nvPr/>
        </p:nvSpPr>
        <p:spPr>
          <a:xfrm flipH="1">
            <a:off x="0" y="6113502"/>
            <a:ext cx="12191998" cy="75294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40ECA09-5928-D5D9-B426-3DCBFE66285A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pic>
        <p:nvPicPr>
          <p:cNvPr id="15" name="Imagem 14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343712C8-F03F-43F0-3B5C-075E0522A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F709973-D0F8-D2B3-CA81-2DBDC6940456}"/>
              </a:ext>
            </a:extLst>
          </p:cNvPr>
          <p:cNvGrpSpPr/>
          <p:nvPr/>
        </p:nvGrpSpPr>
        <p:grpSpPr>
          <a:xfrm>
            <a:off x="1638840" y="2578036"/>
            <a:ext cx="3770134" cy="3839214"/>
            <a:chOff x="2123280" y="2623485"/>
            <a:chExt cx="2620016" cy="3125799"/>
          </a:xfrm>
        </p:grpSpPr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id="{D4D7565F-8BB9-B2D4-B08F-ADAB6451F4AC}"/>
                </a:ext>
              </a:extLst>
            </p:cNvPr>
            <p:cNvSpPr/>
            <p:nvPr/>
          </p:nvSpPr>
          <p:spPr>
            <a:xfrm flipV="1">
              <a:off x="2816259" y="3455390"/>
              <a:ext cx="701667" cy="825638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" name="AutoShape 6">
              <a:extLst>
                <a:ext uri="{FF2B5EF4-FFF2-40B4-BE49-F238E27FC236}">
                  <a16:creationId xmlns:a16="http://schemas.microsoft.com/office/drawing/2014/main" id="{8005811A-8655-B7B6-9440-F5375D49E7CC}"/>
                </a:ext>
              </a:extLst>
            </p:cNvPr>
            <p:cNvSpPr/>
            <p:nvPr/>
          </p:nvSpPr>
          <p:spPr>
            <a:xfrm flipV="1">
              <a:off x="3519520" y="3047149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92DD509E-EF9C-A866-E1C6-BB43CBF5D9AB}"/>
                </a:ext>
              </a:extLst>
            </p:cNvPr>
            <p:cNvSpPr/>
            <p:nvPr/>
          </p:nvSpPr>
          <p:spPr>
            <a:xfrm>
              <a:off x="3526497" y="3446517"/>
              <a:ext cx="412168" cy="29973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E1E2ABDA-08AD-75F3-C1B9-F71F8399C96E}"/>
                </a:ext>
              </a:extLst>
            </p:cNvPr>
            <p:cNvSpPr/>
            <p:nvPr/>
          </p:nvSpPr>
          <p:spPr>
            <a:xfrm flipV="1">
              <a:off x="3500265" y="4638984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1" name="AutoShape 10">
              <a:extLst>
                <a:ext uri="{FF2B5EF4-FFF2-40B4-BE49-F238E27FC236}">
                  <a16:creationId xmlns:a16="http://schemas.microsoft.com/office/drawing/2014/main" id="{23B3CC65-AAE2-3855-35E8-FA1BACC1DDE2}"/>
                </a:ext>
              </a:extLst>
            </p:cNvPr>
            <p:cNvSpPr/>
            <p:nvPr/>
          </p:nvSpPr>
          <p:spPr>
            <a:xfrm flipV="1">
              <a:off x="3933323" y="2799985"/>
              <a:ext cx="424488" cy="2454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" name="AutoShape 11">
              <a:extLst>
                <a:ext uri="{FF2B5EF4-FFF2-40B4-BE49-F238E27FC236}">
                  <a16:creationId xmlns:a16="http://schemas.microsoft.com/office/drawing/2014/main" id="{FB9CB8A5-C821-5912-03C5-D29408836732}"/>
                </a:ext>
              </a:extLst>
            </p:cNvPr>
            <p:cNvSpPr/>
            <p:nvPr/>
          </p:nvSpPr>
          <p:spPr>
            <a:xfrm>
              <a:off x="3938666" y="3044630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id="{59BBE708-6022-FAC9-29CF-08373C960565}"/>
                </a:ext>
              </a:extLst>
            </p:cNvPr>
            <p:cNvSpPr/>
            <p:nvPr/>
          </p:nvSpPr>
          <p:spPr>
            <a:xfrm flipV="1">
              <a:off x="3924752" y="3545736"/>
              <a:ext cx="419145" cy="1946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455BA61C-26DC-3933-5DE6-D08DA538CC12}"/>
                </a:ext>
              </a:extLst>
            </p:cNvPr>
            <p:cNvSpPr/>
            <p:nvPr/>
          </p:nvSpPr>
          <p:spPr>
            <a:xfrm>
              <a:off x="3933323" y="3742168"/>
              <a:ext cx="410574" cy="20545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5" name="AutoShape 14">
              <a:extLst>
                <a:ext uri="{FF2B5EF4-FFF2-40B4-BE49-F238E27FC236}">
                  <a16:creationId xmlns:a16="http://schemas.microsoft.com/office/drawing/2014/main" id="{28E25A4F-EBE0-662F-F4FF-D7927A9E9637}"/>
                </a:ext>
              </a:extLst>
            </p:cNvPr>
            <p:cNvSpPr/>
            <p:nvPr/>
          </p:nvSpPr>
          <p:spPr>
            <a:xfrm flipV="1">
              <a:off x="3919410" y="4463236"/>
              <a:ext cx="410574" cy="16991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6" name="AutoShape 15">
              <a:extLst>
                <a:ext uri="{FF2B5EF4-FFF2-40B4-BE49-F238E27FC236}">
                  <a16:creationId xmlns:a16="http://schemas.microsoft.com/office/drawing/2014/main" id="{B9EA7C64-79C0-FA58-0C21-618FFC1B6E2B}"/>
                </a:ext>
              </a:extLst>
            </p:cNvPr>
            <p:cNvSpPr/>
            <p:nvPr/>
          </p:nvSpPr>
          <p:spPr>
            <a:xfrm>
              <a:off x="3919410" y="4645683"/>
              <a:ext cx="410574" cy="219442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7" name="AutoShape 16">
              <a:extLst>
                <a:ext uri="{FF2B5EF4-FFF2-40B4-BE49-F238E27FC236}">
                  <a16:creationId xmlns:a16="http://schemas.microsoft.com/office/drawing/2014/main" id="{77A56B4B-5949-E2AB-86F1-86E01B471AE6}"/>
                </a:ext>
              </a:extLst>
            </p:cNvPr>
            <p:cNvSpPr/>
            <p:nvPr/>
          </p:nvSpPr>
          <p:spPr>
            <a:xfrm flipV="1">
              <a:off x="3938665" y="5146362"/>
              <a:ext cx="405232" cy="17687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098D86E0-EF4D-8392-9A97-C9212AB6815B}"/>
                </a:ext>
              </a:extLst>
            </p:cNvPr>
            <p:cNvSpPr/>
            <p:nvPr/>
          </p:nvSpPr>
          <p:spPr>
            <a:xfrm>
              <a:off x="3924752" y="5316333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E416EA2F-BFC8-8F46-C5EC-9075DF37CF01}"/>
                </a:ext>
              </a:extLst>
            </p:cNvPr>
            <p:cNvSpPr txBox="1"/>
            <p:nvPr/>
          </p:nvSpPr>
          <p:spPr>
            <a:xfrm>
              <a:off x="4325893" y="5037505"/>
              <a:ext cx="374224" cy="667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  <p:grpSp>
          <p:nvGrpSpPr>
            <p:cNvPr id="30" name="Group 21">
              <a:extLst>
                <a:ext uri="{FF2B5EF4-FFF2-40B4-BE49-F238E27FC236}">
                  <a16:creationId xmlns:a16="http://schemas.microsoft.com/office/drawing/2014/main" id="{E30D224D-078E-A9A1-DDF7-20E3ED5A6F83}"/>
                </a:ext>
              </a:extLst>
            </p:cNvPr>
            <p:cNvGrpSpPr/>
            <p:nvPr/>
          </p:nvGrpSpPr>
          <p:grpSpPr>
            <a:xfrm>
              <a:off x="4282714" y="3358889"/>
              <a:ext cx="460582" cy="752952"/>
              <a:chOff x="0" y="0"/>
              <a:chExt cx="270366" cy="515997"/>
            </a:xfrm>
          </p:grpSpPr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17BD0A8A-A5FA-5033-9677-D2AB44954EDB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4" name="TextBox 23">
                <a:extLst>
                  <a:ext uri="{FF2B5EF4-FFF2-40B4-BE49-F238E27FC236}">
                    <a16:creationId xmlns:a16="http://schemas.microsoft.com/office/drawing/2014/main" id="{84FB3323-F650-A8ED-FFE5-1C1836DAEA39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B47AAA2E-B0A4-83EE-FA4E-1C4B40566693}"/>
                </a:ext>
              </a:extLst>
            </p:cNvPr>
            <p:cNvGrpSpPr/>
            <p:nvPr/>
          </p:nvGrpSpPr>
          <p:grpSpPr>
            <a:xfrm>
              <a:off x="4282714" y="2623485"/>
              <a:ext cx="460582" cy="752952"/>
              <a:chOff x="0" y="0"/>
              <a:chExt cx="270366" cy="515997"/>
            </a:xfrm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E349766-E635-D3D9-5AAD-D55AA508CD18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2" name="TextBox 26">
                <a:extLst>
                  <a:ext uri="{FF2B5EF4-FFF2-40B4-BE49-F238E27FC236}">
                    <a16:creationId xmlns:a16="http://schemas.microsoft.com/office/drawing/2014/main" id="{5CAFF590-74FC-52D4-D9A2-39CC9C9932B0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6B622028-A952-9AD9-F33D-E085B9EBA9DE}"/>
                </a:ext>
              </a:extLst>
            </p:cNvPr>
            <p:cNvGrpSpPr/>
            <p:nvPr/>
          </p:nvGrpSpPr>
          <p:grpSpPr>
            <a:xfrm>
              <a:off x="4282714" y="4238240"/>
              <a:ext cx="460582" cy="752952"/>
              <a:chOff x="0" y="0"/>
              <a:chExt cx="270366" cy="515997"/>
            </a:xfrm>
          </p:grpSpPr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EFC9D117-551A-24C6-9577-6128F7B57C72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0" name="TextBox 29">
                <a:extLst>
                  <a:ext uri="{FF2B5EF4-FFF2-40B4-BE49-F238E27FC236}">
                    <a16:creationId xmlns:a16="http://schemas.microsoft.com/office/drawing/2014/main" id="{E13612DD-1616-E183-F78A-F3F3E3DE09F4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8CEE8BA0-F594-8101-3724-34F8C6FBDB82}"/>
                </a:ext>
              </a:extLst>
            </p:cNvPr>
            <p:cNvSpPr txBox="1"/>
            <p:nvPr/>
          </p:nvSpPr>
          <p:spPr>
            <a:xfrm>
              <a:off x="2261382" y="4385182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g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91EDB43-0C80-C319-B73F-8AED8157ED50}"/>
                </a:ext>
              </a:extLst>
            </p:cNvPr>
            <p:cNvSpPr txBox="1"/>
            <p:nvPr/>
          </p:nvSpPr>
          <p:spPr>
            <a:xfrm>
              <a:off x="2925145" y="4554459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q</a:t>
              </a:r>
            </a:p>
          </p:txBody>
        </p:sp>
        <p:pic>
          <p:nvPicPr>
            <p:cNvPr id="35" name="Imagem 34" descr="Uma imagem com círculo, Gráficos&#10;&#10;Os conteúdos gerados por IA poderão estar incorretos.">
              <a:extLst>
                <a:ext uri="{FF2B5EF4-FFF2-40B4-BE49-F238E27FC236}">
                  <a16:creationId xmlns:a16="http://schemas.microsoft.com/office/drawing/2014/main" id="{0DAB3EA6-D750-B6DA-F0B8-FA9EE3B46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966" y="4970096"/>
              <a:ext cx="464809" cy="779188"/>
            </a:xfrm>
            <a:prstGeom prst="rect">
              <a:avLst/>
            </a:prstGeom>
          </p:spPr>
        </p:pic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2E6D1DF7-B525-A7D8-71CF-763318C90DE5}"/>
                </a:ext>
              </a:extLst>
            </p:cNvPr>
            <p:cNvSpPr/>
            <p:nvPr/>
          </p:nvSpPr>
          <p:spPr>
            <a:xfrm rot="7189683">
              <a:off x="2160877" y="4057941"/>
              <a:ext cx="540643" cy="615838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6973C01B-4BCB-C0B2-AB4C-C97116D759E7}"/>
                </a:ext>
              </a:extLst>
            </p:cNvPr>
            <p:cNvSpPr/>
            <p:nvPr/>
          </p:nvSpPr>
          <p:spPr>
            <a:xfrm rot="9426125">
              <a:off x="3572637" y="4965890"/>
              <a:ext cx="293658" cy="431472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8" name="AutoShape 4">
              <a:extLst>
                <a:ext uri="{FF2B5EF4-FFF2-40B4-BE49-F238E27FC236}">
                  <a16:creationId xmlns:a16="http://schemas.microsoft.com/office/drawing/2014/main" id="{1C789EB3-DDCF-769C-9FC0-10F3F236342C}"/>
                </a:ext>
              </a:extLst>
            </p:cNvPr>
            <p:cNvSpPr/>
            <p:nvPr/>
          </p:nvSpPr>
          <p:spPr>
            <a:xfrm>
              <a:off x="2816258" y="4281029"/>
              <a:ext cx="688977" cy="752952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4A46FD-68D9-5F8D-4A2E-367DDEC49B85}"/>
              </a:ext>
            </a:extLst>
          </p:cNvPr>
          <p:cNvSpPr txBox="1"/>
          <p:nvPr/>
        </p:nvSpPr>
        <p:spPr>
          <a:xfrm>
            <a:off x="7166086" y="1666232"/>
            <a:ext cx="49108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 dirty="0"/>
              <a:t>Note: </a:t>
            </a:r>
            <a:r>
              <a:rPr lang="pt-PT" sz="2400" dirty="0"/>
              <a:t> Jets </a:t>
            </a:r>
            <a:r>
              <a:rPr lang="pt-PT" sz="2400" err="1"/>
              <a:t>Start</a:t>
            </a:r>
            <a:r>
              <a:rPr lang="pt-PT" sz="2400" dirty="0"/>
              <a:t> </a:t>
            </a:r>
            <a:r>
              <a:rPr lang="pt-PT" sz="2400" err="1"/>
              <a:t>at</a:t>
            </a:r>
            <a:r>
              <a:rPr lang="pt-PT" sz="2400" dirty="0"/>
              <a:t> 200 </a:t>
            </a:r>
            <a:r>
              <a:rPr lang="pt-PT" sz="2400" err="1"/>
              <a:t>GeVs</a:t>
            </a:r>
            <a:endParaRPr lang="pt-PT" sz="2400"/>
          </a:p>
        </p:txBody>
      </p:sp>
    </p:spTree>
    <p:extLst>
      <p:ext uri="{BB962C8B-B14F-4D97-AF65-F5344CB8AC3E}">
        <p14:creationId xmlns:p14="http://schemas.microsoft.com/office/powerpoint/2010/main" val="281328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D7544-6592-2EF8-E523-1C9912D50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D1C60564-CCC2-5194-D1C7-E1940677C2D1}"/>
              </a:ext>
            </a:extLst>
          </p:cNvPr>
          <p:cNvSpPr/>
          <p:nvPr/>
        </p:nvSpPr>
        <p:spPr>
          <a:xfrm>
            <a:off x="5588413" y="981069"/>
            <a:ext cx="6952709" cy="119817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/>
          </a:p>
        </p:txBody>
      </p:sp>
      <p:sp>
        <p:nvSpPr>
          <p:cNvPr id="10" name="Triângulo retângulo 5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9964F8FA-634A-0403-2B1F-8DD12F1CC4C3}"/>
              </a:ext>
            </a:extLst>
          </p:cNvPr>
          <p:cNvSpPr/>
          <p:nvPr/>
        </p:nvSpPr>
        <p:spPr>
          <a:xfrm flipV="1">
            <a:off x="-33291" y="-23150"/>
            <a:ext cx="12561622" cy="176671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Imagem 11" descr="Uma imagem com padrão, Retângulo, Simetria, tecido&#10;&#10;Os conteúdos gerados por IA poderão estar incorretos.">
            <a:extLst>
              <a:ext uri="{FF2B5EF4-FFF2-40B4-BE49-F238E27FC236}">
                <a16:creationId xmlns:a16="http://schemas.microsoft.com/office/drawing/2014/main" id="{2100703E-7B77-18EA-2025-5B57F7AB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66" y="3006294"/>
            <a:ext cx="1924050" cy="31242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593FE7-A439-8FF8-0340-A15E47BE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Parton Level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9617F20-AA52-9A1C-90CC-7EDBA0750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6772" y="2061635"/>
            <a:ext cx="5562888" cy="3839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noProof="0"/>
              <a:t>Includes ISR:</a:t>
            </a:r>
          </a:p>
        </p:txBody>
      </p:sp>
      <p:sp>
        <p:nvSpPr>
          <p:cNvPr id="53" name="Marcador de Posição do Número do Diapositivo 52">
            <a:extLst>
              <a:ext uri="{FF2B5EF4-FFF2-40B4-BE49-F238E27FC236}">
                <a16:creationId xmlns:a16="http://schemas.microsoft.com/office/drawing/2014/main" id="{EAA5DB38-5FDF-D12F-DE2A-41B2073B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14</a:t>
            </a:fld>
            <a:endParaRPr lang="en-US" noProof="0"/>
          </a:p>
        </p:txBody>
      </p:sp>
      <p:pic>
        <p:nvPicPr>
          <p:cNvPr id="4" name="Imagem 3" descr="Uma imagem com texto, Gráfico, file, captura de ecrã&#10;&#10;Os conteúdos gerados por IA poderão estar incorretos.">
            <a:extLst>
              <a:ext uri="{FF2B5EF4-FFF2-40B4-BE49-F238E27FC236}">
                <a16:creationId xmlns:a16="http://schemas.microsoft.com/office/drawing/2014/main" id="{CC60F88E-DEDF-DF0F-5905-8937A09F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520" y="2435283"/>
            <a:ext cx="5559121" cy="3946585"/>
          </a:xfrm>
          <a:prstGeom prst="rect">
            <a:avLst/>
          </a:prstGeom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1CC9B6-A561-6B66-9ECE-AD9C079DA1A0}"/>
              </a:ext>
            </a:extLst>
          </p:cNvPr>
          <p:cNvSpPr txBox="1"/>
          <p:nvPr/>
        </p:nvSpPr>
        <p:spPr>
          <a:xfrm>
            <a:off x="719278" y="3068814"/>
            <a:ext cx="19044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Baguet Script"/>
              </a:rPr>
              <a:t>Initial State Radiation (ISR)</a:t>
            </a:r>
          </a:p>
        </p:txBody>
      </p:sp>
      <p:sp>
        <p:nvSpPr>
          <p:cNvPr id="6" name="Triângulo retângulo 5" descr="Uma imagem com captura de ecrã, Verde-azulado, azul, água&#10;&#10;Os conteúdos gerados por IA poderão estar incorretos.">
            <a:extLst>
              <a:ext uri="{FF2B5EF4-FFF2-40B4-BE49-F238E27FC236}">
                <a16:creationId xmlns:a16="http://schemas.microsoft.com/office/drawing/2014/main" id="{73444773-10F5-E0FC-4F03-3379988FA8F4}"/>
              </a:ext>
            </a:extLst>
          </p:cNvPr>
          <p:cNvSpPr/>
          <p:nvPr/>
        </p:nvSpPr>
        <p:spPr>
          <a:xfrm flipH="1">
            <a:off x="0" y="6113502"/>
            <a:ext cx="12191998" cy="75294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21520045-1E65-6398-215E-262E32B0829B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9DAEA1-22BA-0F91-A9E6-5168235B48FD}"/>
              </a:ext>
            </a:extLst>
          </p:cNvPr>
          <p:cNvSpPr txBox="1"/>
          <p:nvPr/>
        </p:nvSpPr>
        <p:spPr>
          <a:xfrm>
            <a:off x="5588413" y="1045972"/>
            <a:ext cx="64552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noProof="0"/>
              <a:t>Initial State Radiation (ISR)</a:t>
            </a:r>
          </a:p>
          <a:p>
            <a:pPr algn="just"/>
            <a:r>
              <a:rPr lang="en-US" sz="2000" noProof="0">
                <a:ea typeface="+mn-lt"/>
                <a:cs typeface="+mn-lt"/>
              </a:rPr>
              <a:t>Radiation prior to particle collision (i.e. external </a:t>
            </a:r>
            <a:r>
              <a:rPr lang="en-US" sz="2000" noProof="0" err="1">
                <a:ea typeface="+mn-lt"/>
                <a:cs typeface="+mn-lt"/>
              </a:rPr>
              <a:t>partons</a:t>
            </a:r>
            <a:r>
              <a:rPr lang="en-US" sz="2000" noProof="0">
                <a:ea typeface="+mn-lt"/>
                <a:cs typeface="+mn-lt"/>
              </a:rPr>
              <a:t> interfering with the jet)</a:t>
            </a:r>
            <a:endParaRPr lang="en-US" sz="2000" noProof="0"/>
          </a:p>
        </p:txBody>
      </p:sp>
      <p:pic>
        <p:nvPicPr>
          <p:cNvPr id="21" name="Imagem 20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C59AB2B8-F02B-29E2-0C3E-28EEA1F83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grpSp>
        <p:nvGrpSpPr>
          <p:cNvPr id="73" name="Agrupar 72">
            <a:extLst>
              <a:ext uri="{FF2B5EF4-FFF2-40B4-BE49-F238E27FC236}">
                <a16:creationId xmlns:a16="http://schemas.microsoft.com/office/drawing/2014/main" id="{5DF719E7-5E4F-28A9-3831-E34383FB4147}"/>
              </a:ext>
            </a:extLst>
          </p:cNvPr>
          <p:cNvGrpSpPr/>
          <p:nvPr/>
        </p:nvGrpSpPr>
        <p:grpSpPr>
          <a:xfrm>
            <a:off x="1638840" y="2578036"/>
            <a:ext cx="3770134" cy="3839214"/>
            <a:chOff x="2123280" y="2623485"/>
            <a:chExt cx="2620016" cy="3125799"/>
          </a:xfrm>
        </p:grpSpPr>
        <p:sp>
          <p:nvSpPr>
            <p:cNvPr id="74" name="AutoShape 4">
              <a:extLst>
                <a:ext uri="{FF2B5EF4-FFF2-40B4-BE49-F238E27FC236}">
                  <a16:creationId xmlns:a16="http://schemas.microsoft.com/office/drawing/2014/main" id="{FF08209F-519D-605C-F67C-E4819CCA18E7}"/>
                </a:ext>
              </a:extLst>
            </p:cNvPr>
            <p:cNvSpPr/>
            <p:nvPr/>
          </p:nvSpPr>
          <p:spPr>
            <a:xfrm flipV="1">
              <a:off x="2816259" y="3455390"/>
              <a:ext cx="701667" cy="825638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9FCD3FB0-D8EB-04B3-BC3C-52E28537DC53}"/>
                </a:ext>
              </a:extLst>
            </p:cNvPr>
            <p:cNvSpPr/>
            <p:nvPr/>
          </p:nvSpPr>
          <p:spPr>
            <a:xfrm flipV="1">
              <a:off x="3519520" y="3047149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76" name="AutoShape 7">
              <a:extLst>
                <a:ext uri="{FF2B5EF4-FFF2-40B4-BE49-F238E27FC236}">
                  <a16:creationId xmlns:a16="http://schemas.microsoft.com/office/drawing/2014/main" id="{C8793308-B86A-BC64-3881-308FF0B1EAAA}"/>
                </a:ext>
              </a:extLst>
            </p:cNvPr>
            <p:cNvSpPr/>
            <p:nvPr/>
          </p:nvSpPr>
          <p:spPr>
            <a:xfrm>
              <a:off x="3526497" y="3446517"/>
              <a:ext cx="412168" cy="29973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77" name="AutoShape 8">
              <a:extLst>
                <a:ext uri="{FF2B5EF4-FFF2-40B4-BE49-F238E27FC236}">
                  <a16:creationId xmlns:a16="http://schemas.microsoft.com/office/drawing/2014/main" id="{E71761EC-1D83-C381-BD55-C87A13686EE1}"/>
                </a:ext>
              </a:extLst>
            </p:cNvPr>
            <p:cNvSpPr/>
            <p:nvPr/>
          </p:nvSpPr>
          <p:spPr>
            <a:xfrm flipV="1">
              <a:off x="3500265" y="4638984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78" name="AutoShape 10">
              <a:extLst>
                <a:ext uri="{FF2B5EF4-FFF2-40B4-BE49-F238E27FC236}">
                  <a16:creationId xmlns:a16="http://schemas.microsoft.com/office/drawing/2014/main" id="{05716D1F-299A-253E-6BB3-82DBAA6B317A}"/>
                </a:ext>
              </a:extLst>
            </p:cNvPr>
            <p:cNvSpPr/>
            <p:nvPr/>
          </p:nvSpPr>
          <p:spPr>
            <a:xfrm flipV="1">
              <a:off x="3933323" y="2799985"/>
              <a:ext cx="424488" cy="2454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79" name="AutoShape 11">
              <a:extLst>
                <a:ext uri="{FF2B5EF4-FFF2-40B4-BE49-F238E27FC236}">
                  <a16:creationId xmlns:a16="http://schemas.microsoft.com/office/drawing/2014/main" id="{B66FCFAF-6315-1F37-B175-29B7607B37A0}"/>
                </a:ext>
              </a:extLst>
            </p:cNvPr>
            <p:cNvSpPr/>
            <p:nvPr/>
          </p:nvSpPr>
          <p:spPr>
            <a:xfrm>
              <a:off x="3938666" y="3044630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0" name="AutoShape 12">
              <a:extLst>
                <a:ext uri="{FF2B5EF4-FFF2-40B4-BE49-F238E27FC236}">
                  <a16:creationId xmlns:a16="http://schemas.microsoft.com/office/drawing/2014/main" id="{222B9EA0-FF2E-DB2E-5544-742B666B249B}"/>
                </a:ext>
              </a:extLst>
            </p:cNvPr>
            <p:cNvSpPr/>
            <p:nvPr/>
          </p:nvSpPr>
          <p:spPr>
            <a:xfrm flipV="1">
              <a:off x="3924752" y="3545736"/>
              <a:ext cx="419145" cy="1946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1" name="AutoShape 13">
              <a:extLst>
                <a:ext uri="{FF2B5EF4-FFF2-40B4-BE49-F238E27FC236}">
                  <a16:creationId xmlns:a16="http://schemas.microsoft.com/office/drawing/2014/main" id="{CE8B6611-37A8-098F-D412-1703CA7D55C8}"/>
                </a:ext>
              </a:extLst>
            </p:cNvPr>
            <p:cNvSpPr/>
            <p:nvPr/>
          </p:nvSpPr>
          <p:spPr>
            <a:xfrm>
              <a:off x="3933323" y="3742168"/>
              <a:ext cx="410574" cy="20545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2" name="AutoShape 14">
              <a:extLst>
                <a:ext uri="{FF2B5EF4-FFF2-40B4-BE49-F238E27FC236}">
                  <a16:creationId xmlns:a16="http://schemas.microsoft.com/office/drawing/2014/main" id="{97348583-2161-7FF9-BAAD-61B77CA2F878}"/>
                </a:ext>
              </a:extLst>
            </p:cNvPr>
            <p:cNvSpPr/>
            <p:nvPr/>
          </p:nvSpPr>
          <p:spPr>
            <a:xfrm flipV="1">
              <a:off x="3919410" y="4463236"/>
              <a:ext cx="410574" cy="16991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3" name="AutoShape 15">
              <a:extLst>
                <a:ext uri="{FF2B5EF4-FFF2-40B4-BE49-F238E27FC236}">
                  <a16:creationId xmlns:a16="http://schemas.microsoft.com/office/drawing/2014/main" id="{118C9428-7AC1-E4D9-0A93-555460CB3F0A}"/>
                </a:ext>
              </a:extLst>
            </p:cNvPr>
            <p:cNvSpPr/>
            <p:nvPr/>
          </p:nvSpPr>
          <p:spPr>
            <a:xfrm>
              <a:off x="3919410" y="4645683"/>
              <a:ext cx="410574" cy="219442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4" name="AutoShape 16">
              <a:extLst>
                <a:ext uri="{FF2B5EF4-FFF2-40B4-BE49-F238E27FC236}">
                  <a16:creationId xmlns:a16="http://schemas.microsoft.com/office/drawing/2014/main" id="{8A6BFCD9-8997-59A7-D42E-E60717D40CEF}"/>
                </a:ext>
              </a:extLst>
            </p:cNvPr>
            <p:cNvSpPr/>
            <p:nvPr/>
          </p:nvSpPr>
          <p:spPr>
            <a:xfrm flipV="1">
              <a:off x="3938665" y="5146362"/>
              <a:ext cx="405232" cy="17687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5" name="AutoShape 17">
              <a:extLst>
                <a:ext uri="{FF2B5EF4-FFF2-40B4-BE49-F238E27FC236}">
                  <a16:creationId xmlns:a16="http://schemas.microsoft.com/office/drawing/2014/main" id="{8B2BB350-2D4D-93D0-7070-D4F20F2FA952}"/>
                </a:ext>
              </a:extLst>
            </p:cNvPr>
            <p:cNvSpPr/>
            <p:nvPr/>
          </p:nvSpPr>
          <p:spPr>
            <a:xfrm>
              <a:off x="3924752" y="5316333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86" name="TextBox 20">
              <a:extLst>
                <a:ext uri="{FF2B5EF4-FFF2-40B4-BE49-F238E27FC236}">
                  <a16:creationId xmlns:a16="http://schemas.microsoft.com/office/drawing/2014/main" id="{43B6BF84-CA3F-06FA-E807-CD55D5A33D52}"/>
                </a:ext>
              </a:extLst>
            </p:cNvPr>
            <p:cNvSpPr txBox="1"/>
            <p:nvPr/>
          </p:nvSpPr>
          <p:spPr>
            <a:xfrm>
              <a:off x="4325893" y="5037505"/>
              <a:ext cx="374224" cy="667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  <p:grpSp>
          <p:nvGrpSpPr>
            <p:cNvPr id="87" name="Group 21">
              <a:extLst>
                <a:ext uri="{FF2B5EF4-FFF2-40B4-BE49-F238E27FC236}">
                  <a16:creationId xmlns:a16="http://schemas.microsoft.com/office/drawing/2014/main" id="{5A6BD3F0-EE59-BF5F-A839-F007D73B4520}"/>
                </a:ext>
              </a:extLst>
            </p:cNvPr>
            <p:cNvGrpSpPr/>
            <p:nvPr/>
          </p:nvGrpSpPr>
          <p:grpSpPr>
            <a:xfrm>
              <a:off x="4282714" y="3358889"/>
              <a:ext cx="460582" cy="752952"/>
              <a:chOff x="0" y="0"/>
              <a:chExt cx="270366" cy="515997"/>
            </a:xfrm>
          </p:grpSpPr>
          <p:sp>
            <p:nvSpPr>
              <p:cNvPr id="100" name="Freeform 22">
                <a:extLst>
                  <a:ext uri="{FF2B5EF4-FFF2-40B4-BE49-F238E27FC236}">
                    <a16:creationId xmlns:a16="http://schemas.microsoft.com/office/drawing/2014/main" id="{0732F39C-F58C-395B-D28C-C3E84E173947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01" name="TextBox 23">
                <a:extLst>
                  <a:ext uri="{FF2B5EF4-FFF2-40B4-BE49-F238E27FC236}">
                    <a16:creationId xmlns:a16="http://schemas.microsoft.com/office/drawing/2014/main" id="{B6D37F31-D9F9-E8C1-A496-F38B03E6EB0D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88" name="Group 24">
              <a:extLst>
                <a:ext uri="{FF2B5EF4-FFF2-40B4-BE49-F238E27FC236}">
                  <a16:creationId xmlns:a16="http://schemas.microsoft.com/office/drawing/2014/main" id="{557B6236-C00C-CC81-2330-C073A8129764}"/>
                </a:ext>
              </a:extLst>
            </p:cNvPr>
            <p:cNvGrpSpPr/>
            <p:nvPr/>
          </p:nvGrpSpPr>
          <p:grpSpPr>
            <a:xfrm>
              <a:off x="4282714" y="2623485"/>
              <a:ext cx="460582" cy="752952"/>
              <a:chOff x="0" y="0"/>
              <a:chExt cx="270366" cy="515997"/>
            </a:xfrm>
          </p:grpSpPr>
          <p:sp>
            <p:nvSpPr>
              <p:cNvPr id="98" name="Freeform 25">
                <a:extLst>
                  <a:ext uri="{FF2B5EF4-FFF2-40B4-BE49-F238E27FC236}">
                    <a16:creationId xmlns:a16="http://schemas.microsoft.com/office/drawing/2014/main" id="{21709D7C-9FA3-8572-F63E-CAB01F59B249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99" name="TextBox 26">
                <a:extLst>
                  <a:ext uri="{FF2B5EF4-FFF2-40B4-BE49-F238E27FC236}">
                    <a16:creationId xmlns:a16="http://schemas.microsoft.com/office/drawing/2014/main" id="{751F5827-C5F2-4446-7AB7-66ED5C536B30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89" name="Group 27">
              <a:extLst>
                <a:ext uri="{FF2B5EF4-FFF2-40B4-BE49-F238E27FC236}">
                  <a16:creationId xmlns:a16="http://schemas.microsoft.com/office/drawing/2014/main" id="{809A06EC-7D2A-CC09-594F-7DABC0F5D239}"/>
                </a:ext>
              </a:extLst>
            </p:cNvPr>
            <p:cNvGrpSpPr/>
            <p:nvPr/>
          </p:nvGrpSpPr>
          <p:grpSpPr>
            <a:xfrm>
              <a:off x="4282714" y="4238240"/>
              <a:ext cx="460582" cy="752952"/>
              <a:chOff x="0" y="0"/>
              <a:chExt cx="270366" cy="515997"/>
            </a:xfrm>
          </p:grpSpPr>
          <p:sp>
            <p:nvSpPr>
              <p:cNvPr id="96" name="Freeform 28">
                <a:extLst>
                  <a:ext uri="{FF2B5EF4-FFF2-40B4-BE49-F238E27FC236}">
                    <a16:creationId xmlns:a16="http://schemas.microsoft.com/office/drawing/2014/main" id="{2FD75E2C-D192-3B1F-AE8C-516EB4EAC179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97" name="TextBox 29">
                <a:extLst>
                  <a:ext uri="{FF2B5EF4-FFF2-40B4-BE49-F238E27FC236}">
                    <a16:creationId xmlns:a16="http://schemas.microsoft.com/office/drawing/2014/main" id="{CE90E601-2AF0-841C-A900-88DD012ABB9E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1316E754-A4F4-B63D-3104-D4625E6741BB}"/>
                </a:ext>
              </a:extLst>
            </p:cNvPr>
            <p:cNvSpPr txBox="1"/>
            <p:nvPr/>
          </p:nvSpPr>
          <p:spPr>
            <a:xfrm>
              <a:off x="2261382" y="4385182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g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42447518-C974-AC31-0482-CB7BDBD8F4FF}"/>
                </a:ext>
              </a:extLst>
            </p:cNvPr>
            <p:cNvSpPr txBox="1"/>
            <p:nvPr/>
          </p:nvSpPr>
          <p:spPr>
            <a:xfrm>
              <a:off x="2925145" y="4554459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q</a:t>
              </a:r>
            </a:p>
          </p:txBody>
        </p:sp>
        <p:pic>
          <p:nvPicPr>
            <p:cNvPr id="92" name="Imagem 91" descr="Uma imagem com círculo, Gráficos&#10;&#10;Os conteúdos gerados por IA poderão estar incorretos.">
              <a:extLst>
                <a:ext uri="{FF2B5EF4-FFF2-40B4-BE49-F238E27FC236}">
                  <a16:creationId xmlns:a16="http://schemas.microsoft.com/office/drawing/2014/main" id="{184B47AA-9311-6739-D256-C98E44F75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9966" y="4970096"/>
              <a:ext cx="464809" cy="779188"/>
            </a:xfrm>
            <a:prstGeom prst="rect">
              <a:avLst/>
            </a:prstGeom>
          </p:spPr>
        </p:pic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id="{FE60A760-7B07-CF88-B632-85DA3DE09EEE}"/>
                </a:ext>
              </a:extLst>
            </p:cNvPr>
            <p:cNvSpPr/>
            <p:nvPr/>
          </p:nvSpPr>
          <p:spPr>
            <a:xfrm rot="7189683">
              <a:off x="2160877" y="4057941"/>
              <a:ext cx="540643" cy="615838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94" name="Freeform 3">
              <a:extLst>
                <a:ext uri="{FF2B5EF4-FFF2-40B4-BE49-F238E27FC236}">
                  <a16:creationId xmlns:a16="http://schemas.microsoft.com/office/drawing/2014/main" id="{1DD14804-8FDD-027A-7191-CA13AB258006}"/>
                </a:ext>
              </a:extLst>
            </p:cNvPr>
            <p:cNvSpPr/>
            <p:nvPr/>
          </p:nvSpPr>
          <p:spPr>
            <a:xfrm rot="9426125">
              <a:off x="3572637" y="4965890"/>
              <a:ext cx="293658" cy="431472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95" name="AutoShape 4">
              <a:extLst>
                <a:ext uri="{FF2B5EF4-FFF2-40B4-BE49-F238E27FC236}">
                  <a16:creationId xmlns:a16="http://schemas.microsoft.com/office/drawing/2014/main" id="{5B722948-740C-C38C-E224-ACA55F2911D1}"/>
                </a:ext>
              </a:extLst>
            </p:cNvPr>
            <p:cNvSpPr/>
            <p:nvPr/>
          </p:nvSpPr>
          <p:spPr>
            <a:xfrm>
              <a:off x="2816258" y="4281029"/>
              <a:ext cx="688977" cy="752952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81261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>
            <a:extLst>
              <a:ext uri="{FF2B5EF4-FFF2-40B4-BE49-F238E27FC236}">
                <a16:creationId xmlns:a16="http://schemas.microsoft.com/office/drawing/2014/main" id="{5E1440FE-A4E7-A1DB-8DAE-C49E68E7DD5A}"/>
              </a:ext>
            </a:extLst>
          </p:cNvPr>
          <p:cNvSpPr/>
          <p:nvPr/>
        </p:nvSpPr>
        <p:spPr>
          <a:xfrm>
            <a:off x="8584427" y="1406324"/>
            <a:ext cx="4593265" cy="73129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Triângulo retângulo 5" descr="Uma imagem com captura de ecrã, Verde-azulado, azul, água&#10;&#10;Os conteúdos gerados por IA poderão estar incorretos.">
            <a:extLst>
              <a:ext uri="{FF2B5EF4-FFF2-40B4-BE49-F238E27FC236}">
                <a16:creationId xmlns:a16="http://schemas.microsoft.com/office/drawing/2014/main" id="{555A390A-0F38-95B3-6469-EB5D51BC2507}"/>
              </a:ext>
            </a:extLst>
          </p:cNvPr>
          <p:cNvSpPr/>
          <p:nvPr/>
        </p:nvSpPr>
        <p:spPr>
          <a:xfrm>
            <a:off x="-33291" y="6292449"/>
            <a:ext cx="12388324" cy="57363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riângulo retângulo 5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9165F26F-3483-9882-705E-D51E45225705}"/>
              </a:ext>
            </a:extLst>
          </p:cNvPr>
          <p:cNvSpPr/>
          <p:nvPr/>
        </p:nvSpPr>
        <p:spPr>
          <a:xfrm flipV="1">
            <a:off x="-33291" y="-23150"/>
            <a:ext cx="12561622" cy="176671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371944-9D46-F40A-7559-9C667128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– Parton Level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A4CAC7B-4E08-C4B9-7CCB-84929430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952307"/>
            <a:ext cx="6039576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000" noProof="0"/>
              <a:t>We can reproduce the Monte Carlo's distribution with the </a:t>
            </a:r>
            <a:r>
              <a:rPr lang="en-US" sz="2000" noProof="0" err="1"/>
              <a:t>Reclustering</a:t>
            </a:r>
            <a:r>
              <a:rPr lang="en-US" sz="2000" noProof="0"/>
              <a:t>;</a:t>
            </a:r>
          </a:p>
        </p:txBody>
      </p:sp>
      <p:sp>
        <p:nvSpPr>
          <p:cNvPr id="79" name="Marcador de Posição do Número do Diapositivo 78">
            <a:extLst>
              <a:ext uri="{FF2B5EF4-FFF2-40B4-BE49-F238E27FC236}">
                <a16:creationId xmlns:a16="http://schemas.microsoft.com/office/drawing/2014/main" id="{F8FE574E-9200-E3E0-6811-007515DA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15</a:t>
            </a:fld>
            <a:endParaRPr lang="en-US" noProof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A630A3-3707-8655-1928-D87F103F5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142" y="2228610"/>
            <a:ext cx="4202647" cy="315198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9DD019C-335C-5943-36B7-A54B76FAA951}"/>
              </a:ext>
            </a:extLst>
          </p:cNvPr>
          <p:cNvSpPr txBox="1"/>
          <p:nvPr/>
        </p:nvSpPr>
        <p:spPr>
          <a:xfrm>
            <a:off x="9415682" y="2861561"/>
            <a:ext cx="149930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i="1" noProof="0">
                <a:solidFill>
                  <a:schemeClr val="tx1">
                    <a:lumMod val="76000"/>
                    <a:lumOff val="24000"/>
                  </a:schemeClr>
                </a:solidFill>
              </a:rPr>
              <a:t>(With ISR)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538DB66-0D7C-B58C-6911-9342DFFEB837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765BCDD-4DAA-BF01-399E-27A9D122491B}"/>
                  </a:ext>
                </a:extLst>
              </p:cNvPr>
              <p:cNvSpPr txBox="1"/>
              <p:nvPr/>
            </p:nvSpPr>
            <p:spPr>
              <a:xfrm>
                <a:off x="8584427" y="1414173"/>
                <a:ext cx="3646960" cy="84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𝑓𝑜𝑟𝑚</m:t>
                          </m:r>
                        </m:sub>
                      </m:sSub>
                      <m:r>
                        <a:rPr lang="en-US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𝐸𝑧</m:t>
                          </m:r>
                          <m:d>
                            <m:dPr>
                              <m:ctrlP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d>
                            <m:dPr>
                              <m:ctrlP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 noProof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noProof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noProof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noProof="0"/>
              </a:p>
              <a:p>
                <a:endParaRPr lang="en-US" i="1" noProof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765BCDD-4DAA-BF01-399E-27A9D1224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427" y="1414173"/>
                <a:ext cx="3646960" cy="842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AutoShape 17">
            <a:extLst>
              <a:ext uri="{FF2B5EF4-FFF2-40B4-BE49-F238E27FC236}">
                <a16:creationId xmlns:a16="http://schemas.microsoft.com/office/drawing/2014/main" id="{EBAA1E5F-17FD-85C1-C1D3-676039E261D3}"/>
              </a:ext>
            </a:extLst>
          </p:cNvPr>
          <p:cNvSpPr/>
          <p:nvPr/>
        </p:nvSpPr>
        <p:spPr>
          <a:xfrm>
            <a:off x="2333516" y="5831804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C506C058-8062-1BF8-4153-D0B092277FF4}"/>
              </a:ext>
            </a:extLst>
          </p:cNvPr>
          <p:cNvCxnSpPr>
            <a:cxnSpLocks/>
          </p:cNvCxnSpPr>
          <p:nvPr/>
        </p:nvCxnSpPr>
        <p:spPr>
          <a:xfrm flipV="1">
            <a:off x="1807285" y="4304872"/>
            <a:ext cx="1572177" cy="2003913"/>
          </a:xfrm>
          <a:prstGeom prst="straightConnector1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AutoShape 4">
            <a:extLst>
              <a:ext uri="{FF2B5EF4-FFF2-40B4-BE49-F238E27FC236}">
                <a16:creationId xmlns:a16="http://schemas.microsoft.com/office/drawing/2014/main" id="{40EE485A-5CA0-4760-0270-3C294A2A7F0A}"/>
              </a:ext>
            </a:extLst>
          </p:cNvPr>
          <p:cNvSpPr/>
          <p:nvPr/>
        </p:nvSpPr>
        <p:spPr>
          <a:xfrm flipV="1">
            <a:off x="1225023" y="3970861"/>
            <a:ext cx="701667" cy="82563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99" name="AutoShape 6">
            <a:extLst>
              <a:ext uri="{FF2B5EF4-FFF2-40B4-BE49-F238E27FC236}">
                <a16:creationId xmlns:a16="http://schemas.microsoft.com/office/drawing/2014/main" id="{44255885-1B44-1F64-F98E-860CD4DF52CD}"/>
              </a:ext>
            </a:extLst>
          </p:cNvPr>
          <p:cNvSpPr/>
          <p:nvPr/>
        </p:nvSpPr>
        <p:spPr>
          <a:xfrm flipV="1">
            <a:off x="1928284" y="3562620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1" name="AutoShape 7">
            <a:extLst>
              <a:ext uri="{FF2B5EF4-FFF2-40B4-BE49-F238E27FC236}">
                <a16:creationId xmlns:a16="http://schemas.microsoft.com/office/drawing/2014/main" id="{3D3C339C-8EBF-BF64-0E7F-E1322D448BCB}"/>
              </a:ext>
            </a:extLst>
          </p:cNvPr>
          <p:cNvSpPr/>
          <p:nvPr/>
        </p:nvSpPr>
        <p:spPr>
          <a:xfrm>
            <a:off x="1935261" y="3961988"/>
            <a:ext cx="412168" cy="29973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3" name="AutoShape 8">
            <a:extLst>
              <a:ext uri="{FF2B5EF4-FFF2-40B4-BE49-F238E27FC236}">
                <a16:creationId xmlns:a16="http://schemas.microsoft.com/office/drawing/2014/main" id="{667784DC-0956-53D4-DDFE-A9C149A19757}"/>
              </a:ext>
            </a:extLst>
          </p:cNvPr>
          <p:cNvSpPr/>
          <p:nvPr/>
        </p:nvSpPr>
        <p:spPr>
          <a:xfrm flipV="1">
            <a:off x="1909029" y="5154455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5" name="AutoShape 10">
            <a:extLst>
              <a:ext uri="{FF2B5EF4-FFF2-40B4-BE49-F238E27FC236}">
                <a16:creationId xmlns:a16="http://schemas.microsoft.com/office/drawing/2014/main" id="{D53B033D-3B8C-F216-D6C4-78E735D975BD}"/>
              </a:ext>
            </a:extLst>
          </p:cNvPr>
          <p:cNvSpPr/>
          <p:nvPr/>
        </p:nvSpPr>
        <p:spPr>
          <a:xfrm flipV="1">
            <a:off x="2342087" y="3315456"/>
            <a:ext cx="424488" cy="2454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7" name="AutoShape 11">
            <a:extLst>
              <a:ext uri="{FF2B5EF4-FFF2-40B4-BE49-F238E27FC236}">
                <a16:creationId xmlns:a16="http://schemas.microsoft.com/office/drawing/2014/main" id="{CA5F9BE1-A7D8-B6BF-D4D5-AE1591287AED}"/>
              </a:ext>
            </a:extLst>
          </p:cNvPr>
          <p:cNvSpPr/>
          <p:nvPr/>
        </p:nvSpPr>
        <p:spPr>
          <a:xfrm>
            <a:off x="2347430" y="3560101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09" name="AutoShape 12">
            <a:extLst>
              <a:ext uri="{FF2B5EF4-FFF2-40B4-BE49-F238E27FC236}">
                <a16:creationId xmlns:a16="http://schemas.microsoft.com/office/drawing/2014/main" id="{1DE900AD-A363-A36C-A43B-970C64B20733}"/>
              </a:ext>
            </a:extLst>
          </p:cNvPr>
          <p:cNvSpPr/>
          <p:nvPr/>
        </p:nvSpPr>
        <p:spPr>
          <a:xfrm flipV="1">
            <a:off x="2333516" y="4061207"/>
            <a:ext cx="419145" cy="19468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11" name="AutoShape 13">
            <a:extLst>
              <a:ext uri="{FF2B5EF4-FFF2-40B4-BE49-F238E27FC236}">
                <a16:creationId xmlns:a16="http://schemas.microsoft.com/office/drawing/2014/main" id="{85266DA6-BCE2-B8A8-9940-E92906B2F417}"/>
              </a:ext>
            </a:extLst>
          </p:cNvPr>
          <p:cNvSpPr/>
          <p:nvPr/>
        </p:nvSpPr>
        <p:spPr>
          <a:xfrm>
            <a:off x="2342087" y="4257639"/>
            <a:ext cx="410574" cy="20545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13" name="AutoShape 14">
            <a:extLst>
              <a:ext uri="{FF2B5EF4-FFF2-40B4-BE49-F238E27FC236}">
                <a16:creationId xmlns:a16="http://schemas.microsoft.com/office/drawing/2014/main" id="{FEBD5D32-B0F9-27C6-8807-7A12A05DCDDE}"/>
              </a:ext>
            </a:extLst>
          </p:cNvPr>
          <p:cNvSpPr/>
          <p:nvPr/>
        </p:nvSpPr>
        <p:spPr>
          <a:xfrm flipV="1">
            <a:off x="2328174" y="4978707"/>
            <a:ext cx="410574" cy="169919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15" name="AutoShape 15">
            <a:extLst>
              <a:ext uri="{FF2B5EF4-FFF2-40B4-BE49-F238E27FC236}">
                <a16:creationId xmlns:a16="http://schemas.microsoft.com/office/drawing/2014/main" id="{5BDA8D4F-770C-DDC2-AA80-3332B469C816}"/>
              </a:ext>
            </a:extLst>
          </p:cNvPr>
          <p:cNvSpPr/>
          <p:nvPr/>
        </p:nvSpPr>
        <p:spPr>
          <a:xfrm>
            <a:off x="2328174" y="5161154"/>
            <a:ext cx="410574" cy="219442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17" name="AutoShape 16">
            <a:extLst>
              <a:ext uri="{FF2B5EF4-FFF2-40B4-BE49-F238E27FC236}">
                <a16:creationId xmlns:a16="http://schemas.microsoft.com/office/drawing/2014/main" id="{6B027963-53B0-31B6-0A74-335EFA7F96FF}"/>
              </a:ext>
            </a:extLst>
          </p:cNvPr>
          <p:cNvSpPr/>
          <p:nvPr/>
        </p:nvSpPr>
        <p:spPr>
          <a:xfrm flipV="1">
            <a:off x="2347429" y="5661833"/>
            <a:ext cx="405232" cy="17687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40866CAC-E24A-F704-3D9E-24FD09F6202E}"/>
              </a:ext>
            </a:extLst>
          </p:cNvPr>
          <p:cNvGrpSpPr/>
          <p:nvPr/>
        </p:nvGrpSpPr>
        <p:grpSpPr>
          <a:xfrm>
            <a:off x="2691478" y="3874360"/>
            <a:ext cx="460582" cy="752952"/>
            <a:chOff x="0" y="0"/>
            <a:chExt cx="270366" cy="515997"/>
          </a:xfrm>
        </p:grpSpPr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1568C4C8-2D3D-F325-F76F-24239595EEC1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22" name="TextBox 23">
              <a:extLst>
                <a:ext uri="{FF2B5EF4-FFF2-40B4-BE49-F238E27FC236}">
                  <a16:creationId xmlns:a16="http://schemas.microsoft.com/office/drawing/2014/main" id="{39795603-B696-332A-B973-BF1885C29575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127" name="Group 24">
            <a:extLst>
              <a:ext uri="{FF2B5EF4-FFF2-40B4-BE49-F238E27FC236}">
                <a16:creationId xmlns:a16="http://schemas.microsoft.com/office/drawing/2014/main" id="{6DAB433F-EF70-09E4-702A-238C68345EC1}"/>
              </a:ext>
            </a:extLst>
          </p:cNvPr>
          <p:cNvGrpSpPr/>
          <p:nvPr/>
        </p:nvGrpSpPr>
        <p:grpSpPr>
          <a:xfrm>
            <a:off x="2691478" y="3138956"/>
            <a:ext cx="460582" cy="752952"/>
            <a:chOff x="0" y="0"/>
            <a:chExt cx="270366" cy="515997"/>
          </a:xfrm>
        </p:grpSpPr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3E4F5EA0-2F65-5A24-2512-D2F5EEE3584F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26" name="TextBox 26">
              <a:extLst>
                <a:ext uri="{FF2B5EF4-FFF2-40B4-BE49-F238E27FC236}">
                  <a16:creationId xmlns:a16="http://schemas.microsoft.com/office/drawing/2014/main" id="{6FA4A502-0B59-DAF5-887F-A3AC4F1B52E3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131" name="Group 27">
            <a:extLst>
              <a:ext uri="{FF2B5EF4-FFF2-40B4-BE49-F238E27FC236}">
                <a16:creationId xmlns:a16="http://schemas.microsoft.com/office/drawing/2014/main" id="{9EEE58E8-1E7E-9C52-3B74-85BB1605815C}"/>
              </a:ext>
            </a:extLst>
          </p:cNvPr>
          <p:cNvGrpSpPr/>
          <p:nvPr/>
        </p:nvGrpSpPr>
        <p:grpSpPr>
          <a:xfrm>
            <a:off x="2691478" y="4753711"/>
            <a:ext cx="460582" cy="752952"/>
            <a:chOff x="0" y="0"/>
            <a:chExt cx="270366" cy="515997"/>
          </a:xfrm>
        </p:grpSpPr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BFC6CE44-3410-BF89-1718-4A8BB7734ADD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30" name="TextBox 29">
              <a:extLst>
                <a:ext uri="{FF2B5EF4-FFF2-40B4-BE49-F238E27FC236}">
                  <a16:creationId xmlns:a16="http://schemas.microsoft.com/office/drawing/2014/main" id="{E935F8C5-B961-25FD-6BFD-1DB3953208DD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2BCCD55D-8904-22F4-AD0A-129AB850EB93}"/>
              </a:ext>
            </a:extLst>
          </p:cNvPr>
          <p:cNvSpPr txBox="1"/>
          <p:nvPr/>
        </p:nvSpPr>
        <p:spPr>
          <a:xfrm>
            <a:off x="1333909" y="5069930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q</a:t>
            </a:r>
          </a:p>
        </p:txBody>
      </p:sp>
      <p:pic>
        <p:nvPicPr>
          <p:cNvPr id="135" name="Imagem 134" descr="Uma imagem com círculo, Gráficos&#10;&#10;Os conteúdos gerados por IA poderão estar incorretos.">
            <a:extLst>
              <a:ext uri="{FF2B5EF4-FFF2-40B4-BE49-F238E27FC236}">
                <a16:creationId xmlns:a16="http://schemas.microsoft.com/office/drawing/2014/main" id="{B49FE2A7-60A2-3068-24B7-D9C0A9E14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133" y="5499707"/>
            <a:ext cx="464809" cy="779188"/>
          </a:xfrm>
          <a:prstGeom prst="rect">
            <a:avLst/>
          </a:prstGeom>
        </p:spPr>
      </p:pic>
      <p:sp>
        <p:nvSpPr>
          <p:cNvPr id="137" name="Freeform 3">
            <a:extLst>
              <a:ext uri="{FF2B5EF4-FFF2-40B4-BE49-F238E27FC236}">
                <a16:creationId xmlns:a16="http://schemas.microsoft.com/office/drawing/2014/main" id="{9B193822-578C-34FA-47B2-0813BC670F23}"/>
              </a:ext>
            </a:extLst>
          </p:cNvPr>
          <p:cNvSpPr/>
          <p:nvPr/>
        </p:nvSpPr>
        <p:spPr>
          <a:xfrm rot="7189683">
            <a:off x="455268" y="4390345"/>
            <a:ext cx="555410" cy="855265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139" name="Freeform 3">
            <a:extLst>
              <a:ext uri="{FF2B5EF4-FFF2-40B4-BE49-F238E27FC236}">
                <a16:creationId xmlns:a16="http://schemas.microsoft.com/office/drawing/2014/main" id="{1063E0EE-2F85-2909-3C4C-13B1F08D97F5}"/>
              </a:ext>
            </a:extLst>
          </p:cNvPr>
          <p:cNvSpPr/>
          <p:nvPr/>
        </p:nvSpPr>
        <p:spPr>
          <a:xfrm rot="9426125">
            <a:off x="1981401" y="5481361"/>
            <a:ext cx="293658" cy="431472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141" name="AutoShape 4">
            <a:extLst>
              <a:ext uri="{FF2B5EF4-FFF2-40B4-BE49-F238E27FC236}">
                <a16:creationId xmlns:a16="http://schemas.microsoft.com/office/drawing/2014/main" id="{96FD0D34-BF82-038B-6DED-0D150C625713}"/>
              </a:ext>
            </a:extLst>
          </p:cNvPr>
          <p:cNvSpPr/>
          <p:nvPr/>
        </p:nvSpPr>
        <p:spPr>
          <a:xfrm>
            <a:off x="1225022" y="4796500"/>
            <a:ext cx="688977" cy="75295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5C72660F-ACB5-7199-63CD-EFF42EC9CF3C}"/>
              </a:ext>
            </a:extLst>
          </p:cNvPr>
          <p:cNvSpPr txBox="1"/>
          <p:nvPr/>
        </p:nvSpPr>
        <p:spPr>
          <a:xfrm>
            <a:off x="495861" y="4402311"/>
            <a:ext cx="464031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noProof="0"/>
              <a:t>Jet </a:t>
            </a:r>
            <a:r>
              <a:rPr lang="en-US" sz="900" noProof="0" err="1"/>
              <a:t>pT</a:t>
            </a:r>
            <a:endParaRPr lang="en-US" sz="900" noProof="0"/>
          </a:p>
        </p:txBody>
      </p:sp>
      <p:sp>
        <p:nvSpPr>
          <p:cNvPr id="145" name="Fluxograma: Processo 144">
            <a:extLst>
              <a:ext uri="{FF2B5EF4-FFF2-40B4-BE49-F238E27FC236}">
                <a16:creationId xmlns:a16="http://schemas.microsoft.com/office/drawing/2014/main" id="{659251D8-4FAE-D6B5-7DDA-BA35BBF6E531}"/>
              </a:ext>
            </a:extLst>
          </p:cNvPr>
          <p:cNvSpPr/>
          <p:nvPr/>
        </p:nvSpPr>
        <p:spPr>
          <a:xfrm>
            <a:off x="1807285" y="5496708"/>
            <a:ext cx="1569720" cy="812077"/>
          </a:xfrm>
          <a:prstGeom prst="flowChartProcess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0DE85EC4-1ED2-0127-A6DE-C9B059C73A2C}"/>
              </a:ext>
            </a:extLst>
          </p:cNvPr>
          <p:cNvGrpSpPr/>
          <p:nvPr/>
        </p:nvGrpSpPr>
        <p:grpSpPr>
          <a:xfrm>
            <a:off x="3376106" y="2864001"/>
            <a:ext cx="2868045" cy="1440871"/>
            <a:chOff x="4059668" y="2986590"/>
            <a:chExt cx="1903967" cy="812077"/>
          </a:xfrm>
        </p:grpSpPr>
        <p:sp>
          <p:nvSpPr>
            <p:cNvPr id="163" name="AutoShape 16">
              <a:extLst>
                <a:ext uri="{FF2B5EF4-FFF2-40B4-BE49-F238E27FC236}">
                  <a16:creationId xmlns:a16="http://schemas.microsoft.com/office/drawing/2014/main" id="{005BA2EB-945A-C8DC-D695-F642289C26CA}"/>
                </a:ext>
              </a:extLst>
            </p:cNvPr>
            <p:cNvSpPr/>
            <p:nvPr/>
          </p:nvSpPr>
          <p:spPr>
            <a:xfrm flipV="1">
              <a:off x="4599812" y="3151715"/>
              <a:ext cx="405232" cy="17687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65" name="AutoShape 17">
              <a:extLst>
                <a:ext uri="{FF2B5EF4-FFF2-40B4-BE49-F238E27FC236}">
                  <a16:creationId xmlns:a16="http://schemas.microsoft.com/office/drawing/2014/main" id="{261F7D95-7150-FF12-3176-C2ACC78ED421}"/>
                </a:ext>
              </a:extLst>
            </p:cNvPr>
            <p:cNvSpPr/>
            <p:nvPr/>
          </p:nvSpPr>
          <p:spPr>
            <a:xfrm>
              <a:off x="4585899" y="3321686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67" name="TextBox 20">
              <a:extLst>
                <a:ext uri="{FF2B5EF4-FFF2-40B4-BE49-F238E27FC236}">
                  <a16:creationId xmlns:a16="http://schemas.microsoft.com/office/drawing/2014/main" id="{5B1FBE28-8B8D-652E-C1CB-870DC54FAA9D}"/>
                </a:ext>
              </a:extLst>
            </p:cNvPr>
            <p:cNvSpPr txBox="1"/>
            <p:nvPr/>
          </p:nvSpPr>
          <p:spPr>
            <a:xfrm>
              <a:off x="4987040" y="3042858"/>
              <a:ext cx="374224" cy="667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  <p:pic>
          <p:nvPicPr>
            <p:cNvPr id="169" name="Imagem 168" descr="Uma imagem com círculo, Gráficos&#10;&#10;Os conteúdos gerados por IA poderão estar incorretos.">
              <a:extLst>
                <a:ext uri="{FF2B5EF4-FFF2-40B4-BE49-F238E27FC236}">
                  <a16:creationId xmlns:a16="http://schemas.microsoft.com/office/drawing/2014/main" id="{3BE5FF40-D3F5-78C6-D6EB-BDA2F62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4" y="2989779"/>
              <a:ext cx="391886" cy="656943"/>
            </a:xfrm>
            <a:prstGeom prst="rect">
              <a:avLst/>
            </a:prstGeom>
          </p:spPr>
        </p:pic>
        <p:sp>
          <p:nvSpPr>
            <p:cNvPr id="171" name="Freeform 3">
              <a:extLst>
                <a:ext uri="{FF2B5EF4-FFF2-40B4-BE49-F238E27FC236}">
                  <a16:creationId xmlns:a16="http://schemas.microsoft.com/office/drawing/2014/main" id="{AED765DC-85C2-303C-FB5A-6CFFA39342DD}"/>
                </a:ext>
              </a:extLst>
            </p:cNvPr>
            <p:cNvSpPr/>
            <p:nvPr/>
          </p:nvSpPr>
          <p:spPr>
            <a:xfrm rot="9426125">
              <a:off x="4216195" y="3015008"/>
              <a:ext cx="321687" cy="390731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73" name="Fluxograma: Processo 172">
              <a:extLst>
                <a:ext uri="{FF2B5EF4-FFF2-40B4-BE49-F238E27FC236}">
                  <a16:creationId xmlns:a16="http://schemas.microsoft.com/office/drawing/2014/main" id="{E35F382D-4309-5CBA-2362-BE35AAE16AC3}"/>
                </a:ext>
              </a:extLst>
            </p:cNvPr>
            <p:cNvSpPr/>
            <p:nvPr/>
          </p:nvSpPr>
          <p:spPr>
            <a:xfrm>
              <a:off x="4059668" y="2986590"/>
              <a:ext cx="1569720" cy="812077"/>
            </a:xfrm>
            <a:prstGeom prst="flowChartProcess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5" name="CaixaDeTexto 174">
                  <a:extLst>
                    <a:ext uri="{FF2B5EF4-FFF2-40B4-BE49-F238E27FC236}">
                      <a16:creationId xmlns:a16="http://schemas.microsoft.com/office/drawing/2014/main" id="{6153DC4C-959D-F472-8604-97F4103E4ACC}"/>
                    </a:ext>
                  </a:extLst>
                </p:cNvPr>
                <p:cNvSpPr txBox="1"/>
                <p:nvPr/>
              </p:nvSpPr>
              <p:spPr>
                <a:xfrm>
                  <a:off x="5499604" y="3560863"/>
                  <a:ext cx="464031" cy="16446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noProof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noProof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i="1" noProof="0">
                                <a:latin typeface="Cambria Math" panose="02040503050406030204" pitchFamily="18" charset="0"/>
                              </a:rPr>
                              <m:t>𝑓𝑜𝑟𝑚</m:t>
                            </m:r>
                          </m:sub>
                        </m:sSub>
                      </m:oMath>
                    </m:oMathPara>
                  </a14:m>
                  <a:endParaRPr lang="en-US" sz="900" noProof="0"/>
                </a:p>
              </p:txBody>
            </p:sp>
          </mc:Choice>
          <mc:Fallback>
            <p:sp>
              <p:nvSpPr>
                <p:cNvPr id="175" name="CaixaDeTexto 174">
                  <a:extLst>
                    <a:ext uri="{FF2B5EF4-FFF2-40B4-BE49-F238E27FC236}">
                      <a16:creationId xmlns:a16="http://schemas.microsoft.com/office/drawing/2014/main" id="{6153DC4C-959D-F472-8604-97F4103E4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604" y="3560863"/>
                  <a:ext cx="464031" cy="1644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8" name="Conexão reta unidirecional 177">
            <a:extLst>
              <a:ext uri="{FF2B5EF4-FFF2-40B4-BE49-F238E27FC236}">
                <a16:creationId xmlns:a16="http://schemas.microsoft.com/office/drawing/2014/main" id="{0198C8AB-2739-5772-D17D-0A257DC14965}"/>
              </a:ext>
            </a:extLst>
          </p:cNvPr>
          <p:cNvCxnSpPr>
            <a:cxnSpLocks/>
          </p:cNvCxnSpPr>
          <p:nvPr/>
        </p:nvCxnSpPr>
        <p:spPr>
          <a:xfrm flipV="1">
            <a:off x="3376105" y="4314815"/>
            <a:ext cx="2364551" cy="2000738"/>
          </a:xfrm>
          <a:prstGeom prst="straightConnector1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agem 42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BB4D55F-33AE-8CB6-AE4C-055A46118C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2B6C3A0A-A57A-0464-349E-6D3842804CAF}"/>
              </a:ext>
            </a:extLst>
          </p:cNvPr>
          <p:cNvSpPr txBox="1"/>
          <p:nvPr/>
        </p:nvSpPr>
        <p:spPr>
          <a:xfrm>
            <a:off x="5210735" y="5346602"/>
            <a:ext cx="6381250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/>
              <a:t>Range Values indicate Slow and Fast Processes;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/>
              <a:t>Similar Averages;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/>
              <a:t>Parton Level is the Simplest case (not realistic).</a:t>
            </a:r>
          </a:p>
        </p:txBody>
      </p:sp>
    </p:spTree>
    <p:extLst>
      <p:ext uri="{BB962C8B-B14F-4D97-AF65-F5344CB8AC3E}">
        <p14:creationId xmlns:p14="http://schemas.microsoft.com/office/powerpoint/2010/main" val="1473752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5" grpId="0" animBg="1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D34A9-630A-6A27-BFC0-BF9CEFAB8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 descr="Uma imagem com padrão, Retângulo, Simetria, tecido&#10;&#10;Os conteúdos gerados por IA poderão estar incorretos.">
            <a:extLst>
              <a:ext uri="{FF2B5EF4-FFF2-40B4-BE49-F238E27FC236}">
                <a16:creationId xmlns:a16="http://schemas.microsoft.com/office/drawing/2014/main" id="{4AB4D0D6-CDB0-C249-2F33-46759B9C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8" y="3685651"/>
            <a:ext cx="1385565" cy="2249829"/>
          </a:xfrm>
          <a:prstGeom prst="rect">
            <a:avLst/>
          </a:prstGeom>
        </p:spPr>
      </p:pic>
      <p:sp>
        <p:nvSpPr>
          <p:cNvPr id="6" name="Triângulo retângulo 5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F02C0D9-4D5E-72CB-F596-81C6B30541C3}"/>
              </a:ext>
            </a:extLst>
          </p:cNvPr>
          <p:cNvSpPr/>
          <p:nvPr/>
        </p:nvSpPr>
        <p:spPr>
          <a:xfrm flipV="1">
            <a:off x="-33291" y="-23150"/>
            <a:ext cx="12561622" cy="176671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63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B1C4AF-EE9E-0A5F-03AA-E7CA5B1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– Hadron Level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36E8672-B375-38FA-DAAB-AA1E611C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AAD0B3-82E1-4E75-CD49-29B8B06B0800}"/>
              </a:ext>
            </a:extLst>
          </p:cNvPr>
          <p:cNvSpPr txBox="1"/>
          <p:nvPr/>
        </p:nvSpPr>
        <p:spPr>
          <a:xfrm>
            <a:off x="2940192" y="5026328"/>
            <a:ext cx="3864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noProof="0"/>
          </a:p>
        </p:txBody>
      </p:sp>
      <p:sp>
        <p:nvSpPr>
          <p:cNvPr id="16" name="Marcador de Posição de Conteúdo 2">
            <a:extLst>
              <a:ext uri="{FF2B5EF4-FFF2-40B4-BE49-F238E27FC236}">
                <a16:creationId xmlns:a16="http://schemas.microsoft.com/office/drawing/2014/main" id="{EFF86A04-1C50-5DE6-CE9A-0EBAB0B5C1B6}"/>
              </a:ext>
            </a:extLst>
          </p:cNvPr>
          <p:cNvSpPr txBox="1">
            <a:spLocks/>
          </p:cNvSpPr>
          <p:nvPr/>
        </p:nvSpPr>
        <p:spPr>
          <a:xfrm>
            <a:off x="604715" y="2161074"/>
            <a:ext cx="5373445" cy="3767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noProof="0"/>
              <a:t>Even with Hadronization, our </a:t>
            </a:r>
            <a:r>
              <a:rPr lang="en-US" sz="2400"/>
              <a:t>Reclustering Model</a:t>
            </a:r>
            <a:r>
              <a:rPr lang="en-US" sz="2400" noProof="0"/>
              <a:t> stands strong!</a:t>
            </a:r>
          </a:p>
        </p:txBody>
      </p:sp>
      <p:pic>
        <p:nvPicPr>
          <p:cNvPr id="3" name="Imagem 2" descr="Uma imagem com texto, captura de ecrã, file, Gráfico&#10;&#10;Os conteúdos gerados por IA poderão estar incorretos.">
            <a:extLst>
              <a:ext uri="{FF2B5EF4-FFF2-40B4-BE49-F238E27FC236}">
                <a16:creationId xmlns:a16="http://schemas.microsoft.com/office/drawing/2014/main" id="{0C29534E-36E5-0011-50FF-AEEB08AA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61074"/>
            <a:ext cx="5876794" cy="42797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8CBB04F-4ADA-47A5-D33D-B26836E21256}"/>
              </a:ext>
            </a:extLst>
          </p:cNvPr>
          <p:cNvSpPr txBox="1"/>
          <p:nvPr/>
        </p:nvSpPr>
        <p:spPr>
          <a:xfrm>
            <a:off x="9758847" y="3428806"/>
            <a:ext cx="149930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i="1" noProof="0">
                <a:solidFill>
                  <a:schemeClr val="tx1">
                    <a:lumMod val="76000"/>
                    <a:lumOff val="24000"/>
                  </a:schemeClr>
                </a:solidFill>
              </a:rPr>
              <a:t>(With ISR)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F9EFC81-38E4-D246-2821-9099BA4D5314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15" name="Triângulo retângulo 5" descr="Uma imagem com captura de ecrã, Verde-azulado, azul, água&#10;&#10;Os conteúdos gerados por IA poderão estar incorretos.">
            <a:extLst>
              <a:ext uri="{FF2B5EF4-FFF2-40B4-BE49-F238E27FC236}">
                <a16:creationId xmlns:a16="http://schemas.microsoft.com/office/drawing/2014/main" id="{963EC98B-CA00-A7FF-6E05-81380CD0C969}"/>
              </a:ext>
            </a:extLst>
          </p:cNvPr>
          <p:cNvSpPr/>
          <p:nvPr/>
        </p:nvSpPr>
        <p:spPr>
          <a:xfrm>
            <a:off x="-33291" y="6292449"/>
            <a:ext cx="12388324" cy="57363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7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8" name="Imagem 17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161973A8-1658-396D-6BA6-372A0A9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B7035A3-F2FF-BC9F-794F-7FCC96629D1E}"/>
              </a:ext>
            </a:extLst>
          </p:cNvPr>
          <p:cNvGrpSpPr/>
          <p:nvPr/>
        </p:nvGrpSpPr>
        <p:grpSpPr>
          <a:xfrm>
            <a:off x="1054486" y="3443006"/>
            <a:ext cx="2582517" cy="2695245"/>
            <a:chOff x="2123280" y="2623485"/>
            <a:chExt cx="2620016" cy="3125799"/>
          </a:xfrm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9944A58F-0354-3291-32D7-BEB3647CF782}"/>
                </a:ext>
              </a:extLst>
            </p:cNvPr>
            <p:cNvSpPr/>
            <p:nvPr/>
          </p:nvSpPr>
          <p:spPr>
            <a:xfrm flipV="1">
              <a:off x="2816259" y="3455390"/>
              <a:ext cx="701667" cy="825638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2F6F2722-3613-4FF8-D16F-64699AD553FC}"/>
                </a:ext>
              </a:extLst>
            </p:cNvPr>
            <p:cNvSpPr/>
            <p:nvPr/>
          </p:nvSpPr>
          <p:spPr>
            <a:xfrm flipV="1">
              <a:off x="3519520" y="3047149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8AAF10F2-30EF-7812-86F6-8EF33830AF2D}"/>
                </a:ext>
              </a:extLst>
            </p:cNvPr>
            <p:cNvSpPr/>
            <p:nvPr/>
          </p:nvSpPr>
          <p:spPr>
            <a:xfrm>
              <a:off x="3526497" y="3446517"/>
              <a:ext cx="412168" cy="29973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id="{18CFEC26-C790-10BD-4D51-2452AAB93E6F}"/>
                </a:ext>
              </a:extLst>
            </p:cNvPr>
            <p:cNvSpPr/>
            <p:nvPr/>
          </p:nvSpPr>
          <p:spPr>
            <a:xfrm flipV="1">
              <a:off x="3500265" y="4638984"/>
              <a:ext cx="419145" cy="40824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4" name="AutoShape 10">
              <a:extLst>
                <a:ext uri="{FF2B5EF4-FFF2-40B4-BE49-F238E27FC236}">
                  <a16:creationId xmlns:a16="http://schemas.microsoft.com/office/drawing/2014/main" id="{2439CD6D-19C4-EABE-94D1-07D1D7C2C079}"/>
                </a:ext>
              </a:extLst>
            </p:cNvPr>
            <p:cNvSpPr/>
            <p:nvPr/>
          </p:nvSpPr>
          <p:spPr>
            <a:xfrm flipV="1">
              <a:off x="3933323" y="2799985"/>
              <a:ext cx="424488" cy="2454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5" name="AutoShape 11">
              <a:extLst>
                <a:ext uri="{FF2B5EF4-FFF2-40B4-BE49-F238E27FC236}">
                  <a16:creationId xmlns:a16="http://schemas.microsoft.com/office/drawing/2014/main" id="{4DAA3EA6-B1AE-0011-9B2E-27A72BEB4ACE}"/>
                </a:ext>
              </a:extLst>
            </p:cNvPr>
            <p:cNvSpPr/>
            <p:nvPr/>
          </p:nvSpPr>
          <p:spPr>
            <a:xfrm>
              <a:off x="3938666" y="3044630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6" name="AutoShape 12">
              <a:extLst>
                <a:ext uri="{FF2B5EF4-FFF2-40B4-BE49-F238E27FC236}">
                  <a16:creationId xmlns:a16="http://schemas.microsoft.com/office/drawing/2014/main" id="{C267A087-6837-EDB8-50AC-91DDB8B6EDF4}"/>
                </a:ext>
              </a:extLst>
            </p:cNvPr>
            <p:cNvSpPr/>
            <p:nvPr/>
          </p:nvSpPr>
          <p:spPr>
            <a:xfrm flipV="1">
              <a:off x="3924752" y="3545736"/>
              <a:ext cx="419145" cy="1946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378AC241-AD35-E0A8-FC63-F893CA2637FD}"/>
                </a:ext>
              </a:extLst>
            </p:cNvPr>
            <p:cNvSpPr/>
            <p:nvPr/>
          </p:nvSpPr>
          <p:spPr>
            <a:xfrm>
              <a:off x="3933323" y="3742168"/>
              <a:ext cx="410574" cy="20545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" name="AutoShape 14">
              <a:extLst>
                <a:ext uri="{FF2B5EF4-FFF2-40B4-BE49-F238E27FC236}">
                  <a16:creationId xmlns:a16="http://schemas.microsoft.com/office/drawing/2014/main" id="{8995CA3F-3C4E-D672-C7C9-81492E855080}"/>
                </a:ext>
              </a:extLst>
            </p:cNvPr>
            <p:cNvSpPr/>
            <p:nvPr/>
          </p:nvSpPr>
          <p:spPr>
            <a:xfrm flipV="1">
              <a:off x="3919410" y="4463236"/>
              <a:ext cx="410574" cy="16991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" name="AutoShape 15">
              <a:extLst>
                <a:ext uri="{FF2B5EF4-FFF2-40B4-BE49-F238E27FC236}">
                  <a16:creationId xmlns:a16="http://schemas.microsoft.com/office/drawing/2014/main" id="{1C3D2774-C719-03DD-EB7E-976008F07CF0}"/>
                </a:ext>
              </a:extLst>
            </p:cNvPr>
            <p:cNvSpPr/>
            <p:nvPr/>
          </p:nvSpPr>
          <p:spPr>
            <a:xfrm>
              <a:off x="3919410" y="4645683"/>
              <a:ext cx="410574" cy="219442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0" name="AutoShape 16">
              <a:extLst>
                <a:ext uri="{FF2B5EF4-FFF2-40B4-BE49-F238E27FC236}">
                  <a16:creationId xmlns:a16="http://schemas.microsoft.com/office/drawing/2014/main" id="{8CB55BB0-4536-1063-244D-FE518A9F6FBE}"/>
                </a:ext>
              </a:extLst>
            </p:cNvPr>
            <p:cNvSpPr/>
            <p:nvPr/>
          </p:nvSpPr>
          <p:spPr>
            <a:xfrm flipV="1">
              <a:off x="3938665" y="5146362"/>
              <a:ext cx="405232" cy="17687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7B77922A-3548-B688-10D9-4628D2FEA2E2}"/>
                </a:ext>
              </a:extLst>
            </p:cNvPr>
            <p:cNvSpPr/>
            <p:nvPr/>
          </p:nvSpPr>
          <p:spPr>
            <a:xfrm>
              <a:off x="3924752" y="5316333"/>
              <a:ext cx="419145" cy="23191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241AF14B-BE50-9702-334C-D6BA052223E9}"/>
                </a:ext>
              </a:extLst>
            </p:cNvPr>
            <p:cNvSpPr txBox="1"/>
            <p:nvPr/>
          </p:nvSpPr>
          <p:spPr>
            <a:xfrm>
              <a:off x="4325893" y="5037505"/>
              <a:ext cx="374224" cy="667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  <p:grpSp>
          <p:nvGrpSpPr>
            <p:cNvPr id="33" name="Group 21">
              <a:extLst>
                <a:ext uri="{FF2B5EF4-FFF2-40B4-BE49-F238E27FC236}">
                  <a16:creationId xmlns:a16="http://schemas.microsoft.com/office/drawing/2014/main" id="{944CBB01-BDA0-B9A6-8830-0B4A7B4D69CF}"/>
                </a:ext>
              </a:extLst>
            </p:cNvPr>
            <p:cNvGrpSpPr/>
            <p:nvPr/>
          </p:nvGrpSpPr>
          <p:grpSpPr>
            <a:xfrm>
              <a:off x="4282714" y="3358889"/>
              <a:ext cx="460582" cy="752952"/>
              <a:chOff x="0" y="0"/>
              <a:chExt cx="270366" cy="515997"/>
            </a:xfrm>
          </p:grpSpPr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id="{C27D95C3-D4B1-F40E-45DB-BECBFE90EBEC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7" name="TextBox 23">
                <a:extLst>
                  <a:ext uri="{FF2B5EF4-FFF2-40B4-BE49-F238E27FC236}">
                    <a16:creationId xmlns:a16="http://schemas.microsoft.com/office/drawing/2014/main" id="{9E045907-91CD-5776-E4A8-DF094ADDB54D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34" name="Group 24">
              <a:extLst>
                <a:ext uri="{FF2B5EF4-FFF2-40B4-BE49-F238E27FC236}">
                  <a16:creationId xmlns:a16="http://schemas.microsoft.com/office/drawing/2014/main" id="{76BC00E0-3B18-7F69-2F8E-4BA79ACDE9AE}"/>
                </a:ext>
              </a:extLst>
            </p:cNvPr>
            <p:cNvGrpSpPr/>
            <p:nvPr/>
          </p:nvGrpSpPr>
          <p:grpSpPr>
            <a:xfrm>
              <a:off x="4282714" y="2623485"/>
              <a:ext cx="460582" cy="752952"/>
              <a:chOff x="0" y="0"/>
              <a:chExt cx="270366" cy="515997"/>
            </a:xfrm>
          </p:grpSpPr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020F9AAE-480D-5028-21F2-6C3D5CF980C9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5" name="TextBox 26">
                <a:extLst>
                  <a:ext uri="{FF2B5EF4-FFF2-40B4-BE49-F238E27FC236}">
                    <a16:creationId xmlns:a16="http://schemas.microsoft.com/office/drawing/2014/main" id="{515BAD0B-8034-7DC7-93F6-B5FF69A94023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grpSp>
          <p:nvGrpSpPr>
            <p:cNvPr id="35" name="Group 27">
              <a:extLst>
                <a:ext uri="{FF2B5EF4-FFF2-40B4-BE49-F238E27FC236}">
                  <a16:creationId xmlns:a16="http://schemas.microsoft.com/office/drawing/2014/main" id="{5F87B222-DC9E-1139-090B-233E543087EF}"/>
                </a:ext>
              </a:extLst>
            </p:cNvPr>
            <p:cNvGrpSpPr/>
            <p:nvPr/>
          </p:nvGrpSpPr>
          <p:grpSpPr>
            <a:xfrm>
              <a:off x="4282714" y="4238240"/>
              <a:ext cx="460582" cy="752952"/>
              <a:chOff x="0" y="0"/>
              <a:chExt cx="270366" cy="515997"/>
            </a:xfrm>
          </p:grpSpPr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FF435C27-3816-2E20-B2D3-0044EDE08721}"/>
                  </a:ext>
                </a:extLst>
              </p:cNvPr>
              <p:cNvSpPr/>
              <p:nvPr/>
            </p:nvSpPr>
            <p:spPr>
              <a:xfrm>
                <a:off x="0" y="0"/>
                <a:ext cx="270366" cy="515997"/>
              </a:xfrm>
              <a:custGeom>
                <a:avLst/>
                <a:gdLst/>
                <a:ahLst/>
                <a:cxnLst/>
                <a:rect l="l" t="t" r="r" b="b"/>
                <a:pathLst>
                  <a:path w="270366" h="515997">
                    <a:moveTo>
                      <a:pt x="135183" y="0"/>
                    </a:moveTo>
                    <a:cubicBezTo>
                      <a:pt x="60524" y="0"/>
                      <a:pt x="0" y="115510"/>
                      <a:pt x="0" y="257998"/>
                    </a:cubicBezTo>
                    <a:cubicBezTo>
                      <a:pt x="0" y="400487"/>
                      <a:pt x="60524" y="515997"/>
                      <a:pt x="135183" y="515997"/>
                    </a:cubicBezTo>
                    <a:cubicBezTo>
                      <a:pt x="209843" y="515997"/>
                      <a:pt x="270366" y="400487"/>
                      <a:pt x="270366" y="257998"/>
                    </a:cubicBezTo>
                    <a:cubicBezTo>
                      <a:pt x="270366" y="115510"/>
                      <a:pt x="209843" y="0"/>
                      <a:pt x="1351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3" name="TextBox 29">
                <a:extLst>
                  <a:ext uri="{FF2B5EF4-FFF2-40B4-BE49-F238E27FC236}">
                    <a16:creationId xmlns:a16="http://schemas.microsoft.com/office/drawing/2014/main" id="{BAFC145F-D7DC-00BA-98D2-98FD5EA3A2D2}"/>
                  </a:ext>
                </a:extLst>
              </p:cNvPr>
              <p:cNvSpPr txBox="1"/>
              <p:nvPr/>
            </p:nvSpPr>
            <p:spPr>
              <a:xfrm>
                <a:off x="25347" y="10275"/>
                <a:ext cx="219673" cy="457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n-US" noProof="0"/>
              </a:p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n-US" noProof="0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D528F52B-EF38-622A-56D7-9FD5FBF2952A}"/>
                </a:ext>
              </a:extLst>
            </p:cNvPr>
            <p:cNvSpPr txBox="1"/>
            <p:nvPr/>
          </p:nvSpPr>
          <p:spPr>
            <a:xfrm>
              <a:off x="2261382" y="4385182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g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986CDAB7-7996-2D6C-C690-260C378035C6}"/>
                </a:ext>
              </a:extLst>
            </p:cNvPr>
            <p:cNvSpPr txBox="1"/>
            <p:nvPr/>
          </p:nvSpPr>
          <p:spPr>
            <a:xfrm>
              <a:off x="2925145" y="4554459"/>
              <a:ext cx="260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/>
                <a:t>q</a:t>
              </a:r>
            </a:p>
          </p:txBody>
        </p:sp>
        <p:pic>
          <p:nvPicPr>
            <p:cNvPr id="38" name="Imagem 37" descr="Uma imagem com círculo, Gráficos&#10;&#10;Os conteúdos gerados por IA poderão estar incorretos.">
              <a:extLst>
                <a:ext uri="{FF2B5EF4-FFF2-40B4-BE49-F238E27FC236}">
                  <a16:creationId xmlns:a16="http://schemas.microsoft.com/office/drawing/2014/main" id="{3C560EAD-0EFE-1D40-D496-32012B8E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9966" y="4970096"/>
              <a:ext cx="464809" cy="779188"/>
            </a:xfrm>
            <a:prstGeom prst="rect">
              <a:avLst/>
            </a:prstGeom>
          </p:spPr>
        </p:pic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0B5D837E-0FD7-F917-22AC-9C7FD8D6C901}"/>
                </a:ext>
              </a:extLst>
            </p:cNvPr>
            <p:cNvSpPr/>
            <p:nvPr/>
          </p:nvSpPr>
          <p:spPr>
            <a:xfrm rot="7189683">
              <a:off x="2160877" y="4057941"/>
              <a:ext cx="540643" cy="615838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F374B1CD-C549-242F-2848-9DDEEC425538}"/>
                </a:ext>
              </a:extLst>
            </p:cNvPr>
            <p:cNvSpPr/>
            <p:nvPr/>
          </p:nvSpPr>
          <p:spPr>
            <a:xfrm rot="9426125">
              <a:off x="3572637" y="4965890"/>
              <a:ext cx="293658" cy="431472"/>
            </a:xfrm>
            <a:custGeom>
              <a:avLst/>
              <a:gdLst/>
              <a:ahLst/>
              <a:cxnLst/>
              <a:rect l="l" t="t" r="r" b="b"/>
              <a:pathLst>
                <a:path w="4378699" h="4843903">
                  <a:moveTo>
                    <a:pt x="0" y="0"/>
                  </a:moveTo>
                  <a:lnTo>
                    <a:pt x="4378699" y="0"/>
                  </a:lnTo>
                  <a:lnTo>
                    <a:pt x="4378699" y="4843903"/>
                  </a:lnTo>
                  <a:lnTo>
                    <a:pt x="0" y="484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1" name="AutoShape 4">
              <a:extLst>
                <a:ext uri="{FF2B5EF4-FFF2-40B4-BE49-F238E27FC236}">
                  <a16:creationId xmlns:a16="http://schemas.microsoft.com/office/drawing/2014/main" id="{AD8F0838-AF95-3BAF-DA21-03E2128519B3}"/>
                </a:ext>
              </a:extLst>
            </p:cNvPr>
            <p:cNvSpPr/>
            <p:nvPr/>
          </p:nvSpPr>
          <p:spPr>
            <a:xfrm>
              <a:off x="2816258" y="4281029"/>
              <a:ext cx="688977" cy="752952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489C48D-12DE-DDBD-739A-766807D41274}"/>
              </a:ext>
            </a:extLst>
          </p:cNvPr>
          <p:cNvSpPr txBox="1"/>
          <p:nvPr/>
        </p:nvSpPr>
        <p:spPr>
          <a:xfrm>
            <a:off x="72684" y="3749832"/>
            <a:ext cx="1904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Baguet Script"/>
              </a:rPr>
              <a:t>ISR</a:t>
            </a:r>
          </a:p>
        </p:txBody>
      </p:sp>
      <p:pic>
        <p:nvPicPr>
          <p:cNvPr id="50" name="Imagem 49" descr="Uma imagem com captura de ecrã, amarelo, Gráficos&#10;&#10;Os conteúdos gerados por IA poderão estar incorretos.">
            <a:extLst>
              <a:ext uri="{FF2B5EF4-FFF2-40B4-BE49-F238E27FC236}">
                <a16:creationId xmlns:a16="http://schemas.microsoft.com/office/drawing/2014/main" id="{37AD1F06-4DDE-733A-39FD-70B6D9ED5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849" y="4299032"/>
            <a:ext cx="1312197" cy="815057"/>
          </a:xfrm>
          <a:prstGeom prst="rect">
            <a:avLst/>
          </a:prstGeom>
        </p:spPr>
      </p:pic>
      <p:pic>
        <p:nvPicPr>
          <p:cNvPr id="51" name="Imagem 50" descr="Uma imagem com círculo, Saturação de cores, Objeto astronómico, criatividade&#10;&#10;Os conteúdos gerados por IA poderão estar incorretos.">
            <a:extLst>
              <a:ext uri="{FF2B5EF4-FFF2-40B4-BE49-F238E27FC236}">
                <a16:creationId xmlns:a16="http://schemas.microsoft.com/office/drawing/2014/main" id="{1797228C-E34D-FB2F-3386-2012FE37C2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1606" y="3376776"/>
            <a:ext cx="647614" cy="2733649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4CFABA54-8839-DC2B-3512-2989C1A2BBB1}"/>
              </a:ext>
            </a:extLst>
          </p:cNvPr>
          <p:cNvSpPr txBox="1"/>
          <p:nvPr/>
        </p:nvSpPr>
        <p:spPr>
          <a:xfrm>
            <a:off x="3754288" y="4564459"/>
            <a:ext cx="174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/>
              <a:t>Hadronization</a:t>
            </a:r>
          </a:p>
        </p:txBody>
      </p:sp>
    </p:spTree>
    <p:extLst>
      <p:ext uri="{BB962C8B-B14F-4D97-AF65-F5344CB8AC3E}">
        <p14:creationId xmlns:p14="http://schemas.microsoft.com/office/powerpoint/2010/main" val="2863266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CB04D26A-9674-EC53-E285-CFDB170ACB8A}"/>
              </a:ext>
            </a:extLst>
          </p:cNvPr>
          <p:cNvSpPr/>
          <p:nvPr/>
        </p:nvSpPr>
        <p:spPr>
          <a:xfrm>
            <a:off x="1282350" y="1966662"/>
            <a:ext cx="4593265" cy="148916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riângulo retângulo 5" descr="Uma imagem com verde&#10;&#10;Os conteúdos gerados por IA poderão estar incorretos.">
            <a:extLst>
              <a:ext uri="{FF2B5EF4-FFF2-40B4-BE49-F238E27FC236}">
                <a16:creationId xmlns:a16="http://schemas.microsoft.com/office/drawing/2014/main" id="{801F88C4-CC5A-66D1-523A-3F19991EC946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DF6BC-A99A-F1FE-38A0-4251F361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– Comparison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C2FD715-EDE2-471F-52E0-DEB0BE3E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D4B9558D-FAD5-49B1-4076-603651A4B657}"/>
              </a:ext>
            </a:extLst>
          </p:cNvPr>
          <p:cNvSpPr txBox="1">
            <a:spLocks/>
          </p:cNvSpPr>
          <p:nvPr/>
        </p:nvSpPr>
        <p:spPr>
          <a:xfrm>
            <a:off x="1303772" y="2024389"/>
            <a:ext cx="4304975" cy="14046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noProof="0" dirty="0"/>
              <a:t>We can reproduce the Monte Carlo's distribution with the </a:t>
            </a:r>
            <a:r>
              <a:rPr lang="en-US" sz="2000" noProof="0" dirty="0" err="1"/>
              <a:t>Reclustering</a:t>
            </a:r>
            <a:r>
              <a:rPr lang="en-US" sz="2000" noProof="0" dirty="0"/>
              <a:t> in both levels: Parton and Hadron.</a:t>
            </a:r>
          </a:p>
        </p:txBody>
      </p:sp>
      <p:pic>
        <p:nvPicPr>
          <p:cNvPr id="12" name="Marcador de Posição de Conteúdo 11">
            <a:extLst>
              <a:ext uri="{FF2B5EF4-FFF2-40B4-BE49-F238E27FC236}">
                <a16:creationId xmlns:a16="http://schemas.microsoft.com/office/drawing/2014/main" id="{062C8CBF-522B-DCF3-FE7D-384066647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9104" y="1736736"/>
            <a:ext cx="5649405" cy="42892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C9F5033-AA2F-530A-3A42-1C965344CC53}"/>
              </a:ext>
            </a:extLst>
          </p:cNvPr>
          <p:cNvSpPr txBox="1"/>
          <p:nvPr/>
        </p:nvSpPr>
        <p:spPr>
          <a:xfrm>
            <a:off x="9758847" y="2844258"/>
            <a:ext cx="149930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i="1" noProof="0">
                <a:solidFill>
                  <a:schemeClr val="tx1">
                    <a:lumMod val="76000"/>
                    <a:lumOff val="24000"/>
                  </a:schemeClr>
                </a:solidFill>
              </a:rPr>
              <a:t>(With ISR)</a:t>
            </a:r>
          </a:p>
        </p:txBody>
      </p:sp>
      <p:pic>
        <p:nvPicPr>
          <p:cNvPr id="15" name="Imagem 14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A20E660C-A36B-10F2-81E7-CB18FFBE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FAA80786-1CF4-7468-1C71-EF3463CDCBC2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8" name="Triângulo retângulo 5" descr="Uma imagem com verde, captura de ecrã&#10;&#10;Os conteúdos gerados por IA poderão estar incorretos.">
            <a:extLst>
              <a:ext uri="{FF2B5EF4-FFF2-40B4-BE49-F238E27FC236}">
                <a16:creationId xmlns:a16="http://schemas.microsoft.com/office/drawing/2014/main" id="{5BA241C3-B855-DA67-B0BE-14BE7551C247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65503B-3EEF-D6D6-7E30-2E664118E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043" y="3742879"/>
            <a:ext cx="3421860" cy="25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ângulo retângulo 5">
            <a:extLst>
              <a:ext uri="{FF2B5EF4-FFF2-40B4-BE49-F238E27FC236}">
                <a16:creationId xmlns:a16="http://schemas.microsoft.com/office/drawing/2014/main" id="{DEECD8EC-07D7-55D9-C92B-CE5980599775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riângulo retângulo 5">
            <a:extLst>
              <a:ext uri="{FF2B5EF4-FFF2-40B4-BE49-F238E27FC236}">
                <a16:creationId xmlns:a16="http://schemas.microsoft.com/office/drawing/2014/main" id="{67C5A6B1-B31E-38C9-D21F-4E0187B828F3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68B3C5-4BDD-73FA-FC8C-AD643BEC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differences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2688CACF-4156-B30C-D627-D44434C2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19" name="Imagem 18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CEB02A2-6CE0-F4B8-342C-FBA6754E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0FC6E07F-04CD-7897-43D3-405E9AC09712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22" name="Marcador de Posição de Conteúdo 2">
            <a:extLst>
              <a:ext uri="{FF2B5EF4-FFF2-40B4-BE49-F238E27FC236}">
                <a16:creationId xmlns:a16="http://schemas.microsoft.com/office/drawing/2014/main" id="{1BCF1E13-38FF-6994-7123-92A4E969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5686" y="2255979"/>
            <a:ext cx="4748450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noProof="0"/>
              <a:t>I</a:t>
            </a:r>
            <a:r>
              <a:rPr lang="en-US" sz="2000" noProof="0"/>
              <a:t>deally, both distributions should be centered at zero with a narrow shape.</a:t>
            </a:r>
          </a:p>
          <a:p>
            <a:pPr algn="just"/>
            <a:r>
              <a:rPr lang="en-US" sz="2000" noProof="0"/>
              <a:t>There’s a tendency for MC to present larger values for time formation at hadron-level.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4E51DE6D-07D7-61A4-3F34-88581E6DE8C9}"/>
              </a:ext>
            </a:extLst>
          </p:cNvPr>
          <p:cNvSpPr/>
          <p:nvPr/>
        </p:nvSpPr>
        <p:spPr>
          <a:xfrm>
            <a:off x="8708293" y="4137053"/>
            <a:ext cx="384464" cy="603089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711C150-1B62-9B29-DE61-A4DD36324726}"/>
              </a:ext>
            </a:extLst>
          </p:cNvPr>
          <p:cNvSpPr txBox="1"/>
          <p:nvPr/>
        </p:nvSpPr>
        <p:spPr>
          <a:xfrm>
            <a:off x="7011302" y="4745365"/>
            <a:ext cx="39953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noProof="0"/>
              <a:t>Contradicting results?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CBFE6AF-80E8-37E5-2D8B-36205E7349A4}"/>
              </a:ext>
            </a:extLst>
          </p:cNvPr>
          <p:cNvSpPr txBox="1"/>
          <p:nvPr/>
        </p:nvSpPr>
        <p:spPr>
          <a:xfrm>
            <a:off x="7740733" y="5506137"/>
            <a:ext cx="28367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noProof="0"/>
              <a:t>No!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3A858774-E4D5-8924-5F0C-8DBB96A24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1" y="2162287"/>
            <a:ext cx="5831814" cy="39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3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riângulo retângulo 5">
            <a:extLst>
              <a:ext uri="{FF2B5EF4-FFF2-40B4-BE49-F238E27FC236}">
                <a16:creationId xmlns:a16="http://schemas.microsoft.com/office/drawing/2014/main" id="{725C8894-DA70-7885-9DA3-E3C84DD77B85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75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6943D2D-9A07-0085-5F12-BD4754264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1" y="2162287"/>
            <a:ext cx="5831814" cy="3954908"/>
          </a:xfrm>
          <a:prstGeom prst="rect">
            <a:avLst/>
          </a:prstGeom>
        </p:spPr>
      </p:pic>
      <p:sp>
        <p:nvSpPr>
          <p:cNvPr id="27" name="Triângulo retângulo 5">
            <a:extLst>
              <a:ext uri="{FF2B5EF4-FFF2-40B4-BE49-F238E27FC236}">
                <a16:creationId xmlns:a16="http://schemas.microsoft.com/office/drawing/2014/main" id="{9C659C41-78AF-5674-F66C-F2F8EB7E9B2D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63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17B1BC-A359-D8B3-2E66-F69F1772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differences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0FFAE1F2-E8D7-509A-AC03-FC167991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19</a:t>
            </a:fld>
            <a:endParaRPr lang="en-US" noProof="0"/>
          </a:p>
        </p:txBody>
      </p:sp>
      <p:pic>
        <p:nvPicPr>
          <p:cNvPr id="29" name="Imagem 28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B2EC6348-59F4-C3BE-7658-7A7EC83C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30" name="Subtítulo 2">
            <a:extLst>
              <a:ext uri="{FF2B5EF4-FFF2-40B4-BE49-F238E27FC236}">
                <a16:creationId xmlns:a16="http://schemas.microsoft.com/office/drawing/2014/main" id="{5C6B5C1B-B15A-82C0-624A-42F800823AA0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059FB38-21EA-6ADE-B11D-92C3AE15741E}"/>
              </a:ext>
            </a:extLst>
          </p:cNvPr>
          <p:cNvSpPr txBox="1"/>
          <p:nvPr/>
        </p:nvSpPr>
        <p:spPr>
          <a:xfrm>
            <a:off x="7547721" y="5231099"/>
            <a:ext cx="433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/>
              <a:t>Distribution shape vs Data correlation</a:t>
            </a:r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73A3EAC0-A3AA-16E9-1ED1-F13C68452144}"/>
              </a:ext>
            </a:extLst>
          </p:cNvPr>
          <p:cNvSpPr/>
          <p:nvPr/>
        </p:nvSpPr>
        <p:spPr>
          <a:xfrm rot="16200000">
            <a:off x="6964655" y="5106654"/>
            <a:ext cx="384464" cy="603089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ED55A1-C7CA-D6ED-E57E-E2E27932B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816274"/>
            <a:ext cx="4321480" cy="32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94DDC-0F02-4333-490D-6E551BA2C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553978B9-A91C-9AA9-D305-E02712090C97}"/>
              </a:ext>
            </a:extLst>
          </p:cNvPr>
          <p:cNvSpPr/>
          <p:nvPr/>
        </p:nvSpPr>
        <p:spPr>
          <a:xfrm flipH="1">
            <a:off x="5509547" y="-23150"/>
            <a:ext cx="6682451" cy="688959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03DA1B08-E19E-3370-98CB-8A8BF4A8A44F}"/>
              </a:ext>
            </a:extLst>
          </p:cNvPr>
          <p:cNvSpPr/>
          <p:nvPr/>
        </p:nvSpPr>
        <p:spPr>
          <a:xfrm flipV="1">
            <a:off x="-33291" y="-23150"/>
            <a:ext cx="5489333" cy="45257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2F3D8B-5A01-718C-A3E3-5D49AB1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Motivation – What is QGP?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4F086345-E489-F6F2-5654-AF7B565E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z="1000" noProof="0" smtClean="0">
                <a:solidFill>
                  <a:schemeClr val="bg1"/>
                </a:solidFill>
              </a:rPr>
              <a:t>2</a:t>
            </a:fld>
            <a:endParaRPr lang="en-US" sz="1000" noProof="0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E09C7EA-5492-8262-C013-9CAA4DE18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767656"/>
            <a:ext cx="6322784" cy="464707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noProof="0">
                <a:ea typeface="+mn-lt"/>
                <a:cs typeface="+mn-lt"/>
              </a:rPr>
              <a:t>It's a state of matter which:</a:t>
            </a:r>
            <a:endParaRPr lang="en-US" noProof="0">
              <a:ea typeface="+mn-lt"/>
              <a:cs typeface="+mn-lt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2200" noProof="0">
                <a:ea typeface="+mn-lt"/>
                <a:cs typeface="+mn-lt"/>
              </a:rPr>
              <a:t> Is asymptotically free for short distances;</a:t>
            </a:r>
            <a:endParaRPr lang="en-US" noProof="0">
              <a:ea typeface="+mn-lt"/>
              <a:cs typeface="+mn-lt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2200" noProof="0">
                <a:ea typeface="+mn-lt"/>
                <a:cs typeface="+mn-lt"/>
              </a:rPr>
              <a:t> Behaves like a fluid at large distances.</a:t>
            </a:r>
            <a:endParaRPr lang="en-US" noProof="0"/>
          </a:p>
          <a:p>
            <a:pPr algn="just"/>
            <a:r>
              <a:rPr lang="en-US" sz="2400" noProof="0"/>
              <a:t>Proposed in the late 1970s.</a:t>
            </a:r>
          </a:p>
          <a:p>
            <a:pPr algn="just"/>
            <a:r>
              <a:rPr lang="en-US" sz="2400" noProof="0"/>
              <a:t>Experimentally produced in the 2000s by </a:t>
            </a:r>
            <a:r>
              <a:rPr lang="en-US" sz="2400" noProof="0">
                <a:ea typeface="+mn-lt"/>
                <a:cs typeface="+mn-lt"/>
              </a:rPr>
              <a:t>Super Proton Synchrotron (SPS) at CERN.</a:t>
            </a:r>
          </a:p>
          <a:p>
            <a:pPr algn="just"/>
            <a:r>
              <a:rPr lang="en-US" sz="2400" noProof="0">
                <a:ea typeface="+mn-lt"/>
                <a:cs typeface="+mn-lt"/>
              </a:rPr>
              <a:t>It was the first complex matter to form in the Early Universe.</a:t>
            </a:r>
          </a:p>
          <a:p>
            <a:pPr algn="just"/>
            <a:r>
              <a:rPr lang="en-US" sz="2400" noProof="0">
                <a:ea typeface="+mn-lt"/>
                <a:cs typeface="+mn-lt"/>
              </a:rPr>
              <a:t>It is extremely short lived, but also extremely dense and hot.</a:t>
            </a:r>
            <a:endParaRPr lang="en-US" sz="2400" noProof="0"/>
          </a:p>
        </p:txBody>
      </p:sp>
      <p:pic>
        <p:nvPicPr>
          <p:cNvPr id="8" name="Imagem 7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6A37AF1B-5E6B-6294-E4DB-0479FAD541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655EAD26-8310-B349-5398-B41543D7C08E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pic>
        <p:nvPicPr>
          <p:cNvPr id="9" name="Imagem 8" descr="Uma imagem com Universo, espaço, Espaço profundo, nebulosa&#10;&#10;Os conteúdos gerados por IA poderão estar incorretos.">
            <a:extLst>
              <a:ext uri="{FF2B5EF4-FFF2-40B4-BE49-F238E27FC236}">
                <a16:creationId xmlns:a16="http://schemas.microsoft.com/office/drawing/2014/main" id="{4372491C-17CC-F051-C3EC-FEC841055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954" y="1710947"/>
            <a:ext cx="1899397" cy="20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196C0-3B63-9415-B09B-BDECAAA0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riângulo retângulo 5">
            <a:extLst>
              <a:ext uri="{FF2B5EF4-FFF2-40B4-BE49-F238E27FC236}">
                <a16:creationId xmlns:a16="http://schemas.microsoft.com/office/drawing/2014/main" id="{A7080162-6F20-A75D-E625-CFBBC3411E04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75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AE6EF34-013C-1D8D-D87A-B7DE2D849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0286"/>
            <a:ext cx="6805277" cy="4615073"/>
          </a:xfrm>
          <a:prstGeom prst="rect">
            <a:avLst/>
          </a:prstGeom>
          <a:ln>
            <a:noFill/>
          </a:ln>
        </p:spPr>
      </p:pic>
      <p:sp>
        <p:nvSpPr>
          <p:cNvPr id="27" name="Triângulo retângulo 5">
            <a:extLst>
              <a:ext uri="{FF2B5EF4-FFF2-40B4-BE49-F238E27FC236}">
                <a16:creationId xmlns:a16="http://schemas.microsoft.com/office/drawing/2014/main" id="{24EC5C53-A6C4-20ED-93FF-6B7C7F6DA990}"/>
              </a:ext>
            </a:extLst>
          </p:cNvPr>
          <p:cNvSpPr/>
          <p:nvPr/>
        </p:nvSpPr>
        <p:spPr>
          <a:xfrm flipV="1">
            <a:off x="-33291" y="-23150"/>
            <a:ext cx="10048660" cy="218543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3">
              <a:alphaModFix amt="63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D9F8BC-CAE5-971F-0D6B-2C06A416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Quantiles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C97D53FB-54C2-4F07-C4BE-A8387851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20</a:t>
            </a:fld>
            <a:endParaRPr lang="en-US" noProof="0"/>
          </a:p>
        </p:txBody>
      </p:sp>
      <p:pic>
        <p:nvPicPr>
          <p:cNvPr id="29" name="Imagem 28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56C9C812-436C-C928-FB2B-3A44AD6F3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30" name="Subtítulo 2">
            <a:extLst>
              <a:ext uri="{FF2B5EF4-FFF2-40B4-BE49-F238E27FC236}">
                <a16:creationId xmlns:a16="http://schemas.microsoft.com/office/drawing/2014/main" id="{A4723E93-B25A-CA2F-787C-6DA907B8526E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3F6B580D-73BF-BA43-2C7B-472815D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6263" y="1793922"/>
            <a:ext cx="4748450" cy="1285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100" noProof="0"/>
              <a:t>Larger formation times are more affected by both the </a:t>
            </a:r>
            <a:r>
              <a:rPr lang="en-US" sz="2100" noProof="0" err="1"/>
              <a:t>parton</a:t>
            </a:r>
            <a:r>
              <a:rPr lang="en-US" sz="2100" noProof="0"/>
              <a:t> shower and </a:t>
            </a:r>
            <a:r>
              <a:rPr lang="en-US" sz="2100" b="1" noProof="0"/>
              <a:t>hadronization</a:t>
            </a:r>
            <a:r>
              <a:rPr lang="en-US" noProof="0"/>
              <a:t>.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6528A838-F9DB-64ED-C51F-8C9A15762B0A}"/>
              </a:ext>
            </a:extLst>
          </p:cNvPr>
          <p:cNvSpPr/>
          <p:nvPr/>
        </p:nvSpPr>
        <p:spPr>
          <a:xfrm>
            <a:off x="8940218" y="3032350"/>
            <a:ext cx="430924" cy="78404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051DE019-6C08-3B0D-F18F-731B25F8835A}"/>
              </a:ext>
            </a:extLst>
          </p:cNvPr>
          <p:cNvSpPr txBox="1">
            <a:spLocks/>
          </p:cNvSpPr>
          <p:nvPr/>
        </p:nvSpPr>
        <p:spPr>
          <a:xfrm>
            <a:off x="7026014" y="3972086"/>
            <a:ext cx="4748450" cy="11353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noProof="0"/>
              <a:t>Lack of </a:t>
            </a:r>
            <a:r>
              <a:rPr lang="en-US" sz="2400"/>
              <a:t>models</a:t>
            </a:r>
            <a:r>
              <a:rPr lang="en-US" sz="2400" noProof="0"/>
              <a:t> to describe hadronization.</a:t>
            </a:r>
          </a:p>
        </p:txBody>
      </p:sp>
    </p:spTree>
    <p:extLst>
      <p:ext uri="{BB962C8B-B14F-4D97-AF65-F5344CB8AC3E}">
        <p14:creationId xmlns:p14="http://schemas.microsoft.com/office/powerpoint/2010/main" val="340517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5">
            <a:extLst>
              <a:ext uri="{FF2B5EF4-FFF2-40B4-BE49-F238E27FC236}">
                <a16:creationId xmlns:a16="http://schemas.microsoft.com/office/drawing/2014/main" id="{52EC6A69-7E59-71FB-2A6C-D0AADBC6CC78}"/>
              </a:ext>
            </a:extLst>
          </p:cNvPr>
          <p:cNvSpPr/>
          <p:nvPr/>
        </p:nvSpPr>
        <p:spPr>
          <a:xfrm flipV="1">
            <a:off x="-33291" y="-23150"/>
            <a:ext cx="5489333" cy="45257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53464BE2-1557-7C20-AF3D-7EEA15063353}"/>
              </a:ext>
            </a:extLst>
          </p:cNvPr>
          <p:cNvSpPr/>
          <p:nvPr/>
        </p:nvSpPr>
        <p:spPr>
          <a:xfrm flipH="1">
            <a:off x="5509547" y="-23150"/>
            <a:ext cx="6682451" cy="688959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D75250-3E5C-C7D5-3ACE-A5C12F59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Conclusions 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0763B4F-2027-3A36-A3E0-7771D14E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A1CB4838-4E93-5656-84BA-51900227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13" y="2241300"/>
            <a:ext cx="8704768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400" noProof="0"/>
              <a:t>The </a:t>
            </a:r>
            <a:r>
              <a:rPr lang="en-US" sz="2400" noProof="0" err="1"/>
              <a:t>Reclustering</a:t>
            </a:r>
            <a:r>
              <a:rPr lang="en-US" sz="2400" noProof="0"/>
              <a:t> method used shows a good performance in estimating formation time (gluon to </a:t>
            </a:r>
            <a:r>
              <a:rPr lang="en-US" sz="2400" noProof="0" err="1"/>
              <a:t>ccbar</a:t>
            </a:r>
            <a:r>
              <a:rPr lang="en-US" sz="2400" noProof="0"/>
              <a:t>) for p-p collisions with a </a:t>
            </a:r>
            <a:r>
              <a:rPr lang="en-US" sz="2400" noProof="0" err="1"/>
              <a:t>parton</a:t>
            </a:r>
            <a:r>
              <a:rPr lang="en-US" sz="2400" noProof="0"/>
              <a:t> shower and hadronization.</a:t>
            </a:r>
          </a:p>
          <a:p>
            <a:pPr algn="just"/>
            <a:r>
              <a:rPr lang="en-US" sz="2400" noProof="0"/>
              <a:t>Methods have a slightly lower performance for hadronization, with a lower correlation for larger formation times. </a:t>
            </a:r>
          </a:p>
          <a:p>
            <a:pPr algn="just"/>
            <a:r>
              <a:rPr lang="en-US" sz="2400" noProof="0"/>
              <a:t>However, it still gives an accurate description of MC's distribution.</a:t>
            </a:r>
          </a:p>
        </p:txBody>
      </p:sp>
      <p:pic>
        <p:nvPicPr>
          <p:cNvPr id="10" name="Imagem 9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AC2802D-DB6C-7004-5816-6196BF9FF8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1A51D8C8-99D8-DE62-91FE-31CA6E173CE6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38267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8616-FBEC-ADDD-70DA-A80548EF7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8480B8C5-F62E-83DD-D677-D1BDF4429C1C}"/>
              </a:ext>
            </a:extLst>
          </p:cNvPr>
          <p:cNvSpPr/>
          <p:nvPr/>
        </p:nvSpPr>
        <p:spPr>
          <a:xfrm flipH="1">
            <a:off x="5509547" y="-23150"/>
            <a:ext cx="6682451" cy="688959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Triângulo retângulo 5">
            <a:extLst>
              <a:ext uri="{FF2B5EF4-FFF2-40B4-BE49-F238E27FC236}">
                <a16:creationId xmlns:a16="http://schemas.microsoft.com/office/drawing/2014/main" id="{F55E141A-759A-03C5-32F5-3C29C3E31E10}"/>
              </a:ext>
            </a:extLst>
          </p:cNvPr>
          <p:cNvSpPr/>
          <p:nvPr/>
        </p:nvSpPr>
        <p:spPr>
          <a:xfrm flipV="1">
            <a:off x="-33291" y="-23150"/>
            <a:ext cx="5489333" cy="45257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1A21A8-649C-EEEB-66FD-F28979D2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Conclusions – Future Work 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9E5DA6-3B81-96D1-92E8-CB7690BBF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797" y="2617080"/>
            <a:ext cx="7035887" cy="3767328"/>
          </a:xfrm>
        </p:spPr>
        <p:txBody>
          <a:bodyPr/>
          <a:lstStyle/>
          <a:p>
            <a:pPr algn="just"/>
            <a:r>
              <a:rPr lang="en-US" sz="2400" noProof="0"/>
              <a:t>Study performance of both clustering and </a:t>
            </a:r>
            <a:r>
              <a:rPr lang="en-US" sz="2400" noProof="0" err="1"/>
              <a:t>reclustering</a:t>
            </a:r>
            <a:r>
              <a:rPr lang="en-US" sz="2400" noProof="0"/>
              <a:t> methods for Pb-Pb collisions (i.e. jet formation with medium);</a:t>
            </a:r>
          </a:p>
          <a:p>
            <a:pPr algn="just"/>
            <a:r>
              <a:rPr lang="en-US" sz="2400" noProof="0"/>
              <a:t>Test jet reconstruction in p-p collisions for other </a:t>
            </a:r>
            <a:r>
              <a:rPr lang="en-US" sz="2400" noProof="0" err="1"/>
              <a:t>reclustering</a:t>
            </a:r>
            <a:r>
              <a:rPr lang="en-US" sz="2400" noProof="0"/>
              <a:t> methods.</a:t>
            </a:r>
          </a:p>
          <a:p>
            <a:pPr algn="just"/>
            <a:endParaRPr lang="en-US" noProof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D9B1A99-57B3-07D8-A5BD-8A9E32CC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22</a:t>
            </a:fld>
            <a:endParaRPr lang="en-US" noProof="0"/>
          </a:p>
        </p:txBody>
      </p:sp>
      <p:pic>
        <p:nvPicPr>
          <p:cNvPr id="6" name="Imagem 5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7DBCA00F-CBA5-4C37-5BBD-F437E728CA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D379D92E-28E6-CFEF-85C1-676E6CDF2CB0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17785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ângulo retângulo 5">
            <a:extLst>
              <a:ext uri="{FF2B5EF4-FFF2-40B4-BE49-F238E27FC236}">
                <a16:creationId xmlns:a16="http://schemas.microsoft.com/office/drawing/2014/main" id="{5C118A16-0241-C1AF-38EA-2DF48AD8AAF8}"/>
              </a:ext>
            </a:extLst>
          </p:cNvPr>
          <p:cNvSpPr/>
          <p:nvPr/>
        </p:nvSpPr>
        <p:spPr>
          <a:xfrm flipH="1">
            <a:off x="4505093" y="5486400"/>
            <a:ext cx="7686904" cy="1380049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9DC8EBFA-1A75-B761-9214-807FEE098C58}"/>
              </a:ext>
            </a:extLst>
          </p:cNvPr>
          <p:cNvSpPr/>
          <p:nvPr/>
        </p:nvSpPr>
        <p:spPr>
          <a:xfrm flipV="1">
            <a:off x="-33291" y="-23151"/>
            <a:ext cx="8731242" cy="27775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288E5-B8D1-83EC-FBDD-127867A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References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C3B3707-1B08-5A2D-4576-E99FD1D6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23</a:t>
            </a:fld>
            <a:endParaRPr lang="en-US" noProof="0"/>
          </a:p>
        </p:txBody>
      </p:sp>
      <p:pic>
        <p:nvPicPr>
          <p:cNvPr id="8" name="Imagem 7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CB999817-B286-89FA-B1C3-8EC01AFBF7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144C159B-E84E-4491-5005-6C4E5AB477C7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0DCC6B-D3F6-8D21-B9C4-E8DA4BE9B3E0}"/>
              </a:ext>
            </a:extLst>
          </p:cNvPr>
          <p:cNvSpPr txBox="1"/>
          <p:nvPr/>
        </p:nvSpPr>
        <p:spPr>
          <a:xfrm>
            <a:off x="774415" y="1768150"/>
            <a:ext cx="10425615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C. </a:t>
            </a:r>
            <a:r>
              <a:rPr lang="pt-PT" err="1">
                <a:ea typeface="+mn-lt"/>
                <a:cs typeface="+mn-lt"/>
              </a:rPr>
              <a:t>Bierlich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et</a:t>
            </a:r>
            <a:r>
              <a:rPr lang="pt-PT">
                <a:ea typeface="+mn-lt"/>
                <a:cs typeface="+mn-lt"/>
              </a:rPr>
              <a:t> al., A </a:t>
            </a:r>
            <a:r>
              <a:rPr lang="pt-PT" err="1">
                <a:ea typeface="+mn-lt"/>
                <a:cs typeface="+mn-lt"/>
              </a:rPr>
              <a:t>comprehensive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guide</a:t>
            </a:r>
            <a:r>
              <a:rPr lang="pt-PT">
                <a:ea typeface="+mn-lt"/>
                <a:cs typeface="+mn-lt"/>
              </a:rPr>
              <a:t> to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physics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and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usage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 PYTHIA 8.3, </a:t>
            </a:r>
            <a:r>
              <a:rPr lang="pt-PT" err="1">
                <a:ea typeface="+mn-lt"/>
                <a:cs typeface="+mn-lt"/>
              </a:rPr>
              <a:t>SciPost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Phys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Codebases</a:t>
            </a:r>
            <a:r>
              <a:rPr lang="pt-PT">
                <a:ea typeface="+mn-lt"/>
                <a:cs typeface="+mn-lt"/>
              </a:rPr>
              <a:t> 8 (2022). [arXiv:2203.11601]</a:t>
            </a:r>
          </a:p>
          <a:p>
            <a:pPr algn="just"/>
            <a:endParaRPr lang="pt-PT" sz="16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L. Apolinário, </a:t>
            </a:r>
            <a:r>
              <a:rPr lang="pt-PT" err="1">
                <a:ea typeface="+mn-lt"/>
                <a:cs typeface="+mn-lt"/>
              </a:rPr>
              <a:t>Exploring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time </a:t>
            </a:r>
            <a:r>
              <a:rPr lang="pt-PT" err="1">
                <a:ea typeface="+mn-lt"/>
                <a:cs typeface="+mn-lt"/>
              </a:rPr>
              <a:t>axis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within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medium-modified</a:t>
            </a:r>
            <a:r>
              <a:rPr lang="pt-PT">
                <a:ea typeface="+mn-lt"/>
                <a:cs typeface="+mn-lt"/>
              </a:rPr>
              <a:t> jets, </a:t>
            </a:r>
            <a:r>
              <a:rPr lang="pt-PT" err="1">
                <a:ea typeface="+mn-lt"/>
                <a:cs typeface="+mn-lt"/>
              </a:rPr>
              <a:t>Eur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Phys</a:t>
            </a:r>
            <a:r>
              <a:rPr lang="pt-PT">
                <a:ea typeface="+mn-lt"/>
                <a:cs typeface="+mn-lt"/>
              </a:rPr>
              <a:t>. J. C 82, 244 (2022). [arXiv:2111.05794]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W. </a:t>
            </a:r>
            <a:r>
              <a:rPr lang="pt-PT" err="1">
                <a:ea typeface="+mn-lt"/>
                <a:cs typeface="+mn-lt"/>
              </a:rPr>
              <a:t>Busza</a:t>
            </a:r>
            <a:r>
              <a:rPr lang="pt-PT">
                <a:ea typeface="+mn-lt"/>
                <a:cs typeface="+mn-lt"/>
              </a:rPr>
              <a:t>, K. </a:t>
            </a:r>
            <a:r>
              <a:rPr lang="pt-PT" err="1">
                <a:ea typeface="+mn-lt"/>
                <a:cs typeface="+mn-lt"/>
              </a:rPr>
              <a:t>Rajagopal</a:t>
            </a:r>
            <a:r>
              <a:rPr lang="pt-PT">
                <a:ea typeface="+mn-lt"/>
                <a:cs typeface="+mn-lt"/>
              </a:rPr>
              <a:t>, W. van der </a:t>
            </a:r>
            <a:r>
              <a:rPr lang="pt-PT" err="1">
                <a:ea typeface="+mn-lt"/>
                <a:cs typeface="+mn-lt"/>
              </a:rPr>
              <a:t>Schee</a:t>
            </a:r>
            <a:r>
              <a:rPr lang="pt-PT">
                <a:ea typeface="+mn-lt"/>
                <a:cs typeface="+mn-lt"/>
              </a:rPr>
              <a:t>, </a:t>
            </a:r>
            <a:r>
              <a:rPr lang="pt-PT" err="1">
                <a:ea typeface="+mn-lt"/>
                <a:cs typeface="+mn-lt"/>
              </a:rPr>
              <a:t>Heavy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Ion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Collisions</a:t>
            </a:r>
            <a:r>
              <a:rPr lang="pt-PT">
                <a:ea typeface="+mn-lt"/>
                <a:cs typeface="+mn-lt"/>
              </a:rPr>
              <a:t>: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Big</a:t>
            </a:r>
            <a:r>
              <a:rPr lang="pt-PT">
                <a:ea typeface="+mn-lt"/>
                <a:cs typeface="+mn-lt"/>
              </a:rPr>
              <a:t> Picture, </a:t>
            </a:r>
            <a:r>
              <a:rPr lang="pt-PT" err="1">
                <a:ea typeface="+mn-lt"/>
                <a:cs typeface="+mn-lt"/>
              </a:rPr>
              <a:t>and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Big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Questions</a:t>
            </a:r>
            <a:r>
              <a:rPr lang="pt-PT">
                <a:ea typeface="+mn-lt"/>
                <a:cs typeface="+mn-lt"/>
              </a:rPr>
              <a:t>, </a:t>
            </a:r>
            <a:r>
              <a:rPr lang="pt-PT" err="1">
                <a:ea typeface="+mn-lt"/>
                <a:cs typeface="+mn-lt"/>
              </a:rPr>
              <a:t>Ann</a:t>
            </a:r>
            <a:r>
              <a:rPr lang="pt-PT">
                <a:ea typeface="+mn-lt"/>
                <a:cs typeface="+mn-lt"/>
              </a:rPr>
              <a:t>. Rev. </a:t>
            </a:r>
            <a:r>
              <a:rPr lang="pt-PT" err="1">
                <a:ea typeface="+mn-lt"/>
                <a:cs typeface="+mn-lt"/>
              </a:rPr>
              <a:t>Nucl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Part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Sci</a:t>
            </a:r>
            <a:r>
              <a:rPr lang="pt-PT">
                <a:ea typeface="+mn-lt"/>
                <a:cs typeface="+mn-lt"/>
              </a:rPr>
              <a:t>. 68, 339–376 (2018). [arXiv:1802.04801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L. Apolinário, Y-J. Lee, M. </a:t>
            </a:r>
            <a:r>
              <a:rPr lang="pt-PT" err="1">
                <a:ea typeface="+mn-lt"/>
                <a:cs typeface="+mn-lt"/>
              </a:rPr>
              <a:t>Winn</a:t>
            </a:r>
            <a:r>
              <a:rPr lang="pt-PT">
                <a:ea typeface="+mn-lt"/>
                <a:cs typeface="+mn-lt"/>
              </a:rPr>
              <a:t>, </a:t>
            </a:r>
            <a:r>
              <a:rPr lang="pt-PT" err="1">
                <a:ea typeface="+mn-lt"/>
                <a:cs typeface="+mn-lt"/>
              </a:rPr>
              <a:t>Heavy</a:t>
            </a:r>
            <a:r>
              <a:rPr lang="pt-PT">
                <a:ea typeface="+mn-lt"/>
                <a:cs typeface="+mn-lt"/>
              </a:rPr>
              <a:t> quarks </a:t>
            </a:r>
            <a:r>
              <a:rPr lang="pt-PT" err="1">
                <a:ea typeface="+mn-lt"/>
                <a:cs typeface="+mn-lt"/>
              </a:rPr>
              <a:t>and</a:t>
            </a:r>
            <a:r>
              <a:rPr lang="pt-PT">
                <a:ea typeface="+mn-lt"/>
                <a:cs typeface="+mn-lt"/>
              </a:rPr>
              <a:t> jets as </a:t>
            </a:r>
            <a:r>
              <a:rPr lang="pt-PT" err="1">
                <a:ea typeface="+mn-lt"/>
                <a:cs typeface="+mn-lt"/>
              </a:rPr>
              <a:t>probes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of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the</a:t>
            </a:r>
            <a:r>
              <a:rPr lang="pt-PT">
                <a:ea typeface="+mn-lt"/>
                <a:cs typeface="+mn-lt"/>
              </a:rPr>
              <a:t> QGP, </a:t>
            </a:r>
            <a:r>
              <a:rPr lang="pt-PT" err="1">
                <a:ea typeface="+mn-lt"/>
                <a:cs typeface="+mn-lt"/>
              </a:rPr>
              <a:t>Prog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Part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Nucl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Phys</a:t>
            </a:r>
            <a:r>
              <a:rPr lang="pt-PT">
                <a:ea typeface="+mn-lt"/>
                <a:cs typeface="+mn-lt"/>
              </a:rPr>
              <a:t>. 127, 103990 (2023). [arXiv:2203.16352]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L. Apolinário, A. Cordeiro, Time </a:t>
            </a:r>
            <a:r>
              <a:rPr lang="pt-PT" err="1">
                <a:ea typeface="+mn-lt"/>
                <a:cs typeface="+mn-lt"/>
              </a:rPr>
              <a:t>reclustering</a:t>
            </a:r>
            <a:r>
              <a:rPr lang="pt-PT">
                <a:ea typeface="+mn-lt"/>
                <a:cs typeface="+mn-lt"/>
              </a:rPr>
              <a:t> for jet </a:t>
            </a:r>
            <a:r>
              <a:rPr lang="pt-PT" err="1">
                <a:ea typeface="+mn-lt"/>
                <a:cs typeface="+mn-lt"/>
              </a:rPr>
              <a:t>quenching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studies</a:t>
            </a:r>
            <a:r>
              <a:rPr lang="pt-PT">
                <a:ea typeface="+mn-lt"/>
                <a:cs typeface="+mn-lt"/>
              </a:rPr>
              <a:t>, </a:t>
            </a:r>
            <a:r>
              <a:rPr lang="pt-PT" err="1">
                <a:ea typeface="+mn-lt"/>
                <a:cs typeface="+mn-lt"/>
              </a:rPr>
              <a:t>Phys</a:t>
            </a:r>
            <a:r>
              <a:rPr lang="pt-PT">
                <a:ea typeface="+mn-lt"/>
                <a:cs typeface="+mn-lt"/>
              </a:rPr>
              <a:t>. Rev. D 106, 074006 (2022). [arXiv:2207.10640]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>
                <a:ea typeface="+mn-lt"/>
                <a:cs typeface="+mn-lt"/>
              </a:rPr>
              <a:t>G. P. Salam, </a:t>
            </a:r>
            <a:r>
              <a:rPr lang="pt-PT" err="1">
                <a:ea typeface="+mn-lt"/>
                <a:cs typeface="+mn-lt"/>
              </a:rPr>
              <a:t>Towards</a:t>
            </a:r>
            <a:r>
              <a:rPr lang="pt-PT">
                <a:ea typeface="+mn-lt"/>
                <a:cs typeface="+mn-lt"/>
              </a:rPr>
              <a:t> </a:t>
            </a:r>
            <a:r>
              <a:rPr lang="pt-PT" err="1">
                <a:ea typeface="+mn-lt"/>
                <a:cs typeface="+mn-lt"/>
              </a:rPr>
              <a:t>Jetography</a:t>
            </a:r>
            <a:r>
              <a:rPr lang="pt-PT">
                <a:ea typeface="+mn-lt"/>
                <a:cs typeface="+mn-lt"/>
              </a:rPr>
              <a:t>, </a:t>
            </a:r>
            <a:r>
              <a:rPr lang="pt-PT" err="1">
                <a:ea typeface="+mn-lt"/>
                <a:cs typeface="+mn-lt"/>
              </a:rPr>
              <a:t>Eur</a:t>
            </a:r>
            <a:r>
              <a:rPr lang="pt-PT">
                <a:ea typeface="+mn-lt"/>
                <a:cs typeface="+mn-lt"/>
              </a:rPr>
              <a:t>. </a:t>
            </a:r>
            <a:r>
              <a:rPr lang="pt-PT" err="1">
                <a:ea typeface="+mn-lt"/>
                <a:cs typeface="+mn-lt"/>
              </a:rPr>
              <a:t>Phys</a:t>
            </a:r>
            <a:r>
              <a:rPr lang="pt-PT">
                <a:ea typeface="+mn-lt"/>
                <a:cs typeface="+mn-lt"/>
              </a:rPr>
              <a:t>. J. C 67, 637–686 (2010). [arXiv:0906.1833]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07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5">
            <a:extLst>
              <a:ext uri="{FF2B5EF4-FFF2-40B4-BE49-F238E27FC236}">
                <a16:creationId xmlns:a16="http://schemas.microsoft.com/office/drawing/2014/main" id="{079B1565-AF21-70A8-BF53-F44824C344F7}"/>
              </a:ext>
            </a:extLst>
          </p:cNvPr>
          <p:cNvSpPr/>
          <p:nvPr/>
        </p:nvSpPr>
        <p:spPr>
          <a:xfrm flipH="1">
            <a:off x="2687444" y="2419816"/>
            <a:ext cx="9504553" cy="4446634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F025F8-12AF-A063-5026-5923DB72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925" y="2833087"/>
            <a:ext cx="10034246" cy="1980625"/>
          </a:xfrm>
        </p:spPr>
        <p:txBody>
          <a:bodyPr>
            <a:noAutofit/>
          </a:bodyPr>
          <a:lstStyle/>
          <a:p>
            <a:r>
              <a:rPr lang="en-US" sz="9600" noProof="0"/>
              <a:t>Extra Slides 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F3C394C3-655A-25F9-0E4E-2C6B0372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4CEAA603-AEFF-CF28-ADA8-8F5EC51840EB}"/>
              </a:ext>
            </a:extLst>
          </p:cNvPr>
          <p:cNvSpPr/>
          <p:nvPr/>
        </p:nvSpPr>
        <p:spPr>
          <a:xfrm flipV="1">
            <a:off x="-33292" y="-23153"/>
            <a:ext cx="10125145" cy="3792263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7" name="Imagem 6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4455D936-0695-4500-1592-0DDF8EA922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CBCF58E8-651F-98B5-79E9-9607158904B9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427681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3D9A-08B0-EF79-F1E8-045643BC3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ângulo retângulo 5">
            <a:extLst>
              <a:ext uri="{FF2B5EF4-FFF2-40B4-BE49-F238E27FC236}">
                <a16:creationId xmlns:a16="http://schemas.microsoft.com/office/drawing/2014/main" id="{DA6BD4D9-6FB2-956A-D535-23CB80ACC91B}"/>
              </a:ext>
            </a:extLst>
          </p:cNvPr>
          <p:cNvSpPr/>
          <p:nvPr/>
        </p:nvSpPr>
        <p:spPr>
          <a:xfrm flipV="1">
            <a:off x="-33291" y="-23151"/>
            <a:ext cx="8731242" cy="27775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riângulo retângulo 5">
            <a:extLst>
              <a:ext uri="{FF2B5EF4-FFF2-40B4-BE49-F238E27FC236}">
                <a16:creationId xmlns:a16="http://schemas.microsoft.com/office/drawing/2014/main" id="{AE1722DA-DA0B-804B-8C7C-E96AE5C8FF2A}"/>
              </a:ext>
            </a:extLst>
          </p:cNvPr>
          <p:cNvSpPr/>
          <p:nvPr/>
        </p:nvSpPr>
        <p:spPr>
          <a:xfrm flipH="1">
            <a:off x="1036318" y="5873329"/>
            <a:ext cx="11155679" cy="99312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5AA275E-1AC5-6112-C355-ABA6E39E57AC}"/>
              </a:ext>
            </a:extLst>
          </p:cNvPr>
          <p:cNvSpPr txBox="1">
            <a:spLocks/>
          </p:cNvSpPr>
          <p:nvPr/>
        </p:nvSpPr>
        <p:spPr>
          <a:xfrm>
            <a:off x="631855" y="98467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Formation time - Correlation</a:t>
            </a:r>
            <a:endParaRPr lang="en-US" noProof="0" dirty="0"/>
          </a:p>
        </p:txBody>
      </p: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34902CA8-6BAC-F4F4-0E74-80220575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25</a:t>
            </a:fld>
            <a:endParaRPr lang="en-US" noProof="0" dirty="0"/>
          </a:p>
        </p:txBody>
      </p:sp>
      <p:pic>
        <p:nvPicPr>
          <p:cNvPr id="20" name="Imagem 19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60592B4-DBF6-0FDE-3E96-86AB1A2C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B4620D9B-AC93-90FB-2FAA-A8FA3A966972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 dirty="0"/>
              <a:t>LIP Internships 2025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152CF22-7D74-C3C8-C279-1DA00C89E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37" y="2447711"/>
            <a:ext cx="5724620" cy="3612851"/>
          </a:xfrm>
          <a:prstGeom prst="rect">
            <a:avLst/>
          </a:prstGeom>
        </p:spPr>
      </p:pic>
      <p:sp>
        <p:nvSpPr>
          <p:cNvPr id="16" name="Marcador de Posição de Conteúdo 2">
            <a:extLst>
              <a:ext uri="{FF2B5EF4-FFF2-40B4-BE49-F238E27FC236}">
                <a16:creationId xmlns:a16="http://schemas.microsoft.com/office/drawing/2014/main" id="{333B4301-8A22-63A2-9313-C5CD6A000C10}"/>
              </a:ext>
            </a:extLst>
          </p:cNvPr>
          <p:cNvSpPr txBox="1">
            <a:spLocks/>
          </p:cNvSpPr>
          <p:nvPr/>
        </p:nvSpPr>
        <p:spPr>
          <a:xfrm>
            <a:off x="6871839" y="2601513"/>
            <a:ext cx="4748450" cy="11353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noProof="0" dirty="0"/>
              <a:t>Lower correlation for larger formation times.</a:t>
            </a:r>
          </a:p>
        </p:txBody>
      </p:sp>
    </p:spTree>
    <p:extLst>
      <p:ext uri="{BB962C8B-B14F-4D97-AF65-F5344CB8AC3E}">
        <p14:creationId xmlns:p14="http://schemas.microsoft.com/office/powerpoint/2010/main" val="208987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ângulo retângulo 5">
            <a:extLst>
              <a:ext uri="{FF2B5EF4-FFF2-40B4-BE49-F238E27FC236}">
                <a16:creationId xmlns:a16="http://schemas.microsoft.com/office/drawing/2014/main" id="{E5A4396F-04FB-6521-CA09-14045B2B2A0A}"/>
              </a:ext>
            </a:extLst>
          </p:cNvPr>
          <p:cNvSpPr/>
          <p:nvPr/>
        </p:nvSpPr>
        <p:spPr>
          <a:xfrm flipV="1">
            <a:off x="-33291" y="-23151"/>
            <a:ext cx="8731242" cy="2777502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Triângulo retângulo 5">
            <a:extLst>
              <a:ext uri="{FF2B5EF4-FFF2-40B4-BE49-F238E27FC236}">
                <a16:creationId xmlns:a16="http://schemas.microsoft.com/office/drawing/2014/main" id="{FEC5017C-5B93-3674-1B6D-0CD7ECB3DA95}"/>
              </a:ext>
            </a:extLst>
          </p:cNvPr>
          <p:cNvSpPr/>
          <p:nvPr/>
        </p:nvSpPr>
        <p:spPr>
          <a:xfrm flipH="1">
            <a:off x="1036318" y="5873329"/>
            <a:ext cx="11155679" cy="99312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Seta: Para Cima 28">
            <a:extLst>
              <a:ext uri="{FF2B5EF4-FFF2-40B4-BE49-F238E27FC236}">
                <a16:creationId xmlns:a16="http://schemas.microsoft.com/office/drawing/2014/main" id="{0B65B1EB-7882-7A35-ACD3-EB21B77B5F75}"/>
              </a:ext>
            </a:extLst>
          </p:cNvPr>
          <p:cNvSpPr/>
          <p:nvPr/>
        </p:nvSpPr>
        <p:spPr>
          <a:xfrm>
            <a:off x="11031555" y="2704005"/>
            <a:ext cx="931594" cy="3059440"/>
          </a:xfrm>
          <a:prstGeom prst="upArrow">
            <a:avLst/>
          </a:prstGeom>
          <a:gradFill>
            <a:gsLst>
              <a:gs pos="0">
                <a:schemeClr val="accent4"/>
              </a:gs>
              <a:gs pos="34000">
                <a:schemeClr val="accent2"/>
              </a:gs>
              <a:gs pos="6500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FF0000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9C3C3CB-F298-70C8-7215-169824FAB7CF}"/>
              </a:ext>
            </a:extLst>
          </p:cNvPr>
          <p:cNvGrpSpPr/>
          <p:nvPr/>
        </p:nvGrpSpPr>
        <p:grpSpPr>
          <a:xfrm>
            <a:off x="5961240" y="2271063"/>
            <a:ext cx="5074800" cy="3934215"/>
            <a:chOff x="7255597" y="4149966"/>
            <a:chExt cx="2700069" cy="175260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C744C1B-534B-8C41-BFDA-1360871E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5597" y="4149966"/>
              <a:ext cx="2219325" cy="17526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887C87F-E4B4-6154-85D1-EFE05FFA3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2257" y="5300532"/>
              <a:ext cx="333375" cy="390525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6542F77-494A-B67D-71CA-EAFC41D4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3725" y="5499416"/>
              <a:ext cx="333375" cy="400050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9E2B0A73-5724-15E4-9ABD-A3296148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2693" y="5499415"/>
              <a:ext cx="352425" cy="40005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338646B-7444-4426-ED6C-727C98934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8997" y="5300531"/>
              <a:ext cx="333375" cy="390525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B5DB21C-E1DA-7FD2-935D-5D7370AD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03241" y="5447314"/>
              <a:ext cx="352425" cy="390525"/>
            </a:xfrm>
            <a:prstGeom prst="rect">
              <a:avLst/>
            </a:prstGeom>
          </p:spPr>
        </p:pic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9DBEF471-95C0-344B-33DD-740BAF670A03}"/>
              </a:ext>
            </a:extLst>
          </p:cNvPr>
          <p:cNvSpPr txBox="1">
            <a:spLocks/>
          </p:cNvSpPr>
          <p:nvPr/>
        </p:nvSpPr>
        <p:spPr>
          <a:xfrm>
            <a:off x="631855" y="98467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Soft Drop</a:t>
            </a:r>
          </a:p>
        </p:txBody>
      </p: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4E8B80AE-AEAB-8CFF-526B-F7184CB6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D5F1B0-F1A1-3CA2-DBB7-C097AB9C5652}"/>
              </a:ext>
            </a:extLst>
          </p:cNvPr>
          <p:cNvSpPr txBox="1"/>
          <p:nvPr/>
        </p:nvSpPr>
        <p:spPr>
          <a:xfrm>
            <a:off x="590811" y="3043824"/>
            <a:ext cx="458035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800" noProof="0">
                <a:solidFill>
                  <a:srgbClr val="000000"/>
                </a:solidFill>
                <a:latin typeface="Bierstadt"/>
              </a:rPr>
              <a:t>Technique</a:t>
            </a:r>
            <a:r>
              <a:rPr lang="en-US" sz="2800" noProof="0"/>
              <a:t> in high-energy physics to remove weak, wide-angle radiation from jets for analysis</a:t>
            </a:r>
          </a:p>
        </p:txBody>
      </p:sp>
      <p:pic>
        <p:nvPicPr>
          <p:cNvPr id="20" name="Imagem 19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F988AD60-70EC-F2AC-F48F-0882CF91FCA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D3CAED2A-6180-5910-94F2-B4976F33CAE9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22" name="Fluxograma: Processo 21">
            <a:extLst>
              <a:ext uri="{FF2B5EF4-FFF2-40B4-BE49-F238E27FC236}">
                <a16:creationId xmlns:a16="http://schemas.microsoft.com/office/drawing/2014/main" id="{514F7360-3592-B238-A60F-C4B03EF8ECB3}"/>
              </a:ext>
            </a:extLst>
          </p:cNvPr>
          <p:cNvSpPr/>
          <p:nvPr/>
        </p:nvSpPr>
        <p:spPr>
          <a:xfrm>
            <a:off x="9377697" y="2652729"/>
            <a:ext cx="2119655" cy="45719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Pt [GeV]</a:t>
            </a:r>
            <a:endParaRPr lang="en-US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riângulo retângulo 5">
            <a:extLst>
              <a:ext uri="{FF2B5EF4-FFF2-40B4-BE49-F238E27FC236}">
                <a16:creationId xmlns:a16="http://schemas.microsoft.com/office/drawing/2014/main" id="{0FAA5759-8875-8EF7-5563-9FB3FB7B4E68}"/>
              </a:ext>
            </a:extLst>
          </p:cNvPr>
          <p:cNvSpPr/>
          <p:nvPr/>
        </p:nvSpPr>
        <p:spPr>
          <a:xfrm flipH="1">
            <a:off x="4505093" y="5983518"/>
            <a:ext cx="7686904" cy="882931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9" name="Triângulo retângulo 5">
            <a:extLst>
              <a:ext uri="{FF2B5EF4-FFF2-40B4-BE49-F238E27FC236}">
                <a16:creationId xmlns:a16="http://schemas.microsoft.com/office/drawing/2014/main" id="{C9108154-E9AF-692E-33C3-8ECF28828B21}"/>
              </a:ext>
            </a:extLst>
          </p:cNvPr>
          <p:cNvSpPr/>
          <p:nvPr/>
        </p:nvSpPr>
        <p:spPr>
          <a:xfrm flipV="1">
            <a:off x="-33292" y="-23152"/>
            <a:ext cx="9266501" cy="171049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CC4BA8-7799-0D1D-F788-96B85F8DFB7A}"/>
              </a:ext>
            </a:extLst>
          </p:cNvPr>
          <p:cNvSpPr/>
          <p:nvPr/>
        </p:nvSpPr>
        <p:spPr>
          <a:xfrm>
            <a:off x="5327621" y="2157751"/>
            <a:ext cx="1042416" cy="8503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3FCC85-6934-EF89-0C95-2FD7CF21622C}"/>
              </a:ext>
            </a:extLst>
          </p:cNvPr>
          <p:cNvSpPr/>
          <p:nvPr/>
        </p:nvSpPr>
        <p:spPr>
          <a:xfrm>
            <a:off x="2853253" y="2157751"/>
            <a:ext cx="1042416" cy="850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F15157-870B-5E3F-93CE-0A2C310E4B08}"/>
              </a:ext>
            </a:extLst>
          </p:cNvPr>
          <p:cNvSpPr/>
          <p:nvPr/>
        </p:nvSpPr>
        <p:spPr>
          <a:xfrm>
            <a:off x="3216851" y="2408386"/>
            <a:ext cx="315220" cy="31605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noProof="0">
                <a:solidFill>
                  <a:schemeClr val="bg1"/>
                </a:solidFill>
              </a:rPr>
              <a:t>A</a:t>
            </a:r>
            <a:endParaRPr lang="en-US" sz="900" noProof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3656EF-1D40-7B38-E5BB-0C7FB8BC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 - Boosts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9934C417-1F9F-6302-1821-B5BFBD41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6" name="Cilindro 5">
            <a:extLst>
              <a:ext uri="{FF2B5EF4-FFF2-40B4-BE49-F238E27FC236}">
                <a16:creationId xmlns:a16="http://schemas.microsoft.com/office/drawing/2014/main" id="{E75EBDEC-03C3-945D-1566-A7A6F23722DB}"/>
              </a:ext>
            </a:extLst>
          </p:cNvPr>
          <p:cNvSpPr/>
          <p:nvPr/>
        </p:nvSpPr>
        <p:spPr>
          <a:xfrm rot="5400000">
            <a:off x="4194883" y="1301087"/>
            <a:ext cx="1286539" cy="7212108"/>
          </a:xfrm>
          <a:prstGeom prst="can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CE8B4F51-EDAC-3FE3-7A77-305A1F429DCF}"/>
              </a:ext>
            </a:extLst>
          </p:cNvPr>
          <p:cNvSpPr/>
          <p:nvPr/>
        </p:nvSpPr>
        <p:spPr>
          <a:xfrm>
            <a:off x="367684" y="2011680"/>
            <a:ext cx="315220" cy="3538730"/>
          </a:xfrm>
          <a:prstGeom prst="upArrow">
            <a:avLst/>
          </a:prstGeom>
          <a:gradFill>
            <a:gsLst>
              <a:gs pos="0">
                <a:schemeClr val="accent4"/>
              </a:gs>
              <a:gs pos="34000">
                <a:schemeClr val="accent2"/>
              </a:gs>
              <a:gs pos="6500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E0F321-34A3-AEF3-D40E-A7EAE2A8D1FE}"/>
              </a:ext>
            </a:extLst>
          </p:cNvPr>
          <p:cNvSpPr/>
          <p:nvPr/>
        </p:nvSpPr>
        <p:spPr>
          <a:xfrm>
            <a:off x="6257899" y="5134262"/>
            <a:ext cx="315220" cy="31605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noProof="0">
                <a:solidFill>
                  <a:schemeClr val="bg1"/>
                </a:solidFill>
              </a:rPr>
              <a:t>A</a:t>
            </a:r>
            <a:endParaRPr lang="en-US" sz="900" noProof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45383C-AA5B-A05C-4BA5-E26748B21DF3}"/>
              </a:ext>
            </a:extLst>
          </p:cNvPr>
          <p:cNvSpPr/>
          <p:nvPr/>
        </p:nvSpPr>
        <p:spPr>
          <a:xfrm>
            <a:off x="5691219" y="2408386"/>
            <a:ext cx="315220" cy="31605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noProof="0">
                <a:solidFill>
                  <a:schemeClr val="bg1"/>
                </a:solidFill>
              </a:rPr>
              <a:t>B</a:t>
            </a:r>
            <a:endParaRPr lang="en-US" sz="900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01D6F3-95CE-464B-93B1-0A347254FF79}"/>
              </a:ext>
            </a:extLst>
          </p:cNvPr>
          <p:cNvSpPr/>
          <p:nvPr/>
        </p:nvSpPr>
        <p:spPr>
          <a:xfrm>
            <a:off x="1620414" y="4506284"/>
            <a:ext cx="315220" cy="31605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noProof="0">
                <a:solidFill>
                  <a:schemeClr val="bg1"/>
                </a:solidFill>
              </a:rPr>
              <a:t>B</a:t>
            </a:r>
            <a:endParaRPr lang="en-US" sz="900" noProof="0">
              <a:solidFill>
                <a:schemeClr val="bg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22EC29E-1C21-437B-0F92-3E2457B97A55}"/>
              </a:ext>
            </a:extLst>
          </p:cNvPr>
          <p:cNvSpPr/>
          <p:nvPr/>
        </p:nvSpPr>
        <p:spPr>
          <a:xfrm>
            <a:off x="1354606" y="4331729"/>
            <a:ext cx="6675489" cy="1118592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26" name="Picture 2" descr="Ticking Clock Stickers - Find &amp; Share on GIPHY">
            <a:extLst>
              <a:ext uri="{FF2B5EF4-FFF2-40B4-BE49-F238E27FC236}">
                <a16:creationId xmlns:a16="http://schemas.microsoft.com/office/drawing/2014/main" id="{4B7C571B-A616-A24D-4A75-4C8E728A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67" y="3703351"/>
            <a:ext cx="471632" cy="4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8D8717F-B312-3DEF-9899-1DCD0E9991BA}"/>
              </a:ext>
            </a:extLst>
          </p:cNvPr>
          <p:cNvSpPr txBox="1"/>
          <p:nvPr/>
        </p:nvSpPr>
        <p:spPr>
          <a:xfrm>
            <a:off x="2238101" y="2080281"/>
            <a:ext cx="675208" cy="253916"/>
          </a:xfrm>
          <a:custGeom>
            <a:avLst/>
            <a:gdLst>
              <a:gd name="connsiteX0" fmla="*/ 0 w 675208"/>
              <a:gd name="connsiteY0" fmla="*/ 0 h 253916"/>
              <a:gd name="connsiteX1" fmla="*/ 675208 w 675208"/>
              <a:gd name="connsiteY1" fmla="*/ 0 h 253916"/>
              <a:gd name="connsiteX2" fmla="*/ 675208 w 675208"/>
              <a:gd name="connsiteY2" fmla="*/ 253916 h 253916"/>
              <a:gd name="connsiteX3" fmla="*/ 0 w 675208"/>
              <a:gd name="connsiteY3" fmla="*/ 253916 h 253916"/>
              <a:gd name="connsiteX4" fmla="*/ 0 w 675208"/>
              <a:gd name="connsiteY4" fmla="*/ 0 h 2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208" h="253916" fill="none" extrusionOk="0">
                <a:moveTo>
                  <a:pt x="0" y="0"/>
                </a:moveTo>
                <a:cubicBezTo>
                  <a:pt x="157512" y="-33042"/>
                  <a:pt x="449435" y="9749"/>
                  <a:pt x="675208" y="0"/>
                </a:cubicBezTo>
                <a:cubicBezTo>
                  <a:pt x="686834" y="105378"/>
                  <a:pt x="665404" y="133309"/>
                  <a:pt x="675208" y="253916"/>
                </a:cubicBezTo>
                <a:cubicBezTo>
                  <a:pt x="458420" y="242900"/>
                  <a:pt x="326876" y="266045"/>
                  <a:pt x="0" y="253916"/>
                </a:cubicBezTo>
                <a:cubicBezTo>
                  <a:pt x="8558" y="190909"/>
                  <a:pt x="-12012" y="114839"/>
                  <a:pt x="0" y="0"/>
                </a:cubicBezTo>
                <a:close/>
              </a:path>
              <a:path w="675208" h="253916" stroke="0" extrusionOk="0">
                <a:moveTo>
                  <a:pt x="0" y="0"/>
                </a:moveTo>
                <a:cubicBezTo>
                  <a:pt x="175764" y="5890"/>
                  <a:pt x="357249" y="-15976"/>
                  <a:pt x="675208" y="0"/>
                </a:cubicBezTo>
                <a:cubicBezTo>
                  <a:pt x="670568" y="102604"/>
                  <a:pt x="671080" y="161867"/>
                  <a:pt x="675208" y="253916"/>
                </a:cubicBezTo>
                <a:cubicBezTo>
                  <a:pt x="495074" y="247534"/>
                  <a:pt x="300221" y="277853"/>
                  <a:pt x="0" y="253916"/>
                </a:cubicBezTo>
                <a:cubicBezTo>
                  <a:pt x="-527" y="156410"/>
                  <a:pt x="4529" y="112276"/>
                  <a:pt x="0" y="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0410471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noProof="0"/>
              <a:t>A</a:t>
            </a:r>
            <a:r>
              <a:rPr lang="en-US" sz="1050" noProof="0"/>
              <a:t> frame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59C6AFC-001D-E524-7E6F-B10EA8182C12}"/>
              </a:ext>
            </a:extLst>
          </p:cNvPr>
          <p:cNvSpPr txBox="1"/>
          <p:nvPr/>
        </p:nvSpPr>
        <p:spPr>
          <a:xfrm>
            <a:off x="6306985" y="1999177"/>
            <a:ext cx="675208" cy="253916"/>
          </a:xfrm>
          <a:custGeom>
            <a:avLst/>
            <a:gdLst>
              <a:gd name="connsiteX0" fmla="*/ 0 w 675208"/>
              <a:gd name="connsiteY0" fmla="*/ 0 h 253916"/>
              <a:gd name="connsiteX1" fmla="*/ 675208 w 675208"/>
              <a:gd name="connsiteY1" fmla="*/ 0 h 253916"/>
              <a:gd name="connsiteX2" fmla="*/ 675208 w 675208"/>
              <a:gd name="connsiteY2" fmla="*/ 253916 h 253916"/>
              <a:gd name="connsiteX3" fmla="*/ 0 w 675208"/>
              <a:gd name="connsiteY3" fmla="*/ 253916 h 253916"/>
              <a:gd name="connsiteX4" fmla="*/ 0 w 675208"/>
              <a:gd name="connsiteY4" fmla="*/ 0 h 2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208" h="253916" fill="none" extrusionOk="0">
                <a:moveTo>
                  <a:pt x="0" y="0"/>
                </a:moveTo>
                <a:cubicBezTo>
                  <a:pt x="157512" y="-33042"/>
                  <a:pt x="449435" y="9749"/>
                  <a:pt x="675208" y="0"/>
                </a:cubicBezTo>
                <a:cubicBezTo>
                  <a:pt x="686834" y="105378"/>
                  <a:pt x="665404" y="133309"/>
                  <a:pt x="675208" y="253916"/>
                </a:cubicBezTo>
                <a:cubicBezTo>
                  <a:pt x="458420" y="242900"/>
                  <a:pt x="326876" y="266045"/>
                  <a:pt x="0" y="253916"/>
                </a:cubicBezTo>
                <a:cubicBezTo>
                  <a:pt x="8558" y="190909"/>
                  <a:pt x="-12012" y="114839"/>
                  <a:pt x="0" y="0"/>
                </a:cubicBezTo>
                <a:close/>
              </a:path>
              <a:path w="675208" h="253916" stroke="0" extrusionOk="0">
                <a:moveTo>
                  <a:pt x="0" y="0"/>
                </a:moveTo>
                <a:cubicBezTo>
                  <a:pt x="175764" y="5890"/>
                  <a:pt x="357249" y="-15976"/>
                  <a:pt x="675208" y="0"/>
                </a:cubicBezTo>
                <a:cubicBezTo>
                  <a:pt x="670568" y="102604"/>
                  <a:pt x="671080" y="161867"/>
                  <a:pt x="675208" y="253916"/>
                </a:cubicBezTo>
                <a:cubicBezTo>
                  <a:pt x="495074" y="247534"/>
                  <a:pt x="300221" y="277853"/>
                  <a:pt x="0" y="253916"/>
                </a:cubicBezTo>
                <a:cubicBezTo>
                  <a:pt x="-527" y="156410"/>
                  <a:pt x="4529" y="112276"/>
                  <a:pt x="0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0410471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noProof="0"/>
              <a:t>B</a:t>
            </a:r>
            <a:r>
              <a:rPr lang="en-US" sz="1050" noProof="0"/>
              <a:t> frame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7A7D5A-6BFD-B28C-CE50-310FA588635F}"/>
              </a:ext>
            </a:extLst>
          </p:cNvPr>
          <p:cNvSpPr txBox="1"/>
          <p:nvPr/>
        </p:nvSpPr>
        <p:spPr>
          <a:xfrm>
            <a:off x="7472889" y="3888975"/>
            <a:ext cx="875464" cy="253916"/>
          </a:xfrm>
          <a:custGeom>
            <a:avLst/>
            <a:gdLst>
              <a:gd name="connsiteX0" fmla="*/ 0 w 875464"/>
              <a:gd name="connsiteY0" fmla="*/ 0 h 253916"/>
              <a:gd name="connsiteX1" fmla="*/ 411468 w 875464"/>
              <a:gd name="connsiteY1" fmla="*/ 0 h 253916"/>
              <a:gd name="connsiteX2" fmla="*/ 875464 w 875464"/>
              <a:gd name="connsiteY2" fmla="*/ 0 h 253916"/>
              <a:gd name="connsiteX3" fmla="*/ 875464 w 875464"/>
              <a:gd name="connsiteY3" fmla="*/ 253916 h 253916"/>
              <a:gd name="connsiteX4" fmla="*/ 446487 w 875464"/>
              <a:gd name="connsiteY4" fmla="*/ 253916 h 253916"/>
              <a:gd name="connsiteX5" fmla="*/ 0 w 875464"/>
              <a:gd name="connsiteY5" fmla="*/ 253916 h 253916"/>
              <a:gd name="connsiteX6" fmla="*/ 0 w 875464"/>
              <a:gd name="connsiteY6" fmla="*/ 0 h 2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464" h="253916" fill="none" extrusionOk="0">
                <a:moveTo>
                  <a:pt x="0" y="0"/>
                </a:moveTo>
                <a:cubicBezTo>
                  <a:pt x="129131" y="2998"/>
                  <a:pt x="328640" y="18300"/>
                  <a:pt x="411468" y="0"/>
                </a:cubicBezTo>
                <a:cubicBezTo>
                  <a:pt x="494296" y="-18300"/>
                  <a:pt x="658045" y="3289"/>
                  <a:pt x="875464" y="0"/>
                </a:cubicBezTo>
                <a:cubicBezTo>
                  <a:pt x="866320" y="93818"/>
                  <a:pt x="868595" y="189434"/>
                  <a:pt x="875464" y="253916"/>
                </a:cubicBezTo>
                <a:cubicBezTo>
                  <a:pt x="676247" y="253084"/>
                  <a:pt x="593848" y="264286"/>
                  <a:pt x="446487" y="253916"/>
                </a:cubicBezTo>
                <a:cubicBezTo>
                  <a:pt x="299126" y="243546"/>
                  <a:pt x="162023" y="275928"/>
                  <a:pt x="0" y="253916"/>
                </a:cubicBezTo>
                <a:cubicBezTo>
                  <a:pt x="6720" y="128397"/>
                  <a:pt x="-3345" y="112100"/>
                  <a:pt x="0" y="0"/>
                </a:cubicBezTo>
                <a:close/>
              </a:path>
              <a:path w="875464" h="253916" stroke="0" extrusionOk="0">
                <a:moveTo>
                  <a:pt x="0" y="0"/>
                </a:moveTo>
                <a:cubicBezTo>
                  <a:pt x="141594" y="20295"/>
                  <a:pt x="276920" y="18603"/>
                  <a:pt x="411468" y="0"/>
                </a:cubicBezTo>
                <a:cubicBezTo>
                  <a:pt x="546016" y="-18603"/>
                  <a:pt x="761957" y="5061"/>
                  <a:pt x="875464" y="0"/>
                </a:cubicBezTo>
                <a:cubicBezTo>
                  <a:pt x="864279" y="96735"/>
                  <a:pt x="885236" y="140165"/>
                  <a:pt x="875464" y="253916"/>
                </a:cubicBezTo>
                <a:cubicBezTo>
                  <a:pt x="733184" y="265245"/>
                  <a:pt x="621558" y="240703"/>
                  <a:pt x="455241" y="253916"/>
                </a:cubicBezTo>
                <a:cubicBezTo>
                  <a:pt x="288924" y="267129"/>
                  <a:pt x="161108" y="258817"/>
                  <a:pt x="0" y="253916"/>
                </a:cubicBezTo>
                <a:cubicBezTo>
                  <a:pt x="-12345" y="148231"/>
                  <a:pt x="-9342" y="93376"/>
                  <a:pt x="0" y="0"/>
                </a:cubicBezTo>
                <a:close/>
              </a:path>
            </a:pathLst>
          </a:custGeom>
          <a:solidFill>
            <a:schemeClr val="bg2">
              <a:lumMod val="50000"/>
              <a:alpha val="50000"/>
            </a:schemeClr>
          </a:solidFill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410471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noProof="0"/>
              <a:t>Lab</a:t>
            </a:r>
            <a:r>
              <a:rPr lang="en-US" sz="1050" noProof="0"/>
              <a:t> frame</a:t>
            </a:r>
          </a:p>
        </p:txBody>
      </p:sp>
      <p:sp>
        <p:nvSpPr>
          <p:cNvPr id="23" name="Seta: Bidirecional 22">
            <a:extLst>
              <a:ext uri="{FF2B5EF4-FFF2-40B4-BE49-F238E27FC236}">
                <a16:creationId xmlns:a16="http://schemas.microsoft.com/office/drawing/2014/main" id="{6AC0DC78-4842-D607-ED59-61D55B62CBE3}"/>
              </a:ext>
            </a:extLst>
          </p:cNvPr>
          <p:cNvSpPr/>
          <p:nvPr/>
        </p:nvSpPr>
        <p:spPr>
          <a:xfrm>
            <a:off x="1733584" y="5934968"/>
            <a:ext cx="5816154" cy="243416"/>
          </a:xfrm>
          <a:prstGeom prst="leftRightArrow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Seta: Bidirecional 23">
            <a:extLst>
              <a:ext uri="{FF2B5EF4-FFF2-40B4-BE49-F238E27FC236}">
                <a16:creationId xmlns:a16="http://schemas.microsoft.com/office/drawing/2014/main" id="{07CA1231-F9BF-8D0D-8C3B-7E4B8D70A443}"/>
              </a:ext>
            </a:extLst>
          </p:cNvPr>
          <p:cNvSpPr/>
          <p:nvPr/>
        </p:nvSpPr>
        <p:spPr>
          <a:xfrm>
            <a:off x="6415509" y="6319525"/>
            <a:ext cx="1151618" cy="243416"/>
          </a:xfrm>
          <a:prstGeom prst="leftRightArrow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936B91-1FA9-95F3-D291-DCFE8984DED9}"/>
              </a:ext>
            </a:extLst>
          </p:cNvPr>
          <p:cNvSpPr txBox="1"/>
          <p:nvPr/>
        </p:nvSpPr>
        <p:spPr>
          <a:xfrm>
            <a:off x="515112" y="5983518"/>
            <a:ext cx="1041015" cy="60016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noProof="0"/>
              <a:t>Formation times in lab frame</a:t>
            </a:r>
          </a:p>
        </p:txBody>
      </p:sp>
      <p:sp>
        <p:nvSpPr>
          <p:cNvPr id="28" name="Seta: Bidirecional 27">
            <a:extLst>
              <a:ext uri="{FF2B5EF4-FFF2-40B4-BE49-F238E27FC236}">
                <a16:creationId xmlns:a16="http://schemas.microsoft.com/office/drawing/2014/main" id="{B6D0A0E9-F77C-96FA-AB26-1073485F5C16}"/>
              </a:ext>
            </a:extLst>
          </p:cNvPr>
          <p:cNvSpPr/>
          <p:nvPr/>
        </p:nvSpPr>
        <p:spPr>
          <a:xfrm>
            <a:off x="5649501" y="3122213"/>
            <a:ext cx="428011" cy="198373"/>
          </a:xfrm>
          <a:prstGeom prst="leftRightArrow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Seta: Bidirecional 28">
            <a:extLst>
              <a:ext uri="{FF2B5EF4-FFF2-40B4-BE49-F238E27FC236}">
                <a16:creationId xmlns:a16="http://schemas.microsoft.com/office/drawing/2014/main" id="{48A2EE29-DD8C-A294-F460-1227C7759D5A}"/>
              </a:ext>
            </a:extLst>
          </p:cNvPr>
          <p:cNvSpPr/>
          <p:nvPr/>
        </p:nvSpPr>
        <p:spPr>
          <a:xfrm>
            <a:off x="3190083" y="3110532"/>
            <a:ext cx="428011" cy="198373"/>
          </a:xfrm>
          <a:prstGeom prst="leftRightArrow">
            <a:avLst/>
          </a:prstGeom>
          <a:solidFill>
            <a:schemeClr val="accent3">
              <a:alpha val="40000"/>
            </a:schemeClr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394DDD69-2139-7003-F94D-D85A09C2D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36" y="2686034"/>
            <a:ext cx="471632" cy="47163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07E35252-0B24-C2F2-3446-2CBB463C29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98" y="2590190"/>
            <a:ext cx="471632" cy="471632"/>
          </a:xfrm>
          <a:prstGeom prst="rect">
            <a:avLst/>
          </a:prstGeom>
        </p:spPr>
      </p:pic>
      <p:sp>
        <p:nvSpPr>
          <p:cNvPr id="55" name="Fluxograma: Processo 54">
            <a:extLst>
              <a:ext uri="{FF2B5EF4-FFF2-40B4-BE49-F238E27FC236}">
                <a16:creationId xmlns:a16="http://schemas.microsoft.com/office/drawing/2014/main" id="{786EB60F-8AAB-E83A-E038-8BD70F6C8D6B}"/>
              </a:ext>
            </a:extLst>
          </p:cNvPr>
          <p:cNvSpPr/>
          <p:nvPr/>
        </p:nvSpPr>
        <p:spPr>
          <a:xfrm>
            <a:off x="-62693" y="1787436"/>
            <a:ext cx="929195" cy="154855"/>
          </a:xfrm>
          <a:prstGeom prst="flowChartProcess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noProof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Pt [GeV]</a:t>
            </a:r>
            <a:endParaRPr lang="en-US" sz="700" noProof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2B6158BF-41AE-8FA3-1E89-0170E739A88B}"/>
              </a:ext>
            </a:extLst>
          </p:cNvPr>
          <p:cNvSpPr/>
          <p:nvPr/>
        </p:nvSpPr>
        <p:spPr>
          <a:xfrm>
            <a:off x="1731817" y="4542605"/>
            <a:ext cx="5817921" cy="243416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6CA4D0A5-BD15-815B-883A-1713B1D77B8B}"/>
              </a:ext>
            </a:extLst>
          </p:cNvPr>
          <p:cNvSpPr/>
          <p:nvPr/>
        </p:nvSpPr>
        <p:spPr>
          <a:xfrm>
            <a:off x="6415509" y="5170583"/>
            <a:ext cx="1151618" cy="213180"/>
          </a:xfrm>
          <a:prstGeom prst="rightArrow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60" name="Imagem 59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7F63BA6E-BCD6-790E-489A-EFD0534A44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61" name="Subtítulo 2">
            <a:extLst>
              <a:ext uri="{FF2B5EF4-FFF2-40B4-BE49-F238E27FC236}">
                <a16:creationId xmlns:a16="http://schemas.microsoft.com/office/drawing/2014/main" id="{1F4D8FBD-17A3-53A6-9555-6B458E1F0A89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36617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2.59259E-6 L 0.48789 0.00533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25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875E-6 2.22222E-6 L 0.10677 -0.0041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20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0" grpId="0" animBg="1"/>
      <p:bldP spid="6" grpId="0" animBg="1"/>
      <p:bldP spid="11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20" grpId="0" animBg="1"/>
      <p:bldP spid="21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55" grpId="0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0D44-FB08-8B00-8127-D53F6538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5">
            <a:extLst>
              <a:ext uri="{FF2B5EF4-FFF2-40B4-BE49-F238E27FC236}">
                <a16:creationId xmlns:a16="http://schemas.microsoft.com/office/drawing/2014/main" id="{7971C3B8-01F9-2EBE-FF1E-EB6AAA1A680C}"/>
              </a:ext>
            </a:extLst>
          </p:cNvPr>
          <p:cNvSpPr/>
          <p:nvPr/>
        </p:nvSpPr>
        <p:spPr>
          <a:xfrm flipH="1">
            <a:off x="8628992" y="4348465"/>
            <a:ext cx="3563004" cy="2517984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riângulo retângulo 5">
            <a:extLst>
              <a:ext uri="{FF2B5EF4-FFF2-40B4-BE49-F238E27FC236}">
                <a16:creationId xmlns:a16="http://schemas.microsoft.com/office/drawing/2014/main" id="{05AE997E-B541-D28D-4AEC-5D2AEF487D96}"/>
              </a:ext>
            </a:extLst>
          </p:cNvPr>
          <p:cNvSpPr/>
          <p:nvPr/>
        </p:nvSpPr>
        <p:spPr>
          <a:xfrm flipV="1">
            <a:off x="-33290" y="-23151"/>
            <a:ext cx="5342440" cy="2619205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1" name="Imagem 10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839DFBF2-4317-7A78-40C3-0DE94145A6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D4772578-1673-878D-69DC-B0401B6D0075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29DFE7-4F96-93BB-4F6A-398C9697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Motivation – Heavy Ions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2CA621-5E86-D788-7EF9-04B6BA98E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36" y="1973183"/>
            <a:ext cx="5342439" cy="44022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noProof="0">
                <a:ea typeface="+mn-lt"/>
                <a:cs typeface="+mn-lt"/>
              </a:rPr>
              <a:t>QGP was first formed with collisions.</a:t>
            </a:r>
          </a:p>
          <a:p>
            <a:r>
              <a:rPr lang="en-US" sz="2400" noProof="0"/>
              <a:t>Needs extreme densities (higher than of the atomic nuclei).</a:t>
            </a:r>
          </a:p>
          <a:p>
            <a:r>
              <a:rPr lang="en-US" sz="2400" noProof="0"/>
              <a:t>QGP needs high energies: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2000" noProof="0"/>
              <a:t>~ 200 GeV for </a:t>
            </a:r>
            <a:r>
              <a:rPr lang="en-US" sz="2000" noProof="0">
                <a:solidFill>
                  <a:srgbClr val="000000"/>
                </a:solidFill>
                <a:ea typeface="+mn-lt"/>
                <a:cs typeface="+mn-lt"/>
              </a:rPr>
              <a:t>Relativistic Heavy Ion Collider (RHIC).</a:t>
            </a:r>
            <a:endParaRPr lang="en-US" sz="2000" noProof="0"/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2000" noProof="0"/>
              <a:t>~ 5.5 TeV at the Large Hadron Collider (LHC).</a:t>
            </a:r>
          </a:p>
          <a:p>
            <a:r>
              <a:rPr lang="en-US" sz="2400" noProof="0"/>
              <a:t>At CERN they were produced via collision of heavy Ions (like Pb-Pb).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A433855-4EA5-4715-D6EC-803A83EE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3</a:t>
            </a:fld>
            <a:endParaRPr lang="en-US" noProof="0"/>
          </a:p>
        </p:txBody>
      </p:sp>
      <p:pic>
        <p:nvPicPr>
          <p:cNvPr id="4" name="Imagem 3" descr="Uma imagem com círculo, diagrama, captura de ecrã&#10;&#10;Os conteúdos gerados por IA poderão estar incorretos.">
            <a:extLst>
              <a:ext uri="{FF2B5EF4-FFF2-40B4-BE49-F238E27FC236}">
                <a16:creationId xmlns:a16="http://schemas.microsoft.com/office/drawing/2014/main" id="{26072DEE-AE29-B30C-77FE-15E7714F04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209"/>
          <a:stretch>
            <a:fillRect/>
          </a:stretch>
        </p:blipFill>
        <p:spPr>
          <a:xfrm>
            <a:off x="5706655" y="3208046"/>
            <a:ext cx="5908109" cy="3022680"/>
          </a:xfrm>
          <a:prstGeom prst="rect">
            <a:avLst/>
          </a:prstGeom>
        </p:spPr>
      </p:pic>
      <p:pic>
        <p:nvPicPr>
          <p:cNvPr id="6" name="Imagem 5" descr="Uma imagem com Saturação de cores, relógio, arte, ilustração&#10;&#10;Os conteúdos gerados por IA poderão estar incorretos.">
            <a:extLst>
              <a:ext uri="{FF2B5EF4-FFF2-40B4-BE49-F238E27FC236}">
                <a16:creationId xmlns:a16="http://schemas.microsoft.com/office/drawing/2014/main" id="{E8DDA055-9DF0-881C-B6D9-918FB323B5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846"/>
          <a:stretch>
            <a:fillRect/>
          </a:stretch>
        </p:blipFill>
        <p:spPr>
          <a:xfrm>
            <a:off x="7825446" y="796187"/>
            <a:ext cx="4168014" cy="24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5">
            <a:extLst>
              <a:ext uri="{FF2B5EF4-FFF2-40B4-BE49-F238E27FC236}">
                <a16:creationId xmlns:a16="http://schemas.microsoft.com/office/drawing/2014/main" id="{7BB5E3E7-7A87-7201-8E61-EE0D0E35152A}"/>
              </a:ext>
            </a:extLst>
          </p:cNvPr>
          <p:cNvSpPr/>
          <p:nvPr/>
        </p:nvSpPr>
        <p:spPr>
          <a:xfrm flipV="1">
            <a:off x="-33290" y="-23151"/>
            <a:ext cx="5342440" cy="2619205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D053B4-B622-3A7A-E0DD-62DC52FC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Motivation – Open Questions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Posição de Conteúdo 2">
                <a:extLst>
                  <a:ext uri="{FF2B5EF4-FFF2-40B4-BE49-F238E27FC236}">
                    <a16:creationId xmlns:a16="http://schemas.microsoft.com/office/drawing/2014/main" id="{3FA12833-CDEA-787F-B1D3-E1217B640D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766" y="2141120"/>
                <a:ext cx="5675306" cy="4550866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US" sz="2400" noProof="0">
                    <a:ea typeface="+mn-lt"/>
                    <a:cs typeface="+mn-lt"/>
                  </a:rPr>
                  <a:t>How does QGP form and behave?</a:t>
                </a:r>
              </a:p>
              <a:p>
                <a:endParaRPr lang="en-US" sz="2400" noProof="0"/>
              </a:p>
              <a:p>
                <a:r>
                  <a:rPr lang="en-US" sz="2400" noProof="0"/>
                  <a:t>How well can our description of hydrodynamics and QCD hold?</a:t>
                </a:r>
              </a:p>
              <a:p>
                <a:endParaRPr lang="en-US" sz="2400" noProof="0"/>
              </a:p>
              <a:p>
                <a:r>
                  <a:rPr lang="en-US" sz="2400" noProof="0"/>
                  <a:t>How did the Universe behave in the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400" noProof="0"/>
                  <a:t> </a:t>
                </a:r>
                <a:r>
                  <a:rPr lang="en-US" sz="2400" noProof="0">
                    <a:ea typeface="+mn-lt"/>
                    <a:cs typeface="+mn-lt"/>
                  </a:rPr>
                  <a:t>to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noProof="0">
                    <a:ea typeface="+mn-lt"/>
                    <a:cs typeface="+mn-lt"/>
                  </a:rPr>
                  <a:t> seconds after the Big Bang?</a:t>
                </a:r>
                <a:endParaRPr lang="en-US" sz="2400" noProof="0"/>
              </a:p>
            </p:txBody>
          </p:sp>
        </mc:Choice>
        <mc:Fallback>
          <p:sp>
            <p:nvSpPr>
              <p:cNvPr id="3" name="Marcador de Posição de Conteúdo 2">
                <a:extLst>
                  <a:ext uri="{FF2B5EF4-FFF2-40B4-BE49-F238E27FC236}">
                    <a16:creationId xmlns:a16="http://schemas.microsoft.com/office/drawing/2014/main" id="{3FA12833-CDEA-787F-B1D3-E1217B640D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766" y="2141120"/>
                <a:ext cx="5675306" cy="4550866"/>
              </a:xfrm>
              <a:blipFill>
                <a:blip r:embed="rId3"/>
                <a:stretch>
                  <a:fillRect l="-1396" t="-669" r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1D3E5B-02A9-D325-169B-1F89B72B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z="1400" b="1" noProof="0" smtClean="0"/>
              <a:t>4</a:t>
            </a:fld>
            <a:endParaRPr lang="en-US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197A64-209F-11C2-5BC2-10F21AC5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62" y="1717246"/>
            <a:ext cx="4584170" cy="4231419"/>
          </a:xfrm>
          <a:prstGeom prst="rect">
            <a:avLst/>
          </a:prstGeom>
        </p:spPr>
      </p:pic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F92F8750-2964-5DBC-63E1-381C57C2F731}"/>
              </a:ext>
            </a:extLst>
          </p:cNvPr>
          <p:cNvSpPr/>
          <p:nvPr/>
        </p:nvSpPr>
        <p:spPr>
          <a:xfrm flipH="1">
            <a:off x="8628992" y="4348465"/>
            <a:ext cx="3563004" cy="2517984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9" name="Imagem 8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03A2C25C-05AD-EEB0-2353-4FE09E1A6E9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589E7BDF-5386-FEBC-6214-50ABBA1229EF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459338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47EDE-D659-54BB-945F-C0C0911A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ângulo retângulo 5">
            <a:extLst>
              <a:ext uri="{FF2B5EF4-FFF2-40B4-BE49-F238E27FC236}">
                <a16:creationId xmlns:a16="http://schemas.microsoft.com/office/drawing/2014/main" id="{0DDA3218-FAEE-53F1-C065-143B45EA157C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7" name="Triângulo retângulo 5">
            <a:extLst>
              <a:ext uri="{FF2B5EF4-FFF2-40B4-BE49-F238E27FC236}">
                <a16:creationId xmlns:a16="http://schemas.microsoft.com/office/drawing/2014/main" id="{A6CB30C9-7CAC-7DD9-CD48-141FB2E127D7}"/>
              </a:ext>
            </a:extLst>
          </p:cNvPr>
          <p:cNvSpPr/>
          <p:nvPr/>
        </p:nvSpPr>
        <p:spPr>
          <a:xfrm flipV="1">
            <a:off x="-33291" y="-23150"/>
            <a:ext cx="10176337" cy="3344976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7AA8CDE-CBC7-9546-C65F-E92BD075E6B3}"/>
              </a:ext>
            </a:extLst>
          </p:cNvPr>
          <p:cNvSpPr/>
          <p:nvPr/>
        </p:nvSpPr>
        <p:spPr>
          <a:xfrm>
            <a:off x="0" y="2441447"/>
            <a:ext cx="4593265" cy="1705251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F615400-80F0-1D22-C095-117D0D9A407D}"/>
              </a:ext>
            </a:extLst>
          </p:cNvPr>
          <p:cNvSpPr/>
          <p:nvPr/>
        </p:nvSpPr>
        <p:spPr>
          <a:xfrm>
            <a:off x="7892391" y="1621537"/>
            <a:ext cx="6555129" cy="819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53D87C-9D03-4BC8-A74E-435C2FAB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</a:t>
            </a:r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FF33ECC6-278F-E2D5-1FA3-851D5D52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5</a:t>
            </a:fld>
            <a:endParaRPr lang="en-US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5DF5FA35-5CF6-C935-FFD8-2FC8F84B387C}"/>
                  </a:ext>
                </a:extLst>
              </p:cNvPr>
              <p:cNvSpPr txBox="1"/>
              <p:nvPr/>
            </p:nvSpPr>
            <p:spPr>
              <a:xfrm>
                <a:off x="7892391" y="1709928"/>
                <a:ext cx="3646960" cy="84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𝑓𝑜𝑟𝑚</m:t>
                          </m:r>
                        </m:sub>
                      </m:sSub>
                      <m:r>
                        <a:rPr lang="en-US" i="1" noProof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noProof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𝐸𝑧</m:t>
                          </m:r>
                          <m:d>
                            <m:dPr>
                              <m:ctrlP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d>
                            <m:dPr>
                              <m:ctrlP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 noProof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 noProof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noProof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noProof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noProof="0"/>
              </a:p>
              <a:p>
                <a:endParaRPr lang="en-US" i="1" noProof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5DF5FA35-5CF6-C935-FFD8-2FC8F84B3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391" y="1709928"/>
                <a:ext cx="3646960" cy="8427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5" name="Agrupar 1034">
            <a:extLst>
              <a:ext uri="{FF2B5EF4-FFF2-40B4-BE49-F238E27FC236}">
                <a16:creationId xmlns:a16="http://schemas.microsoft.com/office/drawing/2014/main" id="{46A3C2AA-B302-4882-2672-0B287B14A040}"/>
              </a:ext>
            </a:extLst>
          </p:cNvPr>
          <p:cNvGrpSpPr/>
          <p:nvPr/>
        </p:nvGrpSpPr>
        <p:grpSpPr>
          <a:xfrm>
            <a:off x="1252023" y="2585687"/>
            <a:ext cx="3341242" cy="1280158"/>
            <a:chOff x="1252023" y="2585687"/>
            <a:chExt cx="3341242" cy="128015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FECA0D6-E7CD-3E11-7421-D1ECADD43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023" y="3041933"/>
              <a:ext cx="1330743" cy="38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exão reta unidirecional 30">
              <a:extLst>
                <a:ext uri="{FF2B5EF4-FFF2-40B4-BE49-F238E27FC236}">
                  <a16:creationId xmlns:a16="http://schemas.microsoft.com/office/drawing/2014/main" id="{4898872C-9AA0-C31F-E612-3516F8CE2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8899" y="2779775"/>
              <a:ext cx="1196754" cy="455691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xão reta unidirecional 32">
              <a:extLst>
                <a:ext uri="{FF2B5EF4-FFF2-40B4-BE49-F238E27FC236}">
                  <a16:creationId xmlns:a16="http://schemas.microsoft.com/office/drawing/2014/main" id="{E5118BFE-E017-A25D-C106-2A8CF574DB8C}"/>
                </a:ext>
              </a:extLst>
            </p:cNvPr>
            <p:cNvCxnSpPr>
              <a:cxnSpLocks/>
            </p:cNvCxnSpPr>
            <p:nvPr/>
          </p:nvCxnSpPr>
          <p:spPr>
            <a:xfrm>
              <a:off x="2548899" y="3235466"/>
              <a:ext cx="1196754" cy="455692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Arco 39">
              <a:extLst>
                <a:ext uri="{FF2B5EF4-FFF2-40B4-BE49-F238E27FC236}">
                  <a16:creationId xmlns:a16="http://schemas.microsoft.com/office/drawing/2014/main" id="{A5C9E4BB-C9A3-8441-23E6-23B964B90933}"/>
                </a:ext>
              </a:extLst>
            </p:cNvPr>
            <p:cNvSpPr/>
            <p:nvPr/>
          </p:nvSpPr>
          <p:spPr>
            <a:xfrm rot="1539175">
              <a:off x="2636215" y="3148217"/>
              <a:ext cx="106325" cy="271129"/>
            </a:xfrm>
            <a:prstGeom prst="arc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CaixaDeTexto 41">
                  <a:extLst>
                    <a:ext uri="{FF2B5EF4-FFF2-40B4-BE49-F238E27FC236}">
                      <a16:creationId xmlns:a16="http://schemas.microsoft.com/office/drawing/2014/main" id="{62FF8A80-8A93-3254-60E3-03ED04C0EC3C}"/>
                    </a:ext>
                  </a:extLst>
                </p:cNvPr>
                <p:cNvSpPr txBox="1"/>
                <p:nvPr/>
              </p:nvSpPr>
              <p:spPr>
                <a:xfrm>
                  <a:off x="2909483" y="3039101"/>
                  <a:ext cx="361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noProof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 noProof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oMath>
                    </m:oMathPara>
                  </a14:m>
                  <a:endParaRPr lang="en-US" b="1" noProof="0">
                    <a:solidFill>
                      <a:schemeClr val="accent3"/>
                    </a:solidFill>
                  </a:endParaRPr>
                </a:p>
              </p:txBody>
            </p:sp>
          </mc:Choice>
          <mc:Fallback>
            <p:sp>
              <p:nvSpPr>
                <p:cNvPr id="42" name="CaixaDeTexto 41">
                  <a:extLst>
                    <a:ext uri="{FF2B5EF4-FFF2-40B4-BE49-F238E27FC236}">
                      <a16:creationId xmlns:a16="http://schemas.microsoft.com/office/drawing/2014/main" id="{62FF8A80-8A93-3254-60E3-03ED04C0EC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9483" y="3039101"/>
                  <a:ext cx="361337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E94D679A-5D08-BBDD-1E05-D2B8CFD0B8B7}"/>
                    </a:ext>
                  </a:extLst>
                </p:cNvPr>
                <p:cNvSpPr txBox="1"/>
                <p:nvPr/>
              </p:nvSpPr>
              <p:spPr>
                <a:xfrm>
                  <a:off x="3682993" y="2585687"/>
                  <a:ext cx="361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oMath>
                    </m:oMathPara>
                  </a14:m>
                  <a:endParaRPr lang="en-US" sz="1600" b="1" noProof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E94D679A-5D08-BBDD-1E05-D2B8CFD0B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993" y="2585687"/>
                  <a:ext cx="36133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A1A83002-3E83-57C4-09F1-3FC2EE4125E5}"/>
                    </a:ext>
                  </a:extLst>
                </p:cNvPr>
                <p:cNvSpPr txBox="1"/>
                <p:nvPr/>
              </p:nvSpPr>
              <p:spPr>
                <a:xfrm>
                  <a:off x="3682993" y="3496513"/>
                  <a:ext cx="9102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noProof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noProof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A1A83002-3E83-57C4-09F1-3FC2EE412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993" y="3496513"/>
                  <a:ext cx="91027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342" r="-201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00925A94-816C-0167-9CE3-57FE098DBAA9}"/>
                    </a:ext>
                  </a:extLst>
                </p:cNvPr>
                <p:cNvSpPr txBox="1"/>
                <p:nvPr/>
              </p:nvSpPr>
              <p:spPr>
                <a:xfrm>
                  <a:off x="1295604" y="2738947"/>
                  <a:ext cx="361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sz="1600" b="1" i="1" noProof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00925A94-816C-0167-9CE3-57FE098DB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604" y="2738947"/>
                  <a:ext cx="36133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Retângulo 53">
            <a:extLst>
              <a:ext uri="{FF2B5EF4-FFF2-40B4-BE49-F238E27FC236}">
                <a16:creationId xmlns:a16="http://schemas.microsoft.com/office/drawing/2014/main" id="{75029464-741B-08DD-D3A3-48895560AB69}"/>
              </a:ext>
            </a:extLst>
          </p:cNvPr>
          <p:cNvSpPr/>
          <p:nvPr/>
        </p:nvSpPr>
        <p:spPr>
          <a:xfrm>
            <a:off x="726594" y="4747183"/>
            <a:ext cx="6152671" cy="1403933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C7CA766-8882-9CE1-2803-54B3221CE2AF}"/>
                  </a:ext>
                </a:extLst>
              </p:cNvPr>
              <p:cNvSpPr txBox="1"/>
              <p:nvPr/>
            </p:nvSpPr>
            <p:spPr>
              <a:xfrm>
                <a:off x="847542" y="4890423"/>
                <a:ext cx="4245453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1600" b="1" i="1" noProof="0">
                    <a:solidFill>
                      <a:schemeClr val="accent1"/>
                    </a:solidFill>
                  </a:rPr>
                  <a:t> </a:t>
                </a:r>
                <a:r>
                  <a:rPr lang="en-US" sz="1600" noProof="0"/>
                  <a:t>– Energy of the incoming “Parent” </a:t>
                </a:r>
                <a:r>
                  <a:rPr lang="en-US" sz="1600" noProof="0" err="1"/>
                  <a:t>parton</a:t>
                </a:r>
                <a:endParaRPr lang="en-US" sz="1600" noProof="0"/>
              </a:p>
            </p:txBody>
          </p:sp>
        </mc:Choice>
        <mc:Fallback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C7CA766-8882-9CE1-2803-54B3221CE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42" y="4890423"/>
                <a:ext cx="4245453" cy="362984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0E98B21B-E4EF-268B-404B-941D21618A15}"/>
                  </a:ext>
                </a:extLst>
              </p:cNvPr>
              <p:cNvSpPr txBox="1"/>
              <p:nvPr/>
            </p:nvSpPr>
            <p:spPr>
              <a:xfrm>
                <a:off x="847542" y="5630884"/>
                <a:ext cx="5404402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noProof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 noProof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US" sz="1600" noProof="0"/>
                  <a:t> – Emission angle between the two outgoing </a:t>
                </a:r>
                <a:r>
                  <a:rPr lang="en-US" sz="1600" noProof="0" err="1"/>
                  <a:t>partons</a:t>
                </a:r>
                <a:endParaRPr lang="en-US" sz="1600" noProof="0"/>
              </a:p>
            </p:txBody>
          </p:sp>
        </mc:Choice>
        <mc:Fallback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0E98B21B-E4EF-268B-404B-941D21618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42" y="5630884"/>
                <a:ext cx="5404402" cy="362984"/>
              </a:xfrm>
              <a:prstGeom prst="rect">
                <a:avLst/>
              </a:prstGeom>
              <a:blipFill>
                <a:blip r:embed="rId10"/>
                <a:stretch>
                  <a:fillRect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6800CA8B-5515-A932-4E36-4208396BA385}"/>
                  </a:ext>
                </a:extLst>
              </p:cNvPr>
              <p:cNvSpPr txBox="1"/>
              <p:nvPr/>
            </p:nvSpPr>
            <p:spPr>
              <a:xfrm>
                <a:off x="865062" y="5267900"/>
                <a:ext cx="5631431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noProof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1600" b="1" noProof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600" noProof="0"/>
                  <a:t>– Fraction of energy of the softest outgoing “Child” </a:t>
                </a:r>
                <a:r>
                  <a:rPr lang="en-US" sz="1600" noProof="0" err="1"/>
                  <a:t>parton</a:t>
                </a:r>
                <a:endParaRPr lang="en-US" sz="1600" noProof="0"/>
              </a:p>
            </p:txBody>
          </p:sp>
        </mc:Choice>
        <mc:Fallback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6800CA8B-5515-A932-4E36-4208396BA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62" y="5267900"/>
                <a:ext cx="5631431" cy="362984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6DA134CB-7937-ADBF-47A0-67A189EB8F09}"/>
                  </a:ext>
                </a:extLst>
              </p:cNvPr>
              <p:cNvSpPr txBox="1"/>
              <p:nvPr/>
            </p:nvSpPr>
            <p:spPr>
              <a:xfrm>
                <a:off x="7885516" y="2757417"/>
                <a:ext cx="4030666" cy="122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noProof="0"/>
                  <a:t>The formation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𝑓𝑜𝑟𝑚</m:t>
                        </m:r>
                      </m:sub>
                    </m:sSub>
                  </m:oMath>
                </a14:m>
                <a:r>
                  <a:rPr lang="en-US" noProof="0"/>
                  <a:t>, for the emission is the time it takes for the two outgoing </a:t>
                </a:r>
                <a:r>
                  <a:rPr lang="en-US" noProof="0" err="1"/>
                  <a:t>partons</a:t>
                </a:r>
                <a:r>
                  <a:rPr lang="en-US" noProof="0"/>
                  <a:t> to behave as independent sources of radiation.</a:t>
                </a:r>
              </a:p>
            </p:txBody>
          </p:sp>
        </mc:Choice>
        <mc:Fallback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6DA134CB-7937-ADBF-47A0-67A189EB8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516" y="2757417"/>
                <a:ext cx="4030666" cy="1222579"/>
              </a:xfrm>
              <a:prstGeom prst="rect">
                <a:avLst/>
              </a:prstGeom>
              <a:blipFill>
                <a:blip r:embed="rId12"/>
                <a:stretch>
                  <a:fillRect l="-1059" t="-1990" r="-1210" b="-6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eta: Para a Direita 58">
            <a:extLst>
              <a:ext uri="{FF2B5EF4-FFF2-40B4-BE49-F238E27FC236}">
                <a16:creationId xmlns:a16="http://schemas.microsoft.com/office/drawing/2014/main" id="{3C53DC04-23DC-B5EB-F92F-34EEDE92292F}"/>
              </a:ext>
            </a:extLst>
          </p:cNvPr>
          <p:cNvSpPr/>
          <p:nvPr/>
        </p:nvSpPr>
        <p:spPr>
          <a:xfrm rot="16200000">
            <a:off x="7354472" y="4962531"/>
            <a:ext cx="1287938" cy="361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" name="CaixaDeTexto 1023">
                <a:extLst>
                  <a:ext uri="{FF2B5EF4-FFF2-40B4-BE49-F238E27FC236}">
                    <a16:creationId xmlns:a16="http://schemas.microsoft.com/office/drawing/2014/main" id="{92CCC66B-DAB0-762A-27C2-97D3ABE8A60C}"/>
                  </a:ext>
                </a:extLst>
              </p:cNvPr>
              <p:cNvSpPr txBox="1"/>
              <p:nvPr/>
            </p:nvSpPr>
            <p:spPr>
              <a:xfrm>
                <a:off x="9217507" y="4188049"/>
                <a:ext cx="1126503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noProof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1600" b="1" noProof="0">
                    <a:solidFill>
                      <a:schemeClr val="accent6">
                        <a:lumMod val="75000"/>
                      </a:schemeClr>
                    </a:solidFill>
                  </a:rPr>
                  <a:t>=0.5</a:t>
                </a:r>
              </a:p>
            </p:txBody>
          </p:sp>
        </mc:Choice>
        <mc:Fallback>
          <p:sp>
            <p:nvSpPr>
              <p:cNvPr id="1024" name="CaixaDeTexto 1023">
                <a:extLst>
                  <a:ext uri="{FF2B5EF4-FFF2-40B4-BE49-F238E27FC236}">
                    <a16:creationId xmlns:a16="http://schemas.microsoft.com/office/drawing/2014/main" id="{92CCC66B-DAB0-762A-27C2-97D3ABE8A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507" y="4188049"/>
                <a:ext cx="1126503" cy="362984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5" name="CaixaDeTexto 1024">
                <a:extLst>
                  <a:ext uri="{FF2B5EF4-FFF2-40B4-BE49-F238E27FC236}">
                    <a16:creationId xmlns:a16="http://schemas.microsoft.com/office/drawing/2014/main" id="{11431E84-02B3-E5FA-F7AB-24041094B423}"/>
                  </a:ext>
                </a:extLst>
              </p:cNvPr>
              <p:cNvSpPr txBox="1"/>
              <p:nvPr/>
            </p:nvSpPr>
            <p:spPr>
              <a:xfrm>
                <a:off x="9333149" y="5527976"/>
                <a:ext cx="1126503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noProof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1600" b="1" noProof="0">
                    <a:solidFill>
                      <a:schemeClr val="accent6">
                        <a:lumMod val="75000"/>
                      </a:schemeClr>
                    </a:solidFill>
                  </a:rPr>
                  <a:t>=0.2</a:t>
                </a:r>
              </a:p>
            </p:txBody>
          </p:sp>
        </mc:Choice>
        <mc:Fallback>
          <p:sp>
            <p:nvSpPr>
              <p:cNvPr id="1025" name="CaixaDeTexto 1024">
                <a:extLst>
                  <a:ext uri="{FF2B5EF4-FFF2-40B4-BE49-F238E27FC236}">
                    <a16:creationId xmlns:a16="http://schemas.microsoft.com/office/drawing/2014/main" id="{11431E84-02B3-E5FA-F7AB-24041094B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149" y="5527976"/>
                <a:ext cx="1126503" cy="362984"/>
              </a:xfrm>
              <a:prstGeom prst="rect">
                <a:avLst/>
              </a:prstGeom>
              <a:blipFill>
                <a:blip r:embed="rId14"/>
                <a:stretch>
                  <a:fillRect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6" name="CaixaDeTexto 1025">
                <a:extLst>
                  <a:ext uri="{FF2B5EF4-FFF2-40B4-BE49-F238E27FC236}">
                    <a16:creationId xmlns:a16="http://schemas.microsoft.com/office/drawing/2014/main" id="{4AF36553-83A1-F32B-24CF-CFB6A68B53AE}"/>
                  </a:ext>
                </a:extLst>
              </p:cNvPr>
              <p:cNvSpPr txBox="1"/>
              <p:nvPr/>
            </p:nvSpPr>
            <p:spPr>
              <a:xfrm>
                <a:off x="8577241" y="4189507"/>
                <a:ext cx="361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noProof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noProof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noProof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b="1" noProof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026" name="CaixaDeTexto 1025">
                <a:extLst>
                  <a:ext uri="{FF2B5EF4-FFF2-40B4-BE49-F238E27FC236}">
                    <a16:creationId xmlns:a16="http://schemas.microsoft.com/office/drawing/2014/main" id="{4AF36553-83A1-F32B-24CF-CFB6A68B5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241" y="4189507"/>
                <a:ext cx="361337" cy="369332"/>
              </a:xfrm>
              <a:prstGeom prst="rect">
                <a:avLst/>
              </a:prstGeom>
              <a:blipFill>
                <a:blip r:embed="rId15"/>
                <a:stretch>
                  <a:fillRect r="-37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7" name="CaixaDeTexto 1026">
                <a:extLst>
                  <a:ext uri="{FF2B5EF4-FFF2-40B4-BE49-F238E27FC236}">
                    <a16:creationId xmlns:a16="http://schemas.microsoft.com/office/drawing/2014/main" id="{87DE109A-FA45-772D-74C7-621CABF0728D}"/>
                  </a:ext>
                </a:extLst>
              </p:cNvPr>
              <p:cNvSpPr txBox="1"/>
              <p:nvPr/>
            </p:nvSpPr>
            <p:spPr>
              <a:xfrm>
                <a:off x="7977028" y="4199009"/>
                <a:ext cx="361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US" sz="1600" b="1" i="1" noProof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027" name="CaixaDeTexto 1026">
                <a:extLst>
                  <a:ext uri="{FF2B5EF4-FFF2-40B4-BE49-F238E27FC236}">
                    <a16:creationId xmlns:a16="http://schemas.microsoft.com/office/drawing/2014/main" id="{87DE109A-FA45-772D-74C7-621CABF07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028" y="4199009"/>
                <a:ext cx="36133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9" name="CaixaDeTexto 1028">
                <a:extLst>
                  <a:ext uri="{FF2B5EF4-FFF2-40B4-BE49-F238E27FC236}">
                    <a16:creationId xmlns:a16="http://schemas.microsoft.com/office/drawing/2014/main" id="{F2A04E1B-B15B-D930-7B41-EED91009F85F}"/>
                  </a:ext>
                </a:extLst>
              </p:cNvPr>
              <p:cNvSpPr txBox="1"/>
              <p:nvPr/>
            </p:nvSpPr>
            <p:spPr>
              <a:xfrm>
                <a:off x="10418862" y="4154230"/>
                <a:ext cx="519530" cy="361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1600" b="1" i="1" noProof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𝒇𝒐𝒓𝒎</m:t>
                          </m:r>
                        </m:sub>
                      </m:sSub>
                    </m:oMath>
                  </m:oMathPara>
                </a14:m>
                <a:endParaRPr lang="en-US" sz="1600" b="1" noProof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29" name="CaixaDeTexto 1028">
                <a:extLst>
                  <a:ext uri="{FF2B5EF4-FFF2-40B4-BE49-F238E27FC236}">
                    <a16:creationId xmlns:a16="http://schemas.microsoft.com/office/drawing/2014/main" id="{F2A04E1B-B15B-D930-7B41-EED91009F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862" y="4154230"/>
                <a:ext cx="519530" cy="361894"/>
              </a:xfrm>
              <a:prstGeom prst="rect">
                <a:avLst/>
              </a:prstGeom>
              <a:blipFill>
                <a:blip r:embed="rId17"/>
                <a:stretch>
                  <a:fillRect r="-25882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Seta: Para a Direita 1029">
            <a:extLst>
              <a:ext uri="{FF2B5EF4-FFF2-40B4-BE49-F238E27FC236}">
                <a16:creationId xmlns:a16="http://schemas.microsoft.com/office/drawing/2014/main" id="{EE98BE45-9F21-2929-2BB4-28ED09EB1D68}"/>
              </a:ext>
            </a:extLst>
          </p:cNvPr>
          <p:cNvSpPr/>
          <p:nvPr/>
        </p:nvSpPr>
        <p:spPr>
          <a:xfrm rot="16200000">
            <a:off x="7921378" y="4979425"/>
            <a:ext cx="1287938" cy="361337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2" name="Seta: Para a Direita 1031">
            <a:extLst>
              <a:ext uri="{FF2B5EF4-FFF2-40B4-BE49-F238E27FC236}">
                <a16:creationId xmlns:a16="http://schemas.microsoft.com/office/drawing/2014/main" id="{DADD6EFB-9375-D571-470A-F0B4B76DF755}"/>
              </a:ext>
            </a:extLst>
          </p:cNvPr>
          <p:cNvSpPr/>
          <p:nvPr/>
        </p:nvSpPr>
        <p:spPr>
          <a:xfrm rot="16200000">
            <a:off x="8553696" y="4958236"/>
            <a:ext cx="1287938" cy="36133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3" name="Seta: Para a Direita 1032">
            <a:extLst>
              <a:ext uri="{FF2B5EF4-FFF2-40B4-BE49-F238E27FC236}">
                <a16:creationId xmlns:a16="http://schemas.microsoft.com/office/drawing/2014/main" id="{8E1E072B-37B8-7697-9D0F-BBB2DC118DFF}"/>
              </a:ext>
            </a:extLst>
          </p:cNvPr>
          <p:cNvSpPr/>
          <p:nvPr/>
        </p:nvSpPr>
        <p:spPr>
          <a:xfrm rot="5400000">
            <a:off x="9700041" y="4944457"/>
            <a:ext cx="1287938" cy="36133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37" name="Imagem 1036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BF198A47-49EC-6FAC-265A-A534BB870B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039" name="Subtítulo 2">
            <a:extLst>
              <a:ext uri="{FF2B5EF4-FFF2-40B4-BE49-F238E27FC236}">
                <a16:creationId xmlns:a16="http://schemas.microsoft.com/office/drawing/2014/main" id="{6FB8615B-2B06-352F-84B0-64BB6E8261A0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1041" name="CaixaDeTexto 1040">
            <a:extLst>
              <a:ext uri="{FF2B5EF4-FFF2-40B4-BE49-F238E27FC236}">
                <a16:creationId xmlns:a16="http://schemas.microsoft.com/office/drawing/2014/main" id="{0E8FE362-39BD-E65D-52BF-6C107445A87A}"/>
              </a:ext>
            </a:extLst>
          </p:cNvPr>
          <p:cNvSpPr txBox="1"/>
          <p:nvPr/>
        </p:nvSpPr>
        <p:spPr>
          <a:xfrm>
            <a:off x="1917394" y="3328679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2" name="CaixaDeTexto 1041">
                <a:extLst>
                  <a:ext uri="{FF2B5EF4-FFF2-40B4-BE49-F238E27FC236}">
                    <a16:creationId xmlns:a16="http://schemas.microsoft.com/office/drawing/2014/main" id="{AD1E4F5C-E974-85CB-40F4-37102F2C1702}"/>
                  </a:ext>
                </a:extLst>
              </p:cNvPr>
              <p:cNvSpPr txBox="1"/>
              <p:nvPr/>
            </p:nvSpPr>
            <p:spPr>
              <a:xfrm>
                <a:off x="3101636" y="2584844"/>
                <a:ext cx="260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noProof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noProof="0"/>
              </a:p>
            </p:txBody>
          </p:sp>
        </mc:Choice>
        <mc:Fallback>
          <p:sp>
            <p:nvSpPr>
              <p:cNvPr id="1042" name="CaixaDeTexto 1041">
                <a:extLst>
                  <a:ext uri="{FF2B5EF4-FFF2-40B4-BE49-F238E27FC236}">
                    <a16:creationId xmlns:a16="http://schemas.microsoft.com/office/drawing/2014/main" id="{AD1E4F5C-E974-85CB-40F4-37102F2C1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636" y="2584844"/>
                <a:ext cx="260624" cy="338554"/>
              </a:xfrm>
              <a:prstGeom prst="rect">
                <a:avLst/>
              </a:prstGeom>
              <a:blipFill>
                <a:blip r:embed="rId19"/>
                <a:stretch>
                  <a:fillRect r="-4651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3" name="CaixaDeTexto 1042">
                <a:extLst>
                  <a:ext uri="{FF2B5EF4-FFF2-40B4-BE49-F238E27FC236}">
                    <a16:creationId xmlns:a16="http://schemas.microsoft.com/office/drawing/2014/main" id="{F338208C-50F8-1B60-E9FA-8F49EE53BD5D}"/>
                  </a:ext>
                </a:extLst>
              </p:cNvPr>
              <p:cNvSpPr txBox="1"/>
              <p:nvPr/>
            </p:nvSpPr>
            <p:spPr>
              <a:xfrm>
                <a:off x="3188856" y="3546401"/>
                <a:ext cx="2606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043" name="CaixaDeTexto 1042">
                <a:extLst>
                  <a:ext uri="{FF2B5EF4-FFF2-40B4-BE49-F238E27FC236}">
                    <a16:creationId xmlns:a16="http://schemas.microsoft.com/office/drawing/2014/main" id="{F338208C-50F8-1B60-E9FA-8F49EE53B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856" y="3546401"/>
                <a:ext cx="260624" cy="338554"/>
              </a:xfrm>
              <a:prstGeom prst="rect">
                <a:avLst/>
              </a:prstGeom>
              <a:blipFill>
                <a:blip r:embed="rId20"/>
                <a:stretch>
                  <a:fillRect r="-4651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276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5" grpId="0"/>
      <p:bldP spid="56" grpId="0"/>
      <p:bldP spid="57" grpId="0"/>
      <p:bldP spid="58" grpId="0"/>
      <p:bldP spid="59" grpId="0" animBg="1"/>
      <p:bldP spid="1024" grpId="0"/>
      <p:bldP spid="1025" grpId="0"/>
      <p:bldP spid="1026" grpId="0"/>
      <p:bldP spid="1027" grpId="0"/>
      <p:bldP spid="1029" grpId="0"/>
      <p:bldP spid="1030" grpId="0" animBg="1"/>
      <p:bldP spid="1032" grpId="0" animBg="1"/>
      <p:bldP spid="1033" grpId="0" animBg="1"/>
      <p:bldP spid="1041" grpId="0"/>
      <p:bldP spid="1042" grpId="0"/>
      <p:bldP spid="10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62CDE-A3CA-5472-8099-AD70132C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tângulo 86">
            <a:extLst>
              <a:ext uri="{FF2B5EF4-FFF2-40B4-BE49-F238E27FC236}">
                <a16:creationId xmlns:a16="http://schemas.microsoft.com/office/drawing/2014/main" id="{8BCBD3EB-2209-1CE5-7BBE-3586C12D3953}"/>
              </a:ext>
            </a:extLst>
          </p:cNvPr>
          <p:cNvSpPr/>
          <p:nvPr/>
        </p:nvSpPr>
        <p:spPr>
          <a:xfrm>
            <a:off x="-989897" y="5872877"/>
            <a:ext cx="6555129" cy="4912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Triângulo retângulo 5">
            <a:extLst>
              <a:ext uri="{FF2B5EF4-FFF2-40B4-BE49-F238E27FC236}">
                <a16:creationId xmlns:a16="http://schemas.microsoft.com/office/drawing/2014/main" id="{50866ED4-9D96-9296-F707-A4652BDE5FB2}"/>
              </a:ext>
            </a:extLst>
          </p:cNvPr>
          <p:cNvSpPr/>
          <p:nvPr/>
        </p:nvSpPr>
        <p:spPr>
          <a:xfrm flipV="1">
            <a:off x="-33291" y="-23150"/>
            <a:ext cx="10176337" cy="3344976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Triângulo retângulo 5">
            <a:extLst>
              <a:ext uri="{FF2B5EF4-FFF2-40B4-BE49-F238E27FC236}">
                <a16:creationId xmlns:a16="http://schemas.microsoft.com/office/drawing/2014/main" id="{0C69F8D1-862F-B32A-5281-0D41DE3D6624}"/>
              </a:ext>
            </a:extLst>
          </p:cNvPr>
          <p:cNvSpPr/>
          <p:nvPr/>
        </p:nvSpPr>
        <p:spPr>
          <a:xfrm flipH="1">
            <a:off x="0" y="5879592"/>
            <a:ext cx="12191998" cy="98685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E89A6F-5B51-C246-D8A8-2B614094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Formation Time- Experimental Motivation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0FD6C3-FDB7-DB44-7D18-DDD2EE1A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4D8D4B8-8D67-A707-ED27-FAF6892FD856}"/>
              </a:ext>
            </a:extLst>
          </p:cNvPr>
          <p:cNvSpPr txBox="1"/>
          <p:nvPr/>
        </p:nvSpPr>
        <p:spPr>
          <a:xfrm>
            <a:off x="7569189" y="3211090"/>
            <a:ext cx="447596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endParaRPr lang="en-US" sz="2400" noProof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noProof="0">
                <a:cs typeface="Arial"/>
              </a:rPr>
              <a:t>Importance of heavy quarks:​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noProof="0">
                <a:cs typeface="Arial"/>
              </a:rPr>
              <a:t>Produced early​;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b="1" noProof="0">
                <a:cs typeface="Arial"/>
              </a:rPr>
              <a:t>Easier to tag​;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noProof="0">
                <a:cs typeface="Arial"/>
              </a:rPr>
              <a:t>Probe the structure of the</a:t>
            </a:r>
            <a:r>
              <a:rPr lang="en-US" sz="2800" noProof="0">
                <a:cs typeface="Arial"/>
              </a:rPr>
              <a:t> </a:t>
            </a:r>
            <a:r>
              <a:rPr lang="en-US" sz="2400" noProof="0">
                <a:cs typeface="Arial"/>
              </a:rPr>
              <a:t>medium.</a:t>
            </a:r>
            <a:endParaRPr lang="en-US" sz="2400" noProof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109B507-10BE-5F16-2F2D-239813F7C966}"/>
              </a:ext>
            </a:extLst>
          </p:cNvPr>
          <p:cNvSpPr txBox="1"/>
          <p:nvPr/>
        </p:nvSpPr>
        <p:spPr>
          <a:xfrm>
            <a:off x="7639136" y="1911306"/>
            <a:ext cx="4082472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noProof="0">
                <a:ea typeface="+mn-lt"/>
                <a:cs typeface="+mn-lt"/>
              </a:rPr>
              <a:t>Experimentally, we only have access to the products of hadronization</a:t>
            </a:r>
            <a:r>
              <a:rPr lang="en-US" sz="2800" noProof="0">
                <a:ea typeface="+mn-lt"/>
                <a:cs typeface="+mn-lt"/>
              </a:rPr>
              <a:t>. </a:t>
            </a:r>
            <a:endParaRPr lang="en-US" sz="2800" noProof="0">
              <a:latin typeface="Bierstadt"/>
            </a:endParaRPr>
          </a:p>
        </p:txBody>
      </p:sp>
      <p:pic>
        <p:nvPicPr>
          <p:cNvPr id="32" name="Imagem 31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6D6B8865-3EE9-D184-06EC-AA83D7F2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33" name="Subtítulo 2">
            <a:extLst>
              <a:ext uri="{FF2B5EF4-FFF2-40B4-BE49-F238E27FC236}">
                <a16:creationId xmlns:a16="http://schemas.microsoft.com/office/drawing/2014/main" id="{EB940709-6E59-6758-547B-0CACDB4935C2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F3A7E92C-EC83-1899-31CB-AEE3F8FA0076}"/>
              </a:ext>
            </a:extLst>
          </p:cNvPr>
          <p:cNvSpPr/>
          <p:nvPr/>
        </p:nvSpPr>
        <p:spPr>
          <a:xfrm flipV="1">
            <a:off x="1829381" y="3226782"/>
            <a:ext cx="701667" cy="82563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0F7554CC-8A82-505B-1C7D-CAC247A9EAED}"/>
              </a:ext>
            </a:extLst>
          </p:cNvPr>
          <p:cNvSpPr/>
          <p:nvPr/>
        </p:nvSpPr>
        <p:spPr>
          <a:xfrm flipV="1">
            <a:off x="2532642" y="2818541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3A98FE3D-5068-A572-56C1-B4DB9574B37E}"/>
              </a:ext>
            </a:extLst>
          </p:cNvPr>
          <p:cNvSpPr/>
          <p:nvPr/>
        </p:nvSpPr>
        <p:spPr>
          <a:xfrm>
            <a:off x="2539619" y="3217909"/>
            <a:ext cx="412168" cy="29973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E1FA4631-3023-C472-89C5-E269EE6BDF47}"/>
              </a:ext>
            </a:extLst>
          </p:cNvPr>
          <p:cNvSpPr/>
          <p:nvPr/>
        </p:nvSpPr>
        <p:spPr>
          <a:xfrm flipV="1">
            <a:off x="2513387" y="4410376"/>
            <a:ext cx="419145" cy="408243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5" name="AutoShape 10">
            <a:extLst>
              <a:ext uri="{FF2B5EF4-FFF2-40B4-BE49-F238E27FC236}">
                <a16:creationId xmlns:a16="http://schemas.microsoft.com/office/drawing/2014/main" id="{677E6276-75FF-6C48-B79B-CA5E342C2B2D}"/>
              </a:ext>
            </a:extLst>
          </p:cNvPr>
          <p:cNvSpPr/>
          <p:nvPr/>
        </p:nvSpPr>
        <p:spPr>
          <a:xfrm flipV="1">
            <a:off x="2946445" y="2571377"/>
            <a:ext cx="424488" cy="2454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E3F1876B-040D-A33D-D335-EF0BB4F11476}"/>
              </a:ext>
            </a:extLst>
          </p:cNvPr>
          <p:cNvSpPr/>
          <p:nvPr/>
        </p:nvSpPr>
        <p:spPr>
          <a:xfrm>
            <a:off x="2951788" y="2816022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8" name="AutoShape 12">
            <a:extLst>
              <a:ext uri="{FF2B5EF4-FFF2-40B4-BE49-F238E27FC236}">
                <a16:creationId xmlns:a16="http://schemas.microsoft.com/office/drawing/2014/main" id="{DFFA0718-3509-676F-A155-BE826DED9CE8}"/>
              </a:ext>
            </a:extLst>
          </p:cNvPr>
          <p:cNvSpPr/>
          <p:nvPr/>
        </p:nvSpPr>
        <p:spPr>
          <a:xfrm flipV="1">
            <a:off x="2937874" y="3317128"/>
            <a:ext cx="419145" cy="19468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9" name="AutoShape 13">
            <a:extLst>
              <a:ext uri="{FF2B5EF4-FFF2-40B4-BE49-F238E27FC236}">
                <a16:creationId xmlns:a16="http://schemas.microsoft.com/office/drawing/2014/main" id="{EAC4D8A5-4DB6-D520-D942-D3A85BE5FBEA}"/>
              </a:ext>
            </a:extLst>
          </p:cNvPr>
          <p:cNvSpPr/>
          <p:nvPr/>
        </p:nvSpPr>
        <p:spPr>
          <a:xfrm>
            <a:off x="2946445" y="3513560"/>
            <a:ext cx="410574" cy="205456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BD77E64C-8D15-1B74-201E-E67E1684C4F4}"/>
              </a:ext>
            </a:extLst>
          </p:cNvPr>
          <p:cNvSpPr/>
          <p:nvPr/>
        </p:nvSpPr>
        <p:spPr>
          <a:xfrm flipV="1">
            <a:off x="2932532" y="4234628"/>
            <a:ext cx="410574" cy="169919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1" name="AutoShape 15">
            <a:extLst>
              <a:ext uri="{FF2B5EF4-FFF2-40B4-BE49-F238E27FC236}">
                <a16:creationId xmlns:a16="http://schemas.microsoft.com/office/drawing/2014/main" id="{3AC29CEA-9CB5-AFB2-8A3E-C73597A73FB8}"/>
              </a:ext>
            </a:extLst>
          </p:cNvPr>
          <p:cNvSpPr/>
          <p:nvPr/>
        </p:nvSpPr>
        <p:spPr>
          <a:xfrm>
            <a:off x="2932532" y="4417075"/>
            <a:ext cx="410574" cy="219442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2" name="AutoShape 16">
            <a:extLst>
              <a:ext uri="{FF2B5EF4-FFF2-40B4-BE49-F238E27FC236}">
                <a16:creationId xmlns:a16="http://schemas.microsoft.com/office/drawing/2014/main" id="{9C114AE7-46C0-1417-B71A-01B03AE659B9}"/>
              </a:ext>
            </a:extLst>
          </p:cNvPr>
          <p:cNvSpPr/>
          <p:nvPr/>
        </p:nvSpPr>
        <p:spPr>
          <a:xfrm flipV="1">
            <a:off x="2951787" y="4917754"/>
            <a:ext cx="405232" cy="17687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3" name="AutoShape 17">
            <a:extLst>
              <a:ext uri="{FF2B5EF4-FFF2-40B4-BE49-F238E27FC236}">
                <a16:creationId xmlns:a16="http://schemas.microsoft.com/office/drawing/2014/main" id="{93CF3D92-E514-2E4E-7FDF-1B6AA0C3D6E9}"/>
              </a:ext>
            </a:extLst>
          </p:cNvPr>
          <p:cNvSpPr/>
          <p:nvPr/>
        </p:nvSpPr>
        <p:spPr>
          <a:xfrm>
            <a:off x="2937874" y="5087725"/>
            <a:ext cx="419145" cy="231917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4" name="TextBox 20">
            <a:extLst>
              <a:ext uri="{FF2B5EF4-FFF2-40B4-BE49-F238E27FC236}">
                <a16:creationId xmlns:a16="http://schemas.microsoft.com/office/drawing/2014/main" id="{B2FBD1FB-E200-1D90-CF18-A1A2A8046304}"/>
              </a:ext>
            </a:extLst>
          </p:cNvPr>
          <p:cNvSpPr txBox="1"/>
          <p:nvPr/>
        </p:nvSpPr>
        <p:spPr>
          <a:xfrm>
            <a:off x="3339015" y="4808897"/>
            <a:ext cx="374224" cy="6673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lang="en-US" noProof="0"/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noProof="0"/>
          </a:p>
        </p:txBody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id="{B3E5BA9E-620C-48D2-5F0E-C11A6B137EEB}"/>
              </a:ext>
            </a:extLst>
          </p:cNvPr>
          <p:cNvGrpSpPr/>
          <p:nvPr/>
        </p:nvGrpSpPr>
        <p:grpSpPr>
          <a:xfrm>
            <a:off x="3250585" y="3188045"/>
            <a:ext cx="374224" cy="666992"/>
            <a:chOff x="0" y="0"/>
            <a:chExt cx="270366" cy="515997"/>
          </a:xfrm>
        </p:grpSpPr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A82630-0F7F-627D-3BF2-79D7D5618ACD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7" name="TextBox 23">
              <a:extLst>
                <a:ext uri="{FF2B5EF4-FFF2-40B4-BE49-F238E27FC236}">
                  <a16:creationId xmlns:a16="http://schemas.microsoft.com/office/drawing/2014/main" id="{46D1AF37-BFDC-33AA-3C23-697D38B1062D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48" name="Group 24">
            <a:extLst>
              <a:ext uri="{FF2B5EF4-FFF2-40B4-BE49-F238E27FC236}">
                <a16:creationId xmlns:a16="http://schemas.microsoft.com/office/drawing/2014/main" id="{3B4054F1-6245-79B8-61C6-22AB98FAAD78}"/>
              </a:ext>
            </a:extLst>
          </p:cNvPr>
          <p:cNvGrpSpPr/>
          <p:nvPr/>
        </p:nvGrpSpPr>
        <p:grpSpPr>
          <a:xfrm>
            <a:off x="3243307" y="2441448"/>
            <a:ext cx="417403" cy="678908"/>
            <a:chOff x="0" y="0"/>
            <a:chExt cx="270366" cy="515997"/>
          </a:xfrm>
        </p:grpSpPr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53C2E18-CC52-8F1C-C9A3-27039B540B97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0" name="TextBox 26">
              <a:extLst>
                <a:ext uri="{FF2B5EF4-FFF2-40B4-BE49-F238E27FC236}">
                  <a16:creationId xmlns:a16="http://schemas.microsoft.com/office/drawing/2014/main" id="{15653490-94A8-B869-3F7C-48A9B86085BE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grpSp>
        <p:nvGrpSpPr>
          <p:cNvPr id="51" name="Group 27">
            <a:extLst>
              <a:ext uri="{FF2B5EF4-FFF2-40B4-BE49-F238E27FC236}">
                <a16:creationId xmlns:a16="http://schemas.microsoft.com/office/drawing/2014/main" id="{A110A644-84D1-55F5-A6A4-8E110F6F0C6D}"/>
              </a:ext>
            </a:extLst>
          </p:cNvPr>
          <p:cNvGrpSpPr/>
          <p:nvPr/>
        </p:nvGrpSpPr>
        <p:grpSpPr>
          <a:xfrm>
            <a:off x="3243307" y="4114072"/>
            <a:ext cx="405232" cy="630766"/>
            <a:chOff x="0" y="0"/>
            <a:chExt cx="270366" cy="515997"/>
          </a:xfrm>
        </p:grpSpPr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EBB93F3C-FC73-8DFD-4E27-2C3FCE273A88}"/>
                </a:ext>
              </a:extLst>
            </p:cNvPr>
            <p:cNvSpPr/>
            <p:nvPr/>
          </p:nvSpPr>
          <p:spPr>
            <a:xfrm>
              <a:off x="0" y="0"/>
              <a:ext cx="270366" cy="515997"/>
            </a:xfrm>
            <a:custGeom>
              <a:avLst/>
              <a:gdLst/>
              <a:ahLst/>
              <a:cxnLst/>
              <a:rect l="l" t="t" r="r" b="b"/>
              <a:pathLst>
                <a:path w="270366" h="515997">
                  <a:moveTo>
                    <a:pt x="135183" y="0"/>
                  </a:moveTo>
                  <a:cubicBezTo>
                    <a:pt x="60524" y="0"/>
                    <a:pt x="0" y="115510"/>
                    <a:pt x="0" y="257998"/>
                  </a:cubicBezTo>
                  <a:cubicBezTo>
                    <a:pt x="0" y="400487"/>
                    <a:pt x="60524" y="515997"/>
                    <a:pt x="135183" y="515997"/>
                  </a:cubicBezTo>
                  <a:cubicBezTo>
                    <a:pt x="209843" y="515997"/>
                    <a:pt x="270366" y="400487"/>
                    <a:pt x="270366" y="257998"/>
                  </a:cubicBezTo>
                  <a:cubicBezTo>
                    <a:pt x="270366" y="115510"/>
                    <a:pt x="209843" y="0"/>
                    <a:pt x="1351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3" name="TextBox 29">
              <a:extLst>
                <a:ext uri="{FF2B5EF4-FFF2-40B4-BE49-F238E27FC236}">
                  <a16:creationId xmlns:a16="http://schemas.microsoft.com/office/drawing/2014/main" id="{DDCC78AC-3082-337A-446E-5E4AE5486808}"/>
                </a:ext>
              </a:extLst>
            </p:cNvPr>
            <p:cNvSpPr txBox="1"/>
            <p:nvPr/>
          </p:nvSpPr>
          <p:spPr>
            <a:xfrm>
              <a:off x="25347" y="10275"/>
              <a:ext cx="219673" cy="457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noProof="0"/>
            </a:p>
          </p:txBody>
        </p:sp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FA36ED5-810F-08AE-5279-0E7DAA1B2E5E}"/>
              </a:ext>
            </a:extLst>
          </p:cNvPr>
          <p:cNvSpPr txBox="1"/>
          <p:nvPr/>
        </p:nvSpPr>
        <p:spPr>
          <a:xfrm>
            <a:off x="1158351" y="4158997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g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182C3BD-2141-4168-A637-156593F6CF29}"/>
              </a:ext>
            </a:extLst>
          </p:cNvPr>
          <p:cNvSpPr txBox="1"/>
          <p:nvPr/>
        </p:nvSpPr>
        <p:spPr>
          <a:xfrm>
            <a:off x="1938267" y="4325851"/>
            <a:ext cx="26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/>
              <a:t>q</a:t>
            </a: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1B70B35A-7279-48E9-062F-B947AA48C3DC}"/>
              </a:ext>
            </a:extLst>
          </p:cNvPr>
          <p:cNvSpPr/>
          <p:nvPr/>
        </p:nvSpPr>
        <p:spPr>
          <a:xfrm rot="7189683">
            <a:off x="1118960" y="3692603"/>
            <a:ext cx="522922" cy="774552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59" name="Freeform 3">
            <a:extLst>
              <a:ext uri="{FF2B5EF4-FFF2-40B4-BE49-F238E27FC236}">
                <a16:creationId xmlns:a16="http://schemas.microsoft.com/office/drawing/2014/main" id="{F122D1D6-4372-8DC4-1862-B239713C9FB3}"/>
              </a:ext>
            </a:extLst>
          </p:cNvPr>
          <p:cNvSpPr/>
          <p:nvPr/>
        </p:nvSpPr>
        <p:spPr>
          <a:xfrm rot="9426125">
            <a:off x="2585759" y="4737282"/>
            <a:ext cx="293658" cy="431472"/>
          </a:xfrm>
          <a:custGeom>
            <a:avLst/>
            <a:gdLst/>
            <a:ahLst/>
            <a:cxnLst/>
            <a:rect l="l" t="t" r="r" b="b"/>
            <a:pathLst>
              <a:path w="4378699" h="4843903">
                <a:moveTo>
                  <a:pt x="0" y="0"/>
                </a:moveTo>
                <a:lnTo>
                  <a:pt x="4378699" y="0"/>
                </a:lnTo>
                <a:lnTo>
                  <a:pt x="4378699" y="4843903"/>
                </a:lnTo>
                <a:lnTo>
                  <a:pt x="0" y="484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/>
          </a:p>
        </p:txBody>
      </p:sp>
      <p:sp>
        <p:nvSpPr>
          <p:cNvPr id="60" name="AutoShape 4">
            <a:extLst>
              <a:ext uri="{FF2B5EF4-FFF2-40B4-BE49-F238E27FC236}">
                <a16:creationId xmlns:a16="http://schemas.microsoft.com/office/drawing/2014/main" id="{5EC7E35C-DDB2-540E-ED63-1D09D2601983}"/>
              </a:ext>
            </a:extLst>
          </p:cNvPr>
          <p:cNvSpPr/>
          <p:nvPr/>
        </p:nvSpPr>
        <p:spPr>
          <a:xfrm>
            <a:off x="1829380" y="4052421"/>
            <a:ext cx="688977" cy="75295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/>
          </a:p>
        </p:txBody>
      </p:sp>
      <p:pic>
        <p:nvPicPr>
          <p:cNvPr id="65" name="Imagem 64" descr="Uma imagem com captura de ecrã, amarelo, Gráficos&#10;&#10;Os conteúdos gerados por IA poderão estar incorretos.">
            <a:extLst>
              <a:ext uri="{FF2B5EF4-FFF2-40B4-BE49-F238E27FC236}">
                <a16:creationId xmlns:a16="http://schemas.microsoft.com/office/drawing/2014/main" id="{F6A8C0EE-495F-EBB7-D61F-F0041A10F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913" y="3358094"/>
            <a:ext cx="1474265" cy="1050277"/>
          </a:xfrm>
          <a:prstGeom prst="rect">
            <a:avLst/>
          </a:prstGeom>
        </p:spPr>
      </p:pic>
      <p:pic>
        <p:nvPicPr>
          <p:cNvPr id="66" name="Imagem 65" descr="Uma imagem com círculo, Saturação de cores, Objeto astronómico, criatividade&#10;&#10;Os conteúdos gerados por IA poderão estar incorretos.">
            <a:extLst>
              <a:ext uri="{FF2B5EF4-FFF2-40B4-BE49-F238E27FC236}">
                <a16:creationId xmlns:a16="http://schemas.microsoft.com/office/drawing/2014/main" id="{C58C82F1-E705-60C7-DFE2-4020F9573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426" y="2290520"/>
            <a:ext cx="834511" cy="3236989"/>
          </a:xfrm>
          <a:prstGeom prst="rect">
            <a:avLst/>
          </a:prstGeom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146AC51C-7D5E-886B-054B-0F530ABC0E52}"/>
              </a:ext>
            </a:extLst>
          </p:cNvPr>
          <p:cNvSpPr txBox="1"/>
          <p:nvPr/>
        </p:nvSpPr>
        <p:spPr>
          <a:xfrm>
            <a:off x="3925760" y="3708268"/>
            <a:ext cx="174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/>
              <a:t>Hadronization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23FC797-BAD7-BE1C-C5D5-DCF65D86DB2A}"/>
              </a:ext>
            </a:extLst>
          </p:cNvPr>
          <p:cNvSpPr/>
          <p:nvPr/>
        </p:nvSpPr>
        <p:spPr>
          <a:xfrm>
            <a:off x="5835172" y="2740070"/>
            <a:ext cx="310389" cy="2976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70" name="Imagem 69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13070DF2-2D25-38B8-A840-1FAFB93E2D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333" t="2704" r="-5000" b="82628"/>
          <a:stretch>
            <a:fillRect/>
          </a:stretch>
        </p:blipFill>
        <p:spPr>
          <a:xfrm>
            <a:off x="5891611" y="2812493"/>
            <a:ext cx="197509" cy="16457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D67EF984-BB1A-0842-B5CE-BB2A5245CC33}"/>
              </a:ext>
            </a:extLst>
          </p:cNvPr>
          <p:cNvSpPr/>
          <p:nvPr/>
        </p:nvSpPr>
        <p:spPr>
          <a:xfrm>
            <a:off x="5835170" y="4673900"/>
            <a:ext cx="310389" cy="2976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73" name="Imagem 72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C4067D41-5CCA-DC28-870C-BAF45CD721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3587" r="14223" b="419"/>
          <a:stretch>
            <a:fillRect/>
          </a:stretch>
        </p:blipFill>
        <p:spPr>
          <a:xfrm>
            <a:off x="5910099" y="4749449"/>
            <a:ext cx="153253" cy="158721"/>
          </a:xfrm>
          <a:prstGeom prst="rect">
            <a:avLst/>
          </a:prstGeom>
        </p:spPr>
      </p:pic>
      <p:sp>
        <p:nvSpPr>
          <p:cNvPr id="74" name="Freeform 28">
            <a:extLst>
              <a:ext uri="{FF2B5EF4-FFF2-40B4-BE49-F238E27FC236}">
                <a16:creationId xmlns:a16="http://schemas.microsoft.com/office/drawing/2014/main" id="{EADC578D-62B7-8D6B-D799-580115898078}"/>
              </a:ext>
            </a:extLst>
          </p:cNvPr>
          <p:cNvSpPr/>
          <p:nvPr/>
        </p:nvSpPr>
        <p:spPr>
          <a:xfrm>
            <a:off x="3243307" y="4787373"/>
            <a:ext cx="405232" cy="628173"/>
          </a:xfrm>
          <a:custGeom>
            <a:avLst/>
            <a:gdLst/>
            <a:ahLst/>
            <a:cxnLst/>
            <a:rect l="l" t="t" r="r" b="b"/>
            <a:pathLst>
              <a:path w="270366" h="515997">
                <a:moveTo>
                  <a:pt x="135183" y="0"/>
                </a:moveTo>
                <a:cubicBezTo>
                  <a:pt x="60524" y="0"/>
                  <a:pt x="0" y="115510"/>
                  <a:pt x="0" y="257998"/>
                </a:cubicBezTo>
                <a:cubicBezTo>
                  <a:pt x="0" y="400487"/>
                  <a:pt x="60524" y="515997"/>
                  <a:pt x="135183" y="515997"/>
                </a:cubicBezTo>
                <a:cubicBezTo>
                  <a:pt x="209843" y="515997"/>
                  <a:pt x="270366" y="400487"/>
                  <a:pt x="270366" y="257998"/>
                </a:cubicBezTo>
                <a:cubicBezTo>
                  <a:pt x="270366" y="115510"/>
                  <a:pt x="209843" y="0"/>
                  <a:pt x="135183" y="0"/>
                </a:cubicBezTo>
                <a:close/>
              </a:path>
            </a:pathLst>
          </a:custGeom>
          <a:gradFill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en-US" noProof="0"/>
          </a:p>
        </p:txBody>
      </p:sp>
      <p:pic>
        <p:nvPicPr>
          <p:cNvPr id="57" name="Imagem 56" descr="Uma imagem com círculo, Gráficos&#10;&#10;Os conteúdos gerados por IA poderão estar incorretos.">
            <a:extLst>
              <a:ext uri="{FF2B5EF4-FFF2-40B4-BE49-F238E27FC236}">
                <a16:creationId xmlns:a16="http://schemas.microsoft.com/office/drawing/2014/main" id="{7C356231-D9CA-3051-9568-11C0CE3CB4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511" y="4743654"/>
            <a:ext cx="410126" cy="668149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29D28FEB-1CB6-C4BE-FC09-1CA2D7E67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9404" y="4772823"/>
            <a:ext cx="475777" cy="356351"/>
          </a:xfrm>
          <a:prstGeom prst="rect">
            <a:avLst/>
          </a:prstGeom>
        </p:spPr>
      </p:pic>
      <p:pic>
        <p:nvPicPr>
          <p:cNvPr id="5" name="Imagem 4" descr="Uma imagem com Tipo de letra, Gráficos, símbolo, logótipo&#10;&#10;Os conteúdos gerados por IA poderão estar incorretos.">
            <a:extLst>
              <a:ext uri="{FF2B5EF4-FFF2-40B4-BE49-F238E27FC236}">
                <a16:creationId xmlns:a16="http://schemas.microsoft.com/office/drawing/2014/main" id="{3B8C7178-CFAF-DCA8-6416-5A2A932A1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6824" y="4778904"/>
            <a:ext cx="368748" cy="299861"/>
          </a:xfrm>
          <a:prstGeom prst="rect">
            <a:avLst/>
          </a:prstGeom>
        </p:spPr>
      </p:pic>
      <p:pic>
        <p:nvPicPr>
          <p:cNvPr id="6" name="Imagem 5" descr="Uma imagem com logótipo, símbolo, Gráficos, encarnado&#10;&#10;Os conteúdos gerados por IA poderão estar incorretos.">
            <a:extLst>
              <a:ext uri="{FF2B5EF4-FFF2-40B4-BE49-F238E27FC236}">
                <a16:creationId xmlns:a16="http://schemas.microsoft.com/office/drawing/2014/main" id="{E8887F94-0554-8829-D6BD-114786139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15414">
            <a:off x="2207370" y="5060581"/>
            <a:ext cx="532280" cy="277363"/>
          </a:xfrm>
          <a:prstGeom prst="rect">
            <a:avLst/>
          </a:prstGeom>
        </p:spPr>
      </p:pic>
      <p:pic>
        <p:nvPicPr>
          <p:cNvPr id="8" name="Imagem 7" descr="Uma imagem com círculo, Azul elétrico, azul&#10;&#10;Os conteúdos gerados por IA poderão estar incorretos.">
            <a:extLst>
              <a:ext uri="{FF2B5EF4-FFF2-40B4-BE49-F238E27FC236}">
                <a16:creationId xmlns:a16="http://schemas.microsoft.com/office/drawing/2014/main" id="{16DF7607-E2CA-FB1E-B27A-25DFED946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9067" y="5148768"/>
            <a:ext cx="223200" cy="2627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B2F12C-3EE6-351A-FC63-A9E29D8BBA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2040" y="3015293"/>
            <a:ext cx="182353" cy="267389"/>
          </a:xfrm>
          <a:prstGeom prst="rect">
            <a:avLst/>
          </a:prstGeom>
        </p:spPr>
      </p:pic>
      <p:pic>
        <p:nvPicPr>
          <p:cNvPr id="9" name="Imagem 8" descr="Uma imagem com círculo&#10;&#10;Os conteúdos gerados por IA poderão estar incorretos.">
            <a:extLst>
              <a:ext uri="{FF2B5EF4-FFF2-40B4-BE49-F238E27FC236}">
                <a16:creationId xmlns:a16="http://schemas.microsoft.com/office/drawing/2014/main" id="{2E130B93-F63B-3553-ABE3-D8C7B7A0C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4980" y="2354281"/>
            <a:ext cx="182353" cy="267389"/>
          </a:xfrm>
          <a:prstGeom prst="rect">
            <a:avLst/>
          </a:prstGeom>
        </p:spPr>
      </p:pic>
      <p:pic>
        <p:nvPicPr>
          <p:cNvPr id="10" name="Imagem 9" descr="Uma imagem com círculo&#10;&#10;Os conteúdos gerados por IA poderão estar incorretos.">
            <a:extLst>
              <a:ext uri="{FF2B5EF4-FFF2-40B4-BE49-F238E27FC236}">
                <a16:creationId xmlns:a16="http://schemas.microsoft.com/office/drawing/2014/main" id="{EA975F71-7FB4-44DB-AA84-34CA6539AF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7919" y="3097919"/>
            <a:ext cx="182353" cy="267389"/>
          </a:xfrm>
          <a:prstGeom prst="rect">
            <a:avLst/>
          </a:prstGeom>
        </p:spPr>
      </p:pic>
      <p:pic>
        <p:nvPicPr>
          <p:cNvPr id="12" name="Imagem 11" descr="Uma imagem com círculo&#10;&#10;Os conteúdos gerados por IA poderão estar incorretos.">
            <a:extLst>
              <a:ext uri="{FF2B5EF4-FFF2-40B4-BE49-F238E27FC236}">
                <a16:creationId xmlns:a16="http://schemas.microsoft.com/office/drawing/2014/main" id="{A9816AF5-E9C8-4D40-A951-346753449B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4979" y="3419244"/>
            <a:ext cx="182353" cy="267389"/>
          </a:xfrm>
          <a:prstGeom prst="rect">
            <a:avLst/>
          </a:prstGeom>
        </p:spPr>
      </p:pic>
      <p:pic>
        <p:nvPicPr>
          <p:cNvPr id="13" name="Imagem 12" descr="Uma imagem com círculo, Azul elétrico, azul&#10;&#10;Os conteúdos gerados por IA poderão estar incorretos.">
            <a:extLst>
              <a:ext uri="{FF2B5EF4-FFF2-40B4-BE49-F238E27FC236}">
                <a16:creationId xmlns:a16="http://schemas.microsoft.com/office/drawing/2014/main" id="{88DA545E-E0B8-9825-5514-AFECEC196F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5452" y="4010358"/>
            <a:ext cx="223200" cy="262725"/>
          </a:xfrm>
          <a:prstGeom prst="rect">
            <a:avLst/>
          </a:prstGeom>
        </p:spPr>
      </p:pic>
      <p:pic>
        <p:nvPicPr>
          <p:cNvPr id="14" name="Imagem 13" descr="Uma imagem com círculo, Azul elétrico, azul&#10;&#10;Os conteúdos gerados por IA poderão estar incorretos.">
            <a:extLst>
              <a:ext uri="{FF2B5EF4-FFF2-40B4-BE49-F238E27FC236}">
                <a16:creationId xmlns:a16="http://schemas.microsoft.com/office/drawing/2014/main" id="{D2705EF9-1B4C-83BC-33B5-1246F39F8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9573" y="4239876"/>
            <a:ext cx="223200" cy="262725"/>
          </a:xfrm>
          <a:prstGeom prst="rect">
            <a:avLst/>
          </a:prstGeom>
        </p:spPr>
      </p:pic>
      <p:pic>
        <p:nvPicPr>
          <p:cNvPr id="15" name="Imagem 14" descr="Uma imagem com círculo, Azul elétrico, azul&#10;&#10;Os conteúdos gerados por IA poderão estar incorretos.">
            <a:extLst>
              <a:ext uri="{FF2B5EF4-FFF2-40B4-BE49-F238E27FC236}">
                <a16:creationId xmlns:a16="http://schemas.microsoft.com/office/drawing/2014/main" id="{791CA24C-4F46-C9FE-2249-C849C6EE8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5452" y="4487755"/>
            <a:ext cx="223200" cy="262725"/>
          </a:xfrm>
          <a:prstGeom prst="rect">
            <a:avLst/>
          </a:prstGeom>
        </p:spPr>
      </p:pic>
      <p:pic>
        <p:nvPicPr>
          <p:cNvPr id="16" name="Imagem 15" descr="Uma imagem com círculo, Azul elétrico, azul&#10;&#10;Os conteúdos gerados por IA poderão estar incorretos.">
            <a:extLst>
              <a:ext uri="{FF2B5EF4-FFF2-40B4-BE49-F238E27FC236}">
                <a16:creationId xmlns:a16="http://schemas.microsoft.com/office/drawing/2014/main" id="{E77A4EF0-3CFD-5C85-8682-D3AD95F421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380" y="4717274"/>
            <a:ext cx="223200" cy="262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66782695-649E-87E1-8F2B-344B21876048}"/>
                  </a:ext>
                </a:extLst>
              </p:cNvPr>
              <p:cNvSpPr txBox="1"/>
              <p:nvPr/>
            </p:nvSpPr>
            <p:spPr>
              <a:xfrm>
                <a:off x="-56987" y="5913956"/>
                <a:ext cx="5891966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000" noProof="0">
                    <a:latin typeface="Bierstadt"/>
                  </a:rPr>
                  <a:t> are mesons with one charm/anti-charm quark</a:t>
                </a:r>
              </a:p>
            </p:txBody>
          </p:sp>
        </mc:Choice>
        <mc:Fallback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66782695-649E-87E1-8F2B-344B21876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987" y="5913956"/>
                <a:ext cx="5891966" cy="400110"/>
              </a:xfrm>
              <a:prstGeom prst="rect">
                <a:avLst/>
              </a:prstGeom>
              <a:blipFill>
                <a:blip r:embed="rId1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499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 animBg="1"/>
      <p:bldP spid="28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55" grpId="0"/>
      <p:bldP spid="56" grpId="0"/>
      <p:bldP spid="58" grpId="0" animBg="1"/>
      <p:bldP spid="59" grpId="0" animBg="1"/>
      <p:bldP spid="59" grpId="1" animBg="1"/>
      <p:bldP spid="60" grpId="0" animBg="1"/>
      <p:bldP spid="67" grpId="0"/>
      <p:bldP spid="69" grpId="0" animBg="1"/>
      <p:bldP spid="72" grpId="0" animBg="1"/>
      <p:bldP spid="74" grpId="0" animBg="1"/>
      <p:bldP spid="74" grpId="1" animBg="1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A40DE6FE-BD60-B364-B5E4-DC76B354A810}"/>
              </a:ext>
            </a:extLst>
          </p:cNvPr>
          <p:cNvSpPr/>
          <p:nvPr/>
        </p:nvSpPr>
        <p:spPr>
          <a:xfrm flipV="1">
            <a:off x="-33291" y="-23150"/>
            <a:ext cx="10176337" cy="3344976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Triângulo retângulo 5">
            <a:extLst>
              <a:ext uri="{FF2B5EF4-FFF2-40B4-BE49-F238E27FC236}">
                <a16:creationId xmlns:a16="http://schemas.microsoft.com/office/drawing/2014/main" id="{7D6DF3D1-033D-160A-6C83-8D5E1D3E96F8}"/>
              </a:ext>
            </a:extLst>
          </p:cNvPr>
          <p:cNvSpPr/>
          <p:nvPr/>
        </p:nvSpPr>
        <p:spPr>
          <a:xfrm flipH="1">
            <a:off x="0" y="2832472"/>
            <a:ext cx="12191998" cy="4033978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4AD82F-A943-B70E-1348-9CABECAF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453" y="2344257"/>
            <a:ext cx="7072511" cy="2167531"/>
          </a:xfrm>
        </p:spPr>
        <p:txBody>
          <a:bodyPr>
            <a:normAutofit fontScale="90000"/>
          </a:bodyPr>
          <a:lstStyle/>
          <a:p>
            <a:r>
              <a:rPr lang="en-US" sz="9600" noProof="0"/>
              <a:t>HOW TO STUDY?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74473B20-6CDE-4BC6-70F6-2552386F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7</a:t>
            </a:fld>
            <a:endParaRPr lang="en-US" noProof="0"/>
          </a:p>
        </p:txBody>
      </p:sp>
      <p:pic>
        <p:nvPicPr>
          <p:cNvPr id="7" name="Imagem 6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1C046F01-40CF-D4E2-8D6E-10EB5790A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54A4FA12-9E28-5B97-49BB-07C79315E83D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379316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F70F-7D54-BAC7-9768-3F5D94E36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5">
            <a:extLst>
              <a:ext uri="{FF2B5EF4-FFF2-40B4-BE49-F238E27FC236}">
                <a16:creationId xmlns:a16="http://schemas.microsoft.com/office/drawing/2014/main" id="{32513799-C007-391C-6A89-C78EAC8A72E6}"/>
              </a:ext>
            </a:extLst>
          </p:cNvPr>
          <p:cNvSpPr/>
          <p:nvPr/>
        </p:nvSpPr>
        <p:spPr>
          <a:xfrm flipH="1">
            <a:off x="0" y="2832472"/>
            <a:ext cx="12191998" cy="4033978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5D2F53-E2FA-31EE-B974-76245F5B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358" y="1411223"/>
            <a:ext cx="8826154" cy="13011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noProof="0"/>
              <a:t>HOW TO STUDY?</a:t>
            </a:r>
            <a:endParaRPr lang="en-US" noProof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21F22C8-7F5E-6E85-C11D-7F5ED204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A5AB2D-BA1F-A824-8049-EE9B63AEE1E5}"/>
              </a:ext>
            </a:extLst>
          </p:cNvPr>
          <p:cNvSpPr txBox="1">
            <a:spLocks/>
          </p:cNvSpPr>
          <p:nvPr/>
        </p:nvSpPr>
        <p:spPr>
          <a:xfrm>
            <a:off x="1091389" y="3792990"/>
            <a:ext cx="8826154" cy="13011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noProof="0"/>
              <a:t>Simulations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2DA7D0C9-91BD-0C1F-8131-53B1B45B38BB}"/>
              </a:ext>
            </a:extLst>
          </p:cNvPr>
          <p:cNvSpPr/>
          <p:nvPr/>
        </p:nvSpPr>
        <p:spPr>
          <a:xfrm>
            <a:off x="1091389" y="4004441"/>
            <a:ext cx="1704364" cy="779090"/>
          </a:xfrm>
          <a:prstGeom prst="right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Triângulo retângulo 5">
            <a:extLst>
              <a:ext uri="{FF2B5EF4-FFF2-40B4-BE49-F238E27FC236}">
                <a16:creationId xmlns:a16="http://schemas.microsoft.com/office/drawing/2014/main" id="{4766C8BF-0F46-3427-7CD1-8E3127188016}"/>
              </a:ext>
            </a:extLst>
          </p:cNvPr>
          <p:cNvSpPr/>
          <p:nvPr/>
        </p:nvSpPr>
        <p:spPr>
          <a:xfrm flipV="1">
            <a:off x="-33291" y="-23150"/>
            <a:ext cx="10176337" cy="3344976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" name="Imagem 9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2D878497-A7B9-0A24-DC1F-98423FAA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7D1CD8EF-3EC8-048D-1EE2-CDEEE7B02633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</p:spTree>
    <p:extLst>
      <p:ext uri="{BB962C8B-B14F-4D97-AF65-F5344CB8AC3E}">
        <p14:creationId xmlns:p14="http://schemas.microsoft.com/office/powerpoint/2010/main" val="348069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5">
            <a:extLst>
              <a:ext uri="{FF2B5EF4-FFF2-40B4-BE49-F238E27FC236}">
                <a16:creationId xmlns:a16="http://schemas.microsoft.com/office/drawing/2014/main" id="{EC08AFD9-198F-0386-16F6-E62EA4458C8A}"/>
              </a:ext>
            </a:extLst>
          </p:cNvPr>
          <p:cNvSpPr/>
          <p:nvPr/>
        </p:nvSpPr>
        <p:spPr>
          <a:xfrm flipH="1">
            <a:off x="0" y="6113502"/>
            <a:ext cx="12191998" cy="752947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riângulo retângulo 5">
            <a:extLst>
              <a:ext uri="{FF2B5EF4-FFF2-40B4-BE49-F238E27FC236}">
                <a16:creationId xmlns:a16="http://schemas.microsoft.com/office/drawing/2014/main" id="{8106F2AB-8680-AEAD-D493-3D416468987E}"/>
              </a:ext>
            </a:extLst>
          </p:cNvPr>
          <p:cNvSpPr/>
          <p:nvPr/>
        </p:nvSpPr>
        <p:spPr>
          <a:xfrm flipV="1">
            <a:off x="-33291" y="-23150"/>
            <a:ext cx="12561622" cy="1766710"/>
          </a:xfrm>
          <a:custGeom>
            <a:avLst/>
            <a:gdLst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6682451 w 6682451"/>
              <a:gd name="connsiteY2" fmla="*/ 6423184 h 6423184"/>
              <a:gd name="connsiteX3" fmla="*/ 0 w 6682451"/>
              <a:gd name="connsiteY3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  <a:gd name="connsiteX0" fmla="*/ 0 w 6682451"/>
              <a:gd name="connsiteY0" fmla="*/ 6423184 h 6423184"/>
              <a:gd name="connsiteX1" fmla="*/ 0 w 6682451"/>
              <a:gd name="connsiteY1" fmla="*/ 0 h 6423184"/>
              <a:gd name="connsiteX2" fmla="*/ 2318794 w 6682451"/>
              <a:gd name="connsiteY2" fmla="*/ 3700472 h 6423184"/>
              <a:gd name="connsiteX3" fmla="*/ 6682451 w 6682451"/>
              <a:gd name="connsiteY3" fmla="*/ 6423184 h 6423184"/>
              <a:gd name="connsiteX4" fmla="*/ 0 w 6682451"/>
              <a:gd name="connsiteY4" fmla="*/ 6423184 h 642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451" h="6423184">
                <a:moveTo>
                  <a:pt x="0" y="6423184"/>
                </a:moveTo>
                <a:lnTo>
                  <a:pt x="0" y="0"/>
                </a:lnTo>
                <a:cubicBezTo>
                  <a:pt x="1100881" y="1059870"/>
                  <a:pt x="1437832" y="2548004"/>
                  <a:pt x="2318794" y="3700472"/>
                </a:cubicBezTo>
                <a:cubicBezTo>
                  <a:pt x="2720050" y="4202929"/>
                  <a:pt x="5227899" y="5515613"/>
                  <a:pt x="6682451" y="6423184"/>
                </a:cubicBezTo>
                <a:lnTo>
                  <a:pt x="0" y="6423184"/>
                </a:lnTo>
                <a:close/>
              </a:path>
            </a:pathLst>
          </a:custGeom>
          <a:blipFill dpi="0" rotWithShape="1">
            <a:blip r:embed="rId2">
              <a:alphaModFix amt="6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Imagem 11" descr="Uma imagem com captura de ecrã&#10;&#10;Os conteúdos gerados por IA poderão estar incorretos.">
            <a:extLst>
              <a:ext uri="{FF2B5EF4-FFF2-40B4-BE49-F238E27FC236}">
                <a16:creationId xmlns:a16="http://schemas.microsoft.com/office/drawing/2014/main" id="{C922C88D-B526-D7ED-0837-F48204C8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" y="63947"/>
            <a:ext cx="430896" cy="295007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6AB3EB63-506A-71A5-1CCB-D3BC6C4FE552}"/>
              </a:ext>
            </a:extLst>
          </p:cNvPr>
          <p:cNvSpPr txBox="1">
            <a:spLocks/>
          </p:cNvSpPr>
          <p:nvPr/>
        </p:nvSpPr>
        <p:spPr>
          <a:xfrm>
            <a:off x="10570491" y="18628"/>
            <a:ext cx="4788356" cy="446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/>
              <a:t>LIP Internships 2025</a:t>
            </a:r>
          </a:p>
        </p:txBody>
      </p:sp>
      <p:sp>
        <p:nvSpPr>
          <p:cNvPr id="8" name="Chaveta à esquerda 7">
            <a:extLst>
              <a:ext uri="{FF2B5EF4-FFF2-40B4-BE49-F238E27FC236}">
                <a16:creationId xmlns:a16="http://schemas.microsoft.com/office/drawing/2014/main" id="{11D73461-6B36-64D6-6F55-E8AE740E4526}"/>
              </a:ext>
            </a:extLst>
          </p:cNvPr>
          <p:cNvSpPr/>
          <p:nvPr/>
        </p:nvSpPr>
        <p:spPr>
          <a:xfrm>
            <a:off x="2444449" y="2046900"/>
            <a:ext cx="938324" cy="2033066"/>
          </a:xfrm>
          <a:prstGeom prst="leftBrac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637DA6-3B56-22F8-FA50-64B68350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HOW TO STUDY?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1EB83D-EA28-42CD-34C4-06496DB8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29" y="2772035"/>
            <a:ext cx="6228776" cy="752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noProof="0"/>
              <a:t>Simulations</a:t>
            </a:r>
          </a:p>
          <a:p>
            <a:endParaRPr lang="en-US" sz="2400" b="1" noProof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962D7BB-8331-771B-EEA0-AEA7F3A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noProof="0" smtClean="0"/>
              <a:t>9</a:t>
            </a:fld>
            <a:endParaRPr lang="en-US" noProof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7C1578-2A5B-9158-D1DA-0386FB182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637" y="1312679"/>
            <a:ext cx="3880837" cy="38017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1E3EBFDE-D11E-188C-66F2-31EA66C724D3}"/>
                  </a:ext>
                </a:extLst>
              </p:cNvPr>
              <p:cNvSpPr txBox="1"/>
              <p:nvPr/>
            </p:nvSpPr>
            <p:spPr>
              <a:xfrm>
                <a:off x="179929" y="4358564"/>
                <a:ext cx="8032778" cy="203132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28600" indent="-228600" algn="just">
                  <a:lnSpc>
                    <a:spcPct val="150000"/>
                  </a:lnSpc>
                  <a:buFont typeface=""/>
                  <a:buChar char="•"/>
                </a:pPr>
                <a:r>
                  <a:rPr lang="en-US" sz="2400" noProof="0">
                    <a:cs typeface="Arial"/>
                  </a:rPr>
                  <a:t>Proton-proton (pp) collisions are the basis of our study​.</a:t>
                </a:r>
              </a:p>
              <a:p>
                <a:pPr marL="228600" indent="-228600" algn="just">
                  <a:lnSpc>
                    <a:spcPct val="150000"/>
                  </a:lnSpc>
                  <a:buFont typeface=""/>
                  <a:buChar char="•"/>
                </a:pPr>
                <a:r>
                  <a:rPr lang="en-US" sz="2400" noProof="0">
                    <a:cs typeface="Arial"/>
                  </a:rPr>
                  <a:t>We will use MC (weighted distributions)​.</a:t>
                </a:r>
              </a:p>
              <a:p>
                <a:pPr marL="228600" indent="-228600" algn="just">
                  <a:lnSpc>
                    <a:spcPct val="150000"/>
                  </a:lnSpc>
                  <a:buFont typeface=""/>
                  <a:buChar char="•"/>
                </a:pPr>
                <a:r>
                  <a:rPr lang="en-US" sz="2400" noProof="0">
                    <a:cs typeface="Arial"/>
                  </a:rPr>
                  <a:t>We will tag charm and anti-charm pairs,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  <a:cs typeface="Arial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i="1" noProof="0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  <a:cs typeface="Arial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noProof="0">
                    <a:cs typeface="Arial"/>
                  </a:rPr>
                  <a:t>.</a:t>
                </a:r>
              </a:p>
              <a:p>
                <a:pPr marL="228600" indent="-228600">
                  <a:buFont typeface=""/>
                  <a:buChar char="•"/>
                </a:pPr>
                <a:endParaRPr lang="en-US" noProof="0">
                  <a:latin typeface="Arial"/>
                  <a:cs typeface="Arial"/>
                </a:endParaRPr>
              </a:p>
            </p:txBody>
          </p:sp>
        </mc:Choice>
        <mc:Fallback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1E3EBFDE-D11E-188C-66F2-31EA66C72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29" y="4358564"/>
                <a:ext cx="8032778" cy="2031325"/>
              </a:xfrm>
              <a:prstGeom prst="rect">
                <a:avLst/>
              </a:prstGeom>
              <a:blipFill>
                <a:blip r:embed="rId5"/>
                <a:stretch>
                  <a:fillRect l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33B006C-0EFA-A7AF-A6D6-FA05EE36B723}"/>
                  </a:ext>
                </a:extLst>
              </p:cNvPr>
              <p:cNvSpPr txBox="1"/>
              <p:nvPr/>
            </p:nvSpPr>
            <p:spPr>
              <a:xfrm>
                <a:off x="2998682" y="2123703"/>
                <a:ext cx="4043261" cy="33239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buFont typeface="Wingdings"/>
                  <a:buChar char="Ø"/>
                </a:pPr>
                <a:r>
                  <a:rPr lang="en-US" sz="2400" b="1" noProof="0"/>
                  <a:t>Type: </a:t>
                </a:r>
                <a:r>
                  <a:rPr lang="en-US" sz="2400" noProof="0"/>
                  <a:t>Monte Carlo</a:t>
                </a:r>
              </a:p>
              <a:p>
                <a:pPr marL="342900" indent="-342900">
                  <a:buFont typeface="Wingdings"/>
                  <a:buChar char="Ø"/>
                </a:pPr>
                <a:r>
                  <a:rPr lang="en-US" sz="2400" b="1" noProof="0"/>
                  <a:t>Software:</a:t>
                </a:r>
                <a:r>
                  <a:rPr lang="en-US" sz="2400" noProof="0"/>
                  <a:t> Pythia 8.3</a:t>
                </a:r>
              </a:p>
              <a:p>
                <a:pPr marL="342900" indent="-342900">
                  <a:buFont typeface="Wingdings"/>
                  <a:buChar char="Ø"/>
                </a:pPr>
                <a:r>
                  <a:rPr lang="en-US" sz="2400" b="1" noProof="0" err="1"/>
                  <a:t>SoftDrop</a:t>
                </a:r>
                <a:r>
                  <a:rPr lang="en-US" sz="2400" b="1" noProof="0"/>
                  <a:t>: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0.2, 0.5</m:t>
                        </m:r>
                      </m:e>
                    </m:d>
                  </m:oMath>
                </a14:m>
                <a:endParaRPr lang="en-US" sz="2400" noProof="0"/>
              </a:p>
              <a:p>
                <a:pPr marL="342900" indent="-342900">
                  <a:buFont typeface="Wingdings"/>
                  <a:buChar char="Ø"/>
                </a:pPr>
                <a:r>
                  <a:rPr lang="en-US" sz="2400" b="1" noProof="0"/>
                  <a:t>Jet radius: </a:t>
                </a:r>
                <a:r>
                  <a:rPr lang="en-US" sz="2400" noProof="0"/>
                  <a:t>0.4</a:t>
                </a:r>
              </a:p>
              <a:p>
                <a:pPr marL="342900" indent="-342900">
                  <a:buFont typeface="Wingdings"/>
                  <a:buChar char="Ø"/>
                </a:pPr>
                <a:r>
                  <a:rPr lang="en-US" sz="2400" b="1" noProof="0"/>
                  <a:t>Jet </a:t>
                </a:r>
                <a:r>
                  <a:rPr lang="en-US" sz="2400" b="1" noProof="0" err="1"/>
                  <a:t>pT</a:t>
                </a:r>
                <a:r>
                  <a:rPr lang="en-US" sz="2400" b="1" noProof="0"/>
                  <a:t> </a:t>
                </a:r>
                <a:r>
                  <a:rPr lang="en-US" sz="2400" noProof="0"/>
                  <a:t>&gt; 200 GeV</a:t>
                </a:r>
                <a:endParaRPr lang="en-US" sz="2400" b="1" noProof="0"/>
              </a:p>
              <a:p>
                <a:pPr marL="342900" indent="-342900">
                  <a:lnSpc>
                    <a:spcPct val="150000"/>
                  </a:lnSpc>
                  <a:buFont typeface="Wingdings"/>
                  <a:buChar char="Ø"/>
                </a:pPr>
                <a:endParaRPr lang="en-US" sz="2400" b="1" noProof="0"/>
              </a:p>
              <a:p>
                <a:pPr marL="342900" indent="-342900">
                  <a:lnSpc>
                    <a:spcPct val="150000"/>
                  </a:lnSpc>
                  <a:buFont typeface="Wingdings"/>
                  <a:buChar char="Ø"/>
                </a:pPr>
                <a:endParaRPr lang="en-US" sz="2400" noProof="0"/>
              </a:p>
              <a:p>
                <a:endParaRPr lang="en-US" noProof="0"/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33B006C-0EFA-A7AF-A6D6-FA05EE36B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82" y="2123703"/>
                <a:ext cx="4043261" cy="3323987"/>
              </a:xfrm>
              <a:prstGeom prst="rect">
                <a:avLst/>
              </a:prstGeom>
              <a:blipFill>
                <a:blip r:embed="rId6"/>
                <a:stretch>
                  <a:fillRect l="-2112" t="-1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827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build="p"/>
    </p:bld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1216</Words>
  <Application>Microsoft Office PowerPoint</Application>
  <PresentationFormat>Ecrã Panorâmico</PresentationFormat>
  <Paragraphs>242</Paragraphs>
  <Slides>27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6" baseType="lpstr">
      <vt:lpstr>Aptos</vt:lpstr>
      <vt:lpstr>Arial</vt:lpstr>
      <vt:lpstr>Baguet Script</vt:lpstr>
      <vt:lpstr>Bierstadt</vt:lpstr>
      <vt:lpstr>Cambria Math</vt:lpstr>
      <vt:lpstr>Consolas</vt:lpstr>
      <vt:lpstr>Courier New</vt:lpstr>
      <vt:lpstr>Wingdings</vt:lpstr>
      <vt:lpstr>GestaltVTI</vt:lpstr>
      <vt:lpstr>Resolving the Fundamental QCD Degrees of Freedom</vt:lpstr>
      <vt:lpstr>Motivation – What is QGP?</vt:lpstr>
      <vt:lpstr>Motivation – Heavy Ions</vt:lpstr>
      <vt:lpstr>Motivation – Open Questions</vt:lpstr>
      <vt:lpstr>Formation Time</vt:lpstr>
      <vt:lpstr>Formation Time- Experimental Motivation</vt:lpstr>
      <vt:lpstr>HOW TO STUDY?</vt:lpstr>
      <vt:lpstr>HOW TO STUDY?</vt:lpstr>
      <vt:lpstr>HOW TO STUDY?</vt:lpstr>
      <vt:lpstr>Jets – What are Jets?</vt:lpstr>
      <vt:lpstr>Jets – Clustering/Reclustering</vt:lpstr>
      <vt:lpstr>HOW TO STUDY?</vt:lpstr>
      <vt:lpstr>Parton Level</vt:lpstr>
      <vt:lpstr>Parton Level</vt:lpstr>
      <vt:lpstr>Formation Time – Parton Level</vt:lpstr>
      <vt:lpstr>Formation Time – Hadron Level</vt:lpstr>
      <vt:lpstr>Formation Time – Comparison</vt:lpstr>
      <vt:lpstr>Formation time differences</vt:lpstr>
      <vt:lpstr>Formation time differences</vt:lpstr>
      <vt:lpstr>Quantiles</vt:lpstr>
      <vt:lpstr>Conclusions </vt:lpstr>
      <vt:lpstr>Conclusions – Future Work  </vt:lpstr>
      <vt:lpstr>References</vt:lpstr>
      <vt:lpstr>Extra Slides </vt:lpstr>
      <vt:lpstr>Apresentação do PowerPoint</vt:lpstr>
      <vt:lpstr>Apresentação do PowerPoint</vt:lpstr>
      <vt:lpstr>Formation Time - Boosts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Mastel RE</dc:creator>
  <cp:lastModifiedBy>Carolina Batista</cp:lastModifiedBy>
  <cp:revision>1</cp:revision>
  <dcterms:created xsi:type="dcterms:W3CDTF">2025-08-29T10:47:39Z</dcterms:created>
  <dcterms:modified xsi:type="dcterms:W3CDTF">2025-09-05T08:31:26Z</dcterms:modified>
</cp:coreProperties>
</file>