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  <p:sldMasterId id="2147484193" r:id="rId2"/>
    <p:sldMasterId id="2147484273" r:id="rId3"/>
    <p:sldMasterId id="2147484313" r:id="rId4"/>
    <p:sldMasterId id="2147484407" r:id="rId5"/>
    <p:sldMasterId id="2147484500" r:id="rId6"/>
    <p:sldMasterId id="2147484525" r:id="rId7"/>
  </p:sldMasterIdLst>
  <p:notesMasterIdLst>
    <p:notesMasterId r:id="rId42"/>
  </p:notesMasterIdLst>
  <p:sldIdLst>
    <p:sldId id="453" r:id="rId8"/>
    <p:sldId id="691" r:id="rId9"/>
    <p:sldId id="692" r:id="rId10"/>
    <p:sldId id="693" r:id="rId11"/>
    <p:sldId id="694" r:id="rId12"/>
    <p:sldId id="695" r:id="rId13"/>
    <p:sldId id="651" r:id="rId14"/>
    <p:sldId id="652" r:id="rId15"/>
    <p:sldId id="653" r:id="rId16"/>
    <p:sldId id="378" r:id="rId17"/>
    <p:sldId id="697" r:id="rId18"/>
    <p:sldId id="658" r:id="rId19"/>
    <p:sldId id="659" r:id="rId20"/>
    <p:sldId id="670" r:id="rId21"/>
    <p:sldId id="700" r:id="rId22"/>
    <p:sldId id="654" r:id="rId23"/>
    <p:sldId id="666" r:id="rId24"/>
    <p:sldId id="667" r:id="rId25"/>
    <p:sldId id="698" r:id="rId26"/>
    <p:sldId id="425" r:id="rId27"/>
    <p:sldId id="671" r:id="rId28"/>
    <p:sldId id="674" r:id="rId29"/>
    <p:sldId id="673" r:id="rId30"/>
    <p:sldId id="675" r:id="rId31"/>
    <p:sldId id="676" r:id="rId32"/>
    <p:sldId id="679" r:id="rId33"/>
    <p:sldId id="309" r:id="rId34"/>
    <p:sldId id="645" r:id="rId35"/>
    <p:sldId id="634" r:id="rId36"/>
    <p:sldId id="696" r:id="rId37"/>
    <p:sldId id="380" r:id="rId38"/>
    <p:sldId id="426" r:id="rId39"/>
    <p:sldId id="574" r:id="rId40"/>
    <p:sldId id="699" r:id="rId4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charset="0"/>
        <a:ea typeface="+mn-ea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charset="0"/>
        <a:ea typeface="+mn-ea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Comic Sans M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F1B3"/>
    <a:srgbClr val="7F7F7F"/>
    <a:srgbClr val="FF00FF"/>
    <a:srgbClr val="0000FF"/>
    <a:srgbClr val="32C933"/>
    <a:srgbClr val="FFB900"/>
    <a:srgbClr val="E5E699"/>
    <a:srgbClr val="00FFFF"/>
    <a:srgbClr val="518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085" autoAdjust="0"/>
    <p:restoredTop sz="93741" autoAdjust="0"/>
  </p:normalViewPr>
  <p:slideViewPr>
    <p:cSldViewPr>
      <p:cViewPr varScale="1">
        <p:scale>
          <a:sx n="120" d="100"/>
          <a:sy n="120" d="100"/>
        </p:scale>
        <p:origin x="248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62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5.xml"/><Relationship Id="rId18" Type="http://schemas.openxmlformats.org/officeDocument/2006/relationships/slide" Target="slides/slide22.xml"/><Relationship Id="rId3" Type="http://schemas.openxmlformats.org/officeDocument/2006/relationships/slide" Target="slides/slide4.xml"/><Relationship Id="rId21" Type="http://schemas.openxmlformats.org/officeDocument/2006/relationships/slide" Target="slides/slide25.xml"/><Relationship Id="rId7" Type="http://schemas.openxmlformats.org/officeDocument/2006/relationships/slide" Target="slides/slide8.xml"/><Relationship Id="rId12" Type="http://schemas.openxmlformats.org/officeDocument/2006/relationships/slide" Target="slides/slide14.xml"/><Relationship Id="rId17" Type="http://schemas.openxmlformats.org/officeDocument/2006/relationships/slide" Target="slides/slide21.xml"/><Relationship Id="rId2" Type="http://schemas.openxmlformats.org/officeDocument/2006/relationships/slide" Target="slides/slide3.xml"/><Relationship Id="rId16" Type="http://schemas.openxmlformats.org/officeDocument/2006/relationships/slide" Target="slides/slide18.xml"/><Relationship Id="rId20" Type="http://schemas.openxmlformats.org/officeDocument/2006/relationships/slide" Target="slides/slide24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3.xml"/><Relationship Id="rId5" Type="http://schemas.openxmlformats.org/officeDocument/2006/relationships/slide" Target="slides/slide6.xml"/><Relationship Id="rId15" Type="http://schemas.openxmlformats.org/officeDocument/2006/relationships/slide" Target="slides/slide17.xml"/><Relationship Id="rId10" Type="http://schemas.openxmlformats.org/officeDocument/2006/relationships/slide" Target="slides/slide12.xml"/><Relationship Id="rId19" Type="http://schemas.openxmlformats.org/officeDocument/2006/relationships/slide" Target="slides/slide23.xml"/><Relationship Id="rId4" Type="http://schemas.openxmlformats.org/officeDocument/2006/relationships/slide" Target="slides/slide5.xml"/><Relationship Id="rId9" Type="http://schemas.openxmlformats.org/officeDocument/2006/relationships/slide" Target="slides/slide11.xml"/><Relationship Id="rId14" Type="http://schemas.openxmlformats.org/officeDocument/2006/relationships/slide" Target="slides/slide16.xml"/><Relationship Id="rId22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0DAE12C4-A6DB-2149-B811-B8D87D8C097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213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5978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3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68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63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E9F0A-51CF-E641-92EA-960EB16B10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1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11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552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793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44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4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384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026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17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15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18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413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CD1827-6E29-D943-9477-1EEAED673904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58370" name="Rectangle 6"/>
          <p:cNvSpPr txBox="1">
            <a:spLocks noGrp="1" noChangeArrowheads="1"/>
          </p:cNvSpPr>
          <p:nvPr/>
        </p:nvSpPr>
        <p:spPr bwMode="auto">
          <a:xfrm>
            <a:off x="3883025" y="8685213"/>
            <a:ext cx="297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14338" eaLnBrk="0" hangingPunct="0">
              <a:tabLst>
                <a:tab pos="635000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635000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635000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635000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635000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68413" algn="l"/>
                <a:tab pos="1903413" algn="l"/>
                <a:tab pos="25384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fld id="{28C7F5B0-D029-B64C-8293-941EE5CC26E7}" type="slidenum">
              <a:rPr lang="en-GB" sz="1200">
                <a:solidFill>
                  <a:srgbClr val="000000"/>
                </a:solidFill>
                <a:cs typeface="Arial" charset="0"/>
              </a:rPr>
              <a:pPr algn="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t>19</a:t>
            </a:fld>
            <a:endParaRPr lang="en-GB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582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18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F047B2-BB4E-DB4D-A151-64ECA20918A1}" type="slidenum">
              <a:rPr lang="en-GB"/>
              <a:pPr>
                <a:defRPr/>
              </a:pPr>
              <a:t>20</a:t>
            </a:fld>
            <a:endParaRPr lang="en-GB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761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BA7E2-C1A6-954D-8C3D-62055B0ACAE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92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188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22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380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08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24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98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25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81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BA7E2-C1A6-954D-8C3D-62055B0ACAE3}" type="slidenum">
              <a:rPr lang="en-GB"/>
              <a:pPr>
                <a:defRPr/>
              </a:pPr>
              <a:t>26</a:t>
            </a:fld>
            <a:endParaRPr lang="en-GB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605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BA7E2-C1A6-954D-8C3D-62055B0ACAE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23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BA7E2-C1A6-954D-8C3D-62055B0ACAE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41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BA7E2-C1A6-954D-8C3D-62055B0ACAE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1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BA7E2-C1A6-954D-8C3D-62055B0ACAE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965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BA7E2-C1A6-954D-8C3D-62055B0ACAE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302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BA7E2-C1A6-954D-8C3D-62055B0ACAE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477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BA7E2-C1A6-954D-8C3D-62055B0ACAE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72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733800" y="2133600"/>
            <a:ext cx="5029200" cy="687388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4"/>
              <a:ext cx="1830" cy="798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1"/>
              <a:ext cx="1830" cy="524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1"/>
              <a:ext cx="4988" cy="102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/>
            </a:p>
          </p:txBody>
        </p:sp>
      </p:grpSp>
      <p:sp>
        <p:nvSpPr>
          <p:cNvPr id="615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DEB5D-0E52-8A4D-BA87-BDCD0E2945EF}" type="datetime1">
              <a:rPr lang="en-US"/>
              <a:pPr>
                <a:defRPr/>
              </a:pPr>
              <a:t>7/8/25</a:t>
            </a:fld>
            <a:endParaRPr lang="en-GB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210BFCC9-EFCC-FE44-9901-536C6EBCD1C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F31F6-E376-E84C-B7B5-DC9563BB8EA8}" type="slidenum">
              <a:rPr lang="en-GB" smtClean="0"/>
              <a:pPr>
                <a:defRPr/>
              </a:pPr>
              <a:t>‹nº›</a:t>
            </a:fld>
            <a:r>
              <a:rPr lang="mr-IN" b="0" dirty="0"/>
              <a:t>/28</a:t>
            </a:r>
            <a:endParaRPr lang="en-GB" b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28600"/>
            <a:ext cx="56769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F834E-35DA-3B44-86D4-48BDF1B44654}" type="slidenum">
              <a:rPr lang="en-GB" smtClean="0"/>
              <a:pPr>
                <a:defRPr/>
              </a:pPr>
              <a:t>‹nº›</a:t>
            </a:fld>
            <a:r>
              <a:rPr lang="mr-IN" b="0" dirty="0"/>
              <a:t>/28</a:t>
            </a:r>
            <a:endParaRPr lang="en-GB" b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295400"/>
            <a:ext cx="3810000" cy="4876800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79800-6F0B-5643-8D13-11A991EE83E3}" type="slidenum">
              <a:rPr lang="en-GB" smtClean="0"/>
              <a:pPr>
                <a:defRPr/>
              </a:pPr>
              <a:t>‹nº›</a:t>
            </a:fld>
            <a:r>
              <a:rPr lang="mr-IN" b="0" dirty="0"/>
              <a:t>/28</a:t>
            </a:r>
            <a:endParaRPr lang="en-GB" b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9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99177-9B1D-0747-9412-108D54491353}" type="slidenum">
              <a:rPr lang="en-GB" smtClean="0"/>
              <a:pPr>
                <a:defRPr/>
              </a:pPr>
              <a:t>‹nº›</a:t>
            </a:fld>
            <a:r>
              <a:rPr lang="mr-IN" b="0" dirty="0"/>
              <a:t>/28</a:t>
            </a:r>
            <a:endParaRPr lang="en-GB" b="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51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0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51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8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90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826A9507-D9C6-BC4B-A67F-7F7AB4A2EE88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90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4395" y="584200"/>
            <a:ext cx="5370490" cy="838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>
                <a:solidFill>
                  <a:srgbClr val="FF3300"/>
                </a:solidFill>
                <a:latin typeface="Arial"/>
              </a:rPr>
              <a:t>It’s collaborative!</a:t>
            </a:r>
            <a:endParaRPr lang="en-US" sz="3600" b="1" dirty="0">
              <a:solidFill>
                <a:srgbClr val="FF3300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7800" y="1663398"/>
            <a:ext cx="8778550" cy="467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14" descr="cernflags2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01742" y="555"/>
            <a:ext cx="3742267" cy="316390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4795284" y="5348731"/>
            <a:ext cx="3508744" cy="265815"/>
          </a:xfrm>
          <a:prstGeom prst="rect">
            <a:avLst/>
          </a:prstGeom>
          <a:solidFill>
            <a:srgbClr val="FF00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65" charset="2"/>
              <a:buNone/>
            </a:pPr>
            <a:endParaRPr lang="en-US" sz="240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84303" y="5660619"/>
            <a:ext cx="985283" cy="265815"/>
          </a:xfrm>
          <a:prstGeom prst="rect">
            <a:avLst/>
          </a:prstGeom>
          <a:solidFill>
            <a:srgbClr val="FF00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65" charset="2"/>
              <a:buNone/>
            </a:pPr>
            <a:endParaRPr lang="en-US" sz="2400">
              <a:solidFill>
                <a:srgbClr val="000000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9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90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8FC18C-FDBB-7343-8346-F9919FF5C102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90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865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45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90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9D89212-A9A7-D74A-8FA7-53AEE72EAA38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90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754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90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C9E3A98-D86B-7545-ACBB-1CD067F2E9AB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90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930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90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E959624-A626-AB40-B90B-970A88F22EB0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90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088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90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637B97E-6E8D-A544-AA60-AEFD0BF6C207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90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84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9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0984-145F-1A4E-8DA3-5FD64B53EBC0}" type="slidenum">
              <a:rPr lang="en-GB" smtClean="0"/>
              <a:pPr>
                <a:defRPr/>
              </a:pPr>
              <a:t>‹nº›</a:t>
            </a:fld>
            <a:r>
              <a:rPr lang="mr-IN" b="0" dirty="0"/>
              <a:t>/28</a:t>
            </a:r>
            <a:endParaRPr lang="en-GB" b="0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90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6792742-E452-C74F-8200-F33867EBFC4E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90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0642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603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60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90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BB38FC-5DEF-E54C-BE60-D0A6C6B3B351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90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5183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1154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92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90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0BAD0D7-341B-BE43-A762-08CA2F3F45E7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90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863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90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11B4600-AF7D-8C42-8D16-D85FD0F7F3C4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90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767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93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93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90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851261E1-5D58-5840-97F4-805564ACCDFD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905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9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406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510954" y="6553756"/>
            <a:ext cx="633046" cy="3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7CFF582-18F9-4FBC-B2DF-FBD4F0781B4B}" type="slidenum">
              <a:rPr lang="en-US" sz="180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1800">
              <a:solidFill>
                <a:srgbClr val="000000"/>
              </a:solidFill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510954" y="6553756"/>
            <a:ext cx="633046" cy="3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0B58E61-943F-44E3-8C5A-44B723E928E0}" type="slidenum">
              <a:rPr lang="en-US" sz="180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1800">
              <a:solidFill>
                <a:srgbClr val="000000"/>
              </a:solidFill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4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87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826A9507-D9C6-BC4B-A67F-7F7AB4A2EE88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87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8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4395" y="584200"/>
            <a:ext cx="5370490" cy="838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>
                <a:solidFill>
                  <a:srgbClr val="FF3300"/>
                </a:solidFill>
                <a:latin typeface="Arial"/>
              </a:rPr>
              <a:t>It’s collaborative!</a:t>
            </a:r>
            <a:endParaRPr lang="en-US" sz="3600" b="1" dirty="0">
              <a:solidFill>
                <a:srgbClr val="FF3300"/>
              </a:solidFill>
              <a:latin typeface="Arial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7800" y="1663398"/>
            <a:ext cx="8778550" cy="467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14" descr="cernflags2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01742" y="521"/>
            <a:ext cx="3742267" cy="316390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4795284" y="5348697"/>
            <a:ext cx="3508744" cy="265815"/>
          </a:xfrm>
          <a:prstGeom prst="rect">
            <a:avLst/>
          </a:prstGeom>
          <a:solidFill>
            <a:srgbClr val="FF00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65" charset="2"/>
              <a:buNone/>
            </a:pPr>
            <a:endParaRPr lang="en-US" sz="240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84303" y="5660585"/>
            <a:ext cx="985283" cy="265815"/>
          </a:xfrm>
          <a:prstGeom prst="rect">
            <a:avLst/>
          </a:prstGeom>
          <a:solidFill>
            <a:srgbClr val="FF00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65" charset="2"/>
              <a:buNone/>
            </a:pPr>
            <a:endParaRPr lang="en-US" sz="2400">
              <a:solidFill>
                <a:srgbClr val="000000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9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87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8FC18C-FDBB-7343-8346-F9919FF5C102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87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8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865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42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87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9D89212-A9A7-D74A-8FA7-53AEE72EAA38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87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8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75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954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115A5-DD2C-D947-B09F-FE0D9F16652D}" type="slidenum">
              <a:rPr lang="en-GB" smtClean="0"/>
              <a:pPr>
                <a:defRPr/>
              </a:pPr>
              <a:t>‹nº›</a:t>
            </a:fld>
            <a:r>
              <a:rPr lang="mr-IN" b="0" dirty="0"/>
              <a:t>/28</a:t>
            </a:r>
            <a:endParaRPr lang="en-GB" b="0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87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C9E3A98-D86B-7545-ACBB-1CD067F2E9AB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87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8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930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87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E959624-A626-AB40-B90B-970A88F22EB0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87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8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0889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87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637B97E-6E8D-A544-AA60-AEFD0BF6C207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87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8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847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87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6792742-E452-C74F-8200-F33867EBFC4E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87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8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0642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56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57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87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BB38FC-5DEF-E54C-BE60-D0A6C6B3B351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87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8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5183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112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5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87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0BAD0D7-341B-BE43-A762-08CA2F3F45E7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87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8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8637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87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11B4600-AF7D-8C42-8D16-D85FD0F7F3C4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87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8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767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5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5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87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851261E1-5D58-5840-97F4-805564ACCDFD}" type="datetime1">
              <a:rPr lang="en-US" sz="1800" smtClean="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7/8/25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87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8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7F7F7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C113B28-9B05-DA42-8F6D-C94F84DCF8E4}" type="slidenum">
              <a:rPr lang="en-US" smtClean="0"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406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510954" y="6553722"/>
            <a:ext cx="633046" cy="3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7CFF582-18F9-4FBC-B2DF-FBD4F0781B4B}" type="slidenum">
              <a:rPr lang="en-US" sz="180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1800">
              <a:solidFill>
                <a:srgbClr val="000000"/>
              </a:solidFill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8534400" cy="5715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510954" y="6553722"/>
            <a:ext cx="633046" cy="304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0B58E61-943F-44E3-8C5A-44B723E928E0}" type="slidenum">
              <a:rPr lang="en-US" sz="1800">
                <a:solidFill>
                  <a:srgbClr val="000000"/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1800">
              <a:solidFill>
                <a:srgbClr val="000000"/>
              </a:solidFill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A6AEF-98B6-3A4C-8176-79962BF8E7E7}" type="slidenum">
              <a:rPr lang="en-GB" smtClean="0"/>
              <a:pPr>
                <a:defRPr/>
              </a:pPr>
              <a:t>‹nº›</a:t>
            </a:fld>
            <a:r>
              <a:rPr lang="mr-IN" b="0" dirty="0"/>
              <a:t>/28</a:t>
            </a:r>
            <a:endParaRPr lang="en-GB" b="0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313"/>
            <a:ext cx="7772400" cy="1470183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46"/>
            <a:ext cx="6400800" cy="1753077"/>
          </a:xfrm>
          <a:prstGeom prst="rect">
            <a:avLst/>
          </a:prstGeom>
        </p:spPr>
        <p:txBody>
          <a:bodyPr vert="horz" lIns="82296" tIns="41148" rIns="82296" bIns="41148"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415822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485406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  <a:prstGeom prst="rect">
            <a:avLst/>
          </a:prstGeom>
        </p:spPr>
        <p:txBody>
          <a:bodyPr vert="horz" lIns="82296" tIns="41148" rIns="82296" bIns="41148"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  <a:prstGeom prst="rect">
            <a:avLst/>
          </a:prstGeom>
        </p:spPr>
        <p:txBody>
          <a:bodyPr vert="horz" lIns="82296" tIns="41148" rIns="82296" bIns="41148" anchor="b"/>
          <a:lstStyle>
            <a:lvl1pPr marL="0" indent="0">
              <a:buNone/>
              <a:defRPr sz="1800"/>
            </a:lvl1pPr>
            <a:lvl2pPr marL="411480" indent="0">
              <a:buNone/>
              <a:defRPr sz="1600"/>
            </a:lvl2pPr>
            <a:lvl3pPr marL="822960" indent="0">
              <a:buNone/>
              <a:defRPr sz="1400"/>
            </a:lvl3pPr>
            <a:lvl4pPr marL="1234440" indent="0">
              <a:buNone/>
              <a:defRPr sz="1300"/>
            </a:lvl4pPr>
            <a:lvl5pPr marL="1645920" indent="0">
              <a:buNone/>
              <a:defRPr sz="1300"/>
            </a:lvl5pPr>
            <a:lvl6pPr marL="2057400" indent="0">
              <a:buNone/>
              <a:defRPr sz="1300"/>
            </a:lvl6pPr>
            <a:lvl7pPr marL="2468880" indent="0">
              <a:buNone/>
              <a:defRPr sz="1300"/>
            </a:lvl7pPr>
            <a:lvl8pPr marL="2880360" indent="0">
              <a:buNone/>
              <a:defRPr sz="1300"/>
            </a:lvl8pPr>
            <a:lvl9pPr marL="329184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93686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46220" cy="4526280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600200"/>
            <a:ext cx="4046220" cy="4526280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686910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478"/>
            <a:ext cx="4040505" cy="640080"/>
          </a:xfrm>
          <a:prstGeom prst="rect">
            <a:avLst/>
          </a:prstGeom>
        </p:spPr>
        <p:txBody>
          <a:bodyPr vert="horz" lIns="82296" tIns="41148" rIns="82296" bIns="41148"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558"/>
            <a:ext cx="4040505" cy="3951923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90" y="1534478"/>
            <a:ext cx="4041933" cy="640080"/>
          </a:xfrm>
          <a:prstGeom prst="rect">
            <a:avLst/>
          </a:prstGeom>
        </p:spPr>
        <p:txBody>
          <a:bodyPr vert="horz" lIns="82296" tIns="41148" rIns="82296" bIns="41148"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90" y="2174558"/>
            <a:ext cx="4041933" cy="3951923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770987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810556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05430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938"/>
            <a:ext cx="3008948" cy="1161573"/>
          </a:xfrm>
          <a:prstGeom prst="rect">
            <a:avLst/>
          </a:prstGeom>
        </p:spPr>
        <p:txBody>
          <a:bodyPr vert="horz" lIns="82296" tIns="41148" rIns="82296" bIns="41148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70"/>
            <a:ext cx="3008948" cy="4692015"/>
          </a:xfrm>
          <a:prstGeom prst="rect">
            <a:avLst/>
          </a:prstGeom>
        </p:spPr>
        <p:txBody>
          <a:bodyPr vert="horz" lIns="82296" tIns="41148" rIns="82296" bIns="41148"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762111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  <a:prstGeom prst="rect">
            <a:avLst/>
          </a:prstGeom>
        </p:spPr>
        <p:txBody>
          <a:bodyPr vert="horz" lIns="82296" tIns="41148" rIns="82296" bIns="41148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  <a:prstGeom prst="rect">
            <a:avLst/>
          </a:prstGeom>
        </p:spPr>
        <p:txBody>
          <a:bodyPr vert="horz" lIns="82296" tIns="41148" rIns="82296" bIns="41148"/>
          <a:lstStyle>
            <a:lvl1pPr marL="0" indent="0">
              <a:buNone/>
              <a:defRPr sz="2900"/>
            </a:lvl1pPr>
            <a:lvl2pPr marL="411480" indent="0">
              <a:buNone/>
              <a:defRPr sz="2500"/>
            </a:lvl2pPr>
            <a:lvl3pPr marL="822960" indent="0">
              <a:buNone/>
              <a:defRPr sz="22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pt-PT" noProof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  <a:prstGeom prst="rect">
            <a:avLst/>
          </a:prstGeom>
        </p:spPr>
        <p:txBody>
          <a:bodyPr vert="horz" lIns="82296" tIns="41148" rIns="82296" bIns="41148"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162057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 lIns="82296" tIns="41148" rIns="82296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48593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FA517-F628-3A47-A2C5-9647A55D9AAB}" type="slidenum">
              <a:rPr lang="en-GB" smtClean="0"/>
              <a:pPr>
                <a:defRPr/>
              </a:pPr>
              <a:t>‹nº›</a:t>
            </a:fld>
            <a:r>
              <a:rPr lang="mr-IN" b="0" dirty="0"/>
              <a:t>/28</a:t>
            </a:r>
            <a:endParaRPr lang="en-GB" b="0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320"/>
            <a:ext cx="2057400" cy="5852160"/>
          </a:xfrm>
          <a:prstGeom prst="rect">
            <a:avLst/>
          </a:prstGeom>
        </p:spPr>
        <p:txBody>
          <a:bodyPr vert="eaVert" lIns="82296" tIns="41148" rIns="82296" bIns="41148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320"/>
            <a:ext cx="6035040" cy="5852160"/>
          </a:xfrm>
          <a:prstGeom prst="rect">
            <a:avLst/>
          </a:prstGeom>
        </p:spPr>
        <p:txBody>
          <a:bodyPr vert="eaVert" lIns="82296" tIns="41148" rIns="82296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223607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320"/>
            <a:ext cx="8229600" cy="585216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558888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903236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750584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126291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4790171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9279008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6247616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790529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324233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89ADB-C442-1847-84B6-38E8BC10A25B}" type="slidenum">
              <a:rPr lang="en-GB" smtClean="0"/>
              <a:pPr>
                <a:defRPr/>
              </a:pPr>
              <a:t>‹nº›</a:t>
            </a:fld>
            <a:r>
              <a:rPr lang="mr-IN" b="0" dirty="0"/>
              <a:t>/28</a:t>
            </a:r>
            <a:endParaRPr lang="en-GB" b="0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0767966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5146157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780792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733800" y="2133600"/>
            <a:ext cx="5029200" cy="687388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>
                <a:solidFill>
                  <a:srgbClr val="FFFFCC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4"/>
              <a:ext cx="1830" cy="798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>
                <a:solidFill>
                  <a:srgbClr val="FFFFCC"/>
                </a:solidFill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1"/>
              <a:ext cx="1830" cy="524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>
                <a:solidFill>
                  <a:srgbClr val="FFFFCC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1"/>
              <a:ext cx="4988" cy="102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>
                <a:solidFill>
                  <a:srgbClr val="FFFFCC"/>
                </a:solidFill>
              </a:endParaRPr>
            </a:p>
          </p:txBody>
        </p:sp>
      </p:grpSp>
      <p:sp>
        <p:nvSpPr>
          <p:cNvPr id="615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DEB5D-0E52-8A4D-BA87-BDCD0E2945EF}" type="datetime1">
              <a:rPr lang="en-US">
                <a:solidFill>
                  <a:srgbClr val="FFFFCC"/>
                </a:solidFill>
              </a:rPr>
              <a:pPr>
                <a:defRPr/>
              </a:pPr>
              <a:t>7/8/25</a:t>
            </a:fld>
            <a:endParaRPr lang="en-GB">
              <a:solidFill>
                <a:srgbClr val="FFFFCC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charset="0"/>
              </a:defRPr>
            </a:lvl1pPr>
          </a:lstStyle>
          <a:p>
            <a:pPr>
              <a:defRPr/>
            </a:pPr>
            <a:fld id="{210BFCC9-EFCC-FE44-9901-536C6EBCD1CB}" type="slidenum">
              <a:rPr lang="en-GB">
                <a:solidFill>
                  <a:srgbClr val="FFFFCC"/>
                </a:solidFill>
              </a:rPr>
              <a:pPr>
                <a:defRPr/>
              </a:pPr>
              <a:t>‹nº›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585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  <a:latin typeface="Comic Sans MS"/>
              </a:rPr>
              <a:t>pedro abreu – Partículas e Raios Cósmicos</a:t>
            </a:r>
            <a:endParaRPr lang="en-GB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99177-9B1D-0747-9412-108D54491353}" type="slidenum">
              <a:rPr lang="en-GB" smtClean="0">
                <a:solidFill>
                  <a:srgbClr val="FFFFCC"/>
                </a:solidFill>
                <a:latin typeface="Comic Sans MS"/>
              </a:rPr>
              <a:pPr>
                <a:defRPr/>
              </a:pPr>
              <a:t>‹nº›</a:t>
            </a:fld>
            <a:r>
              <a:rPr lang="mr-IN" b="0" dirty="0">
                <a:solidFill>
                  <a:srgbClr val="FFFFCC"/>
                </a:solidFill>
                <a:latin typeface="Comic Sans MS"/>
              </a:rPr>
              <a:t>/28</a:t>
            </a:r>
            <a:endParaRPr lang="en-GB" b="0" dirty="0">
              <a:solidFill>
                <a:srgbClr val="FFFFCC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513929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6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  <a:latin typeface="Comic Sans MS"/>
              </a:rPr>
              <a:t>pedro abreu – Partículas e Raios Cósmicos</a:t>
            </a:r>
            <a:endParaRPr lang="en-GB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0984-145F-1A4E-8DA3-5FD64B53EBC0}" type="slidenum">
              <a:rPr lang="en-GB" smtClean="0">
                <a:solidFill>
                  <a:srgbClr val="FFFFCC"/>
                </a:solidFill>
                <a:latin typeface="Comic Sans MS"/>
              </a:rPr>
              <a:pPr>
                <a:defRPr/>
              </a:pPr>
              <a:t>‹nº›</a:t>
            </a:fld>
            <a:r>
              <a:rPr lang="mr-IN" b="0" dirty="0">
                <a:solidFill>
                  <a:srgbClr val="FFFFCC"/>
                </a:solidFill>
                <a:latin typeface="Comic Sans MS"/>
              </a:rPr>
              <a:t>/28</a:t>
            </a:r>
            <a:endParaRPr lang="en-GB" b="0" dirty="0">
              <a:solidFill>
                <a:srgbClr val="FFFFCC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515082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954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  <a:latin typeface="Comic Sans MS"/>
              </a:rPr>
              <a:t>pedro abreu – Partículas e Raios Cósmicos</a:t>
            </a:r>
            <a:endParaRPr lang="en-GB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115A5-DD2C-D947-B09F-FE0D9F16652D}" type="slidenum">
              <a:rPr lang="en-GB" smtClean="0">
                <a:solidFill>
                  <a:srgbClr val="FFFFCC"/>
                </a:solidFill>
                <a:latin typeface="Comic Sans MS"/>
              </a:rPr>
              <a:pPr>
                <a:defRPr/>
              </a:pPr>
              <a:t>‹nº›</a:t>
            </a:fld>
            <a:r>
              <a:rPr lang="mr-IN" b="0" dirty="0">
                <a:solidFill>
                  <a:srgbClr val="FFFFCC"/>
                </a:solidFill>
                <a:latin typeface="Comic Sans MS"/>
              </a:rPr>
              <a:t>/28</a:t>
            </a:r>
            <a:endParaRPr lang="en-GB" b="0" dirty="0">
              <a:solidFill>
                <a:srgbClr val="FFFFCC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487313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  <a:latin typeface="Comic Sans MS"/>
              </a:rPr>
              <a:t>pedro abreu – Partículas e Raios Cósmicos</a:t>
            </a:r>
            <a:endParaRPr lang="en-GB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A6AEF-98B6-3A4C-8176-79962BF8E7E7}" type="slidenum">
              <a:rPr lang="en-GB" smtClean="0">
                <a:solidFill>
                  <a:srgbClr val="FFFFCC"/>
                </a:solidFill>
                <a:latin typeface="Comic Sans MS"/>
              </a:rPr>
              <a:pPr>
                <a:defRPr/>
              </a:pPr>
              <a:t>‹nº›</a:t>
            </a:fld>
            <a:r>
              <a:rPr lang="mr-IN" b="0" dirty="0">
                <a:solidFill>
                  <a:srgbClr val="FFFFCC"/>
                </a:solidFill>
                <a:latin typeface="Comic Sans MS"/>
              </a:rPr>
              <a:t>/28</a:t>
            </a:r>
            <a:endParaRPr lang="en-GB" b="0" dirty="0">
              <a:solidFill>
                <a:srgbClr val="FFFFCC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68058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  <a:latin typeface="Comic Sans MS"/>
              </a:rPr>
              <a:t>pedro abreu – Partículas e Raios Cósmicos</a:t>
            </a:r>
            <a:endParaRPr lang="en-GB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FA517-F628-3A47-A2C5-9647A55D9AAB}" type="slidenum">
              <a:rPr lang="en-GB" smtClean="0">
                <a:solidFill>
                  <a:srgbClr val="FFFFCC"/>
                </a:solidFill>
                <a:latin typeface="Comic Sans MS"/>
              </a:rPr>
              <a:pPr>
                <a:defRPr/>
              </a:pPr>
              <a:t>‹nº›</a:t>
            </a:fld>
            <a:r>
              <a:rPr lang="mr-IN" b="0" dirty="0">
                <a:solidFill>
                  <a:srgbClr val="FFFFCC"/>
                </a:solidFill>
                <a:latin typeface="Comic Sans MS"/>
              </a:rPr>
              <a:t>/28</a:t>
            </a:r>
            <a:endParaRPr lang="en-GB" b="0" dirty="0">
              <a:solidFill>
                <a:srgbClr val="FFFFCC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380683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  <a:latin typeface="Comic Sans MS"/>
              </a:rPr>
              <a:t>pedro abreu – Partículas e Raios Cósmicos</a:t>
            </a:r>
            <a:endParaRPr lang="en-GB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89ADB-C442-1847-84B6-38E8BC10A25B}" type="slidenum">
              <a:rPr lang="en-GB" smtClean="0">
                <a:solidFill>
                  <a:srgbClr val="FFFFCC"/>
                </a:solidFill>
                <a:latin typeface="Comic Sans MS"/>
              </a:rPr>
              <a:pPr>
                <a:defRPr/>
              </a:pPr>
              <a:t>‹nº›</a:t>
            </a:fld>
            <a:r>
              <a:rPr lang="mr-IN" b="0" dirty="0">
                <a:solidFill>
                  <a:srgbClr val="FFFFCC"/>
                </a:solidFill>
                <a:latin typeface="Comic Sans MS"/>
              </a:rPr>
              <a:t>/28</a:t>
            </a:r>
            <a:endParaRPr lang="en-GB" b="0" dirty="0">
              <a:solidFill>
                <a:srgbClr val="FFFFCC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1521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1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34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21366-0524-0746-98F0-4F22E9F35947}" type="slidenum">
              <a:rPr lang="en-GB" smtClean="0"/>
              <a:pPr>
                <a:defRPr/>
              </a:pPr>
              <a:t>‹nº›</a:t>
            </a:fld>
            <a:r>
              <a:rPr lang="mr-IN" b="0" dirty="0"/>
              <a:t>/28</a:t>
            </a:r>
            <a:endParaRPr lang="en-GB" b="0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1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51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  <a:latin typeface="Comic Sans MS"/>
              </a:rPr>
              <a:t>pedro abreu – Partículas e Raios Cósmicos</a:t>
            </a:r>
            <a:endParaRPr lang="en-GB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21366-0524-0746-98F0-4F22E9F35947}" type="slidenum">
              <a:rPr lang="en-GB" smtClean="0">
                <a:solidFill>
                  <a:srgbClr val="FFFFCC"/>
                </a:solidFill>
                <a:latin typeface="Comic Sans MS"/>
              </a:rPr>
              <a:pPr>
                <a:defRPr/>
              </a:pPr>
              <a:t>‹nº›</a:t>
            </a:fld>
            <a:r>
              <a:rPr lang="mr-IN" b="0" dirty="0">
                <a:solidFill>
                  <a:srgbClr val="FFFFCC"/>
                </a:solidFill>
                <a:latin typeface="Comic Sans MS"/>
              </a:rPr>
              <a:t>/28</a:t>
            </a:r>
            <a:endParaRPr lang="en-GB" b="0" dirty="0">
              <a:solidFill>
                <a:srgbClr val="FFFFCC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46782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  <a:latin typeface="Comic Sans MS"/>
              </a:rPr>
              <a:t>pedro abreu – Partículas e Raios Cósmicos</a:t>
            </a:r>
            <a:endParaRPr lang="en-GB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16414-E8AE-C040-B479-1008E998E00C}" type="slidenum">
              <a:rPr lang="en-GB" smtClean="0">
                <a:solidFill>
                  <a:srgbClr val="FFFFCC"/>
                </a:solidFill>
                <a:latin typeface="Comic Sans MS"/>
              </a:rPr>
              <a:pPr>
                <a:defRPr/>
              </a:pPr>
              <a:t>‹nº›</a:t>
            </a:fld>
            <a:r>
              <a:rPr lang="mr-IN" b="0" dirty="0">
                <a:solidFill>
                  <a:srgbClr val="FFFFCC"/>
                </a:solidFill>
                <a:latin typeface="Comic Sans MS"/>
              </a:rPr>
              <a:t>/28</a:t>
            </a:r>
            <a:endParaRPr lang="en-GB" b="0" dirty="0">
              <a:solidFill>
                <a:srgbClr val="FFFFCC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379221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  <a:latin typeface="Comic Sans MS"/>
              </a:rPr>
              <a:t>pedro abreu – Partículas e Raios Cósmicos</a:t>
            </a:r>
            <a:endParaRPr lang="en-GB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F31F6-E376-E84C-B7B5-DC9563BB8EA8}" type="slidenum">
              <a:rPr lang="en-GB" smtClean="0">
                <a:solidFill>
                  <a:srgbClr val="FFFFCC"/>
                </a:solidFill>
                <a:latin typeface="Comic Sans MS"/>
              </a:rPr>
              <a:pPr>
                <a:defRPr/>
              </a:pPr>
              <a:t>‹nº›</a:t>
            </a:fld>
            <a:r>
              <a:rPr lang="mr-IN" b="0" dirty="0">
                <a:solidFill>
                  <a:srgbClr val="FFFFCC"/>
                </a:solidFill>
                <a:latin typeface="Comic Sans MS"/>
              </a:rPr>
              <a:t>/28</a:t>
            </a:r>
            <a:endParaRPr lang="en-GB" b="0" dirty="0">
              <a:solidFill>
                <a:srgbClr val="FFFFCC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662290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28600"/>
            <a:ext cx="56769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  <a:latin typeface="Comic Sans MS"/>
              </a:rPr>
              <a:t>pedro abreu – Partículas e Raios Cósmicos</a:t>
            </a:r>
            <a:endParaRPr lang="en-GB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F834E-35DA-3B44-86D4-48BDF1B44654}" type="slidenum">
              <a:rPr lang="en-GB" smtClean="0">
                <a:solidFill>
                  <a:srgbClr val="FFFFCC"/>
                </a:solidFill>
                <a:latin typeface="Comic Sans MS"/>
              </a:rPr>
              <a:pPr>
                <a:defRPr/>
              </a:pPr>
              <a:t>‹nº›</a:t>
            </a:fld>
            <a:r>
              <a:rPr lang="mr-IN" b="0" dirty="0">
                <a:solidFill>
                  <a:srgbClr val="FFFFCC"/>
                </a:solidFill>
                <a:latin typeface="Comic Sans MS"/>
              </a:rPr>
              <a:t>/28</a:t>
            </a:r>
            <a:endParaRPr lang="en-GB" b="0" dirty="0">
              <a:solidFill>
                <a:srgbClr val="FFFFCC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324957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295400"/>
            <a:ext cx="3810000" cy="4876800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  <a:latin typeface="Comic Sans MS"/>
              </a:rPr>
              <a:t>pedro abreu – Partículas e Raios Cósmicos</a:t>
            </a:r>
            <a:endParaRPr lang="en-GB" dirty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79800-6F0B-5643-8D13-11A991EE83E3}" type="slidenum">
              <a:rPr lang="en-GB" smtClean="0">
                <a:solidFill>
                  <a:srgbClr val="FFFFCC"/>
                </a:solidFill>
                <a:latin typeface="Comic Sans MS"/>
              </a:rPr>
              <a:pPr>
                <a:defRPr/>
              </a:pPr>
              <a:t>‹nº›</a:t>
            </a:fld>
            <a:r>
              <a:rPr lang="mr-IN" b="0" dirty="0">
                <a:solidFill>
                  <a:srgbClr val="FFFFCC"/>
                </a:solidFill>
                <a:latin typeface="Comic Sans MS"/>
              </a:rPr>
              <a:t>/28</a:t>
            </a:r>
            <a:endParaRPr lang="en-GB" b="0" dirty="0">
              <a:solidFill>
                <a:srgbClr val="FFFFCC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01622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16414-E8AE-C040-B479-1008E998E00C}" type="slidenum">
              <a:rPr lang="en-GB" smtClean="0"/>
              <a:pPr>
                <a:defRPr/>
              </a:pPr>
              <a:t>‹nº›</a:t>
            </a:fld>
            <a:r>
              <a:rPr lang="mr-IN" b="0" dirty="0"/>
              <a:t>/28</a:t>
            </a:r>
            <a:endParaRPr lang="en-GB" b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tif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381000"/>
            <a:ext cx="8153400" cy="1600200"/>
            <a:chOff x="288" y="625"/>
            <a:chExt cx="5136" cy="1008"/>
          </a:xfrm>
        </p:grpSpPr>
        <p:sp>
          <p:nvSpPr>
            <p:cNvPr id="5123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/>
            </a:p>
          </p:txBody>
        </p:sp>
        <p:sp>
          <p:nvSpPr>
            <p:cNvPr id="5124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/>
            </a:p>
          </p:txBody>
        </p:sp>
        <p:sp>
          <p:nvSpPr>
            <p:cNvPr id="5125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/>
            </a:p>
          </p:txBody>
        </p:sp>
        <p:sp>
          <p:nvSpPr>
            <p:cNvPr id="5126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/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pt-PT" dirty="0"/>
              <a:t>terça-feira,</a:t>
            </a:r>
            <a:br>
              <a:rPr lang="pt-PT" dirty="0"/>
            </a:br>
            <a:r>
              <a:rPr lang="pt-PT" dirty="0"/>
              <a:t>4 de Novembro de 2014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600"/>
            </a:lvl1pPr>
          </a:lstStyle>
          <a:p>
            <a:pPr>
              <a:defRPr/>
            </a:pPr>
            <a:r>
              <a:rPr lang="pt-PT" dirty="0"/>
              <a:t>pedro abreu – Partículas e Raios Cósmicos</a:t>
            </a:r>
            <a:endParaRPr lang="en-GB" dirty="0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>
              <a:defRPr/>
            </a:pPr>
            <a:fld id="{0BDD8E60-10EC-B541-94F6-E9CA99D99377}" type="slidenum">
              <a:rPr lang="en-GB" smtClean="0"/>
              <a:pPr>
                <a:defRPr/>
              </a:pPr>
              <a:t>‹nº›</a:t>
            </a:fld>
            <a:r>
              <a:rPr lang="mr-IN" dirty="0"/>
              <a:t>/28</a:t>
            </a:r>
            <a:endParaRPr lang="en-GB" dirty="0"/>
          </a:p>
        </p:txBody>
      </p:sp>
      <p:sp>
        <p:nvSpPr>
          <p:cNvPr id="5133" name="Line 13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lIns="91439" tIns="45719" rIns="91439" bIns="45719">
            <a:prstTxWarp prst="textNoShape">
              <a:avLst/>
            </a:prstTxWarp>
          </a:bodyPr>
          <a:lstStyle/>
          <a:p>
            <a:pPr>
              <a:defRPr/>
            </a:pPr>
            <a:endParaRPr lang="pt-P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96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6pPr>
      <a:lvl7pPr marL="914391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7pPr>
      <a:lvl8pPr marL="1371587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8pPr>
      <a:lvl9pPr marL="1828782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Ø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q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v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575" indent="-22859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70" indent="-22859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66" indent="-22859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61" indent="-22859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pt-PT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814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7" eaLnBrk="1" fontAlgn="auto" hangingPunct="1">
              <a:spcBef>
                <a:spcPts val="0"/>
              </a:spcBef>
              <a:spcAft>
                <a:spcPts val="0"/>
              </a:spcAft>
            </a:pPr>
            <a:fld id="{4C0CE705-0215-4B30-B609-825C0F7E5DE4}" type="datetimeFigureOut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08/07/25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814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7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814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7" eaLnBrk="1" fontAlgn="auto" hangingPunct="1">
              <a:spcBef>
                <a:spcPts val="0"/>
              </a:spcBef>
              <a:spcAft>
                <a:spcPts val="0"/>
              </a:spcAft>
            </a:pPr>
            <a:fld id="{E7CF4B9C-3ACD-4C24-A8FE-B20E5E8DDB75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37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xStyles>
    <p:titleStyle>
      <a:lvl1pPr algn="ctr" defTabSz="91433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6" indent="-342876" algn="l" defTabSz="9143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8" indent="-285729" algn="l" defTabSz="91433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1" indent="-228584" algn="l" defTabSz="9143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8" indent="-228584" algn="l" defTabSz="91433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5" indent="-228584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3" indent="-228584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60" indent="-228584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7" indent="-228584" algn="l" defTabSz="9143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4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1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6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4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P-logo.tiff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028" y="164045"/>
            <a:ext cx="977900" cy="6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6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  <p:sldLayoutId id="2147484285" r:id="rId12"/>
    <p:sldLayoutId id="2147484286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P-logo.tiff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028" y="164045"/>
            <a:ext cx="977900" cy="6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6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  <p:sldLayoutId id="2147484325" r:id="rId12"/>
    <p:sldLayoutId id="2147484326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0" y="-11430"/>
            <a:ext cx="9189720" cy="754380"/>
          </a:xfrm>
          <a:prstGeom prst="rect">
            <a:avLst/>
          </a:prstGeom>
          <a:solidFill>
            <a:schemeClr val="accent1">
              <a:alpha val="66666"/>
            </a:schemeClr>
          </a:solidFill>
          <a:ln w="25400">
            <a:noFill/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 eaLnBrk="1" hangingPunct="1"/>
            <a:endParaRPr lang="pt-PT" sz="1800">
              <a:solidFill>
                <a:srgbClr val="000000"/>
              </a:solidFill>
              <a:latin typeface="Verdana" charset="0"/>
              <a:ea typeface="ヒラギノ角ゴ Pro W3" charset="0"/>
              <a:cs typeface="ヒラギノ角ゴ Pro W3" charset="0"/>
              <a:sym typeface="Verdana" charset="0"/>
            </a:endParaRPr>
          </a:p>
        </p:txBody>
      </p:sp>
      <p:sp>
        <p:nvSpPr>
          <p:cNvPr id="4098" name="Rectangle 2"/>
          <p:cNvSpPr>
            <a:spLocks/>
          </p:cNvSpPr>
          <p:nvPr/>
        </p:nvSpPr>
        <p:spPr bwMode="auto">
          <a:xfrm>
            <a:off x="3370220" y="154277"/>
            <a:ext cx="23935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eaLnBrk="1" hangingPunct="1"/>
            <a:r>
              <a:rPr lang="en-US" sz="2600" b="1">
                <a:solidFill>
                  <a:srgbClr val="FCFE17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rPr>
              <a:t>PARTÍCULAS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  <p:sldLayoutId id="2147484419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+mj-lt"/>
          <a:ea typeface="+mj-ea"/>
          <a:cs typeface="+mj-cs"/>
          <a:sym typeface="Copperplat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5pPr>
      <a:lvl6pPr marL="411480" algn="l" rtl="0" fontAlgn="base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6pPr>
      <a:lvl7pPr marL="822960" algn="l" rtl="0" fontAlgn="base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7pPr>
      <a:lvl8pPr marL="1234440" algn="l" rtl="0" fontAlgn="base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8pPr>
      <a:lvl9pPr marL="1645920" algn="l" rtl="0" fontAlgn="base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9pPr>
    </p:titleStyle>
    <p:bodyStyle>
      <a:lvl1pPr marL="342900" indent="-342900" algn="l" rtl="0" eaLnBrk="0" fontAlgn="base" hangingPunct="0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1pPr>
      <a:lvl2pPr marL="651510" indent="-342900" algn="l" rtl="0" eaLnBrk="0" fontAlgn="base" hangingPunct="0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2pPr>
      <a:lvl3pPr marL="960120" indent="-342900" algn="l" rtl="0" eaLnBrk="0" fontAlgn="base" hangingPunct="0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3pPr>
      <a:lvl4pPr marL="1268730" indent="-342900" algn="l" rtl="0" eaLnBrk="0" fontAlgn="base" hangingPunct="0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4pPr>
      <a:lvl5pPr marL="1577340" indent="-342900" algn="l" rtl="0" eaLnBrk="0" fontAlgn="base" hangingPunct="0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5pPr>
      <a:lvl6pPr marL="1988820" indent="-342900" algn="l" rtl="0" fontAlgn="base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6pPr>
      <a:lvl7pPr marL="2400300" indent="-342900" algn="l" rtl="0" fontAlgn="base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7pPr>
      <a:lvl8pPr marL="2811780" indent="-342900" algn="l" rtl="0" fontAlgn="base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8pPr>
      <a:lvl9pPr marL="3223260" indent="-342900" algn="l" rtl="0" fontAlgn="base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pt-PT"/>
      </a:defPPr>
      <a:lvl1pPr marL="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‹nº›</a:t>
            </a:fld>
            <a:r>
              <a:rPr lang="en-GB" dirty="0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414653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381000"/>
            <a:ext cx="8153400" cy="1600200"/>
            <a:chOff x="288" y="625"/>
            <a:chExt cx="5136" cy="1008"/>
          </a:xfrm>
        </p:grpSpPr>
        <p:sp>
          <p:nvSpPr>
            <p:cNvPr id="5123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>
                <a:solidFill>
                  <a:srgbClr val="FFFFCC"/>
                </a:solidFill>
              </a:endParaRPr>
            </a:p>
          </p:txBody>
        </p:sp>
        <p:sp>
          <p:nvSpPr>
            <p:cNvPr id="5124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>
                <a:solidFill>
                  <a:srgbClr val="FFFFCC"/>
                </a:solidFill>
              </a:endParaRPr>
            </a:p>
          </p:txBody>
        </p:sp>
        <p:sp>
          <p:nvSpPr>
            <p:cNvPr id="5125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>
                <a:solidFill>
                  <a:srgbClr val="FFFFCC"/>
                </a:solidFill>
              </a:endParaRPr>
            </a:p>
          </p:txBody>
        </p:sp>
        <p:sp>
          <p:nvSpPr>
            <p:cNvPr id="5126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pt-PT">
                <a:solidFill>
                  <a:srgbClr val="FFFFCC"/>
                </a:solidFill>
              </a:endParaRPr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terça-feira,</a:t>
            </a:r>
            <a:br>
              <a:rPr lang="pt-PT" dirty="0">
                <a:solidFill>
                  <a:srgbClr val="FFFFCC"/>
                </a:solidFill>
              </a:rPr>
            </a:br>
            <a:r>
              <a:rPr lang="pt-PT" dirty="0">
                <a:solidFill>
                  <a:srgbClr val="FFFFCC"/>
                </a:solidFill>
              </a:rPr>
              <a:t>17 de fevereiro de </a:t>
            </a:r>
            <a:r>
              <a:rPr lang="is-IS" dirty="0">
                <a:solidFill>
                  <a:srgbClr val="FFFFCC"/>
                </a:solidFill>
              </a:rPr>
              <a:t>2024</a:t>
            </a:r>
            <a:endParaRPr lang="pt-PT" dirty="0">
              <a:solidFill>
                <a:srgbClr val="FFFFCC"/>
              </a:solidFill>
            </a:endParaRP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600"/>
            </a:lvl1pPr>
          </a:lstStyle>
          <a:p>
            <a:pPr>
              <a:defRPr/>
            </a:pPr>
            <a:r>
              <a:rPr lang="pt-PT" dirty="0">
                <a:solidFill>
                  <a:srgbClr val="FFFFCC"/>
                </a:solidFill>
              </a:rPr>
              <a:t>pedro abreu – Partículas e Raios Cósmicos</a:t>
            </a:r>
            <a:endParaRPr lang="en-GB" dirty="0">
              <a:solidFill>
                <a:srgbClr val="FFFFCC"/>
              </a:solidFill>
            </a:endParaRP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>
              <a:defRPr/>
            </a:pPr>
            <a:fld id="{0BDD8E60-10EC-B541-94F6-E9CA99D99377}" type="slidenum">
              <a:rPr lang="en-GB" smtClean="0">
                <a:solidFill>
                  <a:srgbClr val="FFFFCC"/>
                </a:solidFill>
              </a:rPr>
              <a:pPr>
                <a:defRPr/>
              </a:pPr>
              <a:t>‹nº›</a:t>
            </a:fld>
            <a:r>
              <a:rPr lang="mr-IN" dirty="0">
                <a:solidFill>
                  <a:srgbClr val="FFFFCC"/>
                </a:solidFill>
              </a:rPr>
              <a:t>/28</a:t>
            </a:r>
            <a:endParaRPr lang="en-GB" dirty="0">
              <a:solidFill>
                <a:srgbClr val="FFFFCC"/>
              </a:solidFill>
            </a:endParaRPr>
          </a:p>
        </p:txBody>
      </p:sp>
      <p:sp>
        <p:nvSpPr>
          <p:cNvPr id="5133" name="Line 13"/>
          <p:cNvSpPr>
            <a:spLocks noChangeShapeType="1"/>
          </p:cNvSpPr>
          <p:nvPr userDrawn="1"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lIns="91439" tIns="45719" rIns="91439" bIns="45719">
            <a:prstTxWarp prst="textNoShape">
              <a:avLst/>
            </a:prstTxWarp>
          </a:bodyPr>
          <a:lstStyle/>
          <a:p>
            <a:pPr>
              <a:defRPr/>
            </a:pPr>
            <a:endParaRPr lang="pt-P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260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  <p:sldLayoutId id="2147484536" r:id="rId11"/>
    <p:sldLayoutId id="2147484537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96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6pPr>
      <a:lvl7pPr marL="914391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7pPr>
      <a:lvl8pPr marL="1371587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8pPr>
      <a:lvl9pPr marL="1828782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Ø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q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v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575" indent="-22859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70" indent="-22859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66" indent="-22859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61" indent="-22859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pt-PT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2.jpg"/><Relationship Id="rId5" Type="http://schemas.openxmlformats.org/officeDocument/2006/relationships/image" Target="NULL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png"/><Relationship Id="rId5" Type="http://schemas.openxmlformats.org/officeDocument/2006/relationships/image" Target="../media/image42.jpg"/><Relationship Id="rId4" Type="http://schemas.openxmlformats.org/officeDocument/2006/relationships/image" Target="../media/image4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5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0.wm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20.pn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1.jpe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9.jpeg"/><Relationship Id="rId11" Type="http://schemas.openxmlformats.org/officeDocument/2006/relationships/image" Target="../media/image37.png"/><Relationship Id="rId5" Type="http://schemas.openxmlformats.org/officeDocument/2006/relationships/image" Target="../media/image38.jpeg"/><Relationship Id="rId10" Type="http://schemas.openxmlformats.org/officeDocument/2006/relationships/image" Target="../media/image45.png"/><Relationship Id="rId4" Type="http://schemas.openxmlformats.org/officeDocument/2006/relationships/image" Target="../media/image390.png"/><Relationship Id="rId9" Type="http://schemas.openxmlformats.org/officeDocument/2006/relationships/image" Target="../media/image4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1DE122C-80FF-0BCF-92BB-05D4265BCC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35" r="12434"/>
          <a:stretch>
            <a:fillRect/>
          </a:stretch>
        </p:blipFill>
        <p:spPr>
          <a:xfrm>
            <a:off x="-56706" y="-27383"/>
            <a:ext cx="9200706" cy="6912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7595" y="1328966"/>
            <a:ext cx="5043753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nossa [IN]compreensão do Universo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91156" y="4838943"/>
            <a:ext cx="3132140" cy="1810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4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 Abreu</a:t>
            </a:r>
          </a:p>
          <a:p>
            <a:pPr algn="r"/>
            <a:r>
              <a:rPr lang="en-US" sz="14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LIP, IST</a:t>
            </a:r>
            <a:br>
              <a:rPr lang="en-US" sz="10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1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PT" sz="184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Masterclasses Pierre </a:t>
            </a:r>
            <a:r>
              <a:rPr lang="pt-PT" sz="1846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Auger</a:t>
            </a:r>
            <a:r>
              <a:rPr lang="pt-PT" sz="184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pt-PT" sz="184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Ciência Viva no Laboratório</a:t>
            </a:r>
            <a:br>
              <a:rPr lang="pt-PT" sz="184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84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LIP, Lisboa</a:t>
            </a:r>
          </a:p>
          <a:p>
            <a:pPr algn="r"/>
            <a:r>
              <a:rPr lang="en-US" sz="129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8.07.2025</a:t>
            </a:r>
            <a:endParaRPr lang="en-US" sz="147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IP-logo_white-100x68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5" y="5556475"/>
            <a:ext cx="1172367" cy="735886"/>
          </a:xfrm>
          <a:prstGeom prst="rect">
            <a:avLst/>
          </a:prstGeom>
        </p:spPr>
      </p:pic>
      <p:pic>
        <p:nvPicPr>
          <p:cNvPr id="8" name="Picture 7" descr="ist_logo_nov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544577"/>
            <a:ext cx="2094962" cy="7480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0706" y="42167"/>
            <a:ext cx="9144000" cy="861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323" dirty="0"/>
              <a:t>Raios Cósmicos</a:t>
            </a:r>
            <a:br>
              <a:rPr lang="pt-PT" sz="3323" dirty="0"/>
            </a:br>
            <a:r>
              <a:rPr lang="pt-PT" sz="2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Masterclasses Pierre </a:t>
            </a:r>
            <a:r>
              <a:rPr lang="pt-PT" sz="24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Auger</a:t>
            </a:r>
            <a:endParaRPr lang="pt-PT" sz="3323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74616" y="1038802"/>
            <a:ext cx="214674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77" i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[nova] janela para</a:t>
            </a:r>
          </a:p>
        </p:txBody>
      </p:sp>
    </p:spTree>
    <p:extLst>
      <p:ext uri="{BB962C8B-B14F-4D97-AF65-F5344CB8AC3E}">
        <p14:creationId xmlns:p14="http://schemas.microsoft.com/office/powerpoint/2010/main" val="1426531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icle_chart_2013-30x21-PT_low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" y="0"/>
            <a:ext cx="9031495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0200" y="11107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8794" y="3088793"/>
            <a:ext cx="6886412" cy="467820"/>
          </a:xfrm>
          <a:prstGeom prst="rect">
            <a:avLst/>
          </a:prstGeom>
          <a:solidFill>
            <a:srgbClr val="FFCC00">
              <a:alpha val="90000"/>
            </a:srgbClr>
          </a:solidFill>
          <a:ln>
            <a:solidFill>
              <a:srgbClr val="3C8C9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82292" tIns="41148" rIns="82292" bIns="41148" rtlCol="0">
            <a:spAutoFit/>
          </a:bodyPr>
          <a:lstStyle/>
          <a:p>
            <a:pPr algn="ctr" defTabSz="822893" eaLnBrk="1" hangingPunct="1"/>
            <a:r>
              <a:rPr lang="en-US" sz="2500" dirty="0">
                <a:solidFill>
                  <a:srgbClr val="BBE0E3">
                    <a:lumMod val="50000"/>
                  </a:srgbClr>
                </a:solidFill>
                <a:latin typeface="Gill Sans"/>
                <a:ea typeface="ヒラギノ角ゴ Pro W3"/>
                <a:cs typeface="ヒラギノ角ゴ Pro W3"/>
                <a:sym typeface="Verdana" charset="0"/>
              </a:rPr>
              <a:t>http://</a:t>
            </a:r>
            <a:r>
              <a:rPr lang="en-US" sz="2500" dirty="0" err="1">
                <a:solidFill>
                  <a:srgbClr val="BBE0E3">
                    <a:lumMod val="50000"/>
                  </a:srgbClr>
                </a:solidFill>
                <a:latin typeface="Gill Sans"/>
                <a:ea typeface="ヒラギノ角ゴ Pro W3"/>
                <a:cs typeface="ヒラギノ角ゴ Pro W3"/>
                <a:sym typeface="Verdana" charset="0"/>
              </a:rPr>
              <a:t>www.cpepphysics.org</a:t>
            </a:r>
            <a:r>
              <a:rPr lang="en-US" sz="2500" dirty="0">
                <a:solidFill>
                  <a:srgbClr val="BBE0E3">
                    <a:lumMod val="50000"/>
                  </a:srgbClr>
                </a:solidFill>
                <a:latin typeface="Gill Sans"/>
                <a:ea typeface="ヒラギノ角ゴ Pro W3"/>
                <a:cs typeface="ヒラギノ角ゴ Pro W3"/>
                <a:sym typeface="Verdana" charset="0"/>
              </a:rPr>
              <a:t>/fundamental-particles/</a:t>
            </a:r>
          </a:p>
        </p:txBody>
      </p:sp>
      <p:pic>
        <p:nvPicPr>
          <p:cNvPr id="13" name="Picture 12" descr="LIP-logo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028" y="164045"/>
            <a:ext cx="977900" cy="637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3C8C9EE6-AD0C-CE44-9DD3-6DDBFFDE8E39}"/>
              </a:ext>
            </a:extLst>
          </p:cNvPr>
          <p:cNvGrpSpPr/>
          <p:nvPr/>
        </p:nvGrpSpPr>
        <p:grpSpPr>
          <a:xfrm>
            <a:off x="1043608" y="1033008"/>
            <a:ext cx="5184576" cy="5420328"/>
            <a:chOff x="1043608" y="1033008"/>
            <a:chExt cx="5184576" cy="5420328"/>
          </a:xfrm>
        </p:grpSpPr>
        <p:pic>
          <p:nvPicPr>
            <p:cNvPr id="36" name="Picture 3" descr="spec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033008"/>
              <a:ext cx="5184576" cy="542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rapezoid 27"/>
            <p:cNvSpPr/>
            <p:nvPr/>
          </p:nvSpPr>
          <p:spPr>
            <a:xfrm rot="14088319">
              <a:off x="4368524" y="3136605"/>
              <a:ext cx="622975" cy="882360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67" name="Trapezoid 66"/>
            <p:cNvSpPr/>
            <p:nvPr/>
          </p:nvSpPr>
          <p:spPr>
            <a:xfrm rot="14088319">
              <a:off x="4200318" y="4731962"/>
              <a:ext cx="743364" cy="1061799"/>
            </a:xfrm>
            <a:prstGeom prst="trapezoid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Raios Cósmicos – Os maiores aceleradores no Universo!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476672"/>
            <a:ext cx="8111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 em função da energia (partículas que nos chegam)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238904" y="3785065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ordens de grandeza em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97031" y="6423719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4612" y="5075714"/>
            <a:ext cx="1029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Energia </a:t>
            </a:r>
          </a:p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dos protões </a:t>
            </a:r>
          </a:p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no LHC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48881" y="3420288"/>
            <a:ext cx="27156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 no centro de massa, </a:t>
            </a:r>
            <a:r>
              <a:rPr lang="pt-B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000" i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 a energia disponível numa colisão:</a:t>
            </a:r>
          </a:p>
        </p:txBody>
      </p:sp>
      <p:cxnSp>
        <p:nvCxnSpPr>
          <p:cNvPr id="51" name="Straight Arrow Connector 50"/>
          <p:cNvCxnSpPr>
            <a:cxnSpLocks/>
          </p:cNvCxnSpPr>
          <p:nvPr/>
        </p:nvCxnSpPr>
        <p:spPr>
          <a:xfrm>
            <a:off x="3169940" y="5661248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44008" y="4005064"/>
            <a:ext cx="12961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Inacessível no LHC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644008" y="4221088"/>
            <a:ext cx="1368152" cy="144016"/>
            <a:chOff x="4644008" y="4293096"/>
            <a:chExt cx="1368152" cy="144016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644008" y="4365104"/>
              <a:ext cx="1368152" cy="0"/>
            </a:xfrm>
            <a:prstGeom prst="straightConnector1">
              <a:avLst/>
            </a:prstGeom>
            <a:ln w="28575" cmpd="sng">
              <a:solidFill>
                <a:srgbClr val="FF33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644008" y="4293096"/>
              <a:ext cx="0" cy="144016"/>
            </a:xfrm>
            <a:prstGeom prst="line">
              <a:avLst/>
            </a:prstGeom>
            <a:ln>
              <a:solidFill>
                <a:srgbClr val="FF33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4622800" y="5741967"/>
            <a:ext cx="0" cy="2793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58352" y="5287512"/>
            <a:ext cx="133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Energia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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às Colisões no 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6F35F6B9-9EF2-EE40-975A-6F6231E3B18A}"/>
                  </a:ext>
                </a:extLst>
              </p:cNvPr>
              <p:cNvSpPr txBox="1"/>
              <p:nvPr/>
            </p:nvSpPr>
            <p:spPr>
              <a:xfrm>
                <a:off x="7020272" y="5786338"/>
                <a:ext cx="2006127" cy="44723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6F35F6B9-9EF2-EE40-975A-6F6231E3B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5786338"/>
                <a:ext cx="2006127" cy="447238"/>
              </a:xfrm>
              <a:prstGeom prst="rect">
                <a:avLst/>
              </a:prstGeom>
              <a:blipFill>
                <a:blip r:embed="rId5"/>
                <a:stretch>
                  <a:fillRect l="-2516" b="-571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6427623" y="4365104"/>
            <a:ext cx="2248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– Colisão frontal:</a:t>
            </a:r>
          </a:p>
        </p:txBody>
      </p:sp>
      <p:pic>
        <p:nvPicPr>
          <p:cNvPr id="28677" name="Picture 28676" descr="1201_portugal_ip4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842" r="11528" b="13678"/>
          <a:stretch/>
        </p:blipFill>
        <p:spPr>
          <a:xfrm>
            <a:off x="6228184" y="1340768"/>
            <a:ext cx="2719987" cy="1944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7C9AC222-E5D2-6449-AEA1-5A29E9B7C891}"/>
                  </a:ext>
                </a:extLst>
              </p:cNvPr>
              <p:cNvSpPr txBox="1"/>
              <p:nvPr/>
            </p:nvSpPr>
            <p:spPr>
              <a:xfrm>
                <a:off x="7327047" y="4653136"/>
                <a:ext cx="15141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pt-P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P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7C9AC222-E5D2-6449-AEA1-5A29E9B7C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047" y="4653136"/>
                <a:ext cx="1514197" cy="369332"/>
              </a:xfrm>
              <a:prstGeom prst="rect">
                <a:avLst/>
              </a:prstGeom>
              <a:blipFill>
                <a:blip r:embed="rId7"/>
                <a:stretch>
                  <a:fillRect l="-3333" b="-1333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3">
            <a:extLst>
              <a:ext uri="{FF2B5EF4-FFF2-40B4-BE49-F238E27FC236}">
                <a16:creationId xmlns:a16="http://schemas.microsoft.com/office/drawing/2014/main" id="{F58B5006-E01E-A946-B862-A85BC0A4708B}"/>
              </a:ext>
            </a:extLst>
          </p:cNvPr>
          <p:cNvSpPr txBox="1"/>
          <p:nvPr/>
        </p:nvSpPr>
        <p:spPr>
          <a:xfrm rot="16200000">
            <a:off x="224655" y="1506966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5663F78-A524-104D-8337-695394256799}"/>
              </a:ext>
            </a:extLst>
          </p:cNvPr>
          <p:cNvSpPr/>
          <p:nvPr/>
        </p:nvSpPr>
        <p:spPr>
          <a:xfrm>
            <a:off x="1388352" y="6423719"/>
            <a:ext cx="3928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ordens de grandeza em </a:t>
            </a:r>
            <a:endParaRPr lang="pt-PT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0378F4-C369-D242-8A23-F539695D5909}"/>
              </a:ext>
            </a:extLst>
          </p:cNvPr>
          <p:cNvSpPr/>
          <p:nvPr/>
        </p:nvSpPr>
        <p:spPr>
          <a:xfrm>
            <a:off x="1594327" y="1040339"/>
            <a:ext cx="676625" cy="65411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77F4784D-F252-204E-BD63-9487AF2D0714}"/>
              </a:ext>
            </a:extLst>
          </p:cNvPr>
          <p:cNvCxnSpPr>
            <a:cxnSpLocks/>
          </p:cNvCxnSpPr>
          <p:nvPr/>
        </p:nvCxnSpPr>
        <p:spPr>
          <a:xfrm>
            <a:off x="4622800" y="1650770"/>
            <a:ext cx="1584687" cy="1321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24CEDC7C-3987-1D41-AA49-95D2972FE11B}"/>
              </a:ext>
            </a:extLst>
          </p:cNvPr>
          <p:cNvSpPr/>
          <p:nvPr/>
        </p:nvSpPr>
        <p:spPr>
          <a:xfrm>
            <a:off x="7236297" y="5148481"/>
            <a:ext cx="1907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 Cósmico – </a:t>
            </a:r>
          </a:p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Colisão alvo “fixo”:</a:t>
            </a:r>
          </a:p>
        </p:txBody>
      </p:sp>
      <p:pic>
        <p:nvPicPr>
          <p:cNvPr id="30" name="Picture 26">
            <a:extLst>
              <a:ext uri="{FF2B5EF4-FFF2-40B4-BE49-F238E27FC236}">
                <a16:creationId xmlns:a16="http://schemas.microsoft.com/office/drawing/2014/main" id="{2B7A9926-866D-E64A-B7D0-FE005635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24" y="2117557"/>
            <a:ext cx="857966" cy="67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28">
            <a:extLst>
              <a:ext uri="{FF2B5EF4-FFF2-40B4-BE49-F238E27FC236}">
                <a16:creationId xmlns:a16="http://schemas.microsoft.com/office/drawing/2014/main" id="{DB1B2432-464B-E147-BE5F-B07EEE812E1D}"/>
              </a:ext>
            </a:extLst>
          </p:cNvPr>
          <p:cNvGrpSpPr>
            <a:grpSpLocks/>
          </p:cNvGrpSpPr>
          <p:nvPr/>
        </p:nvGrpSpPr>
        <p:grpSpPr bwMode="auto">
          <a:xfrm>
            <a:off x="1763763" y="2821531"/>
            <a:ext cx="431973" cy="632171"/>
            <a:chOff x="1075" y="2656"/>
            <a:chExt cx="646" cy="1044"/>
          </a:xfrm>
        </p:grpSpPr>
        <p:sp>
          <p:nvSpPr>
            <p:cNvPr id="32" name="Oval 29">
              <a:extLst>
                <a:ext uri="{FF2B5EF4-FFF2-40B4-BE49-F238E27FC236}">
                  <a16:creationId xmlns:a16="http://schemas.microsoft.com/office/drawing/2014/main" id="{5F7423DE-73B1-E646-9F71-288D12EB3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" y="2656"/>
              <a:ext cx="647" cy="83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sz="1400" b="1">
                <a:latin typeface="Verdana" charset="0"/>
              </a:endParaRPr>
            </a:p>
          </p:txBody>
        </p:sp>
        <p:sp>
          <p:nvSpPr>
            <p:cNvPr id="33" name="AutoShape 30">
              <a:extLst>
                <a:ext uri="{FF2B5EF4-FFF2-40B4-BE49-F238E27FC236}">
                  <a16:creationId xmlns:a16="http://schemas.microsoft.com/office/drawing/2014/main" id="{AA57CE33-5C13-6E4E-BB68-4A7E80DD3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3536"/>
              <a:ext cx="295" cy="166"/>
            </a:xfrm>
            <a:prstGeom prst="roundRect">
              <a:avLst>
                <a:gd name="adj" fmla="val 602"/>
              </a:avLst>
            </a:prstGeom>
            <a:solidFill>
              <a:srgbClr val="9966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sz="1400" b="1">
                <a:latin typeface="Verdana" charset="0"/>
              </a:endParaRPr>
            </a:p>
          </p:txBody>
        </p:sp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78F5955C-5838-3A43-B418-D5E419547B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6" y="3395"/>
              <a:ext cx="100" cy="16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EDCD4DAA-0E38-1740-8F39-FD7A296161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99" y="3381"/>
              <a:ext cx="102" cy="16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38" name="Picture 34">
            <a:extLst>
              <a:ext uri="{FF2B5EF4-FFF2-40B4-BE49-F238E27FC236}">
                <a16:creationId xmlns:a16="http://schemas.microsoft.com/office/drawing/2014/main" id="{98B09985-D1BF-1D4E-8ECD-E78269C2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26" y="2890606"/>
            <a:ext cx="790728" cy="59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4">
            <a:extLst>
              <a:ext uri="{FF2B5EF4-FFF2-40B4-BE49-F238E27FC236}">
                <a16:creationId xmlns:a16="http://schemas.microsoft.com/office/drawing/2014/main" id="{ED676103-9162-6442-A168-5EBA5B29B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1434262"/>
            <a:ext cx="21774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Modulação solar</a:t>
            </a:r>
            <a:endParaRPr lang="en-GB" sz="1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54">
            <a:extLst>
              <a:ext uri="{FF2B5EF4-FFF2-40B4-BE49-F238E27FC236}">
                <a16:creationId xmlns:a16="http://schemas.microsoft.com/office/drawing/2014/main" id="{995B7C5D-C0AC-4E4E-8847-1C858528081E}"/>
              </a:ext>
            </a:extLst>
          </p:cNvPr>
          <p:cNvCxnSpPr>
            <a:cxnSpLocks/>
          </p:cNvCxnSpPr>
          <p:nvPr/>
        </p:nvCxnSpPr>
        <p:spPr>
          <a:xfrm flipH="1" flipV="1">
            <a:off x="2259126" y="1489469"/>
            <a:ext cx="790728" cy="144938"/>
          </a:xfrm>
          <a:prstGeom prst="straightConnector1">
            <a:avLst/>
          </a:prstGeom>
          <a:ln w="9525" cmpd="sng">
            <a:solidFill>
              <a:srgbClr val="008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1693851B-EDD0-4549-9FED-0204AA34C5AC}"/>
              </a:ext>
            </a:extLst>
          </p:cNvPr>
          <p:cNvGrpSpPr/>
          <p:nvPr/>
        </p:nvGrpSpPr>
        <p:grpSpPr>
          <a:xfrm>
            <a:off x="2682872" y="1799471"/>
            <a:ext cx="1877037" cy="215444"/>
            <a:chOff x="2682872" y="1799471"/>
            <a:chExt cx="1877037" cy="215444"/>
          </a:xfrm>
        </p:grpSpPr>
        <p:sp>
          <p:nvSpPr>
            <p:cNvPr id="41" name="Text Box 10">
              <a:extLst>
                <a:ext uri="{FF2B5EF4-FFF2-40B4-BE49-F238E27FC236}">
                  <a16:creationId xmlns:a16="http://schemas.microsoft.com/office/drawing/2014/main" id="{E206E280-5304-3A44-8BBE-BEAA77FA8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9035" y="1799471"/>
              <a:ext cx="1320874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 eaLnBrk="0" hangingPunct="0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828675" eaLnBrk="0" hangingPunct="0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828675" eaLnBrk="0" hangingPunct="0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828675" eaLnBrk="0" hangingPunct="0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partícula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/m</a:t>
              </a:r>
              <a:r>
                <a:rPr lang="en-GB" sz="1400" b="1" baseline="33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</a:t>
              </a:r>
            </a:p>
          </p:txBody>
        </p:sp>
        <p:cxnSp>
          <p:nvCxnSpPr>
            <p:cNvPr id="43" name="Straight Arrow Connector 54">
              <a:extLst>
                <a:ext uri="{FF2B5EF4-FFF2-40B4-BE49-F238E27FC236}">
                  <a16:creationId xmlns:a16="http://schemas.microsoft.com/office/drawing/2014/main" id="{5E8AD58A-0AC6-4F49-8594-32EC37328C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2872" y="1946669"/>
              <a:ext cx="487068" cy="0"/>
            </a:xfrm>
            <a:prstGeom prst="straightConnector1">
              <a:avLst/>
            </a:prstGeom>
            <a:ln w="9525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CEDAC04F-0818-5A47-AF46-3A4131D77777}"/>
              </a:ext>
            </a:extLst>
          </p:cNvPr>
          <p:cNvGrpSpPr/>
          <p:nvPr/>
        </p:nvGrpSpPr>
        <p:grpSpPr>
          <a:xfrm>
            <a:off x="4226608" y="3270980"/>
            <a:ext cx="1538883" cy="459884"/>
            <a:chOff x="4226608" y="3270980"/>
            <a:chExt cx="1538883" cy="459884"/>
          </a:xfrm>
        </p:grpSpPr>
        <p:sp>
          <p:nvSpPr>
            <p:cNvPr id="49" name="Text Box 12">
              <a:extLst>
                <a:ext uri="{FF2B5EF4-FFF2-40B4-BE49-F238E27FC236}">
                  <a16:creationId xmlns:a16="http://schemas.microsoft.com/office/drawing/2014/main" id="{3B0276B1-1158-4B4E-9376-ACE337F037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6608" y="3270980"/>
              <a:ext cx="1538883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partícula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/m</a:t>
              </a:r>
              <a:r>
                <a:rPr lang="en-GB" sz="1400" b="1" baseline="33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ano</a:t>
              </a:r>
              <a:endParaRPr lang="en-GB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Straight Arrow Connector 54">
              <a:extLst>
                <a:ext uri="{FF2B5EF4-FFF2-40B4-BE49-F238E27FC236}">
                  <a16:creationId xmlns:a16="http://schemas.microsoft.com/office/drawing/2014/main" id="{9611C829-0391-5F40-8236-5259A28724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6345" y="3577785"/>
              <a:ext cx="161639" cy="153079"/>
            </a:xfrm>
            <a:prstGeom prst="straightConnector1">
              <a:avLst/>
            </a:prstGeom>
            <a:ln w="9525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7BEEFD99-0801-4743-983C-40A1D0D76299}"/>
              </a:ext>
            </a:extLst>
          </p:cNvPr>
          <p:cNvGrpSpPr/>
          <p:nvPr/>
        </p:nvGrpSpPr>
        <p:grpSpPr>
          <a:xfrm>
            <a:off x="2915816" y="4797732"/>
            <a:ext cx="2054388" cy="253068"/>
            <a:chOff x="2915816" y="4797732"/>
            <a:chExt cx="2054388" cy="253068"/>
          </a:xfrm>
        </p:grpSpPr>
        <p:sp>
          <p:nvSpPr>
            <p:cNvPr id="52" name="Text Box 15">
              <a:extLst>
                <a:ext uri="{FF2B5EF4-FFF2-40B4-BE49-F238E27FC236}">
                  <a16:creationId xmlns:a16="http://schemas.microsoft.com/office/drawing/2014/main" id="{D57BDDE5-9FDC-764D-9955-4B61B759EF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816" y="4797732"/>
              <a:ext cx="1638269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partícula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/km</a:t>
              </a:r>
              <a:r>
                <a:rPr lang="en-GB" sz="1400" b="1" baseline="33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ano</a:t>
              </a:r>
              <a:endParaRPr lang="en-GB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Straight Arrow Connector 54">
              <a:extLst>
                <a:ext uri="{FF2B5EF4-FFF2-40B4-BE49-F238E27FC236}">
                  <a16:creationId xmlns:a16="http://schemas.microsoft.com/office/drawing/2014/main" id="{E66D47A0-65C0-3D47-A7F2-28DB17879372}"/>
                </a:ext>
              </a:extLst>
            </p:cNvPr>
            <p:cNvCxnSpPr>
              <a:cxnSpLocks/>
            </p:cNvCxnSpPr>
            <p:nvPr/>
          </p:nvCxnSpPr>
          <p:spPr>
            <a:xfrm>
              <a:off x="4559909" y="4942610"/>
              <a:ext cx="410295" cy="108190"/>
            </a:xfrm>
            <a:prstGeom prst="straightConnector1">
              <a:avLst/>
            </a:prstGeom>
            <a:ln w="9525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E98F60D9-81E0-E840-8C46-E4758F990A8C}"/>
              </a:ext>
            </a:extLst>
          </p:cNvPr>
          <p:cNvGrpSpPr/>
          <p:nvPr/>
        </p:nvGrpSpPr>
        <p:grpSpPr>
          <a:xfrm>
            <a:off x="5707846" y="5126413"/>
            <a:ext cx="1312426" cy="646331"/>
            <a:chOff x="5707846" y="5126413"/>
            <a:chExt cx="1312426" cy="646331"/>
          </a:xfrm>
        </p:grpSpPr>
        <p:sp>
          <p:nvSpPr>
            <p:cNvPr id="58" name="Text Box 5">
              <a:extLst>
                <a:ext uri="{FF2B5EF4-FFF2-40B4-BE49-F238E27FC236}">
                  <a16:creationId xmlns:a16="http://schemas.microsoft.com/office/drawing/2014/main" id="{F6A81BDD-E70F-8C4E-AA48-253DF9C7D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6103" y="5126413"/>
              <a:ext cx="944169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828675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828675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828675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partícula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km</a:t>
              </a:r>
              <a:r>
                <a:rPr lang="en-GB" sz="1400" b="1" baseline="33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século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cxnSp>
          <p:nvCxnSpPr>
            <p:cNvPr id="61" name="Straight Arrow Connector 54">
              <a:extLst>
                <a:ext uri="{FF2B5EF4-FFF2-40B4-BE49-F238E27FC236}">
                  <a16:creationId xmlns:a16="http://schemas.microsoft.com/office/drawing/2014/main" id="{135E44ED-1578-854C-A2FD-5810885B09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7846" y="5572393"/>
              <a:ext cx="267422" cy="48775"/>
            </a:xfrm>
            <a:prstGeom prst="straightConnector1">
              <a:avLst/>
            </a:prstGeom>
            <a:ln w="9525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6">
            <a:extLst>
              <a:ext uri="{FF2B5EF4-FFF2-40B4-BE49-F238E27FC236}">
                <a16:creationId xmlns:a16="http://schemas.microsoft.com/office/drawing/2014/main" id="{233573AF-D801-8F08-A25E-37904020B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11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8" grpId="0"/>
      <p:bldP spid="14" grpId="0"/>
      <p:bldP spid="42" grpId="0"/>
      <p:bldP spid="2" grpId="0" animBg="1"/>
      <p:bldP spid="45" grpId="0"/>
      <p:bldP spid="25" grpId="0"/>
      <p:bldP spid="8" grpId="0"/>
      <p:bldP spid="11" grpId="0" animBg="1"/>
      <p:bldP spid="15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5444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Raios Cósmicos – origem das Auroras Boreais/Austrais</a:t>
            </a:r>
          </a:p>
        </p:txBody>
      </p:sp>
      <p:pic>
        <p:nvPicPr>
          <p:cNvPr id="32" name="Picture 1" descr="RC_AuroraBoreal.jpg">
            <a:extLst>
              <a:ext uri="{FF2B5EF4-FFF2-40B4-BE49-F238E27FC236}">
                <a16:creationId xmlns:a16="http://schemas.microsoft.com/office/drawing/2014/main" id="{5AF08253-EC83-0A42-9CAE-D1BDCCFD6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52245" r="51655" b="1849"/>
          <a:stretch/>
        </p:blipFill>
        <p:spPr>
          <a:xfrm>
            <a:off x="107504" y="673471"/>
            <a:ext cx="4331974" cy="3064769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2E1127E5-6D49-4140-B41B-0E26F4B8A126}"/>
              </a:ext>
            </a:extLst>
          </p:cNvPr>
          <p:cNvSpPr txBox="1"/>
          <p:nvPr/>
        </p:nvSpPr>
        <p:spPr>
          <a:xfrm>
            <a:off x="35496" y="78591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 Boreal</a:t>
            </a:r>
          </a:p>
        </p:txBody>
      </p:sp>
      <p:pic>
        <p:nvPicPr>
          <p:cNvPr id="34" name="Picture 3" descr="ISS_Aurora.jpg">
            <a:extLst>
              <a:ext uri="{FF2B5EF4-FFF2-40B4-BE49-F238E27FC236}">
                <a16:creationId xmlns:a16="http://schemas.microsoft.com/office/drawing/2014/main" id="{6BBC6553-9566-6C43-882F-1EDF976E7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14" y="673470"/>
            <a:ext cx="4269974" cy="3069509"/>
          </a:xfrm>
          <a:prstGeom prst="rect">
            <a:avLst/>
          </a:prstGeom>
        </p:spPr>
      </p:pic>
      <p:sp>
        <p:nvSpPr>
          <p:cNvPr id="35" name="TextBox 5">
            <a:extLst>
              <a:ext uri="{FF2B5EF4-FFF2-40B4-BE49-F238E27FC236}">
                <a16:creationId xmlns:a16="http://schemas.microsoft.com/office/drawing/2014/main" id="{2BDA6DE2-CA38-CD44-8609-21728F62DE16}"/>
              </a:ext>
            </a:extLst>
          </p:cNvPr>
          <p:cNvSpPr txBox="1"/>
          <p:nvPr/>
        </p:nvSpPr>
        <p:spPr>
          <a:xfrm>
            <a:off x="4796323" y="1073944"/>
            <a:ext cx="1791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 Austral</a:t>
            </a:r>
          </a:p>
          <a:p>
            <a:r>
              <a:rPr lang="pt-B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(vista da ISS)</a:t>
            </a:r>
          </a:p>
        </p:txBody>
      </p:sp>
      <p:pic>
        <p:nvPicPr>
          <p:cNvPr id="36" name="Picture 1" descr="RC_AuroraBoreal.jpg">
            <a:extLst>
              <a:ext uri="{FF2B5EF4-FFF2-40B4-BE49-F238E27FC236}">
                <a16:creationId xmlns:a16="http://schemas.microsoft.com/office/drawing/2014/main" id="{7662B8F0-BE3C-0040-9A06-42AB5730AF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t="9178" r="51655" b="51464"/>
          <a:stretch/>
        </p:blipFill>
        <p:spPr>
          <a:xfrm>
            <a:off x="107504" y="3850680"/>
            <a:ext cx="4331974" cy="264996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E311177-E682-6A47-8A09-53A4D206AF3C}"/>
              </a:ext>
            </a:extLst>
          </p:cNvPr>
          <p:cNvSpPr txBox="1"/>
          <p:nvPr/>
        </p:nvSpPr>
        <p:spPr>
          <a:xfrm>
            <a:off x="4601345" y="4405480"/>
            <a:ext cx="4168165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Partículas carregadas provenientes do </a:t>
            </a:r>
            <a:br>
              <a:rPr lang="pt-P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 e de outros locais, com energias “baixas”, são desviadas para os </a:t>
            </a:r>
            <a:r>
              <a:rPr lang="pt-PT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pólos</a:t>
            </a:r>
            <a:r>
              <a:rPr lang="pt-P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pelo campo magnético da Terra, levando à Aurora Boreal no Pólo Norte e Aurora Austral no Pólo Sul 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E475529-B5FD-9964-A73A-7E155E190A7E}"/>
              </a:ext>
            </a:extLst>
          </p:cNvPr>
          <p:cNvSpPr txBox="1">
            <a:spLocks/>
          </p:cNvSpPr>
          <p:nvPr/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pedro abreu - partículas e raios cósmicos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34E10B10-20A8-2181-9595-BA5A6D84568F}"/>
              </a:ext>
            </a:extLst>
          </p:cNvPr>
          <p:cNvSpPr txBox="1">
            <a:spLocks/>
          </p:cNvSpPr>
          <p:nvPr/>
        </p:nvSpPr>
        <p:spPr bwMode="auto">
          <a:xfrm>
            <a:off x="609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 de fevereiro</a:t>
            </a:r>
            <a:b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075786-EF77-D22D-3E56-5D6EED83C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12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883033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5444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Raios Cósmicos – Deteção no espaço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AF685D76-BB05-4848-AD30-1B0943DBA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8153"/>
            <a:ext cx="9144000" cy="4081087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84CDA303-AB70-8247-8A2C-10D69FCB4A1C}"/>
              </a:ext>
            </a:extLst>
          </p:cNvPr>
          <p:cNvSpPr txBox="1"/>
          <p:nvPr/>
        </p:nvSpPr>
        <p:spPr>
          <a:xfrm>
            <a:off x="107504" y="908720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(dos balões à Estação Espacial Internacional)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55B8FBC-23A2-A14E-B630-205759A3531B}"/>
              </a:ext>
            </a:extLst>
          </p:cNvPr>
          <p:cNvSpPr txBox="1"/>
          <p:nvPr/>
        </p:nvSpPr>
        <p:spPr>
          <a:xfrm>
            <a:off x="387264" y="5819341"/>
            <a:ext cx="6988003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AMS-02 foi instalado na ISS em 2011 e funcionará até 2028</a:t>
            </a:r>
          </a:p>
        </p:txBody>
      </p:sp>
      <p:pic>
        <p:nvPicPr>
          <p:cNvPr id="13" name="Picture 9" descr="RC_AuroraBoreal.jpg">
            <a:extLst>
              <a:ext uri="{FF2B5EF4-FFF2-40B4-BE49-F238E27FC236}">
                <a16:creationId xmlns:a16="http://schemas.microsoft.com/office/drawing/2014/main" id="{B32E603D-866B-0B4D-9478-5CF130DB9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1" t="51707" r="2637" b="1307"/>
          <a:stretch/>
        </p:blipFill>
        <p:spPr>
          <a:xfrm>
            <a:off x="25400" y="1600201"/>
            <a:ext cx="2692193" cy="195579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BE2827BA-4B9C-5F43-9BF6-D74B09963B2D}"/>
              </a:ext>
            </a:extLst>
          </p:cNvPr>
          <p:cNvSpPr txBox="1"/>
          <p:nvPr/>
        </p:nvSpPr>
        <p:spPr>
          <a:xfrm>
            <a:off x="6845174" y="940658"/>
            <a:ext cx="111120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AMS-02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5CED8F0-1829-A25A-7256-63AC4F486957}"/>
              </a:ext>
            </a:extLst>
          </p:cNvPr>
          <p:cNvSpPr txBox="1">
            <a:spLocks/>
          </p:cNvSpPr>
          <p:nvPr/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pedro abreu - partículas e raios cósmicos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EC4804B3-58FB-E924-B8C0-4A9B4A3631D1}"/>
              </a:ext>
            </a:extLst>
          </p:cNvPr>
          <p:cNvSpPr txBox="1">
            <a:spLocks/>
          </p:cNvSpPr>
          <p:nvPr/>
        </p:nvSpPr>
        <p:spPr bwMode="auto">
          <a:xfrm>
            <a:off x="609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 de fevereiro</a:t>
            </a:r>
            <a:b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434B58-55D4-4823-7924-7D2A1E220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13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807804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5444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passeio no espaço para ”reparar” AMS–02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137DC8E-E682-8F40-89C3-E136B28F6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1878"/>
            <a:ext cx="9144000" cy="6073506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0AD41530-652A-00F0-64EC-7710F043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14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51A0AB8-32DF-7C4D-5E50-A8A33D2530CD}"/>
              </a:ext>
            </a:extLst>
          </p:cNvPr>
          <p:cNvGrpSpPr/>
          <p:nvPr/>
        </p:nvGrpSpPr>
        <p:grpSpPr>
          <a:xfrm>
            <a:off x="539552" y="579079"/>
            <a:ext cx="7772400" cy="5876983"/>
            <a:chOff x="539552" y="579079"/>
            <a:chExt cx="7772400" cy="5876983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506C195-A0AC-30E8-AE0F-8D1BEC20B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52" y="579079"/>
              <a:ext cx="7772400" cy="5876983"/>
            </a:xfrm>
            <a:prstGeom prst="rect">
              <a:avLst/>
            </a:prstGeom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FA9BDC6A-2515-1EE7-DA58-7A1F65F7167D}"/>
                </a:ext>
              </a:extLst>
            </p:cNvPr>
            <p:cNvSpPr txBox="1"/>
            <p:nvPr/>
          </p:nvSpPr>
          <p:spPr>
            <a:xfrm>
              <a:off x="5076056" y="1988840"/>
              <a:ext cx="26997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Titillium Web" pitchFamily="2" charset="77"/>
                  <a:cs typeface="Arial" panose="020B0604020202020204" pitchFamily="34" charset="0"/>
                </a:rPr>
                <a:t>AMS-02 Coll., PRL 130, 211002 (2023)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399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3C8C9EE6-AD0C-CE44-9DD3-6DDBFFDE8E39}"/>
              </a:ext>
            </a:extLst>
          </p:cNvPr>
          <p:cNvGrpSpPr/>
          <p:nvPr/>
        </p:nvGrpSpPr>
        <p:grpSpPr>
          <a:xfrm>
            <a:off x="1043608" y="1033008"/>
            <a:ext cx="5184576" cy="5420328"/>
            <a:chOff x="1043608" y="1033008"/>
            <a:chExt cx="5184576" cy="5420328"/>
          </a:xfrm>
        </p:grpSpPr>
        <p:pic>
          <p:nvPicPr>
            <p:cNvPr id="36" name="Picture 3" descr="spec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033008"/>
              <a:ext cx="5184576" cy="542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rapezoid 27"/>
            <p:cNvSpPr/>
            <p:nvPr/>
          </p:nvSpPr>
          <p:spPr>
            <a:xfrm rot="14088319">
              <a:off x="4368524" y="3136605"/>
              <a:ext cx="622975" cy="882360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67" name="Trapezoid 66"/>
            <p:cNvSpPr/>
            <p:nvPr/>
          </p:nvSpPr>
          <p:spPr>
            <a:xfrm rot="14088319">
              <a:off x="4200318" y="4731962"/>
              <a:ext cx="743364" cy="1061799"/>
            </a:xfrm>
            <a:prstGeom prst="trapezoid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Raios Cósmicos – Os maiores aceleradores no Universo!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476672"/>
            <a:ext cx="8111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 em função da energia (partículas que nos chegam)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238904" y="3785065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ordens de grandeza em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97031" y="6423719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4612" y="5075714"/>
            <a:ext cx="1029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Energia </a:t>
            </a:r>
          </a:p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dos protões </a:t>
            </a:r>
          </a:p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no LHC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48881" y="3420288"/>
            <a:ext cx="27156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 no centro de massa, </a:t>
            </a:r>
            <a:r>
              <a:rPr lang="pt-B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000" i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 a energia disponível numa colisão:</a:t>
            </a:r>
          </a:p>
        </p:txBody>
      </p:sp>
      <p:cxnSp>
        <p:nvCxnSpPr>
          <p:cNvPr id="51" name="Straight Arrow Connector 50"/>
          <p:cNvCxnSpPr>
            <a:cxnSpLocks/>
          </p:cNvCxnSpPr>
          <p:nvPr/>
        </p:nvCxnSpPr>
        <p:spPr>
          <a:xfrm>
            <a:off x="3169940" y="5661248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44008" y="4005064"/>
            <a:ext cx="12961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Inacessível no LHC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644008" y="4221088"/>
            <a:ext cx="1368152" cy="144016"/>
            <a:chOff x="4644008" y="4293096"/>
            <a:chExt cx="1368152" cy="144016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644008" y="4365104"/>
              <a:ext cx="1368152" cy="0"/>
            </a:xfrm>
            <a:prstGeom prst="straightConnector1">
              <a:avLst/>
            </a:prstGeom>
            <a:ln w="28575" cmpd="sng">
              <a:solidFill>
                <a:srgbClr val="FF33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644008" y="4293096"/>
              <a:ext cx="0" cy="144016"/>
            </a:xfrm>
            <a:prstGeom prst="line">
              <a:avLst/>
            </a:prstGeom>
            <a:ln>
              <a:solidFill>
                <a:srgbClr val="FF33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4622800" y="5741967"/>
            <a:ext cx="0" cy="2793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58352" y="5287512"/>
            <a:ext cx="133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Energia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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às Colisões no 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6F35F6B9-9EF2-EE40-975A-6F6231E3B18A}"/>
                  </a:ext>
                </a:extLst>
              </p:cNvPr>
              <p:cNvSpPr txBox="1"/>
              <p:nvPr/>
            </p:nvSpPr>
            <p:spPr>
              <a:xfrm>
                <a:off x="7020272" y="5786338"/>
                <a:ext cx="2006127" cy="44723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6F35F6B9-9EF2-EE40-975A-6F6231E3B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5786338"/>
                <a:ext cx="2006127" cy="4472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6427623" y="4365104"/>
            <a:ext cx="2248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– Colisão frontal:</a:t>
            </a:r>
          </a:p>
        </p:txBody>
      </p:sp>
      <p:pic>
        <p:nvPicPr>
          <p:cNvPr id="28677" name="Picture 28676" descr="1201_portugal_ip4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842" r="11528" b="13678"/>
          <a:stretch/>
        </p:blipFill>
        <p:spPr>
          <a:xfrm>
            <a:off x="6228184" y="1340768"/>
            <a:ext cx="2719987" cy="1944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7C9AC222-E5D2-6449-AEA1-5A29E9B7C891}"/>
                  </a:ext>
                </a:extLst>
              </p:cNvPr>
              <p:cNvSpPr txBox="1"/>
              <p:nvPr/>
            </p:nvSpPr>
            <p:spPr>
              <a:xfrm>
                <a:off x="7327047" y="4653136"/>
                <a:ext cx="15141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pt-P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P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7C9AC222-E5D2-6449-AEA1-5A29E9B7C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047" y="4653136"/>
                <a:ext cx="151419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3">
            <a:extLst>
              <a:ext uri="{FF2B5EF4-FFF2-40B4-BE49-F238E27FC236}">
                <a16:creationId xmlns:a16="http://schemas.microsoft.com/office/drawing/2014/main" id="{F58B5006-E01E-A946-B862-A85BC0A4708B}"/>
              </a:ext>
            </a:extLst>
          </p:cNvPr>
          <p:cNvSpPr txBox="1"/>
          <p:nvPr/>
        </p:nvSpPr>
        <p:spPr>
          <a:xfrm rot="16200000">
            <a:off x="224655" y="1506966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5663F78-A524-104D-8337-695394256799}"/>
              </a:ext>
            </a:extLst>
          </p:cNvPr>
          <p:cNvSpPr/>
          <p:nvPr/>
        </p:nvSpPr>
        <p:spPr>
          <a:xfrm>
            <a:off x="1388352" y="6423719"/>
            <a:ext cx="3928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ordens de grandeza em </a:t>
            </a:r>
            <a:endParaRPr lang="pt-PT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0378F4-C369-D242-8A23-F539695D5909}"/>
              </a:ext>
            </a:extLst>
          </p:cNvPr>
          <p:cNvSpPr/>
          <p:nvPr/>
        </p:nvSpPr>
        <p:spPr>
          <a:xfrm>
            <a:off x="1594327" y="1040339"/>
            <a:ext cx="676625" cy="65411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77F4784D-F252-204E-BD63-9487AF2D0714}"/>
              </a:ext>
            </a:extLst>
          </p:cNvPr>
          <p:cNvCxnSpPr>
            <a:cxnSpLocks/>
          </p:cNvCxnSpPr>
          <p:nvPr/>
        </p:nvCxnSpPr>
        <p:spPr>
          <a:xfrm>
            <a:off x="4622800" y="1650770"/>
            <a:ext cx="1584687" cy="1321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24CEDC7C-3987-1D41-AA49-95D2972FE11B}"/>
              </a:ext>
            </a:extLst>
          </p:cNvPr>
          <p:cNvSpPr/>
          <p:nvPr/>
        </p:nvSpPr>
        <p:spPr>
          <a:xfrm>
            <a:off x="7236297" y="5148481"/>
            <a:ext cx="1907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 Cósmico – </a:t>
            </a:r>
          </a:p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Colisão alvo “fixo”:</a:t>
            </a:r>
          </a:p>
        </p:txBody>
      </p:sp>
      <p:pic>
        <p:nvPicPr>
          <p:cNvPr id="30" name="Picture 26">
            <a:extLst>
              <a:ext uri="{FF2B5EF4-FFF2-40B4-BE49-F238E27FC236}">
                <a16:creationId xmlns:a16="http://schemas.microsoft.com/office/drawing/2014/main" id="{2B7A9926-866D-E64A-B7D0-FE005635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24" y="2117557"/>
            <a:ext cx="857966" cy="67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28">
            <a:extLst>
              <a:ext uri="{FF2B5EF4-FFF2-40B4-BE49-F238E27FC236}">
                <a16:creationId xmlns:a16="http://schemas.microsoft.com/office/drawing/2014/main" id="{DB1B2432-464B-E147-BE5F-B07EEE812E1D}"/>
              </a:ext>
            </a:extLst>
          </p:cNvPr>
          <p:cNvGrpSpPr>
            <a:grpSpLocks/>
          </p:cNvGrpSpPr>
          <p:nvPr/>
        </p:nvGrpSpPr>
        <p:grpSpPr bwMode="auto">
          <a:xfrm>
            <a:off x="1763763" y="2821531"/>
            <a:ext cx="431973" cy="632171"/>
            <a:chOff x="1075" y="2656"/>
            <a:chExt cx="646" cy="1044"/>
          </a:xfrm>
        </p:grpSpPr>
        <p:sp>
          <p:nvSpPr>
            <p:cNvPr id="32" name="Oval 29">
              <a:extLst>
                <a:ext uri="{FF2B5EF4-FFF2-40B4-BE49-F238E27FC236}">
                  <a16:creationId xmlns:a16="http://schemas.microsoft.com/office/drawing/2014/main" id="{5F7423DE-73B1-E646-9F71-288D12EB3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" y="2656"/>
              <a:ext cx="647" cy="83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sz="1400" b="1">
                <a:latin typeface="Verdana" charset="0"/>
              </a:endParaRPr>
            </a:p>
          </p:txBody>
        </p:sp>
        <p:sp>
          <p:nvSpPr>
            <p:cNvPr id="33" name="AutoShape 30">
              <a:extLst>
                <a:ext uri="{FF2B5EF4-FFF2-40B4-BE49-F238E27FC236}">
                  <a16:creationId xmlns:a16="http://schemas.microsoft.com/office/drawing/2014/main" id="{AA57CE33-5C13-6E4E-BB68-4A7E80DD3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3536"/>
              <a:ext cx="295" cy="166"/>
            </a:xfrm>
            <a:prstGeom prst="roundRect">
              <a:avLst>
                <a:gd name="adj" fmla="val 602"/>
              </a:avLst>
            </a:prstGeom>
            <a:solidFill>
              <a:srgbClr val="9966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sz="1400" b="1">
                <a:latin typeface="Verdana" charset="0"/>
              </a:endParaRPr>
            </a:p>
          </p:txBody>
        </p:sp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78F5955C-5838-3A43-B418-D5E419547B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6" y="3395"/>
              <a:ext cx="100" cy="16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EDCD4DAA-0E38-1740-8F39-FD7A296161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99" y="3381"/>
              <a:ext cx="102" cy="16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38" name="Picture 34">
            <a:extLst>
              <a:ext uri="{FF2B5EF4-FFF2-40B4-BE49-F238E27FC236}">
                <a16:creationId xmlns:a16="http://schemas.microsoft.com/office/drawing/2014/main" id="{98B09985-D1BF-1D4E-8ECD-E78269C2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26" y="2890606"/>
            <a:ext cx="790728" cy="59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4">
            <a:extLst>
              <a:ext uri="{FF2B5EF4-FFF2-40B4-BE49-F238E27FC236}">
                <a16:creationId xmlns:a16="http://schemas.microsoft.com/office/drawing/2014/main" id="{ED676103-9162-6442-A168-5EBA5B29B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1434262"/>
            <a:ext cx="21774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Modulação solar</a:t>
            </a:r>
            <a:endParaRPr lang="en-GB" sz="1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54">
            <a:extLst>
              <a:ext uri="{FF2B5EF4-FFF2-40B4-BE49-F238E27FC236}">
                <a16:creationId xmlns:a16="http://schemas.microsoft.com/office/drawing/2014/main" id="{995B7C5D-C0AC-4E4E-8847-1C858528081E}"/>
              </a:ext>
            </a:extLst>
          </p:cNvPr>
          <p:cNvCxnSpPr>
            <a:cxnSpLocks/>
          </p:cNvCxnSpPr>
          <p:nvPr/>
        </p:nvCxnSpPr>
        <p:spPr>
          <a:xfrm flipH="1" flipV="1">
            <a:off x="2259126" y="1489469"/>
            <a:ext cx="790728" cy="144938"/>
          </a:xfrm>
          <a:prstGeom prst="straightConnector1">
            <a:avLst/>
          </a:prstGeom>
          <a:ln w="9525" cmpd="sng">
            <a:solidFill>
              <a:srgbClr val="0080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1693851B-EDD0-4549-9FED-0204AA34C5AC}"/>
              </a:ext>
            </a:extLst>
          </p:cNvPr>
          <p:cNvGrpSpPr/>
          <p:nvPr/>
        </p:nvGrpSpPr>
        <p:grpSpPr>
          <a:xfrm>
            <a:off x="2682872" y="1799471"/>
            <a:ext cx="1877037" cy="215444"/>
            <a:chOff x="2682872" y="1799471"/>
            <a:chExt cx="1877037" cy="215444"/>
          </a:xfrm>
        </p:grpSpPr>
        <p:sp>
          <p:nvSpPr>
            <p:cNvPr id="41" name="Text Box 10">
              <a:extLst>
                <a:ext uri="{FF2B5EF4-FFF2-40B4-BE49-F238E27FC236}">
                  <a16:creationId xmlns:a16="http://schemas.microsoft.com/office/drawing/2014/main" id="{E206E280-5304-3A44-8BBE-BEAA77FA8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9035" y="1799471"/>
              <a:ext cx="1320874" cy="2154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 eaLnBrk="0" hangingPunct="0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828675" eaLnBrk="0" hangingPunct="0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828675" eaLnBrk="0" hangingPunct="0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828675" eaLnBrk="0" hangingPunct="0"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partícula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/m</a:t>
              </a:r>
              <a:r>
                <a:rPr lang="en-GB" sz="1400" b="1" baseline="33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</a:t>
              </a:r>
            </a:p>
          </p:txBody>
        </p:sp>
        <p:cxnSp>
          <p:nvCxnSpPr>
            <p:cNvPr id="43" name="Straight Arrow Connector 54">
              <a:extLst>
                <a:ext uri="{FF2B5EF4-FFF2-40B4-BE49-F238E27FC236}">
                  <a16:creationId xmlns:a16="http://schemas.microsoft.com/office/drawing/2014/main" id="{5E8AD58A-0AC6-4F49-8594-32EC37328C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2872" y="1946669"/>
              <a:ext cx="487068" cy="0"/>
            </a:xfrm>
            <a:prstGeom prst="straightConnector1">
              <a:avLst/>
            </a:prstGeom>
            <a:ln w="9525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CEDAC04F-0818-5A47-AF46-3A4131D77777}"/>
              </a:ext>
            </a:extLst>
          </p:cNvPr>
          <p:cNvGrpSpPr/>
          <p:nvPr/>
        </p:nvGrpSpPr>
        <p:grpSpPr>
          <a:xfrm>
            <a:off x="4226608" y="3270980"/>
            <a:ext cx="1538883" cy="459884"/>
            <a:chOff x="4226608" y="3270980"/>
            <a:chExt cx="1538883" cy="459884"/>
          </a:xfrm>
        </p:grpSpPr>
        <p:sp>
          <p:nvSpPr>
            <p:cNvPr id="49" name="Text Box 12">
              <a:extLst>
                <a:ext uri="{FF2B5EF4-FFF2-40B4-BE49-F238E27FC236}">
                  <a16:creationId xmlns:a16="http://schemas.microsoft.com/office/drawing/2014/main" id="{3B0276B1-1158-4B4E-9376-ACE337F037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6608" y="3270980"/>
              <a:ext cx="1538883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partícula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/m</a:t>
              </a:r>
              <a:r>
                <a:rPr lang="en-GB" sz="1400" b="1" baseline="33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ano</a:t>
              </a:r>
              <a:endParaRPr lang="en-GB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Straight Arrow Connector 54">
              <a:extLst>
                <a:ext uri="{FF2B5EF4-FFF2-40B4-BE49-F238E27FC236}">
                  <a16:creationId xmlns:a16="http://schemas.microsoft.com/office/drawing/2014/main" id="{9611C829-0391-5F40-8236-5259A28724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6345" y="3577785"/>
              <a:ext cx="161639" cy="153079"/>
            </a:xfrm>
            <a:prstGeom prst="straightConnector1">
              <a:avLst/>
            </a:prstGeom>
            <a:ln w="9525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7BEEFD99-0801-4743-983C-40A1D0D76299}"/>
              </a:ext>
            </a:extLst>
          </p:cNvPr>
          <p:cNvGrpSpPr/>
          <p:nvPr/>
        </p:nvGrpSpPr>
        <p:grpSpPr>
          <a:xfrm>
            <a:off x="2915816" y="4797732"/>
            <a:ext cx="2054388" cy="253068"/>
            <a:chOff x="2915816" y="4797732"/>
            <a:chExt cx="2054388" cy="253068"/>
          </a:xfrm>
        </p:grpSpPr>
        <p:sp>
          <p:nvSpPr>
            <p:cNvPr id="52" name="Text Box 15">
              <a:extLst>
                <a:ext uri="{FF2B5EF4-FFF2-40B4-BE49-F238E27FC236}">
                  <a16:creationId xmlns:a16="http://schemas.microsoft.com/office/drawing/2014/main" id="{D57BDDE5-9FDC-764D-9955-4B61B759EF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816" y="4797732"/>
              <a:ext cx="1638269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828675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partícula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/km</a:t>
              </a:r>
              <a:r>
                <a:rPr lang="en-GB" sz="1400" b="1" baseline="33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ano</a:t>
              </a:r>
              <a:endParaRPr lang="en-GB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Straight Arrow Connector 54">
              <a:extLst>
                <a:ext uri="{FF2B5EF4-FFF2-40B4-BE49-F238E27FC236}">
                  <a16:creationId xmlns:a16="http://schemas.microsoft.com/office/drawing/2014/main" id="{E66D47A0-65C0-3D47-A7F2-28DB17879372}"/>
                </a:ext>
              </a:extLst>
            </p:cNvPr>
            <p:cNvCxnSpPr>
              <a:cxnSpLocks/>
            </p:cNvCxnSpPr>
            <p:nvPr/>
          </p:nvCxnSpPr>
          <p:spPr>
            <a:xfrm>
              <a:off x="4559909" y="4942610"/>
              <a:ext cx="410295" cy="108190"/>
            </a:xfrm>
            <a:prstGeom prst="straightConnector1">
              <a:avLst/>
            </a:prstGeom>
            <a:ln w="9525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E98F60D9-81E0-E840-8C46-E4758F990A8C}"/>
              </a:ext>
            </a:extLst>
          </p:cNvPr>
          <p:cNvGrpSpPr/>
          <p:nvPr/>
        </p:nvGrpSpPr>
        <p:grpSpPr>
          <a:xfrm>
            <a:off x="5707846" y="5126413"/>
            <a:ext cx="1312426" cy="646331"/>
            <a:chOff x="5707846" y="5126413"/>
            <a:chExt cx="1312426" cy="646331"/>
          </a:xfrm>
        </p:grpSpPr>
        <p:sp>
          <p:nvSpPr>
            <p:cNvPr id="58" name="Text Box 5">
              <a:extLst>
                <a:ext uri="{FF2B5EF4-FFF2-40B4-BE49-F238E27FC236}">
                  <a16:creationId xmlns:a16="http://schemas.microsoft.com/office/drawing/2014/main" id="{F6A81BDD-E70F-8C4E-AA48-253DF9C7D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6103" y="5126413"/>
              <a:ext cx="944169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828675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828675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828675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partícula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km</a:t>
              </a:r>
              <a:r>
                <a:rPr lang="en-GB" sz="1400" b="1" baseline="33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século</a:t>
              </a:r>
              <a:r>
                <a: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cxnSp>
          <p:nvCxnSpPr>
            <p:cNvPr id="61" name="Straight Arrow Connector 54">
              <a:extLst>
                <a:ext uri="{FF2B5EF4-FFF2-40B4-BE49-F238E27FC236}">
                  <a16:creationId xmlns:a16="http://schemas.microsoft.com/office/drawing/2014/main" id="{135E44ED-1578-854C-A2FD-5810885B09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7846" y="5572393"/>
              <a:ext cx="267422" cy="48775"/>
            </a:xfrm>
            <a:prstGeom prst="straightConnector1">
              <a:avLst/>
            </a:prstGeom>
            <a:ln w="9525" cmpd="sng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6">
            <a:extLst>
              <a:ext uri="{FF2B5EF4-FFF2-40B4-BE49-F238E27FC236}">
                <a16:creationId xmlns:a16="http://schemas.microsoft.com/office/drawing/2014/main" id="{233573AF-D801-8F08-A25E-37904020B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15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502743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Raios Cósmicos – Chuveiros de partículas</a:t>
            </a:r>
          </a:p>
        </p:txBody>
      </p:sp>
      <p:pic>
        <p:nvPicPr>
          <p:cNvPr id="15" name="Picture 65">
            <a:extLst>
              <a:ext uri="{FF2B5EF4-FFF2-40B4-BE49-F238E27FC236}">
                <a16:creationId xmlns:a16="http://schemas.microsoft.com/office/drawing/2014/main" id="{5274E2A2-8824-2E4F-9ECF-D2C0AF6E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80728"/>
            <a:ext cx="165893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F950156B-F24C-F943-A0D6-6BE6044C4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713718"/>
            <a:ext cx="2743200" cy="533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pt-PT" sz="2000" b="1" kern="0" dirty="0">
                <a:solidFill>
                  <a:schemeClr val="bg1"/>
                </a:solidFill>
                <a:latin typeface="Arial" charset="0"/>
                <a:cs typeface="+mn-cs"/>
              </a:rPr>
              <a:t>Pierre </a:t>
            </a:r>
            <a:r>
              <a:rPr lang="pt-PT" sz="2000" b="1" kern="0" dirty="0" err="1">
                <a:solidFill>
                  <a:schemeClr val="bg1"/>
                </a:solidFill>
                <a:latin typeface="Arial" charset="0"/>
                <a:cs typeface="+mn-cs"/>
              </a:rPr>
              <a:t>Auger</a:t>
            </a:r>
            <a:r>
              <a:rPr lang="pt-PT" sz="2000" b="1" kern="0" dirty="0">
                <a:solidFill>
                  <a:schemeClr val="bg1"/>
                </a:solidFill>
                <a:latin typeface="Arial" charset="0"/>
                <a:cs typeface="+mn-cs"/>
              </a:rPr>
              <a:t>, 1938</a:t>
            </a:r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080FD86E-2C37-6741-BC54-EC86C534C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648200"/>
            <a:ext cx="533400" cy="228600"/>
          </a:xfrm>
          <a:prstGeom prst="can">
            <a:avLst>
              <a:gd name="adj" fmla="val 25000"/>
            </a:avLst>
          </a:prstGeom>
          <a:solidFill>
            <a:schemeClr val="hlink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AutoShape 19">
            <a:extLst>
              <a:ext uri="{FF2B5EF4-FFF2-40B4-BE49-F238E27FC236}">
                <a16:creationId xmlns:a16="http://schemas.microsoft.com/office/drawing/2014/main" id="{CF16B1B3-23D2-F44F-A205-841320DAF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181600"/>
            <a:ext cx="533400" cy="228600"/>
          </a:xfrm>
          <a:prstGeom prst="can">
            <a:avLst>
              <a:gd name="adj" fmla="val 25000"/>
            </a:avLst>
          </a:prstGeom>
          <a:solidFill>
            <a:schemeClr val="hlink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" name="AutoShape 20">
            <a:extLst>
              <a:ext uri="{FF2B5EF4-FFF2-40B4-BE49-F238E27FC236}">
                <a16:creationId xmlns:a16="http://schemas.microsoft.com/office/drawing/2014/main" id="{21BE4A60-E252-DB40-9E60-B91A2C7C8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953000"/>
            <a:ext cx="457200" cy="228600"/>
          </a:xfrm>
          <a:prstGeom prst="can">
            <a:avLst>
              <a:gd name="adj" fmla="val 25000"/>
            </a:avLst>
          </a:prstGeom>
          <a:solidFill>
            <a:schemeClr val="hlink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602132BE-1054-0F46-BCF6-B9009F4C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953000"/>
            <a:ext cx="382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2800">
                <a:solidFill>
                  <a:schemeClr val="bg1"/>
                </a:solidFill>
                <a:latin typeface="Arial" charset="0"/>
                <a:cs typeface="+mn-cs"/>
              </a:rPr>
              <a:t>d</a:t>
            </a:r>
            <a:endParaRPr lang="en-GB" sz="280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29" name="Line 22">
            <a:extLst>
              <a:ext uri="{FF2B5EF4-FFF2-40B4-BE49-F238E27FC236}">
                <a16:creationId xmlns:a16="http://schemas.microsoft.com/office/drawing/2014/main" id="{1ED64711-990E-464F-81EB-795215B363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5029200"/>
            <a:ext cx="160020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E3E4B2A-E27A-0648-A879-85BB62BC79A2}"/>
              </a:ext>
            </a:extLst>
          </p:cNvPr>
          <p:cNvGrpSpPr/>
          <p:nvPr/>
        </p:nvGrpSpPr>
        <p:grpSpPr>
          <a:xfrm>
            <a:off x="107504" y="3212976"/>
            <a:ext cx="3778696" cy="2367160"/>
            <a:chOff x="107504" y="3813200"/>
            <a:chExt cx="3778696" cy="2367160"/>
          </a:xfrm>
        </p:grpSpPr>
        <p:sp>
          <p:nvSpPr>
            <p:cNvPr id="30" name="Line 11">
              <a:extLst>
                <a:ext uri="{FF2B5EF4-FFF2-40B4-BE49-F238E27FC236}">
                  <a16:creationId xmlns:a16="http://schemas.microsoft.com/office/drawing/2014/main" id="{9370CCE5-246F-6644-9867-A832A2483E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3400" y="3813200"/>
              <a:ext cx="0" cy="18288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31" name="Line 12">
              <a:extLst>
                <a:ext uri="{FF2B5EF4-FFF2-40B4-BE49-F238E27FC236}">
                  <a16:creationId xmlns:a16="http://schemas.microsoft.com/office/drawing/2014/main" id="{95C19D85-A8BA-E243-B4B3-FE461C56CE5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2209006" y="3966394"/>
              <a:ext cx="1587" cy="33528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32" name="Text Box 13">
              <a:extLst>
                <a:ext uri="{FF2B5EF4-FFF2-40B4-BE49-F238E27FC236}">
                  <a16:creationId xmlns:a16="http://schemas.microsoft.com/office/drawing/2014/main" id="{F52BC65A-E01A-C14E-8601-CE26DEA51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872" y="5661248"/>
              <a:ext cx="382587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PT" sz="2800" dirty="0">
                  <a:solidFill>
                    <a:schemeClr val="bg1"/>
                  </a:solidFill>
                  <a:latin typeface="Arial" charset="0"/>
                  <a:cs typeface="+mn-cs"/>
                </a:rPr>
                <a:t>d</a:t>
              </a:r>
              <a:endParaRPr lang="en-GB" sz="2800" dirty="0">
                <a:solidFill>
                  <a:schemeClr val="bg1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3" name="Text Box 14">
              <a:extLst>
                <a:ext uri="{FF2B5EF4-FFF2-40B4-BE49-F238E27FC236}">
                  <a16:creationId xmlns:a16="http://schemas.microsoft.com/office/drawing/2014/main" id="{CF09D5D8-04B3-4E4F-937D-E16B4B3AC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3861048"/>
              <a:ext cx="320675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PT" sz="2800" dirty="0">
                  <a:solidFill>
                    <a:schemeClr val="bg1"/>
                  </a:solidFill>
                  <a:latin typeface="Arial" charset="0"/>
                  <a:cs typeface="+mn-cs"/>
                </a:rPr>
                <a:t>#</a:t>
              </a:r>
              <a:endParaRPr lang="en-GB" sz="2800" dirty="0">
                <a:solidFill>
                  <a:schemeClr val="bg1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FAC0E45E-C0A7-6940-BACA-EDDAEC09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" y="4116412"/>
              <a:ext cx="2819400" cy="1371600"/>
            </a:xfrm>
            <a:custGeom>
              <a:avLst/>
              <a:gdLst>
                <a:gd name="T0" fmla="*/ 0 w 1536"/>
                <a:gd name="T1" fmla="*/ 0 h 976"/>
                <a:gd name="T2" fmla="*/ 480 w 1536"/>
                <a:gd name="T3" fmla="*/ 816 h 976"/>
                <a:gd name="T4" fmla="*/ 1536 w 1536"/>
                <a:gd name="T5" fmla="*/ 96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36" h="976">
                  <a:moveTo>
                    <a:pt x="0" y="0"/>
                  </a:moveTo>
                  <a:cubicBezTo>
                    <a:pt x="112" y="328"/>
                    <a:pt x="224" y="656"/>
                    <a:pt x="480" y="816"/>
                  </a:cubicBezTo>
                  <a:cubicBezTo>
                    <a:pt x="736" y="976"/>
                    <a:pt x="1360" y="936"/>
                    <a:pt x="1536" y="960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cs typeface="+mn-cs"/>
              </a:endParaRPr>
            </a:p>
          </p:txBody>
        </p:sp>
      </p:grpSp>
      <p:sp>
        <p:nvSpPr>
          <p:cNvPr id="35" name="Rectangle 17">
            <a:extLst>
              <a:ext uri="{FF2B5EF4-FFF2-40B4-BE49-F238E27FC236}">
                <a16:creationId xmlns:a16="http://schemas.microsoft.com/office/drawing/2014/main" id="{EF7CE22B-0683-7E40-A841-8A23A2D4B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233" y="2455056"/>
            <a:ext cx="2590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pt-PT" sz="2000" b="1" dirty="0">
                <a:solidFill>
                  <a:schemeClr val="bg1"/>
                </a:solidFill>
                <a:latin typeface="Arial" charset="0"/>
                <a:cs typeface="+mn-cs"/>
              </a:rPr>
              <a:t>Coincidências !</a:t>
            </a:r>
          </a:p>
        </p:txBody>
      </p:sp>
      <p:grpSp>
        <p:nvGrpSpPr>
          <p:cNvPr id="36" name="Group 23">
            <a:extLst>
              <a:ext uri="{FF2B5EF4-FFF2-40B4-BE49-F238E27FC236}">
                <a16:creationId xmlns:a16="http://schemas.microsoft.com/office/drawing/2014/main" id="{05F2EE55-28ED-0944-9AB8-D707EB27B4D5}"/>
              </a:ext>
            </a:extLst>
          </p:cNvPr>
          <p:cNvGrpSpPr>
            <a:grpSpLocks/>
          </p:cNvGrpSpPr>
          <p:nvPr/>
        </p:nvGrpSpPr>
        <p:grpSpPr bwMode="auto">
          <a:xfrm rot="-965407">
            <a:off x="4749800" y="685800"/>
            <a:ext cx="4622800" cy="4267200"/>
            <a:chOff x="3688" y="888"/>
            <a:chExt cx="1184" cy="2256"/>
          </a:xfrm>
        </p:grpSpPr>
        <p:grpSp>
          <p:nvGrpSpPr>
            <p:cNvPr id="37" name="Group 24">
              <a:extLst>
                <a:ext uri="{FF2B5EF4-FFF2-40B4-BE49-F238E27FC236}">
                  <a16:creationId xmlns:a16="http://schemas.microsoft.com/office/drawing/2014/main" id="{8A6B8CC2-3177-5D40-8F6C-B708D39D53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8" y="1200"/>
              <a:ext cx="1064" cy="1944"/>
              <a:chOff x="3688" y="1200"/>
              <a:chExt cx="1064" cy="1944"/>
            </a:xfrm>
          </p:grpSpPr>
          <p:sp>
            <p:nvSpPr>
              <p:cNvPr id="39" name="Line 25">
                <a:extLst>
                  <a:ext uri="{FF2B5EF4-FFF2-40B4-BE49-F238E27FC236}">
                    <a16:creationId xmlns:a16="http://schemas.microsoft.com/office/drawing/2014/main" id="{A27170F3-7348-8C42-BA6C-281DDCEB5F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16" y="1200"/>
                <a:ext cx="736" cy="1816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0" name="Line 26">
                <a:extLst>
                  <a:ext uri="{FF2B5EF4-FFF2-40B4-BE49-F238E27FC236}">
                    <a16:creationId xmlns:a16="http://schemas.microsoft.com/office/drawing/2014/main" id="{266EDF37-5059-E44A-BBDD-565F94101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1262"/>
                <a:ext cx="392" cy="864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1" name="Line 27">
                <a:extLst>
                  <a:ext uri="{FF2B5EF4-FFF2-40B4-BE49-F238E27FC236}">
                    <a16:creationId xmlns:a16="http://schemas.microsoft.com/office/drawing/2014/main" id="{186EC62A-96AB-D045-9FA0-EF96D9008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16" y="1270"/>
                <a:ext cx="512" cy="1383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2" name="Line 28">
                <a:extLst>
                  <a:ext uri="{FF2B5EF4-FFF2-40B4-BE49-F238E27FC236}">
                    <a16:creationId xmlns:a16="http://schemas.microsoft.com/office/drawing/2014/main" id="{8A58303A-7F6F-1544-85A6-71745FE96E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8" y="1278"/>
                <a:ext cx="840" cy="1616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3" name="Line 29">
                <a:extLst>
                  <a:ext uri="{FF2B5EF4-FFF2-40B4-BE49-F238E27FC236}">
                    <a16:creationId xmlns:a16="http://schemas.microsoft.com/office/drawing/2014/main" id="{7C2ADA0F-29F7-8B42-9883-FCD54B988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52" y="1320"/>
                <a:ext cx="560" cy="1592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" name="Line 30">
                <a:extLst>
                  <a:ext uri="{FF2B5EF4-FFF2-40B4-BE49-F238E27FC236}">
                    <a16:creationId xmlns:a16="http://schemas.microsoft.com/office/drawing/2014/main" id="{5D1FF2E1-F92C-094A-88CC-1BB5ACDBD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0" y="1310"/>
                <a:ext cx="944" cy="1672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" name="Line 31">
                <a:extLst>
                  <a:ext uri="{FF2B5EF4-FFF2-40B4-BE49-F238E27FC236}">
                    <a16:creationId xmlns:a16="http://schemas.microsoft.com/office/drawing/2014/main" id="{8C24470B-0BEB-F74D-BC8F-432A9D3C72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75" y="1334"/>
                <a:ext cx="744" cy="1575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6" name="Line 32">
                <a:extLst>
                  <a:ext uri="{FF2B5EF4-FFF2-40B4-BE49-F238E27FC236}">
                    <a16:creationId xmlns:a16="http://schemas.microsoft.com/office/drawing/2014/main" id="{44C0415E-9CE3-5F41-8E18-79DA0EB8B4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" y="1366"/>
                <a:ext cx="824" cy="1663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7" name="Line 33">
                <a:extLst>
                  <a:ext uri="{FF2B5EF4-FFF2-40B4-BE49-F238E27FC236}">
                    <a16:creationId xmlns:a16="http://schemas.microsoft.com/office/drawing/2014/main" id="{0EE16853-0AA7-B548-9738-2003A7657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08" y="1382"/>
                <a:ext cx="488" cy="1736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" name="Line 34">
                <a:extLst>
                  <a:ext uri="{FF2B5EF4-FFF2-40B4-BE49-F238E27FC236}">
                    <a16:creationId xmlns:a16="http://schemas.microsoft.com/office/drawing/2014/main" id="{0E5BA227-6E37-1744-942F-3C1AF06E3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6" y="1392"/>
                <a:ext cx="592" cy="1752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9" name="Line 35">
                <a:extLst>
                  <a:ext uri="{FF2B5EF4-FFF2-40B4-BE49-F238E27FC236}">
                    <a16:creationId xmlns:a16="http://schemas.microsoft.com/office/drawing/2014/main" id="{82E371C0-56B8-FB43-855F-238AD22AAD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08" y="1398"/>
                <a:ext cx="680" cy="1520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0" name="Line 36">
                <a:extLst>
                  <a:ext uri="{FF2B5EF4-FFF2-40B4-BE49-F238E27FC236}">
                    <a16:creationId xmlns:a16="http://schemas.microsoft.com/office/drawing/2014/main" id="{BB42C9C9-66AF-EA48-A112-D37B917C1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0" y="2103"/>
                <a:ext cx="552" cy="896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" name="Line 37">
                <a:extLst>
                  <a:ext uri="{FF2B5EF4-FFF2-40B4-BE49-F238E27FC236}">
                    <a16:creationId xmlns:a16="http://schemas.microsoft.com/office/drawing/2014/main" id="{8C57E258-FFED-174C-A378-82D15A16FB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2" y="2128"/>
                <a:ext cx="136" cy="952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2" name="Line 38">
                <a:extLst>
                  <a:ext uri="{FF2B5EF4-FFF2-40B4-BE49-F238E27FC236}">
                    <a16:creationId xmlns:a16="http://schemas.microsoft.com/office/drawing/2014/main" id="{CF691774-F5BD-B04A-883D-A3E8EF016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4" y="2158"/>
                <a:ext cx="152" cy="791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3" name="Line 39">
                <a:extLst>
                  <a:ext uri="{FF2B5EF4-FFF2-40B4-BE49-F238E27FC236}">
                    <a16:creationId xmlns:a16="http://schemas.microsoft.com/office/drawing/2014/main" id="{FDE18E0A-C215-7D48-9AA3-084FBB332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2" y="2230"/>
                <a:ext cx="496" cy="904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4" name="Line 40">
                <a:extLst>
                  <a:ext uri="{FF2B5EF4-FFF2-40B4-BE49-F238E27FC236}">
                    <a16:creationId xmlns:a16="http://schemas.microsoft.com/office/drawing/2014/main" id="{BB2A531F-11C8-3E4B-9AA0-EA1B95E3E1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16" y="2214"/>
                <a:ext cx="576" cy="792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5" name="Line 41">
                <a:extLst>
                  <a:ext uri="{FF2B5EF4-FFF2-40B4-BE49-F238E27FC236}">
                    <a16:creationId xmlns:a16="http://schemas.microsoft.com/office/drawing/2014/main" id="{7D3FE736-0479-1A4F-86C6-160C203A99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28" y="2038"/>
                <a:ext cx="296" cy="927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6" name="Line 42">
                <a:extLst>
                  <a:ext uri="{FF2B5EF4-FFF2-40B4-BE49-F238E27FC236}">
                    <a16:creationId xmlns:a16="http://schemas.microsoft.com/office/drawing/2014/main" id="{58E68359-BF89-4542-B2D0-E08E60A706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0" y="2397"/>
                <a:ext cx="216" cy="535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7" name="Line 43">
                <a:extLst>
                  <a:ext uri="{FF2B5EF4-FFF2-40B4-BE49-F238E27FC236}">
                    <a16:creationId xmlns:a16="http://schemas.microsoft.com/office/drawing/2014/main" id="{CE523AB4-81A5-8245-BAAE-4B76CB50A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16" y="1816"/>
                <a:ext cx="344" cy="1160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" name="Line 44">
                <a:extLst>
                  <a:ext uri="{FF2B5EF4-FFF2-40B4-BE49-F238E27FC236}">
                    <a16:creationId xmlns:a16="http://schemas.microsoft.com/office/drawing/2014/main" id="{F8A1306D-3E04-E249-BE10-C6E9BD1AB7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8" y="1632"/>
                <a:ext cx="800" cy="1344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9" name="Line 45">
                <a:extLst>
                  <a:ext uri="{FF2B5EF4-FFF2-40B4-BE49-F238E27FC236}">
                    <a16:creationId xmlns:a16="http://schemas.microsoft.com/office/drawing/2014/main" id="{C86202E1-EC12-DD44-9CF0-82981B86C6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84" y="1422"/>
                <a:ext cx="872" cy="1688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0" name="Line 46">
                <a:extLst>
                  <a:ext uri="{FF2B5EF4-FFF2-40B4-BE49-F238E27FC236}">
                    <a16:creationId xmlns:a16="http://schemas.microsoft.com/office/drawing/2014/main" id="{8C7D2DF4-13B2-BC4A-B37E-84DE93AA19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80" y="1439"/>
                <a:ext cx="384" cy="1640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" name="Line 47">
                <a:extLst>
                  <a:ext uri="{FF2B5EF4-FFF2-40B4-BE49-F238E27FC236}">
                    <a16:creationId xmlns:a16="http://schemas.microsoft.com/office/drawing/2014/main" id="{F60E060A-038A-7049-B566-CE05FDA93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" y="2574"/>
                <a:ext cx="304" cy="464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" name="Line 48">
                <a:extLst>
                  <a:ext uri="{FF2B5EF4-FFF2-40B4-BE49-F238E27FC236}">
                    <a16:creationId xmlns:a16="http://schemas.microsoft.com/office/drawing/2014/main" id="{4D99BF95-FA7E-EE44-82EA-902949357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60" y="2552"/>
                <a:ext cx="104" cy="544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3" name="Line 49">
                <a:extLst>
                  <a:ext uri="{FF2B5EF4-FFF2-40B4-BE49-F238E27FC236}">
                    <a16:creationId xmlns:a16="http://schemas.microsoft.com/office/drawing/2014/main" id="{23667195-9B8D-EF45-9A4B-7AE0A79D30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20" y="2534"/>
                <a:ext cx="320" cy="512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" name="Line 50">
                <a:extLst>
                  <a:ext uri="{FF2B5EF4-FFF2-40B4-BE49-F238E27FC236}">
                    <a16:creationId xmlns:a16="http://schemas.microsoft.com/office/drawing/2014/main" id="{CDF2B7DB-7772-7642-8856-5677BBE327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2" y="2398"/>
                <a:ext cx="144" cy="655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5" name="Line 51">
                <a:extLst>
                  <a:ext uri="{FF2B5EF4-FFF2-40B4-BE49-F238E27FC236}">
                    <a16:creationId xmlns:a16="http://schemas.microsoft.com/office/drawing/2014/main" id="{0049E09C-F3E6-584C-A8AC-08CE8CF5D9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20" y="2118"/>
                <a:ext cx="496" cy="1008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6" name="Line 52">
                <a:extLst>
                  <a:ext uri="{FF2B5EF4-FFF2-40B4-BE49-F238E27FC236}">
                    <a16:creationId xmlns:a16="http://schemas.microsoft.com/office/drawing/2014/main" id="{7AB1C925-EBBF-DB47-9D21-E98DB6D8C1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64" y="1878"/>
                <a:ext cx="448" cy="1200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7" name="Line 53">
                <a:extLst>
                  <a:ext uri="{FF2B5EF4-FFF2-40B4-BE49-F238E27FC236}">
                    <a16:creationId xmlns:a16="http://schemas.microsoft.com/office/drawing/2014/main" id="{DC23ADE3-7498-4840-A066-35040C464A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52" y="2280"/>
                <a:ext cx="648" cy="784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8" name="Line 54">
                <a:extLst>
                  <a:ext uri="{FF2B5EF4-FFF2-40B4-BE49-F238E27FC236}">
                    <a16:creationId xmlns:a16="http://schemas.microsoft.com/office/drawing/2014/main" id="{274ABC92-FD36-F547-A559-DC0A36126C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2" y="1847"/>
                <a:ext cx="296" cy="1248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9" name="Line 55">
                <a:extLst>
                  <a:ext uri="{FF2B5EF4-FFF2-40B4-BE49-F238E27FC236}">
                    <a16:creationId xmlns:a16="http://schemas.microsoft.com/office/drawing/2014/main" id="{042810EE-765A-DA4C-BF6C-A6F99923E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0" y="1654"/>
                <a:ext cx="800" cy="1392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0" name="Line 56">
                <a:extLst>
                  <a:ext uri="{FF2B5EF4-FFF2-40B4-BE49-F238E27FC236}">
                    <a16:creationId xmlns:a16="http://schemas.microsoft.com/office/drawing/2014/main" id="{75272CAC-4081-1E4B-930F-18E9F999E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2" y="1878"/>
                <a:ext cx="520" cy="1224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" name="Line 57">
                <a:extLst>
                  <a:ext uri="{FF2B5EF4-FFF2-40B4-BE49-F238E27FC236}">
                    <a16:creationId xmlns:a16="http://schemas.microsoft.com/office/drawing/2014/main" id="{5784E00D-3A45-D449-80F7-E6777D662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56" y="2056"/>
                <a:ext cx="416" cy="1088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2" name="Line 58">
                <a:extLst>
                  <a:ext uri="{FF2B5EF4-FFF2-40B4-BE49-F238E27FC236}">
                    <a16:creationId xmlns:a16="http://schemas.microsoft.com/office/drawing/2014/main" id="{ACA1CFB1-09E2-FD4F-A5A6-67FDF47D1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88" y="1942"/>
                <a:ext cx="784" cy="1073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3" name="Line 59">
                <a:extLst>
                  <a:ext uri="{FF2B5EF4-FFF2-40B4-BE49-F238E27FC236}">
                    <a16:creationId xmlns:a16="http://schemas.microsoft.com/office/drawing/2014/main" id="{C4A6546D-2C08-B14A-8CBA-9DF9DB38A3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28" y="1918"/>
                <a:ext cx="176" cy="1176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4" name="Line 60">
                <a:extLst>
                  <a:ext uri="{FF2B5EF4-FFF2-40B4-BE49-F238E27FC236}">
                    <a16:creationId xmlns:a16="http://schemas.microsoft.com/office/drawing/2014/main" id="{2BEC6BED-685D-4A48-90F9-75E62C8CB0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00" y="1790"/>
                <a:ext cx="568" cy="1064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5" name="Line 61">
                <a:extLst>
                  <a:ext uri="{FF2B5EF4-FFF2-40B4-BE49-F238E27FC236}">
                    <a16:creationId xmlns:a16="http://schemas.microsoft.com/office/drawing/2014/main" id="{6AF774A3-5D99-AC42-BAFB-435D25D4C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43" y="1598"/>
                <a:ext cx="296" cy="1496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" name="Line 62">
              <a:extLst>
                <a:ext uri="{FF2B5EF4-FFF2-40B4-BE49-F238E27FC236}">
                  <a16:creationId xmlns:a16="http://schemas.microsoft.com/office/drawing/2014/main" id="{D7A69F10-B9DC-D242-9C85-D8FAA4E3DD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0" y="886"/>
              <a:ext cx="192" cy="512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76" name="Text Box 15">
            <a:extLst>
              <a:ext uri="{FF2B5EF4-FFF2-40B4-BE49-F238E27FC236}">
                <a16:creationId xmlns:a16="http://schemas.microsoft.com/office/drawing/2014/main" id="{2A0B39C3-8B72-DC48-9265-108B2F9C4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86" y="5673122"/>
            <a:ext cx="6821710" cy="707886"/>
          </a:xfrm>
          <a:prstGeom prst="rect">
            <a:avLst/>
          </a:prstGeom>
          <a:solidFill>
            <a:schemeClr val="tx1">
              <a:alpha val="40442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000" b="1" dirty="0">
                <a:solidFill>
                  <a:schemeClr val="bg1"/>
                </a:solidFill>
                <a:latin typeface="Arial" charset="0"/>
                <a:cs typeface="+mn-cs"/>
              </a:rPr>
              <a:t>Primeiras estimativas da energia dos chuveiros</a:t>
            </a:r>
            <a:br>
              <a:rPr lang="pt-PT" sz="2000" b="1" dirty="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pt-PT" sz="2000" b="1" dirty="0">
                <a:solidFill>
                  <a:schemeClr val="bg1"/>
                </a:solidFill>
                <a:latin typeface="Arial" charset="0"/>
                <a:cs typeface="+mn-cs"/>
              </a:rPr>
              <a:t>                                     (do raio cósmico primário)! </a:t>
            </a:r>
            <a:endParaRPr lang="en-GB" sz="20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C4A601F-68EF-D47E-6D48-C908391AB203}"/>
              </a:ext>
            </a:extLst>
          </p:cNvPr>
          <p:cNvSpPr txBox="1">
            <a:spLocks/>
          </p:cNvSpPr>
          <p:nvPr/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pedro abreu - partículas e raios cósmicos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EBCBDA4-3A0E-BA74-86AD-206D06ABDC86}"/>
              </a:ext>
            </a:extLst>
          </p:cNvPr>
          <p:cNvSpPr txBox="1">
            <a:spLocks/>
          </p:cNvSpPr>
          <p:nvPr/>
        </p:nvSpPr>
        <p:spPr bwMode="auto">
          <a:xfrm>
            <a:off x="609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 de fevereiro</a:t>
            </a:r>
            <a:b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F769FDB-73E1-5676-FACD-B3EF9ABB0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16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0517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107504" y="76200"/>
            <a:ext cx="8912696" cy="5444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Raios Cósmicos de Energia Extrema – Chuveiros de Partículas</a:t>
            </a:r>
          </a:p>
        </p:txBody>
      </p:sp>
      <p:pic>
        <p:nvPicPr>
          <p:cNvPr id="9" name="Picture 1" descr="ny-6.jpg">
            <a:extLst>
              <a:ext uri="{FF2B5EF4-FFF2-40B4-BE49-F238E27FC236}">
                <a16:creationId xmlns:a16="http://schemas.microsoft.com/office/drawing/2014/main" id="{E5E39138-A44B-EB48-B339-45D9EA62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6" y="581490"/>
            <a:ext cx="8100392" cy="6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ny-7.jpg">
            <a:extLst>
              <a:ext uri="{FF2B5EF4-FFF2-40B4-BE49-F238E27FC236}">
                <a16:creationId xmlns:a16="http://schemas.microsoft.com/office/drawing/2014/main" id="{BA4BE6B4-47E1-0746-926C-3418EEE83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" y="583200"/>
            <a:ext cx="8100000" cy="60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ny-8.jpg">
            <a:extLst>
              <a:ext uri="{FF2B5EF4-FFF2-40B4-BE49-F238E27FC236}">
                <a16:creationId xmlns:a16="http://schemas.microsoft.com/office/drawing/2014/main" id="{B6BE05BA-5408-6042-9D68-BC117D305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" y="583200"/>
            <a:ext cx="8100000" cy="60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ny-9.jpg">
            <a:extLst>
              <a:ext uri="{FF2B5EF4-FFF2-40B4-BE49-F238E27FC236}">
                <a16:creationId xmlns:a16="http://schemas.microsoft.com/office/drawing/2014/main" id="{78C1325F-8F1A-F543-ABC5-9947D74C0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" y="583200"/>
            <a:ext cx="8100000" cy="60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ny-10.jpg">
            <a:extLst>
              <a:ext uri="{FF2B5EF4-FFF2-40B4-BE49-F238E27FC236}">
                <a16:creationId xmlns:a16="http://schemas.microsoft.com/office/drawing/2014/main" id="{16DA73F0-2621-C146-A9D1-57F9684D3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" y="583200"/>
            <a:ext cx="8100000" cy="60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ny-11.jpg">
            <a:extLst>
              <a:ext uri="{FF2B5EF4-FFF2-40B4-BE49-F238E27FC236}">
                <a16:creationId xmlns:a16="http://schemas.microsoft.com/office/drawing/2014/main" id="{30F71458-BC3A-8C4C-AAA8-0DC7C110C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" y="583200"/>
            <a:ext cx="8100000" cy="60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2647DA09-45C2-EE9D-706F-85CCC7A2E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17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5042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107504" y="76200"/>
            <a:ext cx="8912696" cy="5444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Raios Cósmicos de Energia Extrema – Chuveiros de Partículas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9687F7F-0709-4449-8794-1B83397174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18</a:t>
            </a:fld>
            <a:r>
              <a:rPr lang="en-GB" dirty="0"/>
              <a:t>/28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8F72149-EB31-2E40-9BD1-952860464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2"/>
          <a:stretch/>
        </p:blipFill>
        <p:spPr bwMode="auto">
          <a:xfrm>
            <a:off x="0" y="1028700"/>
            <a:ext cx="9144000" cy="580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230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Catarina\Auger\Fotos\1sd_mount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8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/>
              <a:t>Click to edit Master title style</a:t>
            </a:r>
            <a:endParaRPr lang="es-ES" sz="3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59" name="Picture 3" descr="map_of_argent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038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0" name="Rectangle 4"/>
          <p:cNvSpPr>
            <a:spLocks noChangeArrowheads="1"/>
          </p:cNvSpPr>
          <p:nvPr/>
        </p:nvSpPr>
        <p:spPr bwMode="auto">
          <a:xfrm>
            <a:off x="897207" y="3423123"/>
            <a:ext cx="221965" cy="36634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 anchor="ctr">
            <a:spAutoFit/>
          </a:bodyPr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endParaRPr lang="es-ES" sz="1600">
              <a:latin typeface="Arial" charset="0"/>
              <a:cs typeface="Arial" charset="0"/>
            </a:endParaRPr>
          </a:p>
        </p:txBody>
      </p:sp>
      <p:pic>
        <p:nvPicPr>
          <p:cNvPr id="57357" name="Picture 9" descr="fullsite-0309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r="23077" b="9435"/>
          <a:stretch>
            <a:fillRect/>
          </a:stretch>
        </p:blipFill>
        <p:spPr bwMode="auto">
          <a:xfrm>
            <a:off x="4191000" y="2728913"/>
            <a:ext cx="4572000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AutoShape 11"/>
          <p:cNvSpPr>
            <a:spLocks noChangeArrowheads="1"/>
          </p:cNvSpPr>
          <p:nvPr/>
        </p:nvSpPr>
        <p:spPr bwMode="auto">
          <a:xfrm rot="5468173">
            <a:off x="6810375" y="2403475"/>
            <a:ext cx="425450" cy="4826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lIns="82945" tIns="41473" rIns="82945" bIns="41473" anchor="ctr">
            <a:spAutoFit/>
          </a:bodyPr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endParaRPr lang="es-ES" sz="1600">
              <a:latin typeface="Arial" charset="0"/>
              <a:cs typeface="Arial" charset="0"/>
            </a:endParaRPr>
          </a:p>
        </p:txBody>
      </p:sp>
      <p:sp>
        <p:nvSpPr>
          <p:cNvPr id="57350" name="AutoShape 12"/>
          <p:cNvSpPr>
            <a:spLocks noChangeArrowheads="1"/>
          </p:cNvSpPr>
          <p:nvPr/>
        </p:nvSpPr>
        <p:spPr bwMode="auto">
          <a:xfrm rot="-3790963">
            <a:off x="5362575" y="6137275"/>
            <a:ext cx="425450" cy="4826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82945" tIns="41473" rIns="82945" bIns="41473" anchor="ctr">
            <a:spAutoFit/>
          </a:bodyPr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endParaRPr lang="es-ES" sz="1600">
              <a:latin typeface="Arial" charset="0"/>
              <a:cs typeface="Arial" charset="0"/>
            </a:endParaRPr>
          </a:p>
        </p:txBody>
      </p:sp>
      <p:sp>
        <p:nvSpPr>
          <p:cNvPr id="57351" name="AutoShape 13"/>
          <p:cNvSpPr>
            <a:spLocks noChangeArrowheads="1"/>
          </p:cNvSpPr>
          <p:nvPr/>
        </p:nvSpPr>
        <p:spPr bwMode="auto">
          <a:xfrm rot="2174469">
            <a:off x="4343400" y="3541713"/>
            <a:ext cx="442913" cy="53816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 anchor="ctr">
            <a:spAutoFit/>
          </a:bodyPr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endParaRPr lang="es-ES" sz="1600">
              <a:latin typeface="Arial" charset="0"/>
              <a:cs typeface="Arial" charset="0"/>
            </a:endParaRPr>
          </a:p>
        </p:txBody>
      </p:sp>
      <p:sp>
        <p:nvSpPr>
          <p:cNvPr id="57352" name="AutoShape 14"/>
          <p:cNvSpPr>
            <a:spLocks noChangeArrowheads="1"/>
          </p:cNvSpPr>
          <p:nvPr/>
        </p:nvSpPr>
        <p:spPr bwMode="auto">
          <a:xfrm rot="-9053958">
            <a:off x="7931150" y="4987925"/>
            <a:ext cx="442913" cy="5381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82945" tIns="41473" rIns="82945" bIns="41473" anchor="ctr">
            <a:spAutoFit/>
          </a:bodyPr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endParaRPr lang="es-ES" sz="1600">
              <a:latin typeface="Arial" charset="0"/>
              <a:cs typeface="Arial" charset="0"/>
            </a:endParaRPr>
          </a:p>
        </p:txBody>
      </p:sp>
      <p:sp>
        <p:nvSpPr>
          <p:cNvPr id="57355" name="Text Box 21"/>
          <p:cNvSpPr txBox="1">
            <a:spLocks noChangeArrowheads="1"/>
          </p:cNvSpPr>
          <p:nvPr/>
        </p:nvSpPr>
        <p:spPr bwMode="auto">
          <a:xfrm>
            <a:off x="7050088" y="5916613"/>
            <a:ext cx="1749425" cy="393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4079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079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079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079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079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US" sz="2200" b="1" dirty="0">
                <a:latin typeface="Arial" charset="0"/>
                <a:cs typeface="Arial" charset="0"/>
              </a:rPr>
              <a:t>~ </a:t>
            </a:r>
            <a:r>
              <a:rPr lang="es-ES" sz="2200" b="1" dirty="0">
                <a:latin typeface="Arial" charset="0"/>
                <a:cs typeface="Arial" charset="0"/>
              </a:rPr>
              <a:t>3000 km</a:t>
            </a:r>
            <a:r>
              <a:rPr lang="es-ES" sz="2200" b="1" baseline="30000" dirty="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57356" name="Text Box 5"/>
          <p:cNvSpPr txBox="1">
            <a:spLocks noChangeArrowheads="1"/>
          </p:cNvSpPr>
          <p:nvPr/>
        </p:nvSpPr>
        <p:spPr bwMode="auto">
          <a:xfrm>
            <a:off x="899592" y="4055520"/>
            <a:ext cx="30607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s-ES" sz="15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s-ES" sz="1500" b="1" dirty="0" err="1">
                <a:solidFill>
                  <a:srgbClr val="008000"/>
                </a:solidFill>
                <a:latin typeface="Arial" charset="0"/>
                <a:cs typeface="Arial" charset="0"/>
              </a:rPr>
              <a:t>Malargüe</a:t>
            </a:r>
            <a:r>
              <a:rPr lang="es-ES" sz="1500" b="1" dirty="0">
                <a:solidFill>
                  <a:srgbClr val="008000"/>
                </a:solidFill>
                <a:latin typeface="Arial" charset="0"/>
                <a:cs typeface="Arial" charset="0"/>
              </a:rPr>
              <a:t>, Mendoza (Argentina)</a:t>
            </a:r>
            <a:endParaRPr lang="en-GB" sz="15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3C4E2537-3AEA-3F45-AEEC-AE927E027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162" y="1688023"/>
            <a:ext cx="30607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s-ES" sz="15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s-ES" sz="1500" b="1" dirty="0" err="1">
                <a:solidFill>
                  <a:srgbClr val="008000"/>
                </a:solidFill>
                <a:latin typeface="Arial" charset="0"/>
                <a:cs typeface="Arial" charset="0"/>
              </a:rPr>
              <a:t>Malargüe</a:t>
            </a:r>
            <a:r>
              <a:rPr lang="es-ES" sz="1500" b="1" dirty="0">
                <a:solidFill>
                  <a:srgbClr val="008000"/>
                </a:solidFill>
                <a:latin typeface="Arial" charset="0"/>
                <a:cs typeface="Arial" charset="0"/>
              </a:rPr>
              <a:t>, Mendoza (Argentina)</a:t>
            </a:r>
            <a:endParaRPr lang="en-GB" sz="15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pic>
        <p:nvPicPr>
          <p:cNvPr id="20" name="Picture 3" descr="map_of_argentina">
            <a:extLst>
              <a:ext uri="{FF2B5EF4-FFF2-40B4-BE49-F238E27FC236}">
                <a16:creationId xmlns:a16="http://schemas.microsoft.com/office/drawing/2014/main" id="{1A87354B-1AE3-AC4F-BAFD-AC43CFAD3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4812"/>
            <a:ext cx="4038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>
            <a:extLst>
              <a:ext uri="{FF2B5EF4-FFF2-40B4-BE49-F238E27FC236}">
                <a16:creationId xmlns:a16="http://schemas.microsoft.com/office/drawing/2014/main" id="{C49A7D48-B4B4-E84C-82E2-52DEA7688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207" y="3424203"/>
            <a:ext cx="221965" cy="36634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 anchor="ctr">
            <a:spAutoFit/>
          </a:bodyPr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endParaRPr lang="es-ES" sz="1600">
              <a:latin typeface="Arial" charset="0"/>
              <a:cs typeface="Arial" charset="0"/>
            </a:endParaRPr>
          </a:p>
        </p:txBody>
      </p:sp>
      <p:sp>
        <p:nvSpPr>
          <p:cNvPr id="57353" name="Line 19"/>
          <p:cNvSpPr>
            <a:spLocks noChangeShapeType="1"/>
          </p:cNvSpPr>
          <p:nvPr/>
        </p:nvSpPr>
        <p:spPr bwMode="auto">
          <a:xfrm flipV="1">
            <a:off x="914400" y="2695575"/>
            <a:ext cx="3276600" cy="657225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354" name="Line 20"/>
          <p:cNvSpPr>
            <a:spLocks noChangeShapeType="1"/>
          </p:cNvSpPr>
          <p:nvPr/>
        </p:nvSpPr>
        <p:spPr bwMode="auto">
          <a:xfrm>
            <a:off x="914400" y="3810000"/>
            <a:ext cx="3276600" cy="2862263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C88B6802-030D-E7BE-9F94-BBB0521C4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19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0" grpId="0" animBg="1"/>
      <p:bldP spid="57349" grpId="0" animBg="1"/>
      <p:bldP spid="57350" grpId="0" animBg="1"/>
      <p:bldP spid="57351" grpId="0" animBg="1"/>
      <p:bldP spid="57352" grpId="0" animBg="1"/>
      <p:bldP spid="57355" grpId="0" animBg="1"/>
      <p:bldP spid="57356" grpId="0" animBg="1"/>
      <p:bldP spid="19" grpId="0" animBg="1"/>
      <p:bldP spid="21" grpId="0" animBg="1"/>
      <p:bldP spid="57353" grpId="0" animBg="1"/>
      <p:bldP spid="573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charset="0"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Raios Cósmicos – Na origem da Física de Partículas</a:t>
            </a:r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39D13-E5FF-F648-9598-8CC5DA212D08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2CE016F0-A984-C746-B962-2B3F8D2F4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830" y="764704"/>
            <a:ext cx="7326466" cy="1061829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Séc. XIX: o eletroscópio era utilizado desde Coulomb para estudar as Forças Elétricas.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Problema: o eletroscópio descarregava-se sozinho com o tempo!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31" name="Picture 4" descr="ducretet_electroscope">
            <a:extLst>
              <a:ext uri="{FF2B5EF4-FFF2-40B4-BE49-F238E27FC236}">
                <a16:creationId xmlns:a16="http://schemas.microsoft.com/office/drawing/2014/main" id="{C6F1BB53-F79D-5747-9841-74F626DCD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98190"/>
            <a:ext cx="170338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6">
            <a:extLst>
              <a:ext uri="{FF2B5EF4-FFF2-40B4-BE49-F238E27FC236}">
                <a16:creationId xmlns:a16="http://schemas.microsoft.com/office/drawing/2014/main" id="{8DB19C96-AB24-414F-868A-17779FFC8E54}"/>
              </a:ext>
            </a:extLst>
          </p:cNvPr>
          <p:cNvGrpSpPr>
            <a:grpSpLocks/>
          </p:cNvGrpSpPr>
          <p:nvPr/>
        </p:nvGrpSpPr>
        <p:grpSpPr bwMode="auto">
          <a:xfrm>
            <a:off x="2195736" y="2201416"/>
            <a:ext cx="3105150" cy="1371600"/>
            <a:chOff x="192" y="2304"/>
            <a:chExt cx="2315" cy="1008"/>
          </a:xfrm>
        </p:grpSpPr>
        <p:sp>
          <p:nvSpPr>
            <p:cNvPr id="33" name="AutoShape 7">
              <a:extLst>
                <a:ext uri="{FF2B5EF4-FFF2-40B4-BE49-F238E27FC236}">
                  <a16:creationId xmlns:a16="http://schemas.microsoft.com/office/drawing/2014/main" id="{2F55021C-A1A6-C44C-AB9C-D972CA917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" y="2623"/>
              <a:ext cx="615" cy="161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34" name="Text Box 8">
              <a:extLst>
                <a:ext uri="{FF2B5EF4-FFF2-40B4-BE49-F238E27FC236}">
                  <a16:creationId xmlns:a16="http://schemas.microsoft.com/office/drawing/2014/main" id="{C671463D-30D4-C445-8018-3B04D8449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" y="2880"/>
              <a:ext cx="26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+</a:t>
              </a: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35" name="Line 9">
              <a:extLst>
                <a:ext uri="{FF2B5EF4-FFF2-40B4-BE49-F238E27FC236}">
                  <a16:creationId xmlns:a16="http://schemas.microsoft.com/office/drawing/2014/main" id="{6822E83A-CD6E-914E-90B9-B18188932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4" y="2400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38" name="Line 10">
              <a:extLst>
                <a:ext uri="{FF2B5EF4-FFF2-40B4-BE49-F238E27FC236}">
                  <a16:creationId xmlns:a16="http://schemas.microsoft.com/office/drawing/2014/main" id="{F110C1D1-3E4F-D245-B229-050AD5FDA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4" y="2736"/>
              <a:ext cx="335" cy="53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39" name="Line 11">
              <a:extLst>
                <a:ext uri="{FF2B5EF4-FFF2-40B4-BE49-F238E27FC236}">
                  <a16:creationId xmlns:a16="http://schemas.microsoft.com/office/drawing/2014/main" id="{BB696258-AD1B-0340-A0DC-4C437BB6F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8" y="2736"/>
              <a:ext cx="336" cy="53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40" name="Oval 12">
              <a:extLst>
                <a:ext uri="{FF2B5EF4-FFF2-40B4-BE49-F238E27FC236}">
                  <a16:creationId xmlns:a16="http://schemas.microsoft.com/office/drawing/2014/main" id="{7C272610-9A61-314D-BB22-333582902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2304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41" name="Text Box 13">
              <a:extLst>
                <a:ext uri="{FF2B5EF4-FFF2-40B4-BE49-F238E27FC236}">
                  <a16:creationId xmlns:a16="http://schemas.microsoft.com/office/drawing/2014/main" id="{F28892E8-6B25-CF44-A8BA-392B42063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" y="2976"/>
              <a:ext cx="266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+</a:t>
              </a: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43" name="Text Box 14">
              <a:extLst>
                <a:ext uri="{FF2B5EF4-FFF2-40B4-BE49-F238E27FC236}">
                  <a16:creationId xmlns:a16="http://schemas.microsoft.com/office/drawing/2014/main" id="{0756330B-F320-854A-8F22-D88FEB7A25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" y="2784"/>
              <a:ext cx="266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+</a:t>
              </a: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44" name="Text Box 15">
              <a:extLst>
                <a:ext uri="{FF2B5EF4-FFF2-40B4-BE49-F238E27FC236}">
                  <a16:creationId xmlns:a16="http://schemas.microsoft.com/office/drawing/2014/main" id="{01A9336C-771B-B24E-A2A7-7DF0FDAC8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" y="2784"/>
              <a:ext cx="266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+</a:t>
              </a: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46" name="Text Box 16">
              <a:extLst>
                <a:ext uri="{FF2B5EF4-FFF2-40B4-BE49-F238E27FC236}">
                  <a16:creationId xmlns:a16="http://schemas.microsoft.com/office/drawing/2014/main" id="{0E16480E-B5B8-7E45-A9F7-5E8074EB4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2" y="2976"/>
              <a:ext cx="266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+</a:t>
              </a: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47" name="Text Box 17">
              <a:extLst>
                <a:ext uri="{FF2B5EF4-FFF2-40B4-BE49-F238E27FC236}">
                  <a16:creationId xmlns:a16="http://schemas.microsoft.com/office/drawing/2014/main" id="{15B0D490-2992-4348-901C-24A80F48BE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2833"/>
              <a:ext cx="266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+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49" name="Line 18">
              <a:extLst>
                <a:ext uri="{FF2B5EF4-FFF2-40B4-BE49-F238E27FC236}">
                  <a16:creationId xmlns:a16="http://schemas.microsoft.com/office/drawing/2014/main" id="{723ED025-B354-2E4D-A3C6-1E320933BB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0" y="2448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50" name="Line 19">
              <a:extLst>
                <a:ext uri="{FF2B5EF4-FFF2-40B4-BE49-F238E27FC236}">
                  <a16:creationId xmlns:a16="http://schemas.microsoft.com/office/drawing/2014/main" id="{ED7EBEE5-3E41-0B49-B8F0-E328DD83249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98643">
              <a:off x="2116" y="2784"/>
              <a:ext cx="336" cy="52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52" name="Oval 20">
              <a:extLst>
                <a:ext uri="{FF2B5EF4-FFF2-40B4-BE49-F238E27FC236}">
                  <a16:creationId xmlns:a16="http://schemas.microsoft.com/office/drawing/2014/main" id="{2BA3BBD2-E5F9-2646-BAC7-BCCAD4C02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2" y="2352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53" name="Line 21">
              <a:extLst>
                <a:ext uri="{FF2B5EF4-FFF2-40B4-BE49-F238E27FC236}">
                  <a16:creationId xmlns:a16="http://schemas.microsoft.com/office/drawing/2014/main" id="{70575923-2DD9-7F4C-A68F-592681F2355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01357" flipH="1">
              <a:off x="2048" y="2784"/>
              <a:ext cx="336" cy="52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54" name="Text Box 22">
              <a:extLst>
                <a:ext uri="{FF2B5EF4-FFF2-40B4-BE49-F238E27FC236}">
                  <a16:creationId xmlns:a16="http://schemas.microsoft.com/office/drawing/2014/main" id="{F1768C0B-C5FD-194A-B1EB-033E0D18B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0" y="2928"/>
              <a:ext cx="26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+</a:t>
              </a: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55" name="Text Box 23">
              <a:extLst>
                <a:ext uri="{FF2B5EF4-FFF2-40B4-BE49-F238E27FC236}">
                  <a16:creationId xmlns:a16="http://schemas.microsoft.com/office/drawing/2014/main" id="{ADBD12E2-381A-4443-B30E-8D73546C9A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0" y="2928"/>
              <a:ext cx="267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+</a:t>
              </a: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B5D911F6-96DC-8C4B-ADAD-294EBA621CF6}"/>
              </a:ext>
            </a:extLst>
          </p:cNvPr>
          <p:cNvSpPr/>
          <p:nvPr/>
        </p:nvSpPr>
        <p:spPr>
          <a:xfrm>
            <a:off x="6120665" y="2294128"/>
            <a:ext cx="1893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PORQUÊ ?!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id="{E11A380F-915E-FA44-B41B-329402FF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6559" y="2708920"/>
            <a:ext cx="309884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Cargas no ar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  <a:sym typeface="Wingdings" charset="0"/>
              </a:rPr>
              <a:t>? Ionização ? </a:t>
            </a:r>
            <a:endParaRPr kumimoji="0" lang="pt-PT" sz="18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0CBC754-4C42-5341-85EF-ACD10522B827}"/>
              </a:ext>
            </a:extLst>
          </p:cNvPr>
          <p:cNvSpPr/>
          <p:nvPr/>
        </p:nvSpPr>
        <p:spPr>
          <a:xfrm>
            <a:off x="5239907" y="3128936"/>
            <a:ext cx="3971539" cy="53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charset="0"/>
              <a:buNone/>
              <a:tabLst/>
              <a:defRPr/>
            </a:pPr>
            <a:r>
              <a:rPr kumimoji="0" lang="pt-PT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charset="0"/>
              </a:rPr>
              <a:t>o ar deixa de ser um  bom isolante</a:t>
            </a:r>
            <a:endParaRPr kumimoji="0" lang="pt-PT" sz="18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0F36C63-E3FC-5645-9757-C8168632D281}"/>
              </a:ext>
            </a:extLst>
          </p:cNvPr>
          <p:cNvSpPr/>
          <p:nvPr/>
        </p:nvSpPr>
        <p:spPr>
          <a:xfrm>
            <a:off x="131052" y="4096071"/>
            <a:ext cx="5233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1896: descoberta a radioatividade. Radioatividade natural da Terra?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799C489-11B7-4241-8B6B-9D02896C63D3}"/>
              </a:ext>
            </a:extLst>
          </p:cNvPr>
          <p:cNvSpPr/>
          <p:nvPr/>
        </p:nvSpPr>
        <p:spPr>
          <a:xfrm>
            <a:off x="131052" y="4875419"/>
            <a:ext cx="57833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 efeito devia diminuir com a altitude 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BEDA1A72-3F3D-CC46-9B48-563CF4BE74DF}"/>
              </a:ext>
            </a:extLst>
          </p:cNvPr>
          <p:cNvSpPr/>
          <p:nvPr/>
        </p:nvSpPr>
        <p:spPr>
          <a:xfrm>
            <a:off x="130861" y="5385410"/>
            <a:ext cx="52332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1907: Padre Theodore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Wulf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melhora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 eletroscópio e sobe à Torre Eiffel</a:t>
            </a:r>
          </a:p>
        </p:txBody>
      </p:sp>
      <p:pic>
        <p:nvPicPr>
          <p:cNvPr id="59" name="Picture 33">
            <a:extLst>
              <a:ext uri="{FF2B5EF4-FFF2-40B4-BE49-F238E27FC236}">
                <a16:creationId xmlns:a16="http://schemas.microsoft.com/office/drawing/2014/main" id="{A961499F-3083-404E-89B1-E9DCB94C1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861048"/>
            <a:ext cx="1475299" cy="1272690"/>
          </a:xfrm>
          <a:prstGeom prst="rect">
            <a:avLst/>
          </a:prstGeom>
        </p:spPr>
      </p:pic>
      <p:grpSp>
        <p:nvGrpSpPr>
          <p:cNvPr id="60" name="Group 25">
            <a:extLst>
              <a:ext uri="{FF2B5EF4-FFF2-40B4-BE49-F238E27FC236}">
                <a16:creationId xmlns:a16="http://schemas.microsoft.com/office/drawing/2014/main" id="{21AC1D54-ACA5-C747-9919-EAD386DD6222}"/>
              </a:ext>
            </a:extLst>
          </p:cNvPr>
          <p:cNvGrpSpPr>
            <a:grpSpLocks/>
          </p:cNvGrpSpPr>
          <p:nvPr/>
        </p:nvGrpSpPr>
        <p:grpSpPr bwMode="auto">
          <a:xfrm>
            <a:off x="6469502" y="3815308"/>
            <a:ext cx="2667003" cy="2971800"/>
            <a:chOff x="0" y="2448"/>
            <a:chExt cx="1680" cy="1872"/>
          </a:xfrm>
        </p:grpSpPr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id="{79FCE769-175D-8546-8F7B-82A61332F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48"/>
              <a:ext cx="1680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2" name="Conexão recta unidireccional 11">
              <a:extLst>
                <a:ext uri="{FF2B5EF4-FFF2-40B4-BE49-F238E27FC236}">
                  <a16:creationId xmlns:a16="http://schemas.microsoft.com/office/drawing/2014/main" id="{034884C4-B3E1-B74B-919C-F3CACB82AE3F}"/>
                </a:ext>
              </a:extLst>
            </p:cNvPr>
            <p:cNvCxnSpPr/>
            <p:nvPr/>
          </p:nvCxnSpPr>
          <p:spPr>
            <a:xfrm rot="5400000">
              <a:off x="-571" y="3449"/>
              <a:ext cx="1608" cy="1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28">
              <a:extLst>
                <a:ext uri="{FF2B5EF4-FFF2-40B4-BE49-F238E27FC236}">
                  <a16:creationId xmlns:a16="http://schemas.microsoft.com/office/drawing/2014/main" id="{1C98C43B-E23D-3247-B811-DE6695D43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" y="2584"/>
              <a:ext cx="371" cy="144"/>
              <a:chOff x="328" y="2584"/>
              <a:chExt cx="371" cy="144"/>
            </a:xfrm>
          </p:grpSpPr>
          <p:pic>
            <p:nvPicPr>
              <p:cNvPr id="64" name="CaixaDeTexto 12">
                <a:extLst>
                  <a:ext uri="{FF2B5EF4-FFF2-40B4-BE49-F238E27FC236}">
                    <a16:creationId xmlns:a16="http://schemas.microsoft.com/office/drawing/2014/main" id="{A10BAF91-35A6-2048-8387-42B20206365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" y="2615"/>
                <a:ext cx="371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B7D6CF37-B65C-7B4B-827C-88877AEDCF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" y="2584"/>
                <a:ext cx="36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uLnTx/>
                    <a:uFillTx/>
                    <a:latin typeface="Verdana" charset="0"/>
                    <a:ea typeface="ＭＳ Ｐゴシック" charset="0"/>
                  </a:rPr>
                  <a:t>325m</a:t>
                </a:r>
              </a:p>
            </p:txBody>
          </p:sp>
        </p:grp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732B737F-CAB2-EE4A-A020-E0FFFE7F7392}"/>
              </a:ext>
            </a:extLst>
          </p:cNvPr>
          <p:cNvSpPr/>
          <p:nvPr/>
        </p:nvSpPr>
        <p:spPr>
          <a:xfrm>
            <a:off x="113092" y="6219874"/>
            <a:ext cx="4765279" cy="43088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Não diminuía significativamente... </a:t>
            </a:r>
          </a:p>
        </p:txBody>
      </p:sp>
      <p:pic>
        <p:nvPicPr>
          <p:cNvPr id="58" name="Picture 34">
            <a:extLst>
              <a:ext uri="{FF2B5EF4-FFF2-40B4-BE49-F238E27FC236}">
                <a16:creationId xmlns:a16="http://schemas.microsoft.com/office/drawing/2014/main" id="{1B2ED456-35F1-524D-A427-5C025FA38B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691"/>
          <a:stretch/>
        </p:blipFill>
        <p:spPr>
          <a:xfrm>
            <a:off x="4742544" y="5196300"/>
            <a:ext cx="1770445" cy="15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8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6" grpId="0"/>
      <p:bldP spid="10" grpId="0"/>
      <p:bldP spid="12" grpId="0"/>
      <p:bldP spid="16" grpId="0"/>
      <p:bldP spid="57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2618"/>
          <a:stretch/>
        </p:blipFill>
        <p:spPr bwMode="auto">
          <a:xfrm>
            <a:off x="-6761" y="693812"/>
            <a:ext cx="9144000" cy="583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6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rgbClr val="CC3300"/>
                </a:solidFill>
                <a:latin typeface="Comic Sans MS" charset="0"/>
                <a:cs typeface="+mn-cs"/>
              </a:rPr>
              <a:t>Observatório Pierre </a:t>
            </a:r>
            <a:r>
              <a:rPr lang="pt-PT" b="1" dirty="0" err="1">
                <a:solidFill>
                  <a:srgbClr val="CC3300"/>
                </a:solidFill>
                <a:latin typeface="Comic Sans MS" charset="0"/>
                <a:cs typeface="+mn-cs"/>
              </a:rPr>
              <a:t>Auger</a:t>
            </a:r>
            <a:endParaRPr lang="pt-PT" b="1" dirty="0">
              <a:solidFill>
                <a:srgbClr val="CC3300"/>
              </a:solidFill>
              <a:latin typeface="Comic Sans MS" charset="0"/>
              <a:cs typeface="+mn-cs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B0E82CFE-084C-70E5-60B5-29EE9FE8E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20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5444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chuveiro de partículas no Observatório Pierre </a:t>
            </a:r>
            <a:r>
              <a:rPr lang="pt-P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Auger</a:t>
            </a:r>
            <a:endParaRPr lang="pt-P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810953-A0F4-A244-BE29-C548855C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946150"/>
            <a:ext cx="426720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AC0289C-D8A3-C346-B36B-FD8BE7BD9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438275"/>
            <a:ext cx="29718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75F2249F-825D-8146-BE73-C8BC4816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19513"/>
            <a:ext cx="29337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517BC08F-7B7A-C146-911D-0352A547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1" t="48769" r="44839" b="20024"/>
          <a:stretch>
            <a:fillRect/>
          </a:stretch>
        </p:blipFill>
        <p:spPr bwMode="auto">
          <a:xfrm>
            <a:off x="5494192" y="4495824"/>
            <a:ext cx="36290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30531" t="48769" r="44839" b="200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0350FDC0-DB4D-D340-B1DC-0C37D2488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1107" y="6318753"/>
            <a:ext cx="1106488" cy="207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63F13921-8A7E-E745-BBFB-89C865C2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1174750"/>
            <a:ext cx="24479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PT" sz="1600" b="1">
                <a:solidFill>
                  <a:schemeClr val="accent2"/>
                </a:solidFill>
                <a:latin typeface="Arial" charset="0"/>
                <a:cs typeface="Arial" charset="0"/>
              </a:rPr>
              <a:t>Fluorescence detector:</a:t>
            </a:r>
            <a:endParaRPr lang="en-GB" sz="1600" b="1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69A5A8D8-BDAA-7043-AFC5-0B0B85241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550" y="4424363"/>
            <a:ext cx="1871663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PT" sz="1600" b="1">
                <a:solidFill>
                  <a:schemeClr val="accent2"/>
                </a:solidFill>
                <a:latin typeface="Arial" charset="0"/>
                <a:cs typeface="Arial" charset="0"/>
              </a:rPr>
              <a:t>Surface detector:</a:t>
            </a:r>
            <a:endParaRPr lang="en-GB" sz="1600" b="1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pic>
        <p:nvPicPr>
          <p:cNvPr id="21" name="Picture 2" descr="I:\FIGS\auger_design.jpg">
            <a:extLst>
              <a:ext uri="{FF2B5EF4-FFF2-40B4-BE49-F238E27FC236}">
                <a16:creationId xmlns:a16="http://schemas.microsoft.com/office/drawing/2014/main" id="{82E03309-D362-A34A-BDAB-42E33A589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851" y="4482698"/>
            <a:ext cx="22971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D3386068-875A-804F-A67D-EC8B7C395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111" r="54166" b="38889"/>
          <a:stretch>
            <a:fillRect/>
          </a:stretch>
        </p:blipFill>
        <p:spPr bwMode="auto">
          <a:xfrm>
            <a:off x="7239000" y="2092325"/>
            <a:ext cx="19050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B36FD168-B9F1-BC4D-BBF7-EAE1F1981B7B}"/>
              </a:ext>
            </a:extLst>
          </p:cNvPr>
          <p:cNvSpPr txBox="1"/>
          <p:nvPr/>
        </p:nvSpPr>
        <p:spPr>
          <a:xfrm>
            <a:off x="35496" y="1177007"/>
            <a:ext cx="3024335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00FF"/>
                </a:solidFill>
                <a:latin typeface="Comic Sans MS"/>
                <a:cs typeface="Comic Sans MS"/>
              </a:rPr>
              <a:t>FD (Detector de Fluorescência):</a:t>
            </a: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4BFA202C-6C2D-AD4D-A8C9-E19303C5BDD1}"/>
              </a:ext>
            </a:extLst>
          </p:cNvPr>
          <p:cNvSpPr txBox="1"/>
          <p:nvPr/>
        </p:nvSpPr>
        <p:spPr>
          <a:xfrm>
            <a:off x="7378700" y="4221088"/>
            <a:ext cx="172980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>
                <a:solidFill>
                  <a:srgbClr val="0000FF"/>
                </a:solidFill>
                <a:latin typeface="Comic Sans MS"/>
                <a:cs typeface="Comic Sans MS"/>
              </a:rPr>
              <a:t>SD (Detector de Superfície):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4CC19C4-F629-D249-A607-1DAE15EB8D2B}"/>
              </a:ext>
            </a:extLst>
          </p:cNvPr>
          <p:cNvSpPr txBox="1"/>
          <p:nvPr/>
        </p:nvSpPr>
        <p:spPr>
          <a:xfrm>
            <a:off x="5535607" y="61515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1415F61-2AA0-D048-8435-E0CE598AD49E}"/>
              </a:ext>
            </a:extLst>
          </p:cNvPr>
          <p:cNvSpPr txBox="1"/>
          <p:nvPr/>
        </p:nvSpPr>
        <p:spPr>
          <a:xfrm>
            <a:off x="698132" y="4941168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= área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C23EC6D-82CB-784E-D48E-C032A7CAA04E}"/>
              </a:ext>
            </a:extLst>
          </p:cNvPr>
          <p:cNvSpPr txBox="1">
            <a:spLocks/>
          </p:cNvSpPr>
          <p:nvPr/>
        </p:nvSpPr>
        <p:spPr bwMode="auto">
          <a:xfrm>
            <a:off x="609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 de fevereiro</a:t>
            </a:r>
            <a:b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9E9869B-A1F8-449E-A018-C07115EDE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21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717439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5444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Espectro de Energia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E6A084D-2EBA-8540-A207-92354B0C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1"/>
          <a:stretch/>
        </p:blipFill>
        <p:spPr bwMode="auto">
          <a:xfrm>
            <a:off x="0" y="620688"/>
            <a:ext cx="9144000" cy="569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819F9FA9-8A4E-BC29-73D4-E7C388649C5A}"/>
              </a:ext>
            </a:extLst>
          </p:cNvPr>
          <p:cNvSpPr txBox="1">
            <a:spLocks/>
          </p:cNvSpPr>
          <p:nvPr/>
        </p:nvSpPr>
        <p:spPr bwMode="auto">
          <a:xfrm>
            <a:off x="609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 de fevereiro</a:t>
            </a:r>
            <a:b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4C45109-E492-3E96-89B1-B21FDC5AA35E}"/>
              </a:ext>
            </a:extLst>
          </p:cNvPr>
          <p:cNvSpPr txBox="1">
            <a:spLocks/>
          </p:cNvSpPr>
          <p:nvPr/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pedro abreu - partículas e raios cósmicos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F8ACC98-56F3-59F1-44CC-DE9045425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22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845952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5444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Propagação dos Raios Cósmicos no espaço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27C6FE-EB15-9449-A25F-68FDF1D59D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38132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6739D13-E5FF-F648-9598-8CC5DA212D08}" type="slidenum">
              <a:rPr lang="en-GB" smtClean="0"/>
              <a:pPr>
                <a:defRPr/>
              </a:pPr>
              <a:t>23</a:t>
            </a:fld>
            <a:r>
              <a:rPr lang="en-GB" dirty="0"/>
              <a:t>/28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088F73-EDE3-9640-8BC1-600DE1BFF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2" b="1606"/>
          <a:stretch/>
        </p:blipFill>
        <p:spPr bwMode="auto">
          <a:xfrm>
            <a:off x="210220" y="620688"/>
            <a:ext cx="883679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44924E67-67CA-A140-9890-E510B031164D}"/>
              </a:ext>
            </a:extLst>
          </p:cNvPr>
          <p:cNvSpPr txBox="1"/>
          <p:nvPr/>
        </p:nvSpPr>
        <p:spPr>
          <a:xfrm>
            <a:off x="6660232" y="1196752"/>
            <a:ext cx="144302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10</a:t>
            </a:r>
            <a:r>
              <a:rPr lang="pt-BR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A4BAF2A-FCBA-0943-8AB7-39A2F495B1BD}"/>
              </a:ext>
            </a:extLst>
          </p:cNvPr>
          <p:cNvSpPr txBox="1"/>
          <p:nvPr/>
        </p:nvSpPr>
        <p:spPr>
          <a:xfrm>
            <a:off x="6732240" y="3501008"/>
            <a:ext cx="145424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10</a:t>
            </a:r>
            <a:r>
              <a:rPr lang="pt-BR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8F1F92E-CCF5-EACA-4ADF-004D0BC5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23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883802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5444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“Céu” segundo o Observatório Pierre </a:t>
            </a:r>
            <a:r>
              <a:rPr lang="pt-P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Auger</a:t>
            </a: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(E&gt; 3 </a:t>
            </a:r>
            <a:r>
              <a:rPr lang="pt-P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EeV</a:t>
            </a: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A1BE29-92C1-9F42-9FC6-F9F91F4B2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8"/>
          <a:stretch/>
        </p:blipFill>
        <p:spPr bwMode="auto">
          <a:xfrm>
            <a:off x="0" y="764704"/>
            <a:ext cx="9142181" cy="534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2E9E8E3-8AB1-CA5B-EE47-A7B05226910E}"/>
              </a:ext>
            </a:extLst>
          </p:cNvPr>
          <p:cNvSpPr txBox="1">
            <a:spLocks/>
          </p:cNvSpPr>
          <p:nvPr/>
        </p:nvSpPr>
        <p:spPr bwMode="auto">
          <a:xfrm>
            <a:off x="609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 de fevereiro</a:t>
            </a:r>
            <a:b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567B679-AF9E-F10A-E6CE-6AF2608F9F1F}"/>
              </a:ext>
            </a:extLst>
          </p:cNvPr>
          <p:cNvSpPr txBox="1">
            <a:spLocks/>
          </p:cNvSpPr>
          <p:nvPr/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pedro abreu - partículas e raios cósmicos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9A9BE8-0054-181A-1576-9531D16EC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24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228754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5444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“Céu” de Alta Energia (E&gt; 57 </a:t>
            </a:r>
            <a:r>
              <a:rPr lang="pt-P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EeV</a:t>
            </a: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B04DB90-3957-6F4C-9E47-46A60249D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9" r="1753" b="1036"/>
          <a:stretch/>
        </p:blipFill>
        <p:spPr bwMode="auto">
          <a:xfrm>
            <a:off x="0" y="764704"/>
            <a:ext cx="9178294" cy="534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6918E4EF-A4EA-593D-69F8-6F7D372BD316}"/>
              </a:ext>
            </a:extLst>
          </p:cNvPr>
          <p:cNvSpPr txBox="1">
            <a:spLocks/>
          </p:cNvSpPr>
          <p:nvPr/>
        </p:nvSpPr>
        <p:spPr bwMode="auto">
          <a:xfrm>
            <a:off x="609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 de fevereiro</a:t>
            </a:r>
            <a:b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84AAEB1-8D91-E9E7-6707-C416410FEC59}"/>
              </a:ext>
            </a:extLst>
          </p:cNvPr>
          <p:cNvSpPr txBox="1">
            <a:spLocks/>
          </p:cNvSpPr>
          <p:nvPr/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pedro abreu - partículas e raios cósmicos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245C3F-81D6-0A4D-F06A-95483E2E9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25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222659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4">
            <a:extLst>
              <a:ext uri="{FF2B5EF4-FFF2-40B4-BE49-F238E27FC236}">
                <a16:creationId xmlns:a16="http://schemas.microsoft.com/office/drawing/2014/main" id="{D286CF17-8201-2443-9D44-138FFCFEE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76200"/>
            <a:ext cx="9033792" cy="5444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CC3300"/>
              </a:buClr>
              <a:buFont typeface="Wingdings" charset="0"/>
              <a:buNone/>
              <a:defRPr/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Raios Cósmicos +energéticos têm origem </a:t>
            </a:r>
            <a:r>
              <a:rPr lang="pt-P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EXTRA-Galáctica</a:t>
            </a: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32AAF4D-7099-3542-8263-F20230D65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16088"/>
            <a:ext cx="7620000" cy="35052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34F87BF-C258-4D4A-B8B9-32DA3009A707}"/>
              </a:ext>
            </a:extLst>
          </p:cNvPr>
          <p:cNvSpPr txBox="1"/>
          <p:nvPr/>
        </p:nvSpPr>
        <p:spPr>
          <a:xfrm>
            <a:off x="726852" y="941819"/>
            <a:ext cx="8148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Anisotropia na distribuição da origem dos Raios Cósmicos</a:t>
            </a:r>
            <a:br>
              <a:rPr lang="pt-P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energias superiores a 32 </a:t>
            </a:r>
            <a:r>
              <a:rPr lang="pt-P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EeV</a:t>
            </a:r>
            <a:r>
              <a:rPr lang="pt-P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indicam uma origem</a:t>
            </a:r>
            <a:br>
              <a:rPr lang="pt-P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extra-galáctica</a:t>
            </a:r>
            <a:r>
              <a:rPr lang="pt-P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destes raios cósmicos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854970F7-28A9-930B-D603-A2A32463F650}"/>
              </a:ext>
            </a:extLst>
          </p:cNvPr>
          <p:cNvSpPr txBox="1">
            <a:spLocks/>
          </p:cNvSpPr>
          <p:nvPr/>
        </p:nvSpPr>
        <p:spPr bwMode="auto">
          <a:xfrm>
            <a:off x="609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 de fevereiro</a:t>
            </a:r>
            <a:b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3A208C4-F137-0CBA-AB17-47B13EA3B0AE}"/>
              </a:ext>
            </a:extLst>
          </p:cNvPr>
          <p:cNvSpPr txBox="1">
            <a:spLocks/>
          </p:cNvSpPr>
          <p:nvPr/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pedro abreu - partículas e raios cósmicos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AD3779-B696-CA20-5A1D-5C3BD47CA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fld id="{46739D13-E5FF-F648-9598-8CC5DA212D08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eaLnBrk="1" hangingPunct="1">
                <a:defRPr/>
              </a:pPr>
              <a:t>26</a:t>
            </a:fld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4002059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pedro abreu – Partículas e Raios Cósmicos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DE57B4-A10B-5E40-9E91-EBF5C3EA00FF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r>
              <a:rPr lang="mr-IN" b="0" dirty="0">
                <a:latin typeface="Arial" panose="020B0604020202020204" pitchFamily="34" charset="0"/>
              </a:rPr>
              <a:t>/28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Obrigado pela v/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atenção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781" name="Picture 4" descr="Quadro_UniversoNo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1340768"/>
            <a:ext cx="5085308" cy="381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17 de fevereiro</a:t>
            </a:r>
            <a:b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5157192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 [P.N.1921]:</a:t>
            </a:r>
            <a:r>
              <a:rPr lang="pt-BR" sz="1800" dirty="0">
                <a:solidFill>
                  <a:srgbClr val="73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BR" sz="18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 o conhecimento...) </a:t>
            </a:r>
          </a:p>
          <a:p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podemos olhar para o Universo como se não existissem milagres. </a:t>
            </a:r>
          </a:p>
          <a:p>
            <a:r>
              <a:rPr lang="pt-BR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também podemos olhar para o Universo como se tudo fosse um milagre</a:t>
            </a:r>
            <a:r>
              <a:rPr lang="pt-BR" sz="18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pt-BR" sz="1800" i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pt-BR" sz="18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03B2756-334B-5E43-ABD3-F80F3ADF918D}"/>
              </a:ext>
            </a:extLst>
          </p:cNvPr>
          <p:cNvSpPr/>
          <p:nvPr/>
        </p:nvSpPr>
        <p:spPr>
          <a:xfrm>
            <a:off x="2572351" y="2632249"/>
            <a:ext cx="45175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Universo!</a:t>
            </a:r>
            <a:endParaRPr kumimoji="0" lang="pt-PT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41CF29E-6898-1C41-9A02-ED1B1A01589F}"/>
              </a:ext>
            </a:extLst>
          </p:cNvPr>
          <p:cNvSpPr/>
          <p:nvPr/>
        </p:nvSpPr>
        <p:spPr>
          <a:xfrm>
            <a:off x="4603730" y="332656"/>
            <a:ext cx="34355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Universo!</a:t>
            </a:r>
            <a:endParaRPr kumimoji="0" lang="pt-PT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980136-3ADC-8A40-9969-8BF3491BD58B}"/>
              </a:ext>
            </a:extLst>
          </p:cNvPr>
          <p:cNvSpPr txBox="1"/>
          <p:nvPr/>
        </p:nvSpPr>
        <p:spPr>
          <a:xfrm>
            <a:off x="1218455" y="332656"/>
            <a:ext cx="29626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NOSSO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2BA18D3-A228-6242-A4ED-FC8D8BDA3AB3}"/>
              </a:ext>
            </a:extLst>
          </p:cNvPr>
          <p:cNvSpPr/>
          <p:nvPr/>
        </p:nvSpPr>
        <p:spPr>
          <a:xfrm>
            <a:off x="2699791" y="1856727"/>
            <a:ext cx="42627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Porquê?!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0FA47E3-5D02-DA4D-A83E-0B699D955AD7}"/>
              </a:ext>
            </a:extLst>
          </p:cNvPr>
          <p:cNvGrpSpPr/>
          <p:nvPr/>
        </p:nvGrpSpPr>
        <p:grpSpPr>
          <a:xfrm>
            <a:off x="3286585" y="1654452"/>
            <a:ext cx="2584800" cy="1728008"/>
            <a:chOff x="3203061" y="1628800"/>
            <a:chExt cx="2584800" cy="1728008"/>
          </a:xfrm>
        </p:grpSpPr>
        <p:cxnSp>
          <p:nvCxnSpPr>
            <p:cNvPr id="7" name="Conexão Reta 6">
              <a:extLst>
                <a:ext uri="{FF2B5EF4-FFF2-40B4-BE49-F238E27FC236}">
                  <a16:creationId xmlns:a16="http://schemas.microsoft.com/office/drawing/2014/main" id="{4A8DD048-29B2-DB42-BEF5-B13792429703}"/>
                </a:ext>
              </a:extLst>
            </p:cNvPr>
            <p:cNvCxnSpPr/>
            <p:nvPr/>
          </p:nvCxnSpPr>
          <p:spPr>
            <a:xfrm>
              <a:off x="3203848" y="1628800"/>
              <a:ext cx="2584013" cy="1656184"/>
            </a:xfrm>
            <a:prstGeom prst="line">
              <a:avLst/>
            </a:prstGeom>
            <a:ln w="1270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xão Reta 7">
              <a:extLst>
                <a:ext uri="{FF2B5EF4-FFF2-40B4-BE49-F238E27FC236}">
                  <a16:creationId xmlns:a16="http://schemas.microsoft.com/office/drawing/2014/main" id="{5C51AB38-2B61-4446-A9C6-727DADA33D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3061" y="1700808"/>
              <a:ext cx="2584800" cy="1656000"/>
            </a:xfrm>
            <a:prstGeom prst="line">
              <a:avLst/>
            </a:prstGeom>
            <a:ln w="1270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2376B5E8-2DA7-A843-9ECC-739C76768E40}"/>
              </a:ext>
            </a:extLst>
          </p:cNvPr>
          <p:cNvSpPr/>
          <p:nvPr/>
        </p:nvSpPr>
        <p:spPr>
          <a:xfrm>
            <a:off x="2969096" y="3824916"/>
            <a:ext cx="37240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QUÊ?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748C2F2-0DC7-6344-A7E8-5F1EFFF28F18}"/>
              </a:ext>
            </a:extLst>
          </p:cNvPr>
          <p:cNvSpPr/>
          <p:nvPr/>
        </p:nvSpPr>
        <p:spPr>
          <a:xfrm>
            <a:off x="3020392" y="5262158"/>
            <a:ext cx="36215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COMO?</a:t>
            </a:r>
          </a:p>
        </p:txBody>
      </p:sp>
    </p:spTree>
    <p:extLst>
      <p:ext uri="{BB962C8B-B14F-4D97-AF65-F5344CB8AC3E}">
        <p14:creationId xmlns:p14="http://schemas.microsoft.com/office/powerpoint/2010/main" val="126646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1"/>
          <p:cNvSpPr>
            <a:spLocks/>
          </p:cNvSpPr>
          <p:nvPr/>
        </p:nvSpPr>
        <p:spPr bwMode="auto">
          <a:xfrm>
            <a:off x="61589" y="413675"/>
            <a:ext cx="1877158" cy="1444869"/>
          </a:xfrm>
          <a:prstGeom prst="ellipse">
            <a:avLst/>
          </a:prstGeom>
          <a:solidFill>
            <a:srgbClr val="FC1180">
              <a:alpha val="24313"/>
            </a:srgbClr>
          </a:solidFill>
          <a:ln w="25400">
            <a:solidFill>
              <a:srgbClr val="FE12FD">
                <a:alpha val="91371"/>
              </a:srgbClr>
            </a:solidFill>
            <a:prstDash val="sysDot"/>
            <a:round/>
            <a:headEnd/>
            <a:tailEnd/>
          </a:ln>
        </p:spPr>
        <p:txBody>
          <a:bodyPr lIns="31652" tIns="31652" rIns="31652" bIns="31652" anchor="ctr">
            <a:prstTxWarp prst="textNoShape">
              <a:avLst/>
            </a:prstTxWarp>
          </a:bodyPr>
          <a:lstStyle/>
          <a:p>
            <a:pPr algn="ctr" defTabSz="844083"/>
            <a:r>
              <a:rPr lang="pt-PT" sz="2031" b="1" i="1" dirty="0">
                <a:solidFill>
                  <a:srgbClr val="000000"/>
                </a:solidFill>
                <a:latin typeface="Helvetica" charset="0"/>
                <a:sym typeface="Helvetica" charset="0"/>
              </a:rPr>
              <a:t>Jardim Zoológico</a:t>
            </a:r>
          </a:p>
        </p:txBody>
      </p:sp>
      <p:sp>
        <p:nvSpPr>
          <p:cNvPr id="40963" name="Rectangle 2"/>
          <p:cNvSpPr>
            <a:spLocks/>
          </p:cNvSpPr>
          <p:nvPr/>
        </p:nvSpPr>
        <p:spPr bwMode="auto">
          <a:xfrm>
            <a:off x="7453650" y="295282"/>
            <a:ext cx="1566134" cy="34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844083"/>
            <a:r>
              <a:rPr lang="en-US" sz="221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Verdana" charset="0"/>
              </a:rPr>
              <a:t>Anos</a:t>
            </a:r>
            <a:r>
              <a:rPr lang="en-US" sz="2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Verdana" charset="0"/>
              </a:rPr>
              <a:t> 1950’s</a:t>
            </a:r>
          </a:p>
        </p:txBody>
      </p:sp>
      <p:grpSp>
        <p:nvGrpSpPr>
          <p:cNvPr id="40964" name="Group 3"/>
          <p:cNvGrpSpPr>
            <a:grpSpLocks/>
          </p:cNvGrpSpPr>
          <p:nvPr/>
        </p:nvGrpSpPr>
        <p:grpSpPr bwMode="auto">
          <a:xfrm>
            <a:off x="4740521" y="2215662"/>
            <a:ext cx="3682511" cy="3629758"/>
            <a:chOff x="0" y="0"/>
            <a:chExt cx="2792" cy="2752"/>
          </a:xfrm>
        </p:grpSpPr>
        <p:sp>
          <p:nvSpPr>
            <p:cNvPr id="41000" name="AutoShape 4"/>
            <p:cNvSpPr>
              <a:spLocks/>
            </p:cNvSpPr>
            <p:nvPr/>
          </p:nvSpPr>
          <p:spPr bwMode="auto">
            <a:xfrm>
              <a:off x="0" y="0"/>
              <a:ext cx="2792" cy="2752"/>
            </a:xfrm>
            <a:prstGeom prst="roundRect">
              <a:avLst>
                <a:gd name="adj" fmla="val 4356"/>
              </a:avLst>
            </a:prstGeom>
            <a:solidFill>
              <a:srgbClr val="1FFDFE">
                <a:alpha val="26666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b">
              <a:prstTxWarp prst="textNoShape">
                <a:avLst/>
              </a:prstTxWarp>
            </a:bodyPr>
            <a:lstStyle/>
            <a:p>
              <a:pPr algn="ctr" defTabSz="844083">
                <a:tabLst>
                  <a:tab pos="759088" algn="l"/>
                </a:tabLst>
              </a:pPr>
              <a:r>
                <a:rPr lang="en-US" sz="2862">
                  <a:solidFill>
                    <a:srgbClr val="2A292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opperplate" charset="0"/>
                </a:rPr>
                <a:t>BARIÕES</a:t>
              </a:r>
            </a:p>
          </p:txBody>
        </p:sp>
        <p:grpSp>
          <p:nvGrpSpPr>
            <p:cNvPr id="41001" name="Group 5"/>
            <p:cNvGrpSpPr>
              <a:grpSpLocks/>
            </p:cNvGrpSpPr>
            <p:nvPr/>
          </p:nvGrpSpPr>
          <p:grpSpPr bwMode="auto">
            <a:xfrm>
              <a:off x="336" y="265"/>
              <a:ext cx="1293" cy="486"/>
              <a:chOff x="0" y="1"/>
              <a:chExt cx="1293" cy="486"/>
            </a:xfrm>
          </p:grpSpPr>
          <p:sp>
            <p:nvSpPr>
              <p:cNvPr id="41011" name="Rectangle 6"/>
              <p:cNvSpPr>
                <a:spLocks/>
              </p:cNvSpPr>
              <p:nvPr/>
            </p:nvSpPr>
            <p:spPr bwMode="auto">
              <a:xfrm>
                <a:off x="0" y="1"/>
                <a:ext cx="1293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defTabSz="844083">
                  <a:lnSpc>
                    <a:spcPts val="1581"/>
                  </a:lnSpc>
                  <a:spcBef>
                    <a:spcPts val="497"/>
                  </a:spcBef>
                </a:pPr>
                <a:r>
                  <a:rPr lang="en-US" sz="2215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Δ</a:t>
                </a:r>
                <a:r>
                  <a:rPr lang="en-US" sz="2123" baseline="32000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++</a:t>
                </a:r>
                <a:r>
                  <a:rPr lang="en-US" sz="2215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, Δ</a:t>
                </a:r>
                <a:r>
                  <a:rPr lang="en-US" sz="2123" baseline="32000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+</a:t>
                </a:r>
                <a:r>
                  <a:rPr lang="en-US" sz="2215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, Δ</a:t>
                </a:r>
                <a:r>
                  <a:rPr lang="en-US" sz="2123" baseline="32000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0</a:t>
                </a:r>
                <a:r>
                  <a:rPr lang="en-US" sz="2215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, Δ</a:t>
                </a:r>
                <a:r>
                  <a:rPr lang="en-US" sz="2123" baseline="32000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−</a:t>
                </a:r>
              </a:p>
            </p:txBody>
          </p:sp>
          <p:sp>
            <p:nvSpPr>
              <p:cNvPr id="41012" name="Rectangle 7"/>
              <p:cNvSpPr>
                <a:spLocks/>
              </p:cNvSpPr>
              <p:nvPr/>
            </p:nvSpPr>
            <p:spPr bwMode="auto">
              <a:xfrm>
                <a:off x="501" y="336"/>
                <a:ext cx="293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 defTabSz="844083"/>
                <a:r>
                  <a:rPr lang="en-US" sz="1292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Delta</a:t>
                </a:r>
              </a:p>
            </p:txBody>
          </p:sp>
        </p:grpSp>
        <p:grpSp>
          <p:nvGrpSpPr>
            <p:cNvPr id="41002" name="Group 8"/>
            <p:cNvGrpSpPr>
              <a:grpSpLocks/>
            </p:cNvGrpSpPr>
            <p:nvPr/>
          </p:nvGrpSpPr>
          <p:grpSpPr bwMode="auto">
            <a:xfrm>
              <a:off x="1530" y="637"/>
              <a:ext cx="1123" cy="379"/>
              <a:chOff x="-8" y="1"/>
              <a:chExt cx="1123" cy="379"/>
            </a:xfrm>
          </p:grpSpPr>
          <p:sp>
            <p:nvSpPr>
              <p:cNvPr id="41009" name="Rectangle 9"/>
              <p:cNvSpPr>
                <a:spLocks/>
              </p:cNvSpPr>
              <p:nvPr/>
            </p:nvSpPr>
            <p:spPr bwMode="auto">
              <a:xfrm>
                <a:off x="429" y="1"/>
                <a:ext cx="254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defTabSz="844083">
                  <a:lnSpc>
                    <a:spcPts val="1581"/>
                  </a:lnSpc>
                  <a:spcBef>
                    <a:spcPts val="497"/>
                  </a:spcBef>
                </a:pPr>
                <a:r>
                  <a:rPr lang="en-US" sz="2123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 Λ</a:t>
                </a:r>
                <a:r>
                  <a:rPr lang="en-US" sz="1939" baseline="32000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0</a:t>
                </a:r>
              </a:p>
            </p:txBody>
          </p:sp>
          <p:sp>
            <p:nvSpPr>
              <p:cNvPr id="41010" name="Rectangle 10"/>
              <p:cNvSpPr>
                <a:spLocks/>
              </p:cNvSpPr>
              <p:nvPr/>
            </p:nvSpPr>
            <p:spPr bwMode="auto">
              <a:xfrm>
                <a:off x="-8" y="229"/>
                <a:ext cx="1123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 defTabSz="844083"/>
                <a:r>
                  <a:rPr lang="en-US" sz="1292" dirty="0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Lambda (</a:t>
                </a:r>
                <a:r>
                  <a:rPr lang="en-US" sz="1292" dirty="0" err="1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estranho</a:t>
                </a:r>
                <a:r>
                  <a:rPr lang="en-US" sz="1292" dirty="0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!)</a:t>
                </a:r>
              </a:p>
            </p:txBody>
          </p:sp>
        </p:grpSp>
        <p:grpSp>
          <p:nvGrpSpPr>
            <p:cNvPr id="41003" name="Group 11"/>
            <p:cNvGrpSpPr>
              <a:grpSpLocks/>
            </p:cNvGrpSpPr>
            <p:nvPr/>
          </p:nvGrpSpPr>
          <p:grpSpPr bwMode="auto">
            <a:xfrm>
              <a:off x="242" y="965"/>
              <a:ext cx="1031" cy="433"/>
              <a:chOff x="15" y="1"/>
              <a:chExt cx="1031" cy="433"/>
            </a:xfrm>
          </p:grpSpPr>
          <p:sp>
            <p:nvSpPr>
              <p:cNvPr id="41007" name="Rectangle 12"/>
              <p:cNvSpPr>
                <a:spLocks/>
              </p:cNvSpPr>
              <p:nvPr/>
            </p:nvSpPr>
            <p:spPr bwMode="auto">
              <a:xfrm>
                <a:off x="100" y="1"/>
                <a:ext cx="828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defTabSz="844083">
                  <a:lnSpc>
                    <a:spcPts val="1581"/>
                  </a:lnSpc>
                  <a:spcBef>
                    <a:spcPts val="497"/>
                  </a:spcBef>
                </a:pPr>
                <a:r>
                  <a:rPr lang="en-US" sz="2123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Σ</a:t>
                </a:r>
                <a:r>
                  <a:rPr lang="en-US" sz="1939" baseline="32000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+</a:t>
                </a:r>
                <a:r>
                  <a:rPr lang="en-US" sz="2123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, Σ</a:t>
                </a:r>
                <a:r>
                  <a:rPr lang="en-US" sz="1939" baseline="32000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0</a:t>
                </a:r>
                <a:r>
                  <a:rPr lang="en-US" sz="2123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, Σ</a:t>
                </a:r>
                <a:r>
                  <a:rPr lang="en-US" sz="1939" baseline="32000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−</a:t>
                </a:r>
              </a:p>
            </p:txBody>
          </p:sp>
          <p:sp>
            <p:nvSpPr>
              <p:cNvPr id="41008" name="Rectangle 13"/>
              <p:cNvSpPr>
                <a:spLocks/>
              </p:cNvSpPr>
              <p:nvPr/>
            </p:nvSpPr>
            <p:spPr bwMode="auto">
              <a:xfrm>
                <a:off x="15" y="283"/>
                <a:ext cx="1031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 defTabSz="844083"/>
                <a:r>
                  <a:rPr lang="en-US" sz="1292" dirty="0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Sigma (</a:t>
                </a:r>
                <a:r>
                  <a:rPr lang="en-US" sz="1292" dirty="0" err="1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estranho</a:t>
                </a:r>
                <a:r>
                  <a:rPr lang="en-US" sz="1292" dirty="0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!)</a:t>
                </a:r>
              </a:p>
            </p:txBody>
          </p:sp>
        </p:grpSp>
        <p:grpSp>
          <p:nvGrpSpPr>
            <p:cNvPr id="41004" name="Group 14"/>
            <p:cNvGrpSpPr>
              <a:grpSpLocks/>
            </p:cNvGrpSpPr>
            <p:nvPr/>
          </p:nvGrpSpPr>
          <p:grpSpPr bwMode="auto">
            <a:xfrm>
              <a:off x="1377" y="1489"/>
              <a:ext cx="1093" cy="495"/>
              <a:chOff x="82" y="1"/>
              <a:chExt cx="1092" cy="495"/>
            </a:xfrm>
          </p:grpSpPr>
          <p:sp>
            <p:nvSpPr>
              <p:cNvPr id="41005" name="Rectangle 15"/>
              <p:cNvSpPr>
                <a:spLocks/>
              </p:cNvSpPr>
              <p:nvPr/>
            </p:nvSpPr>
            <p:spPr bwMode="auto">
              <a:xfrm>
                <a:off x="384" y="1"/>
                <a:ext cx="531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defTabSz="844083">
                  <a:lnSpc>
                    <a:spcPts val="1581"/>
                  </a:lnSpc>
                  <a:spcBef>
                    <a:spcPts val="497"/>
                  </a:spcBef>
                </a:pPr>
                <a:r>
                  <a:rPr lang="en-US" sz="2123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Ξ</a:t>
                </a:r>
                <a:r>
                  <a:rPr lang="en-US" sz="2031" baseline="32000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0</a:t>
                </a:r>
                <a:r>
                  <a:rPr lang="en-US" sz="2123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, Ξ</a:t>
                </a:r>
                <a:r>
                  <a:rPr lang="en-US" sz="2031" baseline="32000">
                    <a:solidFill>
                      <a:srgbClr val="7E084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" charset="0"/>
                  </a:rPr>
                  <a:t>−</a:t>
                </a:r>
              </a:p>
            </p:txBody>
          </p:sp>
          <p:sp>
            <p:nvSpPr>
              <p:cNvPr id="41006" name="Rectangle 16"/>
              <p:cNvSpPr>
                <a:spLocks/>
              </p:cNvSpPr>
              <p:nvPr/>
            </p:nvSpPr>
            <p:spPr bwMode="auto">
              <a:xfrm>
                <a:off x="82" y="345"/>
                <a:ext cx="1092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 defTabSz="844083"/>
                <a:r>
                  <a:rPr lang="en-US" sz="1292" dirty="0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Xi (</a:t>
                </a:r>
                <a:r>
                  <a:rPr lang="en-US" sz="1292" dirty="0" err="1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muito</a:t>
                </a:r>
                <a:r>
                  <a:rPr lang="en-US" sz="1292" dirty="0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 </a:t>
                </a:r>
                <a:r>
                  <a:rPr lang="en-US" sz="1292" dirty="0" err="1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estranho</a:t>
                </a:r>
                <a:r>
                  <a:rPr lang="en-US" sz="1292" dirty="0">
                    <a:solidFill>
                      <a:srgbClr val="1C06FD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rPr>
                  <a:t>!)</a:t>
                </a:r>
              </a:p>
            </p:txBody>
          </p:sp>
        </p:grpSp>
      </p:grpSp>
      <p:grpSp>
        <p:nvGrpSpPr>
          <p:cNvPr id="40965" name="Group 17"/>
          <p:cNvGrpSpPr>
            <a:grpSpLocks/>
          </p:cNvGrpSpPr>
          <p:nvPr/>
        </p:nvGrpSpPr>
        <p:grpSpPr bwMode="auto">
          <a:xfrm>
            <a:off x="783988" y="2215662"/>
            <a:ext cx="3682511" cy="3629758"/>
            <a:chOff x="0" y="0"/>
            <a:chExt cx="2792" cy="2752"/>
          </a:xfrm>
        </p:grpSpPr>
        <p:sp>
          <p:nvSpPr>
            <p:cNvPr id="40974" name="AutoShape 18"/>
            <p:cNvSpPr>
              <a:spLocks/>
            </p:cNvSpPr>
            <p:nvPr/>
          </p:nvSpPr>
          <p:spPr bwMode="auto">
            <a:xfrm>
              <a:off x="0" y="0"/>
              <a:ext cx="2792" cy="2752"/>
            </a:xfrm>
            <a:prstGeom prst="roundRect">
              <a:avLst>
                <a:gd name="adj" fmla="val 4356"/>
              </a:avLst>
            </a:prstGeom>
            <a:solidFill>
              <a:srgbClr val="1FFDFE">
                <a:alpha val="26666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b">
              <a:prstTxWarp prst="textNoShape">
                <a:avLst/>
              </a:prstTxWarp>
            </a:bodyPr>
            <a:lstStyle/>
            <a:p>
              <a:pPr algn="ctr" defTabSz="844083">
                <a:tabLst>
                  <a:tab pos="759088" algn="l"/>
                </a:tabLst>
              </a:pPr>
              <a:r>
                <a:rPr lang="en-US" sz="2862">
                  <a:solidFill>
                    <a:srgbClr val="2A292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opperplate" charset="0"/>
                </a:rPr>
                <a:t>Mesões</a:t>
              </a:r>
            </a:p>
          </p:txBody>
        </p:sp>
        <p:grpSp>
          <p:nvGrpSpPr>
            <p:cNvPr id="40975" name="Group 19"/>
            <p:cNvGrpSpPr>
              <a:grpSpLocks/>
            </p:cNvGrpSpPr>
            <p:nvPr/>
          </p:nvGrpSpPr>
          <p:grpSpPr bwMode="auto">
            <a:xfrm>
              <a:off x="215" y="164"/>
              <a:ext cx="2139" cy="1947"/>
              <a:chOff x="26" y="120"/>
              <a:chExt cx="2139" cy="1947"/>
            </a:xfrm>
          </p:grpSpPr>
          <p:grpSp>
            <p:nvGrpSpPr>
              <p:cNvPr id="40976" name="Group 20"/>
              <p:cNvGrpSpPr>
                <a:grpSpLocks/>
              </p:cNvGrpSpPr>
              <p:nvPr/>
            </p:nvGrpSpPr>
            <p:grpSpPr bwMode="auto">
              <a:xfrm>
                <a:off x="170" y="120"/>
                <a:ext cx="1006" cy="363"/>
                <a:chOff x="0" y="120"/>
                <a:chExt cx="1005" cy="363"/>
              </a:xfrm>
            </p:grpSpPr>
            <p:sp>
              <p:nvSpPr>
                <p:cNvPr id="40996" name="Rectangle 21"/>
                <p:cNvSpPr>
                  <a:spLocks/>
                </p:cNvSpPr>
                <p:nvPr/>
              </p:nvSpPr>
              <p:spPr bwMode="auto">
                <a:xfrm>
                  <a:off x="0" y="120"/>
                  <a:ext cx="29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π </a:t>
                  </a:r>
                  <a:r>
                    <a:rPr lang="en-US" sz="2123" baseline="32000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+</a:t>
                  </a:r>
                </a:p>
              </p:txBody>
            </p:sp>
            <p:sp>
              <p:nvSpPr>
                <p:cNvPr id="40997" name="Rectangle 22"/>
                <p:cNvSpPr>
                  <a:spLocks/>
                </p:cNvSpPr>
                <p:nvPr/>
              </p:nvSpPr>
              <p:spPr bwMode="auto">
                <a:xfrm>
                  <a:off x="368" y="120"/>
                  <a:ext cx="29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π </a:t>
                  </a:r>
                  <a:r>
                    <a:rPr lang="en-US" sz="2123" baseline="32000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−</a:t>
                  </a:r>
                </a:p>
              </p:txBody>
            </p:sp>
            <p:sp>
              <p:nvSpPr>
                <p:cNvPr id="40998" name="Rectangle 23"/>
                <p:cNvSpPr>
                  <a:spLocks/>
                </p:cNvSpPr>
                <p:nvPr/>
              </p:nvSpPr>
              <p:spPr bwMode="auto">
                <a:xfrm>
                  <a:off x="712" y="120"/>
                  <a:ext cx="293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 dirty="0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π </a:t>
                  </a:r>
                  <a:r>
                    <a:rPr lang="en-US" sz="2123" baseline="32000" dirty="0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0</a:t>
                  </a:r>
                </a:p>
              </p:txBody>
            </p:sp>
            <p:sp>
              <p:nvSpPr>
                <p:cNvPr id="40999" name="Rectangle 24"/>
                <p:cNvSpPr>
                  <a:spLocks/>
                </p:cNvSpPr>
                <p:nvPr/>
              </p:nvSpPr>
              <p:spPr bwMode="auto">
                <a:xfrm>
                  <a:off x="325" y="332"/>
                  <a:ext cx="313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44083"/>
                  <a:r>
                    <a:rPr lang="en-US" sz="1292" dirty="0" err="1">
                      <a:solidFill>
                        <a:srgbClr val="7F097F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Verdana" charset="0"/>
                    </a:rPr>
                    <a:t>Piões</a:t>
                  </a:r>
                  <a:endParaRPr lang="en-US" sz="1292" dirty="0">
                    <a:solidFill>
                      <a:srgbClr val="7F097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endParaRPr>
                </a:p>
              </p:txBody>
            </p:sp>
          </p:grpSp>
          <p:grpSp>
            <p:nvGrpSpPr>
              <p:cNvPr id="40977" name="Group 25"/>
              <p:cNvGrpSpPr>
                <a:grpSpLocks/>
              </p:cNvGrpSpPr>
              <p:nvPr/>
            </p:nvGrpSpPr>
            <p:grpSpPr bwMode="auto">
              <a:xfrm>
                <a:off x="1146" y="419"/>
                <a:ext cx="1019" cy="480"/>
                <a:chOff x="0" y="3"/>
                <a:chExt cx="1018" cy="480"/>
              </a:xfrm>
            </p:grpSpPr>
            <p:sp>
              <p:nvSpPr>
                <p:cNvPr id="40992" name="Rectangle 26"/>
                <p:cNvSpPr>
                  <a:spLocks/>
                </p:cNvSpPr>
                <p:nvPr/>
              </p:nvSpPr>
              <p:spPr bwMode="auto">
                <a:xfrm>
                  <a:off x="0" y="3"/>
                  <a:ext cx="229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K</a:t>
                  </a:r>
                  <a:r>
                    <a:rPr lang="en-US" sz="2123" baseline="32000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+</a:t>
                  </a:r>
                </a:p>
              </p:txBody>
            </p:sp>
            <p:sp>
              <p:nvSpPr>
                <p:cNvPr id="40993" name="Rectangle 27"/>
                <p:cNvSpPr>
                  <a:spLocks/>
                </p:cNvSpPr>
                <p:nvPr/>
              </p:nvSpPr>
              <p:spPr bwMode="auto">
                <a:xfrm>
                  <a:off x="416" y="3"/>
                  <a:ext cx="229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K</a:t>
                  </a:r>
                  <a:r>
                    <a:rPr lang="en-US" sz="2123" baseline="32000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−</a:t>
                  </a:r>
                </a:p>
              </p:txBody>
            </p:sp>
            <p:sp>
              <p:nvSpPr>
                <p:cNvPr id="40994" name="Rectangle 28"/>
                <p:cNvSpPr>
                  <a:spLocks/>
                </p:cNvSpPr>
                <p:nvPr/>
              </p:nvSpPr>
              <p:spPr bwMode="auto">
                <a:xfrm>
                  <a:off x="792" y="3"/>
                  <a:ext cx="22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K</a:t>
                  </a:r>
                  <a:r>
                    <a:rPr lang="en-US" sz="2123" baseline="32000">
                      <a:solidFill>
                        <a:srgbClr val="067F08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0</a:t>
                  </a:r>
                </a:p>
              </p:txBody>
            </p:sp>
            <p:sp>
              <p:nvSpPr>
                <p:cNvPr id="40995" name="Rectangle 29"/>
                <p:cNvSpPr>
                  <a:spLocks/>
                </p:cNvSpPr>
                <p:nvPr/>
              </p:nvSpPr>
              <p:spPr bwMode="auto">
                <a:xfrm>
                  <a:off x="319" y="332"/>
                  <a:ext cx="355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44083"/>
                  <a:r>
                    <a:rPr lang="en-US" sz="1292" dirty="0" err="1">
                      <a:solidFill>
                        <a:srgbClr val="7F097F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Verdana" charset="0"/>
                    </a:rPr>
                    <a:t>Kaões</a:t>
                  </a:r>
                  <a:endParaRPr lang="en-US" sz="1292" dirty="0">
                    <a:solidFill>
                      <a:srgbClr val="7F097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Verdana" charset="0"/>
                  </a:endParaRPr>
                </a:p>
              </p:txBody>
            </p:sp>
          </p:grpSp>
          <p:grpSp>
            <p:nvGrpSpPr>
              <p:cNvPr id="40978" name="Group 30"/>
              <p:cNvGrpSpPr>
                <a:grpSpLocks/>
              </p:cNvGrpSpPr>
              <p:nvPr/>
            </p:nvGrpSpPr>
            <p:grpSpPr bwMode="auto">
              <a:xfrm>
                <a:off x="769" y="931"/>
                <a:ext cx="188" cy="498"/>
                <a:chOff x="10" y="3"/>
                <a:chExt cx="188" cy="498"/>
              </a:xfrm>
            </p:grpSpPr>
            <p:sp>
              <p:nvSpPr>
                <p:cNvPr id="40990" name="Rectangle 31"/>
                <p:cNvSpPr>
                  <a:spLocks/>
                </p:cNvSpPr>
                <p:nvPr/>
              </p:nvSpPr>
              <p:spPr bwMode="auto">
                <a:xfrm>
                  <a:off x="35" y="3"/>
                  <a:ext cx="125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>
                      <a:solidFill>
                        <a:srgbClr val="097F4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η</a:t>
                  </a:r>
                </a:p>
              </p:txBody>
            </p:sp>
            <p:sp>
              <p:nvSpPr>
                <p:cNvPr id="40991" name="Rectangle 32"/>
                <p:cNvSpPr>
                  <a:spLocks/>
                </p:cNvSpPr>
                <p:nvPr/>
              </p:nvSpPr>
              <p:spPr bwMode="auto">
                <a:xfrm>
                  <a:off x="10" y="350"/>
                  <a:ext cx="188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44083"/>
                  <a:r>
                    <a:rPr lang="en-US" sz="1292">
                      <a:solidFill>
                        <a:srgbClr val="7F097F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Verdana" charset="0"/>
                    </a:rPr>
                    <a:t>Eta</a:t>
                  </a:r>
                </a:p>
              </p:txBody>
            </p:sp>
          </p:grpSp>
          <p:grpSp>
            <p:nvGrpSpPr>
              <p:cNvPr id="40979" name="Group 33"/>
              <p:cNvGrpSpPr>
                <a:grpSpLocks/>
              </p:cNvGrpSpPr>
              <p:nvPr/>
            </p:nvGrpSpPr>
            <p:grpSpPr bwMode="auto">
              <a:xfrm>
                <a:off x="36" y="603"/>
                <a:ext cx="557" cy="504"/>
                <a:chOff x="36" y="3"/>
                <a:chExt cx="557" cy="504"/>
              </a:xfrm>
            </p:grpSpPr>
            <p:sp>
              <p:nvSpPr>
                <p:cNvPr id="40988" name="Rectangle 34"/>
                <p:cNvSpPr>
                  <a:spLocks/>
                </p:cNvSpPr>
                <p:nvPr/>
              </p:nvSpPr>
              <p:spPr bwMode="auto">
                <a:xfrm>
                  <a:off x="218" y="3"/>
                  <a:ext cx="168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>
                      <a:solidFill>
                        <a:srgbClr val="097F4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η'</a:t>
                  </a:r>
                </a:p>
              </p:txBody>
            </p:sp>
            <p:sp>
              <p:nvSpPr>
                <p:cNvPr id="40989" name="Rectangle 35"/>
                <p:cNvSpPr>
                  <a:spLocks/>
                </p:cNvSpPr>
                <p:nvPr/>
              </p:nvSpPr>
              <p:spPr bwMode="auto">
                <a:xfrm>
                  <a:off x="36" y="356"/>
                  <a:ext cx="557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44083"/>
                  <a:r>
                    <a:rPr lang="en-US" sz="1292" dirty="0">
                      <a:solidFill>
                        <a:srgbClr val="7F097F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Verdana" charset="0"/>
                    </a:rPr>
                    <a:t>Eta-Prime</a:t>
                  </a:r>
                </a:p>
              </p:txBody>
            </p:sp>
          </p:grpSp>
          <p:grpSp>
            <p:nvGrpSpPr>
              <p:cNvPr id="40980" name="Group 36"/>
              <p:cNvGrpSpPr>
                <a:grpSpLocks/>
              </p:cNvGrpSpPr>
              <p:nvPr/>
            </p:nvGrpSpPr>
            <p:grpSpPr bwMode="auto">
              <a:xfrm>
                <a:off x="26" y="1579"/>
                <a:ext cx="1123" cy="488"/>
                <a:chOff x="0" y="3"/>
                <a:chExt cx="1122" cy="488"/>
              </a:xfrm>
            </p:grpSpPr>
            <p:sp>
              <p:nvSpPr>
                <p:cNvPr id="40984" name="Rectangle 37"/>
                <p:cNvSpPr>
                  <a:spLocks/>
                </p:cNvSpPr>
                <p:nvPr/>
              </p:nvSpPr>
              <p:spPr bwMode="auto">
                <a:xfrm>
                  <a:off x="0" y="3"/>
                  <a:ext cx="270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>
                      <a:solidFill>
                        <a:srgbClr val="097F4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ρ </a:t>
                  </a:r>
                  <a:r>
                    <a:rPr lang="en-US" sz="2123" baseline="32000">
                      <a:solidFill>
                        <a:srgbClr val="097F4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+</a:t>
                  </a:r>
                </a:p>
              </p:txBody>
            </p:sp>
            <p:sp>
              <p:nvSpPr>
                <p:cNvPr id="40985" name="Rectangle 38"/>
                <p:cNvSpPr>
                  <a:spLocks/>
                </p:cNvSpPr>
                <p:nvPr/>
              </p:nvSpPr>
              <p:spPr bwMode="auto">
                <a:xfrm>
                  <a:off x="416" y="3"/>
                  <a:ext cx="270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>
                      <a:solidFill>
                        <a:srgbClr val="097F4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ρ </a:t>
                  </a:r>
                  <a:r>
                    <a:rPr lang="en-US" sz="2123" baseline="32000">
                      <a:solidFill>
                        <a:srgbClr val="097F4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−</a:t>
                  </a:r>
                </a:p>
              </p:txBody>
            </p:sp>
            <p:sp>
              <p:nvSpPr>
                <p:cNvPr id="40986" name="Rectangle 39"/>
                <p:cNvSpPr>
                  <a:spLocks/>
                </p:cNvSpPr>
                <p:nvPr/>
              </p:nvSpPr>
              <p:spPr bwMode="auto">
                <a:xfrm>
                  <a:off x="856" y="3"/>
                  <a:ext cx="26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>
                      <a:solidFill>
                        <a:srgbClr val="097F4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ρ </a:t>
                  </a:r>
                  <a:r>
                    <a:rPr lang="en-US" sz="2123" baseline="32000">
                      <a:solidFill>
                        <a:srgbClr val="097F4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o</a:t>
                  </a:r>
                </a:p>
              </p:txBody>
            </p:sp>
            <p:sp>
              <p:nvSpPr>
                <p:cNvPr id="40987" name="Rectangle 40"/>
                <p:cNvSpPr>
                  <a:spLocks/>
                </p:cNvSpPr>
                <p:nvPr/>
              </p:nvSpPr>
              <p:spPr bwMode="auto">
                <a:xfrm>
                  <a:off x="348" y="340"/>
                  <a:ext cx="229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44083"/>
                  <a:r>
                    <a:rPr lang="en-US" sz="1292">
                      <a:solidFill>
                        <a:srgbClr val="7F097F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Verdana" charset="0"/>
                    </a:rPr>
                    <a:t>Rho</a:t>
                  </a:r>
                </a:p>
              </p:txBody>
            </p:sp>
          </p:grpSp>
          <p:grpSp>
            <p:nvGrpSpPr>
              <p:cNvPr id="40981" name="Group 41"/>
              <p:cNvGrpSpPr>
                <a:grpSpLocks/>
              </p:cNvGrpSpPr>
              <p:nvPr/>
            </p:nvGrpSpPr>
            <p:grpSpPr bwMode="auto">
              <a:xfrm>
                <a:off x="1569" y="1131"/>
                <a:ext cx="181" cy="552"/>
                <a:chOff x="-5" y="3"/>
                <a:chExt cx="181" cy="552"/>
              </a:xfrm>
            </p:grpSpPr>
            <p:sp>
              <p:nvSpPr>
                <p:cNvPr id="40982" name="Rectangle 42"/>
                <p:cNvSpPr>
                  <a:spLocks/>
                </p:cNvSpPr>
                <p:nvPr/>
              </p:nvSpPr>
              <p:spPr bwMode="auto">
                <a:xfrm>
                  <a:off x="12" y="3"/>
                  <a:ext cx="14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defTabSz="844083">
                    <a:lnSpc>
                      <a:spcPts val="1581"/>
                    </a:lnSpc>
                  </a:pPr>
                  <a:r>
                    <a:rPr lang="en-US" sz="2308">
                      <a:solidFill>
                        <a:srgbClr val="097F4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Times" charset="0"/>
                    </a:rPr>
                    <a:t>φ</a:t>
                  </a:r>
                </a:p>
              </p:txBody>
            </p:sp>
            <p:sp>
              <p:nvSpPr>
                <p:cNvPr id="40983" name="Rectangle 43"/>
                <p:cNvSpPr>
                  <a:spLocks/>
                </p:cNvSpPr>
                <p:nvPr/>
              </p:nvSpPr>
              <p:spPr bwMode="auto">
                <a:xfrm>
                  <a:off x="-5" y="404"/>
                  <a:ext cx="181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44083"/>
                  <a:r>
                    <a:rPr lang="en-US" sz="1292">
                      <a:solidFill>
                        <a:srgbClr val="7F097F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Verdana" charset="0"/>
                    </a:rPr>
                    <a:t>Phi</a:t>
                  </a:r>
                </a:p>
              </p:txBody>
            </p:sp>
          </p:grpSp>
        </p:grpSp>
      </p:grpSp>
      <p:sp>
        <p:nvSpPr>
          <p:cNvPr id="40966" name="Rectangle 44"/>
          <p:cNvSpPr>
            <a:spLocks/>
          </p:cNvSpPr>
          <p:nvPr/>
        </p:nvSpPr>
        <p:spPr bwMode="auto">
          <a:xfrm>
            <a:off x="562714" y="1600200"/>
            <a:ext cx="8144608" cy="46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 defTabSz="844083"/>
            <a:r>
              <a:rPr lang="pt-PT" sz="1846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Verdana" charset="0"/>
              </a:rPr>
              <a:t>Com novos aceleradores e detetores,</a:t>
            </a:r>
          </a:p>
          <a:p>
            <a:pPr algn="r" defTabSz="844083"/>
            <a:r>
              <a:rPr lang="pt-PT" sz="1846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Verdana" charset="0"/>
              </a:rPr>
              <a:t>o “Zoo das Partículas" tem mais de ~ 260 'partículas elementares’!</a:t>
            </a:r>
          </a:p>
        </p:txBody>
      </p:sp>
      <p:sp>
        <p:nvSpPr>
          <p:cNvPr id="40967" name="Rectangle 45"/>
          <p:cNvSpPr>
            <a:spLocks/>
          </p:cNvSpPr>
          <p:nvPr/>
        </p:nvSpPr>
        <p:spPr bwMode="auto">
          <a:xfrm>
            <a:off x="577369" y="5890846"/>
            <a:ext cx="8144608" cy="70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844083"/>
            <a:r>
              <a:rPr lang="pt-PT" sz="212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Verdana" charset="0"/>
              </a:rPr>
              <a:t>Qual a nova estrutura de base, a ‘nova tabela periódica’ ?</a:t>
            </a:r>
          </a:p>
          <a:p>
            <a:pPr algn="ctr" defTabSz="844083"/>
            <a:r>
              <a:rPr lang="pt-PT" sz="212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Verdana" charset="0"/>
              </a:rPr>
              <a:t>Porque é que o protão é absolutamente estável?</a:t>
            </a:r>
          </a:p>
        </p:txBody>
      </p:sp>
      <p:sp>
        <p:nvSpPr>
          <p:cNvPr id="40968" name="Text Box 47"/>
          <p:cNvSpPr txBox="1">
            <a:spLocks/>
          </p:cNvSpPr>
          <p:nvPr/>
        </p:nvSpPr>
        <p:spPr bwMode="auto">
          <a:xfrm rot="-5400000">
            <a:off x="-338358" y="3739307"/>
            <a:ext cx="1862213" cy="48868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75964" tIns="37983" rIns="75964" bIns="37983">
            <a:prstTxWarp prst="textNoShape">
              <a:avLst/>
            </a:prstTxWarp>
            <a:spAutoFit/>
          </a:bodyPr>
          <a:lstStyle/>
          <a:p>
            <a:pPr defTabSz="844083"/>
            <a:r>
              <a:rPr lang="en-US" sz="2677" b="1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HADRÕES</a:t>
            </a:r>
          </a:p>
        </p:txBody>
      </p:sp>
      <p:sp>
        <p:nvSpPr>
          <p:cNvPr id="40970" name="TextBox 48"/>
          <p:cNvSpPr txBox="1">
            <a:spLocks noChangeArrowheads="1"/>
          </p:cNvSpPr>
          <p:nvPr/>
        </p:nvSpPr>
        <p:spPr bwMode="auto">
          <a:xfrm>
            <a:off x="1617811" y="5013176"/>
            <a:ext cx="1907895" cy="3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44083"/>
            <a:r>
              <a:rPr lang="pt-PT" sz="184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(todas instáveis)</a:t>
            </a:r>
          </a:p>
        </p:txBody>
      </p:sp>
      <p:sp>
        <p:nvSpPr>
          <p:cNvPr id="40971" name="TextBox 49"/>
          <p:cNvSpPr txBox="1">
            <a:spLocks noChangeArrowheads="1"/>
          </p:cNvSpPr>
          <p:nvPr/>
        </p:nvSpPr>
        <p:spPr bwMode="auto">
          <a:xfrm>
            <a:off x="5275408" y="5068839"/>
            <a:ext cx="2731838" cy="3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44083"/>
            <a:r>
              <a:rPr lang="pt-PT" sz="184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(decaem até ao protão)</a:t>
            </a:r>
          </a:p>
        </p:txBody>
      </p:sp>
      <p:sp>
        <p:nvSpPr>
          <p:cNvPr id="40972" name="TextBox 50"/>
          <p:cNvSpPr txBox="1">
            <a:spLocks noChangeArrowheads="1"/>
          </p:cNvSpPr>
          <p:nvPr/>
        </p:nvSpPr>
        <p:spPr bwMode="auto">
          <a:xfrm>
            <a:off x="7033868" y="2584984"/>
            <a:ext cx="1380506" cy="29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44083"/>
            <a:r>
              <a:rPr lang="en-US" sz="1292" dirty="0">
                <a:solidFill>
                  <a:srgbClr val="0000FF"/>
                </a:solidFill>
              </a:rPr>
              <a:t>p</a:t>
            </a:r>
            <a:r>
              <a:rPr lang="pt-PT" sz="1292" dirty="0" err="1">
                <a:solidFill>
                  <a:srgbClr val="0000FF"/>
                </a:solidFill>
              </a:rPr>
              <a:t>rotão</a:t>
            </a:r>
            <a:r>
              <a:rPr lang="pt-PT" sz="1292" dirty="0">
                <a:solidFill>
                  <a:srgbClr val="0000FF"/>
                </a:solidFill>
              </a:rPr>
              <a:t>, neutrão</a:t>
            </a:r>
          </a:p>
        </p:txBody>
      </p:sp>
      <p:sp>
        <p:nvSpPr>
          <p:cNvPr id="40973" name="TextBox 51"/>
          <p:cNvSpPr txBox="1">
            <a:spLocks noChangeArrowheads="1"/>
          </p:cNvSpPr>
          <p:nvPr/>
        </p:nvSpPr>
        <p:spPr bwMode="auto">
          <a:xfrm>
            <a:off x="7315200" y="2162953"/>
            <a:ext cx="844062" cy="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844083"/>
            <a:r>
              <a:rPr lang="en-US" sz="2585">
                <a:solidFill>
                  <a:srgbClr val="7E084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pt-PT" sz="2585">
                <a:solidFill>
                  <a:srgbClr val="7E0840"/>
                </a:solidFill>
                <a:latin typeface="Arial" charset="0"/>
                <a:ea typeface="Arial" charset="0"/>
                <a:cs typeface="Arial" charset="0"/>
              </a:rPr>
              <a:t>, 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961915" y="6306998"/>
            <a:ext cx="797627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44083"/>
            <a:fld id="{018BC944-F373-3C43-909B-CD919E855B31}" type="slidenum">
              <a:rPr lang="en-US" sz="1477" smtClean="0">
                <a:solidFill>
                  <a:srgbClr val="000000"/>
                </a:solidFill>
                <a:latin typeface="Helvetica" charset="0"/>
              </a:rPr>
              <a:pPr algn="r" defTabSz="844083"/>
              <a:t>29</a:t>
            </a:fld>
            <a:r>
              <a:rPr lang="mr-IN" sz="1477" dirty="0">
                <a:solidFill>
                  <a:srgbClr val="000000"/>
                </a:solidFill>
                <a:latin typeface="Helvetica" charset="0"/>
              </a:rPr>
              <a:t>/28</a:t>
            </a:r>
            <a:endParaRPr lang="en-US" sz="1477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4" name="Rectangle 2">
            <a:extLst>
              <a:ext uri="{FF2B5EF4-FFF2-40B4-BE49-F238E27FC236}">
                <a16:creationId xmlns:a16="http://schemas.microsoft.com/office/drawing/2014/main" id="{494F9217-7D6C-CB4D-A8AD-915D1949CCA0}"/>
              </a:ext>
            </a:extLst>
          </p:cNvPr>
          <p:cNvSpPr>
            <a:spLocks/>
          </p:cNvSpPr>
          <p:nvPr/>
        </p:nvSpPr>
        <p:spPr bwMode="auto">
          <a:xfrm>
            <a:off x="4806835" y="989484"/>
            <a:ext cx="3938578" cy="34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844083"/>
            <a:r>
              <a:rPr lang="pt-PT" sz="2215" dirty="0">
                <a:latin typeface="Arial" panose="020B0604020202020204" pitchFamily="34" charset="0"/>
                <a:cs typeface="Arial" panose="020B0604020202020204" pitchFamily="34" charset="0"/>
                <a:sym typeface="Verdana" charset="0"/>
              </a:rPr>
              <a:t>(partículas com interação forte)</a:t>
            </a:r>
          </a:p>
        </p:txBody>
      </p:sp>
    </p:spTree>
    <p:extLst>
      <p:ext uri="{BB962C8B-B14F-4D97-AF65-F5344CB8AC3E}">
        <p14:creationId xmlns:p14="http://schemas.microsoft.com/office/powerpoint/2010/main" val="1298470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40967" grpId="0"/>
      <p:bldP spid="40968" grpId="0"/>
      <p:bldP spid="40970" grpId="0"/>
      <p:bldP spid="409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Raios Cósmicos – Na origem da Física de Partículas</a:t>
            </a:r>
          </a:p>
        </p:txBody>
      </p:sp>
      <p:pic>
        <p:nvPicPr>
          <p:cNvPr id="42" name="Content Placeholder 12" descr="fitpacini.eps">
            <a:extLst>
              <a:ext uri="{FF2B5EF4-FFF2-40B4-BE49-F238E27FC236}">
                <a16:creationId xmlns:a16="http://schemas.microsoft.com/office/drawing/2014/main" id="{9B0B1279-AE83-1942-BE22-F555C3BEAC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2" t="17404" r="13788" b="20310"/>
          <a:stretch/>
        </p:blipFill>
        <p:spPr>
          <a:xfrm>
            <a:off x="4480647" y="1700808"/>
            <a:ext cx="4464496" cy="48965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Picture 35" descr="pacinimisura.jpg">
            <a:extLst>
              <a:ext uri="{FF2B5EF4-FFF2-40B4-BE49-F238E27FC236}">
                <a16:creationId xmlns:a16="http://schemas.microsoft.com/office/drawing/2014/main" id="{532F6F11-A82F-BE49-805B-EA627A70F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12776"/>
            <a:ext cx="3491879" cy="2531930"/>
          </a:xfrm>
          <a:prstGeom prst="rect">
            <a:avLst/>
          </a:prstGeom>
        </p:spPr>
      </p:pic>
      <p:pic>
        <p:nvPicPr>
          <p:cNvPr id="48" name="Content Placeholder 6" descr="fulmine1907.jpg">
            <a:extLst>
              <a:ext uri="{FF2B5EF4-FFF2-40B4-BE49-F238E27FC236}">
                <a16:creationId xmlns:a16="http://schemas.microsoft.com/office/drawing/2014/main" id="{228F61D2-E79B-2543-9938-D08DF4DD89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rcRect l="5500" t="270" b="1072"/>
          <a:stretch>
            <a:fillRect/>
          </a:stretch>
        </p:blipFill>
        <p:spPr>
          <a:xfrm>
            <a:off x="467544" y="4293096"/>
            <a:ext cx="3096344" cy="2333952"/>
          </a:xfrm>
        </p:spPr>
      </p:pic>
      <p:sp>
        <p:nvSpPr>
          <p:cNvPr id="51" name="TextBox 2">
            <a:extLst>
              <a:ext uri="{FF2B5EF4-FFF2-40B4-BE49-F238E27FC236}">
                <a16:creationId xmlns:a16="http://schemas.microsoft.com/office/drawing/2014/main" id="{9F311765-4ED6-0B40-83A8-AF82CB5A6605}"/>
              </a:ext>
            </a:extLst>
          </p:cNvPr>
          <p:cNvSpPr txBox="1"/>
          <p:nvPr/>
        </p:nvSpPr>
        <p:spPr>
          <a:xfrm>
            <a:off x="107504" y="764704"/>
            <a:ext cx="6309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1910: Domenico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Pacini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 Medidas em profundidade</a:t>
            </a:r>
          </a:p>
        </p:txBody>
      </p:sp>
      <p:cxnSp>
        <p:nvCxnSpPr>
          <p:cNvPr id="66" name="Curved Connector 43">
            <a:extLst>
              <a:ext uri="{FF2B5EF4-FFF2-40B4-BE49-F238E27FC236}">
                <a16:creationId xmlns:a16="http://schemas.microsoft.com/office/drawing/2014/main" id="{F3036864-67EA-3549-BD7E-33BDF28BD2FE}"/>
              </a:ext>
            </a:extLst>
          </p:cNvPr>
          <p:cNvCxnSpPr>
            <a:cxnSpLocks/>
          </p:cNvCxnSpPr>
          <p:nvPr/>
        </p:nvCxnSpPr>
        <p:spPr>
          <a:xfrm rot="5400000">
            <a:off x="6276045" y="1589001"/>
            <a:ext cx="685056" cy="40265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44">
            <a:extLst>
              <a:ext uri="{FF2B5EF4-FFF2-40B4-BE49-F238E27FC236}">
                <a16:creationId xmlns:a16="http://schemas.microsoft.com/office/drawing/2014/main" id="{4E509856-FA2E-7649-BAAA-E9BA39111DCD}"/>
              </a:ext>
            </a:extLst>
          </p:cNvPr>
          <p:cNvSpPr txBox="1"/>
          <p:nvPr/>
        </p:nvSpPr>
        <p:spPr>
          <a:xfrm>
            <a:off x="5921374" y="118746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Hipótese terrestre</a:t>
            </a:r>
          </a:p>
        </p:txBody>
      </p:sp>
      <p:cxnSp>
        <p:nvCxnSpPr>
          <p:cNvPr id="68" name="Curved Connector 45">
            <a:extLst>
              <a:ext uri="{FF2B5EF4-FFF2-40B4-BE49-F238E27FC236}">
                <a16:creationId xmlns:a16="http://schemas.microsoft.com/office/drawing/2014/main" id="{E96ACBFD-DC45-2142-A0A2-3FDFBE33F9FD}"/>
              </a:ext>
            </a:extLst>
          </p:cNvPr>
          <p:cNvCxnSpPr/>
          <p:nvPr/>
        </p:nvCxnSpPr>
        <p:spPr>
          <a:xfrm flipV="1">
            <a:off x="5867400" y="3025776"/>
            <a:ext cx="658788" cy="44132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46">
            <a:extLst>
              <a:ext uri="{FF2B5EF4-FFF2-40B4-BE49-F238E27FC236}">
                <a16:creationId xmlns:a16="http://schemas.microsoft.com/office/drawing/2014/main" id="{97F0DEC6-2F57-6240-918F-51E4083D7FB3}"/>
              </a:ext>
            </a:extLst>
          </p:cNvPr>
          <p:cNvSpPr txBox="1"/>
          <p:nvPr/>
        </p:nvSpPr>
        <p:spPr>
          <a:xfrm>
            <a:off x="4983944" y="3429000"/>
            <a:ext cx="217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Hipótese extraterrestre</a:t>
            </a:r>
          </a:p>
        </p:txBody>
      </p:sp>
      <p:sp>
        <p:nvSpPr>
          <p:cNvPr id="70" name="Rectangle 6">
            <a:extLst>
              <a:ext uri="{FF2B5EF4-FFF2-40B4-BE49-F238E27FC236}">
                <a16:creationId xmlns:a16="http://schemas.microsoft.com/office/drawing/2014/main" id="{4F4EE00A-64A0-E448-AB38-59F00FA6ED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39D13-E5FF-F648-9598-8CC5DA212D08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42957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889500" y="1282700"/>
            <a:ext cx="3797300" cy="4876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pedro abreu – Partículas e Raios Cósmicos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A1C64F-4E68-5540-B543-54661AD6B6E6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r>
              <a:rPr kumimoji="0" lang="mr-IN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/28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001000" cy="990600"/>
          </a:xfrm>
        </p:spPr>
        <p:txBody>
          <a:bodyPr/>
          <a:lstStyle/>
          <a:p>
            <a:r>
              <a:rPr lang="pt-PT" sz="2800" dirty="0"/>
              <a:t>Protões e neutrões feitos de</a:t>
            </a:r>
            <a:br>
              <a:rPr lang="pt-PT" sz="2800" dirty="0"/>
            </a:br>
            <a:r>
              <a:rPr lang="pt-PT" sz="2800" dirty="0"/>
              <a:t>             ,</a:t>
            </a:r>
            <a:r>
              <a:rPr lang="pt-PT" sz="2800" dirty="0" err="1">
                <a:solidFill>
                  <a:srgbClr val="FFFF00"/>
                </a:solidFill>
              </a:rPr>
              <a:t>A</a:t>
            </a:r>
            <a:r>
              <a:rPr lang="pt-PT" sz="2800" dirty="0" err="1">
                <a:solidFill>
                  <a:srgbClr val="FF00FF"/>
                </a:solidFill>
              </a:rPr>
              <a:t>n</a:t>
            </a:r>
            <a:r>
              <a:rPr lang="pt-PT" sz="2800" dirty="0" err="1">
                <a:solidFill>
                  <a:srgbClr val="00FFFF"/>
                </a:solidFill>
              </a:rPr>
              <a:t>t</a:t>
            </a:r>
            <a:r>
              <a:rPr lang="pt-PT" sz="2800" dirty="0" err="1">
                <a:solidFill>
                  <a:srgbClr val="FFFF00"/>
                </a:solidFill>
              </a:rPr>
              <a:t>i</a:t>
            </a:r>
            <a:r>
              <a:rPr lang="pt-PT" sz="2800" dirty="0">
                <a:solidFill>
                  <a:srgbClr val="FF00FF"/>
                </a:solidFill>
              </a:rPr>
              <a:t>-</a:t>
            </a:r>
            <a:r>
              <a:rPr lang="pt-PT" sz="2800" dirty="0">
                <a:solidFill>
                  <a:srgbClr val="00FFFF"/>
                </a:solidFill>
              </a:rPr>
              <a:t>Q</a:t>
            </a:r>
            <a:r>
              <a:rPr lang="pt-PT" sz="2800" dirty="0">
                <a:solidFill>
                  <a:srgbClr val="FFFF00"/>
                </a:solidFill>
              </a:rPr>
              <a:t>u</a:t>
            </a:r>
            <a:r>
              <a:rPr lang="pt-PT" sz="2800" dirty="0">
                <a:solidFill>
                  <a:srgbClr val="FF00FF"/>
                </a:solidFill>
              </a:rPr>
              <a:t>a</a:t>
            </a:r>
            <a:r>
              <a:rPr lang="pt-PT" sz="2800" dirty="0">
                <a:solidFill>
                  <a:srgbClr val="00FFFF"/>
                </a:solidFill>
              </a:rPr>
              <a:t>r</a:t>
            </a:r>
            <a:r>
              <a:rPr lang="pt-PT" sz="2800" dirty="0">
                <a:solidFill>
                  <a:srgbClr val="FFFF00"/>
                </a:solidFill>
              </a:rPr>
              <a:t>k</a:t>
            </a:r>
            <a:r>
              <a:rPr lang="pt-PT" sz="2800" dirty="0">
                <a:solidFill>
                  <a:srgbClr val="FF00FF"/>
                </a:solidFill>
              </a:rPr>
              <a:t>s</a:t>
            </a:r>
            <a:r>
              <a:rPr lang="pt-PT" sz="2800" dirty="0"/>
              <a:t> e </a:t>
            </a:r>
            <a:r>
              <a:rPr lang="pt-PT" sz="2800" dirty="0">
                <a:solidFill>
                  <a:srgbClr val="FF0000"/>
                </a:solidFill>
              </a:rPr>
              <a:t>G</a:t>
            </a:r>
            <a:r>
              <a:rPr lang="pt-PT" sz="2800" dirty="0">
                <a:solidFill>
                  <a:srgbClr val="0000FF"/>
                </a:solidFill>
              </a:rPr>
              <a:t>l</a:t>
            </a:r>
            <a:r>
              <a:rPr lang="pt-PT" sz="2800" dirty="0">
                <a:solidFill>
                  <a:srgbClr val="008000"/>
                </a:solidFill>
              </a:rPr>
              <a:t>u</a:t>
            </a:r>
            <a:r>
              <a:rPr lang="pt-PT" sz="2800" dirty="0">
                <a:solidFill>
                  <a:srgbClr val="00FFFF"/>
                </a:solidFill>
              </a:rPr>
              <a:t>õ</a:t>
            </a:r>
            <a:r>
              <a:rPr lang="pt-PT" sz="2800" dirty="0">
                <a:solidFill>
                  <a:srgbClr val="FFFF00"/>
                </a:solidFill>
              </a:rPr>
              <a:t>e</a:t>
            </a:r>
            <a:r>
              <a:rPr lang="pt-PT" sz="2800" dirty="0">
                <a:solidFill>
                  <a:srgbClr val="FF00FF"/>
                </a:solidFill>
              </a:rPr>
              <a:t>s</a:t>
            </a:r>
            <a:r>
              <a:rPr lang="pt-PT" sz="2800" dirty="0"/>
              <a:t>!</a:t>
            </a:r>
            <a:endParaRPr lang="en-GB" sz="2800" dirty="0"/>
          </a:p>
        </p:txBody>
      </p:sp>
      <p:sp>
        <p:nvSpPr>
          <p:cNvPr id="40966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 de fevereiro</a:t>
            </a:r>
            <a:b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68" y="503674"/>
            <a:ext cx="1411088" cy="477054"/>
          </a:xfrm>
          <a:prstGeom prst="rect">
            <a:avLst/>
          </a:prstGeom>
          <a:solidFill>
            <a:srgbClr val="FFFFFF"/>
          </a:solidFill>
        </p:spPr>
        <p:txBody>
          <a:bodyPr wrap="none" t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Q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u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a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r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k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s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pic>
        <p:nvPicPr>
          <p:cNvPr id="26" name="Picture 25" descr="particle_chart_2014-PT_Ato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95701"/>
            <a:ext cx="4857032" cy="381134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94532" y="1249533"/>
            <a:ext cx="345638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PROTÃO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=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u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u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d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 = incolor!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90700" y="5559600"/>
            <a:ext cx="2757764" cy="60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o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gluões</a:t>
            </a:r>
            <a:b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</a:b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também são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c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o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l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o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r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i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d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o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/>
                <a:cs typeface="Arial"/>
              </a:rPr>
              <a:t>!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5258364" y="2"/>
          <a:ext cx="3885637" cy="11951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1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6150">
                <a:tc>
                  <a:txBody>
                    <a:bodyPr/>
                    <a:lstStyle/>
                    <a:p>
                      <a:r>
                        <a:rPr lang="pt-BR" sz="1500" dirty="0"/>
                        <a:t>Nome </a:t>
                      </a:r>
                    </a:p>
                    <a:p>
                      <a:r>
                        <a:rPr lang="pt-BR" sz="1500" dirty="0"/>
                        <a:t>Quark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Carga </a:t>
                      </a:r>
                    </a:p>
                    <a:p>
                      <a:r>
                        <a:rPr lang="pt-BR" sz="1500" dirty="0"/>
                        <a:t>Eléctrica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Spin</a:t>
                      </a:r>
                    </a:p>
                    <a:p>
                      <a:pPr marL="0" marR="0" indent="0" algn="l" defTabSz="457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/>
                        <a:t>[</a:t>
                      </a:r>
                      <a:r>
                        <a:rPr lang="pt-BR" sz="1500" dirty="0" err="1"/>
                        <a:t>h</a:t>
                      </a:r>
                      <a:r>
                        <a:rPr lang="pt-BR" sz="1500" dirty="0"/>
                        <a:t>/(2</a:t>
                      </a:r>
                      <a:r>
                        <a:rPr lang="el-GR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pt-BR" sz="1500" dirty="0"/>
                        <a:t>)]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“Cor”</a:t>
                      </a:r>
                    </a:p>
                    <a:p>
                      <a:r>
                        <a:rPr lang="pt-BR" sz="1500" dirty="0"/>
                        <a:t>(</a:t>
                      </a:r>
                      <a:r>
                        <a:rPr lang="pt-BR" sz="1500" dirty="0" err="1"/>
                        <a:t>r,g,b</a:t>
                      </a:r>
                      <a:r>
                        <a:rPr lang="pt-BR" sz="1500" dirty="0"/>
                        <a:t>)</a:t>
                      </a:r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460">
                <a:tc>
                  <a:txBody>
                    <a:bodyPr/>
                    <a:lstStyle/>
                    <a:p>
                      <a:r>
                        <a:rPr lang="pt-BR" sz="1500" dirty="0" err="1"/>
                        <a:t>u</a:t>
                      </a:r>
                      <a:r>
                        <a:rPr lang="pt-BR" sz="1500" dirty="0"/>
                        <a:t>  (</a:t>
                      </a:r>
                      <a:r>
                        <a:rPr lang="pt-BR" sz="1500" dirty="0" err="1"/>
                        <a:t>up</a:t>
                      </a:r>
                      <a:r>
                        <a:rPr lang="pt-BR" sz="1500" dirty="0"/>
                        <a:t>)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+2/3 (</a:t>
                      </a:r>
                      <a:r>
                        <a:rPr lang="pt-BR" sz="1500" baseline="0" dirty="0"/>
                        <a:t>e)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+1/2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endParaRPr lang="pt-BR" sz="1500" dirty="0"/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323">
                <a:tc>
                  <a:txBody>
                    <a:bodyPr/>
                    <a:lstStyle/>
                    <a:p>
                      <a:r>
                        <a:rPr lang="pt-BR" sz="1500" dirty="0" err="1"/>
                        <a:t>d</a:t>
                      </a:r>
                      <a:r>
                        <a:rPr lang="pt-BR" sz="1500" baseline="0" dirty="0"/>
                        <a:t>  (</a:t>
                      </a:r>
                      <a:r>
                        <a:rPr lang="pt-BR" sz="1500" baseline="0" dirty="0" err="1"/>
                        <a:t>down</a:t>
                      </a:r>
                      <a:r>
                        <a:rPr lang="pt-BR" sz="1500" baseline="0" dirty="0"/>
                        <a:t>)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–1/3 (e)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+1/2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457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dirty="0"/>
                    </a:p>
                  </a:txBody>
                  <a:tcPr marL="84406" marR="8440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860034" y="1796068"/>
            <a:ext cx="1334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mas realidade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complexa!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60032" y="1505992"/>
            <a:ext cx="2795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q</a:t>
            </a:r>
            <a:r>
              <a:rPr kumimoji="0" lang="pt-BR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P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=2x(2/3)-1/3=3/3= 1 (e)</a:t>
            </a:r>
          </a:p>
        </p:txBody>
      </p:sp>
      <p:cxnSp>
        <p:nvCxnSpPr>
          <p:cNvPr id="39" name="Straight Connector 38"/>
          <p:cNvCxnSpPr>
            <a:cxnSpLocks/>
          </p:cNvCxnSpPr>
          <p:nvPr/>
        </p:nvCxnSpPr>
        <p:spPr bwMode="auto">
          <a:xfrm>
            <a:off x="2625969" y="3846286"/>
            <a:ext cx="2317425" cy="16195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0" name="Straight Connector 39"/>
          <p:cNvCxnSpPr>
            <a:cxnSpLocks/>
          </p:cNvCxnSpPr>
          <p:nvPr/>
        </p:nvCxnSpPr>
        <p:spPr bwMode="auto">
          <a:xfrm flipV="1">
            <a:off x="2942492" y="2297404"/>
            <a:ext cx="2000902" cy="87759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61" name="Group 60"/>
          <p:cNvGrpSpPr/>
          <p:nvPr/>
        </p:nvGrpSpPr>
        <p:grpSpPr>
          <a:xfrm>
            <a:off x="8388424" y="634255"/>
            <a:ext cx="688587" cy="474858"/>
            <a:chOff x="8299938" y="634255"/>
            <a:chExt cx="688587" cy="474858"/>
          </a:xfrm>
        </p:grpSpPr>
        <p:sp>
          <p:nvSpPr>
            <p:cNvPr id="62" name="Oval 61"/>
            <p:cNvSpPr/>
            <p:nvPr/>
          </p:nvSpPr>
          <p:spPr bwMode="auto">
            <a:xfrm>
              <a:off x="8299938" y="634255"/>
              <a:ext cx="158262" cy="1778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 charset="0"/>
                <a:ea typeface="Arial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8299938" y="931313"/>
              <a:ext cx="158262" cy="1778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 charset="0"/>
                <a:ea typeface="Arial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561787" y="634255"/>
              <a:ext cx="158262" cy="17780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 charset="0"/>
                <a:ea typeface="Arial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8561787" y="931313"/>
              <a:ext cx="158262" cy="17780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 charset="0"/>
                <a:ea typeface="Arial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8830263" y="634255"/>
              <a:ext cx="158262" cy="177800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 charset="0"/>
                <a:ea typeface="Arial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8830263" y="931313"/>
              <a:ext cx="158262" cy="177800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 charset="0"/>
                <a:ea typeface="Arial"/>
                <a:cs typeface="Arial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0" y="5281184"/>
            <a:ext cx="487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Contudo,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m</a:t>
            </a:r>
            <a:r>
              <a:rPr kumimoji="0" lang="pt-BR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P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=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0,938 GeV/c</a:t>
            </a:r>
            <a:r>
              <a:rPr kumimoji="0" lang="pt-BR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2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 ≈ 1 GeV  &gt; &gt; 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Σ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m</a:t>
            </a:r>
            <a:r>
              <a:rPr kumimoji="0" lang="pt-PT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q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Arial"/>
                <a:cs typeface="Arial"/>
              </a:rPr>
              <a:t> </a:t>
            </a:r>
          </a:p>
        </p:txBody>
      </p:sp>
      <p:sp>
        <p:nvSpPr>
          <p:cNvPr id="37" name="Rectangle 34"/>
          <p:cNvSpPr/>
          <p:nvPr/>
        </p:nvSpPr>
        <p:spPr>
          <a:xfrm>
            <a:off x="2895216" y="1797164"/>
            <a:ext cx="1989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lang="pt-BR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=2/3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–2x(1/3)=0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1940688" y="5707151"/>
            <a:ext cx="2821428" cy="369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439" tIns="45719" rIns="91439" bIns="45719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1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GeV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/c</a:t>
            </a:r>
            <a:r>
              <a:rPr kumimoji="0" lang="pt-PT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2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=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1.78 x 10</a:t>
            </a:r>
            <a:r>
              <a:rPr kumimoji="0" lang="pt-PT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-27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kg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E50C0D0-0912-AF47-838C-773BA376389E}"/>
              </a:ext>
            </a:extLst>
          </p:cNvPr>
          <p:cNvSpPr/>
          <p:nvPr/>
        </p:nvSpPr>
        <p:spPr bwMode="auto">
          <a:xfrm>
            <a:off x="8323729" y="67234"/>
            <a:ext cx="784775" cy="43643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53BC9DF6-548E-0247-BD7E-0B5FAF213A21}"/>
              </a:ext>
            </a:extLst>
          </p:cNvPr>
          <p:cNvSpPr/>
          <p:nvPr/>
        </p:nvSpPr>
        <p:spPr bwMode="auto">
          <a:xfrm>
            <a:off x="8213105" y="21473"/>
            <a:ext cx="930896" cy="4935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pic>
        <p:nvPicPr>
          <p:cNvPr id="7" name="Electrons, Protons And Neutrons  Standard Model Of Particle Physics">
            <a:hlinkClick r:id="" action="ppaction://media"/>
            <a:extLst>
              <a:ext uri="{FF2B5EF4-FFF2-40B4-BE49-F238E27FC236}">
                <a16:creationId xmlns:a16="http://schemas.microsoft.com/office/drawing/2014/main" id="{641895C0-66F0-C465-73B9-838A4CC039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26" end="6386"/>
                </p14:media>
              </p:ext>
            </p:extLst>
          </p:nvPr>
        </p:nvPicPr>
        <p:blipFill rotWithShape="1">
          <a:blip r:embed="rId5">
            <a:lum bright="20000" contrast="40000"/>
          </a:blip>
          <a:srcRect l="15281" t="25893" r="19116" b="23082"/>
          <a:stretch/>
        </p:blipFill>
        <p:spPr>
          <a:xfrm>
            <a:off x="4943394" y="2276872"/>
            <a:ext cx="3689512" cy="32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9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29" grpId="0"/>
      <p:bldP spid="30" grpId="0"/>
      <p:bldP spid="32" grpId="0"/>
      <p:bldP spid="36" grpId="0"/>
      <p:bldP spid="68" grpId="0"/>
      <p:bldP spid="37" grpId="0"/>
      <p:bldP spid="38" grpId="0"/>
      <p:bldP spid="6" grpId="0" animBg="1"/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6134" y="96128"/>
            <a:ext cx="73914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3200" dirty="0">
                <a:solidFill>
                  <a:srgbClr val="FFFFFF"/>
                </a:solidFill>
                <a:latin typeface="Arial"/>
              </a:rPr>
              <a:t>E em relação às forças/interações?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11107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3263" y="4921268"/>
            <a:ext cx="5487400" cy="1287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Gravidade fora do Modelo </a:t>
            </a:r>
            <a:r>
              <a:rPr lang="pt-BR" sz="1800" dirty="0" err="1">
                <a:solidFill>
                  <a:srgbClr val="FFFFFF"/>
                </a:solidFill>
                <a:latin typeface="Arial"/>
              </a:rPr>
              <a:t>Padr</a:t>
            </a:r>
            <a:r>
              <a:rPr lang="pt-PT" sz="1800" dirty="0" err="1">
                <a:solidFill>
                  <a:srgbClr val="FFFFFF"/>
                </a:solidFill>
                <a:latin typeface="Arial"/>
              </a:rPr>
              <a:t>ão</a:t>
            </a:r>
            <a:r>
              <a:rPr lang="pt-BR" sz="1800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 marL="285750" indent="-285750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Partícula de massa nula: alcance infinito</a:t>
            </a:r>
          </a:p>
          <a:p>
            <a:pPr marL="285750" indent="-285750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Alcance muito reduzido: partícula muito massiva!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588548" y="3684255"/>
            <a:ext cx="2286000" cy="58477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  <a:t>Força Fraca (</a:t>
            </a:r>
            <a:r>
              <a:rPr lang="pt-PT" sz="1600" dirty="0" err="1">
                <a:solidFill>
                  <a:srgbClr val="FFFFFF"/>
                </a:solidFill>
                <a:latin typeface="Arial"/>
                <a:cs typeface="Times New Roman"/>
              </a:rPr>
              <a:t>Radioactividade</a:t>
            </a:r>
            <a: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  <a:t>)</a:t>
            </a:r>
            <a:endParaRPr lang="en-GB" sz="1600" dirty="0">
              <a:solidFill>
                <a:srgbClr val="FFFFFF"/>
              </a:solidFill>
              <a:latin typeface="Arial"/>
              <a:cs typeface="Times New Roman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143500" y="3693202"/>
            <a:ext cx="28194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  <a:t>Electromagnética</a:t>
            </a:r>
            <a:b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</a:br>
            <a: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  <a:t>(Corrente eléctrica,</a:t>
            </a:r>
            <a:b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</a:br>
            <a: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  <a:t>luz, </a:t>
            </a:r>
            <a:r>
              <a:rPr lang="pt-PT" sz="1600" dirty="0" err="1">
                <a:solidFill>
                  <a:srgbClr val="FFFFFF"/>
                </a:solidFill>
                <a:latin typeface="Arial"/>
                <a:cs typeface="Times New Roman"/>
              </a:rPr>
              <a:t>ímans</a:t>
            </a:r>
            <a: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  <a:t>)</a:t>
            </a:r>
            <a:endParaRPr lang="en-GB" sz="1600" dirty="0">
              <a:solidFill>
                <a:srgbClr val="FFFFFF"/>
              </a:solidFill>
              <a:latin typeface="Arial"/>
              <a:cs typeface="Times New Roman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631611" y="3712153"/>
            <a:ext cx="1359995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  <a:t>Força Forte </a:t>
            </a:r>
            <a:b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</a:br>
            <a: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  <a:t>(Coesão dos Núcleos</a:t>
            </a:r>
            <a:b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</a:br>
            <a: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  <a:t>Atómicos)</a:t>
            </a:r>
            <a:endParaRPr lang="en-GB" sz="1600" dirty="0">
              <a:solidFill>
                <a:srgbClr val="FFFFFF"/>
              </a:solidFill>
              <a:latin typeface="Arial"/>
              <a:cs typeface="Times New Roman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02190" y="6367495"/>
            <a:ext cx="82897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800" dirty="0">
                <a:solidFill>
                  <a:srgbClr val="FFFF00"/>
                </a:solidFill>
                <a:latin typeface="Arial"/>
                <a:cs typeface="Times New Roman"/>
              </a:rPr>
              <a:t>mas note-se:…muitas interações incompreendidas! (Relações Humanas, etc.) </a:t>
            </a:r>
            <a:endParaRPr lang="en-US" sz="1800" dirty="0">
              <a:solidFill>
                <a:srgbClr val="FFFF00"/>
              </a:solidFill>
              <a:latin typeface="Arial"/>
              <a:cs typeface="Times New Roman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H="1">
            <a:off x="8675688" y="3429529"/>
            <a:ext cx="576262" cy="2232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pt-PT">
              <a:solidFill>
                <a:srgbClr val="00FFFF"/>
              </a:solidFill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>
            <a:off x="7631604" y="5661554"/>
            <a:ext cx="1044084" cy="6953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pt-PT">
              <a:solidFill>
                <a:srgbClr val="00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4420" y="4487451"/>
            <a:ext cx="2451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FFFF"/>
                </a:solidFill>
                <a:latin typeface="Arial"/>
              </a:rPr>
              <a:t>&lt;Força Eletrofraca&gt;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16948" y="3682120"/>
            <a:ext cx="2057400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600" dirty="0">
                <a:solidFill>
                  <a:srgbClr val="FFFFFF"/>
                </a:solidFill>
                <a:latin typeface="Arial"/>
                <a:cs typeface="Times New Roman"/>
              </a:rPr>
              <a:t>Gravítica (Peso)</a:t>
            </a:r>
            <a:endParaRPr lang="en-GB" sz="1600" dirty="0">
              <a:solidFill>
                <a:srgbClr val="FFFFFF"/>
              </a:solidFill>
              <a:latin typeface="Arial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44408" y="637203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18BC944-F373-3C43-909B-CD919E855B31}" type="slidenum">
              <a:rPr lang="en-US" sz="1600" smtClean="0">
                <a:solidFill>
                  <a:srgbClr val="000000"/>
                </a:solidFill>
                <a:latin typeface="Helvetica" charset="0"/>
              </a:rPr>
              <a:pPr algn="r"/>
              <a:t>31</a:t>
            </a:fld>
            <a:r>
              <a:rPr lang="mr-IN" sz="1600" dirty="0">
                <a:solidFill>
                  <a:srgbClr val="000000"/>
                </a:solidFill>
                <a:latin typeface="Helvetica" charset="0"/>
              </a:rPr>
              <a:t>/28</a:t>
            </a:r>
            <a:endParaRPr lang="en-US" sz="1600" dirty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20" name="Picture 19" descr="particle_chart_2014-PT_Interacco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476"/>
            <a:ext cx="9144000" cy="2334540"/>
          </a:xfrm>
          <a:prstGeom prst="rect">
            <a:avLst/>
          </a:prstGeom>
        </p:spPr>
      </p:pic>
      <p:pic>
        <p:nvPicPr>
          <p:cNvPr id="22" name="Picture 21" descr="PropriedadesDasInteracco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68314"/>
            <a:ext cx="4074220" cy="401363"/>
          </a:xfrm>
          <a:prstGeom prst="rect">
            <a:avLst/>
          </a:prstGeom>
        </p:spPr>
      </p:pic>
      <p:sp>
        <p:nvSpPr>
          <p:cNvPr id="23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6715505" y="5153307"/>
            <a:ext cx="1676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89"/>
              </a:avLst>
            </a:prstTxWarp>
          </a:bodyPr>
          <a:lstStyle/>
          <a:p>
            <a:pPr algn="ct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2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563972" dir="14049741" sx="125000" sy="125000" algn="tl" rotWithShape="0">
                    <a:srgbClr val="C7DFD3">
                      <a:alpha val="74997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+</a:t>
            </a:r>
            <a:r>
              <a:rPr lang="en-US" sz="24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563972" dir="14049741" sx="125000" sy="125000" algn="tl" rotWithShape="0">
                    <a:srgbClr val="C7DFD3">
                      <a:alpha val="74997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bosão</a:t>
            </a:r>
            <a:r>
              <a:rPr lang="en-US" sz="2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563972" dir="14049741" sx="125000" sy="125000" algn="tl" rotWithShape="0">
                    <a:srgbClr val="C7DFD3">
                      <a:alpha val="74997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 de Higgs</a:t>
            </a:r>
            <a:endParaRPr lang="pt-PT" sz="24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blurRad="63500" dist="563972" dir="14049741" sx="125000" sy="125000" algn="tl" rotWithShape="0">
                  <a:srgbClr val="C7DFD3">
                    <a:alpha val="74997"/>
                  </a:srgbClr>
                </a:outerShdw>
              </a:effectLst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24" name="Picture 23" descr="Table-Tenni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 r="8333" b="5916"/>
          <a:stretch/>
        </p:blipFill>
        <p:spPr>
          <a:xfrm>
            <a:off x="38508" y="3661916"/>
            <a:ext cx="1993229" cy="2701816"/>
          </a:xfrm>
          <a:prstGeom prst="rect">
            <a:avLst/>
          </a:prstGeom>
        </p:spPr>
      </p:pic>
      <p:sp>
        <p:nvSpPr>
          <p:cNvPr id="25" name="Slide Number Placeholder 4"/>
          <p:cNvSpPr txBox="1">
            <a:spLocks/>
          </p:cNvSpPr>
          <p:nvPr/>
        </p:nvSpPr>
        <p:spPr bwMode="auto">
          <a:xfrm>
            <a:off x="7127631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6987002D-27C7-F540-87C0-B237AFBDB42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r>
              <a:rPr lang="mr-IN" b="0" dirty="0">
                <a:solidFill>
                  <a:srgbClr val="FFFFFF"/>
                </a:solidFill>
              </a:rPr>
              <a:t>/28</a:t>
            </a:r>
            <a:endParaRPr lang="en-GB" b="0" dirty="0">
              <a:solidFill>
                <a:srgbClr val="FFFFFF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690BF4B-B6D0-FD4B-8F37-4842066089A2}"/>
              </a:ext>
            </a:extLst>
          </p:cNvPr>
          <p:cNvSpPr txBox="1"/>
          <p:nvPr/>
        </p:nvSpPr>
        <p:spPr>
          <a:xfrm>
            <a:off x="6725457" y="2492896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800" dirty="0">
                <a:solidFill>
                  <a:schemeClr val="bg1"/>
                </a:solidFill>
              </a:rPr>
              <a:t>(fotão)</a:t>
            </a:r>
          </a:p>
        </p:txBody>
      </p:sp>
    </p:spTree>
    <p:extLst>
      <p:ext uri="{BB962C8B-B14F-4D97-AF65-F5344CB8AC3E}">
        <p14:creationId xmlns:p14="http://schemas.microsoft.com/office/powerpoint/2010/main" val="2499697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rticle_chart_2014-PT_Fermio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5" y="903617"/>
            <a:ext cx="8005757" cy="5505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142" y="-27384"/>
            <a:ext cx="63426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3200" dirty="0">
                <a:solidFill>
                  <a:srgbClr val="FFFFFF"/>
                </a:solidFill>
                <a:latin typeface="Arial"/>
              </a:rPr>
              <a:t>O Modelo Padrão (MP) – Matéria: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11107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PT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88900" y="4527611"/>
            <a:ext cx="698178" cy="369332"/>
          </a:xfrm>
          <a:prstGeom prst="rect">
            <a:avLst/>
          </a:prstGeom>
          <a:solidFill>
            <a:srgbClr val="D1282E">
              <a:alpha val="39000"/>
            </a:srgbClr>
          </a:solidFill>
        </p:spPr>
        <p:txBody>
          <a:bodyPr wrap="non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1937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8900" y="5810311"/>
            <a:ext cx="698178" cy="369332"/>
          </a:xfrm>
          <a:prstGeom prst="rect">
            <a:avLst/>
          </a:prstGeom>
          <a:solidFill>
            <a:srgbClr val="D1282E">
              <a:alpha val="39000"/>
            </a:srgbClr>
          </a:solidFill>
        </p:spPr>
        <p:txBody>
          <a:bodyPr wrap="non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1975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65454" y="5256888"/>
            <a:ext cx="698178" cy="369332"/>
          </a:xfrm>
          <a:prstGeom prst="rect">
            <a:avLst/>
          </a:prstGeom>
          <a:solidFill>
            <a:srgbClr val="D1282E">
              <a:alpha val="39000"/>
            </a:srgbClr>
          </a:solidFill>
        </p:spPr>
        <p:txBody>
          <a:bodyPr wrap="non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2001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722" y="4584820"/>
            <a:ext cx="698178" cy="369332"/>
          </a:xfrm>
          <a:prstGeom prst="rect">
            <a:avLst/>
          </a:prstGeom>
          <a:solidFill>
            <a:schemeClr val="tx2">
              <a:alpha val="35000"/>
            </a:schemeClr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1964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99528" y="5906077"/>
            <a:ext cx="698178" cy="369332"/>
          </a:xfrm>
          <a:prstGeom prst="rect">
            <a:avLst/>
          </a:prstGeom>
          <a:solidFill>
            <a:schemeClr val="tx2">
              <a:alpha val="35000"/>
            </a:schemeClr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1977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99528" y="5350135"/>
            <a:ext cx="698178" cy="369332"/>
          </a:xfrm>
          <a:prstGeom prst="rect">
            <a:avLst/>
          </a:prstGeom>
          <a:solidFill>
            <a:schemeClr val="tx2">
              <a:alpha val="35000"/>
            </a:schemeClr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1996</a:t>
            </a:r>
          </a:p>
        </p:txBody>
      </p:sp>
      <p:sp>
        <p:nvSpPr>
          <p:cNvPr id="23" name="Footer Placeholder 3"/>
          <p:cNvSpPr txBox="1">
            <a:spLocks/>
          </p:cNvSpPr>
          <p:nvPr/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 abreu - Partículas e Raios Cósmicos</a:t>
            </a:r>
            <a:endParaRPr lang="en-GB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6987002D-27C7-F540-87C0-B237AFBDB42C}" type="slidenum">
              <a:rPr lang="en-GB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32</a:t>
            </a:fld>
            <a:r>
              <a:rPr lang="mr-IN" b="0" dirty="0">
                <a:solidFill>
                  <a:srgbClr val="FFFFFF"/>
                </a:solidFill>
                <a:latin typeface="Arial" panose="020B0604020202020204" pitchFamily="34" charset="0"/>
              </a:rPr>
              <a:t>/28</a:t>
            </a:r>
            <a:endParaRPr lang="en-GB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Date Placeholder 4"/>
          <p:cNvSpPr txBox="1">
            <a:spLocks/>
          </p:cNvSpPr>
          <p:nvPr/>
        </p:nvSpPr>
        <p:spPr bwMode="auto">
          <a:xfrm>
            <a:off x="609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>
                <a:solidFill>
                  <a:srgbClr val="FFFFFF"/>
                </a:solidFill>
              </a:rPr>
              <a:t>17 de fevereiro</a:t>
            </a:r>
            <a:br>
              <a:rPr lang="pt-PT" dirty="0">
                <a:solidFill>
                  <a:srgbClr val="FFFFFF"/>
                </a:solidFill>
              </a:rPr>
            </a:br>
            <a:r>
              <a:rPr lang="is-IS" dirty="0">
                <a:solidFill>
                  <a:srgbClr val="FFFFFF"/>
                </a:solidFill>
              </a:rPr>
              <a:t>2024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3865" y="2852936"/>
            <a:ext cx="7963558" cy="103326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8900" y="3397310"/>
            <a:ext cx="698178" cy="369332"/>
          </a:xfrm>
          <a:prstGeom prst="rect">
            <a:avLst/>
          </a:prstGeom>
          <a:solidFill>
            <a:srgbClr val="D1282E">
              <a:alpha val="39000"/>
            </a:srgbClr>
          </a:solidFill>
        </p:spPr>
        <p:txBody>
          <a:bodyPr wrap="non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1897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88900" y="2927411"/>
            <a:ext cx="698178" cy="369332"/>
          </a:xfrm>
          <a:prstGeom prst="rect">
            <a:avLst/>
          </a:prstGeom>
          <a:solidFill>
            <a:srgbClr val="D1282E">
              <a:alpha val="39000"/>
            </a:srgbClr>
          </a:solidFill>
        </p:spPr>
        <p:txBody>
          <a:bodyPr wrap="non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1956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88900" y="4019611"/>
            <a:ext cx="698178" cy="369332"/>
          </a:xfrm>
          <a:prstGeom prst="rect">
            <a:avLst/>
          </a:prstGeom>
          <a:solidFill>
            <a:srgbClr val="D1282E">
              <a:alpha val="39000"/>
            </a:srgbClr>
          </a:solidFill>
        </p:spPr>
        <p:txBody>
          <a:bodyPr wrap="non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1962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47422" y="2990911"/>
            <a:ext cx="698178" cy="369332"/>
          </a:xfrm>
          <a:prstGeom prst="rect">
            <a:avLst/>
          </a:prstGeom>
          <a:solidFill>
            <a:schemeClr val="tx2">
              <a:alpha val="35000"/>
            </a:schemeClr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1964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4722" y="3448110"/>
            <a:ext cx="698178" cy="369332"/>
          </a:xfrm>
          <a:prstGeom prst="rect">
            <a:avLst/>
          </a:prstGeom>
          <a:solidFill>
            <a:schemeClr val="tx2">
              <a:alpha val="35000"/>
            </a:schemeClr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1964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34722" y="4045011"/>
            <a:ext cx="698178" cy="369332"/>
          </a:xfrm>
          <a:prstGeom prst="rect">
            <a:avLst/>
          </a:prstGeom>
          <a:solidFill>
            <a:schemeClr val="tx2">
              <a:alpha val="35000"/>
            </a:schemeClr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srgbClr val="FFFFFF"/>
                </a:solidFill>
                <a:latin typeface="Arial"/>
              </a:rPr>
              <a:t>1974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81751" y="775622"/>
            <a:ext cx="1254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400" dirty="0" err="1">
                <a:solidFill>
                  <a:srgbClr val="FFFF00"/>
                </a:solidFill>
                <a:latin typeface="Arial"/>
              </a:rPr>
              <a:t>p</a:t>
            </a:r>
            <a:r>
              <a:rPr lang="pt-BR" sz="2400" dirty="0">
                <a:solidFill>
                  <a:srgbClr val="FFFF00"/>
                </a:solidFill>
                <a:latin typeface="Arial"/>
              </a:rPr>
              <a:t>={</a:t>
            </a:r>
            <a:r>
              <a:rPr lang="pt-BR" sz="2400" dirty="0" err="1">
                <a:solidFill>
                  <a:srgbClr val="FFFF00"/>
                </a:solidFill>
                <a:latin typeface="Arial"/>
              </a:rPr>
              <a:t>uud</a:t>
            </a:r>
            <a:r>
              <a:rPr lang="pt-BR" sz="2400" dirty="0">
                <a:solidFill>
                  <a:srgbClr val="FFFF00"/>
                </a:solidFill>
                <a:latin typeface="Arial"/>
              </a:rPr>
              <a:t>}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400" dirty="0" err="1">
                <a:solidFill>
                  <a:srgbClr val="FFFF00"/>
                </a:solidFill>
                <a:latin typeface="Arial"/>
              </a:rPr>
              <a:t>n</a:t>
            </a:r>
            <a:r>
              <a:rPr lang="pt-BR" sz="2400" dirty="0">
                <a:solidFill>
                  <a:srgbClr val="FFFF00"/>
                </a:solidFill>
                <a:latin typeface="Arial"/>
              </a:rPr>
              <a:t>={</a:t>
            </a:r>
            <a:r>
              <a:rPr lang="pt-BR" sz="2400" dirty="0" err="1">
                <a:solidFill>
                  <a:srgbClr val="FFFF00"/>
                </a:solidFill>
                <a:latin typeface="Arial"/>
              </a:rPr>
              <a:t>udd</a:t>
            </a:r>
            <a:r>
              <a:rPr lang="pt-BR" sz="2400" dirty="0">
                <a:solidFill>
                  <a:srgbClr val="FFFF00"/>
                </a:solidFill>
                <a:latin typeface="Arial"/>
              </a:rPr>
              <a:t>}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395536" y="548680"/>
            <a:ext cx="5184576" cy="369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439" tIns="45719" rIns="91439" bIns="4571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800" dirty="0">
                <a:solidFill>
                  <a:schemeClr val="bg1"/>
                </a:solidFill>
              </a:rPr>
              <a:t>1 </a:t>
            </a:r>
            <a:r>
              <a:rPr lang="pt-PT" sz="1800" dirty="0" err="1">
                <a:solidFill>
                  <a:schemeClr val="bg1"/>
                </a:solidFill>
              </a:rPr>
              <a:t>GeV</a:t>
            </a:r>
            <a:r>
              <a:rPr lang="pt-PT" sz="1800" dirty="0">
                <a:solidFill>
                  <a:schemeClr val="bg1"/>
                </a:solidFill>
              </a:rPr>
              <a:t>/c</a:t>
            </a:r>
            <a:r>
              <a:rPr lang="pt-PT" sz="1800" baseline="30000" dirty="0">
                <a:solidFill>
                  <a:schemeClr val="bg1"/>
                </a:solidFill>
              </a:rPr>
              <a:t>2</a:t>
            </a:r>
            <a:r>
              <a:rPr lang="pt-PT" sz="1800" dirty="0">
                <a:solidFill>
                  <a:schemeClr val="bg1"/>
                </a:solidFill>
              </a:rPr>
              <a:t> = </a:t>
            </a:r>
            <a:r>
              <a:rPr lang="pt-PT" sz="1600" dirty="0">
                <a:solidFill>
                  <a:schemeClr val="bg1"/>
                </a:solidFill>
              </a:rPr>
              <a:t>1.78 x 10</a:t>
            </a:r>
            <a:r>
              <a:rPr lang="pt-PT" sz="1600" baseline="30000" dirty="0">
                <a:solidFill>
                  <a:schemeClr val="bg1"/>
                </a:solidFill>
              </a:rPr>
              <a:t>-27</a:t>
            </a:r>
            <a:r>
              <a:rPr lang="pt-PT" sz="1600" dirty="0">
                <a:solidFill>
                  <a:schemeClr val="bg1"/>
                </a:solidFill>
              </a:rPr>
              <a:t> kg ≈</a:t>
            </a:r>
            <a:r>
              <a:rPr lang="pt-PT" sz="1600" dirty="0">
                <a:solidFill>
                  <a:schemeClr val="bg1"/>
                </a:solidFill>
                <a:sym typeface="Symbol" charset="2"/>
              </a:rPr>
              <a:t> </a:t>
            </a:r>
            <a:r>
              <a:rPr lang="pt-PT" sz="1400" dirty="0">
                <a:solidFill>
                  <a:schemeClr val="bg1"/>
                </a:solidFill>
                <a:sym typeface="Symbol" charset="2"/>
              </a:rPr>
              <a:t>m(protão) = 0,938 </a:t>
            </a:r>
            <a:r>
              <a:rPr lang="pt-PT" sz="1400" dirty="0" err="1">
                <a:solidFill>
                  <a:schemeClr val="bg1"/>
                </a:solidFill>
                <a:sym typeface="Symbol" charset="2"/>
              </a:rPr>
              <a:t>GeV</a:t>
            </a:r>
            <a:r>
              <a:rPr lang="pt-PT" sz="1400" dirty="0">
                <a:solidFill>
                  <a:schemeClr val="bg1"/>
                </a:solidFill>
                <a:sym typeface="Symbol" charset="2"/>
              </a:rPr>
              <a:t>/c</a:t>
            </a:r>
            <a:r>
              <a:rPr lang="pt-PT" sz="1400" baseline="30000" dirty="0">
                <a:solidFill>
                  <a:schemeClr val="bg1"/>
                </a:solidFill>
                <a:sym typeface="Symbol" charset="2"/>
              </a:rPr>
              <a:t>2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7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8" grpId="0" animBg="1"/>
      <p:bldP spid="20" grpId="0" animBg="1"/>
      <p:bldP spid="21" grpId="0" animBg="1"/>
      <p:bldP spid="4" grpId="0" animBg="1"/>
      <p:bldP spid="3" grpId="0" animBg="1"/>
      <p:bldP spid="10" grpId="0" animBg="1"/>
      <p:bldP spid="12" grpId="0" animBg="1"/>
      <p:bldP spid="16" grpId="0" animBg="1"/>
      <p:bldP spid="17" grpId="0" animBg="1"/>
      <p:bldP spid="19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92131" y="1065390"/>
            <a:ext cx="8159750" cy="1466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1846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134" y="352503"/>
            <a:ext cx="7391446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954" dirty="0">
                <a:solidFill>
                  <a:srgbClr val="FFFFFF"/>
                </a:solidFill>
                <a:latin typeface="Arial"/>
              </a:rPr>
              <a:t>Interações: Troca de Partículas!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1289064"/>
            <a:ext cx="184731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sz="1846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30024" y="3299187"/>
            <a:ext cx="710452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46" dirty="0">
                <a:solidFill>
                  <a:srgbClr val="000000"/>
                </a:solidFill>
                <a:latin typeface="Arial"/>
              </a:rPr>
              <a:t>1905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30024" y="4752849"/>
            <a:ext cx="710452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46" dirty="0">
                <a:solidFill>
                  <a:srgbClr val="000000"/>
                </a:solidFill>
                <a:latin typeface="Arial"/>
              </a:rPr>
              <a:t>1983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742101" y="3439864"/>
            <a:ext cx="710452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46" dirty="0">
                <a:solidFill>
                  <a:srgbClr val="000000"/>
                </a:solidFill>
                <a:latin typeface="Arial"/>
              </a:rPr>
              <a:t>1979</a:t>
            </a:r>
          </a:p>
        </p:txBody>
      </p:sp>
      <p:pic>
        <p:nvPicPr>
          <p:cNvPr id="15" name="Picture 14" descr="particle_chart_2014-PT_Boso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921"/>
            <a:ext cx="9144000" cy="5124778"/>
          </a:xfrm>
          <a:prstGeom prst="rect">
            <a:avLst/>
          </a:prstGeom>
        </p:spPr>
      </p:pic>
      <p:sp>
        <p:nvSpPr>
          <p:cNvPr id="16" name="Footer Placeholder 3"/>
          <p:cNvSpPr txBox="1">
            <a:spLocks/>
          </p:cNvSpPr>
          <p:nvPr/>
        </p:nvSpPr>
        <p:spPr bwMode="auto">
          <a:xfrm>
            <a:off x="3124200" y="6309320"/>
            <a:ext cx="2895600" cy="42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992" tIns="42497" rIns="84992" bIns="42497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defTabSz="844083">
              <a:defRPr/>
            </a:pPr>
            <a:r>
              <a:rPr lang="pt-PT" sz="147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 abreu - Partículas e Raios Cósmicos</a:t>
            </a:r>
            <a:endParaRPr lang="en-GB" sz="1477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ate Placeholder 4"/>
          <p:cNvSpPr txBox="1">
            <a:spLocks/>
          </p:cNvSpPr>
          <p:nvPr/>
        </p:nvSpPr>
        <p:spPr bwMode="auto">
          <a:xfrm>
            <a:off x="609600" y="6309320"/>
            <a:ext cx="1905000" cy="42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992" tIns="42497" rIns="84992" bIns="42497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defTabSz="844083">
              <a:defRPr/>
            </a:pPr>
            <a:r>
              <a:rPr lang="en-US" sz="1292" dirty="0">
                <a:solidFill>
                  <a:srgbClr val="FFFFFF"/>
                </a:solidFill>
              </a:rPr>
              <a:t>17 de </a:t>
            </a:r>
            <a:r>
              <a:rPr lang="en-US" sz="1292" dirty="0" err="1">
                <a:solidFill>
                  <a:srgbClr val="FFFFFF"/>
                </a:solidFill>
              </a:rPr>
              <a:t>fevereiro</a:t>
            </a:r>
            <a:br>
              <a:rPr lang="pt-PT" sz="1292" dirty="0">
                <a:solidFill>
                  <a:srgbClr val="FFFFFF"/>
                </a:solidFill>
              </a:rPr>
            </a:br>
            <a:r>
              <a:rPr lang="is-IS" sz="1292" dirty="0">
                <a:solidFill>
                  <a:srgbClr val="FFFFFF"/>
                </a:solidFill>
              </a:rPr>
              <a:t>2024</a:t>
            </a:r>
            <a:endParaRPr lang="pt-PT" sz="1292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2462" y="6447104"/>
            <a:ext cx="1905000" cy="422031"/>
          </a:xfrm>
          <a:noFill/>
        </p:spPr>
        <p:txBody>
          <a:bodyPr/>
          <a:lstStyle/>
          <a:p>
            <a:fld id="{4C74C514-2B96-AE4B-AE3C-B8B82D783986}" type="slidenum">
              <a:rPr lang="en-GB" b="1" smtClean="0">
                <a:solidFill>
                  <a:srgbClr val="FFFFCC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33</a:t>
            </a:fld>
            <a:r>
              <a:rPr lang="mr-IN" b="0" dirty="0">
                <a:solidFill>
                  <a:srgbClr val="FFFFCC"/>
                </a:solidFill>
                <a:latin typeface="Arial" panose="020B0604020202020204" pitchFamily="34" charset="0"/>
                <a:ea typeface="Arial" charset="0"/>
                <a:cs typeface="Arial" charset="0"/>
              </a:rPr>
              <a:t>/28</a:t>
            </a:r>
            <a:endParaRPr lang="en-GB" b="0" dirty="0">
              <a:solidFill>
                <a:srgbClr val="FFFFCC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843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ADA6B4F-FA71-EDE0-2B3E-9393579FD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0D979B9-2074-BCBB-4AA7-3167DAC81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50BCA74-8C31-2F4E-2650-B5E177B9F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6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Raios Cósmicos – Na origem da Física de Partículas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BA7A7AB4-CE98-6642-B43A-3630C33F9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715852"/>
            <a:ext cx="9145016" cy="54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Viktor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Hess, 1912: 10 </a:t>
            </a: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Vôos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em balão de ar quente até altitudes de 5 km!!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CCC68173-87E2-EF4B-B853-580F1F818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301208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Esta radiação deve vir de cima e não de baixo!!!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2A447B6C-2B33-524F-A456-104F17B9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6096000"/>
            <a:ext cx="3473896" cy="40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“Raios Cósmicos” ! (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Milikan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17" name="Content Placeholder 6" descr="HessKol.pdf">
            <a:extLst>
              <a:ext uri="{FF2B5EF4-FFF2-40B4-BE49-F238E27FC236}">
                <a16:creationId xmlns:a16="http://schemas.microsoft.com/office/drawing/2014/main" id="{98860808-349A-CF49-BE25-91EA0801C5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73" t="-3005" r="54500" b="1939"/>
          <a:stretch>
            <a:fillRect/>
          </a:stretch>
        </p:blipFill>
        <p:spPr>
          <a:xfrm>
            <a:off x="5982274" y="864007"/>
            <a:ext cx="2910206" cy="3735766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E41CE41C-6BC6-334B-8710-920FE19AB8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98"/>
          <a:stretch/>
        </p:blipFill>
        <p:spPr>
          <a:xfrm>
            <a:off x="172217" y="3714159"/>
            <a:ext cx="3106779" cy="2787512"/>
          </a:xfrm>
          <a:prstGeom prst="rect">
            <a:avLst/>
          </a:prstGeom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F9687F7F-0709-4449-8794-1B83397174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39D13-E5FF-F648-9598-8CC5DA212D08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  <p:pic>
        <p:nvPicPr>
          <p:cNvPr id="13" name="Imagem 6" descr="VictorHess.BalloonFlight.balloon-1.jpg">
            <a:extLst>
              <a:ext uri="{FF2B5EF4-FFF2-40B4-BE49-F238E27FC236}">
                <a16:creationId xmlns:a16="http://schemas.microsoft.com/office/drawing/2014/main" id="{1F365480-DE69-F343-B7D7-A226085C85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5"/>
          <a:stretch/>
        </p:blipFill>
        <p:spPr bwMode="auto">
          <a:xfrm>
            <a:off x="3000102" y="1144585"/>
            <a:ext cx="3084066" cy="396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15043EC-6622-D04A-905D-2ADEB4900FAF}"/>
              </a:ext>
            </a:extLst>
          </p:cNvPr>
          <p:cNvSpPr/>
          <p:nvPr/>
        </p:nvSpPr>
        <p:spPr>
          <a:xfrm>
            <a:off x="6561478" y="4566629"/>
            <a:ext cx="223224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0"/>
              <a:buChar char="Ø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Dia / Noite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0"/>
              <a:buChar char="Ø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Eclipse do Sol!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1" name="Imagem 10" descr="Uma imagem com interior, preto, tacho, prateado&#10;&#10;Descrição gerada automaticamente">
            <a:extLst>
              <a:ext uri="{FF2B5EF4-FFF2-40B4-BE49-F238E27FC236}">
                <a16:creationId xmlns:a16="http://schemas.microsoft.com/office/drawing/2014/main" id="{6D185AF3-F85F-D440-ADD5-6D525A42BBDA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10100" t="16034" r="5901" b="23179"/>
          <a:stretch/>
        </p:blipFill>
        <p:spPr>
          <a:xfrm flipH="1">
            <a:off x="172217" y="1300393"/>
            <a:ext cx="3034800" cy="21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charset="0"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Raios Cósmicos – Na origem da Física de Partículas  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9687F7F-0709-4449-8794-1B83397174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39D13-E5FF-F648-9598-8CC5DA212D08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  <p:pic>
        <p:nvPicPr>
          <p:cNvPr id="10" name="Picture 9" descr="ParticleExplosion0008">
            <a:extLst>
              <a:ext uri="{FF2B5EF4-FFF2-40B4-BE49-F238E27FC236}">
                <a16:creationId xmlns:a16="http://schemas.microsoft.com/office/drawing/2014/main" id="{5E435EB3-D7A9-CB4A-9B66-F63CA4D3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14" y="2708920"/>
            <a:ext cx="5525486" cy="369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1">
            <a:extLst>
              <a:ext uri="{FF2B5EF4-FFF2-40B4-BE49-F238E27FC236}">
                <a16:creationId xmlns:a16="http://schemas.microsoft.com/office/drawing/2014/main" id="{4A99EDCE-AA2A-684A-ABBE-578009AEBE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9992" y="2433192"/>
            <a:ext cx="1061628" cy="2363960"/>
          </a:xfrm>
          <a:prstGeom prst="line">
            <a:avLst/>
          </a:prstGeom>
          <a:noFill/>
          <a:ln w="28575">
            <a:solidFill>
              <a:srgbClr val="00E4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7DA4D7D-79B3-A24C-BF87-184087CED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39552"/>
            <a:ext cx="838004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O primeiro acelerador de partículas só apareceu na década de 1950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C36E9F94-3D75-294D-97E6-388ACC111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52082"/>
            <a:ext cx="796895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 câmara de nevoeiro (Wilson, 1911) tornou possível a observação da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trajetória de uma partícula eletricamente carregada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AFF6C241-658E-294F-8245-DFAF52C05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96752"/>
            <a:ext cx="8763000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Os raios cósmicos eram a única fonte de partículas muito energéticas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3F8F2D-01E4-9E4A-9C2B-E0964C10A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802372"/>
            <a:ext cx="1463080" cy="220322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8EAE068-C872-3A40-8345-898A55E99D91}"/>
              </a:ext>
            </a:extLst>
          </p:cNvPr>
          <p:cNvSpPr txBox="1"/>
          <p:nvPr/>
        </p:nvSpPr>
        <p:spPr>
          <a:xfrm>
            <a:off x="243474" y="5171058"/>
            <a:ext cx="2432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Charles T.R. Wilson</a:t>
            </a:r>
            <a:b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Prémio Nobel 1927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3C4E35C8-E7DF-5851-EB97-B60C0338CE4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09600" y="6324600"/>
            <a:ext cx="1905000" cy="457200"/>
          </a:xfrm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17 de fevereiro</a:t>
            </a:r>
            <a:b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</a:b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2024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F4312B6-E272-D463-B48A-E5DCAB72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6290" y="6393366"/>
            <a:ext cx="4193749" cy="422031"/>
          </a:xfrm>
          <a:noFill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ＭＳ Ｐゴシック"/>
                <a:cs typeface="+mn-cs"/>
              </a:rPr>
              <a:t>pedro abreu – partículas e raios cósmicos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4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charset="0"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Raios Cósmicos – Na origem da Física de Partículas  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9687F7F-0709-4449-8794-1B83397174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39D13-E5FF-F648-9598-8CC5DA212D08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F8056BFF-01B2-AF42-A342-D0A6DBB9C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715852"/>
            <a:ext cx="8839200" cy="40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Paul Dirac, 1928–30: Equação para o eletrão muito energético</a:t>
            </a:r>
          </a:p>
        </p:txBody>
      </p:sp>
      <p:pic>
        <p:nvPicPr>
          <p:cNvPr id="13" name="Picture 10" descr="eq_dirac.gif">
            <a:extLst>
              <a:ext uri="{FF2B5EF4-FFF2-40B4-BE49-F238E27FC236}">
                <a16:creationId xmlns:a16="http://schemas.microsoft.com/office/drawing/2014/main" id="{DD990D09-B4FA-D540-81F5-98B8AC988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33" b="18182"/>
          <a:stretch/>
        </p:blipFill>
        <p:spPr>
          <a:xfrm>
            <a:off x="2446028" y="1154796"/>
            <a:ext cx="4646252" cy="8788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9" descr="dirac.gif">
            <a:extLst>
              <a:ext uri="{FF2B5EF4-FFF2-40B4-BE49-F238E27FC236}">
                <a16:creationId xmlns:a16="http://schemas.microsoft.com/office/drawing/2014/main" id="{C571D45D-3928-6046-86A9-749B1989A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97" y="1129352"/>
            <a:ext cx="1778000" cy="25146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9CEC389-5FCB-F843-AFCA-C75D6226BBE7}"/>
              </a:ext>
            </a:extLst>
          </p:cNvPr>
          <p:cNvSpPr/>
          <p:nvPr/>
        </p:nvSpPr>
        <p:spPr>
          <a:xfrm>
            <a:off x="2448272" y="2051556"/>
            <a:ext cx="4788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que prevê </a:t>
            </a: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anti-matéria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!</a:t>
            </a:r>
            <a:endParaRPr kumimoji="0" lang="pt-PT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D9E8C5C0-EF1B-704E-8996-E1E42FB1434F}"/>
                  </a:ext>
                </a:extLst>
              </p:cNvPr>
              <p:cNvSpPr txBox="1"/>
              <p:nvPr/>
            </p:nvSpPr>
            <p:spPr>
              <a:xfrm>
                <a:off x="7345871" y="2161776"/>
                <a:ext cx="1639012" cy="377667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charset="0"/>
                        </a:rPr>
                        <m:t>𝑬</m:t>
                      </m:r>
                      <m:r>
                        <a:rPr kumimoji="0" lang="pt-PT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charset="0"/>
                        </a:rPr>
                        <m:t>=</m:t>
                      </m:r>
                      <m:r>
                        <a:rPr kumimoji="0" lang="pt-PT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charset="0"/>
                        </a:rPr>
                        <m:t>𝒎</m:t>
                      </m:r>
                      <m:sSup>
                        <m:sSupPr>
                          <m:ctrlPr>
                            <a:rPr kumimoji="0" lang="pt-PT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pt-PT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</a:rPr>
                            <m:t>𝒄</m:t>
                          </m:r>
                        </m:e>
                        <m:sup>
                          <m:r>
                            <a:rPr kumimoji="0" lang="pt-PT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D9E8C5C0-EF1B-704E-8996-E1E42FB14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871" y="2161776"/>
                <a:ext cx="1639012" cy="377667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4248F60C-8A81-EA42-9931-C82D4B803392}"/>
                  </a:ext>
                </a:extLst>
              </p:cNvPr>
              <p:cNvSpPr txBox="1"/>
              <p:nvPr/>
            </p:nvSpPr>
            <p:spPr>
              <a:xfrm>
                <a:off x="2786978" y="2806521"/>
                <a:ext cx="2103589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pt-P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4248F60C-8A81-EA42-9931-C82D4B803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978" y="2806521"/>
                <a:ext cx="2103589" cy="307777"/>
              </a:xfrm>
              <a:prstGeom prst="rect">
                <a:avLst/>
              </a:prstGeom>
              <a:blipFill>
                <a:blip r:embed="rId7"/>
                <a:stretch>
                  <a:fillRect l="-1198" b="-240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9C5D7C51-9FE0-D145-93A0-7012E52E8EE8}"/>
                  </a:ext>
                </a:extLst>
              </p:cNvPr>
              <p:cNvSpPr txBox="1"/>
              <p:nvPr/>
            </p:nvSpPr>
            <p:spPr>
              <a:xfrm>
                <a:off x="5436096" y="2737237"/>
                <a:ext cx="2366802" cy="3727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pt-PT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pt-PT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pt-PT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9C5D7C51-9FE0-D145-93A0-7012E52E8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2737237"/>
                <a:ext cx="2366802" cy="372731"/>
              </a:xfrm>
              <a:prstGeom prst="rect">
                <a:avLst/>
              </a:prstGeom>
              <a:blipFill>
                <a:blip r:embed="rId8"/>
                <a:stretch>
                  <a:fillRect l="-1604" b="-1724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tângulo 17">
            <a:extLst>
              <a:ext uri="{FF2B5EF4-FFF2-40B4-BE49-F238E27FC236}">
                <a16:creationId xmlns:a16="http://schemas.microsoft.com/office/drawing/2014/main" id="{BBCE5AE8-1562-564D-B6D3-7E40B8CB2BDD}"/>
              </a:ext>
            </a:extLst>
          </p:cNvPr>
          <p:cNvSpPr/>
          <p:nvPr/>
        </p:nvSpPr>
        <p:spPr bwMode="auto">
          <a:xfrm>
            <a:off x="5968352" y="2858391"/>
            <a:ext cx="199745" cy="25472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endParaRPr kumimoji="0" lang="pt-PT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E63F899-3437-AD48-AF2C-88A19771AD3E}"/>
              </a:ext>
            </a:extLst>
          </p:cNvPr>
          <p:cNvSpPr txBox="1"/>
          <p:nvPr/>
        </p:nvSpPr>
        <p:spPr>
          <a:xfrm>
            <a:off x="4383903" y="3748970"/>
            <a:ext cx="4794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Deviam existir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ANTI-PARTÍCULAS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!!!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C70C3C8-6F75-BC4E-B0DE-8299BE334A15}"/>
              </a:ext>
            </a:extLst>
          </p:cNvPr>
          <p:cNvSpPr/>
          <p:nvPr/>
        </p:nvSpPr>
        <p:spPr>
          <a:xfrm>
            <a:off x="2683605" y="3275692"/>
            <a:ext cx="5776827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partícula com energia E&lt;0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Wingdings" pitchFamily="2" charset="2"/>
              </a:rPr>
              <a:t>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ANTI-partícula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com E &gt;0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A513412E-3673-194F-990B-39B708237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5" y="3850547"/>
            <a:ext cx="3804654" cy="281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7">
            <a:extLst>
              <a:ext uri="{FF2B5EF4-FFF2-40B4-BE49-F238E27FC236}">
                <a16:creationId xmlns:a16="http://schemas.microsoft.com/office/drawing/2014/main" id="{4A83A845-68D0-A542-B096-F5692BA74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4221088"/>
            <a:ext cx="38164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Carl Anderson constrói uma </a:t>
            </a:r>
            <a:b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câmara de nevoeiro</a:t>
            </a:r>
            <a:b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 grande campo magnético</a:t>
            </a:r>
          </a:p>
        </p:txBody>
      </p:sp>
      <p:cxnSp>
        <p:nvCxnSpPr>
          <p:cNvPr id="29" name="Conexão Reta Unidirecional 28">
            <a:extLst>
              <a:ext uri="{FF2B5EF4-FFF2-40B4-BE49-F238E27FC236}">
                <a16:creationId xmlns:a16="http://schemas.microsoft.com/office/drawing/2014/main" id="{F66CE780-1FB9-B540-A766-DF9F77A83CAA}"/>
              </a:ext>
            </a:extLst>
          </p:cNvPr>
          <p:cNvCxnSpPr>
            <a:cxnSpLocks/>
          </p:cNvCxnSpPr>
          <p:nvPr/>
        </p:nvCxnSpPr>
        <p:spPr>
          <a:xfrm>
            <a:off x="7766074" y="6198497"/>
            <a:ext cx="298" cy="4708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0D68E143-EDA5-F74F-9A1F-B3B3233AFE3B}"/>
              </a:ext>
            </a:extLst>
          </p:cNvPr>
          <p:cNvGrpSpPr/>
          <p:nvPr/>
        </p:nvGrpSpPr>
        <p:grpSpPr>
          <a:xfrm>
            <a:off x="6242084" y="5159625"/>
            <a:ext cx="2292017" cy="1527049"/>
            <a:chOff x="6242084" y="5159625"/>
            <a:chExt cx="2292017" cy="1527049"/>
          </a:xfrm>
        </p:grpSpPr>
        <p:sp>
          <p:nvSpPr>
            <p:cNvPr id="3" name="Arco 2">
              <a:extLst>
                <a:ext uri="{FF2B5EF4-FFF2-40B4-BE49-F238E27FC236}">
                  <a16:creationId xmlns:a16="http://schemas.microsoft.com/office/drawing/2014/main" id="{C2B1E4CD-7B7D-3A40-A3E3-A368DAD98D2A}"/>
                </a:ext>
              </a:extLst>
            </p:cNvPr>
            <p:cNvSpPr/>
            <p:nvPr/>
          </p:nvSpPr>
          <p:spPr>
            <a:xfrm>
              <a:off x="6585572" y="5505874"/>
              <a:ext cx="1180800" cy="1180800"/>
            </a:xfrm>
            <a:prstGeom prst="arc">
              <a:avLst>
                <a:gd name="adj1" fmla="val 16200000"/>
                <a:gd name="adj2" fmla="val 21486545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E6781DF9-17A4-EE42-8533-B0F06460B6D1}"/>
                </a:ext>
              </a:extLst>
            </p:cNvPr>
            <p:cNvSpPr txBox="1"/>
            <p:nvPr/>
          </p:nvSpPr>
          <p:spPr>
            <a:xfrm>
              <a:off x="7145614" y="5639087"/>
              <a:ext cx="71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⊗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BABFF3A-0D89-C14D-A491-D98049648303}"/>
                </a:ext>
              </a:extLst>
            </p:cNvPr>
            <p:cNvSpPr txBox="1"/>
            <p:nvPr/>
          </p:nvSpPr>
          <p:spPr>
            <a:xfrm>
              <a:off x="7191899" y="593925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703BE1AD-DB03-A043-A61D-82AACCD5D572}"/>
                </a:ext>
              </a:extLst>
            </p:cNvPr>
            <p:cNvSpPr txBox="1"/>
            <p:nvPr/>
          </p:nvSpPr>
          <p:spPr>
            <a:xfrm>
              <a:off x="6242084" y="5159625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e</a:t>
              </a:r>
              <a:r>
                <a:rPr kumimoji="0" lang="pt-PT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–</a:t>
              </a:r>
              <a:endPara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2932CE1C-376E-7F4E-94CA-10E746B6D515}"/>
                </a:ext>
              </a:extLst>
            </p:cNvPr>
            <p:cNvSpPr txBox="1"/>
            <p:nvPr/>
          </p:nvSpPr>
          <p:spPr>
            <a:xfrm>
              <a:off x="7714646" y="5275041"/>
              <a:ext cx="819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q &lt; 0</a:t>
              </a:r>
            </a:p>
          </p:txBody>
        </p:sp>
        <p:cxnSp>
          <p:nvCxnSpPr>
            <p:cNvPr id="27" name="Conexão Reta Unidirecional 26">
              <a:extLst>
                <a:ext uri="{FF2B5EF4-FFF2-40B4-BE49-F238E27FC236}">
                  <a16:creationId xmlns:a16="http://schemas.microsoft.com/office/drawing/2014/main" id="{793E61EC-3F8C-5548-94A1-F5B0D828154B}"/>
                </a:ext>
              </a:extLst>
            </p:cNvPr>
            <p:cNvCxnSpPr/>
            <p:nvPr/>
          </p:nvCxnSpPr>
          <p:spPr>
            <a:xfrm>
              <a:off x="6660232" y="5505873"/>
              <a:ext cx="432048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32394C60-28DD-B746-9F8A-353FB1619C15}"/>
                </a:ext>
              </a:extLst>
            </p:cNvPr>
            <p:cNvSpPr txBox="1"/>
            <p:nvPr/>
          </p:nvSpPr>
          <p:spPr>
            <a:xfrm>
              <a:off x="7892902" y="6207695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e</a:t>
              </a:r>
              <a:r>
                <a:rPr kumimoji="0" lang="pt-PT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–</a:t>
              </a:r>
              <a:endPara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5" name="Retângulo 34">
            <a:extLst>
              <a:ext uri="{FF2B5EF4-FFF2-40B4-BE49-F238E27FC236}">
                <a16:creationId xmlns:a16="http://schemas.microsoft.com/office/drawing/2014/main" id="{D12003C0-34C6-204C-962A-B233EF4557F6}"/>
              </a:ext>
            </a:extLst>
          </p:cNvPr>
          <p:cNvSpPr/>
          <p:nvPr/>
        </p:nvSpPr>
        <p:spPr>
          <a:xfrm>
            <a:off x="503200" y="2987214"/>
            <a:ext cx="1539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Prémio</a:t>
            </a:r>
            <a:b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Nobel 1933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8" grpId="0" animBg="1"/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1" descr="positron.jpg">
            <a:extLst>
              <a:ext uri="{FF2B5EF4-FFF2-40B4-BE49-F238E27FC236}">
                <a16:creationId xmlns:a16="http://schemas.microsoft.com/office/drawing/2014/main" id="{250102BD-381F-6442-BDB5-DE233752C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340768"/>
            <a:ext cx="5580856" cy="460711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BDF59AC-CEFD-3840-9726-872824D7D1A5}"/>
              </a:ext>
            </a:extLst>
          </p:cNvPr>
          <p:cNvSpPr/>
          <p:nvPr/>
        </p:nvSpPr>
        <p:spPr>
          <a:xfrm>
            <a:off x="-34109" y="891679"/>
            <a:ext cx="20138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Carl Anderson 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1E60191-F37A-E945-BB2A-34E6E1430BCF}"/>
              </a:ext>
            </a:extLst>
          </p:cNvPr>
          <p:cNvSpPr txBox="1"/>
          <p:nvPr/>
        </p:nvSpPr>
        <p:spPr>
          <a:xfrm>
            <a:off x="4932040" y="2276872"/>
            <a:ext cx="71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⊗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01066AA-3196-7D47-9D34-FC953821669F}"/>
              </a:ext>
            </a:extLst>
          </p:cNvPr>
          <p:cNvSpPr txBox="1"/>
          <p:nvPr/>
        </p:nvSpPr>
        <p:spPr>
          <a:xfrm>
            <a:off x="4978325" y="257704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B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5D7963E-6AB6-8B42-A1DF-8195C0E8E463}"/>
              </a:ext>
            </a:extLst>
          </p:cNvPr>
          <p:cNvSpPr/>
          <p:nvPr/>
        </p:nvSpPr>
        <p:spPr>
          <a:xfrm>
            <a:off x="2843808" y="2276872"/>
            <a:ext cx="1270992" cy="258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0A761D3F-EDC7-904D-BF78-2D13D55E5E07}"/>
              </a:ext>
            </a:extLst>
          </p:cNvPr>
          <p:cNvSpPr/>
          <p:nvPr/>
        </p:nvSpPr>
        <p:spPr>
          <a:xfrm>
            <a:off x="2539008" y="4424327"/>
            <a:ext cx="1270992" cy="258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36" name="Picture 18">
            <a:extLst>
              <a:ext uri="{FF2B5EF4-FFF2-40B4-BE49-F238E27FC236}">
                <a16:creationId xmlns:a16="http://schemas.microsoft.com/office/drawing/2014/main" id="{B79135F7-58D2-4B4D-BB20-346D15928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2" y="1340768"/>
            <a:ext cx="157835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630364B1-2EB8-FD46-BAA5-FA5BCA4D6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8" t="15031" r="27600" b="39286"/>
          <a:stretch/>
        </p:blipFill>
        <p:spPr bwMode="auto">
          <a:xfrm>
            <a:off x="183622" y="4521894"/>
            <a:ext cx="1617106" cy="211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CB902C7-6CCF-7645-9A55-3F3608B08C3B}"/>
              </a:ext>
            </a:extLst>
          </p:cNvPr>
          <p:cNvSpPr/>
          <p:nvPr/>
        </p:nvSpPr>
        <p:spPr>
          <a:xfrm>
            <a:off x="188538" y="3585790"/>
            <a:ext cx="1659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Prémio </a:t>
            </a:r>
            <a:b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Nobel 1936 c/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Viktor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Hess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charset="0"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Antimatéria descoberta nos Raios Cósmicos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9687F7F-0709-4449-8794-1B83397174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39D13-E5FF-F648-9598-8CC5DA212D08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3302277-A914-9946-BDBD-5E7ADD2CD182}"/>
              </a:ext>
            </a:extLst>
          </p:cNvPr>
          <p:cNvSpPr txBox="1"/>
          <p:nvPr/>
        </p:nvSpPr>
        <p:spPr>
          <a:xfrm>
            <a:off x="2537123" y="6017217"/>
            <a:ext cx="432201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 </a:t>
            </a: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POSITRÃO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é o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anti-eletrão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5598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charset="0"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Raios Cósmicos – um laboratório de física de partículas!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9687F7F-0709-4449-8794-1B83397174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39D13-E5FF-F648-9598-8CC5DA212D08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CA1EF97A-DBB7-6647-AFE7-7FA5509A3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70034"/>
            <a:ext cx="2555444" cy="180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2">
            <a:extLst>
              <a:ext uri="{FF2B5EF4-FFF2-40B4-BE49-F238E27FC236}">
                <a16:creationId xmlns:a16="http://schemas.microsoft.com/office/drawing/2014/main" id="{A59CE264-B97B-9C46-99D8-C331E8BE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55" y="2368466"/>
            <a:ext cx="502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Anderson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and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Neddermeyer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transportaram o detetor para a montanha (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Peak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mountain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)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308BB358-CF82-7D49-8BF2-1F45D91A2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0" y="3160728"/>
            <a:ext cx="2516236" cy="181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FBA162F6-D655-3643-BBA0-F0C63BFC5C5E}"/>
                  </a:ext>
                </a:extLst>
              </p:cNvPr>
              <p:cNvSpPr txBox="1"/>
              <p:nvPr/>
            </p:nvSpPr>
            <p:spPr>
              <a:xfrm>
                <a:off x="1868178" y="798068"/>
                <a:ext cx="7314823" cy="946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1934: </a:t>
                </a:r>
                <a:r>
                  <a:rPr kumimoji="0" lang="pt-PT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Yukawa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propõe uma teoria para a força forte (nuclear), </a:t>
                </a:r>
                <a:b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</a:b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         mediada por uma partícula de massa entre a do eletrão e a </a:t>
                </a:r>
                <a:b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</a:b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         do protão: o MESOTRÃO (de massa </a:t>
                </a:r>
                <a14:m>
                  <m:oMath xmlns:m="http://schemas.openxmlformats.org/officeDocument/2006/math">
                    <m:r>
                      <a:rPr kumimoji="0" lang="pt-PT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kumimoji="0" lang="pt-P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0,140 </m:t>
                    </m:r>
                    <m:r>
                      <m:rPr>
                        <m:nor/>
                      </m:rPr>
                      <a:rPr kumimoji="0" lang="pt-PT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charset="0"/>
                      </a:rPr>
                      <m:t>GeV</m:t>
                    </m:r>
                    <m:r>
                      <a:rPr kumimoji="0" lang="pt-P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0" lang="pt-P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pt-P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kumimoji="0" lang="pt-P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FBA162F6-D655-3643-BBA0-F0C63BFC5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78" y="798068"/>
                <a:ext cx="7314823" cy="946991"/>
              </a:xfrm>
              <a:prstGeom prst="rect">
                <a:avLst/>
              </a:prstGeom>
              <a:blipFill>
                <a:blip r:embed="rId6"/>
                <a:stretch>
                  <a:fillRect l="-520" t="-2632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Agrupar 5">
            <a:extLst>
              <a:ext uri="{FF2B5EF4-FFF2-40B4-BE49-F238E27FC236}">
                <a16:creationId xmlns:a16="http://schemas.microsoft.com/office/drawing/2014/main" id="{0683211C-5E4A-3F4A-A459-A83D2E7B4BBF}"/>
              </a:ext>
            </a:extLst>
          </p:cNvPr>
          <p:cNvGrpSpPr/>
          <p:nvPr/>
        </p:nvGrpSpPr>
        <p:grpSpPr>
          <a:xfrm>
            <a:off x="6012617" y="2486174"/>
            <a:ext cx="2447357" cy="3692691"/>
            <a:chOff x="6012617" y="2486174"/>
            <a:chExt cx="2447357" cy="3692691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C808DA7-3905-D34B-A6DD-43413EB220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1" r="9824"/>
            <a:stretch/>
          </p:blipFill>
          <p:spPr bwMode="auto">
            <a:xfrm>
              <a:off x="6012617" y="2486174"/>
              <a:ext cx="2447357" cy="3692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aixaDeTexto 9">
              <a:extLst>
                <a:ext uri="{FF2B5EF4-FFF2-40B4-BE49-F238E27FC236}">
                  <a16:creationId xmlns:a16="http://schemas.microsoft.com/office/drawing/2014/main" id="{1693E011-046A-3944-8370-63EDEE5A53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5581" y="4102313"/>
              <a:ext cx="642938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µ</a:t>
              </a:r>
            </a:p>
          </p:txBody>
        </p:sp>
        <p:sp>
          <p:nvSpPr>
            <p:cNvPr id="20" name="CaixaDeTexto 10">
              <a:extLst>
                <a:ext uri="{FF2B5EF4-FFF2-40B4-BE49-F238E27FC236}">
                  <a16:creationId xmlns:a16="http://schemas.microsoft.com/office/drawing/2014/main" id="{0BDC007C-3416-2841-B670-88F6A9D89D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7546" y="2486174"/>
              <a:ext cx="642937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e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1B4603F-9909-D141-A09E-C8C1B67CDF80}"/>
              </a:ext>
            </a:extLst>
          </p:cNvPr>
          <p:cNvSpPr txBox="1"/>
          <p:nvPr/>
        </p:nvSpPr>
        <p:spPr>
          <a:xfrm>
            <a:off x="388995" y="5066020"/>
            <a:ext cx="4565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1937: Descobrem o muão (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Arial" panose="020B0604020202020204" pitchFamily="34" charset="0"/>
              </a:rPr>
              <a:t>µ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 !!!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D6EAC26D-B011-094F-AD1A-09F1E69CD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6" y="836712"/>
            <a:ext cx="908404" cy="128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Muon_WhoOrderedThat">
            <a:extLst>
              <a:ext uri="{FF2B5EF4-FFF2-40B4-BE49-F238E27FC236}">
                <a16:creationId xmlns:a16="http://schemas.microsoft.com/office/drawing/2014/main" id="{8B94139E-EBD5-264B-A80D-1225FAA61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54" y="5655784"/>
            <a:ext cx="287972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F50F7F7-6265-B649-AC08-2D7A16D84629}"/>
              </a:ext>
            </a:extLst>
          </p:cNvPr>
          <p:cNvSpPr txBox="1"/>
          <p:nvPr/>
        </p:nvSpPr>
        <p:spPr>
          <a:xfrm>
            <a:off x="830878" y="6301836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Isidor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Rabi)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49B16DF4-C406-3B43-8FE1-28823A1090A2}"/>
                  </a:ext>
                </a:extLst>
              </p:cNvPr>
              <p:cNvSpPr/>
              <p:nvPr/>
            </p:nvSpPr>
            <p:spPr>
              <a:xfrm>
                <a:off x="4440364" y="5610899"/>
                <a:ext cx="4524124" cy="985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1" hangingPunct="1">
                  <a:defRPr/>
                </a:pPr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(com massa</a:t>
                </a:r>
                <a:b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t-PT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pt-PT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=0,106</m:t>
                    </m:r>
                    <m:r>
                      <a:rPr lang="pt-PT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PT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0"/>
                      </a:rPr>
                      <m:t>GeV</m:t>
                    </m:r>
                    <m:r>
                      <a:rPr lang="pt-PT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0"/>
                      </a:rPr>
                      <m:t>/</m:t>
                    </m:r>
                    <m:sSup>
                      <m:sSupPr>
                        <m:ctrlPr>
                          <a:rPr lang="pt-PT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ＭＳ Ｐゴシック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ＭＳ Ｐゴシック" charset="0"/>
                          </a:rPr>
                          <m:t>𝑐</m:t>
                        </m:r>
                      </m:e>
                      <m:sup>
                        <m:r>
                          <a:rPr lang="pt-PT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ＭＳ Ｐゴシック" charset="0"/>
                          </a:rPr>
                          <m:t>2</m:t>
                        </m:r>
                      </m:sup>
                    </m:sSup>
                    <m:r>
                      <a:rPr lang="pt-PT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pt-PT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207 </m:t>
                    </m:r>
                    <m:sSub>
                      <m:sSubPr>
                        <m:ctrlPr>
                          <a:rPr lang="pt-PT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t-PT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pt-PT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pt-PT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t-PT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pt-PT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/9</m:t>
                    </m:r>
                  </m:oMath>
                </a14:m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,</a:t>
                </a:r>
                <a:b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</a:br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mas 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não tem interação nuclear forte</a:t>
                </a:r>
                <a:r>
                  <a: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!)</a:t>
                </a: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49B16DF4-C406-3B43-8FE1-28823A1090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364" y="5610899"/>
                <a:ext cx="4524124" cy="985013"/>
              </a:xfrm>
              <a:prstGeom prst="rect">
                <a:avLst/>
              </a:prstGeom>
              <a:blipFill>
                <a:blip r:embed="rId10"/>
                <a:stretch>
                  <a:fillRect l="-1117" t="-2532" b="-7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BFADD6-79BB-1043-B8D0-98C2076CB197}"/>
              </a:ext>
            </a:extLst>
          </p:cNvPr>
          <p:cNvSpPr txBox="1"/>
          <p:nvPr/>
        </p:nvSpPr>
        <p:spPr>
          <a:xfrm>
            <a:off x="1259632" y="1835532"/>
            <a:ext cx="388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Hideki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Yukawa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(Prémio Nobel 1949)</a:t>
            </a:r>
          </a:p>
        </p:txBody>
      </p:sp>
      <p:pic>
        <p:nvPicPr>
          <p:cNvPr id="23" name="Imagem 22" descr="Uma imagem com moeda&#10;&#10;Descrição gerada automaticamente">
            <a:extLst>
              <a:ext uri="{FF2B5EF4-FFF2-40B4-BE49-F238E27FC236}">
                <a16:creationId xmlns:a16="http://schemas.microsoft.com/office/drawing/2014/main" id="{BC0C80CA-6C49-6845-96A6-44F3031FE3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4973" y="1141952"/>
            <a:ext cx="832118" cy="81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2" name="Rectangle 24"/>
          <p:cNvSpPr>
            <a:spLocks noChangeArrowheads="1"/>
          </p:cNvSpPr>
          <p:nvPr/>
        </p:nvSpPr>
        <p:spPr bwMode="auto">
          <a:xfrm>
            <a:off x="228600" y="76200"/>
            <a:ext cx="8686800" cy="609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charset="0"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Raios Cósmicos – um laboratório de física de partículas!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9687F7F-0709-4449-8794-1B83397174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6296" y="6428184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omic Sans MS"/>
                <a:cs typeface="Comic Sans M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39D13-E5FF-F648-9598-8CC5DA212D08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FBA162F6-D655-3643-BBA0-F0C63BFC5C5E}"/>
                  </a:ext>
                </a:extLst>
              </p:cNvPr>
              <p:cNvSpPr txBox="1"/>
              <p:nvPr/>
            </p:nvSpPr>
            <p:spPr>
              <a:xfrm>
                <a:off x="2124390" y="775027"/>
                <a:ext cx="6122189" cy="66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1947: Powell (com César </a:t>
                </a:r>
                <a:r>
                  <a:rPr kumimoji="0" lang="pt-PT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Lattes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e Giuseppe </a:t>
                </a:r>
                <a:r>
                  <a:rPr kumimoji="0" lang="pt-PT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Ochielini</a:t>
                </a: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) </a:t>
                </a:r>
                <a:b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</a:b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         descobre(m) o pião ( </a:t>
                </a:r>
                <a14:m>
                  <m:oMath xmlns:m="http://schemas.openxmlformats.org/officeDocument/2006/math">
                    <m:r>
                      <a:rPr kumimoji="0" lang="pt-PT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FBA162F6-D655-3643-BBA0-F0C63BFC5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390" y="775027"/>
                <a:ext cx="6122189" cy="669992"/>
              </a:xfrm>
              <a:prstGeom prst="rect">
                <a:avLst/>
              </a:prstGeom>
              <a:blipFill>
                <a:blip r:embed="rId4"/>
                <a:stretch>
                  <a:fillRect l="-621" t="-1852" b="-1111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4">
            <a:extLst>
              <a:ext uri="{FF2B5EF4-FFF2-40B4-BE49-F238E27FC236}">
                <a16:creationId xmlns:a16="http://schemas.microsoft.com/office/drawing/2014/main" id="{30AD47F2-2AC1-2945-9FE7-1C8A727ED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7" y="775027"/>
            <a:ext cx="171926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9AEC0A6C-61DF-F64C-8405-EF29787B1FAA}"/>
              </a:ext>
            </a:extLst>
          </p:cNvPr>
          <p:cNvSpPr>
            <a:spLocks/>
          </p:cNvSpPr>
          <p:nvPr/>
        </p:nvSpPr>
        <p:spPr bwMode="auto">
          <a:xfrm>
            <a:off x="547113" y="2492896"/>
            <a:ext cx="1401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Cecil Powell</a:t>
            </a:r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31D63BA4-0807-434C-931F-571AB7AAD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9238" y="778157"/>
            <a:ext cx="30511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5">
            <a:extLst>
              <a:ext uri="{FF2B5EF4-FFF2-40B4-BE49-F238E27FC236}">
                <a16:creationId xmlns:a16="http://schemas.microsoft.com/office/drawing/2014/main" id="{788687E7-292F-674F-A6E4-FC73A646C871}"/>
              </a:ext>
            </a:extLst>
          </p:cNvPr>
          <p:cNvSpPr>
            <a:spLocks/>
          </p:cNvSpPr>
          <p:nvPr/>
        </p:nvSpPr>
        <p:spPr bwMode="auto">
          <a:xfrm>
            <a:off x="395535" y="2817077"/>
            <a:ext cx="2293898" cy="30777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Prémio Nobel 1950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7504BF27-7F7A-AD41-AFBD-0862AE1FB558}"/>
                  </a:ext>
                </a:extLst>
              </p:cNvPr>
              <p:cNvSpPr/>
              <p:nvPr/>
            </p:nvSpPr>
            <p:spPr>
              <a:xfrm>
                <a:off x="4589902" y="2321969"/>
                <a:ext cx="4732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𝝅</m:t>
                      </m:r>
                    </m:oMath>
                  </m:oMathPara>
                </a14:m>
                <a:endPara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7504BF27-7F7A-AD41-AFBD-0862AE1FB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902" y="2321969"/>
                <a:ext cx="47320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9FE9D886-B3AA-8D45-AA25-3DC55629403D}"/>
                  </a:ext>
                </a:extLst>
              </p:cNvPr>
              <p:cNvSpPr/>
              <p:nvPr/>
            </p:nvSpPr>
            <p:spPr>
              <a:xfrm>
                <a:off x="6061206" y="1569179"/>
                <a:ext cx="4571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𝝁</m:t>
                      </m:r>
                    </m:oMath>
                  </m:oMathPara>
                </a14:m>
                <a:endPara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9FE9D886-B3AA-8D45-AA25-3DC556294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206" y="1569179"/>
                <a:ext cx="457176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75F6ED32-256F-4E44-BEE4-3B606DDC4098}"/>
                  </a:ext>
                </a:extLst>
              </p:cNvPr>
              <p:cNvSpPr/>
              <p:nvPr/>
            </p:nvSpPr>
            <p:spPr>
              <a:xfrm>
                <a:off x="8381499" y="1569179"/>
                <a:ext cx="4299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𝒆</m:t>
                      </m:r>
                    </m:oMath>
                  </m:oMathPara>
                </a14:m>
                <a:endPara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75F6ED32-256F-4E44-BEE4-3B606DDC40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499" y="1569179"/>
                <a:ext cx="42992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67A5BC28-2518-174D-9F20-6786C8C9C367}"/>
              </a:ext>
            </a:extLst>
          </p:cNvPr>
          <p:cNvSpPr txBox="1"/>
          <p:nvPr/>
        </p:nvSpPr>
        <p:spPr>
          <a:xfrm>
            <a:off x="395536" y="3501008"/>
            <a:ext cx="3960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No mesmo ano, Rochester e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Butler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descobrem os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Kaões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partículas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 massa intermédia entre os piões e o protão: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BED8828-8FFF-0641-9B84-F1B0A620FF7C}"/>
              </a:ext>
            </a:extLst>
          </p:cNvPr>
          <p:cNvSpPr txBox="1"/>
          <p:nvPr/>
        </p:nvSpPr>
        <p:spPr>
          <a:xfrm>
            <a:off x="395535" y="4809280"/>
            <a:ext cx="8519865" cy="1477328"/>
          </a:xfrm>
          <a:prstGeom prst="rect">
            <a:avLst/>
          </a:prstGeom>
          <a:solidFill>
            <a:schemeClr val="tx1">
              <a:alpha val="39677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Mas estas novas partículas tinham um comportamento muito estranho, tendo-lhes sido associado um novo número quântico – a estranheza.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Muitas outras descobertas se seguiram, com o advento dos aceleradores artificiais, de outras partículas com as propriedades mais variadas.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0B1E81A9-3F69-D249-A274-6464E4E62FBC}"/>
                  </a:ext>
                </a:extLst>
              </p:cNvPr>
              <p:cNvSpPr/>
              <p:nvPr/>
            </p:nvSpPr>
            <p:spPr>
              <a:xfrm>
                <a:off x="1652355" y="4283167"/>
                <a:ext cx="220842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kumimoji="0" lang="pt-PT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kumimoji="0" lang="pt-PT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pt-PT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0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pt-PT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0"/>
                        </a:rPr>
                        <m:t>eV</m:t>
                      </m:r>
                      <m:r>
                        <a:rPr kumimoji="0" lang="pt-PT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0B1E81A9-3F69-D249-A274-6464E4E62F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355" y="4283167"/>
                <a:ext cx="2208425" cy="400110"/>
              </a:xfrm>
              <a:prstGeom prst="rect">
                <a:avLst/>
              </a:prstGeom>
              <a:blipFill>
                <a:blip r:embed="rId10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m 16" descr="Uma imagem com moeda&#10;&#10;Descrição gerada automaticamente">
            <a:extLst>
              <a:ext uri="{FF2B5EF4-FFF2-40B4-BE49-F238E27FC236}">
                <a16:creationId xmlns:a16="http://schemas.microsoft.com/office/drawing/2014/main" id="{B66AA66F-1EC8-7048-9C87-80B413748C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4527" y="1958033"/>
            <a:ext cx="832118" cy="816988"/>
          </a:xfrm>
          <a:prstGeom prst="rect">
            <a:avLst/>
          </a:prstGeom>
        </p:spPr>
      </p:pic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A17D428F-7C3D-8AF6-6238-994EE31C1DD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09600" y="6324600"/>
            <a:ext cx="1905000" cy="457200"/>
          </a:xfrm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17 de fevereiro</a:t>
            </a:r>
            <a:b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</a:b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2024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7993611-6506-63F7-0520-6C45EC3F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6290" y="6393366"/>
            <a:ext cx="4193749" cy="422031"/>
          </a:xfrm>
          <a:noFill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ＭＳ Ｐゴシック"/>
                <a:cs typeface="+mn-cs"/>
              </a:rPr>
              <a:t>pedro abreu – partículas e raios cósmicos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2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 animBg="1"/>
      <p:bldP spid="8" grpId="0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FIREBALL">
  <a:themeElements>
    <a:clrScheme name="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FFFF00"/>
      </a:hlink>
      <a:folHlink>
        <a:srgbClr val="990099"/>
      </a:folHlink>
    </a:clrScheme>
    <a:fontScheme name="FIREBALL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0_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C06FD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AFE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opperplate Light"/>
        <a:ea typeface="ヒラギノ角ゴ Pro W3"/>
        <a:cs typeface="ヒラギノ角ゴ Pro W3"/>
      </a:majorFont>
      <a:minorFont>
        <a:latin typeface="Copperplate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ヒラギノ角ゴ Pro W3" charset="-128"/>
            <a:cs typeface="ヒラギノ角ゴ Pro W3" charset="-128"/>
            <a:sym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ヒラギノ角ゴ Pro W3" charset="-128"/>
            <a:cs typeface="ヒラギノ角ゴ Pro W3" charset="-128"/>
            <a:sym typeface="Verdana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FIREBALL">
  <a:themeElements>
    <a:clrScheme name="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FFFF00"/>
      </a:hlink>
      <a:folHlink>
        <a:srgbClr val="990099"/>
      </a:folHlink>
    </a:clrScheme>
    <a:fontScheme name="FIREBALL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Files\MSOffice97\Templates\Presentation Designs\FIREBALL.POT</Template>
  <TotalTime>3821</TotalTime>
  <Words>1784</Words>
  <Application>Microsoft Macintosh PowerPoint</Application>
  <PresentationFormat>Apresentação no Ecrã (4:3)</PresentationFormat>
  <Paragraphs>371</Paragraphs>
  <Slides>34</Slides>
  <Notes>25</Notes>
  <HiddenSlides>7</HiddenSlides>
  <MMClips>1</MMClips>
  <ScaleCrop>false</ScaleCrop>
  <HeadingPairs>
    <vt:vector size="6" baseType="variant">
      <vt:variant>
        <vt:lpstr>Tipos de letra usados</vt:lpstr>
      </vt:variant>
      <vt:variant>
        <vt:i4>14</vt:i4>
      </vt:variant>
      <vt:variant>
        <vt:lpstr>Tema</vt:lpstr>
      </vt:variant>
      <vt:variant>
        <vt:i4>7</vt:i4>
      </vt:variant>
      <vt:variant>
        <vt:lpstr>Títulos dos diapositivos</vt:lpstr>
      </vt:variant>
      <vt:variant>
        <vt:i4>34</vt:i4>
      </vt:variant>
    </vt:vector>
  </HeadingPairs>
  <TitlesOfParts>
    <vt:vector size="55" baseType="lpstr">
      <vt:lpstr>Arial</vt:lpstr>
      <vt:lpstr>Calibri</vt:lpstr>
      <vt:lpstr>Cambria Math</vt:lpstr>
      <vt:lpstr>Comic Sans MS</vt:lpstr>
      <vt:lpstr>Copperplate</vt:lpstr>
      <vt:lpstr>Copperplate Light</vt:lpstr>
      <vt:lpstr>Gill Sans</vt:lpstr>
      <vt:lpstr>Helvetica</vt:lpstr>
      <vt:lpstr>StarSymbol</vt:lpstr>
      <vt:lpstr>Symbol</vt:lpstr>
      <vt:lpstr>Times New Roman</vt:lpstr>
      <vt:lpstr>Titillium Web</vt:lpstr>
      <vt:lpstr>Verdana</vt:lpstr>
      <vt:lpstr>Wingdings</vt:lpstr>
      <vt:lpstr>FIREBALL</vt:lpstr>
      <vt:lpstr>4_Office Theme</vt:lpstr>
      <vt:lpstr>9_Office Theme</vt:lpstr>
      <vt:lpstr>10_Office Theme</vt:lpstr>
      <vt:lpstr>4_Blank</vt:lpstr>
      <vt:lpstr>Default Design</vt:lpstr>
      <vt:lpstr>6_FIREBALL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Click to edit Master title style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 pela v/ atenção</vt:lpstr>
      <vt:lpstr>Apresentação do PowerPoint</vt:lpstr>
      <vt:lpstr>Apresentação do PowerPoint</vt:lpstr>
      <vt:lpstr>Protões e neutrões feitos de              ,Anti-Quarks e Gluões!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>LIP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Procura do Infinito</dc:title>
  <dc:subject/>
  <dc:creator>Pedro T. Abreu</dc:creator>
  <cp:keywords/>
  <dc:description/>
  <cp:lastModifiedBy>Pedro Abreu</cp:lastModifiedBy>
  <cp:revision>456</cp:revision>
  <dcterms:created xsi:type="dcterms:W3CDTF">2010-05-07T08:18:52Z</dcterms:created>
  <dcterms:modified xsi:type="dcterms:W3CDTF">2025-07-08T09:25:13Z</dcterms:modified>
  <cp:category/>
</cp:coreProperties>
</file>