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708" r:id="rId1"/>
    <p:sldMasterId id="2147483709" r:id="rId2"/>
    <p:sldMasterId id="2147483710" r:id="rId3"/>
    <p:sldMasterId id="2147483711" r:id="rId4"/>
    <p:sldMasterId id="2147483712" r:id="rId5"/>
  </p:sldMasterIdLst>
  <p:notesMasterIdLst>
    <p:notesMasterId r:id="rId17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C231"/>
    <a:srgbClr val="134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56" d="100"/>
          <a:sy n="156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381f6ae82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g4381f6ae82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381f6ae82_0_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4381f6ae8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436283697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436283697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099ac452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g5099ac4527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424dc37686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424dc37686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424dc37686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424dc37686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099ac4527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g5099ac4527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099ac4527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5099ac4527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5099ac4527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5099ac4527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5099ac4527_0_2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5099ac4527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436283697a_1_5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436283697a_1_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300" cy="3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3"/>
          </p:nvPr>
        </p:nvSpPr>
        <p:spPr>
          <a:xfrm>
            <a:off x="4674240" y="120348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1" name="Google Shape;91;p2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body" idx="2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10" name="Google Shape;110;p25"/>
          <p:cNvSpPr/>
          <p:nvPr/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5"/>
          <p:cNvSpPr/>
          <p:nvPr/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x">
  <p:cSld name="TITLE_AND_BOD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0" y="-1"/>
            <a:ext cx="9148805" cy="529045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7"/>
          <p:cNvSpPr txBox="1">
            <a:spLocks noGrp="1"/>
          </p:cNvSpPr>
          <p:nvPr>
            <p:ph type="sldNum" idx="12"/>
          </p:nvPr>
        </p:nvSpPr>
        <p:spPr>
          <a:xfrm>
            <a:off x="8521458" y="4687500"/>
            <a:ext cx="169500" cy="1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/>
          <p:nvPr/>
        </p:nvSpPr>
        <p:spPr>
          <a:xfrm>
            <a:off x="433640" y="312078"/>
            <a:ext cx="54000" cy="5061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spcFirstLastPara="1" wrap="square" lIns="41900" tIns="41900" rIns="41900" bIns="419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8"/>
          <p:cNvSpPr/>
          <p:nvPr/>
        </p:nvSpPr>
        <p:spPr>
          <a:xfrm>
            <a:off x="9090025" y="642937"/>
            <a:ext cx="54000" cy="38577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spcFirstLastPara="1" wrap="square" lIns="41900" tIns="41900" rIns="41900" bIns="419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8"/>
          <p:cNvSpPr txBox="1">
            <a:spLocks noGrp="1"/>
          </p:cNvSpPr>
          <p:nvPr>
            <p:ph type="title"/>
          </p:nvPr>
        </p:nvSpPr>
        <p:spPr>
          <a:xfrm>
            <a:off x="523795" y="401968"/>
            <a:ext cx="3224100" cy="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83800" rIns="83800" bIns="83800" anchor="t" anchorCtr="0"/>
          <a:lstStyle>
            <a:lvl1pPr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tillium Web"/>
              <a:buNone/>
              <a:defRPr sz="18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body" idx="1"/>
          </p:nvPr>
        </p:nvSpPr>
        <p:spPr>
          <a:xfrm>
            <a:off x="377997" y="1209087"/>
            <a:ext cx="5968800" cy="23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83800" rIns="83800" bIns="83800" anchor="t" anchorCtr="0"/>
          <a:lstStyle>
            <a:lvl1pPr marL="457200" lvl="0" indent="-228600" algn="l" rtl="0">
              <a:lnSpc>
                <a:spcPct val="93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tillium Web"/>
              <a:buNone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228600" algn="l" rtl="0">
              <a:lnSpc>
                <a:spcPct val="93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tillium Web"/>
              <a:buNone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228600" algn="l" rtl="0">
              <a:lnSpc>
                <a:spcPct val="93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tillium Web"/>
              <a:buNone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228600" algn="l" rtl="0">
              <a:lnSpc>
                <a:spcPct val="93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tillium Web"/>
              <a:buNone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228600" algn="l" rtl="0">
              <a:lnSpc>
                <a:spcPct val="93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tillium Web"/>
              <a:buNone/>
              <a:defRPr sz="1500"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4419600" y="4099440"/>
            <a:ext cx="2133600" cy="2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900" tIns="41900" rIns="41900" bIns="41900" anchor="ctr" anchorCtr="0">
            <a:noAutofit/>
          </a:bodyPr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sz="12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subtítulo" type="title">
  <p:cSld name="TITLE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9"/>
          <p:cNvSpPr txBox="1">
            <a:spLocks noGrp="1"/>
          </p:cNvSpPr>
          <p:nvPr>
            <p:ph type="title"/>
          </p:nvPr>
        </p:nvSpPr>
        <p:spPr>
          <a:xfrm>
            <a:off x="892969" y="863947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9"/>
          <p:cNvSpPr txBox="1">
            <a:spLocks noGrp="1"/>
          </p:cNvSpPr>
          <p:nvPr>
            <p:ph type="body" idx="1"/>
          </p:nvPr>
        </p:nvSpPr>
        <p:spPr>
          <a:xfrm>
            <a:off x="892969" y="2652117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/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5pPr>
            <a:lvl6pPr marL="2743200" lvl="5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grafia - horizontal">
  <p:cSld name="Fotografia - horizontal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>
            <a:spLocks noGrp="1"/>
          </p:cNvSpPr>
          <p:nvPr>
            <p:ph type="pic" idx="2"/>
          </p:nvPr>
        </p:nvSpPr>
        <p:spPr>
          <a:xfrm>
            <a:off x="1129605" y="334863"/>
            <a:ext cx="6876000" cy="31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/>
          <a:lstStyle>
            <a:lvl1pPr marR="0" lvl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892969" y="3542854"/>
            <a:ext cx="73581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1"/>
          </p:nvPr>
        </p:nvSpPr>
        <p:spPr>
          <a:xfrm>
            <a:off x="892969" y="4319736"/>
            <a:ext cx="7358100" cy="5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/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5pPr>
            <a:lvl6pPr marL="2743200" lvl="5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sldNum" idx="12"/>
          </p:nvPr>
        </p:nvSpPr>
        <p:spPr>
          <a:xfrm>
            <a:off x="4437983" y="4875609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- centro">
  <p:cSld name="Título - centr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>
            <a:spLocks noGrp="1"/>
          </p:cNvSpPr>
          <p:nvPr>
            <p:ph type="title"/>
          </p:nvPr>
        </p:nvSpPr>
        <p:spPr>
          <a:xfrm>
            <a:off x="892969" y="1701105"/>
            <a:ext cx="7358100" cy="17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grafia - vertical">
  <p:cSld name="Fotografia - vertical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>
            <a:spLocks noGrp="1"/>
          </p:cNvSpPr>
          <p:nvPr>
            <p:ph type="pic" idx="2"/>
          </p:nvPr>
        </p:nvSpPr>
        <p:spPr>
          <a:xfrm>
            <a:off x="4723805" y="334863"/>
            <a:ext cx="3750600" cy="43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/>
          <a:lstStyle>
            <a:lvl1pPr marR="0" lvl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title"/>
          </p:nvPr>
        </p:nvSpPr>
        <p:spPr>
          <a:xfrm>
            <a:off x="669727" y="334863"/>
            <a:ext cx="3750600" cy="21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Helvetica Neue Light"/>
              <a:buNone/>
              <a:defRPr sz="3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1"/>
          </p:nvPr>
        </p:nvSpPr>
        <p:spPr>
          <a:xfrm>
            <a:off x="669727" y="2511475"/>
            <a:ext cx="3750600" cy="21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/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1pPr>
            <a:lvl2pPr marL="914400" lvl="1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2pPr>
            <a:lvl3pPr marL="1371600" lvl="2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3pPr>
            <a:lvl4pPr marL="1828800" lvl="3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4pPr>
            <a:lvl5pPr marL="2286000" lvl="4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 Light"/>
              <a:buNone/>
              <a:defRPr sz="2100"/>
            </a:lvl5pPr>
            <a:lvl6pPr marL="2743200" lvl="5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- topo">
  <p:cSld name="Título - topo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3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3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alíneas">
  <p:cSld name="Título e alíneas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4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body" idx="1"/>
          </p:nvPr>
        </p:nvSpPr>
        <p:spPr>
          <a:xfrm>
            <a:off x="669727" y="1372939"/>
            <a:ext cx="78045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/>
          <a:lstStyle>
            <a:lvl1pPr marL="457200" lvl="0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34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alíneas e fotografia">
  <p:cSld name="Título, alíneas e fotografia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5"/>
          <p:cNvSpPr>
            <a:spLocks noGrp="1"/>
          </p:cNvSpPr>
          <p:nvPr>
            <p:ph type="pic" idx="2"/>
          </p:nvPr>
        </p:nvSpPr>
        <p:spPr>
          <a:xfrm>
            <a:off x="4723805" y="1372939"/>
            <a:ext cx="37506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/>
          <a:lstStyle>
            <a:lvl1pPr marR="0" lvl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1"/>
          </p:nvPr>
        </p:nvSpPr>
        <p:spPr>
          <a:xfrm>
            <a:off x="669727" y="1372939"/>
            <a:ext cx="37506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/>
          <a:lstStyle>
            <a:lvl1pPr marL="457200" lvl="0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800"/>
            </a:lvl1pPr>
            <a:lvl2pPr marL="914400" lvl="1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800"/>
            </a:lvl2pPr>
            <a:lvl3pPr marL="1371600" lvl="2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800"/>
            </a:lvl3pPr>
            <a:lvl4pPr marL="1828800" lvl="3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800"/>
            </a:lvl4pPr>
            <a:lvl5pPr marL="2286000" lvl="4" indent="-317500" algn="l" rtl="0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Char char="•"/>
              <a:defRPr sz="1800"/>
            </a:lvl5pPr>
            <a:lvl6pPr marL="2743200" lvl="5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cas">
  <p:cSld name="Marca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 txBox="1">
            <a:spLocks noGrp="1"/>
          </p:cNvSpPr>
          <p:nvPr>
            <p:ph type="body" idx="1"/>
          </p:nvPr>
        </p:nvSpPr>
        <p:spPr>
          <a:xfrm>
            <a:off x="669727" y="669727"/>
            <a:ext cx="7804500" cy="38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/>
          <a:lstStyle>
            <a:lvl1pPr marL="457200" lvl="0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1pPr>
            <a:lvl2pPr marL="914400" lvl="1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grafia - 3">
  <p:cSld name="Fotografia - 3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7"/>
          <p:cNvSpPr>
            <a:spLocks noGrp="1"/>
          </p:cNvSpPr>
          <p:nvPr>
            <p:ph type="pic" idx="2"/>
          </p:nvPr>
        </p:nvSpPr>
        <p:spPr>
          <a:xfrm>
            <a:off x="4723805" y="2685604"/>
            <a:ext cx="3750600" cy="19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/>
          <a:lstStyle>
            <a:lvl1pPr marR="0" lvl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0" name="Google Shape;160;p37"/>
          <p:cNvSpPr>
            <a:spLocks noGrp="1"/>
          </p:cNvSpPr>
          <p:nvPr>
            <p:ph type="pic" idx="3"/>
          </p:nvPr>
        </p:nvSpPr>
        <p:spPr>
          <a:xfrm>
            <a:off x="4728177" y="468809"/>
            <a:ext cx="3750600" cy="19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/>
          <a:lstStyle>
            <a:lvl1pPr marR="0" lvl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1" name="Google Shape;161;p37"/>
          <p:cNvSpPr>
            <a:spLocks noGrp="1"/>
          </p:cNvSpPr>
          <p:nvPr>
            <p:ph type="pic" idx="4"/>
          </p:nvPr>
        </p:nvSpPr>
        <p:spPr>
          <a:xfrm>
            <a:off x="669727" y="468809"/>
            <a:ext cx="3750600" cy="42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/>
          <a:lstStyle>
            <a:lvl1pPr marR="0" lvl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ção">
  <p:cSld name="Citação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 txBox="1">
            <a:spLocks noGrp="1"/>
          </p:cNvSpPr>
          <p:nvPr>
            <p:ph type="body" idx="1"/>
          </p:nvPr>
        </p:nvSpPr>
        <p:spPr>
          <a:xfrm>
            <a:off x="892969" y="3355330"/>
            <a:ext cx="7358100" cy="2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/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None/>
              <a:defRPr sz="1500"/>
            </a:lvl1pPr>
            <a:lvl2pPr marL="914400" lvl="1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body" idx="2"/>
          </p:nvPr>
        </p:nvSpPr>
        <p:spPr>
          <a:xfrm>
            <a:off x="892969" y="2250281"/>
            <a:ext cx="73581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/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/>
            </a:lvl1pPr>
            <a:lvl2pPr marL="914400" lvl="1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2pPr>
            <a:lvl3pPr marL="1371600" lvl="2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3pPr>
            <a:lvl4pPr marL="1828800" lvl="3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4pPr>
            <a:lvl5pPr marL="2286000" lvl="4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5pPr>
            <a:lvl6pPr marL="2743200" lvl="5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6pPr>
            <a:lvl7pPr marL="3200400" lvl="6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7pPr>
            <a:lvl8pPr marL="3657600" lvl="7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8pPr>
            <a:lvl9pPr marL="4114800" lvl="8" indent="-2857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8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tografia">
  <p:cSld name="Fotografia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29450" rIns="58925" bIns="29450" anchor="t" anchorCtr="0"/>
          <a:lstStyle>
            <a:lvl1pPr marR="0" lvl="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>
  <p:cSld name="Em branco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1" name="Google Shape;181;p43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4" name="Google Shape;184;p4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7" name="Google Shape;187;p4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8" name="Google Shape;188;p4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7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300" cy="3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5" name="Google Shape;195;p4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6" name="Google Shape;196;p48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97" name="Google Shape;197;p48"/>
          <p:cNvSpPr txBox="1">
            <a:spLocks noGrp="1"/>
          </p:cNvSpPr>
          <p:nvPr>
            <p:ph type="body" idx="3"/>
          </p:nvPr>
        </p:nvSpPr>
        <p:spPr>
          <a:xfrm>
            <a:off x="4674240" y="120348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0" name="Google Shape;200;p4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1" name="Google Shape;201;p4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2" name="Google Shape;202;p49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5" name="Google Shape;205;p5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6" name="Google Shape;206;p5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7" name="Google Shape;207;p50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0" name="Google Shape;210;p5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1" name="Google Shape;211;p51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3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4" name="Google Shape;214;p5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5" name="Google Shape;215;p5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6" name="Google Shape;216;p52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7" name="Google Shape;217;p52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4015800" cy="1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0" name="Google Shape;220;p5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1" name="Google Shape;221;p53"/>
          <p:cNvSpPr txBox="1">
            <a:spLocks noGrp="1"/>
          </p:cNvSpPr>
          <p:nvPr>
            <p:ph type="body" idx="2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2" name="Google Shape;222;p53"/>
          <p:cNvSpPr/>
          <p:nvPr/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53"/>
          <p:cNvSpPr/>
          <p:nvPr/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5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9" name="Google Shape;229;p55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7"/>
          <p:cNvSpPr txBox="1">
            <a:spLocks noGrp="1"/>
          </p:cNvSpPr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3" name="Google Shape;233;p57"/>
          <p:cNvSpPr txBox="1">
            <a:spLocks noGrp="1"/>
          </p:cNvSpPr>
          <p:nvPr>
            <p:ph type="body" idx="1"/>
          </p:nvPr>
        </p:nvSpPr>
        <p:spPr>
          <a:xfrm>
            <a:off x="1371600" y="2914650"/>
            <a:ext cx="6400800" cy="22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8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6" name="Google Shape;236;p58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9"/>
          <p:cNvSpPr txBox="1">
            <a:spLocks noGrp="1"/>
          </p:cNvSpPr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39" name="Google Shape;239;p59"/>
          <p:cNvSpPr txBox="1">
            <a:spLocks noGrp="1"/>
          </p:cNvSpPr>
          <p:nvPr>
            <p:ph type="body" idx="1"/>
          </p:nvPr>
        </p:nvSpPr>
        <p:spPr>
          <a:xfrm>
            <a:off x="1371600" y="2914650"/>
            <a:ext cx="3124200" cy="22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0" name="Google Shape;240;p59"/>
          <p:cNvSpPr txBox="1">
            <a:spLocks noGrp="1"/>
          </p:cNvSpPr>
          <p:nvPr>
            <p:ph type="body" idx="2"/>
          </p:nvPr>
        </p:nvSpPr>
        <p:spPr>
          <a:xfrm>
            <a:off x="4648200" y="2914650"/>
            <a:ext cx="3124200" cy="22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3" name="Google Shape;243;p60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4" name="Google Shape;244;p60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5" name="Google Shape;245;p60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sz="18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sz="16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46" name="Google Shape;246;p60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1"/>
          <p:cNvSpPr txBox="1">
            <a:spLocks noGrp="1"/>
          </p:cNvSpPr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2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1" name="Google Shape;251;p62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2" name="Google Shape;252;p6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3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5" name="Google Shape;255;p63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sz="2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"/>
              <a:buNone/>
              <a:defRPr sz="2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6" name="Google Shape;256;p6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Helvetica Neue"/>
              <a:buNone/>
              <a:defRPr sz="10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"/>
              <a:buNone/>
              <a:defRPr sz="9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64"/>
          <p:cNvSpPr txBox="1">
            <a:spLocks noGrp="1"/>
          </p:cNvSpPr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59" name="Google Shape;259;p64"/>
          <p:cNvSpPr txBox="1">
            <a:spLocks noGrp="1"/>
          </p:cNvSpPr>
          <p:nvPr>
            <p:ph type="body" idx="1"/>
          </p:nvPr>
        </p:nvSpPr>
        <p:spPr>
          <a:xfrm rot="5400000">
            <a:off x="3457650" y="828600"/>
            <a:ext cx="22287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65"/>
          <p:cNvSpPr txBox="1">
            <a:spLocks noGrp="1"/>
          </p:cNvSpPr>
          <p:nvPr>
            <p:ph type="title"/>
          </p:nvPr>
        </p:nvSpPr>
        <p:spPr>
          <a:xfrm rot="5400000">
            <a:off x="5606700" y="2291906"/>
            <a:ext cx="37599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2" name="Google Shape;262;p65"/>
          <p:cNvSpPr txBox="1">
            <a:spLocks noGrp="1"/>
          </p:cNvSpPr>
          <p:nvPr>
            <p:ph type="body" idx="1"/>
          </p:nvPr>
        </p:nvSpPr>
        <p:spPr>
          <a:xfrm rot="5400000">
            <a:off x="1644300" y="425006"/>
            <a:ext cx="37599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3700" cy="33594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85800" y="1534680"/>
            <a:ext cx="7799100" cy="11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/>
            </a:lvl1pPr>
            <a:lvl2pPr lvl="1" algn="r">
              <a:buNone/>
              <a:defRPr sz="1300"/>
            </a:lvl2pPr>
            <a:lvl3pPr lvl="2" algn="r">
              <a:buNone/>
              <a:defRPr sz="1300"/>
            </a:lvl3pPr>
            <a:lvl4pPr lvl="3" algn="r">
              <a:buNone/>
              <a:defRPr sz="1300"/>
            </a:lvl4pPr>
            <a:lvl5pPr lvl="4" algn="r">
              <a:buNone/>
              <a:defRPr sz="1300"/>
            </a:lvl5pPr>
            <a:lvl6pPr lvl="5" algn="r">
              <a:buNone/>
              <a:defRPr sz="1300"/>
            </a:lvl6pPr>
            <a:lvl7pPr lvl="6" algn="r">
              <a:buNone/>
              <a:defRPr sz="1300"/>
            </a:lvl7pPr>
            <a:lvl8pPr lvl="7" algn="r">
              <a:buNone/>
              <a:defRPr sz="1300"/>
            </a:lvl8pPr>
            <a:lvl9pPr lvl="8" algn="r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00" cy="11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669727" y="1372939"/>
            <a:ext cx="78045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ctr" anchorCtr="0"/>
          <a:lstStyle>
            <a:lvl1pPr marL="457200" marR="0" lvl="0" indent="-3365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365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365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365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365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3200400" marR="0" lvl="6" indent="-3365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3657600" marR="0" lvl="7" indent="-3365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4114800" marR="0" lvl="8" indent="-336550" algn="l" rtl="0">
              <a:lnSpc>
                <a:spcPct val="100000"/>
              </a:lnSpc>
              <a:spcBef>
                <a:spcPts val="27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Char char="•"/>
              <a:defRPr sz="23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4437983" y="4878958"/>
            <a:ext cx="258900" cy="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750" tIns="32750" rIns="32750" bIns="3275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sz="1200" b="0" i="0" u="none" strike="noStrike" cap="non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sz="9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/>
          <p:nvPr/>
        </p:nvSpPr>
        <p:spPr>
          <a:xfrm>
            <a:off x="0" y="0"/>
            <a:ext cx="4577700" cy="51432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844560" y="422640"/>
            <a:ext cx="32262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75" name="Google Shape;175;p41"/>
          <p:cNvSpPr/>
          <p:nvPr/>
        </p:nvSpPr>
        <p:spPr>
          <a:xfrm>
            <a:off x="578880" y="578880"/>
            <a:ext cx="54000" cy="675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1"/>
          <p:cNvSpPr/>
          <p:nvPr/>
        </p:nvSpPr>
        <p:spPr>
          <a:xfrm>
            <a:off x="9089640" y="0"/>
            <a:ext cx="54000" cy="51432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41"/>
          <p:cNvSpPr txBox="1">
            <a:spLocks noGrp="1"/>
          </p:cNvSpPr>
          <p:nvPr>
            <p:ph type="body" idx="1"/>
          </p:nvPr>
        </p:nvSpPr>
        <p:spPr>
          <a:xfrm>
            <a:off x="457200" y="1440000"/>
            <a:ext cx="8229300" cy="29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4"/>
          <p:cNvSpPr txBox="1">
            <a:spLocks noGrp="1"/>
          </p:cNvSpPr>
          <p:nvPr>
            <p:ph type="title"/>
          </p:nvPr>
        </p:nvSpPr>
        <p:spPr>
          <a:xfrm>
            <a:off x="685800" y="1383506"/>
            <a:ext cx="7772400" cy="15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26" name="Google Shape;226;p54"/>
          <p:cNvSpPr txBox="1">
            <a:spLocks noGrp="1"/>
          </p:cNvSpPr>
          <p:nvPr>
            <p:ph type="body" idx="1"/>
          </p:nvPr>
        </p:nvSpPr>
        <p:spPr>
          <a:xfrm>
            <a:off x="1371600" y="2914650"/>
            <a:ext cx="6400800" cy="22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66"/>
          <p:cNvPicPr preferRelativeResize="0"/>
          <p:nvPr/>
        </p:nvPicPr>
        <p:blipFill rotWithShape="1">
          <a:blip r:embed="rId3">
            <a:alphaModFix/>
          </a:blip>
          <a:srcRect t="60987" r="729"/>
          <a:stretch/>
        </p:blipFill>
        <p:spPr>
          <a:xfrm>
            <a:off x="-8165" y="-13189"/>
            <a:ext cx="9296163" cy="257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Uma imagem com pessoa, edifício, pessoas, arco&#10;&#10;Descrição gerada automaticamente">
            <a:extLst>
              <a:ext uri="{FF2B5EF4-FFF2-40B4-BE49-F238E27FC236}">
                <a16:creationId xmlns:a16="http://schemas.microsoft.com/office/drawing/2014/main" id="{AF4B44C4-9254-3CBC-6FC5-0560DF5136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3844"/>
          <a:stretch/>
        </p:blipFill>
        <p:spPr>
          <a:xfrm>
            <a:off x="0" y="2255098"/>
            <a:ext cx="9144000" cy="2888401"/>
          </a:xfrm>
          <a:prstGeom prst="rect">
            <a:avLst/>
          </a:prstGeom>
        </p:spPr>
      </p:pic>
      <p:sp>
        <p:nvSpPr>
          <p:cNvPr id="269" name="Google Shape;269;p66"/>
          <p:cNvSpPr/>
          <p:nvPr/>
        </p:nvSpPr>
        <p:spPr>
          <a:xfrm>
            <a:off x="-8167" y="2255098"/>
            <a:ext cx="9296164" cy="2888400"/>
          </a:xfrm>
          <a:prstGeom prst="rect">
            <a:avLst/>
          </a:prstGeom>
          <a:solidFill>
            <a:srgbClr val="134D9E">
              <a:alpha val="657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66"/>
          <p:cNvSpPr txBox="1"/>
          <p:nvPr/>
        </p:nvSpPr>
        <p:spPr>
          <a:xfrm>
            <a:off x="0" y="1405450"/>
            <a:ext cx="9288000" cy="12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800" b="1">
                <a:solidFill>
                  <a:srgbClr val="FFFFFF"/>
                </a:solidFill>
                <a:latin typeface="Titillium Web" pitchFamily="2" charset="77"/>
                <a:ea typeface="Titillium Web"/>
                <a:cs typeface="Titillium Web"/>
                <a:sym typeface="Titillium Web"/>
              </a:rPr>
              <a:t>INTRODUÇÃO AO LIP </a:t>
            </a:r>
            <a:br>
              <a:rPr lang="pt-PT" sz="4800" b="1">
                <a:solidFill>
                  <a:srgbClr val="FFFFFF"/>
                </a:solidFill>
                <a:latin typeface="Titillium Web" pitchFamily="2" charset="77"/>
                <a:ea typeface="Titillium Web"/>
                <a:cs typeface="Titillium Web"/>
                <a:sym typeface="Titillium Web"/>
              </a:rPr>
            </a:br>
            <a:endParaRPr lang="pt-PT" sz="3600" b="1">
              <a:solidFill>
                <a:srgbClr val="FFFFFF"/>
              </a:solidFill>
              <a:latin typeface="Titillium Web" pitchFamily="2" charset="77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71" name="Google Shape;271;p66"/>
          <p:cNvSpPr txBox="1"/>
          <p:nvPr/>
        </p:nvSpPr>
        <p:spPr>
          <a:xfrm>
            <a:off x="2747550" y="4081325"/>
            <a:ext cx="3648900" cy="1188000"/>
          </a:xfrm>
          <a:prstGeom prst="rect">
            <a:avLst/>
          </a:prstGeom>
          <a:noFill/>
          <a:ln>
            <a:noFill/>
          </a:ln>
          <a:effectLst>
            <a:outerShdw blurRad="57150" dist="38100" dir="4440000" algn="bl" rotWithShape="0">
              <a:srgbClr val="1F497D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>
              <a:solidFill>
                <a:srgbClr val="FFFFFF"/>
              </a:solidFill>
              <a:latin typeface="Titillium Web" pitchFamily="2" charset="77"/>
              <a:ea typeface="Titillium Web"/>
              <a:cs typeface="Titillium Web"/>
              <a:sym typeface="Titillium Web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rgbClr val="FFFFFF"/>
                </a:solidFill>
                <a:latin typeface="Titillium Web" pitchFamily="2" charset="77"/>
                <a:ea typeface="Titillium Web Light"/>
                <a:cs typeface="Titillium Web Light"/>
                <a:sym typeface="Titillium Web Light"/>
              </a:rPr>
              <a:t>Lisboa, Julho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75"/>
          <p:cNvPicPr preferRelativeResize="0"/>
          <p:nvPr/>
        </p:nvPicPr>
        <p:blipFill rotWithShape="1">
          <a:blip r:embed="rId3">
            <a:alphaModFix/>
          </a:blip>
          <a:srcRect t="-11689" b="17655"/>
          <a:stretch/>
        </p:blipFill>
        <p:spPr>
          <a:xfrm>
            <a:off x="503848" y="1934951"/>
            <a:ext cx="2274199" cy="320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75" descr="C:\Users\Utilizador\Desktop\cern001.jpg"/>
          <p:cNvPicPr preferRelativeResize="0"/>
          <p:nvPr/>
        </p:nvPicPr>
        <p:blipFill rotWithShape="1">
          <a:blip r:embed="rId4">
            <a:alphaModFix/>
          </a:blip>
          <a:srcRect l="5581" r="11112"/>
          <a:stretch/>
        </p:blipFill>
        <p:spPr>
          <a:xfrm>
            <a:off x="503850" y="1903200"/>
            <a:ext cx="2274200" cy="12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75"/>
          <p:cNvSpPr/>
          <p:nvPr/>
        </p:nvSpPr>
        <p:spPr>
          <a:xfrm>
            <a:off x="6123151" y="189013"/>
            <a:ext cx="1656180" cy="324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NCG - Lisboa </a:t>
            </a:r>
            <a:endParaRPr sz="1800"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8" name="Google Shape;418;p75"/>
          <p:cNvSpPr/>
          <p:nvPr/>
        </p:nvSpPr>
        <p:spPr>
          <a:xfrm>
            <a:off x="5489101" y="5725325"/>
            <a:ext cx="3222900" cy="7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75"/>
          <p:cNvSpPr/>
          <p:nvPr/>
        </p:nvSpPr>
        <p:spPr>
          <a:xfrm>
            <a:off x="9090775" y="-198600"/>
            <a:ext cx="461400" cy="56202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75"/>
          <p:cNvSpPr/>
          <p:nvPr/>
        </p:nvSpPr>
        <p:spPr>
          <a:xfrm>
            <a:off x="-27000" y="-72175"/>
            <a:ext cx="279000" cy="5254800"/>
          </a:xfrm>
          <a:prstGeom prst="rect">
            <a:avLst/>
          </a:prstGeom>
          <a:solidFill>
            <a:srgbClr val="134D9E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75"/>
          <p:cNvSpPr txBox="1"/>
          <p:nvPr/>
        </p:nvSpPr>
        <p:spPr>
          <a:xfrm>
            <a:off x="2977027" y="1321800"/>
            <a:ext cx="5908500" cy="4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1800"/>
              <a:buFont typeface="Titillium Web"/>
              <a:buChar char="●"/>
            </a:pPr>
            <a:r>
              <a:rPr lang="pt-PT" sz="1800" b="1" dirty="0">
                <a:solidFill>
                  <a:srgbClr val="00B0F0"/>
                </a:solidFill>
                <a:latin typeface="Titillium Web"/>
                <a:ea typeface="Titillium Web"/>
                <a:cs typeface="Titillium Web"/>
                <a:sym typeface="Titillium Web"/>
              </a:rPr>
              <a:t>Escolas de Professores no CERN em Português</a:t>
            </a:r>
            <a:br>
              <a:rPr lang="pt-PT" sz="1800" b="1" dirty="0">
                <a:solidFill>
                  <a:srgbClr val="00B0F0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lang="pt-PT" sz="1800" b="1" dirty="0">
              <a:solidFill>
                <a:srgbClr val="00B0F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1800"/>
              <a:buFont typeface="Titillium Web"/>
              <a:buChar char="●"/>
            </a:pPr>
            <a:r>
              <a:rPr lang="pt-PT" sz="1800" b="1" dirty="0">
                <a:solidFill>
                  <a:srgbClr val="134C9F"/>
                </a:solidFill>
                <a:latin typeface="Titillium Web"/>
                <a:ea typeface="Titillium Web"/>
                <a:cs typeface="Titillium Web"/>
                <a:sym typeface="Titillium Web"/>
              </a:rPr>
              <a:t>Masterclasses Internacionais em Física de Partículas</a:t>
            </a:r>
            <a:br>
              <a:rPr lang="pt-PT" sz="1800" b="1" dirty="0">
                <a:solidFill>
                  <a:srgbClr val="134C9F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lang="pt-PT" sz="1800" b="1" dirty="0">
              <a:solidFill>
                <a:srgbClr val="134C9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>
              <a:buClr>
                <a:srgbClr val="134D9E"/>
              </a:buClr>
              <a:buSzPts val="1800"/>
              <a:buFont typeface="Titillium Web"/>
              <a:buChar char="●"/>
            </a:pPr>
            <a:r>
              <a:rPr lang="pt-PT" sz="1800" b="1" dirty="0">
                <a:solidFill>
                  <a:srgbClr val="00B0F0"/>
                </a:solidFill>
                <a:latin typeface="Titillium Web"/>
                <a:ea typeface="Titillium Web"/>
                <a:cs typeface="Titillium Web"/>
                <a:sym typeface="Titillium Web"/>
              </a:rPr>
              <a:t>Ocupação Científica de Jovens em Férias (ensino sec.)</a:t>
            </a:r>
            <a:br>
              <a:rPr lang="pt-PT" sz="1800" b="1" dirty="0">
                <a:solidFill>
                  <a:srgbClr val="00B0F0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lang="pt-PT" sz="1800" b="1" dirty="0">
              <a:solidFill>
                <a:srgbClr val="00B0F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1800"/>
              <a:buFont typeface="Titillium Web"/>
              <a:buChar char="●"/>
            </a:pPr>
            <a:r>
              <a:rPr lang="pt-PT" sz="1800" b="1" dirty="0">
                <a:solidFill>
                  <a:srgbClr val="134C9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LIP-</a:t>
            </a:r>
            <a:r>
              <a:rPr lang="pt-PT" sz="1800" b="1" dirty="0" err="1">
                <a:solidFill>
                  <a:srgbClr val="134C9F"/>
                </a:solidFill>
                <a:latin typeface="Titillium Web"/>
                <a:ea typeface="Titillium Web"/>
                <a:cs typeface="Titillium Web"/>
                <a:sym typeface="Titillium Web"/>
              </a:rPr>
              <a:t>EduLab</a:t>
            </a:r>
            <a:r>
              <a:rPr lang="pt-PT" sz="1800" b="1" dirty="0">
                <a:solidFill>
                  <a:srgbClr val="134C9F"/>
                </a:solidFill>
                <a:latin typeface="Titillium Web"/>
                <a:ea typeface="Titillium Web"/>
                <a:cs typeface="Titillium Web"/>
                <a:sym typeface="Titillium Web"/>
              </a:rPr>
              <a:t>, parceiro com várias escolas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1800"/>
              <a:buFont typeface="Titillium Web"/>
              <a:buChar char="●"/>
            </a:pPr>
            <a:r>
              <a:rPr lang="pt-PT" sz="1800" b="1" dirty="0">
                <a:solidFill>
                  <a:srgbClr val="00B0F0"/>
                </a:solidFill>
                <a:latin typeface="Titillium Web"/>
                <a:ea typeface="Titillium Web"/>
                <a:cs typeface="Titillium Web"/>
                <a:sym typeface="Titillium Web"/>
              </a:rPr>
              <a:t>Sessões Públicas e Palestras em Escolas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34D9E"/>
              </a:buClr>
              <a:buSzPts val="1800"/>
              <a:buFont typeface="Titillium Web"/>
              <a:buChar char="●"/>
            </a:pPr>
            <a:r>
              <a:rPr lang="pt-PT" sz="1800" b="1" dirty="0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Parceiro próximo da Agência Ciência Viva e da SPF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900" b="1" dirty="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22" name="Google Shape;422;p75"/>
          <p:cNvSpPr txBox="1"/>
          <p:nvPr/>
        </p:nvSpPr>
        <p:spPr>
          <a:xfrm>
            <a:off x="387352" y="194050"/>
            <a:ext cx="25728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Educação e Divulgação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75"/>
          <p:cNvSpPr txBox="1"/>
          <p:nvPr/>
        </p:nvSpPr>
        <p:spPr>
          <a:xfrm>
            <a:off x="3671025" y="152400"/>
            <a:ext cx="10893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24" name="Google Shape;424;p75"/>
          <p:cNvSpPr txBox="1"/>
          <p:nvPr/>
        </p:nvSpPr>
        <p:spPr>
          <a:xfrm>
            <a:off x="434800" y="1038816"/>
            <a:ext cx="26513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200" dirty="0">
                <a:latin typeface="Titillium Web"/>
                <a:ea typeface="Titillium Web"/>
                <a:cs typeface="Titillium Web"/>
                <a:sym typeface="Titillium Web"/>
              </a:rPr>
              <a:t>As atividades ECO – Educação, Comunicação e </a:t>
            </a:r>
            <a:r>
              <a:rPr lang="pt-PT" sz="1200" dirty="0" err="1">
                <a:latin typeface="Titillium Web"/>
                <a:ea typeface="Titillium Web"/>
                <a:cs typeface="Titillium Web"/>
                <a:sym typeface="Titillium Web"/>
              </a:rPr>
              <a:t>Outreach</a:t>
            </a:r>
            <a:r>
              <a:rPr lang="pt-PT" sz="1200" dirty="0">
                <a:latin typeface="Titillium Web"/>
                <a:ea typeface="Titillium Web"/>
                <a:cs typeface="Titillium Web"/>
                <a:sym typeface="Titillium Web"/>
              </a:rPr>
              <a:t> – são parte da nossa missão e  fundamentais para o reconhecimento do nosso trabalho</a:t>
            </a:r>
          </a:p>
        </p:txBody>
      </p:sp>
      <p:pic>
        <p:nvPicPr>
          <p:cNvPr id="425" name="Google Shape;425;p75" descr="C:\Users\Utilizador\Desktop\Paises-que-falam-Portugues-470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3860" y="1903200"/>
            <a:ext cx="1131025" cy="573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556920"/>
            <a:ext cx="9288000" cy="6604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7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3400" y="-1435200"/>
            <a:ext cx="6545161" cy="4625641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76"/>
          <p:cNvSpPr txBox="1"/>
          <p:nvPr/>
        </p:nvSpPr>
        <p:spPr>
          <a:xfrm>
            <a:off x="161925" y="1552485"/>
            <a:ext cx="9288000" cy="12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OBRIGADO!</a:t>
            </a:r>
            <a:endParaRPr lang="pt-PT" sz="36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3" name="Google Shape;433;p7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34" name="Google Shape;434;p76"/>
          <p:cNvSpPr/>
          <p:nvPr/>
        </p:nvSpPr>
        <p:spPr>
          <a:xfrm>
            <a:off x="1961336" y="3190441"/>
            <a:ext cx="1877982" cy="15573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  <a:effectLst>
            <a:outerShdw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</a:pPr>
            <a:r>
              <a:rPr lang="pt-PT" sz="1900" b="1" i="0" u="none" strike="noStrike" cap="none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Descoberta </a:t>
            </a:r>
            <a:r>
              <a:rPr lang="pt-PT" sz="1900" b="1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 a C</a:t>
            </a:r>
            <a:r>
              <a:rPr lang="pt-PT" sz="1900" b="1" i="0" u="none" strike="noStrike" cap="none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iência</a:t>
            </a:r>
            <a:endParaRPr lang="pt-PT" sz="1900" b="1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5" name="Google Shape;435;p76"/>
          <p:cNvSpPr/>
          <p:nvPr/>
        </p:nvSpPr>
        <p:spPr>
          <a:xfrm>
            <a:off x="3519798" y="3190441"/>
            <a:ext cx="1877982" cy="1557300"/>
          </a:xfrm>
          <a:prstGeom prst="ellipse">
            <a:avLst/>
          </a:prstGeom>
          <a:solidFill>
            <a:srgbClr val="7AA0CD"/>
          </a:solidFill>
          <a:ln w="25400" cap="flat" cmpd="sng">
            <a:solidFill>
              <a:srgbClr val="7AA0CD"/>
            </a:solidFill>
            <a:prstDash val="solid"/>
            <a:round/>
            <a:headEnd type="none" w="sm" len="sm"/>
            <a:tailEnd type="none" w="sm" len="sm"/>
          </a:ln>
          <a:effectLst>
            <a:outerShdw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</a:pPr>
            <a:r>
              <a:rPr lang="pt-PT" sz="1700" b="1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Inovação com a Tecnologia</a:t>
            </a:r>
            <a:endParaRPr lang="pt-PT" sz="1700" b="1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36" name="Google Shape;436;p76"/>
          <p:cNvSpPr/>
          <p:nvPr/>
        </p:nvSpPr>
        <p:spPr>
          <a:xfrm>
            <a:off x="5120341" y="3190441"/>
            <a:ext cx="1877981" cy="15573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134D9E"/>
            </a:solidFill>
            <a:prstDash val="solid"/>
            <a:round/>
            <a:headEnd type="none" w="sm" len="sm"/>
            <a:tailEnd type="none" w="sm" len="sm"/>
          </a:ln>
          <a:effectLst>
            <a:outerShdw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Helvetica Neue"/>
              <a:buNone/>
            </a:pPr>
            <a:r>
              <a:rPr lang="pt-PT" sz="1900" b="1" i="0" u="none" strike="noStrike" cap="none" dirty="0">
                <a:solidFill>
                  <a:schemeClr val="dk2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Partilha com as Pessoas</a:t>
            </a:r>
            <a:endParaRPr lang="pt-PT" sz="1900" b="1" dirty="0">
              <a:solidFill>
                <a:schemeClr val="dk2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5250"/>
            <a:ext cx="9144000" cy="582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67"/>
          <p:cNvSpPr txBox="1">
            <a:spLocks noGrp="1"/>
          </p:cNvSpPr>
          <p:nvPr>
            <p:ph type="body" idx="4294967295"/>
          </p:nvPr>
        </p:nvSpPr>
        <p:spPr>
          <a:xfrm>
            <a:off x="-15851" y="143527"/>
            <a:ext cx="8925600" cy="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00" tIns="83800" rIns="83800" bIns="83800" anchor="t" anchorCtr="0">
            <a:noAutofit/>
          </a:bodyPr>
          <a:lstStyle/>
          <a:p>
            <a:pPr marL="27940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993"/>
              </a:buClr>
              <a:buSzPts val="1800"/>
              <a:buFont typeface="Titillium Web"/>
              <a:buNone/>
            </a:pPr>
            <a:r>
              <a:rPr lang="pt-PT" sz="1800">
                <a:solidFill>
                  <a:srgbClr val="011993"/>
                </a:solidFill>
                <a:latin typeface="Titillium Web" pitchFamily="2" charset="77"/>
                <a:ea typeface="Titillium Web"/>
                <a:cs typeface="Titillium Web"/>
                <a:sym typeface="Titillium Web"/>
              </a:rPr>
              <a:t>LIP foi criado em 1986, no contexto da acessão de Portugal ao CERN, </a:t>
            </a:r>
            <a:endParaRPr lang="pt-PT">
              <a:latin typeface="Titillium Web" pitchFamily="2" charset="77"/>
            </a:endParaRPr>
          </a:p>
          <a:p>
            <a:pPr marL="27940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993"/>
              </a:buClr>
              <a:buSzPts val="1800"/>
              <a:buFont typeface="Titillium Web"/>
              <a:buNone/>
            </a:pPr>
            <a:r>
              <a:rPr lang="pt-PT" sz="1800">
                <a:solidFill>
                  <a:srgbClr val="011993"/>
                </a:solidFill>
                <a:latin typeface="Titillium Web" pitchFamily="2" charset="77"/>
                <a:sym typeface="Titillium Web"/>
              </a:rPr>
              <a:t>a primeira organização científica internacional de que Portugal foi membro</a:t>
            </a:r>
            <a:endParaRPr lang="pt-PT">
              <a:latin typeface="Titillium Web" pitchFamily="2" charset="7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8"/>
          <p:cNvSpPr/>
          <p:nvPr/>
        </p:nvSpPr>
        <p:spPr>
          <a:xfrm>
            <a:off x="764175" y="-9800"/>
            <a:ext cx="3771900" cy="51924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68"/>
          <p:cNvSpPr txBox="1"/>
          <p:nvPr/>
        </p:nvSpPr>
        <p:spPr>
          <a:xfrm>
            <a:off x="826200" y="376200"/>
            <a:ext cx="3418500" cy="11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 </a:t>
            </a:r>
            <a:r>
              <a:rPr lang="pt-PT" sz="24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br>
              <a:rPr lang="pt-PT"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pt-PT" sz="36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LIP é </a:t>
            </a:r>
            <a:r>
              <a:rPr lang="pt-P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br>
              <a:rPr lang="pt-PT" sz="36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lang="pt-PT"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68"/>
          <p:cNvSpPr txBox="1"/>
          <p:nvPr/>
        </p:nvSpPr>
        <p:spPr>
          <a:xfrm>
            <a:off x="826200" y="1624825"/>
            <a:ext cx="3418500" cy="2466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 instituição de referência para a física experimental de partículas em Portugal</a:t>
            </a:r>
            <a:br>
              <a:rPr lang="pt-PT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lang="pt-PT" sz="1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pt-PT" sz="18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Parceiro português de referência do CERN bem como de outras infraestruturas científicas internacionais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600" i="1">
              <a:solidFill>
                <a:srgbClr val="CCCC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285" name="Google Shape;285;p68"/>
          <p:cNvGrpSpPr/>
          <p:nvPr/>
        </p:nvGrpSpPr>
        <p:grpSpPr>
          <a:xfrm>
            <a:off x="4859212" y="658652"/>
            <a:ext cx="797187" cy="2815702"/>
            <a:chOff x="3376419" y="772230"/>
            <a:chExt cx="934787" cy="3301714"/>
          </a:xfrm>
        </p:grpSpPr>
        <p:grpSp>
          <p:nvGrpSpPr>
            <p:cNvPr id="286" name="Google Shape;286;p68"/>
            <p:cNvGrpSpPr/>
            <p:nvPr/>
          </p:nvGrpSpPr>
          <p:grpSpPr>
            <a:xfrm rot="-5400000">
              <a:off x="2803890" y="1344760"/>
              <a:ext cx="2079847" cy="934787"/>
              <a:chOff x="6064146" y="2593100"/>
              <a:chExt cx="3491434" cy="1569225"/>
            </a:xfrm>
          </p:grpSpPr>
          <p:pic>
            <p:nvPicPr>
              <p:cNvPr id="287" name="Google Shape;287;p6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-5400000">
                <a:off x="7996230" y="2593100"/>
                <a:ext cx="1559350" cy="155935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88" name="Google Shape;288;p6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5400000">
                <a:off x="6064146" y="2602975"/>
                <a:ext cx="1559350" cy="15593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89" name="Google Shape;289;p6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82302" y="3145039"/>
              <a:ext cx="928905" cy="9289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0" name="Google Shape;290;p68"/>
          <p:cNvSpPr txBox="1"/>
          <p:nvPr/>
        </p:nvSpPr>
        <p:spPr>
          <a:xfrm>
            <a:off x="5297860" y="639796"/>
            <a:ext cx="37719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Física experimental </a:t>
            </a:r>
            <a:r>
              <a:rPr lang="pt-PT" sz="1800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de</a:t>
            </a:r>
            <a:r>
              <a:rPr lang="pt-PT" sz="1800" b="1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Partículas </a:t>
            </a:r>
            <a:r>
              <a:rPr lang="pt-PT" sz="1800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e de </a:t>
            </a:r>
            <a:r>
              <a:rPr lang="pt-PT" sz="1800" b="1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Astropartículas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1" name="Google Shape;291;p68"/>
          <p:cNvSpPr txBox="1"/>
          <p:nvPr/>
        </p:nvSpPr>
        <p:spPr>
          <a:xfrm>
            <a:off x="5297860" y="1618119"/>
            <a:ext cx="5537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Desenvolvimento</a:t>
            </a:r>
            <a:r>
              <a:rPr lang="pt-PT" sz="1800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 </a:t>
            </a:r>
            <a:r>
              <a:rPr lang="pt-PT" sz="1800" b="1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novos </a:t>
            </a:r>
            <a:br>
              <a:rPr lang="pt-PT" sz="1800" b="1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pt-PT" sz="1800" b="1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instrumentos</a:t>
            </a:r>
            <a:r>
              <a:rPr lang="pt-PT" sz="1800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</a:t>
            </a:r>
            <a:r>
              <a:rPr lang="pt-PT" sz="1800" b="1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métodos</a:t>
            </a:r>
            <a:endParaRPr lang="pt-PT" sz="180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2" name="Google Shape;292;p68"/>
          <p:cNvSpPr txBox="1"/>
          <p:nvPr/>
        </p:nvSpPr>
        <p:spPr>
          <a:xfrm>
            <a:off x="5297860" y="2854603"/>
            <a:ext cx="5537400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Computação Científica</a:t>
            </a:r>
            <a:endParaRPr lang="pt-PT" sz="180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3" name="Google Shape;293;p68"/>
          <p:cNvSpPr txBox="1"/>
          <p:nvPr/>
        </p:nvSpPr>
        <p:spPr>
          <a:xfrm>
            <a:off x="5296835" y="3717237"/>
            <a:ext cx="3884868" cy="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Transferência de conhecimento, educação </a:t>
            </a:r>
            <a:r>
              <a:rPr lang="pt-PT" sz="1800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e</a:t>
            </a:r>
            <a:r>
              <a:rPr lang="pt-PT" sz="1800" b="1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divulgação</a:t>
            </a:r>
            <a:endParaRPr lang="pt-PT" sz="180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294" name="Google Shape;294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78085" y="3678375"/>
            <a:ext cx="795528" cy="795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9"/>
          <p:cNvSpPr/>
          <p:nvPr/>
        </p:nvSpPr>
        <p:spPr>
          <a:xfrm>
            <a:off x="764175" y="-9800"/>
            <a:ext cx="3771900" cy="51924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69"/>
          <p:cNvSpPr txBox="1"/>
          <p:nvPr/>
        </p:nvSpPr>
        <p:spPr>
          <a:xfrm>
            <a:off x="826200" y="376200"/>
            <a:ext cx="3418500" cy="11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pt-PT"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Onde o</a:t>
            </a:r>
            <a:r>
              <a:rPr lang="pt-PT" sz="24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br>
              <a:rPr lang="pt-PT"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lang="pt-PT" sz="36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LIP está</a:t>
            </a:r>
            <a:br>
              <a:rPr lang="pt-PT" sz="36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lang="pt-PT" sz="1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69"/>
          <p:cNvSpPr txBox="1"/>
          <p:nvPr/>
        </p:nvSpPr>
        <p:spPr>
          <a:xfrm>
            <a:off x="826200" y="2005825"/>
            <a:ext cx="2670600" cy="19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Um laboratório nacional trabalhando em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1800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colaboração intensa com as Universidades locais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02" name="Google Shape;302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5725" y="3466975"/>
            <a:ext cx="2464600" cy="170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9"/>
          <p:cNvPicPr preferRelativeResize="0"/>
          <p:nvPr/>
        </p:nvPicPr>
        <p:blipFill rotWithShape="1">
          <a:blip r:embed="rId4">
            <a:alphaModFix/>
          </a:blip>
          <a:srcRect t="12256" r="21764" b="5044"/>
          <a:stretch/>
        </p:blipFill>
        <p:spPr>
          <a:xfrm>
            <a:off x="3993000" y="-16813"/>
            <a:ext cx="2477324" cy="164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6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5723" y="1667753"/>
            <a:ext cx="2464613" cy="1756297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69"/>
          <p:cNvSpPr txBox="1"/>
          <p:nvPr/>
        </p:nvSpPr>
        <p:spPr>
          <a:xfrm>
            <a:off x="6435175" y="2835625"/>
            <a:ext cx="1396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Lisboa</a:t>
            </a:r>
            <a:endParaRPr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6" name="Google Shape;306;p69"/>
          <p:cNvSpPr txBox="1"/>
          <p:nvPr/>
        </p:nvSpPr>
        <p:spPr>
          <a:xfrm>
            <a:off x="6898925" y="1709775"/>
            <a:ext cx="1396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Coimbra</a:t>
            </a:r>
            <a:endParaRPr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7" name="Google Shape;307;p69"/>
          <p:cNvSpPr txBox="1"/>
          <p:nvPr/>
        </p:nvSpPr>
        <p:spPr>
          <a:xfrm>
            <a:off x="6918625" y="757500"/>
            <a:ext cx="1396800" cy="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Braga</a:t>
            </a:r>
            <a:endParaRPr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308" name="Google Shape;308;p69"/>
          <p:cNvGrpSpPr/>
          <p:nvPr/>
        </p:nvGrpSpPr>
        <p:grpSpPr>
          <a:xfrm>
            <a:off x="6609042" y="317492"/>
            <a:ext cx="2267180" cy="4552141"/>
            <a:chOff x="6300192" y="1124744"/>
            <a:chExt cx="2766879" cy="5555456"/>
          </a:xfrm>
        </p:grpSpPr>
        <p:sp>
          <p:nvSpPr>
            <p:cNvPr id="309" name="Google Shape;309;p69"/>
            <p:cNvSpPr/>
            <p:nvPr/>
          </p:nvSpPr>
          <p:spPr>
            <a:xfrm>
              <a:off x="6948264" y="1700808"/>
              <a:ext cx="216000" cy="216000"/>
            </a:xfrm>
            <a:prstGeom prst="ellipse">
              <a:avLst/>
            </a:prstGeom>
            <a:solidFill>
              <a:srgbClr val="4F81BD"/>
            </a:solidFill>
            <a:ln w="254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0" name="Google Shape;310;p69"/>
            <p:cNvSpPr/>
            <p:nvPr/>
          </p:nvSpPr>
          <p:spPr>
            <a:xfrm>
              <a:off x="6948264" y="3212975"/>
              <a:ext cx="216000" cy="216000"/>
            </a:xfrm>
            <a:prstGeom prst="ellipse">
              <a:avLst/>
            </a:prstGeom>
            <a:solidFill>
              <a:srgbClr val="4F81BD"/>
            </a:solidFill>
            <a:ln w="254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1" name="Google Shape;311;p69"/>
            <p:cNvSpPr/>
            <p:nvPr/>
          </p:nvSpPr>
          <p:spPr>
            <a:xfrm>
              <a:off x="6444207" y="4581128"/>
              <a:ext cx="216000" cy="216000"/>
            </a:xfrm>
            <a:prstGeom prst="ellipse">
              <a:avLst/>
            </a:prstGeom>
            <a:solidFill>
              <a:srgbClr val="4F81BD"/>
            </a:solidFill>
            <a:ln w="254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Helvetica Neue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312" name="Google Shape;312;p6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300192" y="1124744"/>
              <a:ext cx="2766879" cy="555545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3" name="Google Shape;313;p69"/>
          <p:cNvSpPr/>
          <p:nvPr/>
        </p:nvSpPr>
        <p:spPr>
          <a:xfrm>
            <a:off x="7136861" y="819052"/>
            <a:ext cx="170100" cy="170100"/>
          </a:xfrm>
          <a:prstGeom prst="ellipse">
            <a:avLst/>
          </a:prstGeom>
          <a:solidFill>
            <a:srgbClr val="4F81BD"/>
          </a:solidFill>
          <a:ln w="19050" cap="flat" cmpd="sng">
            <a:solidFill>
              <a:srgbClr val="3A6C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4" name="Google Shape;314;p69"/>
          <p:cNvSpPr/>
          <p:nvPr/>
        </p:nvSpPr>
        <p:spPr>
          <a:xfrm>
            <a:off x="7094861" y="2059163"/>
            <a:ext cx="170100" cy="170100"/>
          </a:xfrm>
          <a:prstGeom prst="ellipse">
            <a:avLst/>
          </a:prstGeom>
          <a:solidFill>
            <a:srgbClr val="4F81BD"/>
          </a:solidFill>
          <a:ln w="19050" cap="flat" cmpd="sng">
            <a:solidFill>
              <a:srgbClr val="3A6C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5" name="Google Shape;315;p69"/>
          <p:cNvSpPr/>
          <p:nvPr/>
        </p:nvSpPr>
        <p:spPr>
          <a:xfrm>
            <a:off x="6728825" y="3121237"/>
            <a:ext cx="170100" cy="170100"/>
          </a:xfrm>
          <a:prstGeom prst="ellipse">
            <a:avLst/>
          </a:prstGeom>
          <a:solidFill>
            <a:srgbClr val="4F81BD"/>
          </a:solidFill>
          <a:ln w="19050" cap="flat" cmpd="sng">
            <a:solidFill>
              <a:srgbClr val="3A6CB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"/>
              <a:buNone/>
            </a:pPr>
            <a:endParaRPr sz="12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Google Shape;316;p69"/>
          <p:cNvSpPr txBox="1"/>
          <p:nvPr/>
        </p:nvSpPr>
        <p:spPr>
          <a:xfrm>
            <a:off x="6801225" y="2847775"/>
            <a:ext cx="11238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Lisboa</a:t>
            </a:r>
            <a:endParaRPr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7" name="Google Shape;317;p69"/>
          <p:cNvSpPr txBox="1"/>
          <p:nvPr/>
        </p:nvSpPr>
        <p:spPr>
          <a:xfrm>
            <a:off x="7229738" y="1824388"/>
            <a:ext cx="11238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Coimbra</a:t>
            </a:r>
            <a:endParaRPr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8" name="Google Shape;318;p69"/>
          <p:cNvSpPr txBox="1"/>
          <p:nvPr/>
        </p:nvSpPr>
        <p:spPr>
          <a:xfrm>
            <a:off x="7264938" y="697988"/>
            <a:ext cx="1123800" cy="4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Braga</a:t>
            </a:r>
            <a:endParaRPr dirty="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70"/>
          <p:cNvSpPr/>
          <p:nvPr/>
        </p:nvSpPr>
        <p:spPr>
          <a:xfrm>
            <a:off x="764175" y="295000"/>
            <a:ext cx="3771900" cy="4767194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70"/>
          <p:cNvSpPr txBox="1"/>
          <p:nvPr/>
        </p:nvSpPr>
        <p:spPr>
          <a:xfrm>
            <a:off x="687985" y="603615"/>
            <a:ext cx="3436926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6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Áreas de Investigação</a:t>
            </a:r>
            <a:br>
              <a:rPr lang="pt-PT" sz="26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lang="pt-PT" sz="26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0" strike="noStrik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70"/>
          <p:cNvSpPr txBox="1"/>
          <p:nvPr/>
        </p:nvSpPr>
        <p:spPr>
          <a:xfrm>
            <a:off x="382675" y="1722600"/>
            <a:ext cx="3613800" cy="3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2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tillium Web"/>
              <a:buChar char="▪"/>
            </a:pPr>
            <a:r>
              <a:rPr lang="pt-PT" sz="1800" b="1" dirty="0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Física de Part</a:t>
            </a:r>
            <a:r>
              <a:rPr lang="pt-PT" sz="1800" b="1" dirty="0">
                <a:solidFill>
                  <a:srgbClr val="F1C231"/>
                </a:solidFill>
                <a:latin typeface="Titillium Web"/>
                <a:ea typeface="Titillium Web"/>
                <a:cs typeface="Titillium Web"/>
                <a:sym typeface="Titillium Web"/>
              </a:rPr>
              <a:t>ícu</a:t>
            </a:r>
            <a:r>
              <a:rPr lang="pt-PT" sz="1800" b="1" dirty="0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las e de </a:t>
            </a:r>
            <a:r>
              <a:rPr lang="pt-PT" sz="1800" b="1" dirty="0" err="1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Astropartículas</a:t>
            </a:r>
            <a:r>
              <a:rPr lang="pt-PT" sz="1800" b="1" dirty="0">
                <a:solidFill>
                  <a:srgbClr val="F1C232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pt-PT" sz="18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2282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▪"/>
            </a:pPr>
            <a:r>
              <a:rPr lang="pt-PT" sz="18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Desenvolvimento de novos Instrumentos e Métodos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2282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▪"/>
            </a:pPr>
            <a:r>
              <a:rPr lang="pt-PT" sz="18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Computação científica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27" name="Google Shape;327;p70"/>
          <p:cNvPicPr preferRelativeResize="0"/>
          <p:nvPr/>
        </p:nvPicPr>
        <p:blipFill rotWithShape="1">
          <a:blip r:embed="rId3">
            <a:alphaModFix/>
          </a:blip>
          <a:srcRect t="24461" r="73224" b="3273"/>
          <a:stretch/>
        </p:blipFill>
        <p:spPr>
          <a:xfrm>
            <a:off x="5388900" y="498552"/>
            <a:ext cx="2151542" cy="419468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70"/>
          <p:cNvSpPr txBox="1"/>
          <p:nvPr/>
        </p:nvSpPr>
        <p:spPr>
          <a:xfrm>
            <a:off x="6629079" y="1191127"/>
            <a:ext cx="2340859" cy="414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2D2D2D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Experiências no LHC </a:t>
            </a:r>
            <a:r>
              <a:rPr lang="pt-PT" sz="1800" dirty="0">
                <a:solidFill>
                  <a:srgbClr val="2D2D2D"/>
                </a:solidFill>
                <a:latin typeface="Titillium Web"/>
                <a:ea typeface="Titillium Web"/>
                <a:cs typeface="Titillium Web"/>
                <a:sym typeface="Titillium Web"/>
              </a:rPr>
              <a:t>e </a:t>
            </a:r>
            <a:r>
              <a:rPr lang="pt-PT" sz="1800" b="1" dirty="0">
                <a:solidFill>
                  <a:srgbClr val="2D2D2D"/>
                </a:solidFill>
                <a:latin typeface="Titillium Web"/>
                <a:ea typeface="Titillium Web"/>
                <a:cs typeface="Titillium Web"/>
                <a:sym typeface="Titillium Web"/>
              </a:rPr>
              <a:t>fenomenologia</a:t>
            </a:r>
            <a:endParaRPr lang="pt-PT" sz="180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29" name="Google Shape;329;p70"/>
          <p:cNvSpPr txBox="1"/>
          <p:nvPr/>
        </p:nvSpPr>
        <p:spPr>
          <a:xfrm>
            <a:off x="4756104" y="2060430"/>
            <a:ext cx="1809361" cy="51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2D2D2D"/>
                </a:solidFill>
                <a:latin typeface="Titillium Web"/>
                <a:ea typeface="Titillium Web"/>
                <a:cs typeface="Titillium Web"/>
                <a:sym typeface="Titillium Web"/>
              </a:rPr>
              <a:t>Estrutura da matéria</a:t>
            </a:r>
          </a:p>
        </p:txBody>
      </p:sp>
      <p:sp>
        <p:nvSpPr>
          <p:cNvPr id="330" name="Google Shape;330;p70"/>
          <p:cNvSpPr txBox="1"/>
          <p:nvPr/>
        </p:nvSpPr>
        <p:spPr>
          <a:xfrm>
            <a:off x="6952833" y="2981246"/>
            <a:ext cx="1808492" cy="28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2D2D2D"/>
                </a:solidFill>
                <a:latin typeface="Titillium Web"/>
                <a:ea typeface="Titillium Web"/>
                <a:cs typeface="Titillium Web"/>
                <a:sym typeface="Titillium Web"/>
              </a:rPr>
              <a:t>Raios Cósmicos</a:t>
            </a:r>
            <a:endParaRPr lang="pt-PT" sz="1800" dirty="0">
              <a:solidFill>
                <a:srgbClr val="2D2D2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1" name="Google Shape;331;p70"/>
          <p:cNvSpPr txBox="1"/>
          <p:nvPr/>
        </p:nvSpPr>
        <p:spPr>
          <a:xfrm>
            <a:off x="6109502" y="4061073"/>
            <a:ext cx="2860371" cy="27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2D2D2D"/>
                </a:solidFill>
                <a:latin typeface="Titillium Web"/>
                <a:ea typeface="Titillium Web"/>
                <a:cs typeface="Titillium Web"/>
                <a:sym typeface="Titillium Web"/>
              </a:rPr>
              <a:t>Matéria Escura </a:t>
            </a:r>
            <a:r>
              <a:rPr lang="pt-PT" sz="1800" dirty="0">
                <a:solidFill>
                  <a:srgbClr val="2D2D2D"/>
                </a:solidFill>
                <a:latin typeface="Titillium Web"/>
                <a:ea typeface="Titillium Web"/>
                <a:cs typeface="Titillium Web"/>
                <a:sym typeface="Titillium Web"/>
              </a:rPr>
              <a:t>e </a:t>
            </a:r>
            <a:r>
              <a:rPr lang="pt-PT" sz="1800" b="1" dirty="0">
                <a:solidFill>
                  <a:srgbClr val="2D2D2D"/>
                </a:solidFill>
                <a:latin typeface="Titillium Web"/>
                <a:ea typeface="Titillium Web"/>
                <a:cs typeface="Titillium Web"/>
                <a:sym typeface="Titillium Web"/>
              </a:rPr>
              <a:t>neutrinos</a:t>
            </a:r>
            <a:endParaRPr lang="pt-PT" sz="1800" dirty="0">
              <a:solidFill>
                <a:srgbClr val="2D2D2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32" name="Google Shape;332;p70"/>
          <p:cNvSpPr txBox="1"/>
          <p:nvPr/>
        </p:nvSpPr>
        <p:spPr>
          <a:xfrm>
            <a:off x="7398053" y="1824525"/>
            <a:ext cx="1571821" cy="51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ATLAS</a:t>
            </a:r>
            <a:endParaRPr lang="pt-PT" sz="1200" dirty="0"/>
          </a:p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CMS</a:t>
            </a:r>
            <a:endParaRPr lang="pt-PT" sz="1200" dirty="0"/>
          </a:p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 dirty="0">
                <a:latin typeface="Open Sans"/>
                <a:ea typeface="Open Sans"/>
                <a:cs typeface="Open Sans"/>
                <a:sym typeface="Open Sans"/>
              </a:rPr>
              <a:t>Fenomenologia</a:t>
            </a:r>
            <a:endParaRPr lang="pt-PT" sz="12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70"/>
          <p:cNvSpPr txBox="1"/>
          <p:nvPr/>
        </p:nvSpPr>
        <p:spPr>
          <a:xfrm>
            <a:off x="4638104" y="2666779"/>
            <a:ext cx="1484293" cy="58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COMPASS</a:t>
            </a:r>
          </a:p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>
                <a:latin typeface="Open Sans"/>
                <a:ea typeface="Open Sans"/>
                <a:cs typeface="Open Sans"/>
                <a:sym typeface="Open Sans"/>
              </a:rPr>
              <a:t>AMBER</a:t>
            </a:r>
            <a:endParaRPr lang="pt-PT" sz="1200"/>
          </a:p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HADES</a:t>
            </a:r>
            <a:endParaRPr lang="pt-PT" sz="1200">
              <a:latin typeface="Open Sans"/>
              <a:ea typeface="Open Sans"/>
              <a:cs typeface="Open Sans"/>
              <a:sym typeface="Open Sans"/>
            </a:endParaRPr>
          </a:p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>
                <a:latin typeface="Open Sans"/>
                <a:ea typeface="Open Sans"/>
                <a:cs typeface="Open Sans"/>
                <a:sym typeface="Open Sans"/>
              </a:rPr>
              <a:t>NUC-RIA</a:t>
            </a:r>
          </a:p>
        </p:txBody>
      </p:sp>
      <p:sp>
        <p:nvSpPr>
          <p:cNvPr id="334" name="Google Shape;334;p70"/>
          <p:cNvSpPr txBox="1"/>
          <p:nvPr/>
        </p:nvSpPr>
        <p:spPr>
          <a:xfrm>
            <a:off x="7438404" y="3338035"/>
            <a:ext cx="1229880" cy="58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AMS</a:t>
            </a:r>
            <a:endParaRPr lang="pt-PT" sz="1200"/>
          </a:p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AUGER</a:t>
            </a:r>
          </a:p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Char char="•"/>
            </a:pPr>
            <a:r>
              <a:rPr lang="pt-PT" sz="1200">
                <a:latin typeface="Open Sans"/>
                <a:ea typeface="Open Sans"/>
                <a:cs typeface="Open Sans"/>
                <a:sym typeface="Open Sans"/>
              </a:rPr>
              <a:t>SWGO</a:t>
            </a:r>
          </a:p>
        </p:txBody>
      </p:sp>
      <p:sp>
        <p:nvSpPr>
          <p:cNvPr id="335" name="Google Shape;335;p70"/>
          <p:cNvSpPr txBox="1"/>
          <p:nvPr/>
        </p:nvSpPr>
        <p:spPr>
          <a:xfrm>
            <a:off x="6302729" y="4350792"/>
            <a:ext cx="1660932" cy="809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LUX / LZ</a:t>
            </a:r>
            <a:endParaRPr lang="pt-PT" sz="1200"/>
          </a:p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SNO</a:t>
            </a:r>
            <a:r>
              <a:rPr lang="pt-PT" sz="1200" baseline="30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+</a:t>
            </a:r>
            <a:endParaRPr lang="pt-PT" sz="1200"/>
          </a:p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>
                <a:latin typeface="Open Sans"/>
                <a:ea typeface="Open Sans"/>
                <a:cs typeface="Open Sans"/>
                <a:sym typeface="Open Sans"/>
              </a:rPr>
              <a:t>DUNE</a:t>
            </a:r>
          </a:p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>
                <a:latin typeface="Open Sans"/>
                <a:ea typeface="Open Sans"/>
                <a:cs typeface="Open Sans"/>
                <a:sym typeface="Open Sans"/>
              </a:rPr>
              <a:t>SHiP</a:t>
            </a:r>
          </a:p>
        </p:txBody>
      </p:sp>
      <p:sp>
        <p:nvSpPr>
          <p:cNvPr id="336" name="Google Shape;336;p70"/>
          <p:cNvSpPr txBox="1"/>
          <p:nvPr/>
        </p:nvSpPr>
        <p:spPr>
          <a:xfrm>
            <a:off x="6184902" y="-32258"/>
            <a:ext cx="31343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>
                <a:solidFill>
                  <a:srgbClr val="F1C231"/>
                </a:solidFill>
                <a:latin typeface="Titillium Web"/>
                <a:ea typeface="Titillium Web"/>
                <a:cs typeface="Titillium Web"/>
                <a:sym typeface="Titillium Web"/>
              </a:rPr>
              <a:t>Física de Partículas </a:t>
            </a:r>
            <a:r>
              <a:rPr lang="pt-PT" sz="2000" dirty="0">
                <a:solidFill>
                  <a:srgbClr val="F1C231"/>
                </a:solidFill>
                <a:latin typeface="Titillium Web"/>
                <a:ea typeface="Titillium Web"/>
                <a:cs typeface="Titillium Web"/>
                <a:sym typeface="Titillium Web"/>
              </a:rPr>
              <a:t>e de</a:t>
            </a:r>
            <a:r>
              <a:rPr lang="pt-PT" sz="2000" b="1" dirty="0">
                <a:solidFill>
                  <a:srgbClr val="F1C231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000" b="1" dirty="0" err="1">
                <a:solidFill>
                  <a:srgbClr val="F1C231"/>
                </a:solidFill>
                <a:latin typeface="Titillium Web"/>
                <a:ea typeface="Titillium Web"/>
                <a:cs typeface="Titillium Web"/>
                <a:sym typeface="Titillium Web"/>
              </a:rPr>
              <a:t>Astropartículas</a:t>
            </a:r>
            <a:endParaRPr lang="pt-PT" sz="2000" b="1" dirty="0">
              <a:solidFill>
                <a:srgbClr val="F1C23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1"/>
          <p:cNvSpPr/>
          <p:nvPr/>
        </p:nvSpPr>
        <p:spPr>
          <a:xfrm>
            <a:off x="764175" y="-9800"/>
            <a:ext cx="3771900" cy="51924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71"/>
          <p:cNvGrpSpPr/>
          <p:nvPr/>
        </p:nvGrpSpPr>
        <p:grpSpPr>
          <a:xfrm>
            <a:off x="4422309" y="135834"/>
            <a:ext cx="4609265" cy="4916845"/>
            <a:chOff x="4717235" y="37853"/>
            <a:chExt cx="5020986" cy="5356041"/>
          </a:xfrm>
        </p:grpSpPr>
        <p:pic>
          <p:nvPicPr>
            <p:cNvPr id="343" name="Google Shape;343;p71"/>
            <p:cNvPicPr preferRelativeResize="0"/>
            <p:nvPr/>
          </p:nvPicPr>
          <p:blipFill rotWithShape="1">
            <a:blip r:embed="rId3">
              <a:alphaModFix/>
            </a:blip>
            <a:srcRect l="31717" t="22921" r="38761" b="3163"/>
            <a:stretch/>
          </p:blipFill>
          <p:spPr>
            <a:xfrm>
              <a:off x="4717235" y="37853"/>
              <a:ext cx="2592289" cy="46085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4" name="Google Shape;344;p71"/>
            <p:cNvSpPr txBox="1"/>
            <p:nvPr/>
          </p:nvSpPr>
          <p:spPr>
            <a:xfrm>
              <a:off x="6021964" y="204510"/>
              <a:ext cx="3600600" cy="7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000" b="1" dirty="0">
                  <a:solidFill>
                    <a:srgbClr val="F1C23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Desenvolvimento </a:t>
              </a:r>
              <a:r>
                <a:rPr lang="pt-PT" sz="2000" dirty="0">
                  <a:solidFill>
                    <a:srgbClr val="F1C23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de</a:t>
              </a:r>
              <a:r>
                <a:rPr lang="pt-PT" sz="2000" b="1" dirty="0">
                  <a:solidFill>
                    <a:srgbClr val="F1C23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novos instrumentos </a:t>
              </a:r>
              <a:r>
                <a:rPr lang="pt-PT" sz="2000" dirty="0">
                  <a:solidFill>
                    <a:srgbClr val="F1C23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</a:t>
              </a:r>
              <a:r>
                <a:rPr lang="pt-PT" sz="2000" b="1" dirty="0">
                  <a:solidFill>
                    <a:srgbClr val="F1C23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métodos</a:t>
              </a:r>
            </a:p>
          </p:txBody>
        </p:sp>
        <p:sp>
          <p:nvSpPr>
            <p:cNvPr id="345" name="Google Shape;345;p71"/>
            <p:cNvSpPr txBox="1"/>
            <p:nvPr/>
          </p:nvSpPr>
          <p:spPr>
            <a:xfrm>
              <a:off x="6678309" y="1294461"/>
              <a:ext cx="3048600" cy="93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 b="1" dirty="0">
                  <a:solidFill>
                    <a:srgbClr val="2D2D2D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Detetores </a:t>
              </a:r>
              <a:r>
                <a:rPr lang="pt-PT" sz="1800" dirty="0">
                  <a:solidFill>
                    <a:srgbClr val="2D2D2D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para </a:t>
              </a:r>
              <a:r>
                <a:rPr lang="pt-PT" sz="1800" b="1" dirty="0">
                  <a:solidFill>
                    <a:srgbClr val="2D2D2D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Física de Partículas </a:t>
              </a:r>
              <a:r>
                <a:rPr lang="pt-PT" sz="1800" dirty="0">
                  <a:solidFill>
                    <a:srgbClr val="2D2D2D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</a:t>
              </a:r>
              <a:r>
                <a:rPr lang="pt-PT" sz="1800" b="1" dirty="0">
                  <a:solidFill>
                    <a:srgbClr val="2D2D2D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Física Nuclear</a:t>
              </a:r>
            </a:p>
          </p:txBody>
        </p:sp>
        <p:sp>
          <p:nvSpPr>
            <p:cNvPr id="346" name="Google Shape;346;p71"/>
            <p:cNvSpPr txBox="1"/>
            <p:nvPr/>
          </p:nvSpPr>
          <p:spPr>
            <a:xfrm>
              <a:off x="7413821" y="1993808"/>
              <a:ext cx="2324400" cy="73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462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pt-PT" sz="1200" dirty="0">
                  <a:solidFill>
                    <a:srgbClr val="000000"/>
                  </a:solidFill>
                  <a:latin typeface="Titillium Web" pitchFamily="2" charset="77"/>
                  <a:ea typeface="Open Sans"/>
                  <a:cs typeface="Open Sans"/>
                  <a:sym typeface="Open Sans"/>
                </a:rPr>
                <a:t>Detetores de Neutrões</a:t>
              </a:r>
              <a:endParaRPr lang="pt-PT" sz="1200" dirty="0">
                <a:latin typeface="Titillium Web" pitchFamily="2" charset="77"/>
              </a:endParaRPr>
            </a:p>
            <a:p>
              <a:pPr marL="171450" marR="0" lvl="0" indent="-17462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pt-PT" sz="1200" dirty="0">
                  <a:solidFill>
                    <a:srgbClr val="000000"/>
                  </a:solidFill>
                  <a:latin typeface="Titillium Web" pitchFamily="2" charset="77"/>
                  <a:ea typeface="Open Sans"/>
                  <a:cs typeface="Open Sans"/>
                  <a:sym typeface="Open Sans"/>
                </a:rPr>
                <a:t>R&amp;D em RPC</a:t>
              </a:r>
              <a:endParaRPr lang="pt-PT" sz="1200" dirty="0">
                <a:latin typeface="Titillium Web" pitchFamily="2" charset="77"/>
              </a:endParaRPr>
            </a:p>
            <a:p>
              <a:pPr marL="171450" marR="0" lvl="0" indent="-17462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Char char="•"/>
              </a:pPr>
              <a:r>
                <a:rPr lang="pt-PT" sz="1200" dirty="0">
                  <a:latin typeface="Titillium Web" pitchFamily="2" charset="77"/>
                  <a:ea typeface="Open Sans"/>
                  <a:cs typeface="Open Sans"/>
                  <a:sym typeface="Open Sans"/>
                </a:rPr>
                <a:t>R&amp;D em detetores gasosos</a:t>
              </a:r>
              <a:endParaRPr lang="pt-PT" sz="1200" dirty="0">
                <a:solidFill>
                  <a:srgbClr val="000000"/>
                </a:solidFill>
                <a:latin typeface="Titillium Web" pitchFamily="2" charset="77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47" name="Google Shape;347;p71"/>
            <p:cNvSpPr txBox="1"/>
            <p:nvPr/>
          </p:nvSpPr>
          <p:spPr>
            <a:xfrm>
              <a:off x="5063385" y="4400017"/>
              <a:ext cx="37011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 b="1" dirty="0">
                  <a:solidFill>
                    <a:srgbClr val="2D2D2D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Estudos de Radiação Ambiente</a:t>
              </a:r>
              <a:endParaRPr lang="pt-PT" sz="1800" dirty="0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 dirty="0">
                  <a:solidFill>
                    <a:srgbClr val="2D2D2D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e</a:t>
              </a:r>
              <a:r>
                <a:rPr lang="pt-PT" sz="1800" b="1" dirty="0">
                  <a:solidFill>
                    <a:srgbClr val="2D2D2D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aplicações </a:t>
              </a:r>
              <a:r>
                <a:rPr lang="pt-PT" sz="1800" dirty="0">
                  <a:solidFill>
                    <a:srgbClr val="2D2D2D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para o</a:t>
              </a:r>
              <a:r>
                <a:rPr lang="pt-PT" sz="1800" b="1" dirty="0">
                  <a:solidFill>
                    <a:srgbClr val="2D2D2D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 Espaço</a:t>
              </a:r>
              <a:endParaRPr lang="pt-PT" sz="1800" dirty="0"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48" name="Google Shape;348;p71"/>
            <p:cNvSpPr txBox="1"/>
            <p:nvPr/>
          </p:nvSpPr>
          <p:spPr>
            <a:xfrm>
              <a:off x="7869990" y="4978394"/>
              <a:ext cx="14307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8097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pt-PT" sz="1200" dirty="0" err="1">
                  <a:solidFill>
                    <a:srgbClr val="000000"/>
                  </a:solidFill>
                  <a:latin typeface="Titillium Web" pitchFamily="2" charset="77"/>
                  <a:ea typeface="Open Sans"/>
                  <a:cs typeface="Open Sans"/>
                  <a:sym typeface="Open Sans"/>
                </a:rPr>
                <a:t>SpaceRad</a:t>
              </a:r>
              <a:endParaRPr lang="pt-PT" sz="1200" dirty="0">
                <a:latin typeface="Titillium Web" pitchFamily="2" charset="77"/>
              </a:endParaRPr>
            </a:p>
            <a:p>
              <a:pPr marL="171450" marR="0" lvl="0" indent="-18097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lang="pt-PT" sz="1200" dirty="0">
                  <a:solidFill>
                    <a:srgbClr val="000000"/>
                  </a:solidFill>
                  <a:latin typeface="Titillium Web" pitchFamily="2" charset="77"/>
                  <a:ea typeface="Open Sans"/>
                  <a:cs typeface="Open Sans"/>
                  <a:sym typeface="Open Sans"/>
                </a:rPr>
                <a:t>A-HEAD</a:t>
              </a:r>
            </a:p>
          </p:txBody>
        </p:sp>
      </p:grpSp>
      <p:sp>
        <p:nvSpPr>
          <p:cNvPr id="349" name="Google Shape;349;p71"/>
          <p:cNvSpPr txBox="1"/>
          <p:nvPr/>
        </p:nvSpPr>
        <p:spPr>
          <a:xfrm>
            <a:off x="6701206" y="2756700"/>
            <a:ext cx="2483617" cy="458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 dirty="0">
                <a:solidFill>
                  <a:srgbClr val="424242"/>
                </a:solidFill>
                <a:latin typeface="Titillium Web" pitchFamily="2" charset="77"/>
                <a:ea typeface="Trebuchet MS"/>
                <a:cs typeface="Trebuchet MS"/>
                <a:sym typeface="Trebuchet MS"/>
              </a:rPr>
              <a:t>Aplicações</a:t>
            </a:r>
            <a:r>
              <a:rPr lang="pt-PT" sz="1800" dirty="0">
                <a:solidFill>
                  <a:srgbClr val="424242"/>
                </a:solidFill>
                <a:latin typeface="Titillium Web" pitchFamily="2" charset="77"/>
                <a:ea typeface="Trebuchet MS"/>
                <a:cs typeface="Trebuchet MS"/>
                <a:sym typeface="Trebuchet MS"/>
              </a:rPr>
              <a:t> à Sociedade</a:t>
            </a:r>
            <a:endParaRPr lang="pt-PT" sz="1800" b="1" dirty="0">
              <a:solidFill>
                <a:srgbClr val="424242"/>
              </a:solidFill>
              <a:latin typeface="Titillium Web" pitchFamily="2" charset="77"/>
              <a:ea typeface="Trebuchet MS"/>
              <a:cs typeface="Trebuchet MS"/>
              <a:sym typeface="Trebuchet MS"/>
            </a:endParaRPr>
          </a:p>
        </p:txBody>
      </p:sp>
      <p:sp>
        <p:nvSpPr>
          <p:cNvPr id="13" name="Google Shape;348;p71">
            <a:extLst>
              <a:ext uri="{FF2B5EF4-FFF2-40B4-BE49-F238E27FC236}">
                <a16:creationId xmlns:a16="http://schemas.microsoft.com/office/drawing/2014/main" id="{0F7B6D21-A333-8E42-9958-3D1F6570FF0B}"/>
              </a:ext>
            </a:extLst>
          </p:cNvPr>
          <p:cNvSpPr txBox="1"/>
          <p:nvPr/>
        </p:nvSpPr>
        <p:spPr>
          <a:xfrm>
            <a:off x="6866652" y="3142932"/>
            <a:ext cx="2277347" cy="900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 dirty="0">
                <a:latin typeface="Titillium Web" pitchFamily="2" charset="77"/>
                <a:ea typeface="Open Sans"/>
                <a:cs typeface="Open Sans"/>
                <a:sym typeface="Open Sans"/>
              </a:rPr>
              <a:t>Imagiologia PET</a:t>
            </a:r>
            <a:endParaRPr lang="pt-PT" sz="1200" dirty="0">
              <a:latin typeface="Titillium Web" pitchFamily="2" charset="77"/>
            </a:endParaRPr>
          </a:p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 dirty="0">
                <a:solidFill>
                  <a:srgbClr val="000000"/>
                </a:solidFill>
                <a:latin typeface="Titillium Web" pitchFamily="2" charset="77"/>
                <a:ea typeface="Open Sans"/>
                <a:cs typeface="Open Sans"/>
                <a:sym typeface="Open Sans"/>
              </a:rPr>
              <a:t>Controle em Radioterapia</a:t>
            </a:r>
          </a:p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 dirty="0">
                <a:latin typeface="Titillium Web" pitchFamily="2" charset="77"/>
                <a:ea typeface="Open Sans"/>
                <a:cs typeface="Open Sans"/>
                <a:sym typeface="Open Sans"/>
              </a:rPr>
              <a:t>Terapia com Protões</a:t>
            </a:r>
          </a:p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 dirty="0">
                <a:solidFill>
                  <a:srgbClr val="000000"/>
                </a:solidFill>
                <a:latin typeface="Titillium Web" pitchFamily="2" charset="77"/>
                <a:ea typeface="Open Sans"/>
                <a:cs typeface="Open Sans"/>
                <a:sym typeface="Open Sans"/>
              </a:rPr>
              <a:t>Dosimetria</a:t>
            </a:r>
          </a:p>
          <a:p>
            <a:pPr marL="171450" marR="0" lvl="0" indent="-18097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t-PT" sz="1200" dirty="0">
                <a:latin typeface="Titillium Web" pitchFamily="2" charset="77"/>
                <a:ea typeface="Open Sans"/>
                <a:cs typeface="Open Sans"/>
                <a:sym typeface="Open Sans"/>
              </a:rPr>
              <a:t>Complexidade e Sociologia</a:t>
            </a:r>
            <a:endParaRPr lang="pt-PT" sz="1200" dirty="0">
              <a:solidFill>
                <a:srgbClr val="000000"/>
              </a:solidFill>
              <a:latin typeface="Titillium Web" pitchFamily="2" charset="77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324;p70">
            <a:extLst>
              <a:ext uri="{FF2B5EF4-FFF2-40B4-BE49-F238E27FC236}">
                <a16:creationId xmlns:a16="http://schemas.microsoft.com/office/drawing/2014/main" id="{4E79E2C8-2F8B-3643-FF41-314DF84B540D}"/>
              </a:ext>
            </a:extLst>
          </p:cNvPr>
          <p:cNvSpPr txBox="1"/>
          <p:nvPr/>
        </p:nvSpPr>
        <p:spPr>
          <a:xfrm>
            <a:off x="687985" y="603615"/>
            <a:ext cx="3436926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6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Áreas de Investigação</a:t>
            </a:r>
            <a:br>
              <a:rPr lang="pt-PT" sz="26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lang="pt-PT" sz="26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0" strike="noStrik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25;p70">
            <a:extLst>
              <a:ext uri="{FF2B5EF4-FFF2-40B4-BE49-F238E27FC236}">
                <a16:creationId xmlns:a16="http://schemas.microsoft.com/office/drawing/2014/main" id="{70D85776-CB2A-5A58-2A24-5590A09EB0B1}"/>
              </a:ext>
            </a:extLst>
          </p:cNvPr>
          <p:cNvSpPr txBox="1"/>
          <p:nvPr/>
        </p:nvSpPr>
        <p:spPr>
          <a:xfrm>
            <a:off x="382675" y="1722600"/>
            <a:ext cx="3613800" cy="3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2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tillium Web"/>
              <a:buChar char="▪"/>
            </a:pPr>
            <a:r>
              <a:rPr lang="pt-PT" sz="1800" b="1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Física de Partículas e de </a:t>
            </a:r>
            <a:r>
              <a:rPr lang="pt-PT" sz="1800" b="1" dirty="0" err="1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Astropartículas</a:t>
            </a:r>
            <a:r>
              <a:rPr lang="pt-PT" sz="1800" b="1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2282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▪"/>
            </a:pPr>
            <a:r>
              <a:rPr lang="pt-PT" sz="1800" b="1" dirty="0">
                <a:solidFill>
                  <a:srgbClr val="F1C23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Desenvolvimento de novos Instrumentos e Métodos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2282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▪"/>
            </a:pPr>
            <a:r>
              <a:rPr lang="pt-PT" sz="1800" b="1" dirty="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Computação científica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72"/>
          <p:cNvSpPr/>
          <p:nvPr/>
        </p:nvSpPr>
        <p:spPr>
          <a:xfrm>
            <a:off x="764175" y="-9800"/>
            <a:ext cx="3771900" cy="51924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" name="Google Shape;357;p72"/>
          <p:cNvGrpSpPr/>
          <p:nvPr/>
        </p:nvGrpSpPr>
        <p:grpSpPr>
          <a:xfrm>
            <a:off x="4603901" y="274994"/>
            <a:ext cx="4558965" cy="1795795"/>
            <a:chOff x="6132080" y="4344997"/>
            <a:chExt cx="3352668" cy="1363860"/>
          </a:xfrm>
        </p:grpSpPr>
        <p:pic>
          <p:nvPicPr>
            <p:cNvPr id="358" name="Google Shape;358;p72"/>
            <p:cNvPicPr preferRelativeResize="0"/>
            <p:nvPr/>
          </p:nvPicPr>
          <p:blipFill rotWithShape="1">
            <a:blip r:embed="rId3">
              <a:alphaModFix/>
            </a:blip>
            <a:srcRect l="68112" t="22205" r="17713" b="57783"/>
            <a:stretch/>
          </p:blipFill>
          <p:spPr>
            <a:xfrm>
              <a:off x="6132080" y="4344997"/>
              <a:ext cx="1296143" cy="12961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72"/>
            <p:cNvSpPr txBox="1"/>
            <p:nvPr/>
          </p:nvSpPr>
          <p:spPr>
            <a:xfrm>
              <a:off x="7401287" y="4515176"/>
              <a:ext cx="1996646" cy="34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2000" b="1" dirty="0">
                  <a:solidFill>
                    <a:srgbClr val="F1C231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Computação Científica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800" b="1" dirty="0">
                <a:solidFill>
                  <a:srgbClr val="F1C231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  <p:sp>
          <p:nvSpPr>
            <p:cNvPr id="360" name="Google Shape;360;p72"/>
            <p:cNvSpPr txBox="1"/>
            <p:nvPr/>
          </p:nvSpPr>
          <p:spPr>
            <a:xfrm>
              <a:off x="7352750" y="4846957"/>
              <a:ext cx="2131998" cy="86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9367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Char char="•"/>
              </a:pPr>
              <a:r>
                <a:rPr lang="pt-PT" dirty="0">
                  <a:latin typeface="Open Sans"/>
                  <a:ea typeface="Open Sans"/>
                  <a:cs typeface="Open Sans"/>
                  <a:sym typeface="Open Sans"/>
                </a:rPr>
                <a:t>R&amp;D em</a:t>
              </a:r>
              <a:br>
                <a:rPr lang="pt-PT" dirty="0"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pt-PT" b="1" dirty="0">
                  <a:latin typeface="Open Sans"/>
                  <a:ea typeface="Open Sans"/>
                  <a:cs typeface="Open Sans"/>
                  <a:sym typeface="Open Sans"/>
                </a:rPr>
                <a:t>Tecnologias de informação</a:t>
              </a:r>
            </a:p>
            <a:p>
              <a:pPr marL="17145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dirty="0">
                  <a:latin typeface="Open Sans"/>
                  <a:ea typeface="Open Sans"/>
                  <a:cs typeface="Open Sans"/>
                  <a:sym typeface="Open Sans"/>
                </a:rPr>
                <a:t>GRID CLOUD HPC</a:t>
              </a:r>
            </a:p>
            <a:p>
              <a:pPr marL="17145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0" indent="-19367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Open Sans"/>
                <a:buChar char="•"/>
              </a:pPr>
              <a:r>
                <a:rPr lang="pt-PT" b="1" dirty="0">
                  <a:latin typeface="Open Sans"/>
                  <a:ea typeface="Open Sans"/>
                  <a:cs typeface="Open Sans"/>
                  <a:sym typeface="Open Sans"/>
                </a:rPr>
                <a:t>Infraestruturas</a:t>
              </a:r>
              <a:r>
                <a:rPr lang="pt-PT" dirty="0">
                  <a:latin typeface="Open Sans"/>
                  <a:ea typeface="Open Sans"/>
                  <a:cs typeface="Open Sans"/>
                  <a:sym typeface="Open Sans"/>
                </a:rPr>
                <a:t> e </a:t>
              </a:r>
              <a:r>
                <a:rPr lang="pt-PT" b="1" dirty="0">
                  <a:latin typeface="Open Sans"/>
                  <a:ea typeface="Open Sans"/>
                  <a:cs typeface="Open Sans"/>
                  <a:sym typeface="Open Sans"/>
                </a:rPr>
                <a:t>consórcios</a:t>
              </a:r>
              <a:r>
                <a:rPr lang="pt-PT" dirty="0">
                  <a:latin typeface="Open Sans"/>
                  <a:ea typeface="Open Sans"/>
                  <a:cs typeface="Open Sans"/>
                  <a:sym typeface="Open Sans"/>
                </a:rPr>
                <a:t> nacionais e internacionais</a:t>
              </a:r>
            </a:p>
            <a:p>
              <a:pPr marL="17145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dirty="0"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0" indent="-193675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Open Sans"/>
                <a:buChar char="•"/>
              </a:pPr>
              <a:r>
                <a:rPr lang="pt-PT" b="1" dirty="0">
                  <a:latin typeface="Open Sans"/>
                  <a:ea typeface="Open Sans"/>
                  <a:cs typeface="Open Sans"/>
                  <a:sym typeface="Open Sans"/>
                </a:rPr>
                <a:t>Apoio</a:t>
              </a:r>
              <a:r>
                <a:rPr lang="pt-PT" dirty="0">
                  <a:latin typeface="Open Sans"/>
                  <a:ea typeface="Open Sans"/>
                  <a:cs typeface="Open Sans"/>
                  <a:sym typeface="Open Sans"/>
                </a:rPr>
                <a:t> à comunidade científica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dirty="0"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61" name="Google Shape;361;p72"/>
          <p:cNvSpPr/>
          <p:nvPr/>
        </p:nvSpPr>
        <p:spPr>
          <a:xfrm>
            <a:off x="4755350" y="3555074"/>
            <a:ext cx="1371600" cy="582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2" name="Google Shape;362;p72"/>
          <p:cNvSpPr/>
          <p:nvPr/>
        </p:nvSpPr>
        <p:spPr>
          <a:xfrm>
            <a:off x="7745500" y="3757075"/>
            <a:ext cx="1299300" cy="2979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3" name="Google Shape;363;p72"/>
          <p:cNvSpPr/>
          <p:nvPr/>
        </p:nvSpPr>
        <p:spPr>
          <a:xfrm>
            <a:off x="6369823" y="3538823"/>
            <a:ext cx="1088700" cy="773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4" name="Google Shape;364;p72"/>
          <p:cNvSpPr/>
          <p:nvPr/>
        </p:nvSpPr>
        <p:spPr>
          <a:xfrm>
            <a:off x="6427225" y="4523250"/>
            <a:ext cx="1299300" cy="486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5" name="Google Shape;365;p72"/>
          <p:cNvSpPr/>
          <p:nvPr/>
        </p:nvSpPr>
        <p:spPr>
          <a:xfrm>
            <a:off x="8001550" y="4287850"/>
            <a:ext cx="890700" cy="8571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366" name="Google Shape;366;p72" descr="Resultado de imagem para eosc synergy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688475" y="4325900"/>
            <a:ext cx="1524842" cy="85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24;p70">
            <a:extLst>
              <a:ext uri="{FF2B5EF4-FFF2-40B4-BE49-F238E27FC236}">
                <a16:creationId xmlns:a16="http://schemas.microsoft.com/office/drawing/2014/main" id="{4DED80C3-A65E-0E01-DB7D-09ADEA45C7B9}"/>
              </a:ext>
            </a:extLst>
          </p:cNvPr>
          <p:cNvSpPr txBox="1"/>
          <p:nvPr/>
        </p:nvSpPr>
        <p:spPr>
          <a:xfrm>
            <a:off x="687985" y="603615"/>
            <a:ext cx="3436926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6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Áreas de Investigação</a:t>
            </a:r>
            <a:br>
              <a:rPr lang="pt-PT" sz="26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endParaRPr lang="pt-PT" sz="26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0" strike="noStrik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325;p70">
            <a:extLst>
              <a:ext uri="{FF2B5EF4-FFF2-40B4-BE49-F238E27FC236}">
                <a16:creationId xmlns:a16="http://schemas.microsoft.com/office/drawing/2014/main" id="{E5E1C1C9-5DF8-4BA7-CD43-4E7E8A9F4291}"/>
              </a:ext>
            </a:extLst>
          </p:cNvPr>
          <p:cNvSpPr txBox="1"/>
          <p:nvPr/>
        </p:nvSpPr>
        <p:spPr>
          <a:xfrm>
            <a:off x="382675" y="1722600"/>
            <a:ext cx="3613800" cy="32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2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itillium Web"/>
              <a:buChar char="▪"/>
            </a:pPr>
            <a:r>
              <a:rPr lang="pt-PT" sz="1800" b="1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Física de Partículas e de </a:t>
            </a:r>
            <a:r>
              <a:rPr lang="pt-PT" sz="1800" b="1" dirty="0" err="1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Astropartículas</a:t>
            </a:r>
            <a:r>
              <a:rPr lang="pt-PT" sz="1800" b="1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  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2282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▪"/>
            </a:pPr>
            <a:r>
              <a:rPr lang="pt-PT" sz="1800" b="1" dirty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Desenvolvimento de novos Instrumentos e Métodos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2282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Char char="▪"/>
            </a:pPr>
            <a:r>
              <a:rPr lang="pt-PT" sz="1800" b="1" dirty="0">
                <a:solidFill>
                  <a:srgbClr val="F1C23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Computação científica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73" descr="IMG_00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3975" y="-31050"/>
            <a:ext cx="2174975" cy="2899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73"/>
          <p:cNvPicPr preferRelativeResize="0"/>
          <p:nvPr/>
        </p:nvPicPr>
        <p:blipFill rotWithShape="1">
          <a:blip r:embed="rId4">
            <a:alphaModFix/>
          </a:blip>
          <a:srcRect l="9081" r="7522"/>
          <a:stretch/>
        </p:blipFill>
        <p:spPr>
          <a:xfrm>
            <a:off x="6720000" y="0"/>
            <a:ext cx="2438725" cy="32929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5" name="Google Shape;375;p73"/>
          <p:cNvGrpSpPr/>
          <p:nvPr/>
        </p:nvGrpSpPr>
        <p:grpSpPr>
          <a:xfrm>
            <a:off x="-4766" y="-15"/>
            <a:ext cx="2413856" cy="2886949"/>
            <a:chOff x="337239" y="835949"/>
            <a:chExt cx="2438731" cy="3889195"/>
          </a:xfrm>
        </p:grpSpPr>
        <p:pic>
          <p:nvPicPr>
            <p:cNvPr id="376" name="Google Shape;376;p73" descr="IMG_20151118_161848.jpg"/>
            <p:cNvPicPr preferRelativeResize="0"/>
            <p:nvPr/>
          </p:nvPicPr>
          <p:blipFill rotWithShape="1">
            <a:blip r:embed="rId5">
              <a:alphaModFix/>
            </a:blip>
            <a:srcRect l="19002"/>
            <a:stretch/>
          </p:blipFill>
          <p:spPr>
            <a:xfrm>
              <a:off x="337239" y="835949"/>
              <a:ext cx="2362552" cy="3889195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pic>
        <p:sp>
          <p:nvSpPr>
            <p:cNvPr id="377" name="Google Shape;377;p73"/>
            <p:cNvSpPr/>
            <p:nvPr/>
          </p:nvSpPr>
          <p:spPr>
            <a:xfrm>
              <a:off x="471736" y="1039912"/>
              <a:ext cx="2304234" cy="64805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50800" tIns="50800" rIns="50800" bIns="508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 b="1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Oficina</a:t>
              </a:r>
              <a:br>
                <a:rPr lang="pt-PT" sz="1800" b="1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</a:br>
              <a:r>
                <a:rPr lang="pt-PT" sz="1800" b="1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Mecânica</a:t>
              </a:r>
              <a:endParaRPr lang="pt-PT"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 b="1">
                  <a:solidFill>
                    <a:srgbClr val="FFFFFF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LIP - Coimbra</a:t>
              </a:r>
              <a:endParaRPr lang="pt-PT" sz="1800" b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sp>
        <p:nvSpPr>
          <p:cNvPr id="378" name="Google Shape;378;p73"/>
          <p:cNvSpPr/>
          <p:nvPr/>
        </p:nvSpPr>
        <p:spPr>
          <a:xfrm>
            <a:off x="6885151" y="189013"/>
            <a:ext cx="1656180" cy="324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NCG - Lisboa </a:t>
            </a:r>
            <a:endParaRPr sz="1800"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79" name="Google Shape;379;p7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97100" y="-31925"/>
            <a:ext cx="2174975" cy="2902266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73"/>
          <p:cNvSpPr/>
          <p:nvPr/>
        </p:nvSpPr>
        <p:spPr>
          <a:xfrm>
            <a:off x="2590449" y="184966"/>
            <a:ext cx="1656180" cy="54135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LOMAC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LIP - Lisboa</a:t>
            </a:r>
            <a:endParaRPr sz="1800" b="1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1" name="Google Shape;381;p73"/>
          <p:cNvSpPr/>
          <p:nvPr/>
        </p:nvSpPr>
        <p:spPr>
          <a:xfrm>
            <a:off x="4838748" y="196676"/>
            <a:ext cx="1965816" cy="38464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Tagus-LIP</a:t>
            </a:r>
            <a:endParaRPr sz="1800"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82" name="Google Shape;382;p73"/>
          <p:cNvPicPr preferRelativeResize="0"/>
          <p:nvPr/>
        </p:nvPicPr>
        <p:blipFill rotWithShape="1">
          <a:blip r:embed="rId7">
            <a:alphaModFix/>
          </a:blip>
          <a:srcRect t="35069"/>
          <a:stretch/>
        </p:blipFill>
        <p:spPr>
          <a:xfrm>
            <a:off x="0" y="2936452"/>
            <a:ext cx="9144003" cy="2742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73"/>
          <p:cNvSpPr/>
          <p:nvPr/>
        </p:nvSpPr>
        <p:spPr>
          <a:xfrm>
            <a:off x="251520" y="4140882"/>
            <a:ext cx="3024324" cy="486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Laboratório de Detetores</a:t>
            </a:r>
            <a:endParaRPr lang="pt-PT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LIP - Coimbra</a:t>
            </a:r>
            <a:endParaRPr lang="pt-PT" sz="1800" b="1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384" name="Google Shape;384;p73"/>
          <p:cNvPicPr preferRelativeResize="0"/>
          <p:nvPr/>
        </p:nvPicPr>
        <p:blipFill rotWithShape="1">
          <a:blip r:embed="rId8">
            <a:alphaModFix/>
          </a:blip>
          <a:srcRect r="6208"/>
          <a:stretch/>
        </p:blipFill>
        <p:spPr>
          <a:xfrm>
            <a:off x="5489100" y="2943400"/>
            <a:ext cx="4243199" cy="226206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73"/>
          <p:cNvSpPr/>
          <p:nvPr/>
        </p:nvSpPr>
        <p:spPr>
          <a:xfrm>
            <a:off x="5698774" y="4169725"/>
            <a:ext cx="2601180" cy="6903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e-CRLab </a:t>
            </a:r>
            <a:endParaRPr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LIP - Lisboa</a:t>
            </a:r>
            <a:endParaRPr sz="1800" b="1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6" name="Google Shape;386;p73"/>
          <p:cNvSpPr/>
          <p:nvPr/>
        </p:nvSpPr>
        <p:spPr>
          <a:xfrm rot="5400000">
            <a:off x="3064800" y="1356700"/>
            <a:ext cx="3089700" cy="7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73"/>
          <p:cNvSpPr/>
          <p:nvPr/>
        </p:nvSpPr>
        <p:spPr>
          <a:xfrm rot="5400000">
            <a:off x="5483250" y="880200"/>
            <a:ext cx="2370900" cy="7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73"/>
          <p:cNvSpPr/>
          <p:nvPr/>
        </p:nvSpPr>
        <p:spPr>
          <a:xfrm>
            <a:off x="5489101" y="5725325"/>
            <a:ext cx="3222900" cy="7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73"/>
          <p:cNvSpPr/>
          <p:nvPr/>
        </p:nvSpPr>
        <p:spPr>
          <a:xfrm rot="5400000">
            <a:off x="4384650" y="4040900"/>
            <a:ext cx="2288400" cy="7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73"/>
          <p:cNvSpPr/>
          <p:nvPr/>
        </p:nvSpPr>
        <p:spPr>
          <a:xfrm>
            <a:off x="-94375" y="2868550"/>
            <a:ext cx="9632700" cy="10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73"/>
          <p:cNvSpPr/>
          <p:nvPr/>
        </p:nvSpPr>
        <p:spPr>
          <a:xfrm rot="5400000">
            <a:off x="855000" y="1356700"/>
            <a:ext cx="3089700" cy="7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" name="Google Shape;392;p73"/>
          <p:cNvGrpSpPr/>
          <p:nvPr/>
        </p:nvGrpSpPr>
        <p:grpSpPr>
          <a:xfrm>
            <a:off x="2409090" y="2623249"/>
            <a:ext cx="4243198" cy="654559"/>
            <a:chOff x="2715125" y="2586000"/>
            <a:chExt cx="3602100" cy="654559"/>
          </a:xfrm>
        </p:grpSpPr>
        <p:sp>
          <p:nvSpPr>
            <p:cNvPr id="393" name="Google Shape;393;p73"/>
            <p:cNvSpPr/>
            <p:nvPr/>
          </p:nvSpPr>
          <p:spPr>
            <a:xfrm>
              <a:off x="2715125" y="2586000"/>
              <a:ext cx="3602100" cy="470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/>
            </a:p>
          </p:txBody>
        </p:sp>
        <p:sp>
          <p:nvSpPr>
            <p:cNvPr id="394" name="Google Shape;394;p73"/>
            <p:cNvSpPr txBox="1"/>
            <p:nvPr/>
          </p:nvSpPr>
          <p:spPr>
            <a:xfrm>
              <a:off x="2750830" y="2614159"/>
              <a:ext cx="3510918" cy="62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PT" sz="1800" b="1">
                  <a:solidFill>
                    <a:schemeClr val="lt2"/>
                  </a:solidFill>
                  <a:latin typeface="Titillium Web"/>
                  <a:ea typeface="Titillium Web"/>
                  <a:cs typeface="Titillium Web"/>
                  <a:sym typeface="Titillium Web"/>
                </a:rPr>
                <a:t>INFRAESTRUTURAS DE INVESTIGAÇÃO</a:t>
              </a:r>
              <a:endParaRPr lang="pt-PT" sz="1800" b="0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4"/>
          <p:cNvSpPr/>
          <p:nvPr/>
        </p:nvSpPr>
        <p:spPr>
          <a:xfrm>
            <a:off x="6123151" y="189013"/>
            <a:ext cx="1656180" cy="324054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rPr>
              <a:t>NCG - Lisboa </a:t>
            </a:r>
            <a:endParaRPr sz="1800" b="1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0" name="Google Shape;400;p74"/>
          <p:cNvSpPr/>
          <p:nvPr/>
        </p:nvSpPr>
        <p:spPr>
          <a:xfrm>
            <a:off x="5489101" y="5725325"/>
            <a:ext cx="3222900" cy="7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74"/>
          <p:cNvSpPr/>
          <p:nvPr/>
        </p:nvSpPr>
        <p:spPr>
          <a:xfrm>
            <a:off x="9090775" y="-198600"/>
            <a:ext cx="461400" cy="5620200"/>
          </a:xfrm>
          <a:prstGeom prst="rect">
            <a:avLst/>
          </a:prstGeom>
          <a:solidFill>
            <a:srgbClr val="134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74"/>
          <p:cNvSpPr/>
          <p:nvPr/>
        </p:nvSpPr>
        <p:spPr>
          <a:xfrm>
            <a:off x="-27000" y="-72175"/>
            <a:ext cx="279000" cy="5254800"/>
          </a:xfrm>
          <a:prstGeom prst="rect">
            <a:avLst/>
          </a:prstGeom>
          <a:solidFill>
            <a:srgbClr val="134D9E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74"/>
          <p:cNvSpPr txBox="1"/>
          <p:nvPr/>
        </p:nvSpPr>
        <p:spPr>
          <a:xfrm>
            <a:off x="2588025" y="1210800"/>
            <a:ext cx="5191200" cy="9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100" b="1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100" b="1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100" b="1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100" b="1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100" b="1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100" b="1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Titillium Web"/>
              <a:buChar char="●"/>
            </a:pPr>
            <a:r>
              <a:rPr lang="pt-PT" sz="1800" b="1">
                <a:solidFill>
                  <a:srgbClr val="1F497D"/>
                </a:solidFill>
                <a:latin typeface="Titillium Web"/>
                <a:ea typeface="Titillium Web"/>
                <a:cs typeface="Titillium Web"/>
                <a:sym typeface="Titillium Web"/>
              </a:rPr>
              <a:t>LIP recebe mais de 50 estudantes de Mestrado e de Doutoramento</a:t>
            </a:r>
            <a:endParaRPr lang="pt-PT" b="1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t-PT" sz="1100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100" b="1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100" b="1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100" b="1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100" b="1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200" b="1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4" name="Google Shape;404;p74"/>
          <p:cNvSpPr txBox="1"/>
          <p:nvPr/>
        </p:nvSpPr>
        <p:spPr>
          <a:xfrm>
            <a:off x="2586308" y="2571501"/>
            <a:ext cx="5300968" cy="8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t-PT" sz="1800" b="1" dirty="0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t-PT" sz="1800" b="1" dirty="0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Titillium Web"/>
              <a:buChar char="●"/>
            </a:pPr>
            <a:r>
              <a:rPr lang="pt-PT" sz="1800" b="1" dirty="0">
                <a:solidFill>
                  <a:srgbClr val="1F497D"/>
                </a:solidFill>
                <a:latin typeface="Titillium Web"/>
                <a:ea typeface="Titillium Web"/>
                <a:cs typeface="Titillium Web"/>
                <a:sym typeface="Titillium Web"/>
              </a:rPr>
              <a:t>LIP coordena programas de doutoramento e participa em várias redes Europeias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PT" sz="1800" dirty="0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t-PT" sz="1200" b="1" dirty="0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t-PT" sz="1200" b="1" dirty="0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t-PT" sz="1200" b="1" dirty="0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5" name="Google Shape;405;p74"/>
          <p:cNvSpPr txBox="1"/>
          <p:nvPr/>
        </p:nvSpPr>
        <p:spPr>
          <a:xfrm>
            <a:off x="2588025" y="3799874"/>
            <a:ext cx="6227700" cy="1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t-PT" sz="1100" b="1" dirty="0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pt-PT" sz="1100" b="1" dirty="0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Titillium Web"/>
              <a:buChar char="●"/>
            </a:pPr>
            <a:r>
              <a:rPr lang="pt-PT" sz="1800" b="1" dirty="0">
                <a:solidFill>
                  <a:srgbClr val="1F497D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Programa de sucesso: Estágios de Verão no LIP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1800"/>
              <a:buFont typeface="Titillium Web"/>
              <a:buChar char="●"/>
            </a:pPr>
            <a:r>
              <a:rPr lang="pt-PT" sz="1800" b="1" dirty="0">
                <a:solidFill>
                  <a:srgbClr val="1F497D"/>
                </a:solidFill>
                <a:latin typeface="Titillium Web"/>
                <a:ea typeface="Titillium Web"/>
                <a:cs typeface="Titillium Web"/>
                <a:sym typeface="Titillium Web"/>
              </a:rPr>
              <a:t>Escolas e workshops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800" b="1" dirty="0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200" b="1" dirty="0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200" b="1" dirty="0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06" name="Google Shape;406;p74"/>
          <p:cNvSpPr txBox="1"/>
          <p:nvPr/>
        </p:nvSpPr>
        <p:spPr>
          <a:xfrm>
            <a:off x="387352" y="194050"/>
            <a:ext cx="25728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Formação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 b="1" dirty="0">
                <a:solidFill>
                  <a:srgbClr val="134D9E"/>
                </a:solidFill>
                <a:latin typeface="Titillium Web"/>
                <a:ea typeface="Titillium Web"/>
                <a:cs typeface="Titillium Web"/>
                <a:sym typeface="Titillium Web"/>
              </a:rPr>
              <a:t>Avançada</a:t>
            </a:r>
            <a:endParaRPr sz="2400" b="1" dirty="0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74"/>
          <p:cNvSpPr txBox="1"/>
          <p:nvPr/>
        </p:nvSpPr>
        <p:spPr>
          <a:xfrm>
            <a:off x="3671025" y="152400"/>
            <a:ext cx="10893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rgbClr val="1F497D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34D9E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408" name="Google Shape;408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400" y="1203550"/>
            <a:ext cx="2137950" cy="142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74"/>
          <p:cNvPicPr preferRelativeResize="0"/>
          <p:nvPr/>
        </p:nvPicPr>
        <p:blipFill rotWithShape="1">
          <a:blip r:embed="rId4">
            <a:alphaModFix/>
          </a:blip>
          <a:srcRect l="-644"/>
          <a:stretch/>
        </p:blipFill>
        <p:spPr>
          <a:xfrm>
            <a:off x="401200" y="3664825"/>
            <a:ext cx="2137949" cy="122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74"/>
          <p:cNvPicPr preferRelativeResize="0"/>
          <p:nvPr/>
        </p:nvPicPr>
        <p:blipFill rotWithShape="1">
          <a:blip r:embed="rId5">
            <a:alphaModFix/>
          </a:blip>
          <a:srcRect t="4117" b="5187"/>
          <a:stretch/>
        </p:blipFill>
        <p:spPr>
          <a:xfrm>
            <a:off x="404400" y="2284350"/>
            <a:ext cx="2137950" cy="13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435</Words>
  <Application>Microsoft Macintosh PowerPoint</Application>
  <PresentationFormat>Apresentação no Ecrã (16:9)</PresentationFormat>
  <Paragraphs>134</Paragraphs>
  <Slides>11</Slides>
  <Notes>11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5</vt:i4>
      </vt:variant>
      <vt:variant>
        <vt:lpstr>Títulos dos diapositivos</vt:lpstr>
      </vt:variant>
      <vt:variant>
        <vt:i4>11</vt:i4>
      </vt:variant>
    </vt:vector>
  </HeadingPairs>
  <TitlesOfParts>
    <vt:vector size="22" baseType="lpstr">
      <vt:lpstr>Arial</vt:lpstr>
      <vt:lpstr>Helvetica Neue</vt:lpstr>
      <vt:lpstr>Helvetica Neue Light</vt:lpstr>
      <vt:lpstr>Open Sans</vt:lpstr>
      <vt:lpstr>Times New Roman</vt:lpstr>
      <vt:lpstr>Titillium Web</vt:lpstr>
      <vt:lpstr>Simple Light</vt:lpstr>
      <vt:lpstr>Office Theme</vt:lpstr>
      <vt:lpstr>White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Pedro Abreu</cp:lastModifiedBy>
  <cp:revision>26</cp:revision>
  <dcterms:modified xsi:type="dcterms:W3CDTF">2025-07-07T12:13:39Z</dcterms:modified>
</cp:coreProperties>
</file>