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Override2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92" r:id="rId4"/>
    <p:sldMasterId id="2147483710" r:id="rId5"/>
    <p:sldMasterId id="2147483723" r:id="rId6"/>
    <p:sldMasterId id="2147483735" r:id="rId7"/>
    <p:sldMasterId id="2147483747" r:id="rId8"/>
    <p:sldMasterId id="2147483822" r:id="rId9"/>
    <p:sldMasterId id="2147483761" r:id="rId10"/>
    <p:sldMasterId id="2147483779" r:id="rId11"/>
    <p:sldMasterId id="2147483787" r:id="rId12"/>
    <p:sldMasterId id="2147483799" r:id="rId13"/>
    <p:sldMasterId id="2147483834" r:id="rId14"/>
    <p:sldMasterId id="2147483847" r:id="rId15"/>
    <p:sldMasterId id="2147483860" r:id="rId16"/>
  </p:sldMasterIdLst>
  <p:notesMasterIdLst>
    <p:notesMasterId r:id="rId65"/>
  </p:notesMasterIdLst>
  <p:sldIdLst>
    <p:sldId id="257" r:id="rId17"/>
    <p:sldId id="449" r:id="rId18"/>
    <p:sldId id="286" r:id="rId19"/>
    <p:sldId id="287" r:id="rId20"/>
    <p:sldId id="324" r:id="rId21"/>
    <p:sldId id="764" r:id="rId22"/>
    <p:sldId id="288" r:id="rId23"/>
    <p:sldId id="765" r:id="rId24"/>
    <p:sldId id="359" r:id="rId25"/>
    <p:sldId id="363" r:id="rId26"/>
    <p:sldId id="302" r:id="rId27"/>
    <p:sldId id="766" r:id="rId28"/>
    <p:sldId id="307" r:id="rId29"/>
    <p:sldId id="829" r:id="rId30"/>
    <p:sldId id="309" r:id="rId31"/>
    <p:sldId id="306" r:id="rId32"/>
    <p:sldId id="312" r:id="rId33"/>
    <p:sldId id="366" r:id="rId34"/>
    <p:sldId id="335" r:id="rId35"/>
    <p:sldId id="314" r:id="rId36"/>
    <p:sldId id="365" r:id="rId37"/>
    <p:sldId id="828" r:id="rId38"/>
    <p:sldId id="320" r:id="rId39"/>
    <p:sldId id="833" r:id="rId40"/>
    <p:sldId id="321" r:id="rId41"/>
    <p:sldId id="382" r:id="rId42"/>
    <p:sldId id="381" r:id="rId43"/>
    <p:sldId id="268" r:id="rId44"/>
    <p:sldId id="340" r:id="rId45"/>
    <p:sldId id="390" r:id="rId46"/>
    <p:sldId id="832" r:id="rId47"/>
    <p:sldId id="347" r:id="rId48"/>
    <p:sldId id="342" r:id="rId49"/>
    <p:sldId id="603" r:id="rId50"/>
    <p:sldId id="867" r:id="rId51"/>
    <p:sldId id="343" r:id="rId52"/>
    <p:sldId id="835" r:id="rId53"/>
    <p:sldId id="841" r:id="rId54"/>
    <p:sldId id="868" r:id="rId55"/>
    <p:sldId id="341" r:id="rId56"/>
    <p:sldId id="834" r:id="rId57"/>
    <p:sldId id="837" r:id="rId58"/>
    <p:sldId id="344" r:id="rId59"/>
    <p:sldId id="260" r:id="rId60"/>
    <p:sldId id="877" r:id="rId61"/>
    <p:sldId id="869" r:id="rId62"/>
    <p:sldId id="866" r:id="rId63"/>
    <p:sldId id="47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49A0A-0BEA-471F-860A-1196428ABD3F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7CFB3-C68A-48E6-984B-40C6EAD69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1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7788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E400-274D-4310-9788-026505B9FBF9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B2D58-C210-4715-A1F8-717910D03985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5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noProof="0" dirty="0">
              <a:latin typeface="Calibri" panose="020F050202020403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E400-274D-4310-9788-026505B9FBF9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E400-274D-4310-9788-026505B9FBF9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3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ED749-BCA8-48F7-9517-B4A4EA625A44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ABE46-E10B-4622-A3D8-A3540D583172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9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963F4-185F-4CE9-9B96-EB74C3723E36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61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963F4-185F-4CE9-9B96-EB74C3723E36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3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745325b7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9745325b7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213D89-E522-ED1F-4325-31BD925B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33C3B6-7A2E-B514-9CEC-D571389D20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62C16ED-ED14-4993-85B7-B40BC9F80FF5}" type="slidenum">
              <a:rPr kumimoji="0" lang="pt-PT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48</a:t>
            </a:fld>
            <a:endParaRPr kumimoji="0" lang="pt-PT" altLang="pt-P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09DD3B9D-474D-5B0F-9838-E7A5CC11D5A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pt-PT" altLang="pt-PT" sz="20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4F20B51A-BAAC-A67F-2312-3669D11B9727}"/>
              </a:ext>
            </a:extLst>
          </p:cNvPr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72984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1296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0AB62-EC25-4F8E-9517-E19C52DC0461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165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B2D58-C210-4715-A1F8-717910D03985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6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075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B2D58-C210-4715-A1F8-717910D03985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09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0.025–0.4 eV</a:t>
            </a:r>
            <a:endParaRPr lang="pt-PT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6A63E-ED9A-4342-BE09-171F47707669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25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ABE46-E10B-4622-A3D8-A3540D583172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31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DD5C-6A0B-4DE0-AA32-5FB2B59BCB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4591-ED97-0750-DC33-D004DD4A8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2249A-98D5-D3D1-1879-BCF2F6A6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BB4C-F5C8-71C3-E3D2-462BB006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27F5D-101E-3499-9BC3-DF871047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31AB-3E79-A854-9A20-113E555E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54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FF1E-786F-5E21-0220-7E90B313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F264C-8534-33D4-74BA-CE6065803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DB234-8672-3122-5944-BC9A7860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B86A4-5B0C-C103-DA36-246E81EF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D0FDF-18E1-8F87-CC88-E8DF85E4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222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1740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7358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176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4048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7638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8089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317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10F1-72DD-A7A5-E939-A14A4EFA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4B749-E577-74F0-EF9B-38561D376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5FEE7-2ED6-9DAE-16DA-9DFECC6CA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E5672-DEB6-3E37-128E-AF72B357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955B-6A6D-D045-3F3D-3E1EA5FE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58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8736-81F8-5A80-23BD-C2AB6867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2CB2-AF91-8D00-4DFE-B7DDFCDBF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3EC7B-FA27-0AE5-9DB8-46211438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C9A71-5A38-537B-BF47-2291BCC2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6780F-9369-087C-446C-B80D18E9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73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B5CB-B835-49C9-6F4B-E33CCA61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C8E13-DF41-54C2-B5A2-20CE40FB4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ABF2B-AD0D-2B80-8ECE-111A2C5E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895E1-F3EA-8E44-C65F-70F27823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45261-94F4-9B10-A43D-27DA5137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9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CCCB7-0BBC-8F10-4470-26FF1E747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A8292-A3E1-E104-9F4B-9C4F72853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CB8F2-78FF-C623-66C1-49B508A0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72BDA-D456-84B7-C1FE-F5540A18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1D05A-2A65-A33B-65B4-9F7975B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282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EC83-B76A-2F78-4E2D-B483644E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7803-00E2-35BD-853D-1924DD2E9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65826-4E8B-2658-2397-B8414CC45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522AA-03D4-7789-4F6F-B7E3FC08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26452-8DB1-A6A1-64F7-63D3587D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B8EC9-CC7D-3D87-2506-B6434EF9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509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EA9A-A2D5-8A5C-6805-DCE9A3A3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47F0-9C7A-BEAB-2CFD-281466144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0EDF-FF17-77E4-FD75-4C4AEF80E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F9D3D-3B7F-C014-AA6B-98B547DC4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36D47-3131-23FB-1DA4-A0D2A1D24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12D9F-2DCD-2DB2-932C-EC6DE709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B944B-7B2B-ABBD-B544-69D00D94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3B45C-72E9-D2FF-F810-B3823D7F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02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3FA7-0AD5-2908-61E7-C9AE8556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6678A-5208-E814-193B-3E5FCC9F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B042D-59AF-B30F-D0FF-9E0021C1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784D7-A989-B32F-1BB0-D91D83563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35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DE456-FDD6-4A26-678E-830427A2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1C5FF-5F1F-4EE3-0986-281E805C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5442D-F281-6AF2-2C65-91597576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5501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D3BE-7EE8-44D2-2CA8-4A0A9075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621D-2245-4774-3FC1-2668E784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8B4DE-17F2-B164-93D9-600813DD4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0743C-78AC-B060-AD47-9513AD9D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16B63-B7D2-7B40-EDCB-B8FA5D4C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10581-0F50-54A4-C1C9-CA62D678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848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3ECE-D720-A151-A9B5-F33CD9C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DD778-5129-E56C-7F1A-89BD676AA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9EAB9-5367-EEFF-A9F4-0EDF46D77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01E7C-652A-EAFD-0FB7-D3E01897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E2CB5-73E7-A09F-A536-CA40F88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B99FA-67BB-CF5A-16AB-E1FE45AD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97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3EE4-659F-D2AB-9936-95FB8570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5BF73-4916-1CD0-E333-28BC97A28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4D66-F60E-E961-8353-0EA936B1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046CE-C1E7-45B5-A7D5-C6EB06E7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FE12F-EDBA-B347-F746-53871C4D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56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CB8EE-546E-7A20-0153-41677AE97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4DA72-8446-FE68-1E72-976052E5A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E4EC2-E7E2-16D5-488F-6BE87F4D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738B9-F7BB-5EF4-905C-150CB71A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E2F-4F3D-9E81-B2A1-374F1EC1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5846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32604666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84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458245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6" y="1761075"/>
            <a:ext cx="9590551" cy="1828813"/>
          </a:xfrm>
          <a:prstGeom prst="rect">
            <a:avLst/>
          </a:prstGeo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6" y="3589879"/>
            <a:ext cx="9590551" cy="150705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285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801" y="1732449"/>
            <a:ext cx="5060497" cy="40587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7" y="1732456"/>
            <a:ext cx="5064665" cy="40587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769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8" y="1770325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5" y="1770325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45"/>
            <a:ext cx="4876344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8" y="1835262"/>
            <a:ext cx="4895331" cy="5448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8" y="2380145"/>
            <a:ext cx="4895331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665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88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595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1" y="609600"/>
            <a:ext cx="3706889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5" y="609600"/>
            <a:ext cx="6411924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801" y="2431518"/>
            <a:ext cx="3706889" cy="3359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244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4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9" y="743989"/>
            <a:ext cx="4220500" cy="4912822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887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6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10" y="4565255"/>
            <a:ext cx="10355327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7"/>
            <a:ext cx="9714133" cy="3525671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5108728"/>
            <a:ext cx="10353763" cy="68247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395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8437"/>
            <a:ext cx="10353763" cy="353434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4295180"/>
            <a:ext cx="10353763" cy="15018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07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7"/>
            <a:ext cx="8752299" cy="532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4304353"/>
            <a:ext cx="10353763" cy="14894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FFFFFF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FFFFFF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27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137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2126950"/>
            <a:ext cx="10353763" cy="251183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0" y="4650556"/>
            <a:ext cx="10352199" cy="114064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650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31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8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2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6"/>
            <a:ext cx="3300984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8" y="4480375"/>
            <a:ext cx="3302337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73"/>
            <a:ext cx="3300984" cy="13108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081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7" y="1732456"/>
            <a:ext cx="10353763" cy="405875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354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4" y="609607"/>
            <a:ext cx="2284487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7"/>
            <a:ext cx="7916872" cy="518160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8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09/07/2025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801" y="5883283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>
                <a:solidFill>
                  <a:srgbClr val="FFFFFF"/>
                </a:solidFill>
              </a:rPr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7" y="5883283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>
                <a:solidFill>
                  <a:srgbClr val="FFFFFF"/>
                </a:solidFill>
              </a:rPr>
              <a:pPr/>
              <a:t>‹#›</a:t>
            </a:fld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13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pt-PT"/>
              <a:t>LIP Internship Program 2025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4742868-CE9D-48F2-9445-ED38D69C721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746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35573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2994" y="679572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‹#›</a:t>
            </a:fld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3ACF7-C306-4114-8E4C-4027ECA84994}"/>
              </a:ext>
            </a:extLst>
          </p:cNvPr>
          <p:cNvSpPr/>
          <p:nvPr userDrawn="1"/>
        </p:nvSpPr>
        <p:spPr>
          <a:xfrm>
            <a:off x="201979" y="1618334"/>
            <a:ext cx="11441724" cy="523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99388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300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926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F69B-99D8-88A8-EA5B-F80F9DA8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889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F2D7-D182-412C-A31D-6EE991FA69CF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61308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8894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16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18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2038540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1" y="1604434"/>
            <a:ext cx="5382684" cy="39751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5484" y="1604434"/>
            <a:ext cx="5384800" cy="39751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891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511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5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7931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47604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  <a:prstGeom prst="rect">
            <a:avLst/>
          </a:prstGeo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55689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9977796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867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3051"/>
            <a:ext cx="2741084" cy="5306483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26400" cy="53064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74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1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body" idx="2"/>
          </p:nvPr>
        </p:nvSpPr>
        <p:spPr>
          <a:xfrm>
            <a:off x="6232320" y="1604640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7184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subTitle" idx="1"/>
          </p:nvPr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275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0379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7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2"/>
          </p:nvPr>
        </p:nvSpPr>
        <p:spPr>
          <a:xfrm>
            <a:off x="609600" y="368256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3"/>
          </p:nvPr>
        </p:nvSpPr>
        <p:spPr>
          <a:xfrm>
            <a:off x="6232320" y="1604640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2557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2"/>
          </p:nvPr>
        </p:nvSpPr>
        <p:spPr>
          <a:xfrm>
            <a:off x="623232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3"/>
          </p:nvPr>
        </p:nvSpPr>
        <p:spPr>
          <a:xfrm>
            <a:off x="6232320" y="368256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7068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9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2"/>
          </p:nvPr>
        </p:nvSpPr>
        <p:spPr>
          <a:xfrm>
            <a:off x="623232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3"/>
          </p:nvPr>
        </p:nvSpPr>
        <p:spPr>
          <a:xfrm>
            <a:off x="609600" y="3682560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1787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0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2"/>
          </p:nvPr>
        </p:nvSpPr>
        <p:spPr>
          <a:xfrm>
            <a:off x="609600" y="3682560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1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90747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2"/>
          </p:nvPr>
        </p:nvSpPr>
        <p:spPr>
          <a:xfrm>
            <a:off x="6232320" y="160464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3"/>
          </p:nvPr>
        </p:nvSpPr>
        <p:spPr>
          <a:xfrm>
            <a:off x="6232320" y="368256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4"/>
          </p:nvPr>
        </p:nvSpPr>
        <p:spPr>
          <a:xfrm>
            <a:off x="609600" y="3682560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2653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body" idx="2"/>
          </p:nvPr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7" name="Google Shape;207;p52"/>
          <p:cNvSpPr/>
          <p:nvPr/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2"/>
          <p:cNvSpPr/>
          <p:nvPr/>
        </p:nvSpPr>
        <p:spPr>
          <a:xfrm>
            <a:off x="609600" y="1604640"/>
            <a:ext cx="10972400" cy="397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8904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151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78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5780252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1" y="1604434"/>
            <a:ext cx="5382684" cy="452331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5484" y="1604434"/>
            <a:ext cx="5384800" cy="452331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28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18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526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6556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233894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770324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1" y="1770324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36756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5588891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64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3051"/>
            <a:ext cx="2741084" cy="58547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26400" cy="585470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203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09600" y="273049"/>
            <a:ext cx="109706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09600" y="1604434"/>
            <a:ext cx="10970683" cy="39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93000"/>
              </a:lnSpc>
              <a:spcBef>
                <a:spcPts val="1867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93000"/>
              </a:lnSpc>
              <a:spcBef>
                <a:spcPts val="14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93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93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93000"/>
              </a:lnSpc>
              <a:spcBef>
                <a:spcPts val="267"/>
              </a:spcBef>
              <a:spcAft>
                <a:spcPts val="26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 sz="1733"/>
          </a:p>
        </p:txBody>
      </p:sp>
    </p:spTree>
    <p:extLst>
      <p:ext uri="{BB962C8B-B14F-4D97-AF65-F5344CB8AC3E}">
        <p14:creationId xmlns:p14="http://schemas.microsoft.com/office/powerpoint/2010/main" val="32069923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88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110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4433997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1" y="1604434"/>
            <a:ext cx="5382684" cy="39751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5484" y="1604434"/>
            <a:ext cx="5384800" cy="39751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3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424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5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47235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3218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5740120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6603020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07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3051"/>
            <a:ext cx="2741084" cy="5306483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26400" cy="53064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8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09600" y="273049"/>
            <a:ext cx="109706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09600" y="1604434"/>
            <a:ext cx="10970683" cy="39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93000"/>
              </a:lnSpc>
              <a:spcBef>
                <a:spcPts val="1867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93000"/>
              </a:lnSpc>
              <a:spcBef>
                <a:spcPts val="14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93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93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93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93000"/>
              </a:lnSpc>
              <a:spcBef>
                <a:spcPts val="267"/>
              </a:spcBef>
              <a:spcAft>
                <a:spcPts val="26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 sz="1733"/>
          </a:p>
        </p:txBody>
      </p:sp>
    </p:spTree>
    <p:extLst>
      <p:ext uri="{BB962C8B-B14F-4D97-AF65-F5344CB8AC3E}">
        <p14:creationId xmlns:p14="http://schemas.microsoft.com/office/powerpoint/2010/main" val="1024284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 preserve="1">
  <p:cSld name="Title, 2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1"/>
          <p:cNvSpPr txBox="1">
            <a:spLocks noGrp="1"/>
          </p:cNvSpPr>
          <p:nvPr>
            <p:ph type="title"/>
          </p:nvPr>
        </p:nvSpPr>
        <p:spPr>
          <a:xfrm>
            <a:off x="1007435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body" idx="1"/>
          </p:nvPr>
        </p:nvSpPr>
        <p:spPr>
          <a:xfrm>
            <a:off x="1007435" y="1975731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body" idx="2"/>
          </p:nvPr>
        </p:nvSpPr>
        <p:spPr>
          <a:xfrm>
            <a:off x="6630155" y="1975731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3036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9E6F35-0282-BF8A-3637-FA87FCE4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0563" y="6476449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86D6-8D8C-44DA-8423-A9453F3EA3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6782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 preserve="1">
  <p:cSld name="Title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911424" y="590995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 dirty="0"/>
          </a:p>
        </p:txBody>
      </p:sp>
      <p:sp>
        <p:nvSpPr>
          <p:cNvPr id="170" name="Google Shape;170;p43"/>
          <p:cNvSpPr txBox="1">
            <a:spLocks noGrp="1"/>
          </p:cNvSpPr>
          <p:nvPr>
            <p:ph type="subTitle" idx="1"/>
          </p:nvPr>
        </p:nvSpPr>
        <p:spPr>
          <a:xfrm>
            <a:off x="911424" y="19888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4192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 preserve="1">
  <p:cSld name="Title,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1007435" y="6578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1"/>
          </p:nvPr>
        </p:nvSpPr>
        <p:spPr>
          <a:xfrm>
            <a:off x="1007435" y="1988840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031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33322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911424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bg2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785C2-113F-ADBE-7D3B-72CD2CA7D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3416" y="6491818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86D6-8D8C-44DA-8423-A9453F3EA3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2674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 preserve="1">
  <p:cSld name="Centered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6"/>
          <p:cNvSpPr txBox="1">
            <a:spLocks noGrp="1"/>
          </p:cNvSpPr>
          <p:nvPr>
            <p:ph type="subTitle" idx="1"/>
          </p:nvPr>
        </p:nvSpPr>
        <p:spPr>
          <a:xfrm>
            <a:off x="1007435" y="548680"/>
            <a:ext cx="10972400" cy="5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3419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 preserve="1">
  <p:cSld name="Title, 2 Content and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7"/>
          <p:cNvSpPr txBox="1">
            <a:spLocks noGrp="1"/>
          </p:cNvSpPr>
          <p:nvPr>
            <p:ph type="title"/>
          </p:nvPr>
        </p:nvSpPr>
        <p:spPr>
          <a:xfrm>
            <a:off x="911424" y="452669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body" idx="1"/>
          </p:nvPr>
        </p:nvSpPr>
        <p:spPr>
          <a:xfrm>
            <a:off x="911424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2"/>
          </p:nvPr>
        </p:nvSpPr>
        <p:spPr>
          <a:xfrm>
            <a:off x="911424" y="405365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3"/>
          </p:nvPr>
        </p:nvSpPr>
        <p:spPr>
          <a:xfrm>
            <a:off x="6534144" y="1975731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5161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 preserve="1">
  <p:cSld name="Title Content and 2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>
            <a:spLocks noGrp="1"/>
          </p:cNvSpPr>
          <p:nvPr>
            <p:ph type="title"/>
          </p:nvPr>
        </p:nvSpPr>
        <p:spPr>
          <a:xfrm>
            <a:off x="884240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body" idx="1"/>
          </p:nvPr>
        </p:nvSpPr>
        <p:spPr>
          <a:xfrm>
            <a:off x="884240" y="1975731"/>
            <a:ext cx="5354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2"/>
          </p:nvPr>
        </p:nvSpPr>
        <p:spPr>
          <a:xfrm>
            <a:off x="6466651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3"/>
          </p:nvPr>
        </p:nvSpPr>
        <p:spPr>
          <a:xfrm>
            <a:off x="6466651" y="405365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9281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 preserve="1">
  <p:cSld name="Title, 2 Content over Conten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9"/>
          <p:cNvSpPr txBox="1">
            <a:spLocks noGrp="1"/>
          </p:cNvSpPr>
          <p:nvPr>
            <p:ph type="title"/>
          </p:nvPr>
        </p:nvSpPr>
        <p:spPr>
          <a:xfrm>
            <a:off x="911424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1"/>
          </p:nvPr>
        </p:nvSpPr>
        <p:spPr>
          <a:xfrm>
            <a:off x="911424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2"/>
          </p:nvPr>
        </p:nvSpPr>
        <p:spPr>
          <a:xfrm>
            <a:off x="6534144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3"/>
          </p:nvPr>
        </p:nvSpPr>
        <p:spPr>
          <a:xfrm>
            <a:off x="911424" y="4053651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8133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 preserve="1">
  <p:cSld name="Title, Content over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0"/>
          <p:cNvSpPr txBox="1">
            <a:spLocks noGrp="1"/>
          </p:cNvSpPr>
          <p:nvPr>
            <p:ph type="title"/>
          </p:nvPr>
        </p:nvSpPr>
        <p:spPr>
          <a:xfrm>
            <a:off x="911424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body" idx="1"/>
          </p:nvPr>
        </p:nvSpPr>
        <p:spPr>
          <a:xfrm>
            <a:off x="911424" y="1975731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2"/>
          </p:nvPr>
        </p:nvSpPr>
        <p:spPr>
          <a:xfrm>
            <a:off x="911424" y="4053651"/>
            <a:ext cx="10972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4940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 preserve="1">
  <p:cSld name="Title, 4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879520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879520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2"/>
          </p:nvPr>
        </p:nvSpPr>
        <p:spPr>
          <a:xfrm>
            <a:off x="6502240" y="197573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3"/>
          </p:nvPr>
        </p:nvSpPr>
        <p:spPr>
          <a:xfrm>
            <a:off x="6502240" y="405365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4"/>
          </p:nvPr>
        </p:nvSpPr>
        <p:spPr>
          <a:xfrm>
            <a:off x="879520" y="4053651"/>
            <a:ext cx="5354400" cy="1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7379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 preserve="1">
  <p:cSld name="Title, 6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2"/>
          <p:cNvSpPr txBox="1">
            <a:spLocks noGrp="1"/>
          </p:cNvSpPr>
          <p:nvPr>
            <p:ph type="title"/>
          </p:nvPr>
        </p:nvSpPr>
        <p:spPr>
          <a:xfrm>
            <a:off x="911424" y="644691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body" idx="1"/>
          </p:nvPr>
        </p:nvSpPr>
        <p:spPr>
          <a:xfrm>
            <a:off x="911424" y="1975731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body" idx="2"/>
          </p:nvPr>
        </p:nvSpPr>
        <p:spPr>
          <a:xfrm>
            <a:off x="911424" y="1975731"/>
            <a:ext cx="10972400" cy="3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1pPr>
            <a:lvl2pPr marL="1219170" marR="0" lvl="1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L="1828754" marR="0" lvl="2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L="2438339" marR="0" lvl="3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L="3047924" marR="0" lvl="4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L="3657509" marR="0" lvl="5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L="4267093" marR="0" lvl="6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L="4876678" marR="0" lvl="7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L="5486263" marR="0" lvl="8" indent="-30479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endParaRPr/>
          </a:p>
        </p:txBody>
      </p:sp>
      <p:sp>
        <p:nvSpPr>
          <p:cNvPr id="207" name="Google Shape;207;p52"/>
          <p:cNvSpPr/>
          <p:nvPr/>
        </p:nvSpPr>
        <p:spPr>
          <a:xfrm>
            <a:off x="911424" y="1975731"/>
            <a:ext cx="10972400" cy="39776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2"/>
          <p:cNvSpPr/>
          <p:nvPr/>
        </p:nvSpPr>
        <p:spPr>
          <a:xfrm>
            <a:off x="911424" y="1975731"/>
            <a:ext cx="10972400" cy="397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3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B494-853D-FA34-99D7-9775C8A2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298A7-8805-4923-B343-5CBE50BF5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C8477-3ABE-E65F-CC58-64269E56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2CB9-E5DB-C30B-68DA-F82A3C3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F2848-F1AA-65CF-A748-F6726525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21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0474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3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8152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4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166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16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14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4152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274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1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540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1284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78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D8B4-CFB7-88FF-DEDD-0F950F7D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AE7FD-2DF8-0C1A-ED58-4CA3013FB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D55B5-4CFA-015A-F32E-4B2CF44D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7C322-3DA0-51D9-BE2A-8437B6C6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E8C5D-02CF-C1A8-BBA2-E70DB1D8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3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" y="1708151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PT" sz="2400">
              <a:solidFill>
                <a:srgbClr val="800000"/>
              </a:solidFill>
              <a:latin typeface="Arial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657602" y="427039"/>
            <a:ext cx="8532284" cy="1524000"/>
          </a:xfrm>
        </p:spPr>
        <p:txBody>
          <a:bodyPr anchor="b"/>
          <a:lstStyle>
            <a:lvl1pPr>
              <a:lnSpc>
                <a:spcPct val="80000"/>
              </a:lnSpc>
              <a:defRPr sz="72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588000" y="1828800"/>
            <a:ext cx="6096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67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8026400" cy="457200"/>
          </a:xfrm>
        </p:spPr>
        <p:txBody>
          <a:bodyPr/>
          <a:lstStyle>
            <a:lvl1pPr>
              <a:defRPr sz="2133" b="0">
                <a:solidFill>
                  <a:srgbClr val="FFFFCC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11336963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91546-7A50-4FE5-B5E6-74D11D051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689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047A-E97D-48E2-BAFA-FFA91A31B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53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638800" cy="5029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638800" cy="5029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0472-32A1-4A99-99ED-B3E00D5E61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08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FF7F1-265B-4E57-BC59-8F3EC28041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54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692D-35F9-4EF7-8CF4-8CF1F75BEC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24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1CE4-F4E0-4BF6-A1C4-9F8B877514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635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76156-73C3-47ED-8EF3-D3A989A97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1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53B9-068F-4C33-B589-7BDDDA074E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49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08DF7-08D5-4AE1-8852-D576C6DDAB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53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2B3F-B9CF-DF46-EA5F-3889C3A7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08DFE-C582-B61D-B03D-FE73A355E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550C8-E4AF-7C9A-64C3-0D8157B92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1618-88F2-3D9C-96DB-A5209409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762BE-E310-32C4-65DE-90939756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DC5DB-C6BC-0A73-7421-B3D2BE34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31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17000" y="152400"/>
            <a:ext cx="2870200" cy="5943600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407400" cy="59436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1C7E-70BF-4E1B-B6B9-347BCC47BE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252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571500" y="6286501"/>
            <a:ext cx="11049000" cy="1588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39784"/>
          </a:xfrm>
          <a:ln w="8255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2" y="6356351"/>
            <a:ext cx="30099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62502" y="6356351"/>
            <a:ext cx="29527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LIP Internship Program 2025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C310-1611-467E-96CD-71904DA6BFD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1828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264108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327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  <a:prstGeom prst="rect">
            <a:avLst/>
          </a:prstGeo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1063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4107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770324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1" y="1770324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180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0518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0005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898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FF5A-A395-C29F-9E01-5983A6338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0B543-6EED-9994-6A09-7E9F03C38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D6FC0-EAA7-3A81-85B8-CE8C0D3BF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C231A-8B8D-02F6-78AA-E6DCC8948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75BEE-C001-9B06-003C-0E04AE5D6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A46385-9E09-A6C8-EE5A-85C80AD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25347-FF10-41E7-EEB0-8A14B5A8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397BE-45EC-C262-0CB6-1C632A42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12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3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480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4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prstGeom prst="rect">
            <a:avLst/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9700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6449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848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812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9079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1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4902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0565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/>
          <a:lstStyle/>
          <a:p>
            <a:fld id="{FDDB05BF-019A-49DE-A247-442B2AB4F08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12737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6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220C-70C7-3B10-91C7-7EEFD032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26AE3-DCCF-2C2F-C8D4-FE9A4624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A6C82-C483-93DB-EEA2-99FE5C31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76CDB-4D51-F622-6E79-B0315FCE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693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9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87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88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6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37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3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7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83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43480-15D5-A49A-6C6D-1C264452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555AB-97BD-EA74-82C5-D8461093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E99DF-1A09-64CD-C58B-FB1C503B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4898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96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" y="170815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PT" sz="240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657603" y="427038"/>
            <a:ext cx="8532284" cy="1524000"/>
          </a:xfrm>
        </p:spPr>
        <p:txBody>
          <a:bodyPr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588000" y="1828800"/>
            <a:ext cx="6096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8026400" cy="457200"/>
          </a:xfrm>
        </p:spPr>
        <p:txBody>
          <a:bodyPr/>
          <a:lstStyle>
            <a:lvl1pPr>
              <a:defRPr sz="1600" b="0" smtClean="0">
                <a:solidFill>
                  <a:srgbClr val="FFFFCC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824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DE9E8B0-0D0A-4215-9FC8-E495B5A71E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00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8B54BCD3-2353-453E-9B59-97B624A143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7065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6298AAC8-5192-457F-8B3C-212D9120D2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71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F8CEE8A-36EE-49BA-8B67-5FDE321EC1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8630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75D2D82A-A25D-4AA8-ACD0-E4B8E3FFED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760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4D3A787B-B9BD-4EFB-BD3F-EAF8F7A4FA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20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1D4DE5EA-F221-4BC3-AEE9-4319E681B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64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8E7633C0-4949-4A47-B47D-F457623DC3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9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5303-386E-F937-37FF-C90C6F41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08FD-5D9C-6943-4350-02ACE3538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DF907-D548-2AD1-A0F7-1332BED76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00FC1-0656-9040-5A4D-06A8AE9D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F17DF-35E2-B5A9-6533-82C1E9E9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A0BA9-EF62-976C-1C78-605F451E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34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01EE558F-91E8-45E0-A4C3-DEE9EDD5EC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6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152400"/>
            <a:ext cx="2870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4074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Arial" charset="0"/>
              </a:defRPr>
            </a:lvl1pPr>
          </a:lstStyle>
          <a:p>
            <a:pPr>
              <a:defRPr/>
            </a:pPr>
            <a:fld id="{E201171A-75CD-460A-9481-8A258C9D7C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7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8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89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99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5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98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72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2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CA79-D678-FC24-2FFA-434637FA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2B9C4-8EE8-591A-460C-BFCF64FD1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0803-6D47-1BB2-2DF7-8F7F873F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BE65C-5DFC-0B8F-7683-8DAACD49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E6CE3-0C56-07C6-8B1A-BAC032E3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4E11-5E6D-22F8-4E61-30CFB4CD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531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91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51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27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175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7012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090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5917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982640" y="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222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DE41-F987-28F2-B574-70F71A92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668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930320" y="76320"/>
            <a:ext cx="8226720" cy="5288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33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9" Type="http://schemas.openxmlformats.org/officeDocument/2006/relationships/image" Target="../media/image9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011D9-E4EE-7D14-3D4B-02374131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DD451-9CC8-558F-B3F5-1A752870C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B1E33-A9C0-788D-FC90-01A2892E0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3119-5379-6E02-461B-AB7B49609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8742-CA92-4AE4-08C6-7CE075AEC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90A4-1061-44B4-8729-0EC0FEAA4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2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200">
              <a:srgbClr val="001848"/>
            </a:gs>
            <a:gs pos="0">
              <a:srgbClr val="000D26"/>
            </a:gs>
            <a:gs pos="100000">
              <a:srgbClr val="17305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7"/>
          <p:cNvCxnSpPr/>
          <p:nvPr userDrawn="1"/>
        </p:nvCxnSpPr>
        <p:spPr>
          <a:xfrm>
            <a:off x="347552" y="6450663"/>
            <a:ext cx="115212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427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09/07/2025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pt-PT"/>
              <a:t>LIP Internship Program 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2"/>
                </a:solidFill>
              </a:defRPr>
            </a:lvl1pPr>
          </a:lstStyle>
          <a:p>
            <a:fld id="{84742868-CE9D-48F2-9445-ED38D69C721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611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42A0E39-E10F-0448-3E96-788E26EC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85" y="772585"/>
            <a:ext cx="71967" cy="899583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4005F2C2-EB06-56C1-B3C4-0EB4EF753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0034" y="0"/>
            <a:ext cx="71967" cy="6858000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BA6BB857-FFF8-0A38-2EF2-13EDD8873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1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title text format</a:t>
            </a:r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14DA343A-4F3B-8064-8BF4-DFCA9241D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434"/>
            <a:ext cx="10970684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outline text format</a:t>
            </a:r>
          </a:p>
          <a:p>
            <a:pPr lvl="1"/>
            <a:r>
              <a:rPr lang="en-GB" altLang="pt-PT"/>
              <a:t>Second Outline Level</a:t>
            </a:r>
          </a:p>
          <a:p>
            <a:pPr lvl="2"/>
            <a:r>
              <a:rPr lang="en-GB" altLang="pt-PT"/>
              <a:t>Third Outline Level</a:t>
            </a:r>
          </a:p>
          <a:p>
            <a:pPr lvl="3"/>
            <a:r>
              <a:rPr lang="en-GB" altLang="pt-PT"/>
              <a:t>Fourth Outline Level</a:t>
            </a:r>
          </a:p>
          <a:p>
            <a:pPr lvl="4"/>
            <a:r>
              <a:rPr lang="en-GB" altLang="pt-PT"/>
              <a:t>Fifth Outline Level</a:t>
            </a:r>
          </a:p>
          <a:p>
            <a:pPr lvl="4"/>
            <a:r>
              <a:rPr lang="en-GB" altLang="pt-PT"/>
              <a:t>Sixth Outline Level</a:t>
            </a:r>
          </a:p>
          <a:p>
            <a:pPr lvl="4"/>
            <a:r>
              <a:rPr lang="en-GB" altLang="pt-PT"/>
              <a:t>Seventh Outline Level</a:t>
            </a:r>
          </a:p>
          <a:p>
            <a:pPr lvl="4"/>
            <a:r>
              <a:rPr lang="en-GB" altLang="pt-PT"/>
              <a:t>Eighth Outline Level</a:t>
            </a:r>
          </a:p>
          <a:p>
            <a:pPr lvl="4"/>
            <a:r>
              <a:rPr lang="en-GB" altLang="pt-P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921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/>
  <p:txStyles>
    <p:titleStyle>
      <a:lvl1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3962301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457188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5181470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7189" indent="-457189" algn="l" defTabSz="599002" rtl="0" eaLnBrk="0" fontAlgn="base" hangingPunct="0">
        <a:lnSpc>
          <a:spcPct val="93000"/>
        </a:lnSpc>
        <a:spcBef>
          <a:spcPct val="0"/>
        </a:spcBef>
        <a:spcAft>
          <a:spcPts val="190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1pPr>
      <a:lvl2pPr marL="990575" indent="-380990" algn="l" defTabSz="599002" rtl="0" eaLnBrk="0" fontAlgn="base" hangingPunct="0">
        <a:lnSpc>
          <a:spcPct val="93000"/>
        </a:lnSpc>
        <a:spcBef>
          <a:spcPct val="0"/>
        </a:spcBef>
        <a:spcAft>
          <a:spcPts val="151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1523962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1133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3pPr>
      <a:lvl4pPr marL="2133547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76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4pPr>
      <a:lvl5pPr marL="2743131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384"/>
        </a:spcAft>
        <a:buClr>
          <a:srgbClr val="000000"/>
        </a:buClr>
        <a:buSzPct val="100000"/>
        <a:buFont typeface="Times New Roman" panose="02020603050405020304" pitchFamily="18" charset="0"/>
        <a:defRPr sz="26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title"/>
          </p:nvPr>
        </p:nvSpPr>
        <p:spPr>
          <a:xfrm>
            <a:off x="1126080" y="563520"/>
            <a:ext cx="4301600" cy="1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1"/>
          </p:nvPr>
        </p:nvSpPr>
        <p:spPr>
          <a:xfrm>
            <a:off x="1126080" y="2112960"/>
            <a:ext cx="4356000" cy="4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body" idx="2"/>
          </p:nvPr>
        </p:nvSpPr>
        <p:spPr>
          <a:xfrm>
            <a:off x="5744640" y="2112960"/>
            <a:ext cx="4356000" cy="4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1" name="Google Shape;161;p40"/>
          <p:cNvSpPr/>
          <p:nvPr/>
        </p:nvSpPr>
        <p:spPr>
          <a:xfrm>
            <a:off x="771840" y="771840"/>
            <a:ext cx="72000" cy="9004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40"/>
          <p:cNvSpPr/>
          <p:nvPr/>
        </p:nvSpPr>
        <p:spPr>
          <a:xfrm>
            <a:off x="12119520" y="0"/>
            <a:ext cx="72000" cy="68576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814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BF999441-751D-E3DC-62CE-292C88C7E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85" y="772585"/>
            <a:ext cx="71967" cy="899583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8B98278F-29BB-08EA-CFC1-899FDDB5A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0034" y="0"/>
            <a:ext cx="71967" cy="6858000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3C8BE88B-13CE-AF22-3F9F-5F7E56E0F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1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title text format</a:t>
            </a:r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E0770B32-1434-58F1-202E-F8FE1D291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434"/>
            <a:ext cx="10970684" cy="452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outline text format</a:t>
            </a:r>
          </a:p>
          <a:p>
            <a:pPr lvl="1"/>
            <a:r>
              <a:rPr lang="en-GB" altLang="pt-PT"/>
              <a:t>Second Outline Level</a:t>
            </a:r>
          </a:p>
          <a:p>
            <a:pPr lvl="2"/>
            <a:r>
              <a:rPr lang="en-GB" altLang="pt-PT"/>
              <a:t>Third Outline Level</a:t>
            </a:r>
          </a:p>
          <a:p>
            <a:pPr lvl="3"/>
            <a:r>
              <a:rPr lang="en-GB" altLang="pt-PT"/>
              <a:t>Fourth Outline Level</a:t>
            </a:r>
          </a:p>
          <a:p>
            <a:pPr lvl="4"/>
            <a:r>
              <a:rPr lang="en-GB" altLang="pt-PT"/>
              <a:t>Fifth Outline Level</a:t>
            </a:r>
          </a:p>
          <a:p>
            <a:pPr lvl="4"/>
            <a:r>
              <a:rPr lang="en-GB" altLang="pt-PT"/>
              <a:t>Sixth Outline Level</a:t>
            </a:r>
          </a:p>
          <a:p>
            <a:pPr lvl="4"/>
            <a:r>
              <a:rPr lang="en-GB" altLang="pt-PT"/>
              <a:t>Seventh Outline Level</a:t>
            </a:r>
          </a:p>
          <a:p>
            <a:pPr lvl="4"/>
            <a:r>
              <a:rPr lang="en-GB" altLang="pt-PT"/>
              <a:t>Eighth Outline Level</a:t>
            </a:r>
          </a:p>
          <a:p>
            <a:pPr lvl="4"/>
            <a:r>
              <a:rPr lang="en-GB" altLang="pt-P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1036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3962301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457188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5181470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7189" indent="-457189" algn="l" defTabSz="599002" rtl="0" eaLnBrk="0" fontAlgn="base" hangingPunct="0">
        <a:lnSpc>
          <a:spcPct val="93000"/>
        </a:lnSpc>
        <a:spcBef>
          <a:spcPct val="0"/>
        </a:spcBef>
        <a:spcAft>
          <a:spcPts val="190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1pPr>
      <a:lvl2pPr marL="990575" indent="-380990" algn="l" defTabSz="599002" rtl="0" eaLnBrk="0" fontAlgn="base" hangingPunct="0">
        <a:lnSpc>
          <a:spcPct val="93000"/>
        </a:lnSpc>
        <a:spcBef>
          <a:spcPct val="0"/>
        </a:spcBef>
        <a:spcAft>
          <a:spcPts val="151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1523962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1133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3pPr>
      <a:lvl4pPr marL="2133547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76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4pPr>
      <a:lvl5pPr marL="2743131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384"/>
        </a:spcAft>
        <a:buClr>
          <a:srgbClr val="000000"/>
        </a:buClr>
        <a:buSzPct val="100000"/>
        <a:buFont typeface="Times New Roman" panose="02020603050405020304" pitchFamily="18" charset="0"/>
        <a:defRPr sz="26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42A0E39-E10F-0448-3E96-788E26EC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85" y="772585"/>
            <a:ext cx="71967" cy="899583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4005F2C2-EB06-56C1-B3C4-0EB4EF753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0034" y="0"/>
            <a:ext cx="71967" cy="6858000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BA6BB857-FFF8-0A38-2EF2-13EDD8873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1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title text format</a:t>
            </a:r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14DA343A-4F3B-8064-8BF4-DFCA9241D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434"/>
            <a:ext cx="10970684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outline text format</a:t>
            </a:r>
          </a:p>
          <a:p>
            <a:pPr lvl="1"/>
            <a:r>
              <a:rPr lang="en-GB" altLang="pt-PT"/>
              <a:t>Second Outline Level</a:t>
            </a:r>
          </a:p>
          <a:p>
            <a:pPr lvl="2"/>
            <a:r>
              <a:rPr lang="en-GB" altLang="pt-PT"/>
              <a:t>Third Outline Level</a:t>
            </a:r>
          </a:p>
          <a:p>
            <a:pPr lvl="3"/>
            <a:r>
              <a:rPr lang="en-GB" altLang="pt-PT"/>
              <a:t>Fourth Outline Level</a:t>
            </a:r>
          </a:p>
          <a:p>
            <a:pPr lvl="4"/>
            <a:r>
              <a:rPr lang="en-GB" altLang="pt-PT"/>
              <a:t>Fifth Outline Level</a:t>
            </a:r>
          </a:p>
          <a:p>
            <a:pPr lvl="4"/>
            <a:r>
              <a:rPr lang="en-GB" altLang="pt-PT"/>
              <a:t>Sixth Outline Level</a:t>
            </a:r>
          </a:p>
          <a:p>
            <a:pPr lvl="4"/>
            <a:r>
              <a:rPr lang="en-GB" altLang="pt-PT"/>
              <a:t>Seventh Outline Level</a:t>
            </a:r>
          </a:p>
          <a:p>
            <a:pPr lvl="4"/>
            <a:r>
              <a:rPr lang="en-GB" altLang="pt-PT"/>
              <a:t>Eighth Outline Level</a:t>
            </a:r>
          </a:p>
          <a:p>
            <a:pPr lvl="4"/>
            <a:r>
              <a:rPr lang="en-GB" altLang="pt-P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6426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3962301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4571886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5181470" indent="-304792" algn="l" defTabSz="59900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67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7189" indent="-457189" algn="l" defTabSz="599002" rtl="0" eaLnBrk="0" fontAlgn="base" hangingPunct="0">
        <a:lnSpc>
          <a:spcPct val="93000"/>
        </a:lnSpc>
        <a:spcBef>
          <a:spcPct val="0"/>
        </a:spcBef>
        <a:spcAft>
          <a:spcPts val="1900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1pPr>
      <a:lvl2pPr marL="990575" indent="-380990" algn="l" defTabSz="599002" rtl="0" eaLnBrk="0" fontAlgn="base" hangingPunct="0">
        <a:lnSpc>
          <a:spcPct val="93000"/>
        </a:lnSpc>
        <a:spcBef>
          <a:spcPct val="0"/>
        </a:spcBef>
        <a:spcAft>
          <a:spcPts val="151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1523962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1133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3pPr>
      <a:lvl4pPr marL="2133547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767"/>
        </a:spcAft>
        <a:buClr>
          <a:srgbClr val="000000"/>
        </a:buClr>
        <a:buSzPct val="100000"/>
        <a:buFont typeface="Times New Roman" panose="02020603050405020304" pitchFamily="18" charset="0"/>
        <a:defRPr sz="1867" kern="1200">
          <a:solidFill>
            <a:srgbClr val="000000"/>
          </a:solidFill>
          <a:latin typeface="+mn-lt"/>
          <a:ea typeface="+mn-ea"/>
          <a:cs typeface="+mn-cs"/>
        </a:defRPr>
      </a:lvl4pPr>
      <a:lvl5pPr marL="2743131" indent="-304792" algn="l" defTabSz="599002" rtl="0" eaLnBrk="0" fontAlgn="base" hangingPunct="0">
        <a:lnSpc>
          <a:spcPct val="93000"/>
        </a:lnSpc>
        <a:spcBef>
          <a:spcPct val="0"/>
        </a:spcBef>
        <a:spcAft>
          <a:spcPts val="384"/>
        </a:spcAft>
        <a:buClr>
          <a:srgbClr val="000000"/>
        </a:buClr>
        <a:buSzPct val="100000"/>
        <a:buFont typeface="Times New Roman" panose="02020603050405020304" pitchFamily="18" charset="0"/>
        <a:defRPr sz="26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title"/>
          </p:nvPr>
        </p:nvSpPr>
        <p:spPr>
          <a:xfrm>
            <a:off x="1126080" y="563520"/>
            <a:ext cx="8974560" cy="1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1"/>
          </p:nvPr>
        </p:nvSpPr>
        <p:spPr>
          <a:xfrm>
            <a:off x="1126080" y="2112960"/>
            <a:ext cx="4356000" cy="4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body" idx="2"/>
          </p:nvPr>
        </p:nvSpPr>
        <p:spPr>
          <a:xfrm>
            <a:off x="5744640" y="2112960"/>
            <a:ext cx="4356000" cy="4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1" name="Google Shape;161;p40"/>
          <p:cNvSpPr/>
          <p:nvPr/>
        </p:nvSpPr>
        <p:spPr>
          <a:xfrm>
            <a:off x="771840" y="771840"/>
            <a:ext cx="72000" cy="9004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tillium Web" panose="00000500000000000000" pitchFamily="2" charset="0"/>
            </a:endParaRPr>
          </a:p>
        </p:txBody>
      </p:sp>
      <p:sp>
        <p:nvSpPr>
          <p:cNvPr id="162" name="Google Shape;162;p40"/>
          <p:cNvSpPr/>
          <p:nvPr/>
        </p:nvSpPr>
        <p:spPr>
          <a:xfrm>
            <a:off x="12119520" y="0"/>
            <a:ext cx="72000" cy="68576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tillium Web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74D32-E9DC-30E8-FF4F-CD439B65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320" y="6490215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86D6-8D8C-44DA-8423-A9453F3EA3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74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267" b="0" i="0" u="none" strike="noStrike" cap="none">
          <a:solidFill>
            <a:schemeClr val="bg2"/>
          </a:solidFill>
          <a:latin typeface="Titillium Web" panose="00000500000000000000" pitchFamily="2" charset="0"/>
          <a:ea typeface="Titillium Web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tillium Web" panose="00000500000000000000" pitchFamily="2" charset="0"/>
          <a:ea typeface="Titillium Web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200">
              <a:srgbClr val="001848"/>
            </a:gs>
            <a:gs pos="0">
              <a:srgbClr val="000D26"/>
            </a:gs>
            <a:gs pos="100000">
              <a:srgbClr val="17305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11416245" y="6381328"/>
            <a:ext cx="800435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DB05BF-019A-49DE-A247-442B2AB4F089}" type="slidenum">
              <a:rPr lang="pt-PT" sz="2800" b="1" smtClean="0">
                <a:solidFill>
                  <a:srgbClr val="80A7EC"/>
                </a:solidFill>
                <a:latin typeface="Calibri" panose="020F0502020204030204" pitchFamily="34" charset="0"/>
              </a:rPr>
              <a:pPr/>
              <a:t>‹#›</a:t>
            </a:fld>
            <a:endParaRPr lang="pt-PT" sz="2800" b="1" dirty="0">
              <a:solidFill>
                <a:srgbClr val="80A7EC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Connector 7"/>
          <p:cNvCxnSpPr/>
          <p:nvPr userDrawn="1"/>
        </p:nvCxnSpPr>
        <p:spPr>
          <a:xfrm>
            <a:off x="347552" y="6450663"/>
            <a:ext cx="115212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" y="6462200"/>
            <a:ext cx="432048" cy="35013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2" y="6472135"/>
            <a:ext cx="444927" cy="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3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48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48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867">
                <a:solidFill>
                  <a:srgbClr val="00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4400" y="6477000"/>
            <a:ext cx="62992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867" b="1">
                <a:solidFill>
                  <a:srgbClr val="336699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77000"/>
            <a:ext cx="25400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867" b="1">
                <a:solidFill>
                  <a:srgbClr val="336699"/>
                </a:solidFill>
                <a:latin typeface="+mj-lt"/>
              </a:defRPr>
            </a:lvl1pPr>
          </a:lstStyle>
          <a:p>
            <a:pPr>
              <a:defRPr/>
            </a:pPr>
            <a:fld id="{3D66621F-99A5-411E-9B32-FF9F1CE5B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63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5pPr>
      <a:lvl6pPr marL="609585" algn="l" rtl="0" fontAlgn="base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6pPr>
      <a:lvl7pPr marL="1219170" algn="l" rtl="0" fontAlgn="base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7pPr>
      <a:lvl8pPr marL="1828754" algn="l" rtl="0" fontAlgn="base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8pPr>
      <a:lvl9pPr marL="2438339" algn="l" rtl="0" fontAlgn="base">
        <a:lnSpc>
          <a:spcPct val="70000"/>
        </a:lnSpc>
        <a:spcBef>
          <a:spcPct val="0"/>
        </a:spcBef>
        <a:spcAft>
          <a:spcPct val="0"/>
        </a:spcAft>
        <a:defRPr sz="5333" b="1" i="1">
          <a:solidFill>
            <a:schemeClr val="tx2"/>
          </a:solidFill>
          <a:latin typeface="Times New Roman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67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667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667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200">
              <a:srgbClr val="001848"/>
            </a:gs>
            <a:gs pos="0">
              <a:srgbClr val="000D26"/>
            </a:gs>
            <a:gs pos="100000">
              <a:srgbClr val="17305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7"/>
          <p:cNvCxnSpPr/>
          <p:nvPr userDrawn="1"/>
        </p:nvCxnSpPr>
        <p:spPr>
          <a:xfrm>
            <a:off x="347552" y="6450663"/>
            <a:ext cx="115212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9" y="6462200"/>
            <a:ext cx="432048" cy="35013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1" y="6472134"/>
            <a:ext cx="444927" cy="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9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500">
              <a:schemeClr val="accent4">
                <a:lumMod val="75000"/>
              </a:schemeClr>
            </a:gs>
            <a:gs pos="10684">
              <a:schemeClr val="accent6">
                <a:lumMod val="75000"/>
              </a:schemeClr>
            </a:gs>
            <a:gs pos="1000">
              <a:schemeClr val="accent6">
                <a:lumMod val="7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09/07/2025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LIP Internship Program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01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48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48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999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4400" y="6477000"/>
            <a:ext cx="629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smtClean="0">
                <a:solidFill>
                  <a:srgbClr val="336699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LIP Internship Program 2025</a:t>
            </a: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770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solidFill>
                  <a:srgbClr val="336699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E37FE-68EC-477B-9892-885BD2B29BF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90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6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8120" y="220320"/>
            <a:ext cx="1562760" cy="12189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930320" y="76320"/>
            <a:ext cx="8226720" cy="11404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18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96388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821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FC24F-1B79-4516-C0DB-600FAB2D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EF0A7-38E8-9C2D-06C1-8344562F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D6F66-DDB6-6F6F-2DD0-7A465A882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09/07/2025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0A31D-A1BF-0315-7FD4-792877485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LIP Internship Program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894DF-9D48-4CA2-4C51-596453CF6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EDC5-FA41-4E87-BDA4-7CB2442BC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3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9.png"/><Relationship Id="rId5" Type="http://schemas.openxmlformats.org/officeDocument/2006/relationships/slideLayout" Target="../slideLayouts/slideLayout153.xml"/><Relationship Id="rId4" Type="http://schemas.openxmlformats.org/officeDocument/2006/relationships/video" Target="../media/media3.mo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Video 48" descr="Background pattern&#10;&#10;Description automatically generated">
            <a:extLst>
              <a:ext uri="{FF2B5EF4-FFF2-40B4-BE49-F238E27FC236}">
                <a16:creationId xmlns:a16="http://schemas.microsoft.com/office/drawing/2014/main" id="{B162455B-D246-1828-CCCE-F5365D95E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0"/>
          <a:stretch/>
        </p:blipFill>
        <p:spPr>
          <a:xfrm>
            <a:off x="565" y="0"/>
            <a:ext cx="12191435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26B4C-5106-2E24-92C3-8FC624987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52" y="1523999"/>
            <a:ext cx="6415548" cy="3535018"/>
          </a:xfrm>
        </p:spPr>
        <p:txBody>
          <a:bodyPr anchor="ctr">
            <a:normAutofit/>
          </a:bodyPr>
          <a:lstStyle/>
          <a:p>
            <a:pPr algn="r"/>
            <a:r>
              <a:rPr lang="pt-BR" sz="3800" b="1" dirty="0">
                <a:solidFill>
                  <a:srgbClr val="FFFFFF"/>
                </a:solidFill>
              </a:rPr>
              <a:t>Radiation Environment in Space</a:t>
            </a:r>
            <a:br>
              <a:rPr lang="pt-BR" sz="3800" dirty="0">
                <a:solidFill>
                  <a:srgbClr val="FFFFFF"/>
                </a:solidFill>
              </a:rPr>
            </a:br>
            <a:endParaRPr lang="pt-BR" sz="3800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981F94C-53F9-EC1D-41A7-7E27EF3DEE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Luisa Arruda</a:t>
            </a:r>
          </a:p>
          <a:p>
            <a:r>
              <a:rPr lang="en-GB" b="1" dirty="0"/>
              <a:t>luisa@lip.pt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7B4A70-D65D-CD63-DBF6-43C61455B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4058" y="65902"/>
            <a:ext cx="1477057" cy="1458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D18BF-8A3D-58BE-C9BD-80BB3F85CC8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5" y="246195"/>
            <a:ext cx="1158340" cy="780356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44D2F9-9B72-4301-A91A-F216850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3E0B7C-C90A-B316-061C-34F88309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LIP Internship Program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E2B6C2-C65C-95F8-49A8-AC8DFA42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90A4-1061-44B4-8729-0EC0FEAA4D99}" type="slidenum">
              <a:rPr lang="en-GB" smtClean="0"/>
              <a:t>1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8A86BB-C103-46CD-839D-FDFBD64B3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142112"/>
            <a:ext cx="2015836" cy="13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30488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125D48-3C98-93D5-146A-3454E78D7651}"/>
              </a:ext>
            </a:extLst>
          </p:cNvPr>
          <p:cNvSpPr txBox="1">
            <a:spLocks/>
          </p:cNvSpPr>
          <p:nvPr/>
        </p:nvSpPr>
        <p:spPr>
          <a:xfrm>
            <a:off x="665816" y="295729"/>
            <a:ext cx="8761413" cy="97293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Solar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Energetic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Particle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Events</a:t>
            </a:r>
            <a:endParaRPr kumimoji="0" lang="pt-PT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Long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term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record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1B3CFD-7FAE-9589-EE84-3478E815C9BF}"/>
              </a:ext>
            </a:extLst>
          </p:cNvPr>
          <p:cNvSpPr/>
          <p:nvPr/>
        </p:nvSpPr>
        <p:spPr>
          <a:xfrm>
            <a:off x="4781019" y="1063416"/>
            <a:ext cx="5108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More in “maximum” solar activity years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Highly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unpredictable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Design for by making a statistical assessment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CD5A4-5F33-AC4E-FB8D-042A681C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538460"/>
            <a:ext cx="4572000" cy="365125"/>
          </a:xfrm>
        </p:spPr>
        <p:txBody>
          <a:bodyPr/>
          <a:lstStyle/>
          <a:p>
            <a:r>
              <a:rPr lang="en-US"/>
              <a:t>LIP Internship Program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91CE0-1270-B26A-B915-5315944F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68E0E7-B602-77ED-3DFB-C47BD531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36351"/>
            <a:ext cx="1004403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8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88" y="206884"/>
            <a:ext cx="11092640" cy="707887"/>
          </a:xfrm>
          <a:noFill/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tx1"/>
                </a:solidFill>
              </a:rPr>
              <a:t>The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Magnetosphere</a:t>
            </a:r>
            <a:r>
              <a:rPr lang="pt-PT" dirty="0">
                <a:solidFill>
                  <a:schemeClr val="tx1"/>
                </a:solidFill>
              </a:rPr>
              <a:t>:</a:t>
            </a:r>
            <a:br>
              <a:rPr lang="pt-PT" dirty="0">
                <a:solidFill>
                  <a:schemeClr val="tx1"/>
                </a:solidFill>
              </a:rPr>
            </a:br>
            <a:r>
              <a:rPr lang="pt-PT" dirty="0">
                <a:solidFill>
                  <a:schemeClr val="tx1"/>
                </a:solidFill>
              </a:rPr>
              <a:t>an invisible shield </a:t>
            </a:r>
          </a:p>
        </p:txBody>
      </p:sp>
      <p:pic>
        <p:nvPicPr>
          <p:cNvPr id="60418" name="Picture 2" descr="https://encrypted-tbn0.gstatic.com/images?q=tbn:ANd9GcQALFOggseDUHm36-1D67EdUORjpZC3JEaFkaXPo54TqnbynKZ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3751" y="2598174"/>
            <a:ext cx="4197093" cy="31437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2461" y="1524237"/>
            <a:ext cx="1142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Particles coming from </a:t>
            </a:r>
            <a:r>
              <a:rPr lang="pt-PT" sz="2000" b="1" dirty="0" err="1"/>
              <a:t>space</a:t>
            </a:r>
            <a:r>
              <a:rPr lang="pt-PT" sz="2000" b="1" dirty="0"/>
              <a:t> </a:t>
            </a:r>
            <a:r>
              <a:rPr lang="pt-PT" sz="2000" b="1" dirty="0" err="1"/>
              <a:t>and</a:t>
            </a:r>
            <a:r>
              <a:rPr lang="pt-PT" sz="2000" b="1" dirty="0"/>
              <a:t> </a:t>
            </a:r>
            <a:r>
              <a:rPr lang="pt-PT" sz="2000" b="1" dirty="0" err="1"/>
              <a:t>produced</a:t>
            </a:r>
            <a:r>
              <a:rPr lang="pt-PT" sz="2000" b="1" dirty="0"/>
              <a:t> in </a:t>
            </a:r>
            <a:r>
              <a:rPr lang="pt-PT" sz="2000" b="1" dirty="0" err="1"/>
              <a:t>their</a:t>
            </a:r>
            <a:r>
              <a:rPr lang="pt-PT" sz="2000" b="1" dirty="0"/>
              <a:t> </a:t>
            </a:r>
            <a:r>
              <a:rPr lang="pt-PT" sz="2000" b="1" dirty="0" err="1"/>
              <a:t>interaction</a:t>
            </a:r>
            <a:r>
              <a:rPr lang="pt-PT" sz="2000" b="1" dirty="0"/>
              <a:t> </a:t>
            </a:r>
            <a:r>
              <a:rPr lang="pt-PT" sz="2000" b="1" dirty="0" err="1"/>
              <a:t>with</a:t>
            </a:r>
            <a:r>
              <a:rPr lang="pt-PT" sz="2000" b="1" dirty="0"/>
              <a:t> </a:t>
            </a:r>
            <a:r>
              <a:rPr lang="pt-PT" sz="2000" b="1" dirty="0" err="1"/>
              <a:t>the</a:t>
            </a:r>
            <a:r>
              <a:rPr lang="pt-PT" sz="2000" b="1" dirty="0"/>
              <a:t> </a:t>
            </a:r>
            <a:r>
              <a:rPr lang="pt-PT" sz="2000" b="1" dirty="0" err="1"/>
              <a:t>atmosphere</a:t>
            </a:r>
            <a:r>
              <a:rPr lang="pt-PT" sz="2000" b="1" dirty="0"/>
              <a:t> are </a:t>
            </a:r>
            <a:r>
              <a:rPr lang="pt-PT" sz="2000" b="1" dirty="0" err="1"/>
              <a:t>trapped</a:t>
            </a:r>
            <a:r>
              <a:rPr lang="pt-PT" sz="2000" b="1" dirty="0"/>
              <a:t> </a:t>
            </a:r>
            <a:r>
              <a:rPr lang="pt-PT" sz="2000" b="1" dirty="0" err="1"/>
              <a:t>by</a:t>
            </a:r>
            <a:r>
              <a:rPr lang="pt-PT" sz="2000" b="1" dirty="0"/>
              <a:t> </a:t>
            </a:r>
            <a:r>
              <a:rPr lang="pt-PT" sz="2000" b="1" dirty="0" err="1"/>
              <a:t>the</a:t>
            </a:r>
            <a:r>
              <a:rPr lang="pt-PT" sz="2000" b="1" dirty="0"/>
              <a:t> </a:t>
            </a:r>
            <a:r>
              <a:rPr lang="pt-PT" sz="2000" b="1" dirty="0" err="1"/>
              <a:t>Earth’s</a:t>
            </a:r>
            <a:r>
              <a:rPr lang="pt-PT" sz="2000" b="1" dirty="0"/>
              <a:t> </a:t>
            </a:r>
            <a:r>
              <a:rPr lang="pt-PT" sz="2000" b="1" dirty="0" err="1"/>
              <a:t>magnetosphere</a:t>
            </a:r>
            <a:r>
              <a:rPr lang="pt-PT" sz="2000" b="1" dirty="0"/>
              <a:t> </a:t>
            </a:r>
            <a:r>
              <a:rPr lang="pt-PT" sz="2000" b="1" dirty="0" err="1"/>
              <a:t>forming</a:t>
            </a:r>
            <a:r>
              <a:rPr lang="pt-PT" sz="2000" b="1" dirty="0"/>
              <a:t> </a:t>
            </a:r>
            <a:r>
              <a:rPr lang="pt-PT" sz="2000" b="1" dirty="0" err="1"/>
              <a:t>the</a:t>
            </a:r>
            <a:r>
              <a:rPr lang="pt-PT" sz="2000" b="1" dirty="0"/>
              <a:t> </a:t>
            </a:r>
            <a:r>
              <a:rPr lang="pt-PT" sz="2000" b="1" dirty="0" err="1"/>
              <a:t>Earth´s</a:t>
            </a:r>
            <a:r>
              <a:rPr lang="pt-PT" sz="2000" b="1" dirty="0"/>
              <a:t> </a:t>
            </a:r>
            <a:r>
              <a:rPr lang="pt-PT" sz="2000" b="1" dirty="0" err="1"/>
              <a:t>radiation</a:t>
            </a:r>
            <a:r>
              <a:rPr lang="pt-PT" sz="2000" b="1" dirty="0"/>
              <a:t> </a:t>
            </a:r>
            <a:r>
              <a:rPr lang="pt-PT" sz="2000" b="1" dirty="0" err="1"/>
              <a:t>belts</a:t>
            </a:r>
            <a:endParaRPr lang="pt-PT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DBB9DC-4E34-46D1-B1BB-451267C5E9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314" y="2481868"/>
            <a:ext cx="7838226" cy="33763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6088" y="5930214"/>
            <a:ext cx="10787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000" b="1" dirty="0"/>
              <a:t>In Earth orbits the radiation belts containing trapped electrons and protons constitute the major radiation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17C1A-5360-5392-FD50-B450DEF5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587612"/>
            <a:ext cx="4572000" cy="365125"/>
          </a:xfrm>
        </p:spPr>
        <p:txBody>
          <a:bodyPr/>
          <a:lstStyle/>
          <a:p>
            <a:r>
              <a:rPr lang="en-US"/>
              <a:t>LIP Internship Program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11DD5-062F-F7A8-CFF2-E67EE267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06400" y="115888"/>
            <a:ext cx="11480800" cy="685800"/>
          </a:xfrm>
        </p:spPr>
        <p:txBody>
          <a:bodyPr/>
          <a:lstStyle/>
          <a:p>
            <a:r>
              <a:rPr lang="pt-PT"/>
              <a:t>Earth radiation belts</a:t>
            </a:r>
          </a:p>
        </p:txBody>
      </p:sp>
      <p:pic>
        <p:nvPicPr>
          <p:cNvPr id="92163" name="Picture 12"/>
          <p:cNvPicPr>
            <a:picLocks noChangeAspect="1" noChangeArrowheads="1"/>
          </p:cNvPicPr>
          <p:nvPr/>
        </p:nvPicPr>
        <p:blipFill>
          <a:blip r:embed="rId2" cstate="print"/>
          <a:srcRect l="8276" t="9145" r="56555" b="45720"/>
          <a:stretch>
            <a:fillRect/>
          </a:stretch>
        </p:blipFill>
        <p:spPr bwMode="auto">
          <a:xfrm>
            <a:off x="527051" y="836614"/>
            <a:ext cx="3818467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12"/>
          <p:cNvPicPr>
            <a:picLocks noChangeAspect="1" noChangeArrowheads="1"/>
          </p:cNvPicPr>
          <p:nvPr/>
        </p:nvPicPr>
        <p:blipFill>
          <a:blip r:embed="rId2" cstate="print"/>
          <a:srcRect l="53452" t="56693" r="14139"/>
          <a:stretch>
            <a:fillRect/>
          </a:stretch>
        </p:blipFill>
        <p:spPr bwMode="auto">
          <a:xfrm>
            <a:off x="527051" y="2852739"/>
            <a:ext cx="38354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Box 15"/>
          <p:cNvSpPr txBox="1">
            <a:spLocks noChangeArrowheads="1"/>
          </p:cNvSpPr>
          <p:nvPr/>
        </p:nvSpPr>
        <p:spPr bwMode="auto">
          <a:xfrm>
            <a:off x="5422902" y="836613"/>
            <a:ext cx="275025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Particles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coming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from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Space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depending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their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trapped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geomagnetic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field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form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Earth’s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radiation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belts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Earth’s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orbits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radiation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belts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containing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trapped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</a:t>
            </a:r>
            <a:r>
              <a:rPr kumimoji="0" lang="pt-PT" sz="1800" b="0" i="0" u="none" strike="noStrike" kern="1200" cap="none" spc="0" normalizeH="0" baseline="30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constitute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major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radiation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source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=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dynamic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environment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8525229" y="752356"/>
            <a:ext cx="3569005" cy="517064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Inner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belt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(700-10000km)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Dominated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Product of CR Neutron Decay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E~100’s MeV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Outer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belt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(~20000-70000km)</a:t>
            </a:r>
          </a:p>
          <a:p>
            <a:pPr marL="1219170" marR="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Dominated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  <a:r>
              <a:rPr kumimoji="0" lang="pt-PT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</a:p>
          <a:p>
            <a:pPr marL="1219170" marR="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Controlled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storms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Dominates GEO environment  &amp; 	Navigation (Galileo, GPS) orbits &amp; certain Science missions in highly elliptic orbits (XMM-Newton, INTEGRAL)</a:t>
            </a:r>
          </a:p>
          <a:p>
            <a:pPr marL="1219170" marR="0" lvl="2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E~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MeV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2167" name="Picture 9" descr="https://upload.wikimedia.org/wikipedia/commons/thumb/0/02/Van_Allen_radiation_belt.svg/500px-Van_Allen_radiation_belt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3" y="5084764"/>
            <a:ext cx="41275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91546-7A50-4FE5-B5E6-74D11D051ECF}" type="slidenum"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867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9E43A-F8AF-0693-1155-CE49E353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LIP Internship Program 2025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42" y="3660988"/>
            <a:ext cx="49066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83491"/>
            <a:ext cx="9144000" cy="903557"/>
          </a:xfrm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Earth Radiation Belt Models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363" y="313649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protons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0124" y="1666210"/>
            <a:ext cx="4074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Based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on data from 1960-1970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Long term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averages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but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: outer belt is very stormy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ongoing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work to update models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65639" y="3660988"/>
            <a:ext cx="4819651" cy="3035553"/>
            <a:chOff x="4495800" y="3200400"/>
            <a:chExt cx="4819651" cy="30355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200400"/>
              <a:ext cx="4819651" cy="303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19800" y="51816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/>
                  <a:ea typeface="+mn-ea"/>
                  <a:cs typeface="+mn-cs"/>
                </a:rPr>
                <a:t>Electrons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750860" y="3316940"/>
              <a:ext cx="0" cy="251460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799730" y="3505200"/>
              <a:ext cx="0" cy="228600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67600" y="3505200"/>
              <a:ext cx="0" cy="228600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5638800" y="3200400"/>
              <a:ext cx="6858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/>
                  <a:ea typeface="+mn-ea"/>
                  <a:cs typeface="+mn-cs"/>
                </a:rPr>
                <a:t>ISS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400800" y="3200400"/>
              <a:ext cx="7620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/>
                  <a:ea typeface="+mn-ea"/>
                  <a:cs typeface="+mn-cs"/>
                </a:rPr>
                <a:t>Nav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7315200" y="3200400"/>
              <a:ext cx="838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/>
                  <a:ea typeface="+mn-ea"/>
                  <a:cs typeface="+mn-cs"/>
                </a:rPr>
                <a:t>GEO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25363" y="1275531"/>
            <a:ext cx="719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Examples</a:t>
            </a: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of</a:t>
            </a: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models</a:t>
            </a: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:  AP8, AE8  (</a:t>
            </a:r>
            <a:r>
              <a:rPr kumimoji="0" lang="pt-PT" sz="2400" b="0" i="0" u="none" strike="noStrike" kern="1200" cap="none" spc="0" normalizeH="0" baseline="0" noProof="0" dirty="0" err="1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but</a:t>
            </a: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there</a:t>
            </a: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 are more…)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ED7E6-533A-4009-8A2F-634C57B4A76E}"/>
              </a:ext>
            </a:extLst>
          </p:cNvPr>
          <p:cNvSpPr txBox="1"/>
          <p:nvPr/>
        </p:nvSpPr>
        <p:spPr>
          <a:xfrm>
            <a:off x="6669412" y="3190210"/>
            <a:ext cx="173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electrons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4C7B-FCB2-C66C-4C6F-276A1B3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11FFD-4FBE-BD4C-AA17-9F07F6F3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C00000"/>
                </a:solidFill>
                <a:latin typeface="Calibri" pitchFamily="34" charset="0"/>
              </a:rPr>
              <a:t>Aurora</a:t>
            </a:r>
          </a:p>
        </p:txBody>
      </p:sp>
      <p:pic>
        <p:nvPicPr>
          <p:cNvPr id="3074" name="Picture 2" descr="C:\Users\patricia\work\Heliosphere\auror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1219200"/>
            <a:ext cx="6003131" cy="4998746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latin typeface="Times New Roman"/>
              </a:rPr>
              <a:pPr/>
              <a:t>14</a:t>
            </a:fld>
            <a:endParaRPr lang="en-US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4114800"/>
            <a:ext cx="2895600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>
                <a:solidFill>
                  <a:srgbClr val="FFC000"/>
                </a:solidFill>
                <a:latin typeface="Arial"/>
              </a:rPr>
              <a:t>The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charged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particles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trapped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in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the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radiation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belts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may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excite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the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Earth’s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atmosphere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N</a:t>
            </a:r>
            <a:r>
              <a:rPr lang="pt-PT" b="1" baseline="-25000" dirty="0">
                <a:solidFill>
                  <a:srgbClr val="FFC000"/>
                </a:solidFill>
                <a:latin typeface="Arial"/>
              </a:rPr>
              <a:t>2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and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O</a:t>
            </a:r>
            <a:r>
              <a:rPr lang="pt-PT" b="1" baseline="-25000" dirty="0">
                <a:solidFill>
                  <a:srgbClr val="FFC000"/>
                </a:solidFill>
                <a:latin typeface="Arial"/>
              </a:rPr>
              <a:t>2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that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when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return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to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the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fundamental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state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emit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visible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 </a:t>
            </a:r>
            <a:r>
              <a:rPr lang="pt-PT" b="1" dirty="0" err="1">
                <a:solidFill>
                  <a:srgbClr val="FFC000"/>
                </a:solidFill>
                <a:latin typeface="Arial"/>
              </a:rPr>
              <a:t>radiation</a:t>
            </a:r>
            <a:r>
              <a:rPr lang="pt-PT" b="1" dirty="0">
                <a:solidFill>
                  <a:srgbClr val="FFC000"/>
                </a:solidFill>
                <a:latin typeface="Arial"/>
              </a:rPr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/>
              </a:rPr>
              <a:t>09/07/2025</a:t>
            </a:r>
            <a:endParaRPr lang="en-GB"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2185C-5EDC-C41A-3557-0D7C17AB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LIP Internship Program 2025</a:t>
            </a:r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3" y="126324"/>
            <a:ext cx="9144000" cy="855706"/>
          </a:xfrm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South Atlantic Anomally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FC422EC-83AC-5BDE-0873-019FCD31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189"/>
          <a:stretch>
            <a:fillRect/>
          </a:stretch>
        </p:blipFill>
        <p:spPr bwMode="auto">
          <a:xfrm>
            <a:off x="1372018" y="745806"/>
            <a:ext cx="8324850" cy="59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572E0-B80A-035A-CCA7-D0154E08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04004-5295-A76E-C1E9-A0146402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2938-5962-4320-AECF-7D26EB77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1241266"/>
            <a:ext cx="4089633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2"/>
                </a:solidFill>
              </a:rPr>
              <a:t>Radiation effects in Earth</a:t>
            </a:r>
            <a:br>
              <a:rPr lang="en-US" sz="5400" dirty="0">
                <a:solidFill>
                  <a:schemeClr val="tx2"/>
                </a:solidFill>
              </a:rPr>
            </a:br>
            <a:r>
              <a:rPr lang="en-US" sz="5400" dirty="0">
                <a:solidFill>
                  <a:schemeClr val="tx2"/>
                </a:solidFill>
              </a:rPr>
              <a:t>orbits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AE424-0744-4A86-AC0D-96E84FA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1110" y="612911"/>
            <a:ext cx="838199" cy="450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fld id="{84742868-CE9D-48F2-9445-ED38D69C721D}" type="slidenum">
              <a:rPr lang="en-US" sz="2600" smtClean="0">
                <a:solidFill>
                  <a:schemeClr val="accent1"/>
                </a:solidFill>
              </a:rPr>
              <a:pPr algn="l"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260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79D54-77E9-44F9-9B77-BAD51AB8D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CB1FD-19FE-8CB6-64DD-B45ECCBD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330894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A4F5-5751-4C5A-B78E-41C7A342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6205"/>
            <a:ext cx="10502900" cy="762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Radiation environment in the Solar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E0A0B-EFF1-45BD-9701-0C74CBD1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84742868-CE9D-48F2-9445-ED38D69C721D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CE5B36-E957-4555-9FCD-41BC4325897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54885" y="1506142"/>
            <a:ext cx="9211015" cy="5064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FB1F64-0041-413B-9A93-3E733510313D}"/>
              </a:ext>
            </a:extLst>
          </p:cNvPr>
          <p:cNvSpPr txBox="1"/>
          <p:nvPr/>
        </p:nvSpPr>
        <p:spPr>
          <a:xfrm>
            <a:off x="1354885" y="6309524"/>
            <a:ext cx="2244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err="1">
                <a:solidFill>
                  <a:schemeClr val="bg1"/>
                </a:solidFill>
              </a:rPr>
              <a:t>Courtesy</a:t>
            </a:r>
            <a:r>
              <a:rPr lang="pt-PT" sz="1100" dirty="0">
                <a:solidFill>
                  <a:schemeClr val="bg1"/>
                </a:solidFill>
              </a:rPr>
              <a:t> </a:t>
            </a:r>
            <a:r>
              <a:rPr lang="pt-PT" sz="1100" dirty="0" err="1">
                <a:solidFill>
                  <a:schemeClr val="bg1"/>
                </a:solidFill>
              </a:rPr>
              <a:t>of</a:t>
            </a:r>
            <a:r>
              <a:rPr lang="pt-PT" sz="1100" dirty="0">
                <a:solidFill>
                  <a:schemeClr val="bg1"/>
                </a:solidFill>
              </a:rPr>
              <a:t> </a:t>
            </a:r>
            <a:r>
              <a:rPr lang="pt-PT" sz="1100" dirty="0" err="1">
                <a:solidFill>
                  <a:schemeClr val="bg1"/>
                </a:solidFill>
              </a:rPr>
              <a:t>Eamonn</a:t>
            </a:r>
            <a:r>
              <a:rPr lang="pt-PT" sz="1100" dirty="0">
                <a:solidFill>
                  <a:schemeClr val="bg1"/>
                </a:solidFill>
              </a:rPr>
              <a:t> </a:t>
            </a:r>
            <a:r>
              <a:rPr lang="pt-PT" sz="1100" dirty="0" err="1">
                <a:solidFill>
                  <a:schemeClr val="bg1"/>
                </a:solidFill>
              </a:rPr>
              <a:t>Daly</a:t>
            </a:r>
            <a:r>
              <a:rPr lang="pt-PT" sz="1100" dirty="0">
                <a:solidFill>
                  <a:schemeClr val="bg1"/>
                </a:solidFill>
              </a:rPr>
              <a:t>, ESA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1C84FD-ADB8-9754-2CB8-40BCF557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</p:spTree>
    <p:extLst>
      <p:ext uri="{BB962C8B-B14F-4D97-AF65-F5344CB8AC3E}">
        <p14:creationId xmlns:p14="http://schemas.microsoft.com/office/powerpoint/2010/main" val="351598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pic>
        <p:nvPicPr>
          <p:cNvPr id="11" name="Picture 10" descr="Half-moon">
            <a:extLst>
              <a:ext uri="{FF2B5EF4-FFF2-40B4-BE49-F238E27FC236}">
                <a16:creationId xmlns:a16="http://schemas.microsoft.com/office/drawing/2014/main" id="{9145B26F-2DF9-00E8-CD19-EAB7307B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017C8A-B2BE-D10B-ACD1-DD3966F6C1C7}"/>
              </a:ext>
            </a:extLst>
          </p:cNvPr>
          <p:cNvSpPr txBox="1">
            <a:spLocks/>
          </p:cNvSpPr>
          <p:nvPr/>
        </p:nvSpPr>
        <p:spPr>
          <a:xfrm>
            <a:off x="762000" y="1523999"/>
            <a:ext cx="5334000" cy="35350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The Moon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8DA87-7439-CFA7-44C1-5F1E11FF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749A-8F21-8123-3627-C23E344B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18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83E11-A2D9-86B2-E40A-C6AA5EB4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</p:spTree>
    <p:extLst>
      <p:ext uri="{BB962C8B-B14F-4D97-AF65-F5344CB8AC3E}">
        <p14:creationId xmlns:p14="http://schemas.microsoft.com/office/powerpoint/2010/main" val="57359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39" y="506163"/>
            <a:ext cx="9144000" cy="1049462"/>
          </a:xfrm>
        </p:spPr>
        <p:txBody>
          <a:bodyPr/>
          <a:lstStyle/>
          <a:p>
            <a:pPr>
              <a:defRPr/>
            </a:pPr>
            <a:r>
              <a:rPr lang="pt-PT" dirty="0">
                <a:solidFill>
                  <a:schemeClr val="tx1"/>
                </a:solidFill>
              </a:rPr>
              <a:t>The Moon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324" y="1582422"/>
            <a:ext cx="604867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50000"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 Nova C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No  Atmosphere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PT" sz="2000" b="0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Very weak localized crustal magnetic field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PT" sz="2000" b="0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Radiation environment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	 SEP and GCR @ 1AU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	 Albedo neutrons (modulated by H</a:t>
            </a:r>
            <a:r>
              <a:rPr kumimoji="0" lang="pt-PT" sz="2000" b="0" i="0" u="none" strike="noStrike" kern="1200" cap="none" spc="0" normalizeH="0" baseline="-2500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2</a:t>
            </a: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	 No radiation belts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 Nova Cond"/>
              <a:ea typeface="+mn-ea"/>
              <a:cs typeface="+mn-cs"/>
            </a:endParaRPr>
          </a:p>
        </p:txBody>
      </p:sp>
      <p:pic>
        <p:nvPicPr>
          <p:cNvPr id="10246" name="Picture 2" descr="C:\Users\patricia\work\Outreach\Imagens\moon_ima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0221" y="1282578"/>
            <a:ext cx="65293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48401" y="5410201"/>
            <a:ext cx="376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Measured Neutron spectra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(Lunar Prospector)</a:t>
            </a:r>
          </a:p>
        </p:txBody>
      </p:sp>
      <p:pic>
        <p:nvPicPr>
          <p:cNvPr id="103427" name="Picture 10" descr="NEUTRON DISTRIB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221" y="1881649"/>
            <a:ext cx="5814153" cy="43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739" y="5802232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 w="0"/>
                <a:solidFill>
                  <a:srgbClr val="E729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Radiation environment:  similar to Mars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91CC-780D-0CEB-283F-46C183C3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8914" y="6351837"/>
            <a:ext cx="4572000" cy="365125"/>
          </a:xfrm>
        </p:spPr>
        <p:txBody>
          <a:bodyPr/>
          <a:lstStyle/>
          <a:p>
            <a:r>
              <a:rPr lang="en-US"/>
              <a:t>LIP Internship Program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mapa&#10;&#10;Descrição gerada com confiança alt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r="8462" b="1626"/>
          <a:stretch/>
        </p:blipFill>
        <p:spPr>
          <a:xfrm>
            <a:off x="3863752" y="750307"/>
            <a:ext cx="4546332" cy="5501402"/>
          </a:xfrm>
          <a:prstGeom prst="rect">
            <a:avLst/>
          </a:prstGeom>
          <a:ln w="28575">
            <a:solidFill>
              <a:srgbClr val="C47C16"/>
            </a:solidFill>
          </a:ln>
        </p:spPr>
      </p:pic>
      <p:sp>
        <p:nvSpPr>
          <p:cNvPr id="15" name="Título 18"/>
          <p:cNvSpPr txBox="1">
            <a:spLocks/>
          </p:cNvSpPr>
          <p:nvPr/>
        </p:nvSpPr>
        <p:spPr>
          <a:xfrm>
            <a:off x="2340264" y="85855"/>
            <a:ext cx="7511473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Space</a:t>
            </a:r>
            <a:r>
              <a:rPr kumimoji="0" lang="pt-PT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Radiation</a:t>
            </a:r>
            <a:r>
              <a:rPr kumimoji="0" lang="pt-PT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Environment</a:t>
            </a:r>
            <a:endParaRPr kumimoji="0" lang="pt-PT" sz="3200" b="1" i="0" u="none" strike="noStrike" kern="1200" cap="none" spc="0" normalizeH="0" baseline="0" noProof="0" dirty="0">
              <a:ln w="3175" cmpd="sng">
                <a:noFill/>
              </a:ln>
              <a:solidFill>
                <a:srgbClr val="FFFFFF"/>
              </a:solidFill>
              <a:effectLst>
                <a:glow rad="228600">
                  <a:srgbClr val="E9A03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26" name="Conexão reta unidirecional 25"/>
          <p:cNvCxnSpPr>
            <a:cxnSpLocks/>
            <a:stCxn id="43" idx="3"/>
          </p:cNvCxnSpPr>
          <p:nvPr/>
        </p:nvCxnSpPr>
        <p:spPr>
          <a:xfrm flipV="1">
            <a:off x="2639833" y="4414318"/>
            <a:ext cx="2232031" cy="205177"/>
          </a:xfrm>
          <a:prstGeom prst="straightConnector1">
            <a:avLst/>
          </a:prstGeom>
          <a:ln w="38100">
            <a:solidFill>
              <a:srgbClr val="C47C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2B05EB95-AC45-4571-8B1D-FC291CD2EEFB}"/>
              </a:ext>
            </a:extLst>
          </p:cNvPr>
          <p:cNvGrpSpPr/>
          <p:nvPr/>
        </p:nvGrpSpPr>
        <p:grpSpPr>
          <a:xfrm>
            <a:off x="695400" y="692696"/>
            <a:ext cx="4680520" cy="5733055"/>
            <a:chOff x="191344" y="692696"/>
            <a:chExt cx="4680520" cy="5733055"/>
          </a:xfrm>
        </p:grpSpPr>
        <p:grpSp>
          <p:nvGrpSpPr>
            <p:cNvPr id="54" name="Grupo 53"/>
            <p:cNvGrpSpPr/>
            <p:nvPr/>
          </p:nvGrpSpPr>
          <p:grpSpPr>
            <a:xfrm>
              <a:off x="322248" y="692696"/>
              <a:ext cx="4549616" cy="4396993"/>
              <a:chOff x="691307" y="1123252"/>
              <a:chExt cx="4549616" cy="4396993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827389" y="1123252"/>
                <a:ext cx="1953355" cy="1913344"/>
                <a:chOff x="4059458" y="401331"/>
                <a:chExt cx="1953355" cy="1913344"/>
              </a:xfrm>
            </p:grpSpPr>
            <p:pic>
              <p:nvPicPr>
                <p:cNvPr id="4" name="Imagem 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8848" y="1130272"/>
                  <a:ext cx="1584176" cy="1184403"/>
                </a:xfrm>
                <a:prstGeom prst="roundRect">
                  <a:avLst>
                    <a:gd name="adj" fmla="val 16667"/>
                  </a:avLst>
                </a:prstGeom>
                <a:ln w="28575">
                  <a:solidFill>
                    <a:srgbClr val="C47C16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18" name="Retângulo 17"/>
                <p:cNvSpPr/>
                <p:nvPr/>
              </p:nvSpPr>
              <p:spPr>
                <a:xfrm>
                  <a:off x="4059458" y="401331"/>
                  <a:ext cx="1953355" cy="76944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Van </a:t>
                  </a:r>
                  <a:r>
                    <a:rPr kumimoji="0" lang="pt-PT" sz="2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Allen</a:t>
                  </a:r>
                  <a:endParaRPr kumimoji="0" lang="pt-P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2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Radiation</a:t>
                  </a:r>
                  <a:r>
                    <a:rPr kumimoji="0" lang="pt-PT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pt-PT" sz="2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Belts</a:t>
                  </a:r>
                  <a:endParaRPr kumimoji="0" lang="pt-P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etângulo 16"/>
              <p:cNvSpPr/>
              <p:nvPr/>
            </p:nvSpPr>
            <p:spPr>
              <a:xfrm>
                <a:off x="691307" y="3787548"/>
                <a:ext cx="2036711" cy="7694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Galactic</a:t>
                </a:r>
                <a:r>
                  <a:rPr kumimoji="0" lang="pt-P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Cosmic</a:t>
                </a:r>
                <a:endParaRPr kumimoji="0" lang="pt-P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Radiation</a:t>
                </a:r>
                <a:r>
                  <a:rPr kumimoji="0" lang="pt-PT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(GCR)</a:t>
                </a:r>
              </a:p>
            </p:txBody>
          </p:sp>
          <p:cxnSp>
            <p:nvCxnSpPr>
              <p:cNvPr id="40" name="Conexão reta unidirecional 39"/>
              <p:cNvCxnSpPr>
                <a:cxnSpLocks/>
                <a:stCxn id="4" idx="3"/>
              </p:cNvCxnSpPr>
              <p:nvPr/>
            </p:nvCxnSpPr>
            <p:spPr>
              <a:xfrm>
                <a:off x="2580955" y="2444395"/>
                <a:ext cx="2659968" cy="718719"/>
              </a:xfrm>
              <a:prstGeom prst="straightConnector1">
                <a:avLst/>
              </a:prstGeom>
              <a:ln w="38100">
                <a:solidFill>
                  <a:srgbClr val="C47C1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2" descr="http://i.space.com/images/i/000/016/755/original/cosmic-ray-illustration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521" b="10232"/>
              <a:stretch/>
            </p:blipFill>
            <p:spPr bwMode="auto">
              <a:xfrm>
                <a:off x="920659" y="4579857"/>
                <a:ext cx="1584177" cy="940388"/>
              </a:xfrm>
              <a:prstGeom prst="roundRect">
                <a:avLst>
                  <a:gd name="adj" fmla="val 16667"/>
                </a:avLst>
              </a:prstGeom>
              <a:ln w="28575">
                <a:solidFill>
                  <a:srgbClr val="C47C16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cxnSp>
            <p:nvCxnSpPr>
              <p:cNvPr id="50" name="Conexão reta unidirecional 49"/>
              <p:cNvCxnSpPr>
                <a:cxnSpLocks/>
                <a:stCxn id="4" idx="3"/>
              </p:cNvCxnSpPr>
              <p:nvPr/>
            </p:nvCxnSpPr>
            <p:spPr>
              <a:xfrm>
                <a:off x="2580955" y="2444395"/>
                <a:ext cx="1939888" cy="0"/>
              </a:xfrm>
              <a:prstGeom prst="straightConnector1">
                <a:avLst/>
              </a:prstGeom>
              <a:ln w="38100">
                <a:solidFill>
                  <a:srgbClr val="C47C1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56813F1B-1C97-4BD7-BCE1-816BBE91AC26}"/>
                </a:ext>
              </a:extLst>
            </p:cNvPr>
            <p:cNvSpPr/>
            <p:nvPr/>
          </p:nvSpPr>
          <p:spPr>
            <a:xfrm>
              <a:off x="263352" y="2525415"/>
              <a:ext cx="233137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Protons</a:t>
              </a:r>
              <a:r>
                <a:rPr kumimoji="0" lang="pt-P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and</a:t>
              </a:r>
              <a:r>
                <a:rPr kumimoji="0" lang="pt-PT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t-PT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electrons</a:t>
              </a:r>
              <a:endParaRPr kumimoji="0" lang="pt-PT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AP-8</a:t>
              </a: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and </a:t>
              </a:r>
              <a: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AE-8</a:t>
              </a: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models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88A9328D-6480-49DC-A896-FF208BEF6237}"/>
                    </a:ext>
                  </a:extLst>
                </p:cNvPr>
                <p:cNvSpPr/>
                <p:nvPr/>
              </p:nvSpPr>
              <p:spPr>
                <a:xfrm>
                  <a:off x="191344" y="5025368"/>
                  <a:ext cx="2386092" cy="14003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p, </a:t>
                  </a:r>
                  <a14:m>
                    <m:oMath xmlns:m="http://schemas.openxmlformats.org/officeDocument/2006/math">
                      <m:r>
                        <a:rPr kumimoji="0" lang="pt-PT" sz="17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𝜶</m:t>
                      </m:r>
                    </m:oMath>
                  </a14:m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, O</a:t>
                  </a: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and </a:t>
                  </a: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ISO 15390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Solar</a:t>
                  </a: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min</a:t>
                  </a: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: 30 Jan </a:t>
                  </a: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2009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Solar </a:t>
                  </a: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max</a:t>
                  </a: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: 30 Jan </a:t>
                  </a:r>
                  <a:r>
                    <a:rPr kumimoji="0" lang="en-GB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2014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1 AU from Earth</a:t>
                  </a:r>
                </a:p>
              </p:txBody>
            </p:sp>
          </mc:Choice>
          <mc:Fallback xmlns=""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88A9328D-6480-49DC-A896-FF208BEF6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344" y="5025368"/>
                  <a:ext cx="2386092" cy="1400383"/>
                </a:xfrm>
                <a:prstGeom prst="rect">
                  <a:avLst/>
                </a:prstGeom>
                <a:blipFill>
                  <a:blip r:embed="rId6"/>
                  <a:stretch>
                    <a:fillRect t="-1304" b="-4783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529D32C-95FD-454A-8B0D-F49EC20FBE2D}"/>
              </a:ext>
            </a:extLst>
          </p:cNvPr>
          <p:cNvGrpSpPr/>
          <p:nvPr/>
        </p:nvGrpSpPr>
        <p:grpSpPr>
          <a:xfrm>
            <a:off x="6323931" y="2187430"/>
            <a:ext cx="4956645" cy="3323100"/>
            <a:chOff x="5848218" y="2187430"/>
            <a:chExt cx="4956645" cy="3323100"/>
          </a:xfrm>
        </p:grpSpPr>
        <p:sp>
          <p:nvSpPr>
            <p:cNvPr id="20" name="Retângulo 19"/>
            <p:cNvSpPr/>
            <p:nvPr/>
          </p:nvSpPr>
          <p:spPr>
            <a:xfrm>
              <a:off x="8998055" y="2187430"/>
              <a:ext cx="133062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SEP </a:t>
              </a:r>
              <a:r>
                <a:rPr kumimoji="0" lang="pt-PT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event</a:t>
              </a:r>
              <a:endPara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304" y="2637567"/>
              <a:ext cx="1853935" cy="1781073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C47C16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19" name="Conexão reta unidirecional 18"/>
            <p:cNvCxnSpPr>
              <a:cxnSpLocks/>
              <a:stCxn id="3" idx="1"/>
            </p:cNvCxnSpPr>
            <p:nvPr/>
          </p:nvCxnSpPr>
          <p:spPr>
            <a:xfrm flipH="1" flipV="1">
              <a:off x="5848218" y="2187430"/>
              <a:ext cx="2984086" cy="1340674"/>
            </a:xfrm>
            <a:prstGeom prst="straightConnector1">
              <a:avLst/>
            </a:prstGeom>
            <a:ln w="38100">
              <a:solidFill>
                <a:srgbClr val="C47C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F9A5FEC3-D8EE-4145-8A39-B4C22DF9B3D4}"/>
                </a:ext>
              </a:extLst>
            </p:cNvPr>
            <p:cNvSpPr/>
            <p:nvPr/>
          </p:nvSpPr>
          <p:spPr>
            <a:xfrm>
              <a:off x="8695346" y="4371757"/>
              <a:ext cx="210951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Proton</a:t>
              </a: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</a:t>
              </a:r>
              <a:endParaRPr kumimoji="0" lang="pt-PT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Integrated</a:t>
              </a:r>
              <a:r>
                <a:rPr kumimoji="0" lang="pt-P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14 </a:t>
              </a: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day</a:t>
              </a:r>
              <a:r>
                <a:rPr kumimoji="0" lang="pt-P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SEP </a:t>
              </a: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event</a:t>
              </a:r>
              <a:r>
                <a:rPr kumimoji="0" lang="pt-P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t-P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of</a:t>
              </a:r>
              <a:r>
                <a:rPr kumimoji="0" lang="pt-P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t-PT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December</a:t>
              </a:r>
              <a:r>
                <a:rPr kumimoji="0" lang="pt-PT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671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6B72-09FF-4141-A202-01FE34F7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31" y="252886"/>
            <a:ext cx="10207603" cy="1400530"/>
          </a:xfrm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Apollo </a:t>
            </a:r>
            <a:r>
              <a:rPr lang="pt-PT" dirty="0" err="1">
                <a:solidFill>
                  <a:schemeClr val="tx1"/>
                </a:solidFill>
              </a:rPr>
              <a:t>Programme</a:t>
            </a:r>
            <a:r>
              <a:rPr lang="pt-PT" dirty="0">
                <a:solidFill>
                  <a:schemeClr val="tx1"/>
                </a:solidFill>
              </a:rPr>
              <a:t> – Solar </a:t>
            </a:r>
            <a:r>
              <a:rPr lang="pt-PT" dirty="0" err="1">
                <a:solidFill>
                  <a:schemeClr val="tx1"/>
                </a:solidFill>
              </a:rPr>
              <a:t>Maximum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EFFCF-5554-4A9E-9041-E44EE0E6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42868-CE9D-48F2-9445-ED38D69C721D}" type="slidenum">
              <a:rPr kumimoji="0" lang="pt-PT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PT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28A5F6-16B3-4FA2-B087-2DE565ED151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8246" y="4446774"/>
            <a:ext cx="3074883" cy="2247586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35A091A-9788-4F88-AFB7-87649957E85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6606" y="1653416"/>
            <a:ext cx="2981068" cy="2793358"/>
          </a:xfrm>
          <a:prstGeom prst="rect">
            <a:avLst/>
          </a:prstGeom>
          <a:ln w="9360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BF13517-B7B6-4C96-A3AA-FBE67BFCE8D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184794" y="1262696"/>
            <a:ext cx="5486040" cy="396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9E987FAE-A915-4653-86CD-84FAC8A55BE0}"/>
              </a:ext>
            </a:extLst>
          </p:cNvPr>
          <p:cNvSpPr/>
          <p:nvPr/>
        </p:nvSpPr>
        <p:spPr>
          <a:xfrm>
            <a:off x="2140920" y="2590920"/>
            <a:ext cx="9143640" cy="36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C44FA6E2-A251-4F4A-A54C-557DC26F0713}"/>
              </a:ext>
            </a:extLst>
          </p:cNvPr>
          <p:cNvSpPr/>
          <p:nvPr/>
        </p:nvSpPr>
        <p:spPr>
          <a:xfrm>
            <a:off x="1460396" y="4732360"/>
            <a:ext cx="360" cy="1600200"/>
          </a:xfrm>
          <a:prstGeom prst="line">
            <a:avLst/>
          </a:prstGeom>
          <a:ln w="25560">
            <a:solidFill>
              <a:schemeClr val="hlink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37CDE7E1-EE29-4DD8-B532-54190C622C28}"/>
              </a:ext>
            </a:extLst>
          </p:cNvPr>
          <p:cNvSpPr/>
          <p:nvPr/>
        </p:nvSpPr>
        <p:spPr>
          <a:xfrm>
            <a:off x="2825322" y="4732360"/>
            <a:ext cx="360" cy="1600200"/>
          </a:xfrm>
          <a:prstGeom prst="line">
            <a:avLst/>
          </a:prstGeom>
          <a:ln w="25560">
            <a:solidFill>
              <a:schemeClr val="hlink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AA31A426-A7A6-4324-9FE2-90C146334A2A}"/>
              </a:ext>
            </a:extLst>
          </p:cNvPr>
          <p:cNvSpPr/>
          <p:nvPr/>
        </p:nvSpPr>
        <p:spPr>
          <a:xfrm>
            <a:off x="5671694" y="1955755"/>
            <a:ext cx="4149720" cy="360"/>
          </a:xfrm>
          <a:prstGeom prst="line">
            <a:avLst/>
          </a:prstGeom>
          <a:ln w="25560">
            <a:solidFill>
              <a:schemeClr val="accent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19FE5F30-4E51-4FCE-8B5B-AAA376123783}"/>
              </a:ext>
            </a:extLst>
          </p:cNvPr>
          <p:cNvSpPr/>
          <p:nvPr/>
        </p:nvSpPr>
        <p:spPr>
          <a:xfrm>
            <a:off x="5626132" y="1107445"/>
            <a:ext cx="5486040" cy="557924"/>
          </a:xfrm>
          <a:prstGeom prst="rect">
            <a:avLst/>
          </a:prstGeom>
          <a:solidFill>
            <a:schemeClr val="tx1"/>
          </a:solidFill>
          <a:ln w="12600">
            <a:solidFill>
              <a:schemeClr val="bg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40 </a:t>
            </a:r>
            <a:r>
              <a:rPr kumimoji="0" lang="en-GB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</a:t>
            </a: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acute skin dose (without shielding) from August 72 SPE. Potentially very serious for the lander/EVA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3AA432F4-F2AE-499D-BC80-8436DBEB6BB9}"/>
              </a:ext>
            </a:extLst>
          </p:cNvPr>
          <p:cNvSpPr/>
          <p:nvPr/>
        </p:nvSpPr>
        <p:spPr>
          <a:xfrm>
            <a:off x="5671694" y="4042846"/>
            <a:ext cx="4712760" cy="360"/>
          </a:xfrm>
          <a:prstGeom prst="line">
            <a:avLst/>
          </a:prstGeom>
          <a:ln w="255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8">
            <a:extLst>
              <a:ext uri="{FF2B5EF4-FFF2-40B4-BE49-F238E27FC236}">
                <a16:creationId xmlns:a16="http://schemas.microsoft.com/office/drawing/2014/main" id="{BF8DA12B-4914-4ED7-A1C2-C7A9FE2D54BE}"/>
              </a:ext>
            </a:extLst>
          </p:cNvPr>
          <p:cNvSpPr/>
          <p:nvPr/>
        </p:nvSpPr>
        <p:spPr>
          <a:xfrm>
            <a:off x="5671694" y="3636010"/>
            <a:ext cx="4308120" cy="333720"/>
          </a:xfrm>
          <a:prstGeom prst="rect">
            <a:avLst/>
          </a:prstGeom>
          <a:solidFill>
            <a:schemeClr val="tx1"/>
          </a:solidFill>
          <a:ln w="12600">
            <a:solidFill>
              <a:schemeClr val="bg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mSv annual limit for radiation workers on Earth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3F6E3DBE-061D-41C8-A4E1-0D269F1E3582}"/>
              </a:ext>
            </a:extLst>
          </p:cNvPr>
          <p:cNvSpPr/>
          <p:nvPr/>
        </p:nvSpPr>
        <p:spPr>
          <a:xfrm>
            <a:off x="5626132" y="4623978"/>
            <a:ext cx="4712760" cy="360"/>
          </a:xfrm>
          <a:prstGeom prst="line">
            <a:avLst/>
          </a:prstGeom>
          <a:ln w="255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0">
            <a:extLst>
              <a:ext uri="{FF2B5EF4-FFF2-40B4-BE49-F238E27FC236}">
                <a16:creationId xmlns:a16="http://schemas.microsoft.com/office/drawing/2014/main" id="{331401E6-511A-4193-8188-69A4374FF7C6}"/>
              </a:ext>
            </a:extLst>
          </p:cNvPr>
          <p:cNvSpPr/>
          <p:nvPr/>
        </p:nvSpPr>
        <p:spPr>
          <a:xfrm>
            <a:off x="5671694" y="4242690"/>
            <a:ext cx="4512240" cy="333720"/>
          </a:xfrm>
          <a:prstGeom prst="rect">
            <a:avLst/>
          </a:prstGeom>
          <a:solidFill>
            <a:schemeClr val="tx1"/>
          </a:solidFill>
          <a:ln w="12600">
            <a:solidFill>
              <a:schemeClr val="bg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2.4 mSv annual dose from natural sources on Earth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056CB7B2-3A7E-4FE4-9308-797F3860ED1C}"/>
              </a:ext>
            </a:extLst>
          </p:cNvPr>
          <p:cNvSpPr/>
          <p:nvPr/>
        </p:nvSpPr>
        <p:spPr>
          <a:xfrm>
            <a:off x="5671694" y="3154121"/>
            <a:ext cx="4712760" cy="360"/>
          </a:xfrm>
          <a:prstGeom prst="line">
            <a:avLst/>
          </a:prstGeom>
          <a:ln w="255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2">
            <a:extLst>
              <a:ext uri="{FF2B5EF4-FFF2-40B4-BE49-F238E27FC236}">
                <a16:creationId xmlns:a16="http://schemas.microsoft.com/office/drawing/2014/main" id="{6695E582-41BE-4CAD-8138-EDA1F5E9DC8A}"/>
              </a:ext>
            </a:extLst>
          </p:cNvPr>
          <p:cNvSpPr/>
          <p:nvPr/>
        </p:nvSpPr>
        <p:spPr>
          <a:xfrm>
            <a:off x="5671694" y="2773193"/>
            <a:ext cx="3177360" cy="333720"/>
          </a:xfrm>
          <a:prstGeom prst="rect">
            <a:avLst/>
          </a:prstGeom>
          <a:solidFill>
            <a:schemeClr val="tx1"/>
          </a:solidFill>
          <a:ln w="12600">
            <a:solidFill>
              <a:schemeClr val="bg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 </a:t>
            </a:r>
            <a:r>
              <a:rPr kumimoji="0" lang="en-GB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</a:t>
            </a: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annual limit for ISS astronauts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65220-10B5-4869-873C-F65BDD58B7EB}"/>
              </a:ext>
            </a:extLst>
          </p:cNvPr>
          <p:cNvSpPr txBox="1"/>
          <p:nvPr/>
        </p:nvSpPr>
        <p:spPr>
          <a:xfrm>
            <a:off x="4220513" y="5323932"/>
            <a:ext cx="7414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1Sv  = 1 J/kg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==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absorbed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dose in Gray for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7173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x- rays, gamma rays, beta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7173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particles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7173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, muons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7173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x Q factor for neutrons, protons, pions and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7173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nuclei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1 unit of dose equivalent (the biological effect of ionizing radiation), equal to an effective dose of a joule of energy per kilogram of recipient mass.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pic>
        <p:nvPicPr>
          <p:cNvPr id="34" name="Picture 13" descr="Woman meditating on a sofa">
            <a:extLst>
              <a:ext uri="{FF2B5EF4-FFF2-40B4-BE49-F238E27FC236}">
                <a16:creationId xmlns:a16="http://schemas.microsoft.com/office/drawing/2014/main" id="{5B12FED0-386A-9BD0-8BF8-A144EE706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C72D-B232-4611-AD85-D2622C643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5334000" cy="3535018"/>
          </a:xfrm>
        </p:spPr>
        <p:txBody>
          <a:bodyPr anchor="ctr">
            <a:normAutofit/>
          </a:bodyPr>
          <a:lstStyle/>
          <a:p>
            <a:pPr algn="l"/>
            <a:r>
              <a:rPr lang="pt-PT" sz="8000" dirty="0" err="1">
                <a:solidFill>
                  <a:srgbClr val="FFFFFF"/>
                </a:solidFill>
              </a:rPr>
              <a:t>Mars</a:t>
            </a:r>
            <a:endParaRPr lang="pt-PT" sz="8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60199-BE79-45AC-983B-01E03373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333998"/>
            <a:ext cx="5334000" cy="762000"/>
          </a:xfrm>
        </p:spPr>
        <p:txBody>
          <a:bodyPr anchor="t">
            <a:normAutofit/>
          </a:bodyPr>
          <a:lstStyle/>
          <a:p>
            <a:pPr algn="l"/>
            <a:r>
              <a:rPr lang="pt-PT" dirty="0" err="1">
                <a:solidFill>
                  <a:srgbClr val="FFFFFF"/>
                </a:solidFill>
              </a:rPr>
              <a:t>Away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from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home</a:t>
            </a:r>
            <a:endParaRPr lang="pt-PT" dirty="0">
              <a:solidFill>
                <a:srgbClr val="FFFFFF"/>
              </a:solidFill>
            </a:endParaRPr>
          </a:p>
          <a:p>
            <a:pPr algn="l"/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CFD63-61F9-4D74-A78C-F60085A3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4742868-CE9D-48F2-9445-ED38D69C721D}" type="slidenum">
              <a:rPr kumimoji="0" lang="pt-PT" sz="4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PT" sz="40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76617-F83D-2FF6-5BB5-7A9624AD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07D87-CA9D-47E4-738D-AC11F102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16876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mapa&#10;&#10;Descrição gerada com confiança alt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r="8462" b="1626"/>
          <a:stretch/>
        </p:blipFill>
        <p:spPr>
          <a:xfrm>
            <a:off x="7104112" y="793163"/>
            <a:ext cx="4546332" cy="5501402"/>
          </a:xfrm>
          <a:prstGeom prst="rect">
            <a:avLst/>
          </a:prstGeom>
          <a:ln w="28575">
            <a:solidFill>
              <a:srgbClr val="C47C16"/>
            </a:solidFill>
          </a:ln>
        </p:spPr>
      </p:pic>
      <p:sp>
        <p:nvSpPr>
          <p:cNvPr id="15" name="Título 18"/>
          <p:cNvSpPr txBox="1">
            <a:spLocks/>
          </p:cNvSpPr>
          <p:nvPr/>
        </p:nvSpPr>
        <p:spPr>
          <a:xfrm>
            <a:off x="2340264" y="85855"/>
            <a:ext cx="7511473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Mars</a:t>
            </a:r>
            <a:r>
              <a:rPr kumimoji="0" lang="pt-PT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Radiation</a:t>
            </a:r>
            <a:r>
              <a:rPr kumimoji="0" lang="pt-PT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Environment</a:t>
            </a:r>
            <a:endParaRPr kumimoji="0" lang="pt-PT" sz="3200" b="1" i="0" u="none" strike="noStrike" kern="1200" cap="none" spc="0" normalizeH="0" baseline="0" noProof="0" dirty="0">
              <a:ln w="3175" cmpd="sng">
                <a:noFill/>
              </a:ln>
              <a:solidFill>
                <a:srgbClr val="FFFFFF"/>
              </a:solidFill>
              <a:effectLst>
                <a:glow rad="228600">
                  <a:srgbClr val="E9A03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78682" y="880519"/>
            <a:ext cx="1728494" cy="4906273"/>
          </a:xfrm>
          <a:prstGeom prst="rect">
            <a:avLst/>
          </a:prstGeom>
          <a:solidFill>
            <a:srgbClr val="C00000">
              <a:alpha val="5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95599" y="1153203"/>
            <a:ext cx="4320480" cy="1627725"/>
          </a:xfrm>
          <a:prstGeom prst="roundRect">
            <a:avLst>
              <a:gd name="adj" fmla="val 16667"/>
            </a:avLst>
          </a:prstGeom>
          <a:ln w="28575">
            <a:solidFill>
              <a:srgbClr val="C47C1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exão reta unidirecional 4"/>
          <p:cNvCxnSpPr>
            <a:stCxn id="2" idx="1"/>
            <a:endCxn id="2" idx="3"/>
          </p:cNvCxnSpPr>
          <p:nvPr/>
        </p:nvCxnSpPr>
        <p:spPr>
          <a:xfrm>
            <a:off x="7578682" y="3333656"/>
            <a:ext cx="1728494" cy="0"/>
          </a:xfrm>
          <a:prstGeom prst="straightConnector1">
            <a:avLst/>
          </a:prstGeom>
          <a:ln w="38100">
            <a:solidFill>
              <a:srgbClr val="FFFF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536160" y="2564904"/>
            <a:ext cx="181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Corresponds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proton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range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atmosphere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8" name="Conexão reta unidirecional 7"/>
          <p:cNvCxnSpPr>
            <a:cxnSpLocks/>
            <a:stCxn id="12" idx="1"/>
          </p:cNvCxnSpPr>
          <p:nvPr/>
        </p:nvCxnSpPr>
        <p:spPr>
          <a:xfrm flipH="1">
            <a:off x="9696400" y="3075313"/>
            <a:ext cx="616982" cy="25834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0313382" y="2782925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changes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09FF18-2052-4520-AEE1-C5DF96A33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30" y="2996952"/>
            <a:ext cx="6582458" cy="29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1302" y="2879335"/>
            <a:ext cx="3833280" cy="374184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404291" y="258275"/>
            <a:ext cx="8905596" cy="12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Radiation Environment Modelling</a:t>
            </a:r>
            <a:b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</a:b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6553080" y="6950160"/>
            <a:ext cx="1217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A980A-05CB-4FCF-8DC6-0D2CC75C6477}" type="slidenum">
              <a:rPr kumimoji="0" lang="en-GB" sz="105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05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503778" y="1139463"/>
            <a:ext cx="1028880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 w="0"/>
                <a:solidFill>
                  <a:srgbClr val="17A7D5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MarsREM</a:t>
            </a: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17A7D5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  <a:t>:  the Mars Energetic Radiation Environment Models</a:t>
            </a:r>
            <a:b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41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+mn-ea"/>
                <a:cs typeface="+mn-cs"/>
              </a:rPr>
            </a:br>
            <a:endParaRPr kumimoji="0" lang="en-GB" sz="1800" b="1" i="0" u="none" strike="noStrike" kern="1200" cap="none" spc="-1" normalizeH="0" baseline="0" noProof="0" dirty="0">
              <a:ln>
                <a:noFill/>
              </a:ln>
              <a:solidFill>
                <a:srgbClr val="C417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503778" y="1654881"/>
            <a:ext cx="11517480" cy="118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LIP developed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dMEREM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,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 a 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Geant4 based model for the radiation environment on Mars, Phobos and Deimos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DejaVu Sans"/>
                <a:cs typeface="+mn-cs"/>
              </a:rPr>
              <a:t>, including local treatment of surface topography and composition, atmospheric composition and density (including diurnal + annual variations) and local magnetic fields. </a:t>
            </a:r>
            <a:endParaRPr kumimoji="0" lang="en-GB" sz="1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1239752" y="4245507"/>
            <a:ext cx="549504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Example of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dMEREM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results:  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Particle radiation arriving on Mars surface after GCR-alpha interaction with atmosphere and soil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0" name="Group 6"/>
          <p:cNvGrpSpPr/>
          <p:nvPr/>
        </p:nvGrpSpPr>
        <p:grpSpPr>
          <a:xfrm>
            <a:off x="8974667" y="6411240"/>
            <a:ext cx="2811013" cy="303480"/>
            <a:chOff x="8989560" y="6411240"/>
            <a:chExt cx="2796120" cy="303480"/>
          </a:xfrm>
        </p:grpSpPr>
        <p:pic>
          <p:nvPicPr>
            <p:cNvPr id="261" name="Picture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98880" y="6473520"/>
              <a:ext cx="578520" cy="19260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62" name="Picture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1207520" y="6442560"/>
              <a:ext cx="244440" cy="26964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63" name="Picture 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1548440" y="6442560"/>
              <a:ext cx="237240" cy="2721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64" name="Picture 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797840" y="6442560"/>
              <a:ext cx="314280" cy="2289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65" name="Picture 7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028160" y="6473520"/>
              <a:ext cx="719280" cy="201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6" name="Picture 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8989560" y="6411240"/>
              <a:ext cx="374040" cy="29592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67" name="CustomShape 7"/>
          <p:cNvSpPr/>
          <p:nvPr/>
        </p:nvSpPr>
        <p:spPr>
          <a:xfrm>
            <a:off x="4362258" y="2559287"/>
            <a:ext cx="765900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Inputs given as a function of latitude, longitude, in a 5</a:t>
            </a:r>
            <a:r>
              <a:rPr lang="en-GB" sz="1400" spc="-1" dirty="0">
                <a:solidFill>
                  <a:srgbClr val="FFFFFF"/>
                </a:solidFill>
                <a:latin typeface="Century Gothic"/>
                <a:ea typeface="DejaVu Sans"/>
              </a:rPr>
              <a:t>º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x 5º grid, and season.</a:t>
            </a:r>
            <a:endParaRPr kumimoji="0" lang="en-GB" sz="14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8" name="Picture 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34792" y="2967126"/>
            <a:ext cx="4695208" cy="3360938"/>
          </a:xfrm>
          <a:prstGeom prst="rect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646E-8D7B-4B79-9C91-B21D6820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7897C-7680-440E-B228-4E6F0F991210}" type="slidenum">
              <a:rPr kumimoji="0" lang="pt-PT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PT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432CE-4D29-1663-4A5C-B12FFD1E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15531496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2CA2D2-5422-6FF0-F0D2-F1F86591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54" y="1509600"/>
            <a:ext cx="5121084" cy="49991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D65588-C646-530E-C348-128F300C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779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57B40-0D21-AF19-FADD-60F95EDED159}"/>
              </a:ext>
            </a:extLst>
          </p:cNvPr>
          <p:cNvSpPr txBox="1"/>
          <p:nvPr/>
        </p:nvSpPr>
        <p:spPr>
          <a:xfrm>
            <a:off x="207348" y="290283"/>
            <a:ext cx="11553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282828"/>
                </a:solidFill>
                <a:latin typeface="Titillium Web" panose="00000500000000000000" pitchFamily="2" charset="0"/>
              </a:rPr>
              <a:t>Validation of </a:t>
            </a:r>
            <a:r>
              <a:rPr lang="en-GB" sz="3200" dirty="0" err="1">
                <a:solidFill>
                  <a:srgbClr val="282828"/>
                </a:solidFill>
                <a:latin typeface="Titillium Web" panose="00000500000000000000" pitchFamily="2" charset="0"/>
              </a:rPr>
              <a:t>dMEREM</a:t>
            </a:r>
            <a:r>
              <a:rPr lang="en-GB" sz="3200" dirty="0">
                <a:solidFill>
                  <a:srgbClr val="282828"/>
                </a:solidFill>
                <a:latin typeface="Titillium Web" panose="00000500000000000000" pitchFamily="2" charset="0"/>
              </a:rPr>
              <a:t>, the Detailed Mars Energetic Radiation Environment Model, with RAD Data from the Surface of Mars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6E21A-074E-98C1-FBE1-31350B9B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3" y="3047558"/>
            <a:ext cx="4362640" cy="2923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ACED3-7C3D-A813-CE93-30E8A7C5B484}"/>
              </a:ext>
            </a:extLst>
          </p:cNvPr>
          <p:cNvSpPr txBox="1"/>
          <p:nvPr/>
        </p:nvSpPr>
        <p:spPr>
          <a:xfrm>
            <a:off x="488804" y="2294271"/>
            <a:ext cx="356379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Protons at the surface of Mars</a:t>
            </a:r>
            <a:br>
              <a:rPr lang="en-GB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67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2017</a:t>
            </a:r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F8323-F6E1-2CC8-4EA0-57358CFCC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24" y="3047557"/>
            <a:ext cx="4277976" cy="2923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3637A-2F4A-7A76-FB29-DE199A0D535A}"/>
              </a:ext>
            </a:extLst>
          </p:cNvPr>
          <p:cNvSpPr txBox="1"/>
          <p:nvPr/>
        </p:nvSpPr>
        <p:spPr>
          <a:xfrm>
            <a:off x="6690440" y="2294271"/>
            <a:ext cx="330250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867" err="1">
                <a:latin typeface="Titillium Web" panose="00000500000000000000" pitchFamily="2" charset="0"/>
              </a:rPr>
              <a:t>Protons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r>
              <a:rPr lang="pt-PT" sz="1867" err="1">
                <a:latin typeface="Titillium Web" panose="00000500000000000000" pitchFamily="2" charset="0"/>
              </a:rPr>
              <a:t>at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r>
              <a:rPr lang="pt-PT" sz="1867" err="1">
                <a:latin typeface="Titillium Web" panose="00000500000000000000" pitchFamily="2" charset="0"/>
              </a:rPr>
              <a:t>the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r>
              <a:rPr lang="pt-PT" sz="1867" err="1">
                <a:latin typeface="Titillium Web" panose="00000500000000000000" pitchFamily="2" charset="0"/>
              </a:rPr>
              <a:t>surface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r>
              <a:rPr lang="pt-PT" sz="1867" err="1">
                <a:latin typeface="Titillium Web" panose="00000500000000000000" pitchFamily="2" charset="0"/>
              </a:rPr>
              <a:t>of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r>
              <a:rPr lang="pt-PT" sz="1867" err="1">
                <a:latin typeface="Titillium Web" panose="00000500000000000000" pitchFamily="2" charset="0"/>
              </a:rPr>
              <a:t>Mars</a:t>
            </a:r>
            <a:r>
              <a:rPr lang="pt-PT" sz="1867">
                <a:latin typeface="Titillium Web" panose="00000500000000000000" pitchFamily="2" charset="0"/>
              </a:rPr>
              <a:t> </a:t>
            </a:r>
            <a:br>
              <a:rPr lang="pt-PT" sz="1867">
                <a:latin typeface="Titillium Web" panose="00000500000000000000" pitchFamily="2" charset="0"/>
              </a:rPr>
            </a:br>
            <a:r>
              <a:rPr lang="pt-PT" sz="1867" err="1">
                <a:latin typeface="Titillium Web" panose="00000500000000000000" pitchFamily="2" charset="0"/>
              </a:rPr>
              <a:t>Nov</a:t>
            </a:r>
            <a:r>
              <a:rPr lang="pt-PT" sz="1867">
                <a:latin typeface="Titillium Web" panose="00000500000000000000" pitchFamily="2" charset="0"/>
              </a:rPr>
              <a:t> 2015 – Jan 2016</a:t>
            </a:r>
            <a:endParaRPr lang="en-GB" sz="2400">
              <a:latin typeface="Titillium Web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E6437-F27F-618E-6416-22CDB6ABD367}"/>
              </a:ext>
            </a:extLst>
          </p:cNvPr>
          <p:cNvSpPr txBox="1"/>
          <p:nvPr/>
        </p:nvSpPr>
        <p:spPr>
          <a:xfrm>
            <a:off x="836210" y="6282344"/>
            <a:ext cx="1008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itillium Web" panose="00000500000000000000" pitchFamily="2" charset="0"/>
              </a:rPr>
              <a:t>P. Gonçalves L. Arruda, M. Pinto, , Front. Astron. Space Sci., 21 February 2022, Sec. Planetary Science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BEAFC-4F37-1D66-0557-A9693BAF2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77" y="1284229"/>
            <a:ext cx="2032176" cy="290194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3EC9538-D61C-57FA-4DC1-EE81407C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7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33" y="378745"/>
            <a:ext cx="9404723" cy="140053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30 </a:t>
            </a:r>
            <a:r>
              <a:rPr lang="pt-PT" dirty="0" err="1">
                <a:solidFill>
                  <a:schemeClr val="tx1"/>
                </a:solidFill>
              </a:rPr>
              <a:t>days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on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Mars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08378" y="2526257"/>
          <a:ext cx="5387622" cy="9028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5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90600" algn="l"/>
                        </a:tabLst>
                      </a:pPr>
                      <a:r>
                        <a:rPr lang="pt-PT" sz="1600" b="1" dirty="0" err="1">
                          <a:solidFill>
                            <a:schemeClr val="tx1"/>
                          </a:solidFill>
                        </a:rPr>
                        <a:t>Mars</a:t>
                      </a:r>
                      <a:r>
                        <a:rPr lang="pt-PT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1600" b="1" dirty="0" err="1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pt-PT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90600" algn="l"/>
                        </a:tabLst>
                      </a:pPr>
                      <a:r>
                        <a:rPr lang="pt-PT" sz="1600" b="1" dirty="0" err="1">
                          <a:solidFill>
                            <a:schemeClr val="tx1"/>
                          </a:solidFill>
                        </a:rPr>
                        <a:t>Ambient</a:t>
                      </a:r>
                      <a:r>
                        <a:rPr lang="pt-PT" sz="1600" b="1" baseline="0" dirty="0">
                          <a:solidFill>
                            <a:schemeClr val="tx1"/>
                          </a:solidFill>
                        </a:rPr>
                        <a:t> Dose </a:t>
                      </a:r>
                      <a:r>
                        <a:rPr lang="pt-PT" sz="1600" b="1" baseline="0" dirty="0" err="1">
                          <a:solidFill>
                            <a:schemeClr val="tx1"/>
                          </a:solidFill>
                        </a:rPr>
                        <a:t>Equivalent</a:t>
                      </a:r>
                      <a:r>
                        <a:rPr lang="pt-PT" sz="1600" b="1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pt-PT" sz="1600" b="1" baseline="0" dirty="0" err="1">
                          <a:solidFill>
                            <a:schemeClr val="tx1"/>
                          </a:solidFill>
                        </a:rPr>
                        <a:t>mSv</a:t>
                      </a:r>
                      <a:r>
                        <a:rPr lang="pt-PT" sz="1600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90600" algn="l"/>
                        </a:tabLs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Viking 1/Phoenix/ Mawrth *</a:t>
                      </a:r>
                      <a:endParaRPr lang="pt-PT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90600" algn="l"/>
                        </a:tabLs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21.0/20.3/14.4</a:t>
                      </a:r>
                      <a:endParaRPr lang="pt-PT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5033" y="1340514"/>
            <a:ext cx="940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7A7D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ova Cond"/>
                <a:ea typeface="Times New Roman"/>
                <a:cs typeface="Times New Roman"/>
              </a:rPr>
              <a:t>30 days on the Martian surface at Solar Minimum (worst case for GCR)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7A7D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ova Cond"/>
                <a:ea typeface="+mn-ea"/>
                <a:cs typeface="Times New Roman"/>
              </a:rPr>
              <a:t>Effect of Galactic Cosmic Rays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srgbClr val="17A7D5">
                  <a:lumMod val="60000"/>
                  <a:lumOff val="40000"/>
                </a:srgbClr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2111" y="6100606"/>
            <a:ext cx="116339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In “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Characterization of the Martian radiation environment on selected locations using the ESA Mars Energetic Radiation Environment Models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”, 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Icarus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218 (2012) 723–734,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S. McKenna-Lawlor, P. Gonçalves, A. Keating,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B.bMorgado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 D.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Heynderickx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, P.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Nieminen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, G.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Santin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, P.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Truscot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, F. Lei, B.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Foing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 and 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Times New Roman" pitchFamily="18" charset="0"/>
                <a:cs typeface="Arial" pitchFamily="34" charset="0"/>
              </a:rPr>
              <a:t>Balaz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78" y="3906922"/>
            <a:ext cx="5387622" cy="142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15-20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mSv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/30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days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= 0,5- 0,7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mSv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/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day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29A9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~ &lt; anual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limit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for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Earth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radiation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workers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29A9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~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Daily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dose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ISS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73EBC-4C8D-45FE-BD59-4AB800088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253" y="1916393"/>
            <a:ext cx="5593747" cy="37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76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8"/>
          <p:cNvSpPr txBox="1">
            <a:spLocks/>
          </p:cNvSpPr>
          <p:nvPr/>
        </p:nvSpPr>
        <p:spPr>
          <a:xfrm>
            <a:off x="3279199" y="85857"/>
            <a:ext cx="5633605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32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NASA’s</a:t>
            </a:r>
            <a:r>
              <a:rPr lang="pt-PT" sz="32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PT" sz="32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three</a:t>
            </a:r>
            <a:r>
              <a:rPr lang="pt-PT" sz="32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PT" sz="32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mission</a:t>
            </a:r>
            <a:r>
              <a:rPr lang="pt-PT" sz="32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PT" sz="32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profiles</a:t>
            </a:r>
            <a:endParaRPr lang="pt-PT" sz="3200" b="1" cap="none" dirty="0">
              <a:solidFill>
                <a:srgbClr val="FFFFFF"/>
              </a:solidFill>
              <a:effectLst>
                <a:glow rad="228600">
                  <a:srgbClr val="E9A03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Grupo 5"/>
          <p:cNvGrpSpPr/>
          <p:nvPr/>
        </p:nvGrpSpPr>
        <p:grpSpPr>
          <a:xfrm>
            <a:off x="7349846" y="620689"/>
            <a:ext cx="2364557" cy="5678679"/>
            <a:chOff x="7722388" y="692696"/>
            <a:chExt cx="3152742" cy="5678679"/>
          </a:xfrm>
        </p:grpSpPr>
        <p:grpSp>
          <p:nvGrpSpPr>
            <p:cNvPr id="5" name="Grupo 29"/>
            <p:cNvGrpSpPr/>
            <p:nvPr/>
          </p:nvGrpSpPr>
          <p:grpSpPr>
            <a:xfrm>
              <a:off x="7722388" y="692696"/>
              <a:ext cx="3152742" cy="2793505"/>
              <a:chOff x="392492" y="554016"/>
              <a:chExt cx="3152742" cy="2793505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492" y="985789"/>
                <a:ext cx="3152742" cy="2361732"/>
              </a:xfrm>
              <a:prstGeom prst="rect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</a:ln>
            </p:spPr>
          </p:pic>
          <p:sp>
            <p:nvSpPr>
              <p:cNvPr id="27" name="Retângulo 26"/>
              <p:cNvSpPr/>
              <p:nvPr/>
            </p:nvSpPr>
            <p:spPr>
              <a:xfrm>
                <a:off x="1139695" y="554016"/>
                <a:ext cx="16649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Short </a:t>
                </a:r>
                <a:r>
                  <a:rPr lang="pt-PT" sz="20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stay</a:t>
                </a:r>
                <a:endParaRPr lang="pt-PT" sz="2000" b="1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upo 30"/>
            <p:cNvGrpSpPr/>
            <p:nvPr/>
          </p:nvGrpSpPr>
          <p:grpSpPr>
            <a:xfrm>
              <a:off x="7722388" y="3573016"/>
              <a:ext cx="3152742" cy="2798359"/>
              <a:chOff x="5459341" y="643400"/>
              <a:chExt cx="3152742" cy="2798359"/>
            </a:xfrm>
          </p:grpSpPr>
          <p:pic>
            <p:nvPicPr>
              <p:cNvPr id="26" name="Imagem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9341" y="1074437"/>
                <a:ext cx="3152742" cy="2367322"/>
              </a:xfrm>
              <a:prstGeom prst="rect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</a:ln>
            </p:spPr>
          </p:pic>
          <p:sp>
            <p:nvSpPr>
              <p:cNvPr id="28" name="Retângulo 27"/>
              <p:cNvSpPr/>
              <p:nvPr/>
            </p:nvSpPr>
            <p:spPr>
              <a:xfrm>
                <a:off x="5897628" y="643400"/>
                <a:ext cx="227617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Long </a:t>
                </a:r>
                <a:r>
                  <a:rPr lang="pt-PT" sz="20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stay</a:t>
                </a:r>
                <a:r>
                  <a:rPr lang="pt-PT" sz="20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i), </a:t>
                </a:r>
                <a:r>
                  <a:rPr lang="pt-PT" sz="20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ii</a:t>
                </a:r>
                <a:r>
                  <a:rPr lang="pt-PT" sz="20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p:grpSp>
      </p:grpSp>
      <p:sp>
        <p:nvSpPr>
          <p:cNvPr id="29" name="Retângulo 28"/>
          <p:cNvSpPr/>
          <p:nvPr/>
        </p:nvSpPr>
        <p:spPr>
          <a:xfrm>
            <a:off x="3842162" y="2133453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 err="1">
                <a:solidFill>
                  <a:srgbClr val="FFFFFF"/>
                </a:solidFill>
                <a:latin typeface="Calibri" panose="020F0502020204030204" pitchFamily="34" charset="0"/>
              </a:rPr>
              <a:t>Comparison</a:t>
            </a:r>
            <a:endParaRPr lang="pt-PT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83768" y="685800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Proposed</a:t>
            </a: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 (2015) </a:t>
            </a: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by</a:t>
            </a: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 NASA for 2030’s</a:t>
            </a:r>
          </a:p>
          <a:p>
            <a:pPr marL="342900" indent="-342900">
              <a:buClr>
                <a:srgbClr val="E9A039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1 – Short </a:t>
            </a: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stay</a:t>
            </a:r>
            <a:endParaRPr lang="pt-PT" sz="2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342900" indent="-342900">
              <a:buClr>
                <a:srgbClr val="E9A039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2 – Long </a:t>
            </a: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stay</a:t>
            </a: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 i)</a:t>
            </a:r>
          </a:p>
          <a:p>
            <a:pPr marL="342900" indent="-342900">
              <a:buClr>
                <a:srgbClr val="E9A039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3 – Long </a:t>
            </a: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stay</a:t>
            </a: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ii</a:t>
            </a:r>
            <a:r>
              <a:rPr lang="pt-PT" sz="2000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1334" y="2515316"/>
            <a:ext cx="4212468" cy="3601160"/>
          </a:xfrm>
          <a:prstGeom prst="rect">
            <a:avLst/>
          </a:prstGeom>
          <a:ln w="28575">
            <a:solidFill>
              <a:srgbClr val="C47C16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667285" y="6114703"/>
            <a:ext cx="5650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Calisto MT"/>
              </a:rPr>
              <a:t>https://nssdc.gsfc.nasa.gov/planetary/mars/marsprof.html (Nov. 2015)</a:t>
            </a:r>
          </a:p>
        </p:txBody>
      </p:sp>
    </p:spTree>
    <p:extLst>
      <p:ext uri="{BB962C8B-B14F-4D97-AF65-F5344CB8AC3E}">
        <p14:creationId xmlns:p14="http://schemas.microsoft.com/office/powerpoint/2010/main" val="1749436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8"/>
          <p:cNvSpPr txBox="1">
            <a:spLocks/>
          </p:cNvSpPr>
          <p:nvPr/>
        </p:nvSpPr>
        <p:spPr>
          <a:xfrm>
            <a:off x="3279200" y="85859"/>
            <a:ext cx="5633605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32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Dose </a:t>
            </a:r>
            <a:r>
              <a:rPr lang="pt-PT" sz="32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Calculations</a:t>
            </a:r>
            <a:endParaRPr lang="pt-PT" sz="3200" b="1" cap="none" dirty="0">
              <a:solidFill>
                <a:srgbClr val="FFFFFF"/>
              </a:solidFill>
              <a:effectLst>
                <a:glow rad="228600">
                  <a:srgbClr val="E9A03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9B2AA92-7104-4A93-9D2D-F96D2F032562}"/>
              </a:ext>
            </a:extLst>
          </p:cNvPr>
          <p:cNvSpPr txBox="1"/>
          <p:nvPr/>
        </p:nvSpPr>
        <p:spPr>
          <a:xfrm>
            <a:off x="1883532" y="4869160"/>
            <a:ext cx="8478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E9A039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Equivalent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doses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with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shielding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are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of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same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order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of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astronauts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career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dose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limits</a:t>
            </a:r>
            <a:endParaRPr lang="pt-PT" sz="22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342900" indent="-342900" algn="just">
              <a:buClr>
                <a:srgbClr val="E9A039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30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days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dose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limit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(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deterministic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effects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): </a:t>
            </a:r>
            <a:r>
              <a:rPr lang="pt-PT" sz="2200" dirty="0">
                <a:solidFill>
                  <a:srgbClr val="00B0F0"/>
                </a:solidFill>
                <a:latin typeface="Calibri" panose="020F0502020204030204" pitchFamily="34" charset="0"/>
              </a:rPr>
              <a:t>0.25 </a:t>
            </a:r>
            <a:r>
              <a:rPr lang="pt-PT" sz="2200" dirty="0" err="1">
                <a:solidFill>
                  <a:srgbClr val="00B0F0"/>
                </a:solidFill>
                <a:latin typeface="Calibri" panose="020F0502020204030204" pitchFamily="34" charset="0"/>
              </a:rPr>
              <a:t>Sv</a:t>
            </a:r>
            <a:r>
              <a:rPr lang="pt-PT" sz="2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quivalent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dose for SEP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with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shielding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is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10%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of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this</a:t>
            </a:r>
            <a:r>
              <a:rPr lang="pt-PT" sz="2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pt-PT" sz="2200" dirty="0" err="1">
                <a:solidFill>
                  <a:srgbClr val="FFFFFF"/>
                </a:solidFill>
                <a:latin typeface="Calibri" panose="020F0502020204030204" pitchFamily="34" charset="0"/>
              </a:rPr>
              <a:t>value</a:t>
            </a:r>
            <a:endParaRPr lang="pt-PT" sz="2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E7512F9-54C2-4369-8139-809B59C3EF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532" y="2238294"/>
            <a:ext cx="5670630" cy="2558858"/>
          </a:xfrm>
          <a:prstGeom prst="rect">
            <a:avLst/>
          </a:prstGeom>
        </p:spPr>
      </p:pic>
      <p:pic>
        <p:nvPicPr>
          <p:cNvPr id="21" name="Imagem 20" descr="Uma imagem com coisa, dispositivo&#10;&#10;Descrição gerada com confiança alta">
            <a:extLst>
              <a:ext uri="{FF2B5EF4-FFF2-40B4-BE49-F238E27FC236}">
                <a16:creationId xmlns:a16="http://schemas.microsoft.com/office/drawing/2014/main" id="{BDCA5910-B2B0-45B2-AF22-BC3C72570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58" y="1102373"/>
            <a:ext cx="1674186" cy="1065214"/>
          </a:xfrm>
          <a:prstGeom prst="rect">
            <a:avLst/>
          </a:prstGeom>
        </p:spPr>
      </p:pic>
      <p:pic>
        <p:nvPicPr>
          <p:cNvPr id="22" name="Imagem 21" descr="Uma imagem com coisa&#10;&#10;Descrição gerada com confiança alta">
            <a:extLst>
              <a:ext uri="{FF2B5EF4-FFF2-40B4-BE49-F238E27FC236}">
                <a16:creationId xmlns:a16="http://schemas.microsoft.com/office/drawing/2014/main" id="{070755F2-0C81-4AA8-8EEA-4E90446755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7" y="1096292"/>
            <a:ext cx="1887998" cy="1025789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87F3874-9FCA-4168-8D6A-CA74BE75A812}"/>
              </a:ext>
            </a:extLst>
          </p:cNvPr>
          <p:cNvSpPr/>
          <p:nvPr/>
        </p:nvSpPr>
        <p:spPr>
          <a:xfrm>
            <a:off x="8036875" y="2418204"/>
            <a:ext cx="2081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Stochastic - 3% REID</a:t>
            </a:r>
            <a:endParaRPr lang="en-US" dirty="0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051F65A-18C8-4625-844E-4939BF6717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0188" y="2852936"/>
            <a:ext cx="2627175" cy="1618316"/>
          </a:xfrm>
          <a:prstGeom prst="rect">
            <a:avLst/>
          </a:prstGeom>
        </p:spPr>
      </p:pic>
      <p:sp>
        <p:nvSpPr>
          <p:cNvPr id="10" name="Título 18">
            <a:extLst>
              <a:ext uri="{FF2B5EF4-FFF2-40B4-BE49-F238E27FC236}">
                <a16:creationId xmlns:a16="http://schemas.microsoft.com/office/drawing/2014/main" id="{68630223-1A2C-4A26-AE29-3D4A9BF6A074}"/>
              </a:ext>
            </a:extLst>
          </p:cNvPr>
          <p:cNvSpPr txBox="1">
            <a:spLocks/>
          </p:cNvSpPr>
          <p:nvPr/>
        </p:nvSpPr>
        <p:spPr>
          <a:xfrm>
            <a:off x="3279198" y="476676"/>
            <a:ext cx="73888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24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Results</a:t>
            </a:r>
            <a:r>
              <a:rPr lang="pt-PT" sz="24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PT" sz="24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comparison</a:t>
            </a:r>
            <a:r>
              <a:rPr lang="pt-PT" sz="24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PT" sz="24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</a:t>
            </a:r>
            <a:r>
              <a:rPr lang="pt-PT" sz="2400" b="1" cap="none" dirty="0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NCRP/NASA </a:t>
            </a:r>
            <a:r>
              <a:rPr lang="pt-PT" sz="2400" b="1" cap="none" dirty="0" err="1">
                <a:solidFill>
                  <a:srgbClr val="FFFFFF"/>
                </a:solidFill>
                <a:effectLst>
                  <a:glow rad="228600">
                    <a:srgbClr val="E9A03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limits</a:t>
            </a:r>
            <a:endParaRPr lang="pt-PT" sz="2400" b="1" cap="none" dirty="0">
              <a:solidFill>
                <a:srgbClr val="FFFFFF"/>
              </a:solidFill>
              <a:effectLst>
                <a:glow rad="228600">
                  <a:srgbClr val="E9A03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22939D-4312-4216-93EF-C69A5E9B7834}"/>
              </a:ext>
            </a:extLst>
          </p:cNvPr>
          <p:cNvSpPr/>
          <p:nvPr/>
        </p:nvSpPr>
        <p:spPr>
          <a:xfrm>
            <a:off x="4691845" y="3265106"/>
            <a:ext cx="1996010" cy="1027991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noFill/>
              <a:latin typeface="Calisto M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C7999A-770E-4D1A-8D63-CE972977C86C}"/>
              </a:ext>
            </a:extLst>
          </p:cNvPr>
          <p:cNvSpPr/>
          <p:nvPr/>
        </p:nvSpPr>
        <p:spPr>
          <a:xfrm>
            <a:off x="5184375" y="4480991"/>
            <a:ext cx="425573" cy="37153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5406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423"/>
          <p:cNvPicPr/>
          <p:nvPr/>
        </p:nvPicPr>
        <p:blipFill>
          <a:blip r:embed="rId3"/>
          <a:stretch/>
        </p:blipFill>
        <p:spPr>
          <a:xfrm>
            <a:off x="817920" y="1523880"/>
            <a:ext cx="10350000" cy="5159160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1852560" y="226800"/>
            <a:ext cx="822672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all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...it is possible !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8737200" y="6477120"/>
            <a:ext cx="284220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E0F6A-2ED0-4E29-A881-E7032477AB1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1117440" y="1676520"/>
            <a:ext cx="9954000" cy="11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</a:rPr>
              <a:t>It is possible to remain in Martian surface for some time with no serious risk for the astronauts!</a:t>
            </a: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</a:rPr>
              <a:t>For longer permanences shelters are required...</a:t>
            </a: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pic>
        <p:nvPicPr>
          <p:cNvPr id="9" name="Video 8">
            <a:extLst>
              <a:ext uri="{FF2B5EF4-FFF2-40B4-BE49-F238E27FC236}">
                <a16:creationId xmlns:a16="http://schemas.microsoft.com/office/drawing/2014/main" id="{7A7158AA-6F35-4763-18AD-177B855D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0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C72D-B232-4611-AD85-D2622C643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5334000" cy="3535018"/>
          </a:xfrm>
        </p:spPr>
        <p:txBody>
          <a:bodyPr anchor="ctr">
            <a:normAutofit/>
          </a:bodyPr>
          <a:lstStyle/>
          <a:p>
            <a:pPr algn="l"/>
            <a:r>
              <a:rPr lang="pt-PT" sz="8000">
                <a:solidFill>
                  <a:srgbClr val="FFFFFF"/>
                </a:solidFill>
              </a:rPr>
              <a:t>Jupiter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60199-BE79-45AC-983B-01E03373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333998"/>
            <a:ext cx="5334000" cy="762000"/>
          </a:xfrm>
        </p:spPr>
        <p:txBody>
          <a:bodyPr anchor="t">
            <a:normAutofit/>
          </a:bodyPr>
          <a:lstStyle/>
          <a:p>
            <a:pPr algn="l"/>
            <a:r>
              <a:rPr lang="pt-PT">
                <a:solidFill>
                  <a:srgbClr val="FFFFFF"/>
                </a:solidFill>
              </a:rPr>
              <a:t>Beyond the belt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C5D96-A671-4EA8-86F9-AE26E0F3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4742868-CE9D-48F2-9445-ED38D69C721D}" type="slidenum">
              <a:rPr kumimoji="0" lang="pt-PT" sz="4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PT" sz="40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976D-4840-ADC9-9E77-D9D919B2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18393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l"/>
            <a:r>
              <a:rPr lang="pt-PT" dirty="0">
                <a:solidFill>
                  <a:srgbClr val="C00000"/>
                </a:solidFill>
              </a:rPr>
              <a:t>Solar </a:t>
            </a:r>
            <a:r>
              <a:rPr lang="pt-PT" dirty="0" err="1">
                <a:solidFill>
                  <a:srgbClr val="C00000"/>
                </a:solidFill>
              </a:rPr>
              <a:t>Wind</a:t>
            </a:r>
            <a:endParaRPr lang="pt-PT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09/07/2025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r="1912"/>
          <a:stretch>
            <a:fillRect/>
          </a:stretch>
        </p:blipFill>
        <p:spPr bwMode="auto">
          <a:xfrm>
            <a:off x="1790962" y="4150846"/>
            <a:ext cx="3767406" cy="194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2249" y="944205"/>
            <a:ext cx="2821457" cy="296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5000" y="990601"/>
            <a:ext cx="487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Continuous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flux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charged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particles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Sun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~400km/s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mainly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e-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p (E~0.5MeV)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~10</a:t>
            </a:r>
            <a:r>
              <a:rPr lang="pt-PT" baseline="30000" dirty="0">
                <a:solidFill>
                  <a:prstClr val="black"/>
                </a:solidFill>
                <a:latin typeface="Calibri"/>
              </a:rPr>
              <a:t>12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particles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/m</a:t>
            </a:r>
            <a:r>
              <a:rPr lang="pt-PT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.s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  ~4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days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reach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Earth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(1UA).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First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continuous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observation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by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spacecraft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Mariner 2 (1962).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Detailed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measurement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by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spacecraft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Ulysses (3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orbits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).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Swepts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”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solar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magnetic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 to IP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space</a:t>
            </a:r>
            <a:endParaRPr lang="pt-PT" dirty="0">
              <a:solidFill>
                <a:prstClr val="black"/>
              </a:solidFill>
              <a:latin typeface="Calibri"/>
            </a:endParaRPr>
          </a:p>
          <a:p>
            <a:r>
              <a:rPr lang="pt-PT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9916" y="4374398"/>
            <a:ext cx="2079784" cy="132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 l="2616" t="4295" r="3923" b="3221"/>
          <a:stretch>
            <a:fillRect/>
          </a:stretch>
        </p:blipFill>
        <p:spPr bwMode="auto">
          <a:xfrm>
            <a:off x="8737600" y="3960312"/>
            <a:ext cx="1620832" cy="195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5887F-51B4-3DEE-D5A7-A11BE45C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7AD9-D97D-403C-A6F7-EC8059C2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JUICE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ESA L-Mission to the Jovian System 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2A884-26E5-42B2-98F2-529B164E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4742868-CE9D-48F2-9445-ED38D69C721D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13" name="Picture 12" descr="MEDIUM_10686_2008_9127_Fig5_HTML.jpg">
            <a:extLst>
              <a:ext uri="{FF2B5EF4-FFF2-40B4-BE49-F238E27FC236}">
                <a16:creationId xmlns:a16="http://schemas.microsoft.com/office/drawing/2014/main" id="{9057CFD8-644B-419A-B070-FDFD2F8956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3" y="459602"/>
            <a:ext cx="8148804" cy="639681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B827C-35E6-BD22-AD5A-2F311430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1312197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625" y="165532"/>
            <a:ext cx="10024675" cy="65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09394" y="6430857"/>
            <a:ext cx="3164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Slide: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courtesy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of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Insoo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Jun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(RADECS 2012)</a:t>
            </a: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FFA877E4-677F-85F0-F166-A6599592E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95" y="1568226"/>
            <a:ext cx="3528060" cy="9677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B8AA8C-3498-05D9-49F0-8A3E810B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F0D576-D2D6-A2BD-F31E-3F66EF87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  <p:extLst>
      <p:ext uri="{BB962C8B-B14F-4D97-AF65-F5344CB8AC3E}">
        <p14:creationId xmlns:p14="http://schemas.microsoft.com/office/powerpoint/2010/main" val="3264450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405410"/>
            <a:ext cx="9144000" cy="965200"/>
          </a:xfrm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Very Hard Electron Spectrum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690CCA-91C0-9387-EB39-D1C1E1302BB0}"/>
              </a:ext>
            </a:extLst>
          </p:cNvPr>
          <p:cNvGrpSpPr/>
          <p:nvPr/>
        </p:nvGrpSpPr>
        <p:grpSpPr>
          <a:xfrm>
            <a:off x="4618032" y="1440442"/>
            <a:ext cx="6553200" cy="5104481"/>
            <a:chOff x="2921207" y="1440442"/>
            <a:chExt cx="6553200" cy="5104481"/>
          </a:xfrm>
        </p:grpSpPr>
        <p:pic>
          <p:nvPicPr>
            <p:cNvPr id="4" name="Picture 3" descr="Electron_IntegralFlux_GEO.vs.Europa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207" y="1440442"/>
              <a:ext cx="6553200" cy="4444124"/>
            </a:xfrm>
            <a:prstGeom prst="rect">
              <a:avLst/>
            </a:prstGeom>
          </p:spPr>
        </p:pic>
        <p:grpSp>
          <p:nvGrpSpPr>
            <p:cNvPr id="5" name="Group 10"/>
            <p:cNvGrpSpPr/>
            <p:nvPr/>
          </p:nvGrpSpPr>
          <p:grpSpPr>
            <a:xfrm>
              <a:off x="4592180" y="1892258"/>
              <a:ext cx="3421247" cy="4652665"/>
              <a:chOff x="2971800" y="1676400"/>
              <a:chExt cx="3421247" cy="465266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276600" y="1676400"/>
                <a:ext cx="2362200" cy="4191000"/>
                <a:chOff x="3276600" y="1676400"/>
                <a:chExt cx="2362200" cy="4191000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3309850" y="5257800"/>
                  <a:ext cx="0" cy="609600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5638800" y="5257800"/>
                  <a:ext cx="0" cy="609600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3276600" y="1676400"/>
                  <a:ext cx="2362200" cy="3505200"/>
                </a:xfrm>
                <a:prstGeom prst="rect">
                  <a:avLst/>
                </a:prstGeom>
                <a:solidFill>
                  <a:srgbClr val="00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P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5257800" y="5867400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17D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ova Cond"/>
                    <a:ea typeface="+mn-ea"/>
                    <a:cs typeface="+mn-cs"/>
                  </a:rPr>
                  <a:t>40 MeV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71800" y="5867400"/>
                <a:ext cx="11835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17D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ova Cond"/>
                    <a:ea typeface="+mn-ea"/>
                    <a:cs typeface="+mn-cs"/>
                  </a:rPr>
                  <a:t>300 keV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451D9D-77C3-BE8F-43B1-84626A5A9052}"/>
              </a:ext>
            </a:extLst>
          </p:cNvPr>
          <p:cNvSpPr txBox="1"/>
          <p:nvPr/>
        </p:nvSpPr>
        <p:spPr>
          <a:xfrm>
            <a:off x="584200" y="1621410"/>
            <a:ext cx="3794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Trapped particles: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Main contributor to the Jovian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Jupiter’s trapped particles are much more energetic than the ones found on Earth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Jupiter‘s trapped electrons: up to 100MeV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Jupiter’s trapped protons: up to 1 GeV</a:t>
            </a:r>
          </a:p>
          <a:p>
            <a:pPr lvl="3"/>
            <a:endParaRPr lang="en-GB" dirty="0"/>
          </a:p>
          <a:p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52DB55-A084-C9B6-DBE9-D5D5E572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210D61D-6DCB-C553-6BEF-26B96127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</p:spTree>
    <p:extLst>
      <p:ext uri="{BB962C8B-B14F-4D97-AF65-F5344CB8AC3E}">
        <p14:creationId xmlns:p14="http://schemas.microsoft.com/office/powerpoint/2010/main" val="101261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B451-1BA5-4EE0-BD78-28100F92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02" y="0"/>
            <a:ext cx="10716218" cy="2270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JUICE</a:t>
            </a: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1" dirty="0" err="1">
                <a:solidFill>
                  <a:srgbClr val="EBEBEB"/>
                </a:solidFill>
              </a:rPr>
              <a:t>JUpiter</a:t>
            </a:r>
            <a:r>
              <a:rPr lang="en-US" sz="2200" b="1" dirty="0">
                <a:solidFill>
                  <a:srgbClr val="EBEBEB"/>
                </a:solidFill>
              </a:rPr>
              <a:t> </a:t>
            </a:r>
            <a:br>
              <a:rPr lang="en-US" sz="2200" b="1" dirty="0">
                <a:solidFill>
                  <a:srgbClr val="EBEBEB"/>
                </a:solidFill>
              </a:rPr>
            </a:br>
            <a:r>
              <a:rPr lang="en-US" sz="2200" b="1" dirty="0" err="1">
                <a:solidFill>
                  <a:srgbClr val="EBEBEB"/>
                </a:solidFill>
              </a:rPr>
              <a:t>ICy</a:t>
            </a:r>
            <a:r>
              <a:rPr lang="en-US" sz="2200" b="1" dirty="0">
                <a:solidFill>
                  <a:srgbClr val="EBEBEB"/>
                </a:solidFill>
              </a:rPr>
              <a:t> moons Explorer </a:t>
            </a:r>
            <a:br>
              <a:rPr lang="en-US" sz="2200" b="1" dirty="0">
                <a:solidFill>
                  <a:srgbClr val="EBEBEB"/>
                </a:solidFill>
              </a:rPr>
            </a:br>
            <a:br>
              <a:rPr lang="en-US" sz="2200" dirty="0">
                <a:solidFill>
                  <a:srgbClr val="EBEBEB"/>
                </a:solidFill>
              </a:rPr>
            </a:b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Exploring the emergence of habitable worlds around gas giants</a:t>
            </a:r>
            <a:endParaRPr lang="en-US" sz="2000" b="0" i="0" kern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7AA67-6C69-4D10-B97B-EC48BFDA1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2134" y="781036"/>
            <a:ext cx="3382297" cy="803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7.6 years cruise &amp; </a:t>
            </a:r>
          </a:p>
          <a:p>
            <a:r>
              <a:rPr lang="en-US" sz="1800" dirty="0">
                <a:solidFill>
                  <a:schemeClr val="tx1"/>
                </a:solidFill>
              </a:rPr>
              <a:t>3.5 years in the Jovian system</a:t>
            </a:r>
            <a:endParaRPr lang="en-US" sz="1800" b="0" i="0" kern="1200" cap="al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800" b="0" i="0" kern="1200" cap="al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42742-B620-4765-9DBF-4D23B13B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2" y="2271361"/>
            <a:ext cx="7200911" cy="44645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861D2-885F-D4DE-290A-0BB335D2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94D42-11E0-E138-62D0-36BEB1E4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4" y="1470825"/>
            <a:ext cx="3543309" cy="531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C894C-DDAE-DC08-4E96-D246264B25E9}"/>
              </a:ext>
            </a:extLst>
          </p:cNvPr>
          <p:cNvSpPr txBox="1"/>
          <p:nvPr/>
        </p:nvSpPr>
        <p:spPr>
          <a:xfrm>
            <a:off x="8436077" y="1750142"/>
            <a:ext cx="174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April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B2D1-87A6-0C65-3C17-179164B5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70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5A6754-79CF-93AB-19D5-022D6C25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  <a:t>The radiation environment in the solar system:</a:t>
            </a:r>
            <a:b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</a:br>
            <a: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  <a:t>Jupiter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57D70-952D-D52C-3C3C-3CDF16D4D686}"/>
              </a:ext>
            </a:extLst>
          </p:cNvPr>
          <p:cNvSpPr txBox="1"/>
          <p:nvPr/>
        </p:nvSpPr>
        <p:spPr>
          <a:xfrm>
            <a:off x="489401" y="1630665"/>
            <a:ext cx="11236434" cy="4475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To Jupiter – ESA Juice Mission (2023):   RADEM –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RADiation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 hard Electron Monitor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JUICE_CRUISE_trajectory">
            <a:hlinkClick r:id="" action="ppaction://media"/>
            <a:extLst>
              <a:ext uri="{FF2B5EF4-FFF2-40B4-BE49-F238E27FC236}">
                <a16:creationId xmlns:a16="http://schemas.microsoft.com/office/drawing/2014/main" id="{597C9039-7189-7BC9-756D-735FDF80D6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3687" y="2078183"/>
            <a:ext cx="7874294" cy="4423762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C29AD9B8-C9E9-79F3-A8E8-D69E2D7FBF6B}"/>
              </a:ext>
            </a:extLst>
          </p:cNvPr>
          <p:cNvSpPr txBox="1"/>
          <p:nvPr/>
        </p:nvSpPr>
        <p:spPr>
          <a:xfrm>
            <a:off x="1064059" y="6178428"/>
            <a:ext cx="84103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ESA Contract No. 4000137865/22/ES/JD - Expert support to BERM (</a:t>
            </a:r>
            <a:r>
              <a:rPr lang="en-GB" sz="105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BepiColombo</a:t>
            </a:r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 Environment Radiation Monitor) &amp; RADEM units on board </a:t>
            </a:r>
            <a:r>
              <a:rPr lang="en-GB" sz="105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BepiColombo</a:t>
            </a:r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 and JUICE spacecraft (LIP)</a:t>
            </a:r>
          </a:p>
          <a:p>
            <a:pPr algn="l"/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ESA Contact No. 4000110643/13/NL/HB - RADEM Proto-Flight Model (EFACEC, PSI, IDEAS, LIP)  </a:t>
            </a:r>
            <a:endParaRPr lang="en-GB" sz="1050" b="1" i="0" u="none" strike="noStrike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GB" sz="105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sz="1050" b="1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57F06-DAE5-36A2-CE07-90894565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9BD9B-0AA4-F765-A88C-A3397F6D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A Science &amp; Technology - #8: Successful integration of JUICE's  10.6-metre-long arm">
            <a:extLst>
              <a:ext uri="{FF2B5EF4-FFF2-40B4-BE49-F238E27FC236}">
                <a16:creationId xmlns:a16="http://schemas.microsoft.com/office/drawing/2014/main" id="{D9A097D5-0AE3-0E38-D3DA-3619A6706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12867"/>
          <a:stretch/>
        </p:blipFill>
        <p:spPr bwMode="auto">
          <a:xfrm>
            <a:off x="6604196" y="193153"/>
            <a:ext cx="5177085" cy="223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2B8A6BB-C110-1054-D8EB-3BFCB86A7E60}"/>
              </a:ext>
            </a:extLst>
          </p:cNvPr>
          <p:cNvSpPr txBox="1">
            <a:spLocks/>
          </p:cNvSpPr>
          <p:nvPr/>
        </p:nvSpPr>
        <p:spPr>
          <a:xfrm>
            <a:off x="1010219" y="819901"/>
            <a:ext cx="10771063" cy="9843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bg2"/>
                </a:solidFill>
                <a:latin typeface="Titillium Web" panose="00000500000000000000" pitchFamily="2" charset="0"/>
                <a:ea typeface="Titillium Web" panose="000005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GB" b="1" kern="0" dirty="0">
                <a:solidFill>
                  <a:srgbClr val="002060"/>
                </a:solidFill>
              </a:rPr>
              <a:t>JUICE Mission</a:t>
            </a:r>
          </a:p>
        </p:txBody>
      </p:sp>
      <p:pic>
        <p:nvPicPr>
          <p:cNvPr id="3" name="Picture 2" descr="JUICE mission logo">
            <a:extLst>
              <a:ext uri="{FF2B5EF4-FFF2-40B4-BE49-F238E27FC236}">
                <a16:creationId xmlns:a16="http://schemas.microsoft.com/office/drawing/2014/main" id="{6E52D7EE-547E-A9E1-DDD0-D55BBC19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39" y="1482298"/>
            <a:ext cx="1083733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timeline of earth's history&#10;&#10;Description automatically generated">
            <a:extLst>
              <a:ext uri="{FF2B5EF4-FFF2-40B4-BE49-F238E27FC236}">
                <a16:creationId xmlns:a16="http://schemas.microsoft.com/office/drawing/2014/main" id="{41DCA0BA-D5A0-4C82-217A-48AF68A4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6" y="3327807"/>
            <a:ext cx="10942965" cy="3157501"/>
          </a:xfrm>
          <a:prstGeom prst="rect">
            <a:avLst/>
          </a:prstGeom>
        </p:spPr>
      </p:pic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D1F41F5E-46EC-7507-76B5-591C9207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3" y="1804257"/>
            <a:ext cx="2165371" cy="14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404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2631B2-D070-413D-8C65-AF3A5E3DF42B}"/>
              </a:ext>
            </a:extLst>
          </p:cNvPr>
          <p:cNvSpPr/>
          <p:nvPr/>
        </p:nvSpPr>
        <p:spPr>
          <a:xfrm>
            <a:off x="274320" y="1203960"/>
            <a:ext cx="11582400" cy="535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50F7177D-8427-476A-8DA0-3EBDDA2D178C}"/>
              </a:ext>
            </a:extLst>
          </p:cNvPr>
          <p:cNvGrpSpPr>
            <a:grpSpLocks noChangeAspect="1"/>
          </p:cNvGrpSpPr>
          <p:nvPr/>
        </p:nvGrpSpPr>
        <p:grpSpPr>
          <a:xfrm>
            <a:off x="1100428" y="1375434"/>
            <a:ext cx="5555520" cy="3735360"/>
            <a:chOff x="1447800" y="804633"/>
            <a:chExt cx="6943725" cy="4667251"/>
          </a:xfrm>
        </p:grpSpPr>
        <p:pic>
          <p:nvPicPr>
            <p:cNvPr id="13" name="Picture 6" descr="File:Europa Earth Moon Comparison.png">
              <a:extLst>
                <a:ext uri="{FF2B5EF4-FFF2-40B4-BE49-F238E27FC236}">
                  <a16:creationId xmlns:a16="http://schemas.microsoft.com/office/drawing/2014/main" id="{285BE9F0-4380-40DE-AA79-A88BAF4F8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804633"/>
              <a:ext cx="6943725" cy="4667251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5F8FAB-8963-44E8-B772-E15FD41601BC}"/>
                </a:ext>
              </a:extLst>
            </p:cNvPr>
            <p:cNvSpPr txBox="1"/>
            <p:nvPr/>
          </p:nvSpPr>
          <p:spPr>
            <a:xfrm>
              <a:off x="2133600" y="4800601"/>
              <a:ext cx="1336775" cy="499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ova Cond"/>
                  <a:ea typeface="+mn-ea"/>
                  <a:cs typeface="+mn-cs"/>
                </a:rPr>
                <a:t>Europa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9EAC37-A6BC-47ED-A915-666B37B6E87C}"/>
              </a:ext>
            </a:extLst>
          </p:cNvPr>
          <p:cNvSpPr txBox="1"/>
          <p:nvPr/>
        </p:nvSpPr>
        <p:spPr>
          <a:xfrm>
            <a:off x="352980" y="541294"/>
            <a:ext cx="11425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Study the emergence of habitable worlds around gas giants</a:t>
            </a:r>
            <a:endParaRPr kumimoji="0" lang="pt-PT" sz="3600" b="1" i="0" u="none" strike="noStrike" kern="1200" cap="none" spc="0" normalizeH="0" baseline="0" noProof="0" dirty="0">
              <a:ln w="18000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 w="9525">
                <a:solidFill>
                  <a:srgbClr val="C417D5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Characterise  the Jupiter Icy Moons: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pt-PT" sz="2000" b="1" i="0" u="none" strike="noStrike" kern="1200" cap="none" spc="0" normalizeH="0" baseline="0" noProof="0" dirty="0" err="1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Ganymede</a:t>
            </a: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Europa </a:t>
            </a:r>
            <a:r>
              <a:rPr kumimoji="0" lang="pt-PT" sz="2000" b="1" i="0" u="none" strike="noStrike" kern="1200" cap="none" spc="0" normalizeH="0" baseline="0" noProof="0" dirty="0" err="1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Callisto</a:t>
            </a: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planetary objects and </a:t>
            </a:r>
            <a:r>
              <a:rPr kumimoji="0" lang="pt-PT" sz="2000" b="1" i="0" u="none" strike="noStrike" kern="1200" cap="none" spc="0" normalizeH="0" baseline="0" noProof="0" dirty="0" err="1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potential</a:t>
            </a: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habitats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 w="9525">
                  <a:solidFill>
                    <a:srgbClr val="C417D5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Explore the Jovian system as an archetype for gas giants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Cond"/>
              <a:ea typeface="+mn-ea"/>
              <a:cs typeface="+mn-cs"/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53837D08-C822-4210-98AA-27EDA0F46B30}"/>
              </a:ext>
            </a:extLst>
          </p:cNvPr>
          <p:cNvGrpSpPr>
            <a:grpSpLocks noChangeAspect="1"/>
          </p:cNvGrpSpPr>
          <p:nvPr/>
        </p:nvGrpSpPr>
        <p:grpSpPr>
          <a:xfrm>
            <a:off x="2623026" y="1326829"/>
            <a:ext cx="5555520" cy="3735360"/>
            <a:chOff x="474621" y="2685588"/>
            <a:chExt cx="7224376" cy="4879399"/>
          </a:xfrm>
        </p:grpSpPr>
        <p:pic>
          <p:nvPicPr>
            <p:cNvPr id="9" name="Picture 4" descr="File:Callisto Earth Moon Comparison.png">
              <a:extLst>
                <a:ext uri="{FF2B5EF4-FFF2-40B4-BE49-F238E27FC236}">
                  <a16:creationId xmlns:a16="http://schemas.microsoft.com/office/drawing/2014/main" id="{DA8DBCDB-37BF-49AD-8C11-EDFE60EEA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21" y="2685588"/>
              <a:ext cx="7224376" cy="4879399"/>
            </a:xfrm>
            <a:prstGeom prst="rect">
              <a:avLst/>
            </a:prstGeom>
            <a:no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5F7708-EB85-4860-A84C-A6204506755C}"/>
                </a:ext>
              </a:extLst>
            </p:cNvPr>
            <p:cNvSpPr txBox="1"/>
            <p:nvPr/>
          </p:nvSpPr>
          <p:spPr>
            <a:xfrm>
              <a:off x="1205371" y="6766645"/>
              <a:ext cx="1442918" cy="522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ova Cond"/>
                  <a:ea typeface="+mn-ea"/>
                  <a:cs typeface="+mn-cs"/>
                </a:rPr>
                <a:t>Callisto</a:t>
              </a:r>
            </a:p>
          </p:txBody>
        </p:sp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36C2D02B-3145-4D26-BE2F-268278D60ADC}"/>
              </a:ext>
            </a:extLst>
          </p:cNvPr>
          <p:cNvGrpSpPr>
            <a:grpSpLocks noChangeAspect="1"/>
          </p:cNvGrpSpPr>
          <p:nvPr/>
        </p:nvGrpSpPr>
        <p:grpSpPr>
          <a:xfrm>
            <a:off x="4440132" y="1326829"/>
            <a:ext cx="5555520" cy="3735360"/>
            <a:chOff x="2256426" y="-942945"/>
            <a:chExt cx="6943725" cy="4667251"/>
          </a:xfrm>
        </p:grpSpPr>
        <p:pic>
          <p:nvPicPr>
            <p:cNvPr id="6" name="Picture 2" descr="https://upload.wikimedia.org/wikipedia/commons/c/c7/Ganymed_Earth_Moon_Comparison.png">
              <a:extLst>
                <a:ext uri="{FF2B5EF4-FFF2-40B4-BE49-F238E27FC236}">
                  <a16:creationId xmlns:a16="http://schemas.microsoft.com/office/drawing/2014/main" id="{8FA94586-A992-44BB-9BD5-B2B8AAF8C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426" y="-942945"/>
              <a:ext cx="6943725" cy="4667251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8ADA9-8C90-42DE-A0EA-9124AAE3FC28}"/>
                </a:ext>
              </a:extLst>
            </p:cNvPr>
            <p:cNvSpPr txBox="1"/>
            <p:nvPr/>
          </p:nvSpPr>
          <p:spPr>
            <a:xfrm>
              <a:off x="2690638" y="3019455"/>
              <a:ext cx="1869721" cy="499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ova Cond"/>
                  <a:ea typeface="+mn-ea"/>
                  <a:cs typeface="+mn-cs"/>
                </a:rPr>
                <a:t>Ganymede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53987D-894C-261C-44FA-DA784BFF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4050" y="6545040"/>
            <a:ext cx="4572000" cy="365125"/>
          </a:xfrm>
        </p:spPr>
        <p:txBody>
          <a:bodyPr/>
          <a:lstStyle/>
          <a:p>
            <a:r>
              <a:rPr lang="en-US"/>
              <a:t>LIP Internship Program 2025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92F6564-9CEE-180D-746E-DD1A1885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091" y="4792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20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5A6754-79CF-93AB-19D5-022D6C25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88" y="575703"/>
            <a:ext cx="10972400" cy="1144800"/>
          </a:xfrm>
        </p:spPr>
        <p:txBody>
          <a:bodyPr/>
          <a:lstStyle/>
          <a:p>
            <a: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  <a:t>RADEM – </a:t>
            </a:r>
            <a:r>
              <a:rPr lang="en-US" sz="3200" b="1" dirty="0" err="1">
                <a:solidFill>
                  <a:schemeClr val="bg2"/>
                </a:solidFill>
                <a:latin typeface="Titillium Web" panose="00000500000000000000" pitchFamily="2" charset="0"/>
              </a:rPr>
              <a:t>RADiation</a:t>
            </a:r>
            <a: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  <a:t> hard Electron Monitor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2067D55-B488-2350-C7C6-F66F70BEA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87350" y="1720503"/>
            <a:ext cx="10392573" cy="4157671"/>
          </a:xfrm>
        </p:spPr>
        <p:txBody>
          <a:bodyPr/>
          <a:lstStyle/>
          <a:p>
            <a:pPr marL="0" indent="0"/>
            <a:r>
              <a:rPr lang="en-US" sz="1867" kern="1200" dirty="0">
                <a:solidFill>
                  <a:schemeClr val="bg2"/>
                </a:solidFill>
                <a:latin typeface="Titillium Web" panose="00000500000000000000" pitchFamily="2" charset="0"/>
                <a:ea typeface="+mn-ea"/>
                <a:cs typeface="+mn-cs"/>
              </a:rPr>
              <a:t>Measurement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kern="1200" dirty="0">
                <a:solidFill>
                  <a:schemeClr val="bg2"/>
                </a:solidFill>
                <a:latin typeface="Titillium Web" panose="00000500000000000000" pitchFamily="2" charset="0"/>
                <a:ea typeface="+mn-ea"/>
                <a:cs typeface="+mn-cs"/>
              </a:rPr>
              <a:t>electron </a:t>
            </a:r>
            <a:r>
              <a:rPr lang="en-US" sz="1867" dirty="0">
                <a:solidFill>
                  <a:schemeClr val="bg2"/>
                </a:solidFill>
                <a:latin typeface="Titillium Web" panose="00000500000000000000" pitchFamily="2" charset="0"/>
              </a:rPr>
              <a:t>and proton spectra</a:t>
            </a:r>
            <a:endParaRPr lang="en-US" sz="1867" kern="1200" dirty="0">
              <a:solidFill>
                <a:schemeClr val="bg2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kern="1200" dirty="0">
                <a:solidFill>
                  <a:schemeClr val="bg2"/>
                </a:solidFill>
                <a:latin typeface="Titillium Web" panose="00000500000000000000" pitchFamily="2" charset="0"/>
                <a:ea typeface="+mn-ea"/>
                <a:cs typeface="+mn-cs"/>
              </a:rPr>
              <a:t>ion LET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bg2"/>
                </a:solidFill>
                <a:latin typeface="Titillium Web" panose="00000500000000000000" pitchFamily="2" charset="0"/>
              </a:rPr>
              <a:t>electron directionality</a:t>
            </a:r>
            <a:endParaRPr lang="en-GB" sz="1867" b="1" dirty="0">
              <a:solidFill>
                <a:schemeClr val="bg2"/>
              </a:solidFill>
              <a:latin typeface="Titillium Web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042C63D-6DAF-E85E-F95E-C8C541859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27" y="3130508"/>
            <a:ext cx="3455804" cy="281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B3775D-A1F0-6114-8268-6BD3BB623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616" y="1650457"/>
            <a:ext cx="2683107" cy="24181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1ED48-6ADF-70BF-BD85-9A5DCDE54C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588" y="4309518"/>
            <a:ext cx="3455805" cy="20869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213BCD-8175-2518-61CC-E945A7B900DD}"/>
              </a:ext>
            </a:extLst>
          </p:cNvPr>
          <p:cNvSpPr txBox="1"/>
          <p:nvPr/>
        </p:nvSpPr>
        <p:spPr>
          <a:xfrm>
            <a:off x="566126" y="6508372"/>
            <a:ext cx="11213797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ESA Contract No. 4000137865/22/ES/JD - Expert support to BERM (</a:t>
            </a:r>
            <a:r>
              <a:rPr lang="en-GB" sz="1067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BepiColombo</a:t>
            </a:r>
            <a:r>
              <a:rPr lang="en-GB" sz="1067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Environment Radiation Monitor) &amp; RADEM units on board </a:t>
            </a:r>
            <a:r>
              <a:rPr lang="en-GB" sz="1067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BepiColombo</a:t>
            </a:r>
            <a:r>
              <a:rPr lang="en-GB" sz="1067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and JUICE spacecraft (LIP)</a:t>
            </a:r>
          </a:p>
          <a:p>
            <a:pPr defTabSz="1219170">
              <a:buClr>
                <a:srgbClr val="000000"/>
              </a:buClr>
            </a:pPr>
            <a:r>
              <a:rPr lang="en-GB" sz="1067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ESA Contact No. 4000110643/13/NL/HB - RADEM Proto-Flight Model (EFACEC, PSI, IDEAS, LIP)  </a:t>
            </a:r>
            <a:endParaRPr lang="en-GB" sz="1067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GB" sz="1067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GB" sz="1067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803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E23ABD-135D-8A9D-395D-2BA1B3D29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25" y="3754587"/>
            <a:ext cx="5365631" cy="304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23ABD-135D-8A9D-395D-2BA1B3D29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63" y="684011"/>
            <a:ext cx="5587642" cy="31663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43FAA7-20BD-7B1D-54B8-1B8EBD94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75" y="111717"/>
            <a:ext cx="10972800" cy="1144588"/>
          </a:xfrm>
        </p:spPr>
        <p:txBody>
          <a:bodyPr/>
          <a:lstStyle/>
          <a:p>
            <a: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  <a:t>RADEM – Cruise Phase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80249-D3D4-E090-65BD-328A8109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48" y="1070089"/>
            <a:ext cx="4466259" cy="3130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57ED6-3A6C-5A34-DC7C-11B24EDE8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601" y="4201075"/>
            <a:ext cx="3830225" cy="2629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121E29-EAAC-D547-8D72-369811DFAE8A}"/>
              </a:ext>
            </a:extLst>
          </p:cNvPr>
          <p:cNvSpPr txBox="1"/>
          <p:nvPr/>
        </p:nvSpPr>
        <p:spPr>
          <a:xfrm>
            <a:off x="5686964" y="3754587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/>
              <a:t>May 2024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836C75-D941-DB97-83C5-B1FC6A48FCE4}"/>
              </a:ext>
            </a:extLst>
          </p:cNvPr>
          <p:cNvSpPr txBox="1"/>
          <p:nvPr/>
        </p:nvSpPr>
        <p:spPr>
          <a:xfrm>
            <a:off x="5529480" y="76964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/>
              <a:t>March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532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193AEA3-8A99-CD5B-BAE7-B4E9712DFC1A}"/>
              </a:ext>
            </a:extLst>
          </p:cNvPr>
          <p:cNvSpPr txBox="1">
            <a:spLocks/>
          </p:cNvSpPr>
          <p:nvPr/>
        </p:nvSpPr>
        <p:spPr>
          <a:xfrm>
            <a:off x="1010219" y="819901"/>
            <a:ext cx="10771063" cy="9843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bg2"/>
                </a:solidFill>
                <a:latin typeface="Titillium Web" panose="00000500000000000000" pitchFamily="2" charset="0"/>
                <a:ea typeface="Titillium Web" panose="000005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GB" b="1" kern="0" dirty="0">
                <a:solidFill>
                  <a:srgbClr val="002060"/>
                </a:solidFill>
              </a:rPr>
              <a:t>Cruise phase so far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9BA10-1A5E-6870-B6A8-2F0BC0C606F9}"/>
              </a:ext>
            </a:extLst>
          </p:cNvPr>
          <p:cNvSpPr txBox="1"/>
          <p:nvPr/>
        </p:nvSpPr>
        <p:spPr>
          <a:xfrm>
            <a:off x="10962888" y="5868020"/>
            <a:ext cx="951571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Credit</a:t>
            </a:r>
          </a:p>
          <a:p>
            <a:pPr algn="ctr" defTabSz="1219170">
              <a:buClr>
                <a:srgbClr val="000000"/>
              </a:buClr>
            </a:pPr>
            <a:r>
              <a:rPr lang="en-GB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M. Pinto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024CF-94CF-80E8-C7F6-494E1B69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2" y="1410046"/>
            <a:ext cx="10300996" cy="52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2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42"/>
            <a:ext cx="6858000" cy="1143000"/>
          </a:xfrm>
        </p:spPr>
        <p:txBody>
          <a:bodyPr/>
          <a:lstStyle/>
          <a:p>
            <a:r>
              <a:rPr lang="pt-PT" dirty="0">
                <a:solidFill>
                  <a:srgbClr val="C00000"/>
                </a:solidFill>
              </a:rPr>
              <a:t>Solar </a:t>
            </a:r>
            <a:r>
              <a:rPr lang="pt-PT" dirty="0" err="1">
                <a:solidFill>
                  <a:srgbClr val="C00000"/>
                </a:solidFill>
              </a:rPr>
              <a:t>Magnetic</a:t>
            </a:r>
            <a:r>
              <a:rPr lang="pt-PT" dirty="0">
                <a:solidFill>
                  <a:srgbClr val="C00000"/>
                </a:solidFill>
              </a:rPr>
              <a:t>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09/07/2025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40446" y="337714"/>
            <a:ext cx="2792949" cy="3376898"/>
            <a:chOff x="6114844" y="1080772"/>
            <a:chExt cx="2792949" cy="3376898"/>
          </a:xfrm>
        </p:grpSpPr>
        <p:sp>
          <p:nvSpPr>
            <p:cNvPr id="9" name="Arc 8"/>
            <p:cNvSpPr/>
            <p:nvPr/>
          </p:nvSpPr>
          <p:spPr>
            <a:xfrm flipV="1">
              <a:off x="6584811" y="2392002"/>
              <a:ext cx="1553302" cy="414562"/>
            </a:xfrm>
            <a:prstGeom prst="arc">
              <a:avLst>
                <a:gd name="adj1" fmla="val 19869799"/>
                <a:gd name="adj2" fmla="val 13913640"/>
              </a:avLst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6897242" y="1524631"/>
              <a:ext cx="1123852" cy="414562"/>
            </a:xfrm>
            <a:prstGeom prst="arc">
              <a:avLst>
                <a:gd name="adj1" fmla="val 19296210"/>
                <a:gd name="adj2" fmla="val 14234607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114844" y="3466164"/>
              <a:ext cx="1344526" cy="991506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59370" y="3466164"/>
              <a:ext cx="1448423" cy="675773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59370" y="1080772"/>
              <a:ext cx="0" cy="2385392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584810" y="2599283"/>
              <a:ext cx="898828" cy="86688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The sun emitted an M6 solar flare on Nov. 13, 2012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832756"/>
              <a:ext cx="1333865" cy="1333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758686" y="1747814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400" dirty="0">
                  <a:solidFill>
                    <a:prstClr val="black"/>
                  </a:solidFill>
                  <a:latin typeface="Calibri"/>
                </a:rPr>
                <a:t>α</a:t>
              </a:r>
              <a:endParaRPr lang="pt-PT" sz="4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Arc 25"/>
          <p:cNvSpPr/>
          <p:nvPr/>
        </p:nvSpPr>
        <p:spPr>
          <a:xfrm>
            <a:off x="8309332" y="4614664"/>
            <a:ext cx="616608" cy="654112"/>
          </a:xfrm>
          <a:prstGeom prst="arc">
            <a:avLst>
              <a:gd name="adj1" fmla="val 13517893"/>
              <a:gd name="adj2" fmla="val 16245862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2F45E1-E7B9-5CE2-D5AD-6AB6B86E9008}"/>
              </a:ext>
            </a:extLst>
          </p:cNvPr>
          <p:cNvGrpSpPr/>
          <p:nvPr/>
        </p:nvGrpSpPr>
        <p:grpSpPr>
          <a:xfrm>
            <a:off x="7380224" y="4038600"/>
            <a:ext cx="4025196" cy="2664914"/>
            <a:chOff x="6642804" y="4038600"/>
            <a:chExt cx="4025196" cy="26649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8" t="11220" r="13775" b="22478"/>
            <a:stretch/>
          </p:blipFill>
          <p:spPr>
            <a:xfrm>
              <a:off x="6642804" y="4038600"/>
              <a:ext cx="4025196" cy="2664914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V="1">
              <a:off x="8621366" y="4182616"/>
              <a:ext cx="11838" cy="108980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8268142" y="4398641"/>
              <a:ext cx="365062" cy="9003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296008" y="414337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prstClr val="black"/>
                  </a:solidFill>
                  <a:latin typeface="Calibri"/>
                </a:rPr>
                <a:t>α</a:t>
              </a:r>
              <a:endParaRPr lang="pt-PT" sz="2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40306" y="1732116"/>
            <a:ext cx="53097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dirty="0" err="1">
                <a:solidFill>
                  <a:prstClr val="black"/>
                </a:solidFill>
                <a:latin typeface="Calibri"/>
              </a:rPr>
              <a:t>Sun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rotation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period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pt-PT" sz="2000" b="1" dirty="0">
                <a:solidFill>
                  <a:srgbClr val="FF0000"/>
                </a:solidFill>
                <a:latin typeface="Calibri"/>
              </a:rPr>
              <a:t>~27.26 </a:t>
            </a:r>
            <a:r>
              <a:rPr lang="pt-PT" sz="2000" b="1" dirty="0" err="1">
                <a:solidFill>
                  <a:srgbClr val="FF0000"/>
                </a:solidFill>
                <a:latin typeface="Calibri"/>
              </a:rPr>
              <a:t>days</a:t>
            </a:r>
            <a:r>
              <a:rPr lang="pt-PT" sz="2000" b="1" dirty="0">
                <a:solidFill>
                  <a:srgbClr val="FF0000"/>
                </a:solidFill>
                <a:latin typeface="Calibri"/>
              </a:rPr>
              <a:t> </a:t>
            </a:r>
          </a:p>
          <a:p>
            <a:pPr>
              <a:buClr>
                <a:srgbClr val="0416C6"/>
              </a:buClr>
            </a:pPr>
            <a:r>
              <a:rPr lang="pt-PT" sz="2000" dirty="0">
                <a:solidFill>
                  <a:srgbClr val="1F497D"/>
                </a:solidFill>
                <a:latin typeface="Calibri"/>
              </a:rPr>
              <a:t>( </a:t>
            </a:r>
            <a:r>
              <a:rPr lang="pt-PT" sz="2000" dirty="0">
                <a:solidFill>
                  <a:srgbClr val="FF0000"/>
                </a:solidFill>
                <a:latin typeface="Calibri"/>
              </a:rPr>
              <a:t>Carrington </a:t>
            </a:r>
            <a:r>
              <a:rPr lang="pt-PT" sz="2000" dirty="0" err="1">
                <a:solidFill>
                  <a:srgbClr val="FF0000"/>
                </a:solidFill>
                <a:latin typeface="Calibri"/>
              </a:rPr>
              <a:t>rotation</a:t>
            </a:r>
            <a:r>
              <a:rPr lang="pt-PT" sz="2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started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9 Nov 1853) </a:t>
            </a:r>
          </a:p>
          <a:p>
            <a:pPr>
              <a:buClr>
                <a:srgbClr val="0416C6"/>
              </a:buClr>
            </a:pPr>
            <a:endParaRPr lang="pt-PT" sz="20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Magnetic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magnetic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poles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approach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dipole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endParaRPr lang="pt-PT" sz="20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Continuous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Shift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between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Sun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rotation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axis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magnetic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direction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when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solar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activity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comes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Min to Max.</a:t>
            </a: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endParaRPr lang="pt-PT" sz="20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sz="2000" dirty="0" err="1">
                <a:solidFill>
                  <a:prstClr val="black"/>
                </a:solidFill>
                <a:latin typeface="Calibri"/>
              </a:rPr>
              <a:t>Complex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configuration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during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Solar Max. </a:t>
            </a: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endParaRPr lang="pt-PT" sz="20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0416C6"/>
              </a:buClr>
              <a:buFont typeface="Wingdings" pitchFamily="2" charset="2"/>
              <a:buChar char="ü"/>
            </a:pPr>
            <a:r>
              <a:rPr lang="pt-P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Polarity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reverses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each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 11 </a:t>
            </a:r>
            <a:r>
              <a:rPr lang="pt-PT" sz="2000" dirty="0" err="1">
                <a:solidFill>
                  <a:prstClr val="black"/>
                </a:solidFill>
                <a:latin typeface="Calibri"/>
              </a:rPr>
              <a:t>yrs</a:t>
            </a:r>
            <a:r>
              <a:rPr lang="pt-PT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returning to its original configuration every 22 years</a:t>
            </a:r>
            <a:r>
              <a:rPr lang="pt-PT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6B547-39E2-B8AD-5F94-E3156F2C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5A6754-79CF-93AB-19D5-022D6C25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88" y="575703"/>
            <a:ext cx="10972400" cy="1144800"/>
          </a:xfrm>
        </p:spPr>
        <p:txBody>
          <a:bodyPr/>
          <a:lstStyle/>
          <a:p>
            <a: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  <a:t>The radiation environment in the solar system:</a:t>
            </a:r>
            <a:b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</a:br>
            <a:r>
              <a:rPr lang="en-US" sz="3200" b="1" dirty="0">
                <a:solidFill>
                  <a:schemeClr val="bg2"/>
                </a:solidFill>
                <a:latin typeface="Titillium Web" panose="00000500000000000000" pitchFamily="2" charset="0"/>
              </a:rPr>
              <a:t>from Mercury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A6E96C-2464-E9C2-C9F2-5046E1BB1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852" y="2057795"/>
            <a:ext cx="5354400" cy="397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2067D55-B488-2350-C7C6-F66F70BEAC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36113" y="2087185"/>
            <a:ext cx="5529875" cy="397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B828D-BABF-BEDA-A9EE-01BA2C451F47}"/>
              </a:ext>
            </a:extLst>
          </p:cNvPr>
          <p:cNvSpPr txBox="1"/>
          <p:nvPr/>
        </p:nvSpPr>
        <p:spPr>
          <a:xfrm>
            <a:off x="705827" y="1818264"/>
            <a:ext cx="5202628" cy="6727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pt-PT" sz="1867" kern="0">
                <a:solidFill>
                  <a:srgbClr val="FFFFFF"/>
                </a:solidFill>
                <a:cs typeface="Arial"/>
                <a:sym typeface="Arial"/>
              </a:rPr>
              <a:t>To Mercury – </a:t>
            </a:r>
            <a:r>
              <a:rPr lang="pt-PT" sz="1867" kern="0" err="1">
                <a:solidFill>
                  <a:srgbClr val="FFFFFF"/>
                </a:solidFill>
                <a:cs typeface="Arial"/>
                <a:sym typeface="Arial"/>
              </a:rPr>
              <a:t>BepiCOlombo</a:t>
            </a:r>
            <a:r>
              <a:rPr lang="pt-PT" sz="1867" kern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pt-PT" sz="1867" kern="0" err="1">
                <a:solidFill>
                  <a:srgbClr val="FFFFFF"/>
                </a:solidFill>
                <a:cs typeface="Arial"/>
                <a:sym typeface="Arial"/>
              </a:rPr>
              <a:t>Mission</a:t>
            </a:r>
            <a:r>
              <a:rPr lang="pt-PT" sz="1867" kern="0">
                <a:solidFill>
                  <a:srgbClr val="FFFFFF"/>
                </a:solidFill>
                <a:cs typeface="Arial"/>
                <a:sym typeface="Arial"/>
              </a:rPr>
              <a:t> (2018)</a:t>
            </a:r>
          </a:p>
          <a:p>
            <a:pPr defTabSz="1219170">
              <a:buClr>
                <a:srgbClr val="000000"/>
              </a:buClr>
            </a:pPr>
            <a:r>
              <a:rPr lang="pt-PT" sz="1867" kern="0">
                <a:solidFill>
                  <a:srgbClr val="FFFFFF"/>
                </a:solidFill>
                <a:cs typeface="Arial"/>
                <a:sym typeface="Arial"/>
              </a:rPr>
              <a:t>BERM – BepiColombo </a:t>
            </a:r>
            <a:r>
              <a:rPr lang="pt-PT" sz="1867" kern="0" err="1">
                <a:solidFill>
                  <a:srgbClr val="FFFFFF"/>
                </a:solidFill>
                <a:cs typeface="Arial"/>
                <a:sym typeface="Arial"/>
              </a:rPr>
              <a:t>Radiation</a:t>
            </a:r>
            <a:r>
              <a:rPr lang="pt-PT" sz="1867" kern="0">
                <a:solidFill>
                  <a:srgbClr val="FFFFFF"/>
                </a:solidFill>
                <a:cs typeface="Arial"/>
                <a:sym typeface="Arial"/>
              </a:rPr>
              <a:t> Monitor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9A8BD-AE3F-29F2-E754-42E46B4DFEE7}"/>
              </a:ext>
            </a:extLst>
          </p:cNvPr>
          <p:cNvSpPr txBox="1"/>
          <p:nvPr/>
        </p:nvSpPr>
        <p:spPr>
          <a:xfrm>
            <a:off x="6203908" y="1840503"/>
            <a:ext cx="5174829" cy="6727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FFFFF"/>
                </a:solidFill>
                <a:latin typeface="Titillium Web" panose="00000500000000000000" pitchFamily="2" charset="0"/>
                <a:cs typeface="Arial"/>
                <a:sym typeface="Arial"/>
              </a:rPr>
              <a:t>To Jupiter – ESA Juice Mission (2023)</a:t>
            </a:r>
          </a:p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FFFFF"/>
                </a:solidFill>
                <a:latin typeface="Titillium Web" panose="00000500000000000000" pitchFamily="2" charset="0"/>
                <a:cs typeface="Arial"/>
                <a:sym typeface="Arial"/>
              </a:rPr>
              <a:t>RADEM – </a:t>
            </a:r>
            <a:r>
              <a:rPr lang="en-GB" sz="1867" b="1" kern="0" dirty="0" err="1">
                <a:solidFill>
                  <a:srgbClr val="FFFFFF"/>
                </a:solidFill>
                <a:latin typeface="Titillium Web" panose="00000500000000000000" pitchFamily="2" charset="0"/>
                <a:cs typeface="Arial"/>
                <a:sym typeface="Arial"/>
              </a:rPr>
              <a:t>RADiation</a:t>
            </a:r>
            <a:r>
              <a:rPr lang="en-GB" sz="1867" b="1" kern="0" dirty="0">
                <a:solidFill>
                  <a:srgbClr val="FFFFFF"/>
                </a:solidFill>
                <a:latin typeface="Titillium Web" panose="00000500000000000000" pitchFamily="2" charset="0"/>
                <a:cs typeface="Arial"/>
                <a:sym typeface="Arial"/>
              </a:rPr>
              <a:t> hard Electron Monitor</a:t>
            </a:r>
          </a:p>
          <a:p>
            <a:pPr defTabSz="1219170">
              <a:buClr>
                <a:srgbClr val="000000"/>
              </a:buClr>
            </a:pPr>
            <a:endParaRPr lang="en-GB" sz="1867" b="1" kern="0" dirty="0">
              <a:solidFill>
                <a:srgbClr val="FFFFFF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 dirty="0">
              <a:solidFill>
                <a:srgbClr val="FFFFFF"/>
              </a:solidFill>
              <a:latin typeface="Titillium Web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80CCC0-6C74-D332-3E11-8AC4CAF4B5F9}"/>
              </a:ext>
            </a:extLst>
          </p:cNvPr>
          <p:cNvCxnSpPr>
            <a:cxnSpLocks/>
          </p:cNvCxnSpPr>
          <p:nvPr/>
        </p:nvCxnSpPr>
        <p:spPr>
          <a:xfrm flipH="1">
            <a:off x="6030569" y="1720503"/>
            <a:ext cx="20343" cy="4452133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BepiColombo_Earth_flyby_magnetosphere_768x432">
            <a:hlinkClick r:id="" action="ppaction://media"/>
            <a:extLst>
              <a:ext uri="{FF2B5EF4-FFF2-40B4-BE49-F238E27FC236}">
                <a16:creationId xmlns:a16="http://schemas.microsoft.com/office/drawing/2014/main" id="{9764CC82-F2AB-53E5-AE53-5D626F3D2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263" y="2781672"/>
            <a:ext cx="5132103" cy="2883053"/>
          </a:xfrm>
          <a:prstGeom prst="rect">
            <a:avLst/>
          </a:prstGeom>
        </p:spPr>
      </p:pic>
      <p:pic>
        <p:nvPicPr>
          <p:cNvPr id="13" name="JUICE_CRUISE_trajectory">
            <a:hlinkClick r:id="" action="ppaction://media"/>
            <a:extLst>
              <a:ext uri="{FF2B5EF4-FFF2-40B4-BE49-F238E27FC236}">
                <a16:creationId xmlns:a16="http://schemas.microsoft.com/office/drawing/2014/main" id="{ED04DB6C-29CA-EDBD-9040-04D9BEB04D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7663" y="2777688"/>
            <a:ext cx="5211075" cy="2927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9AD9B8-C9E9-79F3-A8E8-D69E2D7FBF6B}"/>
              </a:ext>
            </a:extLst>
          </p:cNvPr>
          <p:cNvSpPr txBox="1"/>
          <p:nvPr/>
        </p:nvSpPr>
        <p:spPr>
          <a:xfrm>
            <a:off x="566126" y="6282298"/>
            <a:ext cx="11213797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ESA Contract No. 4000137865/22/ES/JD - Expert support to BERM (BepiColombo Environment Radiation Monitor) &amp; RADEM units on board BepiColombo and JUICE spacecraft (LIP,SE2S)</a:t>
            </a:r>
          </a:p>
          <a:p>
            <a:pPr defTabSz="1219170">
              <a:buClr>
                <a:srgbClr val="000000"/>
              </a:buClr>
            </a:pPr>
            <a:r>
              <a:rPr lang="en-GB" sz="1067" kern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ESA Contact No. 4000110643/13/NL/HB - RADEM Proto-Flight Model (EFACEC, PSI, IDEAS, LIP)  </a:t>
            </a:r>
            <a:endParaRPr lang="en-GB" sz="1067" kern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GB" sz="1067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GB" sz="1067" kern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7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3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5A6754-79CF-93AB-19D5-022D6C25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  <a:t>The radiation environment in the solar system:</a:t>
            </a:r>
            <a:b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</a:br>
            <a:r>
              <a:rPr lang="en-US" sz="3200" b="1" dirty="0">
                <a:solidFill>
                  <a:schemeClr val="tx1"/>
                </a:solidFill>
                <a:latin typeface="Titillium Web" panose="00000500000000000000" pitchFamily="2" charset="0"/>
              </a:rPr>
              <a:t>Mercury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57D70-952D-D52C-3C3C-3CDF16D4D686}"/>
              </a:ext>
            </a:extLst>
          </p:cNvPr>
          <p:cNvSpPr txBox="1"/>
          <p:nvPr/>
        </p:nvSpPr>
        <p:spPr>
          <a:xfrm>
            <a:off x="489401" y="1630665"/>
            <a:ext cx="11236434" cy="4475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ESA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BepiColombo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 Mission (2018):   BERM –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BepiColombo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 Radiation Monitor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BepiColombo_Earth_flyby_magnetosphere_768x432">
            <a:hlinkClick r:id="" action="ppaction://media"/>
            <a:extLst>
              <a:ext uri="{FF2B5EF4-FFF2-40B4-BE49-F238E27FC236}">
                <a16:creationId xmlns:a16="http://schemas.microsoft.com/office/drawing/2014/main" id="{9ABCBA0B-8515-1F04-B379-1244FF809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446" y="2626029"/>
            <a:ext cx="5132103" cy="2883053"/>
          </a:xfrm>
          <a:prstGeom prst="rect">
            <a:avLst/>
          </a:prstGeom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C29AD9B8-C9E9-79F3-A8E8-D69E2D7FBF6B}"/>
              </a:ext>
            </a:extLst>
          </p:cNvPr>
          <p:cNvSpPr txBox="1"/>
          <p:nvPr/>
        </p:nvSpPr>
        <p:spPr>
          <a:xfrm>
            <a:off x="1683436" y="6178428"/>
            <a:ext cx="912910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ESA Contract No. 4000137865/22/ES/JD - Expert support to BERM (</a:t>
            </a:r>
            <a:r>
              <a:rPr lang="en-GB" sz="105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BepiColombo</a:t>
            </a:r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 Environment Radiation Monitor) &amp; RADEM units on board </a:t>
            </a:r>
            <a:r>
              <a:rPr lang="en-GB" sz="105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BepiColombo</a:t>
            </a:r>
            <a:r>
              <a:rPr lang="en-GB" sz="1050" b="1" dirty="0">
                <a:solidFill>
                  <a:schemeClr val="tx1"/>
                </a:solidFill>
                <a:latin typeface="Titillium Web" panose="00000500000000000000" pitchFamily="2" charset="0"/>
              </a:rPr>
              <a:t> and JUICE spacecraft (LIP,SE2S)</a:t>
            </a:r>
          </a:p>
          <a:p>
            <a:pPr algn="ctr"/>
            <a:r>
              <a:rPr lang="en-GB" sz="105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sz="800" b="1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E6058-78A2-3605-A4EF-6AC4BB41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977AD-B9A8-8D8D-94C0-97B1B6AA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83" y="6494951"/>
            <a:ext cx="3859795" cy="304801"/>
          </a:xfrm>
        </p:spPr>
        <p:txBody>
          <a:bodyPr/>
          <a:lstStyle/>
          <a:p>
            <a:r>
              <a:rPr lang="pt-PT"/>
              <a:t>LIP Internship Program 2025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D925-C88C-48D9-1428-D5116A4C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868-CE9D-48F2-9445-ED38D69C721D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17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40B512F5-9801-EE0A-09D4-DB259560F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92;p18">
            <a:extLst>
              <a:ext uri="{FF2B5EF4-FFF2-40B4-BE49-F238E27FC236}">
                <a16:creationId xmlns:a16="http://schemas.microsoft.com/office/drawing/2014/main" id="{736A42BE-C74F-A292-7F90-8B288C2CA8D1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4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BepiColombo Mission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76FD4-0E89-9A91-F031-36A84A895835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>
                <a:effectLst/>
              </a:rPr>
              <a:t>Understand the </a:t>
            </a:r>
            <a:r>
              <a:rPr lang="en-US" sz="1100" b="1" i="0">
                <a:effectLst/>
              </a:rPr>
              <a:t>origin &amp; evolution </a:t>
            </a:r>
            <a:r>
              <a:rPr lang="en-US" sz="1100" b="0" i="0">
                <a:effectLst/>
              </a:rPr>
              <a:t>of Mercury and its surrounding environment: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>
                <a:effectLst/>
              </a:rPr>
              <a:t>	</a:t>
            </a:r>
            <a:r>
              <a:rPr lang="en-US" sz="1100"/>
              <a:t>T</a:t>
            </a:r>
            <a:r>
              <a:rPr lang="en-US" sz="1100" b="0" i="0">
                <a:effectLst/>
              </a:rPr>
              <a:t>he planet closest to the Sun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/>
              <a:t>	T</a:t>
            </a:r>
            <a:r>
              <a:rPr lang="en-US" sz="1100" b="0" i="0">
                <a:effectLst/>
              </a:rPr>
              <a:t>he only terrestrial planet besides Earth with a self-sustained magnetic field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/>
              <a:t>	T</a:t>
            </a:r>
            <a:r>
              <a:rPr lang="en-US" sz="1100" b="0" i="0">
                <a:effectLst/>
              </a:rPr>
              <a:t>he smallest planet in our Solar System.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>
                <a:effectLst/>
              </a:rPr>
              <a:t>	Keyplanet for understanding the </a:t>
            </a:r>
            <a:r>
              <a:rPr lang="en-US" sz="1100" b="1" i="0">
                <a:effectLst/>
              </a:rPr>
              <a:t>evolutionary history of our Solar System</a:t>
            </a:r>
            <a:r>
              <a:rPr lang="en-US" sz="1100" b="0" i="0">
                <a:effectLst/>
              </a:rPr>
              <a:t> and therefore also for the question of </a:t>
            </a:r>
            <a:r>
              <a:rPr lang="en-US" sz="1100" b="1" i="0">
                <a:effectLst/>
              </a:rPr>
              <a:t>how the Earth and our Planetary System were formed</a:t>
            </a:r>
            <a:r>
              <a:rPr lang="en-US" sz="1100" b="0" i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>
                <a:effectLst/>
              </a:rPr>
              <a:t>The scientific objectives focus on a global characterization of Mercury through the investigation of </a:t>
            </a:r>
            <a:r>
              <a:rPr lang="en-US" sz="1100" i="0">
                <a:effectLst/>
              </a:rPr>
              <a:t>its</a:t>
            </a:r>
            <a:r>
              <a:rPr lang="en-US" sz="1100" b="1" i="0">
                <a:effectLst/>
              </a:rPr>
              <a:t> interior, surface, exosphere, and magnetosphere.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>
                <a:effectLst/>
              </a:rPr>
              <a:t>Performe Einstein’s theory of general relativity. </a:t>
            </a:r>
          </a:p>
        </p:txBody>
      </p:sp>
    </p:spTree>
    <p:extLst>
      <p:ext uri="{BB962C8B-B14F-4D97-AF65-F5344CB8AC3E}">
        <p14:creationId xmlns:p14="http://schemas.microsoft.com/office/powerpoint/2010/main" val="3883407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Uma imagem com satélite, transporte, preto, céu noturno&#10;&#10;Descrição gerada automaticamente">
            <a:extLst>
              <a:ext uri="{FF2B5EF4-FFF2-40B4-BE49-F238E27FC236}">
                <a16:creationId xmlns:a16="http://schemas.microsoft.com/office/drawing/2014/main" id="{86D3E74E-905F-466E-E4B3-FF9B9B07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2;p18">
            <a:extLst>
              <a:ext uri="{FF2B5EF4-FFF2-40B4-BE49-F238E27FC236}">
                <a16:creationId xmlns:a16="http://schemas.microsoft.com/office/drawing/2014/main" id="{736A42BE-C74F-A292-7F90-8B288C2CA8D1}"/>
              </a:ext>
            </a:extLst>
          </p:cNvPr>
          <p:cNvSpPr txBox="1">
            <a:spLocks/>
          </p:cNvSpPr>
          <p:nvPr/>
        </p:nvSpPr>
        <p:spPr>
          <a:xfrm>
            <a:off x="4942418" y="112184"/>
            <a:ext cx="5782733" cy="241088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BR" sz="4267" b="1" kern="0" dirty="0">
                <a:solidFill>
                  <a:srgbClr val="134D9E"/>
                </a:solidFill>
                <a:latin typeface="Titillium Web" panose="00000500000000000000" pitchFamily="2" charset="0"/>
              </a:rPr>
              <a:t>BepiColombo Mission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BR" sz="2400" b="1" kern="0" dirty="0">
                <a:solidFill>
                  <a:srgbClr val="134D9E"/>
                </a:solidFill>
                <a:latin typeface="Titillium Web" panose="00000500000000000000" pitchFamily="2" charset="0"/>
              </a:rPr>
              <a:t>First European Mission to Mercury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BR" sz="2400" b="1" kern="0" dirty="0">
                <a:solidFill>
                  <a:srgbClr val="134D9E"/>
                </a:solidFill>
                <a:latin typeface="Titillium Web" panose="00000500000000000000" pitchFamily="2" charset="0"/>
              </a:rPr>
              <a:t>ESA/JAXA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234217-2FFD-F861-909A-6D7BCABC7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092" y="5251452"/>
            <a:ext cx="4314001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1867" b="1" kern="0">
                <a:solidFill>
                  <a:srgbClr val="808080"/>
                </a:solidFill>
                <a:latin typeface="Titillium Web" panose="00000500000000000000" pitchFamily="2" charset="0"/>
                <a:cs typeface="Arial"/>
                <a:sym typeface="Arial"/>
              </a:rPr>
              <a:t>Radiation Monitoring is a task of the </a:t>
            </a:r>
            <a:br>
              <a:rPr lang="en-US" altLang="en-US" sz="1867" b="1" kern="0">
                <a:solidFill>
                  <a:srgbClr val="80808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r>
              <a:rPr lang="en-US" altLang="en-US" sz="1867" b="1" kern="0">
                <a:solidFill>
                  <a:srgbClr val="808080"/>
                </a:solidFill>
                <a:latin typeface="Titillium Web" panose="00000500000000000000" pitchFamily="2" charset="0"/>
                <a:cs typeface="Arial"/>
                <a:sym typeface="Arial"/>
              </a:rPr>
              <a:t>BepiColombo Radiation Monitor (BERM)</a:t>
            </a:r>
          </a:p>
        </p:txBody>
      </p:sp>
      <p:pic>
        <p:nvPicPr>
          <p:cNvPr id="5" name="Imagem 4" descr="Uma imagem com interior&#10;&#10;Descrição gerada automaticamente">
            <a:extLst>
              <a:ext uri="{FF2B5EF4-FFF2-40B4-BE49-F238E27FC236}">
                <a16:creationId xmlns:a16="http://schemas.microsoft.com/office/drawing/2014/main" id="{3C141FA3-BCBA-9CFF-4291-3AE5C9E5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2628901"/>
            <a:ext cx="2067984" cy="241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F129F87B-81D4-4682-5A9C-7DF1D36F6FBB}"/>
              </a:ext>
            </a:extLst>
          </p:cNvPr>
          <p:cNvCxnSpPr>
            <a:cxnSpLocks/>
          </p:cNvCxnSpPr>
          <p:nvPr/>
        </p:nvCxnSpPr>
        <p:spPr>
          <a:xfrm>
            <a:off x="3666067" y="3429001"/>
            <a:ext cx="3680884" cy="19261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684CD75-FD0E-53DC-3997-E2DCA0967DEA}"/>
              </a:ext>
            </a:extLst>
          </p:cNvPr>
          <p:cNvSpPr txBox="1"/>
          <p:nvPr/>
        </p:nvSpPr>
        <p:spPr>
          <a:xfrm>
            <a:off x="8371003" y="6212264"/>
            <a:ext cx="335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Carlota Cardoso, Master’s thesis @LIP/IST July 22</a:t>
            </a:r>
          </a:p>
        </p:txBody>
      </p:sp>
    </p:spTree>
    <p:extLst>
      <p:ext uri="{BB962C8B-B14F-4D97-AF65-F5344CB8AC3E}">
        <p14:creationId xmlns:p14="http://schemas.microsoft.com/office/powerpoint/2010/main" val="32023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634" y="494301"/>
            <a:ext cx="4839900" cy="571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049584" y="627729"/>
            <a:ext cx="698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pt-PT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BERM</a:t>
            </a:r>
            <a:endParaRPr sz="3733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95418" y="1823104"/>
            <a:ext cx="5044740" cy="2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BERM </a:t>
            </a: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stack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11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silicon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areas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[0.5;  903] mm</a:t>
            </a:r>
            <a:r>
              <a:rPr lang="pt-PT" sz="1867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 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thickness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0.2 mm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or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0.3 mm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Absorber </a:t>
            </a: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layers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aluminium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tantalum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Shield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walls</a:t>
            </a: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tantalum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0256" defTabSz="1219170">
              <a:lnSpc>
                <a:spcPct val="115000"/>
              </a:lnSpc>
              <a:buClr>
                <a:srgbClr val="000000"/>
              </a:buClr>
              <a:buSzPts val="1600"/>
              <a:buFont typeface="Arial"/>
              <a:buChar char="●"/>
            </a:pPr>
            <a:r>
              <a:rPr lang="pt-PT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Entrance: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beryllium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cut-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off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layer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PT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</a:t>
            </a:r>
            <a:r>
              <a:rPr lang="pt-PT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40º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FOV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99" y="4794103"/>
            <a:ext cx="7230400" cy="1412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3"/>
          <p:cNvCxnSpPr/>
          <p:nvPr/>
        </p:nvCxnSpPr>
        <p:spPr>
          <a:xfrm flipH="1">
            <a:off x="8860133" y="672367"/>
            <a:ext cx="1296000" cy="48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23"/>
          <p:cNvCxnSpPr/>
          <p:nvPr/>
        </p:nvCxnSpPr>
        <p:spPr>
          <a:xfrm>
            <a:off x="9355600" y="672367"/>
            <a:ext cx="1294800" cy="48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143" name="Google Shape;143;p23"/>
          <p:cNvSpPr/>
          <p:nvPr/>
        </p:nvSpPr>
        <p:spPr>
          <a:xfrm>
            <a:off x="9547200" y="1220000"/>
            <a:ext cx="432000" cy="432000"/>
          </a:xfrm>
          <a:prstGeom prst="arc">
            <a:avLst>
              <a:gd name="adj1" fmla="val 12144561"/>
              <a:gd name="adj2" fmla="val 20358591"/>
            </a:avLst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9358600" y="839333"/>
            <a:ext cx="809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PT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40º</a:t>
            </a:r>
            <a:endParaRPr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BF2010-9E8F-A7CB-EEE5-1688CD2D3B70}"/>
              </a:ext>
            </a:extLst>
          </p:cNvPr>
          <p:cNvGrpSpPr/>
          <p:nvPr/>
        </p:nvGrpSpPr>
        <p:grpSpPr>
          <a:xfrm>
            <a:off x="5155806" y="1909940"/>
            <a:ext cx="2415351" cy="2885056"/>
            <a:chOff x="3866406" y="1267279"/>
            <a:chExt cx="1811513" cy="21637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D16F3E-0967-F5C4-3052-456DA4EDFF2D}"/>
                </a:ext>
              </a:extLst>
            </p:cNvPr>
            <p:cNvGrpSpPr/>
            <p:nvPr/>
          </p:nvGrpSpPr>
          <p:grpSpPr>
            <a:xfrm>
              <a:off x="4030599" y="1267279"/>
              <a:ext cx="1647320" cy="1876424"/>
              <a:chOff x="839788" y="1376364"/>
              <a:chExt cx="1647320" cy="1876424"/>
            </a:xfrm>
          </p:grpSpPr>
          <p:pic>
            <p:nvPicPr>
              <p:cNvPr id="22" name="Imagem 16" descr="Uma imagem com interior&#10;&#10;Descrição gerada automaticamente">
                <a:extLst>
                  <a:ext uri="{FF2B5EF4-FFF2-40B4-BE49-F238E27FC236}">
                    <a16:creationId xmlns:a16="http://schemas.microsoft.com/office/drawing/2014/main" id="{C86EEB5E-5922-6B5D-E719-0F260C032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1708150"/>
                <a:ext cx="1323975" cy="154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Conexão reta unidirecional 17">
                <a:extLst>
                  <a:ext uri="{FF2B5EF4-FFF2-40B4-BE49-F238E27FC236}">
                    <a16:creationId xmlns:a16="http://schemas.microsoft.com/office/drawing/2014/main" id="{051F9545-E286-5009-24C3-83AB7D8E8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5538" y="1666875"/>
                <a:ext cx="80486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exão reta unidirecional 18">
                <a:extLst>
                  <a:ext uri="{FF2B5EF4-FFF2-40B4-BE49-F238E27FC236}">
                    <a16:creationId xmlns:a16="http://schemas.microsoft.com/office/drawing/2014/main" id="{6216546E-3518-6B2E-23A5-3218B7644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74863" y="1690688"/>
                <a:ext cx="238125" cy="9334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exão reta unidirecional 19">
                <a:extLst>
                  <a:ext uri="{FF2B5EF4-FFF2-40B4-BE49-F238E27FC236}">
                    <a16:creationId xmlns:a16="http://schemas.microsoft.com/office/drawing/2014/main" id="{3D5DF3B7-C007-1A9D-B133-4FC02192F6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788" y="2395538"/>
                <a:ext cx="150812" cy="8572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CaixaDeTexto 20">
                <a:extLst>
                  <a:ext uri="{FF2B5EF4-FFF2-40B4-BE49-F238E27FC236}">
                    <a16:creationId xmlns:a16="http://schemas.microsoft.com/office/drawing/2014/main" id="{438BC158-5819-3F25-42B9-74B0AEADA2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426001">
                <a:off x="1869687" y="1947466"/>
                <a:ext cx="965200" cy="269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1219170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altLang="en-US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17.48 cm</a:t>
                </a:r>
              </a:p>
            </p:txBody>
          </p:sp>
          <p:sp>
            <p:nvSpPr>
              <p:cNvPr id="27" name="CaixaDeTexto 21">
                <a:extLst>
                  <a:ext uri="{FF2B5EF4-FFF2-40B4-BE49-F238E27FC236}">
                    <a16:creationId xmlns:a16="http://schemas.microsoft.com/office/drawing/2014/main" id="{5A6403B6-AF36-DE2C-2FF5-92A1EFC84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824" y="1376364"/>
                <a:ext cx="1189037" cy="269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defTabSz="1219170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r>
                  <a:rPr lang="en-US" altLang="en-US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12.00 cm</a:t>
                </a:r>
              </a:p>
            </p:txBody>
          </p:sp>
        </p:grpSp>
        <p:sp>
          <p:nvSpPr>
            <p:cNvPr id="21" name="CaixaDeTexto 22">
              <a:extLst>
                <a:ext uri="{FF2B5EF4-FFF2-40B4-BE49-F238E27FC236}">
                  <a16:creationId xmlns:a16="http://schemas.microsoft.com/office/drawing/2014/main" id="{A8AAEBB7-6844-457D-E6CC-5E88CF053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924355">
              <a:off x="3417314" y="2708588"/>
              <a:ext cx="1171575" cy="27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21917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en-US" sz="1867" kern="0" dirty="0">
                  <a:solidFill>
                    <a:srgbClr val="000000"/>
                  </a:solidFill>
                  <a:latin typeface="Titillium Web" panose="00000500000000000000" pitchFamily="2" charset="0"/>
                  <a:cs typeface="Arial"/>
                  <a:sym typeface="Arial"/>
                </a:rPr>
                <a:t>10.60 cm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4359-CB17-A542-137A-2A6CE56D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1BDD59-B872-6F8E-A5C4-8A47C6BB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050" y="3960130"/>
            <a:ext cx="6059156" cy="2820409"/>
          </a:xfrm>
          <a:prstGeom prst="rect">
            <a:avLst/>
          </a:prstGeom>
        </p:spPr>
      </p:pic>
      <p:pic>
        <p:nvPicPr>
          <p:cNvPr id="2" name="Imagem 9">
            <a:extLst>
              <a:ext uri="{FF2B5EF4-FFF2-40B4-BE49-F238E27FC236}">
                <a16:creationId xmlns:a16="http://schemas.microsoft.com/office/drawing/2014/main" id="{94B69760-BFD4-0778-1C1E-7C4B0F51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55" y="77462"/>
            <a:ext cx="2343151" cy="140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16">
            <a:extLst>
              <a:ext uri="{FF2B5EF4-FFF2-40B4-BE49-F238E27FC236}">
                <a16:creationId xmlns:a16="http://schemas.microsoft.com/office/drawing/2014/main" id="{7A1A8E37-03BD-92B9-F209-5D5727BB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554" y="1515236"/>
            <a:ext cx="2306417" cy="120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21917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2133" b="1" kern="0" dirty="0">
                <a:solidFill>
                  <a:srgbClr val="2D2DB9"/>
                </a:solidFill>
                <a:latin typeface="Titillium Web" panose="00000500000000000000" pitchFamily="2" charset="0"/>
                <a:cs typeface="Arial"/>
                <a:sym typeface="Arial"/>
              </a:rPr>
              <a:t>SIXS-P</a:t>
            </a:r>
            <a:r>
              <a:rPr lang="en-US" altLang="en-US" sz="2133" kern="0" dirty="0">
                <a:solidFill>
                  <a:srgbClr val="2D2DB9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</a:p>
          <a:p>
            <a:pPr algn="ctr" defTabSz="121917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1867" kern="0" dirty="0">
                <a:solidFill>
                  <a:srgbClr val="2D2DB9"/>
                </a:solidFill>
                <a:latin typeface="Titillium Web" panose="00000500000000000000" pitchFamily="2" charset="0"/>
                <a:cs typeface="Arial"/>
                <a:sym typeface="Arial"/>
              </a:rPr>
              <a:t>Particle Spectrometer also on board of the MPO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3FA68-4AC1-97F5-9593-95449872C9F6}"/>
              </a:ext>
            </a:extLst>
          </p:cNvPr>
          <p:cNvSpPr txBox="1"/>
          <p:nvPr/>
        </p:nvSpPr>
        <p:spPr>
          <a:xfrm>
            <a:off x="816595" y="690345"/>
            <a:ext cx="446351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defTabSz="599002"/>
            <a:r>
              <a:rPr lang="en-GB" sz="2400" b="1" kern="0" dirty="0">
                <a:solidFill>
                  <a:srgbClr val="002060"/>
                </a:solidFill>
                <a:cs typeface="Arial"/>
                <a:sym typeface="Arial"/>
              </a:rPr>
              <a:t>BERM-SIXS  SEP Sept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EB695-D620-92E2-8724-BACA4B28E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5" y="690345"/>
            <a:ext cx="6468533" cy="34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6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648BD-0496-A99F-783A-38F6E5657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5D8F1B9-DD0F-B218-3061-33F5F04DD0A6}"/>
              </a:ext>
            </a:extLst>
          </p:cNvPr>
          <p:cNvSpPr txBox="1">
            <a:spLocks/>
          </p:cNvSpPr>
          <p:nvPr/>
        </p:nvSpPr>
        <p:spPr>
          <a:xfrm>
            <a:off x="1010219" y="819901"/>
            <a:ext cx="10771063" cy="9843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bg2"/>
                </a:solidFill>
                <a:latin typeface="Titillium Web" panose="00000500000000000000" pitchFamily="2" charset="0"/>
                <a:ea typeface="Titillium Web" panose="000005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GB" b="1" kern="0" dirty="0">
                <a:solidFill>
                  <a:srgbClr val="002060"/>
                </a:solidFill>
              </a:rPr>
              <a:t>Cruise phase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CB881-3B03-0F77-BCC0-55285A99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18" y="1391919"/>
            <a:ext cx="11010760" cy="54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73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0191F-7571-9187-9A87-2F8C7DAA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1F259-70EB-8CED-C715-D202BD9C6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9F068-332D-5828-E294-7D065DCB9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FB3C5-CECD-6851-50D8-45F659FF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F50EC-928C-A731-9EA4-0660DCD5C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90" y="3722352"/>
            <a:ext cx="5183271" cy="2937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99026-AFE6-98CA-E280-5A86598DA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4" y="822224"/>
            <a:ext cx="5105096" cy="28928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D423F2C-D2BC-404C-DE3B-66D363333363}"/>
              </a:ext>
            </a:extLst>
          </p:cNvPr>
          <p:cNvSpPr txBox="1"/>
          <p:nvPr/>
        </p:nvSpPr>
        <p:spPr>
          <a:xfrm>
            <a:off x="917827" y="1316766"/>
            <a:ext cx="112562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INDEX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A43443-31ED-6F6F-1AF4-3B81094B910F}"/>
              </a:ext>
            </a:extLst>
          </p:cNvPr>
          <p:cNvSpPr txBox="1">
            <a:spLocks/>
          </p:cNvSpPr>
          <p:nvPr/>
        </p:nvSpPr>
        <p:spPr>
          <a:xfrm>
            <a:off x="811813" y="-24159"/>
            <a:ext cx="10771063" cy="9843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bg2"/>
                </a:solidFill>
                <a:latin typeface="Titillium Web" panose="00000500000000000000" pitchFamily="2" charset="0"/>
                <a:ea typeface="Titillium Web" panose="000005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GB" kern="0" dirty="0">
                <a:solidFill>
                  <a:srgbClr val="1F497D"/>
                </a:solidFill>
              </a:rPr>
              <a:t>BERM Proton and Electron data   </a:t>
            </a:r>
            <a:r>
              <a:rPr lang="en-GB" b="1" kern="0" dirty="0">
                <a:solidFill>
                  <a:srgbClr val="1F497D"/>
                </a:solidFill>
              </a:rPr>
              <a:t>January 2025: 6</a:t>
            </a:r>
            <a:r>
              <a:rPr lang="en-GB" b="1" kern="0" baseline="30000" dirty="0">
                <a:solidFill>
                  <a:srgbClr val="1F497D"/>
                </a:solidFill>
              </a:rPr>
              <a:t>th</a:t>
            </a:r>
            <a:r>
              <a:rPr lang="en-GB" b="1" kern="0" dirty="0">
                <a:solidFill>
                  <a:srgbClr val="1F497D"/>
                </a:solidFill>
              </a:rPr>
              <a:t> Mercury Flyby 6</a:t>
            </a:r>
            <a:r>
              <a:rPr lang="en-GB" b="1" kern="0" baseline="30000" dirty="0">
                <a:solidFill>
                  <a:srgbClr val="1F497D"/>
                </a:solidFill>
              </a:rPr>
              <a:t>th</a:t>
            </a:r>
            <a:r>
              <a:rPr lang="en-GB" b="1" kern="0" dirty="0">
                <a:solidFill>
                  <a:srgbClr val="1F497D"/>
                </a:solidFill>
              </a:rPr>
              <a:t> Jan- 11</a:t>
            </a:r>
            <a:r>
              <a:rPr lang="en-GB" b="1" kern="0" baseline="30000" dirty="0">
                <a:solidFill>
                  <a:srgbClr val="1F497D"/>
                </a:solidFill>
              </a:rPr>
              <a:t>th</a:t>
            </a:r>
            <a:r>
              <a:rPr lang="en-GB" b="1" kern="0" dirty="0">
                <a:solidFill>
                  <a:srgbClr val="1F497D"/>
                </a:solidFill>
              </a:rPr>
              <a:t> Jan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86ED2-5FED-49CC-9BAA-0FD5D37C0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028786D6-8D8C-44DA-8423-A9453F3EA35E}" type="slidenum">
              <a:rPr lang="en-GB">
                <a:solidFill>
                  <a:srgbClr val="000000">
                    <a:tint val="75000"/>
                  </a:srgbClr>
                </a:solidFill>
                <a:latin typeface="Titillium Web" panose="00000500000000000000" pitchFamily="2" charset="0"/>
                <a:ea typeface="Microsoft YaHei" panose="020B0503020204020204" pitchFamily="34" charset="-122"/>
              </a:rPr>
              <a:pPr defTabSz="59900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48</a:t>
            </a:fld>
            <a:endParaRPr lang="en-GB" dirty="0">
              <a:solidFill>
                <a:srgbClr val="000000">
                  <a:tint val="75000"/>
                </a:srgbClr>
              </a:solidFill>
              <a:latin typeface="Titillium Web" panose="000005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CE427-78FC-82FE-A902-DB7DF4C44115}"/>
              </a:ext>
            </a:extLst>
          </p:cNvPr>
          <p:cNvSpPr txBox="1"/>
          <p:nvPr/>
        </p:nvSpPr>
        <p:spPr>
          <a:xfrm>
            <a:off x="327234" y="1665977"/>
            <a:ext cx="3107065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BERM Proton </a:t>
            </a:r>
          </a:p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2DADE-FB1F-B206-475C-118FFE42EE73}"/>
              </a:ext>
            </a:extLst>
          </p:cNvPr>
          <p:cNvSpPr txBox="1"/>
          <p:nvPr/>
        </p:nvSpPr>
        <p:spPr>
          <a:xfrm>
            <a:off x="269453" y="4443300"/>
            <a:ext cx="3107065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BERM electron </a:t>
            </a:r>
          </a:p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channels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9523A-425B-73EB-B144-1CFB148D73B3}"/>
              </a:ext>
            </a:extLst>
          </p:cNvPr>
          <p:cNvSpPr txBox="1"/>
          <p:nvPr/>
        </p:nvSpPr>
        <p:spPr>
          <a:xfrm>
            <a:off x="3837888" y="6476448"/>
            <a:ext cx="1172144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900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467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Time UTC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3338E4-0B9C-3DE1-06AE-517F153C2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98" y="769069"/>
            <a:ext cx="5138023" cy="2911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BE2BEA-A988-D9EE-DFEB-507E36C96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00" y="3715112"/>
            <a:ext cx="5321035" cy="30152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9FEB8A-B4C1-6B36-917A-8ECBB8618BCD}"/>
              </a:ext>
            </a:extLst>
          </p:cNvPr>
          <p:cNvCxnSpPr/>
          <p:nvPr/>
        </p:nvCxnSpPr>
        <p:spPr bwMode="auto">
          <a:xfrm>
            <a:off x="3671403" y="1570353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2F5756-DFA8-62D0-4196-CF88B26392F4}"/>
              </a:ext>
            </a:extLst>
          </p:cNvPr>
          <p:cNvCxnSpPr/>
          <p:nvPr/>
        </p:nvCxnSpPr>
        <p:spPr bwMode="auto">
          <a:xfrm>
            <a:off x="4949647" y="1570353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28B18E-B713-DD3D-C5A9-B385F0427818}"/>
              </a:ext>
            </a:extLst>
          </p:cNvPr>
          <p:cNvCxnSpPr/>
          <p:nvPr/>
        </p:nvCxnSpPr>
        <p:spPr bwMode="auto">
          <a:xfrm>
            <a:off x="8507950" y="1722753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E071C-C795-5B85-F20C-C81B18B5611D}"/>
              </a:ext>
            </a:extLst>
          </p:cNvPr>
          <p:cNvCxnSpPr/>
          <p:nvPr/>
        </p:nvCxnSpPr>
        <p:spPr bwMode="auto">
          <a:xfrm>
            <a:off x="9786194" y="1722753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6D46BC-4ECE-A5E2-2ED8-001EB438E172}"/>
              </a:ext>
            </a:extLst>
          </p:cNvPr>
          <p:cNvCxnSpPr/>
          <p:nvPr/>
        </p:nvCxnSpPr>
        <p:spPr bwMode="auto">
          <a:xfrm>
            <a:off x="3671403" y="4443300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8EA32A-D38F-1145-26F2-DEF15EBAE6BF}"/>
              </a:ext>
            </a:extLst>
          </p:cNvPr>
          <p:cNvCxnSpPr/>
          <p:nvPr/>
        </p:nvCxnSpPr>
        <p:spPr bwMode="auto">
          <a:xfrm>
            <a:off x="4949647" y="4443300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7277E7-6858-41CA-28BD-B8806DD250AE}"/>
              </a:ext>
            </a:extLst>
          </p:cNvPr>
          <p:cNvCxnSpPr/>
          <p:nvPr/>
        </p:nvCxnSpPr>
        <p:spPr bwMode="auto">
          <a:xfrm>
            <a:off x="7584920" y="4319304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CDD844-DE36-0FF7-83C5-3329B4772E56}"/>
              </a:ext>
            </a:extLst>
          </p:cNvPr>
          <p:cNvCxnSpPr/>
          <p:nvPr/>
        </p:nvCxnSpPr>
        <p:spPr bwMode="auto">
          <a:xfrm>
            <a:off x="8569866" y="4319304"/>
            <a:ext cx="0" cy="8943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494428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pt-PT" dirty="0">
                <a:solidFill>
                  <a:srgbClr val="C00000"/>
                </a:solidFill>
              </a:rPr>
              <a:t>Indicadores de Actividade Solar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914400"/>
            <a:ext cx="2491740" cy="138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133600"/>
            <a:ext cx="28270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05000" y="1143001"/>
            <a:ext cx="5410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Calibri"/>
              </a:rPr>
              <a:t>Monitores de neutrões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✔ RC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primários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protões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interagem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com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atmosfera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produzem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neutrões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secundários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Monitores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neutrões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situados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diferentes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altitudes e latitudes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medem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esta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componente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detecção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por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tubos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proporcionais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rodeados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materiais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elevado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-Z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baixo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-Z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plástico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para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amplificar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componente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secundária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neutrões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fazer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escudo à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radioactividade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fundo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Medidas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taxa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neutrões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dá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informação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variação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intensidade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RC.</a:t>
            </a:r>
            <a:endParaRPr lang="pt-P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4267200"/>
            <a:ext cx="487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  <a:latin typeface="Calibri"/>
              </a:rPr>
              <a:t>Sunspots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número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manchas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solares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regiões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+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frias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que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fotoesfera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à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volta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monitorizam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actividade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Solar</a:t>
            </a:r>
          </a:p>
          <a:p>
            <a:r>
              <a:rPr lang="pt-PT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podem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ser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tão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extensas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como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105 Km</a:t>
            </a:r>
          </a:p>
          <a:p>
            <a:r>
              <a:rPr lang="pt-PT" dirty="0">
                <a:solidFill>
                  <a:prstClr val="black"/>
                </a:solidFill>
                <a:latin typeface="Calibri"/>
              </a:rPr>
              <a:t>✔ periodicidade de 11 anos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✔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ciclo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solar: de um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mínimo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próximo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(1º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ciclo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: 1755-1766)</a:t>
            </a:r>
            <a:endParaRPr lang="pt-P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6560" y="3886200"/>
            <a:ext cx="39014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4D717-F14F-9BD8-00F9-790247C6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09/07/2025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5249F-FE13-C476-AA18-08E9D513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LIP Internship Program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GCR </a:t>
            </a:r>
            <a:r>
              <a:rPr lang="pt-PT" dirty="0" err="1"/>
              <a:t>and</a:t>
            </a:r>
            <a:r>
              <a:rPr lang="pt-PT" dirty="0"/>
              <a:t> Solar </a:t>
            </a:r>
            <a:r>
              <a:rPr lang="pt-PT" dirty="0" err="1"/>
              <a:t>cycle</a:t>
            </a:r>
            <a:r>
              <a:rPr lang="pt-PT" dirty="0"/>
              <a:t> </a:t>
            </a:r>
            <a:r>
              <a:rPr lang="pt-PT" dirty="0" err="1"/>
              <a:t>activity</a:t>
            </a:r>
            <a:endParaRPr lang="pt-PT" dirty="0"/>
          </a:p>
        </p:txBody>
      </p:sp>
      <p:sp>
        <p:nvSpPr>
          <p:cNvPr id="90116" name="TextBox 7"/>
          <p:cNvSpPr txBox="1">
            <a:spLocks noChangeArrowheads="1"/>
          </p:cNvSpPr>
          <p:nvPr/>
        </p:nvSpPr>
        <p:spPr bwMode="auto">
          <a:xfrm>
            <a:off x="334436" y="981075"/>
            <a:ext cx="99864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Modulation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solar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activity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– 11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yr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cycle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Solar cycle modulated flux inversely proportional to the Sun’s activity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0117" name="Rectangle 8"/>
          <p:cNvSpPr>
            <a:spLocks noChangeArrowheads="1"/>
          </p:cNvSpPr>
          <p:nvPr/>
        </p:nvSpPr>
        <p:spPr bwMode="auto">
          <a:xfrm>
            <a:off x="431800" y="2144714"/>
            <a:ext cx="93133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Maximum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 solar </a:t>
            </a: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storms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SEP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Minimum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  more GCR 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90118" name="Group 7"/>
          <p:cNvGrpSpPr>
            <a:grpSpLocks/>
          </p:cNvGrpSpPr>
          <p:nvPr/>
        </p:nvGrpSpPr>
        <p:grpSpPr bwMode="auto">
          <a:xfrm>
            <a:off x="9647767" y="692151"/>
            <a:ext cx="2209800" cy="1944688"/>
            <a:chOff x="6114844" y="1080772"/>
            <a:chExt cx="2792949" cy="3376898"/>
          </a:xfrm>
        </p:grpSpPr>
        <p:sp>
          <p:nvSpPr>
            <p:cNvPr id="9" name="Arc 8"/>
            <p:cNvSpPr/>
            <p:nvPr/>
          </p:nvSpPr>
          <p:spPr>
            <a:xfrm flipV="1">
              <a:off x="6585686" y="2392938"/>
              <a:ext cx="1551638" cy="413498"/>
            </a:xfrm>
            <a:prstGeom prst="arc">
              <a:avLst>
                <a:gd name="adj1" fmla="val 19869799"/>
                <a:gd name="adj2" fmla="val 13913640"/>
              </a:avLst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6896014" y="1524594"/>
              <a:ext cx="1126276" cy="413498"/>
            </a:xfrm>
            <a:prstGeom prst="arc">
              <a:avLst>
                <a:gd name="adj1" fmla="val 19296210"/>
                <a:gd name="adj2" fmla="val 14234607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114844" y="3465276"/>
              <a:ext cx="1345646" cy="992394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60490" y="3465276"/>
              <a:ext cx="1447303" cy="67537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60490" y="1080772"/>
              <a:ext cx="0" cy="2384504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585686" y="2599687"/>
              <a:ext cx="898880" cy="8655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126" name="Picture 2" descr="The sun emitted an M6 solar flare on Nov. 13, 2012.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04248" y="2832756"/>
              <a:ext cx="1333865" cy="133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7" name="TextBox 15"/>
            <p:cNvSpPr txBox="1">
              <a:spLocks noChangeArrowheads="1"/>
            </p:cNvSpPr>
            <p:nvPr/>
          </p:nvSpPr>
          <p:spPr bwMode="auto">
            <a:xfrm>
              <a:off x="6758686" y="1747814"/>
              <a:ext cx="782450" cy="172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α</a:t>
              </a:r>
              <a:endParaRPr kumimoji="0" lang="pt-PT" sz="5867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91546-7A50-4FE5-B5E6-74D11D051ECF}" type="slidenum"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867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B68F0EAE-C385-960B-5357-D3B4F4527579}"/>
              </a:ext>
            </a:extLst>
          </p:cNvPr>
          <p:cNvSpPr txBox="1"/>
          <p:nvPr/>
        </p:nvSpPr>
        <p:spPr>
          <a:xfrm>
            <a:off x="772866" y="5876925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https://www.swpc.noaa.gov/products/solar-cycle-progression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6F4D14-4D5B-7623-1073-229A6285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CC7411-A07F-E21D-34AA-84865F35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LIP Internship Program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10B22-2FC3-6134-116F-A34968B71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906485"/>
            <a:ext cx="7441816" cy="30037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895" y="-149942"/>
            <a:ext cx="8229600" cy="1143000"/>
          </a:xfrm>
        </p:spPr>
        <p:txBody>
          <a:bodyPr/>
          <a:lstStyle/>
          <a:p>
            <a:r>
              <a:rPr lang="pt-PT" dirty="0">
                <a:solidFill>
                  <a:srgbClr val="C00000"/>
                </a:solidFill>
              </a:rPr>
              <a:t>Solar </a:t>
            </a:r>
            <a:r>
              <a:rPr lang="pt-PT" dirty="0" err="1">
                <a:solidFill>
                  <a:srgbClr val="C00000"/>
                </a:solidFill>
              </a:rPr>
              <a:t>Cycles</a:t>
            </a:r>
            <a:endParaRPr lang="pt-PT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09/07/2025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LIP Internship Program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56BF7F-E6C5-5AFF-A6AB-E6FA2F05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95" y="726051"/>
            <a:ext cx="809625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SEP – Solar energetic particles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013078-E662-4E4C-9582-BBFFCB22A966}" type="slidenum"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867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1141" name="TextBox 6"/>
          <p:cNvSpPr txBox="1">
            <a:spLocks noChangeArrowheads="1"/>
          </p:cNvSpPr>
          <p:nvPr/>
        </p:nvSpPr>
        <p:spPr bwMode="auto">
          <a:xfrm>
            <a:off x="527051" y="1052514"/>
            <a:ext cx="5664200" cy="26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Associated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Solar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flare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Coronal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mass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ejections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(CME)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Mainly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protons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electrons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Energies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from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several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hundred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MeV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nuc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GeV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nuc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667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1142" name="TextBox 8"/>
          <p:cNvSpPr txBox="1">
            <a:spLocks noChangeArrowheads="1"/>
          </p:cNvSpPr>
          <p:nvPr/>
        </p:nvSpPr>
        <p:spPr bwMode="auto">
          <a:xfrm>
            <a:off x="527051" y="3429000"/>
            <a:ext cx="528108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List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from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1976-present @ 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https://umbra.nascom.nasa.gov/SEP</a:t>
            </a:r>
            <a:endParaRPr kumimoji="0" lang="pt-PT" sz="2400" b="0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1143" name="Rectangle 9"/>
          <p:cNvSpPr>
            <a:spLocks noChangeArrowheads="1"/>
          </p:cNvSpPr>
          <p:nvPr/>
        </p:nvSpPr>
        <p:spPr bwMode="auto">
          <a:xfrm>
            <a:off x="95251" y="5103813"/>
            <a:ext cx="1209674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Earth's surface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atmosphere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 conjunction with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geomagnetic field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provides considerable protection against cosmic rays and solar particle events!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Space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SEPs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responsible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for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spacecraft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component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hazard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damage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impose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strict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constrains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human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space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exploration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E066C6-1E8D-4B3E-A391-DF3927F0C7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045" y="1207018"/>
            <a:ext cx="6330319" cy="34498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DD4E2-2BA8-3E3B-5F13-E9435E62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09/07/2025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F9C87-A109-ECBC-B794-EEAE411B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LIP Internship Program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C00000"/>
                </a:solidFill>
                <a:latin typeface="Calibri" pitchFamily="34" charset="0"/>
              </a:rPr>
              <a:t>SEP - Eventos solares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4" y="1524008"/>
            <a:ext cx="3690938" cy="327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0180" y="1508765"/>
            <a:ext cx="53721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AD56A-683F-6B89-8FE5-810F3C7C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09/07/2025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1D25D-23F9-B2F0-3108-E0AE8EF9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LIP Internship Program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1EAFA-037A-D3E6-81D2-CED57CAB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7692D-35F9-4EF7-8CF4-8CF1F75BEC5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Ardósia">
  <a:themeElements>
    <a:clrScheme name="Personalizado 2">
      <a:dk1>
        <a:srgbClr val="FFFFFF"/>
      </a:dk1>
      <a:lt1>
        <a:srgbClr val="FFFFFF"/>
      </a:lt1>
      <a:dk2>
        <a:srgbClr val="D1A375"/>
      </a:dk2>
      <a:lt2>
        <a:srgbClr val="FFFFFF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dósia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1.xml><?xml version="1.0" encoding="utf-8"?>
<a:theme xmlns:a="http://schemas.openxmlformats.org/drawingml/2006/main" name="Ion Boardroom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1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dósia">
  <a:themeElements>
    <a:clrScheme name="Personalizado 2">
      <a:dk1>
        <a:srgbClr val="FFFFFF"/>
      </a:dk1>
      <a:lt1>
        <a:srgbClr val="FFFFFF"/>
      </a:lt1>
      <a:dk2>
        <a:srgbClr val="D1A375"/>
      </a:dk2>
      <a:lt2>
        <a:srgbClr val="FFFFFF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3_Generic">
  <a:themeElements>
    <a:clrScheme name="Generic 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Generic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rdósia">
  <a:themeElements>
    <a:clrScheme name="Personalizado 2">
      <a:dk1>
        <a:srgbClr val="FFFFFF"/>
      </a:dk1>
      <a:lt1>
        <a:srgbClr val="FFFFFF"/>
      </a:lt1>
      <a:dk2>
        <a:srgbClr val="D1A375"/>
      </a:dk2>
      <a:lt2>
        <a:srgbClr val="FFFFFF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1"/>
      </a:lt2>
      <a:accent1>
        <a:srgbClr val="E729A9"/>
      </a:accent1>
      <a:accent2>
        <a:srgbClr val="C417D5"/>
      </a:accent2>
      <a:accent3>
        <a:srgbClr val="8729E7"/>
      </a:accent3>
      <a:accent4>
        <a:srgbClr val="3528D8"/>
      </a:accent4>
      <a:accent5>
        <a:srgbClr val="296AE7"/>
      </a:accent5>
      <a:accent6>
        <a:srgbClr val="17A7D5"/>
      </a:accent6>
      <a:hlink>
        <a:srgbClr val="3F55BF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6.xml><?xml version="1.0" encoding="utf-8"?>
<a:theme xmlns:a="http://schemas.openxmlformats.org/drawingml/2006/main" name="Generic">
  <a:themeElements>
    <a:clrScheme name="Generic 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Generic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eneric 1">
    <a:dk1>
      <a:srgbClr val="800000"/>
    </a:dk1>
    <a:lt1>
      <a:srgbClr val="FFFFFF"/>
    </a:lt1>
    <a:dk2>
      <a:srgbClr val="000000"/>
    </a:dk2>
    <a:lt2>
      <a:srgbClr val="FFFFCC"/>
    </a:lt2>
    <a:accent1>
      <a:srgbClr val="777777"/>
    </a:accent1>
    <a:accent2>
      <a:srgbClr val="0033CC"/>
    </a:accent2>
    <a:accent3>
      <a:srgbClr val="AAAAAA"/>
    </a:accent3>
    <a:accent4>
      <a:srgbClr val="DADADA"/>
    </a:accent4>
    <a:accent5>
      <a:srgbClr val="BDBDBD"/>
    </a:accent5>
    <a:accent6>
      <a:srgbClr val="002DB9"/>
    </a:accent6>
    <a:hlink>
      <a:srgbClr val="800000"/>
    </a:hlink>
    <a:folHlink>
      <a:srgbClr val="660066"/>
    </a:folHlink>
  </a:clrScheme>
</a:themeOverride>
</file>

<file path=ppt/theme/themeOverride2.xml><?xml version="1.0" encoding="utf-8"?>
<a:themeOverride xmlns:a="http://schemas.openxmlformats.org/drawingml/2006/main">
  <a:clrScheme name="Generic 1">
    <a:dk1>
      <a:srgbClr val="800000"/>
    </a:dk1>
    <a:lt1>
      <a:srgbClr val="FFFFFF"/>
    </a:lt1>
    <a:dk2>
      <a:srgbClr val="000000"/>
    </a:dk2>
    <a:lt2>
      <a:srgbClr val="FFFFCC"/>
    </a:lt2>
    <a:accent1>
      <a:srgbClr val="777777"/>
    </a:accent1>
    <a:accent2>
      <a:srgbClr val="0033CC"/>
    </a:accent2>
    <a:accent3>
      <a:srgbClr val="AAAAAA"/>
    </a:accent3>
    <a:accent4>
      <a:srgbClr val="DADADA"/>
    </a:accent4>
    <a:accent5>
      <a:srgbClr val="BDBDBD"/>
    </a:accent5>
    <a:accent6>
      <a:srgbClr val="002DB9"/>
    </a:accent6>
    <a:hlink>
      <a:srgbClr val="800000"/>
    </a:hlink>
    <a:folHlink>
      <a:srgbClr val="66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28027</TotalTime>
  <Words>2263</Words>
  <Application>Microsoft Office PowerPoint</Application>
  <PresentationFormat>Widescreen</PresentationFormat>
  <Paragraphs>381</Paragraphs>
  <Slides>48</Slides>
  <Notes>19</Notes>
  <HiddenSlides>3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48</vt:i4>
      </vt:variant>
    </vt:vector>
  </HeadingPairs>
  <TitlesOfParts>
    <vt:vector size="81" baseType="lpstr">
      <vt:lpstr>Arial</vt:lpstr>
      <vt:lpstr>Arial Nova Cond</vt:lpstr>
      <vt:lpstr>Arial Rounded MT Bold</vt:lpstr>
      <vt:lpstr>Berlin Sans FB Demi</vt:lpstr>
      <vt:lpstr>Calibri</vt:lpstr>
      <vt:lpstr>Calibri Light</vt:lpstr>
      <vt:lpstr>Calisto MT</vt:lpstr>
      <vt:lpstr>Cambria Math</vt:lpstr>
      <vt:lpstr>Century Gothic</vt:lpstr>
      <vt:lpstr>Impact</vt:lpstr>
      <vt:lpstr>Open Sans</vt:lpstr>
      <vt:lpstr>Symbol</vt:lpstr>
      <vt:lpstr>Times New Roman</vt:lpstr>
      <vt:lpstr>Titillium Web</vt:lpstr>
      <vt:lpstr>Wingdings</vt:lpstr>
      <vt:lpstr>Wingdings 2</vt:lpstr>
      <vt:lpstr>Wingdings 3</vt:lpstr>
      <vt:lpstr>Office Theme</vt:lpstr>
      <vt:lpstr>Ardósia</vt:lpstr>
      <vt:lpstr>3_Generic</vt:lpstr>
      <vt:lpstr>1_Ardósia</vt:lpstr>
      <vt:lpstr>TornVTI</vt:lpstr>
      <vt:lpstr>Generic</vt:lpstr>
      <vt:lpstr>1_Office Theme</vt:lpstr>
      <vt:lpstr>2_Office Theme</vt:lpstr>
      <vt:lpstr>Custom Design</vt:lpstr>
      <vt:lpstr>2_Ardósia</vt:lpstr>
      <vt:lpstr>Ion Boardroom</vt:lpstr>
      <vt:lpstr>Tema do Office</vt:lpstr>
      <vt:lpstr>3_Office Theme</vt:lpstr>
      <vt:lpstr>2_Tema do Office</vt:lpstr>
      <vt:lpstr>1_Tema do Office</vt:lpstr>
      <vt:lpstr>4_Office Theme</vt:lpstr>
      <vt:lpstr>Radiation Environment in Space </vt:lpstr>
      <vt:lpstr>PowerPoint Presentation</vt:lpstr>
      <vt:lpstr>Solar Wind</vt:lpstr>
      <vt:lpstr>Solar Magnetic Field</vt:lpstr>
      <vt:lpstr>Indicadores de Actividade Solar</vt:lpstr>
      <vt:lpstr>GCR and Solar cycle activity</vt:lpstr>
      <vt:lpstr>Solar Cycles</vt:lpstr>
      <vt:lpstr>SEP – Solar energetic particles</vt:lpstr>
      <vt:lpstr>SEP - Eventos solares</vt:lpstr>
      <vt:lpstr>PowerPoint Presentation</vt:lpstr>
      <vt:lpstr>The Magnetosphere: an invisible shield </vt:lpstr>
      <vt:lpstr>Earth radiation belts</vt:lpstr>
      <vt:lpstr>Earth Radiation Belt Models</vt:lpstr>
      <vt:lpstr>Aurora</vt:lpstr>
      <vt:lpstr>South Atlantic Anomally</vt:lpstr>
      <vt:lpstr>Radiation effects in Earth orbits</vt:lpstr>
      <vt:lpstr>Radiation environment in the Solar system</vt:lpstr>
      <vt:lpstr>PowerPoint Presentation</vt:lpstr>
      <vt:lpstr>The Moon</vt:lpstr>
      <vt:lpstr>Apollo Programme – Solar Maximum</vt:lpstr>
      <vt:lpstr>Mars</vt:lpstr>
      <vt:lpstr>PowerPoint Presentation</vt:lpstr>
      <vt:lpstr>PowerPoint Presentation</vt:lpstr>
      <vt:lpstr>PowerPoint Presentation</vt:lpstr>
      <vt:lpstr>30 days on Mars</vt:lpstr>
      <vt:lpstr>PowerPoint Presentation</vt:lpstr>
      <vt:lpstr>PowerPoint Presentation</vt:lpstr>
      <vt:lpstr>PowerPoint Presentation</vt:lpstr>
      <vt:lpstr>Jupiter</vt:lpstr>
      <vt:lpstr>JUICE  ESA L-Mission to the Jovian System  </vt:lpstr>
      <vt:lpstr>PowerPoint Presentation</vt:lpstr>
      <vt:lpstr>Very Hard Electron Spectrum</vt:lpstr>
      <vt:lpstr>JUICE JUpiter  ICy moons Explorer   Exploring the emergence of habitable worlds around gas giants</vt:lpstr>
      <vt:lpstr>The radiation environment in the solar system: Jupiter</vt:lpstr>
      <vt:lpstr>PowerPoint Presentation</vt:lpstr>
      <vt:lpstr>PowerPoint Presentation</vt:lpstr>
      <vt:lpstr>RADEM – RADiation hard Electron Monitor</vt:lpstr>
      <vt:lpstr>RADEM – Cruise Phase</vt:lpstr>
      <vt:lpstr>PowerPoint Presentation</vt:lpstr>
      <vt:lpstr>The radiation environment in the solar system: from Mercury</vt:lpstr>
      <vt:lpstr>The radiation environment in the solar system: Mercury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Environment in Space </dc:title>
  <dc:creator>Rui Cardoso</dc:creator>
  <cp:lastModifiedBy>Luisa Arruda</cp:lastModifiedBy>
  <cp:revision>38</cp:revision>
  <dcterms:created xsi:type="dcterms:W3CDTF">2022-07-11T09:45:35Z</dcterms:created>
  <dcterms:modified xsi:type="dcterms:W3CDTF">2025-07-08T14:17:11Z</dcterms:modified>
</cp:coreProperties>
</file>