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28"/>
  </p:notesMasterIdLst>
  <p:handoutMasterIdLst>
    <p:handoutMasterId r:id="rId29"/>
  </p:handoutMasterIdLst>
  <p:sldIdLst>
    <p:sldId id="256" r:id="rId3"/>
    <p:sldId id="322" r:id="rId4"/>
    <p:sldId id="323" r:id="rId5"/>
    <p:sldId id="325" r:id="rId6"/>
    <p:sldId id="324" r:id="rId7"/>
    <p:sldId id="326" r:id="rId8"/>
    <p:sldId id="327" r:id="rId9"/>
    <p:sldId id="328" r:id="rId10"/>
    <p:sldId id="329" r:id="rId11"/>
    <p:sldId id="331" r:id="rId12"/>
    <p:sldId id="330" r:id="rId13"/>
    <p:sldId id="332" r:id="rId14"/>
    <p:sldId id="346" r:id="rId15"/>
    <p:sldId id="334" r:id="rId16"/>
    <p:sldId id="335" r:id="rId17"/>
    <p:sldId id="333" r:id="rId18"/>
    <p:sldId id="336" r:id="rId19"/>
    <p:sldId id="337" r:id="rId20"/>
    <p:sldId id="338" r:id="rId21"/>
    <p:sldId id="339" r:id="rId22"/>
    <p:sldId id="343" r:id="rId23"/>
    <p:sldId id="347" r:id="rId24"/>
    <p:sldId id="341" r:id="rId25"/>
    <p:sldId id="342" r:id="rId26"/>
    <p:sldId id="345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68" userDrawn="1">
          <p15:clr>
            <a:srgbClr val="A4A3A4"/>
          </p15:clr>
        </p15:guide>
        <p15:guide id="2" orient="horz" pos="4091" userDrawn="1">
          <p15:clr>
            <a:srgbClr val="A4A3A4"/>
          </p15:clr>
        </p15:guide>
        <p15:guide id="3" orient="horz" pos="2134" userDrawn="1">
          <p15:clr>
            <a:srgbClr val="A4A3A4"/>
          </p15:clr>
        </p15:guide>
        <p15:guide id="4" orient="horz" pos="794" userDrawn="1">
          <p15:clr>
            <a:srgbClr val="A4A3A4"/>
          </p15:clr>
        </p15:guide>
        <p15:guide id="5" orient="horz" pos="1471" userDrawn="1">
          <p15:clr>
            <a:srgbClr val="A4A3A4"/>
          </p15:clr>
        </p15:guide>
        <p15:guide id="6" orient="horz" pos="226" userDrawn="1">
          <p15:clr>
            <a:srgbClr val="A4A3A4"/>
          </p15:clr>
        </p15:guide>
        <p15:guide id="7" pos="2656" userDrawn="1">
          <p15:clr>
            <a:srgbClr val="A4A3A4"/>
          </p15:clr>
        </p15:guide>
        <p15:guide id="8" pos="7064" userDrawn="1">
          <p15:clr>
            <a:srgbClr val="A4A3A4"/>
          </p15:clr>
        </p15:guide>
        <p15:guide id="9" pos="5012" userDrawn="1">
          <p15:clr>
            <a:srgbClr val="A4A3A4"/>
          </p15:clr>
        </p15:guide>
        <p15:guide id="10" pos="5972" userDrawn="1">
          <p15:clr>
            <a:srgbClr val="A4A3A4"/>
          </p15:clr>
        </p15:guide>
        <p15:guide id="11" pos="4868" userDrawn="1">
          <p15:clr>
            <a:srgbClr val="A4A3A4"/>
          </p15:clr>
        </p15:guide>
        <p15:guide id="12" pos="3841" userDrawn="1">
          <p15:clr>
            <a:srgbClr val="A4A3A4"/>
          </p15:clr>
        </p15:guide>
        <p15:guide id="13" pos="2811" userDrawn="1">
          <p15:clr>
            <a:srgbClr val="A4A3A4"/>
          </p15:clr>
        </p15:guide>
        <p15:guide id="14" pos="1705" userDrawn="1">
          <p15:clr>
            <a:srgbClr val="A4A3A4"/>
          </p15:clr>
        </p15:guide>
        <p15:guide id="15" pos="60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2C3F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32A394-DB6B-1945-8FAD-AA71E231A026}" v="1" dt="2024-07-02T08:13:57.1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15" autoAdjust="0"/>
    <p:restoredTop sz="93425" autoAdjust="0"/>
  </p:normalViewPr>
  <p:slideViewPr>
    <p:cSldViewPr snapToGrid="0" snapToObjects="1" showGuides="1">
      <p:cViewPr varScale="1">
        <p:scale>
          <a:sx n="118" d="100"/>
          <a:sy n="118" d="100"/>
        </p:scale>
        <p:origin x="720" y="208"/>
      </p:cViewPr>
      <p:guideLst>
        <p:guide orient="horz" pos="568"/>
        <p:guide orient="horz" pos="4091"/>
        <p:guide orient="horz" pos="2134"/>
        <p:guide orient="horz" pos="794"/>
        <p:guide orient="horz" pos="1471"/>
        <p:guide orient="horz" pos="226"/>
        <p:guide pos="2656"/>
        <p:guide pos="7064"/>
        <p:guide pos="5012"/>
        <p:guide pos="5972"/>
        <p:guide pos="4868"/>
        <p:guide pos="3841"/>
        <p:guide pos="2811"/>
        <p:guide pos="1705"/>
        <p:guide pos="60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8" d="100"/>
          <a:sy n="88" d="100"/>
        </p:scale>
        <p:origin x="3520" y="19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D5C4C6-7285-8C46-8C1D-B0E00C5D602F}" type="doc">
      <dgm:prSet loTypeId="urn:microsoft.com/office/officeart/2008/layout/RadialCluster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86784C8-2AB7-8D4D-A3D2-8CA27FF355EE}">
      <dgm:prSet phldrT="[Text]"/>
      <dgm:spPr/>
      <dgm:t>
        <a:bodyPr/>
        <a:lstStyle/>
        <a:p>
          <a:r>
            <a:rPr lang="en-GB" b="1" dirty="0">
              <a:latin typeface="Lucida Grande" panose="020B0600040502020204" pitchFamily="34" charset="0"/>
              <a:cs typeface="Lucida Grande" panose="020B0600040502020204" pitchFamily="34" charset="0"/>
            </a:rPr>
            <a:t>Dosimetry</a:t>
          </a:r>
        </a:p>
      </dgm:t>
    </dgm:pt>
    <dgm:pt modelId="{AE13B57A-A6BE-254C-B7A3-030EBD6F1714}" type="parTrans" cxnId="{FB93A5CD-033D-A946-861F-8EA82C189F33}">
      <dgm:prSet/>
      <dgm:spPr/>
      <dgm:t>
        <a:bodyPr/>
        <a:lstStyle/>
        <a:p>
          <a:endParaRPr lang="en-GB"/>
        </a:p>
      </dgm:t>
    </dgm:pt>
    <dgm:pt modelId="{FBC33260-DE2E-614A-A12A-6A557482A392}" type="sibTrans" cxnId="{FB93A5CD-033D-A946-861F-8EA82C189F33}">
      <dgm:prSet/>
      <dgm:spPr/>
      <dgm:t>
        <a:bodyPr/>
        <a:lstStyle/>
        <a:p>
          <a:endParaRPr lang="en-GB"/>
        </a:p>
      </dgm:t>
    </dgm:pt>
    <dgm:pt modelId="{BE07B2D0-1DC6-6A4C-9E06-27352EBCC13D}">
      <dgm:prSet phldrT="[Text]"/>
      <dgm:spPr>
        <a:solidFill>
          <a:schemeClr val="accent2"/>
        </a:solidFill>
      </dgm:spPr>
      <dgm:t>
        <a:bodyPr/>
        <a:lstStyle/>
        <a:p>
          <a:r>
            <a:rPr lang="en-GB" b="1" dirty="0">
              <a:latin typeface="Lucida Grande" panose="020B0600040502020204" pitchFamily="34" charset="0"/>
              <a:cs typeface="Lucida Grande" panose="020B0600040502020204" pitchFamily="34" charset="0"/>
            </a:rPr>
            <a:t>Industry</a:t>
          </a:r>
        </a:p>
      </dgm:t>
    </dgm:pt>
    <dgm:pt modelId="{3EB98C26-D0A3-C54F-B3A4-FD5EF1358626}" type="parTrans" cxnId="{8DA56DA4-C7DA-FE42-8FD6-556E33959FC0}">
      <dgm:prSet/>
      <dgm:spPr/>
      <dgm:t>
        <a:bodyPr/>
        <a:lstStyle/>
        <a:p>
          <a:endParaRPr lang="en-GB"/>
        </a:p>
      </dgm:t>
    </dgm:pt>
    <dgm:pt modelId="{AC39C5DB-5209-9E47-8E68-1E095CFA44B5}" type="sibTrans" cxnId="{8DA56DA4-C7DA-FE42-8FD6-556E33959FC0}">
      <dgm:prSet/>
      <dgm:spPr/>
      <dgm:t>
        <a:bodyPr/>
        <a:lstStyle/>
        <a:p>
          <a:endParaRPr lang="en-GB"/>
        </a:p>
      </dgm:t>
    </dgm:pt>
    <dgm:pt modelId="{4AEE6EE2-C43F-784B-BC40-D835F11AEB3E}">
      <dgm:prSet phldrT="[Text]"/>
      <dgm:spPr>
        <a:solidFill>
          <a:schemeClr val="accent3"/>
        </a:solidFill>
      </dgm:spPr>
      <dgm:t>
        <a:bodyPr/>
        <a:lstStyle/>
        <a:p>
          <a:r>
            <a:rPr lang="en-GB" dirty="0">
              <a:latin typeface="Lucida Grande" panose="020B0600040502020204" pitchFamily="34" charset="0"/>
              <a:cs typeface="Lucida Grande" panose="020B0600040502020204" pitchFamily="34" charset="0"/>
            </a:rPr>
            <a:t>Research</a:t>
          </a:r>
        </a:p>
      </dgm:t>
    </dgm:pt>
    <dgm:pt modelId="{A70CF9C8-52D6-F440-9B28-83D5855F9557}" type="parTrans" cxnId="{BA14F262-59CE-C240-939C-79C1CC138C28}">
      <dgm:prSet/>
      <dgm:spPr/>
      <dgm:t>
        <a:bodyPr/>
        <a:lstStyle/>
        <a:p>
          <a:endParaRPr lang="en-GB"/>
        </a:p>
      </dgm:t>
    </dgm:pt>
    <dgm:pt modelId="{0E835826-7349-A847-A70E-CDC7A0810B1D}" type="sibTrans" cxnId="{BA14F262-59CE-C240-939C-79C1CC138C28}">
      <dgm:prSet/>
      <dgm:spPr/>
      <dgm:t>
        <a:bodyPr/>
        <a:lstStyle/>
        <a:p>
          <a:endParaRPr lang="en-GB"/>
        </a:p>
      </dgm:t>
    </dgm:pt>
    <dgm:pt modelId="{2BC7229D-CAD3-504A-A2C5-9DA8D13B982F}">
      <dgm:prSet phldrT="[Text]"/>
      <dgm:spPr>
        <a:solidFill>
          <a:schemeClr val="accent4"/>
        </a:solidFill>
      </dgm:spPr>
      <dgm:t>
        <a:bodyPr/>
        <a:lstStyle/>
        <a:p>
          <a:r>
            <a:rPr lang="en-GB" b="1" dirty="0">
              <a:latin typeface="Lucida Grande" panose="020B0600040502020204" pitchFamily="34" charset="0"/>
              <a:cs typeface="Lucida Grande" panose="020B0600040502020204" pitchFamily="34" charset="0"/>
            </a:rPr>
            <a:t>Medicine</a:t>
          </a:r>
        </a:p>
      </dgm:t>
    </dgm:pt>
    <dgm:pt modelId="{847911E5-DA1E-0E42-99FD-26A9292241B1}" type="parTrans" cxnId="{64DF91F9-8BCF-504A-9EB3-CA4598FF3852}">
      <dgm:prSet/>
      <dgm:spPr/>
      <dgm:t>
        <a:bodyPr/>
        <a:lstStyle/>
        <a:p>
          <a:endParaRPr lang="en-GB"/>
        </a:p>
      </dgm:t>
    </dgm:pt>
    <dgm:pt modelId="{6CBBFE79-2B42-1149-A006-038A45211D62}" type="sibTrans" cxnId="{64DF91F9-8BCF-504A-9EB3-CA4598FF3852}">
      <dgm:prSet/>
      <dgm:spPr/>
      <dgm:t>
        <a:bodyPr/>
        <a:lstStyle/>
        <a:p>
          <a:endParaRPr lang="en-GB"/>
        </a:p>
      </dgm:t>
    </dgm:pt>
    <dgm:pt modelId="{20C74951-8E12-0B44-AD7D-0CF17B9DAEFC}" type="pres">
      <dgm:prSet presAssocID="{85D5C4C6-7285-8C46-8C1D-B0E00C5D602F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7D68681C-2862-4F4D-A3CB-7607479AE31D}" type="pres">
      <dgm:prSet presAssocID="{886784C8-2AB7-8D4D-A3D2-8CA27FF355EE}" presName="singleCycle" presStyleCnt="0"/>
      <dgm:spPr/>
    </dgm:pt>
    <dgm:pt modelId="{9B62CFAA-C6A7-DB4E-856C-652F67BB9120}" type="pres">
      <dgm:prSet presAssocID="{886784C8-2AB7-8D4D-A3D2-8CA27FF355EE}" presName="singleCenter" presStyleLbl="node1" presStyleIdx="0" presStyleCnt="4" custScaleX="115071" custScaleY="111776">
        <dgm:presLayoutVars>
          <dgm:chMax val="7"/>
          <dgm:chPref val="7"/>
        </dgm:presLayoutVars>
      </dgm:prSet>
      <dgm:spPr/>
    </dgm:pt>
    <dgm:pt modelId="{7F5BC192-81BA-B44A-8DF6-DF2255835ED0}" type="pres">
      <dgm:prSet presAssocID="{3EB98C26-D0A3-C54F-B3A4-FD5EF1358626}" presName="Name56" presStyleLbl="parChTrans1D2" presStyleIdx="0" presStyleCnt="3"/>
      <dgm:spPr/>
    </dgm:pt>
    <dgm:pt modelId="{A70884F7-7475-0145-8D3B-A308626A5119}" type="pres">
      <dgm:prSet presAssocID="{BE07B2D0-1DC6-6A4C-9E06-27352EBCC13D}" presName="text0" presStyleLbl="node1" presStyleIdx="1" presStyleCnt="4" custScaleX="117232" custScaleY="92768" custRadScaleRad="71777" custRadScaleInc="1625">
        <dgm:presLayoutVars>
          <dgm:bulletEnabled val="1"/>
        </dgm:presLayoutVars>
      </dgm:prSet>
      <dgm:spPr/>
    </dgm:pt>
    <dgm:pt modelId="{1C020655-9713-A149-B560-2869F8B12FE7}" type="pres">
      <dgm:prSet presAssocID="{A70CF9C8-52D6-F440-9B28-83D5855F9557}" presName="Name56" presStyleLbl="parChTrans1D2" presStyleIdx="1" presStyleCnt="3"/>
      <dgm:spPr/>
    </dgm:pt>
    <dgm:pt modelId="{0F5C12A1-97C3-4C4F-A252-EC05892C28EC}" type="pres">
      <dgm:prSet presAssocID="{4AEE6EE2-C43F-784B-BC40-D835F11AEB3E}" presName="text0" presStyleLbl="node1" presStyleIdx="2" presStyleCnt="4" custScaleX="103818" custScaleY="83055" custRadScaleRad="85149" custRadScaleInc="3869">
        <dgm:presLayoutVars>
          <dgm:bulletEnabled val="1"/>
        </dgm:presLayoutVars>
      </dgm:prSet>
      <dgm:spPr/>
    </dgm:pt>
    <dgm:pt modelId="{6D463471-8D4F-3949-9297-AF0B50BE0C23}" type="pres">
      <dgm:prSet presAssocID="{847911E5-DA1E-0E42-99FD-26A9292241B1}" presName="Name56" presStyleLbl="parChTrans1D2" presStyleIdx="2" presStyleCnt="3"/>
      <dgm:spPr/>
    </dgm:pt>
    <dgm:pt modelId="{3500503C-752E-F04A-9E20-72D7DC005498}" type="pres">
      <dgm:prSet presAssocID="{2BC7229D-CAD3-504A-A2C5-9DA8D13B982F}" presName="text0" presStyleLbl="node1" presStyleIdx="3" presStyleCnt="4" custScaleX="136853" custScaleY="100202" custRadScaleRad="88917" custRadScaleInc="-2431">
        <dgm:presLayoutVars>
          <dgm:bulletEnabled val="1"/>
        </dgm:presLayoutVars>
      </dgm:prSet>
      <dgm:spPr/>
    </dgm:pt>
  </dgm:ptLst>
  <dgm:cxnLst>
    <dgm:cxn modelId="{0EA8894E-6955-F542-B3AF-4BA2CF63DBB3}" type="presOf" srcId="{886784C8-2AB7-8D4D-A3D2-8CA27FF355EE}" destId="{9B62CFAA-C6A7-DB4E-856C-652F67BB9120}" srcOrd="0" destOrd="0" presId="urn:microsoft.com/office/officeart/2008/layout/RadialCluster"/>
    <dgm:cxn modelId="{EEE2C854-21EE-EB43-B58B-71DC7C50980D}" type="presOf" srcId="{85D5C4C6-7285-8C46-8C1D-B0E00C5D602F}" destId="{20C74951-8E12-0B44-AD7D-0CF17B9DAEFC}" srcOrd="0" destOrd="0" presId="urn:microsoft.com/office/officeart/2008/layout/RadialCluster"/>
    <dgm:cxn modelId="{52CED95D-BA81-D746-A9E2-71B81BEC05F7}" type="presOf" srcId="{4AEE6EE2-C43F-784B-BC40-D835F11AEB3E}" destId="{0F5C12A1-97C3-4C4F-A252-EC05892C28EC}" srcOrd="0" destOrd="0" presId="urn:microsoft.com/office/officeart/2008/layout/RadialCluster"/>
    <dgm:cxn modelId="{BA14F262-59CE-C240-939C-79C1CC138C28}" srcId="{886784C8-2AB7-8D4D-A3D2-8CA27FF355EE}" destId="{4AEE6EE2-C43F-784B-BC40-D835F11AEB3E}" srcOrd="1" destOrd="0" parTransId="{A70CF9C8-52D6-F440-9B28-83D5855F9557}" sibTransId="{0E835826-7349-A847-A70E-CDC7A0810B1D}"/>
    <dgm:cxn modelId="{C8C4286B-8B7D-6447-B604-A07A5AA4C0FE}" type="presOf" srcId="{2BC7229D-CAD3-504A-A2C5-9DA8D13B982F}" destId="{3500503C-752E-F04A-9E20-72D7DC005498}" srcOrd="0" destOrd="0" presId="urn:microsoft.com/office/officeart/2008/layout/RadialCluster"/>
    <dgm:cxn modelId="{B293068F-50FF-814F-946C-970C23B19147}" type="presOf" srcId="{3EB98C26-D0A3-C54F-B3A4-FD5EF1358626}" destId="{7F5BC192-81BA-B44A-8DF6-DF2255835ED0}" srcOrd="0" destOrd="0" presId="urn:microsoft.com/office/officeart/2008/layout/RadialCluster"/>
    <dgm:cxn modelId="{9FE84C93-A589-CD48-A2DD-47DC40B5E70E}" type="presOf" srcId="{847911E5-DA1E-0E42-99FD-26A9292241B1}" destId="{6D463471-8D4F-3949-9297-AF0B50BE0C23}" srcOrd="0" destOrd="0" presId="urn:microsoft.com/office/officeart/2008/layout/RadialCluster"/>
    <dgm:cxn modelId="{8DA56DA4-C7DA-FE42-8FD6-556E33959FC0}" srcId="{886784C8-2AB7-8D4D-A3D2-8CA27FF355EE}" destId="{BE07B2D0-1DC6-6A4C-9E06-27352EBCC13D}" srcOrd="0" destOrd="0" parTransId="{3EB98C26-D0A3-C54F-B3A4-FD5EF1358626}" sibTransId="{AC39C5DB-5209-9E47-8E68-1E095CFA44B5}"/>
    <dgm:cxn modelId="{2128E9B9-9BA5-0240-846C-F978D97BCCD9}" type="presOf" srcId="{BE07B2D0-1DC6-6A4C-9E06-27352EBCC13D}" destId="{A70884F7-7475-0145-8D3B-A308626A5119}" srcOrd="0" destOrd="0" presId="urn:microsoft.com/office/officeart/2008/layout/RadialCluster"/>
    <dgm:cxn modelId="{FB93A5CD-033D-A946-861F-8EA82C189F33}" srcId="{85D5C4C6-7285-8C46-8C1D-B0E00C5D602F}" destId="{886784C8-2AB7-8D4D-A3D2-8CA27FF355EE}" srcOrd="0" destOrd="0" parTransId="{AE13B57A-A6BE-254C-B7A3-030EBD6F1714}" sibTransId="{FBC33260-DE2E-614A-A12A-6A557482A392}"/>
    <dgm:cxn modelId="{FC2797D4-F99C-344B-83FE-81D220B51750}" type="presOf" srcId="{A70CF9C8-52D6-F440-9B28-83D5855F9557}" destId="{1C020655-9713-A149-B560-2869F8B12FE7}" srcOrd="0" destOrd="0" presId="urn:microsoft.com/office/officeart/2008/layout/RadialCluster"/>
    <dgm:cxn modelId="{64DF91F9-8BCF-504A-9EB3-CA4598FF3852}" srcId="{886784C8-2AB7-8D4D-A3D2-8CA27FF355EE}" destId="{2BC7229D-CAD3-504A-A2C5-9DA8D13B982F}" srcOrd="2" destOrd="0" parTransId="{847911E5-DA1E-0E42-99FD-26A9292241B1}" sibTransId="{6CBBFE79-2B42-1149-A006-038A45211D62}"/>
    <dgm:cxn modelId="{751680D2-6C0F-DE40-B0E9-6B4CF92F1761}" type="presParOf" srcId="{20C74951-8E12-0B44-AD7D-0CF17B9DAEFC}" destId="{7D68681C-2862-4F4D-A3CB-7607479AE31D}" srcOrd="0" destOrd="0" presId="urn:microsoft.com/office/officeart/2008/layout/RadialCluster"/>
    <dgm:cxn modelId="{517C6DCB-B568-5F4C-A338-AA8B0E00D3D5}" type="presParOf" srcId="{7D68681C-2862-4F4D-A3CB-7607479AE31D}" destId="{9B62CFAA-C6A7-DB4E-856C-652F67BB9120}" srcOrd="0" destOrd="0" presId="urn:microsoft.com/office/officeart/2008/layout/RadialCluster"/>
    <dgm:cxn modelId="{39BE47C3-A048-1A4B-A529-6AA0A3C231CD}" type="presParOf" srcId="{7D68681C-2862-4F4D-A3CB-7607479AE31D}" destId="{7F5BC192-81BA-B44A-8DF6-DF2255835ED0}" srcOrd="1" destOrd="0" presId="urn:microsoft.com/office/officeart/2008/layout/RadialCluster"/>
    <dgm:cxn modelId="{3BB59C01-5498-F844-BA73-629EC8D3F009}" type="presParOf" srcId="{7D68681C-2862-4F4D-A3CB-7607479AE31D}" destId="{A70884F7-7475-0145-8D3B-A308626A5119}" srcOrd="2" destOrd="0" presId="urn:microsoft.com/office/officeart/2008/layout/RadialCluster"/>
    <dgm:cxn modelId="{6843FAA5-BCD9-1D4A-B2E2-E39C6DF5D113}" type="presParOf" srcId="{7D68681C-2862-4F4D-A3CB-7607479AE31D}" destId="{1C020655-9713-A149-B560-2869F8B12FE7}" srcOrd="3" destOrd="0" presId="urn:microsoft.com/office/officeart/2008/layout/RadialCluster"/>
    <dgm:cxn modelId="{08B89F0B-2AC1-6E47-B374-F22694AE0C0B}" type="presParOf" srcId="{7D68681C-2862-4F4D-A3CB-7607479AE31D}" destId="{0F5C12A1-97C3-4C4F-A252-EC05892C28EC}" srcOrd="4" destOrd="0" presId="urn:microsoft.com/office/officeart/2008/layout/RadialCluster"/>
    <dgm:cxn modelId="{D7FF1AA4-1096-604A-BB44-BD6590274CC1}" type="presParOf" srcId="{7D68681C-2862-4F4D-A3CB-7607479AE31D}" destId="{6D463471-8D4F-3949-9297-AF0B50BE0C23}" srcOrd="5" destOrd="0" presId="urn:microsoft.com/office/officeart/2008/layout/RadialCluster"/>
    <dgm:cxn modelId="{88B8A76F-2AE4-7B47-8EBD-0418248BE147}" type="presParOf" srcId="{7D68681C-2862-4F4D-A3CB-7607479AE31D}" destId="{3500503C-752E-F04A-9E20-72D7DC005498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D09963-6360-D74F-88D0-CB476CC6ACBA}" type="doc">
      <dgm:prSet loTypeId="urn:microsoft.com/office/officeart/2005/8/layout/process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AC0E48E-F620-9344-A801-2E3857B6FC26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GB" sz="2000" b="1" dirty="0">
              <a:latin typeface="Lucida Grande" panose="020B0600040502020204" pitchFamily="34" charset="0"/>
              <a:cs typeface="Lucida Grande" panose="020B0600040502020204" pitchFamily="34" charset="0"/>
            </a:rPr>
            <a:t>Physical</a:t>
          </a:r>
        </a:p>
      </dgm:t>
    </dgm:pt>
    <dgm:pt modelId="{AE5A0C66-6B1F-634A-8478-B692029B22EC}" type="parTrans" cxnId="{91EDDE4D-15D6-514F-8281-6EECF5D487C2}">
      <dgm:prSet/>
      <dgm:spPr/>
      <dgm:t>
        <a:bodyPr/>
        <a:lstStyle/>
        <a:p>
          <a:endParaRPr lang="en-GB"/>
        </a:p>
      </dgm:t>
    </dgm:pt>
    <dgm:pt modelId="{3E6C6ED1-3BDC-E341-B196-5EA2E2672EAF}" type="sibTrans" cxnId="{91EDDE4D-15D6-514F-8281-6EECF5D487C2}">
      <dgm:prSet/>
      <dgm:spPr/>
      <dgm:t>
        <a:bodyPr/>
        <a:lstStyle/>
        <a:p>
          <a:endParaRPr lang="en-GB"/>
        </a:p>
      </dgm:t>
    </dgm:pt>
    <dgm:pt modelId="{33C8E91A-5ACC-CF44-977A-BEFB913D706D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GB" sz="1800" dirty="0">
              <a:latin typeface="Lucida Grande" panose="020B0600040502020204" pitchFamily="34" charset="0"/>
              <a:cs typeface="Lucida Grande" panose="020B0600040502020204" pitchFamily="34" charset="0"/>
            </a:rPr>
            <a:t>Dose</a:t>
          </a:r>
        </a:p>
      </dgm:t>
    </dgm:pt>
    <dgm:pt modelId="{18526E43-E504-1D42-82A0-5015294522FE}" type="parTrans" cxnId="{A65FFB9D-25D5-E644-B08B-3DA243D469B8}">
      <dgm:prSet/>
      <dgm:spPr/>
      <dgm:t>
        <a:bodyPr/>
        <a:lstStyle/>
        <a:p>
          <a:endParaRPr lang="en-GB"/>
        </a:p>
      </dgm:t>
    </dgm:pt>
    <dgm:pt modelId="{EAB2E2A9-5C1F-B34F-957F-C412095B8A02}" type="sibTrans" cxnId="{A65FFB9D-25D5-E644-B08B-3DA243D469B8}">
      <dgm:prSet/>
      <dgm:spPr/>
      <dgm:t>
        <a:bodyPr/>
        <a:lstStyle/>
        <a:p>
          <a:endParaRPr lang="en-GB"/>
        </a:p>
      </dgm:t>
    </dgm:pt>
    <dgm:pt modelId="{F024F55D-1C27-3646-BBAC-3868D71B27B3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GB" sz="2000" b="1" dirty="0">
              <a:latin typeface="Lucida Grande" panose="020B0600040502020204" pitchFamily="34" charset="0"/>
              <a:cs typeface="Lucida Grande" panose="020B0600040502020204" pitchFamily="34" charset="0"/>
            </a:rPr>
            <a:t>Chemical</a:t>
          </a:r>
        </a:p>
      </dgm:t>
    </dgm:pt>
    <dgm:pt modelId="{A458CD1A-B68F-8A45-A657-574FC94A4AF1}" type="parTrans" cxnId="{9AC5BABC-147D-B148-B6CB-ECFC4AD0C3EC}">
      <dgm:prSet/>
      <dgm:spPr/>
      <dgm:t>
        <a:bodyPr/>
        <a:lstStyle/>
        <a:p>
          <a:endParaRPr lang="en-GB"/>
        </a:p>
      </dgm:t>
    </dgm:pt>
    <dgm:pt modelId="{C4906191-C5AA-DF4B-833B-CD7877179FA4}" type="sibTrans" cxnId="{9AC5BABC-147D-B148-B6CB-ECFC4AD0C3EC}">
      <dgm:prSet/>
      <dgm:spPr/>
      <dgm:t>
        <a:bodyPr/>
        <a:lstStyle/>
        <a:p>
          <a:endParaRPr lang="en-GB"/>
        </a:p>
      </dgm:t>
    </dgm:pt>
    <dgm:pt modelId="{CECDFB3E-7D0D-E54F-912B-646E9222CFBE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GB" sz="1800" dirty="0">
              <a:latin typeface="Lucida Grande" panose="020B0600040502020204" pitchFamily="34" charset="0"/>
              <a:cs typeface="Lucida Grande" panose="020B0600040502020204" pitchFamily="34" charset="0"/>
            </a:rPr>
            <a:t>Oxygen content</a:t>
          </a:r>
        </a:p>
      </dgm:t>
    </dgm:pt>
    <dgm:pt modelId="{0B51A90F-4411-F14D-83F6-FA03EDCD9D5D}" type="parTrans" cxnId="{5CD4F8EF-225F-FC45-8866-ABE6A9F032AC}">
      <dgm:prSet/>
      <dgm:spPr/>
      <dgm:t>
        <a:bodyPr/>
        <a:lstStyle/>
        <a:p>
          <a:endParaRPr lang="en-GB"/>
        </a:p>
      </dgm:t>
    </dgm:pt>
    <dgm:pt modelId="{77E99079-C8E9-FE4A-9299-91A39881415E}" type="sibTrans" cxnId="{5CD4F8EF-225F-FC45-8866-ABE6A9F032AC}">
      <dgm:prSet/>
      <dgm:spPr/>
      <dgm:t>
        <a:bodyPr/>
        <a:lstStyle/>
        <a:p>
          <a:endParaRPr lang="en-GB"/>
        </a:p>
      </dgm:t>
    </dgm:pt>
    <dgm:pt modelId="{C4CCE2ED-0FD6-1548-ABDE-549BEB9ADE8B}">
      <dgm:prSet phldrT="[Text]" custT="1"/>
      <dgm:spPr>
        <a:solidFill>
          <a:schemeClr val="accent4"/>
        </a:solidFill>
      </dgm:spPr>
      <dgm:t>
        <a:bodyPr/>
        <a:lstStyle/>
        <a:p>
          <a:r>
            <a:rPr lang="en-GB" sz="2000" b="1" dirty="0">
              <a:latin typeface="Lucida Grande" panose="020B0600040502020204" pitchFamily="34" charset="0"/>
              <a:cs typeface="Lucida Grande" panose="020B0600040502020204" pitchFamily="34" charset="0"/>
            </a:rPr>
            <a:t>Biological</a:t>
          </a:r>
        </a:p>
      </dgm:t>
    </dgm:pt>
    <dgm:pt modelId="{2E227FBF-D2B2-D24D-AC11-1470D9282E83}" type="parTrans" cxnId="{76BD83C3-54D7-744F-BE09-1089B7286F4F}">
      <dgm:prSet/>
      <dgm:spPr/>
      <dgm:t>
        <a:bodyPr/>
        <a:lstStyle/>
        <a:p>
          <a:endParaRPr lang="en-GB"/>
        </a:p>
      </dgm:t>
    </dgm:pt>
    <dgm:pt modelId="{66497CE2-7838-6649-B97C-057B6C4BFEC4}" type="sibTrans" cxnId="{76BD83C3-54D7-744F-BE09-1089B7286F4F}">
      <dgm:prSet/>
      <dgm:spPr/>
      <dgm:t>
        <a:bodyPr/>
        <a:lstStyle/>
        <a:p>
          <a:endParaRPr lang="en-GB"/>
        </a:p>
      </dgm:t>
    </dgm:pt>
    <dgm:pt modelId="{A8C1DEC7-4386-4B45-8EF9-60E5B8650861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GB" sz="1800" dirty="0">
              <a:latin typeface="Lucida Grande" panose="020B0600040502020204" pitchFamily="34" charset="0"/>
              <a:cs typeface="Lucida Grande" panose="020B0600040502020204" pitchFamily="34" charset="0"/>
            </a:rPr>
            <a:t>Cell line</a:t>
          </a:r>
        </a:p>
      </dgm:t>
    </dgm:pt>
    <dgm:pt modelId="{26942675-0BEA-B748-858C-EE5988745F80}" type="parTrans" cxnId="{645BA2F8-A965-1C42-A01E-0CE9554661FF}">
      <dgm:prSet/>
      <dgm:spPr/>
      <dgm:t>
        <a:bodyPr/>
        <a:lstStyle/>
        <a:p>
          <a:endParaRPr lang="en-GB"/>
        </a:p>
      </dgm:t>
    </dgm:pt>
    <dgm:pt modelId="{3C476778-7568-B941-8917-11F8582E1ACA}" type="sibTrans" cxnId="{645BA2F8-A965-1C42-A01E-0CE9554661FF}">
      <dgm:prSet/>
      <dgm:spPr/>
      <dgm:t>
        <a:bodyPr/>
        <a:lstStyle/>
        <a:p>
          <a:endParaRPr lang="en-GB"/>
        </a:p>
      </dgm:t>
    </dgm:pt>
    <dgm:pt modelId="{E36CF380-6447-B04A-B267-BAC08EBF31FA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GB" sz="1800" dirty="0">
              <a:latin typeface="Lucida Grande" panose="020B0600040502020204" pitchFamily="34" charset="0"/>
              <a:cs typeface="Lucida Grande" panose="020B0600040502020204" pitchFamily="34" charset="0"/>
            </a:rPr>
            <a:t>Dose rate</a:t>
          </a:r>
        </a:p>
      </dgm:t>
    </dgm:pt>
    <dgm:pt modelId="{01CC1A40-0399-F942-A357-862E1A73961A}" type="parTrans" cxnId="{BAF8D45E-61DB-FB40-880E-43C86D7BD542}">
      <dgm:prSet/>
      <dgm:spPr/>
      <dgm:t>
        <a:bodyPr/>
        <a:lstStyle/>
        <a:p>
          <a:endParaRPr lang="en-GB"/>
        </a:p>
      </dgm:t>
    </dgm:pt>
    <dgm:pt modelId="{83C9CAB5-BE55-E843-BC9F-B2D1B9212E37}" type="sibTrans" cxnId="{BAF8D45E-61DB-FB40-880E-43C86D7BD542}">
      <dgm:prSet/>
      <dgm:spPr/>
      <dgm:t>
        <a:bodyPr/>
        <a:lstStyle/>
        <a:p>
          <a:endParaRPr lang="en-GB"/>
        </a:p>
      </dgm:t>
    </dgm:pt>
    <dgm:pt modelId="{6CAD5163-E922-5E47-8571-D3E1D6C19723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GB" sz="1800" dirty="0">
              <a:latin typeface="Lucida Grande" panose="020B0600040502020204" pitchFamily="34" charset="0"/>
              <a:cs typeface="Lucida Grande" panose="020B0600040502020204" pitchFamily="34" charset="0"/>
            </a:rPr>
            <a:t>LET</a:t>
          </a:r>
        </a:p>
      </dgm:t>
    </dgm:pt>
    <dgm:pt modelId="{C4AC8863-D38F-AD4D-96D4-4096AB6EF0DE}" type="parTrans" cxnId="{DEDFC4CB-B8DD-DB49-B9BB-9CDDEEBCAD33}">
      <dgm:prSet/>
      <dgm:spPr/>
      <dgm:t>
        <a:bodyPr/>
        <a:lstStyle/>
        <a:p>
          <a:endParaRPr lang="en-GB"/>
        </a:p>
      </dgm:t>
    </dgm:pt>
    <dgm:pt modelId="{A2600CCD-6F80-804A-B43F-1C6C6D1660CD}" type="sibTrans" cxnId="{DEDFC4CB-B8DD-DB49-B9BB-9CDDEEBCAD33}">
      <dgm:prSet/>
      <dgm:spPr/>
      <dgm:t>
        <a:bodyPr/>
        <a:lstStyle/>
        <a:p>
          <a:endParaRPr lang="en-GB"/>
        </a:p>
      </dgm:t>
    </dgm:pt>
    <dgm:pt modelId="{10837B02-BFE8-7247-99FF-54DED2AF5DC8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GB" sz="1800" dirty="0">
              <a:latin typeface="Lucida Grande" panose="020B0600040502020204" pitchFamily="34" charset="0"/>
              <a:cs typeface="Lucida Grande" panose="020B0600040502020204" pitchFamily="34" charset="0"/>
            </a:rPr>
            <a:t>Fractioning (time and space)</a:t>
          </a:r>
        </a:p>
      </dgm:t>
    </dgm:pt>
    <dgm:pt modelId="{D499ACAC-6160-244A-8DB8-E6D1EFCC64C6}" type="parTrans" cxnId="{05D3A7B1-87B3-D747-A45D-72D927A48C01}">
      <dgm:prSet/>
      <dgm:spPr/>
      <dgm:t>
        <a:bodyPr/>
        <a:lstStyle/>
        <a:p>
          <a:endParaRPr lang="en-GB"/>
        </a:p>
      </dgm:t>
    </dgm:pt>
    <dgm:pt modelId="{AFEAFADD-D2D6-F74A-B64B-A7E198B7FAEF}" type="sibTrans" cxnId="{05D3A7B1-87B3-D747-A45D-72D927A48C01}">
      <dgm:prSet/>
      <dgm:spPr/>
      <dgm:t>
        <a:bodyPr/>
        <a:lstStyle/>
        <a:p>
          <a:endParaRPr lang="en-GB"/>
        </a:p>
      </dgm:t>
    </dgm:pt>
    <dgm:pt modelId="{4355F435-2B25-7D46-8E92-CAEDF02C6D41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GB" sz="1800" dirty="0">
              <a:latin typeface="Lucida Grande" panose="020B0600040502020204" pitchFamily="34" charset="0"/>
              <a:cs typeface="Lucida Grande" panose="020B0600040502020204" pitchFamily="34" charset="0"/>
            </a:rPr>
            <a:t>Temperature</a:t>
          </a:r>
        </a:p>
      </dgm:t>
    </dgm:pt>
    <dgm:pt modelId="{BD715C9C-C947-4649-A482-85954E83728E}" type="parTrans" cxnId="{9D2EFCCF-386F-D14D-9504-6A02772D8D67}">
      <dgm:prSet/>
      <dgm:spPr/>
      <dgm:t>
        <a:bodyPr/>
        <a:lstStyle/>
        <a:p>
          <a:endParaRPr lang="en-GB"/>
        </a:p>
      </dgm:t>
    </dgm:pt>
    <dgm:pt modelId="{F18F0F09-74B1-E849-8AB9-FE30BE0C7B85}" type="sibTrans" cxnId="{9D2EFCCF-386F-D14D-9504-6A02772D8D67}">
      <dgm:prSet/>
      <dgm:spPr/>
      <dgm:t>
        <a:bodyPr/>
        <a:lstStyle/>
        <a:p>
          <a:endParaRPr lang="en-GB"/>
        </a:p>
      </dgm:t>
    </dgm:pt>
    <dgm:pt modelId="{9789EACD-75E8-AC4D-8E6F-1EB0523C3E37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GB" sz="1800" dirty="0">
              <a:latin typeface="Lucida Grande" panose="020B0600040502020204" pitchFamily="34" charset="0"/>
              <a:cs typeface="Lucida Grande" panose="020B0600040502020204" pitchFamily="34" charset="0"/>
            </a:rPr>
            <a:t>Track structure</a:t>
          </a:r>
        </a:p>
      </dgm:t>
    </dgm:pt>
    <dgm:pt modelId="{721071B8-1A16-194D-B701-7803A1A061A6}" type="parTrans" cxnId="{62CBD2F1-998C-824A-A429-6BD9B31E4F9A}">
      <dgm:prSet/>
      <dgm:spPr/>
      <dgm:t>
        <a:bodyPr/>
        <a:lstStyle/>
        <a:p>
          <a:endParaRPr lang="en-GB"/>
        </a:p>
      </dgm:t>
    </dgm:pt>
    <dgm:pt modelId="{7B027A0D-0299-974F-9D5E-07E5E2D0A9C2}" type="sibTrans" cxnId="{62CBD2F1-998C-824A-A429-6BD9B31E4F9A}">
      <dgm:prSet/>
      <dgm:spPr/>
      <dgm:t>
        <a:bodyPr/>
        <a:lstStyle/>
        <a:p>
          <a:endParaRPr lang="en-GB"/>
        </a:p>
      </dgm:t>
    </dgm:pt>
    <dgm:pt modelId="{77D30A2B-15DF-C849-9DD3-C57427D8867C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GB" sz="1800" dirty="0">
              <a:latin typeface="Lucida Grande" panose="020B0600040502020204" pitchFamily="34" charset="0"/>
              <a:cs typeface="Lucida Grande" panose="020B0600040502020204" pitchFamily="34" charset="0"/>
            </a:rPr>
            <a:t>Presence of antioxidants</a:t>
          </a:r>
        </a:p>
      </dgm:t>
    </dgm:pt>
    <dgm:pt modelId="{8FEC75E0-A1BE-4E42-AE72-DB115432B6CA}" type="parTrans" cxnId="{4323A449-9E3F-AE4C-87E5-94E12E7700BC}">
      <dgm:prSet/>
      <dgm:spPr/>
      <dgm:t>
        <a:bodyPr/>
        <a:lstStyle/>
        <a:p>
          <a:endParaRPr lang="en-GB"/>
        </a:p>
      </dgm:t>
    </dgm:pt>
    <dgm:pt modelId="{3AEE54A0-72BC-8A49-A3DB-99AE25B8C5D0}" type="sibTrans" cxnId="{4323A449-9E3F-AE4C-87E5-94E12E7700BC}">
      <dgm:prSet/>
      <dgm:spPr/>
      <dgm:t>
        <a:bodyPr/>
        <a:lstStyle/>
        <a:p>
          <a:endParaRPr lang="en-GB"/>
        </a:p>
      </dgm:t>
    </dgm:pt>
    <dgm:pt modelId="{2A6B04BB-881C-454E-AAF2-9FAD0C77AF03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GB" sz="1800" dirty="0">
              <a:latin typeface="Lucida Grande" panose="020B0600040502020204" pitchFamily="34" charset="0"/>
              <a:cs typeface="Lucida Grande" panose="020B0600040502020204" pitchFamily="34" charset="0"/>
            </a:rPr>
            <a:t>Cell cycle</a:t>
          </a:r>
        </a:p>
      </dgm:t>
    </dgm:pt>
    <dgm:pt modelId="{36E2E381-8DAC-4848-8731-9815BBA4FEF5}" type="parTrans" cxnId="{B9F696EC-0A20-F646-B9E1-7DC68155FFAF}">
      <dgm:prSet/>
      <dgm:spPr/>
      <dgm:t>
        <a:bodyPr/>
        <a:lstStyle/>
        <a:p>
          <a:endParaRPr lang="en-GB"/>
        </a:p>
      </dgm:t>
    </dgm:pt>
    <dgm:pt modelId="{FCA1EA33-D8A2-0B46-8385-BE1EC302ACA3}" type="sibTrans" cxnId="{B9F696EC-0A20-F646-B9E1-7DC68155FFAF}">
      <dgm:prSet/>
      <dgm:spPr/>
      <dgm:t>
        <a:bodyPr/>
        <a:lstStyle/>
        <a:p>
          <a:endParaRPr lang="en-GB"/>
        </a:p>
      </dgm:t>
    </dgm:pt>
    <dgm:pt modelId="{03347124-0080-E649-A721-74B01FD35810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GB" sz="1800" dirty="0">
              <a:latin typeface="Lucida Grande" panose="020B0600040502020204" pitchFamily="34" charset="0"/>
              <a:cs typeface="Lucida Grande" panose="020B0600040502020204" pitchFamily="34" charset="0"/>
            </a:rPr>
            <a:t>Bystander effects</a:t>
          </a:r>
        </a:p>
      </dgm:t>
    </dgm:pt>
    <dgm:pt modelId="{AA31300C-1427-8F41-92DE-3E8C35E0F7EA}" type="parTrans" cxnId="{212A3863-580F-774D-84B9-F053808BACC6}">
      <dgm:prSet/>
      <dgm:spPr/>
      <dgm:t>
        <a:bodyPr/>
        <a:lstStyle/>
        <a:p>
          <a:endParaRPr lang="en-GB"/>
        </a:p>
      </dgm:t>
    </dgm:pt>
    <dgm:pt modelId="{39C39169-0F4F-EC48-9469-2623BFDE3B5D}" type="sibTrans" cxnId="{212A3863-580F-774D-84B9-F053808BACC6}">
      <dgm:prSet/>
      <dgm:spPr/>
      <dgm:t>
        <a:bodyPr/>
        <a:lstStyle/>
        <a:p>
          <a:endParaRPr lang="en-GB"/>
        </a:p>
      </dgm:t>
    </dgm:pt>
    <dgm:pt modelId="{FBE3CF10-9FF9-B649-97AA-725F718F85ED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GB" sz="1800" dirty="0">
              <a:latin typeface="Lucida Grande" panose="020B0600040502020204" pitchFamily="34" charset="0"/>
              <a:cs typeface="Lucida Grande" panose="020B0600040502020204" pitchFamily="34" charset="0"/>
            </a:rPr>
            <a:t>Immune system response</a:t>
          </a:r>
        </a:p>
      </dgm:t>
    </dgm:pt>
    <dgm:pt modelId="{2B4261FC-2047-354C-AF06-74B8C34D52DA}" type="parTrans" cxnId="{02625846-2E42-1640-9DEA-1D2F78AF147C}">
      <dgm:prSet/>
      <dgm:spPr/>
      <dgm:t>
        <a:bodyPr/>
        <a:lstStyle/>
        <a:p>
          <a:endParaRPr lang="en-GB"/>
        </a:p>
      </dgm:t>
    </dgm:pt>
    <dgm:pt modelId="{0FCF998E-9152-F446-837F-85CDCDE63779}" type="sibTrans" cxnId="{02625846-2E42-1640-9DEA-1D2F78AF147C}">
      <dgm:prSet/>
      <dgm:spPr/>
      <dgm:t>
        <a:bodyPr/>
        <a:lstStyle/>
        <a:p>
          <a:endParaRPr lang="en-GB"/>
        </a:p>
      </dgm:t>
    </dgm:pt>
    <dgm:pt modelId="{2078481D-E02C-374D-9181-1126CEF393C8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GB" sz="1800" dirty="0">
              <a:latin typeface="Lucida Grande" panose="020B0600040502020204" pitchFamily="34" charset="0"/>
              <a:cs typeface="Lucida Grande" panose="020B0600040502020204" pitchFamily="34" charset="0"/>
            </a:rPr>
            <a:t>Cellular end point</a:t>
          </a:r>
        </a:p>
      </dgm:t>
    </dgm:pt>
    <dgm:pt modelId="{62FFB2CF-CD2E-554E-A630-F8D8AE381FC3}" type="parTrans" cxnId="{0390BD2F-14DA-7544-A278-BFB5FD007B85}">
      <dgm:prSet/>
      <dgm:spPr/>
      <dgm:t>
        <a:bodyPr/>
        <a:lstStyle/>
        <a:p>
          <a:endParaRPr lang="en-GB"/>
        </a:p>
      </dgm:t>
    </dgm:pt>
    <dgm:pt modelId="{CEE2C1F4-00B1-814B-9057-0E1D68F7B17D}" type="sibTrans" cxnId="{0390BD2F-14DA-7544-A278-BFB5FD007B85}">
      <dgm:prSet/>
      <dgm:spPr/>
      <dgm:t>
        <a:bodyPr/>
        <a:lstStyle/>
        <a:p>
          <a:endParaRPr lang="en-GB"/>
        </a:p>
      </dgm:t>
    </dgm:pt>
    <dgm:pt modelId="{D83F1FF0-48AA-DC40-B16A-0EC239D7FD9A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GB" sz="1800" dirty="0">
              <a:latin typeface="Lucida Grande" panose="020B0600040502020204" pitchFamily="34" charset="0"/>
              <a:cs typeface="Lucida Grande" panose="020B0600040502020204" pitchFamily="34" charset="0"/>
            </a:rPr>
            <a:t>ROS production</a:t>
          </a:r>
        </a:p>
      </dgm:t>
    </dgm:pt>
    <dgm:pt modelId="{2FA6B670-32C0-7842-A72A-F3416AB69263}" type="sibTrans" cxnId="{FBCBD561-646E-314D-AEC0-5DE4C679F012}">
      <dgm:prSet/>
      <dgm:spPr/>
      <dgm:t>
        <a:bodyPr/>
        <a:lstStyle/>
        <a:p>
          <a:endParaRPr lang="en-GB"/>
        </a:p>
      </dgm:t>
    </dgm:pt>
    <dgm:pt modelId="{AC438E01-B98E-DF47-B11C-FB21D25E6D6E}" type="parTrans" cxnId="{FBCBD561-646E-314D-AEC0-5DE4C679F012}">
      <dgm:prSet/>
      <dgm:spPr/>
      <dgm:t>
        <a:bodyPr/>
        <a:lstStyle/>
        <a:p>
          <a:endParaRPr lang="en-GB"/>
        </a:p>
      </dgm:t>
    </dgm:pt>
    <dgm:pt modelId="{1E27EC90-BE50-D147-88D8-1CEA912F07D1}" type="pres">
      <dgm:prSet presAssocID="{54D09963-6360-D74F-88D0-CB476CC6ACBA}" presName="linearFlow" presStyleCnt="0">
        <dgm:presLayoutVars>
          <dgm:dir/>
          <dgm:animLvl val="lvl"/>
          <dgm:resizeHandles val="exact"/>
        </dgm:presLayoutVars>
      </dgm:prSet>
      <dgm:spPr/>
    </dgm:pt>
    <dgm:pt modelId="{FCAF643E-A467-2C40-AD1E-90C013640406}" type="pres">
      <dgm:prSet presAssocID="{FAC0E48E-F620-9344-A801-2E3857B6FC26}" presName="composite" presStyleCnt="0"/>
      <dgm:spPr/>
    </dgm:pt>
    <dgm:pt modelId="{C633711F-D5D1-C648-94BE-AD56EDF3534A}" type="pres">
      <dgm:prSet presAssocID="{FAC0E48E-F620-9344-A801-2E3857B6FC26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2D700C15-16ED-F049-AA89-982AE1E0CABD}" type="pres">
      <dgm:prSet presAssocID="{FAC0E48E-F620-9344-A801-2E3857B6FC26}" presName="parSh" presStyleLbl="node1" presStyleIdx="0" presStyleCnt="3"/>
      <dgm:spPr/>
    </dgm:pt>
    <dgm:pt modelId="{A91005E8-0490-A043-AD94-4784E7DE838B}" type="pres">
      <dgm:prSet presAssocID="{FAC0E48E-F620-9344-A801-2E3857B6FC26}" presName="desTx" presStyleLbl="fgAcc1" presStyleIdx="0" presStyleCnt="3" custScaleX="110553" custScaleY="100000" custLinFactNeighborX="7537">
        <dgm:presLayoutVars>
          <dgm:bulletEnabled val="1"/>
        </dgm:presLayoutVars>
      </dgm:prSet>
      <dgm:spPr/>
    </dgm:pt>
    <dgm:pt modelId="{698B653E-9ECE-CA49-9461-5BCD5E3D5382}" type="pres">
      <dgm:prSet presAssocID="{3E6C6ED1-3BDC-E341-B196-5EA2E2672EAF}" presName="sibTrans" presStyleLbl="sibTrans2D1" presStyleIdx="0" presStyleCnt="2"/>
      <dgm:spPr/>
    </dgm:pt>
    <dgm:pt modelId="{543C9955-45E9-5F43-AD42-16C08E9EB388}" type="pres">
      <dgm:prSet presAssocID="{3E6C6ED1-3BDC-E341-B196-5EA2E2672EAF}" presName="connTx" presStyleLbl="sibTrans2D1" presStyleIdx="0" presStyleCnt="2"/>
      <dgm:spPr/>
    </dgm:pt>
    <dgm:pt modelId="{6662CE5C-A1D6-C24F-BE05-422E2AA18529}" type="pres">
      <dgm:prSet presAssocID="{F024F55D-1C27-3646-BBAC-3868D71B27B3}" presName="composite" presStyleCnt="0"/>
      <dgm:spPr/>
    </dgm:pt>
    <dgm:pt modelId="{F2870881-5EE8-E84B-B79C-BB866056B8D9}" type="pres">
      <dgm:prSet presAssocID="{F024F55D-1C27-3646-BBAC-3868D71B27B3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5B42068-032A-5741-A315-3DA2812BB590}" type="pres">
      <dgm:prSet presAssocID="{F024F55D-1C27-3646-BBAC-3868D71B27B3}" presName="parSh" presStyleLbl="node1" presStyleIdx="1" presStyleCnt="3"/>
      <dgm:spPr/>
    </dgm:pt>
    <dgm:pt modelId="{5E6377D8-FB62-374F-9C5A-6DCCE16C7EB3}" type="pres">
      <dgm:prSet presAssocID="{F024F55D-1C27-3646-BBAC-3868D71B27B3}" presName="desTx" presStyleLbl="fgAcc1" presStyleIdx="1" presStyleCnt="3" custScaleX="112666" custScaleY="100000" custLinFactNeighborY="652">
        <dgm:presLayoutVars>
          <dgm:bulletEnabled val="1"/>
        </dgm:presLayoutVars>
      </dgm:prSet>
      <dgm:spPr/>
    </dgm:pt>
    <dgm:pt modelId="{DB9CD3D1-5295-2D4E-869A-387ACD12931B}" type="pres">
      <dgm:prSet presAssocID="{C4906191-C5AA-DF4B-833B-CD7877179FA4}" presName="sibTrans" presStyleLbl="sibTrans2D1" presStyleIdx="1" presStyleCnt="2"/>
      <dgm:spPr/>
    </dgm:pt>
    <dgm:pt modelId="{35CC979F-334C-9F41-A75E-C0F89C406EC0}" type="pres">
      <dgm:prSet presAssocID="{C4906191-C5AA-DF4B-833B-CD7877179FA4}" presName="connTx" presStyleLbl="sibTrans2D1" presStyleIdx="1" presStyleCnt="2"/>
      <dgm:spPr/>
    </dgm:pt>
    <dgm:pt modelId="{8F0365F1-C2F1-A444-A900-4A5371D7B28E}" type="pres">
      <dgm:prSet presAssocID="{C4CCE2ED-0FD6-1548-ABDE-549BEB9ADE8B}" presName="composite" presStyleCnt="0"/>
      <dgm:spPr/>
    </dgm:pt>
    <dgm:pt modelId="{FB385940-6A09-8246-881D-5307A5CF3324}" type="pres">
      <dgm:prSet presAssocID="{C4CCE2ED-0FD6-1548-ABDE-549BEB9ADE8B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E2A196F9-CED2-E749-95BB-D48BFA6FEAF2}" type="pres">
      <dgm:prSet presAssocID="{C4CCE2ED-0FD6-1548-ABDE-549BEB9ADE8B}" presName="parSh" presStyleLbl="node1" presStyleIdx="2" presStyleCnt="3"/>
      <dgm:spPr/>
    </dgm:pt>
    <dgm:pt modelId="{2C7B8B12-D71A-0943-BDD4-9EBB48B160E5}" type="pres">
      <dgm:prSet presAssocID="{C4CCE2ED-0FD6-1548-ABDE-549BEB9ADE8B}" presName="desTx" presStyleLbl="fgAcc1" presStyleIdx="2" presStyleCnt="3" custScaleX="110549" custScaleY="100000">
        <dgm:presLayoutVars>
          <dgm:bulletEnabled val="1"/>
        </dgm:presLayoutVars>
      </dgm:prSet>
      <dgm:spPr/>
    </dgm:pt>
  </dgm:ptLst>
  <dgm:cxnLst>
    <dgm:cxn modelId="{A0F0200A-1F5C-974B-8909-A8756625AE7D}" type="presOf" srcId="{D83F1FF0-48AA-DC40-B16A-0EC239D7FD9A}" destId="{5E6377D8-FB62-374F-9C5A-6DCCE16C7EB3}" srcOrd="0" destOrd="1" presId="urn:microsoft.com/office/officeart/2005/8/layout/process3"/>
    <dgm:cxn modelId="{ED7D930E-879A-EC4D-BB92-2394B7EEBB3E}" type="presOf" srcId="{E36CF380-6447-B04A-B267-BAC08EBF31FA}" destId="{A91005E8-0490-A043-AD94-4784E7DE838B}" srcOrd="0" destOrd="1" presId="urn:microsoft.com/office/officeart/2005/8/layout/process3"/>
    <dgm:cxn modelId="{BC739113-3EE4-0940-B4B8-DC144776634F}" type="presOf" srcId="{3E6C6ED1-3BDC-E341-B196-5EA2E2672EAF}" destId="{698B653E-9ECE-CA49-9461-5BCD5E3D5382}" srcOrd="0" destOrd="0" presId="urn:microsoft.com/office/officeart/2005/8/layout/process3"/>
    <dgm:cxn modelId="{2D9C0419-8E80-614B-98AE-9CC279C2F14B}" type="presOf" srcId="{54D09963-6360-D74F-88D0-CB476CC6ACBA}" destId="{1E27EC90-BE50-D147-88D8-1CEA912F07D1}" srcOrd="0" destOrd="0" presId="urn:microsoft.com/office/officeart/2005/8/layout/process3"/>
    <dgm:cxn modelId="{13B46F20-C69B-7543-9830-4DE04B49FB4A}" type="presOf" srcId="{F024F55D-1C27-3646-BBAC-3868D71B27B3}" destId="{F2870881-5EE8-E84B-B79C-BB866056B8D9}" srcOrd="0" destOrd="0" presId="urn:microsoft.com/office/officeart/2005/8/layout/process3"/>
    <dgm:cxn modelId="{B8BC1E26-3C0B-3D47-91BA-021713B9DDAE}" type="presOf" srcId="{10837B02-BFE8-7247-99FF-54DED2AF5DC8}" destId="{A91005E8-0490-A043-AD94-4784E7DE838B}" srcOrd="0" destOrd="2" presId="urn:microsoft.com/office/officeart/2005/8/layout/process3"/>
    <dgm:cxn modelId="{0390BD2F-14DA-7544-A278-BFB5FD007B85}" srcId="{C4CCE2ED-0FD6-1548-ABDE-549BEB9ADE8B}" destId="{2078481D-E02C-374D-9181-1126CEF393C8}" srcOrd="2" destOrd="0" parTransId="{62FFB2CF-CD2E-554E-A630-F8D8AE381FC3}" sibTransId="{CEE2C1F4-00B1-814B-9057-0E1D68F7B17D}"/>
    <dgm:cxn modelId="{8D047A34-D569-1549-9259-38718C9E2080}" type="presOf" srcId="{2A6B04BB-881C-454E-AAF2-9FAD0C77AF03}" destId="{2C7B8B12-D71A-0943-BDD4-9EBB48B160E5}" srcOrd="0" destOrd="1" presId="urn:microsoft.com/office/officeart/2005/8/layout/process3"/>
    <dgm:cxn modelId="{02625846-2E42-1640-9DEA-1D2F78AF147C}" srcId="{C4CCE2ED-0FD6-1548-ABDE-549BEB9ADE8B}" destId="{FBE3CF10-9FF9-B649-97AA-725F718F85ED}" srcOrd="4" destOrd="0" parTransId="{2B4261FC-2047-354C-AF06-74B8C34D52DA}" sibTransId="{0FCF998E-9152-F446-837F-85CDCDE63779}"/>
    <dgm:cxn modelId="{7EA96448-94C5-4346-9106-CA2567E7879E}" type="presOf" srcId="{CECDFB3E-7D0D-E54F-912B-646E9222CFBE}" destId="{5E6377D8-FB62-374F-9C5A-6DCCE16C7EB3}" srcOrd="0" destOrd="0" presId="urn:microsoft.com/office/officeart/2005/8/layout/process3"/>
    <dgm:cxn modelId="{5B4D8A49-CD50-714A-AAA0-91697D9D9695}" type="presOf" srcId="{C4CCE2ED-0FD6-1548-ABDE-549BEB9ADE8B}" destId="{E2A196F9-CED2-E749-95BB-D48BFA6FEAF2}" srcOrd="1" destOrd="0" presId="urn:microsoft.com/office/officeart/2005/8/layout/process3"/>
    <dgm:cxn modelId="{4323A449-9E3F-AE4C-87E5-94E12E7700BC}" srcId="{F024F55D-1C27-3646-BBAC-3868D71B27B3}" destId="{77D30A2B-15DF-C849-9DD3-C57427D8867C}" srcOrd="2" destOrd="0" parTransId="{8FEC75E0-A1BE-4E42-AE72-DB115432B6CA}" sibTransId="{3AEE54A0-72BC-8A49-A3DB-99AE25B8C5D0}"/>
    <dgm:cxn modelId="{AF280B4B-A81F-7947-8D93-1A29A9F58ECC}" type="presOf" srcId="{9789EACD-75E8-AC4D-8E6F-1EB0523C3E37}" destId="{A91005E8-0490-A043-AD94-4784E7DE838B}" srcOrd="0" destOrd="4" presId="urn:microsoft.com/office/officeart/2005/8/layout/process3"/>
    <dgm:cxn modelId="{91EDDE4D-15D6-514F-8281-6EECF5D487C2}" srcId="{54D09963-6360-D74F-88D0-CB476CC6ACBA}" destId="{FAC0E48E-F620-9344-A801-2E3857B6FC26}" srcOrd="0" destOrd="0" parTransId="{AE5A0C66-6B1F-634A-8478-B692029B22EC}" sibTransId="{3E6C6ED1-3BDC-E341-B196-5EA2E2672EAF}"/>
    <dgm:cxn modelId="{BAF8D45E-61DB-FB40-880E-43C86D7BD542}" srcId="{FAC0E48E-F620-9344-A801-2E3857B6FC26}" destId="{E36CF380-6447-B04A-B267-BAC08EBF31FA}" srcOrd="1" destOrd="0" parTransId="{01CC1A40-0399-F942-A357-862E1A73961A}" sibTransId="{83C9CAB5-BE55-E843-BC9F-B2D1B9212E37}"/>
    <dgm:cxn modelId="{FBCBD561-646E-314D-AEC0-5DE4C679F012}" srcId="{F024F55D-1C27-3646-BBAC-3868D71B27B3}" destId="{D83F1FF0-48AA-DC40-B16A-0EC239D7FD9A}" srcOrd="1" destOrd="0" parTransId="{AC438E01-B98E-DF47-B11C-FB21D25E6D6E}" sibTransId="{2FA6B670-32C0-7842-A72A-F3416AB69263}"/>
    <dgm:cxn modelId="{212A3863-580F-774D-84B9-F053808BACC6}" srcId="{C4CCE2ED-0FD6-1548-ABDE-549BEB9ADE8B}" destId="{03347124-0080-E649-A721-74B01FD35810}" srcOrd="3" destOrd="0" parTransId="{AA31300C-1427-8F41-92DE-3E8C35E0F7EA}" sibTransId="{39C39169-0F4F-EC48-9469-2623BFDE3B5D}"/>
    <dgm:cxn modelId="{664AF96D-D1AC-E847-BFA2-E713B66ED66B}" type="presOf" srcId="{C4906191-C5AA-DF4B-833B-CD7877179FA4}" destId="{DB9CD3D1-5295-2D4E-869A-387ACD12931B}" srcOrd="0" destOrd="0" presId="urn:microsoft.com/office/officeart/2005/8/layout/process3"/>
    <dgm:cxn modelId="{195D0B71-95EB-1D4E-BF52-92E15251099F}" type="presOf" srcId="{6CAD5163-E922-5E47-8571-D3E1D6C19723}" destId="{A91005E8-0490-A043-AD94-4784E7DE838B}" srcOrd="0" destOrd="3" presId="urn:microsoft.com/office/officeart/2005/8/layout/process3"/>
    <dgm:cxn modelId="{831B7674-DC3D-4846-B74C-7A688940F992}" type="presOf" srcId="{FAC0E48E-F620-9344-A801-2E3857B6FC26}" destId="{2D700C15-16ED-F049-AA89-982AE1E0CABD}" srcOrd="1" destOrd="0" presId="urn:microsoft.com/office/officeart/2005/8/layout/process3"/>
    <dgm:cxn modelId="{990D9475-F1B5-6B48-8585-E66376C9DBD8}" type="presOf" srcId="{2078481D-E02C-374D-9181-1126CEF393C8}" destId="{2C7B8B12-D71A-0943-BDD4-9EBB48B160E5}" srcOrd="0" destOrd="2" presId="urn:microsoft.com/office/officeart/2005/8/layout/process3"/>
    <dgm:cxn modelId="{D248C282-7152-2A43-9463-896FFED21BE4}" type="presOf" srcId="{4355F435-2B25-7D46-8E92-CAEDF02C6D41}" destId="{A91005E8-0490-A043-AD94-4784E7DE838B}" srcOrd="0" destOrd="5" presId="urn:microsoft.com/office/officeart/2005/8/layout/process3"/>
    <dgm:cxn modelId="{359DDD87-E0CD-144C-BC77-9B7C8895957E}" type="presOf" srcId="{33C8E91A-5ACC-CF44-977A-BEFB913D706D}" destId="{A91005E8-0490-A043-AD94-4784E7DE838B}" srcOrd="0" destOrd="0" presId="urn:microsoft.com/office/officeart/2005/8/layout/process3"/>
    <dgm:cxn modelId="{1BEC538D-F419-D848-9F12-BA8E3A901CF6}" type="presOf" srcId="{FAC0E48E-F620-9344-A801-2E3857B6FC26}" destId="{C633711F-D5D1-C648-94BE-AD56EDF3534A}" srcOrd="0" destOrd="0" presId="urn:microsoft.com/office/officeart/2005/8/layout/process3"/>
    <dgm:cxn modelId="{D0BC0296-E552-D349-A3DE-6C9B9E8F9A4E}" type="presOf" srcId="{FBE3CF10-9FF9-B649-97AA-725F718F85ED}" destId="{2C7B8B12-D71A-0943-BDD4-9EBB48B160E5}" srcOrd="0" destOrd="4" presId="urn:microsoft.com/office/officeart/2005/8/layout/process3"/>
    <dgm:cxn modelId="{A65FFB9D-25D5-E644-B08B-3DA243D469B8}" srcId="{FAC0E48E-F620-9344-A801-2E3857B6FC26}" destId="{33C8E91A-5ACC-CF44-977A-BEFB913D706D}" srcOrd="0" destOrd="0" parTransId="{18526E43-E504-1D42-82A0-5015294522FE}" sibTransId="{EAB2E2A9-5C1F-B34F-957F-C412095B8A02}"/>
    <dgm:cxn modelId="{05D3A7B1-87B3-D747-A45D-72D927A48C01}" srcId="{FAC0E48E-F620-9344-A801-2E3857B6FC26}" destId="{10837B02-BFE8-7247-99FF-54DED2AF5DC8}" srcOrd="2" destOrd="0" parTransId="{D499ACAC-6160-244A-8DB8-E6D1EFCC64C6}" sibTransId="{AFEAFADD-D2D6-F74A-B64B-A7E198B7FAEF}"/>
    <dgm:cxn modelId="{4302EDB8-357E-6747-B079-5DC19E557C4B}" type="presOf" srcId="{3E6C6ED1-3BDC-E341-B196-5EA2E2672EAF}" destId="{543C9955-45E9-5F43-AD42-16C08E9EB388}" srcOrd="1" destOrd="0" presId="urn:microsoft.com/office/officeart/2005/8/layout/process3"/>
    <dgm:cxn modelId="{13EF60BB-6A41-6E43-A708-CD58B98FA53A}" type="presOf" srcId="{A8C1DEC7-4386-4B45-8EF9-60E5B8650861}" destId="{2C7B8B12-D71A-0943-BDD4-9EBB48B160E5}" srcOrd="0" destOrd="0" presId="urn:microsoft.com/office/officeart/2005/8/layout/process3"/>
    <dgm:cxn modelId="{9AC5BABC-147D-B148-B6CB-ECFC4AD0C3EC}" srcId="{54D09963-6360-D74F-88D0-CB476CC6ACBA}" destId="{F024F55D-1C27-3646-BBAC-3868D71B27B3}" srcOrd="1" destOrd="0" parTransId="{A458CD1A-B68F-8A45-A657-574FC94A4AF1}" sibTransId="{C4906191-C5AA-DF4B-833B-CD7877179FA4}"/>
    <dgm:cxn modelId="{930552BE-07FB-3843-9CB3-E7BA998BF509}" type="presOf" srcId="{C4906191-C5AA-DF4B-833B-CD7877179FA4}" destId="{35CC979F-334C-9F41-A75E-C0F89C406EC0}" srcOrd="1" destOrd="0" presId="urn:microsoft.com/office/officeart/2005/8/layout/process3"/>
    <dgm:cxn modelId="{76BD83C3-54D7-744F-BE09-1089B7286F4F}" srcId="{54D09963-6360-D74F-88D0-CB476CC6ACBA}" destId="{C4CCE2ED-0FD6-1548-ABDE-549BEB9ADE8B}" srcOrd="2" destOrd="0" parTransId="{2E227FBF-D2B2-D24D-AC11-1470D9282E83}" sibTransId="{66497CE2-7838-6649-B97C-057B6C4BFEC4}"/>
    <dgm:cxn modelId="{DEDFC4CB-B8DD-DB49-B9BB-9CDDEEBCAD33}" srcId="{FAC0E48E-F620-9344-A801-2E3857B6FC26}" destId="{6CAD5163-E922-5E47-8571-D3E1D6C19723}" srcOrd="3" destOrd="0" parTransId="{C4AC8863-D38F-AD4D-96D4-4096AB6EF0DE}" sibTransId="{A2600CCD-6F80-804A-B43F-1C6C6D1660CD}"/>
    <dgm:cxn modelId="{9D2EFCCF-386F-D14D-9504-6A02772D8D67}" srcId="{FAC0E48E-F620-9344-A801-2E3857B6FC26}" destId="{4355F435-2B25-7D46-8E92-CAEDF02C6D41}" srcOrd="5" destOrd="0" parTransId="{BD715C9C-C947-4649-A482-85954E83728E}" sibTransId="{F18F0F09-74B1-E849-8AB9-FE30BE0C7B85}"/>
    <dgm:cxn modelId="{36C980D0-EC97-7A47-8E94-FFD07DC8B12B}" type="presOf" srcId="{C4CCE2ED-0FD6-1548-ABDE-549BEB9ADE8B}" destId="{FB385940-6A09-8246-881D-5307A5CF3324}" srcOrd="0" destOrd="0" presId="urn:microsoft.com/office/officeart/2005/8/layout/process3"/>
    <dgm:cxn modelId="{EA4CC4D4-A1AA-9F40-8100-12EE6DC7AC50}" type="presOf" srcId="{F024F55D-1C27-3646-BBAC-3868D71B27B3}" destId="{35B42068-032A-5741-A315-3DA2812BB590}" srcOrd="1" destOrd="0" presId="urn:microsoft.com/office/officeart/2005/8/layout/process3"/>
    <dgm:cxn modelId="{EE50DFD6-3504-A245-99C1-66374D9EB5C5}" type="presOf" srcId="{03347124-0080-E649-A721-74B01FD35810}" destId="{2C7B8B12-D71A-0943-BDD4-9EBB48B160E5}" srcOrd="0" destOrd="3" presId="urn:microsoft.com/office/officeart/2005/8/layout/process3"/>
    <dgm:cxn modelId="{5F9501E1-A52C-9142-B79B-7FD3D8A9AC1E}" type="presOf" srcId="{77D30A2B-15DF-C849-9DD3-C57427D8867C}" destId="{5E6377D8-FB62-374F-9C5A-6DCCE16C7EB3}" srcOrd="0" destOrd="2" presId="urn:microsoft.com/office/officeart/2005/8/layout/process3"/>
    <dgm:cxn modelId="{B9F696EC-0A20-F646-B9E1-7DC68155FFAF}" srcId="{C4CCE2ED-0FD6-1548-ABDE-549BEB9ADE8B}" destId="{2A6B04BB-881C-454E-AAF2-9FAD0C77AF03}" srcOrd="1" destOrd="0" parTransId="{36E2E381-8DAC-4848-8731-9815BBA4FEF5}" sibTransId="{FCA1EA33-D8A2-0B46-8385-BE1EC302ACA3}"/>
    <dgm:cxn modelId="{5CD4F8EF-225F-FC45-8866-ABE6A9F032AC}" srcId="{F024F55D-1C27-3646-BBAC-3868D71B27B3}" destId="{CECDFB3E-7D0D-E54F-912B-646E9222CFBE}" srcOrd="0" destOrd="0" parTransId="{0B51A90F-4411-F14D-83F6-FA03EDCD9D5D}" sibTransId="{77E99079-C8E9-FE4A-9299-91A39881415E}"/>
    <dgm:cxn modelId="{62CBD2F1-998C-824A-A429-6BD9B31E4F9A}" srcId="{FAC0E48E-F620-9344-A801-2E3857B6FC26}" destId="{9789EACD-75E8-AC4D-8E6F-1EB0523C3E37}" srcOrd="4" destOrd="0" parTransId="{721071B8-1A16-194D-B701-7803A1A061A6}" sibTransId="{7B027A0D-0299-974F-9D5E-07E5E2D0A9C2}"/>
    <dgm:cxn modelId="{645BA2F8-A965-1C42-A01E-0CE9554661FF}" srcId="{C4CCE2ED-0FD6-1548-ABDE-549BEB9ADE8B}" destId="{A8C1DEC7-4386-4B45-8EF9-60E5B8650861}" srcOrd="0" destOrd="0" parTransId="{26942675-0BEA-B748-858C-EE5988745F80}" sibTransId="{3C476778-7568-B941-8917-11F8582E1ACA}"/>
    <dgm:cxn modelId="{37BB1D4A-0E44-5446-A680-F65BC4B7B216}" type="presParOf" srcId="{1E27EC90-BE50-D147-88D8-1CEA912F07D1}" destId="{FCAF643E-A467-2C40-AD1E-90C013640406}" srcOrd="0" destOrd="0" presId="urn:microsoft.com/office/officeart/2005/8/layout/process3"/>
    <dgm:cxn modelId="{8308562B-59AD-C141-9F0F-D7CB6CC40BD6}" type="presParOf" srcId="{FCAF643E-A467-2C40-AD1E-90C013640406}" destId="{C633711F-D5D1-C648-94BE-AD56EDF3534A}" srcOrd="0" destOrd="0" presId="urn:microsoft.com/office/officeart/2005/8/layout/process3"/>
    <dgm:cxn modelId="{AA55705F-FF0A-7A40-9A88-887194FE3484}" type="presParOf" srcId="{FCAF643E-A467-2C40-AD1E-90C013640406}" destId="{2D700C15-16ED-F049-AA89-982AE1E0CABD}" srcOrd="1" destOrd="0" presId="urn:microsoft.com/office/officeart/2005/8/layout/process3"/>
    <dgm:cxn modelId="{A3880AF8-9BC7-204F-A217-EA2FDC78EC46}" type="presParOf" srcId="{FCAF643E-A467-2C40-AD1E-90C013640406}" destId="{A91005E8-0490-A043-AD94-4784E7DE838B}" srcOrd="2" destOrd="0" presId="urn:microsoft.com/office/officeart/2005/8/layout/process3"/>
    <dgm:cxn modelId="{6C662374-4725-EE44-88EE-B40483477614}" type="presParOf" srcId="{1E27EC90-BE50-D147-88D8-1CEA912F07D1}" destId="{698B653E-9ECE-CA49-9461-5BCD5E3D5382}" srcOrd="1" destOrd="0" presId="urn:microsoft.com/office/officeart/2005/8/layout/process3"/>
    <dgm:cxn modelId="{1F05B602-6F5C-3145-A143-2CC45311F0F7}" type="presParOf" srcId="{698B653E-9ECE-CA49-9461-5BCD5E3D5382}" destId="{543C9955-45E9-5F43-AD42-16C08E9EB388}" srcOrd="0" destOrd="0" presId="urn:microsoft.com/office/officeart/2005/8/layout/process3"/>
    <dgm:cxn modelId="{F5C68546-4F6D-774C-BD80-0D151E225767}" type="presParOf" srcId="{1E27EC90-BE50-D147-88D8-1CEA912F07D1}" destId="{6662CE5C-A1D6-C24F-BE05-422E2AA18529}" srcOrd="2" destOrd="0" presId="urn:microsoft.com/office/officeart/2005/8/layout/process3"/>
    <dgm:cxn modelId="{2D180CCC-2CC8-5046-8BED-4FDF9B36783C}" type="presParOf" srcId="{6662CE5C-A1D6-C24F-BE05-422E2AA18529}" destId="{F2870881-5EE8-E84B-B79C-BB866056B8D9}" srcOrd="0" destOrd="0" presId="urn:microsoft.com/office/officeart/2005/8/layout/process3"/>
    <dgm:cxn modelId="{94BC309C-5AC1-8D41-942E-71AECD61A616}" type="presParOf" srcId="{6662CE5C-A1D6-C24F-BE05-422E2AA18529}" destId="{35B42068-032A-5741-A315-3DA2812BB590}" srcOrd="1" destOrd="0" presId="urn:microsoft.com/office/officeart/2005/8/layout/process3"/>
    <dgm:cxn modelId="{07928964-49DF-BC4A-BD8A-46177C0D26F0}" type="presParOf" srcId="{6662CE5C-A1D6-C24F-BE05-422E2AA18529}" destId="{5E6377D8-FB62-374F-9C5A-6DCCE16C7EB3}" srcOrd="2" destOrd="0" presId="urn:microsoft.com/office/officeart/2005/8/layout/process3"/>
    <dgm:cxn modelId="{8FDE24AE-0833-A64A-8449-AB1BC34412A1}" type="presParOf" srcId="{1E27EC90-BE50-D147-88D8-1CEA912F07D1}" destId="{DB9CD3D1-5295-2D4E-869A-387ACD12931B}" srcOrd="3" destOrd="0" presId="urn:microsoft.com/office/officeart/2005/8/layout/process3"/>
    <dgm:cxn modelId="{63F38139-7913-5740-81EF-15FB8FA1312F}" type="presParOf" srcId="{DB9CD3D1-5295-2D4E-869A-387ACD12931B}" destId="{35CC979F-334C-9F41-A75E-C0F89C406EC0}" srcOrd="0" destOrd="0" presId="urn:microsoft.com/office/officeart/2005/8/layout/process3"/>
    <dgm:cxn modelId="{8116AE1C-6AA5-C543-A4D8-4C1087E79CE9}" type="presParOf" srcId="{1E27EC90-BE50-D147-88D8-1CEA912F07D1}" destId="{8F0365F1-C2F1-A444-A900-4A5371D7B28E}" srcOrd="4" destOrd="0" presId="urn:microsoft.com/office/officeart/2005/8/layout/process3"/>
    <dgm:cxn modelId="{2E5C8FAE-ED5F-DA4F-9441-756C0AB38624}" type="presParOf" srcId="{8F0365F1-C2F1-A444-A900-4A5371D7B28E}" destId="{FB385940-6A09-8246-881D-5307A5CF3324}" srcOrd="0" destOrd="0" presId="urn:microsoft.com/office/officeart/2005/8/layout/process3"/>
    <dgm:cxn modelId="{0861ADAB-5BF5-E440-A902-AAC37E46EC27}" type="presParOf" srcId="{8F0365F1-C2F1-A444-A900-4A5371D7B28E}" destId="{E2A196F9-CED2-E749-95BB-D48BFA6FEAF2}" srcOrd="1" destOrd="0" presId="urn:microsoft.com/office/officeart/2005/8/layout/process3"/>
    <dgm:cxn modelId="{3D5447E6-7A32-4443-832B-97B7D9B346B5}" type="presParOf" srcId="{8F0365F1-C2F1-A444-A900-4A5371D7B28E}" destId="{2C7B8B12-D71A-0943-BDD4-9EBB48B160E5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62CFAA-C6A7-DB4E-856C-652F67BB9120}">
      <dsp:nvSpPr>
        <dsp:cNvPr id="0" name=""/>
        <dsp:cNvSpPr/>
      </dsp:nvSpPr>
      <dsp:spPr>
        <a:xfrm>
          <a:off x="2873639" y="2470628"/>
          <a:ext cx="1921645" cy="18666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b="1" kern="1200" dirty="0">
              <a:latin typeface="Lucida Grande" panose="020B0600040502020204" pitchFamily="34" charset="0"/>
              <a:cs typeface="Lucida Grande" panose="020B0600040502020204" pitchFamily="34" charset="0"/>
            </a:rPr>
            <a:t>Dosimetry</a:t>
          </a:r>
        </a:p>
      </dsp:txBody>
      <dsp:txXfrm>
        <a:off x="2964760" y="2561749"/>
        <a:ext cx="1739403" cy="1684377"/>
      </dsp:txXfrm>
    </dsp:sp>
    <dsp:sp modelId="{7F5BC192-81BA-B44A-8DF6-DF2255835ED0}">
      <dsp:nvSpPr>
        <dsp:cNvPr id="0" name=""/>
        <dsp:cNvSpPr/>
      </dsp:nvSpPr>
      <dsp:spPr>
        <a:xfrm rot="16258500">
          <a:off x="3659068" y="2276067"/>
          <a:ext cx="38917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89176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0884F7-7475-0145-8D3B-A308626A5119}">
      <dsp:nvSpPr>
        <dsp:cNvPr id="0" name=""/>
        <dsp:cNvSpPr/>
      </dsp:nvSpPr>
      <dsp:spPr>
        <a:xfrm>
          <a:off x="3209959" y="1043548"/>
          <a:ext cx="1311681" cy="1037959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latin typeface="Lucida Grande" panose="020B0600040502020204" pitchFamily="34" charset="0"/>
              <a:cs typeface="Lucida Grande" panose="020B0600040502020204" pitchFamily="34" charset="0"/>
            </a:rPr>
            <a:t>Industry</a:t>
          </a:r>
        </a:p>
      </dsp:txBody>
      <dsp:txXfrm>
        <a:off x="3260628" y="1094217"/>
        <a:ext cx="1210343" cy="936621"/>
      </dsp:txXfrm>
    </dsp:sp>
    <dsp:sp modelId="{1C020655-9713-A149-B560-2869F8B12FE7}">
      <dsp:nvSpPr>
        <dsp:cNvPr id="0" name=""/>
        <dsp:cNvSpPr/>
      </dsp:nvSpPr>
      <dsp:spPr>
        <a:xfrm rot="1939284">
          <a:off x="4767355" y="4108224"/>
          <a:ext cx="36051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6051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5C12A1-97C3-4C4F-A252-EC05892C28EC}">
      <dsp:nvSpPr>
        <dsp:cNvPr id="0" name=""/>
        <dsp:cNvSpPr/>
      </dsp:nvSpPr>
      <dsp:spPr>
        <a:xfrm>
          <a:off x="5099938" y="4107428"/>
          <a:ext cx="1161595" cy="929282"/>
        </a:xfrm>
        <a:prstGeom prst="round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latin typeface="Lucida Grande" panose="020B0600040502020204" pitchFamily="34" charset="0"/>
              <a:cs typeface="Lucida Grande" panose="020B0600040502020204" pitchFamily="34" charset="0"/>
            </a:rPr>
            <a:t>Research</a:t>
          </a:r>
        </a:p>
      </dsp:txBody>
      <dsp:txXfrm>
        <a:off x="5145302" y="4152792"/>
        <a:ext cx="1070867" cy="838554"/>
      </dsp:txXfrm>
    </dsp:sp>
    <dsp:sp modelId="{6D463471-8D4F-3949-9297-AF0B50BE0C23}">
      <dsp:nvSpPr>
        <dsp:cNvPr id="0" name=""/>
        <dsp:cNvSpPr/>
      </dsp:nvSpPr>
      <dsp:spPr>
        <a:xfrm rot="8912484">
          <a:off x="2635016" y="4058981"/>
          <a:ext cx="25755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7550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00503C-752E-F04A-9E20-72D7DC005498}">
      <dsp:nvSpPr>
        <dsp:cNvPr id="0" name=""/>
        <dsp:cNvSpPr/>
      </dsp:nvSpPr>
      <dsp:spPr>
        <a:xfrm>
          <a:off x="1122728" y="4034023"/>
          <a:ext cx="1531215" cy="1121136"/>
        </a:xfrm>
        <a:prstGeom prst="roundRect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latin typeface="Lucida Grande" panose="020B0600040502020204" pitchFamily="34" charset="0"/>
              <a:cs typeface="Lucida Grande" panose="020B0600040502020204" pitchFamily="34" charset="0"/>
            </a:rPr>
            <a:t>Medicine</a:t>
          </a:r>
        </a:p>
      </dsp:txBody>
      <dsp:txXfrm>
        <a:off x="1177457" y="4088752"/>
        <a:ext cx="1421757" cy="10116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700C15-16ED-F049-AA89-982AE1E0CABD}">
      <dsp:nvSpPr>
        <dsp:cNvPr id="0" name=""/>
        <dsp:cNvSpPr/>
      </dsp:nvSpPr>
      <dsp:spPr>
        <a:xfrm>
          <a:off x="10092" y="303083"/>
          <a:ext cx="2378751" cy="2808000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latin typeface="Lucida Grande" panose="020B0600040502020204" pitchFamily="34" charset="0"/>
              <a:cs typeface="Lucida Grande" panose="020B0600040502020204" pitchFamily="34" charset="0"/>
            </a:rPr>
            <a:t>Physical</a:t>
          </a:r>
        </a:p>
      </dsp:txBody>
      <dsp:txXfrm>
        <a:off x="10092" y="303083"/>
        <a:ext cx="2378751" cy="951500"/>
      </dsp:txXfrm>
    </dsp:sp>
    <dsp:sp modelId="{A91005E8-0490-A043-AD94-4784E7DE838B}">
      <dsp:nvSpPr>
        <dsp:cNvPr id="0" name=""/>
        <dsp:cNvSpPr/>
      </dsp:nvSpPr>
      <dsp:spPr>
        <a:xfrm>
          <a:off x="551078" y="1254583"/>
          <a:ext cx="2629781" cy="3861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latin typeface="Lucida Grande" panose="020B0600040502020204" pitchFamily="34" charset="0"/>
              <a:cs typeface="Lucida Grande" panose="020B0600040502020204" pitchFamily="34" charset="0"/>
            </a:rPr>
            <a:t>Dose</a:t>
          </a:r>
        </a:p>
        <a:p>
          <a:pPr marL="171450" lvl="1" indent="-171450" algn="l" defTabSz="8001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latin typeface="Lucida Grande" panose="020B0600040502020204" pitchFamily="34" charset="0"/>
              <a:cs typeface="Lucida Grande" panose="020B0600040502020204" pitchFamily="34" charset="0"/>
            </a:rPr>
            <a:t>Dose rate</a:t>
          </a:r>
        </a:p>
        <a:p>
          <a:pPr marL="171450" lvl="1" indent="-171450" algn="l" defTabSz="8001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latin typeface="Lucida Grande" panose="020B0600040502020204" pitchFamily="34" charset="0"/>
              <a:cs typeface="Lucida Grande" panose="020B0600040502020204" pitchFamily="34" charset="0"/>
            </a:rPr>
            <a:t>Fractioning (time and space)</a:t>
          </a:r>
        </a:p>
        <a:p>
          <a:pPr marL="171450" lvl="1" indent="-171450" algn="l" defTabSz="8001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latin typeface="Lucida Grande" panose="020B0600040502020204" pitchFamily="34" charset="0"/>
              <a:cs typeface="Lucida Grande" panose="020B0600040502020204" pitchFamily="34" charset="0"/>
            </a:rPr>
            <a:t>LET</a:t>
          </a:r>
        </a:p>
        <a:p>
          <a:pPr marL="171450" lvl="1" indent="-171450" algn="l" defTabSz="8001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latin typeface="Lucida Grande" panose="020B0600040502020204" pitchFamily="34" charset="0"/>
              <a:cs typeface="Lucida Grande" panose="020B0600040502020204" pitchFamily="34" charset="0"/>
            </a:rPr>
            <a:t>Track structure</a:t>
          </a:r>
        </a:p>
        <a:p>
          <a:pPr marL="171450" lvl="1" indent="-171450" algn="l" defTabSz="8001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latin typeface="Lucida Grande" panose="020B0600040502020204" pitchFamily="34" charset="0"/>
              <a:cs typeface="Lucida Grande" panose="020B0600040502020204" pitchFamily="34" charset="0"/>
            </a:rPr>
            <a:t>Temperature</a:t>
          </a:r>
        </a:p>
      </dsp:txBody>
      <dsp:txXfrm>
        <a:off x="628102" y="1331607"/>
        <a:ext cx="2475733" cy="3706952"/>
      </dsp:txXfrm>
    </dsp:sp>
    <dsp:sp modelId="{698B653E-9ECE-CA49-9461-5BCD5E3D5382}">
      <dsp:nvSpPr>
        <dsp:cNvPr id="0" name=""/>
        <dsp:cNvSpPr/>
      </dsp:nvSpPr>
      <dsp:spPr>
        <a:xfrm>
          <a:off x="2780832" y="482713"/>
          <a:ext cx="831016" cy="5922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500" kern="1200"/>
        </a:p>
      </dsp:txBody>
      <dsp:txXfrm>
        <a:off x="2780832" y="601161"/>
        <a:ext cx="653344" cy="355344"/>
      </dsp:txXfrm>
    </dsp:sp>
    <dsp:sp modelId="{35B42068-032A-5741-A315-3DA2812BB590}">
      <dsp:nvSpPr>
        <dsp:cNvPr id="0" name=""/>
        <dsp:cNvSpPr/>
      </dsp:nvSpPr>
      <dsp:spPr>
        <a:xfrm>
          <a:off x="3956799" y="303083"/>
          <a:ext cx="2378751" cy="2808000"/>
        </a:xfrm>
        <a:prstGeom prst="roundRect">
          <a:avLst>
            <a:gd name="adj" fmla="val 10000"/>
          </a:avLst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latin typeface="Lucida Grande" panose="020B0600040502020204" pitchFamily="34" charset="0"/>
              <a:cs typeface="Lucida Grande" panose="020B0600040502020204" pitchFamily="34" charset="0"/>
            </a:rPr>
            <a:t>Chemical</a:t>
          </a:r>
        </a:p>
      </dsp:txBody>
      <dsp:txXfrm>
        <a:off x="3956799" y="303083"/>
        <a:ext cx="2378751" cy="951500"/>
      </dsp:txXfrm>
    </dsp:sp>
    <dsp:sp modelId="{5E6377D8-FB62-374F-9C5A-6DCCE16C7EB3}">
      <dsp:nvSpPr>
        <dsp:cNvPr id="0" name=""/>
        <dsp:cNvSpPr/>
      </dsp:nvSpPr>
      <dsp:spPr>
        <a:xfrm>
          <a:off x="4293367" y="1279757"/>
          <a:ext cx="2680044" cy="3861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latin typeface="Lucida Grande" panose="020B0600040502020204" pitchFamily="34" charset="0"/>
              <a:cs typeface="Lucida Grande" panose="020B0600040502020204" pitchFamily="34" charset="0"/>
            </a:rPr>
            <a:t>Oxygen content</a:t>
          </a:r>
        </a:p>
        <a:p>
          <a:pPr marL="171450" lvl="1" indent="-171450" algn="l" defTabSz="8001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latin typeface="Lucida Grande" panose="020B0600040502020204" pitchFamily="34" charset="0"/>
              <a:cs typeface="Lucida Grande" panose="020B0600040502020204" pitchFamily="34" charset="0"/>
            </a:rPr>
            <a:t>ROS production</a:t>
          </a:r>
        </a:p>
        <a:p>
          <a:pPr marL="171450" lvl="1" indent="-171450" algn="l" defTabSz="8001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latin typeface="Lucida Grande" panose="020B0600040502020204" pitchFamily="34" charset="0"/>
              <a:cs typeface="Lucida Grande" panose="020B0600040502020204" pitchFamily="34" charset="0"/>
            </a:rPr>
            <a:t>Presence of antioxidants</a:t>
          </a:r>
        </a:p>
      </dsp:txBody>
      <dsp:txXfrm>
        <a:off x="4371863" y="1358253"/>
        <a:ext cx="2523052" cy="3704008"/>
      </dsp:txXfrm>
    </dsp:sp>
    <dsp:sp modelId="{DB9CD3D1-5295-2D4E-869A-387ACD12931B}">
      <dsp:nvSpPr>
        <dsp:cNvPr id="0" name=""/>
        <dsp:cNvSpPr/>
      </dsp:nvSpPr>
      <dsp:spPr>
        <a:xfrm>
          <a:off x="6733822" y="482713"/>
          <a:ext cx="844336" cy="5922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500" kern="1200"/>
        </a:p>
      </dsp:txBody>
      <dsp:txXfrm>
        <a:off x="6733822" y="601161"/>
        <a:ext cx="666664" cy="355344"/>
      </dsp:txXfrm>
    </dsp:sp>
    <dsp:sp modelId="{E2A196F9-CED2-E749-95BB-D48BFA6FEAF2}">
      <dsp:nvSpPr>
        <dsp:cNvPr id="0" name=""/>
        <dsp:cNvSpPr/>
      </dsp:nvSpPr>
      <dsp:spPr>
        <a:xfrm>
          <a:off x="7928637" y="303083"/>
          <a:ext cx="2378751" cy="2808000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latin typeface="Lucida Grande" panose="020B0600040502020204" pitchFamily="34" charset="0"/>
              <a:cs typeface="Lucida Grande" panose="020B0600040502020204" pitchFamily="34" charset="0"/>
            </a:rPr>
            <a:t>Biological</a:t>
          </a:r>
        </a:p>
      </dsp:txBody>
      <dsp:txXfrm>
        <a:off x="7928637" y="303083"/>
        <a:ext cx="2378751" cy="951500"/>
      </dsp:txXfrm>
    </dsp:sp>
    <dsp:sp modelId="{2C7B8B12-D71A-0943-BDD4-9EBB48B160E5}">
      <dsp:nvSpPr>
        <dsp:cNvPr id="0" name=""/>
        <dsp:cNvSpPr/>
      </dsp:nvSpPr>
      <dsp:spPr>
        <a:xfrm>
          <a:off x="8290384" y="1254583"/>
          <a:ext cx="2629685" cy="3861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latin typeface="Lucida Grande" panose="020B0600040502020204" pitchFamily="34" charset="0"/>
              <a:cs typeface="Lucida Grande" panose="020B0600040502020204" pitchFamily="34" charset="0"/>
            </a:rPr>
            <a:t>Cell line</a:t>
          </a:r>
        </a:p>
        <a:p>
          <a:pPr marL="171450" lvl="1" indent="-171450" algn="l" defTabSz="8001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latin typeface="Lucida Grande" panose="020B0600040502020204" pitchFamily="34" charset="0"/>
              <a:cs typeface="Lucida Grande" panose="020B0600040502020204" pitchFamily="34" charset="0"/>
            </a:rPr>
            <a:t>Cell cycle</a:t>
          </a:r>
        </a:p>
        <a:p>
          <a:pPr marL="171450" lvl="1" indent="-171450" algn="l" defTabSz="8001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latin typeface="Lucida Grande" panose="020B0600040502020204" pitchFamily="34" charset="0"/>
              <a:cs typeface="Lucida Grande" panose="020B0600040502020204" pitchFamily="34" charset="0"/>
            </a:rPr>
            <a:t>Cellular end point</a:t>
          </a:r>
        </a:p>
        <a:p>
          <a:pPr marL="171450" lvl="1" indent="-171450" algn="l" defTabSz="8001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latin typeface="Lucida Grande" panose="020B0600040502020204" pitchFamily="34" charset="0"/>
              <a:cs typeface="Lucida Grande" panose="020B0600040502020204" pitchFamily="34" charset="0"/>
            </a:rPr>
            <a:t>Bystander effects</a:t>
          </a:r>
        </a:p>
        <a:p>
          <a:pPr marL="171450" lvl="1" indent="-171450" algn="l" defTabSz="8001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latin typeface="Lucida Grande" panose="020B0600040502020204" pitchFamily="34" charset="0"/>
              <a:cs typeface="Lucida Grande" panose="020B0600040502020204" pitchFamily="34" charset="0"/>
            </a:rPr>
            <a:t>Immune system response</a:t>
          </a:r>
        </a:p>
      </dsp:txBody>
      <dsp:txXfrm>
        <a:off x="8367405" y="1331604"/>
        <a:ext cx="2475643" cy="37069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1A1C1D-6CD1-714A-8467-0C4EEE98D9BE}" type="datetime1">
              <a:rPr lang="en-US" smtClean="0"/>
              <a:pPr/>
              <a:t>7/1/25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C1BFA-53D7-F24F-AFEC-B5E91C241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776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440DEF-BE1A-1342-8FC5-D98540F9EA5C}" type="datetime1">
              <a:rPr lang="en-US" smtClean="0"/>
              <a:pPr/>
              <a:t>7/1/25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4FC4AD-D058-6045-AA75-026DCF1132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3986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437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183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578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33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69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04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1195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111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3F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adiation Protection Dosimetry | Oxford Academic">
            <a:extLst>
              <a:ext uri="{FF2B5EF4-FFF2-40B4-BE49-F238E27FC236}">
                <a16:creationId xmlns:a16="http://schemas.microsoft.com/office/drawing/2014/main" id="{35FCB3FC-5430-58B3-4927-78498286BF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499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AC84E2-3839-BFF1-D7C8-21B048E2BA07}"/>
              </a:ext>
            </a:extLst>
          </p:cNvPr>
          <p:cNvSpPr txBox="1"/>
          <p:nvPr userDrawn="1"/>
        </p:nvSpPr>
        <p:spPr>
          <a:xfrm>
            <a:off x="5003875" y="4712345"/>
            <a:ext cx="2281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T" sz="1800" b="1" dirty="0">
                <a:solidFill>
                  <a:schemeClr val="bg1"/>
                </a:solidFill>
              </a:rPr>
              <a:t>Jorge Miguel Sampaio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60C4C8-DE76-4F7D-9280-3D1ADF5B3556}"/>
              </a:ext>
            </a:extLst>
          </p:cNvPr>
          <p:cNvSpPr/>
          <p:nvPr userDrawn="1"/>
        </p:nvSpPr>
        <p:spPr>
          <a:xfrm>
            <a:off x="304797" y="2183509"/>
            <a:ext cx="11582405" cy="2321648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 sz="4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254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>
            <a:cxnSpLocks/>
          </p:cNvCxnSpPr>
          <p:nvPr userDrawn="1"/>
        </p:nvCxnSpPr>
        <p:spPr>
          <a:xfrm>
            <a:off x="335929" y="6364419"/>
            <a:ext cx="11135513" cy="0"/>
          </a:xfrm>
          <a:prstGeom prst="line">
            <a:avLst/>
          </a:prstGeom>
          <a:ln w="6350">
            <a:solidFill>
              <a:srgbClr val="2C3FB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1644951" y="5161161"/>
            <a:ext cx="8517467" cy="247312"/>
          </a:xfrm>
          <a:prstGeom prst="rect">
            <a:avLst/>
          </a:prstGeom>
          <a:noFill/>
        </p:spPr>
        <p:txBody>
          <a:bodyPr wrap="square" lIns="0" tIns="46800" rIns="0" bIns="0" rtlCol="0">
            <a:spAutoFit/>
          </a:bodyPr>
          <a:lstStyle/>
          <a:p>
            <a:endParaRPr lang="en-US" sz="1300" dirty="0">
              <a:solidFill>
                <a:srgbClr val="2C3FB1"/>
              </a:solidFill>
              <a:latin typeface="Arial"/>
              <a:cs typeface="Arial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E6C8BD2-68B0-F3C4-3848-1A6645A54E4F}"/>
              </a:ext>
            </a:extLst>
          </p:cNvPr>
          <p:cNvCxnSpPr>
            <a:cxnSpLocks/>
          </p:cNvCxnSpPr>
          <p:nvPr userDrawn="1"/>
        </p:nvCxnSpPr>
        <p:spPr>
          <a:xfrm>
            <a:off x="528243" y="900519"/>
            <a:ext cx="11135513" cy="0"/>
          </a:xfrm>
          <a:prstGeom prst="line">
            <a:avLst/>
          </a:prstGeom>
          <a:ln w="6350">
            <a:solidFill>
              <a:srgbClr val="2C3FB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38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rgbClr val="2C3FB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B3651E-8A5E-0ADD-8C9A-EEA8830B39E7}"/>
              </a:ext>
            </a:extLst>
          </p:cNvPr>
          <p:cNvSpPr txBox="1"/>
          <p:nvPr/>
        </p:nvSpPr>
        <p:spPr>
          <a:xfrm>
            <a:off x="314793" y="2728808"/>
            <a:ext cx="115724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T" sz="5000" dirty="0">
                <a:solidFill>
                  <a:schemeClr val="bg1"/>
                </a:solidFill>
                <a:latin typeface="Lucida Grande" panose="020B0600040502020204" pitchFamily="34" charset="0"/>
                <a:ea typeface="Palatino" pitchFamily="2" charset="77"/>
                <a:cs typeface="Lucida Grande" panose="020B0600040502020204" pitchFamily="34" charset="0"/>
              </a:rPr>
              <a:t>Dosimetry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Lucida Grande" panose="020B0600040502020204" pitchFamily="34" charset="0"/>
                <a:ea typeface="Palatino" pitchFamily="2" charset="77"/>
                <a:cs typeface="Lucida Grande" panose="020B0600040502020204" pitchFamily="34" charset="0"/>
              </a:rPr>
              <a:t> </a:t>
            </a:r>
            <a:r>
              <a:rPr lang="en-GB" sz="3000" b="1" dirty="0">
                <a:solidFill>
                  <a:schemeClr val="bg1"/>
                </a:solidFill>
                <a:latin typeface="Lucida Grande" panose="020B0600040502020204" pitchFamily="34" charset="0"/>
                <a:ea typeface="Palatino" pitchFamily="2" charset="77"/>
                <a:cs typeface="Lucida Grande" panose="020B0600040502020204" pitchFamily="34" charset="0"/>
              </a:rPr>
              <a:t>Linking biological effects with physical quantities</a:t>
            </a:r>
            <a:endParaRPr lang="en-PT" sz="3000" b="1" dirty="0">
              <a:solidFill>
                <a:schemeClr val="bg1"/>
              </a:solidFill>
              <a:latin typeface="Lucida Grande" panose="020B0600040502020204" pitchFamily="34" charset="0"/>
              <a:ea typeface="Palatino" pitchFamily="2" charset="77"/>
              <a:cs typeface="Lucida Grande" panose="020B0600040502020204" pitchFamily="34" charset="0"/>
            </a:endParaRPr>
          </a:p>
        </p:txBody>
      </p:sp>
      <p:pic>
        <p:nvPicPr>
          <p:cNvPr id="5" name="Picture 4" descr="A picture containing dark&#10;&#10;Description automatically generated">
            <a:extLst>
              <a:ext uri="{FF2B5EF4-FFF2-40B4-BE49-F238E27FC236}">
                <a16:creationId xmlns:a16="http://schemas.microsoft.com/office/drawing/2014/main" id="{2A5BD604-598B-58AE-C1E2-AF3CF5B028F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96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58375" y="4634598"/>
            <a:ext cx="1306742" cy="8833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D3A749-F94B-CD5C-A366-5B63F0EEF8E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680824" y="4338770"/>
            <a:ext cx="1682163" cy="20230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8B239B-34E6-9A8C-D5FB-D29DB31DE3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2696" y="5799"/>
            <a:ext cx="3352800" cy="1257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24BFFB-1008-15CD-015C-3056DE0E4ED8}"/>
              </a:ext>
            </a:extLst>
          </p:cNvPr>
          <p:cNvSpPr txBox="1"/>
          <p:nvPr/>
        </p:nvSpPr>
        <p:spPr>
          <a:xfrm>
            <a:off x="5246402" y="5042796"/>
            <a:ext cx="1863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T" sz="1200" dirty="0">
                <a:solidFill>
                  <a:schemeClr val="bg1"/>
                </a:solidFill>
              </a:rPr>
              <a:t>RADART group coordinator</a:t>
            </a:r>
          </a:p>
        </p:txBody>
      </p:sp>
    </p:spTree>
    <p:extLst>
      <p:ext uri="{BB962C8B-B14F-4D97-AF65-F5344CB8AC3E}">
        <p14:creationId xmlns:p14="http://schemas.microsoft.com/office/powerpoint/2010/main" val="3441678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939DD36-7E22-3D8A-13F3-464412294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540" y="956879"/>
            <a:ext cx="4433449" cy="303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A8A7D1-BEDE-8346-46FC-1E3685A085FD}"/>
              </a:ext>
            </a:extLst>
          </p:cNvPr>
          <p:cNvSpPr txBox="1"/>
          <p:nvPr/>
        </p:nvSpPr>
        <p:spPr>
          <a:xfrm>
            <a:off x="7247540" y="3996558"/>
            <a:ext cx="44334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>
                <a:latin typeface="Lucida Grande" panose="020B0600040502020204" pitchFamily="34" charset="0"/>
                <a:cs typeface="Lucida Grande" panose="020B0600040502020204" pitchFamily="34" charset="0"/>
              </a:rPr>
              <a:t>I</a:t>
            </a:r>
            <a:r>
              <a:rPr lang="en-GB" sz="1600" dirty="0">
                <a:effectLst/>
                <a:latin typeface="Lucida Grande" panose="020B0600040502020204" pitchFamily="34" charset="0"/>
                <a:cs typeface="Lucida Grande" panose="020B0600040502020204" pitchFamily="34" charset="0"/>
              </a:rPr>
              <a:t>mmunofluorescence </a:t>
            </a:r>
            <a:r>
              <a:rPr lang="en-GB" sz="1600" dirty="0">
                <a:latin typeface="Lucida Grande" panose="020B0600040502020204" pitchFamily="34" charset="0"/>
                <a:cs typeface="Lucida Grande" panose="020B0600040502020204" pitchFamily="34" charset="0"/>
              </a:rPr>
              <a:t>image </a:t>
            </a:r>
            <a:r>
              <a:rPr lang="en-GB" sz="1600" dirty="0">
                <a:effectLst/>
                <a:latin typeface="Lucida Grande" panose="020B0600040502020204" pitchFamily="34" charset="0"/>
                <a:cs typeface="Lucida Grande" panose="020B0600040502020204" pitchFamily="34" charset="0"/>
              </a:rPr>
              <a:t>of </a:t>
            </a:r>
            <a:r>
              <a:rPr lang="en-GB" sz="1600" dirty="0">
                <a:latin typeface="Lucida Grande" panose="020B0600040502020204" pitchFamily="34" charset="0"/>
                <a:cs typeface="Lucida Grande" panose="020B0600040502020204" pitchFamily="34" charset="0"/>
              </a:rPr>
              <a:t>𝛾</a:t>
            </a:r>
            <a:r>
              <a:rPr lang="en-GB" sz="1600" dirty="0">
                <a:effectLst/>
                <a:latin typeface="Lucida Grande" panose="020B0600040502020204" pitchFamily="34" charset="0"/>
                <a:cs typeface="Lucida Grande" panose="020B0600040502020204" pitchFamily="34" charset="0"/>
              </a:rPr>
              <a:t>-H2AX foci on human lymphocytes cell nucleus</a:t>
            </a:r>
          </a:p>
          <a:p>
            <a:pPr algn="just"/>
            <a:endParaRPr lang="en-GB" sz="1600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  <a:p>
            <a:pPr algn="just"/>
            <a:r>
              <a:rPr lang="en-GB" sz="16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Low-LET</a:t>
            </a:r>
            <a:r>
              <a:rPr lang="en-GB" sz="1600" dirty="0">
                <a:latin typeface="Lucida Grande" panose="020B0600040502020204" pitchFamily="34" charset="0"/>
                <a:cs typeface="Lucida Grande" panose="020B0600040502020204" pitchFamily="34" charset="0"/>
              </a:rPr>
              <a:t>: 𝛾-rays</a:t>
            </a:r>
          </a:p>
          <a:p>
            <a:pPr algn="just"/>
            <a:endParaRPr lang="en-GB" sz="1600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  <a:p>
            <a:pPr algn="just"/>
            <a:r>
              <a:rPr lang="en-GB" sz="16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High-LET</a:t>
            </a:r>
            <a:r>
              <a:rPr lang="en-GB" sz="1600" dirty="0">
                <a:latin typeface="Lucida Grande" panose="020B0600040502020204" pitchFamily="34" charset="0"/>
                <a:cs typeface="Lucida Grande" panose="020B0600040502020204" pitchFamily="34" charset="0"/>
              </a:rPr>
              <a:t>: 0.88 MeV protons (28 keV/𝜇m)</a:t>
            </a:r>
            <a:endParaRPr lang="pt-PT" sz="1600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8F59FD-A9F3-DAE1-5345-2A0B35505D3C}"/>
              </a:ext>
            </a:extLst>
          </p:cNvPr>
          <p:cNvSpPr txBox="1"/>
          <p:nvPr/>
        </p:nvSpPr>
        <p:spPr>
          <a:xfrm>
            <a:off x="7247540" y="6357087"/>
            <a:ext cx="4433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1000" dirty="0"/>
              <a:t>M. Moganato et al. </a:t>
            </a:r>
            <a:r>
              <a:rPr lang="en-GB" sz="1000" dirty="0"/>
              <a:t>The DNA-Damage Response to Ionizing Radiation in Human Lymphocytes </a:t>
            </a:r>
            <a:r>
              <a:rPr lang="en-PT" sz="1000" dirty="0"/>
              <a:t>(2011)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9EDCEDC-2180-499C-9DF7-718D7D9F15D9}"/>
              </a:ext>
            </a:extLst>
          </p:cNvPr>
          <p:cNvGrpSpPr/>
          <p:nvPr/>
        </p:nvGrpSpPr>
        <p:grpSpPr>
          <a:xfrm>
            <a:off x="1332190" y="1387483"/>
            <a:ext cx="2630894" cy="2254222"/>
            <a:chOff x="2144233" y="1073583"/>
            <a:chExt cx="2630894" cy="2254222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955C7DD-5860-B639-7EDB-E1459BEE881D}"/>
                </a:ext>
              </a:extLst>
            </p:cNvPr>
            <p:cNvSpPr/>
            <p:nvPr/>
          </p:nvSpPr>
          <p:spPr>
            <a:xfrm>
              <a:off x="2569779" y="1506283"/>
              <a:ext cx="1403131" cy="1363041"/>
            </a:xfrm>
            <a:custGeom>
              <a:avLst/>
              <a:gdLst>
                <a:gd name="connsiteX0" fmla="*/ 802106 w 3240506"/>
                <a:gd name="connsiteY0" fmla="*/ 32084 h 2807368"/>
                <a:gd name="connsiteX1" fmla="*/ 802106 w 3240506"/>
                <a:gd name="connsiteY1" fmla="*/ 32084 h 2807368"/>
                <a:gd name="connsiteX2" fmla="*/ 657727 w 3240506"/>
                <a:gd name="connsiteY2" fmla="*/ 112295 h 2807368"/>
                <a:gd name="connsiteX3" fmla="*/ 529390 w 3240506"/>
                <a:gd name="connsiteY3" fmla="*/ 256674 h 2807368"/>
                <a:gd name="connsiteX4" fmla="*/ 465221 w 3240506"/>
                <a:gd name="connsiteY4" fmla="*/ 320842 h 2807368"/>
                <a:gd name="connsiteX5" fmla="*/ 385011 w 3240506"/>
                <a:gd name="connsiteY5" fmla="*/ 433137 h 2807368"/>
                <a:gd name="connsiteX6" fmla="*/ 304800 w 3240506"/>
                <a:gd name="connsiteY6" fmla="*/ 577516 h 2807368"/>
                <a:gd name="connsiteX7" fmla="*/ 240632 w 3240506"/>
                <a:gd name="connsiteY7" fmla="*/ 641684 h 2807368"/>
                <a:gd name="connsiteX8" fmla="*/ 160421 w 3240506"/>
                <a:gd name="connsiteY8" fmla="*/ 770021 h 2807368"/>
                <a:gd name="connsiteX9" fmla="*/ 112295 w 3240506"/>
                <a:gd name="connsiteY9" fmla="*/ 834189 h 2807368"/>
                <a:gd name="connsiteX10" fmla="*/ 32085 w 3240506"/>
                <a:gd name="connsiteY10" fmla="*/ 1106905 h 2807368"/>
                <a:gd name="connsiteX11" fmla="*/ 0 w 3240506"/>
                <a:gd name="connsiteY11" fmla="*/ 1251284 h 2807368"/>
                <a:gd name="connsiteX12" fmla="*/ 80211 w 3240506"/>
                <a:gd name="connsiteY12" fmla="*/ 1957137 h 2807368"/>
                <a:gd name="connsiteX13" fmla="*/ 128337 w 3240506"/>
                <a:gd name="connsiteY13" fmla="*/ 2229853 h 2807368"/>
                <a:gd name="connsiteX14" fmla="*/ 192506 w 3240506"/>
                <a:gd name="connsiteY14" fmla="*/ 2358189 h 2807368"/>
                <a:gd name="connsiteX15" fmla="*/ 497306 w 3240506"/>
                <a:gd name="connsiteY15" fmla="*/ 2598821 h 2807368"/>
                <a:gd name="connsiteX16" fmla="*/ 770021 w 3240506"/>
                <a:gd name="connsiteY16" fmla="*/ 2711116 h 2807368"/>
                <a:gd name="connsiteX17" fmla="*/ 1283369 w 3240506"/>
                <a:gd name="connsiteY17" fmla="*/ 2775284 h 2807368"/>
                <a:gd name="connsiteX18" fmla="*/ 2470485 w 3240506"/>
                <a:gd name="connsiteY18" fmla="*/ 2807368 h 2807368"/>
                <a:gd name="connsiteX19" fmla="*/ 2807369 w 3240506"/>
                <a:gd name="connsiteY19" fmla="*/ 2759242 h 2807368"/>
                <a:gd name="connsiteX20" fmla="*/ 2919664 w 3240506"/>
                <a:gd name="connsiteY20" fmla="*/ 2646947 h 2807368"/>
                <a:gd name="connsiteX21" fmla="*/ 2999874 w 3240506"/>
                <a:gd name="connsiteY21" fmla="*/ 2534653 h 2807368"/>
                <a:gd name="connsiteX22" fmla="*/ 3128211 w 3240506"/>
                <a:gd name="connsiteY22" fmla="*/ 2149642 h 2807368"/>
                <a:gd name="connsiteX23" fmla="*/ 3208421 w 3240506"/>
                <a:gd name="connsiteY23" fmla="*/ 1973179 h 2807368"/>
                <a:gd name="connsiteX24" fmla="*/ 3224464 w 3240506"/>
                <a:gd name="connsiteY24" fmla="*/ 1909010 h 2807368"/>
                <a:gd name="connsiteX25" fmla="*/ 3240506 w 3240506"/>
                <a:gd name="connsiteY25" fmla="*/ 1860884 h 2807368"/>
                <a:gd name="connsiteX26" fmla="*/ 3224464 w 3240506"/>
                <a:gd name="connsiteY26" fmla="*/ 1540042 h 2807368"/>
                <a:gd name="connsiteX27" fmla="*/ 3192379 w 3240506"/>
                <a:gd name="connsiteY27" fmla="*/ 1411705 h 2807368"/>
                <a:gd name="connsiteX28" fmla="*/ 3160295 w 3240506"/>
                <a:gd name="connsiteY28" fmla="*/ 1267326 h 2807368"/>
                <a:gd name="connsiteX29" fmla="*/ 3144253 w 3240506"/>
                <a:gd name="connsiteY29" fmla="*/ 1155032 h 2807368"/>
                <a:gd name="connsiteX30" fmla="*/ 3128211 w 3240506"/>
                <a:gd name="connsiteY30" fmla="*/ 1058779 h 2807368"/>
                <a:gd name="connsiteX31" fmla="*/ 3112169 w 3240506"/>
                <a:gd name="connsiteY31" fmla="*/ 930442 h 2807368"/>
                <a:gd name="connsiteX32" fmla="*/ 3064042 w 3240506"/>
                <a:gd name="connsiteY32" fmla="*/ 866274 h 2807368"/>
                <a:gd name="connsiteX33" fmla="*/ 3015916 w 3240506"/>
                <a:gd name="connsiteY33" fmla="*/ 673768 h 2807368"/>
                <a:gd name="connsiteX34" fmla="*/ 2967790 w 3240506"/>
                <a:gd name="connsiteY34" fmla="*/ 609600 h 2807368"/>
                <a:gd name="connsiteX35" fmla="*/ 2919664 w 3240506"/>
                <a:gd name="connsiteY35" fmla="*/ 577516 h 2807368"/>
                <a:gd name="connsiteX36" fmla="*/ 2855495 w 3240506"/>
                <a:gd name="connsiteY36" fmla="*/ 545432 h 2807368"/>
                <a:gd name="connsiteX37" fmla="*/ 2582779 w 3240506"/>
                <a:gd name="connsiteY37" fmla="*/ 497305 h 2807368"/>
                <a:gd name="connsiteX38" fmla="*/ 2486527 w 3240506"/>
                <a:gd name="connsiteY38" fmla="*/ 449179 h 2807368"/>
                <a:gd name="connsiteX39" fmla="*/ 2422358 w 3240506"/>
                <a:gd name="connsiteY39" fmla="*/ 433137 h 2807368"/>
                <a:gd name="connsiteX40" fmla="*/ 2374232 w 3240506"/>
                <a:gd name="connsiteY40" fmla="*/ 417095 h 2807368"/>
                <a:gd name="connsiteX41" fmla="*/ 2213811 w 3240506"/>
                <a:gd name="connsiteY41" fmla="*/ 352926 h 2807368"/>
                <a:gd name="connsiteX42" fmla="*/ 2069432 w 3240506"/>
                <a:gd name="connsiteY42" fmla="*/ 288758 h 2807368"/>
                <a:gd name="connsiteX43" fmla="*/ 2005264 w 3240506"/>
                <a:gd name="connsiteY43" fmla="*/ 272716 h 2807368"/>
                <a:gd name="connsiteX44" fmla="*/ 1957137 w 3240506"/>
                <a:gd name="connsiteY44" fmla="*/ 256674 h 2807368"/>
                <a:gd name="connsiteX45" fmla="*/ 1844842 w 3240506"/>
                <a:gd name="connsiteY45" fmla="*/ 192505 h 2807368"/>
                <a:gd name="connsiteX46" fmla="*/ 1732548 w 3240506"/>
                <a:gd name="connsiteY46" fmla="*/ 128337 h 2807368"/>
                <a:gd name="connsiteX47" fmla="*/ 1668379 w 3240506"/>
                <a:gd name="connsiteY47" fmla="*/ 112295 h 2807368"/>
                <a:gd name="connsiteX48" fmla="*/ 1620253 w 3240506"/>
                <a:gd name="connsiteY48" fmla="*/ 96253 h 2807368"/>
                <a:gd name="connsiteX49" fmla="*/ 1443790 w 3240506"/>
                <a:gd name="connsiteY49" fmla="*/ 80210 h 2807368"/>
                <a:gd name="connsiteX50" fmla="*/ 1395664 w 3240506"/>
                <a:gd name="connsiteY50" fmla="*/ 64168 h 2807368"/>
                <a:gd name="connsiteX51" fmla="*/ 1347537 w 3240506"/>
                <a:gd name="connsiteY51" fmla="*/ 32084 h 2807368"/>
                <a:gd name="connsiteX52" fmla="*/ 994611 w 3240506"/>
                <a:gd name="connsiteY52" fmla="*/ 0 h 2807368"/>
                <a:gd name="connsiteX53" fmla="*/ 898358 w 3240506"/>
                <a:gd name="connsiteY53" fmla="*/ 16042 h 2807368"/>
                <a:gd name="connsiteX54" fmla="*/ 850232 w 3240506"/>
                <a:gd name="connsiteY54" fmla="*/ 48126 h 2807368"/>
                <a:gd name="connsiteX55" fmla="*/ 802106 w 3240506"/>
                <a:gd name="connsiteY55" fmla="*/ 64168 h 2807368"/>
                <a:gd name="connsiteX56" fmla="*/ 802106 w 3240506"/>
                <a:gd name="connsiteY56" fmla="*/ 64168 h 2807368"/>
                <a:gd name="connsiteX57" fmla="*/ 802106 w 3240506"/>
                <a:gd name="connsiteY57" fmla="*/ 64168 h 2807368"/>
                <a:gd name="connsiteX58" fmla="*/ 802106 w 3240506"/>
                <a:gd name="connsiteY58" fmla="*/ 32084 h 2807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3240506" h="2807368">
                  <a:moveTo>
                    <a:pt x="802106" y="32084"/>
                  </a:moveTo>
                  <a:lnTo>
                    <a:pt x="802106" y="32084"/>
                  </a:lnTo>
                  <a:cubicBezTo>
                    <a:pt x="753980" y="58821"/>
                    <a:pt x="702993" y="80957"/>
                    <a:pt x="657727" y="112295"/>
                  </a:cubicBezTo>
                  <a:cubicBezTo>
                    <a:pt x="610989" y="144652"/>
                    <a:pt x="565318" y="216255"/>
                    <a:pt x="529390" y="256674"/>
                  </a:cubicBezTo>
                  <a:cubicBezTo>
                    <a:pt x="509293" y="279283"/>
                    <a:pt x="485140" y="298077"/>
                    <a:pt x="465221" y="320842"/>
                  </a:cubicBezTo>
                  <a:cubicBezTo>
                    <a:pt x="449818" y="338445"/>
                    <a:pt x="399986" y="407465"/>
                    <a:pt x="385011" y="433137"/>
                  </a:cubicBezTo>
                  <a:cubicBezTo>
                    <a:pt x="357271" y="480692"/>
                    <a:pt x="336138" y="532251"/>
                    <a:pt x="304800" y="577516"/>
                  </a:cubicBezTo>
                  <a:cubicBezTo>
                    <a:pt x="287582" y="602387"/>
                    <a:pt x="258781" y="617485"/>
                    <a:pt x="240632" y="641684"/>
                  </a:cubicBezTo>
                  <a:cubicBezTo>
                    <a:pt x="210364" y="682042"/>
                    <a:pt x="188404" y="728047"/>
                    <a:pt x="160421" y="770021"/>
                  </a:cubicBezTo>
                  <a:cubicBezTo>
                    <a:pt x="145590" y="792267"/>
                    <a:pt x="125279" y="810817"/>
                    <a:pt x="112295" y="834189"/>
                  </a:cubicBezTo>
                  <a:cubicBezTo>
                    <a:pt x="74169" y="902817"/>
                    <a:pt x="44651" y="1054127"/>
                    <a:pt x="32085" y="1106905"/>
                  </a:cubicBezTo>
                  <a:cubicBezTo>
                    <a:pt x="20666" y="1154865"/>
                    <a:pt x="10695" y="1203158"/>
                    <a:pt x="0" y="1251284"/>
                  </a:cubicBezTo>
                  <a:cubicBezTo>
                    <a:pt x="69432" y="2362164"/>
                    <a:pt x="-22314" y="1393249"/>
                    <a:pt x="80211" y="1957137"/>
                  </a:cubicBezTo>
                  <a:cubicBezTo>
                    <a:pt x="108442" y="2112409"/>
                    <a:pt x="75466" y="2097676"/>
                    <a:pt x="128337" y="2229853"/>
                  </a:cubicBezTo>
                  <a:cubicBezTo>
                    <a:pt x="146100" y="2274260"/>
                    <a:pt x="158686" y="2324369"/>
                    <a:pt x="192506" y="2358189"/>
                  </a:cubicBezTo>
                  <a:cubicBezTo>
                    <a:pt x="284038" y="2449721"/>
                    <a:pt x="377610" y="2549534"/>
                    <a:pt x="497306" y="2598821"/>
                  </a:cubicBezTo>
                  <a:cubicBezTo>
                    <a:pt x="588211" y="2636253"/>
                    <a:pt x="675936" y="2682605"/>
                    <a:pt x="770021" y="2711116"/>
                  </a:cubicBezTo>
                  <a:cubicBezTo>
                    <a:pt x="927178" y="2758739"/>
                    <a:pt x="1120794" y="2769865"/>
                    <a:pt x="1283369" y="2775284"/>
                  </a:cubicBezTo>
                  <a:lnTo>
                    <a:pt x="2470485" y="2807368"/>
                  </a:lnTo>
                  <a:cubicBezTo>
                    <a:pt x="2582780" y="2791326"/>
                    <a:pt x="2697565" y="2787710"/>
                    <a:pt x="2807369" y="2759242"/>
                  </a:cubicBezTo>
                  <a:cubicBezTo>
                    <a:pt x="2946751" y="2723106"/>
                    <a:pt x="2878683" y="2715248"/>
                    <a:pt x="2919664" y="2646947"/>
                  </a:cubicBezTo>
                  <a:cubicBezTo>
                    <a:pt x="2943331" y="2607503"/>
                    <a:pt x="2973137" y="2572084"/>
                    <a:pt x="2999874" y="2534653"/>
                  </a:cubicBezTo>
                  <a:cubicBezTo>
                    <a:pt x="3041530" y="2326371"/>
                    <a:pt x="2989099" y="2566982"/>
                    <a:pt x="3128211" y="2149642"/>
                  </a:cubicBezTo>
                  <a:cubicBezTo>
                    <a:pt x="3170155" y="2023809"/>
                    <a:pt x="3142895" y="2082389"/>
                    <a:pt x="3208421" y="1973179"/>
                  </a:cubicBezTo>
                  <a:cubicBezTo>
                    <a:pt x="3213769" y="1951789"/>
                    <a:pt x="3218407" y="1930210"/>
                    <a:pt x="3224464" y="1909010"/>
                  </a:cubicBezTo>
                  <a:cubicBezTo>
                    <a:pt x="3229110" y="1892751"/>
                    <a:pt x="3240506" y="1877794"/>
                    <a:pt x="3240506" y="1860884"/>
                  </a:cubicBezTo>
                  <a:cubicBezTo>
                    <a:pt x="3240506" y="1753803"/>
                    <a:pt x="3235872" y="1646514"/>
                    <a:pt x="3224464" y="1540042"/>
                  </a:cubicBezTo>
                  <a:cubicBezTo>
                    <a:pt x="3219766" y="1496197"/>
                    <a:pt x="3202479" y="1454628"/>
                    <a:pt x="3192379" y="1411705"/>
                  </a:cubicBezTo>
                  <a:cubicBezTo>
                    <a:pt x="3181087" y="1363715"/>
                    <a:pt x="3169380" y="1315782"/>
                    <a:pt x="3160295" y="1267326"/>
                  </a:cubicBezTo>
                  <a:cubicBezTo>
                    <a:pt x="3153327" y="1230162"/>
                    <a:pt x="3150002" y="1192404"/>
                    <a:pt x="3144253" y="1155032"/>
                  </a:cubicBezTo>
                  <a:cubicBezTo>
                    <a:pt x="3139307" y="1122883"/>
                    <a:pt x="3132811" y="1090979"/>
                    <a:pt x="3128211" y="1058779"/>
                  </a:cubicBezTo>
                  <a:cubicBezTo>
                    <a:pt x="3122114" y="1016100"/>
                    <a:pt x="3125802" y="971342"/>
                    <a:pt x="3112169" y="930442"/>
                  </a:cubicBezTo>
                  <a:cubicBezTo>
                    <a:pt x="3103714" y="905077"/>
                    <a:pt x="3080084" y="887663"/>
                    <a:pt x="3064042" y="866274"/>
                  </a:cubicBezTo>
                  <a:cubicBezTo>
                    <a:pt x="3048000" y="802105"/>
                    <a:pt x="3055602" y="726683"/>
                    <a:pt x="3015916" y="673768"/>
                  </a:cubicBezTo>
                  <a:cubicBezTo>
                    <a:pt x="2999874" y="652379"/>
                    <a:pt x="2986696" y="628506"/>
                    <a:pt x="2967790" y="609600"/>
                  </a:cubicBezTo>
                  <a:cubicBezTo>
                    <a:pt x="2954157" y="595967"/>
                    <a:pt x="2936404" y="587082"/>
                    <a:pt x="2919664" y="577516"/>
                  </a:cubicBezTo>
                  <a:cubicBezTo>
                    <a:pt x="2898901" y="565651"/>
                    <a:pt x="2878352" y="552465"/>
                    <a:pt x="2855495" y="545432"/>
                  </a:cubicBezTo>
                  <a:cubicBezTo>
                    <a:pt x="2756261" y="514898"/>
                    <a:pt x="2683755" y="509927"/>
                    <a:pt x="2582779" y="497305"/>
                  </a:cubicBezTo>
                  <a:cubicBezTo>
                    <a:pt x="2550695" y="481263"/>
                    <a:pt x="2519832" y="462501"/>
                    <a:pt x="2486527" y="449179"/>
                  </a:cubicBezTo>
                  <a:cubicBezTo>
                    <a:pt x="2466056" y="440991"/>
                    <a:pt x="2443558" y="439194"/>
                    <a:pt x="2422358" y="433137"/>
                  </a:cubicBezTo>
                  <a:cubicBezTo>
                    <a:pt x="2406099" y="428492"/>
                    <a:pt x="2390274" y="422442"/>
                    <a:pt x="2374232" y="417095"/>
                  </a:cubicBezTo>
                  <a:cubicBezTo>
                    <a:pt x="2284459" y="357245"/>
                    <a:pt x="2363333" y="402766"/>
                    <a:pt x="2213811" y="352926"/>
                  </a:cubicBezTo>
                  <a:cubicBezTo>
                    <a:pt x="1950416" y="265129"/>
                    <a:pt x="2293042" y="372612"/>
                    <a:pt x="2069432" y="288758"/>
                  </a:cubicBezTo>
                  <a:cubicBezTo>
                    <a:pt x="2048788" y="281017"/>
                    <a:pt x="2026463" y="278773"/>
                    <a:pt x="2005264" y="272716"/>
                  </a:cubicBezTo>
                  <a:cubicBezTo>
                    <a:pt x="1989005" y="268070"/>
                    <a:pt x="1973179" y="262021"/>
                    <a:pt x="1957137" y="256674"/>
                  </a:cubicBezTo>
                  <a:cubicBezTo>
                    <a:pt x="1839896" y="178511"/>
                    <a:pt x="1987302" y="273910"/>
                    <a:pt x="1844842" y="192505"/>
                  </a:cubicBezTo>
                  <a:cubicBezTo>
                    <a:pt x="1785605" y="158656"/>
                    <a:pt x="1803062" y="154779"/>
                    <a:pt x="1732548" y="128337"/>
                  </a:cubicBezTo>
                  <a:cubicBezTo>
                    <a:pt x="1711904" y="120596"/>
                    <a:pt x="1689579" y="118352"/>
                    <a:pt x="1668379" y="112295"/>
                  </a:cubicBezTo>
                  <a:cubicBezTo>
                    <a:pt x="1652120" y="107650"/>
                    <a:pt x="1636993" y="98644"/>
                    <a:pt x="1620253" y="96253"/>
                  </a:cubicBezTo>
                  <a:cubicBezTo>
                    <a:pt x="1561783" y="87900"/>
                    <a:pt x="1502611" y="85558"/>
                    <a:pt x="1443790" y="80210"/>
                  </a:cubicBezTo>
                  <a:cubicBezTo>
                    <a:pt x="1427748" y="74863"/>
                    <a:pt x="1410789" y="71730"/>
                    <a:pt x="1395664" y="64168"/>
                  </a:cubicBezTo>
                  <a:cubicBezTo>
                    <a:pt x="1378419" y="55546"/>
                    <a:pt x="1366138" y="37157"/>
                    <a:pt x="1347537" y="32084"/>
                  </a:cubicBezTo>
                  <a:cubicBezTo>
                    <a:pt x="1293563" y="17364"/>
                    <a:pt x="1003091" y="606"/>
                    <a:pt x="994611" y="0"/>
                  </a:cubicBezTo>
                  <a:cubicBezTo>
                    <a:pt x="962527" y="5347"/>
                    <a:pt x="929216" y="5756"/>
                    <a:pt x="898358" y="16042"/>
                  </a:cubicBezTo>
                  <a:cubicBezTo>
                    <a:pt x="880067" y="22139"/>
                    <a:pt x="867477" y="39504"/>
                    <a:pt x="850232" y="48126"/>
                  </a:cubicBezTo>
                  <a:cubicBezTo>
                    <a:pt x="835107" y="55688"/>
                    <a:pt x="818148" y="58821"/>
                    <a:pt x="802106" y="64168"/>
                  </a:cubicBezTo>
                  <a:lnTo>
                    <a:pt x="802106" y="64168"/>
                  </a:lnTo>
                  <a:lnTo>
                    <a:pt x="802106" y="64168"/>
                  </a:lnTo>
                  <a:lnTo>
                    <a:pt x="802106" y="32084"/>
                  </a:lnTo>
                  <a:close/>
                </a:path>
              </a:pathLst>
            </a:cu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PT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D64D42D-51C1-B020-898A-0DBAF2381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217544">
              <a:off x="2520905" y="1421731"/>
              <a:ext cx="2254222" cy="105209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E831365-1971-47CD-39C8-AD615DA61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242409">
              <a:off x="2144233" y="2208276"/>
              <a:ext cx="2254222" cy="105209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3681ED6-C427-F484-C7EA-3592EEA33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716401">
              <a:off x="2068033" y="1674646"/>
              <a:ext cx="2254222" cy="105209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7B0FEA0-A844-90AA-8513-931C5919A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3219455">
              <a:off x="2198139" y="1895153"/>
              <a:ext cx="2254222" cy="1052095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8734FA8-0418-A8A4-8C53-3094E7122EC1}"/>
                </a:ext>
              </a:extLst>
            </p:cNvPr>
            <p:cNvSpPr/>
            <p:nvPr/>
          </p:nvSpPr>
          <p:spPr>
            <a:xfrm>
              <a:off x="3081791" y="2471168"/>
              <a:ext cx="107268" cy="14189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7BDDC65-EEAF-ADFC-69BD-52961D247763}"/>
                </a:ext>
              </a:extLst>
            </p:cNvPr>
            <p:cNvSpPr/>
            <p:nvPr/>
          </p:nvSpPr>
          <p:spPr>
            <a:xfrm>
              <a:off x="3166388" y="1714305"/>
              <a:ext cx="107268" cy="14189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4BDC12B-AFFF-AF5C-DAC3-DD494A135628}"/>
                </a:ext>
              </a:extLst>
            </p:cNvPr>
            <p:cNvSpPr/>
            <p:nvPr/>
          </p:nvSpPr>
          <p:spPr>
            <a:xfrm>
              <a:off x="3594382" y="2592433"/>
              <a:ext cx="107268" cy="14189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E82A6DA-5A3B-3573-932E-1C1DDF5836A2}"/>
                </a:ext>
              </a:extLst>
            </p:cNvPr>
            <p:cNvSpPr/>
            <p:nvPr/>
          </p:nvSpPr>
          <p:spPr>
            <a:xfrm>
              <a:off x="2846643" y="2017368"/>
              <a:ext cx="107268" cy="14189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F49B82D-5B1B-0F51-25B6-80D70CF63230}"/>
                </a:ext>
              </a:extLst>
            </p:cNvPr>
            <p:cNvSpPr/>
            <p:nvPr/>
          </p:nvSpPr>
          <p:spPr>
            <a:xfrm>
              <a:off x="3338043" y="2161999"/>
              <a:ext cx="107268" cy="14189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633B444-FBC5-BFB2-322F-C56B8A1401A2}"/>
                </a:ext>
              </a:extLst>
            </p:cNvPr>
            <p:cNvSpPr/>
            <p:nvPr/>
          </p:nvSpPr>
          <p:spPr>
            <a:xfrm>
              <a:off x="2773155" y="2556612"/>
              <a:ext cx="107268" cy="14189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CCB3871-A467-BB73-6054-86522ECACFDF}"/>
                </a:ext>
              </a:extLst>
            </p:cNvPr>
            <p:cNvSpPr/>
            <p:nvPr/>
          </p:nvSpPr>
          <p:spPr>
            <a:xfrm>
              <a:off x="3748122" y="2129748"/>
              <a:ext cx="107268" cy="14189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EE50628-1F22-4B64-4FDE-58CA963DBD17}"/>
              </a:ext>
            </a:extLst>
          </p:cNvPr>
          <p:cNvSpPr txBox="1"/>
          <p:nvPr/>
        </p:nvSpPr>
        <p:spPr>
          <a:xfrm>
            <a:off x="395743" y="1046806"/>
            <a:ext cx="6762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Low-LET</a:t>
            </a:r>
            <a:r>
              <a:rPr lang="en-GB" dirty="0">
                <a:latin typeface="Lucida Grande" panose="020B0600040502020204" pitchFamily="34" charset="0"/>
                <a:cs typeface="Lucida Grande" panose="020B0600040502020204" pitchFamily="34" charset="0"/>
              </a:rPr>
              <a:t>: Low density of ionisations and scattered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1EE9F8-074E-AF06-0638-CC20075E8811}"/>
              </a:ext>
            </a:extLst>
          </p:cNvPr>
          <p:cNvSpPr txBox="1"/>
          <p:nvPr/>
        </p:nvSpPr>
        <p:spPr>
          <a:xfrm>
            <a:off x="395743" y="3749456"/>
            <a:ext cx="6097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High-LET</a:t>
            </a:r>
            <a:r>
              <a:rPr lang="en-GB" dirty="0">
                <a:latin typeface="Lucida Grande" panose="020B0600040502020204" pitchFamily="34" charset="0"/>
                <a:cs typeface="Lucida Grande" panose="020B0600040502020204" pitchFamily="34" charset="0"/>
              </a:rPr>
              <a:t>: High ionisation density and very localised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1F05A1A4-928D-E9FD-837D-9F357AD0D13C}"/>
              </a:ext>
            </a:extLst>
          </p:cNvPr>
          <p:cNvSpPr/>
          <p:nvPr/>
        </p:nvSpPr>
        <p:spPr>
          <a:xfrm>
            <a:off x="1706413" y="4359051"/>
            <a:ext cx="1403131" cy="1363041"/>
          </a:xfrm>
          <a:custGeom>
            <a:avLst/>
            <a:gdLst>
              <a:gd name="connsiteX0" fmla="*/ 802106 w 3240506"/>
              <a:gd name="connsiteY0" fmla="*/ 32084 h 2807368"/>
              <a:gd name="connsiteX1" fmla="*/ 802106 w 3240506"/>
              <a:gd name="connsiteY1" fmla="*/ 32084 h 2807368"/>
              <a:gd name="connsiteX2" fmla="*/ 657727 w 3240506"/>
              <a:gd name="connsiteY2" fmla="*/ 112295 h 2807368"/>
              <a:gd name="connsiteX3" fmla="*/ 529390 w 3240506"/>
              <a:gd name="connsiteY3" fmla="*/ 256674 h 2807368"/>
              <a:gd name="connsiteX4" fmla="*/ 465221 w 3240506"/>
              <a:gd name="connsiteY4" fmla="*/ 320842 h 2807368"/>
              <a:gd name="connsiteX5" fmla="*/ 385011 w 3240506"/>
              <a:gd name="connsiteY5" fmla="*/ 433137 h 2807368"/>
              <a:gd name="connsiteX6" fmla="*/ 304800 w 3240506"/>
              <a:gd name="connsiteY6" fmla="*/ 577516 h 2807368"/>
              <a:gd name="connsiteX7" fmla="*/ 240632 w 3240506"/>
              <a:gd name="connsiteY7" fmla="*/ 641684 h 2807368"/>
              <a:gd name="connsiteX8" fmla="*/ 160421 w 3240506"/>
              <a:gd name="connsiteY8" fmla="*/ 770021 h 2807368"/>
              <a:gd name="connsiteX9" fmla="*/ 112295 w 3240506"/>
              <a:gd name="connsiteY9" fmla="*/ 834189 h 2807368"/>
              <a:gd name="connsiteX10" fmla="*/ 32085 w 3240506"/>
              <a:gd name="connsiteY10" fmla="*/ 1106905 h 2807368"/>
              <a:gd name="connsiteX11" fmla="*/ 0 w 3240506"/>
              <a:gd name="connsiteY11" fmla="*/ 1251284 h 2807368"/>
              <a:gd name="connsiteX12" fmla="*/ 80211 w 3240506"/>
              <a:gd name="connsiteY12" fmla="*/ 1957137 h 2807368"/>
              <a:gd name="connsiteX13" fmla="*/ 128337 w 3240506"/>
              <a:gd name="connsiteY13" fmla="*/ 2229853 h 2807368"/>
              <a:gd name="connsiteX14" fmla="*/ 192506 w 3240506"/>
              <a:gd name="connsiteY14" fmla="*/ 2358189 h 2807368"/>
              <a:gd name="connsiteX15" fmla="*/ 497306 w 3240506"/>
              <a:gd name="connsiteY15" fmla="*/ 2598821 h 2807368"/>
              <a:gd name="connsiteX16" fmla="*/ 770021 w 3240506"/>
              <a:gd name="connsiteY16" fmla="*/ 2711116 h 2807368"/>
              <a:gd name="connsiteX17" fmla="*/ 1283369 w 3240506"/>
              <a:gd name="connsiteY17" fmla="*/ 2775284 h 2807368"/>
              <a:gd name="connsiteX18" fmla="*/ 2470485 w 3240506"/>
              <a:gd name="connsiteY18" fmla="*/ 2807368 h 2807368"/>
              <a:gd name="connsiteX19" fmla="*/ 2807369 w 3240506"/>
              <a:gd name="connsiteY19" fmla="*/ 2759242 h 2807368"/>
              <a:gd name="connsiteX20" fmla="*/ 2919664 w 3240506"/>
              <a:gd name="connsiteY20" fmla="*/ 2646947 h 2807368"/>
              <a:gd name="connsiteX21" fmla="*/ 2999874 w 3240506"/>
              <a:gd name="connsiteY21" fmla="*/ 2534653 h 2807368"/>
              <a:gd name="connsiteX22" fmla="*/ 3128211 w 3240506"/>
              <a:gd name="connsiteY22" fmla="*/ 2149642 h 2807368"/>
              <a:gd name="connsiteX23" fmla="*/ 3208421 w 3240506"/>
              <a:gd name="connsiteY23" fmla="*/ 1973179 h 2807368"/>
              <a:gd name="connsiteX24" fmla="*/ 3224464 w 3240506"/>
              <a:gd name="connsiteY24" fmla="*/ 1909010 h 2807368"/>
              <a:gd name="connsiteX25" fmla="*/ 3240506 w 3240506"/>
              <a:gd name="connsiteY25" fmla="*/ 1860884 h 2807368"/>
              <a:gd name="connsiteX26" fmla="*/ 3224464 w 3240506"/>
              <a:gd name="connsiteY26" fmla="*/ 1540042 h 2807368"/>
              <a:gd name="connsiteX27" fmla="*/ 3192379 w 3240506"/>
              <a:gd name="connsiteY27" fmla="*/ 1411705 h 2807368"/>
              <a:gd name="connsiteX28" fmla="*/ 3160295 w 3240506"/>
              <a:gd name="connsiteY28" fmla="*/ 1267326 h 2807368"/>
              <a:gd name="connsiteX29" fmla="*/ 3144253 w 3240506"/>
              <a:gd name="connsiteY29" fmla="*/ 1155032 h 2807368"/>
              <a:gd name="connsiteX30" fmla="*/ 3128211 w 3240506"/>
              <a:gd name="connsiteY30" fmla="*/ 1058779 h 2807368"/>
              <a:gd name="connsiteX31" fmla="*/ 3112169 w 3240506"/>
              <a:gd name="connsiteY31" fmla="*/ 930442 h 2807368"/>
              <a:gd name="connsiteX32" fmla="*/ 3064042 w 3240506"/>
              <a:gd name="connsiteY32" fmla="*/ 866274 h 2807368"/>
              <a:gd name="connsiteX33" fmla="*/ 3015916 w 3240506"/>
              <a:gd name="connsiteY33" fmla="*/ 673768 h 2807368"/>
              <a:gd name="connsiteX34" fmla="*/ 2967790 w 3240506"/>
              <a:gd name="connsiteY34" fmla="*/ 609600 h 2807368"/>
              <a:gd name="connsiteX35" fmla="*/ 2919664 w 3240506"/>
              <a:gd name="connsiteY35" fmla="*/ 577516 h 2807368"/>
              <a:gd name="connsiteX36" fmla="*/ 2855495 w 3240506"/>
              <a:gd name="connsiteY36" fmla="*/ 545432 h 2807368"/>
              <a:gd name="connsiteX37" fmla="*/ 2582779 w 3240506"/>
              <a:gd name="connsiteY37" fmla="*/ 497305 h 2807368"/>
              <a:gd name="connsiteX38" fmla="*/ 2486527 w 3240506"/>
              <a:gd name="connsiteY38" fmla="*/ 449179 h 2807368"/>
              <a:gd name="connsiteX39" fmla="*/ 2422358 w 3240506"/>
              <a:gd name="connsiteY39" fmla="*/ 433137 h 2807368"/>
              <a:gd name="connsiteX40" fmla="*/ 2374232 w 3240506"/>
              <a:gd name="connsiteY40" fmla="*/ 417095 h 2807368"/>
              <a:gd name="connsiteX41" fmla="*/ 2213811 w 3240506"/>
              <a:gd name="connsiteY41" fmla="*/ 352926 h 2807368"/>
              <a:gd name="connsiteX42" fmla="*/ 2069432 w 3240506"/>
              <a:gd name="connsiteY42" fmla="*/ 288758 h 2807368"/>
              <a:gd name="connsiteX43" fmla="*/ 2005264 w 3240506"/>
              <a:gd name="connsiteY43" fmla="*/ 272716 h 2807368"/>
              <a:gd name="connsiteX44" fmla="*/ 1957137 w 3240506"/>
              <a:gd name="connsiteY44" fmla="*/ 256674 h 2807368"/>
              <a:gd name="connsiteX45" fmla="*/ 1844842 w 3240506"/>
              <a:gd name="connsiteY45" fmla="*/ 192505 h 2807368"/>
              <a:gd name="connsiteX46" fmla="*/ 1732548 w 3240506"/>
              <a:gd name="connsiteY46" fmla="*/ 128337 h 2807368"/>
              <a:gd name="connsiteX47" fmla="*/ 1668379 w 3240506"/>
              <a:gd name="connsiteY47" fmla="*/ 112295 h 2807368"/>
              <a:gd name="connsiteX48" fmla="*/ 1620253 w 3240506"/>
              <a:gd name="connsiteY48" fmla="*/ 96253 h 2807368"/>
              <a:gd name="connsiteX49" fmla="*/ 1443790 w 3240506"/>
              <a:gd name="connsiteY49" fmla="*/ 80210 h 2807368"/>
              <a:gd name="connsiteX50" fmla="*/ 1395664 w 3240506"/>
              <a:gd name="connsiteY50" fmla="*/ 64168 h 2807368"/>
              <a:gd name="connsiteX51" fmla="*/ 1347537 w 3240506"/>
              <a:gd name="connsiteY51" fmla="*/ 32084 h 2807368"/>
              <a:gd name="connsiteX52" fmla="*/ 994611 w 3240506"/>
              <a:gd name="connsiteY52" fmla="*/ 0 h 2807368"/>
              <a:gd name="connsiteX53" fmla="*/ 898358 w 3240506"/>
              <a:gd name="connsiteY53" fmla="*/ 16042 h 2807368"/>
              <a:gd name="connsiteX54" fmla="*/ 850232 w 3240506"/>
              <a:gd name="connsiteY54" fmla="*/ 48126 h 2807368"/>
              <a:gd name="connsiteX55" fmla="*/ 802106 w 3240506"/>
              <a:gd name="connsiteY55" fmla="*/ 64168 h 2807368"/>
              <a:gd name="connsiteX56" fmla="*/ 802106 w 3240506"/>
              <a:gd name="connsiteY56" fmla="*/ 64168 h 2807368"/>
              <a:gd name="connsiteX57" fmla="*/ 802106 w 3240506"/>
              <a:gd name="connsiteY57" fmla="*/ 64168 h 2807368"/>
              <a:gd name="connsiteX58" fmla="*/ 802106 w 3240506"/>
              <a:gd name="connsiteY58" fmla="*/ 32084 h 2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240506" h="2807368">
                <a:moveTo>
                  <a:pt x="802106" y="32084"/>
                </a:moveTo>
                <a:lnTo>
                  <a:pt x="802106" y="32084"/>
                </a:lnTo>
                <a:cubicBezTo>
                  <a:pt x="753980" y="58821"/>
                  <a:pt x="702993" y="80957"/>
                  <a:pt x="657727" y="112295"/>
                </a:cubicBezTo>
                <a:cubicBezTo>
                  <a:pt x="610989" y="144652"/>
                  <a:pt x="565318" y="216255"/>
                  <a:pt x="529390" y="256674"/>
                </a:cubicBezTo>
                <a:cubicBezTo>
                  <a:pt x="509293" y="279283"/>
                  <a:pt x="485140" y="298077"/>
                  <a:pt x="465221" y="320842"/>
                </a:cubicBezTo>
                <a:cubicBezTo>
                  <a:pt x="449818" y="338445"/>
                  <a:pt x="399986" y="407465"/>
                  <a:pt x="385011" y="433137"/>
                </a:cubicBezTo>
                <a:cubicBezTo>
                  <a:pt x="357271" y="480692"/>
                  <a:pt x="336138" y="532251"/>
                  <a:pt x="304800" y="577516"/>
                </a:cubicBezTo>
                <a:cubicBezTo>
                  <a:pt x="287582" y="602387"/>
                  <a:pt x="258781" y="617485"/>
                  <a:pt x="240632" y="641684"/>
                </a:cubicBezTo>
                <a:cubicBezTo>
                  <a:pt x="210364" y="682042"/>
                  <a:pt x="188404" y="728047"/>
                  <a:pt x="160421" y="770021"/>
                </a:cubicBezTo>
                <a:cubicBezTo>
                  <a:pt x="145590" y="792267"/>
                  <a:pt x="125279" y="810817"/>
                  <a:pt x="112295" y="834189"/>
                </a:cubicBezTo>
                <a:cubicBezTo>
                  <a:pt x="74169" y="902817"/>
                  <a:pt x="44651" y="1054127"/>
                  <a:pt x="32085" y="1106905"/>
                </a:cubicBezTo>
                <a:cubicBezTo>
                  <a:pt x="20666" y="1154865"/>
                  <a:pt x="10695" y="1203158"/>
                  <a:pt x="0" y="1251284"/>
                </a:cubicBezTo>
                <a:cubicBezTo>
                  <a:pt x="69432" y="2362164"/>
                  <a:pt x="-22314" y="1393249"/>
                  <a:pt x="80211" y="1957137"/>
                </a:cubicBezTo>
                <a:cubicBezTo>
                  <a:pt x="108442" y="2112409"/>
                  <a:pt x="75466" y="2097676"/>
                  <a:pt x="128337" y="2229853"/>
                </a:cubicBezTo>
                <a:cubicBezTo>
                  <a:pt x="146100" y="2274260"/>
                  <a:pt x="158686" y="2324369"/>
                  <a:pt x="192506" y="2358189"/>
                </a:cubicBezTo>
                <a:cubicBezTo>
                  <a:pt x="284038" y="2449721"/>
                  <a:pt x="377610" y="2549534"/>
                  <a:pt x="497306" y="2598821"/>
                </a:cubicBezTo>
                <a:cubicBezTo>
                  <a:pt x="588211" y="2636253"/>
                  <a:pt x="675936" y="2682605"/>
                  <a:pt x="770021" y="2711116"/>
                </a:cubicBezTo>
                <a:cubicBezTo>
                  <a:pt x="927178" y="2758739"/>
                  <a:pt x="1120794" y="2769865"/>
                  <a:pt x="1283369" y="2775284"/>
                </a:cubicBezTo>
                <a:lnTo>
                  <a:pt x="2470485" y="2807368"/>
                </a:lnTo>
                <a:cubicBezTo>
                  <a:pt x="2582780" y="2791326"/>
                  <a:pt x="2697565" y="2787710"/>
                  <a:pt x="2807369" y="2759242"/>
                </a:cubicBezTo>
                <a:cubicBezTo>
                  <a:pt x="2946751" y="2723106"/>
                  <a:pt x="2878683" y="2715248"/>
                  <a:pt x="2919664" y="2646947"/>
                </a:cubicBezTo>
                <a:cubicBezTo>
                  <a:pt x="2943331" y="2607503"/>
                  <a:pt x="2973137" y="2572084"/>
                  <a:pt x="2999874" y="2534653"/>
                </a:cubicBezTo>
                <a:cubicBezTo>
                  <a:pt x="3041530" y="2326371"/>
                  <a:pt x="2989099" y="2566982"/>
                  <a:pt x="3128211" y="2149642"/>
                </a:cubicBezTo>
                <a:cubicBezTo>
                  <a:pt x="3170155" y="2023809"/>
                  <a:pt x="3142895" y="2082389"/>
                  <a:pt x="3208421" y="1973179"/>
                </a:cubicBezTo>
                <a:cubicBezTo>
                  <a:pt x="3213769" y="1951789"/>
                  <a:pt x="3218407" y="1930210"/>
                  <a:pt x="3224464" y="1909010"/>
                </a:cubicBezTo>
                <a:cubicBezTo>
                  <a:pt x="3229110" y="1892751"/>
                  <a:pt x="3240506" y="1877794"/>
                  <a:pt x="3240506" y="1860884"/>
                </a:cubicBezTo>
                <a:cubicBezTo>
                  <a:pt x="3240506" y="1753803"/>
                  <a:pt x="3235872" y="1646514"/>
                  <a:pt x="3224464" y="1540042"/>
                </a:cubicBezTo>
                <a:cubicBezTo>
                  <a:pt x="3219766" y="1496197"/>
                  <a:pt x="3202479" y="1454628"/>
                  <a:pt x="3192379" y="1411705"/>
                </a:cubicBezTo>
                <a:cubicBezTo>
                  <a:pt x="3181087" y="1363715"/>
                  <a:pt x="3169380" y="1315782"/>
                  <a:pt x="3160295" y="1267326"/>
                </a:cubicBezTo>
                <a:cubicBezTo>
                  <a:pt x="3153327" y="1230162"/>
                  <a:pt x="3150002" y="1192404"/>
                  <a:pt x="3144253" y="1155032"/>
                </a:cubicBezTo>
                <a:cubicBezTo>
                  <a:pt x="3139307" y="1122883"/>
                  <a:pt x="3132811" y="1090979"/>
                  <a:pt x="3128211" y="1058779"/>
                </a:cubicBezTo>
                <a:cubicBezTo>
                  <a:pt x="3122114" y="1016100"/>
                  <a:pt x="3125802" y="971342"/>
                  <a:pt x="3112169" y="930442"/>
                </a:cubicBezTo>
                <a:cubicBezTo>
                  <a:pt x="3103714" y="905077"/>
                  <a:pt x="3080084" y="887663"/>
                  <a:pt x="3064042" y="866274"/>
                </a:cubicBezTo>
                <a:cubicBezTo>
                  <a:pt x="3048000" y="802105"/>
                  <a:pt x="3055602" y="726683"/>
                  <a:pt x="3015916" y="673768"/>
                </a:cubicBezTo>
                <a:cubicBezTo>
                  <a:pt x="2999874" y="652379"/>
                  <a:pt x="2986696" y="628506"/>
                  <a:pt x="2967790" y="609600"/>
                </a:cubicBezTo>
                <a:cubicBezTo>
                  <a:pt x="2954157" y="595967"/>
                  <a:pt x="2936404" y="587082"/>
                  <a:pt x="2919664" y="577516"/>
                </a:cubicBezTo>
                <a:cubicBezTo>
                  <a:pt x="2898901" y="565651"/>
                  <a:pt x="2878352" y="552465"/>
                  <a:pt x="2855495" y="545432"/>
                </a:cubicBezTo>
                <a:cubicBezTo>
                  <a:pt x="2756261" y="514898"/>
                  <a:pt x="2683755" y="509927"/>
                  <a:pt x="2582779" y="497305"/>
                </a:cubicBezTo>
                <a:cubicBezTo>
                  <a:pt x="2550695" y="481263"/>
                  <a:pt x="2519832" y="462501"/>
                  <a:pt x="2486527" y="449179"/>
                </a:cubicBezTo>
                <a:cubicBezTo>
                  <a:pt x="2466056" y="440991"/>
                  <a:pt x="2443558" y="439194"/>
                  <a:pt x="2422358" y="433137"/>
                </a:cubicBezTo>
                <a:cubicBezTo>
                  <a:pt x="2406099" y="428492"/>
                  <a:pt x="2390274" y="422442"/>
                  <a:pt x="2374232" y="417095"/>
                </a:cubicBezTo>
                <a:cubicBezTo>
                  <a:pt x="2284459" y="357245"/>
                  <a:pt x="2363333" y="402766"/>
                  <a:pt x="2213811" y="352926"/>
                </a:cubicBezTo>
                <a:cubicBezTo>
                  <a:pt x="1950416" y="265129"/>
                  <a:pt x="2293042" y="372612"/>
                  <a:pt x="2069432" y="288758"/>
                </a:cubicBezTo>
                <a:cubicBezTo>
                  <a:pt x="2048788" y="281017"/>
                  <a:pt x="2026463" y="278773"/>
                  <a:pt x="2005264" y="272716"/>
                </a:cubicBezTo>
                <a:cubicBezTo>
                  <a:pt x="1989005" y="268070"/>
                  <a:pt x="1973179" y="262021"/>
                  <a:pt x="1957137" y="256674"/>
                </a:cubicBezTo>
                <a:cubicBezTo>
                  <a:pt x="1839896" y="178511"/>
                  <a:pt x="1987302" y="273910"/>
                  <a:pt x="1844842" y="192505"/>
                </a:cubicBezTo>
                <a:cubicBezTo>
                  <a:pt x="1785605" y="158656"/>
                  <a:pt x="1803062" y="154779"/>
                  <a:pt x="1732548" y="128337"/>
                </a:cubicBezTo>
                <a:cubicBezTo>
                  <a:pt x="1711904" y="120596"/>
                  <a:pt x="1689579" y="118352"/>
                  <a:pt x="1668379" y="112295"/>
                </a:cubicBezTo>
                <a:cubicBezTo>
                  <a:pt x="1652120" y="107650"/>
                  <a:pt x="1636993" y="98644"/>
                  <a:pt x="1620253" y="96253"/>
                </a:cubicBezTo>
                <a:cubicBezTo>
                  <a:pt x="1561783" y="87900"/>
                  <a:pt x="1502611" y="85558"/>
                  <a:pt x="1443790" y="80210"/>
                </a:cubicBezTo>
                <a:cubicBezTo>
                  <a:pt x="1427748" y="74863"/>
                  <a:pt x="1410789" y="71730"/>
                  <a:pt x="1395664" y="64168"/>
                </a:cubicBezTo>
                <a:cubicBezTo>
                  <a:pt x="1378419" y="55546"/>
                  <a:pt x="1366138" y="37157"/>
                  <a:pt x="1347537" y="32084"/>
                </a:cubicBezTo>
                <a:cubicBezTo>
                  <a:pt x="1293563" y="17364"/>
                  <a:pt x="1003091" y="606"/>
                  <a:pt x="994611" y="0"/>
                </a:cubicBezTo>
                <a:cubicBezTo>
                  <a:pt x="962527" y="5347"/>
                  <a:pt x="929216" y="5756"/>
                  <a:pt x="898358" y="16042"/>
                </a:cubicBezTo>
                <a:cubicBezTo>
                  <a:pt x="880067" y="22139"/>
                  <a:pt x="867477" y="39504"/>
                  <a:pt x="850232" y="48126"/>
                </a:cubicBezTo>
                <a:cubicBezTo>
                  <a:pt x="835107" y="55688"/>
                  <a:pt x="818148" y="58821"/>
                  <a:pt x="802106" y="64168"/>
                </a:cubicBezTo>
                <a:lnTo>
                  <a:pt x="802106" y="64168"/>
                </a:lnTo>
                <a:lnTo>
                  <a:pt x="802106" y="64168"/>
                </a:lnTo>
                <a:lnTo>
                  <a:pt x="802106" y="32084"/>
                </a:ln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3D8B29E-27D2-08FB-6648-B11D9F2C3FBE}"/>
              </a:ext>
            </a:extLst>
          </p:cNvPr>
          <p:cNvSpPr/>
          <p:nvPr/>
        </p:nvSpPr>
        <p:spPr>
          <a:xfrm>
            <a:off x="2502830" y="4898682"/>
            <a:ext cx="107268" cy="14189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B1A061F-2F43-E7FC-AA54-12FAE45EFD4A}"/>
              </a:ext>
            </a:extLst>
          </p:cNvPr>
          <p:cNvSpPr/>
          <p:nvPr/>
        </p:nvSpPr>
        <p:spPr>
          <a:xfrm>
            <a:off x="2339976" y="4567074"/>
            <a:ext cx="107268" cy="14189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A0F3CAB-F79C-B5C6-9156-0898EB5891BB}"/>
              </a:ext>
            </a:extLst>
          </p:cNvPr>
          <p:cNvSpPr/>
          <p:nvPr/>
        </p:nvSpPr>
        <p:spPr>
          <a:xfrm>
            <a:off x="2772416" y="4958723"/>
            <a:ext cx="107268" cy="14189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350C2E9-7267-BA9F-FA6F-E2252362296C}"/>
              </a:ext>
            </a:extLst>
          </p:cNvPr>
          <p:cNvSpPr/>
          <p:nvPr/>
        </p:nvSpPr>
        <p:spPr>
          <a:xfrm>
            <a:off x="2141868" y="4664586"/>
            <a:ext cx="107268" cy="14189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CD341D4-C1A6-91AC-CF7B-0C07DD77396B}"/>
              </a:ext>
            </a:extLst>
          </p:cNvPr>
          <p:cNvSpPr/>
          <p:nvPr/>
        </p:nvSpPr>
        <p:spPr>
          <a:xfrm>
            <a:off x="2472435" y="4680309"/>
            <a:ext cx="107268" cy="14189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4C685D2-F333-7D68-57B1-4388A033FA89}"/>
              </a:ext>
            </a:extLst>
          </p:cNvPr>
          <p:cNvSpPr/>
          <p:nvPr/>
        </p:nvSpPr>
        <p:spPr>
          <a:xfrm>
            <a:off x="3039230" y="5176019"/>
            <a:ext cx="107268" cy="14189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F7BCB29-8728-7A83-042C-12C217307B8C}"/>
              </a:ext>
            </a:extLst>
          </p:cNvPr>
          <p:cNvSpPr/>
          <p:nvPr/>
        </p:nvSpPr>
        <p:spPr>
          <a:xfrm>
            <a:off x="2789420" y="5149259"/>
            <a:ext cx="107268" cy="14189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168E205-0845-7A0B-76F7-CA75949C4474}"/>
              </a:ext>
            </a:extLst>
          </p:cNvPr>
          <p:cNvCxnSpPr>
            <a:cxnSpLocks/>
          </p:cNvCxnSpPr>
          <p:nvPr/>
        </p:nvCxnSpPr>
        <p:spPr>
          <a:xfrm>
            <a:off x="1757736" y="4261600"/>
            <a:ext cx="1711982" cy="1379013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7BE3C6D-B8FC-F324-B58B-D1B2885E3175}"/>
              </a:ext>
            </a:extLst>
          </p:cNvPr>
          <p:cNvCxnSpPr>
            <a:cxnSpLocks/>
          </p:cNvCxnSpPr>
          <p:nvPr/>
        </p:nvCxnSpPr>
        <p:spPr>
          <a:xfrm>
            <a:off x="1420147" y="4482878"/>
            <a:ext cx="1470800" cy="1519558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532D840F-863D-DCC6-25A9-FE0DD593C5D3}"/>
              </a:ext>
            </a:extLst>
          </p:cNvPr>
          <p:cNvSpPr/>
          <p:nvPr/>
        </p:nvSpPr>
        <p:spPr>
          <a:xfrm>
            <a:off x="2249136" y="5246964"/>
            <a:ext cx="107268" cy="14189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C0C5933-CB9D-FC83-BF92-436765255622}"/>
              </a:ext>
            </a:extLst>
          </p:cNvPr>
          <p:cNvSpPr/>
          <p:nvPr/>
        </p:nvSpPr>
        <p:spPr>
          <a:xfrm>
            <a:off x="2269748" y="5486362"/>
            <a:ext cx="107268" cy="14189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162037B-262D-C10E-3054-2C1CA2A239DC}"/>
              </a:ext>
            </a:extLst>
          </p:cNvPr>
          <p:cNvSpPr/>
          <p:nvPr/>
        </p:nvSpPr>
        <p:spPr>
          <a:xfrm>
            <a:off x="1961112" y="4935502"/>
            <a:ext cx="107268" cy="14189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937D6B1-37FA-1EC1-A3D9-BCEE711B122B}"/>
              </a:ext>
            </a:extLst>
          </p:cNvPr>
          <p:cNvSpPr/>
          <p:nvPr/>
        </p:nvSpPr>
        <p:spPr>
          <a:xfrm>
            <a:off x="1980966" y="5149259"/>
            <a:ext cx="107268" cy="14189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28D8D9-BC09-854F-8AE3-D944595221CA}"/>
              </a:ext>
            </a:extLst>
          </p:cNvPr>
          <p:cNvSpPr/>
          <p:nvPr/>
        </p:nvSpPr>
        <p:spPr>
          <a:xfrm>
            <a:off x="2599129" y="5551122"/>
            <a:ext cx="107268" cy="14189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18BDA60-FD24-10B9-A6C5-90E17DF08016}"/>
              </a:ext>
            </a:extLst>
          </p:cNvPr>
          <p:cNvSpPr/>
          <p:nvPr/>
        </p:nvSpPr>
        <p:spPr>
          <a:xfrm>
            <a:off x="1805790" y="4969627"/>
            <a:ext cx="107268" cy="14189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054D335-CA48-D4EA-846B-484282068240}"/>
              </a:ext>
            </a:extLst>
          </p:cNvPr>
          <p:cNvSpPr txBox="1"/>
          <p:nvPr/>
        </p:nvSpPr>
        <p:spPr>
          <a:xfrm>
            <a:off x="555984" y="368476"/>
            <a:ext cx="56400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Lucida Grande" panose="020B0600040502020204" pitchFamily="34" charset="0"/>
                <a:ea typeface="Palatino" pitchFamily="2" charset="77"/>
                <a:cs typeface="Lucida Grande" panose="020B0600040502020204" pitchFamily="34" charset="0"/>
              </a:rPr>
              <a:t>LET and the cell damage </a:t>
            </a:r>
            <a:endParaRPr lang="en-PT" sz="3000" b="1" dirty="0">
              <a:solidFill>
                <a:schemeClr val="tx2">
                  <a:lumMod val="75000"/>
                </a:schemeClr>
              </a:solidFill>
              <a:latin typeface="Lucida Grande" panose="020B0600040502020204" pitchFamily="34" charset="0"/>
              <a:ea typeface="Palatino" pitchFamily="2" charset="77"/>
              <a:cs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802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7E3B39-2676-1056-3D2E-5AEC0C66C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28" y="976270"/>
            <a:ext cx="4251299" cy="53102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75393B-5388-3833-7957-EA271D911C8C}"/>
              </a:ext>
            </a:extLst>
          </p:cNvPr>
          <p:cNvSpPr txBox="1"/>
          <p:nvPr/>
        </p:nvSpPr>
        <p:spPr>
          <a:xfrm>
            <a:off x="555984" y="368476"/>
            <a:ext cx="104658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 err="1">
                <a:solidFill>
                  <a:schemeClr val="tx2">
                    <a:lumMod val="75000"/>
                  </a:schemeClr>
                </a:solidFill>
                <a:latin typeface="Lucida Grande" panose="020B0600040502020204" pitchFamily="34" charset="0"/>
                <a:ea typeface="Palatino" pitchFamily="2" charset="77"/>
                <a:cs typeface="Lucida Grande" panose="020B0600040502020204" pitchFamily="34" charset="0"/>
              </a:rPr>
              <a:t>Clonogenic</a:t>
            </a:r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Lucida Grande" panose="020B0600040502020204" pitchFamily="34" charset="0"/>
                <a:ea typeface="Palatino" pitchFamily="2" charset="77"/>
                <a:cs typeface="Lucida Grande" panose="020B0600040502020204" pitchFamily="34" charset="0"/>
              </a:rPr>
              <a:t> assay: the gold standard of radiobiology</a:t>
            </a:r>
            <a:endParaRPr lang="en-PT" sz="3000" b="1" dirty="0">
              <a:solidFill>
                <a:schemeClr val="tx2">
                  <a:lumMod val="75000"/>
                </a:schemeClr>
              </a:solidFill>
              <a:latin typeface="Lucida Grande" panose="020B0600040502020204" pitchFamily="34" charset="0"/>
              <a:ea typeface="Palatino" pitchFamily="2" charset="77"/>
              <a:cs typeface="Lucida Grande" panose="020B06000405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A7B24-B41F-C500-5FB5-8BF5D4ED3780}"/>
              </a:ext>
            </a:extLst>
          </p:cNvPr>
          <p:cNvSpPr txBox="1"/>
          <p:nvPr/>
        </p:nvSpPr>
        <p:spPr>
          <a:xfrm>
            <a:off x="5415815" y="1243871"/>
            <a:ext cx="2156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T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Plating effciency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9AA07E-D61E-0B5E-DDC0-95E3BD704ECE}"/>
              </a:ext>
            </a:extLst>
          </p:cNvPr>
          <p:cNvSpPr txBox="1"/>
          <p:nvPr/>
        </p:nvSpPr>
        <p:spPr>
          <a:xfrm>
            <a:off x="5540850" y="3262053"/>
            <a:ext cx="2135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T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Survival fraction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B80470-8FBA-3110-3689-4B9C4C679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8884" y="3993055"/>
            <a:ext cx="5774505" cy="8306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A4ED3E-0895-9399-33A5-973237AEF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9376" y="5173724"/>
            <a:ext cx="5144013" cy="8306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4157AA-7E75-6BDA-0A36-FA8F2DE3B1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8884" y="1918795"/>
            <a:ext cx="5814536" cy="83064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924368B-8AB1-C10C-A3E5-C79B9DA62EE3}"/>
              </a:ext>
            </a:extLst>
          </p:cNvPr>
          <p:cNvSpPr/>
          <p:nvPr/>
        </p:nvSpPr>
        <p:spPr>
          <a:xfrm>
            <a:off x="5615334" y="3693136"/>
            <a:ext cx="6208138" cy="2593364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lumMod val="62000"/>
                  <a:alpha val="43000"/>
                </a:schemeClr>
              </a:gs>
              <a:gs pos="100000">
                <a:schemeClr val="accent2">
                  <a:tint val="37000"/>
                  <a:satMod val="300000"/>
                  <a:alpha val="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1797A5-B235-C5FD-5C92-FCD834E72CFC}"/>
              </a:ext>
            </a:extLst>
          </p:cNvPr>
          <p:cNvSpPr txBox="1"/>
          <p:nvPr/>
        </p:nvSpPr>
        <p:spPr>
          <a:xfrm>
            <a:off x="1426112" y="6364970"/>
            <a:ext cx="35541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T" sz="1000" dirty="0"/>
              <a:t>E. J. Hall and A. J. Giaccia, Radiobiology for the Radiologist (2012)</a:t>
            </a:r>
          </a:p>
        </p:txBody>
      </p:sp>
    </p:spTree>
    <p:extLst>
      <p:ext uri="{BB962C8B-B14F-4D97-AF65-F5344CB8AC3E}">
        <p14:creationId xmlns:p14="http://schemas.microsoft.com/office/powerpoint/2010/main" val="1170574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9546C0-5A63-5E2F-806C-E17F9C4F2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928254"/>
            <a:ext cx="6577038" cy="53374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0D22CA0-DB55-474E-A02D-01509856C34B}"/>
              </a:ext>
            </a:extLst>
          </p:cNvPr>
          <p:cNvSpPr txBox="1"/>
          <p:nvPr/>
        </p:nvSpPr>
        <p:spPr>
          <a:xfrm>
            <a:off x="7794563" y="1028708"/>
            <a:ext cx="3910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 err="1"/>
              <a:t>Low</a:t>
            </a:r>
            <a:r>
              <a:rPr lang="pt-PT" b="1" dirty="0"/>
              <a:t>-LET:</a:t>
            </a:r>
            <a:r>
              <a:rPr lang="pt-PT" dirty="0"/>
              <a:t> Linear </a:t>
            </a:r>
            <a:r>
              <a:rPr lang="pt-PT" dirty="0" err="1"/>
              <a:t>Quadratic</a:t>
            </a:r>
            <a:r>
              <a:rPr lang="pt-PT" dirty="0"/>
              <a:t> </a:t>
            </a:r>
            <a:r>
              <a:rPr lang="pt-PT" dirty="0" err="1"/>
              <a:t>Model</a:t>
            </a:r>
            <a:r>
              <a:rPr lang="pt-PT" dirty="0"/>
              <a:t> (LQM)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CD0022-8BD1-8EA2-7C61-E5FF8F5FA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7121" y="1552484"/>
            <a:ext cx="2705762" cy="4169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25356EA-A485-D6AF-4936-0172D295686F}"/>
              </a:ext>
            </a:extLst>
          </p:cNvPr>
          <p:cNvSpPr txBox="1"/>
          <p:nvPr/>
        </p:nvSpPr>
        <p:spPr>
          <a:xfrm>
            <a:off x="7794563" y="2656283"/>
            <a:ext cx="2850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 err="1"/>
              <a:t>High</a:t>
            </a:r>
            <a:r>
              <a:rPr lang="pt-PT" b="1" dirty="0"/>
              <a:t>-LET:</a:t>
            </a:r>
            <a:r>
              <a:rPr lang="pt-PT" dirty="0"/>
              <a:t> Linear </a:t>
            </a:r>
            <a:r>
              <a:rPr lang="pt-PT" dirty="0" err="1"/>
              <a:t>Model</a:t>
            </a:r>
            <a:r>
              <a:rPr lang="pt-PT" dirty="0"/>
              <a:t> (LM)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EA6279E-1466-6D67-84CA-16D03018E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7121" y="3596985"/>
            <a:ext cx="1836208" cy="3269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D893F95-F0EE-BD59-828A-E908D9E206E6}"/>
              </a:ext>
            </a:extLst>
          </p:cNvPr>
          <p:cNvSpPr txBox="1"/>
          <p:nvPr/>
        </p:nvSpPr>
        <p:spPr>
          <a:xfrm>
            <a:off x="555985" y="368476"/>
            <a:ext cx="72146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T" sz="3000" b="1" dirty="0">
                <a:solidFill>
                  <a:schemeClr val="tx2">
                    <a:lumMod val="75000"/>
                  </a:schemeClr>
                </a:solidFill>
                <a:latin typeface="Lucida Grande" panose="020B0600040502020204" pitchFamily="34" charset="0"/>
                <a:ea typeface="Palatino" pitchFamily="2" charset="77"/>
                <a:cs typeface="Lucida Grande" panose="020B0600040502020204" pitchFamily="34" charset="0"/>
              </a:rPr>
              <a:t>SF dose response: LET dependence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286175-3711-9DF2-B070-44692457851A}"/>
              </a:ext>
            </a:extLst>
          </p:cNvPr>
          <p:cNvSpPr txBox="1"/>
          <p:nvPr/>
        </p:nvSpPr>
        <p:spPr>
          <a:xfrm>
            <a:off x="7409456" y="5305516"/>
            <a:ext cx="4295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highlight>
                  <a:srgbClr val="800000"/>
                </a:highlight>
                <a:latin typeface="Lucida Grande" panose="020B0600040502020204" pitchFamily="34" charset="0"/>
                <a:cs typeface="Lucida Grande" panose="020B0600040502020204" pitchFamily="34" charset="0"/>
              </a:rPr>
              <a:t>Radiosensitivity increases with LET</a:t>
            </a:r>
            <a:endParaRPr lang="en-PT" dirty="0">
              <a:solidFill>
                <a:schemeClr val="bg1"/>
              </a:solidFill>
              <a:highlight>
                <a:srgbClr val="800000"/>
              </a:highlight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051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94E007-C91B-53CB-1FEF-69D77C4D40B5}"/>
              </a:ext>
            </a:extLst>
          </p:cNvPr>
          <p:cNvSpPr txBox="1"/>
          <p:nvPr/>
        </p:nvSpPr>
        <p:spPr>
          <a:xfrm>
            <a:off x="555985" y="368476"/>
            <a:ext cx="82597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T" sz="3000" b="1" dirty="0">
                <a:solidFill>
                  <a:schemeClr val="tx2">
                    <a:lumMod val="75000"/>
                  </a:schemeClr>
                </a:solidFill>
                <a:latin typeface="Lucida Grande" panose="020B0600040502020204" pitchFamily="34" charset="0"/>
                <a:ea typeface="Palatino" pitchFamily="2" charset="77"/>
                <a:cs typeface="Lucida Grande" panose="020B0600040502020204" pitchFamily="34" charset="0"/>
              </a:rPr>
              <a:t>Relative Biological Effictiviness (RBE)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EC66C1-52C4-FB5E-3650-7561D94ED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928254"/>
            <a:ext cx="6577038" cy="533746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EAC86E-71FF-211B-C789-0D2E770D3D4E}"/>
              </a:ext>
            </a:extLst>
          </p:cNvPr>
          <p:cNvCxnSpPr/>
          <p:nvPr/>
        </p:nvCxnSpPr>
        <p:spPr>
          <a:xfrm>
            <a:off x="1500554" y="3552092"/>
            <a:ext cx="3059723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8AF7C9D-5392-FC97-FF6B-0AB45CA9583E}"/>
              </a:ext>
            </a:extLst>
          </p:cNvPr>
          <p:cNvCxnSpPr>
            <a:cxnSpLocks/>
          </p:cNvCxnSpPr>
          <p:nvPr/>
        </p:nvCxnSpPr>
        <p:spPr>
          <a:xfrm flipV="1">
            <a:off x="2419870" y="3552092"/>
            <a:ext cx="0" cy="2111289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BBACAF-57DB-D464-E26F-D1E935000AC2}"/>
              </a:ext>
            </a:extLst>
          </p:cNvPr>
          <p:cNvCxnSpPr>
            <a:cxnSpLocks/>
          </p:cNvCxnSpPr>
          <p:nvPr/>
        </p:nvCxnSpPr>
        <p:spPr>
          <a:xfrm flipV="1">
            <a:off x="4519057" y="3571760"/>
            <a:ext cx="0" cy="2111289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FBAE51B-960D-2F21-3542-1EB0ACAC0596}"/>
              </a:ext>
            </a:extLst>
          </p:cNvPr>
          <p:cNvSpPr txBox="1"/>
          <p:nvPr/>
        </p:nvSpPr>
        <p:spPr>
          <a:xfrm>
            <a:off x="2209716" y="5683049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T" i="1" dirty="0"/>
              <a:t>D</a:t>
            </a:r>
            <a:r>
              <a:rPr lang="en-PT" i="1" baseline="-25000" dirty="0"/>
              <a:t>𝛼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421463-B988-9717-3CEB-6E21F03C2B0D}"/>
              </a:ext>
            </a:extLst>
          </p:cNvPr>
          <p:cNvSpPr txBox="1"/>
          <p:nvPr/>
        </p:nvSpPr>
        <p:spPr>
          <a:xfrm>
            <a:off x="4261286" y="5646949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T" i="1" dirty="0"/>
              <a:t>D</a:t>
            </a:r>
            <a:r>
              <a:rPr lang="en-PT" i="1" baseline="-25000" dirty="0"/>
              <a:t>γ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4E834F-0ECC-843A-8D1B-86C547612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548" y="1418508"/>
            <a:ext cx="3059719" cy="71661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2F4093C-3AB9-E0AD-74E1-2699189A7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109" y="2417824"/>
            <a:ext cx="4039238" cy="36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1472835-4DEA-AB6B-A340-407D4710F8EE}"/>
              </a:ext>
            </a:extLst>
          </p:cNvPr>
          <p:cNvSpPr/>
          <p:nvPr/>
        </p:nvSpPr>
        <p:spPr>
          <a:xfrm>
            <a:off x="9851924" y="2388328"/>
            <a:ext cx="811161" cy="399118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</a:schemeClr>
              </a:gs>
              <a:gs pos="51000">
                <a:schemeClr val="accent2">
                  <a:tint val="37000"/>
                  <a:satMod val="300000"/>
                  <a:alpha val="23056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63C971-C408-C588-C9EA-BC17EEFFE0B8}"/>
              </a:ext>
            </a:extLst>
          </p:cNvPr>
          <p:cNvSpPr txBox="1"/>
          <p:nvPr/>
        </p:nvSpPr>
        <p:spPr>
          <a:xfrm>
            <a:off x="7203109" y="6371226"/>
            <a:ext cx="46693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 b="0" i="0" u="none" strike="noStrike" dirty="0">
                <a:solidFill>
                  <a:srgbClr val="2E414F"/>
                </a:solidFill>
                <a:effectLst/>
                <a:latin typeface="Lucida Grande" panose="020B0600040502020204" pitchFamily="34" charset="0"/>
                <a:cs typeface="Lucida Grande" panose="020B0600040502020204" pitchFamily="34" charset="0"/>
              </a:rPr>
              <a:t>J. M. </a:t>
            </a:r>
            <a:r>
              <a:rPr lang="en-GB" sz="1000" b="0" i="0" u="none" strike="noStrike" dirty="0" err="1">
                <a:solidFill>
                  <a:srgbClr val="2E414F"/>
                </a:solidFill>
                <a:effectLst/>
                <a:latin typeface="Lucida Grande" panose="020B0600040502020204" pitchFamily="34" charset="0"/>
                <a:cs typeface="Lucida Grande" panose="020B0600040502020204" pitchFamily="34" charset="0"/>
              </a:rPr>
              <a:t>Søbstad</a:t>
            </a:r>
            <a:r>
              <a:rPr lang="en-GB" sz="1000" b="0" i="0" u="none" strike="noStrike" dirty="0">
                <a:solidFill>
                  <a:srgbClr val="2E414F"/>
                </a:solidFill>
                <a:effectLst/>
                <a:latin typeface="Lucida Grande" panose="020B0600040502020204" pitchFamily="34" charset="0"/>
                <a:cs typeface="Lucida Grande" panose="020B0600040502020204" pitchFamily="34" charset="0"/>
              </a:rPr>
              <a:t>, Monte Carlo based comparison of constant vs. variable RBE for proton therapy patients (2017).</a:t>
            </a:r>
            <a:endParaRPr lang="en-PT" sz="1000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498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1D893F95-F0EE-BD59-828A-E908D9E206E6}"/>
              </a:ext>
            </a:extLst>
          </p:cNvPr>
          <p:cNvSpPr txBox="1"/>
          <p:nvPr/>
        </p:nvSpPr>
        <p:spPr>
          <a:xfrm>
            <a:off x="555985" y="368476"/>
            <a:ext cx="94388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T" sz="3000" b="1" dirty="0">
                <a:solidFill>
                  <a:schemeClr val="tx2">
                    <a:lumMod val="75000"/>
                  </a:schemeClr>
                </a:solidFill>
                <a:latin typeface="Lucida Grande" panose="020B0600040502020204" pitchFamily="34" charset="0"/>
                <a:ea typeface="Palatino" pitchFamily="2" charset="77"/>
                <a:cs typeface="Lucida Grande" panose="020B0600040502020204" pitchFamily="34" charset="0"/>
              </a:rPr>
              <a:t>SF dose response: Oxygen enhancement effect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D140C6-B028-4114-2199-7AC8168CA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38" y="1451875"/>
            <a:ext cx="4177283" cy="27351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68037A-4FD7-A1DA-2436-C24B24171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902" y="4232721"/>
            <a:ext cx="4047878" cy="20345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753B16-02C1-E12F-AEC4-FE9ED79AEB03}"/>
              </a:ext>
            </a:extLst>
          </p:cNvPr>
          <p:cNvSpPr txBox="1"/>
          <p:nvPr/>
        </p:nvSpPr>
        <p:spPr>
          <a:xfrm>
            <a:off x="1343832" y="1236878"/>
            <a:ext cx="24132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>
                <a:latin typeface="Lucida Grande" panose="020B0600040502020204" pitchFamily="34" charset="0"/>
                <a:cs typeface="Lucida Grande" panose="020B0600040502020204" pitchFamily="34" charset="0"/>
              </a:rPr>
              <a:t>Cells of human origin</a:t>
            </a:r>
            <a:endParaRPr lang="pt-PT" sz="1600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4F7B09-14C3-BD3B-158A-58D2CBFF3238}"/>
              </a:ext>
            </a:extLst>
          </p:cNvPr>
          <p:cNvSpPr txBox="1"/>
          <p:nvPr/>
        </p:nvSpPr>
        <p:spPr>
          <a:xfrm>
            <a:off x="4985467" y="1720426"/>
            <a:ext cx="6639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1" dirty="0">
                <a:solidFill>
                  <a:schemeClr val="accent2">
                    <a:lumMod val="75000"/>
                  </a:schemeClr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Hypoxic</a:t>
            </a:r>
            <a:r>
              <a:rPr lang="en-GB" sz="1800" dirty="0">
                <a:latin typeface="Lucida Grande" panose="020B0600040502020204" pitchFamily="34" charset="0"/>
                <a:cs typeface="Lucida Grande" panose="020B0600040502020204" pitchFamily="34" charset="0"/>
              </a:rPr>
              <a:t>: lower biological effectiveness (tumour cells) </a:t>
            </a:r>
            <a:endParaRPr lang="pt-PT" sz="1800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BAA3F9-3137-A7E4-6EA1-498FF32A1E00}"/>
              </a:ext>
            </a:extLst>
          </p:cNvPr>
          <p:cNvSpPr txBox="1"/>
          <p:nvPr/>
        </p:nvSpPr>
        <p:spPr>
          <a:xfrm>
            <a:off x="2997641" y="2043592"/>
            <a:ext cx="1200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accent2">
                    <a:lumMod val="75000"/>
                  </a:schemeClr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Hypoxic</a:t>
            </a:r>
            <a:endParaRPr lang="pt-PT" b="1" dirty="0">
              <a:solidFill>
                <a:schemeClr val="accent2">
                  <a:lumMod val="75000"/>
                </a:schemeClr>
              </a:solidFill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805B2E-F3C8-B283-6DE8-6712857B08F4}"/>
              </a:ext>
            </a:extLst>
          </p:cNvPr>
          <p:cNvSpPr txBox="1"/>
          <p:nvPr/>
        </p:nvSpPr>
        <p:spPr>
          <a:xfrm>
            <a:off x="2256814" y="2930630"/>
            <a:ext cx="1636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Oxygenated</a:t>
            </a:r>
            <a:endParaRPr lang="pt-PT" b="1" dirty="0">
              <a:solidFill>
                <a:schemeClr val="tx2">
                  <a:lumMod val="60000"/>
                  <a:lumOff val="40000"/>
                </a:schemeClr>
              </a:solidFill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C57708-1993-5514-716D-4A8CBDD6295D}"/>
              </a:ext>
            </a:extLst>
          </p:cNvPr>
          <p:cNvSpPr txBox="1"/>
          <p:nvPr/>
        </p:nvSpPr>
        <p:spPr>
          <a:xfrm>
            <a:off x="4985467" y="2417474"/>
            <a:ext cx="67446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Oxygenated</a:t>
            </a:r>
            <a:r>
              <a:rPr lang="en-GB" sz="1800" dirty="0">
                <a:latin typeface="Lucida Grande" panose="020B0600040502020204" pitchFamily="34" charset="0"/>
                <a:cs typeface="Lucida Grande" panose="020B0600040502020204" pitchFamily="34" charset="0"/>
              </a:rPr>
              <a:t>: higher biological effectiveness (normal cells) </a:t>
            </a:r>
            <a:endParaRPr lang="pt-PT" sz="1800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AEAF00-C3E7-B1A1-CB44-017490763C74}"/>
              </a:ext>
            </a:extLst>
          </p:cNvPr>
          <p:cNvSpPr txBox="1"/>
          <p:nvPr/>
        </p:nvSpPr>
        <p:spPr>
          <a:xfrm>
            <a:off x="4753493" y="1269842"/>
            <a:ext cx="6976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Lower </a:t>
            </a:r>
            <a:r>
              <a:rPr lang="en-GB" sz="18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LET:</a:t>
            </a:r>
            <a:endParaRPr lang="pt-PT" sz="1800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713ED2-6A46-2B5D-1168-734A4F8CBC8B}"/>
              </a:ext>
            </a:extLst>
          </p:cNvPr>
          <p:cNvSpPr txBox="1"/>
          <p:nvPr/>
        </p:nvSpPr>
        <p:spPr>
          <a:xfrm>
            <a:off x="4869480" y="4246084"/>
            <a:ext cx="6976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Higher </a:t>
            </a:r>
            <a:r>
              <a:rPr lang="en-GB" sz="18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LET: </a:t>
            </a:r>
            <a:r>
              <a:rPr lang="en-GB" sz="1800" dirty="0">
                <a:latin typeface="Lucida Grande" panose="020B0600040502020204" pitchFamily="34" charset="0"/>
                <a:cs typeface="Lucida Grande" panose="020B0600040502020204" pitchFamily="34" charset="0"/>
              </a:rPr>
              <a:t>independent of oxygen conditions</a:t>
            </a:r>
            <a:endParaRPr lang="pt-PT" sz="1800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E32FC0-3AEF-E61C-86BC-FCA602986859}"/>
              </a:ext>
            </a:extLst>
          </p:cNvPr>
          <p:cNvSpPr txBox="1"/>
          <p:nvPr/>
        </p:nvSpPr>
        <p:spPr>
          <a:xfrm>
            <a:off x="890602" y="6366413"/>
            <a:ext cx="35541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T" sz="1000" dirty="0"/>
              <a:t>E. J. Hall and A. J. Giaccia, Radiobiology for the Radiologist (2012)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A564D7-C8FE-61B9-BE5D-C15F537E210E}"/>
              </a:ext>
            </a:extLst>
          </p:cNvPr>
          <p:cNvSpPr txBox="1"/>
          <p:nvPr/>
        </p:nvSpPr>
        <p:spPr>
          <a:xfrm>
            <a:off x="4985467" y="5714534"/>
            <a:ext cx="6459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highlight>
                  <a:srgbClr val="800000"/>
                </a:highlight>
                <a:latin typeface="Lucida Grande" panose="020B0600040502020204" pitchFamily="34" charset="0"/>
                <a:cs typeface="Lucida Grande" panose="020B0600040502020204" pitchFamily="34" charset="0"/>
              </a:rPr>
              <a:t>Radiosensitivity increases with oxygen concentration</a:t>
            </a:r>
            <a:endParaRPr lang="en-PT" dirty="0">
              <a:solidFill>
                <a:schemeClr val="bg1"/>
              </a:solidFill>
              <a:highlight>
                <a:srgbClr val="800000"/>
              </a:highlight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198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1D893F95-F0EE-BD59-828A-E908D9E206E6}"/>
              </a:ext>
            </a:extLst>
          </p:cNvPr>
          <p:cNvSpPr txBox="1"/>
          <p:nvPr/>
        </p:nvSpPr>
        <p:spPr>
          <a:xfrm>
            <a:off x="555985" y="368476"/>
            <a:ext cx="58686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T" sz="3000" b="1" dirty="0">
                <a:solidFill>
                  <a:schemeClr val="tx2">
                    <a:lumMod val="75000"/>
                  </a:schemeClr>
                </a:solidFill>
                <a:latin typeface="Lucida Grande" panose="020B0600040502020204" pitchFamily="34" charset="0"/>
                <a:ea typeface="Palatino" pitchFamily="2" charset="77"/>
                <a:cs typeface="Lucida Grande" panose="020B0600040502020204" pitchFamily="34" charset="0"/>
              </a:rPr>
              <a:t>SF dose response: Cell cycle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887E07-F184-1B40-752D-67FAA2D9373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0" y="1214950"/>
            <a:ext cx="5306803" cy="50897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4BC771-CACB-75BD-A198-5747D1D4F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5328" y="1214950"/>
            <a:ext cx="4517460" cy="3557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FC99C9-4D17-F5C6-E714-A34C8FC2372C}"/>
              </a:ext>
            </a:extLst>
          </p:cNvPr>
          <p:cNvSpPr txBox="1"/>
          <p:nvPr/>
        </p:nvSpPr>
        <p:spPr>
          <a:xfrm>
            <a:off x="2477728" y="2809034"/>
            <a:ext cx="14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T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~24 hours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27C085-0F62-AC61-CE72-86850C1E3CCD}"/>
              </a:ext>
            </a:extLst>
          </p:cNvPr>
          <p:cNvSpPr txBox="1"/>
          <p:nvPr/>
        </p:nvSpPr>
        <p:spPr>
          <a:xfrm>
            <a:off x="555985" y="5319884"/>
            <a:ext cx="5741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highlight>
                  <a:srgbClr val="800000"/>
                </a:highlight>
                <a:latin typeface="Lucida Grande" panose="020B0600040502020204" pitchFamily="34" charset="0"/>
                <a:cs typeface="Lucida Grande" panose="020B0600040502020204" pitchFamily="34" charset="0"/>
              </a:rPr>
              <a:t>Radiosensitivity increases during the mitotic phase (G2-M-G1).</a:t>
            </a:r>
            <a:endParaRPr lang="en-PT" dirty="0">
              <a:solidFill>
                <a:schemeClr val="bg1"/>
              </a:solidFill>
              <a:highlight>
                <a:srgbClr val="800000"/>
              </a:highlight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A698BC-C1C8-C51F-41AE-AECA2748306B}"/>
              </a:ext>
            </a:extLst>
          </p:cNvPr>
          <p:cNvSpPr txBox="1"/>
          <p:nvPr/>
        </p:nvSpPr>
        <p:spPr>
          <a:xfrm>
            <a:off x="257927" y="2122823"/>
            <a:ext cx="12525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T" sz="1100" b="1" dirty="0"/>
              <a:t>Cell growth (synthesis of proteins and organelles)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C63C9-EEA8-D77C-08C4-DDF06E6B1213}"/>
              </a:ext>
            </a:extLst>
          </p:cNvPr>
          <p:cNvSpPr txBox="1"/>
          <p:nvPr/>
        </p:nvSpPr>
        <p:spPr>
          <a:xfrm>
            <a:off x="423092" y="3501416"/>
            <a:ext cx="138055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T" sz="1100" b="1" dirty="0"/>
              <a:t>DNA duplication</a:t>
            </a:r>
          </a:p>
          <a:p>
            <a:pPr algn="ctr"/>
            <a:r>
              <a:rPr lang="en-PT" sz="1100" b="1" dirty="0"/>
              <a:t>(synthesis of genetic material)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5974EA-EBCF-FD08-1F22-67FA97FAA7EE}"/>
              </a:ext>
            </a:extLst>
          </p:cNvPr>
          <p:cNvSpPr txBox="1"/>
          <p:nvPr/>
        </p:nvSpPr>
        <p:spPr>
          <a:xfrm>
            <a:off x="1349287" y="1190506"/>
            <a:ext cx="8883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T" sz="1100" b="1" dirty="0"/>
              <a:t>Cell division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B93148-3939-06C1-25BF-B7D9AF23427F}"/>
              </a:ext>
            </a:extLst>
          </p:cNvPr>
          <p:cNvSpPr txBox="1"/>
          <p:nvPr/>
        </p:nvSpPr>
        <p:spPr>
          <a:xfrm>
            <a:off x="4289108" y="1556814"/>
            <a:ext cx="13742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T" sz="1100" b="1" dirty="0"/>
              <a:t>Cell growth (synthesis of enzymes and RNA)</a:t>
            </a:r>
          </a:p>
        </p:txBody>
      </p:sp>
    </p:spTree>
    <p:extLst>
      <p:ext uri="{BB962C8B-B14F-4D97-AF65-F5344CB8AC3E}">
        <p14:creationId xmlns:p14="http://schemas.microsoft.com/office/powerpoint/2010/main" val="3371846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1D893F95-F0EE-BD59-828A-E908D9E206E6}"/>
              </a:ext>
            </a:extLst>
          </p:cNvPr>
          <p:cNvSpPr txBox="1"/>
          <p:nvPr/>
        </p:nvSpPr>
        <p:spPr>
          <a:xfrm>
            <a:off x="555985" y="368476"/>
            <a:ext cx="75304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T" sz="3000" b="1" dirty="0">
                <a:solidFill>
                  <a:schemeClr val="tx2">
                    <a:lumMod val="75000"/>
                  </a:schemeClr>
                </a:solidFill>
                <a:latin typeface="Lucida Grande" panose="020B0600040502020204" pitchFamily="34" charset="0"/>
                <a:ea typeface="Palatino" pitchFamily="2" charset="77"/>
                <a:cs typeface="Lucida Grande" panose="020B0600040502020204" pitchFamily="34" charset="0"/>
              </a:rPr>
              <a:t>SF dose response: Dose rate effect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18D659-8438-7B0A-28AC-0BAFEB199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85" y="922474"/>
            <a:ext cx="4813184" cy="53651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BC4BBB-272B-0FFB-3513-5808695E1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5322" y="2783260"/>
            <a:ext cx="2917241" cy="3504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102CCF-3691-441B-28CA-DD13407D87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1969" y="2783260"/>
            <a:ext cx="2749838" cy="18961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3AAE09-BA0D-9FD4-AA0B-BC7B4F197CC3}"/>
              </a:ext>
            </a:extLst>
          </p:cNvPr>
          <p:cNvSpPr txBox="1"/>
          <p:nvPr/>
        </p:nvSpPr>
        <p:spPr>
          <a:xfrm>
            <a:off x="5765916" y="2413928"/>
            <a:ext cx="3161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Inverse dose rate effect</a:t>
            </a:r>
            <a:endParaRPr lang="pt-PT" sz="1800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43E1A6-8BF4-1FB3-E416-A298BACB5771}"/>
              </a:ext>
            </a:extLst>
          </p:cNvPr>
          <p:cNvSpPr txBox="1"/>
          <p:nvPr/>
        </p:nvSpPr>
        <p:spPr>
          <a:xfrm>
            <a:off x="5439262" y="1136709"/>
            <a:ext cx="398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highlight>
                  <a:srgbClr val="800000"/>
                </a:highlight>
                <a:latin typeface="Lucida Grande" panose="020B0600040502020204" pitchFamily="34" charset="0"/>
                <a:cs typeface="Lucida Grande" panose="020B0600040502020204" pitchFamily="34" charset="0"/>
              </a:rPr>
              <a:t>In general, radiosensitivity increases with dose rate, but…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10D4BD-0159-BE67-3BF4-692BF74779AE}"/>
              </a:ext>
            </a:extLst>
          </p:cNvPr>
          <p:cNvSpPr txBox="1"/>
          <p:nvPr/>
        </p:nvSpPr>
        <p:spPr>
          <a:xfrm>
            <a:off x="8702562" y="4831768"/>
            <a:ext cx="30588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1600" dirty="0">
                <a:latin typeface="Lucida Grande" panose="020B0600040502020204" pitchFamily="34" charset="0"/>
                <a:cs typeface="Lucida Grande" panose="020B0600040502020204" pitchFamily="34" charset="0"/>
              </a:rPr>
              <a:t>Some cells (HeLa) become blocked in the G2 phase at low dose rates→</a:t>
            </a:r>
            <a:r>
              <a:rPr lang="en-PT" sz="1600" dirty="0">
                <a:solidFill>
                  <a:schemeClr val="bg1"/>
                </a:solidFill>
                <a:highlight>
                  <a:srgbClr val="800000"/>
                </a:highlight>
                <a:latin typeface="Lucida Grande" panose="020B0600040502020204" pitchFamily="34" charset="0"/>
                <a:cs typeface="Lucida Grande" panose="020B0600040502020204" pitchFamily="34" charset="0"/>
              </a:rPr>
              <a:t>Higher radiosensitivity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131090-AD5B-7F9F-AF6F-337524F8C1C3}"/>
              </a:ext>
            </a:extLst>
          </p:cNvPr>
          <p:cNvSpPr txBox="1"/>
          <p:nvPr/>
        </p:nvSpPr>
        <p:spPr>
          <a:xfrm>
            <a:off x="4137895" y="6356813"/>
            <a:ext cx="35541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T" sz="1000" dirty="0"/>
              <a:t>E. J. Hall and A. J. Giaccia, Radiobiology for the Radiologist (2012)</a:t>
            </a:r>
          </a:p>
        </p:txBody>
      </p:sp>
    </p:spTree>
    <p:extLst>
      <p:ext uri="{BB962C8B-B14F-4D97-AF65-F5344CB8AC3E}">
        <p14:creationId xmlns:p14="http://schemas.microsoft.com/office/powerpoint/2010/main" val="3068563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D7304E-B0CF-0FC9-A3C6-CF4AA6A62FA1}"/>
              </a:ext>
            </a:extLst>
          </p:cNvPr>
          <p:cNvSpPr txBox="1"/>
          <p:nvPr/>
        </p:nvSpPr>
        <p:spPr>
          <a:xfrm>
            <a:off x="555985" y="368476"/>
            <a:ext cx="81308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T" sz="3000" b="1" dirty="0">
                <a:solidFill>
                  <a:schemeClr val="tx2">
                    <a:lumMod val="75000"/>
                  </a:schemeClr>
                </a:solidFill>
                <a:latin typeface="Lucida Grande" panose="020B0600040502020204" pitchFamily="34" charset="0"/>
                <a:ea typeface="Palatino" pitchFamily="2" charset="77"/>
                <a:cs typeface="Lucida Grande" panose="020B0600040502020204" pitchFamily="34" charset="0"/>
              </a:rPr>
              <a:t>The need for micro- and nanodosimetry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8BF6FB-3560-C4B4-0D31-3E4D29849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733" y="1061885"/>
            <a:ext cx="2817707" cy="31672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9AA16C-599E-6298-9B00-15CB575BA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2295" y="3927393"/>
            <a:ext cx="656145" cy="2032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2577F25-37B2-6A66-F328-E452BFD7797F}"/>
              </a:ext>
            </a:extLst>
          </p:cNvPr>
          <p:cNvGrpSpPr/>
          <p:nvPr/>
        </p:nvGrpSpPr>
        <p:grpSpPr>
          <a:xfrm rot="19675444">
            <a:off x="1510158" y="4331190"/>
            <a:ext cx="1433208" cy="2088224"/>
            <a:chOff x="4598723" y="807753"/>
            <a:chExt cx="1965948" cy="2518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0EF91F1-2080-D65A-5033-A3A40D212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43871" y="1293761"/>
              <a:ext cx="1320800" cy="2032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399132F-8EC1-6B1E-0CBE-C88B3494F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43871" y="1103261"/>
              <a:ext cx="448591" cy="1905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6E00109-F4C1-D92E-6604-3EB5CADD3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60471" y="1911798"/>
              <a:ext cx="364852" cy="66129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EF54DDC-EC2D-1BA9-0F1C-849224FAE3A3}"/>
                </a:ext>
              </a:extLst>
            </p:cNvPr>
            <p:cNvSpPr txBox="1"/>
            <p:nvPr/>
          </p:nvSpPr>
          <p:spPr>
            <a:xfrm>
              <a:off x="4979597" y="807753"/>
              <a:ext cx="6062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PT" sz="1600" dirty="0"/>
                <a:t>2 nm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A43EBCC-D2C9-4208-67F2-8E69C8800A22}"/>
                </a:ext>
              </a:extLst>
            </p:cNvPr>
            <p:cNvSpPr txBox="1"/>
            <p:nvPr/>
          </p:nvSpPr>
          <p:spPr>
            <a:xfrm>
              <a:off x="4598723" y="2137518"/>
              <a:ext cx="7617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PT" sz="1600" dirty="0"/>
                <a:t>3.4 nm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4C14F9F-6AC8-DC83-1DB9-E7EAC04291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3353" y="1061885"/>
            <a:ext cx="3419211" cy="41489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29179C3-FEE0-0AE0-F0C2-2318B7F41ED1}"/>
              </a:ext>
            </a:extLst>
          </p:cNvPr>
          <p:cNvSpPr txBox="1"/>
          <p:nvPr/>
        </p:nvSpPr>
        <p:spPr>
          <a:xfrm>
            <a:off x="8420216" y="1061885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T" b="1" dirty="0">
                <a:solidFill>
                  <a:schemeClr val="bg1"/>
                </a:solidFill>
                <a:highlight>
                  <a:srgbClr val="800000"/>
                </a:highlight>
                <a:latin typeface="Lucida Grande" panose="020B0600040502020204" pitchFamily="34" charset="0"/>
                <a:cs typeface="Lucida Grande" panose="020B0600040502020204" pitchFamily="34" charset="0"/>
              </a:rPr>
              <a:t>Stochastic quantities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481E000-5451-14A2-44E2-70B58F3B9B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6872" y="2079371"/>
            <a:ext cx="905412" cy="59165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85AB13-5375-FA80-517D-8EFA3441F989}"/>
              </a:ext>
            </a:extLst>
          </p:cNvPr>
          <p:cNvSpPr txBox="1"/>
          <p:nvPr/>
        </p:nvSpPr>
        <p:spPr>
          <a:xfrm>
            <a:off x="7694380" y="1570628"/>
            <a:ext cx="1984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Specific</a:t>
            </a:r>
            <a:r>
              <a:rPr lang="en-PT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 energy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6BAEEA-D3EA-8E0B-CAE2-FBB3FC44C19F}"/>
              </a:ext>
            </a:extLst>
          </p:cNvPr>
          <p:cNvSpPr txBox="1"/>
          <p:nvPr/>
        </p:nvSpPr>
        <p:spPr>
          <a:xfrm>
            <a:off x="7694380" y="3802205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Lineal</a:t>
            </a:r>
            <a:r>
              <a:rPr lang="en-PT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 energy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52A84B7-B14C-726F-DF45-BD6159E06F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6528" y="4354352"/>
            <a:ext cx="791241" cy="60723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3261BE8-7EDC-F7A6-3C70-E080737945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36872" y="2859213"/>
            <a:ext cx="2905216" cy="7285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0C2127F-9DF0-C2B0-251D-7FA137660A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06528" y="5310304"/>
            <a:ext cx="2905216" cy="73317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4A7975F-D5B6-6585-9548-96C56A6FA8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03375" y="1562620"/>
            <a:ext cx="2999189" cy="12717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DED051F-D934-773C-06BF-F5AA722BC074}"/>
              </a:ext>
            </a:extLst>
          </p:cNvPr>
          <p:cNvSpPr txBox="1"/>
          <p:nvPr/>
        </p:nvSpPr>
        <p:spPr>
          <a:xfrm>
            <a:off x="4411842" y="1193288"/>
            <a:ext cx="669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T" b="1" dirty="0">
                <a:solidFill>
                  <a:schemeClr val="accent2">
                    <a:lumMod val="75000"/>
                  </a:schemeClr>
                </a:solidFill>
              </a:rPr>
              <a:t>DNA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1A6F45-A618-34DC-F46F-FB474D569B02}"/>
              </a:ext>
            </a:extLst>
          </p:cNvPr>
          <p:cNvSpPr txBox="1"/>
          <p:nvPr/>
        </p:nvSpPr>
        <p:spPr>
          <a:xfrm>
            <a:off x="5064252" y="1176586"/>
            <a:ext cx="723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T" b="1" dirty="0">
                <a:solidFill>
                  <a:schemeClr val="accent2">
                    <a:lumMod val="75000"/>
                  </a:schemeClr>
                </a:solidFill>
              </a:rPr>
              <a:t>Cell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C733CC-AED6-8706-F997-07D492E89746}"/>
              </a:ext>
            </a:extLst>
          </p:cNvPr>
          <p:cNvSpPr txBox="1"/>
          <p:nvPr/>
        </p:nvSpPr>
        <p:spPr>
          <a:xfrm>
            <a:off x="6096000" y="1176586"/>
            <a:ext cx="8313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T" b="1" dirty="0">
                <a:solidFill>
                  <a:schemeClr val="accent2">
                    <a:lumMod val="75000"/>
                  </a:schemeClr>
                </a:solidFill>
              </a:rPr>
              <a:t>Organ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7878A6-52B1-04D7-3575-42715D8A8939}"/>
              </a:ext>
            </a:extLst>
          </p:cNvPr>
          <p:cNvSpPr txBox="1"/>
          <p:nvPr/>
        </p:nvSpPr>
        <p:spPr>
          <a:xfrm>
            <a:off x="4024723" y="6349573"/>
            <a:ext cx="37818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T" sz="1000" dirty="0"/>
              <a:t>H. H. Rossi and M Zaider, Microdosimetry and Its Applications  (1996)</a:t>
            </a:r>
          </a:p>
        </p:txBody>
      </p:sp>
    </p:spTree>
    <p:extLst>
      <p:ext uri="{BB962C8B-B14F-4D97-AF65-F5344CB8AC3E}">
        <p14:creationId xmlns:p14="http://schemas.microsoft.com/office/powerpoint/2010/main" val="30944086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Details are in the caption following the image">
            <a:extLst>
              <a:ext uri="{FF2B5EF4-FFF2-40B4-BE49-F238E27FC236}">
                <a16:creationId xmlns:a16="http://schemas.microsoft.com/office/drawing/2014/main" id="{F1D3E59B-BFB4-80DC-3050-31F1E8552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39" y="987596"/>
            <a:ext cx="3883265" cy="514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ain graphic">
            <a:extLst>
              <a:ext uri="{FF2B5EF4-FFF2-40B4-BE49-F238E27FC236}">
                <a16:creationId xmlns:a16="http://schemas.microsoft.com/office/drawing/2014/main" id="{170DEC35-48D3-EF4B-EFC6-7223B4CAE42F}"/>
              </a:ext>
            </a:extLst>
          </p:cNvPr>
          <p:cNvPicPr/>
          <p:nvPr/>
        </p:nvPicPr>
        <p:blipFill rotWithShape="1">
          <a:blip r:embed="rId3"/>
          <a:srcRect r="50400"/>
          <a:stretch/>
        </p:blipFill>
        <p:spPr>
          <a:xfrm>
            <a:off x="4527139" y="928446"/>
            <a:ext cx="3424704" cy="2632901"/>
          </a:xfrm>
          <a:prstGeom prst="rect">
            <a:avLst/>
          </a:prstGeom>
          <a:ln>
            <a:noFill/>
          </a:ln>
        </p:spPr>
      </p:pic>
      <p:pic>
        <p:nvPicPr>
          <p:cNvPr id="3" name="Main graphic">
            <a:extLst>
              <a:ext uri="{FF2B5EF4-FFF2-40B4-BE49-F238E27FC236}">
                <a16:creationId xmlns:a16="http://schemas.microsoft.com/office/drawing/2014/main" id="{5A5A26FE-9B9B-42E0-E4DC-2945DEFCBA6A}"/>
              </a:ext>
            </a:extLst>
          </p:cNvPr>
          <p:cNvPicPr/>
          <p:nvPr/>
        </p:nvPicPr>
        <p:blipFill rotWithShape="1">
          <a:blip r:embed="rId3"/>
          <a:srcRect l="50963"/>
          <a:stretch/>
        </p:blipFill>
        <p:spPr>
          <a:xfrm>
            <a:off x="4527139" y="3689682"/>
            <a:ext cx="3376578" cy="2390275"/>
          </a:xfrm>
          <a:prstGeom prst="rect">
            <a:avLst/>
          </a:prstGeom>
          <a:ln>
            <a:noFill/>
          </a:ln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B868E76-BBBB-C1A7-6AD9-7A0CF3BFC648}"/>
              </a:ext>
            </a:extLst>
          </p:cNvPr>
          <p:cNvCxnSpPr>
            <a:cxnSpLocks/>
          </p:cNvCxnSpPr>
          <p:nvPr/>
        </p:nvCxnSpPr>
        <p:spPr>
          <a:xfrm flipV="1">
            <a:off x="1957754" y="1943100"/>
            <a:ext cx="3896946" cy="811823"/>
          </a:xfrm>
          <a:prstGeom prst="straightConnector1">
            <a:avLst/>
          </a:prstGeom>
          <a:ln w="12700">
            <a:solidFill>
              <a:schemeClr val="tx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9CE4F9D-A4A5-9A64-668A-F28E76D6A3AD}"/>
              </a:ext>
            </a:extLst>
          </p:cNvPr>
          <p:cNvCxnSpPr>
            <a:cxnSpLocks/>
          </p:cNvCxnSpPr>
          <p:nvPr/>
        </p:nvCxnSpPr>
        <p:spPr>
          <a:xfrm>
            <a:off x="4443046" y="1406769"/>
            <a:ext cx="2237154" cy="853831"/>
          </a:xfrm>
          <a:prstGeom prst="straightConnector1">
            <a:avLst/>
          </a:prstGeom>
          <a:ln w="127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15F6437-A221-66EC-E312-3EB5A592238B}"/>
              </a:ext>
            </a:extLst>
          </p:cNvPr>
          <p:cNvCxnSpPr>
            <a:cxnSpLocks/>
          </p:cNvCxnSpPr>
          <p:nvPr/>
        </p:nvCxnSpPr>
        <p:spPr>
          <a:xfrm>
            <a:off x="1957754" y="4359041"/>
            <a:ext cx="4055061" cy="0"/>
          </a:xfrm>
          <a:prstGeom prst="straightConnector1">
            <a:avLst/>
          </a:prstGeom>
          <a:ln w="12700">
            <a:solidFill>
              <a:schemeClr val="tx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91B6387-B947-4C72-F0B7-1796DD456C18}"/>
              </a:ext>
            </a:extLst>
          </p:cNvPr>
          <p:cNvCxnSpPr>
            <a:cxnSpLocks/>
          </p:cNvCxnSpPr>
          <p:nvPr/>
        </p:nvCxnSpPr>
        <p:spPr>
          <a:xfrm>
            <a:off x="4527139" y="4932045"/>
            <a:ext cx="2325146" cy="0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761FD05-0F06-62F1-0491-C3C395CDBC3F}"/>
              </a:ext>
            </a:extLst>
          </p:cNvPr>
          <p:cNvCxnSpPr>
            <a:cxnSpLocks/>
          </p:cNvCxnSpPr>
          <p:nvPr/>
        </p:nvCxnSpPr>
        <p:spPr>
          <a:xfrm>
            <a:off x="4318635" y="3802781"/>
            <a:ext cx="2207895" cy="363454"/>
          </a:xfrm>
          <a:prstGeom prst="straightConnector1">
            <a:avLst/>
          </a:prstGeom>
          <a:ln w="127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C7B62DA-B858-9A81-106E-19AFD451A81C}"/>
              </a:ext>
            </a:extLst>
          </p:cNvPr>
          <p:cNvSpPr txBox="1"/>
          <p:nvPr/>
        </p:nvSpPr>
        <p:spPr>
          <a:xfrm>
            <a:off x="8032356" y="4884819"/>
            <a:ext cx="35747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highlight>
                  <a:srgbClr val="800000"/>
                </a:highlight>
                <a:latin typeface="Lucida Grande" panose="020B0600040502020204" pitchFamily="34" charset="0"/>
                <a:cs typeface="Lucida Grande" panose="020B0600040502020204" pitchFamily="34" charset="0"/>
              </a:rPr>
              <a:t>At each depth there is no </a:t>
            </a:r>
          </a:p>
          <a:p>
            <a:pPr algn="ctr"/>
            <a:r>
              <a:rPr lang="en-GB" dirty="0">
                <a:solidFill>
                  <a:schemeClr val="bg1"/>
                </a:solidFill>
                <a:highlight>
                  <a:srgbClr val="800000"/>
                </a:highlight>
                <a:latin typeface="Lucida Grande" panose="020B0600040502020204" pitchFamily="34" charset="0"/>
                <a:cs typeface="Lucida Grande" panose="020B0600040502020204" pitchFamily="34" charset="0"/>
              </a:rPr>
              <a:t>well-defined LET, but rather a distribution around a mean value.</a:t>
            </a:r>
            <a:endParaRPr lang="en-PT" dirty="0">
              <a:solidFill>
                <a:schemeClr val="bg1"/>
              </a:solidFill>
              <a:highlight>
                <a:srgbClr val="800000"/>
              </a:highlight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2D0996-F96E-98A4-3AB2-47AA90F3F9AE}"/>
              </a:ext>
            </a:extLst>
          </p:cNvPr>
          <p:cNvSpPr txBox="1"/>
          <p:nvPr/>
        </p:nvSpPr>
        <p:spPr>
          <a:xfrm>
            <a:off x="3776750" y="6349573"/>
            <a:ext cx="21098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T" sz="1000" dirty="0"/>
              <a:t>C. Verona et al. Med. Phys. 47 (2020)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5E0D55-DEB8-2220-9655-B88FB88F42BE}"/>
              </a:ext>
            </a:extLst>
          </p:cNvPr>
          <p:cNvSpPr txBox="1"/>
          <p:nvPr/>
        </p:nvSpPr>
        <p:spPr>
          <a:xfrm>
            <a:off x="555985" y="368476"/>
            <a:ext cx="96573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T" sz="3000" b="1" dirty="0">
                <a:solidFill>
                  <a:schemeClr val="tx2">
                    <a:lumMod val="75000"/>
                  </a:schemeClr>
                </a:solidFill>
                <a:latin typeface="Lucida Grande" panose="020B0600040502020204" pitchFamily="34" charset="0"/>
                <a:ea typeface="Palatino" pitchFamily="2" charset="77"/>
                <a:cs typeface="Lucida Grande" panose="020B0600040502020204" pitchFamily="34" charset="0"/>
              </a:rPr>
              <a:t>Example: 62 MeV proton beam measurements </a:t>
            </a:r>
          </a:p>
        </p:txBody>
      </p:sp>
    </p:spTree>
    <p:extLst>
      <p:ext uri="{BB962C8B-B14F-4D97-AF65-F5344CB8AC3E}">
        <p14:creationId xmlns:p14="http://schemas.microsoft.com/office/powerpoint/2010/main" val="2620280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813248AC-FE0F-7517-0446-32D8691EF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53" y="4282037"/>
            <a:ext cx="4909541" cy="151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BFE091A-B96D-B891-5926-335084306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984" y="1445576"/>
            <a:ext cx="5103608" cy="167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F5CE9D3-28C1-A76C-7ED1-626DA77FE4B8}"/>
              </a:ext>
            </a:extLst>
          </p:cNvPr>
          <p:cNvSpPr txBox="1"/>
          <p:nvPr/>
        </p:nvSpPr>
        <p:spPr>
          <a:xfrm>
            <a:off x="2022914" y="3899883"/>
            <a:ext cx="14562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6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Mini-TEPC </a:t>
            </a:r>
            <a:endParaRPr lang="pt-PT" sz="1600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AEB352-3398-B045-41D8-A50791424616}"/>
              </a:ext>
            </a:extLst>
          </p:cNvPr>
          <p:cNvSpPr txBox="1"/>
          <p:nvPr/>
        </p:nvSpPr>
        <p:spPr>
          <a:xfrm>
            <a:off x="555985" y="368476"/>
            <a:ext cx="37815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T" sz="3000" b="1" dirty="0">
                <a:solidFill>
                  <a:schemeClr val="tx2">
                    <a:lumMod val="75000"/>
                  </a:schemeClr>
                </a:solidFill>
                <a:latin typeface="Lucida Grande" panose="020B0600040502020204" pitchFamily="34" charset="0"/>
                <a:ea typeface="Palatino" pitchFamily="2" charset="77"/>
                <a:cs typeface="Lucida Grande" panose="020B0600040502020204" pitchFamily="34" charset="0"/>
              </a:rPr>
              <a:t> Microdosimeters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24E937-C452-4628-BF23-0E7420626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3568" y="4021810"/>
            <a:ext cx="3682629" cy="1937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DDD2A4-C8F2-574D-989C-EBD49D58C892}"/>
              </a:ext>
            </a:extLst>
          </p:cNvPr>
          <p:cNvSpPr txBox="1"/>
          <p:nvPr/>
        </p:nvSpPr>
        <p:spPr>
          <a:xfrm>
            <a:off x="7457066" y="3529368"/>
            <a:ext cx="22934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600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scCVD</a:t>
            </a:r>
            <a:r>
              <a:rPr lang="en-GB" sz="16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 Diamond </a:t>
            </a:r>
            <a:r>
              <a:rPr lang="en-GB" sz="1600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μD</a:t>
            </a:r>
            <a:endParaRPr lang="pt-PT" sz="1600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1B5591-70DB-6A57-3B4B-AC967BC4F438}"/>
              </a:ext>
            </a:extLst>
          </p:cNvPr>
          <p:cNvSpPr txBox="1"/>
          <p:nvPr/>
        </p:nvSpPr>
        <p:spPr>
          <a:xfrm>
            <a:off x="3776750" y="6349573"/>
            <a:ext cx="1847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PT" sz="1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185EF9-F61D-5191-85EC-B98FC5FA7333}"/>
              </a:ext>
            </a:extLst>
          </p:cNvPr>
          <p:cNvSpPr txBox="1"/>
          <p:nvPr/>
        </p:nvSpPr>
        <p:spPr>
          <a:xfrm>
            <a:off x="7100941" y="5966827"/>
            <a:ext cx="32752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0" i="0" u="none" strike="noStrike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I. A. </a:t>
            </a:r>
            <a:r>
              <a:rPr lang="en-GB" sz="1000" b="0" i="0" u="none" strike="noStrike" dirty="0" err="1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Zahradnik</a:t>
            </a:r>
            <a:r>
              <a:rPr lang="en-GB" sz="1000" b="0" i="0" u="none" strike="noStrike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 et al. Phys. Status Solidi A,215</a:t>
            </a:r>
            <a:r>
              <a:rPr lang="en-GB" sz="1000" dirty="0">
                <a:solidFill>
                  <a:srgbClr val="1C1D1E"/>
                </a:solidFill>
                <a:latin typeface="Open Sans" panose="020B0606030504020204" pitchFamily="34" charset="0"/>
              </a:rPr>
              <a:t> (2018)</a:t>
            </a:r>
            <a:endParaRPr lang="en-PT" sz="1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5119A1-3E9A-A4A2-21BA-1606562BEDDB}"/>
              </a:ext>
            </a:extLst>
          </p:cNvPr>
          <p:cNvSpPr txBox="1"/>
          <p:nvPr/>
        </p:nvSpPr>
        <p:spPr>
          <a:xfrm>
            <a:off x="7778820" y="1024690"/>
            <a:ext cx="12904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6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3D SOI </a:t>
            </a:r>
            <a:r>
              <a:rPr lang="en-GB" sz="1600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μD</a:t>
            </a:r>
            <a:endParaRPr lang="pt-PT" sz="1600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122336-2EEF-9354-2A00-541A453253EA}"/>
              </a:ext>
            </a:extLst>
          </p:cNvPr>
          <p:cNvSpPr txBox="1"/>
          <p:nvPr/>
        </p:nvSpPr>
        <p:spPr>
          <a:xfrm>
            <a:off x="7003036" y="3196477"/>
            <a:ext cx="32015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Lucida Grande" panose="020B0600040502020204" pitchFamily="34" charset="0"/>
                <a:cs typeface="Lucida Grande" panose="020B0600040502020204" pitchFamily="34" charset="0"/>
              </a:rPr>
              <a:t>A. T. </a:t>
            </a:r>
            <a:r>
              <a:rPr lang="en-GB" sz="10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Samnøy</a:t>
            </a:r>
            <a:r>
              <a:rPr lang="en-GB" sz="1000" dirty="0">
                <a:latin typeface="Lucida Grande" panose="020B0600040502020204" pitchFamily="34" charset="0"/>
                <a:cs typeface="Lucida Grande" panose="020B0600040502020204" pitchFamily="34" charset="0"/>
              </a:rPr>
              <a:t> et al. Rad. Phys. Chem. 176 (2020)</a:t>
            </a:r>
            <a:endParaRPr lang="en-PT" sz="1000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2AEDDE-B85B-789F-84D0-9B77BBA3870D}"/>
              </a:ext>
            </a:extLst>
          </p:cNvPr>
          <p:cNvSpPr txBox="1"/>
          <p:nvPr/>
        </p:nvSpPr>
        <p:spPr>
          <a:xfrm>
            <a:off x="1252051" y="6058275"/>
            <a:ext cx="29979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Lucida Grande" panose="020B0600040502020204" pitchFamily="34" charset="0"/>
                <a:cs typeface="Lucida Grande" panose="020B0600040502020204" pitchFamily="34" charset="0"/>
              </a:rPr>
              <a:t>A. Bianchi et al. Rad. Phys. Chem. 202 (2023)</a:t>
            </a:r>
            <a:endParaRPr lang="en-PT" sz="1000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pic>
        <p:nvPicPr>
          <p:cNvPr id="1032" name="Picture 8" descr="Rossi Tissue Equivalent Proportional Counter (ca. 1960) | Museum of  Radiation and Radioactivity">
            <a:extLst>
              <a:ext uri="{FF2B5EF4-FFF2-40B4-BE49-F238E27FC236}">
                <a16:creationId xmlns:a16="http://schemas.microsoft.com/office/drawing/2014/main" id="{4F87310A-423B-5F08-54C6-72B5CC50C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405" y="1399949"/>
            <a:ext cx="2021006" cy="223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DC8D0A7-D96D-5E90-0260-6A6E045A27B3}"/>
              </a:ext>
            </a:extLst>
          </p:cNvPr>
          <p:cNvSpPr txBox="1"/>
          <p:nvPr/>
        </p:nvSpPr>
        <p:spPr>
          <a:xfrm>
            <a:off x="1364289" y="1061395"/>
            <a:ext cx="21901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6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Rossi TEPC (1960) </a:t>
            </a:r>
            <a:endParaRPr lang="pt-PT" sz="1600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590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131A9C-8585-F2F6-64A2-825031E76ECA}"/>
              </a:ext>
            </a:extLst>
          </p:cNvPr>
          <p:cNvSpPr txBox="1"/>
          <p:nvPr/>
        </p:nvSpPr>
        <p:spPr>
          <a:xfrm>
            <a:off x="586462" y="294454"/>
            <a:ext cx="42505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Lucida Grande" panose="020B0600040502020204" pitchFamily="34" charset="0"/>
                <a:ea typeface="Palatino" pitchFamily="2" charset="77"/>
                <a:cs typeface="Lucida Grande" panose="020B0600040502020204" pitchFamily="34" charset="0"/>
              </a:rPr>
              <a:t>What is Dosimetry?</a:t>
            </a:r>
            <a:endParaRPr lang="en-PT" sz="3000" b="1" dirty="0">
              <a:solidFill>
                <a:schemeClr val="tx2">
                  <a:lumMod val="75000"/>
                </a:schemeClr>
              </a:solidFill>
              <a:latin typeface="Lucida Grande" panose="020B0600040502020204" pitchFamily="34" charset="0"/>
              <a:ea typeface="Palatino" pitchFamily="2" charset="77"/>
              <a:cs typeface="Lucida Grande" panose="020B06000405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992B9C-46F8-0D65-3E99-88892A9C02DB}"/>
              </a:ext>
            </a:extLst>
          </p:cNvPr>
          <p:cNvSpPr txBox="1"/>
          <p:nvPr/>
        </p:nvSpPr>
        <p:spPr>
          <a:xfrm>
            <a:off x="586462" y="1205948"/>
            <a:ext cx="5367298" cy="2124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Calculation</a:t>
            </a:r>
            <a:r>
              <a:rPr lang="en-GB" dirty="0">
                <a:latin typeface="Lucida Grande" panose="020B0600040502020204" pitchFamily="34" charset="0"/>
                <a:cs typeface="Lucida Grande" panose="020B0600040502020204" pitchFamily="34" charset="0"/>
              </a:rPr>
              <a:t> and </a:t>
            </a:r>
            <a:r>
              <a:rPr lang="en-GB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measurement</a:t>
            </a:r>
            <a:r>
              <a:rPr lang="en-GB" dirty="0">
                <a:latin typeface="Lucida Grande" panose="020B0600040502020204" pitchFamily="34" charset="0"/>
                <a:cs typeface="Lucida Grande" panose="020B0600040502020204" pitchFamily="34" charset="0"/>
              </a:rPr>
              <a:t> of the </a:t>
            </a:r>
            <a:r>
              <a:rPr lang="en-GB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absorbed dose </a:t>
            </a:r>
            <a:r>
              <a:rPr lang="en-GB" dirty="0">
                <a:latin typeface="Lucida Grande" panose="020B0600040502020204" pitchFamily="34" charset="0"/>
                <a:cs typeface="Lucida Grande" panose="020B0600040502020204" pitchFamily="34" charset="0"/>
              </a:rPr>
              <a:t>by an object (the human body!) exposed to </a:t>
            </a:r>
            <a:r>
              <a:rPr lang="en-GB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ionising radiation </a:t>
            </a:r>
            <a:r>
              <a:rPr lang="en-GB" dirty="0">
                <a:latin typeface="Lucida Grande" panose="020B0600040502020204" pitchFamily="34" charset="0"/>
                <a:cs typeface="Lucida Grande" panose="020B0600040502020204" pitchFamily="34" charset="0"/>
              </a:rPr>
              <a:t>and the evaluation of its </a:t>
            </a:r>
            <a:r>
              <a:rPr lang="en-GB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biological impact </a:t>
            </a:r>
            <a:r>
              <a:rPr lang="en-GB" dirty="0">
                <a:latin typeface="Lucida Grande" panose="020B0600040502020204" pitchFamily="34" charset="0"/>
                <a:cs typeface="Lucida Grande" panose="020B0600040502020204" pitchFamily="34" charset="0"/>
              </a:rPr>
              <a:t>on the organ and tissues</a:t>
            </a:r>
            <a:r>
              <a:rPr lang="en-GB" dirty="0"/>
              <a:t>.</a:t>
            </a:r>
            <a:endParaRPr lang="en-PT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CC8A28EE-C773-57FF-26F4-8DFB7575FC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7969860"/>
              </p:ext>
            </p:extLst>
          </p:nvPr>
        </p:nvGraphicFramePr>
        <p:xfrm>
          <a:off x="4121426" y="996996"/>
          <a:ext cx="7484113" cy="55665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D9F61CF-C901-2BB2-A253-B3DBD601421B}"/>
              </a:ext>
            </a:extLst>
          </p:cNvPr>
          <p:cNvSpPr/>
          <p:nvPr/>
        </p:nvSpPr>
        <p:spPr>
          <a:xfrm>
            <a:off x="4046110" y="4431337"/>
            <a:ext cx="1152940" cy="592492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T" sz="1600" dirty="0">
                <a:solidFill>
                  <a:srgbClr val="FAFAFA"/>
                </a:solidFill>
              </a:rPr>
              <a:t>Imaging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D89AAA1-C676-BC6F-E927-C69432E617EC}"/>
              </a:ext>
            </a:extLst>
          </p:cNvPr>
          <p:cNvSpPr/>
          <p:nvPr/>
        </p:nvSpPr>
        <p:spPr>
          <a:xfrm>
            <a:off x="3490980" y="5605424"/>
            <a:ext cx="1621708" cy="583095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T" sz="1600" dirty="0">
                <a:solidFill>
                  <a:srgbClr val="FAFAFA"/>
                </a:solidFill>
              </a:rPr>
              <a:t>Radiotherapy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7FCE9BC-000A-4EB5-5648-056D63979D53}"/>
              </a:ext>
            </a:extLst>
          </p:cNvPr>
          <p:cNvSpPr/>
          <p:nvPr/>
        </p:nvSpPr>
        <p:spPr>
          <a:xfrm>
            <a:off x="6325429" y="1352109"/>
            <a:ext cx="1152940" cy="592492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T" sz="1600" dirty="0">
                <a:solidFill>
                  <a:srgbClr val="FAFAFA"/>
                </a:solidFill>
              </a:rPr>
              <a:t>Nuclear energy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44C6DC8-173F-B744-759E-141672446140}"/>
              </a:ext>
            </a:extLst>
          </p:cNvPr>
          <p:cNvSpPr/>
          <p:nvPr/>
        </p:nvSpPr>
        <p:spPr>
          <a:xfrm>
            <a:off x="8186371" y="1052064"/>
            <a:ext cx="1398104" cy="884812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FAFAFA"/>
                </a:solidFill>
              </a:rPr>
              <a:t>Structural engineering</a:t>
            </a:r>
            <a:endParaRPr lang="en-PT" sz="1600" dirty="0">
              <a:solidFill>
                <a:srgbClr val="FAFAFA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22BEAB5-98A4-C25D-96FF-47EF0BBFCECD}"/>
              </a:ext>
            </a:extLst>
          </p:cNvPr>
          <p:cNvSpPr/>
          <p:nvPr/>
        </p:nvSpPr>
        <p:spPr>
          <a:xfrm>
            <a:off x="8869248" y="2053940"/>
            <a:ext cx="2021063" cy="884812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-apple-system"/>
              </a:rPr>
              <a:t>Radiopharmaceutical production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631A401-9208-CFF4-8C0C-7C94583C8044}"/>
              </a:ext>
            </a:extLst>
          </p:cNvPr>
          <p:cNvSpPr/>
          <p:nvPr/>
        </p:nvSpPr>
        <p:spPr>
          <a:xfrm>
            <a:off x="9102898" y="4233033"/>
            <a:ext cx="1553762" cy="592493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FAFAFA"/>
                </a:solidFill>
              </a:rPr>
              <a:t>Archaeological dating</a:t>
            </a:r>
            <a:endParaRPr lang="en-PT" sz="1600" dirty="0">
              <a:solidFill>
                <a:srgbClr val="FAFAFA"/>
              </a:solidFill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1D01D3F-AF4D-5B4D-D253-699BDA7E4975}"/>
              </a:ext>
            </a:extLst>
          </p:cNvPr>
          <p:cNvSpPr/>
          <p:nvPr/>
        </p:nvSpPr>
        <p:spPr>
          <a:xfrm>
            <a:off x="7637121" y="6088116"/>
            <a:ext cx="2021062" cy="592493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FAFAFA"/>
                </a:solidFill>
              </a:rPr>
              <a:t>Radioimmunoassay</a:t>
            </a:r>
            <a:endParaRPr lang="en-PT" sz="1600" dirty="0">
              <a:solidFill>
                <a:srgbClr val="FAFAFA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454B7A2-425B-12DE-61EF-A422B800ECA9}"/>
              </a:ext>
            </a:extLst>
          </p:cNvPr>
          <p:cNvSpPr/>
          <p:nvPr/>
        </p:nvSpPr>
        <p:spPr>
          <a:xfrm>
            <a:off x="10489926" y="5035844"/>
            <a:ext cx="987288" cy="592493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FAFAFA"/>
                </a:solidFill>
              </a:rPr>
              <a:t>Space missions</a:t>
            </a:r>
            <a:endParaRPr lang="en-PT" sz="1600" dirty="0">
              <a:solidFill>
                <a:srgbClr val="FAFAFA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4E3F8722-CBBA-006E-11E2-D8BEA484F2B0}"/>
              </a:ext>
            </a:extLst>
          </p:cNvPr>
          <p:cNvSpPr/>
          <p:nvPr/>
        </p:nvSpPr>
        <p:spPr>
          <a:xfrm>
            <a:off x="5689765" y="6239351"/>
            <a:ext cx="1621708" cy="583095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T" sz="1600" dirty="0">
                <a:solidFill>
                  <a:srgbClr val="FAFAFA"/>
                </a:solidFill>
              </a:rPr>
              <a:t>Nuclear medicine</a:t>
            </a:r>
          </a:p>
        </p:txBody>
      </p:sp>
    </p:spTree>
    <p:extLst>
      <p:ext uri="{BB962C8B-B14F-4D97-AF65-F5344CB8AC3E}">
        <p14:creationId xmlns:p14="http://schemas.microsoft.com/office/powerpoint/2010/main" val="3781063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1C5C28-A37B-ED6D-4826-D16E3A188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948" y="915142"/>
            <a:ext cx="8138104" cy="371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2CA97A-FB7E-4974-E7F4-AD2AA8E5414D}"/>
              </a:ext>
            </a:extLst>
          </p:cNvPr>
          <p:cNvSpPr txBox="1"/>
          <p:nvPr/>
        </p:nvSpPr>
        <p:spPr>
          <a:xfrm>
            <a:off x="293075" y="391922"/>
            <a:ext cx="10855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T" sz="2800" b="1" dirty="0">
                <a:solidFill>
                  <a:schemeClr val="tx2">
                    <a:lumMod val="75000"/>
                  </a:schemeClr>
                </a:solidFill>
                <a:latin typeface="Lucida Grande" panose="020B0600040502020204" pitchFamily="34" charset="0"/>
                <a:ea typeface="Palatino" pitchFamily="2" charset="77"/>
                <a:cs typeface="Lucida Grande" panose="020B0600040502020204" pitchFamily="34" charset="0"/>
              </a:rPr>
              <a:t> Radiation Dosimetry to Advance RadioTherapy (RADART)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7209C9-707B-3735-9B64-9061F149ACC9}"/>
              </a:ext>
            </a:extLst>
          </p:cNvPr>
          <p:cNvSpPr txBox="1"/>
          <p:nvPr/>
        </p:nvSpPr>
        <p:spPr>
          <a:xfrm>
            <a:off x="3173565" y="4470166"/>
            <a:ext cx="5844870" cy="1284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PT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Group thematic lines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PT" dirty="0">
                <a:latin typeface="Lucida Grande" panose="020B0600040502020204" pitchFamily="34" charset="0"/>
                <a:cs typeface="Lucida Grande" panose="020B0600040502020204" pitchFamily="34" charset="0"/>
              </a:rPr>
              <a:t>Detectors and materials for high-res. </a:t>
            </a:r>
            <a:r>
              <a:rPr lang="en-GB" dirty="0">
                <a:latin typeface="Lucida Grande" panose="020B0600040502020204" pitchFamily="34" charset="0"/>
                <a:cs typeface="Lucida Grande" panose="020B0600040502020204" pitchFamily="34" charset="0"/>
              </a:rPr>
              <a:t>d</a:t>
            </a:r>
            <a:r>
              <a:rPr lang="en-PT" dirty="0">
                <a:latin typeface="Lucida Grande" panose="020B0600040502020204" pitchFamily="34" charset="0"/>
                <a:cs typeface="Lucida Grande" panose="020B0600040502020204" pitchFamily="34" charset="0"/>
              </a:rPr>
              <a:t>osimetry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PT" dirty="0">
                <a:latin typeface="Lucida Grande" panose="020B0600040502020204" pitchFamily="34" charset="0"/>
                <a:cs typeface="Lucida Grande" panose="020B0600040502020204" pitchFamily="34" charset="0"/>
              </a:rPr>
              <a:t>New modalities and applications in RT</a:t>
            </a:r>
          </a:p>
        </p:txBody>
      </p:sp>
    </p:spTree>
    <p:extLst>
      <p:ext uri="{BB962C8B-B14F-4D97-AF65-F5344CB8AC3E}">
        <p14:creationId xmlns:p14="http://schemas.microsoft.com/office/powerpoint/2010/main" val="22295459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5120AA78-60A6-64D4-D2EB-216C8AB01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062" y="3661893"/>
            <a:ext cx="2078741" cy="207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D8121A-4F4B-7C76-B664-DC1F0E330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3038" y="4883645"/>
            <a:ext cx="2078741" cy="5836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2CA97A-FB7E-4974-E7F4-AD2AA8E5414D}"/>
              </a:ext>
            </a:extLst>
          </p:cNvPr>
          <p:cNvSpPr txBox="1"/>
          <p:nvPr/>
        </p:nvSpPr>
        <p:spPr>
          <a:xfrm>
            <a:off x="293075" y="391922"/>
            <a:ext cx="5559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T" sz="2800" b="1" dirty="0">
                <a:solidFill>
                  <a:schemeClr val="tx2">
                    <a:lumMod val="75000"/>
                  </a:schemeClr>
                </a:solidFill>
                <a:latin typeface="Lucida Grande" panose="020B0600040502020204" pitchFamily="34" charset="0"/>
                <a:ea typeface="Palatino" pitchFamily="2" charset="77"/>
                <a:cs typeface="Lucida Grande" panose="020B0600040502020204" pitchFamily="34" charset="0"/>
              </a:rPr>
              <a:t> Projects and collaborations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7209C9-707B-3735-9B64-9061F149ACC9}"/>
              </a:ext>
            </a:extLst>
          </p:cNvPr>
          <p:cNvSpPr txBox="1"/>
          <p:nvPr/>
        </p:nvSpPr>
        <p:spPr>
          <a:xfrm>
            <a:off x="750405" y="1117366"/>
            <a:ext cx="6694461" cy="1700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PT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Detectors and materials for </a:t>
            </a:r>
            <a:r>
              <a:rPr lang="en-GB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d</a:t>
            </a:r>
            <a:r>
              <a:rPr lang="en-PT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osimetry</a:t>
            </a:r>
          </a:p>
          <a:p>
            <a:pPr>
              <a:lnSpc>
                <a:spcPct val="150000"/>
              </a:lnSpc>
            </a:pPr>
            <a:endParaRPr lang="en-PT" b="1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Lucida Grande" panose="020B0600040502020204" pitchFamily="34" charset="0"/>
                <a:cs typeface="Lucida Grande" panose="020B0600040502020204" pitchFamily="34" charset="0"/>
              </a:rPr>
              <a:t>Scintillating optical fibre array for high-res. dosimetry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altLang="en-PT" sz="1800" dirty="0">
                <a:solidFill>
                  <a:schemeClr val="tx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Development of materials for micro and </a:t>
            </a:r>
            <a:r>
              <a:rPr lang="en-GB" altLang="en-PT" sz="1800" dirty="0" err="1">
                <a:solidFill>
                  <a:schemeClr val="tx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nanodosimetry</a:t>
            </a:r>
            <a:endParaRPr lang="en-GB" b="1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pic>
        <p:nvPicPr>
          <p:cNvPr id="9" name="Picture 2" descr="LIP - INTRANET">
            <a:extLst>
              <a:ext uri="{FF2B5EF4-FFF2-40B4-BE49-F238E27FC236}">
                <a16:creationId xmlns:a16="http://schemas.microsoft.com/office/drawing/2014/main" id="{EC329252-B884-5C9D-F24A-EB4E099E1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235" y="2597396"/>
            <a:ext cx="1060958" cy="71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F2E03F-9137-639E-AE07-ECF9E1488234}"/>
              </a:ext>
            </a:extLst>
          </p:cNvPr>
          <p:cNvSpPr txBox="1"/>
          <p:nvPr/>
        </p:nvSpPr>
        <p:spPr>
          <a:xfrm>
            <a:off x="8691958" y="3306159"/>
            <a:ext cx="1021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T" b="1" dirty="0"/>
              <a:t>RADART</a:t>
            </a:r>
          </a:p>
        </p:txBody>
      </p:sp>
      <p:pic>
        <p:nvPicPr>
          <p:cNvPr id="11" name="Picture 6" descr="C2TN">
            <a:extLst>
              <a:ext uri="{FF2B5EF4-FFF2-40B4-BE49-F238E27FC236}">
                <a16:creationId xmlns:a16="http://schemas.microsoft.com/office/drawing/2014/main" id="{FE43390D-E2EF-09BF-7276-BFE6175ED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101" y="5073489"/>
            <a:ext cx="1538022" cy="80915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erman Cancer Research Center (DKFZ) | BioContact e.V.">
            <a:extLst>
              <a:ext uri="{FF2B5EF4-FFF2-40B4-BE49-F238E27FC236}">
                <a16:creationId xmlns:a16="http://schemas.microsoft.com/office/drawing/2014/main" id="{90483B0F-1B05-D76F-A6B7-5AFF3F4FC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646" y="1404179"/>
            <a:ext cx="1413676" cy="86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Tweets with replies by CMAM (@cmamuam) / Twitter">
            <a:extLst>
              <a:ext uri="{FF2B5EF4-FFF2-40B4-BE49-F238E27FC236}">
                <a16:creationId xmlns:a16="http://schemas.microsoft.com/office/drawing/2014/main" id="{E5C9CEEE-08C6-B0D0-6808-26A1A9A81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143" y="1134379"/>
            <a:ext cx="1244420" cy="12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Takeda e MD Anderson anunciam colaboração para acelerar o desenvolvimento  da plataforma de terapia com células NK CAR pronta para uso clínico |  Business Wire">
            <a:extLst>
              <a:ext uri="{FF2B5EF4-FFF2-40B4-BE49-F238E27FC236}">
                <a16:creationId xmlns:a16="http://schemas.microsoft.com/office/drawing/2014/main" id="{650000E4-1D16-0EA4-89D4-B30339A4F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987" y="3903564"/>
            <a:ext cx="1993541" cy="70112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About | MIBCA">
            <a:extLst>
              <a:ext uri="{FF2B5EF4-FFF2-40B4-BE49-F238E27FC236}">
                <a16:creationId xmlns:a16="http://schemas.microsoft.com/office/drawing/2014/main" id="{52090C5F-8854-CB6C-DDD0-5841FA1AB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241" y="3078085"/>
            <a:ext cx="1872562" cy="82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0F5C8E-93F8-EE28-6C8F-482FD377E676}"/>
              </a:ext>
            </a:extLst>
          </p:cNvPr>
          <p:cNvSpPr txBox="1"/>
          <p:nvPr/>
        </p:nvSpPr>
        <p:spPr>
          <a:xfrm>
            <a:off x="750404" y="3190513"/>
            <a:ext cx="492634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PT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New modalities and applications in RT</a:t>
            </a:r>
          </a:p>
          <a:p>
            <a:pPr>
              <a:lnSpc>
                <a:spcPct val="150000"/>
              </a:lnSpc>
            </a:pPr>
            <a:endParaRPr lang="en-PT" b="1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altLang="en-PT" sz="1800" dirty="0">
                <a:latin typeface="Lucida Grande" panose="020B0600040502020204" pitchFamily="34" charset="0"/>
                <a:cs typeface="Lucida Grande" panose="020B0600040502020204" pitchFamily="34" charset="0"/>
              </a:rPr>
              <a:t>Modelling radiobiological effects of NPs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altLang="en-PT" sz="1800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altLang="en-PT" sz="1800" dirty="0">
                <a:latin typeface="Lucida Grande" panose="020B0600040502020204" pitchFamily="34" charset="0"/>
                <a:cs typeface="Lucida Grande" panose="020B0600040502020204" pitchFamily="34" charset="0"/>
              </a:rPr>
              <a:t>Effects of PT in NDDs</a:t>
            </a:r>
          </a:p>
        </p:txBody>
      </p:sp>
    </p:spTree>
    <p:extLst>
      <p:ext uri="{BB962C8B-B14F-4D97-AF65-F5344CB8AC3E}">
        <p14:creationId xmlns:p14="http://schemas.microsoft.com/office/powerpoint/2010/main" val="16743483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1BCEEF-14D6-A932-A2EC-DC8DF0EF9FF5}"/>
              </a:ext>
            </a:extLst>
          </p:cNvPr>
          <p:cNvSpPr txBox="1"/>
          <p:nvPr/>
        </p:nvSpPr>
        <p:spPr>
          <a:xfrm>
            <a:off x="427255" y="286106"/>
            <a:ext cx="73477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T" sz="2800" b="1" dirty="0">
                <a:solidFill>
                  <a:schemeClr val="tx2">
                    <a:lumMod val="75000"/>
                  </a:schemeClr>
                </a:solidFill>
                <a:latin typeface="Lucida Grande" panose="020B0600040502020204" pitchFamily="34" charset="0"/>
                <a:ea typeface="Palatino" pitchFamily="2" charset="77"/>
                <a:cs typeface="Lucida Grande" panose="020B0600040502020204" pitchFamily="34" charset="0"/>
              </a:rPr>
              <a:t> </a:t>
            </a:r>
            <a:r>
              <a:rPr lang="en-PT" sz="28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Detectors and materials for </a:t>
            </a:r>
            <a:r>
              <a:rPr lang="en-GB" sz="28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d</a:t>
            </a:r>
            <a:r>
              <a:rPr lang="en-PT" sz="28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osimetry</a:t>
            </a:r>
          </a:p>
          <a:p>
            <a:pPr algn="ctr"/>
            <a:endParaRPr lang="en-PT" sz="2800" b="1" dirty="0">
              <a:solidFill>
                <a:schemeClr val="tx2">
                  <a:lumMod val="75000"/>
                </a:schemeClr>
              </a:solidFill>
              <a:latin typeface="Lucida Grande" panose="020B0600040502020204" pitchFamily="34" charset="0"/>
              <a:ea typeface="Palatino" pitchFamily="2" charset="77"/>
              <a:cs typeface="Lucida Grande" panose="020B0600040502020204" pitchFamily="34" charset="0"/>
            </a:endParaRPr>
          </a:p>
        </p:txBody>
      </p:sp>
      <p:pic>
        <p:nvPicPr>
          <p:cNvPr id="17" name="Content Placeholder 5" descr="Two men standing in a room with a blue table and blue desk&#10;&#10;Description automatically generated">
            <a:extLst>
              <a:ext uri="{FF2B5EF4-FFF2-40B4-BE49-F238E27FC236}">
                <a16:creationId xmlns:a16="http://schemas.microsoft.com/office/drawing/2014/main" id="{236692F8-B97D-7D52-4FBC-2E03818D6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511" y="987580"/>
            <a:ext cx="7168790" cy="538279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311B02-2330-131E-4A14-561752E227FC}"/>
              </a:ext>
            </a:extLst>
          </p:cNvPr>
          <p:cNvSpPr txBox="1"/>
          <p:nvPr/>
        </p:nvSpPr>
        <p:spPr>
          <a:xfrm>
            <a:off x="5451231" y="35872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PT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7C4D88-6C66-2008-716C-26C487B4D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2493" y="4185769"/>
            <a:ext cx="2912808" cy="218460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AD39832-954E-8E4A-20AC-3F726E779037}"/>
              </a:ext>
            </a:extLst>
          </p:cNvPr>
          <p:cNvSpPr txBox="1"/>
          <p:nvPr/>
        </p:nvSpPr>
        <p:spPr>
          <a:xfrm>
            <a:off x="586511" y="965808"/>
            <a:ext cx="383051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PT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Clinical</a:t>
            </a:r>
            <a:r>
              <a:rPr lang="pt-PT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  <a:r>
              <a:rPr lang="pt-PT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protons</a:t>
            </a:r>
            <a:r>
              <a:rPr lang="pt-PT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 @ </a:t>
            </a:r>
            <a:r>
              <a:rPr lang="pt-PT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HollandPTC</a:t>
            </a:r>
            <a:endParaRPr lang="pt-PT" b="1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DAA482-7F8D-A372-9DC1-FCB98186A5F6}"/>
              </a:ext>
            </a:extLst>
          </p:cNvPr>
          <p:cNvSpPr txBox="1"/>
          <p:nvPr/>
        </p:nvSpPr>
        <p:spPr>
          <a:xfrm>
            <a:off x="971630" y="6370375"/>
            <a:ext cx="23070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rgbClr val="1C1D1E"/>
                </a:solidFill>
                <a:latin typeface="Open Sans" panose="020B0606030504020204" pitchFamily="34" charset="0"/>
              </a:rPr>
              <a:t>D. </a:t>
            </a:r>
            <a:r>
              <a:rPr lang="en-GB" sz="1000" dirty="0" err="1">
                <a:solidFill>
                  <a:srgbClr val="1C1D1E"/>
                </a:solidFill>
                <a:latin typeface="Open Sans" panose="020B0606030504020204" pitchFamily="34" charset="0"/>
              </a:rPr>
              <a:t>Guerreiro</a:t>
            </a:r>
            <a:r>
              <a:rPr lang="en-GB" sz="1000" b="0" i="0" u="none" strike="noStrike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 et al. J Inst 19(5)</a:t>
            </a:r>
            <a:r>
              <a:rPr lang="en-GB" sz="1000" dirty="0">
                <a:solidFill>
                  <a:srgbClr val="1C1D1E"/>
                </a:solidFill>
                <a:latin typeface="Open Sans" panose="020B0606030504020204" pitchFamily="34" charset="0"/>
              </a:rPr>
              <a:t> (2024)</a:t>
            </a:r>
            <a:endParaRPr lang="en-PT" sz="10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C3A6A84-2AEA-D035-1381-1E3ED4F2B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200" y="1556674"/>
            <a:ext cx="3371913" cy="1556643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BD5F50-34CE-520F-FA05-F30ED470077E}"/>
              </a:ext>
            </a:extLst>
          </p:cNvPr>
          <p:cNvSpPr txBox="1"/>
          <p:nvPr/>
        </p:nvSpPr>
        <p:spPr>
          <a:xfrm>
            <a:off x="7933563" y="1055547"/>
            <a:ext cx="25861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T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OSL-FNTD crystals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B7A3A0-A4AB-3680-A155-36D9FEE197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6075" y="3587262"/>
            <a:ext cx="1912161" cy="26177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873DEE1-A181-001B-F34A-D2488EDE6BEC}"/>
              </a:ext>
            </a:extLst>
          </p:cNvPr>
          <p:cNvSpPr txBox="1"/>
          <p:nvPr/>
        </p:nvSpPr>
        <p:spPr>
          <a:xfrm>
            <a:off x="7933563" y="3288655"/>
            <a:ext cx="33719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Nanofibers OSL dosimetry</a:t>
            </a:r>
          </a:p>
        </p:txBody>
      </p:sp>
    </p:spTree>
    <p:extLst>
      <p:ext uri="{BB962C8B-B14F-4D97-AF65-F5344CB8AC3E}">
        <p14:creationId xmlns:p14="http://schemas.microsoft.com/office/powerpoint/2010/main" val="17200110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EC8C54-556D-BA90-8467-1CBDEE7A749B}"/>
              </a:ext>
            </a:extLst>
          </p:cNvPr>
          <p:cNvSpPr txBox="1"/>
          <p:nvPr/>
        </p:nvSpPr>
        <p:spPr>
          <a:xfrm>
            <a:off x="351691" y="403645"/>
            <a:ext cx="7385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T" sz="2800" b="1" dirty="0">
                <a:solidFill>
                  <a:schemeClr val="tx2">
                    <a:lumMod val="75000"/>
                  </a:schemeClr>
                </a:solidFill>
                <a:latin typeface="Lucida Grande" panose="020B0600040502020204" pitchFamily="34" charset="0"/>
                <a:ea typeface="Palatino" pitchFamily="2" charset="77"/>
                <a:cs typeface="Lucida Grande" panose="020B0600040502020204" pitchFamily="34" charset="0"/>
              </a:rPr>
              <a:t> New modalities and applications in 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9EB228-D796-FDE8-EFD8-58F19A67847A}"/>
              </a:ext>
            </a:extLst>
          </p:cNvPr>
          <p:cNvSpPr txBox="1"/>
          <p:nvPr/>
        </p:nvSpPr>
        <p:spPr>
          <a:xfrm>
            <a:off x="6749238" y="1088608"/>
            <a:ext cx="5186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GB" altLang="en-PT" sz="18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Modelling radiobiological effects of NPs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414A5450-4337-354A-FA52-8BF052325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61" y="1131961"/>
            <a:ext cx="5699279" cy="1628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B15A6C1-607F-77D5-8FEF-E2C1F5079A02}"/>
              </a:ext>
            </a:extLst>
          </p:cNvPr>
          <p:cNvSpPr/>
          <p:nvPr/>
        </p:nvSpPr>
        <p:spPr>
          <a:xfrm>
            <a:off x="1811016" y="2724721"/>
            <a:ext cx="35107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000" dirty="0">
                <a:latin typeface="Lucida Grande" panose="020B0600040502020204" pitchFamily="34" charset="0"/>
                <a:cs typeface="Lucida Grande" panose="020B0600040502020204" pitchFamily="34" charset="0"/>
              </a:rPr>
              <a:t>S. Lacombe at al. Cancer </a:t>
            </a:r>
            <a:r>
              <a:rPr lang="en-GB" sz="1000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Nanotechnol</a:t>
            </a:r>
            <a:r>
              <a:rPr lang="en-GB" sz="1000" dirty="0">
                <a:latin typeface="Lucida Grande" panose="020B0600040502020204" pitchFamily="34" charset="0"/>
                <a:cs typeface="Lucida Grande" panose="020B0600040502020204" pitchFamily="34" charset="0"/>
              </a:rPr>
              <a:t>. 8(1) (2017)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E3B8B3-06DB-38E4-F842-2763BDF02400}"/>
              </a:ext>
            </a:extLst>
          </p:cNvPr>
          <p:cNvSpPr txBox="1"/>
          <p:nvPr/>
        </p:nvSpPr>
        <p:spPr>
          <a:xfrm>
            <a:off x="861875" y="3088833"/>
            <a:ext cx="52341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PT" dirty="0">
                <a:latin typeface="Lucida Grande" panose="020B0600040502020204" pitchFamily="34" charset="0"/>
                <a:cs typeface="Lucida Grande" panose="020B0600040502020204" pitchFamily="34" charset="0"/>
              </a:rPr>
              <a:t>Increase production of secondary particles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PT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T" dirty="0">
                <a:latin typeface="Lucida Grande" panose="020B0600040502020204" pitchFamily="34" charset="0"/>
                <a:cs typeface="Lucida Grande" panose="020B0600040502020204" pitchFamily="34" charset="0"/>
              </a:rPr>
              <a:t>Increase production of ROS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2CB298-8A70-9FCF-F412-3362243734AE}"/>
              </a:ext>
            </a:extLst>
          </p:cNvPr>
          <p:cNvSpPr/>
          <p:nvPr/>
        </p:nvSpPr>
        <p:spPr>
          <a:xfrm>
            <a:off x="774175" y="3003722"/>
            <a:ext cx="5321825" cy="1093552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lumMod val="62000"/>
                  <a:alpha val="43000"/>
                </a:schemeClr>
              </a:gs>
              <a:gs pos="100000">
                <a:schemeClr val="accent2">
                  <a:tint val="37000"/>
                  <a:satMod val="300000"/>
                  <a:alpha val="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C91CE4-0C89-D9AE-3148-164CD00BFEAC}"/>
              </a:ext>
            </a:extLst>
          </p:cNvPr>
          <p:cNvSpPr txBox="1"/>
          <p:nvPr/>
        </p:nvSpPr>
        <p:spPr>
          <a:xfrm>
            <a:off x="895924" y="4788811"/>
            <a:ext cx="4884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T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Enhnancement of the therapeutic effect</a:t>
            </a: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55749FA8-6D65-1939-9F52-5393B18B42E5}"/>
              </a:ext>
            </a:extLst>
          </p:cNvPr>
          <p:cNvSpPr/>
          <p:nvPr/>
        </p:nvSpPr>
        <p:spPr>
          <a:xfrm>
            <a:off x="3197583" y="4259882"/>
            <a:ext cx="281354" cy="36632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D408FA-3249-5453-7A45-940A186C185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81445" y="1556432"/>
            <a:ext cx="5321826" cy="22158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D3383ED-230C-4DE7-163F-2F6BBBA9C786}"/>
              </a:ext>
            </a:extLst>
          </p:cNvPr>
          <p:cNvSpPr txBox="1"/>
          <p:nvPr/>
        </p:nvSpPr>
        <p:spPr>
          <a:xfrm>
            <a:off x="6862613" y="4259882"/>
            <a:ext cx="49594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PT" dirty="0">
                <a:latin typeface="Lucida Grande" panose="020B0600040502020204" pitchFamily="34" charset="0"/>
                <a:cs typeface="Lucida Grande" panose="020B0600040502020204" pitchFamily="34" charset="0"/>
              </a:rPr>
              <a:t>Monte Carlo simulations (TOPAS nBio)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PT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T" dirty="0">
                <a:latin typeface="Lucida Grande" panose="020B0600040502020204" pitchFamily="34" charset="0"/>
                <a:cs typeface="Lucida Grande" panose="020B0600040502020204" pitchFamily="34" charset="0"/>
              </a:rPr>
              <a:t>Radiobiological models</a:t>
            </a:r>
          </a:p>
          <a:p>
            <a:endParaRPr lang="en-PT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T" dirty="0">
                <a:latin typeface="Lucida Grande" panose="020B0600040502020204" pitchFamily="34" charset="0"/>
                <a:cs typeface="Lucida Grande" panose="020B0600040502020204" pitchFamily="34" charset="0"/>
              </a:rPr>
              <a:t>Compare with experimental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C3F947-7D5E-8736-178A-31BBA6DA7BB5}"/>
              </a:ext>
            </a:extLst>
          </p:cNvPr>
          <p:cNvSpPr txBox="1"/>
          <p:nvPr/>
        </p:nvSpPr>
        <p:spPr>
          <a:xfrm>
            <a:off x="2184738" y="6331244"/>
            <a:ext cx="28761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rgbClr val="1C1D1E"/>
                </a:solidFill>
                <a:latin typeface="Open Sans" panose="020B0606030504020204" pitchFamily="34" charset="0"/>
              </a:rPr>
              <a:t>J. Antunes </a:t>
            </a:r>
            <a:r>
              <a:rPr lang="en-GB" sz="1000" b="0" i="0" u="none" strike="noStrike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et al. </a:t>
            </a:r>
            <a:r>
              <a:rPr lang="en-GB" sz="1000" dirty="0">
                <a:solidFill>
                  <a:srgbClr val="1C1D1E"/>
                </a:solidFill>
                <a:latin typeface="Open Sans" panose="020B0606030504020204" pitchFamily="34" charset="0"/>
              </a:rPr>
              <a:t>Bio Phys Express</a:t>
            </a:r>
            <a:r>
              <a:rPr lang="en-GB" sz="1000" b="0" i="0" u="none" strike="noStrike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 10(2)</a:t>
            </a:r>
            <a:r>
              <a:rPr lang="en-GB" sz="1000" dirty="0">
                <a:solidFill>
                  <a:srgbClr val="1C1D1E"/>
                </a:solidFill>
                <a:latin typeface="Open Sans" panose="020B0606030504020204" pitchFamily="34" charset="0"/>
              </a:rPr>
              <a:t> (2024)</a:t>
            </a:r>
            <a:endParaRPr lang="en-PT" sz="1000" dirty="0"/>
          </a:p>
        </p:txBody>
      </p:sp>
    </p:spTree>
    <p:extLst>
      <p:ext uri="{BB962C8B-B14F-4D97-AF65-F5344CB8AC3E}">
        <p14:creationId xmlns:p14="http://schemas.microsoft.com/office/powerpoint/2010/main" val="31311906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EC8C54-556D-BA90-8467-1CBDEE7A749B}"/>
              </a:ext>
            </a:extLst>
          </p:cNvPr>
          <p:cNvSpPr txBox="1"/>
          <p:nvPr/>
        </p:nvSpPr>
        <p:spPr>
          <a:xfrm>
            <a:off x="351691" y="403645"/>
            <a:ext cx="7385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T" sz="2800" b="1" dirty="0">
                <a:solidFill>
                  <a:schemeClr val="tx2">
                    <a:lumMod val="75000"/>
                  </a:schemeClr>
                </a:solidFill>
                <a:latin typeface="Lucida Grande" panose="020B0600040502020204" pitchFamily="34" charset="0"/>
                <a:ea typeface="Palatino" pitchFamily="2" charset="77"/>
                <a:cs typeface="Lucida Grande" panose="020B0600040502020204" pitchFamily="34" charset="0"/>
              </a:rPr>
              <a:t> New modalities and applications in 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9EB228-D796-FDE8-EFD8-58F19A67847A}"/>
              </a:ext>
            </a:extLst>
          </p:cNvPr>
          <p:cNvSpPr txBox="1"/>
          <p:nvPr/>
        </p:nvSpPr>
        <p:spPr>
          <a:xfrm>
            <a:off x="586283" y="997803"/>
            <a:ext cx="854599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GB" altLang="en-PT" sz="18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Effects of low-dose (&lt; 0.1 </a:t>
            </a:r>
            <a:r>
              <a:rPr lang="en-GB" altLang="en-PT" sz="1800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Gy</a:t>
            </a:r>
            <a:r>
              <a:rPr lang="en-GB" altLang="en-PT" sz="18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) in neurodegenerative disorders (NDDs)</a:t>
            </a:r>
          </a:p>
          <a:p>
            <a:pPr>
              <a:lnSpc>
                <a:spcPct val="100000"/>
              </a:lnSpc>
            </a:pPr>
            <a:endParaRPr lang="en-GB" altLang="en-PT" b="1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altLang="en-PT" sz="1800" dirty="0">
                <a:latin typeface="Lucida Grande" panose="020B0600040502020204" pitchFamily="34" charset="0"/>
                <a:cs typeface="Lucida Grande" panose="020B0600040502020204" pitchFamily="34" charset="0"/>
              </a:rPr>
              <a:t>Irradiation of </a:t>
            </a:r>
            <a:r>
              <a:rPr lang="en-GB" altLang="en-PT" dirty="0">
                <a:latin typeface="Lucida Grande" panose="020B0600040502020204" pitchFamily="34" charset="0"/>
                <a:cs typeface="Lucida Grande" panose="020B0600040502020204" pitchFamily="34" charset="0"/>
              </a:rPr>
              <a:t>brain cells with different types of radiation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altLang="en-PT" sz="1800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altLang="en-PT" dirty="0">
                <a:latin typeface="Lucida Grande" panose="020B0600040502020204" pitchFamily="34" charset="0"/>
                <a:cs typeface="Lucida Grande" panose="020B0600040502020204" pitchFamily="34" charset="0"/>
              </a:rPr>
              <a:t>Assess the production of ROS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altLang="en-PT" sz="1800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altLang="en-PT" dirty="0">
                <a:latin typeface="Lucida Grande" panose="020B0600040502020204" pitchFamily="34" charset="0"/>
                <a:cs typeface="Lucida Grande" panose="020B0600040502020204" pitchFamily="34" charset="0"/>
              </a:rPr>
              <a:t>Effects on the destruction of protein aggregates (amyloidosis</a:t>
            </a:r>
            <a:r>
              <a:rPr lang="en-GB" altLang="en-PT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)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altLang="en-PT" sz="1800" b="1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altLang="en-PT" dirty="0">
                <a:latin typeface="Lucida Grande" panose="020B0600040502020204" pitchFamily="34" charset="0"/>
                <a:cs typeface="Lucida Grande" panose="020B0600040502020204" pitchFamily="34" charset="0"/>
              </a:rPr>
              <a:t>Model based on Monte Carlo simulations (TOPAS </a:t>
            </a:r>
            <a:r>
              <a:rPr lang="en-GB" altLang="en-PT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nBio</a:t>
            </a:r>
            <a:r>
              <a:rPr lang="en-GB" altLang="en-PT" dirty="0">
                <a:latin typeface="Lucida Grande" panose="020B0600040502020204" pitchFamily="34" charset="0"/>
                <a:cs typeface="Lucida Grande" panose="020B0600040502020204" pitchFamily="34" charset="0"/>
              </a:rPr>
              <a:t>)</a:t>
            </a:r>
            <a:endParaRPr lang="en-GB" altLang="en-PT" sz="1800" dirty="0"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E22BE4-BF10-E929-2F15-0B01EE6C44C0}"/>
              </a:ext>
            </a:extLst>
          </p:cNvPr>
          <p:cNvSpPr txBox="1"/>
          <p:nvPr/>
        </p:nvSpPr>
        <p:spPr>
          <a:xfrm>
            <a:off x="994182" y="1828800"/>
            <a:ext cx="4732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P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P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P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PT" dirty="0"/>
          </a:p>
        </p:txBody>
      </p:sp>
      <p:pic>
        <p:nvPicPr>
          <p:cNvPr id="7172" name="Picture 4" descr="The Role of Amyloid PET in Imaging Neurodegenerative Disorders: A Review |  Journal of Nuclear Medicine">
            <a:extLst>
              <a:ext uri="{FF2B5EF4-FFF2-40B4-BE49-F238E27FC236}">
                <a16:creationId xmlns:a16="http://schemas.microsoft.com/office/drawing/2014/main" id="{8AE77DD6-9B64-4896-44EA-8260C22D0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022" y="3931063"/>
            <a:ext cx="5806812" cy="230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DD7A74-A077-403C-4B78-7D46C545E368}"/>
              </a:ext>
            </a:extLst>
          </p:cNvPr>
          <p:cNvSpPr txBox="1"/>
          <p:nvPr/>
        </p:nvSpPr>
        <p:spPr>
          <a:xfrm>
            <a:off x="2697480" y="6331244"/>
            <a:ext cx="36448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0" i="0" u="none" strike="noStrike" dirty="0">
                <a:solidFill>
                  <a:srgbClr val="333333"/>
                </a:solidFill>
                <a:effectLst/>
                <a:latin typeface="Lucida Grande" panose="020B0600040502020204" pitchFamily="34" charset="0"/>
                <a:cs typeface="Lucida Grande" panose="020B0600040502020204" pitchFamily="34" charset="0"/>
              </a:rPr>
              <a:t>M. </a:t>
            </a:r>
            <a:r>
              <a:rPr lang="en-GB" sz="1000" b="0" i="0" u="none" strike="noStrike" dirty="0" err="1">
                <a:solidFill>
                  <a:srgbClr val="333333"/>
                </a:solidFill>
                <a:effectLst/>
                <a:latin typeface="Lucida Grande" panose="020B0600040502020204" pitchFamily="34" charset="0"/>
                <a:cs typeface="Lucida Grande" panose="020B0600040502020204" pitchFamily="34" charset="0"/>
              </a:rPr>
              <a:t>Chapleau</a:t>
            </a:r>
            <a:r>
              <a:rPr lang="en-GB" sz="1000" b="0" i="0" u="none" strike="noStrike" dirty="0">
                <a:solidFill>
                  <a:srgbClr val="333333"/>
                </a:solidFill>
                <a:effectLst/>
                <a:latin typeface="Lucida Grande" panose="020B0600040502020204" pitchFamily="34" charset="0"/>
                <a:cs typeface="Lucida Grande" panose="020B0600040502020204" pitchFamily="34" charset="0"/>
              </a:rPr>
              <a:t> et al. J. </a:t>
            </a:r>
            <a:r>
              <a:rPr lang="en-GB" sz="1000" b="0" i="0" u="none" strike="noStrike" dirty="0" err="1">
                <a:solidFill>
                  <a:srgbClr val="333333"/>
                </a:solidFill>
                <a:effectLst/>
                <a:latin typeface="Lucida Grande" panose="020B0600040502020204" pitchFamily="34" charset="0"/>
                <a:cs typeface="Lucida Grande" panose="020B0600040502020204" pitchFamily="34" charset="0"/>
              </a:rPr>
              <a:t>Nuc</a:t>
            </a:r>
            <a:r>
              <a:rPr lang="en-GB" sz="1000" b="0" i="0" u="none" strike="noStrike" dirty="0">
                <a:solidFill>
                  <a:srgbClr val="333333"/>
                </a:solidFill>
                <a:effectLst/>
                <a:latin typeface="Lucida Grande" panose="020B0600040502020204" pitchFamily="34" charset="0"/>
                <a:cs typeface="Lucida Grande" panose="020B0600040502020204" pitchFamily="34" charset="0"/>
              </a:rPr>
              <a:t>. Med. 63 </a:t>
            </a:r>
            <a:r>
              <a:rPr lang="en-GB" sz="1000" dirty="0">
                <a:solidFill>
                  <a:srgbClr val="333333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(2022)</a:t>
            </a:r>
            <a:endParaRPr lang="en-PT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53A86A-321D-A4EA-D86D-FA08DA5645A9}"/>
              </a:ext>
            </a:extLst>
          </p:cNvPr>
          <p:cNvSpPr txBox="1"/>
          <p:nvPr/>
        </p:nvSpPr>
        <p:spPr>
          <a:xfrm>
            <a:off x="7044834" y="5584774"/>
            <a:ext cx="4430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dirty="0">
                <a:latin typeface="Lucida Grande" panose="020B0600040502020204" pitchFamily="34" charset="0"/>
                <a:cs typeface="Lucida Grande" panose="020B0600040502020204" pitchFamily="34" charset="0"/>
              </a:rPr>
              <a:t>NDD are associated with increased protein aggregations (amyloidosis)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3CB1781-DA5B-4E37-C97D-6E98A2CF7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753" y="1596684"/>
            <a:ext cx="4570269" cy="1310394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0248774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adiation : r/funny">
            <a:extLst>
              <a:ext uri="{FF2B5EF4-FFF2-40B4-BE49-F238E27FC236}">
                <a16:creationId xmlns:a16="http://schemas.microsoft.com/office/drawing/2014/main" id="{8B123B59-BCA8-7839-3303-326D97939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19052"/>
            <a:ext cx="6461760" cy="484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1DE096-C8BC-E33A-4C38-CE76D46A4B57}"/>
              </a:ext>
            </a:extLst>
          </p:cNvPr>
          <p:cNvSpPr txBox="1"/>
          <p:nvPr/>
        </p:nvSpPr>
        <p:spPr>
          <a:xfrm>
            <a:off x="7467600" y="2606040"/>
            <a:ext cx="3566160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900" b="0" i="0" u="none" strike="noStrike" dirty="0">
                <a:solidFill>
                  <a:srgbClr val="1B1E25"/>
                </a:solidFill>
                <a:effectLst/>
                <a:latin typeface="Lucida Grande" panose="020B0600040502020204" pitchFamily="34" charset="0"/>
                <a:cs typeface="Lucida Grande" panose="020B0600040502020204" pitchFamily="34" charset="0"/>
              </a:rPr>
              <a:t>Thanks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2269324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7979F2-28EE-31E6-03A0-17A00CA4D7D7}"/>
              </a:ext>
            </a:extLst>
          </p:cNvPr>
          <p:cNvSpPr txBox="1"/>
          <p:nvPr/>
        </p:nvSpPr>
        <p:spPr>
          <a:xfrm>
            <a:off x="586462" y="294454"/>
            <a:ext cx="42505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Lucida Grande" panose="020B0600040502020204" pitchFamily="34" charset="0"/>
                <a:ea typeface="Palatino" pitchFamily="2" charset="77"/>
                <a:cs typeface="Lucida Grande" panose="020B0600040502020204" pitchFamily="34" charset="0"/>
              </a:rPr>
              <a:t>Radiation Sources</a:t>
            </a:r>
            <a:endParaRPr lang="en-PT" sz="3000" b="1" dirty="0">
              <a:solidFill>
                <a:schemeClr val="tx2">
                  <a:lumMod val="75000"/>
                </a:schemeClr>
              </a:solidFill>
              <a:latin typeface="Lucida Grande" panose="020B0600040502020204" pitchFamily="34" charset="0"/>
              <a:ea typeface="Palatino" pitchFamily="2" charset="77"/>
              <a:cs typeface="Lucida Grande" panose="020B06000405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437ED6-6A8C-3F54-48DB-0DAAAE981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112" y="969854"/>
            <a:ext cx="9339776" cy="52737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C1FCB6-4CB5-0409-7C83-EEE8274B589E}"/>
              </a:ext>
            </a:extLst>
          </p:cNvPr>
          <p:cNvSpPr txBox="1"/>
          <p:nvPr/>
        </p:nvSpPr>
        <p:spPr>
          <a:xfrm>
            <a:off x="1426112" y="6364970"/>
            <a:ext cx="28712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T" sz="1000" dirty="0"/>
              <a:t>UNEP Booklet, Radiation effects and Sources (2016)</a:t>
            </a:r>
          </a:p>
        </p:txBody>
      </p:sp>
    </p:spTree>
    <p:extLst>
      <p:ext uri="{BB962C8B-B14F-4D97-AF65-F5344CB8AC3E}">
        <p14:creationId xmlns:p14="http://schemas.microsoft.com/office/powerpoint/2010/main" val="3595992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FC1FCB6-4CB5-0409-7C83-EEE8274B589E}"/>
              </a:ext>
            </a:extLst>
          </p:cNvPr>
          <p:cNvSpPr txBox="1"/>
          <p:nvPr/>
        </p:nvSpPr>
        <p:spPr>
          <a:xfrm>
            <a:off x="1426112" y="6364970"/>
            <a:ext cx="28712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T" sz="1000" dirty="0"/>
              <a:t>UNEP Booklet, Radiation effects and Sources (2016)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35CC3-C1E0-A04E-0867-5687DE305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296" y="984738"/>
            <a:ext cx="10241407" cy="5380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97AF16-122F-3BC0-FCFB-99FFA5DBED6D}"/>
              </a:ext>
            </a:extLst>
          </p:cNvPr>
          <p:cNvSpPr txBox="1"/>
          <p:nvPr/>
        </p:nvSpPr>
        <p:spPr>
          <a:xfrm>
            <a:off x="586462" y="294454"/>
            <a:ext cx="51390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Lucida Grande" panose="020B0600040502020204" pitchFamily="34" charset="0"/>
                <a:ea typeface="Palatino" pitchFamily="2" charset="77"/>
                <a:cs typeface="Lucida Grande" panose="020B0600040502020204" pitchFamily="34" charset="0"/>
              </a:rPr>
              <a:t>Radiation effects on us</a:t>
            </a:r>
            <a:endParaRPr lang="en-PT" sz="3000" b="1" dirty="0">
              <a:solidFill>
                <a:schemeClr val="tx2">
                  <a:lumMod val="75000"/>
                </a:schemeClr>
              </a:solidFill>
              <a:latin typeface="Lucida Grande" panose="020B0600040502020204" pitchFamily="34" charset="0"/>
              <a:ea typeface="Palatino" pitchFamily="2" charset="77"/>
              <a:cs typeface="Lucida Grande" panose="020B06000405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B18854-2936-BD27-B288-DAB50D2C8461}"/>
              </a:ext>
            </a:extLst>
          </p:cNvPr>
          <p:cNvCxnSpPr/>
          <p:nvPr/>
        </p:nvCxnSpPr>
        <p:spPr>
          <a:xfrm flipV="1">
            <a:off x="7118252" y="1223889"/>
            <a:ext cx="0" cy="4135902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D249E8B-BEAB-2794-A0E4-1A613BACA1B8}"/>
              </a:ext>
            </a:extLst>
          </p:cNvPr>
          <p:cNvSpPr txBox="1"/>
          <p:nvPr/>
        </p:nvSpPr>
        <p:spPr>
          <a:xfrm>
            <a:off x="4306789" y="1223889"/>
            <a:ext cx="1120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Stocastic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5900AE-9F96-691B-77AA-85592F09FA9F}"/>
              </a:ext>
            </a:extLst>
          </p:cNvPr>
          <p:cNvSpPr txBox="1"/>
          <p:nvPr/>
        </p:nvSpPr>
        <p:spPr>
          <a:xfrm>
            <a:off x="7652554" y="1235612"/>
            <a:ext cx="168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Deterministic</a:t>
            </a:r>
          </a:p>
        </p:txBody>
      </p:sp>
    </p:spTree>
    <p:extLst>
      <p:ext uri="{BB962C8B-B14F-4D97-AF65-F5344CB8AC3E}">
        <p14:creationId xmlns:p14="http://schemas.microsoft.com/office/powerpoint/2010/main" val="2869360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FAD4C0-5967-2F8D-49F5-E35DE4C01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901" y="745587"/>
            <a:ext cx="8056219" cy="56974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9753C1-BD7C-779B-CBA3-45B29DF6D073}"/>
              </a:ext>
            </a:extLst>
          </p:cNvPr>
          <p:cNvSpPr txBox="1"/>
          <p:nvPr/>
        </p:nvSpPr>
        <p:spPr>
          <a:xfrm>
            <a:off x="586462" y="294454"/>
            <a:ext cx="59972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Lucida Grande" panose="020B0600040502020204" pitchFamily="34" charset="0"/>
                <a:ea typeface="Palatino" pitchFamily="2" charset="77"/>
                <a:cs typeface="Lucida Grande" panose="020B0600040502020204" pitchFamily="34" charset="0"/>
              </a:rPr>
              <a:t>Cellular damage mechanisms</a:t>
            </a:r>
            <a:endParaRPr lang="en-PT" sz="3000" b="1" dirty="0">
              <a:solidFill>
                <a:schemeClr val="tx2">
                  <a:lumMod val="75000"/>
                </a:schemeClr>
              </a:solidFill>
              <a:latin typeface="Lucida Grande" panose="020B0600040502020204" pitchFamily="34" charset="0"/>
              <a:ea typeface="Palatino" pitchFamily="2" charset="77"/>
              <a:cs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678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B2F13E8-411D-C289-E8A0-0D0BA2984F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9881352"/>
              </p:ext>
            </p:extLst>
          </p:nvPr>
        </p:nvGraphicFramePr>
        <p:xfrm>
          <a:off x="555984" y="863101"/>
          <a:ext cx="1093016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5798E63-F73F-8799-63FE-7487D1C67CB5}"/>
              </a:ext>
            </a:extLst>
          </p:cNvPr>
          <p:cNvSpPr txBox="1"/>
          <p:nvPr/>
        </p:nvSpPr>
        <p:spPr>
          <a:xfrm>
            <a:off x="555984" y="368476"/>
            <a:ext cx="97636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Lucida Grande" panose="020B0600040502020204" pitchFamily="34" charset="0"/>
                <a:ea typeface="Palatino" pitchFamily="2" charset="77"/>
                <a:cs typeface="Lucida Grande" panose="020B0600040502020204" pitchFamily="34" charset="0"/>
              </a:rPr>
              <a:t>Factors that influence cellular radiosensitivity </a:t>
            </a:r>
            <a:endParaRPr lang="en-PT" sz="3000" b="1" dirty="0">
              <a:solidFill>
                <a:schemeClr val="tx2">
                  <a:lumMod val="75000"/>
                </a:schemeClr>
              </a:solidFill>
              <a:latin typeface="Lucida Grande" panose="020B0600040502020204" pitchFamily="34" charset="0"/>
              <a:ea typeface="Palatino" pitchFamily="2" charset="77"/>
              <a:cs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561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D52FEF-4549-3C96-514A-0D3610CB7009}"/>
              </a:ext>
            </a:extLst>
          </p:cNvPr>
          <p:cNvSpPr txBox="1"/>
          <p:nvPr/>
        </p:nvSpPr>
        <p:spPr>
          <a:xfrm>
            <a:off x="555984" y="368476"/>
            <a:ext cx="35026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Lucida Grande" panose="020B0600040502020204" pitchFamily="34" charset="0"/>
                <a:ea typeface="Palatino" pitchFamily="2" charset="77"/>
                <a:cs typeface="Lucida Grande" panose="020B0600040502020204" pitchFamily="34" charset="0"/>
              </a:rPr>
              <a:t>Absorbed dose</a:t>
            </a:r>
            <a:endParaRPr lang="en-PT" sz="3000" b="1" dirty="0">
              <a:solidFill>
                <a:schemeClr val="tx2">
                  <a:lumMod val="75000"/>
                </a:schemeClr>
              </a:solidFill>
              <a:latin typeface="Lucida Grande" panose="020B0600040502020204" pitchFamily="34" charset="0"/>
              <a:ea typeface="Palatino" pitchFamily="2" charset="77"/>
              <a:cs typeface="Lucida Grande" panose="020B0600040502020204" pitchFamily="34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B50954CD-9403-88DB-CCC5-A8D647D3E179}"/>
              </a:ext>
            </a:extLst>
          </p:cNvPr>
          <p:cNvSpPr/>
          <p:nvPr/>
        </p:nvSpPr>
        <p:spPr>
          <a:xfrm>
            <a:off x="1973178" y="1805827"/>
            <a:ext cx="3502669" cy="3464550"/>
          </a:xfrm>
          <a:custGeom>
            <a:avLst/>
            <a:gdLst>
              <a:gd name="connsiteX0" fmla="*/ 802106 w 3240506"/>
              <a:gd name="connsiteY0" fmla="*/ 32084 h 2807368"/>
              <a:gd name="connsiteX1" fmla="*/ 802106 w 3240506"/>
              <a:gd name="connsiteY1" fmla="*/ 32084 h 2807368"/>
              <a:gd name="connsiteX2" fmla="*/ 657727 w 3240506"/>
              <a:gd name="connsiteY2" fmla="*/ 112295 h 2807368"/>
              <a:gd name="connsiteX3" fmla="*/ 529390 w 3240506"/>
              <a:gd name="connsiteY3" fmla="*/ 256674 h 2807368"/>
              <a:gd name="connsiteX4" fmla="*/ 465221 w 3240506"/>
              <a:gd name="connsiteY4" fmla="*/ 320842 h 2807368"/>
              <a:gd name="connsiteX5" fmla="*/ 385011 w 3240506"/>
              <a:gd name="connsiteY5" fmla="*/ 433137 h 2807368"/>
              <a:gd name="connsiteX6" fmla="*/ 304800 w 3240506"/>
              <a:gd name="connsiteY6" fmla="*/ 577516 h 2807368"/>
              <a:gd name="connsiteX7" fmla="*/ 240632 w 3240506"/>
              <a:gd name="connsiteY7" fmla="*/ 641684 h 2807368"/>
              <a:gd name="connsiteX8" fmla="*/ 160421 w 3240506"/>
              <a:gd name="connsiteY8" fmla="*/ 770021 h 2807368"/>
              <a:gd name="connsiteX9" fmla="*/ 112295 w 3240506"/>
              <a:gd name="connsiteY9" fmla="*/ 834189 h 2807368"/>
              <a:gd name="connsiteX10" fmla="*/ 32085 w 3240506"/>
              <a:gd name="connsiteY10" fmla="*/ 1106905 h 2807368"/>
              <a:gd name="connsiteX11" fmla="*/ 0 w 3240506"/>
              <a:gd name="connsiteY11" fmla="*/ 1251284 h 2807368"/>
              <a:gd name="connsiteX12" fmla="*/ 80211 w 3240506"/>
              <a:gd name="connsiteY12" fmla="*/ 1957137 h 2807368"/>
              <a:gd name="connsiteX13" fmla="*/ 128337 w 3240506"/>
              <a:gd name="connsiteY13" fmla="*/ 2229853 h 2807368"/>
              <a:gd name="connsiteX14" fmla="*/ 192506 w 3240506"/>
              <a:gd name="connsiteY14" fmla="*/ 2358189 h 2807368"/>
              <a:gd name="connsiteX15" fmla="*/ 497306 w 3240506"/>
              <a:gd name="connsiteY15" fmla="*/ 2598821 h 2807368"/>
              <a:gd name="connsiteX16" fmla="*/ 770021 w 3240506"/>
              <a:gd name="connsiteY16" fmla="*/ 2711116 h 2807368"/>
              <a:gd name="connsiteX17" fmla="*/ 1283369 w 3240506"/>
              <a:gd name="connsiteY17" fmla="*/ 2775284 h 2807368"/>
              <a:gd name="connsiteX18" fmla="*/ 2470485 w 3240506"/>
              <a:gd name="connsiteY18" fmla="*/ 2807368 h 2807368"/>
              <a:gd name="connsiteX19" fmla="*/ 2807369 w 3240506"/>
              <a:gd name="connsiteY19" fmla="*/ 2759242 h 2807368"/>
              <a:gd name="connsiteX20" fmla="*/ 2919664 w 3240506"/>
              <a:gd name="connsiteY20" fmla="*/ 2646947 h 2807368"/>
              <a:gd name="connsiteX21" fmla="*/ 2999874 w 3240506"/>
              <a:gd name="connsiteY21" fmla="*/ 2534653 h 2807368"/>
              <a:gd name="connsiteX22" fmla="*/ 3128211 w 3240506"/>
              <a:gd name="connsiteY22" fmla="*/ 2149642 h 2807368"/>
              <a:gd name="connsiteX23" fmla="*/ 3208421 w 3240506"/>
              <a:gd name="connsiteY23" fmla="*/ 1973179 h 2807368"/>
              <a:gd name="connsiteX24" fmla="*/ 3224464 w 3240506"/>
              <a:gd name="connsiteY24" fmla="*/ 1909010 h 2807368"/>
              <a:gd name="connsiteX25" fmla="*/ 3240506 w 3240506"/>
              <a:gd name="connsiteY25" fmla="*/ 1860884 h 2807368"/>
              <a:gd name="connsiteX26" fmla="*/ 3224464 w 3240506"/>
              <a:gd name="connsiteY26" fmla="*/ 1540042 h 2807368"/>
              <a:gd name="connsiteX27" fmla="*/ 3192379 w 3240506"/>
              <a:gd name="connsiteY27" fmla="*/ 1411705 h 2807368"/>
              <a:gd name="connsiteX28" fmla="*/ 3160295 w 3240506"/>
              <a:gd name="connsiteY28" fmla="*/ 1267326 h 2807368"/>
              <a:gd name="connsiteX29" fmla="*/ 3144253 w 3240506"/>
              <a:gd name="connsiteY29" fmla="*/ 1155032 h 2807368"/>
              <a:gd name="connsiteX30" fmla="*/ 3128211 w 3240506"/>
              <a:gd name="connsiteY30" fmla="*/ 1058779 h 2807368"/>
              <a:gd name="connsiteX31" fmla="*/ 3112169 w 3240506"/>
              <a:gd name="connsiteY31" fmla="*/ 930442 h 2807368"/>
              <a:gd name="connsiteX32" fmla="*/ 3064042 w 3240506"/>
              <a:gd name="connsiteY32" fmla="*/ 866274 h 2807368"/>
              <a:gd name="connsiteX33" fmla="*/ 3015916 w 3240506"/>
              <a:gd name="connsiteY33" fmla="*/ 673768 h 2807368"/>
              <a:gd name="connsiteX34" fmla="*/ 2967790 w 3240506"/>
              <a:gd name="connsiteY34" fmla="*/ 609600 h 2807368"/>
              <a:gd name="connsiteX35" fmla="*/ 2919664 w 3240506"/>
              <a:gd name="connsiteY35" fmla="*/ 577516 h 2807368"/>
              <a:gd name="connsiteX36" fmla="*/ 2855495 w 3240506"/>
              <a:gd name="connsiteY36" fmla="*/ 545432 h 2807368"/>
              <a:gd name="connsiteX37" fmla="*/ 2582779 w 3240506"/>
              <a:gd name="connsiteY37" fmla="*/ 497305 h 2807368"/>
              <a:gd name="connsiteX38" fmla="*/ 2486527 w 3240506"/>
              <a:gd name="connsiteY38" fmla="*/ 449179 h 2807368"/>
              <a:gd name="connsiteX39" fmla="*/ 2422358 w 3240506"/>
              <a:gd name="connsiteY39" fmla="*/ 433137 h 2807368"/>
              <a:gd name="connsiteX40" fmla="*/ 2374232 w 3240506"/>
              <a:gd name="connsiteY40" fmla="*/ 417095 h 2807368"/>
              <a:gd name="connsiteX41" fmla="*/ 2213811 w 3240506"/>
              <a:gd name="connsiteY41" fmla="*/ 352926 h 2807368"/>
              <a:gd name="connsiteX42" fmla="*/ 2069432 w 3240506"/>
              <a:gd name="connsiteY42" fmla="*/ 288758 h 2807368"/>
              <a:gd name="connsiteX43" fmla="*/ 2005264 w 3240506"/>
              <a:gd name="connsiteY43" fmla="*/ 272716 h 2807368"/>
              <a:gd name="connsiteX44" fmla="*/ 1957137 w 3240506"/>
              <a:gd name="connsiteY44" fmla="*/ 256674 h 2807368"/>
              <a:gd name="connsiteX45" fmla="*/ 1844842 w 3240506"/>
              <a:gd name="connsiteY45" fmla="*/ 192505 h 2807368"/>
              <a:gd name="connsiteX46" fmla="*/ 1732548 w 3240506"/>
              <a:gd name="connsiteY46" fmla="*/ 128337 h 2807368"/>
              <a:gd name="connsiteX47" fmla="*/ 1668379 w 3240506"/>
              <a:gd name="connsiteY47" fmla="*/ 112295 h 2807368"/>
              <a:gd name="connsiteX48" fmla="*/ 1620253 w 3240506"/>
              <a:gd name="connsiteY48" fmla="*/ 96253 h 2807368"/>
              <a:gd name="connsiteX49" fmla="*/ 1443790 w 3240506"/>
              <a:gd name="connsiteY49" fmla="*/ 80210 h 2807368"/>
              <a:gd name="connsiteX50" fmla="*/ 1395664 w 3240506"/>
              <a:gd name="connsiteY50" fmla="*/ 64168 h 2807368"/>
              <a:gd name="connsiteX51" fmla="*/ 1347537 w 3240506"/>
              <a:gd name="connsiteY51" fmla="*/ 32084 h 2807368"/>
              <a:gd name="connsiteX52" fmla="*/ 994611 w 3240506"/>
              <a:gd name="connsiteY52" fmla="*/ 0 h 2807368"/>
              <a:gd name="connsiteX53" fmla="*/ 898358 w 3240506"/>
              <a:gd name="connsiteY53" fmla="*/ 16042 h 2807368"/>
              <a:gd name="connsiteX54" fmla="*/ 850232 w 3240506"/>
              <a:gd name="connsiteY54" fmla="*/ 48126 h 2807368"/>
              <a:gd name="connsiteX55" fmla="*/ 802106 w 3240506"/>
              <a:gd name="connsiteY55" fmla="*/ 64168 h 2807368"/>
              <a:gd name="connsiteX56" fmla="*/ 802106 w 3240506"/>
              <a:gd name="connsiteY56" fmla="*/ 64168 h 2807368"/>
              <a:gd name="connsiteX57" fmla="*/ 802106 w 3240506"/>
              <a:gd name="connsiteY57" fmla="*/ 64168 h 2807368"/>
              <a:gd name="connsiteX58" fmla="*/ 802106 w 3240506"/>
              <a:gd name="connsiteY58" fmla="*/ 32084 h 2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240506" h="2807368">
                <a:moveTo>
                  <a:pt x="802106" y="32084"/>
                </a:moveTo>
                <a:lnTo>
                  <a:pt x="802106" y="32084"/>
                </a:lnTo>
                <a:cubicBezTo>
                  <a:pt x="753980" y="58821"/>
                  <a:pt x="702993" y="80957"/>
                  <a:pt x="657727" y="112295"/>
                </a:cubicBezTo>
                <a:cubicBezTo>
                  <a:pt x="610989" y="144652"/>
                  <a:pt x="565318" y="216255"/>
                  <a:pt x="529390" y="256674"/>
                </a:cubicBezTo>
                <a:cubicBezTo>
                  <a:pt x="509293" y="279283"/>
                  <a:pt x="485140" y="298077"/>
                  <a:pt x="465221" y="320842"/>
                </a:cubicBezTo>
                <a:cubicBezTo>
                  <a:pt x="449818" y="338445"/>
                  <a:pt x="399986" y="407465"/>
                  <a:pt x="385011" y="433137"/>
                </a:cubicBezTo>
                <a:cubicBezTo>
                  <a:pt x="357271" y="480692"/>
                  <a:pt x="336138" y="532251"/>
                  <a:pt x="304800" y="577516"/>
                </a:cubicBezTo>
                <a:cubicBezTo>
                  <a:pt x="287582" y="602387"/>
                  <a:pt x="258781" y="617485"/>
                  <a:pt x="240632" y="641684"/>
                </a:cubicBezTo>
                <a:cubicBezTo>
                  <a:pt x="210364" y="682042"/>
                  <a:pt x="188404" y="728047"/>
                  <a:pt x="160421" y="770021"/>
                </a:cubicBezTo>
                <a:cubicBezTo>
                  <a:pt x="145590" y="792267"/>
                  <a:pt x="125279" y="810817"/>
                  <a:pt x="112295" y="834189"/>
                </a:cubicBezTo>
                <a:cubicBezTo>
                  <a:pt x="74169" y="902817"/>
                  <a:pt x="44651" y="1054127"/>
                  <a:pt x="32085" y="1106905"/>
                </a:cubicBezTo>
                <a:cubicBezTo>
                  <a:pt x="20666" y="1154865"/>
                  <a:pt x="10695" y="1203158"/>
                  <a:pt x="0" y="1251284"/>
                </a:cubicBezTo>
                <a:cubicBezTo>
                  <a:pt x="69432" y="2362164"/>
                  <a:pt x="-22314" y="1393249"/>
                  <a:pt x="80211" y="1957137"/>
                </a:cubicBezTo>
                <a:cubicBezTo>
                  <a:pt x="108442" y="2112409"/>
                  <a:pt x="75466" y="2097676"/>
                  <a:pt x="128337" y="2229853"/>
                </a:cubicBezTo>
                <a:cubicBezTo>
                  <a:pt x="146100" y="2274260"/>
                  <a:pt x="158686" y="2324369"/>
                  <a:pt x="192506" y="2358189"/>
                </a:cubicBezTo>
                <a:cubicBezTo>
                  <a:pt x="284038" y="2449721"/>
                  <a:pt x="377610" y="2549534"/>
                  <a:pt x="497306" y="2598821"/>
                </a:cubicBezTo>
                <a:cubicBezTo>
                  <a:pt x="588211" y="2636253"/>
                  <a:pt x="675936" y="2682605"/>
                  <a:pt x="770021" y="2711116"/>
                </a:cubicBezTo>
                <a:cubicBezTo>
                  <a:pt x="927178" y="2758739"/>
                  <a:pt x="1120794" y="2769865"/>
                  <a:pt x="1283369" y="2775284"/>
                </a:cubicBezTo>
                <a:lnTo>
                  <a:pt x="2470485" y="2807368"/>
                </a:lnTo>
                <a:cubicBezTo>
                  <a:pt x="2582780" y="2791326"/>
                  <a:pt x="2697565" y="2787710"/>
                  <a:pt x="2807369" y="2759242"/>
                </a:cubicBezTo>
                <a:cubicBezTo>
                  <a:pt x="2946751" y="2723106"/>
                  <a:pt x="2878683" y="2715248"/>
                  <a:pt x="2919664" y="2646947"/>
                </a:cubicBezTo>
                <a:cubicBezTo>
                  <a:pt x="2943331" y="2607503"/>
                  <a:pt x="2973137" y="2572084"/>
                  <a:pt x="2999874" y="2534653"/>
                </a:cubicBezTo>
                <a:cubicBezTo>
                  <a:pt x="3041530" y="2326371"/>
                  <a:pt x="2989099" y="2566982"/>
                  <a:pt x="3128211" y="2149642"/>
                </a:cubicBezTo>
                <a:cubicBezTo>
                  <a:pt x="3170155" y="2023809"/>
                  <a:pt x="3142895" y="2082389"/>
                  <a:pt x="3208421" y="1973179"/>
                </a:cubicBezTo>
                <a:cubicBezTo>
                  <a:pt x="3213769" y="1951789"/>
                  <a:pt x="3218407" y="1930210"/>
                  <a:pt x="3224464" y="1909010"/>
                </a:cubicBezTo>
                <a:cubicBezTo>
                  <a:pt x="3229110" y="1892751"/>
                  <a:pt x="3240506" y="1877794"/>
                  <a:pt x="3240506" y="1860884"/>
                </a:cubicBezTo>
                <a:cubicBezTo>
                  <a:pt x="3240506" y="1753803"/>
                  <a:pt x="3235872" y="1646514"/>
                  <a:pt x="3224464" y="1540042"/>
                </a:cubicBezTo>
                <a:cubicBezTo>
                  <a:pt x="3219766" y="1496197"/>
                  <a:pt x="3202479" y="1454628"/>
                  <a:pt x="3192379" y="1411705"/>
                </a:cubicBezTo>
                <a:cubicBezTo>
                  <a:pt x="3181087" y="1363715"/>
                  <a:pt x="3169380" y="1315782"/>
                  <a:pt x="3160295" y="1267326"/>
                </a:cubicBezTo>
                <a:cubicBezTo>
                  <a:pt x="3153327" y="1230162"/>
                  <a:pt x="3150002" y="1192404"/>
                  <a:pt x="3144253" y="1155032"/>
                </a:cubicBezTo>
                <a:cubicBezTo>
                  <a:pt x="3139307" y="1122883"/>
                  <a:pt x="3132811" y="1090979"/>
                  <a:pt x="3128211" y="1058779"/>
                </a:cubicBezTo>
                <a:cubicBezTo>
                  <a:pt x="3122114" y="1016100"/>
                  <a:pt x="3125802" y="971342"/>
                  <a:pt x="3112169" y="930442"/>
                </a:cubicBezTo>
                <a:cubicBezTo>
                  <a:pt x="3103714" y="905077"/>
                  <a:pt x="3080084" y="887663"/>
                  <a:pt x="3064042" y="866274"/>
                </a:cubicBezTo>
                <a:cubicBezTo>
                  <a:pt x="3048000" y="802105"/>
                  <a:pt x="3055602" y="726683"/>
                  <a:pt x="3015916" y="673768"/>
                </a:cubicBezTo>
                <a:cubicBezTo>
                  <a:pt x="2999874" y="652379"/>
                  <a:pt x="2986696" y="628506"/>
                  <a:pt x="2967790" y="609600"/>
                </a:cubicBezTo>
                <a:cubicBezTo>
                  <a:pt x="2954157" y="595967"/>
                  <a:pt x="2936404" y="587082"/>
                  <a:pt x="2919664" y="577516"/>
                </a:cubicBezTo>
                <a:cubicBezTo>
                  <a:pt x="2898901" y="565651"/>
                  <a:pt x="2878352" y="552465"/>
                  <a:pt x="2855495" y="545432"/>
                </a:cubicBezTo>
                <a:cubicBezTo>
                  <a:pt x="2756261" y="514898"/>
                  <a:pt x="2683755" y="509927"/>
                  <a:pt x="2582779" y="497305"/>
                </a:cubicBezTo>
                <a:cubicBezTo>
                  <a:pt x="2550695" y="481263"/>
                  <a:pt x="2519832" y="462501"/>
                  <a:pt x="2486527" y="449179"/>
                </a:cubicBezTo>
                <a:cubicBezTo>
                  <a:pt x="2466056" y="440991"/>
                  <a:pt x="2443558" y="439194"/>
                  <a:pt x="2422358" y="433137"/>
                </a:cubicBezTo>
                <a:cubicBezTo>
                  <a:pt x="2406099" y="428492"/>
                  <a:pt x="2390274" y="422442"/>
                  <a:pt x="2374232" y="417095"/>
                </a:cubicBezTo>
                <a:cubicBezTo>
                  <a:pt x="2284459" y="357245"/>
                  <a:pt x="2363333" y="402766"/>
                  <a:pt x="2213811" y="352926"/>
                </a:cubicBezTo>
                <a:cubicBezTo>
                  <a:pt x="1950416" y="265129"/>
                  <a:pt x="2293042" y="372612"/>
                  <a:pt x="2069432" y="288758"/>
                </a:cubicBezTo>
                <a:cubicBezTo>
                  <a:pt x="2048788" y="281017"/>
                  <a:pt x="2026463" y="278773"/>
                  <a:pt x="2005264" y="272716"/>
                </a:cubicBezTo>
                <a:cubicBezTo>
                  <a:pt x="1989005" y="268070"/>
                  <a:pt x="1973179" y="262021"/>
                  <a:pt x="1957137" y="256674"/>
                </a:cubicBezTo>
                <a:cubicBezTo>
                  <a:pt x="1839896" y="178511"/>
                  <a:pt x="1987302" y="273910"/>
                  <a:pt x="1844842" y="192505"/>
                </a:cubicBezTo>
                <a:cubicBezTo>
                  <a:pt x="1785605" y="158656"/>
                  <a:pt x="1803062" y="154779"/>
                  <a:pt x="1732548" y="128337"/>
                </a:cubicBezTo>
                <a:cubicBezTo>
                  <a:pt x="1711904" y="120596"/>
                  <a:pt x="1689579" y="118352"/>
                  <a:pt x="1668379" y="112295"/>
                </a:cubicBezTo>
                <a:cubicBezTo>
                  <a:pt x="1652120" y="107650"/>
                  <a:pt x="1636993" y="98644"/>
                  <a:pt x="1620253" y="96253"/>
                </a:cubicBezTo>
                <a:cubicBezTo>
                  <a:pt x="1561783" y="87900"/>
                  <a:pt x="1502611" y="85558"/>
                  <a:pt x="1443790" y="80210"/>
                </a:cubicBezTo>
                <a:cubicBezTo>
                  <a:pt x="1427748" y="74863"/>
                  <a:pt x="1410789" y="71730"/>
                  <a:pt x="1395664" y="64168"/>
                </a:cubicBezTo>
                <a:cubicBezTo>
                  <a:pt x="1378419" y="55546"/>
                  <a:pt x="1366138" y="37157"/>
                  <a:pt x="1347537" y="32084"/>
                </a:cubicBezTo>
                <a:cubicBezTo>
                  <a:pt x="1293563" y="17364"/>
                  <a:pt x="1003091" y="606"/>
                  <a:pt x="994611" y="0"/>
                </a:cubicBezTo>
                <a:cubicBezTo>
                  <a:pt x="962527" y="5347"/>
                  <a:pt x="929216" y="5756"/>
                  <a:pt x="898358" y="16042"/>
                </a:cubicBezTo>
                <a:cubicBezTo>
                  <a:pt x="880067" y="22139"/>
                  <a:pt x="867477" y="39504"/>
                  <a:pt x="850232" y="48126"/>
                </a:cubicBezTo>
                <a:cubicBezTo>
                  <a:pt x="835107" y="55688"/>
                  <a:pt x="818148" y="58821"/>
                  <a:pt x="802106" y="64168"/>
                </a:cubicBezTo>
                <a:lnTo>
                  <a:pt x="802106" y="64168"/>
                </a:lnTo>
                <a:lnTo>
                  <a:pt x="802106" y="64168"/>
                </a:lnTo>
                <a:lnTo>
                  <a:pt x="802106" y="32084"/>
                </a:ln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7C546A-ECBD-65E9-2354-343B17CC3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130" y="2369974"/>
            <a:ext cx="1052095" cy="10520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B281C0-87C9-FB05-0B6C-B47C3FE10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187698">
            <a:off x="2009009" y="3949202"/>
            <a:ext cx="950179" cy="1052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ABB7D9-597C-5F73-BDE7-6878BD9F8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530" y="1816521"/>
            <a:ext cx="1052095" cy="10520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3EF0D0-BAA3-E7C5-D8CD-18CA0C986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023527">
            <a:off x="2465497" y="1446718"/>
            <a:ext cx="1052095" cy="105209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7FBD4F2-8B98-E034-985E-DE7CBA227A4C}"/>
              </a:ext>
            </a:extLst>
          </p:cNvPr>
          <p:cNvCxnSpPr/>
          <p:nvPr/>
        </p:nvCxnSpPr>
        <p:spPr>
          <a:xfrm>
            <a:off x="2651625" y="2342568"/>
            <a:ext cx="733663" cy="553453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9759B28-4354-0609-DAD2-951E5535DF0E}"/>
              </a:ext>
            </a:extLst>
          </p:cNvPr>
          <p:cNvCxnSpPr>
            <a:cxnSpLocks/>
          </p:cNvCxnSpPr>
          <p:nvPr/>
        </p:nvCxnSpPr>
        <p:spPr>
          <a:xfrm>
            <a:off x="2499227" y="2894970"/>
            <a:ext cx="886061" cy="649585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31383807-861D-CBF6-4B75-75A3317B8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023527">
            <a:off x="3011638" y="2504505"/>
            <a:ext cx="1052095" cy="1052095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1B3E993-6BF0-3E8E-F5A2-FF7791E4A447}"/>
              </a:ext>
            </a:extLst>
          </p:cNvPr>
          <p:cNvCxnSpPr>
            <a:cxnSpLocks/>
          </p:cNvCxnSpPr>
          <p:nvPr/>
        </p:nvCxnSpPr>
        <p:spPr>
          <a:xfrm flipV="1">
            <a:off x="3908345" y="2619294"/>
            <a:ext cx="1705118" cy="63158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6C45993-5AD0-E785-D72E-BE5C5F83C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42443">
            <a:off x="4732821" y="2636987"/>
            <a:ext cx="1281574" cy="1052095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87C890A-65A2-9A2F-DD68-062C1F92782A}"/>
              </a:ext>
            </a:extLst>
          </p:cNvPr>
          <p:cNvCxnSpPr>
            <a:cxnSpLocks/>
          </p:cNvCxnSpPr>
          <p:nvPr/>
        </p:nvCxnSpPr>
        <p:spPr>
          <a:xfrm>
            <a:off x="1397721" y="3518678"/>
            <a:ext cx="1416173" cy="831863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67AD22A-5DAE-642D-B1B6-69F242071E03}"/>
              </a:ext>
            </a:extLst>
          </p:cNvPr>
          <p:cNvCxnSpPr>
            <a:cxnSpLocks/>
          </p:cNvCxnSpPr>
          <p:nvPr/>
        </p:nvCxnSpPr>
        <p:spPr>
          <a:xfrm flipV="1">
            <a:off x="2654471" y="4463617"/>
            <a:ext cx="873439" cy="42944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34716438-376B-95D9-4AC2-38107C6B2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983602">
            <a:off x="3276452" y="4374614"/>
            <a:ext cx="1177983" cy="1052095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0092642-6F3A-1FD3-D023-5E4BC8593D1B}"/>
              </a:ext>
            </a:extLst>
          </p:cNvPr>
          <p:cNvCxnSpPr>
            <a:cxnSpLocks/>
          </p:cNvCxnSpPr>
          <p:nvPr/>
        </p:nvCxnSpPr>
        <p:spPr>
          <a:xfrm flipH="1">
            <a:off x="1694824" y="4893057"/>
            <a:ext cx="959903" cy="356904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CE8F6A5-3C11-B76D-1900-E33D624C8E09}"/>
              </a:ext>
            </a:extLst>
          </p:cNvPr>
          <p:cNvCxnSpPr>
            <a:cxnSpLocks/>
          </p:cNvCxnSpPr>
          <p:nvPr/>
        </p:nvCxnSpPr>
        <p:spPr>
          <a:xfrm flipV="1">
            <a:off x="4266220" y="4737668"/>
            <a:ext cx="550688" cy="796223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2CF44D45-92E0-AD7A-23E3-2E04C219B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991766">
            <a:off x="3710189" y="1581252"/>
            <a:ext cx="1198601" cy="1052095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C9EC857A-2337-2099-8B4C-358C700ACE26}"/>
              </a:ext>
            </a:extLst>
          </p:cNvPr>
          <p:cNvSpPr txBox="1"/>
          <p:nvPr/>
        </p:nvSpPr>
        <p:spPr>
          <a:xfrm>
            <a:off x="6096000" y="1219069"/>
            <a:ext cx="2148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T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Energy imparted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591FDFF-7371-850F-40E4-7115DD725A3A}"/>
              </a:ext>
            </a:extLst>
          </p:cNvPr>
          <p:cNvSpPr txBox="1"/>
          <p:nvPr/>
        </p:nvSpPr>
        <p:spPr>
          <a:xfrm>
            <a:off x="6145909" y="1621843"/>
            <a:ext cx="5601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dirty="0">
                <a:latin typeface="Lucida Grande" panose="020B0600040502020204" pitchFamily="34" charset="0"/>
                <a:cs typeface="Lucida Grande" panose="020B0600040502020204" pitchFamily="34" charset="0"/>
              </a:rPr>
              <a:t>Related to the fraction of energy kinetic energy that is </a:t>
            </a:r>
            <a:r>
              <a:rPr lang="en-PT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imparted</a:t>
            </a:r>
            <a:r>
              <a:rPr lang="en-PT" dirty="0">
                <a:latin typeface="Lucida Grande" panose="020B0600040502020204" pitchFamily="34" charset="0"/>
                <a:cs typeface="Lucida Grande" panose="020B0600040502020204" pitchFamily="34" charset="0"/>
              </a:rPr>
              <a:t> in the volume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AFC6718-3007-3C32-EE23-A948364A0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037083">
            <a:off x="2483288" y="3473375"/>
            <a:ext cx="1281574" cy="1052095"/>
          </a:xfrm>
          <a:prstGeom prst="rect">
            <a:avLst/>
          </a:prstGeom>
        </p:spPr>
      </p:pic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B4D4FF35-2DD3-19FD-1586-6BB0785F4BE7}"/>
              </a:ext>
            </a:extLst>
          </p:cNvPr>
          <p:cNvCxnSpPr>
            <a:cxnSpLocks/>
          </p:cNvCxnSpPr>
          <p:nvPr/>
        </p:nvCxnSpPr>
        <p:spPr>
          <a:xfrm>
            <a:off x="4789704" y="4755142"/>
            <a:ext cx="886061" cy="649585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5" name="Picture 64">
            <a:extLst>
              <a:ext uri="{FF2B5EF4-FFF2-40B4-BE49-F238E27FC236}">
                <a16:creationId xmlns:a16="http://schemas.microsoft.com/office/drawing/2014/main" id="{CC41D109-CFF6-2ED1-059F-963E16C10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251479">
            <a:off x="4014010" y="3662812"/>
            <a:ext cx="1281574" cy="105209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3FFF5672-7E5B-CC45-49AE-C62AC2EEF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5895" y="2770446"/>
            <a:ext cx="1986878" cy="28648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4AF3A738-ABF7-4516-4D86-287BDD755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374" y="1589537"/>
            <a:ext cx="1705118" cy="259111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94CA23F-61C5-935D-C7F5-CD6810CA8C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8653" y="5773211"/>
            <a:ext cx="1827851" cy="254096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7C9277D8-88EC-3F5C-0ADA-3566B9317BA8}"/>
              </a:ext>
            </a:extLst>
          </p:cNvPr>
          <p:cNvSpPr txBox="1"/>
          <p:nvPr/>
        </p:nvSpPr>
        <p:spPr>
          <a:xfrm>
            <a:off x="6145909" y="3589350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T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Absorbed dose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E33F22A3-B51A-B9E5-DA37-58CCD4EA3D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2393" y="4135968"/>
            <a:ext cx="2827951" cy="627504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CBE9A8CC-5539-B740-14DA-5CA6C5D99C7D}"/>
              </a:ext>
            </a:extLst>
          </p:cNvPr>
          <p:cNvSpPr txBox="1"/>
          <p:nvPr/>
        </p:nvSpPr>
        <p:spPr>
          <a:xfrm>
            <a:off x="6096000" y="5558283"/>
            <a:ext cx="5398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dirty="0">
                <a:latin typeface="Lucida Grande" panose="020B0600040502020204" pitchFamily="34" charset="0"/>
                <a:cs typeface="Lucida Grande" panose="020B0600040502020204" pitchFamily="34" charset="0"/>
              </a:rPr>
              <a:t>Dose is defined in a </a:t>
            </a:r>
            <a:r>
              <a:rPr lang="en-PT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point</a:t>
            </a:r>
            <a:r>
              <a:rPr lang="en-PT" dirty="0">
                <a:latin typeface="Lucida Grande" panose="020B0600040502020204" pitchFamily="34" charset="0"/>
                <a:cs typeface="Lucida Grande" panose="020B0600040502020204" pitchFamily="34" charset="0"/>
              </a:rPr>
              <a:t> as an average value of </a:t>
            </a:r>
            <a:r>
              <a:rPr lang="en-PT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stochastic</a:t>
            </a:r>
            <a:r>
              <a:rPr lang="en-PT" dirty="0">
                <a:latin typeface="Lucida Grande" panose="020B0600040502020204" pitchFamily="34" charset="0"/>
                <a:cs typeface="Lucida Grande" panose="020B0600040502020204" pitchFamily="34" charset="0"/>
              </a:rPr>
              <a:t> processes in a (small) volume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2AA5B3E-C413-7F71-15A3-6CD7024FBF90}"/>
              </a:ext>
            </a:extLst>
          </p:cNvPr>
          <p:cNvSpPr txBox="1"/>
          <p:nvPr/>
        </p:nvSpPr>
        <p:spPr>
          <a:xfrm>
            <a:off x="9666466" y="5000155"/>
            <a:ext cx="2034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T" dirty="0">
                <a:latin typeface="Lucida Grande" panose="020B0600040502020204" pitchFamily="34" charset="0"/>
                <a:cs typeface="Lucida Grande" panose="020B0600040502020204" pitchFamily="34" charset="0"/>
              </a:rPr>
              <a:t>SI unit: Gy (gray)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98652C1B-512B-1AD1-A5F6-69DA71F6D6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0303" y="4948382"/>
            <a:ext cx="393700" cy="215900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8A361F9F-6396-C42D-C54B-BE0021CBDF86}"/>
              </a:ext>
            </a:extLst>
          </p:cNvPr>
          <p:cNvSpPr/>
          <p:nvPr/>
        </p:nvSpPr>
        <p:spPr>
          <a:xfrm>
            <a:off x="7282543" y="4023997"/>
            <a:ext cx="3510643" cy="90171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lumMod val="62000"/>
                  <a:alpha val="43000"/>
                </a:schemeClr>
              </a:gs>
              <a:gs pos="100000">
                <a:schemeClr val="accent2">
                  <a:tint val="37000"/>
                  <a:satMod val="300000"/>
                  <a:alpha val="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309312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D52FEF-4549-3C96-514A-0D3610CB7009}"/>
              </a:ext>
            </a:extLst>
          </p:cNvPr>
          <p:cNvSpPr txBox="1"/>
          <p:nvPr/>
        </p:nvSpPr>
        <p:spPr>
          <a:xfrm>
            <a:off x="555985" y="368476"/>
            <a:ext cx="35026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Lucida Grande" panose="020B0600040502020204" pitchFamily="34" charset="0"/>
                <a:ea typeface="Palatino" pitchFamily="2" charset="77"/>
                <a:cs typeface="Lucida Grande" panose="020B0600040502020204" pitchFamily="34" charset="0"/>
              </a:rPr>
              <a:t>Stopping power</a:t>
            </a:r>
            <a:endParaRPr lang="en-PT" sz="3000" b="1" dirty="0">
              <a:solidFill>
                <a:schemeClr val="tx2">
                  <a:lumMod val="75000"/>
                </a:schemeClr>
              </a:solidFill>
              <a:latin typeface="Lucida Grande" panose="020B0600040502020204" pitchFamily="34" charset="0"/>
              <a:ea typeface="Palatino" pitchFamily="2" charset="77"/>
              <a:cs typeface="Lucida Grande" panose="020B0600040502020204" pitchFamily="34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B50954CD-9403-88DB-CCC5-A8D647D3E179}"/>
              </a:ext>
            </a:extLst>
          </p:cNvPr>
          <p:cNvSpPr/>
          <p:nvPr/>
        </p:nvSpPr>
        <p:spPr>
          <a:xfrm>
            <a:off x="1973178" y="1805827"/>
            <a:ext cx="3502669" cy="3464550"/>
          </a:xfrm>
          <a:custGeom>
            <a:avLst/>
            <a:gdLst>
              <a:gd name="connsiteX0" fmla="*/ 802106 w 3240506"/>
              <a:gd name="connsiteY0" fmla="*/ 32084 h 2807368"/>
              <a:gd name="connsiteX1" fmla="*/ 802106 w 3240506"/>
              <a:gd name="connsiteY1" fmla="*/ 32084 h 2807368"/>
              <a:gd name="connsiteX2" fmla="*/ 657727 w 3240506"/>
              <a:gd name="connsiteY2" fmla="*/ 112295 h 2807368"/>
              <a:gd name="connsiteX3" fmla="*/ 529390 w 3240506"/>
              <a:gd name="connsiteY3" fmla="*/ 256674 h 2807368"/>
              <a:gd name="connsiteX4" fmla="*/ 465221 w 3240506"/>
              <a:gd name="connsiteY4" fmla="*/ 320842 h 2807368"/>
              <a:gd name="connsiteX5" fmla="*/ 385011 w 3240506"/>
              <a:gd name="connsiteY5" fmla="*/ 433137 h 2807368"/>
              <a:gd name="connsiteX6" fmla="*/ 304800 w 3240506"/>
              <a:gd name="connsiteY6" fmla="*/ 577516 h 2807368"/>
              <a:gd name="connsiteX7" fmla="*/ 240632 w 3240506"/>
              <a:gd name="connsiteY7" fmla="*/ 641684 h 2807368"/>
              <a:gd name="connsiteX8" fmla="*/ 160421 w 3240506"/>
              <a:gd name="connsiteY8" fmla="*/ 770021 h 2807368"/>
              <a:gd name="connsiteX9" fmla="*/ 112295 w 3240506"/>
              <a:gd name="connsiteY9" fmla="*/ 834189 h 2807368"/>
              <a:gd name="connsiteX10" fmla="*/ 32085 w 3240506"/>
              <a:gd name="connsiteY10" fmla="*/ 1106905 h 2807368"/>
              <a:gd name="connsiteX11" fmla="*/ 0 w 3240506"/>
              <a:gd name="connsiteY11" fmla="*/ 1251284 h 2807368"/>
              <a:gd name="connsiteX12" fmla="*/ 80211 w 3240506"/>
              <a:gd name="connsiteY12" fmla="*/ 1957137 h 2807368"/>
              <a:gd name="connsiteX13" fmla="*/ 128337 w 3240506"/>
              <a:gd name="connsiteY13" fmla="*/ 2229853 h 2807368"/>
              <a:gd name="connsiteX14" fmla="*/ 192506 w 3240506"/>
              <a:gd name="connsiteY14" fmla="*/ 2358189 h 2807368"/>
              <a:gd name="connsiteX15" fmla="*/ 497306 w 3240506"/>
              <a:gd name="connsiteY15" fmla="*/ 2598821 h 2807368"/>
              <a:gd name="connsiteX16" fmla="*/ 770021 w 3240506"/>
              <a:gd name="connsiteY16" fmla="*/ 2711116 h 2807368"/>
              <a:gd name="connsiteX17" fmla="*/ 1283369 w 3240506"/>
              <a:gd name="connsiteY17" fmla="*/ 2775284 h 2807368"/>
              <a:gd name="connsiteX18" fmla="*/ 2470485 w 3240506"/>
              <a:gd name="connsiteY18" fmla="*/ 2807368 h 2807368"/>
              <a:gd name="connsiteX19" fmla="*/ 2807369 w 3240506"/>
              <a:gd name="connsiteY19" fmla="*/ 2759242 h 2807368"/>
              <a:gd name="connsiteX20" fmla="*/ 2919664 w 3240506"/>
              <a:gd name="connsiteY20" fmla="*/ 2646947 h 2807368"/>
              <a:gd name="connsiteX21" fmla="*/ 2999874 w 3240506"/>
              <a:gd name="connsiteY21" fmla="*/ 2534653 h 2807368"/>
              <a:gd name="connsiteX22" fmla="*/ 3128211 w 3240506"/>
              <a:gd name="connsiteY22" fmla="*/ 2149642 h 2807368"/>
              <a:gd name="connsiteX23" fmla="*/ 3208421 w 3240506"/>
              <a:gd name="connsiteY23" fmla="*/ 1973179 h 2807368"/>
              <a:gd name="connsiteX24" fmla="*/ 3224464 w 3240506"/>
              <a:gd name="connsiteY24" fmla="*/ 1909010 h 2807368"/>
              <a:gd name="connsiteX25" fmla="*/ 3240506 w 3240506"/>
              <a:gd name="connsiteY25" fmla="*/ 1860884 h 2807368"/>
              <a:gd name="connsiteX26" fmla="*/ 3224464 w 3240506"/>
              <a:gd name="connsiteY26" fmla="*/ 1540042 h 2807368"/>
              <a:gd name="connsiteX27" fmla="*/ 3192379 w 3240506"/>
              <a:gd name="connsiteY27" fmla="*/ 1411705 h 2807368"/>
              <a:gd name="connsiteX28" fmla="*/ 3160295 w 3240506"/>
              <a:gd name="connsiteY28" fmla="*/ 1267326 h 2807368"/>
              <a:gd name="connsiteX29" fmla="*/ 3144253 w 3240506"/>
              <a:gd name="connsiteY29" fmla="*/ 1155032 h 2807368"/>
              <a:gd name="connsiteX30" fmla="*/ 3128211 w 3240506"/>
              <a:gd name="connsiteY30" fmla="*/ 1058779 h 2807368"/>
              <a:gd name="connsiteX31" fmla="*/ 3112169 w 3240506"/>
              <a:gd name="connsiteY31" fmla="*/ 930442 h 2807368"/>
              <a:gd name="connsiteX32" fmla="*/ 3064042 w 3240506"/>
              <a:gd name="connsiteY32" fmla="*/ 866274 h 2807368"/>
              <a:gd name="connsiteX33" fmla="*/ 3015916 w 3240506"/>
              <a:gd name="connsiteY33" fmla="*/ 673768 h 2807368"/>
              <a:gd name="connsiteX34" fmla="*/ 2967790 w 3240506"/>
              <a:gd name="connsiteY34" fmla="*/ 609600 h 2807368"/>
              <a:gd name="connsiteX35" fmla="*/ 2919664 w 3240506"/>
              <a:gd name="connsiteY35" fmla="*/ 577516 h 2807368"/>
              <a:gd name="connsiteX36" fmla="*/ 2855495 w 3240506"/>
              <a:gd name="connsiteY36" fmla="*/ 545432 h 2807368"/>
              <a:gd name="connsiteX37" fmla="*/ 2582779 w 3240506"/>
              <a:gd name="connsiteY37" fmla="*/ 497305 h 2807368"/>
              <a:gd name="connsiteX38" fmla="*/ 2486527 w 3240506"/>
              <a:gd name="connsiteY38" fmla="*/ 449179 h 2807368"/>
              <a:gd name="connsiteX39" fmla="*/ 2422358 w 3240506"/>
              <a:gd name="connsiteY39" fmla="*/ 433137 h 2807368"/>
              <a:gd name="connsiteX40" fmla="*/ 2374232 w 3240506"/>
              <a:gd name="connsiteY40" fmla="*/ 417095 h 2807368"/>
              <a:gd name="connsiteX41" fmla="*/ 2213811 w 3240506"/>
              <a:gd name="connsiteY41" fmla="*/ 352926 h 2807368"/>
              <a:gd name="connsiteX42" fmla="*/ 2069432 w 3240506"/>
              <a:gd name="connsiteY42" fmla="*/ 288758 h 2807368"/>
              <a:gd name="connsiteX43" fmla="*/ 2005264 w 3240506"/>
              <a:gd name="connsiteY43" fmla="*/ 272716 h 2807368"/>
              <a:gd name="connsiteX44" fmla="*/ 1957137 w 3240506"/>
              <a:gd name="connsiteY44" fmla="*/ 256674 h 2807368"/>
              <a:gd name="connsiteX45" fmla="*/ 1844842 w 3240506"/>
              <a:gd name="connsiteY45" fmla="*/ 192505 h 2807368"/>
              <a:gd name="connsiteX46" fmla="*/ 1732548 w 3240506"/>
              <a:gd name="connsiteY46" fmla="*/ 128337 h 2807368"/>
              <a:gd name="connsiteX47" fmla="*/ 1668379 w 3240506"/>
              <a:gd name="connsiteY47" fmla="*/ 112295 h 2807368"/>
              <a:gd name="connsiteX48" fmla="*/ 1620253 w 3240506"/>
              <a:gd name="connsiteY48" fmla="*/ 96253 h 2807368"/>
              <a:gd name="connsiteX49" fmla="*/ 1443790 w 3240506"/>
              <a:gd name="connsiteY49" fmla="*/ 80210 h 2807368"/>
              <a:gd name="connsiteX50" fmla="*/ 1395664 w 3240506"/>
              <a:gd name="connsiteY50" fmla="*/ 64168 h 2807368"/>
              <a:gd name="connsiteX51" fmla="*/ 1347537 w 3240506"/>
              <a:gd name="connsiteY51" fmla="*/ 32084 h 2807368"/>
              <a:gd name="connsiteX52" fmla="*/ 994611 w 3240506"/>
              <a:gd name="connsiteY52" fmla="*/ 0 h 2807368"/>
              <a:gd name="connsiteX53" fmla="*/ 898358 w 3240506"/>
              <a:gd name="connsiteY53" fmla="*/ 16042 h 2807368"/>
              <a:gd name="connsiteX54" fmla="*/ 850232 w 3240506"/>
              <a:gd name="connsiteY54" fmla="*/ 48126 h 2807368"/>
              <a:gd name="connsiteX55" fmla="*/ 802106 w 3240506"/>
              <a:gd name="connsiteY55" fmla="*/ 64168 h 2807368"/>
              <a:gd name="connsiteX56" fmla="*/ 802106 w 3240506"/>
              <a:gd name="connsiteY56" fmla="*/ 64168 h 2807368"/>
              <a:gd name="connsiteX57" fmla="*/ 802106 w 3240506"/>
              <a:gd name="connsiteY57" fmla="*/ 64168 h 2807368"/>
              <a:gd name="connsiteX58" fmla="*/ 802106 w 3240506"/>
              <a:gd name="connsiteY58" fmla="*/ 32084 h 2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240506" h="2807368">
                <a:moveTo>
                  <a:pt x="802106" y="32084"/>
                </a:moveTo>
                <a:lnTo>
                  <a:pt x="802106" y="32084"/>
                </a:lnTo>
                <a:cubicBezTo>
                  <a:pt x="753980" y="58821"/>
                  <a:pt x="702993" y="80957"/>
                  <a:pt x="657727" y="112295"/>
                </a:cubicBezTo>
                <a:cubicBezTo>
                  <a:pt x="610989" y="144652"/>
                  <a:pt x="565318" y="216255"/>
                  <a:pt x="529390" y="256674"/>
                </a:cubicBezTo>
                <a:cubicBezTo>
                  <a:pt x="509293" y="279283"/>
                  <a:pt x="485140" y="298077"/>
                  <a:pt x="465221" y="320842"/>
                </a:cubicBezTo>
                <a:cubicBezTo>
                  <a:pt x="449818" y="338445"/>
                  <a:pt x="399986" y="407465"/>
                  <a:pt x="385011" y="433137"/>
                </a:cubicBezTo>
                <a:cubicBezTo>
                  <a:pt x="357271" y="480692"/>
                  <a:pt x="336138" y="532251"/>
                  <a:pt x="304800" y="577516"/>
                </a:cubicBezTo>
                <a:cubicBezTo>
                  <a:pt x="287582" y="602387"/>
                  <a:pt x="258781" y="617485"/>
                  <a:pt x="240632" y="641684"/>
                </a:cubicBezTo>
                <a:cubicBezTo>
                  <a:pt x="210364" y="682042"/>
                  <a:pt x="188404" y="728047"/>
                  <a:pt x="160421" y="770021"/>
                </a:cubicBezTo>
                <a:cubicBezTo>
                  <a:pt x="145590" y="792267"/>
                  <a:pt x="125279" y="810817"/>
                  <a:pt x="112295" y="834189"/>
                </a:cubicBezTo>
                <a:cubicBezTo>
                  <a:pt x="74169" y="902817"/>
                  <a:pt x="44651" y="1054127"/>
                  <a:pt x="32085" y="1106905"/>
                </a:cubicBezTo>
                <a:cubicBezTo>
                  <a:pt x="20666" y="1154865"/>
                  <a:pt x="10695" y="1203158"/>
                  <a:pt x="0" y="1251284"/>
                </a:cubicBezTo>
                <a:cubicBezTo>
                  <a:pt x="69432" y="2362164"/>
                  <a:pt x="-22314" y="1393249"/>
                  <a:pt x="80211" y="1957137"/>
                </a:cubicBezTo>
                <a:cubicBezTo>
                  <a:pt x="108442" y="2112409"/>
                  <a:pt x="75466" y="2097676"/>
                  <a:pt x="128337" y="2229853"/>
                </a:cubicBezTo>
                <a:cubicBezTo>
                  <a:pt x="146100" y="2274260"/>
                  <a:pt x="158686" y="2324369"/>
                  <a:pt x="192506" y="2358189"/>
                </a:cubicBezTo>
                <a:cubicBezTo>
                  <a:pt x="284038" y="2449721"/>
                  <a:pt x="377610" y="2549534"/>
                  <a:pt x="497306" y="2598821"/>
                </a:cubicBezTo>
                <a:cubicBezTo>
                  <a:pt x="588211" y="2636253"/>
                  <a:pt x="675936" y="2682605"/>
                  <a:pt x="770021" y="2711116"/>
                </a:cubicBezTo>
                <a:cubicBezTo>
                  <a:pt x="927178" y="2758739"/>
                  <a:pt x="1120794" y="2769865"/>
                  <a:pt x="1283369" y="2775284"/>
                </a:cubicBezTo>
                <a:lnTo>
                  <a:pt x="2470485" y="2807368"/>
                </a:lnTo>
                <a:cubicBezTo>
                  <a:pt x="2582780" y="2791326"/>
                  <a:pt x="2697565" y="2787710"/>
                  <a:pt x="2807369" y="2759242"/>
                </a:cubicBezTo>
                <a:cubicBezTo>
                  <a:pt x="2946751" y="2723106"/>
                  <a:pt x="2878683" y="2715248"/>
                  <a:pt x="2919664" y="2646947"/>
                </a:cubicBezTo>
                <a:cubicBezTo>
                  <a:pt x="2943331" y="2607503"/>
                  <a:pt x="2973137" y="2572084"/>
                  <a:pt x="2999874" y="2534653"/>
                </a:cubicBezTo>
                <a:cubicBezTo>
                  <a:pt x="3041530" y="2326371"/>
                  <a:pt x="2989099" y="2566982"/>
                  <a:pt x="3128211" y="2149642"/>
                </a:cubicBezTo>
                <a:cubicBezTo>
                  <a:pt x="3170155" y="2023809"/>
                  <a:pt x="3142895" y="2082389"/>
                  <a:pt x="3208421" y="1973179"/>
                </a:cubicBezTo>
                <a:cubicBezTo>
                  <a:pt x="3213769" y="1951789"/>
                  <a:pt x="3218407" y="1930210"/>
                  <a:pt x="3224464" y="1909010"/>
                </a:cubicBezTo>
                <a:cubicBezTo>
                  <a:pt x="3229110" y="1892751"/>
                  <a:pt x="3240506" y="1877794"/>
                  <a:pt x="3240506" y="1860884"/>
                </a:cubicBezTo>
                <a:cubicBezTo>
                  <a:pt x="3240506" y="1753803"/>
                  <a:pt x="3235872" y="1646514"/>
                  <a:pt x="3224464" y="1540042"/>
                </a:cubicBezTo>
                <a:cubicBezTo>
                  <a:pt x="3219766" y="1496197"/>
                  <a:pt x="3202479" y="1454628"/>
                  <a:pt x="3192379" y="1411705"/>
                </a:cubicBezTo>
                <a:cubicBezTo>
                  <a:pt x="3181087" y="1363715"/>
                  <a:pt x="3169380" y="1315782"/>
                  <a:pt x="3160295" y="1267326"/>
                </a:cubicBezTo>
                <a:cubicBezTo>
                  <a:pt x="3153327" y="1230162"/>
                  <a:pt x="3150002" y="1192404"/>
                  <a:pt x="3144253" y="1155032"/>
                </a:cubicBezTo>
                <a:cubicBezTo>
                  <a:pt x="3139307" y="1122883"/>
                  <a:pt x="3132811" y="1090979"/>
                  <a:pt x="3128211" y="1058779"/>
                </a:cubicBezTo>
                <a:cubicBezTo>
                  <a:pt x="3122114" y="1016100"/>
                  <a:pt x="3125802" y="971342"/>
                  <a:pt x="3112169" y="930442"/>
                </a:cubicBezTo>
                <a:cubicBezTo>
                  <a:pt x="3103714" y="905077"/>
                  <a:pt x="3080084" y="887663"/>
                  <a:pt x="3064042" y="866274"/>
                </a:cubicBezTo>
                <a:cubicBezTo>
                  <a:pt x="3048000" y="802105"/>
                  <a:pt x="3055602" y="726683"/>
                  <a:pt x="3015916" y="673768"/>
                </a:cubicBezTo>
                <a:cubicBezTo>
                  <a:pt x="2999874" y="652379"/>
                  <a:pt x="2986696" y="628506"/>
                  <a:pt x="2967790" y="609600"/>
                </a:cubicBezTo>
                <a:cubicBezTo>
                  <a:pt x="2954157" y="595967"/>
                  <a:pt x="2936404" y="587082"/>
                  <a:pt x="2919664" y="577516"/>
                </a:cubicBezTo>
                <a:cubicBezTo>
                  <a:pt x="2898901" y="565651"/>
                  <a:pt x="2878352" y="552465"/>
                  <a:pt x="2855495" y="545432"/>
                </a:cubicBezTo>
                <a:cubicBezTo>
                  <a:pt x="2756261" y="514898"/>
                  <a:pt x="2683755" y="509927"/>
                  <a:pt x="2582779" y="497305"/>
                </a:cubicBezTo>
                <a:cubicBezTo>
                  <a:pt x="2550695" y="481263"/>
                  <a:pt x="2519832" y="462501"/>
                  <a:pt x="2486527" y="449179"/>
                </a:cubicBezTo>
                <a:cubicBezTo>
                  <a:pt x="2466056" y="440991"/>
                  <a:pt x="2443558" y="439194"/>
                  <a:pt x="2422358" y="433137"/>
                </a:cubicBezTo>
                <a:cubicBezTo>
                  <a:pt x="2406099" y="428492"/>
                  <a:pt x="2390274" y="422442"/>
                  <a:pt x="2374232" y="417095"/>
                </a:cubicBezTo>
                <a:cubicBezTo>
                  <a:pt x="2284459" y="357245"/>
                  <a:pt x="2363333" y="402766"/>
                  <a:pt x="2213811" y="352926"/>
                </a:cubicBezTo>
                <a:cubicBezTo>
                  <a:pt x="1950416" y="265129"/>
                  <a:pt x="2293042" y="372612"/>
                  <a:pt x="2069432" y="288758"/>
                </a:cubicBezTo>
                <a:cubicBezTo>
                  <a:pt x="2048788" y="281017"/>
                  <a:pt x="2026463" y="278773"/>
                  <a:pt x="2005264" y="272716"/>
                </a:cubicBezTo>
                <a:cubicBezTo>
                  <a:pt x="1989005" y="268070"/>
                  <a:pt x="1973179" y="262021"/>
                  <a:pt x="1957137" y="256674"/>
                </a:cubicBezTo>
                <a:cubicBezTo>
                  <a:pt x="1839896" y="178511"/>
                  <a:pt x="1987302" y="273910"/>
                  <a:pt x="1844842" y="192505"/>
                </a:cubicBezTo>
                <a:cubicBezTo>
                  <a:pt x="1785605" y="158656"/>
                  <a:pt x="1803062" y="154779"/>
                  <a:pt x="1732548" y="128337"/>
                </a:cubicBezTo>
                <a:cubicBezTo>
                  <a:pt x="1711904" y="120596"/>
                  <a:pt x="1689579" y="118352"/>
                  <a:pt x="1668379" y="112295"/>
                </a:cubicBezTo>
                <a:cubicBezTo>
                  <a:pt x="1652120" y="107650"/>
                  <a:pt x="1636993" y="98644"/>
                  <a:pt x="1620253" y="96253"/>
                </a:cubicBezTo>
                <a:cubicBezTo>
                  <a:pt x="1561783" y="87900"/>
                  <a:pt x="1502611" y="85558"/>
                  <a:pt x="1443790" y="80210"/>
                </a:cubicBezTo>
                <a:cubicBezTo>
                  <a:pt x="1427748" y="74863"/>
                  <a:pt x="1410789" y="71730"/>
                  <a:pt x="1395664" y="64168"/>
                </a:cubicBezTo>
                <a:cubicBezTo>
                  <a:pt x="1378419" y="55546"/>
                  <a:pt x="1366138" y="37157"/>
                  <a:pt x="1347537" y="32084"/>
                </a:cubicBezTo>
                <a:cubicBezTo>
                  <a:pt x="1293563" y="17364"/>
                  <a:pt x="1003091" y="606"/>
                  <a:pt x="994611" y="0"/>
                </a:cubicBezTo>
                <a:cubicBezTo>
                  <a:pt x="962527" y="5347"/>
                  <a:pt x="929216" y="5756"/>
                  <a:pt x="898358" y="16042"/>
                </a:cubicBezTo>
                <a:cubicBezTo>
                  <a:pt x="880067" y="22139"/>
                  <a:pt x="867477" y="39504"/>
                  <a:pt x="850232" y="48126"/>
                </a:cubicBezTo>
                <a:cubicBezTo>
                  <a:pt x="835107" y="55688"/>
                  <a:pt x="818148" y="58821"/>
                  <a:pt x="802106" y="64168"/>
                </a:cubicBezTo>
                <a:lnTo>
                  <a:pt x="802106" y="64168"/>
                </a:lnTo>
                <a:lnTo>
                  <a:pt x="802106" y="64168"/>
                </a:lnTo>
                <a:lnTo>
                  <a:pt x="802106" y="32084"/>
                </a:ln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9759B28-4354-0609-DAD2-951E5535DF0E}"/>
              </a:ext>
            </a:extLst>
          </p:cNvPr>
          <p:cNvCxnSpPr>
            <a:cxnSpLocks/>
          </p:cNvCxnSpPr>
          <p:nvPr/>
        </p:nvCxnSpPr>
        <p:spPr>
          <a:xfrm>
            <a:off x="1732329" y="2370443"/>
            <a:ext cx="4192990" cy="2599996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31383807-861D-CBF6-4B75-75A3317B8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402372">
            <a:off x="2388461" y="3885805"/>
            <a:ext cx="1109333" cy="1109333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1B3E993-6BF0-3E8E-F5A2-FF7791E4A447}"/>
              </a:ext>
            </a:extLst>
          </p:cNvPr>
          <p:cNvCxnSpPr>
            <a:cxnSpLocks/>
          </p:cNvCxnSpPr>
          <p:nvPr/>
        </p:nvCxnSpPr>
        <p:spPr>
          <a:xfrm>
            <a:off x="2949512" y="3123326"/>
            <a:ext cx="403087" cy="963746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6C45993-5AD0-E785-D72E-BE5C5F83C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710360">
            <a:off x="4652387" y="4374226"/>
            <a:ext cx="1281574" cy="1052095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C9EC857A-2337-2099-8B4C-358C700ACE26}"/>
              </a:ext>
            </a:extLst>
          </p:cNvPr>
          <p:cNvSpPr txBox="1"/>
          <p:nvPr/>
        </p:nvSpPr>
        <p:spPr>
          <a:xfrm>
            <a:off x="6411805" y="982613"/>
            <a:ext cx="1521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T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Energy lost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CC41D109-CFF6-2ED1-059F-963E16C10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81751">
            <a:off x="2875826" y="2311646"/>
            <a:ext cx="1281574" cy="1052095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7C9277D8-88EC-3F5C-0ADA-3566B9317BA8}"/>
              </a:ext>
            </a:extLst>
          </p:cNvPr>
          <p:cNvSpPr txBox="1"/>
          <p:nvPr/>
        </p:nvSpPr>
        <p:spPr>
          <a:xfrm>
            <a:off x="6474809" y="3681721"/>
            <a:ext cx="2053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T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Stopping power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E109C69-94C7-CA09-5414-287FD546DE7C}"/>
              </a:ext>
            </a:extLst>
          </p:cNvPr>
          <p:cNvCxnSpPr>
            <a:cxnSpLocks/>
          </p:cNvCxnSpPr>
          <p:nvPr/>
        </p:nvCxnSpPr>
        <p:spPr>
          <a:xfrm>
            <a:off x="3360207" y="4107164"/>
            <a:ext cx="877809" cy="209342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4FFE315-92F4-4ECA-2812-7888AA4A4A47}"/>
              </a:ext>
            </a:extLst>
          </p:cNvPr>
          <p:cNvCxnSpPr>
            <a:cxnSpLocks/>
          </p:cNvCxnSpPr>
          <p:nvPr/>
        </p:nvCxnSpPr>
        <p:spPr>
          <a:xfrm flipV="1">
            <a:off x="5083804" y="4143689"/>
            <a:ext cx="767514" cy="248728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C67CEFE5-1E30-C172-12D0-2CA9E068C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81751">
            <a:off x="3861325" y="2963623"/>
            <a:ext cx="1281574" cy="1052095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07B8C15-0EE2-02B0-D66F-C73A802895B9}"/>
              </a:ext>
            </a:extLst>
          </p:cNvPr>
          <p:cNvCxnSpPr>
            <a:cxnSpLocks/>
          </p:cNvCxnSpPr>
          <p:nvPr/>
        </p:nvCxnSpPr>
        <p:spPr>
          <a:xfrm flipH="1" flipV="1">
            <a:off x="4658518" y="2184065"/>
            <a:ext cx="407975" cy="1044693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B71E1A1-2E10-1685-FCE9-4B7F16EAD561}"/>
              </a:ext>
            </a:extLst>
          </p:cNvPr>
          <p:cNvCxnSpPr>
            <a:cxnSpLocks/>
          </p:cNvCxnSpPr>
          <p:nvPr/>
        </p:nvCxnSpPr>
        <p:spPr>
          <a:xfrm>
            <a:off x="5066493" y="3275205"/>
            <a:ext cx="386497" cy="868484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59BA8CC0-C316-EA06-020C-D67328B6A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820" y="2039271"/>
            <a:ext cx="409562" cy="2591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0331399-F4EA-12F0-21CC-D5CDE8F51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0531" y="4908770"/>
            <a:ext cx="491274" cy="27690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3A8D501-5847-E508-1148-5AA53F824BFE}"/>
              </a:ext>
            </a:extLst>
          </p:cNvPr>
          <p:cNvCxnSpPr>
            <a:cxnSpLocks/>
            <a:stCxn id="4" idx="7"/>
          </p:cNvCxnSpPr>
          <p:nvPr/>
        </p:nvCxnSpPr>
        <p:spPr>
          <a:xfrm flipH="1">
            <a:off x="1182527" y="2597724"/>
            <a:ext cx="1050751" cy="1751047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1D7DEB9-4C03-2F09-8286-D6A3C33FEAFB}"/>
              </a:ext>
            </a:extLst>
          </p:cNvPr>
          <p:cNvCxnSpPr>
            <a:cxnSpLocks/>
          </p:cNvCxnSpPr>
          <p:nvPr/>
        </p:nvCxnSpPr>
        <p:spPr>
          <a:xfrm flipH="1">
            <a:off x="4307675" y="4583734"/>
            <a:ext cx="1027840" cy="171169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11D913E-CA8B-3AE8-5E73-7C8C5F01BF03}"/>
              </a:ext>
            </a:extLst>
          </p:cNvPr>
          <p:cNvCxnSpPr/>
          <p:nvPr/>
        </p:nvCxnSpPr>
        <p:spPr>
          <a:xfrm flipH="1" flipV="1">
            <a:off x="1126435" y="4412295"/>
            <a:ext cx="3167988" cy="1903007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81A836D2-FD7B-5898-FF0F-A81B11ACCC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03417">
            <a:off x="2448086" y="5394243"/>
            <a:ext cx="381256" cy="21445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674AE48-53B8-9DC6-01E1-222224E5E7CB}"/>
              </a:ext>
            </a:extLst>
          </p:cNvPr>
          <p:cNvSpPr txBox="1"/>
          <p:nvPr/>
        </p:nvSpPr>
        <p:spPr>
          <a:xfrm>
            <a:off x="6474808" y="1522495"/>
            <a:ext cx="5232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dirty="0">
                <a:latin typeface="Lucida Grande" panose="020B0600040502020204" pitchFamily="34" charset="0"/>
                <a:cs typeface="Lucida Grande" panose="020B0600040502020204" pitchFamily="34" charset="0"/>
              </a:rPr>
              <a:t>Accounts for all energy</a:t>
            </a:r>
            <a:r>
              <a:rPr lang="en-PT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 lost </a:t>
            </a:r>
            <a:r>
              <a:rPr lang="en-PT" dirty="0">
                <a:latin typeface="Lucida Grande" panose="020B0600040502020204" pitchFamily="34" charset="0"/>
                <a:cs typeface="Lucida Grande" panose="020B0600040502020204" pitchFamily="34" charset="0"/>
              </a:rPr>
              <a:t>by a single particle inside de volume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EFDD853-CB53-A44E-1805-3ACD36A18A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1692" y="4348771"/>
            <a:ext cx="3765664" cy="74288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0D14AC3-E8A9-22A6-0998-A3E276BE3F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1692" y="2519708"/>
            <a:ext cx="2514969" cy="317985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702C8278-A3E0-F587-3CE3-4DCE25278E5B}"/>
              </a:ext>
            </a:extLst>
          </p:cNvPr>
          <p:cNvSpPr txBox="1"/>
          <p:nvPr/>
        </p:nvSpPr>
        <p:spPr>
          <a:xfrm>
            <a:off x="8592859" y="5363798"/>
            <a:ext cx="2999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T" dirty="0">
                <a:latin typeface="Lucida Grande" panose="020B0600040502020204" pitchFamily="34" charset="0"/>
                <a:cs typeface="Lucida Grande" panose="020B0600040502020204" pitchFamily="34" charset="0"/>
              </a:rPr>
              <a:t>Unit: keV/μm or MeV/cm</a:t>
            </a:r>
          </a:p>
        </p:txBody>
      </p:sp>
    </p:spTree>
    <p:extLst>
      <p:ext uri="{BB962C8B-B14F-4D97-AF65-F5344CB8AC3E}">
        <p14:creationId xmlns:p14="http://schemas.microsoft.com/office/powerpoint/2010/main" val="3710904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D52FEF-4549-3C96-514A-0D3610CB7009}"/>
              </a:ext>
            </a:extLst>
          </p:cNvPr>
          <p:cNvSpPr txBox="1"/>
          <p:nvPr/>
        </p:nvSpPr>
        <p:spPr>
          <a:xfrm>
            <a:off x="555985" y="368476"/>
            <a:ext cx="49198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tx2">
                    <a:lumMod val="75000"/>
                  </a:schemeClr>
                </a:solidFill>
                <a:latin typeface="Lucida Grande" panose="020B0600040502020204" pitchFamily="34" charset="0"/>
                <a:ea typeface="Palatino" pitchFamily="2" charset="77"/>
                <a:cs typeface="Lucida Grande" panose="020B0600040502020204" pitchFamily="34" charset="0"/>
              </a:rPr>
              <a:t>Linear energy transfer</a:t>
            </a:r>
            <a:endParaRPr lang="en-PT" sz="3000" b="1" dirty="0">
              <a:solidFill>
                <a:schemeClr val="tx2">
                  <a:lumMod val="75000"/>
                </a:schemeClr>
              </a:solidFill>
              <a:latin typeface="Lucida Grande" panose="020B0600040502020204" pitchFamily="34" charset="0"/>
              <a:ea typeface="Palatino" pitchFamily="2" charset="77"/>
              <a:cs typeface="Lucida Grande" panose="020B0600040502020204" pitchFamily="34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B50954CD-9403-88DB-CCC5-A8D647D3E179}"/>
              </a:ext>
            </a:extLst>
          </p:cNvPr>
          <p:cNvSpPr/>
          <p:nvPr/>
        </p:nvSpPr>
        <p:spPr>
          <a:xfrm>
            <a:off x="1973178" y="1805827"/>
            <a:ext cx="3502669" cy="3464550"/>
          </a:xfrm>
          <a:custGeom>
            <a:avLst/>
            <a:gdLst>
              <a:gd name="connsiteX0" fmla="*/ 802106 w 3240506"/>
              <a:gd name="connsiteY0" fmla="*/ 32084 h 2807368"/>
              <a:gd name="connsiteX1" fmla="*/ 802106 w 3240506"/>
              <a:gd name="connsiteY1" fmla="*/ 32084 h 2807368"/>
              <a:gd name="connsiteX2" fmla="*/ 657727 w 3240506"/>
              <a:gd name="connsiteY2" fmla="*/ 112295 h 2807368"/>
              <a:gd name="connsiteX3" fmla="*/ 529390 w 3240506"/>
              <a:gd name="connsiteY3" fmla="*/ 256674 h 2807368"/>
              <a:gd name="connsiteX4" fmla="*/ 465221 w 3240506"/>
              <a:gd name="connsiteY4" fmla="*/ 320842 h 2807368"/>
              <a:gd name="connsiteX5" fmla="*/ 385011 w 3240506"/>
              <a:gd name="connsiteY5" fmla="*/ 433137 h 2807368"/>
              <a:gd name="connsiteX6" fmla="*/ 304800 w 3240506"/>
              <a:gd name="connsiteY6" fmla="*/ 577516 h 2807368"/>
              <a:gd name="connsiteX7" fmla="*/ 240632 w 3240506"/>
              <a:gd name="connsiteY7" fmla="*/ 641684 h 2807368"/>
              <a:gd name="connsiteX8" fmla="*/ 160421 w 3240506"/>
              <a:gd name="connsiteY8" fmla="*/ 770021 h 2807368"/>
              <a:gd name="connsiteX9" fmla="*/ 112295 w 3240506"/>
              <a:gd name="connsiteY9" fmla="*/ 834189 h 2807368"/>
              <a:gd name="connsiteX10" fmla="*/ 32085 w 3240506"/>
              <a:gd name="connsiteY10" fmla="*/ 1106905 h 2807368"/>
              <a:gd name="connsiteX11" fmla="*/ 0 w 3240506"/>
              <a:gd name="connsiteY11" fmla="*/ 1251284 h 2807368"/>
              <a:gd name="connsiteX12" fmla="*/ 80211 w 3240506"/>
              <a:gd name="connsiteY12" fmla="*/ 1957137 h 2807368"/>
              <a:gd name="connsiteX13" fmla="*/ 128337 w 3240506"/>
              <a:gd name="connsiteY13" fmla="*/ 2229853 h 2807368"/>
              <a:gd name="connsiteX14" fmla="*/ 192506 w 3240506"/>
              <a:gd name="connsiteY14" fmla="*/ 2358189 h 2807368"/>
              <a:gd name="connsiteX15" fmla="*/ 497306 w 3240506"/>
              <a:gd name="connsiteY15" fmla="*/ 2598821 h 2807368"/>
              <a:gd name="connsiteX16" fmla="*/ 770021 w 3240506"/>
              <a:gd name="connsiteY16" fmla="*/ 2711116 h 2807368"/>
              <a:gd name="connsiteX17" fmla="*/ 1283369 w 3240506"/>
              <a:gd name="connsiteY17" fmla="*/ 2775284 h 2807368"/>
              <a:gd name="connsiteX18" fmla="*/ 2470485 w 3240506"/>
              <a:gd name="connsiteY18" fmla="*/ 2807368 h 2807368"/>
              <a:gd name="connsiteX19" fmla="*/ 2807369 w 3240506"/>
              <a:gd name="connsiteY19" fmla="*/ 2759242 h 2807368"/>
              <a:gd name="connsiteX20" fmla="*/ 2919664 w 3240506"/>
              <a:gd name="connsiteY20" fmla="*/ 2646947 h 2807368"/>
              <a:gd name="connsiteX21" fmla="*/ 2999874 w 3240506"/>
              <a:gd name="connsiteY21" fmla="*/ 2534653 h 2807368"/>
              <a:gd name="connsiteX22" fmla="*/ 3128211 w 3240506"/>
              <a:gd name="connsiteY22" fmla="*/ 2149642 h 2807368"/>
              <a:gd name="connsiteX23" fmla="*/ 3208421 w 3240506"/>
              <a:gd name="connsiteY23" fmla="*/ 1973179 h 2807368"/>
              <a:gd name="connsiteX24" fmla="*/ 3224464 w 3240506"/>
              <a:gd name="connsiteY24" fmla="*/ 1909010 h 2807368"/>
              <a:gd name="connsiteX25" fmla="*/ 3240506 w 3240506"/>
              <a:gd name="connsiteY25" fmla="*/ 1860884 h 2807368"/>
              <a:gd name="connsiteX26" fmla="*/ 3224464 w 3240506"/>
              <a:gd name="connsiteY26" fmla="*/ 1540042 h 2807368"/>
              <a:gd name="connsiteX27" fmla="*/ 3192379 w 3240506"/>
              <a:gd name="connsiteY27" fmla="*/ 1411705 h 2807368"/>
              <a:gd name="connsiteX28" fmla="*/ 3160295 w 3240506"/>
              <a:gd name="connsiteY28" fmla="*/ 1267326 h 2807368"/>
              <a:gd name="connsiteX29" fmla="*/ 3144253 w 3240506"/>
              <a:gd name="connsiteY29" fmla="*/ 1155032 h 2807368"/>
              <a:gd name="connsiteX30" fmla="*/ 3128211 w 3240506"/>
              <a:gd name="connsiteY30" fmla="*/ 1058779 h 2807368"/>
              <a:gd name="connsiteX31" fmla="*/ 3112169 w 3240506"/>
              <a:gd name="connsiteY31" fmla="*/ 930442 h 2807368"/>
              <a:gd name="connsiteX32" fmla="*/ 3064042 w 3240506"/>
              <a:gd name="connsiteY32" fmla="*/ 866274 h 2807368"/>
              <a:gd name="connsiteX33" fmla="*/ 3015916 w 3240506"/>
              <a:gd name="connsiteY33" fmla="*/ 673768 h 2807368"/>
              <a:gd name="connsiteX34" fmla="*/ 2967790 w 3240506"/>
              <a:gd name="connsiteY34" fmla="*/ 609600 h 2807368"/>
              <a:gd name="connsiteX35" fmla="*/ 2919664 w 3240506"/>
              <a:gd name="connsiteY35" fmla="*/ 577516 h 2807368"/>
              <a:gd name="connsiteX36" fmla="*/ 2855495 w 3240506"/>
              <a:gd name="connsiteY36" fmla="*/ 545432 h 2807368"/>
              <a:gd name="connsiteX37" fmla="*/ 2582779 w 3240506"/>
              <a:gd name="connsiteY37" fmla="*/ 497305 h 2807368"/>
              <a:gd name="connsiteX38" fmla="*/ 2486527 w 3240506"/>
              <a:gd name="connsiteY38" fmla="*/ 449179 h 2807368"/>
              <a:gd name="connsiteX39" fmla="*/ 2422358 w 3240506"/>
              <a:gd name="connsiteY39" fmla="*/ 433137 h 2807368"/>
              <a:gd name="connsiteX40" fmla="*/ 2374232 w 3240506"/>
              <a:gd name="connsiteY40" fmla="*/ 417095 h 2807368"/>
              <a:gd name="connsiteX41" fmla="*/ 2213811 w 3240506"/>
              <a:gd name="connsiteY41" fmla="*/ 352926 h 2807368"/>
              <a:gd name="connsiteX42" fmla="*/ 2069432 w 3240506"/>
              <a:gd name="connsiteY42" fmla="*/ 288758 h 2807368"/>
              <a:gd name="connsiteX43" fmla="*/ 2005264 w 3240506"/>
              <a:gd name="connsiteY43" fmla="*/ 272716 h 2807368"/>
              <a:gd name="connsiteX44" fmla="*/ 1957137 w 3240506"/>
              <a:gd name="connsiteY44" fmla="*/ 256674 h 2807368"/>
              <a:gd name="connsiteX45" fmla="*/ 1844842 w 3240506"/>
              <a:gd name="connsiteY45" fmla="*/ 192505 h 2807368"/>
              <a:gd name="connsiteX46" fmla="*/ 1732548 w 3240506"/>
              <a:gd name="connsiteY46" fmla="*/ 128337 h 2807368"/>
              <a:gd name="connsiteX47" fmla="*/ 1668379 w 3240506"/>
              <a:gd name="connsiteY47" fmla="*/ 112295 h 2807368"/>
              <a:gd name="connsiteX48" fmla="*/ 1620253 w 3240506"/>
              <a:gd name="connsiteY48" fmla="*/ 96253 h 2807368"/>
              <a:gd name="connsiteX49" fmla="*/ 1443790 w 3240506"/>
              <a:gd name="connsiteY49" fmla="*/ 80210 h 2807368"/>
              <a:gd name="connsiteX50" fmla="*/ 1395664 w 3240506"/>
              <a:gd name="connsiteY50" fmla="*/ 64168 h 2807368"/>
              <a:gd name="connsiteX51" fmla="*/ 1347537 w 3240506"/>
              <a:gd name="connsiteY51" fmla="*/ 32084 h 2807368"/>
              <a:gd name="connsiteX52" fmla="*/ 994611 w 3240506"/>
              <a:gd name="connsiteY52" fmla="*/ 0 h 2807368"/>
              <a:gd name="connsiteX53" fmla="*/ 898358 w 3240506"/>
              <a:gd name="connsiteY53" fmla="*/ 16042 h 2807368"/>
              <a:gd name="connsiteX54" fmla="*/ 850232 w 3240506"/>
              <a:gd name="connsiteY54" fmla="*/ 48126 h 2807368"/>
              <a:gd name="connsiteX55" fmla="*/ 802106 w 3240506"/>
              <a:gd name="connsiteY55" fmla="*/ 64168 h 2807368"/>
              <a:gd name="connsiteX56" fmla="*/ 802106 w 3240506"/>
              <a:gd name="connsiteY56" fmla="*/ 64168 h 2807368"/>
              <a:gd name="connsiteX57" fmla="*/ 802106 w 3240506"/>
              <a:gd name="connsiteY57" fmla="*/ 64168 h 2807368"/>
              <a:gd name="connsiteX58" fmla="*/ 802106 w 3240506"/>
              <a:gd name="connsiteY58" fmla="*/ 32084 h 2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240506" h="2807368">
                <a:moveTo>
                  <a:pt x="802106" y="32084"/>
                </a:moveTo>
                <a:lnTo>
                  <a:pt x="802106" y="32084"/>
                </a:lnTo>
                <a:cubicBezTo>
                  <a:pt x="753980" y="58821"/>
                  <a:pt x="702993" y="80957"/>
                  <a:pt x="657727" y="112295"/>
                </a:cubicBezTo>
                <a:cubicBezTo>
                  <a:pt x="610989" y="144652"/>
                  <a:pt x="565318" y="216255"/>
                  <a:pt x="529390" y="256674"/>
                </a:cubicBezTo>
                <a:cubicBezTo>
                  <a:pt x="509293" y="279283"/>
                  <a:pt x="485140" y="298077"/>
                  <a:pt x="465221" y="320842"/>
                </a:cubicBezTo>
                <a:cubicBezTo>
                  <a:pt x="449818" y="338445"/>
                  <a:pt x="399986" y="407465"/>
                  <a:pt x="385011" y="433137"/>
                </a:cubicBezTo>
                <a:cubicBezTo>
                  <a:pt x="357271" y="480692"/>
                  <a:pt x="336138" y="532251"/>
                  <a:pt x="304800" y="577516"/>
                </a:cubicBezTo>
                <a:cubicBezTo>
                  <a:pt x="287582" y="602387"/>
                  <a:pt x="258781" y="617485"/>
                  <a:pt x="240632" y="641684"/>
                </a:cubicBezTo>
                <a:cubicBezTo>
                  <a:pt x="210364" y="682042"/>
                  <a:pt x="188404" y="728047"/>
                  <a:pt x="160421" y="770021"/>
                </a:cubicBezTo>
                <a:cubicBezTo>
                  <a:pt x="145590" y="792267"/>
                  <a:pt x="125279" y="810817"/>
                  <a:pt x="112295" y="834189"/>
                </a:cubicBezTo>
                <a:cubicBezTo>
                  <a:pt x="74169" y="902817"/>
                  <a:pt x="44651" y="1054127"/>
                  <a:pt x="32085" y="1106905"/>
                </a:cubicBezTo>
                <a:cubicBezTo>
                  <a:pt x="20666" y="1154865"/>
                  <a:pt x="10695" y="1203158"/>
                  <a:pt x="0" y="1251284"/>
                </a:cubicBezTo>
                <a:cubicBezTo>
                  <a:pt x="69432" y="2362164"/>
                  <a:pt x="-22314" y="1393249"/>
                  <a:pt x="80211" y="1957137"/>
                </a:cubicBezTo>
                <a:cubicBezTo>
                  <a:pt x="108442" y="2112409"/>
                  <a:pt x="75466" y="2097676"/>
                  <a:pt x="128337" y="2229853"/>
                </a:cubicBezTo>
                <a:cubicBezTo>
                  <a:pt x="146100" y="2274260"/>
                  <a:pt x="158686" y="2324369"/>
                  <a:pt x="192506" y="2358189"/>
                </a:cubicBezTo>
                <a:cubicBezTo>
                  <a:pt x="284038" y="2449721"/>
                  <a:pt x="377610" y="2549534"/>
                  <a:pt x="497306" y="2598821"/>
                </a:cubicBezTo>
                <a:cubicBezTo>
                  <a:pt x="588211" y="2636253"/>
                  <a:pt x="675936" y="2682605"/>
                  <a:pt x="770021" y="2711116"/>
                </a:cubicBezTo>
                <a:cubicBezTo>
                  <a:pt x="927178" y="2758739"/>
                  <a:pt x="1120794" y="2769865"/>
                  <a:pt x="1283369" y="2775284"/>
                </a:cubicBezTo>
                <a:lnTo>
                  <a:pt x="2470485" y="2807368"/>
                </a:lnTo>
                <a:cubicBezTo>
                  <a:pt x="2582780" y="2791326"/>
                  <a:pt x="2697565" y="2787710"/>
                  <a:pt x="2807369" y="2759242"/>
                </a:cubicBezTo>
                <a:cubicBezTo>
                  <a:pt x="2946751" y="2723106"/>
                  <a:pt x="2878683" y="2715248"/>
                  <a:pt x="2919664" y="2646947"/>
                </a:cubicBezTo>
                <a:cubicBezTo>
                  <a:pt x="2943331" y="2607503"/>
                  <a:pt x="2973137" y="2572084"/>
                  <a:pt x="2999874" y="2534653"/>
                </a:cubicBezTo>
                <a:cubicBezTo>
                  <a:pt x="3041530" y="2326371"/>
                  <a:pt x="2989099" y="2566982"/>
                  <a:pt x="3128211" y="2149642"/>
                </a:cubicBezTo>
                <a:cubicBezTo>
                  <a:pt x="3170155" y="2023809"/>
                  <a:pt x="3142895" y="2082389"/>
                  <a:pt x="3208421" y="1973179"/>
                </a:cubicBezTo>
                <a:cubicBezTo>
                  <a:pt x="3213769" y="1951789"/>
                  <a:pt x="3218407" y="1930210"/>
                  <a:pt x="3224464" y="1909010"/>
                </a:cubicBezTo>
                <a:cubicBezTo>
                  <a:pt x="3229110" y="1892751"/>
                  <a:pt x="3240506" y="1877794"/>
                  <a:pt x="3240506" y="1860884"/>
                </a:cubicBezTo>
                <a:cubicBezTo>
                  <a:pt x="3240506" y="1753803"/>
                  <a:pt x="3235872" y="1646514"/>
                  <a:pt x="3224464" y="1540042"/>
                </a:cubicBezTo>
                <a:cubicBezTo>
                  <a:pt x="3219766" y="1496197"/>
                  <a:pt x="3202479" y="1454628"/>
                  <a:pt x="3192379" y="1411705"/>
                </a:cubicBezTo>
                <a:cubicBezTo>
                  <a:pt x="3181087" y="1363715"/>
                  <a:pt x="3169380" y="1315782"/>
                  <a:pt x="3160295" y="1267326"/>
                </a:cubicBezTo>
                <a:cubicBezTo>
                  <a:pt x="3153327" y="1230162"/>
                  <a:pt x="3150002" y="1192404"/>
                  <a:pt x="3144253" y="1155032"/>
                </a:cubicBezTo>
                <a:cubicBezTo>
                  <a:pt x="3139307" y="1122883"/>
                  <a:pt x="3132811" y="1090979"/>
                  <a:pt x="3128211" y="1058779"/>
                </a:cubicBezTo>
                <a:cubicBezTo>
                  <a:pt x="3122114" y="1016100"/>
                  <a:pt x="3125802" y="971342"/>
                  <a:pt x="3112169" y="930442"/>
                </a:cubicBezTo>
                <a:cubicBezTo>
                  <a:pt x="3103714" y="905077"/>
                  <a:pt x="3080084" y="887663"/>
                  <a:pt x="3064042" y="866274"/>
                </a:cubicBezTo>
                <a:cubicBezTo>
                  <a:pt x="3048000" y="802105"/>
                  <a:pt x="3055602" y="726683"/>
                  <a:pt x="3015916" y="673768"/>
                </a:cubicBezTo>
                <a:cubicBezTo>
                  <a:pt x="2999874" y="652379"/>
                  <a:pt x="2986696" y="628506"/>
                  <a:pt x="2967790" y="609600"/>
                </a:cubicBezTo>
                <a:cubicBezTo>
                  <a:pt x="2954157" y="595967"/>
                  <a:pt x="2936404" y="587082"/>
                  <a:pt x="2919664" y="577516"/>
                </a:cubicBezTo>
                <a:cubicBezTo>
                  <a:pt x="2898901" y="565651"/>
                  <a:pt x="2878352" y="552465"/>
                  <a:pt x="2855495" y="545432"/>
                </a:cubicBezTo>
                <a:cubicBezTo>
                  <a:pt x="2756261" y="514898"/>
                  <a:pt x="2683755" y="509927"/>
                  <a:pt x="2582779" y="497305"/>
                </a:cubicBezTo>
                <a:cubicBezTo>
                  <a:pt x="2550695" y="481263"/>
                  <a:pt x="2519832" y="462501"/>
                  <a:pt x="2486527" y="449179"/>
                </a:cubicBezTo>
                <a:cubicBezTo>
                  <a:pt x="2466056" y="440991"/>
                  <a:pt x="2443558" y="439194"/>
                  <a:pt x="2422358" y="433137"/>
                </a:cubicBezTo>
                <a:cubicBezTo>
                  <a:pt x="2406099" y="428492"/>
                  <a:pt x="2390274" y="422442"/>
                  <a:pt x="2374232" y="417095"/>
                </a:cubicBezTo>
                <a:cubicBezTo>
                  <a:pt x="2284459" y="357245"/>
                  <a:pt x="2363333" y="402766"/>
                  <a:pt x="2213811" y="352926"/>
                </a:cubicBezTo>
                <a:cubicBezTo>
                  <a:pt x="1950416" y="265129"/>
                  <a:pt x="2293042" y="372612"/>
                  <a:pt x="2069432" y="288758"/>
                </a:cubicBezTo>
                <a:cubicBezTo>
                  <a:pt x="2048788" y="281017"/>
                  <a:pt x="2026463" y="278773"/>
                  <a:pt x="2005264" y="272716"/>
                </a:cubicBezTo>
                <a:cubicBezTo>
                  <a:pt x="1989005" y="268070"/>
                  <a:pt x="1973179" y="262021"/>
                  <a:pt x="1957137" y="256674"/>
                </a:cubicBezTo>
                <a:cubicBezTo>
                  <a:pt x="1839896" y="178511"/>
                  <a:pt x="1987302" y="273910"/>
                  <a:pt x="1844842" y="192505"/>
                </a:cubicBezTo>
                <a:cubicBezTo>
                  <a:pt x="1785605" y="158656"/>
                  <a:pt x="1803062" y="154779"/>
                  <a:pt x="1732548" y="128337"/>
                </a:cubicBezTo>
                <a:cubicBezTo>
                  <a:pt x="1711904" y="120596"/>
                  <a:pt x="1689579" y="118352"/>
                  <a:pt x="1668379" y="112295"/>
                </a:cubicBezTo>
                <a:cubicBezTo>
                  <a:pt x="1652120" y="107650"/>
                  <a:pt x="1636993" y="98644"/>
                  <a:pt x="1620253" y="96253"/>
                </a:cubicBezTo>
                <a:cubicBezTo>
                  <a:pt x="1561783" y="87900"/>
                  <a:pt x="1502611" y="85558"/>
                  <a:pt x="1443790" y="80210"/>
                </a:cubicBezTo>
                <a:cubicBezTo>
                  <a:pt x="1427748" y="74863"/>
                  <a:pt x="1410789" y="71730"/>
                  <a:pt x="1395664" y="64168"/>
                </a:cubicBezTo>
                <a:cubicBezTo>
                  <a:pt x="1378419" y="55546"/>
                  <a:pt x="1366138" y="37157"/>
                  <a:pt x="1347537" y="32084"/>
                </a:cubicBezTo>
                <a:cubicBezTo>
                  <a:pt x="1293563" y="17364"/>
                  <a:pt x="1003091" y="606"/>
                  <a:pt x="994611" y="0"/>
                </a:cubicBezTo>
                <a:cubicBezTo>
                  <a:pt x="962527" y="5347"/>
                  <a:pt x="929216" y="5756"/>
                  <a:pt x="898358" y="16042"/>
                </a:cubicBezTo>
                <a:cubicBezTo>
                  <a:pt x="880067" y="22139"/>
                  <a:pt x="867477" y="39504"/>
                  <a:pt x="850232" y="48126"/>
                </a:cubicBezTo>
                <a:cubicBezTo>
                  <a:pt x="835107" y="55688"/>
                  <a:pt x="818148" y="58821"/>
                  <a:pt x="802106" y="64168"/>
                </a:cubicBezTo>
                <a:lnTo>
                  <a:pt x="802106" y="64168"/>
                </a:lnTo>
                <a:lnTo>
                  <a:pt x="802106" y="64168"/>
                </a:lnTo>
                <a:lnTo>
                  <a:pt x="802106" y="32084"/>
                </a:ln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9759B28-4354-0609-DAD2-951E5535DF0E}"/>
              </a:ext>
            </a:extLst>
          </p:cNvPr>
          <p:cNvCxnSpPr>
            <a:cxnSpLocks/>
          </p:cNvCxnSpPr>
          <p:nvPr/>
        </p:nvCxnSpPr>
        <p:spPr>
          <a:xfrm>
            <a:off x="1732329" y="2370443"/>
            <a:ext cx="4192990" cy="2599996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31383807-861D-CBF6-4B75-75A3317B8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402372">
            <a:off x="2388461" y="3885805"/>
            <a:ext cx="1109333" cy="1109333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1B3E993-6BF0-3E8E-F5A2-FF7791E4A447}"/>
              </a:ext>
            </a:extLst>
          </p:cNvPr>
          <p:cNvCxnSpPr>
            <a:cxnSpLocks/>
          </p:cNvCxnSpPr>
          <p:nvPr/>
        </p:nvCxnSpPr>
        <p:spPr>
          <a:xfrm>
            <a:off x="2949512" y="3123326"/>
            <a:ext cx="403087" cy="963746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6C45993-5AD0-E785-D72E-BE5C5F83C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710360">
            <a:off x="4652387" y="4374226"/>
            <a:ext cx="1281574" cy="1052095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C9EC857A-2337-2099-8B4C-358C700ACE26}"/>
              </a:ext>
            </a:extLst>
          </p:cNvPr>
          <p:cNvSpPr txBox="1"/>
          <p:nvPr/>
        </p:nvSpPr>
        <p:spPr>
          <a:xfrm>
            <a:off x="6411805" y="982613"/>
            <a:ext cx="2417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T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Energy transferred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CC41D109-CFF6-2ED1-059F-963E16C10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81751">
            <a:off x="2875826" y="2311646"/>
            <a:ext cx="1281574" cy="1052095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7C9277D8-88EC-3F5C-0ADA-3566B9317BA8}"/>
              </a:ext>
            </a:extLst>
          </p:cNvPr>
          <p:cNvSpPr txBox="1"/>
          <p:nvPr/>
        </p:nvSpPr>
        <p:spPr>
          <a:xfrm>
            <a:off x="6581254" y="3836373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T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LET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E109C69-94C7-CA09-5414-287FD546DE7C}"/>
              </a:ext>
            </a:extLst>
          </p:cNvPr>
          <p:cNvCxnSpPr>
            <a:cxnSpLocks/>
          </p:cNvCxnSpPr>
          <p:nvPr/>
        </p:nvCxnSpPr>
        <p:spPr>
          <a:xfrm>
            <a:off x="3360207" y="4107164"/>
            <a:ext cx="877809" cy="209342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4FFE315-92F4-4ECA-2812-7888AA4A4A47}"/>
              </a:ext>
            </a:extLst>
          </p:cNvPr>
          <p:cNvCxnSpPr>
            <a:cxnSpLocks/>
          </p:cNvCxnSpPr>
          <p:nvPr/>
        </p:nvCxnSpPr>
        <p:spPr>
          <a:xfrm flipV="1">
            <a:off x="5083804" y="4143689"/>
            <a:ext cx="767514" cy="248728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C67CEFE5-1E30-C172-12D0-2CA9E068C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81751">
            <a:off x="3861325" y="2963623"/>
            <a:ext cx="1281574" cy="1052095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07B8C15-0EE2-02B0-D66F-C73A802895B9}"/>
              </a:ext>
            </a:extLst>
          </p:cNvPr>
          <p:cNvCxnSpPr>
            <a:cxnSpLocks/>
          </p:cNvCxnSpPr>
          <p:nvPr/>
        </p:nvCxnSpPr>
        <p:spPr>
          <a:xfrm flipH="1" flipV="1">
            <a:off x="4658518" y="2184065"/>
            <a:ext cx="407975" cy="1044693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B71E1A1-2E10-1685-FCE9-4B7F16EAD561}"/>
              </a:ext>
            </a:extLst>
          </p:cNvPr>
          <p:cNvCxnSpPr>
            <a:cxnSpLocks/>
          </p:cNvCxnSpPr>
          <p:nvPr/>
        </p:nvCxnSpPr>
        <p:spPr>
          <a:xfrm>
            <a:off x="5066493" y="3275205"/>
            <a:ext cx="386497" cy="868484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59BA8CC0-C316-EA06-020C-D67328B6A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820" y="2039271"/>
            <a:ext cx="409562" cy="2591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0331399-F4EA-12F0-21CC-D5CDE8F51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0531" y="4908770"/>
            <a:ext cx="491274" cy="27690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3A8D501-5847-E508-1148-5AA53F824BFE}"/>
              </a:ext>
            </a:extLst>
          </p:cNvPr>
          <p:cNvCxnSpPr>
            <a:cxnSpLocks/>
            <a:stCxn id="4" idx="7"/>
          </p:cNvCxnSpPr>
          <p:nvPr/>
        </p:nvCxnSpPr>
        <p:spPr>
          <a:xfrm flipH="1">
            <a:off x="1182527" y="2597724"/>
            <a:ext cx="1050751" cy="1751047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1D7DEB9-4C03-2F09-8286-D6A3C33FEAFB}"/>
              </a:ext>
            </a:extLst>
          </p:cNvPr>
          <p:cNvCxnSpPr>
            <a:cxnSpLocks/>
          </p:cNvCxnSpPr>
          <p:nvPr/>
        </p:nvCxnSpPr>
        <p:spPr>
          <a:xfrm flipH="1">
            <a:off x="4307675" y="4583734"/>
            <a:ext cx="1027840" cy="171169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11D913E-CA8B-3AE8-5E73-7C8C5F01BF03}"/>
              </a:ext>
            </a:extLst>
          </p:cNvPr>
          <p:cNvCxnSpPr/>
          <p:nvPr/>
        </p:nvCxnSpPr>
        <p:spPr>
          <a:xfrm flipH="1" flipV="1">
            <a:off x="1126435" y="4412295"/>
            <a:ext cx="3167988" cy="1903007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81A836D2-FD7B-5898-FF0F-A81B11ACCC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03417">
            <a:off x="2448086" y="5394243"/>
            <a:ext cx="381256" cy="21445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674AE48-53B8-9DC6-01E1-222224E5E7CB}"/>
              </a:ext>
            </a:extLst>
          </p:cNvPr>
          <p:cNvSpPr txBox="1"/>
          <p:nvPr/>
        </p:nvSpPr>
        <p:spPr>
          <a:xfrm>
            <a:off x="6531212" y="1482661"/>
            <a:ext cx="5192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dirty="0">
                <a:latin typeface="Lucida Grande" panose="020B0600040502020204" pitchFamily="34" charset="0"/>
                <a:cs typeface="Lucida Grande" panose="020B0600040502020204" pitchFamily="34" charset="0"/>
              </a:rPr>
              <a:t>Accounts for all energy </a:t>
            </a:r>
            <a:r>
              <a:rPr lang="en-PT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transferred</a:t>
            </a:r>
            <a:r>
              <a:rPr lang="en-PT" dirty="0">
                <a:latin typeface="Lucida Grande" panose="020B0600040502020204" pitchFamily="34" charset="0"/>
                <a:cs typeface="Lucida Grande" panose="020B0600040502020204" pitchFamily="34" charset="0"/>
              </a:rPr>
              <a:t> by a single particle inside de volume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A315EE-5273-25F3-E060-C0AEDF3B79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3891" y="2370443"/>
            <a:ext cx="3765664" cy="3590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597D0B-72CC-3800-6B5E-264D0837CA46}"/>
              </a:ext>
            </a:extLst>
          </p:cNvPr>
          <p:cNvSpPr txBox="1"/>
          <p:nvPr/>
        </p:nvSpPr>
        <p:spPr>
          <a:xfrm>
            <a:off x="6929264" y="3163442"/>
            <a:ext cx="4811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dirty="0">
                <a:latin typeface="Lucida Grande" panose="020B0600040502020204" pitchFamily="34" charset="0"/>
                <a:cs typeface="Lucida Grande" panose="020B0600040502020204" pitchFamily="34" charset="0"/>
              </a:rPr>
              <a:t>Energy transfer</a:t>
            </a:r>
            <a:r>
              <a:rPr lang="en-GB" dirty="0">
                <a:latin typeface="Lucida Grande" panose="020B0600040502020204" pitchFamily="34" charset="0"/>
                <a:cs typeface="Lucida Grande" panose="020B0600040502020204" pitchFamily="34" charset="0"/>
              </a:rPr>
              <a:t>ed inside the volume, but </a:t>
            </a:r>
            <a:r>
              <a:rPr lang="en-PT" dirty="0">
                <a:latin typeface="Lucida Grande" panose="020B0600040502020204" pitchFamily="34" charset="0"/>
                <a:cs typeface="Lucida Grande" panose="020B0600040502020204" pitchFamily="34" charset="0"/>
              </a:rPr>
              <a:t>deposited outside.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A63C0DE-885C-BBF6-DB90-EECE36D816FA}"/>
              </a:ext>
            </a:extLst>
          </p:cNvPr>
          <p:cNvCxnSpPr>
            <a:cxnSpLocks/>
          </p:cNvCxnSpPr>
          <p:nvPr/>
        </p:nvCxnSpPr>
        <p:spPr>
          <a:xfrm flipV="1">
            <a:off x="9290957" y="2729540"/>
            <a:ext cx="349296" cy="4562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DA9B0044-F26C-CD4C-49AC-59FF01E72C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3891" y="4383354"/>
            <a:ext cx="4239780" cy="75124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E28DC24-E36D-1374-CB52-060756B6C50A}"/>
              </a:ext>
            </a:extLst>
          </p:cNvPr>
          <p:cNvSpPr txBox="1"/>
          <p:nvPr/>
        </p:nvSpPr>
        <p:spPr>
          <a:xfrm>
            <a:off x="8624389" y="5375339"/>
            <a:ext cx="2999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T" dirty="0">
                <a:latin typeface="Lucida Grande" panose="020B0600040502020204" pitchFamily="34" charset="0"/>
                <a:cs typeface="Lucida Grande" panose="020B0600040502020204" pitchFamily="34" charset="0"/>
              </a:rPr>
              <a:t>Unit: keV/μm or MeV/cm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6B522B0-E901-9745-C5E9-18211ABA4FE8}"/>
              </a:ext>
            </a:extLst>
          </p:cNvPr>
          <p:cNvSpPr/>
          <p:nvPr/>
        </p:nvSpPr>
        <p:spPr>
          <a:xfrm>
            <a:off x="6851518" y="2119910"/>
            <a:ext cx="4410409" cy="901717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lumMod val="62000"/>
                  <a:alpha val="43000"/>
                </a:schemeClr>
              </a:gs>
              <a:gs pos="100000">
                <a:schemeClr val="accent2">
                  <a:tint val="37000"/>
                  <a:satMod val="300000"/>
                  <a:alpha val="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4616203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7120</TotalTime>
  <Words>969</Words>
  <Application>Microsoft Macintosh PowerPoint</Application>
  <PresentationFormat>Widescreen</PresentationFormat>
  <Paragraphs>180</Paragraphs>
  <Slides>25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-apple-system</vt:lpstr>
      <vt:lpstr>Arial</vt:lpstr>
      <vt:lpstr>Calibri</vt:lpstr>
      <vt:lpstr>Lucida Grande</vt:lpstr>
      <vt:lpstr>Open Sans</vt:lpstr>
      <vt:lpstr>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_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. _</dc:creator>
  <cp:lastModifiedBy>Jorge Miguel de Brito Almeida Sampaio</cp:lastModifiedBy>
  <cp:revision>124</cp:revision>
  <cp:lastPrinted>2015-01-29T12:54:17Z</cp:lastPrinted>
  <dcterms:created xsi:type="dcterms:W3CDTF">2015-01-29T11:32:11Z</dcterms:created>
  <dcterms:modified xsi:type="dcterms:W3CDTF">2025-07-01T12:39:44Z</dcterms:modified>
</cp:coreProperties>
</file>