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0"/>
  </p:notesMasterIdLst>
  <p:handoutMasterIdLst>
    <p:handoutMasterId r:id="rId31"/>
  </p:handoutMasterIdLst>
  <p:sldIdLst>
    <p:sldId id="639" r:id="rId2"/>
    <p:sldId id="650" r:id="rId3"/>
    <p:sldId id="608" r:id="rId4"/>
    <p:sldId id="603" r:id="rId5"/>
    <p:sldId id="626" r:id="rId6"/>
    <p:sldId id="611" r:id="rId7"/>
    <p:sldId id="658" r:id="rId8"/>
    <p:sldId id="654" r:id="rId9"/>
    <p:sldId id="609" r:id="rId10"/>
    <p:sldId id="661" r:id="rId11"/>
    <p:sldId id="662" r:id="rId12"/>
    <p:sldId id="652" r:id="rId13"/>
    <p:sldId id="653" r:id="rId14"/>
    <p:sldId id="619" r:id="rId15"/>
    <p:sldId id="665" r:id="rId16"/>
    <p:sldId id="613" r:id="rId17"/>
    <p:sldId id="667" r:id="rId18"/>
    <p:sldId id="617" r:id="rId19"/>
    <p:sldId id="646" r:id="rId20"/>
    <p:sldId id="644" r:id="rId21"/>
    <p:sldId id="643" r:id="rId22"/>
    <p:sldId id="631" r:id="rId23"/>
    <p:sldId id="614" r:id="rId24"/>
    <p:sldId id="615" r:id="rId25"/>
    <p:sldId id="616" r:id="rId26"/>
    <p:sldId id="663" r:id="rId27"/>
    <p:sldId id="664" r:id="rId28"/>
    <p:sldId id="640" r:id="rId29"/>
  </p:sldIdLst>
  <p:sldSz cx="9906000" cy="6858000" type="A4"/>
  <p:notesSz cx="9144000" cy="6858000"/>
  <p:defaultTextStyle>
    <a:defPPr>
      <a:defRPr lang="en-US"/>
    </a:defPPr>
    <a:lvl1pPr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000" b="1" kern="1200">
        <a:solidFill>
          <a:schemeClr val="tx1"/>
        </a:solidFill>
        <a:latin typeface="Helvetica" pitchFamily="2" charset="0"/>
        <a:ea typeface="ＭＳ Ｐゴシック" panose="020B0600070205080204" pitchFamily="34" charset="-128"/>
        <a:cs typeface="+mn-cs"/>
      </a:defRPr>
    </a:lvl5pPr>
    <a:lvl6pPr marL="22860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6pPr>
    <a:lvl7pPr marL="27432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7pPr>
    <a:lvl8pPr marL="32004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8pPr>
    <a:lvl9pPr marL="3657600" algn="l" defTabSz="914400" rtl="0" eaLnBrk="1" latinLnBrk="0" hangingPunct="1">
      <a:defRPr sz="2000" b="1" kern="12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1A6A24"/>
    <a:srgbClr val="A02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29"/>
    <p:restoredTop sz="94715"/>
  </p:normalViewPr>
  <p:slideViewPr>
    <p:cSldViewPr>
      <p:cViewPr varScale="1">
        <p:scale>
          <a:sx n="114" d="100"/>
          <a:sy n="114" d="100"/>
        </p:scale>
        <p:origin x="1032" y="16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8648"/>
    </p:cViewPr>
  </p:sorterViewPr>
  <p:notesViewPr>
    <p:cSldViewPr>
      <p:cViewPr varScale="1">
        <p:scale>
          <a:sx n="77" d="100"/>
          <a:sy n="77" d="100"/>
        </p:scale>
        <p:origin x="-1552" y="-10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10FD358-2229-DB58-4042-DC015A0BD6BB}"/>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8195" name="Rectangle 3">
            <a:extLst>
              <a:ext uri="{FF2B5EF4-FFF2-40B4-BE49-F238E27FC236}">
                <a16:creationId xmlns:a16="http://schemas.microsoft.com/office/drawing/2014/main" id="{CEF2A74F-C568-8EF8-5BB3-AFCBD71BAD6F}"/>
              </a:ext>
            </a:extLst>
          </p:cNvPr>
          <p:cNvSpPr>
            <a:spLocks noGrp="1" noChangeArrowheads="1"/>
          </p:cNvSpPr>
          <p:nvPr>
            <p:ph type="dt" sz="quarter" idx="1"/>
          </p:nvPr>
        </p:nvSpPr>
        <p:spPr bwMode="auto">
          <a:xfrm>
            <a:off x="518160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atin typeface="Times" charset="0"/>
                <a:ea typeface="ＭＳ Ｐゴシック" charset="0"/>
                <a:cs typeface="+mn-cs"/>
              </a:defRPr>
            </a:lvl1pPr>
          </a:lstStyle>
          <a:p>
            <a:pPr>
              <a:defRPr/>
            </a:pPr>
            <a:endParaRPr lang="en-US"/>
          </a:p>
        </p:txBody>
      </p:sp>
      <p:sp>
        <p:nvSpPr>
          <p:cNvPr id="8196" name="Rectangle 4">
            <a:extLst>
              <a:ext uri="{FF2B5EF4-FFF2-40B4-BE49-F238E27FC236}">
                <a16:creationId xmlns:a16="http://schemas.microsoft.com/office/drawing/2014/main" id="{7055D973-3347-E798-795A-A40030FBC703}"/>
              </a:ext>
            </a:extLst>
          </p:cNvPr>
          <p:cNvSpPr>
            <a:spLocks noGrp="1" noChangeArrowheads="1"/>
          </p:cNvSpPr>
          <p:nvPr>
            <p:ph type="ftr" sz="quarter" idx="2"/>
          </p:nvPr>
        </p:nvSpPr>
        <p:spPr bwMode="auto">
          <a:xfrm>
            <a:off x="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8197" name="Rectangle 5">
            <a:extLst>
              <a:ext uri="{FF2B5EF4-FFF2-40B4-BE49-F238E27FC236}">
                <a16:creationId xmlns:a16="http://schemas.microsoft.com/office/drawing/2014/main" id="{6E245526-36C8-75F5-2AE8-2D6C73431125}"/>
              </a:ext>
            </a:extLst>
          </p:cNvPr>
          <p:cNvSpPr>
            <a:spLocks noGrp="1" noChangeArrowheads="1"/>
          </p:cNvSpPr>
          <p:nvPr>
            <p:ph type="sldNum" sz="quarter" idx="3"/>
          </p:nvPr>
        </p:nvSpPr>
        <p:spPr bwMode="auto">
          <a:xfrm>
            <a:off x="518160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Times" pitchFamily="3" charset="0"/>
              </a:defRPr>
            </a:lvl1pPr>
          </a:lstStyle>
          <a:p>
            <a:pPr>
              <a:defRPr/>
            </a:pPr>
            <a:fld id="{C3EB4BFA-4DB0-C044-8092-176AA9131EC4}" type="slidenum">
              <a:rPr lang="en-US" altLang="en-CH"/>
              <a:pPr>
                <a:defRPr/>
              </a:pPr>
              <a:t>‹#›</a:t>
            </a:fld>
            <a:endParaRPr lang="en-US" altLang="en-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6D3B61A-0DDF-3ECB-6274-454752D9BE2F}"/>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6147" name="Rectangle 3">
            <a:extLst>
              <a:ext uri="{FF2B5EF4-FFF2-40B4-BE49-F238E27FC236}">
                <a16:creationId xmlns:a16="http://schemas.microsoft.com/office/drawing/2014/main" id="{CD719EFA-243A-B70D-C8A1-A939FB9CCA00}"/>
              </a:ext>
            </a:extLst>
          </p:cNvPr>
          <p:cNvSpPr>
            <a:spLocks noGrp="1" noChangeArrowheads="1"/>
          </p:cNvSpPr>
          <p:nvPr>
            <p:ph type="dt" idx="1"/>
          </p:nvPr>
        </p:nvSpPr>
        <p:spPr bwMode="auto">
          <a:xfrm>
            <a:off x="518160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atin typeface="Times" charset="0"/>
                <a:ea typeface="ＭＳ Ｐゴシック" charset="0"/>
                <a:cs typeface="+mn-cs"/>
              </a:defRPr>
            </a:lvl1pPr>
          </a:lstStyle>
          <a:p>
            <a:pPr>
              <a:defRPr/>
            </a:pPr>
            <a:endParaRPr lang="en-US"/>
          </a:p>
        </p:txBody>
      </p:sp>
      <p:sp>
        <p:nvSpPr>
          <p:cNvPr id="12292" name="Rectangle 4">
            <a:extLst>
              <a:ext uri="{FF2B5EF4-FFF2-40B4-BE49-F238E27FC236}">
                <a16:creationId xmlns:a16="http://schemas.microsoft.com/office/drawing/2014/main" id="{14F8EA87-0CD6-9D82-7534-3EE0FF846C6A}"/>
              </a:ext>
            </a:extLst>
          </p:cNvPr>
          <p:cNvSpPr>
            <a:spLocks noGrp="1" noRot="1" noChangeAspect="1" noChangeArrowheads="1" noTextEdit="1"/>
          </p:cNvSpPr>
          <p:nvPr>
            <p:ph type="sldImg" idx="2"/>
          </p:nvPr>
        </p:nvSpPr>
        <p:spPr bwMode="auto">
          <a:xfrm>
            <a:off x="2716213" y="514350"/>
            <a:ext cx="3713162"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5A912729-13D0-3045-615C-DD97149C1DA3}"/>
              </a:ext>
            </a:extLst>
          </p:cNvPr>
          <p:cNvSpPr>
            <a:spLocks noGrp="1" noChangeArrowheads="1"/>
          </p:cNvSpPr>
          <p:nvPr>
            <p:ph type="body" sz="quarter" idx="3"/>
          </p:nvPr>
        </p:nvSpPr>
        <p:spPr bwMode="auto">
          <a:xfrm>
            <a:off x="1219200" y="3257550"/>
            <a:ext cx="6705600" cy="30861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3CBA189C-6126-2B11-0E59-EFA6CA6E692B}"/>
              </a:ext>
            </a:extLst>
          </p:cNvPr>
          <p:cNvSpPr>
            <a:spLocks noGrp="1" noChangeArrowheads="1"/>
          </p:cNvSpPr>
          <p:nvPr>
            <p:ph type="ftr" sz="quarter" idx="4"/>
          </p:nvPr>
        </p:nvSpPr>
        <p:spPr bwMode="auto">
          <a:xfrm>
            <a:off x="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atin typeface="Times" charset="0"/>
                <a:ea typeface="ＭＳ Ｐゴシック" charset="0"/>
                <a:cs typeface="+mn-cs"/>
              </a:defRPr>
            </a:lvl1pPr>
          </a:lstStyle>
          <a:p>
            <a:pPr>
              <a:defRPr/>
            </a:pPr>
            <a:endParaRPr lang="en-US"/>
          </a:p>
        </p:txBody>
      </p:sp>
      <p:sp>
        <p:nvSpPr>
          <p:cNvPr id="6151" name="Rectangle 7">
            <a:extLst>
              <a:ext uri="{FF2B5EF4-FFF2-40B4-BE49-F238E27FC236}">
                <a16:creationId xmlns:a16="http://schemas.microsoft.com/office/drawing/2014/main" id="{2F0101EB-4C7D-F834-7411-12D3A8D66DF3}"/>
              </a:ext>
            </a:extLst>
          </p:cNvPr>
          <p:cNvSpPr>
            <a:spLocks noGrp="1" noChangeArrowheads="1"/>
          </p:cNvSpPr>
          <p:nvPr>
            <p:ph type="sldNum" sz="quarter" idx="5"/>
          </p:nvPr>
        </p:nvSpPr>
        <p:spPr bwMode="auto">
          <a:xfrm>
            <a:off x="518160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Times" pitchFamily="3" charset="0"/>
              </a:defRPr>
            </a:lvl1pPr>
          </a:lstStyle>
          <a:p>
            <a:pPr>
              <a:defRPr/>
            </a:pPr>
            <a:fld id="{CE7AA69C-3201-DE43-8AB4-BEF001846625}" type="slidenum">
              <a:rPr lang="en-US" altLang="en-CH"/>
              <a:pPr>
                <a:defRPr/>
              </a:pPr>
              <a:t>‹#›</a:t>
            </a:fld>
            <a:endParaRPr lang="en-US" altLang="en-CH"/>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5BC8D621-36DF-628A-6C82-089861377EC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9EC79FA-7753-EF4B-9669-C395552F3711}" type="slidenum">
              <a:rPr lang="en-US" altLang="en-CH" sz="1200" b="0" smtClean="0">
                <a:latin typeface="Times" pitchFamily="3" charset="0"/>
              </a:rPr>
              <a:pPr/>
              <a:t>3</a:t>
            </a:fld>
            <a:endParaRPr lang="en-US" altLang="en-CH" sz="1200" b="0">
              <a:latin typeface="Times" pitchFamily="3" charset="0"/>
            </a:endParaRPr>
          </a:p>
        </p:txBody>
      </p:sp>
      <p:sp>
        <p:nvSpPr>
          <p:cNvPr id="24578" name="Rectangle 2">
            <a:extLst>
              <a:ext uri="{FF2B5EF4-FFF2-40B4-BE49-F238E27FC236}">
                <a16:creationId xmlns:a16="http://schemas.microsoft.com/office/drawing/2014/main" id="{B518C54F-9E4E-6EED-54AD-81C7CE7FB3A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C02BBC54-58E7-4DAA-724C-0DB94CD810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CH">
                <a:latin typeface="Times" pitchFamily="3" charset="0"/>
                <a:ea typeface="ＭＳ Ｐゴシック" panose="020B0600070205080204" pitchFamily="34" charset="-128"/>
              </a:rPr>
              <a:t>At the Large Hadron Collider (LHC) at CERN, Geneva we can probe Nature moments after the Big Bang to tackle the questions about the origin, evolution and composition of our universe. These include: What is the origin of mass? What constitutes dark matter? How many dimensions of space and time do we live in? Why is the universe composed of matter and not antimatter? The answers have the potential of altering our perception of how Nature operates at the fundamental level.</a:t>
            </a:r>
          </a:p>
          <a:p>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The discovery in July 2012 of the Higgs boson at the Large Hadron Collider (LHC), one of the most important of this new century, completes the particle content of the standard model (SM) of particle physics, a theory that describes our visible universe in exquisite detail. </a:t>
            </a:r>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 </a:t>
            </a:r>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This talk will briefly look into the evolution of our universe from the Big Bang, the fundamental particles and their interactions, the journey to the discovery of the Higgs boson, and look ahead. The CMS experiment is used as an example to briefly recall the physics of the LHC, outline some of the challenges faced during its construction, and major physics results produced so far, including the searches for widely anticipated new physics beyond the SM. </a:t>
            </a:r>
            <a:endParaRPr lang="en-GB" altLang="en-CH">
              <a:latin typeface="Times" pitchFamily="3" charset="0"/>
              <a:ea typeface="ＭＳ Ｐゴシック" panose="020B0600070205080204" pitchFamily="34" charset="-128"/>
            </a:endParaRPr>
          </a:p>
          <a:p>
            <a:endParaRPr lang="en-US" altLang="en-CH">
              <a:latin typeface="Times" pitchFamily="3"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CC454C26-85CB-12BA-6792-272D3A420A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187D7C4D-3A49-BE4B-B9B9-50130950CE2A}" type="slidenum">
              <a:rPr lang="en-US" altLang="en-CH" sz="1200" b="0" smtClean="0">
                <a:latin typeface="Times" pitchFamily="3" charset="0"/>
              </a:rPr>
              <a:pPr/>
              <a:t>4</a:t>
            </a:fld>
            <a:endParaRPr lang="en-US" altLang="en-CH" sz="1200" b="0">
              <a:latin typeface="Times" pitchFamily="3" charset="0"/>
            </a:endParaRPr>
          </a:p>
        </p:txBody>
      </p:sp>
      <p:sp>
        <p:nvSpPr>
          <p:cNvPr id="15362" name="Rectangle 2">
            <a:extLst>
              <a:ext uri="{FF2B5EF4-FFF2-40B4-BE49-F238E27FC236}">
                <a16:creationId xmlns:a16="http://schemas.microsoft.com/office/drawing/2014/main" id="{7F036FF7-BA74-7325-E59F-D78EE3345679}"/>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CAADFF9B-15EB-B683-E71E-E2E8C87E5D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CH">
                <a:latin typeface="Times" pitchFamily="3" charset="0"/>
                <a:ea typeface="ＭＳ Ｐゴシック" panose="020B0600070205080204" pitchFamily="34" charset="-128"/>
              </a:rPr>
              <a:t>At the Large Hadron Collider (LHC) at CERN, Geneva we can probe Nature moments after the Big Bang to tackle the questions about the origin, evolution and composition of our universe. These include: What is the origin of mass? What constitutes dark matter? How many dimensions of space and time do we live in? Why is the universe composed of matter and not antimatter? The answers have the potential of altering our perception of how Nature operates at the fundamental level.</a:t>
            </a:r>
          </a:p>
          <a:p>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The discovery in July 2012 of the Higgs boson at the Large Hadron Collider (LHC), one of the most important of this new century, completes the particle content of the standard model (SM) of particle physics, a theory that describes our visible universe in exquisite detail. </a:t>
            </a:r>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 </a:t>
            </a:r>
            <a:endParaRPr lang="en-GB" altLang="en-CH">
              <a:latin typeface="Times" pitchFamily="3" charset="0"/>
              <a:ea typeface="ＭＳ Ｐゴシック" panose="020B0600070205080204" pitchFamily="34" charset="-128"/>
            </a:endParaRPr>
          </a:p>
          <a:p>
            <a:r>
              <a:rPr lang="en-US" altLang="en-CH">
                <a:latin typeface="Times" pitchFamily="3" charset="0"/>
                <a:ea typeface="ＭＳ Ｐゴシック" panose="020B0600070205080204" pitchFamily="34" charset="-128"/>
              </a:rPr>
              <a:t>This talk will briefly look into the evolution of our universe from the Big Bang, the fundamental particles and their interactions, the journey to the discovery of the Higgs boson, and look ahead. The CMS experiment is used as an example to briefly recall the physics of the LHC, outline some of the challenges faced during its construction, and major physics results produced so far, including the searches for widely anticipated new physics beyond the SM. </a:t>
            </a:r>
            <a:endParaRPr lang="en-GB" altLang="en-CH">
              <a:latin typeface="Times" pitchFamily="3" charset="0"/>
              <a:ea typeface="ＭＳ Ｐゴシック" panose="020B0600070205080204" pitchFamily="34" charset="-128"/>
            </a:endParaRPr>
          </a:p>
          <a:p>
            <a:endParaRPr lang="en-US" altLang="en-CH">
              <a:latin typeface="Times" pitchFamily="3"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7A336671-80B0-A414-6B13-F77371D30B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0408BC35-5832-D941-8751-FF3587AECE4C}" type="slidenum">
              <a:rPr lang="en-US" altLang="en-CH" sz="1200" b="0" smtClean="0">
                <a:latin typeface="Times" pitchFamily="3" charset="0"/>
              </a:rPr>
              <a:pPr/>
              <a:t>5</a:t>
            </a:fld>
            <a:endParaRPr lang="en-US" altLang="en-CH" sz="1200" b="0">
              <a:latin typeface="Times" pitchFamily="3" charset="0"/>
            </a:endParaRPr>
          </a:p>
        </p:txBody>
      </p:sp>
      <p:sp>
        <p:nvSpPr>
          <p:cNvPr id="43010" name="Rectangle 2">
            <a:extLst>
              <a:ext uri="{FF2B5EF4-FFF2-40B4-BE49-F238E27FC236}">
                <a16:creationId xmlns:a16="http://schemas.microsoft.com/office/drawing/2014/main" id="{754FE27E-9AA6-5371-BE6A-076D14433F06}"/>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6386E3DD-A6EF-932C-7A51-8E8B25C4F0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CH" dirty="0">
                <a:latin typeface="Times" pitchFamily="3" charset="0"/>
                <a:ea typeface="ＭＳ Ｐゴシック" panose="020B0600070205080204" pitchFamily="34" charset="-128"/>
              </a:rPr>
              <a:t>At the Large Hadron Collider (LHC) at CERN, Geneva we can probe Nature moments after the Big Bang to tackle the questions about the origin, evolution and composition of our universe. These include: What is the origin of mass? What constitutes dark matter? How many dimensions of space and time do we live in? Why is the universe composed of matter and not antimatter? The answers have the potential of altering our perception of how Nature operates at the fundamental level.</a:t>
            </a:r>
          </a:p>
          <a:p>
            <a:endParaRPr lang="en-GB" altLang="en-CH" dirty="0">
              <a:latin typeface="Times" pitchFamily="3" charset="0"/>
              <a:ea typeface="ＭＳ Ｐゴシック" panose="020B0600070205080204" pitchFamily="34" charset="-128"/>
            </a:endParaRPr>
          </a:p>
          <a:p>
            <a:r>
              <a:rPr lang="en-US" altLang="en-CH" dirty="0">
                <a:latin typeface="Times" pitchFamily="3" charset="0"/>
                <a:ea typeface="ＭＳ Ｐゴシック" panose="020B0600070205080204" pitchFamily="34" charset="-128"/>
              </a:rPr>
              <a:t>The discovery in July 2012 of the Higgs boson at the Large Hadron Collider (LHC), one of the most important of this new century, completes the particle content of the standard model (SM) of particle physics, a theory that describes our visible universe in exquisite detail. </a:t>
            </a:r>
            <a:endParaRPr lang="en-GB" altLang="en-CH" dirty="0">
              <a:latin typeface="Times" pitchFamily="3" charset="0"/>
              <a:ea typeface="ＭＳ Ｐゴシック" panose="020B0600070205080204" pitchFamily="34" charset="-128"/>
            </a:endParaRPr>
          </a:p>
          <a:p>
            <a:r>
              <a:rPr lang="en-US" altLang="en-CH" dirty="0">
                <a:latin typeface="Times" pitchFamily="3" charset="0"/>
                <a:ea typeface="ＭＳ Ｐゴシック" panose="020B0600070205080204" pitchFamily="34" charset="-128"/>
              </a:rPr>
              <a:t> </a:t>
            </a:r>
            <a:endParaRPr lang="en-GB" altLang="en-CH" dirty="0">
              <a:latin typeface="Times" pitchFamily="3" charset="0"/>
              <a:ea typeface="ＭＳ Ｐゴシック" panose="020B0600070205080204" pitchFamily="34" charset="-128"/>
            </a:endParaRPr>
          </a:p>
          <a:p>
            <a:r>
              <a:rPr lang="en-US" altLang="en-CH" dirty="0">
                <a:latin typeface="Times" pitchFamily="3" charset="0"/>
                <a:ea typeface="ＭＳ Ｐゴシック" panose="020B0600070205080204" pitchFamily="34" charset="-128"/>
              </a:rPr>
              <a:t>This talk will briefly look into the evolution of our universe from the Big Bang, the fundamental particles and their interactions, the journey to the discovery of the Higgs boson, and look ahead. The CMS experiment is used as an example to briefly recall the physics of the LHC, outline some of the challenges faced during its construction, and major physics results produced so far, including the searches for widely anticipated new physics beyond the SM. </a:t>
            </a:r>
            <a:endParaRPr lang="en-GB" altLang="en-CH" dirty="0">
              <a:latin typeface="Times" pitchFamily="3" charset="0"/>
              <a:ea typeface="ＭＳ Ｐゴシック" panose="020B0600070205080204" pitchFamily="34" charset="-128"/>
            </a:endParaRPr>
          </a:p>
          <a:p>
            <a:endParaRPr lang="en-US" altLang="en-CH" dirty="0">
              <a:latin typeface="Times" pitchFamily="3"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E7AA69C-3201-DE43-8AB4-BEF001846625}" type="slidenum">
              <a:rPr lang="en-US" altLang="en-CH" smtClean="0"/>
              <a:pPr>
                <a:defRPr/>
              </a:pPr>
              <a:t>21</a:t>
            </a:fld>
            <a:endParaRPr lang="en-US" altLang="en-CH"/>
          </a:p>
        </p:txBody>
      </p:sp>
    </p:spTree>
    <p:extLst>
      <p:ext uri="{BB962C8B-B14F-4D97-AF65-F5344CB8AC3E}">
        <p14:creationId xmlns:p14="http://schemas.microsoft.com/office/powerpoint/2010/main" val="407392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E7AA69C-3201-DE43-8AB4-BEF001846625}" type="slidenum">
              <a:rPr lang="en-US" altLang="en-CH" smtClean="0"/>
              <a:pPr>
                <a:defRPr/>
              </a:pPr>
              <a:t>24</a:t>
            </a:fld>
            <a:endParaRPr lang="en-US" altLang="en-CH"/>
          </a:p>
        </p:txBody>
      </p:sp>
    </p:spTree>
    <p:extLst>
      <p:ext uri="{BB962C8B-B14F-4D97-AF65-F5344CB8AC3E}">
        <p14:creationId xmlns:p14="http://schemas.microsoft.com/office/powerpoint/2010/main" val="49931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E4404F9-C639-11C9-BFEF-07A0BDB49216}"/>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584768BE-8E33-34BE-FD03-E74548C849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H" altLang="en-CH">
              <a:latin typeface="Times" pitchFamily="3" charset="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1B4B8A9B-3DA5-3681-53FA-501E550E8A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1394FD16-B4E1-4B4C-8972-917E9DEBC12A}" type="slidenum">
              <a:rPr lang="en-US" altLang="en-CH" sz="1200" b="0" smtClean="0">
                <a:latin typeface="Times" pitchFamily="3" charset="0"/>
              </a:rPr>
              <a:pPr/>
              <a:t>26</a:t>
            </a:fld>
            <a:endParaRPr lang="en-US" altLang="en-CH" sz="1200" b="0">
              <a:latin typeface="Times" pitchFamily="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80" name="Rectangle 1036"/>
          <p:cNvSpPr>
            <a:spLocks noGrp="1" noChangeArrowheads="1"/>
          </p:cNvSpPr>
          <p:nvPr>
            <p:ph type="ctrTitle" sz="quarter"/>
          </p:nvPr>
        </p:nvSpPr>
        <p:spPr>
          <a:xfrm>
            <a:off x="769938" y="369888"/>
            <a:ext cx="8366125" cy="1028700"/>
          </a:xfrm>
        </p:spPr>
        <p:txBody>
          <a:bodyPr/>
          <a:lstStyle>
            <a:lvl1pPr>
              <a:defRPr sz="4400">
                <a:solidFill>
                  <a:srgbClr val="00547E"/>
                </a:solidFill>
              </a:defRPr>
            </a:lvl1pPr>
          </a:lstStyle>
          <a:p>
            <a:pPr lvl="0"/>
            <a:r>
              <a:rPr lang="en-US" noProof="0"/>
              <a:t>Click to edit Master title style</a:t>
            </a:r>
          </a:p>
        </p:txBody>
      </p:sp>
    </p:spTree>
    <p:extLst>
      <p:ext uri="{BB962C8B-B14F-4D97-AF65-F5344CB8AC3E}">
        <p14:creationId xmlns:p14="http://schemas.microsoft.com/office/powerpoint/2010/main" val="331826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9644E790-C51E-74E2-F0BC-CBB54889D8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Text Box 19">
            <a:extLst>
              <a:ext uri="{FF2B5EF4-FFF2-40B4-BE49-F238E27FC236}">
                <a16:creationId xmlns:a16="http://schemas.microsoft.com/office/drawing/2014/main" id="{436540BD-C743-C10E-748E-70D04792DEFD}"/>
              </a:ext>
            </a:extLst>
          </p:cNvPr>
          <p:cNvSpPr txBox="1">
            <a:spLocks noGrp="1" noChangeArrowheads="1"/>
          </p:cNvSpPr>
          <p:nvPr>
            <p:ph type="sldNum" sz="quarter" idx="12"/>
          </p:nvPr>
        </p:nvSpPr>
        <p:spPr>
          <a:ln/>
        </p:spPr>
        <p:txBody>
          <a:bodyPr/>
          <a:lstStyle>
            <a:lvl1pPr>
              <a:defRPr/>
            </a:lvl1pPr>
          </a:lstStyle>
          <a:p>
            <a:pPr>
              <a:defRPr/>
            </a:pPr>
            <a:fld id="{0826E03B-720C-3846-8440-E1D55FDFFB4F}" type="slidenum">
              <a:rPr lang="en-US" altLang="en-CH"/>
              <a:pPr>
                <a:defRPr/>
              </a:pPr>
              <a:t>‹#›</a:t>
            </a:fld>
            <a:endParaRPr lang="en-US" altLang="en-CH"/>
          </a:p>
        </p:txBody>
      </p:sp>
    </p:spTree>
    <p:extLst>
      <p:ext uri="{BB962C8B-B14F-4D97-AF65-F5344CB8AC3E}">
        <p14:creationId xmlns:p14="http://schemas.microsoft.com/office/powerpoint/2010/main" val="1718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81000"/>
            <a:ext cx="2228850" cy="57451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95300" y="381000"/>
            <a:ext cx="6534150" cy="57451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748CA15-88A3-91C0-33DB-75400B9184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Text Box 19">
            <a:extLst>
              <a:ext uri="{FF2B5EF4-FFF2-40B4-BE49-F238E27FC236}">
                <a16:creationId xmlns:a16="http://schemas.microsoft.com/office/drawing/2014/main" id="{C5EDDFAF-9C6B-02BE-59EB-96F0604FEB7D}"/>
              </a:ext>
            </a:extLst>
          </p:cNvPr>
          <p:cNvSpPr txBox="1">
            <a:spLocks noGrp="1" noChangeArrowheads="1"/>
          </p:cNvSpPr>
          <p:nvPr>
            <p:ph type="sldNum" sz="quarter" idx="12"/>
          </p:nvPr>
        </p:nvSpPr>
        <p:spPr>
          <a:ln/>
        </p:spPr>
        <p:txBody>
          <a:bodyPr/>
          <a:lstStyle>
            <a:lvl1pPr>
              <a:defRPr/>
            </a:lvl1pPr>
          </a:lstStyle>
          <a:p>
            <a:pPr>
              <a:defRPr/>
            </a:pPr>
            <a:fld id="{3260B2A9-E05D-CB40-A165-53DEB652D0E8}" type="slidenum">
              <a:rPr lang="en-US" altLang="en-CH"/>
              <a:pPr>
                <a:defRPr/>
              </a:pPr>
              <a:t>‹#›</a:t>
            </a:fld>
            <a:endParaRPr lang="en-US" altLang="en-CH"/>
          </a:p>
        </p:txBody>
      </p:sp>
    </p:spTree>
    <p:extLst>
      <p:ext uri="{BB962C8B-B14F-4D97-AF65-F5344CB8AC3E}">
        <p14:creationId xmlns:p14="http://schemas.microsoft.com/office/powerpoint/2010/main" val="304330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95300" y="1600200"/>
            <a:ext cx="8915400" cy="4525963"/>
          </a:xfrm>
          <a:prstGeom prst="rect">
            <a:avLst/>
          </a:prstGeom>
        </p:spPr>
        <p:txBody>
          <a:bodyPr vert="horz"/>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a:extLst>
              <a:ext uri="{FF2B5EF4-FFF2-40B4-BE49-F238E27FC236}">
                <a16:creationId xmlns:a16="http://schemas.microsoft.com/office/drawing/2014/main" id="{F8DDC6D2-9DE6-1A8B-77B0-339786C2B8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78198C-DE86-2A1B-8B6E-DE2203B4F8F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Text Box 19">
            <a:extLst>
              <a:ext uri="{FF2B5EF4-FFF2-40B4-BE49-F238E27FC236}">
                <a16:creationId xmlns:a16="http://schemas.microsoft.com/office/drawing/2014/main" id="{D45C2002-47D9-0664-1FEC-58D9D8744529}"/>
              </a:ext>
            </a:extLst>
          </p:cNvPr>
          <p:cNvSpPr txBox="1">
            <a:spLocks noGrp="1" noChangeArrowheads="1"/>
          </p:cNvSpPr>
          <p:nvPr>
            <p:ph type="sldNum" sz="quarter" idx="12"/>
          </p:nvPr>
        </p:nvSpPr>
        <p:spPr>
          <a:ln/>
        </p:spPr>
        <p:txBody>
          <a:bodyPr/>
          <a:lstStyle>
            <a:lvl1pPr>
              <a:defRPr/>
            </a:lvl1pPr>
          </a:lstStyle>
          <a:p>
            <a:pPr>
              <a:defRPr/>
            </a:pPr>
            <a:fld id="{F65926A7-082C-7F44-B9C5-8689AE7B2BEF}" type="slidenum">
              <a:rPr lang="en-US" altLang="en-CH"/>
              <a:pPr>
                <a:defRPr/>
              </a:pPr>
              <a:t>‹#›</a:t>
            </a:fld>
            <a:endParaRPr lang="en-US" altLang="en-CH"/>
          </a:p>
        </p:txBody>
      </p:sp>
    </p:spTree>
    <p:extLst>
      <p:ext uri="{BB962C8B-B14F-4D97-AF65-F5344CB8AC3E}">
        <p14:creationId xmlns:p14="http://schemas.microsoft.com/office/powerpoint/2010/main" val="120472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03692A59-A44B-5EF8-0E8F-703279606B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Text Box 19">
            <a:extLst>
              <a:ext uri="{FF2B5EF4-FFF2-40B4-BE49-F238E27FC236}">
                <a16:creationId xmlns:a16="http://schemas.microsoft.com/office/drawing/2014/main" id="{2F268265-AB71-244B-909C-DA4E5C237AD4}"/>
              </a:ext>
            </a:extLst>
          </p:cNvPr>
          <p:cNvSpPr txBox="1">
            <a:spLocks noGrp="1" noChangeArrowheads="1"/>
          </p:cNvSpPr>
          <p:nvPr>
            <p:ph type="sldNum" sz="quarter" idx="12"/>
          </p:nvPr>
        </p:nvSpPr>
        <p:spPr>
          <a:ln/>
        </p:spPr>
        <p:txBody>
          <a:bodyPr/>
          <a:lstStyle>
            <a:lvl1pPr>
              <a:defRPr/>
            </a:lvl1pPr>
          </a:lstStyle>
          <a:p>
            <a:pPr>
              <a:defRPr/>
            </a:pPr>
            <a:fld id="{18E46728-3CFC-F541-9300-616F58BA954E}" type="slidenum">
              <a:rPr lang="en-US" altLang="en-CH"/>
              <a:pPr>
                <a:defRPr/>
              </a:pPr>
              <a:t>‹#›</a:t>
            </a:fld>
            <a:endParaRPr lang="en-US" altLang="en-CH"/>
          </a:p>
        </p:txBody>
      </p:sp>
    </p:spTree>
    <p:extLst>
      <p:ext uri="{BB962C8B-B14F-4D97-AF65-F5344CB8AC3E}">
        <p14:creationId xmlns:p14="http://schemas.microsoft.com/office/powerpoint/2010/main" val="43587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953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292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012530CC-3962-4A05-9FC6-52ED84CB1DF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Text Box 19">
            <a:extLst>
              <a:ext uri="{FF2B5EF4-FFF2-40B4-BE49-F238E27FC236}">
                <a16:creationId xmlns:a16="http://schemas.microsoft.com/office/drawing/2014/main" id="{4952E7A0-C736-EDEA-A038-34C806EF6709}"/>
              </a:ext>
            </a:extLst>
          </p:cNvPr>
          <p:cNvSpPr txBox="1">
            <a:spLocks noGrp="1" noChangeArrowheads="1"/>
          </p:cNvSpPr>
          <p:nvPr>
            <p:ph type="sldNum" sz="quarter" idx="12"/>
          </p:nvPr>
        </p:nvSpPr>
        <p:spPr>
          <a:ln/>
        </p:spPr>
        <p:txBody>
          <a:bodyPr/>
          <a:lstStyle>
            <a:lvl1pPr>
              <a:defRPr/>
            </a:lvl1pPr>
          </a:lstStyle>
          <a:p>
            <a:pPr>
              <a:defRPr/>
            </a:pPr>
            <a:fld id="{799C732D-42F5-E04B-A51D-9002AE6370BD}" type="slidenum">
              <a:rPr lang="en-US" altLang="en-CH"/>
              <a:pPr>
                <a:defRPr/>
              </a:pPr>
              <a:t>‹#›</a:t>
            </a:fld>
            <a:endParaRPr lang="en-US" altLang="en-CH"/>
          </a:p>
        </p:txBody>
      </p:sp>
    </p:spTree>
    <p:extLst>
      <p:ext uri="{BB962C8B-B14F-4D97-AF65-F5344CB8AC3E}">
        <p14:creationId xmlns:p14="http://schemas.microsoft.com/office/powerpoint/2010/main" val="388290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375" y="1535113"/>
            <a:ext cx="437832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DD169BD3-8AAE-3200-FF6B-256D082EA631}"/>
              </a:ext>
            </a:extLst>
          </p:cNvPr>
          <p:cNvSpPr>
            <a:spLocks noGrp="1" noChangeArrowheads="1"/>
          </p:cNvSpPr>
          <p:nvPr>
            <p:ph type="dt" sz="half" idx="10"/>
          </p:nvPr>
        </p:nvSpPr>
        <p:spPr>
          <a:ln/>
        </p:spPr>
        <p:txBody>
          <a:bodyPr/>
          <a:lstStyle>
            <a:lvl1pPr>
              <a:defRPr/>
            </a:lvl1pPr>
          </a:lstStyle>
          <a:p>
            <a:pPr>
              <a:defRPr/>
            </a:pPr>
            <a:endParaRPr lang="en-US"/>
          </a:p>
        </p:txBody>
      </p:sp>
      <p:sp>
        <p:nvSpPr>
          <p:cNvPr id="9" name="Text Box 19">
            <a:extLst>
              <a:ext uri="{FF2B5EF4-FFF2-40B4-BE49-F238E27FC236}">
                <a16:creationId xmlns:a16="http://schemas.microsoft.com/office/drawing/2014/main" id="{CDF55957-3570-4DF2-8258-E360A6A9B2AF}"/>
              </a:ext>
            </a:extLst>
          </p:cNvPr>
          <p:cNvSpPr txBox="1">
            <a:spLocks noGrp="1" noChangeArrowheads="1"/>
          </p:cNvSpPr>
          <p:nvPr>
            <p:ph type="sldNum" sz="quarter" idx="12"/>
          </p:nvPr>
        </p:nvSpPr>
        <p:spPr>
          <a:ln/>
        </p:spPr>
        <p:txBody>
          <a:bodyPr/>
          <a:lstStyle>
            <a:lvl1pPr>
              <a:defRPr/>
            </a:lvl1pPr>
          </a:lstStyle>
          <a:p>
            <a:pPr>
              <a:defRPr/>
            </a:pPr>
            <a:fld id="{557338FF-3A0E-5649-82C4-729C47E0689B}" type="slidenum">
              <a:rPr lang="en-US" altLang="en-CH"/>
              <a:pPr>
                <a:defRPr/>
              </a:pPr>
              <a:t>‹#›</a:t>
            </a:fld>
            <a:endParaRPr lang="en-US" altLang="en-CH"/>
          </a:p>
        </p:txBody>
      </p:sp>
    </p:spTree>
    <p:extLst>
      <p:ext uri="{BB962C8B-B14F-4D97-AF65-F5344CB8AC3E}">
        <p14:creationId xmlns:p14="http://schemas.microsoft.com/office/powerpoint/2010/main" val="400292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DAD70AB8-F007-BF13-0F50-290F5DA948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Text Box 19">
            <a:extLst>
              <a:ext uri="{FF2B5EF4-FFF2-40B4-BE49-F238E27FC236}">
                <a16:creationId xmlns:a16="http://schemas.microsoft.com/office/drawing/2014/main" id="{131A7C30-5152-56E2-3909-D2CC0AAE7E3A}"/>
              </a:ext>
            </a:extLst>
          </p:cNvPr>
          <p:cNvSpPr txBox="1">
            <a:spLocks noGrp="1" noChangeArrowheads="1"/>
          </p:cNvSpPr>
          <p:nvPr>
            <p:ph type="sldNum" sz="quarter" idx="12"/>
          </p:nvPr>
        </p:nvSpPr>
        <p:spPr>
          <a:ln/>
        </p:spPr>
        <p:txBody>
          <a:bodyPr/>
          <a:lstStyle>
            <a:lvl1pPr>
              <a:defRPr/>
            </a:lvl1pPr>
          </a:lstStyle>
          <a:p>
            <a:pPr>
              <a:defRPr/>
            </a:pPr>
            <a:fld id="{F57DEF03-A3F0-2549-B430-03EC4353546B}" type="slidenum">
              <a:rPr lang="en-US" altLang="en-CH"/>
              <a:pPr>
                <a:defRPr/>
              </a:pPr>
              <a:t>‹#›</a:t>
            </a:fld>
            <a:endParaRPr lang="en-US" altLang="en-CH"/>
          </a:p>
        </p:txBody>
      </p:sp>
    </p:spTree>
    <p:extLst>
      <p:ext uri="{BB962C8B-B14F-4D97-AF65-F5344CB8AC3E}">
        <p14:creationId xmlns:p14="http://schemas.microsoft.com/office/powerpoint/2010/main" val="386165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167EE0D-556A-FE1A-4E79-3BA4D95847E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Text Box 19">
            <a:extLst>
              <a:ext uri="{FF2B5EF4-FFF2-40B4-BE49-F238E27FC236}">
                <a16:creationId xmlns:a16="http://schemas.microsoft.com/office/drawing/2014/main" id="{7F2EE0CC-9A5A-4242-EB11-EE085B6EF0DD}"/>
              </a:ext>
            </a:extLst>
          </p:cNvPr>
          <p:cNvSpPr txBox="1">
            <a:spLocks noGrp="1" noChangeArrowheads="1"/>
          </p:cNvSpPr>
          <p:nvPr>
            <p:ph type="sldNum" sz="quarter" idx="12"/>
          </p:nvPr>
        </p:nvSpPr>
        <p:spPr>
          <a:ln/>
        </p:spPr>
        <p:txBody>
          <a:bodyPr/>
          <a:lstStyle>
            <a:lvl1pPr>
              <a:defRPr/>
            </a:lvl1pPr>
          </a:lstStyle>
          <a:p>
            <a:pPr>
              <a:defRPr/>
            </a:pPr>
            <a:fld id="{72E15BEA-5034-644B-8D05-2F7FFEBFC946}" type="slidenum">
              <a:rPr lang="en-US" altLang="en-CH"/>
              <a:pPr>
                <a:defRPr/>
              </a:pPr>
              <a:t>‹#›</a:t>
            </a:fld>
            <a:endParaRPr lang="en-US" altLang="en-CH"/>
          </a:p>
        </p:txBody>
      </p:sp>
    </p:spTree>
    <p:extLst>
      <p:ext uri="{BB962C8B-B14F-4D97-AF65-F5344CB8AC3E}">
        <p14:creationId xmlns:p14="http://schemas.microsoft.com/office/powerpoint/2010/main" val="200768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3500" y="273050"/>
            <a:ext cx="553720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0"/>
            <a:ext cx="3259138"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6F34AC52-F35D-8BC9-FBDC-047D4A65ADB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Text Box 19">
            <a:extLst>
              <a:ext uri="{FF2B5EF4-FFF2-40B4-BE49-F238E27FC236}">
                <a16:creationId xmlns:a16="http://schemas.microsoft.com/office/drawing/2014/main" id="{239FE68B-3814-3451-6359-5DF1C1831A68}"/>
              </a:ext>
            </a:extLst>
          </p:cNvPr>
          <p:cNvSpPr txBox="1">
            <a:spLocks noGrp="1" noChangeArrowheads="1"/>
          </p:cNvSpPr>
          <p:nvPr>
            <p:ph type="sldNum" sz="quarter" idx="12"/>
          </p:nvPr>
        </p:nvSpPr>
        <p:spPr>
          <a:ln/>
        </p:spPr>
        <p:txBody>
          <a:bodyPr/>
          <a:lstStyle>
            <a:lvl1pPr>
              <a:defRPr/>
            </a:lvl1pPr>
          </a:lstStyle>
          <a:p>
            <a:pPr>
              <a:defRPr/>
            </a:pPr>
            <a:fld id="{CDC20C6F-6088-AE4E-830F-29F71E0A4CE4}" type="slidenum">
              <a:rPr lang="en-US" altLang="en-CH"/>
              <a:pPr>
                <a:defRPr/>
              </a:pPr>
              <a:t>‹#›</a:t>
            </a:fld>
            <a:endParaRPr lang="en-US" altLang="en-CH"/>
          </a:p>
        </p:txBody>
      </p:sp>
    </p:spTree>
    <p:extLst>
      <p:ext uri="{BB962C8B-B14F-4D97-AF65-F5344CB8AC3E}">
        <p14:creationId xmlns:p14="http://schemas.microsoft.com/office/powerpoint/2010/main" val="160472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9079ECF2-2506-634D-B912-BF567DBBFC4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Text Box 19">
            <a:extLst>
              <a:ext uri="{FF2B5EF4-FFF2-40B4-BE49-F238E27FC236}">
                <a16:creationId xmlns:a16="http://schemas.microsoft.com/office/drawing/2014/main" id="{DE801AD8-1ACE-B189-7F03-F0ED2516E596}"/>
              </a:ext>
            </a:extLst>
          </p:cNvPr>
          <p:cNvSpPr txBox="1">
            <a:spLocks noGrp="1" noChangeArrowheads="1"/>
          </p:cNvSpPr>
          <p:nvPr>
            <p:ph type="sldNum" sz="quarter" idx="12"/>
          </p:nvPr>
        </p:nvSpPr>
        <p:spPr>
          <a:ln/>
        </p:spPr>
        <p:txBody>
          <a:bodyPr/>
          <a:lstStyle>
            <a:lvl1pPr>
              <a:defRPr/>
            </a:lvl1pPr>
          </a:lstStyle>
          <a:p>
            <a:pPr>
              <a:defRPr/>
            </a:pPr>
            <a:fld id="{873A4D25-6D66-E14E-BB96-B973968F70E9}" type="slidenum">
              <a:rPr lang="en-US" altLang="en-CH"/>
              <a:pPr>
                <a:defRPr/>
              </a:pPr>
              <a:t>‹#›</a:t>
            </a:fld>
            <a:endParaRPr lang="en-US" altLang="en-CH"/>
          </a:p>
        </p:txBody>
      </p:sp>
    </p:spTree>
    <p:extLst>
      <p:ext uri="{BB962C8B-B14F-4D97-AF65-F5344CB8AC3E}">
        <p14:creationId xmlns:p14="http://schemas.microsoft.com/office/powerpoint/2010/main" val="126018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a:extLst>
              <a:ext uri="{FF2B5EF4-FFF2-40B4-BE49-F238E27FC236}">
                <a16:creationId xmlns:a16="http://schemas.microsoft.com/office/drawing/2014/main" id="{4A1F9E68-102A-1BF6-338A-70626A83D162}"/>
              </a:ext>
            </a:extLst>
          </p:cNvPr>
          <p:cNvSpPr>
            <a:spLocks noGrp="1" noChangeArrowheads="1"/>
          </p:cNvSpPr>
          <p:nvPr>
            <p:ph type="dt" sz="half" idx="2"/>
          </p:nvPr>
        </p:nvSpPr>
        <p:spPr bwMode="auto">
          <a:xfrm>
            <a:off x="533400" y="6553200"/>
            <a:ext cx="2155825" cy="1333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800" b="0">
                <a:latin typeface="Helvetica"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CFD8C640-B6CF-5DD9-09B5-7C093E4ABE63}"/>
              </a:ext>
            </a:extLst>
          </p:cNvPr>
          <p:cNvSpPr>
            <a:spLocks noGrp="1" noChangeArrowheads="1"/>
          </p:cNvSpPr>
          <p:nvPr>
            <p:ph type="ftr" sz="quarter" idx="3"/>
          </p:nvPr>
        </p:nvSpPr>
        <p:spPr bwMode="auto">
          <a:xfrm>
            <a:off x="3384550" y="6572250"/>
            <a:ext cx="3136900" cy="133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800" b="0">
                <a:latin typeface="Helvetica" charset="0"/>
                <a:ea typeface="ＭＳ Ｐゴシック" charset="0"/>
                <a:cs typeface="+mn-cs"/>
              </a:defRPr>
            </a:lvl1pPr>
          </a:lstStyle>
          <a:p>
            <a:pPr>
              <a:defRPr/>
            </a:pPr>
            <a:r>
              <a:rPr lang="en-US"/>
              <a:t>CERN 20Mar tsv</a:t>
            </a:r>
          </a:p>
        </p:txBody>
      </p:sp>
      <p:sp>
        <p:nvSpPr>
          <p:cNvPr id="2" name="Rectangle 10">
            <a:extLst>
              <a:ext uri="{FF2B5EF4-FFF2-40B4-BE49-F238E27FC236}">
                <a16:creationId xmlns:a16="http://schemas.microsoft.com/office/drawing/2014/main" id="{C07B9629-943B-065B-B985-D5B67CC71C06}"/>
              </a:ext>
            </a:extLst>
          </p:cNvPr>
          <p:cNvSpPr>
            <a:spLocks noChangeArrowheads="1"/>
          </p:cNvSpPr>
          <p:nvPr/>
        </p:nvSpPr>
        <p:spPr bwMode="auto">
          <a:xfrm>
            <a:off x="1136575" y="350812"/>
            <a:ext cx="7858199" cy="639762"/>
          </a:xfrm>
          <a:prstGeom prst="rect">
            <a:avLst/>
          </a:prstGeom>
          <a:gradFill rotWithShape="0">
            <a:gsLst>
              <a:gs pos="0">
                <a:srgbClr val="FFFFFF"/>
              </a:gs>
              <a:gs pos="100000">
                <a:srgbClr val="97C1E1"/>
              </a:gs>
            </a:gsLst>
            <a:lin ang="0" scaled="1"/>
          </a:gradFill>
          <a:ln>
            <a:noFill/>
          </a:ln>
        </p:spPr>
        <p:txBody>
          <a:bodyPr wrap="none" anchor="ct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defRPr/>
            </a:pPr>
            <a:endParaRPr lang="en-CH" altLang="en-CH"/>
          </a:p>
        </p:txBody>
      </p:sp>
      <p:sp>
        <p:nvSpPr>
          <p:cNvPr id="3" name="Line 11">
            <a:extLst>
              <a:ext uri="{FF2B5EF4-FFF2-40B4-BE49-F238E27FC236}">
                <a16:creationId xmlns:a16="http://schemas.microsoft.com/office/drawing/2014/main" id="{4B4CD9AF-9B37-DD49-6263-FBEA158D273D}"/>
              </a:ext>
            </a:extLst>
          </p:cNvPr>
          <p:cNvSpPr>
            <a:spLocks noChangeShapeType="1"/>
          </p:cNvSpPr>
          <p:nvPr/>
        </p:nvSpPr>
        <p:spPr bwMode="auto">
          <a:xfrm>
            <a:off x="660400" y="990600"/>
            <a:ext cx="85852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H"/>
          </a:p>
        </p:txBody>
      </p:sp>
      <p:sp>
        <p:nvSpPr>
          <p:cNvPr id="1030" name="Rectangle 18">
            <a:extLst>
              <a:ext uri="{FF2B5EF4-FFF2-40B4-BE49-F238E27FC236}">
                <a16:creationId xmlns:a16="http://schemas.microsoft.com/office/drawing/2014/main" id="{92BC45E2-F1FF-F3E7-0E67-D8874F80C13C}"/>
              </a:ext>
            </a:extLst>
          </p:cNvPr>
          <p:cNvSpPr>
            <a:spLocks noGrp="1" noChangeArrowheads="1"/>
          </p:cNvSpPr>
          <p:nvPr>
            <p:ph type="title"/>
          </p:nvPr>
        </p:nvSpPr>
        <p:spPr bwMode="auto">
          <a:xfrm>
            <a:off x="1280592" y="381000"/>
            <a:ext cx="77141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CH" dirty="0"/>
              <a:t>Click to edit Master title style</a:t>
            </a:r>
          </a:p>
        </p:txBody>
      </p:sp>
      <p:sp>
        <p:nvSpPr>
          <p:cNvPr id="1043" name="Text Box 19">
            <a:extLst>
              <a:ext uri="{FF2B5EF4-FFF2-40B4-BE49-F238E27FC236}">
                <a16:creationId xmlns:a16="http://schemas.microsoft.com/office/drawing/2014/main" id="{E18E5C49-667E-64B0-6398-1AD4D9B815C6}"/>
              </a:ext>
            </a:extLst>
          </p:cNvPr>
          <p:cNvSpPr txBox="1">
            <a:spLocks noGrp="1" noChangeArrowheads="1"/>
          </p:cNvSpPr>
          <p:nvPr>
            <p:ph type="sldNum" sz="quarter" idx="4"/>
          </p:nvPr>
        </p:nvSpPr>
        <p:spPr bwMode="auto">
          <a:xfrm>
            <a:off x="8839200" y="6553200"/>
            <a:ext cx="533400" cy="1524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800" b="0"/>
            </a:lvl1pPr>
          </a:lstStyle>
          <a:p>
            <a:pPr>
              <a:defRPr/>
            </a:pPr>
            <a:fld id="{DBFA75D6-89B7-6943-93E9-FE58556EC7C5}" type="slidenum">
              <a:rPr lang="en-US" altLang="en-CH"/>
              <a:pPr>
                <a:defRPr/>
              </a:pPr>
              <a:t>‹#›</a:t>
            </a:fld>
            <a:endParaRPr lang="en-US" altLang="en-CH"/>
          </a:p>
        </p:txBody>
      </p:sp>
      <p:pic>
        <p:nvPicPr>
          <p:cNvPr id="1033" name="Picture 26">
            <a:extLst>
              <a:ext uri="{FF2B5EF4-FFF2-40B4-BE49-F238E27FC236}">
                <a16:creationId xmlns:a16="http://schemas.microsoft.com/office/drawing/2014/main" id="{C902CBBB-EC01-2272-BA4B-26ABA858849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0" y="369888"/>
            <a:ext cx="5334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FECCAF6-9FE2-E323-C831-F3EF4DA3F353}"/>
              </a:ext>
            </a:extLst>
          </p:cNvPr>
          <p:cNvPicPr>
            <a:picLocks noChangeAspect="1"/>
          </p:cNvPicPr>
          <p:nvPr userDrawn="1"/>
        </p:nvPicPr>
        <p:blipFill>
          <a:blip r:embed="rId14"/>
          <a:stretch>
            <a:fillRect/>
          </a:stretch>
        </p:blipFill>
        <p:spPr>
          <a:xfrm>
            <a:off x="9032726" y="304800"/>
            <a:ext cx="873274" cy="639761"/>
          </a:xfrm>
          <a:prstGeom prst="rect">
            <a:avLst/>
          </a:prstGeom>
        </p:spPr>
      </p:pic>
      <p:pic>
        <p:nvPicPr>
          <p:cNvPr id="5" name="Picture 4">
            <a:extLst>
              <a:ext uri="{FF2B5EF4-FFF2-40B4-BE49-F238E27FC236}">
                <a16:creationId xmlns:a16="http://schemas.microsoft.com/office/drawing/2014/main" id="{868F83F4-9A33-8B13-2259-3C4282DD3D01}"/>
              </a:ext>
            </a:extLst>
          </p:cNvPr>
          <p:cNvPicPr>
            <a:picLocks noChangeAspect="1"/>
          </p:cNvPicPr>
          <p:nvPr userDrawn="1"/>
        </p:nvPicPr>
        <p:blipFill>
          <a:blip r:embed="rId15"/>
          <a:stretch>
            <a:fillRect/>
          </a:stretch>
        </p:blipFill>
        <p:spPr>
          <a:xfrm>
            <a:off x="647551" y="350786"/>
            <a:ext cx="538465" cy="567606"/>
          </a:xfrm>
          <a:prstGeom prst="rect">
            <a:avLst/>
          </a:prstGeom>
        </p:spPr>
      </p:pic>
    </p:spTree>
  </p:cSld>
  <p:clrMap bg1="lt1" tx1="dk1" bg2="lt2" tx2="dk2" accent1="accent1" accent2="accent2" accent3="accent3" accent4="accent4" accent5="accent5" accent6="accent6" hlink="hlink" folHlink="folHlink"/>
  <p:sldLayoutIdLst>
    <p:sldLayoutId id="2147483893"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p:txStyles>
    <p:titleStyle>
      <a:lvl1pPr algn="ctr" rtl="0" eaLnBrk="0" fontAlgn="base" hangingPunct="0">
        <a:spcBef>
          <a:spcPct val="0"/>
        </a:spcBef>
        <a:spcAft>
          <a:spcPct val="0"/>
        </a:spcAft>
        <a:defRPr sz="2800" b="1">
          <a:solidFill>
            <a:srgbClr val="006699"/>
          </a:solidFill>
          <a:latin typeface="+mj-lt"/>
          <a:ea typeface="+mj-ea"/>
          <a:cs typeface="ＭＳ Ｐゴシック" charset="0"/>
        </a:defRPr>
      </a:lvl1pPr>
      <a:lvl2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2pPr>
      <a:lvl3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3pPr>
      <a:lvl4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4pPr>
      <a:lvl5pPr algn="ctr" rtl="0" eaLnBrk="0" fontAlgn="base" hangingPunct="0">
        <a:spcBef>
          <a:spcPct val="0"/>
        </a:spcBef>
        <a:spcAft>
          <a:spcPct val="0"/>
        </a:spcAft>
        <a:defRPr sz="2800" b="1">
          <a:solidFill>
            <a:srgbClr val="006699"/>
          </a:solidFill>
          <a:latin typeface="Helvetica" charset="0"/>
          <a:ea typeface="ＭＳ Ｐゴシック" charset="0"/>
          <a:cs typeface="ＭＳ Ｐゴシック" charset="0"/>
        </a:defRPr>
      </a:lvl5pPr>
      <a:lvl6pPr marL="457200" algn="ctr" rtl="0" eaLnBrk="0" fontAlgn="base" hangingPunct="0">
        <a:spcBef>
          <a:spcPct val="0"/>
        </a:spcBef>
        <a:spcAft>
          <a:spcPct val="0"/>
        </a:spcAft>
        <a:defRPr sz="2800" b="1">
          <a:solidFill>
            <a:srgbClr val="006699"/>
          </a:solidFill>
          <a:latin typeface="Helvetica" charset="0"/>
          <a:ea typeface="ＭＳ Ｐゴシック" charset="0"/>
        </a:defRPr>
      </a:lvl6pPr>
      <a:lvl7pPr marL="914400" algn="ctr" rtl="0" eaLnBrk="0" fontAlgn="base" hangingPunct="0">
        <a:spcBef>
          <a:spcPct val="0"/>
        </a:spcBef>
        <a:spcAft>
          <a:spcPct val="0"/>
        </a:spcAft>
        <a:defRPr sz="2800" b="1">
          <a:solidFill>
            <a:srgbClr val="006699"/>
          </a:solidFill>
          <a:latin typeface="Helvetica" charset="0"/>
          <a:ea typeface="ＭＳ Ｐゴシック" charset="0"/>
        </a:defRPr>
      </a:lvl7pPr>
      <a:lvl8pPr marL="1371600" algn="ctr" rtl="0" eaLnBrk="0" fontAlgn="base" hangingPunct="0">
        <a:spcBef>
          <a:spcPct val="0"/>
        </a:spcBef>
        <a:spcAft>
          <a:spcPct val="0"/>
        </a:spcAft>
        <a:defRPr sz="2800" b="1">
          <a:solidFill>
            <a:srgbClr val="006699"/>
          </a:solidFill>
          <a:latin typeface="Helvetica" charset="0"/>
          <a:ea typeface="ＭＳ Ｐゴシック" charset="0"/>
        </a:defRPr>
      </a:lvl8pPr>
      <a:lvl9pPr marL="1828800" algn="ctr" rtl="0" eaLnBrk="0" fontAlgn="base" hangingPunct="0">
        <a:spcBef>
          <a:spcPct val="0"/>
        </a:spcBef>
        <a:spcAft>
          <a:spcPct val="0"/>
        </a:spcAft>
        <a:defRPr sz="2800" b="1">
          <a:solidFill>
            <a:srgbClr val="006699"/>
          </a:solidFill>
          <a:latin typeface="Helvetica" charset="0"/>
          <a:ea typeface="ＭＳ Ｐゴシック"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mn-ea"/>
        </a:defRPr>
      </a:lvl2pPr>
      <a:lvl3pPr marL="1143000" indent="-228600" algn="l" rtl="0" eaLnBrk="0" fontAlgn="base" hangingPunct="0">
        <a:spcBef>
          <a:spcPct val="20000"/>
        </a:spcBef>
        <a:spcAft>
          <a:spcPct val="0"/>
        </a:spcAft>
        <a:defRPr>
          <a:solidFill>
            <a:schemeClr val="tx1"/>
          </a:solidFill>
          <a:latin typeface="+mn-lt"/>
          <a:ea typeface="+mn-ea"/>
        </a:defRPr>
      </a:lvl3pPr>
      <a:lvl4pPr marL="1600200" indent="-228600" algn="l" rtl="0" eaLnBrk="0" fontAlgn="base" hangingPunct="0">
        <a:spcBef>
          <a:spcPct val="20000"/>
        </a:spcBef>
        <a:spcAft>
          <a:spcPct val="0"/>
        </a:spcAft>
        <a:defRPr>
          <a:solidFill>
            <a:schemeClr val="tx1"/>
          </a:solidFill>
          <a:latin typeface="+mn-lt"/>
          <a:ea typeface="+mn-ea"/>
        </a:defRPr>
      </a:lvl4pPr>
      <a:lvl5pPr marL="2057400" indent="-228600" algn="l" rtl="0" eaLnBrk="0" fontAlgn="base" hangingPunct="0">
        <a:spcBef>
          <a:spcPct val="20000"/>
        </a:spcBef>
        <a:spcAft>
          <a:spcPct val="0"/>
        </a:spcAft>
        <a:defRPr>
          <a:solidFill>
            <a:schemeClr val="tx1"/>
          </a:solidFill>
          <a:latin typeface="+mn-lt"/>
          <a:ea typeface="+mn-ea"/>
        </a:defRPr>
      </a:lvl5pPr>
      <a:lvl6pPr marL="2514600" indent="-228600" algn="l" rtl="0" eaLnBrk="0" fontAlgn="base" hangingPunct="0">
        <a:spcBef>
          <a:spcPct val="20000"/>
        </a:spcBef>
        <a:spcAft>
          <a:spcPct val="0"/>
        </a:spcAft>
        <a:defRPr>
          <a:solidFill>
            <a:schemeClr val="tx1"/>
          </a:solidFill>
          <a:latin typeface="+mn-lt"/>
          <a:ea typeface="+mn-ea"/>
        </a:defRPr>
      </a:lvl6pPr>
      <a:lvl7pPr marL="2971800" indent="-228600" algn="l" rtl="0" eaLnBrk="0" fontAlgn="base" hangingPunct="0">
        <a:spcBef>
          <a:spcPct val="20000"/>
        </a:spcBef>
        <a:spcAft>
          <a:spcPct val="0"/>
        </a:spcAft>
        <a:defRPr>
          <a:solidFill>
            <a:schemeClr val="tx1"/>
          </a:solidFill>
          <a:latin typeface="+mn-lt"/>
          <a:ea typeface="+mn-ea"/>
        </a:defRPr>
      </a:lvl7pPr>
      <a:lvl8pPr marL="3429000" indent="-228600" algn="l" rtl="0" eaLnBrk="0" fontAlgn="base" hangingPunct="0">
        <a:spcBef>
          <a:spcPct val="20000"/>
        </a:spcBef>
        <a:spcAft>
          <a:spcPct val="0"/>
        </a:spcAft>
        <a:defRPr>
          <a:solidFill>
            <a:schemeClr val="tx1"/>
          </a:solidFill>
          <a:latin typeface="+mn-lt"/>
          <a:ea typeface="+mn-ea"/>
        </a:defRPr>
      </a:lvl8pPr>
      <a:lvl9pPr marL="3886200" indent="-228600" algn="l" rtl="0" eaLnBrk="0" fontAlgn="base" hangingPunct="0">
        <a:spcBef>
          <a:spcPct val="20000"/>
        </a:spcBef>
        <a:spcAft>
          <a:spcPct val="0"/>
        </a:spcAft>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if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FFE0-E5EB-5548-BCE7-AF1D290A004B}"/>
              </a:ext>
            </a:extLst>
          </p:cNvPr>
          <p:cNvSpPr>
            <a:spLocks noGrp="1"/>
          </p:cNvSpPr>
          <p:nvPr>
            <p:ph type="title"/>
          </p:nvPr>
        </p:nvSpPr>
        <p:spPr/>
        <p:txBody>
          <a:bodyPr/>
          <a:lstStyle/>
          <a:p>
            <a:r>
              <a:rPr lang="en-CH" dirty="0"/>
              <a:t>LEP3: Reusing the LEP/LHC Tunnel</a:t>
            </a:r>
          </a:p>
        </p:txBody>
      </p:sp>
      <p:sp>
        <p:nvSpPr>
          <p:cNvPr id="4" name="Date Placeholder 3">
            <a:extLst>
              <a:ext uri="{FF2B5EF4-FFF2-40B4-BE49-F238E27FC236}">
                <a16:creationId xmlns:a16="http://schemas.microsoft.com/office/drawing/2014/main" id="{F1D380AD-52D7-B282-5099-14AED55788B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327BB23-A566-7CC2-55C1-5C1EE11B4EC8}"/>
              </a:ext>
            </a:extLst>
          </p:cNvPr>
          <p:cNvSpPr>
            <a:spLocks noGrp="1"/>
          </p:cNvSpPr>
          <p:nvPr>
            <p:ph type="ftr" sz="quarter" idx="11"/>
          </p:nvPr>
        </p:nvSpPr>
        <p:spPr/>
        <p:txBody>
          <a:bodyPr/>
          <a:lstStyle/>
          <a:p>
            <a:pPr>
              <a:defRPr/>
            </a:pPr>
            <a:r>
              <a:rPr lang="en-US"/>
              <a:t>CERN 20Mar tsv</a:t>
            </a:r>
          </a:p>
        </p:txBody>
      </p:sp>
      <p:sp>
        <p:nvSpPr>
          <p:cNvPr id="6" name="Slide Number Placeholder 5">
            <a:extLst>
              <a:ext uri="{FF2B5EF4-FFF2-40B4-BE49-F238E27FC236}">
                <a16:creationId xmlns:a16="http://schemas.microsoft.com/office/drawing/2014/main" id="{C36804DB-3A17-7FB7-F0F6-7DD3C238A37A}"/>
              </a:ext>
            </a:extLst>
          </p:cNvPr>
          <p:cNvSpPr>
            <a:spLocks noGrp="1"/>
          </p:cNvSpPr>
          <p:nvPr>
            <p:ph type="sldNum" sz="quarter" idx="12"/>
          </p:nvPr>
        </p:nvSpPr>
        <p:spPr/>
        <p:txBody>
          <a:bodyPr/>
          <a:lstStyle/>
          <a:p>
            <a:pPr>
              <a:defRPr/>
            </a:pPr>
            <a:fld id="{F65926A7-082C-7F44-B9C5-8689AE7B2BEF}" type="slidenum">
              <a:rPr lang="en-US" altLang="en-CH" smtClean="0"/>
              <a:pPr>
                <a:defRPr/>
              </a:pPr>
              <a:t>1</a:t>
            </a:fld>
            <a:endParaRPr lang="en-US" altLang="en-CH"/>
          </a:p>
        </p:txBody>
      </p:sp>
      <p:pic>
        <p:nvPicPr>
          <p:cNvPr id="7" name="Picture 6">
            <a:extLst>
              <a:ext uri="{FF2B5EF4-FFF2-40B4-BE49-F238E27FC236}">
                <a16:creationId xmlns:a16="http://schemas.microsoft.com/office/drawing/2014/main" id="{ABBBAE67-1156-C08B-DA59-B12F4307E6A9}"/>
              </a:ext>
            </a:extLst>
          </p:cNvPr>
          <p:cNvPicPr>
            <a:picLocks noChangeAspect="1"/>
          </p:cNvPicPr>
          <p:nvPr/>
        </p:nvPicPr>
        <p:blipFill>
          <a:blip r:embed="rId2"/>
          <a:stretch>
            <a:fillRect/>
          </a:stretch>
        </p:blipFill>
        <p:spPr>
          <a:xfrm>
            <a:off x="667390" y="1844824"/>
            <a:ext cx="3352642" cy="3583673"/>
          </a:xfrm>
          <a:prstGeom prst="rect">
            <a:avLst/>
          </a:prstGeom>
        </p:spPr>
      </p:pic>
      <p:pic>
        <p:nvPicPr>
          <p:cNvPr id="9" name="Picture 2" descr="CERN_picture_sky">
            <a:extLst>
              <a:ext uri="{FF2B5EF4-FFF2-40B4-BE49-F238E27FC236}">
                <a16:creationId xmlns:a16="http://schemas.microsoft.com/office/drawing/2014/main" id="{2FA43A75-681A-A1D7-7D0F-F4FE7370A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87"/>
          <a:stretch>
            <a:fillRect/>
          </a:stretch>
        </p:blipFill>
        <p:spPr bwMode="auto">
          <a:xfrm>
            <a:off x="5169024" y="1943096"/>
            <a:ext cx="4439374" cy="33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76B2133-8BA4-3F3B-2F7B-D36248AEAE52}"/>
              </a:ext>
            </a:extLst>
          </p:cNvPr>
          <p:cNvPicPr>
            <a:picLocks noChangeAspect="1"/>
          </p:cNvPicPr>
          <p:nvPr/>
        </p:nvPicPr>
        <p:blipFill>
          <a:blip r:embed="rId4"/>
          <a:stretch>
            <a:fillRect/>
          </a:stretch>
        </p:blipFill>
        <p:spPr>
          <a:xfrm>
            <a:off x="1066800" y="5428497"/>
            <a:ext cx="7772400" cy="1236133"/>
          </a:xfrm>
          <a:prstGeom prst="rect">
            <a:avLst/>
          </a:prstGeom>
        </p:spPr>
      </p:pic>
      <p:sp>
        <p:nvSpPr>
          <p:cNvPr id="8" name="TextBox 7">
            <a:extLst>
              <a:ext uri="{FF2B5EF4-FFF2-40B4-BE49-F238E27FC236}">
                <a16:creationId xmlns:a16="http://schemas.microsoft.com/office/drawing/2014/main" id="{8F7EB68F-FA02-E2D5-A340-13A6D499E24E}"/>
              </a:ext>
            </a:extLst>
          </p:cNvPr>
          <p:cNvSpPr txBox="1"/>
          <p:nvPr/>
        </p:nvSpPr>
        <p:spPr>
          <a:xfrm>
            <a:off x="2927415" y="6184704"/>
            <a:ext cx="4833897" cy="307777"/>
          </a:xfrm>
          <a:prstGeom prst="rect">
            <a:avLst/>
          </a:prstGeom>
          <a:solidFill>
            <a:schemeClr val="bg1"/>
          </a:solidFill>
        </p:spPr>
        <p:txBody>
          <a:bodyPr wrap="square">
            <a:spAutoFit/>
          </a:bodyPr>
          <a:lstStyle/>
          <a:p>
            <a:r>
              <a:rPr lang="en-CH" sz="1400" dirty="0"/>
              <a:t>https://indico.cern.ch/event/1439855/abstracts/191093/</a:t>
            </a:r>
          </a:p>
        </p:txBody>
      </p:sp>
      <p:sp>
        <p:nvSpPr>
          <p:cNvPr id="10" name="TextBox 9">
            <a:extLst>
              <a:ext uri="{FF2B5EF4-FFF2-40B4-BE49-F238E27FC236}">
                <a16:creationId xmlns:a16="http://schemas.microsoft.com/office/drawing/2014/main" id="{80BF1FA7-670F-0744-76BD-09E608337711}"/>
              </a:ext>
            </a:extLst>
          </p:cNvPr>
          <p:cNvSpPr txBox="1"/>
          <p:nvPr/>
        </p:nvSpPr>
        <p:spPr>
          <a:xfrm>
            <a:off x="2792760" y="1122613"/>
            <a:ext cx="3950890" cy="400110"/>
          </a:xfrm>
          <a:prstGeom prst="rect">
            <a:avLst/>
          </a:prstGeom>
          <a:noFill/>
        </p:spPr>
        <p:txBody>
          <a:bodyPr wrap="none" rtlCol="0">
            <a:spAutoFit/>
          </a:bodyPr>
          <a:lstStyle/>
          <a:p>
            <a:r>
              <a:rPr lang="en-CH" dirty="0"/>
              <a:t>T. Camporesi, May 8, 2025, LIP </a:t>
            </a:r>
          </a:p>
        </p:txBody>
      </p:sp>
    </p:spTree>
    <p:extLst>
      <p:ext uri="{BB962C8B-B14F-4D97-AF65-F5344CB8AC3E}">
        <p14:creationId xmlns:p14="http://schemas.microsoft.com/office/powerpoint/2010/main" val="91607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67C4-DD93-0990-56D8-B029A35B82DC}"/>
              </a:ext>
            </a:extLst>
          </p:cNvPr>
          <p:cNvSpPr>
            <a:spLocks noGrp="1"/>
          </p:cNvSpPr>
          <p:nvPr>
            <p:ph type="title"/>
          </p:nvPr>
        </p:nvSpPr>
        <p:spPr/>
        <p:txBody>
          <a:bodyPr/>
          <a:lstStyle/>
          <a:p>
            <a:r>
              <a:rPr lang="en-US" dirty="0"/>
              <a:t>LEP3 Parameters</a:t>
            </a:r>
          </a:p>
        </p:txBody>
      </p:sp>
      <p:sp>
        <p:nvSpPr>
          <p:cNvPr id="3" name="Content Placeholder 2">
            <a:extLst>
              <a:ext uri="{FF2B5EF4-FFF2-40B4-BE49-F238E27FC236}">
                <a16:creationId xmlns:a16="http://schemas.microsoft.com/office/drawing/2014/main" id="{210C4F9D-EC62-5E23-94A7-20C975D4F203}"/>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E770CA52-AD6A-754D-CC13-BAE27E357757}"/>
              </a:ext>
            </a:extLst>
          </p:cNvPr>
          <p:cNvSpPr>
            <a:spLocks noGrp="1"/>
          </p:cNvSpPr>
          <p:nvPr>
            <p:ph type="dt" sz="half" idx="10"/>
          </p:nvPr>
        </p:nvSpPr>
        <p:spPr/>
        <p:txBody>
          <a:bodyPr/>
          <a:lstStyle/>
          <a:p>
            <a:pPr>
              <a:defRPr/>
            </a:pPr>
            <a:endParaRPr lang="en-US"/>
          </a:p>
        </p:txBody>
      </p:sp>
      <p:sp>
        <p:nvSpPr>
          <p:cNvPr id="6" name="Slide Number Placeholder 5">
            <a:extLst>
              <a:ext uri="{FF2B5EF4-FFF2-40B4-BE49-F238E27FC236}">
                <a16:creationId xmlns:a16="http://schemas.microsoft.com/office/drawing/2014/main" id="{A5AC10D4-DC1F-59B0-BC82-E57E34C5216F}"/>
              </a:ext>
            </a:extLst>
          </p:cNvPr>
          <p:cNvSpPr>
            <a:spLocks noGrp="1"/>
          </p:cNvSpPr>
          <p:nvPr>
            <p:ph type="sldNum" sz="quarter" idx="12"/>
          </p:nvPr>
        </p:nvSpPr>
        <p:spPr/>
        <p:txBody>
          <a:bodyPr/>
          <a:lstStyle/>
          <a:p>
            <a:pPr>
              <a:defRPr/>
            </a:pPr>
            <a:fld id="{F65926A7-082C-7F44-B9C5-8689AE7B2BEF}" type="slidenum">
              <a:rPr lang="en-US" altLang="en-CH" smtClean="0"/>
              <a:pPr>
                <a:defRPr/>
              </a:pPr>
              <a:t>10</a:t>
            </a:fld>
            <a:endParaRPr lang="en-US" altLang="en-CH"/>
          </a:p>
        </p:txBody>
      </p:sp>
      <p:pic>
        <p:nvPicPr>
          <p:cNvPr id="7" name="Picture 6" descr="A table with numbers and symbols&#10;&#10;AI-generated content may be incorrect.">
            <a:extLst>
              <a:ext uri="{FF2B5EF4-FFF2-40B4-BE49-F238E27FC236}">
                <a16:creationId xmlns:a16="http://schemas.microsoft.com/office/drawing/2014/main" id="{D27F64B2-7953-C98E-0A6B-27794F9BD51C}"/>
              </a:ext>
            </a:extLst>
          </p:cNvPr>
          <p:cNvPicPr>
            <a:picLocks noChangeAspect="1"/>
          </p:cNvPicPr>
          <p:nvPr/>
        </p:nvPicPr>
        <p:blipFill>
          <a:blip r:embed="rId2"/>
          <a:stretch>
            <a:fillRect/>
          </a:stretch>
        </p:blipFill>
        <p:spPr>
          <a:xfrm>
            <a:off x="2262134" y="1269914"/>
            <a:ext cx="5381731" cy="5033134"/>
          </a:xfrm>
          <a:prstGeom prst="rect">
            <a:avLst/>
          </a:prstGeom>
        </p:spPr>
      </p:pic>
      <p:sp>
        <p:nvSpPr>
          <p:cNvPr id="9" name="Rectangle 8">
            <a:extLst>
              <a:ext uri="{FF2B5EF4-FFF2-40B4-BE49-F238E27FC236}">
                <a16:creationId xmlns:a16="http://schemas.microsoft.com/office/drawing/2014/main" id="{AE3672BA-55C1-D335-AE3A-07C6E1361F5D}"/>
              </a:ext>
            </a:extLst>
          </p:cNvPr>
          <p:cNvSpPr/>
          <p:nvPr/>
        </p:nvSpPr>
        <p:spPr bwMode="auto">
          <a:xfrm>
            <a:off x="4592960" y="3717032"/>
            <a:ext cx="2088232" cy="144016"/>
          </a:xfrm>
          <a:prstGeom prst="rect">
            <a:avLst/>
          </a:prstGeom>
          <a:solidFill>
            <a:schemeClr val="accent1">
              <a:alpha val="21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000" b="1" i="0" u="none" strike="noStrike" cap="none" normalizeH="0" baseline="0" dirty="0">
              <a:ln>
                <a:noFill/>
              </a:ln>
              <a:solidFill>
                <a:schemeClr val="tx1"/>
              </a:solidFill>
              <a:effectLst/>
              <a:latin typeface="Helvetica" charset="0"/>
              <a:ea typeface="ＭＳ Ｐゴシック" charset="0"/>
            </a:endParaRPr>
          </a:p>
        </p:txBody>
      </p:sp>
    </p:spTree>
    <p:extLst>
      <p:ext uri="{BB962C8B-B14F-4D97-AF65-F5344CB8AC3E}">
        <p14:creationId xmlns:p14="http://schemas.microsoft.com/office/powerpoint/2010/main" val="192116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4F2F-A19B-AC94-B825-77F532A17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F3A17-FC9C-4998-11BC-32E9F4E32ECE}"/>
              </a:ext>
            </a:extLst>
          </p:cNvPr>
          <p:cNvSpPr>
            <a:spLocks noGrp="1"/>
          </p:cNvSpPr>
          <p:nvPr>
            <p:ph type="title"/>
          </p:nvPr>
        </p:nvSpPr>
        <p:spPr/>
        <p:txBody>
          <a:bodyPr/>
          <a:lstStyle/>
          <a:p>
            <a:r>
              <a:rPr lang="en-CH" dirty="0"/>
              <a:t>LEP3 Principal Parameters Abstracted</a:t>
            </a:r>
          </a:p>
        </p:txBody>
      </p:sp>
      <p:sp>
        <p:nvSpPr>
          <p:cNvPr id="3" name="Content Placeholder 2">
            <a:extLst>
              <a:ext uri="{FF2B5EF4-FFF2-40B4-BE49-F238E27FC236}">
                <a16:creationId xmlns:a16="http://schemas.microsoft.com/office/drawing/2014/main" id="{28F8E154-7901-02E0-E337-C9712242A9C9}"/>
              </a:ext>
            </a:extLst>
          </p:cNvPr>
          <p:cNvSpPr>
            <a:spLocks noGrp="1"/>
          </p:cNvSpPr>
          <p:nvPr>
            <p:ph idx="1"/>
          </p:nvPr>
        </p:nvSpPr>
        <p:spPr>
          <a:xfrm>
            <a:off x="344488" y="1310016"/>
            <a:ext cx="9361039" cy="3487135"/>
          </a:xfrm>
        </p:spPr>
        <p:txBody>
          <a:bodyPr/>
          <a:lstStyle/>
          <a:p>
            <a:r>
              <a:rPr lang="en-CH" dirty="0">
                <a:solidFill>
                  <a:schemeClr val="accent2"/>
                </a:solidFill>
              </a:rPr>
              <a:t>No. of IPs		2</a:t>
            </a:r>
          </a:p>
          <a:p>
            <a:r>
              <a:rPr lang="en-CH" dirty="0">
                <a:solidFill>
                  <a:schemeClr val="accent2"/>
                </a:solidFill>
              </a:rPr>
              <a:t>Highest c.o.m. energy 	230 GeV</a:t>
            </a:r>
          </a:p>
          <a:p>
            <a:r>
              <a:rPr lang="en-CH" dirty="0">
                <a:solidFill>
                  <a:schemeClr val="accent2"/>
                </a:solidFill>
              </a:rPr>
              <a:t>SR power loss		Fix at 50 MW (as for FCC ee) </a:t>
            </a:r>
          </a:p>
          <a:p>
            <a:r>
              <a:rPr lang="en-CH" dirty="0">
                <a:solidFill>
                  <a:schemeClr val="accent2"/>
                </a:solidFill>
              </a:rPr>
              <a:t>SR energy loss/turn	~ 5.4 GeV</a:t>
            </a:r>
          </a:p>
          <a:p>
            <a:r>
              <a:rPr lang="en-CH" dirty="0">
                <a:solidFill>
                  <a:schemeClr val="accent2"/>
                </a:solidFill>
              </a:rPr>
              <a:t>Total rf Voltage		~ 6 GV (800 MHz, 20MV/m SCRF cavities)</a:t>
            </a:r>
          </a:p>
          <a:p>
            <a:r>
              <a:rPr lang="en-CH" dirty="0">
                <a:solidFill>
                  <a:schemeClr val="accent2"/>
                </a:solidFill>
              </a:rPr>
              <a:t>Inst Luminosity		~ 1.8, 6.4, 44 10</a:t>
            </a:r>
            <a:r>
              <a:rPr lang="en-CH" baseline="30000" dirty="0">
                <a:solidFill>
                  <a:schemeClr val="accent2"/>
                </a:solidFill>
              </a:rPr>
              <a:t>34</a:t>
            </a:r>
            <a:r>
              <a:rPr lang="en-CH" dirty="0">
                <a:solidFill>
                  <a:schemeClr val="accent2"/>
                </a:solidFill>
              </a:rPr>
              <a:t> cm</a:t>
            </a:r>
            <a:r>
              <a:rPr lang="en-CH" baseline="30000" dirty="0">
                <a:solidFill>
                  <a:schemeClr val="accent2"/>
                </a:solidFill>
              </a:rPr>
              <a:t>-2</a:t>
            </a:r>
            <a:r>
              <a:rPr lang="en-CH" dirty="0">
                <a:solidFill>
                  <a:schemeClr val="accent2"/>
                </a:solidFill>
              </a:rPr>
              <a:t>s</a:t>
            </a:r>
            <a:r>
              <a:rPr lang="en-CH" baseline="30000" dirty="0">
                <a:solidFill>
                  <a:schemeClr val="accent2"/>
                </a:solidFill>
              </a:rPr>
              <a:t>-1</a:t>
            </a:r>
            <a:r>
              <a:rPr lang="en-CH" dirty="0">
                <a:solidFill>
                  <a:schemeClr val="accent2"/>
                </a:solidFill>
              </a:rPr>
              <a:t> at 230 GeV, WW threshold and Z-				pole resp.</a:t>
            </a:r>
          </a:p>
          <a:p>
            <a:r>
              <a:rPr lang="en-CH" dirty="0">
                <a:solidFill>
                  <a:schemeClr val="accent2"/>
                </a:solidFill>
              </a:rPr>
              <a:t>Crossing angle		30 mrad</a:t>
            </a:r>
          </a:p>
          <a:p>
            <a:r>
              <a:rPr lang="en-CH" dirty="0">
                <a:solidFill>
                  <a:schemeClr val="accent2"/>
                </a:solidFill>
              </a:rPr>
              <a:t>Running Scenario		~ 20 years programme</a:t>
            </a:r>
            <a:br>
              <a:rPr lang="en-CH" dirty="0">
                <a:solidFill>
                  <a:schemeClr val="accent2"/>
                </a:solidFill>
              </a:rPr>
            </a:br>
            <a:r>
              <a:rPr lang="en-CH" dirty="0">
                <a:solidFill>
                  <a:schemeClr val="accent2"/>
                </a:solidFill>
              </a:rPr>
              <a:t>			e.g. 6 yrs at 230 GeV, 4 years around WW, 5 years around Z</a:t>
            </a:r>
          </a:p>
          <a:p>
            <a:r>
              <a:rPr lang="en-CH" dirty="0">
                <a:solidFill>
                  <a:schemeClr val="accent2"/>
                </a:solidFill>
              </a:rPr>
              <a:t>Est. total no. of Events	4.7x10</a:t>
            </a:r>
            <a:r>
              <a:rPr lang="en-CH" baseline="30000" dirty="0">
                <a:solidFill>
                  <a:schemeClr val="accent2"/>
                </a:solidFill>
              </a:rPr>
              <a:t>5</a:t>
            </a:r>
            <a:r>
              <a:rPr lang="en-CH" dirty="0">
                <a:solidFill>
                  <a:schemeClr val="accent2"/>
                </a:solidFill>
              </a:rPr>
              <a:t> H,   </a:t>
            </a:r>
            <a:r>
              <a:rPr lang="en-CH" sz="1600" dirty="0">
                <a:solidFill>
                  <a:schemeClr val="accent2"/>
                </a:solidFill>
              </a:rPr>
              <a:t>(cf. 6/22 x10</a:t>
            </a:r>
            <a:r>
              <a:rPr lang="en-CH" sz="1600" baseline="30000" dirty="0">
                <a:solidFill>
                  <a:schemeClr val="accent2"/>
                </a:solidFill>
              </a:rPr>
              <a:t>5</a:t>
            </a:r>
            <a:r>
              <a:rPr lang="en-CH" sz="1600" dirty="0">
                <a:solidFill>
                  <a:schemeClr val="accent2"/>
                </a:solidFill>
              </a:rPr>
              <a:t>H for ILC</a:t>
            </a:r>
            <a:r>
              <a:rPr lang="en-CH" sz="1600" baseline="-25000" dirty="0">
                <a:solidFill>
                  <a:schemeClr val="accent2"/>
                </a:solidFill>
              </a:rPr>
              <a:t>250</a:t>
            </a:r>
            <a:r>
              <a:rPr lang="en-CH" sz="1600" dirty="0">
                <a:solidFill>
                  <a:schemeClr val="accent2"/>
                </a:solidFill>
              </a:rPr>
              <a:t>/FCC-ee)</a:t>
            </a:r>
          </a:p>
          <a:p>
            <a:r>
              <a:rPr lang="en-CH" dirty="0">
                <a:solidFill>
                  <a:schemeClr val="accent2"/>
                </a:solidFill>
              </a:rPr>
              <a:t>				3.7x10</a:t>
            </a:r>
            <a:r>
              <a:rPr lang="en-CH" baseline="30000" dirty="0">
                <a:solidFill>
                  <a:schemeClr val="accent2"/>
                </a:solidFill>
              </a:rPr>
              <a:t>7</a:t>
            </a:r>
            <a:r>
              <a:rPr lang="en-CH" dirty="0">
                <a:solidFill>
                  <a:schemeClr val="accent2"/>
                </a:solidFill>
              </a:rPr>
              <a:t> WW at 163 GeV, </a:t>
            </a:r>
          </a:p>
          <a:p>
            <a:r>
              <a:rPr lang="en-CH" dirty="0">
                <a:solidFill>
                  <a:schemeClr val="accent2"/>
                </a:solidFill>
              </a:rPr>
              <a:t>				1.7x10</a:t>
            </a:r>
            <a:r>
              <a:rPr lang="en-CH" baseline="30000" dirty="0">
                <a:solidFill>
                  <a:schemeClr val="accent2"/>
                </a:solidFill>
              </a:rPr>
              <a:t>12</a:t>
            </a:r>
            <a:r>
              <a:rPr lang="en-CH" dirty="0">
                <a:solidFill>
                  <a:schemeClr val="accent2"/>
                </a:solidFill>
              </a:rPr>
              <a:t> Z  at 91.2 GeV </a:t>
            </a:r>
            <a:r>
              <a:rPr lang="en-CH" sz="1600" dirty="0">
                <a:solidFill>
                  <a:schemeClr val="accent2"/>
                </a:solidFill>
              </a:rPr>
              <a:t>(cf. 0.001, 6 x10</a:t>
            </a:r>
            <a:r>
              <a:rPr lang="en-CH" sz="1600" baseline="30000" dirty="0">
                <a:solidFill>
                  <a:schemeClr val="accent2"/>
                </a:solidFill>
              </a:rPr>
              <a:t>12</a:t>
            </a:r>
            <a:r>
              <a:rPr lang="en-CH" sz="1600" dirty="0">
                <a:solidFill>
                  <a:schemeClr val="accent2"/>
                </a:solidFill>
              </a:rPr>
              <a:t>H for ILC</a:t>
            </a:r>
            <a:r>
              <a:rPr lang="en-CH" sz="1600" baseline="-25000" dirty="0">
                <a:solidFill>
                  <a:schemeClr val="accent2"/>
                </a:solidFill>
              </a:rPr>
              <a:t>250</a:t>
            </a:r>
            <a:r>
              <a:rPr lang="en-CH" sz="1600" dirty="0">
                <a:solidFill>
                  <a:schemeClr val="accent2"/>
                </a:solidFill>
              </a:rPr>
              <a:t> and FCC-ee)</a:t>
            </a:r>
          </a:p>
          <a:p>
            <a:endParaRPr lang="en-CH" dirty="0">
              <a:solidFill>
                <a:schemeClr val="accent2"/>
              </a:solidFill>
            </a:endParaRPr>
          </a:p>
          <a:p>
            <a:endParaRPr lang="en-CH" dirty="0">
              <a:solidFill>
                <a:schemeClr val="accent2"/>
              </a:solidFill>
            </a:endParaRPr>
          </a:p>
          <a:p>
            <a:r>
              <a:rPr lang="en-CH" sz="1400" dirty="0"/>
              <a:t>Running time: 185 days of operation at 75% efficiency, with top-up running, giving 1.2 10</a:t>
            </a:r>
            <a:r>
              <a:rPr lang="en-CH" sz="1400" baseline="30000" dirty="0"/>
              <a:t>7</a:t>
            </a:r>
            <a:r>
              <a:rPr lang="en-CH" sz="1400" dirty="0"/>
              <a:t> s/year of running</a:t>
            </a:r>
          </a:p>
        </p:txBody>
      </p:sp>
      <p:sp>
        <p:nvSpPr>
          <p:cNvPr id="4" name="Date Placeholder 3">
            <a:extLst>
              <a:ext uri="{FF2B5EF4-FFF2-40B4-BE49-F238E27FC236}">
                <a16:creationId xmlns:a16="http://schemas.microsoft.com/office/drawing/2014/main" id="{5B2866BF-DB1A-05C0-7BCE-2863F039C1D8}"/>
              </a:ext>
            </a:extLst>
          </p:cNvPr>
          <p:cNvSpPr>
            <a:spLocks noGrp="1"/>
          </p:cNvSpPr>
          <p:nvPr>
            <p:ph type="dt" sz="half" idx="10"/>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0CDB19E-1E8B-8666-6261-C4DAB81D8A0C}"/>
              </a:ext>
            </a:extLst>
          </p:cNvPr>
          <p:cNvSpPr>
            <a:spLocks noGrp="1"/>
          </p:cNvSpPr>
          <p:nvPr>
            <p:ph type="sldNum" sz="quarter" idx="12"/>
          </p:nvPr>
        </p:nvSpPr>
        <p:spPr/>
        <p:txBody>
          <a:bodyPr/>
          <a:lstStyle/>
          <a:p>
            <a:pPr>
              <a:defRPr/>
            </a:pPr>
            <a:fld id="{F65926A7-082C-7F44-B9C5-8689AE7B2BEF}" type="slidenum">
              <a:rPr lang="en-US" altLang="en-CH" smtClean="0"/>
              <a:pPr>
                <a:defRPr/>
              </a:pPr>
              <a:t>11</a:t>
            </a:fld>
            <a:endParaRPr lang="en-US" altLang="en-CH"/>
          </a:p>
        </p:txBody>
      </p:sp>
      <p:sp>
        <p:nvSpPr>
          <p:cNvPr id="8" name="TextBox 7">
            <a:extLst>
              <a:ext uri="{FF2B5EF4-FFF2-40B4-BE49-F238E27FC236}">
                <a16:creationId xmlns:a16="http://schemas.microsoft.com/office/drawing/2014/main" id="{A0DE3556-925E-716F-292E-4F79025001BE}"/>
              </a:ext>
            </a:extLst>
          </p:cNvPr>
          <p:cNvSpPr txBox="1"/>
          <p:nvPr/>
        </p:nvSpPr>
        <p:spPr>
          <a:xfrm>
            <a:off x="704528" y="5661248"/>
            <a:ext cx="8020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H" sz="2000" b="0" dirty="0">
                <a:solidFill>
                  <a:srgbClr val="FF0000"/>
                </a:solidFill>
                <a:effectLst/>
                <a:latin typeface="+mn-lt"/>
                <a:ea typeface="DengXian" panose="02010600030101010101" pitchFamily="2" charset="-122"/>
              </a:rPr>
              <a:t>LEP3 can be competitive with alternatives wrt Higgs and E-W physics </a:t>
            </a:r>
          </a:p>
        </p:txBody>
      </p:sp>
    </p:spTree>
    <p:extLst>
      <p:ext uri="{BB962C8B-B14F-4D97-AF65-F5344CB8AC3E}">
        <p14:creationId xmlns:p14="http://schemas.microsoft.com/office/powerpoint/2010/main" val="2811349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9A43-D3F3-2F89-91B6-B09CD8FDEA79}"/>
              </a:ext>
            </a:extLst>
          </p:cNvPr>
          <p:cNvSpPr>
            <a:spLocks noGrp="1"/>
          </p:cNvSpPr>
          <p:nvPr>
            <p:ph type="title"/>
          </p:nvPr>
        </p:nvSpPr>
        <p:spPr/>
        <p:txBody>
          <a:bodyPr/>
          <a:lstStyle/>
          <a:p>
            <a:r>
              <a:rPr lang="en-US" dirty="0"/>
              <a:t>Why better than LEP ? </a:t>
            </a:r>
          </a:p>
        </p:txBody>
      </p:sp>
      <p:sp>
        <p:nvSpPr>
          <p:cNvPr id="3" name="Content Placeholder 2">
            <a:extLst>
              <a:ext uri="{FF2B5EF4-FFF2-40B4-BE49-F238E27FC236}">
                <a16:creationId xmlns:a16="http://schemas.microsoft.com/office/drawing/2014/main" id="{C1E45781-C765-9F37-9985-7652B8C4F013}"/>
              </a:ext>
            </a:extLst>
          </p:cNvPr>
          <p:cNvSpPr>
            <a:spLocks noGrp="1"/>
          </p:cNvSpPr>
          <p:nvPr>
            <p:ph idx="1"/>
          </p:nvPr>
        </p:nvSpPr>
        <p:spPr/>
        <p:txBody>
          <a:bodyPr/>
          <a:lstStyle/>
          <a:p>
            <a:r>
              <a:rPr lang="en-US" dirty="0"/>
              <a:t>LEP3 orders of magnitude increase of luminosity (at Z peak expect ~10000)  are due to making it FCC –like </a:t>
            </a:r>
          </a:p>
          <a:p>
            <a:pPr marL="342900" lvl="0" indent="-342900" algn="just">
              <a:lnSpc>
                <a:spcPct val="115000"/>
              </a:lnSpc>
              <a:spcBef>
                <a:spcPts val="600"/>
              </a:spcBef>
              <a:buFont typeface="Times New Roman" panose="02020603050405020304" pitchFamily="18" charset="0"/>
              <a:buChar char="-"/>
            </a:pPr>
            <a:r>
              <a:rPr lang="en-CH" sz="1800" kern="100" dirty="0">
                <a:effectLst/>
                <a:latin typeface="Times New Roman" panose="02020603050405020304" pitchFamily="18" charset="0"/>
                <a:ea typeface="DengXian" panose="02010600030101010101" pitchFamily="2" charset="-122"/>
                <a:cs typeface="Arial" panose="020B0604020202020204" pitchFamily="34" charset="0"/>
              </a:rPr>
              <a:t>synchrotron power loss that </a:t>
            </a:r>
            <a:r>
              <a:rPr lang="en-CH" sz="1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is increased from 0.315 MW to 50MW  leading to an increase in the instantaneous luminosity of factor 160. </a:t>
            </a:r>
            <a:r>
              <a:rPr lang="en-US" sz="1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RF power is indeed a key cost item!) </a:t>
            </a:r>
          </a:p>
          <a:p>
            <a:pPr marL="342900" lvl="0" indent="-342900" algn="just">
              <a:lnSpc>
                <a:spcPct val="115000"/>
              </a:lnSpc>
              <a:spcBef>
                <a:spcPts val="600"/>
              </a:spcBef>
              <a:buFont typeface="Times New Roman" panose="02020603050405020304" pitchFamily="18" charset="0"/>
              <a:buChar char="-"/>
            </a:pPr>
            <a:r>
              <a:rPr lang="en-US" sz="1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LEP was limited in the number of bunches due to its single beam pipe</a:t>
            </a:r>
            <a:endParaRPr lang="en-CH" sz="1800" kern="100" dirty="0">
              <a:effectLst/>
              <a:latin typeface="Aptos" panose="020B0004020202020204" pitchFamily="34" charset="0"/>
              <a:ea typeface="DengXian" panose="02010600030101010101" pitchFamily="2" charset="-122"/>
              <a:cs typeface="Arial" panose="020B0604020202020204" pitchFamily="34" charset="0"/>
            </a:endParaRPr>
          </a:p>
          <a:p>
            <a:pPr marL="342900" lvl="0" indent="-342900" algn="just">
              <a:lnSpc>
                <a:spcPct val="115000"/>
              </a:lnSpc>
              <a:spcBef>
                <a:spcPts val="600"/>
              </a:spcBef>
              <a:spcAft>
                <a:spcPts val="800"/>
              </a:spcAft>
              <a:buFont typeface="Times New Roman" panose="02020603050405020304" pitchFamily="18" charset="0"/>
              <a:buChar char="-"/>
            </a:pPr>
            <a:r>
              <a:rPr lang="en-CH" sz="1800" kern="0" dirty="0">
                <a:solidFill>
                  <a:srgbClr val="000000"/>
                </a:solidFill>
                <a:effectLst/>
                <a:latin typeface="Symbol" pitchFamily="2" charset="2"/>
                <a:ea typeface="Times New Roman" panose="02020603050405020304" pitchFamily="18" charset="0"/>
                <a:cs typeface="Times New Roman" panose="02020603050405020304" pitchFamily="18" charset="0"/>
              </a:rPr>
              <a:t>b</a:t>
            </a:r>
            <a:r>
              <a:rPr lang="en-CH" sz="18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CH" sz="1800" kern="0" baseline="-25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y</a:t>
            </a:r>
            <a:r>
              <a:rPr lang="en-CH" sz="1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is 1mm for LEP3 whilst it was </a:t>
            </a:r>
            <a:r>
              <a:rPr lang="en-CH" sz="18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~40mm </a:t>
            </a:r>
            <a:r>
              <a:rPr lang="en-CH" sz="1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for LEP (this increases the instantaneous luminosity by a factor of ~ 40)</a:t>
            </a:r>
            <a:r>
              <a:rPr lang="en-CH" sz="1800" kern="100" dirty="0">
                <a:effectLst/>
                <a:latin typeface="Times New Roman" panose="02020603050405020304" pitchFamily="18" charset="0"/>
                <a:ea typeface="DengXian" panose="02010600030101010101" pitchFamily="2" charset="-122"/>
                <a:cs typeface="Arial" panose="020B0604020202020204" pitchFamily="34" charset="0"/>
              </a:rPr>
              <a:t> </a:t>
            </a:r>
          </a:p>
          <a:p>
            <a:pPr algn="just">
              <a:lnSpc>
                <a:spcPct val="115000"/>
              </a:lnSpc>
              <a:spcBef>
                <a:spcPts val="600"/>
              </a:spcBef>
              <a:spcAft>
                <a:spcPts val="800"/>
              </a:spcAft>
              <a:buFont typeface="Times New Roman" panose="02020603050405020304" pitchFamily="18" charset="0"/>
              <a:buChar char="-"/>
            </a:pPr>
            <a:r>
              <a:rPr lang="en-CH" sz="1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vertical beam-beam parameter of 0.05 for LEP3 compared with 0.11 for LEP (increase in instantaneous luminosity of a factor of 2.2)</a:t>
            </a:r>
          </a:p>
          <a:p>
            <a:pPr algn="just">
              <a:lnSpc>
                <a:spcPct val="115000"/>
              </a:lnSpc>
              <a:spcBef>
                <a:spcPts val="600"/>
              </a:spcBef>
              <a:spcAft>
                <a:spcPts val="800"/>
              </a:spcAft>
              <a:buFont typeface="Times New Roman" panose="02020603050405020304" pitchFamily="18" charset="0"/>
              <a:buChar char="-"/>
            </a:pPr>
            <a:r>
              <a:rPr lang="en-GB" sz="1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a:t>
            </a:r>
            <a:r>
              <a:rPr lang="en-CH" sz="18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 the minus side: hourglass factor of 0.76 for LEP3 whilst it was 0.99 for LEP (decrease in instantaneous luminosity of a factor of 1.3)</a:t>
            </a:r>
            <a:endParaRPr lang="en-CH" sz="1800" kern="100" dirty="0">
              <a:effectLst/>
              <a:latin typeface="Aptos" panose="020B0004020202020204" pitchFamily="34" charset="0"/>
              <a:ea typeface="DengXian" panose="02010600030101010101" pitchFamily="2" charset="-122"/>
              <a:cs typeface="Arial" panose="020B0604020202020204" pitchFamily="34" charset="0"/>
            </a:endParaRPr>
          </a:p>
          <a:p>
            <a:pPr algn="just">
              <a:lnSpc>
                <a:spcPct val="115000"/>
              </a:lnSpc>
              <a:spcBef>
                <a:spcPts val="600"/>
              </a:spcBef>
              <a:spcAft>
                <a:spcPts val="800"/>
              </a:spcAft>
              <a:buFont typeface="Times New Roman" panose="02020603050405020304" pitchFamily="18" charset="0"/>
              <a:buChar char="-"/>
            </a:pPr>
            <a:endParaRPr lang="en-CH" sz="1800" kern="100" dirty="0">
              <a:effectLst/>
              <a:latin typeface="Aptos" panose="020B0004020202020204" pitchFamily="34" charset="0"/>
              <a:ea typeface="DengXian" panose="02010600030101010101" pitchFamily="2" charset="-122"/>
              <a:cs typeface="Arial" panose="020B0604020202020204" pitchFamily="34" charset="0"/>
            </a:endParaRPr>
          </a:p>
          <a:p>
            <a:pPr marL="342900" lvl="0" indent="-342900" algn="just">
              <a:lnSpc>
                <a:spcPct val="115000"/>
              </a:lnSpc>
              <a:spcBef>
                <a:spcPts val="600"/>
              </a:spcBef>
              <a:spcAft>
                <a:spcPts val="800"/>
              </a:spcAft>
              <a:buFont typeface="Times New Roman" panose="02020603050405020304" pitchFamily="18" charset="0"/>
              <a:buChar char="-"/>
            </a:pPr>
            <a:endParaRPr lang="en-CH" sz="1800" kern="100" dirty="0">
              <a:effectLst/>
              <a:latin typeface="Aptos" panose="020B0004020202020204" pitchFamily="34" charset="0"/>
              <a:ea typeface="DengXian" panose="02010600030101010101" pitchFamily="2" charset="-122"/>
              <a:cs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5FB83DA4-3983-5924-F021-16317381039C}"/>
              </a:ext>
            </a:extLst>
          </p:cNvPr>
          <p:cNvSpPr>
            <a:spLocks noGrp="1"/>
          </p:cNvSpPr>
          <p:nvPr>
            <p:ph type="dt" sz="half" idx="10"/>
          </p:nvPr>
        </p:nvSpPr>
        <p:spPr/>
        <p:txBody>
          <a:bodyPr/>
          <a:lstStyle/>
          <a:p>
            <a:pPr>
              <a:defRPr/>
            </a:pPr>
            <a:endParaRPr lang="en-US"/>
          </a:p>
        </p:txBody>
      </p:sp>
      <p:sp>
        <p:nvSpPr>
          <p:cNvPr id="6" name="Slide Number Placeholder 5">
            <a:extLst>
              <a:ext uri="{FF2B5EF4-FFF2-40B4-BE49-F238E27FC236}">
                <a16:creationId xmlns:a16="http://schemas.microsoft.com/office/drawing/2014/main" id="{06DAF0A6-1D4A-BA17-3AB2-46AC53E922B4}"/>
              </a:ext>
            </a:extLst>
          </p:cNvPr>
          <p:cNvSpPr>
            <a:spLocks noGrp="1"/>
          </p:cNvSpPr>
          <p:nvPr>
            <p:ph type="sldNum" sz="quarter" idx="12"/>
          </p:nvPr>
        </p:nvSpPr>
        <p:spPr/>
        <p:txBody>
          <a:bodyPr/>
          <a:lstStyle/>
          <a:p>
            <a:pPr>
              <a:defRPr/>
            </a:pPr>
            <a:fld id="{F65926A7-082C-7F44-B9C5-8689AE7B2BEF}" type="slidenum">
              <a:rPr lang="en-US" altLang="en-CH" smtClean="0"/>
              <a:pPr>
                <a:defRPr/>
              </a:pPr>
              <a:t>12</a:t>
            </a:fld>
            <a:endParaRPr lang="en-US" altLang="en-CH"/>
          </a:p>
        </p:txBody>
      </p:sp>
    </p:spTree>
    <p:extLst>
      <p:ext uri="{BB962C8B-B14F-4D97-AF65-F5344CB8AC3E}">
        <p14:creationId xmlns:p14="http://schemas.microsoft.com/office/powerpoint/2010/main" val="1233038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3FB7-1620-8CD2-0CC2-023BF4564EF6}"/>
              </a:ext>
            </a:extLst>
          </p:cNvPr>
          <p:cNvSpPr>
            <a:spLocks noGrp="1"/>
          </p:cNvSpPr>
          <p:nvPr>
            <p:ph type="title"/>
          </p:nvPr>
        </p:nvSpPr>
        <p:spPr/>
        <p:txBody>
          <a:bodyPr/>
          <a:lstStyle/>
          <a:p>
            <a:r>
              <a:rPr lang="en-US" dirty="0"/>
              <a:t>Hourglass effect </a:t>
            </a:r>
          </a:p>
        </p:txBody>
      </p:sp>
      <p:sp>
        <p:nvSpPr>
          <p:cNvPr id="3" name="Content Placeholder 2">
            <a:extLst>
              <a:ext uri="{FF2B5EF4-FFF2-40B4-BE49-F238E27FC236}">
                <a16:creationId xmlns:a16="http://schemas.microsoft.com/office/drawing/2014/main" id="{EA7C24E0-92D9-A3EB-438D-55FD98C257DA}"/>
              </a:ext>
            </a:extLst>
          </p:cNvPr>
          <p:cNvSpPr>
            <a:spLocks noGrp="1"/>
          </p:cNvSpPr>
          <p:nvPr>
            <p:ph idx="1"/>
          </p:nvPr>
        </p:nvSpPr>
        <p:spPr/>
        <p:txBody>
          <a:bodyPr/>
          <a:lstStyle/>
          <a:p>
            <a:pPr algn="l">
              <a:spcBef>
                <a:spcPts val="750"/>
              </a:spcBef>
              <a:spcAft>
                <a:spcPts val="600"/>
              </a:spcAft>
              <a:buFont typeface="Arial" panose="020B0604020202020204" pitchFamily="34" charset="0"/>
              <a:buChar char="•"/>
            </a:pPr>
            <a:r>
              <a:rPr lang="en-GB" b="1" i="0" dirty="0">
                <a:solidFill>
                  <a:srgbClr val="001D35"/>
                </a:solidFill>
                <a:effectLst/>
                <a:latin typeface="Google Sans"/>
              </a:rPr>
              <a:t>Hourglass Shape:</a:t>
            </a:r>
            <a:endParaRPr lang="en-GB" b="0" i="0" dirty="0">
              <a:solidFill>
                <a:srgbClr val="001D35"/>
              </a:solidFill>
              <a:effectLst/>
              <a:latin typeface="Google Sans"/>
            </a:endParaRPr>
          </a:p>
          <a:p>
            <a:pPr marL="0" indent="0" algn="l" fontAlgn="ctr">
              <a:spcBef>
                <a:spcPts val="750"/>
              </a:spcBef>
              <a:spcAft>
                <a:spcPts val="600"/>
              </a:spcAft>
            </a:pPr>
            <a:r>
              <a:rPr lang="en-GB" b="0" i="0" dirty="0">
                <a:solidFill>
                  <a:srgbClr val="001D35"/>
                </a:solidFill>
                <a:effectLst/>
                <a:latin typeface="Google Sans"/>
              </a:rPr>
              <a:t>The </a:t>
            </a:r>
            <a:r>
              <a:rPr lang="en-GB" b="0" i="0" dirty="0" err="1">
                <a:solidFill>
                  <a:srgbClr val="001D35"/>
                </a:solidFill>
                <a:effectLst/>
                <a:latin typeface="Google Sans"/>
              </a:rPr>
              <a:t>betatron</a:t>
            </a:r>
            <a:r>
              <a:rPr lang="en-GB" b="0" i="0" dirty="0">
                <a:solidFill>
                  <a:srgbClr val="001D35"/>
                </a:solidFill>
                <a:effectLst/>
                <a:latin typeface="Google Sans"/>
              </a:rPr>
              <a:t> function often exhibits a "hourglass" shape, meaning it's smaller near the IP and larger further away from it. This shape is a result of the focusing and defocusing of the beams as they travel through the accelerator. </a:t>
            </a:r>
          </a:p>
          <a:p>
            <a:pPr marL="285750" indent="-285750" algn="l" fontAlgn="ctr">
              <a:spcBef>
                <a:spcPts val="750"/>
              </a:spcBef>
              <a:spcAft>
                <a:spcPts val="600"/>
              </a:spcAft>
              <a:buFont typeface="Arial" panose="020B0604020202020204" pitchFamily="34" charset="0"/>
              <a:buChar char="•"/>
            </a:pPr>
            <a:r>
              <a:rPr lang="en-GB" b="1" i="0" dirty="0">
                <a:solidFill>
                  <a:srgbClr val="001D35"/>
                </a:solidFill>
                <a:effectLst/>
                <a:latin typeface="Google Sans"/>
              </a:rPr>
              <a:t>Luminosity Reduction:</a:t>
            </a:r>
            <a:endParaRPr lang="en-GB" b="0" i="0" dirty="0">
              <a:solidFill>
                <a:srgbClr val="001D35"/>
              </a:solidFill>
              <a:effectLst/>
              <a:latin typeface="Google Sans"/>
            </a:endParaRPr>
          </a:p>
          <a:p>
            <a:pPr marL="0" indent="0" algn="l">
              <a:spcBef>
                <a:spcPts val="750"/>
              </a:spcBef>
              <a:spcAft>
                <a:spcPts val="600"/>
              </a:spcAft>
            </a:pPr>
            <a:r>
              <a:rPr lang="en-GB" b="0" i="0" dirty="0">
                <a:solidFill>
                  <a:srgbClr val="001D35"/>
                </a:solidFill>
                <a:effectLst/>
                <a:latin typeface="Google Sans"/>
              </a:rPr>
              <a:t>Because the beam is larger outside the IP, the actual probability of collisions is lower than if the beam remained at its smallest size throughout. This reduced collision probability translates into a lower luminosity. </a:t>
            </a:r>
          </a:p>
          <a:p>
            <a:endParaRPr lang="en-US" dirty="0"/>
          </a:p>
        </p:txBody>
      </p:sp>
      <p:sp>
        <p:nvSpPr>
          <p:cNvPr id="4" name="Date Placeholder 3">
            <a:extLst>
              <a:ext uri="{FF2B5EF4-FFF2-40B4-BE49-F238E27FC236}">
                <a16:creationId xmlns:a16="http://schemas.microsoft.com/office/drawing/2014/main" id="{9DEA691C-D2AC-AA60-F45A-19B644BF9D66}"/>
              </a:ext>
            </a:extLst>
          </p:cNvPr>
          <p:cNvSpPr>
            <a:spLocks noGrp="1"/>
          </p:cNvSpPr>
          <p:nvPr>
            <p:ph type="dt" sz="half" idx="10"/>
          </p:nvPr>
        </p:nvSpPr>
        <p:spPr/>
        <p:txBody>
          <a:bodyPr/>
          <a:lstStyle/>
          <a:p>
            <a:pPr>
              <a:defRPr/>
            </a:pPr>
            <a:endParaRPr lang="en-US"/>
          </a:p>
        </p:txBody>
      </p:sp>
      <p:sp>
        <p:nvSpPr>
          <p:cNvPr id="6" name="Slide Number Placeholder 5">
            <a:extLst>
              <a:ext uri="{FF2B5EF4-FFF2-40B4-BE49-F238E27FC236}">
                <a16:creationId xmlns:a16="http://schemas.microsoft.com/office/drawing/2014/main" id="{5F1DEAE8-FBB6-8951-8586-1E93382BB965}"/>
              </a:ext>
            </a:extLst>
          </p:cNvPr>
          <p:cNvSpPr>
            <a:spLocks noGrp="1"/>
          </p:cNvSpPr>
          <p:nvPr>
            <p:ph type="sldNum" sz="quarter" idx="12"/>
          </p:nvPr>
        </p:nvSpPr>
        <p:spPr/>
        <p:txBody>
          <a:bodyPr/>
          <a:lstStyle/>
          <a:p>
            <a:pPr>
              <a:defRPr/>
            </a:pPr>
            <a:fld id="{F65926A7-082C-7F44-B9C5-8689AE7B2BEF}" type="slidenum">
              <a:rPr lang="en-US" altLang="en-CH" smtClean="0"/>
              <a:pPr>
                <a:defRPr/>
              </a:pPr>
              <a:t>13</a:t>
            </a:fld>
            <a:endParaRPr lang="en-US" altLang="en-CH"/>
          </a:p>
        </p:txBody>
      </p:sp>
    </p:spTree>
    <p:extLst>
      <p:ext uri="{BB962C8B-B14F-4D97-AF65-F5344CB8AC3E}">
        <p14:creationId xmlns:p14="http://schemas.microsoft.com/office/powerpoint/2010/main" val="311622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DA9BB1B-169B-16E4-000B-FAA0078C4828}"/>
              </a:ext>
            </a:extLst>
          </p:cNvPr>
          <p:cNvSpPr>
            <a:spLocks noGrp="1" noChangeArrowheads="1"/>
          </p:cNvSpPr>
          <p:nvPr>
            <p:ph type="title"/>
          </p:nvPr>
        </p:nvSpPr>
        <p:spPr>
          <a:xfrm>
            <a:off x="632520" y="259215"/>
            <a:ext cx="8856984" cy="666750"/>
          </a:xfrm>
        </p:spPr>
        <p:txBody>
          <a:bodyPr/>
          <a:lstStyle/>
          <a:p>
            <a:r>
              <a:rPr lang="en-CH" altLang="en-CH" sz="2400" dirty="0">
                <a:ea typeface="DengXian" panose="02010600030101010101" pitchFamily="2" charset="-122"/>
              </a:rPr>
              <a:t>Choice of Components: Dipole Magnets &amp; Injector </a:t>
            </a:r>
            <a:endParaRPr lang="en-CH" altLang="en-CH" sz="2400" dirty="0"/>
          </a:p>
        </p:txBody>
      </p:sp>
      <p:sp>
        <p:nvSpPr>
          <p:cNvPr id="29698" name="Date Placeholder 3">
            <a:extLst>
              <a:ext uri="{FF2B5EF4-FFF2-40B4-BE49-F238E27FC236}">
                <a16:creationId xmlns:a16="http://schemas.microsoft.com/office/drawing/2014/main" id="{58A1FE0D-B8D2-4E44-88CA-D42BE223B044}"/>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9700" name="Slide Number Placeholder 5">
            <a:extLst>
              <a:ext uri="{FF2B5EF4-FFF2-40B4-BE49-F238E27FC236}">
                <a16:creationId xmlns:a16="http://schemas.microsoft.com/office/drawing/2014/main" id="{E621AFD5-81FA-1011-19AE-B988618F4AD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58E5CAB-F771-E944-827E-9C94F88C5A6C}" type="slidenum">
              <a:rPr lang="en-US" altLang="en-CH" sz="800" b="0" smtClean="0"/>
              <a:pPr/>
              <a:t>14</a:t>
            </a:fld>
            <a:endParaRPr lang="en-US" altLang="en-CH" sz="800" b="0"/>
          </a:p>
        </p:txBody>
      </p:sp>
      <p:sp>
        <p:nvSpPr>
          <p:cNvPr id="29701" name="TextBox 7">
            <a:extLst>
              <a:ext uri="{FF2B5EF4-FFF2-40B4-BE49-F238E27FC236}">
                <a16:creationId xmlns:a16="http://schemas.microsoft.com/office/drawing/2014/main" id="{00175A20-B187-7676-F031-D6898DBA5EFB}"/>
              </a:ext>
            </a:extLst>
          </p:cNvPr>
          <p:cNvSpPr txBox="1">
            <a:spLocks noChangeArrowheads="1"/>
          </p:cNvSpPr>
          <p:nvPr/>
        </p:nvSpPr>
        <p:spPr bwMode="auto">
          <a:xfrm>
            <a:off x="217487" y="1124515"/>
            <a:ext cx="9505950" cy="42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nSpc>
                <a:spcPct val="115000"/>
              </a:lnSpc>
              <a:spcAft>
                <a:spcPts val="800"/>
              </a:spcAft>
            </a:pPr>
            <a:r>
              <a:rPr lang="en-CH" altLang="en-CH" sz="1800" dirty="0">
                <a:solidFill>
                  <a:srgbClr val="FF0000"/>
                </a:solidFill>
                <a:ea typeface="DengXian" panose="02010600030101010101" pitchFamily="2" charset="-122"/>
                <a:cs typeface="Arial" panose="020B0604020202020204" pitchFamily="34" charset="0"/>
              </a:rPr>
              <a:t>Follow FCC(ee) design</a:t>
            </a:r>
          </a:p>
          <a:p>
            <a:pPr>
              <a:lnSpc>
                <a:spcPct val="115000"/>
              </a:lnSpc>
              <a:spcAft>
                <a:spcPts val="800"/>
              </a:spcAft>
            </a:pPr>
            <a:r>
              <a:rPr lang="en-CH" altLang="en-CH" sz="1800" b="0" dirty="0">
                <a:solidFill>
                  <a:schemeClr val="accent2"/>
                </a:solidFill>
                <a:ea typeface="DengXian" panose="02010600030101010101" pitchFamily="2" charset="-122"/>
                <a:cs typeface="Arial" panose="020B0604020202020204" pitchFamily="34" charset="0"/>
              </a:rPr>
              <a:t>Instantaneous Luminosity [CEPC or FCC(ee) / LEP3] ~5;    </a:t>
            </a:r>
            <a:r>
              <a:rPr lang="en-CH" altLang="en-CH" sz="1800" dirty="0">
                <a:solidFill>
                  <a:schemeClr val="accent2"/>
                </a:solidFill>
                <a:ea typeface="DengXian" panose="02010600030101010101" pitchFamily="2" charset="-122"/>
                <a:cs typeface="Arial" panose="020B0604020202020204" pitchFamily="34" charset="0"/>
              </a:rPr>
              <a:t>~ 1.8</a:t>
            </a:r>
            <a:r>
              <a:rPr lang="en-CH" altLang="en-CH" sz="1800" dirty="0">
                <a:solidFill>
                  <a:schemeClr val="accent2"/>
                </a:solidFill>
                <a:ea typeface="DengXian" panose="02010600030101010101" pitchFamily="2" charset="-122"/>
                <a:cs typeface="Times New Roman" panose="02020603050405020304" pitchFamily="18" charset="0"/>
                <a:sym typeface="Symbol" pitchFamily="2" charset="2"/>
              </a:rPr>
              <a:t></a:t>
            </a:r>
            <a:r>
              <a:rPr lang="en-CH" altLang="en-CH" sz="1800" dirty="0">
                <a:solidFill>
                  <a:schemeClr val="accent2"/>
                </a:solidFill>
                <a:ea typeface="DengXian" panose="02010600030101010101" pitchFamily="2" charset="-122"/>
                <a:cs typeface="Arial" panose="020B0604020202020204" pitchFamily="34" charset="0"/>
              </a:rPr>
              <a:t>10</a:t>
            </a:r>
            <a:r>
              <a:rPr lang="en-CH" altLang="en-CH" sz="1800" baseline="30000" dirty="0">
                <a:solidFill>
                  <a:schemeClr val="accent2"/>
                </a:solidFill>
                <a:ea typeface="DengXian" panose="02010600030101010101" pitchFamily="2" charset="-122"/>
                <a:cs typeface="Arial" panose="020B0604020202020204" pitchFamily="34" charset="0"/>
              </a:rPr>
              <a:t>34</a:t>
            </a:r>
            <a:r>
              <a:rPr lang="en-CH" altLang="en-CH" sz="1800" dirty="0">
                <a:solidFill>
                  <a:schemeClr val="accent2"/>
                </a:solidFill>
                <a:ea typeface="DengXian" panose="02010600030101010101" pitchFamily="2" charset="-122"/>
                <a:cs typeface="Arial" panose="020B0604020202020204" pitchFamily="34" charset="0"/>
              </a:rPr>
              <a:t> cm</a:t>
            </a:r>
            <a:r>
              <a:rPr lang="en-CH" altLang="en-CH" sz="1800" baseline="30000" dirty="0">
                <a:solidFill>
                  <a:schemeClr val="accent2"/>
                </a:solidFill>
                <a:ea typeface="DengXian" panose="02010600030101010101" pitchFamily="2" charset="-122"/>
                <a:cs typeface="Arial" panose="020B0604020202020204" pitchFamily="34" charset="0"/>
              </a:rPr>
              <a:t>-2</a:t>
            </a:r>
            <a:r>
              <a:rPr lang="en-CH" altLang="en-CH" sz="1800" dirty="0">
                <a:solidFill>
                  <a:schemeClr val="accent2"/>
                </a:solidFill>
                <a:ea typeface="DengXian" panose="02010600030101010101" pitchFamily="2" charset="-122"/>
                <a:cs typeface="Arial" panose="020B0604020202020204" pitchFamily="34" charset="0"/>
              </a:rPr>
              <a:t>s</a:t>
            </a:r>
            <a:r>
              <a:rPr lang="en-CH" altLang="en-CH" sz="1800" baseline="30000" dirty="0">
                <a:solidFill>
                  <a:schemeClr val="accent2"/>
                </a:solidFill>
                <a:ea typeface="DengXian" panose="02010600030101010101" pitchFamily="2" charset="-122"/>
                <a:cs typeface="Arial" panose="020B0604020202020204" pitchFamily="34" charset="0"/>
              </a:rPr>
              <a:t>-1 </a:t>
            </a:r>
            <a:r>
              <a:rPr lang="en-CH" altLang="en-CH" sz="1800" dirty="0">
                <a:solidFill>
                  <a:schemeClr val="accent2"/>
                </a:solidFill>
                <a:ea typeface="DengXian" panose="02010600030101010101" pitchFamily="2" charset="-122"/>
                <a:cs typeface="Arial" panose="020B0604020202020204" pitchFamily="34" charset="0"/>
              </a:rPr>
              <a:t>per IP</a:t>
            </a:r>
          </a:p>
          <a:p>
            <a:pPr>
              <a:lnSpc>
                <a:spcPct val="115000"/>
              </a:lnSpc>
              <a:spcAft>
                <a:spcPts val="800"/>
              </a:spcAft>
            </a:pPr>
            <a:endParaRPr lang="en-CH" altLang="en-CH" sz="1800" b="0" dirty="0">
              <a:solidFill>
                <a:schemeClr val="accent2"/>
              </a:solidFill>
              <a:ea typeface="DengXian" panose="02010600030101010101" pitchFamily="2" charset="-122"/>
            </a:endParaRPr>
          </a:p>
          <a:p>
            <a:pPr>
              <a:lnSpc>
                <a:spcPct val="115000"/>
              </a:lnSpc>
              <a:spcAft>
                <a:spcPts val="800"/>
              </a:spcAft>
            </a:pPr>
            <a:r>
              <a:rPr lang="en-CH" altLang="en-CH" sz="1800" b="0" dirty="0">
                <a:solidFill>
                  <a:schemeClr val="accent2"/>
                </a:solidFill>
                <a:ea typeface="DengXian" panose="02010600030101010101" pitchFamily="2" charset="-122"/>
              </a:rPr>
              <a:t>Use FCC designs </a:t>
            </a:r>
            <a:br>
              <a:rPr lang="en-CH" altLang="en-CH" sz="1800" b="0" dirty="0">
                <a:solidFill>
                  <a:schemeClr val="accent2"/>
                </a:solidFill>
                <a:ea typeface="DengXian" panose="02010600030101010101" pitchFamily="2" charset="-122"/>
              </a:rPr>
            </a:br>
            <a:r>
              <a:rPr lang="en-CH" altLang="en-CH" sz="1800" b="0" dirty="0">
                <a:solidFill>
                  <a:schemeClr val="accent2"/>
                </a:solidFill>
                <a:ea typeface="DengXian" panose="02010600030101010101" pitchFamily="2" charset="-122"/>
              </a:rPr>
              <a:t>for magnets</a:t>
            </a:r>
          </a:p>
          <a:p>
            <a:pPr>
              <a:lnSpc>
                <a:spcPct val="115000"/>
              </a:lnSpc>
              <a:spcAft>
                <a:spcPts val="800"/>
              </a:spcAft>
            </a:pPr>
            <a:endParaRPr lang="en-CH" altLang="en-CH" sz="1800" b="0" dirty="0">
              <a:solidFill>
                <a:schemeClr val="accent2"/>
              </a:solidFill>
              <a:ea typeface="DengXian" panose="02010600030101010101" pitchFamily="2" charset="-122"/>
            </a:endParaRPr>
          </a:p>
          <a:p>
            <a:pPr>
              <a:lnSpc>
                <a:spcPct val="115000"/>
              </a:lnSpc>
              <a:spcAft>
                <a:spcPts val="800"/>
              </a:spcAft>
            </a:pPr>
            <a:endParaRPr lang="en-CH" altLang="en-CH" sz="1800" dirty="0">
              <a:solidFill>
                <a:schemeClr val="accent2"/>
              </a:solidFill>
              <a:ea typeface="DengXian" panose="02010600030101010101" pitchFamily="2" charset="-122"/>
            </a:endParaRPr>
          </a:p>
          <a:p>
            <a:pPr marL="285750" indent="-285750">
              <a:lnSpc>
                <a:spcPct val="115000"/>
              </a:lnSpc>
              <a:spcAft>
                <a:spcPts val="800"/>
              </a:spcAft>
              <a:buFont typeface="Arial" panose="020B0604020202020204" pitchFamily="34" charset="0"/>
              <a:buChar char="•"/>
            </a:pPr>
            <a:r>
              <a:rPr lang="en-CH" altLang="en-CH" sz="1800" dirty="0">
                <a:solidFill>
                  <a:schemeClr val="accent2"/>
                </a:solidFill>
                <a:ea typeface="DengXian" panose="02010600030101010101" pitchFamily="2" charset="-122"/>
              </a:rPr>
              <a:t>Dedicated linac injector </a:t>
            </a:r>
            <a:r>
              <a:rPr lang="en-CH" altLang="en-CH" sz="1800" b="0" dirty="0">
                <a:solidFill>
                  <a:schemeClr val="accent2"/>
                </a:solidFill>
                <a:ea typeface="DengXian" panose="02010600030101010101" pitchFamily="2" charset="-122"/>
              </a:rPr>
              <a:t>on Prevessin site; </a:t>
            </a:r>
          </a:p>
          <a:p>
            <a:pPr marL="285750" indent="-285750">
              <a:lnSpc>
                <a:spcPct val="115000"/>
              </a:lnSpc>
              <a:spcAft>
                <a:spcPts val="800"/>
              </a:spcAft>
              <a:buFont typeface="Arial" panose="020B0604020202020204" pitchFamily="34" charset="0"/>
              <a:buChar char="•"/>
            </a:pPr>
            <a:r>
              <a:rPr lang="en-CH" altLang="en-CH" sz="1800" b="0" dirty="0">
                <a:solidFill>
                  <a:schemeClr val="accent2"/>
                </a:solidFill>
                <a:ea typeface="DengXian" panose="02010600030101010101" pitchFamily="2" charset="-122"/>
              </a:rPr>
              <a:t>Injection energy lowered from 20 to 10 GeV.</a:t>
            </a:r>
            <a:br>
              <a:rPr lang="en-CH" altLang="en-CH" sz="1800" b="0" dirty="0">
                <a:solidFill>
                  <a:schemeClr val="accent2"/>
                </a:solidFill>
                <a:ea typeface="DengXian" panose="02010600030101010101" pitchFamily="2" charset="-122"/>
              </a:rPr>
            </a:br>
            <a:r>
              <a:rPr lang="en-CH" altLang="en-CH" sz="1600" b="0" dirty="0">
                <a:solidFill>
                  <a:schemeClr val="accent2"/>
                </a:solidFill>
                <a:ea typeface="DengXian" panose="02010600030101010101" pitchFamily="2" charset="-122"/>
              </a:rPr>
              <a:t>(</a:t>
            </a:r>
            <a:r>
              <a:rPr lang="en-GB" altLang="en-CH" sz="1600" b="0" dirty="0">
                <a:solidFill>
                  <a:schemeClr val="accent2"/>
                </a:solidFill>
                <a:ea typeface="DengXian" panose="02010600030101010101" pitchFamily="2" charset="-122"/>
              </a:rPr>
              <a:t>S</a:t>
            </a:r>
            <a:r>
              <a:rPr lang="en-CH" altLang="en-CH" sz="1600" b="0" dirty="0">
                <a:solidFill>
                  <a:schemeClr val="accent2"/>
                </a:solidFill>
                <a:ea typeface="DengXian" panose="02010600030101010101" pitchFamily="2" charset="-122"/>
              </a:rPr>
              <a:t>ensitive to field quality of bending magnets </a:t>
            </a:r>
            <a:br>
              <a:rPr lang="en-CH" altLang="en-CH" sz="1600" b="0" dirty="0">
                <a:solidFill>
                  <a:schemeClr val="accent2"/>
                </a:solidFill>
                <a:ea typeface="DengXian" panose="02010600030101010101" pitchFamily="2" charset="-122"/>
              </a:rPr>
            </a:br>
            <a:r>
              <a:rPr lang="en-CH" altLang="en-CH" sz="1600" b="0" dirty="0">
                <a:solidFill>
                  <a:schemeClr val="accent2"/>
                </a:solidFill>
                <a:ea typeface="DengXian" panose="02010600030101010101" pitchFamily="2" charset="-122"/>
              </a:rPr>
              <a:t>at injection.)</a:t>
            </a:r>
          </a:p>
        </p:txBody>
      </p:sp>
      <p:sp>
        <p:nvSpPr>
          <p:cNvPr id="2" name="TextBox 1">
            <a:extLst>
              <a:ext uri="{FF2B5EF4-FFF2-40B4-BE49-F238E27FC236}">
                <a16:creationId xmlns:a16="http://schemas.microsoft.com/office/drawing/2014/main" id="{2F3AAE59-63C1-3C19-DC50-258A9333A58F}"/>
              </a:ext>
            </a:extLst>
          </p:cNvPr>
          <p:cNvSpPr txBox="1"/>
          <p:nvPr/>
        </p:nvSpPr>
        <p:spPr>
          <a:xfrm>
            <a:off x="3656856" y="2648692"/>
            <a:ext cx="3041650" cy="369332"/>
          </a:xfrm>
          <a:prstGeom prst="rect">
            <a:avLst/>
          </a:prstGeom>
          <a:noFill/>
        </p:spPr>
        <p:txBody>
          <a:bodyPr wrap="square">
            <a:spAutoFit/>
          </a:bodyPr>
          <a:lstStyle/>
          <a:p>
            <a:pPr>
              <a:defRPr/>
            </a:pPr>
            <a:r>
              <a:rPr lang="en-GB" sz="1800" b="0" kern="100" dirty="0">
                <a:latin typeface="+mn-lt"/>
                <a:ea typeface="DengXian" panose="02010600030101010101" pitchFamily="2" charset="-122"/>
                <a:cs typeface="Arial" panose="020B0604020202020204" pitchFamily="34" charset="0"/>
              </a:rPr>
              <a:t>FCC Feasibility Study</a:t>
            </a:r>
            <a:endParaRPr lang="en-CH" sz="1800" dirty="0"/>
          </a:p>
        </p:txBody>
      </p:sp>
      <p:pic>
        <p:nvPicPr>
          <p:cNvPr id="4" name="Picture 3">
            <a:extLst>
              <a:ext uri="{FF2B5EF4-FFF2-40B4-BE49-F238E27FC236}">
                <a16:creationId xmlns:a16="http://schemas.microsoft.com/office/drawing/2014/main" id="{376EE189-D2B3-33F4-BB20-1A509929C77C}"/>
              </a:ext>
            </a:extLst>
          </p:cNvPr>
          <p:cNvPicPr>
            <a:picLocks noChangeAspect="1"/>
          </p:cNvPicPr>
          <p:nvPr/>
        </p:nvPicPr>
        <p:blipFill>
          <a:blip r:embed="rId2"/>
          <a:stretch>
            <a:fillRect/>
          </a:stretch>
        </p:blipFill>
        <p:spPr>
          <a:xfrm>
            <a:off x="5644958" y="4030524"/>
            <a:ext cx="3588807" cy="2522676"/>
          </a:xfrm>
          <a:prstGeom prst="rect">
            <a:avLst/>
          </a:prstGeom>
        </p:spPr>
      </p:pic>
      <p:grpSp>
        <p:nvGrpSpPr>
          <p:cNvPr id="6" name="Group 5">
            <a:extLst>
              <a:ext uri="{FF2B5EF4-FFF2-40B4-BE49-F238E27FC236}">
                <a16:creationId xmlns:a16="http://schemas.microsoft.com/office/drawing/2014/main" id="{783C2A1C-9F04-4350-7944-C459F83AE91B}"/>
              </a:ext>
            </a:extLst>
          </p:cNvPr>
          <p:cNvGrpSpPr/>
          <p:nvPr/>
        </p:nvGrpSpPr>
        <p:grpSpPr>
          <a:xfrm>
            <a:off x="6057186" y="2328863"/>
            <a:ext cx="3773327" cy="1378322"/>
            <a:chOff x="6057186" y="2328863"/>
            <a:chExt cx="3773327" cy="1378322"/>
          </a:xfrm>
        </p:grpSpPr>
        <p:pic>
          <p:nvPicPr>
            <p:cNvPr id="3" name="Picture 2">
              <a:extLst>
                <a:ext uri="{FF2B5EF4-FFF2-40B4-BE49-F238E27FC236}">
                  <a16:creationId xmlns:a16="http://schemas.microsoft.com/office/drawing/2014/main" id="{9FCAF3D2-F630-CB3C-FB93-18C6D181D6AC}"/>
                </a:ext>
              </a:extLst>
            </p:cNvPr>
            <p:cNvPicPr>
              <a:picLocks noChangeAspect="1"/>
            </p:cNvPicPr>
            <p:nvPr/>
          </p:nvPicPr>
          <p:blipFill>
            <a:blip r:embed="rId3"/>
            <a:stretch>
              <a:fillRect/>
            </a:stretch>
          </p:blipFill>
          <p:spPr>
            <a:xfrm>
              <a:off x="6057186" y="2328863"/>
              <a:ext cx="3773327" cy="1378322"/>
            </a:xfrm>
            <a:prstGeom prst="rect">
              <a:avLst/>
            </a:prstGeom>
          </p:spPr>
        </p:pic>
        <p:sp>
          <p:nvSpPr>
            <p:cNvPr id="5" name="Rectangle 4">
              <a:extLst>
                <a:ext uri="{FF2B5EF4-FFF2-40B4-BE49-F238E27FC236}">
                  <a16:creationId xmlns:a16="http://schemas.microsoft.com/office/drawing/2014/main" id="{3AD354BB-DD3E-610F-B1C0-F846BCF5517B}"/>
                </a:ext>
              </a:extLst>
            </p:cNvPr>
            <p:cNvSpPr/>
            <p:nvPr/>
          </p:nvSpPr>
          <p:spPr bwMode="auto">
            <a:xfrm>
              <a:off x="8648700" y="3531837"/>
              <a:ext cx="914400" cy="16947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Helvetica" charset="0"/>
                <a:ea typeface="ＭＳ Ｐゴシック"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99471-5B17-CA04-CA38-BFE4EEE1A9D2}"/>
            </a:ext>
          </a:extLst>
        </p:cNvPr>
        <p:cNvGrpSpPr/>
        <p:nvPr/>
      </p:nvGrpSpPr>
      <p:grpSpPr>
        <a:xfrm>
          <a:off x="0" y="0"/>
          <a:ext cx="0" cy="0"/>
          <a:chOff x="0" y="0"/>
          <a:chExt cx="0" cy="0"/>
        </a:xfrm>
      </p:grpSpPr>
      <p:sp>
        <p:nvSpPr>
          <p:cNvPr id="29697" name="Title 1">
            <a:extLst>
              <a:ext uri="{FF2B5EF4-FFF2-40B4-BE49-F238E27FC236}">
                <a16:creationId xmlns:a16="http://schemas.microsoft.com/office/drawing/2014/main" id="{62AC1BBE-B4B4-0669-319C-782EC8ACEB90}"/>
              </a:ext>
            </a:extLst>
          </p:cNvPr>
          <p:cNvSpPr>
            <a:spLocks noGrp="1" noChangeArrowheads="1"/>
          </p:cNvSpPr>
          <p:nvPr>
            <p:ph type="title"/>
          </p:nvPr>
        </p:nvSpPr>
        <p:spPr>
          <a:xfrm>
            <a:off x="632520" y="259215"/>
            <a:ext cx="8856984" cy="666750"/>
          </a:xfrm>
        </p:spPr>
        <p:txBody>
          <a:bodyPr/>
          <a:lstStyle/>
          <a:p>
            <a:r>
              <a:rPr lang="en-CH" altLang="en-CH" dirty="0">
                <a:ea typeface="DengXian" panose="02010600030101010101" pitchFamily="2" charset="-122"/>
              </a:rPr>
              <a:t>Choice of Components: RF System</a:t>
            </a:r>
            <a:endParaRPr lang="en-CH" altLang="en-CH" dirty="0"/>
          </a:p>
        </p:txBody>
      </p:sp>
      <p:sp>
        <p:nvSpPr>
          <p:cNvPr id="29698" name="Date Placeholder 3">
            <a:extLst>
              <a:ext uri="{FF2B5EF4-FFF2-40B4-BE49-F238E27FC236}">
                <a16:creationId xmlns:a16="http://schemas.microsoft.com/office/drawing/2014/main" id="{65426F6D-5011-6077-5436-7E0E59E46E40}"/>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9699" name="Footer Placeholder 4">
            <a:extLst>
              <a:ext uri="{FF2B5EF4-FFF2-40B4-BE49-F238E27FC236}">
                <a16:creationId xmlns:a16="http://schemas.microsoft.com/office/drawing/2014/main" id="{7093967D-A5CB-82FA-5811-1DD54172EFDE}"/>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Imperial May'25 tsv</a:t>
            </a:r>
          </a:p>
        </p:txBody>
      </p:sp>
      <p:sp>
        <p:nvSpPr>
          <p:cNvPr id="29700" name="Slide Number Placeholder 5">
            <a:extLst>
              <a:ext uri="{FF2B5EF4-FFF2-40B4-BE49-F238E27FC236}">
                <a16:creationId xmlns:a16="http://schemas.microsoft.com/office/drawing/2014/main" id="{3808F89E-C194-D405-0350-5A9F1E0B6CC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58E5CAB-F771-E944-827E-9C94F88C5A6C}" type="slidenum">
              <a:rPr lang="en-US" altLang="en-CH" sz="800" b="0" smtClean="0"/>
              <a:pPr/>
              <a:t>15</a:t>
            </a:fld>
            <a:endParaRPr lang="en-US" altLang="en-CH" sz="800" b="0"/>
          </a:p>
        </p:txBody>
      </p:sp>
      <p:sp>
        <p:nvSpPr>
          <p:cNvPr id="29701" name="TextBox 7">
            <a:extLst>
              <a:ext uri="{FF2B5EF4-FFF2-40B4-BE49-F238E27FC236}">
                <a16:creationId xmlns:a16="http://schemas.microsoft.com/office/drawing/2014/main" id="{CBFA4C64-5D9A-BDE4-2328-0D814B304B2E}"/>
              </a:ext>
            </a:extLst>
          </p:cNvPr>
          <p:cNvSpPr txBox="1">
            <a:spLocks noChangeArrowheads="1"/>
          </p:cNvSpPr>
          <p:nvPr/>
        </p:nvSpPr>
        <p:spPr bwMode="auto">
          <a:xfrm>
            <a:off x="16954" y="980728"/>
            <a:ext cx="9505950" cy="232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CH" altLang="en-CH" sz="1800" dirty="0">
                <a:solidFill>
                  <a:schemeClr val="accent2"/>
                </a:solidFill>
                <a:ea typeface="DengXian" panose="02010600030101010101" pitchFamily="2" charset="-122"/>
              </a:rPr>
              <a:t>RF</a:t>
            </a:r>
            <a:r>
              <a:rPr lang="en-CH" altLang="en-CH" sz="1800" b="0" dirty="0">
                <a:solidFill>
                  <a:schemeClr val="accent2"/>
                </a:solidFill>
                <a:ea typeface="DengXian" panose="02010600030101010101" pitchFamily="2" charset="-122"/>
              </a:rPr>
              <a:t>: </a:t>
            </a:r>
            <a:r>
              <a:rPr lang="en-GB" sz="1800" dirty="0">
                <a:solidFill>
                  <a:schemeClr val="accent6">
                    <a:lumMod val="75000"/>
                  </a:schemeClr>
                </a:solidFill>
              </a:rPr>
              <a:t>E</a:t>
            </a:r>
            <a:r>
              <a:rPr lang="en-IT" sz="1800">
                <a:solidFill>
                  <a:schemeClr val="accent6">
                    <a:lumMod val="75000"/>
                  </a:schemeClr>
                </a:solidFill>
              </a:rPr>
              <a:t>nergy loss/turn @ √s=230 GeV: 5.</a:t>
            </a:r>
            <a:r>
              <a:rPr lang="en-GB" sz="1800" dirty="0">
                <a:solidFill>
                  <a:schemeClr val="accent6">
                    <a:lumMod val="75000"/>
                  </a:schemeClr>
                </a:solidFill>
              </a:rPr>
              <a:t>1</a:t>
            </a:r>
            <a:r>
              <a:rPr lang="en-IT" sz="1800">
                <a:solidFill>
                  <a:schemeClr val="accent6">
                    <a:lumMod val="75000"/>
                  </a:schemeClr>
                </a:solidFill>
              </a:rPr>
              <a:t> GeV</a:t>
            </a:r>
            <a:r>
              <a:rPr lang="en-GB" sz="1800" dirty="0">
                <a:solidFill>
                  <a:schemeClr val="accent6">
                    <a:lumMod val="75000"/>
                  </a:schemeClr>
                </a:solidFill>
              </a:rPr>
              <a:t>.</a:t>
            </a:r>
            <a:r>
              <a:rPr lang="en-IT" sz="1800">
                <a:solidFill>
                  <a:schemeClr val="accent6">
                    <a:lumMod val="75000"/>
                  </a:schemeClr>
                </a:solidFill>
              </a:rPr>
              <a:t> </a:t>
            </a:r>
            <a:endParaRPr lang="en-GB" sz="1800" dirty="0">
              <a:solidFill>
                <a:schemeClr val="accent6">
                  <a:lumMod val="75000"/>
                </a:schemeClr>
              </a:solidFill>
            </a:endParaRPr>
          </a:p>
          <a:p>
            <a:pPr lvl="1"/>
            <a:r>
              <a:rPr lang="en-IT" sz="1800">
                <a:solidFill>
                  <a:schemeClr val="accent1">
                    <a:lumMod val="50000"/>
                  </a:schemeClr>
                </a:solidFill>
              </a:rPr>
              <a:t>A total 6.</a:t>
            </a:r>
            <a:r>
              <a:rPr lang="en-GB" sz="1800" dirty="0">
                <a:solidFill>
                  <a:schemeClr val="accent1">
                    <a:lumMod val="50000"/>
                  </a:schemeClr>
                </a:solidFill>
              </a:rPr>
              <a:t>0</a:t>
            </a:r>
            <a:r>
              <a:rPr lang="en-IT" sz="1800">
                <a:solidFill>
                  <a:schemeClr val="accent1">
                    <a:lumMod val="50000"/>
                  </a:schemeClr>
                </a:solidFill>
              </a:rPr>
              <a:t> GV to be installed, with the same margin as FCCee</a:t>
            </a:r>
            <a:endParaRPr lang="en-CH" altLang="en-CH" sz="1800" b="0" dirty="0">
              <a:solidFill>
                <a:schemeClr val="accent2"/>
              </a:solidFill>
              <a:ea typeface="DengXian" panose="02010600030101010101" pitchFamily="2" charset="-122"/>
            </a:endParaRPr>
          </a:p>
          <a:p>
            <a:pPr marL="285750" indent="-285750">
              <a:lnSpc>
                <a:spcPct val="115000"/>
              </a:lnSpc>
              <a:spcAft>
                <a:spcPts val="800"/>
              </a:spcAft>
              <a:buFont typeface="Arial" panose="020B0604020202020204" pitchFamily="34" charset="0"/>
              <a:buChar char="•"/>
            </a:pPr>
            <a:r>
              <a:rPr lang="en-CH" altLang="en-CH" sz="1800" dirty="0">
                <a:solidFill>
                  <a:schemeClr val="accent2"/>
                </a:solidFill>
                <a:ea typeface="DengXian" panose="02010600030101010101" pitchFamily="2" charset="-122"/>
              </a:rPr>
              <a:t>For Z running</a:t>
            </a:r>
            <a:r>
              <a:rPr lang="en-CH" altLang="en-CH" sz="1800" b="0" dirty="0">
                <a:solidFill>
                  <a:schemeClr val="accent2"/>
                </a:solidFill>
                <a:ea typeface="DengXian" panose="02010600030101010101" pitchFamily="2" charset="-122"/>
              </a:rPr>
              <a:t>: Investigating use of 400MHz 1-cell (0.9 MW) cavities/CRM. The beam current is too high to use 800 MHz cavities. Separate cavities for e- and e+</a:t>
            </a:r>
          </a:p>
          <a:p>
            <a:pPr marL="285750" indent="-285750">
              <a:lnSpc>
                <a:spcPct val="115000"/>
              </a:lnSpc>
              <a:spcAft>
                <a:spcPts val="800"/>
              </a:spcAft>
              <a:buFont typeface="Arial" panose="020B0604020202020204" pitchFamily="34" charset="0"/>
              <a:buChar char="•"/>
            </a:pPr>
            <a:r>
              <a:rPr lang="en-CH" altLang="en-CH" sz="1800" dirty="0">
                <a:solidFill>
                  <a:schemeClr val="accent2"/>
                </a:solidFill>
                <a:ea typeface="DengXian" panose="02010600030101010101" pitchFamily="2" charset="-122"/>
              </a:rPr>
              <a:t>For WW and ZH running, and booster: </a:t>
            </a:r>
            <a:r>
              <a:rPr lang="en-CH" altLang="en-CH" sz="1800" b="0" dirty="0">
                <a:solidFill>
                  <a:schemeClr val="accent2"/>
                </a:solidFill>
                <a:ea typeface="DengXian" panose="02010600030101010101" pitchFamily="2" charset="-122"/>
              </a:rPr>
              <a:t>use 800 MHz 6-cell, 0.9 MW, 20 MV/m sc bulk niobium cavities run at 2K. One set for the booster and one set for the collider, each set in two LSS.  The two colliding beams share RF. Still to check integration of booster RF.</a:t>
            </a:r>
          </a:p>
        </p:txBody>
      </p:sp>
      <p:pic>
        <p:nvPicPr>
          <p:cNvPr id="4" name="Picture 3" descr="A close-up of a silver object&#10;&#10;Description automatically generated">
            <a:extLst>
              <a:ext uri="{FF2B5EF4-FFF2-40B4-BE49-F238E27FC236}">
                <a16:creationId xmlns:a16="http://schemas.microsoft.com/office/drawing/2014/main" id="{41BA2453-92E3-B37C-C594-D0ED142B80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92" t="32644" r="10331" b="13335"/>
          <a:stretch/>
        </p:blipFill>
        <p:spPr>
          <a:xfrm>
            <a:off x="776536" y="4061535"/>
            <a:ext cx="3328035" cy="1014095"/>
          </a:xfrm>
          <a:prstGeom prst="rect">
            <a:avLst/>
          </a:prstGeom>
        </p:spPr>
      </p:pic>
      <p:pic>
        <p:nvPicPr>
          <p:cNvPr id="5" name="Picture 4" descr="A diagram of a machine&#10;&#10;Description automatically generated">
            <a:extLst>
              <a:ext uri="{FF2B5EF4-FFF2-40B4-BE49-F238E27FC236}">
                <a16:creationId xmlns:a16="http://schemas.microsoft.com/office/drawing/2014/main" id="{49E34B07-C8F6-198A-43D8-4D418EAF3FC0}"/>
              </a:ext>
            </a:extLst>
          </p:cNvPr>
          <p:cNvPicPr>
            <a:picLocks noChangeAspect="1"/>
          </p:cNvPicPr>
          <p:nvPr/>
        </p:nvPicPr>
        <p:blipFill>
          <a:blip r:embed="rId3"/>
          <a:stretch>
            <a:fillRect/>
          </a:stretch>
        </p:blipFill>
        <p:spPr>
          <a:xfrm>
            <a:off x="2141220" y="5867400"/>
            <a:ext cx="5731510" cy="990600"/>
          </a:xfrm>
          <a:prstGeom prst="rect">
            <a:avLst/>
          </a:prstGeom>
        </p:spPr>
      </p:pic>
      <p:pic>
        <p:nvPicPr>
          <p:cNvPr id="6" name="Picture 5">
            <a:extLst>
              <a:ext uri="{FF2B5EF4-FFF2-40B4-BE49-F238E27FC236}">
                <a16:creationId xmlns:a16="http://schemas.microsoft.com/office/drawing/2014/main" id="{96584061-C7F8-C65B-60FC-6D3D9701AA9F}"/>
              </a:ext>
            </a:extLst>
          </p:cNvPr>
          <p:cNvPicPr>
            <a:picLocks noChangeAspect="1"/>
          </p:cNvPicPr>
          <p:nvPr/>
        </p:nvPicPr>
        <p:blipFill>
          <a:blip r:embed="rId4"/>
          <a:stretch>
            <a:fillRect/>
          </a:stretch>
        </p:blipFill>
        <p:spPr>
          <a:xfrm>
            <a:off x="4535148" y="3317836"/>
            <a:ext cx="4999989" cy="2590782"/>
          </a:xfrm>
          <a:prstGeom prst="rect">
            <a:avLst/>
          </a:prstGeom>
        </p:spPr>
      </p:pic>
    </p:spTree>
    <p:extLst>
      <p:ext uri="{BB962C8B-B14F-4D97-AF65-F5344CB8AC3E}">
        <p14:creationId xmlns:p14="http://schemas.microsoft.com/office/powerpoint/2010/main" val="2308585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F03AF4-F49F-CF0A-05AD-6BF7E15D91A9}"/>
              </a:ext>
            </a:extLst>
          </p:cNvPr>
          <p:cNvPicPr>
            <a:picLocks noChangeAspect="1"/>
          </p:cNvPicPr>
          <p:nvPr/>
        </p:nvPicPr>
        <p:blipFill>
          <a:blip r:embed="rId2"/>
          <a:stretch>
            <a:fillRect/>
          </a:stretch>
        </p:blipFill>
        <p:spPr>
          <a:xfrm>
            <a:off x="4826344" y="4691733"/>
            <a:ext cx="5122477" cy="1891336"/>
          </a:xfrm>
          <a:prstGeom prst="rect">
            <a:avLst/>
          </a:prstGeom>
        </p:spPr>
      </p:pic>
      <p:sp>
        <p:nvSpPr>
          <p:cNvPr id="32769" name="Title 1">
            <a:extLst>
              <a:ext uri="{FF2B5EF4-FFF2-40B4-BE49-F238E27FC236}">
                <a16:creationId xmlns:a16="http://schemas.microsoft.com/office/drawing/2014/main" id="{A3B1ED74-B142-5D5D-D6D4-7D325440118D}"/>
              </a:ext>
            </a:extLst>
          </p:cNvPr>
          <p:cNvSpPr>
            <a:spLocks noGrp="1" noChangeArrowheads="1"/>
          </p:cNvSpPr>
          <p:nvPr>
            <p:ph type="title"/>
          </p:nvPr>
        </p:nvSpPr>
        <p:spPr/>
        <p:txBody>
          <a:bodyPr/>
          <a:lstStyle/>
          <a:p>
            <a:r>
              <a:rPr lang="en-CH" altLang="en-CH" dirty="0"/>
              <a:t>Crossing Angle</a:t>
            </a:r>
          </a:p>
        </p:txBody>
      </p:sp>
      <p:sp>
        <p:nvSpPr>
          <p:cNvPr id="32770" name="Date Placeholder 3">
            <a:extLst>
              <a:ext uri="{FF2B5EF4-FFF2-40B4-BE49-F238E27FC236}">
                <a16:creationId xmlns:a16="http://schemas.microsoft.com/office/drawing/2014/main" id="{D0813373-EE90-8951-9306-1112E3722E25}"/>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2772" name="Slide Number Placeholder 5">
            <a:extLst>
              <a:ext uri="{FF2B5EF4-FFF2-40B4-BE49-F238E27FC236}">
                <a16:creationId xmlns:a16="http://schemas.microsoft.com/office/drawing/2014/main" id="{914B7AD7-EC58-1067-C5B4-512E183CDD0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6BFCA2ED-A54E-E348-8C81-EE9E8730A03F}" type="slidenum">
              <a:rPr lang="en-US" altLang="en-CH" sz="800" b="0" smtClean="0"/>
              <a:pPr/>
              <a:t>16</a:t>
            </a:fld>
            <a:endParaRPr lang="en-US" altLang="en-CH" sz="800" b="0"/>
          </a:p>
        </p:txBody>
      </p:sp>
      <p:pic>
        <p:nvPicPr>
          <p:cNvPr id="32773" name="Picture 6">
            <a:extLst>
              <a:ext uri="{FF2B5EF4-FFF2-40B4-BE49-F238E27FC236}">
                <a16:creationId xmlns:a16="http://schemas.microsoft.com/office/drawing/2014/main" id="{5A2EFA1E-A489-6472-7621-366EA5229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057275"/>
            <a:ext cx="4648200"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Content Placeholder 5">
            <a:extLst>
              <a:ext uri="{FF2B5EF4-FFF2-40B4-BE49-F238E27FC236}">
                <a16:creationId xmlns:a16="http://schemas.microsoft.com/office/drawing/2014/main" id="{176FB1AC-03F0-60A0-1844-BB0C7F46D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1" y="4160302"/>
            <a:ext cx="482591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46208B4-1994-3D8E-C61C-E1B23BA22959}"/>
              </a:ext>
            </a:extLst>
          </p:cNvPr>
          <p:cNvSpPr txBox="1"/>
          <p:nvPr/>
        </p:nvSpPr>
        <p:spPr>
          <a:xfrm>
            <a:off x="-15552" y="5721350"/>
            <a:ext cx="4795754" cy="11364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nSpc>
                <a:spcPct val="115000"/>
              </a:lnSpc>
              <a:spcAft>
                <a:spcPts val="800"/>
              </a:spcAft>
              <a:defRPr/>
            </a:pPr>
            <a:r>
              <a:rPr lang="en-CH" altLang="en-CH" b="0" dirty="0">
                <a:solidFill>
                  <a:schemeClr val="accent2"/>
                </a:solidFill>
                <a:latin typeface="+mj-lt"/>
                <a:ea typeface="DengXian" panose="02010600030101010101" pitchFamily="2" charset="-122"/>
              </a:rPr>
              <a:t>CEPC optics does not have the issue No bending magnets placed in straight section within 70m of the collision points.</a:t>
            </a:r>
          </a:p>
        </p:txBody>
      </p:sp>
      <p:sp>
        <p:nvSpPr>
          <p:cNvPr id="5" name="TextBox 4">
            <a:extLst>
              <a:ext uri="{FF2B5EF4-FFF2-40B4-BE49-F238E27FC236}">
                <a16:creationId xmlns:a16="http://schemas.microsoft.com/office/drawing/2014/main" id="{2C1F5C10-B586-8599-A084-ECA5DA8CEAC7}"/>
              </a:ext>
            </a:extLst>
          </p:cNvPr>
          <p:cNvSpPr txBox="1"/>
          <p:nvPr/>
        </p:nvSpPr>
        <p:spPr>
          <a:xfrm>
            <a:off x="1352549" y="1457325"/>
            <a:ext cx="1700213" cy="400110"/>
          </a:xfrm>
          <a:prstGeom prst="rect">
            <a:avLst/>
          </a:prstGeom>
          <a:noFill/>
        </p:spPr>
        <p:txBody>
          <a:bodyPr wrap="square">
            <a:spAutoFit/>
          </a:bodyPr>
          <a:lstStyle/>
          <a:p>
            <a:pPr>
              <a:defRPr/>
            </a:pPr>
            <a:r>
              <a:rPr lang="en-CH" altLang="en-CH" b="0" dirty="0">
                <a:solidFill>
                  <a:schemeClr val="accent2"/>
                </a:solidFill>
                <a:latin typeface="+mj-lt"/>
                <a:ea typeface="DengXian" panose="02010600030101010101" pitchFamily="2" charset="-122"/>
              </a:rPr>
              <a:t>FCC -&gt;LEP3</a:t>
            </a:r>
            <a:endParaRPr lang="en-CH" dirty="0"/>
          </a:p>
        </p:txBody>
      </p:sp>
      <p:sp>
        <p:nvSpPr>
          <p:cNvPr id="7" name="TextBox 6">
            <a:extLst>
              <a:ext uri="{FF2B5EF4-FFF2-40B4-BE49-F238E27FC236}">
                <a16:creationId xmlns:a16="http://schemas.microsoft.com/office/drawing/2014/main" id="{8CAB47F8-9721-96EB-D7C2-2E7B8CDB5448}"/>
              </a:ext>
            </a:extLst>
          </p:cNvPr>
          <p:cNvSpPr txBox="1"/>
          <p:nvPr/>
        </p:nvSpPr>
        <p:spPr>
          <a:xfrm>
            <a:off x="2144713" y="4325094"/>
            <a:ext cx="908050" cy="400050"/>
          </a:xfrm>
          <a:prstGeom prst="rect">
            <a:avLst/>
          </a:prstGeom>
          <a:noFill/>
        </p:spPr>
        <p:txBody>
          <a:bodyPr>
            <a:spAutoFit/>
          </a:bodyPr>
          <a:lstStyle/>
          <a:p>
            <a:pPr>
              <a:defRPr/>
            </a:pPr>
            <a:r>
              <a:rPr lang="en-CH" altLang="en-CH" b="0" dirty="0">
                <a:solidFill>
                  <a:schemeClr val="accent2"/>
                </a:solidFill>
                <a:latin typeface="+mj-lt"/>
                <a:ea typeface="DengXian" panose="02010600030101010101" pitchFamily="2" charset="-122"/>
              </a:rPr>
              <a:t>CEPC</a:t>
            </a:r>
            <a:endParaRPr lang="en-CH" dirty="0"/>
          </a:p>
        </p:txBody>
      </p:sp>
      <p:sp>
        <p:nvSpPr>
          <p:cNvPr id="4" name="TextBox 3">
            <a:extLst>
              <a:ext uri="{FF2B5EF4-FFF2-40B4-BE49-F238E27FC236}">
                <a16:creationId xmlns:a16="http://schemas.microsoft.com/office/drawing/2014/main" id="{9E281B32-90AC-0474-25E2-29F2071B4785}"/>
              </a:ext>
            </a:extLst>
          </p:cNvPr>
          <p:cNvSpPr txBox="1"/>
          <p:nvPr/>
        </p:nvSpPr>
        <p:spPr>
          <a:xfrm>
            <a:off x="6125876" y="4980216"/>
            <a:ext cx="2341960" cy="400110"/>
          </a:xfrm>
          <a:prstGeom prst="rect">
            <a:avLst/>
          </a:prstGeom>
          <a:noFill/>
        </p:spPr>
        <p:txBody>
          <a:bodyPr wrap="square">
            <a:spAutoFit/>
          </a:bodyPr>
          <a:lstStyle/>
          <a:p>
            <a:pPr>
              <a:defRPr/>
            </a:pPr>
            <a:r>
              <a:rPr lang="en-CH" altLang="en-CH" b="0" dirty="0">
                <a:solidFill>
                  <a:schemeClr val="accent2"/>
                </a:solidFill>
                <a:latin typeface="+mj-lt"/>
                <a:ea typeface="DengXian" panose="02010600030101010101" pitchFamily="2" charset="-122"/>
              </a:rPr>
              <a:t>CEPC-&gt; LEP3 </a:t>
            </a:r>
            <a:endParaRPr lang="en-CH" dirty="0"/>
          </a:p>
        </p:txBody>
      </p:sp>
      <p:pic>
        <p:nvPicPr>
          <p:cNvPr id="6" name="Picture 5">
            <a:extLst>
              <a:ext uri="{FF2B5EF4-FFF2-40B4-BE49-F238E27FC236}">
                <a16:creationId xmlns:a16="http://schemas.microsoft.com/office/drawing/2014/main" id="{A70C7347-7F5B-F04A-025E-49A7C5420D32}"/>
              </a:ext>
            </a:extLst>
          </p:cNvPr>
          <p:cNvPicPr>
            <a:picLocks noChangeAspect="1"/>
          </p:cNvPicPr>
          <p:nvPr/>
        </p:nvPicPr>
        <p:blipFill>
          <a:blip r:embed="rId5"/>
          <a:stretch>
            <a:fillRect/>
          </a:stretch>
        </p:blipFill>
        <p:spPr>
          <a:xfrm>
            <a:off x="5457056" y="1034017"/>
            <a:ext cx="3744415" cy="3301332"/>
          </a:xfrm>
          <a:prstGeom prst="rect">
            <a:avLst/>
          </a:prstGeom>
        </p:spPr>
      </p:pic>
      <p:sp>
        <p:nvSpPr>
          <p:cNvPr id="2" name="TextBox 1">
            <a:extLst>
              <a:ext uri="{FF2B5EF4-FFF2-40B4-BE49-F238E27FC236}">
                <a16:creationId xmlns:a16="http://schemas.microsoft.com/office/drawing/2014/main" id="{68FB6E36-8521-3F36-F427-0CFE2208F2F1}"/>
              </a:ext>
            </a:extLst>
          </p:cNvPr>
          <p:cNvSpPr txBox="1"/>
          <p:nvPr/>
        </p:nvSpPr>
        <p:spPr>
          <a:xfrm>
            <a:off x="4148714" y="2413337"/>
            <a:ext cx="1820948" cy="1323439"/>
          </a:xfrm>
          <a:prstGeom prst="rect">
            <a:avLst/>
          </a:prstGeom>
          <a:solidFill>
            <a:srgbClr val="FFFF00"/>
          </a:solidFill>
        </p:spPr>
        <p:txBody>
          <a:bodyPr wrap="square" rtlCol="0">
            <a:spAutoFit/>
          </a:bodyPr>
          <a:lstStyle/>
          <a:p>
            <a:r>
              <a:rPr lang="en-GB" dirty="0"/>
              <a:t>A</a:t>
            </a:r>
            <a:r>
              <a:rPr lang="en-CH" dirty="0"/>
              <a:t>xis of tunnel off by 2m wrt IP in FCC</a:t>
            </a:r>
          </a:p>
        </p:txBody>
      </p:sp>
    </p:spTree>
    <p:extLst>
      <p:ext uri="{BB962C8B-B14F-4D97-AF65-F5344CB8AC3E}">
        <p14:creationId xmlns:p14="http://schemas.microsoft.com/office/powerpoint/2010/main" val="114443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5395-D2C3-EEF8-4786-794C86DE1BBF}"/>
              </a:ext>
            </a:extLst>
          </p:cNvPr>
          <p:cNvSpPr>
            <a:spLocks noGrp="1"/>
          </p:cNvSpPr>
          <p:nvPr>
            <p:ph type="title"/>
          </p:nvPr>
        </p:nvSpPr>
        <p:spPr/>
        <p:txBody>
          <a:bodyPr/>
          <a:lstStyle/>
          <a:p>
            <a:r>
              <a:rPr lang="en-CH" dirty="0"/>
              <a:t>Cvil Engineering</a:t>
            </a:r>
          </a:p>
        </p:txBody>
      </p:sp>
      <p:sp>
        <p:nvSpPr>
          <p:cNvPr id="4" name="Date Placeholder 3">
            <a:extLst>
              <a:ext uri="{FF2B5EF4-FFF2-40B4-BE49-F238E27FC236}">
                <a16:creationId xmlns:a16="http://schemas.microsoft.com/office/drawing/2014/main" id="{1326AAA8-63AB-351F-074A-23CB1053EF2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6BFD40B-81D5-01AF-6FD2-095933AA81CE}"/>
              </a:ext>
            </a:extLst>
          </p:cNvPr>
          <p:cNvSpPr>
            <a:spLocks noGrp="1"/>
          </p:cNvSpPr>
          <p:nvPr>
            <p:ph type="ftr" sz="quarter" idx="11"/>
          </p:nvPr>
        </p:nvSpPr>
        <p:spPr/>
        <p:txBody>
          <a:bodyPr/>
          <a:lstStyle/>
          <a:p>
            <a:pPr>
              <a:defRPr/>
            </a:pPr>
            <a:r>
              <a:rPr lang="en-US"/>
              <a:t>Imperial May'25 tsv</a:t>
            </a:r>
          </a:p>
        </p:txBody>
      </p:sp>
      <p:sp>
        <p:nvSpPr>
          <p:cNvPr id="6" name="Slide Number Placeholder 5">
            <a:extLst>
              <a:ext uri="{FF2B5EF4-FFF2-40B4-BE49-F238E27FC236}">
                <a16:creationId xmlns:a16="http://schemas.microsoft.com/office/drawing/2014/main" id="{D87993BE-3B4A-D4A2-DB19-0A235EF5E15A}"/>
              </a:ext>
            </a:extLst>
          </p:cNvPr>
          <p:cNvSpPr>
            <a:spLocks noGrp="1"/>
          </p:cNvSpPr>
          <p:nvPr>
            <p:ph type="sldNum" sz="quarter" idx="12"/>
          </p:nvPr>
        </p:nvSpPr>
        <p:spPr/>
        <p:txBody>
          <a:bodyPr/>
          <a:lstStyle/>
          <a:p>
            <a:pPr>
              <a:defRPr/>
            </a:pPr>
            <a:fld id="{F65926A7-082C-7F44-B9C5-8689AE7B2BEF}" type="slidenum">
              <a:rPr lang="en-US" altLang="en-CH" smtClean="0"/>
              <a:pPr>
                <a:defRPr/>
              </a:pPr>
              <a:t>17</a:t>
            </a:fld>
            <a:endParaRPr lang="en-US" altLang="en-CH"/>
          </a:p>
        </p:txBody>
      </p:sp>
      <p:pic>
        <p:nvPicPr>
          <p:cNvPr id="7" name="Picture 6">
            <a:extLst>
              <a:ext uri="{FF2B5EF4-FFF2-40B4-BE49-F238E27FC236}">
                <a16:creationId xmlns:a16="http://schemas.microsoft.com/office/drawing/2014/main" id="{2D24566F-4CA1-7D2D-CDD7-7DFD091F2281}"/>
              </a:ext>
            </a:extLst>
          </p:cNvPr>
          <p:cNvPicPr>
            <a:picLocks noChangeAspect="1"/>
          </p:cNvPicPr>
          <p:nvPr/>
        </p:nvPicPr>
        <p:blipFill>
          <a:blip r:embed="rId2"/>
          <a:stretch>
            <a:fillRect/>
          </a:stretch>
        </p:blipFill>
        <p:spPr>
          <a:xfrm>
            <a:off x="1867892" y="2927124"/>
            <a:ext cx="5812433" cy="3788449"/>
          </a:xfrm>
          <a:prstGeom prst="rect">
            <a:avLst/>
          </a:prstGeom>
        </p:spPr>
      </p:pic>
      <p:sp>
        <p:nvSpPr>
          <p:cNvPr id="8" name="TextBox 7">
            <a:extLst>
              <a:ext uri="{FF2B5EF4-FFF2-40B4-BE49-F238E27FC236}">
                <a16:creationId xmlns:a16="http://schemas.microsoft.com/office/drawing/2014/main" id="{0A8CEF2F-BDC8-70E9-FC32-78955709A311}"/>
              </a:ext>
            </a:extLst>
          </p:cNvPr>
          <p:cNvSpPr txBox="1"/>
          <p:nvPr/>
        </p:nvSpPr>
        <p:spPr>
          <a:xfrm>
            <a:off x="1860" y="1141154"/>
            <a:ext cx="9199612" cy="1754326"/>
          </a:xfrm>
          <a:prstGeom prst="rect">
            <a:avLst/>
          </a:prstGeom>
          <a:noFill/>
        </p:spPr>
        <p:txBody>
          <a:bodyPr wrap="square">
            <a:spAutoFit/>
          </a:bodyPr>
          <a:lstStyle/>
          <a:p>
            <a:pPr marL="800100" lvl="1" indent="-342900">
              <a:buFont typeface="Arial" panose="020B0604020202020204" pitchFamily="34" charset="0"/>
              <a:buChar char="•"/>
            </a:pPr>
            <a:r>
              <a:rPr lang="en-IT" sz="1800" b="0">
                <a:solidFill>
                  <a:schemeClr val="accent6">
                    <a:lumMod val="75000"/>
                  </a:schemeClr>
                </a:solidFill>
              </a:rPr>
              <a:t>40 years old infrastructure, some parts need maintainance  </a:t>
            </a:r>
          </a:p>
          <a:p>
            <a:pPr marL="800100" lvl="1" indent="-342900">
              <a:buFont typeface="Arial" panose="020B0604020202020204" pitchFamily="34" charset="0"/>
              <a:buChar char="•"/>
            </a:pPr>
            <a:r>
              <a:rPr lang="en-IT" sz="1800" b="0">
                <a:solidFill>
                  <a:schemeClr val="accent6">
                    <a:lumMod val="75000"/>
                  </a:schemeClr>
                </a:solidFill>
              </a:rPr>
              <a:t>High lumi ach</a:t>
            </a:r>
            <a:r>
              <a:rPr lang="en-US" sz="1800" b="0" dirty="0" err="1">
                <a:solidFill>
                  <a:schemeClr val="accent6">
                    <a:lumMod val="75000"/>
                  </a:schemeClr>
                </a:solidFill>
              </a:rPr>
              <a:t>ie</a:t>
            </a:r>
            <a:r>
              <a:rPr lang="en-IT" sz="1800" b="0">
                <a:solidFill>
                  <a:schemeClr val="accent6">
                    <a:lumMod val="75000"/>
                  </a:schemeClr>
                </a:solidFill>
              </a:rPr>
              <a:t>ved by crab-waist </a:t>
            </a:r>
            <a:r>
              <a:rPr lang="en-IT" sz="1800" b="0">
                <a:solidFill>
                  <a:schemeClr val="accent6">
                    <a:lumMod val="75000"/>
                  </a:schemeClr>
                </a:solidFill>
                <a:sym typeface="Wingdings" pitchFamily="2" charset="2"/>
              </a:rPr>
              <a:t> large x</a:t>
            </a:r>
            <a:r>
              <a:rPr lang="en-GB" sz="1800" b="0" dirty="0" err="1">
                <a:solidFill>
                  <a:schemeClr val="accent6">
                    <a:lumMod val="75000"/>
                  </a:schemeClr>
                </a:solidFill>
                <a:sym typeface="Wingdings" pitchFamily="2" charset="2"/>
              </a:rPr>
              <a:t>ing</a:t>
            </a:r>
            <a:r>
              <a:rPr lang="en-IT" sz="1800" b="0">
                <a:solidFill>
                  <a:schemeClr val="accent6">
                    <a:lumMod val="75000"/>
                  </a:schemeClr>
                </a:solidFill>
                <a:sym typeface="Wingdings" pitchFamily="2" charset="2"/>
              </a:rPr>
              <a:t>-angle  need to widen the LSS cross section</a:t>
            </a:r>
            <a:r>
              <a:rPr lang="en-GB" sz="1800" b="0" dirty="0">
                <a:solidFill>
                  <a:schemeClr val="accent6">
                    <a:lumMod val="75000"/>
                  </a:schemeClr>
                </a:solidFill>
                <a:sym typeface="Wingdings" pitchFamily="2" charset="2"/>
              </a:rPr>
              <a:t> on either side of the experiments</a:t>
            </a:r>
            <a:endParaRPr lang="en-IT" sz="1800" b="0">
              <a:solidFill>
                <a:schemeClr val="accent6">
                  <a:lumMod val="75000"/>
                </a:schemeClr>
              </a:solidFill>
              <a:sym typeface="Wingdings" pitchFamily="2" charset="2"/>
            </a:endParaRPr>
          </a:p>
          <a:p>
            <a:pPr marL="800100" lvl="1" indent="-342900">
              <a:buFont typeface="Arial" panose="020B0604020202020204" pitchFamily="34" charset="0"/>
              <a:buChar char="•"/>
            </a:pPr>
            <a:r>
              <a:rPr lang="en-IT" sz="1800" b="0">
                <a:solidFill>
                  <a:schemeClr val="accent6">
                    <a:lumMod val="75000"/>
                  </a:schemeClr>
                </a:solidFill>
                <a:sym typeface="Wingdings" pitchFamily="2" charset="2"/>
              </a:rPr>
              <a:t>possibly need of by-passes (avoidable</a:t>
            </a:r>
            <a:r>
              <a:rPr lang="en-GB" sz="1800" b="0" dirty="0">
                <a:solidFill>
                  <a:schemeClr val="accent6">
                    <a:lumMod val="75000"/>
                  </a:schemeClr>
                </a:solidFill>
                <a:sym typeface="Wingdings" pitchFamily="2" charset="2"/>
              </a:rPr>
              <a:t> </a:t>
            </a:r>
            <a:r>
              <a:rPr lang="en-US" sz="1800" b="0" dirty="0">
                <a:solidFill>
                  <a:schemeClr val="accent6">
                    <a:lumMod val="75000"/>
                  </a:schemeClr>
                </a:solidFill>
                <a:sym typeface="Wingdings" pitchFamily="2" charset="2"/>
              </a:rPr>
              <a:t>if booster Beam pipe goes through detector</a:t>
            </a:r>
            <a:r>
              <a:rPr lang="en-IT" sz="1800" b="0">
                <a:solidFill>
                  <a:schemeClr val="accent6">
                    <a:lumMod val="75000"/>
                  </a:schemeClr>
                </a:solidFill>
                <a:sym typeface="Wingdings" pitchFamily="2" charset="2"/>
              </a:rPr>
              <a:t>)</a:t>
            </a:r>
          </a:p>
          <a:p>
            <a:pPr marL="800100" lvl="1" indent="-342900">
              <a:buFont typeface="Arial" panose="020B0604020202020204" pitchFamily="34" charset="0"/>
              <a:buChar char="•"/>
            </a:pPr>
            <a:r>
              <a:rPr lang="en-IT" sz="1800" b="0">
                <a:solidFill>
                  <a:schemeClr val="accent6">
                    <a:lumMod val="75000"/>
                  </a:schemeClr>
                </a:solidFill>
                <a:sym typeface="Wingdings" pitchFamily="2" charset="2"/>
              </a:rPr>
              <a:t>Overall </a:t>
            </a:r>
            <a:r>
              <a:rPr lang="en-GB" sz="1800" b="0" dirty="0">
                <a:solidFill>
                  <a:schemeClr val="accent6">
                    <a:lumMod val="75000"/>
                  </a:schemeClr>
                </a:solidFill>
                <a:sym typeface="Wingdings" pitchFamily="2" charset="2"/>
              </a:rPr>
              <a:t>civil engineering </a:t>
            </a:r>
            <a:r>
              <a:rPr lang="en-IT" sz="1800" b="0">
                <a:solidFill>
                  <a:schemeClr val="accent6">
                    <a:lumMod val="75000"/>
                  </a:schemeClr>
                </a:solidFill>
                <a:sym typeface="Wingdings" pitchFamily="2" charset="2"/>
              </a:rPr>
              <a:t>cost estimated: </a:t>
            </a:r>
            <a:r>
              <a:rPr lang="en-GB" sz="1800" b="0" dirty="0">
                <a:solidFill>
                  <a:schemeClr val="accent6">
                    <a:lumMod val="75000"/>
                  </a:schemeClr>
                </a:solidFill>
                <a:sym typeface="Wingdings" pitchFamily="2" charset="2"/>
              </a:rPr>
              <a:t>165 </a:t>
            </a:r>
            <a:r>
              <a:rPr lang="en-IT" sz="1800" b="0">
                <a:solidFill>
                  <a:schemeClr val="accent6">
                    <a:lumMod val="75000"/>
                  </a:schemeClr>
                </a:solidFill>
                <a:sym typeface="Wingdings" pitchFamily="2" charset="2"/>
              </a:rPr>
              <a:t>MCHF</a:t>
            </a:r>
            <a:endParaRPr lang="en-IT" sz="1800" b="0" dirty="0">
              <a:solidFill>
                <a:schemeClr val="accent6">
                  <a:lumMod val="75000"/>
                </a:schemeClr>
              </a:solidFill>
              <a:sym typeface="Wingdings" pitchFamily="2" charset="2"/>
            </a:endParaRPr>
          </a:p>
        </p:txBody>
      </p:sp>
    </p:spTree>
    <p:extLst>
      <p:ext uri="{BB962C8B-B14F-4D97-AF65-F5344CB8AC3E}">
        <p14:creationId xmlns:p14="http://schemas.microsoft.com/office/powerpoint/2010/main" val="4124579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9D046C74-CC6E-5679-7F52-4760BCF563C8}"/>
              </a:ext>
            </a:extLst>
          </p:cNvPr>
          <p:cNvSpPr>
            <a:spLocks noGrp="1" noChangeArrowheads="1"/>
          </p:cNvSpPr>
          <p:nvPr>
            <p:ph type="title"/>
          </p:nvPr>
        </p:nvSpPr>
        <p:spPr>
          <a:xfrm>
            <a:off x="990600" y="381000"/>
            <a:ext cx="8498904" cy="457200"/>
          </a:xfrm>
        </p:spPr>
        <p:txBody>
          <a:bodyPr/>
          <a:lstStyle/>
          <a:p>
            <a:r>
              <a:rPr lang="en-CH" altLang="en-CH" dirty="0"/>
              <a:t>E</a:t>
            </a:r>
            <a:r>
              <a:rPr lang="en-GB" altLang="en-CH" dirty="0"/>
              <a:t>x</a:t>
            </a:r>
            <a:r>
              <a:rPr lang="en-CH" altLang="en-CH" dirty="0"/>
              <a:t>periments-Machine Detector Interface</a:t>
            </a:r>
          </a:p>
        </p:txBody>
      </p:sp>
      <p:sp>
        <p:nvSpPr>
          <p:cNvPr id="33794" name="Date Placeholder 3">
            <a:extLst>
              <a:ext uri="{FF2B5EF4-FFF2-40B4-BE49-F238E27FC236}">
                <a16:creationId xmlns:a16="http://schemas.microsoft.com/office/drawing/2014/main" id="{A2AD26EB-7ED1-72DC-5A2C-53C025D38A06}"/>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3796" name="Slide Number Placeholder 5">
            <a:extLst>
              <a:ext uri="{FF2B5EF4-FFF2-40B4-BE49-F238E27FC236}">
                <a16:creationId xmlns:a16="http://schemas.microsoft.com/office/drawing/2014/main" id="{C71EDA31-C024-095D-9F65-D280701DF3F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7B100872-F495-084E-B7F1-FA4880AC49DD}" type="slidenum">
              <a:rPr lang="en-US" altLang="en-CH" sz="800" b="0" smtClean="0"/>
              <a:pPr/>
              <a:t>18</a:t>
            </a:fld>
            <a:endParaRPr lang="en-US" altLang="en-CH" sz="800" b="0"/>
          </a:p>
        </p:txBody>
      </p:sp>
      <p:pic>
        <p:nvPicPr>
          <p:cNvPr id="33797" name="Picture 6">
            <a:extLst>
              <a:ext uri="{FF2B5EF4-FFF2-40B4-BE49-F238E27FC236}">
                <a16:creationId xmlns:a16="http://schemas.microsoft.com/office/drawing/2014/main" id="{80024912-C4D8-5B66-A07A-1F3E8820A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139" y="3994361"/>
            <a:ext cx="573087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C89394C-E880-EFFC-7761-76D991AF7FAE}"/>
              </a:ext>
            </a:extLst>
          </p:cNvPr>
          <p:cNvSpPr txBox="1"/>
          <p:nvPr/>
        </p:nvSpPr>
        <p:spPr>
          <a:xfrm>
            <a:off x="200025" y="1052513"/>
            <a:ext cx="9432925" cy="2932534"/>
          </a:xfrm>
          <a:prstGeom prst="rect">
            <a:avLst/>
          </a:prstGeom>
          <a:noFill/>
        </p:spPr>
        <p:txBody>
          <a:bodyPr>
            <a:spAutoFit/>
          </a:bodyPr>
          <a:lstStyle/>
          <a:p>
            <a:pPr>
              <a:lnSpc>
                <a:spcPct val="115000"/>
              </a:lnSpc>
              <a:spcAft>
                <a:spcPts val="800"/>
              </a:spcAft>
              <a:defRPr/>
            </a:pPr>
            <a:r>
              <a:rPr lang="en-CH" sz="1800" b="0" kern="100" dirty="0">
                <a:solidFill>
                  <a:schemeClr val="accent2"/>
                </a:solidFill>
                <a:latin typeface="+mn-lt"/>
                <a:ea typeface="DengXian" panose="02010600030101010101" pitchFamily="2" charset="-122"/>
                <a:cs typeface="Arial" panose="020B0604020202020204" pitchFamily="34" charset="0"/>
              </a:rPr>
              <a:t>Assume that the ATLAS and CMS experiments can be re-used with </a:t>
            </a:r>
            <a:r>
              <a:rPr lang="en-CH" sz="1800" kern="100" dirty="0">
                <a:solidFill>
                  <a:schemeClr val="accent2"/>
                </a:solidFill>
                <a:latin typeface="+mn-lt"/>
                <a:ea typeface="DengXian" panose="02010600030101010101" pitchFamily="2" charset="-122"/>
                <a:cs typeface="Arial" panose="020B0604020202020204" pitchFamily="34" charset="0"/>
              </a:rPr>
              <a:t>suitable modification (rebuilding of the inner trackers and the integration of focusing quadrupoles </a:t>
            </a:r>
            <a:r>
              <a:rPr lang="en-CH" sz="1800" b="0" kern="100" dirty="0">
                <a:solidFill>
                  <a:schemeClr val="accent2"/>
                </a:solidFill>
                <a:latin typeface="+mn-lt"/>
                <a:ea typeface="DengXian" panose="02010600030101010101" pitchFamily="2" charset="-122"/>
                <a:cs typeface="Arial" panose="020B0604020202020204" pitchFamily="34" charset="0"/>
              </a:rPr>
              <a:t>some 2m from the IP). Keep magnets but at lower fields. Trackers costing around MCHF 100/per experiment are assumed. (Re-using ATLAS &amp; CMS Should save t</a:t>
            </a:r>
            <a:r>
              <a:rPr lang="en-GB" sz="1800" b="0" kern="100" dirty="0">
                <a:solidFill>
                  <a:schemeClr val="accent2"/>
                </a:solidFill>
                <a:latin typeface="+mn-lt"/>
                <a:ea typeface="DengXian" panose="02010600030101010101" pitchFamily="2" charset="-122"/>
                <a:cs typeface="Arial" panose="020B0604020202020204" pitchFamily="34" charset="0"/>
              </a:rPr>
              <a:t>he</a:t>
            </a:r>
            <a:r>
              <a:rPr lang="en-CH" sz="1800" b="0" kern="100" dirty="0">
                <a:solidFill>
                  <a:schemeClr val="accent2"/>
                </a:solidFill>
                <a:latin typeface="+mn-lt"/>
                <a:ea typeface="DengXian" panose="02010600030101010101" pitchFamily="2" charset="-122"/>
                <a:cs typeface="Arial" panose="020B0604020202020204" pitchFamily="34" charset="0"/>
              </a:rPr>
              <a:t> community &gt;1BCHF) </a:t>
            </a:r>
          </a:p>
          <a:p>
            <a:pPr>
              <a:lnSpc>
                <a:spcPct val="115000"/>
              </a:lnSpc>
              <a:spcAft>
                <a:spcPts val="800"/>
              </a:spcAft>
              <a:defRPr/>
            </a:pPr>
            <a:r>
              <a:rPr lang="en-CH" sz="1800" b="0" kern="100" dirty="0">
                <a:solidFill>
                  <a:schemeClr val="accent2"/>
                </a:solidFill>
                <a:latin typeface="+mn-lt"/>
                <a:ea typeface="DengXian" panose="02010600030101010101" pitchFamily="2" charset="-122"/>
                <a:cs typeface="Arial" panose="020B0604020202020204" pitchFamily="34" charset="0"/>
              </a:rPr>
              <a:t>Exploit all R&amp;D done for ILC, CLIC and FCC(ee) detectors as well as LHC upgrades.</a:t>
            </a:r>
          </a:p>
          <a:p>
            <a:pPr>
              <a:lnSpc>
                <a:spcPct val="115000"/>
              </a:lnSpc>
              <a:spcAft>
                <a:spcPts val="800"/>
              </a:spcAft>
              <a:defRPr/>
            </a:pPr>
            <a:r>
              <a:rPr lang="en-CH" sz="1800" b="0" kern="100" dirty="0">
                <a:solidFill>
                  <a:schemeClr val="accent2"/>
                </a:solidFill>
                <a:latin typeface="+mn-lt"/>
                <a:ea typeface="DengXian" panose="02010600030101010101" pitchFamily="2" charset="-122"/>
                <a:cs typeface="Arial" panose="020B0604020202020204" pitchFamily="34" charset="0"/>
              </a:rPr>
              <a:t>Baseline: Accelerator(booster) beam passes through tracker. If too much of perturbation then need bypasses. </a:t>
            </a:r>
          </a:p>
          <a:p>
            <a:pPr>
              <a:lnSpc>
                <a:spcPct val="115000"/>
              </a:lnSpc>
              <a:spcAft>
                <a:spcPts val="800"/>
              </a:spcAft>
              <a:defRPr/>
            </a:pPr>
            <a:r>
              <a:rPr lang="en-CH" sz="1800" b="0" kern="100" dirty="0">
                <a:solidFill>
                  <a:schemeClr val="accent2"/>
                </a:solidFill>
                <a:latin typeface="+mn-lt"/>
                <a:ea typeface="DengXian" panose="02010600030101010101" pitchFamily="2" charset="-122"/>
                <a:cs typeface="Arial" panose="020B0604020202020204" pitchFamily="34" charset="0"/>
              </a:rPr>
              <a:t>All of the above need detailed studies.</a:t>
            </a:r>
          </a:p>
        </p:txBody>
      </p:sp>
      <p:sp>
        <p:nvSpPr>
          <p:cNvPr id="4" name="TextBox 3">
            <a:extLst>
              <a:ext uri="{FF2B5EF4-FFF2-40B4-BE49-F238E27FC236}">
                <a16:creationId xmlns:a16="http://schemas.microsoft.com/office/drawing/2014/main" id="{95F8A3DD-EA3D-D95E-3EDF-9A5C9A23C0E3}"/>
              </a:ext>
            </a:extLst>
          </p:cNvPr>
          <p:cNvSpPr txBox="1"/>
          <p:nvPr/>
        </p:nvSpPr>
        <p:spPr>
          <a:xfrm>
            <a:off x="344488" y="4450637"/>
            <a:ext cx="2931823" cy="1350563"/>
          </a:xfrm>
          <a:prstGeom prst="rect">
            <a:avLst/>
          </a:prstGeom>
          <a:noFill/>
        </p:spPr>
        <p:txBody>
          <a:bodyPr wrap="square">
            <a:spAutoFit/>
          </a:bodyPr>
          <a:lstStyle/>
          <a:p>
            <a:pPr>
              <a:lnSpc>
                <a:spcPct val="115000"/>
              </a:lnSpc>
              <a:spcAft>
                <a:spcPts val="800"/>
              </a:spcAft>
              <a:defRPr/>
            </a:pPr>
            <a:r>
              <a:rPr lang="en-CH" sz="1800" kern="100" dirty="0">
                <a:solidFill>
                  <a:schemeClr val="accent2"/>
                </a:solidFill>
                <a:latin typeface="+mn-lt"/>
                <a:ea typeface="DengXian" panose="02010600030101010101" pitchFamily="2" charset="-122"/>
                <a:cs typeface="Arial" panose="020B0604020202020204" pitchFamily="34" charset="0"/>
              </a:rPr>
              <a:t>From FCC MTR: </a:t>
            </a:r>
            <a:r>
              <a:rPr lang="en-CH" sz="1800" b="0" kern="100" dirty="0">
                <a:solidFill>
                  <a:schemeClr val="accent2"/>
                </a:solidFill>
                <a:latin typeface="+mn-lt"/>
                <a:ea typeface="DengXian" panose="02010600030101010101" pitchFamily="2" charset="-122"/>
                <a:cs typeface="Arial" panose="020B0604020202020204" pitchFamily="34" charset="0"/>
              </a:rPr>
              <a:t>Integration of IR optics. Independent beam pipes ~ 1-2m from IP.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A9DB6-D51A-03EA-0A96-20CC6F6B0DCD}"/>
            </a:ext>
          </a:extLst>
        </p:cNvPr>
        <p:cNvGrpSpPr/>
        <p:nvPr/>
      </p:nvGrpSpPr>
      <p:grpSpPr>
        <a:xfrm>
          <a:off x="0" y="0"/>
          <a:ext cx="0" cy="0"/>
          <a:chOff x="0" y="0"/>
          <a:chExt cx="0" cy="0"/>
        </a:xfrm>
      </p:grpSpPr>
      <p:sp>
        <p:nvSpPr>
          <p:cNvPr id="26625" name="Title 1">
            <a:extLst>
              <a:ext uri="{FF2B5EF4-FFF2-40B4-BE49-F238E27FC236}">
                <a16:creationId xmlns:a16="http://schemas.microsoft.com/office/drawing/2014/main" id="{F0C2CBE1-D739-F0CB-2B41-FD86B01166B7}"/>
              </a:ext>
            </a:extLst>
          </p:cNvPr>
          <p:cNvSpPr>
            <a:spLocks noGrp="1" noChangeArrowheads="1"/>
          </p:cNvSpPr>
          <p:nvPr>
            <p:ph type="title"/>
          </p:nvPr>
        </p:nvSpPr>
        <p:spPr/>
        <p:txBody>
          <a:bodyPr/>
          <a:lstStyle/>
          <a:p>
            <a:r>
              <a:rPr lang="en-CH" altLang="en-CH" dirty="0">
                <a:ea typeface="DengXian" panose="02010600030101010101" pitchFamily="2" charset="-122"/>
              </a:rPr>
              <a:t>Other aspects</a:t>
            </a:r>
            <a:endParaRPr lang="en-CH" altLang="en-CH" dirty="0"/>
          </a:p>
        </p:txBody>
      </p:sp>
      <p:sp>
        <p:nvSpPr>
          <p:cNvPr id="26626" name="Date Placeholder 3">
            <a:extLst>
              <a:ext uri="{FF2B5EF4-FFF2-40B4-BE49-F238E27FC236}">
                <a16:creationId xmlns:a16="http://schemas.microsoft.com/office/drawing/2014/main" id="{24F2A5CC-85E3-E643-2058-D1A88327871E}"/>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6628" name="Slide Number Placeholder 5">
            <a:extLst>
              <a:ext uri="{FF2B5EF4-FFF2-40B4-BE49-F238E27FC236}">
                <a16:creationId xmlns:a16="http://schemas.microsoft.com/office/drawing/2014/main" id="{D5F98A15-1CF6-973C-98AB-89134FEB4C2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3DAD5953-742B-CD40-9BB7-78851A860722}" type="slidenum">
              <a:rPr lang="en-US" altLang="en-CH" sz="800" b="0" smtClean="0"/>
              <a:pPr/>
              <a:t>19</a:t>
            </a:fld>
            <a:endParaRPr lang="en-US" altLang="en-CH" sz="800" b="0"/>
          </a:p>
        </p:txBody>
      </p:sp>
      <p:sp>
        <p:nvSpPr>
          <p:cNvPr id="2" name="TextBox 1">
            <a:extLst>
              <a:ext uri="{FF2B5EF4-FFF2-40B4-BE49-F238E27FC236}">
                <a16:creationId xmlns:a16="http://schemas.microsoft.com/office/drawing/2014/main" id="{CD712E4D-3CD4-7E03-A66B-352B225BA0F0}"/>
              </a:ext>
            </a:extLst>
          </p:cNvPr>
          <p:cNvSpPr txBox="1"/>
          <p:nvPr/>
        </p:nvSpPr>
        <p:spPr>
          <a:xfrm>
            <a:off x="199578" y="1062004"/>
            <a:ext cx="9505950" cy="5969006"/>
          </a:xfrm>
          <a:prstGeom prst="rect">
            <a:avLst/>
          </a:prstGeom>
          <a:noFill/>
        </p:spPr>
        <p:txBody>
          <a:bodyPr wrap="square">
            <a:spAutoFit/>
          </a:bodyPr>
          <a:lstStyle/>
          <a:p>
            <a:pPr algn="just">
              <a:lnSpc>
                <a:spcPct val="115000"/>
              </a:lnSpc>
              <a:spcBef>
                <a:spcPts val="600"/>
              </a:spcBef>
              <a:spcAft>
                <a:spcPts val="800"/>
              </a:spcAft>
            </a:pPr>
            <a:r>
              <a:rPr lang="en-US" sz="1600" i="1" kern="100" dirty="0">
                <a:solidFill>
                  <a:srgbClr val="FF0000"/>
                </a:solidFill>
                <a:effectLst/>
                <a:latin typeface="+mn-lt"/>
                <a:ea typeface="DengXian" panose="02010600030101010101" pitchFamily="2" charset="-122"/>
                <a:cs typeface="Arial" panose="020B0604020202020204" pitchFamily="34" charset="0"/>
              </a:rPr>
              <a:t>Energy Calibration</a:t>
            </a:r>
            <a:r>
              <a:rPr lang="en-US" sz="1600" b="0" i="1" kern="100" dirty="0">
                <a:solidFill>
                  <a:schemeClr val="accent6"/>
                </a:solidFill>
                <a:effectLst/>
                <a:latin typeface="+mn-lt"/>
                <a:ea typeface="DengXian" panose="02010600030101010101" pitchFamily="2" charset="-122"/>
                <a:cs typeface="Arial" panose="020B0604020202020204" pitchFamily="34" charset="0"/>
              </a:rPr>
              <a:t>:</a:t>
            </a:r>
            <a:r>
              <a:rPr lang="en-US" sz="1600" b="0" kern="100" dirty="0">
                <a:solidFill>
                  <a:schemeClr val="accent6"/>
                </a:solidFill>
                <a:effectLst/>
                <a:latin typeface="+mn-lt"/>
                <a:ea typeface="DengXian" panose="02010600030101010101" pitchFamily="2" charset="-122"/>
                <a:cs typeface="Arial" panose="020B0604020202020204" pitchFamily="34" charset="0"/>
              </a:rPr>
              <a:t> </a:t>
            </a:r>
            <a:r>
              <a:rPr lang="en-CH" sz="1600" b="0" kern="100" dirty="0">
                <a:solidFill>
                  <a:schemeClr val="accent6"/>
                </a:solidFill>
                <a:effectLst/>
                <a:latin typeface="+mn-lt"/>
                <a:ea typeface="DengXian" panose="02010600030101010101" pitchFamily="2" charset="-122"/>
                <a:cs typeface="Arial" panose="020B0604020202020204" pitchFamily="34" charset="0"/>
              </a:rPr>
              <a:t>For Z running, use the FCC-ee approach</a:t>
            </a:r>
            <a:r>
              <a:rPr lang="en-CH" sz="1600" b="0" kern="100" dirty="0">
                <a:solidFill>
                  <a:schemeClr val="accent6"/>
                </a:solidFill>
                <a:latin typeface="+mn-lt"/>
                <a:ea typeface="DengXian" panose="02010600030101010101" pitchFamily="2" charset="-122"/>
                <a:cs typeface="Arial" panose="020B0604020202020204" pitchFamily="34" charset="0"/>
              </a:rPr>
              <a:t> ( ie. </a:t>
            </a:r>
            <a:r>
              <a:rPr lang="en-GB" sz="1600" b="0" kern="100" dirty="0">
                <a:solidFill>
                  <a:schemeClr val="accent6"/>
                </a:solidFill>
                <a:latin typeface="+mn-lt"/>
                <a:ea typeface="DengXian" panose="02010600030101010101" pitchFamily="2" charset="-122"/>
                <a:cs typeface="Arial" panose="020B0604020202020204" pitchFamily="34" charset="0"/>
              </a:rPr>
              <a:t>H</a:t>
            </a:r>
            <a:r>
              <a:rPr lang="en-CH" sz="1600" b="0" kern="100" dirty="0">
                <a:solidFill>
                  <a:schemeClr val="accent6"/>
                </a:solidFill>
                <a:latin typeface="+mn-lt"/>
                <a:ea typeface="DengXian" panose="02010600030101010101" pitchFamily="2" charset="-122"/>
                <a:cs typeface="Arial" panose="020B0604020202020204" pitchFamily="34" charset="0"/>
              </a:rPr>
              <a:t>aving non colliding bunches which allow frequent monitoring of the polarization</a:t>
            </a:r>
            <a:endParaRPr lang="en-GB" sz="1600" b="0" kern="100" dirty="0">
              <a:solidFill>
                <a:schemeClr val="accent6"/>
              </a:solidFill>
              <a:effectLst/>
              <a:latin typeface="+mn-lt"/>
              <a:ea typeface="DengXian" panose="02010600030101010101" pitchFamily="2" charset="-122"/>
              <a:cs typeface="Arial" panose="020B0604020202020204" pitchFamily="34" charset="0"/>
            </a:endParaRPr>
          </a:p>
          <a:p>
            <a:pPr algn="just">
              <a:lnSpc>
                <a:spcPct val="115000"/>
              </a:lnSpc>
              <a:spcBef>
                <a:spcPts val="600"/>
              </a:spcBef>
              <a:spcAft>
                <a:spcPts val="800"/>
              </a:spcAft>
            </a:pPr>
            <a:r>
              <a:rPr lang="en-CH" sz="1600" b="0" kern="100" dirty="0">
                <a:solidFill>
                  <a:schemeClr val="accent6"/>
                </a:solidFill>
                <a:effectLst/>
                <a:latin typeface="+mn-lt"/>
                <a:ea typeface="DengXian" panose="02010600030101010101" pitchFamily="2" charset="-122"/>
                <a:cs typeface="Arial" panose="020B0604020202020204" pitchFamily="34" charset="0"/>
              </a:rPr>
              <a:t>For WW running, see if under special running conditions adequate levels of polarization can be achieved at energies close to or at the WW threshold. Failing this, aim is to use the resonant depolarization method at the highest energy possible, and extrapolate to the WW threshold. </a:t>
            </a:r>
            <a:r>
              <a:rPr lang="en-CH" sz="1600" b="0" kern="100" dirty="0">
                <a:solidFill>
                  <a:srgbClr val="00B050"/>
                </a:solidFill>
                <a:latin typeface="+mn-lt"/>
                <a:ea typeface="DengXian" panose="02010600030101010101" pitchFamily="2" charset="-122"/>
                <a:cs typeface="Arial" panose="020B0604020202020204" pitchFamily="34" charset="0"/>
              </a:rPr>
              <a:t>N</a:t>
            </a:r>
            <a:r>
              <a:rPr lang="en-CH" sz="1600" b="0" kern="100" dirty="0">
                <a:solidFill>
                  <a:srgbClr val="00B050"/>
                </a:solidFill>
                <a:effectLst/>
                <a:latin typeface="+mn-lt"/>
                <a:ea typeface="DengXian" panose="02010600030101010101" pitchFamily="2" charset="-122"/>
                <a:cs typeface="Arial" panose="020B0604020202020204" pitchFamily="34" charset="0"/>
              </a:rPr>
              <a:t>eeds further study. </a:t>
            </a:r>
          </a:p>
          <a:p>
            <a:pPr algn="just">
              <a:lnSpc>
                <a:spcPct val="115000"/>
              </a:lnSpc>
              <a:spcBef>
                <a:spcPts val="600"/>
              </a:spcBef>
              <a:spcAft>
                <a:spcPts val="800"/>
              </a:spcAft>
            </a:pPr>
            <a:r>
              <a:rPr lang="en-US" sz="1600" i="1" kern="100" dirty="0">
                <a:solidFill>
                  <a:srgbClr val="FF0000"/>
                </a:solidFill>
                <a:effectLst/>
                <a:latin typeface="+mn-lt"/>
                <a:ea typeface="DengXian" panose="02010600030101010101" pitchFamily="2" charset="-122"/>
                <a:cs typeface="Arial" panose="020B0604020202020204" pitchFamily="34" charset="0"/>
              </a:rPr>
              <a:t>Beam energy spread</a:t>
            </a:r>
            <a:r>
              <a:rPr lang="en-US" sz="1600" b="0" i="1" kern="100" dirty="0">
                <a:solidFill>
                  <a:schemeClr val="accent6"/>
                </a:solidFill>
                <a:effectLst/>
                <a:latin typeface="+mn-lt"/>
                <a:ea typeface="DengXian" panose="02010600030101010101" pitchFamily="2" charset="-122"/>
                <a:cs typeface="Arial" panose="020B0604020202020204" pitchFamily="34" charset="0"/>
              </a:rPr>
              <a:t>:</a:t>
            </a:r>
            <a:r>
              <a:rPr lang="en-US" sz="1600" b="0" kern="100" dirty="0">
                <a:solidFill>
                  <a:schemeClr val="accent6"/>
                </a:solidFill>
                <a:effectLst/>
                <a:latin typeface="+mn-lt"/>
                <a:ea typeface="DengXian" panose="02010600030101010101" pitchFamily="2" charset="-122"/>
                <a:cs typeface="Arial" panose="020B0604020202020204" pitchFamily="34" charset="0"/>
              </a:rPr>
              <a:t> Our estimate is that </a:t>
            </a:r>
            <a:r>
              <a:rPr lang="en-CH" sz="1600" b="0" kern="100" dirty="0">
                <a:solidFill>
                  <a:schemeClr val="accent6"/>
                </a:solidFill>
                <a:effectLst/>
                <a:latin typeface="+mn-lt"/>
                <a:ea typeface="DengXian" panose="02010600030101010101" pitchFamily="2" charset="-122"/>
                <a:cs typeface="Arial" panose="020B0604020202020204" pitchFamily="34" charset="0"/>
              </a:rPr>
              <a:t>the total beam energy spread at E</a:t>
            </a:r>
            <a:r>
              <a:rPr lang="en-CH" sz="1600" b="0" kern="100" baseline="-25000" dirty="0">
                <a:solidFill>
                  <a:schemeClr val="accent6"/>
                </a:solidFill>
                <a:effectLst/>
                <a:latin typeface="+mn-lt"/>
                <a:ea typeface="DengXian" panose="02010600030101010101" pitchFamily="2" charset="-122"/>
                <a:cs typeface="Arial" panose="020B0604020202020204" pitchFamily="34" charset="0"/>
              </a:rPr>
              <a:t>b</a:t>
            </a:r>
            <a:r>
              <a:rPr lang="en-CH" sz="1600" b="0" kern="100" dirty="0">
                <a:solidFill>
                  <a:schemeClr val="accent6"/>
                </a:solidFill>
                <a:effectLst/>
                <a:latin typeface="+mn-lt"/>
                <a:ea typeface="DengXian" panose="02010600030101010101" pitchFamily="2" charset="-122"/>
                <a:cs typeface="Arial" panose="020B0604020202020204" pitchFamily="34" charset="0"/>
              </a:rPr>
              <a:t>=M</a:t>
            </a:r>
            <a:r>
              <a:rPr lang="en-CH" sz="1600" b="0" kern="100" baseline="-25000" dirty="0">
                <a:solidFill>
                  <a:schemeClr val="accent6"/>
                </a:solidFill>
                <a:effectLst/>
                <a:latin typeface="+mn-lt"/>
                <a:ea typeface="DengXian" panose="02010600030101010101" pitchFamily="2" charset="-122"/>
                <a:cs typeface="Arial" panose="020B0604020202020204" pitchFamily="34" charset="0"/>
              </a:rPr>
              <a:t>Z</a:t>
            </a:r>
            <a:r>
              <a:rPr lang="en-CH" sz="1600" b="0" kern="100" dirty="0">
                <a:solidFill>
                  <a:schemeClr val="accent6"/>
                </a:solidFill>
                <a:effectLst/>
                <a:latin typeface="+mn-lt"/>
                <a:ea typeface="DengXian" panose="02010600030101010101" pitchFamily="2" charset="-122"/>
                <a:cs typeface="Arial" panose="020B0604020202020204" pitchFamily="34" charset="0"/>
              </a:rPr>
              <a:t> at LEP3 is 230 MeV, we believe a value similar to that for FCC-ee.  </a:t>
            </a:r>
          </a:p>
          <a:p>
            <a:pPr algn="just">
              <a:lnSpc>
                <a:spcPct val="115000"/>
              </a:lnSpc>
              <a:spcBef>
                <a:spcPts val="600"/>
              </a:spcBef>
              <a:spcAft>
                <a:spcPts val="800"/>
              </a:spcAft>
            </a:pPr>
            <a:r>
              <a:rPr lang="en-US" sz="1600" i="1" kern="100" dirty="0">
                <a:solidFill>
                  <a:srgbClr val="FF0000"/>
                </a:solidFill>
                <a:effectLst/>
                <a:latin typeface="+mn-lt"/>
                <a:ea typeface="DengXian" panose="02010600030101010101" pitchFamily="2" charset="-122"/>
                <a:cs typeface="Arial" panose="020B0604020202020204" pitchFamily="34" charset="0"/>
              </a:rPr>
              <a:t>Sustainability:</a:t>
            </a:r>
            <a:r>
              <a:rPr lang="en-US" sz="1600" b="0" kern="100" dirty="0">
                <a:solidFill>
                  <a:schemeClr val="accent6"/>
                </a:solidFill>
                <a:effectLst/>
                <a:latin typeface="+mn-lt"/>
                <a:ea typeface="DengXian" panose="02010600030101010101" pitchFamily="2" charset="-122"/>
                <a:cs typeface="Arial" panose="020B0604020202020204" pitchFamily="34" charset="0"/>
              </a:rPr>
              <a:t> We assume that a</a:t>
            </a:r>
            <a:r>
              <a:rPr lang="en-CH" sz="1600" b="0" kern="100" dirty="0">
                <a:solidFill>
                  <a:schemeClr val="accent6"/>
                </a:solidFill>
                <a:effectLst/>
                <a:latin typeface="+mn-lt"/>
                <a:ea typeface="DengXian" panose="02010600030101010101" pitchFamily="2" charset="-122"/>
                <a:cs typeface="Arial" panose="020B0604020202020204" pitchFamily="34" charset="0"/>
              </a:rPr>
              <a:t>ll building permissions/permits </a:t>
            </a:r>
            <a:r>
              <a:rPr lang="en-US" sz="1600" b="0" kern="100" dirty="0">
                <a:solidFill>
                  <a:schemeClr val="accent6"/>
                </a:solidFill>
                <a:effectLst/>
                <a:latin typeface="+mn-lt"/>
                <a:ea typeface="DengXian" panose="02010600030101010101" pitchFamily="2" charset="-122"/>
                <a:cs typeface="Arial" panose="020B0604020202020204" pitchFamily="34" charset="0"/>
              </a:rPr>
              <a:t>f</a:t>
            </a:r>
            <a:r>
              <a:rPr lang="en-CH" sz="1600" b="0" kern="100" dirty="0">
                <a:solidFill>
                  <a:schemeClr val="accent6"/>
                </a:solidFill>
                <a:effectLst/>
                <a:latin typeface="+mn-lt"/>
                <a:ea typeface="DengXian" panose="02010600030101010101" pitchFamily="2" charset="-122"/>
                <a:cs typeface="Arial" panose="020B0604020202020204" pitchFamily="34" charset="0"/>
              </a:rPr>
              <a:t>or LEP3 should be in place. </a:t>
            </a:r>
            <a:r>
              <a:rPr lang="en-CH" sz="1600" b="0" kern="100" dirty="0">
                <a:solidFill>
                  <a:schemeClr val="accent6"/>
                </a:solidFill>
                <a:latin typeface="+mn-lt"/>
                <a:ea typeface="DengXian" panose="02010600030101010101" pitchFamily="2" charset="-122"/>
                <a:cs typeface="Arial" panose="020B0604020202020204" pitchFamily="34" charset="0"/>
              </a:rPr>
              <a:t>E</a:t>
            </a:r>
            <a:r>
              <a:rPr lang="en-CH" sz="1600" b="0" kern="100" dirty="0">
                <a:solidFill>
                  <a:schemeClr val="accent6"/>
                </a:solidFill>
                <a:effectLst/>
                <a:latin typeface="+mn-lt"/>
                <a:ea typeface="DengXian" panose="02010600030101010101" pitchFamily="2" charset="-122"/>
                <a:cs typeface="Arial" panose="020B0604020202020204" pitchFamily="34" charset="0"/>
              </a:rPr>
              <a:t>nvironmental impact should be minimal. </a:t>
            </a:r>
            <a:r>
              <a:rPr lang="en-CH" sz="1600" b="0" kern="100" dirty="0">
                <a:solidFill>
                  <a:schemeClr val="accent6"/>
                </a:solidFill>
                <a:latin typeface="+mn-lt"/>
                <a:ea typeface="DengXian" panose="02010600030101010101" pitchFamily="2" charset="-122"/>
                <a:cs typeface="Arial" panose="020B0604020202020204" pitchFamily="34" charset="0"/>
              </a:rPr>
              <a:t>A</a:t>
            </a:r>
            <a:r>
              <a:rPr lang="en-CH" sz="1600" b="0" kern="100" dirty="0">
                <a:solidFill>
                  <a:schemeClr val="accent6"/>
                </a:solidFill>
                <a:effectLst/>
                <a:latin typeface="+mn-lt"/>
                <a:ea typeface="DengXian" panose="02010600030101010101" pitchFamily="2" charset="-122"/>
                <a:cs typeface="Arial" panose="020B0604020202020204" pitchFamily="34" charset="0"/>
              </a:rPr>
              <a:t>llowance probably needed for regulations that may have changed since the time of the construction of LEP. </a:t>
            </a:r>
            <a:r>
              <a:rPr lang="en-CH" sz="1600" b="0" kern="100" dirty="0">
                <a:solidFill>
                  <a:schemeClr val="accent6"/>
                </a:solidFill>
                <a:latin typeface="+mn-lt"/>
                <a:ea typeface="DengXian" panose="02010600030101010101" pitchFamily="2" charset="-122"/>
                <a:cs typeface="Arial" panose="020B0604020202020204" pitchFamily="34" charset="0"/>
              </a:rPr>
              <a:t>B</a:t>
            </a:r>
            <a:r>
              <a:rPr lang="en-CH" sz="1600" b="0" kern="100" dirty="0">
                <a:solidFill>
                  <a:schemeClr val="accent6"/>
                </a:solidFill>
                <a:effectLst/>
                <a:latin typeface="+mn-lt"/>
                <a:ea typeface="DengXian" panose="02010600030101010101" pitchFamily="2" charset="-122"/>
                <a:cs typeface="Arial" panose="020B0604020202020204" pitchFamily="34" charset="0"/>
              </a:rPr>
              <a:t>enefit should be drawn from any relevant studies in these areas carried out for other proposed projects</a:t>
            </a:r>
            <a:r>
              <a:rPr lang="en-US" sz="1600" b="0" kern="100" dirty="0">
                <a:solidFill>
                  <a:schemeClr val="accent6"/>
                </a:solidFill>
                <a:effectLst/>
                <a:latin typeface="+mn-lt"/>
                <a:ea typeface="DengXian" panose="02010600030101010101" pitchFamily="2" charset="-122"/>
                <a:cs typeface="Arial" panose="020B0604020202020204" pitchFamily="34" charset="0"/>
              </a:rPr>
              <a:t> such as FCC-ee or CLIC.</a:t>
            </a:r>
            <a:endParaRPr lang="en-CH" sz="1600" b="0" kern="100" dirty="0">
              <a:solidFill>
                <a:schemeClr val="accent6"/>
              </a:solidFill>
              <a:effectLst/>
              <a:latin typeface="+mn-lt"/>
              <a:ea typeface="DengXian" panose="02010600030101010101" pitchFamily="2" charset="-122"/>
              <a:cs typeface="Arial" panose="020B0604020202020204" pitchFamily="34" charset="0"/>
            </a:endParaRPr>
          </a:p>
          <a:p>
            <a:pPr algn="just">
              <a:lnSpc>
                <a:spcPct val="115000"/>
              </a:lnSpc>
              <a:spcBef>
                <a:spcPts val="600"/>
              </a:spcBef>
              <a:spcAft>
                <a:spcPts val="800"/>
              </a:spcAft>
            </a:pPr>
            <a:r>
              <a:rPr lang="en-US" sz="1600" i="1" kern="100" dirty="0">
                <a:solidFill>
                  <a:srgbClr val="FF0000"/>
                </a:solidFill>
                <a:effectLst/>
                <a:latin typeface="+mn-lt"/>
                <a:ea typeface="DengXian" panose="02010600030101010101" pitchFamily="2" charset="-122"/>
                <a:cs typeface="Arial" panose="020B0604020202020204" pitchFamily="34" charset="0"/>
              </a:rPr>
              <a:t>Power Consumption</a:t>
            </a:r>
            <a:r>
              <a:rPr lang="en-US" sz="1600" b="0" i="1" kern="100" dirty="0">
                <a:solidFill>
                  <a:schemeClr val="accent6"/>
                </a:solidFill>
                <a:effectLst/>
                <a:latin typeface="+mn-lt"/>
                <a:ea typeface="DengXian" panose="02010600030101010101" pitchFamily="2" charset="-122"/>
                <a:cs typeface="Arial" panose="020B0604020202020204" pitchFamily="34" charset="0"/>
              </a:rPr>
              <a:t>:</a:t>
            </a:r>
            <a:r>
              <a:rPr lang="en-US" sz="1600" b="0" kern="100" dirty="0">
                <a:solidFill>
                  <a:schemeClr val="accent6"/>
                </a:solidFill>
                <a:effectLst/>
                <a:latin typeface="+mn-lt"/>
                <a:ea typeface="DengXian" panose="02010600030101010101" pitchFamily="2" charset="-122"/>
                <a:cs typeface="Arial" panose="020B0604020202020204" pitchFamily="34" charset="0"/>
              </a:rPr>
              <a:t> We estimate that the total power consumption at the highest LEP3 energy will be about 250MW, like that of HL-LHC. Usage of high-temperature superconducting quadrupoles and </a:t>
            </a:r>
            <a:r>
              <a:rPr lang="en-US" sz="1600" b="0" kern="100" dirty="0" err="1">
                <a:solidFill>
                  <a:schemeClr val="accent6"/>
                </a:solidFill>
                <a:effectLst/>
                <a:latin typeface="+mn-lt"/>
                <a:ea typeface="DengXian" panose="02010600030101010101" pitchFamily="2" charset="-122"/>
                <a:cs typeface="Arial" panose="020B0604020202020204" pitchFamily="34" charset="0"/>
              </a:rPr>
              <a:t>sextupoles</a:t>
            </a:r>
            <a:r>
              <a:rPr lang="en-US" sz="1600" b="0" kern="100" dirty="0">
                <a:solidFill>
                  <a:schemeClr val="accent6"/>
                </a:solidFill>
                <a:effectLst/>
                <a:latin typeface="+mn-lt"/>
                <a:ea typeface="DengXian" panose="02010600030101010101" pitchFamily="2" charset="-122"/>
                <a:cs typeface="Arial" panose="020B0604020202020204" pitchFamily="34" charset="0"/>
              </a:rPr>
              <a:t> (HTS) magnets in the arcs would help in keeping this figure low. </a:t>
            </a:r>
            <a:endParaRPr lang="en-CH" sz="1600" b="0" kern="100" dirty="0">
              <a:solidFill>
                <a:schemeClr val="accent6"/>
              </a:solidFill>
              <a:effectLst/>
              <a:latin typeface="+mn-lt"/>
              <a:ea typeface="DengXian" panose="02010600030101010101" pitchFamily="2" charset="-122"/>
              <a:cs typeface="Arial" panose="020B0604020202020204" pitchFamily="34" charset="0"/>
            </a:endParaRPr>
          </a:p>
          <a:p>
            <a:pPr algn="just">
              <a:lnSpc>
                <a:spcPct val="115000"/>
              </a:lnSpc>
              <a:spcBef>
                <a:spcPts val="600"/>
              </a:spcBef>
              <a:spcAft>
                <a:spcPts val="800"/>
              </a:spcAft>
            </a:pPr>
            <a:endParaRPr lang="en-CH" sz="1600" b="0" kern="100" dirty="0">
              <a:solidFill>
                <a:schemeClr val="accent6"/>
              </a:solidFill>
              <a:effectLst/>
              <a:latin typeface="+mn-lt"/>
              <a:ea typeface="DengXian" panose="02010600030101010101" pitchFamily="2" charset="-122"/>
              <a:cs typeface="Arial" panose="020B0604020202020204" pitchFamily="34" charset="0"/>
            </a:endParaRPr>
          </a:p>
          <a:p>
            <a:pPr algn="just">
              <a:lnSpc>
                <a:spcPct val="115000"/>
              </a:lnSpc>
              <a:spcBef>
                <a:spcPts val="600"/>
              </a:spcBef>
              <a:spcAft>
                <a:spcPts val="800"/>
              </a:spcAft>
            </a:pPr>
            <a:endParaRPr lang="en-CH" sz="1600" b="0" kern="100" dirty="0">
              <a:solidFill>
                <a:schemeClr val="accent6"/>
              </a:solidFill>
              <a:effectLst/>
              <a:latin typeface="+mn-l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56451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3D0E-7B78-9A10-B952-316CB01A4134}"/>
              </a:ext>
            </a:extLst>
          </p:cNvPr>
          <p:cNvSpPr>
            <a:spLocks noGrp="1"/>
          </p:cNvSpPr>
          <p:nvPr>
            <p:ph type="title"/>
          </p:nvPr>
        </p:nvSpPr>
        <p:spPr/>
        <p:txBody>
          <a:bodyPr/>
          <a:lstStyle/>
          <a:p>
            <a:r>
              <a:rPr lang="en-US" dirty="0"/>
              <a:t>A group of concerned people </a:t>
            </a:r>
          </a:p>
        </p:txBody>
      </p:sp>
      <p:pic>
        <p:nvPicPr>
          <p:cNvPr id="7" name="Content Placeholder 6">
            <a:extLst>
              <a:ext uri="{FF2B5EF4-FFF2-40B4-BE49-F238E27FC236}">
                <a16:creationId xmlns:a16="http://schemas.microsoft.com/office/drawing/2014/main" id="{407803AC-6225-AA6C-2F72-7F23AFAF2791}"/>
              </a:ext>
            </a:extLst>
          </p:cNvPr>
          <p:cNvPicPr>
            <a:picLocks noGrp="1" noChangeAspect="1"/>
          </p:cNvPicPr>
          <p:nvPr>
            <p:ph idx="1"/>
          </p:nvPr>
        </p:nvPicPr>
        <p:blipFill>
          <a:blip r:embed="rId2"/>
          <a:stretch>
            <a:fillRect/>
          </a:stretch>
        </p:blipFill>
        <p:spPr>
          <a:xfrm>
            <a:off x="1280592" y="3218587"/>
            <a:ext cx="7010400" cy="2971800"/>
          </a:xfrm>
          <a:prstGeom prst="rect">
            <a:avLst/>
          </a:prstGeom>
        </p:spPr>
      </p:pic>
      <p:sp>
        <p:nvSpPr>
          <p:cNvPr id="4" name="Date Placeholder 3">
            <a:extLst>
              <a:ext uri="{FF2B5EF4-FFF2-40B4-BE49-F238E27FC236}">
                <a16:creationId xmlns:a16="http://schemas.microsoft.com/office/drawing/2014/main" id="{FC8E91A7-606A-0F62-1444-BE42066B19B2}"/>
              </a:ext>
            </a:extLst>
          </p:cNvPr>
          <p:cNvSpPr>
            <a:spLocks noGrp="1"/>
          </p:cNvSpPr>
          <p:nvPr>
            <p:ph type="dt" sz="half" idx="10"/>
          </p:nvPr>
        </p:nvSpPr>
        <p:spPr/>
        <p:txBody>
          <a:bodyPr/>
          <a:lstStyle/>
          <a:p>
            <a:pPr>
              <a:defRPr/>
            </a:pPr>
            <a:endParaRPr lang="en-US"/>
          </a:p>
        </p:txBody>
      </p:sp>
      <p:sp>
        <p:nvSpPr>
          <p:cNvPr id="6" name="Slide Number Placeholder 5">
            <a:extLst>
              <a:ext uri="{FF2B5EF4-FFF2-40B4-BE49-F238E27FC236}">
                <a16:creationId xmlns:a16="http://schemas.microsoft.com/office/drawing/2014/main" id="{B178C865-5186-6566-23B3-2737239E4BC1}"/>
              </a:ext>
            </a:extLst>
          </p:cNvPr>
          <p:cNvSpPr>
            <a:spLocks noGrp="1"/>
          </p:cNvSpPr>
          <p:nvPr>
            <p:ph type="sldNum" sz="quarter" idx="12"/>
          </p:nvPr>
        </p:nvSpPr>
        <p:spPr/>
        <p:txBody>
          <a:bodyPr/>
          <a:lstStyle/>
          <a:p>
            <a:pPr>
              <a:defRPr/>
            </a:pPr>
            <a:fld id="{F65926A7-082C-7F44-B9C5-8689AE7B2BEF}" type="slidenum">
              <a:rPr lang="en-US" altLang="en-CH" smtClean="0"/>
              <a:pPr>
                <a:defRPr/>
              </a:pPr>
              <a:t>2</a:t>
            </a:fld>
            <a:endParaRPr lang="en-US" altLang="en-CH"/>
          </a:p>
        </p:txBody>
      </p:sp>
      <p:sp>
        <p:nvSpPr>
          <p:cNvPr id="8" name="TextBox 7">
            <a:extLst>
              <a:ext uri="{FF2B5EF4-FFF2-40B4-BE49-F238E27FC236}">
                <a16:creationId xmlns:a16="http://schemas.microsoft.com/office/drawing/2014/main" id="{4BE9C9BC-9FF8-20AD-82E1-9AFB73688DC5}"/>
              </a:ext>
            </a:extLst>
          </p:cNvPr>
          <p:cNvSpPr txBox="1"/>
          <p:nvPr/>
        </p:nvSpPr>
        <p:spPr>
          <a:xfrm>
            <a:off x="911225" y="1268760"/>
            <a:ext cx="8290247" cy="1631216"/>
          </a:xfrm>
          <a:prstGeom prst="rect">
            <a:avLst/>
          </a:prstGeom>
          <a:noFill/>
        </p:spPr>
        <p:txBody>
          <a:bodyPr wrap="square" rtlCol="0">
            <a:spAutoFit/>
          </a:bodyPr>
          <a:lstStyle/>
          <a:p>
            <a:r>
              <a:rPr lang="en-US" b="0" dirty="0"/>
              <a:t>We thought that a PLAN b (</a:t>
            </a:r>
            <a:r>
              <a:rPr lang="en-US" b="0" dirty="0" err="1"/>
              <a:t>wrt</a:t>
            </a:r>
            <a:r>
              <a:rPr lang="en-US" b="0" dirty="0"/>
              <a:t> to FCC ee) would need to be a project which can be built within acceptable financial constraints and still address the fundamental questions which had led to recommend a Higgs Factory as the ‘necessary ‘ next step…and a linear collider does not fit this definition ( it is an alternative plan A) </a:t>
            </a:r>
          </a:p>
        </p:txBody>
      </p:sp>
    </p:spTree>
    <p:extLst>
      <p:ext uri="{BB962C8B-B14F-4D97-AF65-F5344CB8AC3E}">
        <p14:creationId xmlns:p14="http://schemas.microsoft.com/office/powerpoint/2010/main" val="4186425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1A24-B9C2-6403-6E92-1971D8024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3C922-F0B9-255A-68FF-000D6C729017}"/>
              </a:ext>
            </a:extLst>
          </p:cNvPr>
          <p:cNvSpPr>
            <a:spLocks noGrp="1"/>
          </p:cNvSpPr>
          <p:nvPr>
            <p:ph type="title"/>
          </p:nvPr>
        </p:nvSpPr>
        <p:spPr/>
        <p:txBody>
          <a:bodyPr/>
          <a:lstStyle/>
          <a:p>
            <a:r>
              <a:rPr lang="en-CH" dirty="0"/>
              <a:t>Planned Stages</a:t>
            </a:r>
          </a:p>
        </p:txBody>
      </p:sp>
      <p:sp>
        <p:nvSpPr>
          <p:cNvPr id="4" name="Date Placeholder 3">
            <a:extLst>
              <a:ext uri="{FF2B5EF4-FFF2-40B4-BE49-F238E27FC236}">
                <a16:creationId xmlns:a16="http://schemas.microsoft.com/office/drawing/2014/main" id="{EC43F6A5-1709-59C1-B66C-547D7EDCFFEF}"/>
              </a:ext>
            </a:extLst>
          </p:cNvPr>
          <p:cNvSpPr>
            <a:spLocks noGrp="1"/>
          </p:cNvSpPr>
          <p:nvPr>
            <p:ph type="dt" sz="half" idx="10"/>
          </p:nvPr>
        </p:nvSpPr>
        <p:spPr/>
        <p:txBody>
          <a:bodyPr/>
          <a:lstStyle/>
          <a:p>
            <a:pPr>
              <a:defRPr/>
            </a:pPr>
            <a:endParaRPr lang="en-US"/>
          </a:p>
        </p:txBody>
      </p:sp>
      <p:sp>
        <p:nvSpPr>
          <p:cNvPr id="6" name="Slide Number Placeholder 5">
            <a:extLst>
              <a:ext uri="{FF2B5EF4-FFF2-40B4-BE49-F238E27FC236}">
                <a16:creationId xmlns:a16="http://schemas.microsoft.com/office/drawing/2014/main" id="{424D5223-CC01-5CCE-0598-A1E1A632E21B}"/>
              </a:ext>
            </a:extLst>
          </p:cNvPr>
          <p:cNvSpPr>
            <a:spLocks noGrp="1"/>
          </p:cNvSpPr>
          <p:nvPr>
            <p:ph type="sldNum" sz="quarter" idx="12"/>
          </p:nvPr>
        </p:nvSpPr>
        <p:spPr/>
        <p:txBody>
          <a:bodyPr/>
          <a:lstStyle/>
          <a:p>
            <a:pPr>
              <a:defRPr/>
            </a:pPr>
            <a:fld id="{F65926A7-082C-7F44-B9C5-8689AE7B2BEF}" type="slidenum">
              <a:rPr lang="en-US" altLang="en-CH" smtClean="0"/>
              <a:pPr>
                <a:defRPr/>
              </a:pPr>
              <a:t>20</a:t>
            </a:fld>
            <a:endParaRPr lang="en-US" altLang="en-CH"/>
          </a:p>
        </p:txBody>
      </p:sp>
      <p:sp>
        <p:nvSpPr>
          <p:cNvPr id="10" name="TextBox 9">
            <a:extLst>
              <a:ext uri="{FF2B5EF4-FFF2-40B4-BE49-F238E27FC236}">
                <a16:creationId xmlns:a16="http://schemas.microsoft.com/office/drawing/2014/main" id="{FBD75DC9-73CE-CBB7-391B-34AC8259119F}"/>
              </a:ext>
            </a:extLst>
          </p:cNvPr>
          <p:cNvSpPr txBox="1"/>
          <p:nvPr/>
        </p:nvSpPr>
        <p:spPr>
          <a:xfrm>
            <a:off x="272480" y="5896110"/>
            <a:ext cx="9505055"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H" sz="2000" b="0" dirty="0">
                <a:solidFill>
                  <a:srgbClr val="FF0000"/>
                </a:solidFill>
                <a:effectLst/>
                <a:latin typeface="+mn-lt"/>
                <a:ea typeface="DengXian" panose="02010600030101010101" pitchFamily="2" charset="-122"/>
              </a:rPr>
              <a:t>LEP3 is competitive with other alternatives and considerably better for e-w physics </a:t>
            </a:r>
          </a:p>
        </p:txBody>
      </p:sp>
      <p:sp>
        <p:nvSpPr>
          <p:cNvPr id="12" name="TextBox 11">
            <a:extLst>
              <a:ext uri="{FF2B5EF4-FFF2-40B4-BE49-F238E27FC236}">
                <a16:creationId xmlns:a16="http://schemas.microsoft.com/office/drawing/2014/main" id="{E1BA8970-20AA-C40F-79B0-C838E27CBAB3}"/>
              </a:ext>
            </a:extLst>
          </p:cNvPr>
          <p:cNvSpPr txBox="1"/>
          <p:nvPr/>
        </p:nvSpPr>
        <p:spPr>
          <a:xfrm>
            <a:off x="380492" y="1237919"/>
            <a:ext cx="9145016" cy="4382162"/>
          </a:xfrm>
          <a:prstGeom prst="rect">
            <a:avLst/>
          </a:prstGeom>
          <a:noFill/>
        </p:spPr>
        <p:txBody>
          <a:bodyPr wrap="square">
            <a:spAutoFit/>
          </a:bodyPr>
          <a:lstStyle/>
          <a:p>
            <a:pPr algn="just">
              <a:spcBef>
                <a:spcPts val="1200"/>
              </a:spcBef>
              <a:spcAft>
                <a:spcPts val="800"/>
              </a:spcAft>
            </a:pPr>
            <a:r>
              <a:rPr lang="en-CH" sz="2000" kern="100" dirty="0">
                <a:solidFill>
                  <a:schemeClr val="accent6"/>
                </a:solidFill>
                <a:effectLst/>
                <a:latin typeface="+mn-lt"/>
                <a:ea typeface="DengXian" panose="02010600030101010101" pitchFamily="2" charset="-122"/>
                <a:cs typeface="Arial" panose="020B0604020202020204" pitchFamily="34" charset="0"/>
              </a:rPr>
              <a:t>The LEP3 physics programme would have three phases, </a:t>
            </a:r>
          </a:p>
          <a:p>
            <a:pPr marL="342900" lvl="0" indent="-342900" algn="just">
              <a:spcBef>
                <a:spcPts val="1200"/>
              </a:spcBef>
              <a:buFont typeface="+mj-lt"/>
              <a:buAutoNum type="romanLcParenR"/>
            </a:pPr>
            <a:r>
              <a:rPr lang="en-CH" sz="2000" b="0" kern="100" dirty="0">
                <a:solidFill>
                  <a:schemeClr val="accent6"/>
                </a:solidFill>
                <a:effectLst/>
                <a:latin typeface="+mn-lt"/>
                <a:ea typeface="DengXian" panose="02010600030101010101" pitchFamily="2" charset="-122"/>
                <a:cs typeface="Arial" panose="020B0604020202020204" pitchFamily="34" charset="0"/>
              </a:rPr>
              <a:t>near or on the Z </a:t>
            </a:r>
            <a:r>
              <a:rPr lang="en-US" sz="2000" b="0" kern="100" dirty="0">
                <a:solidFill>
                  <a:schemeClr val="accent6"/>
                </a:solidFill>
                <a:effectLst/>
                <a:latin typeface="+mn-lt"/>
                <a:ea typeface="DengXian" panose="02010600030101010101" pitchFamily="2" charset="-122"/>
                <a:cs typeface="Arial" panose="020B0604020202020204" pitchFamily="34" charset="0"/>
              </a:rPr>
              <a:t>peak</a:t>
            </a:r>
            <a:r>
              <a:rPr lang="en-CH" sz="2000" b="0" kern="100" dirty="0">
                <a:solidFill>
                  <a:schemeClr val="accent6"/>
                </a:solidFill>
                <a:effectLst/>
                <a:latin typeface="+mn-lt"/>
                <a:ea typeface="DengXian" panose="02010600030101010101" pitchFamily="2" charset="-122"/>
                <a:cs typeface="Arial" panose="020B0604020202020204" pitchFamily="34" charset="0"/>
              </a:rPr>
              <a:t> (91 GeV),</a:t>
            </a:r>
            <a:r>
              <a:rPr lang="en-CH" b="0" kern="100" dirty="0">
                <a:solidFill>
                  <a:schemeClr val="accent6"/>
                </a:solidFill>
                <a:effectLst/>
                <a:latin typeface="+mn-lt"/>
                <a:ea typeface="DengXian" panose="02010600030101010101" pitchFamily="2" charset="-122"/>
                <a:cs typeface="Arial" panose="020B0604020202020204" pitchFamily="34" charset="0"/>
              </a:rPr>
              <a:t> recording 1×10</a:t>
            </a:r>
            <a:r>
              <a:rPr lang="en-CH" b="0" kern="100" baseline="30000" dirty="0">
                <a:solidFill>
                  <a:schemeClr val="accent6"/>
                </a:solidFill>
                <a:effectLst/>
                <a:latin typeface="+mn-lt"/>
                <a:ea typeface="DengXian" panose="02010600030101010101" pitchFamily="2" charset="-122"/>
                <a:cs typeface="Arial" panose="020B0604020202020204" pitchFamily="34" charset="0"/>
              </a:rPr>
              <a:t>12</a:t>
            </a:r>
            <a:r>
              <a:rPr lang="en-CH" b="0" kern="100" dirty="0">
                <a:solidFill>
                  <a:schemeClr val="accent6"/>
                </a:solidFill>
                <a:effectLst/>
                <a:latin typeface="+mn-lt"/>
                <a:ea typeface="DengXian" panose="02010600030101010101" pitchFamily="2" charset="-122"/>
                <a:cs typeface="Arial" panose="020B0604020202020204" pitchFamily="34" charset="0"/>
              </a:rPr>
              <a:t> Z decays over 5 years </a:t>
            </a:r>
            <a:endParaRPr lang="en-CH" sz="2000" b="0" kern="100" dirty="0">
              <a:solidFill>
                <a:schemeClr val="accent6"/>
              </a:solidFill>
              <a:effectLst/>
              <a:latin typeface="+mn-lt"/>
              <a:ea typeface="DengXian" panose="02010600030101010101" pitchFamily="2" charset="-122"/>
              <a:cs typeface="Arial" panose="020B0604020202020204" pitchFamily="34" charset="0"/>
            </a:endParaRPr>
          </a:p>
          <a:p>
            <a:pPr marL="342900" lvl="0" indent="-342900" algn="just">
              <a:spcBef>
                <a:spcPts val="1200"/>
              </a:spcBef>
              <a:buFont typeface="+mj-lt"/>
              <a:buAutoNum type="romanLcParenR"/>
            </a:pPr>
            <a:r>
              <a:rPr lang="en-CH" sz="2000" b="0" kern="100" dirty="0">
                <a:solidFill>
                  <a:schemeClr val="accent6"/>
                </a:solidFill>
                <a:effectLst/>
                <a:latin typeface="+mn-lt"/>
                <a:ea typeface="DengXian" panose="02010600030101010101" pitchFamily="2" charset="-122"/>
                <a:cs typeface="Arial" panose="020B0604020202020204" pitchFamily="34" charset="0"/>
              </a:rPr>
              <a:t>near the WW threshold~ </a:t>
            </a:r>
            <a:r>
              <a:rPr lang="en-CH" b="0" kern="100" dirty="0">
                <a:solidFill>
                  <a:schemeClr val="accent6"/>
                </a:solidFill>
                <a:effectLst/>
                <a:latin typeface="+mn-lt"/>
                <a:ea typeface="DengXian" panose="02010600030101010101" pitchFamily="2" charset="-122"/>
                <a:cs typeface="Arial" panose="020B0604020202020204" pitchFamily="34" charset="0"/>
              </a:rPr>
              <a:t>2.4×10</a:t>
            </a:r>
            <a:r>
              <a:rPr lang="en-CH" b="0" kern="100" baseline="30000" dirty="0">
                <a:solidFill>
                  <a:schemeClr val="accent6"/>
                </a:solidFill>
                <a:effectLst/>
                <a:latin typeface="+mn-lt"/>
                <a:ea typeface="DengXian" panose="02010600030101010101" pitchFamily="2" charset="-122"/>
                <a:cs typeface="Arial" panose="020B0604020202020204" pitchFamily="34" charset="0"/>
              </a:rPr>
              <a:t>7</a:t>
            </a:r>
            <a:r>
              <a:rPr lang="en-CH" b="0" kern="100" dirty="0">
                <a:solidFill>
                  <a:schemeClr val="accent6"/>
                </a:solidFill>
                <a:effectLst/>
                <a:latin typeface="+mn-lt"/>
                <a:ea typeface="DengXian" panose="02010600030101010101" pitchFamily="2" charset="-122"/>
                <a:cs typeface="Arial" panose="020B0604020202020204" pitchFamily="34" charset="0"/>
              </a:rPr>
              <a:t> WW events at and around √s = 163 GeV over four years</a:t>
            </a:r>
            <a:endParaRPr lang="en-CH" sz="2000" b="0" kern="100" dirty="0">
              <a:solidFill>
                <a:schemeClr val="accent6"/>
              </a:solidFill>
              <a:effectLst/>
              <a:latin typeface="+mn-lt"/>
              <a:ea typeface="DengXian" panose="02010600030101010101" pitchFamily="2" charset="-122"/>
              <a:cs typeface="Arial" panose="020B0604020202020204" pitchFamily="34" charset="0"/>
            </a:endParaRPr>
          </a:p>
          <a:p>
            <a:pPr marL="342900" lvl="0" indent="-342900" algn="just">
              <a:spcBef>
                <a:spcPts val="1200"/>
              </a:spcBef>
              <a:spcAft>
                <a:spcPts val="800"/>
              </a:spcAft>
              <a:buFont typeface="+mj-lt"/>
              <a:buAutoNum type="romanLcParenR"/>
            </a:pPr>
            <a:r>
              <a:rPr lang="en-CH" sz="2000" b="0" kern="100" dirty="0">
                <a:solidFill>
                  <a:schemeClr val="accent6"/>
                </a:solidFill>
                <a:effectLst/>
                <a:latin typeface="+mn-lt"/>
                <a:ea typeface="DengXian" panose="02010600030101010101" pitchFamily="2" charset="-122"/>
                <a:cs typeface="Arial" panose="020B0604020202020204" pitchFamily="34" charset="0"/>
              </a:rPr>
              <a:t>near the ZH threshold (at 230 GeV). </a:t>
            </a:r>
            <a:r>
              <a:rPr lang="en-CH" b="0" kern="100" dirty="0">
                <a:solidFill>
                  <a:schemeClr val="accent6"/>
                </a:solidFill>
                <a:effectLst/>
                <a:latin typeface="+mn-lt"/>
                <a:ea typeface="DengXian" panose="02010600030101010101" pitchFamily="2" charset="-122"/>
                <a:cs typeface="Arial" panose="020B0604020202020204" pitchFamily="34" charset="0"/>
              </a:rPr>
              <a:t>~ 4.7×10</a:t>
            </a:r>
            <a:r>
              <a:rPr lang="en-CH" b="0" kern="100" baseline="30000" dirty="0">
                <a:solidFill>
                  <a:schemeClr val="accent6"/>
                </a:solidFill>
                <a:effectLst/>
                <a:latin typeface="+mn-lt"/>
                <a:ea typeface="DengXian" panose="02010600030101010101" pitchFamily="2" charset="-122"/>
                <a:cs typeface="Arial" panose="020B0604020202020204" pitchFamily="34" charset="0"/>
              </a:rPr>
              <a:t>5</a:t>
            </a:r>
            <a:r>
              <a:rPr lang="en-CH" b="0" kern="100" dirty="0">
                <a:solidFill>
                  <a:schemeClr val="accent6"/>
                </a:solidFill>
                <a:effectLst/>
                <a:latin typeface="+mn-lt"/>
                <a:ea typeface="DengXian" panose="02010600030101010101" pitchFamily="2" charset="-122"/>
                <a:cs typeface="Arial" panose="020B0604020202020204" pitchFamily="34" charset="0"/>
              </a:rPr>
              <a:t> e</a:t>
            </a:r>
            <a:r>
              <a:rPr lang="en-CH" b="0" kern="100" baseline="30000" dirty="0">
                <a:solidFill>
                  <a:schemeClr val="accent6"/>
                </a:solidFill>
                <a:effectLst/>
                <a:latin typeface="+mn-lt"/>
                <a:ea typeface="DengXian" panose="02010600030101010101" pitchFamily="2" charset="-122"/>
                <a:cs typeface="Arial" panose="020B0604020202020204" pitchFamily="34" charset="0"/>
              </a:rPr>
              <a:t>+</a:t>
            </a:r>
            <a:r>
              <a:rPr lang="en-CH" b="0" kern="100" dirty="0">
                <a:solidFill>
                  <a:schemeClr val="accent6"/>
                </a:solidFill>
                <a:effectLst/>
                <a:latin typeface="+mn-lt"/>
                <a:ea typeface="DengXian" panose="02010600030101010101" pitchFamily="2" charset="-122"/>
                <a:cs typeface="Arial" panose="020B0604020202020204" pitchFamily="34" charset="0"/>
              </a:rPr>
              <a:t>e</a:t>
            </a:r>
            <a:r>
              <a:rPr lang="en-CH" b="0" kern="100" baseline="30000" dirty="0">
                <a:solidFill>
                  <a:schemeClr val="accent6"/>
                </a:solidFill>
                <a:effectLst/>
                <a:latin typeface="+mn-lt"/>
                <a:ea typeface="DengXian" panose="02010600030101010101" pitchFamily="2" charset="-122"/>
                <a:cs typeface="Arial" panose="020B0604020202020204" pitchFamily="34" charset="0"/>
              </a:rPr>
              <a:t>−</a:t>
            </a:r>
            <a:r>
              <a:rPr lang="en-CH" b="0" kern="100" dirty="0">
                <a:solidFill>
                  <a:schemeClr val="accent6"/>
                </a:solidFill>
                <a:effectLst/>
                <a:latin typeface="+mn-lt"/>
                <a:ea typeface="DengXian" panose="02010600030101010101" pitchFamily="2" charset="-122"/>
                <a:cs typeface="Arial" panose="020B0604020202020204" pitchFamily="34" charset="0"/>
              </a:rPr>
              <a:t>→ ZH events would be recorded over 5 years at √s = 230 GeV. </a:t>
            </a:r>
            <a:endParaRPr lang="en-CH" sz="2000" b="0" kern="100" dirty="0">
              <a:solidFill>
                <a:schemeClr val="accent6"/>
              </a:solidFill>
              <a:effectLst/>
              <a:latin typeface="+mn-lt"/>
              <a:ea typeface="DengXian" panose="02010600030101010101" pitchFamily="2" charset="-122"/>
              <a:cs typeface="Arial" panose="020B0604020202020204" pitchFamily="34" charset="0"/>
            </a:endParaRPr>
          </a:p>
          <a:p>
            <a:pPr lvl="0" algn="just">
              <a:spcBef>
                <a:spcPts val="1200"/>
              </a:spcBef>
              <a:spcAft>
                <a:spcPts val="800"/>
              </a:spcAft>
            </a:pPr>
            <a:r>
              <a:rPr lang="en-CH" kern="100" dirty="0">
                <a:solidFill>
                  <a:schemeClr val="accent6"/>
                </a:solidFill>
                <a:latin typeface="+mn-lt"/>
                <a:ea typeface="DengXian" panose="02010600030101010101" pitchFamily="2" charset="-122"/>
                <a:cs typeface="Arial" panose="020B0604020202020204" pitchFamily="34" charset="0"/>
              </a:rPr>
              <a:t>For comparison with other projects</a:t>
            </a:r>
            <a:r>
              <a:rPr lang="en-CH" b="0" kern="100" dirty="0">
                <a:solidFill>
                  <a:schemeClr val="accent6"/>
                </a:solidFill>
                <a:latin typeface="+mn-lt"/>
                <a:ea typeface="DengXian" panose="02010600030101010101" pitchFamily="2" charset="-122"/>
                <a:cs typeface="Arial" panose="020B0604020202020204" pitchFamily="34" charset="0"/>
              </a:rPr>
              <a:t>:</a:t>
            </a:r>
          </a:p>
          <a:p>
            <a:pPr lvl="0" algn="just">
              <a:spcBef>
                <a:spcPts val="1200"/>
              </a:spcBef>
              <a:spcAft>
                <a:spcPts val="800"/>
              </a:spcAft>
            </a:pPr>
            <a:r>
              <a:rPr lang="en-CH" b="0" kern="100" dirty="0">
                <a:solidFill>
                  <a:schemeClr val="accent6"/>
                </a:solidFill>
                <a:latin typeface="+mn-lt"/>
                <a:ea typeface="DengXian" panose="02010600030101010101" pitchFamily="2" charset="-122"/>
                <a:cs typeface="Arial" panose="020B0604020202020204" pitchFamily="34" charset="0"/>
              </a:rPr>
              <a:t>Statistical errors scale as √(ratio of no. of events). Systematic errors have to be evaluated on a case by case basis.</a:t>
            </a:r>
          </a:p>
          <a:p>
            <a:pPr lvl="0" algn="just">
              <a:lnSpc>
                <a:spcPts val="1200"/>
              </a:lnSpc>
              <a:spcBef>
                <a:spcPts val="1200"/>
              </a:spcBef>
              <a:spcAft>
                <a:spcPts val="800"/>
              </a:spcAft>
            </a:pPr>
            <a:r>
              <a:rPr lang="en-CH" b="0" kern="100" dirty="0">
                <a:solidFill>
                  <a:schemeClr val="accent6"/>
                </a:solidFill>
                <a:latin typeface="+mn-lt"/>
                <a:ea typeface="DengXian" panose="02010600030101010101" pitchFamily="2" charset="-122"/>
                <a:cs typeface="Arial" panose="020B0604020202020204" pitchFamily="34" charset="0"/>
              </a:rPr>
              <a:t>Here comparable detector performance is assumed.</a:t>
            </a:r>
          </a:p>
        </p:txBody>
      </p:sp>
    </p:spTree>
    <p:extLst>
      <p:ext uri="{BB962C8B-B14F-4D97-AF65-F5344CB8AC3E}">
        <p14:creationId xmlns:p14="http://schemas.microsoft.com/office/powerpoint/2010/main" val="3627617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33F0-FD09-465D-9B1F-9402AB5DD8FB}"/>
              </a:ext>
            </a:extLst>
          </p:cNvPr>
          <p:cNvSpPr>
            <a:spLocks noGrp="1"/>
          </p:cNvSpPr>
          <p:nvPr>
            <p:ph type="title"/>
          </p:nvPr>
        </p:nvSpPr>
        <p:spPr/>
        <p:txBody>
          <a:bodyPr/>
          <a:lstStyle/>
          <a:p>
            <a:r>
              <a:rPr lang="en-CH" dirty="0"/>
              <a:t>Higgs boson physics 2</a:t>
            </a:r>
          </a:p>
        </p:txBody>
      </p:sp>
      <p:sp>
        <p:nvSpPr>
          <p:cNvPr id="4" name="Date Placeholder 3">
            <a:extLst>
              <a:ext uri="{FF2B5EF4-FFF2-40B4-BE49-F238E27FC236}">
                <a16:creationId xmlns:a16="http://schemas.microsoft.com/office/drawing/2014/main" id="{01143640-0B0B-5478-0EF7-2C0584B59863}"/>
              </a:ext>
            </a:extLst>
          </p:cNvPr>
          <p:cNvSpPr>
            <a:spLocks noGrp="1"/>
          </p:cNvSpPr>
          <p:nvPr>
            <p:ph type="dt" sz="half" idx="10"/>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26759FF8-2C03-AFFD-6625-9BBAF9515CA9}"/>
              </a:ext>
            </a:extLst>
          </p:cNvPr>
          <p:cNvSpPr>
            <a:spLocks noGrp="1"/>
          </p:cNvSpPr>
          <p:nvPr>
            <p:ph type="sldNum" sz="quarter" idx="12"/>
          </p:nvPr>
        </p:nvSpPr>
        <p:spPr/>
        <p:txBody>
          <a:bodyPr/>
          <a:lstStyle/>
          <a:p>
            <a:pPr>
              <a:defRPr/>
            </a:pPr>
            <a:fld id="{F65926A7-082C-7F44-B9C5-8689AE7B2BEF}" type="slidenum">
              <a:rPr lang="en-US" altLang="en-CH" smtClean="0"/>
              <a:pPr>
                <a:defRPr/>
              </a:pPr>
              <a:t>21</a:t>
            </a:fld>
            <a:endParaRPr lang="en-US" altLang="en-CH"/>
          </a:p>
        </p:txBody>
      </p:sp>
      <p:sp>
        <p:nvSpPr>
          <p:cNvPr id="10" name="TextBox 9">
            <a:extLst>
              <a:ext uri="{FF2B5EF4-FFF2-40B4-BE49-F238E27FC236}">
                <a16:creationId xmlns:a16="http://schemas.microsoft.com/office/drawing/2014/main" id="{19064B1A-CEDB-BF42-EF89-302FDEFDF302}"/>
              </a:ext>
            </a:extLst>
          </p:cNvPr>
          <p:cNvSpPr txBox="1"/>
          <p:nvPr/>
        </p:nvSpPr>
        <p:spPr>
          <a:xfrm>
            <a:off x="1642102" y="1209733"/>
            <a:ext cx="153738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H" sz="2000" b="0" dirty="0">
                <a:solidFill>
                  <a:srgbClr val="FF0000"/>
                </a:solidFill>
                <a:effectLst/>
                <a:latin typeface="+mn-lt"/>
                <a:ea typeface="DengXian" panose="02010600030101010101" pitchFamily="2" charset="-122"/>
              </a:rPr>
              <a:t>Preliminary</a:t>
            </a:r>
          </a:p>
        </p:txBody>
      </p:sp>
      <p:sp>
        <p:nvSpPr>
          <p:cNvPr id="11" name="TextBox 10">
            <a:extLst>
              <a:ext uri="{FF2B5EF4-FFF2-40B4-BE49-F238E27FC236}">
                <a16:creationId xmlns:a16="http://schemas.microsoft.com/office/drawing/2014/main" id="{255D8AAB-2A15-6B37-97B0-0E9F2FB9A8C8}"/>
              </a:ext>
            </a:extLst>
          </p:cNvPr>
          <p:cNvSpPr txBox="1"/>
          <p:nvPr/>
        </p:nvSpPr>
        <p:spPr>
          <a:xfrm>
            <a:off x="8018807" y="1776075"/>
            <a:ext cx="1733972"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H" sz="2000" b="0" dirty="0">
                <a:solidFill>
                  <a:srgbClr val="FF0000"/>
                </a:solidFill>
                <a:effectLst/>
                <a:latin typeface="+mn-lt"/>
                <a:ea typeface="DengXian" panose="02010600030101010101" pitchFamily="2" charset="-122"/>
              </a:rPr>
              <a:t>LEP3 can be competitive with other alternatives</a:t>
            </a:r>
          </a:p>
        </p:txBody>
      </p:sp>
      <p:sp>
        <p:nvSpPr>
          <p:cNvPr id="7" name="TextBox 6">
            <a:extLst>
              <a:ext uri="{FF2B5EF4-FFF2-40B4-BE49-F238E27FC236}">
                <a16:creationId xmlns:a16="http://schemas.microsoft.com/office/drawing/2014/main" id="{CC331B6C-8325-146B-E229-F45AFEFC98CC}"/>
              </a:ext>
            </a:extLst>
          </p:cNvPr>
          <p:cNvSpPr txBox="1"/>
          <p:nvPr/>
        </p:nvSpPr>
        <p:spPr>
          <a:xfrm>
            <a:off x="3872880" y="1209733"/>
            <a:ext cx="2088232"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H" sz="2000" b="0" dirty="0">
                <a:solidFill>
                  <a:srgbClr val="FF0000"/>
                </a:solidFill>
                <a:effectLst/>
                <a:latin typeface="+mn-lt"/>
                <a:ea typeface="DengXian" panose="02010600030101010101" pitchFamily="2" charset="-122"/>
              </a:rPr>
              <a:t>To be checked</a:t>
            </a:r>
          </a:p>
        </p:txBody>
      </p:sp>
      <p:pic>
        <p:nvPicPr>
          <p:cNvPr id="3" name="Picture 2">
            <a:extLst>
              <a:ext uri="{FF2B5EF4-FFF2-40B4-BE49-F238E27FC236}">
                <a16:creationId xmlns:a16="http://schemas.microsoft.com/office/drawing/2014/main" id="{1661FE21-A089-379C-C71A-5D5A9F8A368B}"/>
              </a:ext>
            </a:extLst>
          </p:cNvPr>
          <p:cNvPicPr>
            <a:picLocks noChangeAspect="1"/>
          </p:cNvPicPr>
          <p:nvPr/>
        </p:nvPicPr>
        <p:blipFill>
          <a:blip r:embed="rId3"/>
          <a:stretch>
            <a:fillRect/>
          </a:stretch>
        </p:blipFill>
        <p:spPr>
          <a:xfrm>
            <a:off x="165968" y="1628729"/>
            <a:ext cx="7772400" cy="4537345"/>
          </a:xfrm>
          <a:prstGeom prst="rect">
            <a:avLst/>
          </a:prstGeom>
        </p:spPr>
      </p:pic>
      <p:sp>
        <p:nvSpPr>
          <p:cNvPr id="14" name="TextBox 13">
            <a:extLst>
              <a:ext uri="{FF2B5EF4-FFF2-40B4-BE49-F238E27FC236}">
                <a16:creationId xmlns:a16="http://schemas.microsoft.com/office/drawing/2014/main" id="{0F1A346B-E66A-19C2-E571-AFEBBCD2AF17}"/>
              </a:ext>
            </a:extLst>
          </p:cNvPr>
          <p:cNvSpPr txBox="1"/>
          <p:nvPr/>
        </p:nvSpPr>
        <p:spPr>
          <a:xfrm>
            <a:off x="533400" y="6305490"/>
            <a:ext cx="8673231" cy="40011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CH" sz="2000" b="0" dirty="0">
                <a:solidFill>
                  <a:srgbClr val="FF0000"/>
                </a:solidFill>
                <a:effectLst/>
                <a:latin typeface="+mn-lt"/>
                <a:ea typeface="DengXian" panose="02010600030101010101" pitchFamily="2" charset="-122"/>
              </a:rPr>
              <a:t>LEP3 ~ 4.7x10</a:t>
            </a:r>
            <a:r>
              <a:rPr lang="en-CH" sz="2000" b="0" baseline="30000" dirty="0">
                <a:solidFill>
                  <a:srgbClr val="FF0000"/>
                </a:solidFill>
                <a:effectLst/>
                <a:latin typeface="+mn-lt"/>
                <a:ea typeface="DengXian" panose="02010600030101010101" pitchFamily="2" charset="-122"/>
              </a:rPr>
              <a:t>5</a:t>
            </a:r>
            <a:r>
              <a:rPr lang="en-CH" sz="2000" b="0" dirty="0">
                <a:solidFill>
                  <a:srgbClr val="FF0000"/>
                </a:solidFill>
                <a:effectLst/>
                <a:latin typeface="+mn-lt"/>
                <a:ea typeface="DengXian" panose="02010600030101010101" pitchFamily="2" charset="-122"/>
              </a:rPr>
              <a:t> H bosons (6 yrs 2 expts)</a:t>
            </a:r>
            <a:r>
              <a:rPr lang="en-CH" b="0" dirty="0">
                <a:solidFill>
                  <a:srgbClr val="FF0000"/>
                </a:solidFill>
                <a:ea typeface="DengXian" panose="02010600030101010101" pitchFamily="2" charset="-122"/>
              </a:rPr>
              <a:t> </a:t>
            </a:r>
            <a:r>
              <a:rPr lang="en-CH" sz="1800" b="0" dirty="0">
                <a:solidFill>
                  <a:schemeClr val="accent2"/>
                </a:solidFill>
                <a:effectLst/>
                <a:latin typeface="+mn-lt"/>
                <a:ea typeface="DengXian" panose="02010600030101010101" pitchFamily="2" charset="-122"/>
              </a:rPr>
              <a:t>cf FCC(ee) ~2.2</a:t>
            </a:r>
            <a:r>
              <a:rPr lang="en-CH" sz="1800" b="0" dirty="0">
                <a:solidFill>
                  <a:srgbClr val="FF0000"/>
                </a:solidFill>
                <a:effectLst/>
                <a:latin typeface="+mn-lt"/>
                <a:ea typeface="DengXian" panose="02010600030101010101" pitchFamily="2" charset="-122"/>
              </a:rPr>
              <a:t> </a:t>
            </a:r>
            <a:r>
              <a:rPr lang="en-CH" sz="1800" b="0" dirty="0">
                <a:solidFill>
                  <a:schemeClr val="accent2"/>
                </a:solidFill>
                <a:effectLst/>
                <a:latin typeface="+mn-lt"/>
                <a:ea typeface="DengXian" panose="02010600030101010101" pitchFamily="2" charset="-122"/>
              </a:rPr>
              <a:t>× 10</a:t>
            </a:r>
            <a:r>
              <a:rPr lang="en-CH" sz="1800" b="0" baseline="30000" dirty="0">
                <a:solidFill>
                  <a:schemeClr val="accent2"/>
                </a:solidFill>
                <a:effectLst/>
                <a:latin typeface="+mn-lt"/>
                <a:ea typeface="DengXian" panose="02010600030101010101" pitchFamily="2" charset="-122"/>
              </a:rPr>
              <a:t>6 </a:t>
            </a:r>
            <a:r>
              <a:rPr lang="en-CH" sz="1800" b="0" dirty="0">
                <a:solidFill>
                  <a:schemeClr val="accent2"/>
                </a:solidFill>
                <a:effectLst/>
                <a:latin typeface="+mn-lt"/>
                <a:ea typeface="DengXian" panose="02010600030101010101" pitchFamily="2" charset="-122"/>
              </a:rPr>
              <a:t>(3 yrs 4 expts) </a:t>
            </a:r>
            <a:endParaRPr lang="en-CH" dirty="0"/>
          </a:p>
        </p:txBody>
      </p:sp>
      <p:sp>
        <p:nvSpPr>
          <p:cNvPr id="8" name="TextBox 7">
            <a:extLst>
              <a:ext uri="{FF2B5EF4-FFF2-40B4-BE49-F238E27FC236}">
                <a16:creationId xmlns:a16="http://schemas.microsoft.com/office/drawing/2014/main" id="{B175F43D-935E-6F87-56EE-6E409246B179}"/>
              </a:ext>
            </a:extLst>
          </p:cNvPr>
          <p:cNvSpPr txBox="1"/>
          <p:nvPr/>
        </p:nvSpPr>
        <p:spPr>
          <a:xfrm>
            <a:off x="2504728" y="6047199"/>
            <a:ext cx="1368152" cy="276999"/>
          </a:xfrm>
          <a:prstGeom prst="rect">
            <a:avLst/>
          </a:prstGeom>
          <a:noFill/>
        </p:spPr>
        <p:txBody>
          <a:bodyPr wrap="square" rtlCol="0">
            <a:spAutoFit/>
          </a:bodyPr>
          <a:lstStyle/>
          <a:p>
            <a:r>
              <a:rPr lang="en-US" sz="1200" b="0" dirty="0">
                <a:solidFill>
                  <a:srgbClr val="FF0000"/>
                </a:solidFill>
              </a:rPr>
              <a:t>240 (</a:t>
            </a:r>
            <a:r>
              <a:rPr lang="en-CH" sz="1100" b="0" dirty="0">
                <a:solidFill>
                  <a:srgbClr val="FF0000"/>
                </a:solidFill>
                <a:effectLst/>
                <a:latin typeface="Times New Roman" panose="02020603050405020304" pitchFamily="18" charset="0"/>
                <a:ea typeface="DengXian" panose="02010600030101010101" pitchFamily="2" charset="-122"/>
              </a:rPr>
              <a:t>√(22/4.7)</a:t>
            </a:r>
            <a:r>
              <a:rPr lang="en-CH" sz="1200" b="0" dirty="0">
                <a:solidFill>
                  <a:srgbClr val="FF0000"/>
                </a:solidFill>
                <a:effectLst/>
              </a:rPr>
              <a:t> )</a:t>
            </a:r>
            <a:endParaRPr lang="en-US" sz="1200" b="0" dirty="0">
              <a:solidFill>
                <a:srgbClr val="FF0000"/>
              </a:solidFill>
            </a:endParaRPr>
          </a:p>
        </p:txBody>
      </p:sp>
    </p:spTree>
    <p:extLst>
      <p:ext uri="{BB962C8B-B14F-4D97-AF65-F5344CB8AC3E}">
        <p14:creationId xmlns:p14="http://schemas.microsoft.com/office/powerpoint/2010/main" val="1307636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F1BC2-2608-959B-9015-6F687BB3B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BDCE5-5FF4-AA89-A4F8-52AA080CB97A}"/>
              </a:ext>
            </a:extLst>
          </p:cNvPr>
          <p:cNvSpPr>
            <a:spLocks noGrp="1"/>
          </p:cNvSpPr>
          <p:nvPr>
            <p:ph type="title"/>
          </p:nvPr>
        </p:nvSpPr>
        <p:spPr/>
        <p:txBody>
          <a:bodyPr/>
          <a:lstStyle/>
          <a:p>
            <a:r>
              <a:rPr lang="en-CH" dirty="0"/>
              <a:t>E-W physics 1</a:t>
            </a:r>
          </a:p>
        </p:txBody>
      </p:sp>
      <p:sp>
        <p:nvSpPr>
          <p:cNvPr id="4" name="Date Placeholder 3">
            <a:extLst>
              <a:ext uri="{FF2B5EF4-FFF2-40B4-BE49-F238E27FC236}">
                <a16:creationId xmlns:a16="http://schemas.microsoft.com/office/drawing/2014/main" id="{18AC6801-68F1-2E79-5F43-E3E2BD254E02}"/>
              </a:ext>
            </a:extLst>
          </p:cNvPr>
          <p:cNvSpPr>
            <a:spLocks noGrp="1"/>
          </p:cNvSpPr>
          <p:nvPr>
            <p:ph type="dt" sz="half" idx="10"/>
          </p:nvPr>
        </p:nvSpPr>
        <p:spPr/>
        <p:txBody>
          <a:bodyPr/>
          <a:lstStyle/>
          <a:p>
            <a:pPr>
              <a:defRPr/>
            </a:pPr>
            <a:endParaRPr lang="en-US"/>
          </a:p>
        </p:txBody>
      </p:sp>
      <p:sp>
        <p:nvSpPr>
          <p:cNvPr id="6" name="Slide Number Placeholder 5">
            <a:extLst>
              <a:ext uri="{FF2B5EF4-FFF2-40B4-BE49-F238E27FC236}">
                <a16:creationId xmlns:a16="http://schemas.microsoft.com/office/drawing/2014/main" id="{39E533C8-346A-75AB-7AE7-5E8CA761D9AD}"/>
              </a:ext>
            </a:extLst>
          </p:cNvPr>
          <p:cNvSpPr>
            <a:spLocks noGrp="1"/>
          </p:cNvSpPr>
          <p:nvPr>
            <p:ph type="sldNum" sz="quarter" idx="12"/>
          </p:nvPr>
        </p:nvSpPr>
        <p:spPr/>
        <p:txBody>
          <a:bodyPr/>
          <a:lstStyle/>
          <a:p>
            <a:pPr>
              <a:defRPr/>
            </a:pPr>
            <a:fld id="{F65926A7-082C-7F44-B9C5-8689AE7B2BEF}" type="slidenum">
              <a:rPr lang="en-US" altLang="en-CH" smtClean="0"/>
              <a:pPr>
                <a:defRPr/>
              </a:pPr>
              <a:t>22</a:t>
            </a:fld>
            <a:endParaRPr lang="en-US" altLang="en-CH"/>
          </a:p>
        </p:txBody>
      </p:sp>
      <p:sp>
        <p:nvSpPr>
          <p:cNvPr id="8" name="TextBox 7">
            <a:extLst>
              <a:ext uri="{FF2B5EF4-FFF2-40B4-BE49-F238E27FC236}">
                <a16:creationId xmlns:a16="http://schemas.microsoft.com/office/drawing/2014/main" id="{29D268B4-3066-37B3-2D24-C9FB52F2B299}"/>
              </a:ext>
            </a:extLst>
          </p:cNvPr>
          <p:cNvSpPr txBox="1"/>
          <p:nvPr/>
        </p:nvSpPr>
        <p:spPr>
          <a:xfrm>
            <a:off x="56456" y="980728"/>
            <a:ext cx="9849544" cy="679481"/>
          </a:xfrm>
          <a:prstGeom prst="rect">
            <a:avLst/>
          </a:prstGeom>
          <a:noFill/>
        </p:spPr>
        <p:txBody>
          <a:bodyPr wrap="square">
            <a:spAutoFit/>
          </a:bodyPr>
          <a:lstStyle/>
          <a:p>
            <a:pPr algn="ctr">
              <a:lnSpc>
                <a:spcPct val="115000"/>
              </a:lnSpc>
              <a:spcBef>
                <a:spcPts val="600"/>
              </a:spcBef>
            </a:pPr>
            <a:r>
              <a:rPr lang="en-CH" sz="1800" b="0" dirty="0">
                <a:solidFill>
                  <a:srgbClr val="FF0000"/>
                </a:solidFill>
                <a:effectLst/>
                <a:latin typeface="+mn-lt"/>
                <a:ea typeface="DengXian" panose="02010600030101010101" pitchFamily="2" charset="-122"/>
              </a:rPr>
              <a:t>~1.7x10</a:t>
            </a:r>
            <a:r>
              <a:rPr lang="en-CH" sz="1800" b="0" baseline="30000" dirty="0">
                <a:solidFill>
                  <a:srgbClr val="FF0000"/>
                </a:solidFill>
                <a:effectLst/>
                <a:latin typeface="+mn-lt"/>
                <a:ea typeface="DengXian" panose="02010600030101010101" pitchFamily="2" charset="-122"/>
              </a:rPr>
              <a:t>12</a:t>
            </a:r>
            <a:r>
              <a:rPr lang="en-CH" sz="1800" b="0" dirty="0">
                <a:solidFill>
                  <a:srgbClr val="FF0000"/>
                </a:solidFill>
                <a:effectLst/>
                <a:latin typeface="+mn-lt"/>
                <a:ea typeface="DengXian" panose="02010600030101010101" pitchFamily="2" charset="-122"/>
              </a:rPr>
              <a:t> Z bosons (5 yrs at 91.2 GeV), and ~ 2.5×10</a:t>
            </a:r>
            <a:r>
              <a:rPr lang="en-CH" sz="1800" b="0" baseline="30000" dirty="0">
                <a:solidFill>
                  <a:srgbClr val="FF0000"/>
                </a:solidFill>
                <a:effectLst/>
                <a:latin typeface="+mn-lt"/>
                <a:ea typeface="DengXian" panose="02010600030101010101" pitchFamily="2" charset="-122"/>
              </a:rPr>
              <a:t>7</a:t>
            </a:r>
            <a:r>
              <a:rPr lang="en-CH" sz="1800" b="0" dirty="0">
                <a:solidFill>
                  <a:srgbClr val="FF0000"/>
                </a:solidFill>
                <a:effectLst/>
                <a:latin typeface="+mn-lt"/>
                <a:ea typeface="DengXian" panose="02010600030101010101" pitchFamily="2" charset="-122"/>
              </a:rPr>
              <a:t> WW pairs (2 </a:t>
            </a:r>
            <a:r>
              <a:rPr lang="en-CH" sz="1800" b="0" dirty="0">
                <a:solidFill>
                  <a:srgbClr val="FF0000"/>
                </a:solidFill>
                <a:latin typeface="+mn-lt"/>
                <a:ea typeface="DengXian" panose="02010600030101010101" pitchFamily="2" charset="-122"/>
              </a:rPr>
              <a:t>eff </a:t>
            </a:r>
            <a:r>
              <a:rPr lang="en-CH" sz="1800" b="0" dirty="0">
                <a:solidFill>
                  <a:srgbClr val="FF0000"/>
                </a:solidFill>
                <a:effectLst/>
                <a:latin typeface="+mn-lt"/>
                <a:ea typeface="DengXian" panose="02010600030101010101" pitchFamily="2" charset="-122"/>
              </a:rPr>
              <a:t>yrs at √s=163 GeV)</a:t>
            </a:r>
            <a:br>
              <a:rPr lang="en-CH" sz="1800" b="0" dirty="0">
                <a:solidFill>
                  <a:srgbClr val="FF0000"/>
                </a:solidFill>
                <a:effectLst/>
                <a:latin typeface="+mn-lt"/>
                <a:ea typeface="DengXian" panose="02010600030101010101" pitchFamily="2" charset="-122"/>
              </a:rPr>
            </a:br>
            <a:r>
              <a:rPr lang="en-CH" sz="1600" b="0" dirty="0">
                <a:solidFill>
                  <a:schemeClr val="accent2"/>
                </a:solidFill>
                <a:effectLst/>
                <a:latin typeface="+mn-lt"/>
                <a:ea typeface="DengXian" panose="02010600030101010101" pitchFamily="2" charset="-122"/>
              </a:rPr>
              <a:t>cf FCC(ee) ~6</a:t>
            </a:r>
            <a:r>
              <a:rPr lang="en-CH" sz="1600" b="0" dirty="0">
                <a:solidFill>
                  <a:srgbClr val="FF0000"/>
                </a:solidFill>
                <a:effectLst/>
                <a:latin typeface="+mn-lt"/>
                <a:ea typeface="DengXian" panose="02010600030101010101" pitchFamily="2" charset="-122"/>
              </a:rPr>
              <a:t> </a:t>
            </a:r>
            <a:r>
              <a:rPr lang="en-CH" sz="1600" b="0" dirty="0">
                <a:solidFill>
                  <a:schemeClr val="accent2"/>
                </a:solidFill>
                <a:effectLst/>
                <a:latin typeface="+mn-lt"/>
                <a:ea typeface="DengXian" panose="02010600030101010101" pitchFamily="2" charset="-122"/>
              </a:rPr>
              <a:t>× 10</a:t>
            </a:r>
            <a:r>
              <a:rPr lang="en-CH" sz="1600" b="0" baseline="30000" dirty="0">
                <a:solidFill>
                  <a:schemeClr val="accent2"/>
                </a:solidFill>
                <a:effectLst/>
                <a:latin typeface="+mn-lt"/>
                <a:ea typeface="DengXian" panose="02010600030101010101" pitchFamily="2" charset="-122"/>
              </a:rPr>
              <a:t>12</a:t>
            </a:r>
            <a:r>
              <a:rPr lang="en-CH" sz="1600" b="0" dirty="0">
                <a:solidFill>
                  <a:schemeClr val="accent2"/>
                </a:solidFill>
                <a:effectLst/>
                <a:latin typeface="+mn-lt"/>
                <a:ea typeface="DengXian" panose="02010600030101010101" pitchFamily="2" charset="-122"/>
              </a:rPr>
              <a:t> and ~1.5 × 10</a:t>
            </a:r>
            <a:r>
              <a:rPr lang="en-CH" sz="1600" b="0" baseline="30000" dirty="0">
                <a:solidFill>
                  <a:schemeClr val="accent2"/>
                </a:solidFill>
                <a:effectLst/>
                <a:latin typeface="+mn-lt"/>
                <a:ea typeface="DengXian" panose="02010600030101010101" pitchFamily="2" charset="-122"/>
              </a:rPr>
              <a:t>8</a:t>
            </a:r>
            <a:r>
              <a:rPr lang="en-CH" sz="1600" b="0" dirty="0">
                <a:solidFill>
                  <a:schemeClr val="accent2"/>
                </a:solidFill>
                <a:effectLst/>
                <a:latin typeface="+mn-lt"/>
                <a:ea typeface="DengXian" panose="02010600030101010101" pitchFamily="2" charset="-122"/>
              </a:rPr>
              <a:t> resp.</a:t>
            </a:r>
            <a:endParaRPr lang="en-CH" sz="1600" b="0" dirty="0">
              <a:solidFill>
                <a:schemeClr val="accent2"/>
              </a:solidFill>
              <a:latin typeface="+mn-lt"/>
            </a:endParaRPr>
          </a:p>
        </p:txBody>
      </p:sp>
      <p:sp>
        <p:nvSpPr>
          <p:cNvPr id="7" name="TextBox 6">
            <a:extLst>
              <a:ext uri="{FF2B5EF4-FFF2-40B4-BE49-F238E27FC236}">
                <a16:creationId xmlns:a16="http://schemas.microsoft.com/office/drawing/2014/main" id="{06C9DA6F-7DE1-D845-8B33-1E9EDEBA5F7E}"/>
              </a:ext>
            </a:extLst>
          </p:cNvPr>
          <p:cNvSpPr txBox="1"/>
          <p:nvPr/>
        </p:nvSpPr>
        <p:spPr>
          <a:xfrm>
            <a:off x="8070507" y="1736345"/>
            <a:ext cx="153738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H" sz="2000" b="0" dirty="0">
                <a:solidFill>
                  <a:srgbClr val="FF0000"/>
                </a:solidFill>
                <a:effectLst/>
                <a:latin typeface="+mn-lt"/>
                <a:ea typeface="DengXian" panose="02010600030101010101" pitchFamily="2" charset="-122"/>
              </a:rPr>
              <a:t>Preliminary</a:t>
            </a:r>
          </a:p>
        </p:txBody>
      </p:sp>
      <p:sp>
        <p:nvSpPr>
          <p:cNvPr id="11" name="TextBox 10">
            <a:extLst>
              <a:ext uri="{FF2B5EF4-FFF2-40B4-BE49-F238E27FC236}">
                <a16:creationId xmlns:a16="http://schemas.microsoft.com/office/drawing/2014/main" id="{142D8848-15E8-FA78-D651-0DF3B70D36EC}"/>
              </a:ext>
            </a:extLst>
          </p:cNvPr>
          <p:cNvSpPr txBox="1"/>
          <p:nvPr/>
        </p:nvSpPr>
        <p:spPr>
          <a:xfrm>
            <a:off x="7882087" y="3226669"/>
            <a:ext cx="1914225"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CH" sz="2000" b="0" dirty="0">
                <a:solidFill>
                  <a:srgbClr val="FF0000"/>
                </a:solidFill>
                <a:effectLst/>
                <a:latin typeface="+mn-lt"/>
                <a:ea typeface="DengXian" panose="02010600030101010101" pitchFamily="2" charset="-122"/>
              </a:rPr>
              <a:t>To be checked and updated</a:t>
            </a:r>
          </a:p>
        </p:txBody>
      </p:sp>
      <p:grpSp>
        <p:nvGrpSpPr>
          <p:cNvPr id="13" name="Group 12">
            <a:extLst>
              <a:ext uri="{FF2B5EF4-FFF2-40B4-BE49-F238E27FC236}">
                <a16:creationId xmlns:a16="http://schemas.microsoft.com/office/drawing/2014/main" id="{8CFE42E6-BA60-2A4C-AB41-B4470A5CB7FE}"/>
              </a:ext>
            </a:extLst>
          </p:cNvPr>
          <p:cNvGrpSpPr/>
          <p:nvPr/>
        </p:nvGrpSpPr>
        <p:grpSpPr>
          <a:xfrm>
            <a:off x="60920" y="1802737"/>
            <a:ext cx="7772400" cy="5100907"/>
            <a:chOff x="60920" y="1802737"/>
            <a:chExt cx="7772400" cy="5100907"/>
          </a:xfrm>
        </p:grpSpPr>
        <p:grpSp>
          <p:nvGrpSpPr>
            <p:cNvPr id="12" name="Group 11">
              <a:extLst>
                <a:ext uri="{FF2B5EF4-FFF2-40B4-BE49-F238E27FC236}">
                  <a16:creationId xmlns:a16="http://schemas.microsoft.com/office/drawing/2014/main" id="{840DC969-8736-72D9-F994-EBFDC9FF3E4B}"/>
                </a:ext>
              </a:extLst>
            </p:cNvPr>
            <p:cNvGrpSpPr/>
            <p:nvPr/>
          </p:nvGrpSpPr>
          <p:grpSpPr>
            <a:xfrm>
              <a:off x="60920" y="1802737"/>
              <a:ext cx="7772400" cy="5100907"/>
              <a:chOff x="-127500" y="1736345"/>
              <a:chExt cx="7772400" cy="5100907"/>
            </a:xfrm>
          </p:grpSpPr>
          <p:pic>
            <p:nvPicPr>
              <p:cNvPr id="10" name="Picture 9">
                <a:extLst>
                  <a:ext uri="{FF2B5EF4-FFF2-40B4-BE49-F238E27FC236}">
                    <a16:creationId xmlns:a16="http://schemas.microsoft.com/office/drawing/2014/main" id="{70CB1AE2-ADF1-17D8-32BD-A88CC5B89A24}"/>
                  </a:ext>
                </a:extLst>
              </p:cNvPr>
              <p:cNvPicPr>
                <a:picLocks noChangeAspect="1"/>
              </p:cNvPicPr>
              <p:nvPr/>
            </p:nvPicPr>
            <p:blipFill>
              <a:blip r:embed="rId2"/>
              <a:stretch>
                <a:fillRect/>
              </a:stretch>
            </p:blipFill>
            <p:spPr>
              <a:xfrm>
                <a:off x="-127500" y="1736345"/>
                <a:ext cx="7772400" cy="5100907"/>
              </a:xfrm>
              <a:prstGeom prst="rect">
                <a:avLst/>
              </a:prstGeom>
            </p:spPr>
          </p:pic>
          <p:sp>
            <p:nvSpPr>
              <p:cNvPr id="5" name="Rectangle 4">
                <a:extLst>
                  <a:ext uri="{FF2B5EF4-FFF2-40B4-BE49-F238E27FC236}">
                    <a16:creationId xmlns:a16="http://schemas.microsoft.com/office/drawing/2014/main" id="{63BFEFB1-CBFD-BEDC-2E44-CFE315B9DA9B}"/>
                  </a:ext>
                </a:extLst>
              </p:cNvPr>
              <p:cNvSpPr/>
              <p:nvPr/>
            </p:nvSpPr>
            <p:spPr bwMode="auto">
              <a:xfrm>
                <a:off x="1611312" y="5733256"/>
                <a:ext cx="533376" cy="7200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000" b="1" i="0" u="none" strike="noStrike" cap="none" normalizeH="0" baseline="0">
                  <a:ln>
                    <a:noFill/>
                  </a:ln>
                  <a:solidFill>
                    <a:schemeClr val="tx1"/>
                  </a:solidFill>
                  <a:effectLst/>
                  <a:latin typeface="Helvetica" charset="0"/>
                  <a:ea typeface="ＭＳ Ｐゴシック" charset="0"/>
                </a:endParaRPr>
              </a:p>
            </p:txBody>
          </p:sp>
        </p:grpSp>
        <p:sp>
          <p:nvSpPr>
            <p:cNvPr id="3" name="TextBox 2">
              <a:extLst>
                <a:ext uri="{FF2B5EF4-FFF2-40B4-BE49-F238E27FC236}">
                  <a16:creationId xmlns:a16="http://schemas.microsoft.com/office/drawing/2014/main" id="{5C739643-2A9C-EFE1-C571-296DE8997660}"/>
                </a:ext>
              </a:extLst>
            </p:cNvPr>
            <p:cNvSpPr txBox="1"/>
            <p:nvPr/>
          </p:nvSpPr>
          <p:spPr>
            <a:xfrm>
              <a:off x="1756858" y="5718448"/>
              <a:ext cx="675862" cy="230832"/>
            </a:xfrm>
            <a:prstGeom prst="rect">
              <a:avLst/>
            </a:prstGeom>
            <a:noFill/>
          </p:spPr>
          <p:txBody>
            <a:bodyPr wrap="square" rtlCol="0">
              <a:spAutoFit/>
            </a:bodyPr>
            <a:lstStyle/>
            <a:p>
              <a:pPr algn="r"/>
              <a:r>
                <a:rPr lang="en-CH" sz="900" b="0" dirty="0"/>
                <a:t>2920</a:t>
              </a:r>
            </a:p>
          </p:txBody>
        </p:sp>
      </p:grpSp>
    </p:spTree>
    <p:extLst>
      <p:ext uri="{BB962C8B-B14F-4D97-AF65-F5344CB8AC3E}">
        <p14:creationId xmlns:p14="http://schemas.microsoft.com/office/powerpoint/2010/main" val="333265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48B9D12C-1594-7FDD-DDF0-CC001F0B8918}"/>
              </a:ext>
            </a:extLst>
          </p:cNvPr>
          <p:cNvSpPr>
            <a:spLocks noGrp="1" noChangeArrowheads="1"/>
          </p:cNvSpPr>
          <p:nvPr>
            <p:ph type="title"/>
          </p:nvPr>
        </p:nvSpPr>
        <p:spPr/>
        <p:txBody>
          <a:bodyPr/>
          <a:lstStyle/>
          <a:p>
            <a:r>
              <a:rPr lang="en-CH" altLang="en-CH" dirty="0"/>
              <a:t>Cost</a:t>
            </a:r>
          </a:p>
        </p:txBody>
      </p:sp>
      <p:sp>
        <p:nvSpPr>
          <p:cNvPr id="34818" name="Date Placeholder 3">
            <a:extLst>
              <a:ext uri="{FF2B5EF4-FFF2-40B4-BE49-F238E27FC236}">
                <a16:creationId xmlns:a16="http://schemas.microsoft.com/office/drawing/2014/main" id="{87C1DE56-EDDD-95F0-9C30-C0BE50E715F4}"/>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4820" name="Slide Number Placeholder 5">
            <a:extLst>
              <a:ext uri="{FF2B5EF4-FFF2-40B4-BE49-F238E27FC236}">
                <a16:creationId xmlns:a16="http://schemas.microsoft.com/office/drawing/2014/main" id="{F5F405D1-FA76-1AE8-E348-6EA630703C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96745C75-FB6A-B341-996A-1FE5D29BB724}" type="slidenum">
              <a:rPr lang="en-US" altLang="en-CH" sz="800" b="0" smtClean="0"/>
              <a:pPr/>
              <a:t>23</a:t>
            </a:fld>
            <a:endParaRPr lang="en-US" altLang="en-CH" sz="800" b="0"/>
          </a:p>
        </p:txBody>
      </p:sp>
      <p:sp>
        <p:nvSpPr>
          <p:cNvPr id="3" name="TextBox 2">
            <a:extLst>
              <a:ext uri="{FF2B5EF4-FFF2-40B4-BE49-F238E27FC236}">
                <a16:creationId xmlns:a16="http://schemas.microsoft.com/office/drawing/2014/main" id="{98E8E808-87AD-264A-7EEC-1DECD3B7B8E2}"/>
              </a:ext>
            </a:extLst>
          </p:cNvPr>
          <p:cNvSpPr txBox="1"/>
          <p:nvPr/>
        </p:nvSpPr>
        <p:spPr>
          <a:xfrm>
            <a:off x="392968" y="4350583"/>
            <a:ext cx="9384568" cy="2246769"/>
          </a:xfrm>
          <a:prstGeom prst="rect">
            <a:avLst/>
          </a:prstGeom>
          <a:noFill/>
        </p:spPr>
        <p:txBody>
          <a:bodyPr wrap="square">
            <a:spAutoFit/>
          </a:bodyPr>
          <a:lstStyle/>
          <a:p>
            <a:pPr>
              <a:defRPr/>
            </a:pPr>
            <a:r>
              <a:rPr lang="en-IT" sz="1800" b="0">
                <a:solidFill>
                  <a:schemeClr val="accent6">
                    <a:lumMod val="75000"/>
                  </a:schemeClr>
                </a:solidFill>
                <a:latin typeface="+mn-lt"/>
              </a:rPr>
              <a:t>With </a:t>
            </a:r>
            <a:r>
              <a:rPr lang="en-GB" sz="1800" b="0" dirty="0">
                <a:solidFill>
                  <a:schemeClr val="accent6">
                    <a:lumMod val="75000"/>
                  </a:schemeClr>
                </a:solidFill>
                <a:latin typeface="+mn-lt"/>
              </a:rPr>
              <a:t>assumed </a:t>
            </a:r>
            <a:r>
              <a:rPr lang="en-IT" sz="1800" b="0">
                <a:solidFill>
                  <a:schemeClr val="accent6">
                    <a:lumMod val="75000"/>
                  </a:schemeClr>
                </a:solidFill>
                <a:latin typeface="+mn-lt"/>
              </a:rPr>
              <a:t>schedule</a:t>
            </a:r>
            <a:r>
              <a:rPr lang="en-GB" sz="1800" b="0" dirty="0">
                <a:solidFill>
                  <a:schemeClr val="accent6">
                    <a:lumMod val="75000"/>
                  </a:schemeClr>
                </a:solidFill>
                <a:latin typeface="+mn-lt"/>
              </a:rPr>
              <a:t> (see next)</a:t>
            </a:r>
            <a:r>
              <a:rPr lang="en-IT" sz="1800" b="0">
                <a:solidFill>
                  <a:schemeClr val="accent6">
                    <a:lumMod val="75000"/>
                  </a:schemeClr>
                </a:solidFill>
                <a:latin typeface="+mn-lt"/>
              </a:rPr>
              <a:t> LEP3 cost would be well within the standard CERN budget, allowing </a:t>
            </a:r>
            <a:r>
              <a:rPr lang="en-GB" sz="1800" b="0" dirty="0">
                <a:solidFill>
                  <a:schemeClr val="accent6">
                    <a:lumMod val="75000"/>
                  </a:schemeClr>
                </a:solidFill>
                <a:latin typeface="+mn-lt"/>
              </a:rPr>
              <a:t>pursuit of </a:t>
            </a:r>
            <a:r>
              <a:rPr lang="en-IT" sz="1800" b="0">
                <a:solidFill>
                  <a:schemeClr val="accent6">
                    <a:lumMod val="75000"/>
                  </a:schemeClr>
                </a:solidFill>
                <a:latin typeface="+mn-lt"/>
              </a:rPr>
              <a:t>other future</a:t>
            </a:r>
            <a:r>
              <a:rPr lang="en-GB" sz="1800" b="0" dirty="0">
                <a:solidFill>
                  <a:schemeClr val="accent6">
                    <a:lumMod val="75000"/>
                  </a:schemeClr>
                </a:solidFill>
                <a:latin typeface="+mn-lt"/>
              </a:rPr>
              <a:t>-</a:t>
            </a:r>
            <a:r>
              <a:rPr lang="en-IT" sz="1800" b="0">
                <a:solidFill>
                  <a:schemeClr val="accent6">
                    <a:lumMod val="75000"/>
                  </a:schemeClr>
                </a:solidFill>
                <a:latin typeface="+mn-lt"/>
              </a:rPr>
              <a:t>oriented initiatives </a:t>
            </a:r>
            <a:r>
              <a:rPr lang="en-GB" sz="1800" b="0" dirty="0">
                <a:solidFill>
                  <a:schemeClr val="accent6">
                    <a:lumMod val="75000"/>
                  </a:schemeClr>
                </a:solidFill>
                <a:latin typeface="+mn-lt"/>
              </a:rPr>
              <a:t>[</a:t>
            </a:r>
            <a:r>
              <a:rPr lang="en-IT" sz="1800" b="0">
                <a:solidFill>
                  <a:schemeClr val="accent6">
                    <a:lumMod val="75000"/>
                  </a:schemeClr>
                </a:solidFill>
                <a:latin typeface="+mn-lt"/>
              </a:rPr>
              <a:t>e.g. </a:t>
            </a:r>
            <a:r>
              <a:rPr lang="en-GB" sz="1800" b="0" dirty="0">
                <a:solidFill>
                  <a:schemeClr val="accent6">
                    <a:lumMod val="75000"/>
                  </a:schemeClr>
                </a:solidFill>
                <a:latin typeface="+mn-lt"/>
              </a:rPr>
              <a:t>R&amp;D on rf cavities (high gradient, low power), high-field magnets, </a:t>
            </a:r>
            <a:r>
              <a:rPr lang="en-IT" sz="1800" b="0">
                <a:solidFill>
                  <a:schemeClr val="accent6">
                    <a:lumMod val="75000"/>
                  </a:schemeClr>
                </a:solidFill>
                <a:latin typeface="+mn-lt"/>
              </a:rPr>
              <a:t>muon collider demonstrator</a:t>
            </a:r>
            <a:r>
              <a:rPr lang="en-GB" sz="1800" b="0" dirty="0">
                <a:solidFill>
                  <a:schemeClr val="accent6">
                    <a:lumMod val="75000"/>
                  </a:schemeClr>
                </a:solidFill>
                <a:latin typeface="+mn-lt"/>
              </a:rPr>
              <a:t>]</a:t>
            </a:r>
            <a:endParaRPr lang="en-IT" sz="1800" b="0">
              <a:solidFill>
                <a:schemeClr val="accent6">
                  <a:lumMod val="75000"/>
                </a:schemeClr>
              </a:solidFill>
              <a:latin typeface="+mn-lt"/>
            </a:endParaRPr>
          </a:p>
          <a:p>
            <a:pPr>
              <a:defRPr/>
            </a:pPr>
            <a:r>
              <a:rPr lang="en-CH" sz="1600" kern="100" dirty="0">
                <a:latin typeface="+mn-lt"/>
                <a:ea typeface="DengXian" panose="02010600030101010101" pitchFamily="2" charset="-122"/>
                <a:cs typeface="Arial" panose="020B0604020202020204" pitchFamily="34" charset="0"/>
              </a:rPr>
              <a:t>Cost:</a:t>
            </a:r>
            <a:r>
              <a:rPr lang="en-CH" sz="1600" b="0" kern="100" dirty="0">
                <a:latin typeface="+mn-lt"/>
                <a:ea typeface="DengXian" panose="02010600030101010101" pitchFamily="2" charset="-122"/>
                <a:cs typeface="Arial" panose="020B0604020202020204" pitchFamily="34" charset="0"/>
              </a:rPr>
              <a:t> assumes careful removal of LHC machine in case it is needed later as an injector.</a:t>
            </a:r>
          </a:p>
          <a:p>
            <a:pPr>
              <a:defRPr/>
            </a:pPr>
            <a:r>
              <a:rPr lang="en-CH" sz="1600" kern="100" dirty="0">
                <a:latin typeface="+mn-lt"/>
                <a:ea typeface="DengXian" panose="02010600030101010101" pitchFamily="2" charset="-122"/>
                <a:cs typeface="Arial" panose="020B0604020202020204" pitchFamily="34" charset="0"/>
              </a:rPr>
              <a:t>Funding</a:t>
            </a:r>
            <a:r>
              <a:rPr lang="en-CH" sz="1600" b="0" kern="100" dirty="0">
                <a:latin typeface="+mn-lt"/>
                <a:ea typeface="DengXian" panose="02010600030101010101" pitchFamily="2" charset="-122"/>
                <a:cs typeface="Arial" panose="020B0604020202020204" pitchFamily="34" charset="0"/>
              </a:rPr>
              <a:t> assumes CBD paid off by 2035; 250 (350) MCHF saved/year when only running HL-LHC (when in shutdown).</a:t>
            </a:r>
          </a:p>
          <a:p>
            <a:pPr>
              <a:defRPr/>
            </a:pPr>
            <a:endParaRPr lang="en-CH" b="0" kern="100" dirty="0">
              <a:solidFill>
                <a:schemeClr val="accent2"/>
              </a:solidFill>
              <a:latin typeface="+mn-lt"/>
              <a:ea typeface="DengXian" panose="02010600030101010101" pitchFamily="2" charset="-122"/>
              <a:cs typeface="Arial" panose="020B0604020202020204" pitchFamily="34" charset="0"/>
            </a:endParaRPr>
          </a:p>
          <a:p>
            <a:pPr>
              <a:defRPr/>
            </a:pPr>
            <a:r>
              <a:rPr lang="en-CH" sz="1800" kern="100" dirty="0">
                <a:solidFill>
                  <a:schemeClr val="accent2"/>
                </a:solidFill>
                <a:latin typeface="+mn-lt"/>
                <a:ea typeface="DengXian" panose="02010600030101010101" pitchFamily="2" charset="-122"/>
                <a:cs typeface="Arial" panose="020B0604020202020204" pitchFamily="34" charset="0"/>
              </a:rPr>
              <a:t>Sustainability is an important issue: </a:t>
            </a:r>
            <a:r>
              <a:rPr lang="en-CH" sz="1800" b="0" kern="100" dirty="0">
                <a:solidFill>
                  <a:schemeClr val="accent2"/>
                </a:solidFill>
                <a:latin typeface="+mn-lt"/>
                <a:ea typeface="DengXian" panose="02010600030101010101" pitchFamily="2" charset="-122"/>
                <a:cs typeface="Arial" panose="020B0604020202020204" pitchFamily="34" charset="0"/>
              </a:rPr>
              <a:t>use ideas/proposals from the other projects</a:t>
            </a:r>
            <a:endParaRPr lang="en-CH" sz="1800" b="0" dirty="0"/>
          </a:p>
        </p:txBody>
      </p:sp>
      <p:sp>
        <p:nvSpPr>
          <p:cNvPr id="34823" name="TextBox 3">
            <a:extLst>
              <a:ext uri="{FF2B5EF4-FFF2-40B4-BE49-F238E27FC236}">
                <a16:creationId xmlns:a16="http://schemas.microsoft.com/office/drawing/2014/main" id="{3010A3AC-344A-DC95-AC0B-31B512B8577D}"/>
              </a:ext>
            </a:extLst>
          </p:cNvPr>
          <p:cNvSpPr txBox="1">
            <a:spLocks noChangeArrowheads="1"/>
          </p:cNvSpPr>
          <p:nvPr/>
        </p:nvSpPr>
        <p:spPr bwMode="auto">
          <a:xfrm>
            <a:off x="0" y="1074024"/>
            <a:ext cx="97775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gn="ctr"/>
            <a:r>
              <a:rPr lang="en-CH" altLang="en-CH" b="0" dirty="0">
                <a:solidFill>
                  <a:schemeClr val="accent2"/>
                </a:solidFill>
                <a:ea typeface="DengXian" panose="02010600030101010101" pitchFamily="2" charset="-122"/>
              </a:rPr>
              <a:t>Use the FCCee costing methodology.</a:t>
            </a:r>
          </a:p>
          <a:p>
            <a:pPr algn="ctr"/>
            <a:r>
              <a:rPr lang="en-CH" altLang="en-CH" b="0" dirty="0">
                <a:solidFill>
                  <a:schemeClr val="accent2"/>
                </a:solidFill>
                <a:ea typeface="DengXian" panose="02010600030101010101" pitchFamily="2" charset="-122"/>
              </a:rPr>
              <a:t>Costs scaled from FCC(ee) MTR costs: scaled according to numbers of components required</a:t>
            </a:r>
            <a:endParaRPr lang="en-CH" altLang="en-CH" dirty="0"/>
          </a:p>
        </p:txBody>
      </p:sp>
      <p:pic>
        <p:nvPicPr>
          <p:cNvPr id="4" name="Picture 3">
            <a:extLst>
              <a:ext uri="{FF2B5EF4-FFF2-40B4-BE49-F238E27FC236}">
                <a16:creationId xmlns:a16="http://schemas.microsoft.com/office/drawing/2014/main" id="{B63C373D-9F1B-B116-3B51-05F650C8539E}"/>
              </a:ext>
            </a:extLst>
          </p:cNvPr>
          <p:cNvPicPr>
            <a:picLocks noChangeAspect="1"/>
          </p:cNvPicPr>
          <p:nvPr/>
        </p:nvPicPr>
        <p:blipFill>
          <a:blip r:embed="rId2"/>
          <a:stretch>
            <a:fillRect/>
          </a:stretch>
        </p:blipFill>
        <p:spPr>
          <a:xfrm>
            <a:off x="374257" y="1994348"/>
            <a:ext cx="4153686" cy="2251030"/>
          </a:xfrm>
          <a:prstGeom prst="rect">
            <a:avLst/>
          </a:prstGeom>
        </p:spPr>
      </p:pic>
      <p:pic>
        <p:nvPicPr>
          <p:cNvPr id="5" name="Picture 4">
            <a:extLst>
              <a:ext uri="{FF2B5EF4-FFF2-40B4-BE49-F238E27FC236}">
                <a16:creationId xmlns:a16="http://schemas.microsoft.com/office/drawing/2014/main" id="{9584D0C8-42A9-C745-329E-A9C6A37DB50A}"/>
              </a:ext>
            </a:extLst>
          </p:cNvPr>
          <p:cNvPicPr>
            <a:picLocks noChangeAspect="1"/>
          </p:cNvPicPr>
          <p:nvPr/>
        </p:nvPicPr>
        <p:blipFill>
          <a:blip r:embed="rId3"/>
          <a:stretch>
            <a:fillRect/>
          </a:stretch>
        </p:blipFill>
        <p:spPr>
          <a:xfrm>
            <a:off x="5064045" y="1988840"/>
            <a:ext cx="4153686" cy="227782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A6E0652F-7015-14D1-13C6-3EC437C91E20}"/>
              </a:ext>
            </a:extLst>
          </p:cNvPr>
          <p:cNvSpPr>
            <a:spLocks noGrp="1" noChangeArrowheads="1"/>
          </p:cNvSpPr>
          <p:nvPr>
            <p:ph type="title"/>
          </p:nvPr>
        </p:nvSpPr>
        <p:spPr>
          <a:xfrm>
            <a:off x="826192" y="404664"/>
            <a:ext cx="8642920" cy="457200"/>
          </a:xfrm>
        </p:spPr>
        <p:txBody>
          <a:bodyPr/>
          <a:lstStyle/>
          <a:p>
            <a:r>
              <a:rPr lang="en-CH" altLang="en-CH" dirty="0"/>
              <a:t>Example: Shutdown Schedule: After LHC stops</a:t>
            </a:r>
          </a:p>
        </p:txBody>
      </p:sp>
      <p:sp>
        <p:nvSpPr>
          <p:cNvPr id="35842" name="Date Placeholder 3">
            <a:extLst>
              <a:ext uri="{FF2B5EF4-FFF2-40B4-BE49-F238E27FC236}">
                <a16:creationId xmlns:a16="http://schemas.microsoft.com/office/drawing/2014/main" id="{19CF849C-BDC6-5D3F-8DFB-466C22BFBAF9}"/>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5844" name="Slide Number Placeholder 5">
            <a:extLst>
              <a:ext uri="{FF2B5EF4-FFF2-40B4-BE49-F238E27FC236}">
                <a16:creationId xmlns:a16="http://schemas.microsoft.com/office/drawing/2014/main" id="{550CD7A4-F2A6-8622-3369-7406772AD2C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ADABC7F1-CD76-F54E-B455-2BA5D0B6682F}" type="slidenum">
              <a:rPr lang="en-US" altLang="en-CH" sz="800" b="0" smtClean="0"/>
              <a:pPr/>
              <a:t>24</a:t>
            </a:fld>
            <a:endParaRPr lang="en-US" altLang="en-CH" sz="800" b="0"/>
          </a:p>
        </p:txBody>
      </p:sp>
      <p:pic>
        <p:nvPicPr>
          <p:cNvPr id="2" name="Picture 1">
            <a:extLst>
              <a:ext uri="{FF2B5EF4-FFF2-40B4-BE49-F238E27FC236}">
                <a16:creationId xmlns:a16="http://schemas.microsoft.com/office/drawing/2014/main" id="{70A3227F-0CBB-E3E0-B256-A9C6BF0C6BF5}"/>
              </a:ext>
            </a:extLst>
          </p:cNvPr>
          <p:cNvPicPr>
            <a:picLocks noChangeAspect="1"/>
          </p:cNvPicPr>
          <p:nvPr/>
        </p:nvPicPr>
        <p:blipFill>
          <a:blip r:embed="rId3"/>
          <a:stretch>
            <a:fillRect/>
          </a:stretch>
        </p:blipFill>
        <p:spPr>
          <a:xfrm>
            <a:off x="224193" y="1186804"/>
            <a:ext cx="9457613" cy="513217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94E6E690-607C-6089-8C2C-E28379DB6A77}"/>
              </a:ext>
            </a:extLst>
          </p:cNvPr>
          <p:cNvSpPr>
            <a:spLocks noGrp="1" noChangeArrowheads="1"/>
          </p:cNvSpPr>
          <p:nvPr>
            <p:ph type="title"/>
          </p:nvPr>
        </p:nvSpPr>
        <p:spPr/>
        <p:txBody>
          <a:bodyPr/>
          <a:lstStyle/>
          <a:p>
            <a:r>
              <a:rPr lang="en-CH" altLang="en-CH" dirty="0"/>
              <a:t>Possibilities: The Future Beyond LEP3</a:t>
            </a:r>
          </a:p>
        </p:txBody>
      </p:sp>
      <p:sp>
        <p:nvSpPr>
          <p:cNvPr id="36866" name="Date Placeholder 3">
            <a:extLst>
              <a:ext uri="{FF2B5EF4-FFF2-40B4-BE49-F238E27FC236}">
                <a16:creationId xmlns:a16="http://schemas.microsoft.com/office/drawing/2014/main" id="{F6827C8E-FE07-997D-AA67-31C00AC4E558}"/>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6868" name="Slide Number Placeholder 5">
            <a:extLst>
              <a:ext uri="{FF2B5EF4-FFF2-40B4-BE49-F238E27FC236}">
                <a16:creationId xmlns:a16="http://schemas.microsoft.com/office/drawing/2014/main" id="{FA0B8F11-03D2-1136-7DD0-EBB85725E0A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9444897E-14E7-AB48-9236-77F04460795C}" type="slidenum">
              <a:rPr lang="en-US" altLang="en-CH" sz="800" b="0" smtClean="0"/>
              <a:pPr/>
              <a:t>25</a:t>
            </a:fld>
            <a:endParaRPr lang="en-US" altLang="en-CH" sz="800" b="0"/>
          </a:p>
        </p:txBody>
      </p:sp>
      <p:sp>
        <p:nvSpPr>
          <p:cNvPr id="8" name="TextBox 7">
            <a:extLst>
              <a:ext uri="{FF2B5EF4-FFF2-40B4-BE49-F238E27FC236}">
                <a16:creationId xmlns:a16="http://schemas.microsoft.com/office/drawing/2014/main" id="{214947D8-4B34-06A0-39E3-8B50D35C102E}"/>
              </a:ext>
            </a:extLst>
          </p:cNvPr>
          <p:cNvSpPr txBox="1"/>
          <p:nvPr/>
        </p:nvSpPr>
        <p:spPr>
          <a:xfrm>
            <a:off x="204030" y="1381054"/>
            <a:ext cx="9505950" cy="922337"/>
          </a:xfrm>
          <a:prstGeom prst="rect">
            <a:avLst/>
          </a:prstGeom>
          <a:noFill/>
        </p:spPr>
        <p:txBody>
          <a:bodyPr>
            <a:spAutoFit/>
          </a:bodyPr>
          <a:lstStyle/>
          <a:p>
            <a:pPr>
              <a:defRPr/>
            </a:pPr>
            <a:r>
              <a:rPr lang="en-CH" sz="1800" b="0" dirty="0">
                <a:solidFill>
                  <a:schemeClr val="accent2"/>
                </a:solidFill>
                <a:latin typeface="+mj-lt"/>
                <a:ea typeface="DengXian" panose="02010600030101010101" pitchFamily="2" charset="-122"/>
              </a:rPr>
              <a:t>If FCC(ee) is built then a ~100 TeV hadron collider would be the obvious next step. </a:t>
            </a:r>
          </a:p>
          <a:p>
            <a:pPr>
              <a:defRPr/>
            </a:pPr>
            <a:r>
              <a:rPr lang="en-CH" sz="1800" dirty="0">
                <a:solidFill>
                  <a:schemeClr val="accent2"/>
                </a:solidFill>
                <a:latin typeface="+mj-lt"/>
                <a:ea typeface="DengXian" panose="02010600030101010101" pitchFamily="2" charset="-122"/>
              </a:rPr>
              <a:t>R&amp;D Goal: Develop high field magnets - followed by the setting up for industrial production to provide solid cost estimates. </a:t>
            </a:r>
            <a:endParaRPr lang="en-CH" sz="1800" dirty="0">
              <a:solidFill>
                <a:schemeClr val="accent2"/>
              </a:solidFill>
              <a:latin typeface="+mj-lt"/>
            </a:endParaRPr>
          </a:p>
        </p:txBody>
      </p:sp>
      <p:sp>
        <p:nvSpPr>
          <p:cNvPr id="10" name="TextBox 9">
            <a:extLst>
              <a:ext uri="{FF2B5EF4-FFF2-40B4-BE49-F238E27FC236}">
                <a16:creationId xmlns:a16="http://schemas.microsoft.com/office/drawing/2014/main" id="{29770E6C-DA47-E4E0-854B-555D63552730}"/>
              </a:ext>
            </a:extLst>
          </p:cNvPr>
          <p:cNvSpPr txBox="1"/>
          <p:nvPr/>
        </p:nvSpPr>
        <p:spPr>
          <a:xfrm>
            <a:off x="204030" y="2303391"/>
            <a:ext cx="9290050" cy="3888180"/>
          </a:xfrm>
          <a:prstGeom prst="rect">
            <a:avLst/>
          </a:prstGeom>
          <a:noFill/>
        </p:spPr>
        <p:txBody>
          <a:bodyPr>
            <a:spAutoFit/>
          </a:bodyPr>
          <a:lstStyle/>
          <a:p>
            <a:pPr>
              <a:lnSpc>
                <a:spcPct val="115000"/>
              </a:lnSpc>
              <a:spcAft>
                <a:spcPts val="800"/>
              </a:spcAft>
              <a:defRPr/>
            </a:pPr>
            <a:r>
              <a:rPr lang="en-CH" sz="1800" b="0" kern="100" dirty="0">
                <a:solidFill>
                  <a:schemeClr val="accent2"/>
                </a:solidFill>
                <a:latin typeface="+mj-lt"/>
                <a:ea typeface="DengXian" panose="02010600030101010101" pitchFamily="2" charset="-122"/>
                <a:cs typeface="Arial" panose="020B0604020202020204" pitchFamily="34" charset="0"/>
              </a:rPr>
              <a:t>Muon colliders could provide another approach to reach constituent com energies of 10 TeV or above.</a:t>
            </a:r>
            <a:br>
              <a:rPr lang="en-CH" sz="1800" b="0" kern="100" dirty="0">
                <a:solidFill>
                  <a:schemeClr val="accent2"/>
                </a:solidFill>
                <a:latin typeface="+mj-lt"/>
                <a:ea typeface="DengXian" panose="02010600030101010101" pitchFamily="2" charset="-122"/>
                <a:cs typeface="Arial" panose="020B0604020202020204" pitchFamily="34" charset="0"/>
              </a:rPr>
            </a:br>
            <a:r>
              <a:rPr lang="en-CH" sz="1800" kern="100" dirty="0">
                <a:solidFill>
                  <a:schemeClr val="accent2"/>
                </a:solidFill>
                <a:latin typeface="+mj-lt"/>
                <a:ea typeface="DengXian" panose="02010600030101010101" pitchFamily="2" charset="-122"/>
                <a:cs typeface="Arial" panose="020B0604020202020204" pitchFamily="34" charset="0"/>
              </a:rPr>
              <a:t>R&amp;D Goal: on muon colliders with along-the-way milestones that still deliver physics as the R&amp;D progresses – e.g. muon driven neutrino beams for experiments such as nuSTORM or those on neutrino/antineutrino factories.</a:t>
            </a:r>
          </a:p>
          <a:p>
            <a:pPr>
              <a:lnSpc>
                <a:spcPct val="115000"/>
              </a:lnSpc>
              <a:spcAft>
                <a:spcPts val="800"/>
              </a:spcAft>
              <a:defRPr/>
            </a:pPr>
            <a:r>
              <a:rPr lang="en-CH" sz="1800" kern="100" dirty="0">
                <a:solidFill>
                  <a:srgbClr val="FF0000"/>
                </a:solidFill>
                <a:latin typeface="+mj-lt"/>
                <a:ea typeface="DengXian" panose="02010600030101010101" pitchFamily="2" charset="-122"/>
                <a:cs typeface="Arial" panose="020B0604020202020204" pitchFamily="34" charset="0"/>
              </a:rPr>
              <a:t>After LEP3 </a:t>
            </a:r>
            <a:r>
              <a:rPr lang="en-CH" sz="1800" b="0" kern="100" dirty="0">
                <a:solidFill>
                  <a:schemeClr val="accent2"/>
                </a:solidFill>
                <a:latin typeface="+mj-lt"/>
                <a:ea typeface="DengXian" panose="02010600030101010101" pitchFamily="2" charset="-122"/>
                <a:cs typeface="Arial" panose="020B0604020202020204" pitchFamily="34" charset="0"/>
              </a:rPr>
              <a:t>(i.e. after around 30 years from today) perhaps via a worldwide strategy.</a:t>
            </a:r>
          </a:p>
          <a:p>
            <a:pPr>
              <a:lnSpc>
                <a:spcPct val="115000"/>
              </a:lnSpc>
              <a:spcAft>
                <a:spcPts val="800"/>
              </a:spcAft>
              <a:defRPr/>
            </a:pPr>
            <a:r>
              <a:rPr lang="en-CH" sz="1800" b="0" kern="100" dirty="0">
                <a:solidFill>
                  <a:schemeClr val="accent2"/>
                </a:solidFill>
                <a:latin typeface="+mj-lt"/>
                <a:ea typeface="DengXian" panose="02010600030101010101" pitchFamily="2" charset="-122"/>
                <a:cs typeface="Arial" panose="020B0604020202020204" pitchFamily="34" charset="0"/>
              </a:rPr>
              <a:t>If R&amp;D on high field magnets is successfiul and their construction cost and production capacity are known and appear affordable, then a decision could be made to go to a higher energy hadron machine FCC(hh) (~100 TeV).</a:t>
            </a:r>
          </a:p>
          <a:p>
            <a:pPr>
              <a:lnSpc>
                <a:spcPct val="115000"/>
              </a:lnSpc>
              <a:spcAft>
                <a:spcPts val="800"/>
              </a:spcAft>
              <a:defRPr/>
            </a:pPr>
            <a:r>
              <a:rPr lang="en-CH" sz="1800" b="0" kern="100" dirty="0">
                <a:solidFill>
                  <a:schemeClr val="accent2"/>
                </a:solidFill>
                <a:latin typeface="+mj-lt"/>
                <a:ea typeface="DengXian" panose="02010600030101010101" pitchFamily="2" charset="-122"/>
                <a:cs typeface="Arial" panose="020B0604020202020204" pitchFamily="34" charset="0"/>
              </a:rPr>
              <a:t>If R&amp;D on a muon collider is successful, then t</a:t>
            </a:r>
            <a:r>
              <a:rPr lang="en-GB" sz="1800" b="0" kern="100" dirty="0">
                <a:solidFill>
                  <a:schemeClr val="accent2"/>
                </a:solidFill>
                <a:latin typeface="+mj-lt"/>
                <a:ea typeface="DengXian" panose="02010600030101010101" pitchFamily="2" charset="-122"/>
                <a:cs typeface="Arial" panose="020B0604020202020204" pitchFamily="34" charset="0"/>
              </a:rPr>
              <a:t>he</a:t>
            </a:r>
            <a:r>
              <a:rPr lang="en-CH" sz="1800" b="0" kern="100" dirty="0">
                <a:solidFill>
                  <a:schemeClr val="accent2"/>
                </a:solidFill>
                <a:latin typeface="+mj-lt"/>
                <a:ea typeface="DengXian" panose="02010600030101010101" pitchFamily="2" charset="-122"/>
                <a:cs typeface="Arial" panose="020B0604020202020204" pitchFamily="34" charset="0"/>
              </a:rPr>
              <a:t> option to go to a Muon Collider in t</a:t>
            </a:r>
            <a:r>
              <a:rPr lang="en-GB" sz="1800" b="0" kern="100" dirty="0">
                <a:solidFill>
                  <a:schemeClr val="accent2"/>
                </a:solidFill>
                <a:latin typeface="+mj-lt"/>
                <a:ea typeface="DengXian" panose="02010600030101010101" pitchFamily="2" charset="-122"/>
                <a:cs typeface="Arial" panose="020B0604020202020204" pitchFamily="34" charset="0"/>
              </a:rPr>
              <a:t>he</a:t>
            </a:r>
            <a:r>
              <a:rPr lang="en-CH" sz="1800" b="0" kern="100" dirty="0">
                <a:solidFill>
                  <a:schemeClr val="accent2"/>
                </a:solidFill>
                <a:latin typeface="+mj-lt"/>
                <a:ea typeface="DengXian" panose="02010600030101010101" pitchFamily="2" charset="-122"/>
                <a:cs typeface="Arial" panose="020B0604020202020204" pitchFamily="34" charset="0"/>
              </a:rPr>
              <a:t> LEP/LHC tunnel could be available.</a:t>
            </a:r>
          </a:p>
        </p:txBody>
      </p:sp>
      <p:sp>
        <p:nvSpPr>
          <p:cNvPr id="2" name="TextBox 1">
            <a:extLst>
              <a:ext uri="{FF2B5EF4-FFF2-40B4-BE49-F238E27FC236}">
                <a16:creationId xmlns:a16="http://schemas.microsoft.com/office/drawing/2014/main" id="{B702C59D-4FD2-70FE-2BED-C682A05EFAF4}"/>
              </a:ext>
            </a:extLst>
          </p:cNvPr>
          <p:cNvSpPr txBox="1"/>
          <p:nvPr/>
        </p:nvSpPr>
        <p:spPr>
          <a:xfrm>
            <a:off x="204030" y="6183057"/>
            <a:ext cx="9505950" cy="646331"/>
          </a:xfrm>
          <a:prstGeom prst="rect">
            <a:avLst/>
          </a:prstGeom>
          <a:noFill/>
        </p:spPr>
        <p:txBody>
          <a:bodyPr>
            <a:spAutoFit/>
          </a:bodyPr>
          <a:lstStyle/>
          <a:p>
            <a:pPr>
              <a:defRPr/>
            </a:pPr>
            <a:r>
              <a:rPr lang="en-CH" sz="1800" dirty="0">
                <a:solidFill>
                  <a:schemeClr val="accent2"/>
                </a:solidFill>
                <a:latin typeface="+mj-lt"/>
                <a:ea typeface="DengXian" panose="02010600030101010101" pitchFamily="2" charset="-122"/>
              </a:rPr>
              <a:t>Another R&amp;D Goal:  increase gradient and efficiency of rf cavities and bring down their cost</a:t>
            </a:r>
            <a:endParaRPr lang="en-CH" sz="1800" dirty="0">
              <a:solidFill>
                <a:schemeClr val="accent2"/>
              </a:solidFill>
              <a:latin typeface="+mj-lt"/>
            </a:endParaRPr>
          </a:p>
        </p:txBody>
      </p:sp>
      <p:sp>
        <p:nvSpPr>
          <p:cNvPr id="3" name="TextBox 2">
            <a:extLst>
              <a:ext uri="{FF2B5EF4-FFF2-40B4-BE49-F238E27FC236}">
                <a16:creationId xmlns:a16="http://schemas.microsoft.com/office/drawing/2014/main" id="{6391B691-9F46-B7A8-023F-57095364D3A6}"/>
              </a:ext>
            </a:extLst>
          </p:cNvPr>
          <p:cNvSpPr txBox="1"/>
          <p:nvPr/>
        </p:nvSpPr>
        <p:spPr>
          <a:xfrm>
            <a:off x="183526" y="1054066"/>
            <a:ext cx="9505950" cy="369332"/>
          </a:xfrm>
          <a:prstGeom prst="rect">
            <a:avLst/>
          </a:prstGeom>
          <a:noFill/>
        </p:spPr>
        <p:txBody>
          <a:bodyPr>
            <a:spAutoFit/>
          </a:bodyPr>
          <a:lstStyle/>
          <a:p>
            <a:pPr>
              <a:defRPr/>
            </a:pPr>
            <a:r>
              <a:rPr lang="en-CH" sz="1800" dirty="0">
                <a:solidFill>
                  <a:srgbClr val="FF0000"/>
                </a:solidFill>
                <a:latin typeface="+mj-lt"/>
                <a:ea typeface="DengXian" panose="02010600030101010101" pitchFamily="2" charset="-122"/>
              </a:rPr>
              <a:t>Aim:  </a:t>
            </a:r>
            <a:r>
              <a:rPr lang="en-CH" sz="1800" b="0" dirty="0">
                <a:solidFill>
                  <a:srgbClr val="FF0000"/>
                </a:solidFill>
                <a:latin typeface="+mj-lt"/>
                <a:ea typeface="DengXian" panose="02010600030101010101" pitchFamily="2" charset="-122"/>
              </a:rPr>
              <a:t>an accelerator with constituent √s ~10 times higher than LHC (1-2 TeV).</a:t>
            </a:r>
            <a:endParaRPr lang="en-CH" sz="1800" b="0" dirty="0">
              <a:solidFill>
                <a:srgbClr val="FF0000"/>
              </a:solidFill>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B311C1DC-7760-AE26-E441-98795985D6E1}"/>
              </a:ext>
            </a:extLst>
          </p:cNvPr>
          <p:cNvSpPr>
            <a:spLocks noGrp="1" noChangeArrowheads="1"/>
          </p:cNvSpPr>
          <p:nvPr>
            <p:ph type="title"/>
          </p:nvPr>
        </p:nvSpPr>
        <p:spPr/>
        <p:txBody>
          <a:bodyPr/>
          <a:lstStyle/>
          <a:p>
            <a:r>
              <a:rPr lang="en-CH" altLang="en-CH"/>
              <a:t>Summary</a:t>
            </a:r>
          </a:p>
        </p:txBody>
      </p:sp>
      <p:sp>
        <p:nvSpPr>
          <p:cNvPr id="37890" name="Date Placeholder 3">
            <a:extLst>
              <a:ext uri="{FF2B5EF4-FFF2-40B4-BE49-F238E27FC236}">
                <a16:creationId xmlns:a16="http://schemas.microsoft.com/office/drawing/2014/main" id="{82DD9952-5931-DCA8-7BB3-610ED214A04B}"/>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7892" name="Slide Number Placeholder 5">
            <a:extLst>
              <a:ext uri="{FF2B5EF4-FFF2-40B4-BE49-F238E27FC236}">
                <a16:creationId xmlns:a16="http://schemas.microsoft.com/office/drawing/2014/main" id="{9408E963-7416-4E7F-257B-345CCD52D69E}"/>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CE7314F7-5B6E-6449-AF77-2A4F54EBD6AC}" type="slidenum">
              <a:rPr lang="en-US" altLang="en-CH" sz="800" b="0" smtClean="0"/>
              <a:pPr/>
              <a:t>26</a:t>
            </a:fld>
            <a:endParaRPr lang="en-US" altLang="en-CH" sz="800" b="0"/>
          </a:p>
        </p:txBody>
      </p:sp>
      <p:sp>
        <p:nvSpPr>
          <p:cNvPr id="8" name="TextBox 7">
            <a:extLst>
              <a:ext uri="{FF2B5EF4-FFF2-40B4-BE49-F238E27FC236}">
                <a16:creationId xmlns:a16="http://schemas.microsoft.com/office/drawing/2014/main" id="{6C2D6C42-C361-A93C-9A23-78DEFB31DDA4}"/>
              </a:ext>
            </a:extLst>
          </p:cNvPr>
          <p:cNvSpPr txBox="1"/>
          <p:nvPr/>
        </p:nvSpPr>
        <p:spPr>
          <a:xfrm>
            <a:off x="236476" y="5267982"/>
            <a:ext cx="9433048" cy="1136401"/>
          </a:xfrm>
          <a:prstGeom prst="rect">
            <a:avLst/>
          </a:prstGeom>
          <a:noFill/>
        </p:spPr>
        <p:txBody>
          <a:bodyPr wrap="square">
            <a:spAutoFit/>
          </a:bodyPr>
          <a:lstStyle/>
          <a:p>
            <a:pPr>
              <a:lnSpc>
                <a:spcPct val="115000"/>
              </a:lnSpc>
              <a:spcAft>
                <a:spcPts val="800"/>
              </a:spcAft>
              <a:defRPr/>
            </a:pPr>
            <a:r>
              <a:rPr lang="en-CH" b="0" dirty="0">
                <a:solidFill>
                  <a:schemeClr val="accent2"/>
                </a:solidFill>
                <a:effectLst/>
                <a:latin typeface="+mn-lt"/>
                <a:ea typeface="DengXian" panose="02010600030101010101" pitchFamily="2" charset="-122"/>
              </a:rPr>
              <a:t>No showstoppers have yet been identified</a:t>
            </a:r>
            <a:r>
              <a:rPr lang="en-US" b="0" dirty="0">
                <a:solidFill>
                  <a:schemeClr val="accent2"/>
                </a:solidFill>
                <a:effectLst/>
                <a:latin typeface="+mn-lt"/>
                <a:ea typeface="DengXian" panose="02010600030101010101" pitchFamily="2" charset="-122"/>
              </a:rPr>
              <a:t>, and w</a:t>
            </a:r>
            <a:r>
              <a:rPr lang="en-CH" b="0" dirty="0">
                <a:solidFill>
                  <a:schemeClr val="accent2"/>
                </a:solidFill>
                <a:effectLst/>
                <a:latin typeface="+mn-lt"/>
                <a:ea typeface="DengXian" panose="02010600030101010101" pitchFamily="2" charset="-122"/>
              </a:rPr>
              <a:t>e consider this proposal to be</a:t>
            </a:r>
            <a:r>
              <a:rPr lang="en-US" b="0" dirty="0">
                <a:solidFill>
                  <a:schemeClr val="accent2"/>
                </a:solidFill>
                <a:effectLst/>
                <a:latin typeface="+mn-lt"/>
                <a:ea typeface="DengXian" panose="02010600030101010101" pitchFamily="2" charset="-122"/>
              </a:rPr>
              <a:t> sufficiently</a:t>
            </a:r>
            <a:r>
              <a:rPr lang="en-CH" b="0" dirty="0">
                <a:solidFill>
                  <a:schemeClr val="accent2"/>
                </a:solidFill>
                <a:effectLst/>
                <a:latin typeface="+mn-lt"/>
                <a:ea typeface="DengXian" panose="02010600030101010101" pitchFamily="2" charset="-122"/>
              </a:rPr>
              <a:t> interesting to deserve further study. </a:t>
            </a:r>
            <a:r>
              <a:rPr lang="en-US" b="0" dirty="0">
                <a:solidFill>
                  <a:schemeClr val="accent2"/>
                </a:solidFill>
                <a:effectLst/>
                <a:latin typeface="+mn-lt"/>
                <a:ea typeface="DengXian" panose="02010600030101010101" pitchFamily="2" charset="-122"/>
              </a:rPr>
              <a:t>We have identified important </a:t>
            </a:r>
            <a:r>
              <a:rPr lang="en-CH" b="0" dirty="0">
                <a:solidFill>
                  <a:schemeClr val="accent2"/>
                </a:solidFill>
                <a:effectLst/>
                <a:latin typeface="+mn-lt"/>
                <a:ea typeface="DengXian" panose="02010600030101010101" pitchFamily="2" charset="-122"/>
              </a:rPr>
              <a:t>areas </a:t>
            </a:r>
            <a:r>
              <a:rPr lang="en-US" b="0" dirty="0">
                <a:solidFill>
                  <a:schemeClr val="accent2"/>
                </a:solidFill>
                <a:effectLst/>
                <a:latin typeface="+mn-lt"/>
                <a:ea typeface="DengXian" panose="02010600030101010101" pitchFamily="2" charset="-122"/>
              </a:rPr>
              <a:t>that would require deeper investigation</a:t>
            </a:r>
            <a:r>
              <a:rPr lang="en-CH" b="0" dirty="0">
                <a:solidFill>
                  <a:schemeClr val="accent2"/>
                </a:solidFill>
                <a:effectLst/>
                <a:latin typeface="+mn-lt"/>
                <a:ea typeface="DengXian" panose="02010600030101010101" pitchFamily="2" charset="-122"/>
              </a:rPr>
              <a:t> before </a:t>
            </a:r>
            <a:r>
              <a:rPr lang="en-US" b="0" dirty="0">
                <a:solidFill>
                  <a:schemeClr val="accent2"/>
                </a:solidFill>
                <a:effectLst/>
                <a:latin typeface="+mn-lt"/>
                <a:ea typeface="DengXian" panose="02010600030101010101" pitchFamily="2" charset="-122"/>
              </a:rPr>
              <a:t>CERN could commit to LEP3.</a:t>
            </a:r>
            <a:r>
              <a:rPr lang="en-CH" b="0" dirty="0">
                <a:solidFill>
                  <a:schemeClr val="accent2"/>
                </a:solidFill>
                <a:effectLst/>
                <a:latin typeface="+mn-lt"/>
              </a:rPr>
              <a:t> </a:t>
            </a:r>
            <a:endParaRPr lang="en-CH" b="0" kern="100" dirty="0">
              <a:solidFill>
                <a:schemeClr val="accent2"/>
              </a:solidFill>
              <a:latin typeface="+mn-lt"/>
              <a:ea typeface="DengXian" panose="02010600030101010101" pitchFamily="2" charset="-122"/>
              <a:cs typeface="Arial" panose="020B0604020202020204" pitchFamily="34" charset="0"/>
            </a:endParaRPr>
          </a:p>
        </p:txBody>
      </p:sp>
      <p:sp>
        <p:nvSpPr>
          <p:cNvPr id="3" name="TextBox 2">
            <a:extLst>
              <a:ext uri="{FF2B5EF4-FFF2-40B4-BE49-F238E27FC236}">
                <a16:creationId xmlns:a16="http://schemas.microsoft.com/office/drawing/2014/main" id="{8569E855-C135-85C0-36C8-E97E82CCF66A}"/>
              </a:ext>
            </a:extLst>
          </p:cNvPr>
          <p:cNvSpPr txBox="1"/>
          <p:nvPr/>
        </p:nvSpPr>
        <p:spPr>
          <a:xfrm>
            <a:off x="461314" y="1968116"/>
            <a:ext cx="9100120" cy="3170099"/>
          </a:xfrm>
          <a:prstGeom prst="rect">
            <a:avLst/>
          </a:prstGeom>
          <a:noFill/>
        </p:spPr>
        <p:txBody>
          <a:bodyPr wrap="square">
            <a:spAutoFit/>
          </a:bodyPr>
          <a:lstStyle/>
          <a:p>
            <a:r>
              <a:rPr lang="en-GB" dirty="0">
                <a:solidFill>
                  <a:schemeClr val="accent2"/>
                </a:solidFill>
                <a:latin typeface="+mn-lt"/>
              </a:rPr>
              <a:t>ESPP requests an alternative/</a:t>
            </a:r>
            <a:r>
              <a:rPr lang="en-IT">
                <a:solidFill>
                  <a:schemeClr val="accent2"/>
                </a:solidFill>
                <a:latin typeface="+mn-lt"/>
              </a:rPr>
              <a:t> backup option for </a:t>
            </a:r>
            <a:r>
              <a:rPr lang="en-GB" dirty="0">
                <a:solidFill>
                  <a:schemeClr val="accent2"/>
                </a:solidFill>
                <a:latin typeface="+mn-lt"/>
              </a:rPr>
              <a:t>the preferred one</a:t>
            </a:r>
            <a:r>
              <a:rPr lang="en-IT">
                <a:solidFill>
                  <a:schemeClr val="accent2"/>
                </a:solidFill>
                <a:latin typeface="+mn-lt"/>
              </a:rPr>
              <a:t>. </a:t>
            </a:r>
            <a:endParaRPr lang="en-GB" dirty="0">
              <a:solidFill>
                <a:schemeClr val="accent2"/>
              </a:solidFill>
              <a:latin typeface="+mn-lt"/>
            </a:endParaRPr>
          </a:p>
          <a:p>
            <a:r>
              <a:rPr lang="en-US" b="0" dirty="0">
                <a:solidFill>
                  <a:schemeClr val="accent2"/>
                </a:solidFill>
                <a:latin typeface="+mn-lt"/>
                <a:ea typeface="DengXian" panose="02010600030101010101" pitchFamily="2" charset="-122"/>
              </a:rPr>
              <a:t>A</a:t>
            </a:r>
            <a:r>
              <a:rPr lang="en-US" b="0" dirty="0">
                <a:solidFill>
                  <a:schemeClr val="accent2"/>
                </a:solidFill>
                <a:effectLst/>
                <a:latin typeface="+mn-lt"/>
                <a:ea typeface="DengXian" panose="02010600030101010101" pitchFamily="2" charset="-122"/>
              </a:rPr>
              <a:t>n </a:t>
            </a:r>
            <a:r>
              <a:rPr lang="en-CH" b="0" dirty="0">
                <a:solidFill>
                  <a:schemeClr val="accent2"/>
                </a:solidFill>
                <a:effectLst/>
                <a:latin typeface="+mn-lt"/>
                <a:ea typeface="DengXian" panose="02010600030101010101" pitchFamily="2" charset="-122"/>
              </a:rPr>
              <a:t>e</a:t>
            </a:r>
            <a:r>
              <a:rPr lang="en-CH" b="0" baseline="30000" dirty="0">
                <a:solidFill>
                  <a:schemeClr val="accent2"/>
                </a:solidFill>
                <a:effectLst/>
                <a:latin typeface="+mn-lt"/>
                <a:ea typeface="DengXian" panose="02010600030101010101" pitchFamily="2" charset="-122"/>
              </a:rPr>
              <a:t>+</a:t>
            </a:r>
            <a:r>
              <a:rPr lang="en-CH" b="0" dirty="0">
                <a:solidFill>
                  <a:schemeClr val="accent2"/>
                </a:solidFill>
                <a:effectLst/>
                <a:latin typeface="+mn-lt"/>
                <a:ea typeface="DengXian" panose="02010600030101010101" pitchFamily="2" charset="-122"/>
              </a:rPr>
              <a:t>e</a:t>
            </a:r>
            <a:r>
              <a:rPr lang="en-CH" b="0" baseline="30000" dirty="0">
                <a:solidFill>
                  <a:schemeClr val="accent2"/>
                </a:solidFill>
                <a:effectLst/>
                <a:latin typeface="+mn-lt"/>
                <a:ea typeface="DengXian" panose="02010600030101010101" pitchFamily="2" charset="-122"/>
              </a:rPr>
              <a:t>−</a:t>
            </a:r>
            <a:r>
              <a:rPr lang="en-CH" b="0" dirty="0">
                <a:solidFill>
                  <a:schemeClr val="accent2"/>
                </a:solidFill>
                <a:effectLst/>
                <a:latin typeface="+mn-lt"/>
                <a:ea typeface="DengXian" panose="02010600030101010101" pitchFamily="2" charset="-122"/>
              </a:rPr>
              <a:t> </a:t>
            </a:r>
            <a:r>
              <a:rPr lang="en-US" b="0" dirty="0">
                <a:solidFill>
                  <a:schemeClr val="accent2"/>
                </a:solidFill>
                <a:effectLst/>
                <a:latin typeface="+mn-lt"/>
                <a:ea typeface="DengXian" panose="02010600030101010101" pitchFamily="2" charset="-122"/>
              </a:rPr>
              <a:t>collider in the LHC tunnel, referred to here as</a:t>
            </a:r>
            <a:r>
              <a:rPr lang="en-CH" b="0" dirty="0">
                <a:solidFill>
                  <a:schemeClr val="accent2"/>
                </a:solidFill>
                <a:effectLst/>
                <a:latin typeface="+mn-lt"/>
                <a:ea typeface="DengXian" panose="02010600030101010101" pitchFamily="2" charset="-122"/>
              </a:rPr>
              <a:t> LEP3, is proposed as an a backup</a:t>
            </a:r>
            <a:r>
              <a:rPr lang="en-CH" b="0" dirty="0">
                <a:solidFill>
                  <a:schemeClr val="accent2"/>
                </a:solidFill>
                <a:effectLst/>
                <a:latin typeface="+mn-lt"/>
              </a:rPr>
              <a:t> option</a:t>
            </a:r>
            <a:endParaRPr lang="en-GB" b="0" dirty="0">
              <a:solidFill>
                <a:schemeClr val="accent2"/>
              </a:solidFill>
              <a:latin typeface="+mn-lt"/>
            </a:endParaRPr>
          </a:p>
          <a:p>
            <a:pPr marL="342900" indent="-342900">
              <a:buFont typeface="Arial" panose="020B0604020202020204" pitchFamily="34" charset="0"/>
              <a:buChar char="•"/>
            </a:pPr>
            <a:r>
              <a:rPr lang="en-US" b="0" dirty="0">
                <a:solidFill>
                  <a:schemeClr val="accent1">
                    <a:lumMod val="50000"/>
                  </a:schemeClr>
                </a:solidFill>
                <a:effectLst/>
                <a:latin typeface="+mn-lt"/>
                <a:ea typeface="DengXian" panose="02010600030101010101" pitchFamily="2" charset="-122"/>
              </a:rPr>
              <a:t>Compared to the linear </a:t>
            </a:r>
            <a:r>
              <a:rPr lang="en-CH" b="0" dirty="0">
                <a:solidFill>
                  <a:schemeClr val="accent1">
                    <a:lumMod val="50000"/>
                  </a:schemeClr>
                </a:solidFill>
                <a:effectLst/>
                <a:latin typeface="+mn-lt"/>
                <a:ea typeface="DengXian" panose="02010600030101010101" pitchFamily="2" charset="-122"/>
              </a:rPr>
              <a:t>e</a:t>
            </a:r>
            <a:r>
              <a:rPr lang="en-CH" b="0" baseline="30000" dirty="0">
                <a:solidFill>
                  <a:schemeClr val="accent1">
                    <a:lumMod val="50000"/>
                  </a:schemeClr>
                </a:solidFill>
                <a:effectLst/>
                <a:latin typeface="+mn-lt"/>
                <a:ea typeface="DengXian" panose="02010600030101010101" pitchFamily="2" charset="-122"/>
              </a:rPr>
              <a:t>+</a:t>
            </a:r>
            <a:r>
              <a:rPr lang="en-CH" b="0" dirty="0">
                <a:solidFill>
                  <a:schemeClr val="accent1">
                    <a:lumMod val="50000"/>
                  </a:schemeClr>
                </a:solidFill>
                <a:effectLst/>
                <a:latin typeface="+mn-lt"/>
                <a:ea typeface="DengXian" panose="02010600030101010101" pitchFamily="2" charset="-122"/>
              </a:rPr>
              <a:t>e</a:t>
            </a:r>
            <a:r>
              <a:rPr lang="en-CH" b="0" baseline="30000" dirty="0">
                <a:solidFill>
                  <a:schemeClr val="accent1">
                    <a:lumMod val="50000"/>
                  </a:schemeClr>
                </a:solidFill>
                <a:effectLst/>
                <a:latin typeface="+mn-lt"/>
                <a:ea typeface="DengXian" panose="02010600030101010101" pitchFamily="2" charset="-122"/>
              </a:rPr>
              <a:t>−</a:t>
            </a:r>
            <a:r>
              <a:rPr lang="en-CH" b="0" dirty="0">
                <a:solidFill>
                  <a:schemeClr val="accent1">
                    <a:lumMod val="50000"/>
                  </a:schemeClr>
                </a:solidFill>
                <a:effectLst/>
                <a:latin typeface="+mn-lt"/>
                <a:ea typeface="DengXian" panose="02010600030101010101" pitchFamily="2" charset="-122"/>
              </a:rPr>
              <a:t> </a:t>
            </a:r>
            <a:r>
              <a:rPr lang="en-US" b="0" dirty="0">
                <a:solidFill>
                  <a:schemeClr val="accent1">
                    <a:lumMod val="50000"/>
                  </a:schemeClr>
                </a:solidFill>
                <a:effectLst/>
                <a:latin typeface="+mn-lt"/>
                <a:ea typeface="DengXian" panose="02010600030101010101" pitchFamily="2" charset="-122"/>
              </a:rPr>
              <a:t>colliders proposed, LEP3 provides similar luminosity for ZH production, higher luminosity at lower energies and options for multiple experiments, all at much lower cost</a:t>
            </a:r>
            <a:r>
              <a:rPr lang="en-CH" b="0" dirty="0">
                <a:solidFill>
                  <a:schemeClr val="accent1">
                    <a:lumMod val="50000"/>
                  </a:schemeClr>
                </a:solidFill>
                <a:effectLst/>
                <a:latin typeface="+mn-lt"/>
                <a:ea typeface="DengXian" panose="02010600030101010101" pitchFamily="2" charset="-122"/>
              </a:rPr>
              <a:t>. </a:t>
            </a:r>
          </a:p>
          <a:p>
            <a:pPr marL="342900" indent="-342900">
              <a:buFont typeface="Arial" panose="020B0604020202020204" pitchFamily="34" charset="0"/>
              <a:buChar char="•"/>
            </a:pPr>
            <a:r>
              <a:rPr lang="en-IT" b="0">
                <a:solidFill>
                  <a:schemeClr val="accent1">
                    <a:lumMod val="50000"/>
                  </a:schemeClr>
                </a:solidFill>
                <a:latin typeface="+mn-lt"/>
              </a:rPr>
              <a:t>LEP3 is a reasonable </a:t>
            </a:r>
            <a:r>
              <a:rPr lang="en-GB" b="0" dirty="0">
                <a:solidFill>
                  <a:schemeClr val="accent1">
                    <a:lumMod val="50000"/>
                  </a:schemeClr>
                </a:solidFill>
                <a:latin typeface="+mn-lt"/>
              </a:rPr>
              <a:t>(perhaps the best) backup option</a:t>
            </a:r>
            <a:r>
              <a:rPr lang="en-IT" b="0">
                <a:solidFill>
                  <a:schemeClr val="accent1">
                    <a:lumMod val="50000"/>
                  </a:schemeClr>
                </a:solidFill>
                <a:latin typeface="+mn-lt"/>
              </a:rPr>
              <a:t> </a:t>
            </a:r>
            <a:endParaRPr lang="en-GB" b="0" dirty="0">
              <a:solidFill>
                <a:schemeClr val="accent1">
                  <a:lumMod val="50000"/>
                </a:schemeClr>
              </a:solidFill>
              <a:latin typeface="+mn-lt"/>
            </a:endParaRPr>
          </a:p>
          <a:p>
            <a:pPr marL="342900" indent="-342900">
              <a:buFont typeface="Arial" panose="020B0604020202020204" pitchFamily="34" charset="0"/>
              <a:buChar char="•"/>
            </a:pPr>
            <a:r>
              <a:rPr lang="en-IT" b="0">
                <a:solidFill>
                  <a:schemeClr val="accent1">
                    <a:lumMod val="50000"/>
                  </a:schemeClr>
                </a:solidFill>
                <a:latin typeface="+mn-lt"/>
              </a:rPr>
              <a:t>Leave</a:t>
            </a:r>
            <a:r>
              <a:rPr lang="en-GB" b="0" dirty="0">
                <a:solidFill>
                  <a:schemeClr val="accent1">
                    <a:lumMod val="50000"/>
                  </a:schemeClr>
                </a:solidFill>
                <a:latin typeface="+mn-lt"/>
              </a:rPr>
              <a:t>s</a:t>
            </a:r>
            <a:r>
              <a:rPr lang="en-IT" b="0">
                <a:solidFill>
                  <a:schemeClr val="accent1">
                    <a:lumMod val="50000"/>
                  </a:schemeClr>
                </a:solidFill>
                <a:latin typeface="+mn-lt"/>
              </a:rPr>
              <a:t> room (time, budget, resources) for further development of </a:t>
            </a:r>
            <a:r>
              <a:rPr lang="en-GB" b="0" dirty="0">
                <a:solidFill>
                  <a:schemeClr val="accent1">
                    <a:lumMod val="50000"/>
                  </a:schemeClr>
                </a:solidFill>
                <a:latin typeface="+mn-lt"/>
              </a:rPr>
              <a:t>THE</a:t>
            </a:r>
            <a:r>
              <a:rPr lang="en-IT" b="0">
                <a:solidFill>
                  <a:schemeClr val="accent1">
                    <a:lumMod val="50000"/>
                  </a:schemeClr>
                </a:solidFill>
                <a:latin typeface="+mn-lt"/>
              </a:rPr>
              <a:t> machine </a:t>
            </a:r>
            <a:r>
              <a:rPr lang="en-GB" b="0" dirty="0">
                <a:solidFill>
                  <a:schemeClr val="accent1">
                    <a:lumMod val="50000"/>
                  </a:schemeClr>
                </a:solidFill>
                <a:latin typeface="+mn-lt"/>
              </a:rPr>
              <a:t>that can</a:t>
            </a:r>
            <a:r>
              <a:rPr lang="en-IT" b="0">
                <a:solidFill>
                  <a:schemeClr val="accent1">
                    <a:lumMod val="50000"/>
                  </a:schemeClr>
                </a:solidFill>
                <a:latin typeface="+mn-lt"/>
              </a:rPr>
              <a:t> probe directly the energy frontier</a:t>
            </a:r>
            <a:r>
              <a:rPr lang="en-GB" b="0" dirty="0">
                <a:solidFill>
                  <a:schemeClr val="accent1">
                    <a:lumMod val="50000"/>
                  </a:schemeClr>
                </a:solidFill>
                <a:latin typeface="+mn-lt"/>
              </a:rPr>
              <a:t> at a constituent √s ~ 10 times LHC.</a:t>
            </a:r>
            <a:endParaRPr lang="en-IT" b="0" dirty="0">
              <a:solidFill>
                <a:schemeClr val="accent1">
                  <a:lumMod val="50000"/>
                </a:schemeClr>
              </a:solidFill>
              <a:latin typeface="+mn-lt"/>
            </a:endParaRPr>
          </a:p>
        </p:txBody>
      </p:sp>
      <p:sp>
        <p:nvSpPr>
          <p:cNvPr id="4" name="TextBox 3">
            <a:extLst>
              <a:ext uri="{FF2B5EF4-FFF2-40B4-BE49-F238E27FC236}">
                <a16:creationId xmlns:a16="http://schemas.microsoft.com/office/drawing/2014/main" id="{AA4F73DF-BE0E-9EEC-61DE-096C56F0529A}"/>
              </a:ext>
            </a:extLst>
          </p:cNvPr>
          <p:cNvSpPr txBox="1"/>
          <p:nvPr/>
        </p:nvSpPr>
        <p:spPr>
          <a:xfrm>
            <a:off x="453824" y="1218848"/>
            <a:ext cx="9666545" cy="400110"/>
          </a:xfrm>
          <a:prstGeom prst="rect">
            <a:avLst/>
          </a:prstGeom>
          <a:noFill/>
        </p:spPr>
        <p:txBody>
          <a:bodyPr wrap="square">
            <a:spAutoFit/>
          </a:bodyPr>
          <a:lstStyle/>
          <a:p>
            <a:r>
              <a:rPr lang="en-CH" dirty="0">
                <a:solidFill>
                  <a:srgbClr val="FF0000"/>
                </a:solidFill>
                <a:effectLst/>
                <a:latin typeface="+mn-lt"/>
                <a:ea typeface="DengXian" panose="02010600030101010101" pitchFamily="2" charset="-122"/>
              </a:rPr>
              <a:t>We support</a:t>
            </a:r>
            <a:r>
              <a:rPr lang="en-US" dirty="0">
                <a:solidFill>
                  <a:srgbClr val="FF0000"/>
                </a:solidFill>
                <a:effectLst/>
                <a:latin typeface="+mn-lt"/>
                <a:ea typeface="DengXian" panose="02010600030101010101" pitchFamily="2" charset="-122"/>
              </a:rPr>
              <a:t> (FCC-</a:t>
            </a:r>
            <a:r>
              <a:rPr lang="en-US" dirty="0" err="1">
                <a:solidFill>
                  <a:srgbClr val="FF0000"/>
                </a:solidFill>
                <a:effectLst/>
                <a:latin typeface="+mn-lt"/>
                <a:ea typeface="DengXian" panose="02010600030101010101" pitchFamily="2" charset="-122"/>
              </a:rPr>
              <a:t>ee</a:t>
            </a:r>
            <a:r>
              <a:rPr lang="en-US" dirty="0">
                <a:solidFill>
                  <a:srgbClr val="FF0000"/>
                </a:solidFill>
                <a:effectLst/>
                <a:latin typeface="+mn-lt"/>
                <a:ea typeface="DengXian" panose="02010600030101010101" pitchFamily="2" charset="-122"/>
              </a:rPr>
              <a:t> + FCC-</a:t>
            </a:r>
            <a:r>
              <a:rPr lang="en-US" dirty="0" err="1">
                <a:solidFill>
                  <a:srgbClr val="FF0000"/>
                </a:solidFill>
                <a:effectLst/>
                <a:latin typeface="+mn-lt"/>
                <a:ea typeface="DengXian" panose="02010600030101010101" pitchFamily="2" charset="-122"/>
              </a:rPr>
              <a:t>hh</a:t>
            </a:r>
            <a:r>
              <a:rPr lang="en-US" dirty="0">
                <a:solidFill>
                  <a:srgbClr val="FF0000"/>
                </a:solidFill>
                <a:effectLst/>
                <a:latin typeface="+mn-lt"/>
                <a:ea typeface="DengXian" panose="02010600030101010101" pitchFamily="2" charset="-122"/>
              </a:rPr>
              <a:t>) as</a:t>
            </a:r>
            <a:r>
              <a:rPr lang="en-CH" dirty="0">
                <a:solidFill>
                  <a:srgbClr val="FF0000"/>
                </a:solidFill>
                <a:effectLst/>
                <a:latin typeface="+mn-lt"/>
                <a:ea typeface="DengXian" panose="02010600030101010101" pitchFamily="2" charset="-122"/>
              </a:rPr>
              <a:t> the preferred option for CERN’s future</a:t>
            </a:r>
            <a:r>
              <a:rPr lang="en-CH" dirty="0">
                <a:solidFill>
                  <a:srgbClr val="FF0000"/>
                </a:solidFill>
                <a:effectLst/>
                <a:latin typeface="+mn-lt"/>
              </a:rPr>
              <a:t> </a:t>
            </a:r>
            <a:endParaRPr lang="en-CH" dirty="0">
              <a:solidFill>
                <a:srgbClr val="FF0000"/>
              </a:solidFill>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9744-6434-E57F-B559-80865114CC0D}"/>
              </a:ext>
            </a:extLst>
          </p:cNvPr>
          <p:cNvSpPr>
            <a:spLocks noGrp="1"/>
          </p:cNvSpPr>
          <p:nvPr>
            <p:ph type="title"/>
          </p:nvPr>
        </p:nvSpPr>
        <p:spPr/>
        <p:txBody>
          <a:bodyPr/>
          <a:lstStyle/>
          <a:p>
            <a:r>
              <a:rPr lang="en-US" dirty="0"/>
              <a:t>In view of ESSP </a:t>
            </a:r>
          </a:p>
        </p:txBody>
      </p:sp>
      <p:sp>
        <p:nvSpPr>
          <p:cNvPr id="3" name="Content Placeholder 2">
            <a:extLst>
              <a:ext uri="{FF2B5EF4-FFF2-40B4-BE49-F238E27FC236}">
                <a16:creationId xmlns:a16="http://schemas.microsoft.com/office/drawing/2014/main" id="{8E6392B9-B419-81E4-84A3-43B14490192E}"/>
              </a:ext>
            </a:extLst>
          </p:cNvPr>
          <p:cNvSpPr>
            <a:spLocks noGrp="1"/>
          </p:cNvSpPr>
          <p:nvPr>
            <p:ph idx="1"/>
          </p:nvPr>
        </p:nvSpPr>
        <p:spPr/>
        <p:txBody>
          <a:bodyPr/>
          <a:lstStyle/>
          <a:p>
            <a:pPr algn="just">
              <a:lnSpc>
                <a:spcPts val="1610"/>
              </a:lnSpc>
              <a:spcAft>
                <a:spcPts val="800"/>
              </a:spcAft>
              <a:buNone/>
            </a:pPr>
            <a:r>
              <a:rPr lang="en-GB" sz="1800" b="0" i="0" u="none" strike="noStrike" dirty="0">
                <a:solidFill>
                  <a:srgbClr val="212121"/>
                </a:solidFill>
                <a:effectLst/>
                <a:latin typeface="Times New Roman" panose="02020603050405020304" pitchFamily="18" charset="0"/>
              </a:rPr>
              <a:t>Most country submissions seem to support FCC-ee and FCC-</a:t>
            </a:r>
            <a:r>
              <a:rPr lang="en-GB" sz="1800" b="0" i="0" u="none" strike="noStrike" dirty="0" err="1">
                <a:solidFill>
                  <a:srgbClr val="212121"/>
                </a:solidFill>
                <a:effectLst/>
                <a:latin typeface="Times New Roman" panose="02020603050405020304" pitchFamily="18" charset="0"/>
              </a:rPr>
              <a:t>hh</a:t>
            </a:r>
            <a:r>
              <a:rPr lang="en-GB" sz="1800" b="0" i="0" u="none" strike="noStrike" dirty="0">
                <a:solidFill>
                  <a:srgbClr val="212121"/>
                </a:solidFill>
                <a:effectLst/>
                <a:latin typeface="Times New Roman" panose="02020603050405020304" pitchFamily="18" charset="0"/>
              </a:rPr>
              <a:t> as the next project for CERN.</a:t>
            </a:r>
            <a:endParaRPr lang="en-GB" b="0" i="0" u="none" strike="noStrike" dirty="0">
              <a:solidFill>
                <a:srgbClr val="212121"/>
              </a:solidFill>
              <a:effectLst/>
              <a:latin typeface="Aptos" panose="020B0004020202020204" pitchFamily="34" charset="0"/>
            </a:endParaRPr>
          </a:p>
          <a:p>
            <a:pPr algn="just">
              <a:lnSpc>
                <a:spcPts val="1610"/>
              </a:lnSpc>
              <a:spcAft>
                <a:spcPts val="800"/>
              </a:spcAft>
              <a:buNone/>
            </a:pPr>
            <a:r>
              <a:rPr lang="en-GB" sz="1800" b="0" i="0" u="none" strike="noStrike" dirty="0">
                <a:solidFill>
                  <a:srgbClr val="212121"/>
                </a:solidFill>
                <a:effectLst/>
                <a:latin typeface="Times New Roman" panose="02020603050405020304" pitchFamily="18" charset="0"/>
              </a:rPr>
              <a:t>Proposing another project with a similar cost would make little sense.</a:t>
            </a:r>
            <a:endParaRPr lang="en-GB" b="0" i="0" u="none" strike="noStrike" dirty="0">
              <a:solidFill>
                <a:srgbClr val="212121"/>
              </a:solidFill>
              <a:effectLst/>
              <a:latin typeface="Aptos" panose="020B0004020202020204" pitchFamily="34" charset="0"/>
            </a:endParaRPr>
          </a:p>
          <a:p>
            <a:pPr algn="just">
              <a:lnSpc>
                <a:spcPts val="1610"/>
              </a:lnSpc>
              <a:spcAft>
                <a:spcPts val="800"/>
              </a:spcAft>
              <a:buNone/>
            </a:pPr>
            <a:r>
              <a:rPr lang="en-GB" sz="1800" b="0" i="0" u="none" strike="noStrike" dirty="0">
                <a:solidFill>
                  <a:srgbClr val="212121"/>
                </a:solidFill>
                <a:effectLst/>
                <a:latin typeface="Times New Roman" panose="02020603050405020304" pitchFamily="18" charset="0"/>
              </a:rPr>
              <a:t>Hence a reasonable backup should be one that builds upon what CERN already has, its infrastructure, its LHC tunnel, use the R&amp;D already carried out, and a cost that can be financed within its current pluri-annual budget. </a:t>
            </a:r>
            <a:endParaRPr lang="en-GB" b="0" i="0" u="none" strike="noStrike" dirty="0">
              <a:solidFill>
                <a:srgbClr val="212121"/>
              </a:solidFill>
              <a:effectLst/>
              <a:latin typeface="Aptos" panose="020B0004020202020204" pitchFamily="34" charset="0"/>
            </a:endParaRPr>
          </a:p>
          <a:p>
            <a:pPr algn="just">
              <a:lnSpc>
                <a:spcPts val="1610"/>
              </a:lnSpc>
              <a:spcAft>
                <a:spcPts val="800"/>
              </a:spcAft>
              <a:buNone/>
            </a:pPr>
            <a:r>
              <a:rPr lang="en-GB" sz="1800" b="0" i="0" u="none" strike="noStrike" dirty="0">
                <a:solidFill>
                  <a:srgbClr val="212121"/>
                </a:solidFill>
                <a:effectLst/>
                <a:latin typeface="Times New Roman" panose="02020603050405020304" pitchFamily="18" charset="0"/>
              </a:rPr>
              <a:t>LEP3 project fulfil such conditions.</a:t>
            </a:r>
            <a:endParaRPr lang="en-GB" b="0" i="0" u="none" strike="noStrike" dirty="0">
              <a:solidFill>
                <a:srgbClr val="212121"/>
              </a:solidFill>
              <a:effectLst/>
              <a:latin typeface="Aptos" panose="020B0004020202020204" pitchFamily="34" charset="0"/>
            </a:endParaRPr>
          </a:p>
          <a:p>
            <a:pPr algn="just">
              <a:lnSpc>
                <a:spcPts val="1610"/>
              </a:lnSpc>
              <a:spcAft>
                <a:spcPts val="800"/>
              </a:spcAft>
              <a:buNone/>
            </a:pPr>
            <a:r>
              <a:rPr lang="en-GB" sz="1800" b="0" i="0" u="none" strike="noStrike" dirty="0">
                <a:solidFill>
                  <a:srgbClr val="212121"/>
                </a:solidFill>
                <a:effectLst/>
                <a:latin typeface="Times New Roman" panose="02020603050405020304" pitchFamily="18" charset="0"/>
              </a:rPr>
              <a:t>In our view the Strategy should recommend</a:t>
            </a:r>
            <a:endParaRPr lang="en-GB" b="0" i="0" u="none" strike="noStrike" dirty="0">
              <a:solidFill>
                <a:srgbClr val="212121"/>
              </a:solidFill>
              <a:effectLst/>
              <a:latin typeface="Aptos" panose="020B0004020202020204" pitchFamily="34" charset="0"/>
            </a:endParaRPr>
          </a:p>
          <a:p>
            <a:pPr algn="just">
              <a:lnSpc>
                <a:spcPts val="1610"/>
              </a:lnSpc>
              <a:spcAft>
                <a:spcPts val="800"/>
              </a:spcAft>
              <a:buNone/>
            </a:pPr>
            <a:r>
              <a:rPr lang="en-GB" sz="1800" b="0" i="0" u="none" strike="noStrike" dirty="0" err="1">
                <a:solidFill>
                  <a:srgbClr val="212121"/>
                </a:solidFill>
                <a:effectLst/>
                <a:latin typeface="Times New Roman" panose="02020603050405020304" pitchFamily="18" charset="0"/>
              </a:rPr>
              <a:t>i</a:t>
            </a:r>
            <a:r>
              <a:rPr lang="en-GB" sz="1800" b="0" i="0" u="none" strike="noStrike" dirty="0">
                <a:solidFill>
                  <a:srgbClr val="212121"/>
                </a:solidFill>
                <a:effectLst/>
                <a:latin typeface="Times New Roman" panose="02020603050405020304" pitchFamily="18" charset="0"/>
              </a:rPr>
              <a:t>) find the monies needed for FCC. Give 2-3 years to the CERN DG  for doing so. </a:t>
            </a:r>
            <a:endParaRPr lang="en-GB" b="0" i="0" u="none" strike="noStrike" dirty="0">
              <a:solidFill>
                <a:srgbClr val="212121"/>
              </a:solidFill>
              <a:effectLst/>
              <a:latin typeface="Aptos" panose="020B0004020202020204" pitchFamily="34" charset="0"/>
            </a:endParaRPr>
          </a:p>
          <a:p>
            <a:pPr algn="just">
              <a:lnSpc>
                <a:spcPts val="1610"/>
              </a:lnSpc>
              <a:spcAft>
                <a:spcPts val="800"/>
              </a:spcAft>
              <a:buNone/>
            </a:pPr>
            <a:r>
              <a:rPr lang="en-GB" sz="1800" b="0" i="0" u="none" strike="noStrike" dirty="0">
                <a:solidFill>
                  <a:srgbClr val="212121"/>
                </a:solidFill>
                <a:effectLst/>
                <a:latin typeface="Times New Roman" panose="02020603050405020304" pitchFamily="18" charset="0"/>
              </a:rPr>
              <a:t>ii) in parallel recommend that CERN allocates adequate resources to look seriously into the possibility of LEP3. If found attractive, allocate adequate resources to proceed to a TDR by mid-thirties at the latest.</a:t>
            </a:r>
            <a:endParaRPr lang="en-GB" b="0" i="0" u="none" strike="noStrike" dirty="0">
              <a:solidFill>
                <a:srgbClr val="212121"/>
              </a:solidFill>
              <a:effectLst/>
              <a:latin typeface="Aptos" panose="020B0004020202020204" pitchFamily="34" charset="0"/>
            </a:endParaRPr>
          </a:p>
          <a:p>
            <a:pPr>
              <a:buNone/>
            </a:pPr>
            <a:br>
              <a:rPr lang="en-GB" dirty="0"/>
            </a:br>
            <a:endParaRPr lang="en-US" dirty="0"/>
          </a:p>
        </p:txBody>
      </p:sp>
      <p:sp>
        <p:nvSpPr>
          <p:cNvPr id="4" name="Date Placeholder 3">
            <a:extLst>
              <a:ext uri="{FF2B5EF4-FFF2-40B4-BE49-F238E27FC236}">
                <a16:creationId xmlns:a16="http://schemas.microsoft.com/office/drawing/2014/main" id="{9C8A7F4D-A2CA-FF4D-53FC-49699DE2BA13}"/>
              </a:ext>
            </a:extLst>
          </p:cNvPr>
          <p:cNvSpPr>
            <a:spLocks noGrp="1"/>
          </p:cNvSpPr>
          <p:nvPr>
            <p:ph type="dt" sz="half" idx="10"/>
          </p:nvPr>
        </p:nvSpPr>
        <p:spPr/>
        <p:txBody>
          <a:bodyPr/>
          <a:lstStyle/>
          <a:p>
            <a:pPr>
              <a:defRPr/>
            </a:pPr>
            <a:endParaRPr lang="en-US"/>
          </a:p>
        </p:txBody>
      </p:sp>
      <p:sp>
        <p:nvSpPr>
          <p:cNvPr id="6" name="Slide Number Placeholder 5">
            <a:extLst>
              <a:ext uri="{FF2B5EF4-FFF2-40B4-BE49-F238E27FC236}">
                <a16:creationId xmlns:a16="http://schemas.microsoft.com/office/drawing/2014/main" id="{356FD791-F350-3EBC-1013-09F3DE26F73D}"/>
              </a:ext>
            </a:extLst>
          </p:cNvPr>
          <p:cNvSpPr>
            <a:spLocks noGrp="1"/>
          </p:cNvSpPr>
          <p:nvPr>
            <p:ph type="sldNum" sz="quarter" idx="12"/>
          </p:nvPr>
        </p:nvSpPr>
        <p:spPr/>
        <p:txBody>
          <a:bodyPr/>
          <a:lstStyle/>
          <a:p>
            <a:pPr>
              <a:defRPr/>
            </a:pPr>
            <a:fld id="{F65926A7-082C-7F44-B9C5-8689AE7B2BEF}" type="slidenum">
              <a:rPr lang="en-US" altLang="en-CH" smtClean="0"/>
              <a:pPr>
                <a:defRPr/>
              </a:pPr>
              <a:t>27</a:t>
            </a:fld>
            <a:endParaRPr lang="en-US" altLang="en-CH"/>
          </a:p>
        </p:txBody>
      </p:sp>
    </p:spTree>
    <p:extLst>
      <p:ext uri="{BB962C8B-B14F-4D97-AF65-F5344CB8AC3E}">
        <p14:creationId xmlns:p14="http://schemas.microsoft.com/office/powerpoint/2010/main" val="494490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3DA2-81CD-5072-77B5-250F1EA8736C}"/>
              </a:ext>
            </a:extLst>
          </p:cNvPr>
          <p:cNvSpPr>
            <a:spLocks noGrp="1"/>
          </p:cNvSpPr>
          <p:nvPr>
            <p:ph type="title"/>
          </p:nvPr>
        </p:nvSpPr>
        <p:spPr/>
        <p:txBody>
          <a:bodyPr/>
          <a:lstStyle/>
          <a:p>
            <a:r>
              <a:rPr lang="en-CH" dirty="0"/>
              <a:t>Some open technical Questions</a:t>
            </a:r>
          </a:p>
        </p:txBody>
      </p:sp>
      <p:sp>
        <p:nvSpPr>
          <p:cNvPr id="4" name="Date Placeholder 3">
            <a:extLst>
              <a:ext uri="{FF2B5EF4-FFF2-40B4-BE49-F238E27FC236}">
                <a16:creationId xmlns:a16="http://schemas.microsoft.com/office/drawing/2014/main" id="{97D2EDFE-D0F3-CB5E-ABC1-F82DB73A7685}"/>
              </a:ext>
            </a:extLst>
          </p:cNvPr>
          <p:cNvSpPr>
            <a:spLocks noGrp="1"/>
          </p:cNvSpPr>
          <p:nvPr>
            <p:ph type="dt" sz="half" idx="10"/>
          </p:nvPr>
        </p:nvSpPr>
        <p:spPr/>
        <p:txBody>
          <a:bodyPr/>
          <a:lstStyle/>
          <a:p>
            <a:pPr>
              <a:defRPr/>
            </a:pPr>
            <a:endParaRPr lang="en-US"/>
          </a:p>
        </p:txBody>
      </p:sp>
      <p:sp>
        <p:nvSpPr>
          <p:cNvPr id="6" name="Slide Number Placeholder 5">
            <a:extLst>
              <a:ext uri="{FF2B5EF4-FFF2-40B4-BE49-F238E27FC236}">
                <a16:creationId xmlns:a16="http://schemas.microsoft.com/office/drawing/2014/main" id="{6545CFF3-94C1-A177-5478-9C33E455485F}"/>
              </a:ext>
            </a:extLst>
          </p:cNvPr>
          <p:cNvSpPr>
            <a:spLocks noGrp="1"/>
          </p:cNvSpPr>
          <p:nvPr>
            <p:ph type="sldNum" sz="quarter" idx="12"/>
          </p:nvPr>
        </p:nvSpPr>
        <p:spPr/>
        <p:txBody>
          <a:bodyPr/>
          <a:lstStyle/>
          <a:p>
            <a:pPr>
              <a:defRPr/>
            </a:pPr>
            <a:fld id="{F65926A7-082C-7F44-B9C5-8689AE7B2BEF}" type="slidenum">
              <a:rPr lang="en-US" altLang="en-CH" smtClean="0"/>
              <a:pPr>
                <a:defRPr/>
              </a:pPr>
              <a:t>28</a:t>
            </a:fld>
            <a:endParaRPr lang="en-US" altLang="en-CH"/>
          </a:p>
        </p:txBody>
      </p:sp>
      <p:sp>
        <p:nvSpPr>
          <p:cNvPr id="8" name="TextBox 7">
            <a:extLst>
              <a:ext uri="{FF2B5EF4-FFF2-40B4-BE49-F238E27FC236}">
                <a16:creationId xmlns:a16="http://schemas.microsoft.com/office/drawing/2014/main" id="{F0D6A2CC-4295-EC01-0712-F68570C405F9}"/>
              </a:ext>
            </a:extLst>
          </p:cNvPr>
          <p:cNvSpPr txBox="1"/>
          <p:nvPr/>
        </p:nvSpPr>
        <p:spPr>
          <a:xfrm>
            <a:off x="240159" y="1432420"/>
            <a:ext cx="9505056" cy="4503925"/>
          </a:xfrm>
          <a:prstGeom prst="rect">
            <a:avLst/>
          </a:prstGeom>
          <a:noFill/>
        </p:spPr>
        <p:txBody>
          <a:bodyPr wrap="square">
            <a:spAutoFit/>
          </a:bodyPr>
          <a:lstStyle/>
          <a:p>
            <a:pPr marL="342900" lvl="0" indent="-342900" algn="just" rtl="0">
              <a:lnSpc>
                <a:spcPct val="115000"/>
              </a:lnSpc>
              <a:spcBef>
                <a:spcPts val="600"/>
              </a:spcBef>
              <a:buFont typeface="+mj-lt"/>
              <a:buAutoNum type="romanLcParenR"/>
            </a:pPr>
            <a:r>
              <a:rPr lang="en-US" sz="1600" b="0" kern="100" dirty="0">
                <a:effectLst/>
                <a:latin typeface="+mn-lt"/>
                <a:ea typeface="DengXian" panose="02010600030101010101" pitchFamily="2" charset="-122"/>
                <a:cs typeface="Arial" panose="020B0604020202020204" pitchFamily="34" charset="0"/>
              </a:rPr>
              <a:t>What is the maximum achievable instantaneous luminosity at each planned </a:t>
            </a:r>
            <a:r>
              <a:rPr lang="en-GB" sz="1600" b="0" kern="100" dirty="0">
                <a:effectLst/>
                <a:latin typeface="+mn-lt"/>
                <a:ea typeface="DengXian" panose="02010600030101010101" pitchFamily="2" charset="-122"/>
                <a:cs typeface="Arial" panose="020B0604020202020204" pitchFamily="34" charset="0"/>
              </a:rPr>
              <a:t>centre-of-mass energy</a:t>
            </a:r>
            <a:r>
              <a:rPr lang="en-US" sz="1600" b="0" kern="100" dirty="0">
                <a:effectLst/>
                <a:latin typeface="+mn-lt"/>
                <a:ea typeface="DengXian" panose="02010600030101010101" pitchFamily="2" charset="-122"/>
                <a:cs typeface="Arial" panose="020B0604020202020204" pitchFamily="34" charset="0"/>
              </a:rPr>
              <a:t>? </a:t>
            </a:r>
            <a:endParaRPr lang="en-CH" sz="1600" b="0" kern="100" dirty="0">
              <a:effectLst/>
              <a:latin typeface="+mn-lt"/>
              <a:ea typeface="DengXian" panose="02010600030101010101" pitchFamily="2" charset="-122"/>
              <a:cs typeface="Arial" panose="020B0604020202020204" pitchFamily="34" charset="0"/>
            </a:endParaRPr>
          </a:p>
          <a:p>
            <a:pPr marL="342900" lvl="0" indent="-342900" algn="just">
              <a:lnSpc>
                <a:spcPct val="115000"/>
              </a:lnSpc>
              <a:spcBef>
                <a:spcPts val="600"/>
              </a:spcBef>
              <a:buFont typeface="+mj-lt"/>
              <a:buAutoNum type="romanLcParenR"/>
            </a:pPr>
            <a:r>
              <a:rPr lang="en-US" sz="1600" b="0" kern="100" dirty="0">
                <a:effectLst/>
                <a:latin typeface="+mn-lt"/>
                <a:ea typeface="DengXian" panose="02010600030101010101" pitchFamily="2" charset="-122"/>
                <a:cs typeface="Arial" panose="020B0604020202020204" pitchFamily="34" charset="0"/>
              </a:rPr>
              <a:t>What are the implications of a crossing angle of ~ 30 </a:t>
            </a:r>
            <a:r>
              <a:rPr lang="en-US" sz="1600" b="0" kern="100" dirty="0" err="1">
                <a:effectLst/>
                <a:latin typeface="+mn-lt"/>
                <a:ea typeface="DengXian" panose="02010600030101010101" pitchFamily="2" charset="-122"/>
                <a:cs typeface="Arial" panose="020B0604020202020204" pitchFamily="34" charset="0"/>
              </a:rPr>
              <a:t>mrad</a:t>
            </a:r>
            <a:r>
              <a:rPr lang="en-US" sz="1600" b="0" kern="100" dirty="0">
                <a:effectLst/>
                <a:latin typeface="+mn-lt"/>
                <a:ea typeface="DengXian" panose="02010600030101010101" pitchFamily="2" charset="-122"/>
                <a:cs typeface="Arial" panose="020B0604020202020204" pitchFamily="34" charset="0"/>
              </a:rPr>
              <a:t>? Does the tunnel need widening, and over what length, and can the interaction point be centered at the current ATLAS and CMS experiments?</a:t>
            </a:r>
            <a:endParaRPr lang="en-CH" sz="1600" b="0" kern="100" dirty="0">
              <a:effectLst/>
              <a:latin typeface="+mn-lt"/>
              <a:ea typeface="DengXian" panose="02010600030101010101" pitchFamily="2" charset="-122"/>
              <a:cs typeface="Arial" panose="020B0604020202020204" pitchFamily="34" charset="0"/>
            </a:endParaRPr>
          </a:p>
          <a:p>
            <a:pPr marL="342900" lvl="0" indent="-342900" algn="just">
              <a:lnSpc>
                <a:spcPct val="115000"/>
              </a:lnSpc>
              <a:spcBef>
                <a:spcPts val="600"/>
              </a:spcBef>
              <a:buFont typeface="+mj-lt"/>
              <a:buAutoNum type="romanLcParenR"/>
            </a:pPr>
            <a:r>
              <a:rPr lang="en-US" sz="1600" b="0" kern="100" dirty="0">
                <a:effectLst/>
                <a:latin typeface="+mn-lt"/>
                <a:ea typeface="DengXian" panose="02010600030101010101" pitchFamily="2" charset="-122"/>
                <a:cs typeface="Arial" panose="020B0604020202020204" pitchFamily="34" charset="0"/>
              </a:rPr>
              <a:t>What rf cavities are the most appropriate for LEP3? Can such cavities fit into the existing straight sections in the LEP/LHC tunnel? </a:t>
            </a:r>
            <a:endParaRPr lang="en-CH" sz="1600" b="0" kern="100" dirty="0">
              <a:effectLst/>
              <a:latin typeface="+mn-lt"/>
              <a:ea typeface="DengXian" panose="02010600030101010101" pitchFamily="2" charset="-122"/>
              <a:cs typeface="Arial" panose="020B0604020202020204" pitchFamily="34" charset="0"/>
            </a:endParaRPr>
          </a:p>
          <a:p>
            <a:pPr marL="342900" lvl="0" indent="-342900" algn="just">
              <a:lnSpc>
                <a:spcPct val="115000"/>
              </a:lnSpc>
              <a:spcBef>
                <a:spcPts val="600"/>
              </a:spcBef>
              <a:buFont typeface="+mj-lt"/>
              <a:buAutoNum type="romanLcParenR"/>
            </a:pPr>
            <a:r>
              <a:rPr lang="en-US" sz="1600" b="0" kern="100" dirty="0">
                <a:effectLst/>
                <a:latin typeface="+mn-lt"/>
                <a:ea typeface="DengXian" panose="02010600030101010101" pitchFamily="2" charset="-122"/>
                <a:cs typeface="Arial" panose="020B0604020202020204" pitchFamily="34" charset="0"/>
              </a:rPr>
              <a:t>If the tunnel needs enlargement or consolidation in some areas, how easily can it be done? How much time will be needed? Is the existing LEP/LHC tunnel concrete (and surrounding rock) activated and to be considered as contaminated waste? </a:t>
            </a:r>
            <a:r>
              <a:rPr lang="en-US" sz="1600" b="0" kern="100" dirty="0">
                <a:latin typeface="+mn-lt"/>
                <a:ea typeface="DengXian" panose="02010600030101010101" pitchFamily="2" charset="-122"/>
                <a:cs typeface="Arial" panose="020B0604020202020204" pitchFamily="34" charset="0"/>
              </a:rPr>
              <a:t>C</a:t>
            </a:r>
            <a:r>
              <a:rPr lang="en-US" sz="1600" b="0" kern="100" dirty="0">
                <a:effectLst/>
                <a:latin typeface="+mn-lt"/>
                <a:ea typeface="DengXian" panose="02010600030101010101" pitchFamily="2" charset="-122"/>
                <a:cs typeface="Arial" panose="020B0604020202020204" pitchFamily="34" charset="0"/>
              </a:rPr>
              <a:t>an the cost of civil engineering works be reliably estimated?</a:t>
            </a:r>
            <a:endParaRPr lang="en-CH" sz="1600" b="0" kern="100" dirty="0">
              <a:effectLst/>
              <a:latin typeface="+mn-lt"/>
              <a:ea typeface="DengXian" panose="02010600030101010101" pitchFamily="2" charset="-122"/>
              <a:cs typeface="Arial" panose="020B0604020202020204" pitchFamily="34" charset="0"/>
            </a:endParaRPr>
          </a:p>
          <a:p>
            <a:pPr marL="342900" lvl="0" indent="-342900" algn="just">
              <a:lnSpc>
                <a:spcPct val="115000"/>
              </a:lnSpc>
              <a:spcBef>
                <a:spcPts val="600"/>
              </a:spcBef>
              <a:buFont typeface="+mj-lt"/>
              <a:buAutoNum type="romanLcParenR"/>
            </a:pPr>
            <a:r>
              <a:rPr lang="en-US" sz="1600" b="0" kern="100" dirty="0">
                <a:effectLst/>
                <a:latin typeface="+mn-lt"/>
                <a:ea typeface="DengXian" panose="02010600030101010101" pitchFamily="2" charset="-122"/>
                <a:cs typeface="Arial" panose="020B0604020202020204" pitchFamily="34" charset="0"/>
              </a:rPr>
              <a:t>What procedures/derogations are required for the removal of LHC elements, especially for those elements considered to be significantly activated? Where will these components be stored?</a:t>
            </a:r>
            <a:endParaRPr lang="en-CH" sz="1600" b="0" kern="100" dirty="0">
              <a:effectLst/>
              <a:latin typeface="+mn-lt"/>
              <a:ea typeface="DengXian" panose="02010600030101010101" pitchFamily="2" charset="-122"/>
              <a:cs typeface="Arial" panose="020B0604020202020204" pitchFamily="34" charset="0"/>
            </a:endParaRPr>
          </a:p>
          <a:p>
            <a:pPr marL="342900" lvl="0" indent="-342900" algn="just">
              <a:lnSpc>
                <a:spcPct val="115000"/>
              </a:lnSpc>
              <a:spcBef>
                <a:spcPts val="600"/>
              </a:spcBef>
              <a:buFont typeface="+mj-lt"/>
              <a:buAutoNum type="romanLcParenR"/>
            </a:pPr>
            <a:r>
              <a:rPr lang="en-US" sz="1600" b="0" kern="100" dirty="0">
                <a:effectLst/>
                <a:latin typeface="+mn-lt"/>
                <a:ea typeface="DengXian" panose="02010600030101010101" pitchFamily="2" charset="-122"/>
                <a:cs typeface="Arial" panose="020B0604020202020204" pitchFamily="34" charset="0"/>
              </a:rPr>
              <a:t>What is the optimal injection energy into the LEP3 accelerator?</a:t>
            </a:r>
            <a:endParaRPr lang="en-CH" sz="1600" b="0" kern="100" dirty="0">
              <a:effectLst/>
              <a:latin typeface="+mn-lt"/>
              <a:ea typeface="DengXian" panose="02010600030101010101" pitchFamily="2" charset="-122"/>
              <a:cs typeface="Arial" panose="020B0604020202020204" pitchFamily="34" charset="0"/>
            </a:endParaRPr>
          </a:p>
          <a:p>
            <a:pPr marL="342900" lvl="0" indent="-342900" algn="just">
              <a:lnSpc>
                <a:spcPct val="115000"/>
              </a:lnSpc>
              <a:spcBef>
                <a:spcPts val="600"/>
              </a:spcBef>
              <a:spcAft>
                <a:spcPts val="800"/>
              </a:spcAft>
              <a:buFont typeface="+mj-lt"/>
              <a:buAutoNum type="romanLcParenR"/>
            </a:pPr>
            <a:r>
              <a:rPr lang="en-US" sz="1600" b="0" kern="100" dirty="0">
                <a:effectLst/>
                <a:latin typeface="+mn-lt"/>
                <a:ea typeface="DengXian" panose="02010600030101010101" pitchFamily="2" charset="-122"/>
                <a:cs typeface="Arial" panose="020B0604020202020204" pitchFamily="34" charset="0"/>
              </a:rPr>
              <a:t>Can the total cost of the whole LEP3 project be kept </a:t>
            </a:r>
            <a:r>
              <a:rPr lang="en-US" sz="1600" b="0" kern="100" dirty="0">
                <a:latin typeface="+mn-lt"/>
                <a:ea typeface="DengXian" panose="02010600030101010101" pitchFamily="2" charset="-122"/>
                <a:cs typeface="Arial" panose="020B0604020202020204" pitchFamily="34" charset="0"/>
              </a:rPr>
              <a:t>within CERN’s current budgetary limits.</a:t>
            </a:r>
            <a:endParaRPr lang="en-CH" sz="1600" b="0" kern="100" dirty="0">
              <a:effectLst/>
              <a:latin typeface="+mn-l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8325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C155CFCE-8D21-D8E4-D5FA-4FE6BB21AC5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E7C8D94C-A956-1E46-A40E-9E8C86E1F83D}" type="slidenum">
              <a:rPr lang="en-US" altLang="en-CH" sz="800" b="0" smtClean="0"/>
              <a:pPr/>
              <a:t>3</a:t>
            </a:fld>
            <a:endParaRPr lang="en-US" altLang="en-CH" sz="800" b="0"/>
          </a:p>
        </p:txBody>
      </p:sp>
      <p:sp>
        <p:nvSpPr>
          <p:cNvPr id="23555" name="Rectangle 2">
            <a:extLst>
              <a:ext uri="{FF2B5EF4-FFF2-40B4-BE49-F238E27FC236}">
                <a16:creationId xmlns:a16="http://schemas.microsoft.com/office/drawing/2014/main" id="{531024A8-D838-CAB1-4336-AA887ACD8D34}"/>
              </a:ext>
            </a:extLst>
          </p:cNvPr>
          <p:cNvSpPr>
            <a:spLocks noGrp="1" noChangeArrowheads="1"/>
          </p:cNvSpPr>
          <p:nvPr>
            <p:ph type="title"/>
          </p:nvPr>
        </p:nvSpPr>
        <p:spPr>
          <a:xfrm>
            <a:off x="488950" y="527050"/>
            <a:ext cx="9217025" cy="361950"/>
          </a:xfrm>
        </p:spPr>
        <p:txBody>
          <a:bodyPr anchor="b"/>
          <a:lstStyle/>
          <a:p>
            <a:r>
              <a:rPr lang="en-GB" altLang="en-CH" sz="3200" dirty="0"/>
              <a:t>Setting the Scene 1: 2019 ESPP</a:t>
            </a:r>
            <a:endParaRPr lang="en-US" altLang="en-CH" sz="3200" dirty="0"/>
          </a:p>
        </p:txBody>
      </p:sp>
      <p:sp>
        <p:nvSpPr>
          <p:cNvPr id="23556" name="Date Placeholder 4">
            <a:extLst>
              <a:ext uri="{FF2B5EF4-FFF2-40B4-BE49-F238E27FC236}">
                <a16:creationId xmlns:a16="http://schemas.microsoft.com/office/drawing/2014/main" id="{D7D1DD34-4E2A-7942-7C30-E99508C0B18F}"/>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 name="TextBox 2">
            <a:extLst>
              <a:ext uri="{FF2B5EF4-FFF2-40B4-BE49-F238E27FC236}">
                <a16:creationId xmlns:a16="http://schemas.microsoft.com/office/drawing/2014/main" id="{B8D29610-EA87-B0B1-F826-22228BB372C9}"/>
              </a:ext>
            </a:extLst>
          </p:cNvPr>
          <p:cNvSpPr txBox="1"/>
          <p:nvPr/>
        </p:nvSpPr>
        <p:spPr>
          <a:xfrm>
            <a:off x="273050" y="1003300"/>
            <a:ext cx="9432925" cy="3503523"/>
          </a:xfrm>
          <a:prstGeom prst="rect">
            <a:avLst/>
          </a:prstGeom>
          <a:noFill/>
        </p:spPr>
        <p:txBody>
          <a:bodyPr>
            <a:spAutoFit/>
          </a:bodyPr>
          <a:lstStyle/>
          <a:p>
            <a:pPr>
              <a:spcAft>
                <a:spcPts val="800"/>
              </a:spcAft>
              <a:tabLst>
                <a:tab pos="457200" algn="l"/>
              </a:tabLst>
              <a:defRPr/>
            </a:pPr>
            <a:r>
              <a:rPr lang="en-CH" sz="1800" kern="100" dirty="0">
                <a:solidFill>
                  <a:srgbClr val="FF0000"/>
                </a:solidFill>
                <a:latin typeface="+mj-lt"/>
                <a:ea typeface="DengXian" panose="02010600030101010101" pitchFamily="2" charset="-122"/>
                <a:cs typeface="Arial" panose="020B0604020202020204" pitchFamily="34" charset="0"/>
              </a:rPr>
              <a:t>Recall Recommendations 2019 ESPP</a:t>
            </a:r>
          </a:p>
          <a:p>
            <a:pPr marL="342900" indent="-342900">
              <a:spcAft>
                <a:spcPts val="800"/>
              </a:spcAft>
              <a:buFont typeface="+mj-lt"/>
              <a:buAutoNum type="alphaLcPeriod"/>
              <a:tabLst>
                <a:tab pos="457200" algn="l"/>
              </a:tabLst>
              <a:defRPr/>
            </a:pPr>
            <a:r>
              <a:rPr lang="en-CH" sz="1800" b="0" kern="100" dirty="0">
                <a:solidFill>
                  <a:schemeClr val="accent2"/>
                </a:solidFill>
                <a:latin typeface="+mj-lt"/>
                <a:ea typeface="DengXian" panose="02010600030101010101" pitchFamily="2" charset="-122"/>
                <a:cs typeface="Arial" panose="020B0604020202020204" pitchFamily="34" charset="0"/>
              </a:rPr>
              <a:t>The </a:t>
            </a:r>
            <a:r>
              <a:rPr lang="en-CH" sz="1800" kern="100" dirty="0">
                <a:solidFill>
                  <a:schemeClr val="accent2"/>
                </a:solidFill>
                <a:latin typeface="+mj-lt"/>
                <a:ea typeface="DengXian" panose="02010600030101010101" pitchFamily="2" charset="-122"/>
                <a:cs typeface="Arial" panose="020B0604020202020204" pitchFamily="34" charset="0"/>
              </a:rPr>
              <a:t>successful completion of the HL-LHC </a:t>
            </a:r>
          </a:p>
          <a:p>
            <a:pPr marL="342900" indent="-342900">
              <a:spcAft>
                <a:spcPts val="800"/>
              </a:spcAft>
              <a:buFont typeface="+mj-lt"/>
              <a:buAutoNum type="alphaLcPeriod"/>
              <a:tabLst>
                <a:tab pos="457200" algn="l"/>
              </a:tabLst>
              <a:defRPr/>
            </a:pPr>
            <a:r>
              <a:rPr lang="en-CH" sz="1800" b="0" kern="100" dirty="0">
                <a:solidFill>
                  <a:schemeClr val="accent2"/>
                </a:solidFill>
                <a:latin typeface="+mj-lt"/>
                <a:ea typeface="DengXian" panose="02010600030101010101" pitchFamily="2" charset="-122"/>
                <a:cs typeface="Arial" panose="020B0604020202020204" pitchFamily="34" charset="0"/>
              </a:rPr>
              <a:t>Neutrino Platform</a:t>
            </a:r>
          </a:p>
          <a:p>
            <a:pPr marL="342900" indent="-342900">
              <a:spcAft>
                <a:spcPts val="800"/>
              </a:spcAft>
              <a:buFont typeface="+mj-lt"/>
              <a:buAutoNum type="alphaLcPeriod"/>
              <a:tabLst>
                <a:tab pos="457200" algn="l"/>
              </a:tabLst>
              <a:defRPr/>
            </a:pPr>
            <a:r>
              <a:rPr lang="en-CH" sz="1800" kern="100" dirty="0">
                <a:solidFill>
                  <a:srgbClr val="FF0000"/>
                </a:solidFill>
                <a:latin typeface="+mj-lt"/>
                <a:ea typeface="DengXian" panose="02010600030101010101" pitchFamily="2" charset="-122"/>
                <a:cs typeface="Arial" panose="020B0604020202020204" pitchFamily="34" charset="0"/>
              </a:rPr>
              <a:t>An electron-positron Higgs factory is the highest-priority next collider. </a:t>
            </a:r>
          </a:p>
          <a:p>
            <a:pPr marL="342900" indent="-342900">
              <a:spcAft>
                <a:spcPts val="800"/>
              </a:spcAft>
              <a:buFont typeface="+mj-lt"/>
              <a:buAutoNum type="alphaLcPeriod"/>
              <a:tabLst>
                <a:tab pos="457200" algn="l"/>
              </a:tabLst>
              <a:defRPr/>
            </a:pPr>
            <a:r>
              <a:rPr lang="en-CH" sz="1800" b="0" kern="100" dirty="0">
                <a:solidFill>
                  <a:schemeClr val="accent2"/>
                </a:solidFill>
                <a:latin typeface="+mj-lt"/>
                <a:ea typeface="DengXian" panose="02010600030101010101" pitchFamily="2" charset="-122"/>
                <a:cs typeface="Arial" panose="020B0604020202020204" pitchFamily="34" charset="0"/>
              </a:rPr>
              <a:t>R&amp;D effort focused on advanced accelerator technologies, in particular that for high-field superconducting magnets, including high-temperature superconductors </a:t>
            </a:r>
          </a:p>
          <a:p>
            <a:pPr marL="342900" indent="-342900">
              <a:spcAft>
                <a:spcPts val="800"/>
              </a:spcAft>
              <a:buFont typeface="+mj-lt"/>
              <a:buAutoNum type="alphaLcPeriod"/>
              <a:tabLst>
                <a:tab pos="457200" algn="l"/>
              </a:tabLst>
              <a:defRPr/>
            </a:pPr>
            <a:r>
              <a:rPr lang="en-CH" sz="1800" kern="100" dirty="0">
                <a:solidFill>
                  <a:srgbClr val="FF0000"/>
                </a:solidFill>
                <a:latin typeface="+mj-lt"/>
                <a:ea typeface="DengXian" panose="02010600030101010101" pitchFamily="2" charset="-122"/>
                <a:cs typeface="Arial" panose="020B0604020202020204" pitchFamily="34" charset="0"/>
              </a:rPr>
              <a:t>investigate the technical and financial feasibility of a future hadron collider at CERN with √s ~ 100 TeV and with an </a:t>
            </a:r>
            <a:r>
              <a:rPr lang="en-CH" sz="1800" dirty="0">
                <a:solidFill>
                  <a:srgbClr val="FF0000"/>
                </a:solidFill>
                <a:latin typeface="+mj-lt"/>
                <a:ea typeface="DengXian" panose="02010600030101010101" pitchFamily="2" charset="-122"/>
              </a:rPr>
              <a:t>e</a:t>
            </a:r>
            <a:r>
              <a:rPr lang="en-CH" sz="1800" baseline="30000" dirty="0">
                <a:solidFill>
                  <a:srgbClr val="FF0000"/>
                </a:solidFill>
                <a:latin typeface="+mj-lt"/>
                <a:ea typeface="DengXian" panose="02010600030101010101" pitchFamily="2" charset="-122"/>
              </a:rPr>
              <a:t>+</a:t>
            </a:r>
            <a:r>
              <a:rPr lang="en-CH" sz="1800" dirty="0">
                <a:solidFill>
                  <a:srgbClr val="FF0000"/>
                </a:solidFill>
                <a:latin typeface="+mj-lt"/>
                <a:ea typeface="DengXian" panose="02010600030101010101" pitchFamily="2" charset="-122"/>
              </a:rPr>
              <a:t>e</a:t>
            </a:r>
            <a:r>
              <a:rPr lang="en-CH" sz="1800" baseline="30000" dirty="0">
                <a:solidFill>
                  <a:srgbClr val="FF0000"/>
                </a:solidFill>
                <a:latin typeface="+mj-lt"/>
                <a:ea typeface="DengXian" panose="02010600030101010101" pitchFamily="2" charset="-122"/>
              </a:rPr>
              <a:t>−</a:t>
            </a:r>
            <a:r>
              <a:rPr lang="en-CH" sz="1800" dirty="0">
                <a:solidFill>
                  <a:srgbClr val="FF0000"/>
                </a:solidFill>
                <a:latin typeface="+mj-lt"/>
                <a:ea typeface="DengXian" panose="02010600030101010101" pitchFamily="2" charset="-122"/>
              </a:rPr>
              <a:t> </a:t>
            </a:r>
            <a:r>
              <a:rPr lang="en-CH" sz="1800" kern="100" dirty="0">
                <a:solidFill>
                  <a:srgbClr val="FF0000"/>
                </a:solidFill>
                <a:latin typeface="+mj-lt"/>
                <a:ea typeface="DengXian" panose="02010600030101010101" pitchFamily="2" charset="-122"/>
                <a:cs typeface="Arial" panose="020B0604020202020204" pitchFamily="34" charset="0"/>
              </a:rPr>
              <a:t> Higgs and electroweak factory as a possible first stage. </a:t>
            </a:r>
          </a:p>
          <a:p>
            <a:pPr>
              <a:lnSpc>
                <a:spcPct val="115000"/>
              </a:lnSpc>
              <a:spcAft>
                <a:spcPts val="800"/>
              </a:spcAft>
              <a:defRPr/>
            </a:pPr>
            <a:r>
              <a:rPr lang="en-CH" sz="1800" b="0" kern="100" dirty="0">
                <a:solidFill>
                  <a:schemeClr val="accent2"/>
                </a:solidFill>
                <a:latin typeface="+mj-lt"/>
                <a:ea typeface="DengXian" panose="02010600030101010101" pitchFamily="2" charset="-122"/>
                <a:cs typeface="Arial" panose="020B0604020202020204" pitchFamily="34" charset="0"/>
              </a:rPr>
              <a:t>Point e. clearly points to the FCC project, which has been extensively discussed.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114F8C8C-8D83-1839-BE96-F9320DBEC86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B3DEB3AF-5488-F847-872E-E8A86BEA0745}" type="slidenum">
              <a:rPr lang="en-US" altLang="en-CH" sz="800" b="0" smtClean="0"/>
              <a:pPr/>
              <a:t>4</a:t>
            </a:fld>
            <a:endParaRPr lang="en-US" altLang="en-CH" sz="800" b="0"/>
          </a:p>
        </p:txBody>
      </p:sp>
      <p:sp>
        <p:nvSpPr>
          <p:cNvPr id="14339" name="Rectangle 2">
            <a:extLst>
              <a:ext uri="{FF2B5EF4-FFF2-40B4-BE49-F238E27FC236}">
                <a16:creationId xmlns:a16="http://schemas.microsoft.com/office/drawing/2014/main" id="{3F05441E-3CDA-9DA1-A8F8-3B999296B7D2}"/>
              </a:ext>
            </a:extLst>
          </p:cNvPr>
          <p:cNvSpPr>
            <a:spLocks noGrp="1" noChangeArrowheads="1"/>
          </p:cNvSpPr>
          <p:nvPr>
            <p:ph type="title"/>
          </p:nvPr>
        </p:nvSpPr>
        <p:spPr>
          <a:xfrm>
            <a:off x="488950" y="476250"/>
            <a:ext cx="9217025" cy="361950"/>
          </a:xfrm>
        </p:spPr>
        <p:txBody>
          <a:bodyPr anchor="b"/>
          <a:lstStyle/>
          <a:p>
            <a:r>
              <a:rPr lang="en-GB" altLang="en-CH" sz="2400" dirty="0"/>
              <a:t>Setting the Scene 2: Request for Alternatives</a:t>
            </a:r>
            <a:endParaRPr lang="en-US" altLang="en-CH" sz="2400" dirty="0"/>
          </a:p>
        </p:txBody>
      </p:sp>
      <p:sp>
        <p:nvSpPr>
          <p:cNvPr id="14340" name="Date Placeholder 4">
            <a:extLst>
              <a:ext uri="{FF2B5EF4-FFF2-40B4-BE49-F238E27FC236}">
                <a16:creationId xmlns:a16="http://schemas.microsoft.com/office/drawing/2014/main" id="{33656833-54B6-74A5-5FEC-82087CDD3A52}"/>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 name="TextBox 2">
            <a:extLst>
              <a:ext uri="{FF2B5EF4-FFF2-40B4-BE49-F238E27FC236}">
                <a16:creationId xmlns:a16="http://schemas.microsoft.com/office/drawing/2014/main" id="{4FC4B303-B37B-5BFF-BFEF-83F175064C1B}"/>
              </a:ext>
            </a:extLst>
          </p:cNvPr>
          <p:cNvSpPr txBox="1"/>
          <p:nvPr/>
        </p:nvSpPr>
        <p:spPr>
          <a:xfrm>
            <a:off x="344487" y="3165293"/>
            <a:ext cx="9432925" cy="1477328"/>
          </a:xfrm>
          <a:prstGeom prst="rect">
            <a:avLst/>
          </a:prstGeom>
          <a:noFill/>
        </p:spPr>
        <p:txBody>
          <a:bodyPr>
            <a:spAutoFit/>
          </a:bodyPr>
          <a:lstStyle/>
          <a:p>
            <a:pPr>
              <a:defRPr/>
            </a:pPr>
            <a:r>
              <a:rPr lang="en-GB" sz="1800" dirty="0">
                <a:solidFill>
                  <a:srgbClr val="FF0000"/>
                </a:solidFill>
                <a:latin typeface="+mn-lt"/>
              </a:rPr>
              <a:t>ESG Guidance</a:t>
            </a:r>
          </a:p>
          <a:p>
            <a:pPr>
              <a:defRPr/>
            </a:pPr>
            <a:endParaRPr lang="en-GB" sz="1800" dirty="0">
              <a:latin typeface="+mn-lt"/>
            </a:endParaRPr>
          </a:p>
          <a:p>
            <a:pPr>
              <a:defRPr/>
            </a:pPr>
            <a:r>
              <a:rPr lang="en-GB" sz="1800" dirty="0">
                <a:solidFill>
                  <a:schemeClr val="accent2"/>
                </a:solidFill>
                <a:latin typeface="+mn-lt"/>
              </a:rPr>
              <a:t>ESG's remit explicitly states that “The Strategy update should include the preferred option for the next collider at CERN and prioritised alternative options to be pursued if the chosen preferred plan turns out not to be feasible or competitive”. </a:t>
            </a:r>
            <a:endParaRPr lang="en-GB" dirty="0">
              <a:solidFill>
                <a:schemeClr val="accent2"/>
              </a:solidFill>
              <a:latin typeface="+mn-lt"/>
            </a:endParaRPr>
          </a:p>
        </p:txBody>
      </p:sp>
      <p:sp>
        <p:nvSpPr>
          <p:cNvPr id="4" name="TextBox 3">
            <a:extLst>
              <a:ext uri="{FF2B5EF4-FFF2-40B4-BE49-F238E27FC236}">
                <a16:creationId xmlns:a16="http://schemas.microsoft.com/office/drawing/2014/main" id="{78A6BF23-4BA8-7073-27CA-82B9F6DB24AB}"/>
              </a:ext>
            </a:extLst>
          </p:cNvPr>
          <p:cNvSpPr txBox="1"/>
          <p:nvPr/>
        </p:nvSpPr>
        <p:spPr>
          <a:xfrm>
            <a:off x="344487" y="1276661"/>
            <a:ext cx="9217025" cy="400110"/>
          </a:xfrm>
          <a:prstGeom prst="rect">
            <a:avLst/>
          </a:prstGeom>
          <a:noFill/>
        </p:spPr>
        <p:txBody>
          <a:bodyPr wrap="square">
            <a:spAutoFit/>
          </a:bodyPr>
          <a:lstStyle/>
          <a:p>
            <a:r>
              <a:rPr lang="en-CH" b="1" dirty="0">
                <a:solidFill>
                  <a:srgbClr val="FF0000"/>
                </a:solidFill>
                <a:effectLst/>
                <a:latin typeface="+mn-lt"/>
                <a:ea typeface="DengXian" panose="02010600030101010101" pitchFamily="2" charset="-122"/>
              </a:rPr>
              <a:t>We support FCC</a:t>
            </a:r>
            <a:r>
              <a:rPr lang="en-US" b="1" dirty="0">
                <a:solidFill>
                  <a:srgbClr val="FF0000"/>
                </a:solidFill>
                <a:effectLst/>
                <a:latin typeface="+mn-lt"/>
                <a:ea typeface="DengXian" panose="02010600030101010101" pitchFamily="2" charset="-122"/>
              </a:rPr>
              <a:t>-</a:t>
            </a:r>
            <a:r>
              <a:rPr lang="en-US" b="1" dirty="0" err="1">
                <a:solidFill>
                  <a:srgbClr val="FF0000"/>
                </a:solidFill>
                <a:effectLst/>
                <a:latin typeface="+mn-lt"/>
                <a:ea typeface="DengXian" panose="02010600030101010101" pitchFamily="2" charset="-122"/>
              </a:rPr>
              <a:t>ee</a:t>
            </a:r>
            <a:r>
              <a:rPr lang="en-US" b="1" dirty="0">
                <a:solidFill>
                  <a:srgbClr val="FF0000"/>
                </a:solidFill>
                <a:effectLst/>
                <a:latin typeface="+mn-lt"/>
                <a:ea typeface="DengXian" panose="02010600030101010101" pitchFamily="2" charset="-122"/>
              </a:rPr>
              <a:t> and FCC-</a:t>
            </a:r>
            <a:r>
              <a:rPr lang="en-US" b="1" dirty="0" err="1">
                <a:solidFill>
                  <a:srgbClr val="FF0000"/>
                </a:solidFill>
                <a:effectLst/>
                <a:latin typeface="+mn-lt"/>
                <a:ea typeface="DengXian" panose="02010600030101010101" pitchFamily="2" charset="-122"/>
              </a:rPr>
              <a:t>hh</a:t>
            </a:r>
            <a:r>
              <a:rPr lang="en-US" b="1" dirty="0">
                <a:solidFill>
                  <a:srgbClr val="FF0000"/>
                </a:solidFill>
                <a:effectLst/>
                <a:latin typeface="+mn-lt"/>
                <a:ea typeface="DengXian" panose="02010600030101010101" pitchFamily="2" charset="-122"/>
              </a:rPr>
              <a:t> as </a:t>
            </a:r>
            <a:r>
              <a:rPr lang="en-CH" b="1" dirty="0">
                <a:solidFill>
                  <a:srgbClr val="FF0000"/>
                </a:solidFill>
                <a:effectLst/>
                <a:latin typeface="+mn-lt"/>
                <a:ea typeface="DengXian" panose="02010600030101010101" pitchFamily="2" charset="-122"/>
              </a:rPr>
              <a:t>the preferred option for CERN’s future</a:t>
            </a:r>
            <a:r>
              <a:rPr lang="en-US" b="1" dirty="0">
                <a:solidFill>
                  <a:srgbClr val="FF0000"/>
                </a:solidFill>
                <a:effectLst/>
                <a:latin typeface="+mn-lt"/>
                <a:ea typeface="DengXian" panose="02010600030101010101" pitchFamily="2" charset="-122"/>
              </a:rPr>
              <a:t> </a:t>
            </a:r>
            <a:endParaRPr lang="en-CH" dirty="0">
              <a:solidFill>
                <a:srgbClr val="FF0000"/>
              </a:solidFill>
              <a:latin typeface="+mn-lt"/>
            </a:endParaRPr>
          </a:p>
        </p:txBody>
      </p:sp>
      <p:sp>
        <p:nvSpPr>
          <p:cNvPr id="5" name="TextBox 4">
            <a:extLst>
              <a:ext uri="{FF2B5EF4-FFF2-40B4-BE49-F238E27FC236}">
                <a16:creationId xmlns:a16="http://schemas.microsoft.com/office/drawing/2014/main" id="{5899735A-64AA-2692-1CA0-469879FD69E1}"/>
              </a:ext>
            </a:extLst>
          </p:cNvPr>
          <p:cNvSpPr txBox="1"/>
          <p:nvPr/>
        </p:nvSpPr>
        <p:spPr>
          <a:xfrm>
            <a:off x="-2211" y="1845151"/>
            <a:ext cx="9432925" cy="1108893"/>
          </a:xfrm>
          <a:prstGeom prst="rect">
            <a:avLst/>
          </a:prstGeom>
          <a:noFill/>
        </p:spPr>
        <p:txBody>
          <a:bodyPr wrap="square">
            <a:spAutoFit/>
          </a:bodyPr>
          <a:lstStyle/>
          <a:p>
            <a:pPr marL="457200" algn="just">
              <a:lnSpc>
                <a:spcPct val="112000"/>
              </a:lnSpc>
              <a:spcBef>
                <a:spcPts val="600"/>
              </a:spcBef>
              <a:spcAft>
                <a:spcPts val="800"/>
              </a:spcAft>
            </a:pPr>
            <a:r>
              <a:rPr lang="en-GB" sz="2000" kern="0" dirty="0">
                <a:solidFill>
                  <a:schemeClr val="accent6"/>
                </a:solidFill>
                <a:effectLst/>
                <a:latin typeface="+mn-lt"/>
                <a:ea typeface="DengXian" panose="02010600030101010101" pitchFamily="2" charset="-122"/>
                <a:cs typeface="Arial" panose="020B0604020202020204" pitchFamily="34" charset="0"/>
              </a:rPr>
              <a:t>LEP3 is not competitive with FCC-</a:t>
            </a:r>
            <a:r>
              <a:rPr lang="en-GB" sz="2000" kern="0" dirty="0" err="1">
                <a:solidFill>
                  <a:schemeClr val="accent6"/>
                </a:solidFill>
                <a:effectLst/>
                <a:latin typeface="+mn-lt"/>
                <a:ea typeface="DengXian" panose="02010600030101010101" pitchFamily="2" charset="-122"/>
                <a:cs typeface="Arial" panose="020B0604020202020204" pitchFamily="34" charset="0"/>
              </a:rPr>
              <a:t>ee</a:t>
            </a:r>
            <a:r>
              <a:rPr lang="en-GB" sz="2000" kern="0" dirty="0">
                <a:solidFill>
                  <a:schemeClr val="accent6"/>
                </a:solidFill>
                <a:effectLst/>
                <a:latin typeface="+mn-lt"/>
                <a:ea typeface="DengXian" panose="02010600030101010101" pitchFamily="2" charset="-122"/>
                <a:cs typeface="Arial" panose="020B0604020202020204" pitchFamily="34" charset="0"/>
              </a:rPr>
              <a:t>, and hence CEPC. </a:t>
            </a:r>
            <a:r>
              <a:rPr lang="en-GB" sz="2000" b="1" kern="0" dirty="0">
                <a:solidFill>
                  <a:srgbClr val="FF0000"/>
                </a:solidFill>
                <a:effectLst/>
                <a:latin typeface="+mn-lt"/>
                <a:ea typeface="DengXian" panose="02010600030101010101" pitchFamily="2" charset="-122"/>
                <a:cs typeface="Arial" panose="020B0604020202020204" pitchFamily="34" charset="0"/>
              </a:rPr>
              <a:t>If CEPC goes ahead then we would advocate that CERN proceed to FCC-</a:t>
            </a:r>
            <a:r>
              <a:rPr lang="en-GB" sz="2000" b="1" kern="0" dirty="0" err="1">
                <a:solidFill>
                  <a:srgbClr val="FF0000"/>
                </a:solidFill>
                <a:effectLst/>
                <a:latin typeface="+mn-lt"/>
                <a:ea typeface="DengXian" panose="02010600030101010101" pitchFamily="2" charset="-122"/>
                <a:cs typeface="Arial" panose="020B0604020202020204" pitchFamily="34" charset="0"/>
              </a:rPr>
              <a:t>hh</a:t>
            </a:r>
            <a:r>
              <a:rPr lang="en-GB" sz="2000" b="1" kern="0" dirty="0">
                <a:solidFill>
                  <a:srgbClr val="FF0000"/>
                </a:solidFill>
                <a:effectLst/>
                <a:latin typeface="+mn-lt"/>
                <a:ea typeface="DengXian" panose="02010600030101010101" pitchFamily="2" charset="-122"/>
                <a:cs typeface="Arial" panose="020B0604020202020204" pitchFamily="34" charset="0"/>
              </a:rPr>
              <a:t> in as timely a manner as possible. </a:t>
            </a:r>
            <a:endParaRPr lang="en-CH" sz="2000" kern="100" dirty="0">
              <a:solidFill>
                <a:srgbClr val="FF0000"/>
              </a:solidFill>
              <a:effectLst/>
              <a:latin typeface="+mn-lt"/>
              <a:ea typeface="DengXian" panose="02010600030101010101" pitchFamily="2" charset="-122"/>
              <a:cs typeface="Arial" panose="020B0604020202020204" pitchFamily="34" charset="0"/>
            </a:endParaRPr>
          </a:p>
        </p:txBody>
      </p:sp>
      <p:sp>
        <p:nvSpPr>
          <p:cNvPr id="6" name="TextBox 5">
            <a:extLst>
              <a:ext uri="{FF2B5EF4-FFF2-40B4-BE49-F238E27FC236}">
                <a16:creationId xmlns:a16="http://schemas.microsoft.com/office/drawing/2014/main" id="{E0480D59-8CD8-385F-EB7D-77B240829694}"/>
              </a:ext>
            </a:extLst>
          </p:cNvPr>
          <p:cNvSpPr txBox="1"/>
          <p:nvPr/>
        </p:nvSpPr>
        <p:spPr>
          <a:xfrm>
            <a:off x="214452" y="4981684"/>
            <a:ext cx="9347060" cy="1350563"/>
          </a:xfrm>
          <a:prstGeom prst="rect">
            <a:avLst/>
          </a:prstGeom>
          <a:noFill/>
        </p:spPr>
        <p:txBody>
          <a:bodyPr wrap="square">
            <a:spAutoFit/>
          </a:bodyPr>
          <a:lstStyle/>
          <a:p>
            <a:pPr algn="just">
              <a:lnSpc>
                <a:spcPct val="115000"/>
              </a:lnSpc>
              <a:spcBef>
                <a:spcPts val="600"/>
              </a:spcBef>
              <a:spcAft>
                <a:spcPts val="800"/>
              </a:spcAft>
            </a:pPr>
            <a:r>
              <a:rPr lang="en-CH" sz="1800" b="0" kern="100" dirty="0">
                <a:effectLst/>
                <a:latin typeface="+mn-lt"/>
                <a:ea typeface="DengXian" panose="02010600030101010101" pitchFamily="2" charset="-122"/>
                <a:cs typeface="Arial" panose="020B0604020202020204" pitchFamily="34" charset="0"/>
              </a:rPr>
              <a:t>A major objective in PP: always to operate an accelerator that allows a leap of a factor of 10 in the constituent </a:t>
            </a:r>
            <a:r>
              <a:rPr lang="en-US" sz="1800" b="0" kern="100" dirty="0" err="1">
                <a:effectLst/>
                <a:latin typeface="+mn-lt"/>
                <a:ea typeface="DengXian" panose="02010600030101010101" pitchFamily="2" charset="-122"/>
                <a:cs typeface="Arial" panose="020B0604020202020204" pitchFamily="34" charset="0"/>
              </a:rPr>
              <a:t>centre</a:t>
            </a:r>
            <a:r>
              <a:rPr lang="en-US" sz="1800" b="0" kern="100" dirty="0">
                <a:effectLst/>
                <a:latin typeface="+mn-lt"/>
                <a:ea typeface="DengXian" panose="02010600030101010101" pitchFamily="2" charset="-122"/>
                <a:cs typeface="Arial" panose="020B0604020202020204" pitchFamily="34" charset="0"/>
              </a:rPr>
              <a:t>-of-mass (</a:t>
            </a:r>
            <a:r>
              <a:rPr lang="en-US" sz="1800" b="0" kern="100" dirty="0" err="1">
                <a:effectLst/>
                <a:latin typeface="+mn-lt"/>
                <a:ea typeface="DengXian" panose="02010600030101010101" pitchFamily="2" charset="-122"/>
                <a:cs typeface="Arial" panose="020B0604020202020204" pitchFamily="34" charset="0"/>
              </a:rPr>
              <a:t>CoM</a:t>
            </a:r>
            <a:r>
              <a:rPr lang="en-US" sz="1800" b="0" kern="100" dirty="0">
                <a:effectLst/>
                <a:latin typeface="+mn-lt"/>
                <a:ea typeface="DengXian" panose="02010600030101010101" pitchFamily="2" charset="-122"/>
                <a:cs typeface="Arial" panose="020B0604020202020204" pitchFamily="34" charset="0"/>
              </a:rPr>
              <a:t>) </a:t>
            </a:r>
            <a:r>
              <a:rPr lang="en-CH" sz="1800" b="0" kern="100" dirty="0">
                <a:effectLst/>
                <a:latin typeface="+mn-lt"/>
                <a:ea typeface="DengXian" panose="02010600030101010101" pitchFamily="2" charset="-122"/>
                <a:cs typeface="Arial" panose="020B0604020202020204" pitchFamily="34" charset="0"/>
              </a:rPr>
              <a:t>energy with respect to the previous one. </a:t>
            </a:r>
            <a:br>
              <a:rPr lang="en-CH" sz="1800" b="0" kern="100" dirty="0">
                <a:latin typeface="+mn-lt"/>
                <a:ea typeface="DengXian" panose="02010600030101010101" pitchFamily="2" charset="-122"/>
                <a:cs typeface="Arial" panose="020B0604020202020204" pitchFamily="34" charset="0"/>
              </a:rPr>
            </a:br>
            <a:r>
              <a:rPr lang="en-CH" sz="1800" b="0" kern="100" dirty="0">
                <a:latin typeface="+mn-lt"/>
                <a:ea typeface="DengXian" panose="02010600030101010101" pitchFamily="2" charset="-122"/>
                <a:cs typeface="Arial" panose="020B0604020202020204" pitchFamily="34" charset="0"/>
              </a:rPr>
              <a:t>- Today the t</a:t>
            </a:r>
            <a:r>
              <a:rPr lang="en-CH" sz="1800" b="0" kern="100" dirty="0">
                <a:effectLst/>
                <a:latin typeface="+mn-lt"/>
                <a:ea typeface="DengXian" panose="02010600030101010101" pitchFamily="2" charset="-122"/>
                <a:cs typeface="Arial" panose="020B0604020202020204" pitchFamily="34" charset="0"/>
              </a:rPr>
              <a:t>wo possibilities are the FCC-hh operating at √s~100 TeV or a muon collider operating at √s &gt; 10 TeV.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oter Placeholder 4">
            <a:extLst>
              <a:ext uri="{FF2B5EF4-FFF2-40B4-BE49-F238E27FC236}">
                <a16:creationId xmlns:a16="http://schemas.microsoft.com/office/drawing/2014/main" id="{6B4C8B74-0EB3-638C-3B49-21ADEA9A58D6}"/>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r>
              <a:rPr lang="en-US" altLang="en-CH" sz="800" b="0"/>
              <a:t>CERN 20Mar tsv</a:t>
            </a:r>
          </a:p>
        </p:txBody>
      </p:sp>
      <p:sp>
        <p:nvSpPr>
          <p:cNvPr id="41986" name="Slide Number Placeholder 5">
            <a:extLst>
              <a:ext uri="{FF2B5EF4-FFF2-40B4-BE49-F238E27FC236}">
                <a16:creationId xmlns:a16="http://schemas.microsoft.com/office/drawing/2014/main" id="{A23BC335-6D45-E1A0-57BE-F606ABFB766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C3B9107B-CDFB-B64A-94D2-6D74CFC2282A}" type="slidenum">
              <a:rPr lang="en-US" altLang="en-CH" sz="800" b="0" smtClean="0"/>
              <a:pPr/>
              <a:t>5</a:t>
            </a:fld>
            <a:endParaRPr lang="en-US" altLang="en-CH" sz="800" b="0"/>
          </a:p>
        </p:txBody>
      </p:sp>
      <p:sp>
        <p:nvSpPr>
          <p:cNvPr id="41987" name="Rectangle 2">
            <a:extLst>
              <a:ext uri="{FF2B5EF4-FFF2-40B4-BE49-F238E27FC236}">
                <a16:creationId xmlns:a16="http://schemas.microsoft.com/office/drawing/2014/main" id="{5BCF9BBB-EE6E-C4DE-9095-E8C1377C4931}"/>
              </a:ext>
            </a:extLst>
          </p:cNvPr>
          <p:cNvSpPr>
            <a:spLocks noGrp="1" noChangeArrowheads="1"/>
          </p:cNvSpPr>
          <p:nvPr>
            <p:ph type="title"/>
          </p:nvPr>
        </p:nvSpPr>
        <p:spPr>
          <a:xfrm>
            <a:off x="229055" y="587453"/>
            <a:ext cx="9217025" cy="361950"/>
          </a:xfrm>
        </p:spPr>
        <p:txBody>
          <a:bodyPr anchor="b"/>
          <a:lstStyle/>
          <a:p>
            <a:r>
              <a:rPr lang="en-GB" altLang="en-CH" sz="3200" dirty="0"/>
              <a:t>LEP3: why</a:t>
            </a:r>
            <a:endParaRPr lang="en-US" altLang="en-CH" sz="3200" dirty="0"/>
          </a:p>
        </p:txBody>
      </p:sp>
      <p:sp>
        <p:nvSpPr>
          <p:cNvPr id="41988" name="Date Placeholder 4">
            <a:extLst>
              <a:ext uri="{FF2B5EF4-FFF2-40B4-BE49-F238E27FC236}">
                <a16:creationId xmlns:a16="http://schemas.microsoft.com/office/drawing/2014/main" id="{7E68B468-3A82-5C15-E3C6-41CF94802046}"/>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3" name="TextBox 2">
            <a:extLst>
              <a:ext uri="{FF2B5EF4-FFF2-40B4-BE49-F238E27FC236}">
                <a16:creationId xmlns:a16="http://schemas.microsoft.com/office/drawing/2014/main" id="{706978CA-443E-E016-9855-C70AB301031C}"/>
              </a:ext>
            </a:extLst>
          </p:cNvPr>
          <p:cNvSpPr txBox="1"/>
          <p:nvPr/>
        </p:nvSpPr>
        <p:spPr>
          <a:xfrm>
            <a:off x="200472" y="1052736"/>
            <a:ext cx="9613453" cy="3862532"/>
          </a:xfrm>
          <a:prstGeom prst="rect">
            <a:avLst/>
          </a:prstGeom>
          <a:noFill/>
        </p:spPr>
        <p:txBody>
          <a:bodyPr wrap="square">
            <a:spAutoFit/>
          </a:bodyPr>
          <a:lstStyle/>
          <a:p>
            <a:pPr algn="just">
              <a:lnSpc>
                <a:spcPct val="115000"/>
              </a:lnSpc>
              <a:spcBef>
                <a:spcPts val="600"/>
              </a:spcBef>
              <a:spcAft>
                <a:spcPts val="800"/>
              </a:spcAft>
            </a:pPr>
            <a:r>
              <a:rPr lang="en-CH" sz="1800" kern="100" dirty="0">
                <a:solidFill>
                  <a:srgbClr val="FF0000"/>
                </a:solidFill>
                <a:effectLst/>
                <a:latin typeface="+mn-lt"/>
                <a:ea typeface="DengXian" panose="02010600030101010101" pitchFamily="2" charset="-122"/>
                <a:cs typeface="Arial" panose="020B0604020202020204" pitchFamily="34" charset="0"/>
              </a:rPr>
              <a:t>It is desirable that any back-up </a:t>
            </a:r>
            <a:r>
              <a:rPr lang="en-US" sz="1800" kern="100" dirty="0">
                <a:solidFill>
                  <a:srgbClr val="FF0000"/>
                </a:solidFill>
                <a:effectLst/>
                <a:latin typeface="+mn-lt"/>
                <a:ea typeface="DengXian" panose="02010600030101010101" pitchFamily="2" charset="-122"/>
                <a:cs typeface="Arial" panose="020B0604020202020204" pitchFamily="34" charset="0"/>
              </a:rPr>
              <a:t>to FCC </a:t>
            </a:r>
            <a:r>
              <a:rPr lang="en-CH" sz="1800" kern="100" dirty="0">
                <a:solidFill>
                  <a:srgbClr val="FF0000"/>
                </a:solidFill>
                <a:effectLst/>
                <a:latin typeface="+mn-lt"/>
                <a:ea typeface="DengXian" panose="02010600030101010101" pitchFamily="2" charset="-122"/>
                <a:cs typeface="Arial" panose="020B0604020202020204" pitchFamily="34" charset="0"/>
              </a:rPr>
              <a:t>should </a:t>
            </a:r>
            <a:r>
              <a:rPr lang="en-US" sz="1800" kern="100" dirty="0">
                <a:solidFill>
                  <a:srgbClr val="FF0000"/>
                </a:solidFill>
                <a:effectLst/>
                <a:latin typeface="+mn-lt"/>
                <a:ea typeface="DengXian" panose="02010600030101010101" pitchFamily="2" charset="-122"/>
                <a:cs typeface="Arial" panose="020B0604020202020204" pitchFamily="34" charset="0"/>
              </a:rPr>
              <a:t>present </a:t>
            </a:r>
            <a:r>
              <a:rPr lang="en-CH" sz="1800" kern="100" dirty="0">
                <a:solidFill>
                  <a:srgbClr val="FF0000"/>
                </a:solidFill>
                <a:effectLst/>
                <a:latin typeface="+mn-lt"/>
                <a:ea typeface="DengXian" panose="02010600030101010101" pitchFamily="2" charset="-122"/>
                <a:cs typeface="Arial" panose="020B0604020202020204" pitchFamily="34" charset="0"/>
              </a:rPr>
              <a:t>fewer technical and/or financial difficulties than those associated with th</a:t>
            </a:r>
            <a:r>
              <a:rPr lang="en-US" sz="1800" kern="100" dirty="0">
                <a:solidFill>
                  <a:srgbClr val="FF0000"/>
                </a:solidFill>
                <a:effectLst/>
                <a:latin typeface="+mn-lt"/>
                <a:ea typeface="DengXian" panose="02010600030101010101" pitchFamily="2" charset="-122"/>
                <a:cs typeface="Arial" panose="020B0604020202020204" pitchFamily="34" charset="0"/>
              </a:rPr>
              <a:t>e </a:t>
            </a:r>
            <a:r>
              <a:rPr lang="en-CH" sz="1800" kern="100" dirty="0">
                <a:solidFill>
                  <a:srgbClr val="FF0000"/>
                </a:solidFill>
                <a:effectLst/>
                <a:latin typeface="+mn-lt"/>
                <a:ea typeface="DengXian" panose="02010600030101010101" pitchFamily="2" charset="-122"/>
                <a:cs typeface="Arial" panose="020B0604020202020204" pitchFamily="34" charset="0"/>
              </a:rPr>
              <a:t>preferred option</a:t>
            </a:r>
            <a:r>
              <a:rPr lang="en-US" sz="1800" kern="100" dirty="0">
                <a:solidFill>
                  <a:srgbClr val="FF0000"/>
                </a:solidFill>
                <a:effectLst/>
                <a:latin typeface="+mn-lt"/>
                <a:ea typeface="DengXian" panose="02010600030101010101" pitchFamily="2" charset="-122"/>
                <a:cs typeface="Arial" panose="020B0604020202020204" pitchFamily="34" charset="0"/>
              </a:rPr>
              <a:t>, as well as </a:t>
            </a:r>
            <a:r>
              <a:rPr lang="en-CH" sz="1800" kern="100" dirty="0">
                <a:solidFill>
                  <a:srgbClr val="FF0000"/>
                </a:solidFill>
                <a:effectLst/>
                <a:latin typeface="+mn-lt"/>
                <a:ea typeface="DengXian" panose="02010600030101010101" pitchFamily="2" charset="-122"/>
                <a:cs typeface="Arial" panose="020B0604020202020204" pitchFamily="34" charset="0"/>
              </a:rPr>
              <a:t>have </a:t>
            </a:r>
            <a:r>
              <a:rPr lang="en-US" sz="1800" kern="100" dirty="0">
                <a:solidFill>
                  <a:srgbClr val="FF0000"/>
                </a:solidFill>
                <a:effectLst/>
                <a:latin typeface="+mn-lt"/>
                <a:ea typeface="DengXian" panose="02010600030101010101" pitchFamily="2" charset="-122"/>
                <a:cs typeface="Arial" panose="020B0604020202020204" pitchFamily="34" charset="0"/>
              </a:rPr>
              <a:t>good</a:t>
            </a:r>
            <a:r>
              <a:rPr lang="en-CH" sz="1800" kern="100" dirty="0">
                <a:solidFill>
                  <a:srgbClr val="FF0000"/>
                </a:solidFill>
                <a:effectLst/>
                <a:latin typeface="+mn-lt"/>
                <a:ea typeface="DengXian" panose="02010600030101010101" pitchFamily="2" charset="-122"/>
                <a:cs typeface="Arial" panose="020B0604020202020204" pitchFamily="34" charset="0"/>
              </a:rPr>
              <a:t> physics potential</a:t>
            </a:r>
            <a:r>
              <a:rPr lang="en-US" sz="1800" kern="100" dirty="0">
                <a:solidFill>
                  <a:srgbClr val="FF0000"/>
                </a:solidFill>
                <a:effectLst/>
                <a:latin typeface="+mn-lt"/>
                <a:ea typeface="DengXian" panose="02010600030101010101" pitchFamily="2" charset="-122"/>
                <a:cs typeface="Arial" panose="020B0604020202020204" pitchFamily="34" charset="0"/>
              </a:rPr>
              <a:t>. </a:t>
            </a:r>
          </a:p>
          <a:p>
            <a:pPr algn="just">
              <a:lnSpc>
                <a:spcPct val="115000"/>
              </a:lnSpc>
              <a:spcBef>
                <a:spcPts val="600"/>
              </a:spcBef>
              <a:spcAft>
                <a:spcPts val="800"/>
              </a:spcAft>
            </a:pPr>
            <a:r>
              <a:rPr lang="en-US" sz="1800" kern="100" dirty="0">
                <a:solidFill>
                  <a:schemeClr val="accent6"/>
                </a:solidFill>
                <a:effectLst/>
                <a:latin typeface="+mn-lt"/>
                <a:ea typeface="DengXian" panose="02010600030101010101" pitchFamily="2" charset="-122"/>
                <a:cs typeface="Arial" panose="020B0604020202020204" pitchFamily="34" charset="0"/>
              </a:rPr>
              <a:t>To </a:t>
            </a:r>
            <a:r>
              <a:rPr lang="en-US" sz="1800" kern="100" dirty="0" err="1">
                <a:solidFill>
                  <a:schemeClr val="accent6"/>
                </a:solidFill>
                <a:effectLst/>
                <a:latin typeface="+mn-lt"/>
                <a:ea typeface="DengXian" panose="02010600030101010101" pitchFamily="2" charset="-122"/>
                <a:cs typeface="Arial" panose="020B0604020202020204" pitchFamily="34" charset="0"/>
              </a:rPr>
              <a:t>minimise</a:t>
            </a:r>
            <a:r>
              <a:rPr lang="en-US" sz="1800" kern="100" dirty="0">
                <a:solidFill>
                  <a:schemeClr val="accent6"/>
                </a:solidFill>
                <a:effectLst/>
                <a:latin typeface="+mn-lt"/>
                <a:ea typeface="DengXian" panose="02010600030101010101" pitchFamily="2" charset="-122"/>
                <a:cs typeface="Arial" panose="020B0604020202020204" pitchFamily="34" charset="0"/>
              </a:rPr>
              <a:t> the possibility of such</a:t>
            </a:r>
            <a:r>
              <a:rPr lang="en-CH" sz="1800" kern="100" dirty="0">
                <a:solidFill>
                  <a:schemeClr val="accent6"/>
                </a:solidFill>
                <a:effectLst/>
                <a:latin typeface="+mn-lt"/>
                <a:ea typeface="DengXian" panose="02010600030101010101" pitchFamily="2" charset="-122"/>
                <a:cs typeface="Arial" panose="020B0604020202020204" pitchFamily="34" charset="0"/>
              </a:rPr>
              <a:t> difficultie</a:t>
            </a:r>
            <a:r>
              <a:rPr lang="en-US" sz="1800" kern="100" dirty="0">
                <a:solidFill>
                  <a:schemeClr val="accent6"/>
                </a:solidFill>
                <a:effectLst/>
                <a:latin typeface="+mn-lt"/>
                <a:ea typeface="DengXian" panose="02010600030101010101" pitchFamily="2" charset="-122"/>
                <a:cs typeface="Arial" panose="020B0604020202020204" pitchFamily="34" charset="0"/>
              </a:rPr>
              <a:t>s, the LEP3 strategy</a:t>
            </a:r>
            <a:r>
              <a:rPr lang="en-CH" sz="1800" kern="100" dirty="0">
                <a:solidFill>
                  <a:schemeClr val="accent6"/>
                </a:solidFill>
                <a:effectLst/>
                <a:latin typeface="+mn-lt"/>
                <a:ea typeface="DengXian" panose="02010600030101010101" pitchFamily="2" charset="-122"/>
                <a:cs typeface="Arial" panose="020B0604020202020204" pitchFamily="34" charset="0"/>
              </a:rPr>
              <a:t> is to re-use, as much as possible, the existing infrastructure of CERN, </a:t>
            </a:r>
            <a:r>
              <a:rPr lang="en-US" sz="1800" kern="100" dirty="0" err="1">
                <a:solidFill>
                  <a:schemeClr val="accent6"/>
                </a:solidFill>
                <a:effectLst/>
                <a:latin typeface="+mn-lt"/>
                <a:ea typeface="DengXian" panose="02010600030101010101" pitchFamily="2" charset="-122"/>
                <a:cs typeface="Arial" panose="020B0604020202020204" pitchFamily="34" charset="0"/>
              </a:rPr>
              <a:t>utilise</a:t>
            </a:r>
            <a:r>
              <a:rPr lang="en-US" sz="1800" kern="100" dirty="0">
                <a:solidFill>
                  <a:schemeClr val="accent6"/>
                </a:solidFill>
                <a:effectLst/>
                <a:latin typeface="+mn-lt"/>
                <a:ea typeface="DengXian" panose="02010600030101010101" pitchFamily="2" charset="-122"/>
                <a:cs typeface="Arial" panose="020B0604020202020204" pitchFamily="34" charset="0"/>
              </a:rPr>
              <a:t> maximally </a:t>
            </a:r>
            <a:r>
              <a:rPr lang="en-CH" sz="1800" kern="100" dirty="0">
                <a:solidFill>
                  <a:schemeClr val="accent6"/>
                </a:solidFill>
                <a:effectLst/>
                <a:latin typeface="+mn-lt"/>
                <a:ea typeface="DengXian" panose="02010600030101010101" pitchFamily="2" charset="-122"/>
                <a:cs typeface="Arial" panose="020B0604020202020204" pitchFamily="34" charset="0"/>
              </a:rPr>
              <a:t>the R&amp;D already carried out for FCCee (needing the same R&amp;D and hardware choices), and </a:t>
            </a:r>
            <a:r>
              <a:rPr lang="en-US" sz="1800" kern="100" dirty="0">
                <a:solidFill>
                  <a:schemeClr val="accent6"/>
                </a:solidFill>
                <a:effectLst/>
                <a:latin typeface="+mn-lt"/>
                <a:ea typeface="DengXian" panose="02010600030101010101" pitchFamily="2" charset="-122"/>
                <a:cs typeface="Arial" panose="020B0604020202020204" pitchFamily="34" charset="0"/>
              </a:rPr>
              <a:t>keep the required </a:t>
            </a:r>
            <a:r>
              <a:rPr lang="en-CH" sz="1800" kern="100" dirty="0">
                <a:solidFill>
                  <a:schemeClr val="accent6"/>
                </a:solidFill>
                <a:effectLst/>
                <a:latin typeface="+mn-lt"/>
                <a:ea typeface="DengXian" panose="02010600030101010101" pitchFamily="2" charset="-122"/>
                <a:cs typeface="Arial" panose="020B0604020202020204" pitchFamily="34" charset="0"/>
              </a:rPr>
              <a:t>financing within the envelope of the current budget of CERN. </a:t>
            </a:r>
          </a:p>
          <a:p>
            <a:pPr>
              <a:lnSpc>
                <a:spcPct val="115000"/>
              </a:lnSpc>
              <a:spcAft>
                <a:spcPts val="800"/>
              </a:spcAft>
              <a:defRPr/>
            </a:pPr>
            <a:br>
              <a:rPr lang="en-CH" sz="1800" b="0" dirty="0">
                <a:solidFill>
                  <a:schemeClr val="accent2"/>
                </a:solidFill>
                <a:latin typeface="+mn-lt"/>
              </a:rPr>
            </a:br>
            <a:r>
              <a:rPr lang="en-CH" sz="1800" b="0" kern="100" dirty="0">
                <a:solidFill>
                  <a:schemeClr val="accent2"/>
                </a:solidFill>
                <a:latin typeface="+mn-lt"/>
                <a:ea typeface="DengXian" panose="02010600030101010101" pitchFamily="2" charset="-122"/>
                <a:cs typeface="Arial" panose="020B0604020202020204" pitchFamily="34" charset="0"/>
              </a:rPr>
              <a:t>Several others have also discussed such a possibility in the past.</a:t>
            </a:r>
            <a:br>
              <a:rPr lang="en-CH" sz="1800" b="0" dirty="0">
                <a:solidFill>
                  <a:schemeClr val="accent2"/>
                </a:solidFill>
                <a:latin typeface="+mn-lt"/>
              </a:rPr>
            </a:br>
            <a:r>
              <a:rPr lang="en-GB" sz="1800" b="0" kern="100" dirty="0">
                <a:latin typeface="+mn-lt"/>
                <a:ea typeface="DengXian" panose="02010600030101010101" pitchFamily="2" charset="-122"/>
                <a:cs typeface="Arial" panose="020B0604020202020204" pitchFamily="34" charset="0"/>
              </a:rPr>
              <a:t>e</a:t>
            </a:r>
            <a:r>
              <a:rPr lang="en-CH" sz="1800" b="0" kern="100" dirty="0">
                <a:latin typeface="+mn-lt"/>
                <a:ea typeface="DengXian" panose="02010600030101010101" pitchFamily="2" charset="-122"/>
                <a:cs typeface="Arial" panose="020B0604020202020204" pitchFamily="34" charset="0"/>
              </a:rPr>
              <a:t>.g. 2013 ESPP, a Higgs factory (LEP3) was proposed but not pursued any further. [https://cds.cern.ch/record/1471486].</a:t>
            </a:r>
            <a:endParaRPr lang="en-GB" sz="1800" b="0" dirty="0">
              <a:latin typeface="+mn-lt"/>
            </a:endParaRPr>
          </a:p>
        </p:txBody>
      </p:sp>
      <p:pic>
        <p:nvPicPr>
          <p:cNvPr id="5" name="Picture 4">
            <a:extLst>
              <a:ext uri="{FF2B5EF4-FFF2-40B4-BE49-F238E27FC236}">
                <a16:creationId xmlns:a16="http://schemas.microsoft.com/office/drawing/2014/main" id="{7052FDB1-2689-C399-028B-0450544C3224}"/>
              </a:ext>
            </a:extLst>
          </p:cNvPr>
          <p:cNvPicPr>
            <a:picLocks noChangeAspect="1"/>
          </p:cNvPicPr>
          <p:nvPr/>
        </p:nvPicPr>
        <p:blipFill>
          <a:blip r:embed="rId3"/>
          <a:stretch>
            <a:fillRect/>
          </a:stretch>
        </p:blipFill>
        <p:spPr>
          <a:xfrm>
            <a:off x="533400" y="5191677"/>
            <a:ext cx="6006916" cy="716920"/>
          </a:xfrm>
          <a:prstGeom prst="rect">
            <a:avLst/>
          </a:prstGeom>
        </p:spPr>
      </p:pic>
      <p:pic>
        <p:nvPicPr>
          <p:cNvPr id="6" name="Picture 5">
            <a:extLst>
              <a:ext uri="{FF2B5EF4-FFF2-40B4-BE49-F238E27FC236}">
                <a16:creationId xmlns:a16="http://schemas.microsoft.com/office/drawing/2014/main" id="{055105A9-E7E0-2F7D-2757-B0355960CC5E}"/>
              </a:ext>
            </a:extLst>
          </p:cNvPr>
          <p:cNvPicPr>
            <a:picLocks noChangeAspect="1"/>
          </p:cNvPicPr>
          <p:nvPr/>
        </p:nvPicPr>
        <p:blipFill>
          <a:blip r:embed="rId4"/>
          <a:stretch>
            <a:fillRect/>
          </a:stretch>
        </p:blipFill>
        <p:spPr>
          <a:xfrm>
            <a:off x="517698" y="5887250"/>
            <a:ext cx="5659438" cy="8183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79F6F71-CC45-046E-5B1C-A08D62235FD5}"/>
              </a:ext>
            </a:extLst>
          </p:cNvPr>
          <p:cNvSpPr>
            <a:spLocks noGrp="1" noChangeArrowheads="1"/>
          </p:cNvSpPr>
          <p:nvPr>
            <p:ph type="title"/>
          </p:nvPr>
        </p:nvSpPr>
        <p:spPr/>
        <p:txBody>
          <a:bodyPr/>
          <a:lstStyle/>
          <a:p>
            <a:r>
              <a:rPr lang="en-CH" altLang="en-CH" dirty="0">
                <a:ea typeface="DengXian" panose="02010600030101010101" pitchFamily="2" charset="-122"/>
              </a:rPr>
              <a:t>Follow ESPP2013 proposal &amp; FCC(ee) Design</a:t>
            </a:r>
            <a:endParaRPr lang="en-CH" altLang="en-CH" dirty="0"/>
          </a:p>
        </p:txBody>
      </p:sp>
      <p:sp>
        <p:nvSpPr>
          <p:cNvPr id="26626" name="Date Placeholder 3">
            <a:extLst>
              <a:ext uri="{FF2B5EF4-FFF2-40B4-BE49-F238E27FC236}">
                <a16:creationId xmlns:a16="http://schemas.microsoft.com/office/drawing/2014/main" id="{97E976A8-5C54-D2A5-2B14-E52C14A1CC30}"/>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6628" name="Slide Number Placeholder 5">
            <a:extLst>
              <a:ext uri="{FF2B5EF4-FFF2-40B4-BE49-F238E27FC236}">
                <a16:creationId xmlns:a16="http://schemas.microsoft.com/office/drawing/2014/main" id="{13095407-8E20-C86E-2E1E-12F1E73E0C0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3DAD5953-742B-CD40-9BB7-78851A860722}" type="slidenum">
              <a:rPr lang="en-US" altLang="en-CH" sz="800" b="0" smtClean="0"/>
              <a:pPr/>
              <a:t>6</a:t>
            </a:fld>
            <a:endParaRPr lang="en-US" altLang="en-CH" sz="800" b="0"/>
          </a:p>
        </p:txBody>
      </p:sp>
      <p:sp>
        <p:nvSpPr>
          <p:cNvPr id="8" name="TextBox 7">
            <a:extLst>
              <a:ext uri="{FF2B5EF4-FFF2-40B4-BE49-F238E27FC236}">
                <a16:creationId xmlns:a16="http://schemas.microsoft.com/office/drawing/2014/main" id="{64AAAA8E-057D-876D-E7B4-631FBA69806F}"/>
              </a:ext>
            </a:extLst>
          </p:cNvPr>
          <p:cNvSpPr txBox="1"/>
          <p:nvPr/>
        </p:nvSpPr>
        <p:spPr>
          <a:xfrm>
            <a:off x="56456" y="1251853"/>
            <a:ext cx="6409159" cy="3603230"/>
          </a:xfrm>
          <a:prstGeom prst="rect">
            <a:avLst/>
          </a:prstGeom>
          <a:noFill/>
        </p:spPr>
        <p:txBody>
          <a:bodyPr wrap="square">
            <a:spAutoFit/>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pPr>
              <a:lnSpc>
                <a:spcPct val="115000"/>
              </a:lnSpc>
              <a:spcAft>
                <a:spcPts val="800"/>
              </a:spcAft>
              <a:defRPr/>
            </a:pPr>
            <a:r>
              <a:rPr lang="en-CH" sz="1600" b="0" i="1" dirty="0">
                <a:solidFill>
                  <a:schemeClr val="accent2"/>
                </a:solidFill>
                <a:latin typeface="+mj-lt"/>
                <a:ea typeface="DengXian" panose="02010600030101010101" pitchFamily="2" charset="-122"/>
              </a:rPr>
              <a:t>It is not the first time that re-use of the LHC tunnel is proposed </a:t>
            </a:r>
          </a:p>
          <a:p>
            <a:pPr>
              <a:lnSpc>
                <a:spcPct val="115000"/>
              </a:lnSpc>
              <a:spcAft>
                <a:spcPts val="800"/>
              </a:spcAft>
              <a:defRPr/>
            </a:pPr>
            <a:r>
              <a:rPr lang="en-CH" sz="1600" b="0" dirty="0">
                <a:solidFill>
                  <a:schemeClr val="accent2"/>
                </a:solidFill>
                <a:latin typeface="+mj-lt"/>
                <a:ea typeface="DengXian" panose="02010600030101010101" pitchFamily="2" charset="-122"/>
              </a:rPr>
              <a:t>LEP3 installed in the existing LHC/LEP tunnel</a:t>
            </a:r>
          </a:p>
          <a:p>
            <a:pPr>
              <a:lnSpc>
                <a:spcPct val="115000"/>
              </a:lnSpc>
              <a:spcAft>
                <a:spcPts val="800"/>
              </a:spcAft>
              <a:defRPr/>
            </a:pPr>
            <a:r>
              <a:rPr lang="en-CH" altLang="en-CH" sz="1600" b="0" dirty="0">
                <a:solidFill>
                  <a:schemeClr val="accent2"/>
                </a:solidFill>
              </a:rPr>
              <a:t>Design of LEP3 could follow closely that outlined in FCC MTR and </a:t>
            </a:r>
            <a:r>
              <a:rPr lang="en-CH" sz="1600" b="0" kern="100" dirty="0">
                <a:solidFill>
                  <a:schemeClr val="accent2"/>
                </a:solidFill>
                <a:latin typeface="+mn-lt"/>
                <a:ea typeface="DengXian" panose="02010600030101010101" pitchFamily="2" charset="-122"/>
                <a:cs typeface="Arial" panose="020B0604020202020204" pitchFamily="34" charset="0"/>
              </a:rPr>
              <a:t>[ESPP 2013: Zimmerman and Blondel (https://cds.cern.ch/record/1471486)]</a:t>
            </a:r>
            <a:r>
              <a:rPr lang="en-CH" altLang="en-CH" sz="1600" b="0" dirty="0">
                <a:solidFill>
                  <a:schemeClr val="accent2"/>
                </a:solidFill>
              </a:rPr>
              <a:t>. </a:t>
            </a:r>
          </a:p>
          <a:p>
            <a:pPr marL="285750" indent="-285750">
              <a:lnSpc>
                <a:spcPct val="115000"/>
              </a:lnSpc>
              <a:spcAft>
                <a:spcPts val="800"/>
              </a:spcAft>
              <a:buFont typeface="Arial" panose="020B0604020202020204" pitchFamily="34" charset="0"/>
              <a:buChar char="•"/>
              <a:defRPr/>
            </a:pPr>
            <a:r>
              <a:rPr lang="en-CH" sz="1600" b="0" dirty="0">
                <a:solidFill>
                  <a:schemeClr val="accent2"/>
                </a:solidFill>
                <a:latin typeface="+mj-lt"/>
                <a:ea typeface="DengXian" panose="02010600030101010101" pitchFamily="2" charset="-122"/>
              </a:rPr>
              <a:t>Separate full energy collider and accelerator (booster) rings, the latter for top-up injection. </a:t>
            </a:r>
            <a:r>
              <a:rPr lang="en-CH" sz="1600" b="0" dirty="0">
                <a:solidFill>
                  <a:schemeClr val="accent2"/>
                </a:solidFill>
                <a:latin typeface="+mn-lt"/>
                <a:ea typeface="DengXian" panose="02010600030101010101" pitchFamily="2" charset="-122"/>
              </a:rPr>
              <a:t>Electrons and positrons in the collider ring travel in separate beam pipes. </a:t>
            </a:r>
            <a:r>
              <a:rPr lang="en-CH" sz="1600" b="0" dirty="0">
                <a:solidFill>
                  <a:schemeClr val="accent2"/>
                </a:solidFill>
                <a:latin typeface="+mn-lt"/>
              </a:rPr>
              <a:t> </a:t>
            </a:r>
          </a:p>
          <a:p>
            <a:pPr marL="285750" indent="-285750">
              <a:lnSpc>
                <a:spcPct val="115000"/>
              </a:lnSpc>
              <a:spcAft>
                <a:spcPts val="800"/>
              </a:spcAft>
              <a:buFont typeface="Arial" panose="020B0604020202020204" pitchFamily="34" charset="0"/>
              <a:buChar char="•"/>
              <a:defRPr/>
            </a:pPr>
            <a:r>
              <a:rPr lang="en-CH" altLang="en-CH" sz="1600" b="0" dirty="0">
                <a:solidFill>
                  <a:schemeClr val="accent2"/>
                </a:solidFill>
                <a:latin typeface="+mn-lt"/>
              </a:rPr>
              <a:t>With top-up - beam lifetime ~ 15 minutes (expected to be dominated by loss due radiative Bhabhas) top up ~ few 10</a:t>
            </a:r>
            <a:r>
              <a:rPr lang="en-CH" altLang="en-CH" sz="1600" b="0" baseline="30000" dirty="0">
                <a:solidFill>
                  <a:schemeClr val="accent2"/>
                </a:solidFill>
                <a:latin typeface="+mn-lt"/>
              </a:rPr>
              <a:t>10</a:t>
            </a:r>
            <a:r>
              <a:rPr lang="en-CH" altLang="en-CH" sz="1600" b="0" dirty="0">
                <a:solidFill>
                  <a:schemeClr val="accent2"/>
                </a:solidFill>
                <a:latin typeface="+mn-lt"/>
              </a:rPr>
              <a:t> electron/s</a:t>
            </a:r>
          </a:p>
        </p:txBody>
      </p:sp>
      <p:sp>
        <p:nvSpPr>
          <p:cNvPr id="4" name="Content Placeholder 1">
            <a:extLst>
              <a:ext uri="{FF2B5EF4-FFF2-40B4-BE49-F238E27FC236}">
                <a16:creationId xmlns:a16="http://schemas.microsoft.com/office/drawing/2014/main" id="{B1136BC1-6235-5422-C47E-6FEDF6A03EFA}"/>
              </a:ext>
            </a:extLst>
          </p:cNvPr>
          <p:cNvSpPr txBox="1">
            <a:spLocks/>
          </p:cNvSpPr>
          <p:nvPr/>
        </p:nvSpPr>
        <p:spPr bwMode="auto">
          <a:xfrm>
            <a:off x="6506310" y="1511786"/>
            <a:ext cx="2421288" cy="435419"/>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2400" kern="1200">
                <a:solidFill>
                  <a:srgbClr val="000090"/>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000" kern="1200">
                <a:solidFill>
                  <a:srgbClr val="008000"/>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GB" sz="2000" b="0" dirty="0">
                <a:solidFill>
                  <a:srgbClr val="FF0000"/>
                </a:solidFill>
              </a:rPr>
              <a:t>Earlier work (2013)</a:t>
            </a:r>
            <a:endParaRPr lang="en-IT" sz="2000" b="0" dirty="0">
              <a:solidFill>
                <a:srgbClr val="FF0000"/>
              </a:solidFill>
            </a:endParaRPr>
          </a:p>
        </p:txBody>
      </p:sp>
      <p:pic>
        <p:nvPicPr>
          <p:cNvPr id="2" name="Picture 1">
            <a:extLst>
              <a:ext uri="{FF2B5EF4-FFF2-40B4-BE49-F238E27FC236}">
                <a16:creationId xmlns:a16="http://schemas.microsoft.com/office/drawing/2014/main" id="{9719052F-5655-8769-FFFD-CC245CF97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643" y="2784507"/>
            <a:ext cx="3727357" cy="155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F9088A6-16EA-666A-FE48-7EFDE1B8CE58}"/>
              </a:ext>
            </a:extLst>
          </p:cNvPr>
          <p:cNvSpPr txBox="1"/>
          <p:nvPr/>
        </p:nvSpPr>
        <p:spPr>
          <a:xfrm>
            <a:off x="2689225" y="4917166"/>
            <a:ext cx="5897633" cy="1593000"/>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defRPr/>
            </a:pPr>
            <a:r>
              <a:rPr lang="en-CH" altLang="en-CH" sz="2000" b="0" dirty="0">
                <a:solidFill>
                  <a:schemeClr val="accent2">
                    <a:lumMod val="75000"/>
                  </a:schemeClr>
                </a:solidFill>
                <a:latin typeface="+mn-lt"/>
              </a:rPr>
              <a:t>Reuse substantial parts of ATLAS and CMS experiments</a:t>
            </a:r>
          </a:p>
          <a:p>
            <a:pPr marL="285750" indent="-285750">
              <a:lnSpc>
                <a:spcPct val="115000"/>
              </a:lnSpc>
              <a:spcAft>
                <a:spcPts val="800"/>
              </a:spcAft>
              <a:buFont typeface="Arial" panose="020B0604020202020204" pitchFamily="34" charset="0"/>
              <a:buChar char="•"/>
              <a:defRPr/>
            </a:pPr>
            <a:r>
              <a:rPr lang="en-CH" altLang="en-CH" sz="2000" b="0" dirty="0">
                <a:solidFill>
                  <a:schemeClr val="accent2">
                    <a:lumMod val="75000"/>
                  </a:schemeClr>
                </a:solidFill>
                <a:latin typeface="+mn-lt"/>
              </a:rPr>
              <a:t>TLEP(which became FCC later) /LEP3 luminosity ratio of ~5</a:t>
            </a:r>
          </a:p>
        </p:txBody>
      </p:sp>
      <p:sp>
        <p:nvSpPr>
          <p:cNvPr id="6" name="TextBox 5">
            <a:extLst>
              <a:ext uri="{FF2B5EF4-FFF2-40B4-BE49-F238E27FC236}">
                <a16:creationId xmlns:a16="http://schemas.microsoft.com/office/drawing/2014/main" id="{5586CD65-15BD-B078-D174-082EFFF6E147}"/>
              </a:ext>
            </a:extLst>
          </p:cNvPr>
          <p:cNvSpPr txBox="1"/>
          <p:nvPr/>
        </p:nvSpPr>
        <p:spPr>
          <a:xfrm>
            <a:off x="957432" y="5268736"/>
            <a:ext cx="1728192" cy="707886"/>
          </a:xfrm>
          <a:prstGeom prst="rect">
            <a:avLst/>
          </a:prstGeom>
          <a:noFill/>
        </p:spPr>
        <p:txBody>
          <a:bodyPr wrap="square" rtlCol="0">
            <a:spAutoFit/>
          </a:bodyPr>
          <a:lstStyle/>
          <a:p>
            <a:r>
              <a:rPr lang="en-US" dirty="0">
                <a:solidFill>
                  <a:schemeClr val="accent2">
                    <a:lumMod val="75000"/>
                  </a:schemeClr>
                </a:solidFill>
              </a:rPr>
              <a:t>In our proposal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13FECEF2-E992-FA49-65FA-9D0E6AA02BE6}"/>
              </a:ext>
            </a:extLst>
          </p:cNvPr>
          <p:cNvSpPr>
            <a:spLocks noGrp="1" noChangeArrowheads="1"/>
          </p:cNvSpPr>
          <p:nvPr>
            <p:ph type="title"/>
          </p:nvPr>
        </p:nvSpPr>
        <p:spPr/>
        <p:txBody>
          <a:bodyPr/>
          <a:lstStyle/>
          <a:p>
            <a:r>
              <a:rPr lang="en-CH" altLang="en-CH">
                <a:ea typeface="DengXian" panose="02010600030101010101" pitchFamily="2" charset="-122"/>
              </a:rPr>
              <a:t>e</a:t>
            </a:r>
            <a:r>
              <a:rPr lang="en-CH" altLang="en-CH" baseline="30000">
                <a:ea typeface="DengXian" panose="02010600030101010101" pitchFamily="2" charset="-122"/>
              </a:rPr>
              <a:t>+</a:t>
            </a:r>
            <a:r>
              <a:rPr lang="en-CH" altLang="en-CH">
                <a:ea typeface="DengXian" panose="02010600030101010101" pitchFamily="2" charset="-122"/>
              </a:rPr>
              <a:t>e</a:t>
            </a:r>
            <a:r>
              <a:rPr lang="en-CH" altLang="en-CH" baseline="30000">
                <a:ea typeface="DengXian" panose="02010600030101010101" pitchFamily="2" charset="-122"/>
              </a:rPr>
              <a:t>−</a:t>
            </a:r>
            <a:r>
              <a:rPr lang="en-CH" altLang="en-CH">
                <a:ea typeface="DengXian" panose="02010600030101010101" pitchFamily="2" charset="-122"/>
              </a:rPr>
              <a:t> </a:t>
            </a:r>
            <a:r>
              <a:rPr lang="en-CH" altLang="en-CH"/>
              <a:t>Colliders: Instantaneous Luminosity</a:t>
            </a:r>
          </a:p>
        </p:txBody>
      </p:sp>
      <p:sp>
        <p:nvSpPr>
          <p:cNvPr id="25602" name="Date Placeholder 3">
            <a:extLst>
              <a:ext uri="{FF2B5EF4-FFF2-40B4-BE49-F238E27FC236}">
                <a16:creationId xmlns:a16="http://schemas.microsoft.com/office/drawing/2014/main" id="{2E269A97-A284-F914-6211-F6564ADE8E9B}"/>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5604" name="Slide Number Placeholder 5">
            <a:extLst>
              <a:ext uri="{FF2B5EF4-FFF2-40B4-BE49-F238E27FC236}">
                <a16:creationId xmlns:a16="http://schemas.microsoft.com/office/drawing/2014/main" id="{35E3B276-876B-9A38-C9E8-E6E12878D5D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3DAB5ACE-2CF3-E447-BC85-3876C09B1AE1}" type="slidenum">
              <a:rPr lang="en-US" altLang="en-CH" sz="800" b="0" smtClean="0"/>
              <a:pPr/>
              <a:t>7</a:t>
            </a:fld>
            <a:endParaRPr lang="en-US" altLang="en-CH" sz="800" b="0"/>
          </a:p>
        </p:txBody>
      </p:sp>
      <p:sp>
        <p:nvSpPr>
          <p:cNvPr id="13" name="TextBox 12">
            <a:extLst>
              <a:ext uri="{FF2B5EF4-FFF2-40B4-BE49-F238E27FC236}">
                <a16:creationId xmlns:a16="http://schemas.microsoft.com/office/drawing/2014/main" id="{021C7768-CAA3-C30D-2997-A6BDC061392B}"/>
              </a:ext>
            </a:extLst>
          </p:cNvPr>
          <p:cNvSpPr txBox="1"/>
          <p:nvPr/>
        </p:nvSpPr>
        <p:spPr>
          <a:xfrm>
            <a:off x="5529065" y="5206742"/>
            <a:ext cx="419911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CH" sz="1800" b="0" dirty="0">
                <a:solidFill>
                  <a:srgbClr val="FF0000"/>
                </a:solidFill>
                <a:latin typeface="+mn-lt"/>
                <a:ea typeface="DengXian" panose="02010600030101010101" pitchFamily="2" charset="-122"/>
              </a:rPr>
              <a:t>LEP3: Run at √s =230 GeV </a:t>
            </a:r>
            <a:endParaRPr lang="en-CH" sz="1800" b="0" dirty="0">
              <a:solidFill>
                <a:srgbClr val="FF0000"/>
              </a:solidFill>
              <a:latin typeface="+mn-lt"/>
            </a:endParaRPr>
          </a:p>
        </p:txBody>
      </p:sp>
      <p:sp>
        <p:nvSpPr>
          <p:cNvPr id="14" name="TextBox 13">
            <a:extLst>
              <a:ext uri="{FF2B5EF4-FFF2-40B4-BE49-F238E27FC236}">
                <a16:creationId xmlns:a16="http://schemas.microsoft.com/office/drawing/2014/main" id="{69E47961-869B-749B-2D2F-A534AE7BD54C}"/>
              </a:ext>
            </a:extLst>
          </p:cNvPr>
          <p:cNvSpPr txBox="1"/>
          <p:nvPr/>
        </p:nvSpPr>
        <p:spPr>
          <a:xfrm>
            <a:off x="5529065" y="1196752"/>
            <a:ext cx="4199114" cy="1200329"/>
          </a:xfrm>
          <a:prstGeom prst="rect">
            <a:avLst/>
          </a:prstGeom>
          <a:noFill/>
        </p:spPr>
        <p:txBody>
          <a:bodyPr wrap="square">
            <a:spAutoFit/>
          </a:bodyPr>
          <a:lstStyle/>
          <a:p>
            <a:pPr>
              <a:defRPr/>
            </a:pPr>
            <a:r>
              <a:rPr lang="en-CH" sz="1800" b="0" dirty="0">
                <a:latin typeface="+mn-lt"/>
                <a:ea typeface="DengXian" panose="02010600030101010101" pitchFamily="2" charset="-122"/>
              </a:rPr>
              <a:t>In circular e+e- colliders, for the same synchrotron power loss, at a lower energy, more current can be put to increase luminosity.</a:t>
            </a:r>
          </a:p>
        </p:txBody>
      </p:sp>
      <p:pic>
        <p:nvPicPr>
          <p:cNvPr id="2" name="Graphic 1">
            <a:extLst>
              <a:ext uri="{FF2B5EF4-FFF2-40B4-BE49-F238E27FC236}">
                <a16:creationId xmlns:a16="http://schemas.microsoft.com/office/drawing/2014/main" id="{F3D74D17-4A7B-A857-74BA-7252A3CFAB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9065" y="2392218"/>
            <a:ext cx="4065483" cy="2764989"/>
          </a:xfrm>
          <a:prstGeom prst="rect">
            <a:avLst/>
          </a:prstGeom>
        </p:spPr>
      </p:pic>
      <p:sp>
        <p:nvSpPr>
          <p:cNvPr id="3" name="TextBox 2">
            <a:extLst>
              <a:ext uri="{FF2B5EF4-FFF2-40B4-BE49-F238E27FC236}">
                <a16:creationId xmlns:a16="http://schemas.microsoft.com/office/drawing/2014/main" id="{234A5549-6E66-348C-AB79-B238CA75114C}"/>
              </a:ext>
            </a:extLst>
          </p:cNvPr>
          <p:cNvSpPr txBox="1"/>
          <p:nvPr/>
        </p:nvSpPr>
        <p:spPr>
          <a:xfrm>
            <a:off x="5627645" y="5724527"/>
            <a:ext cx="4443752" cy="923330"/>
          </a:xfrm>
          <a:prstGeom prst="rect">
            <a:avLst/>
          </a:prstGeom>
          <a:noFill/>
        </p:spPr>
        <p:txBody>
          <a:bodyPr wrap="square">
            <a:spAutoFit/>
          </a:bodyPr>
          <a:lstStyle/>
          <a:p>
            <a:pPr marL="285750" indent="-285750">
              <a:buFont typeface="Arial" panose="020B0604020202020204" pitchFamily="34" charset="0"/>
              <a:buChar char="•"/>
              <a:defRPr/>
            </a:pPr>
            <a:r>
              <a:rPr lang="en-CH" sz="1800" b="0" dirty="0">
                <a:latin typeface="+mn-lt"/>
                <a:ea typeface="DengXian" panose="02010600030101010101" pitchFamily="2" charset="-122"/>
              </a:rPr>
              <a:t>Only 10% higher energy than LEP.</a:t>
            </a:r>
          </a:p>
          <a:p>
            <a:pPr marL="285750" indent="-285750">
              <a:buFont typeface="Arial" panose="020B0604020202020204" pitchFamily="34" charset="0"/>
              <a:buChar char="•"/>
              <a:defRPr/>
            </a:pPr>
            <a:r>
              <a:rPr lang="en-CH" sz="1800" b="0" dirty="0">
                <a:latin typeface="+mn-lt"/>
                <a:ea typeface="DengXian" panose="02010600030101010101" pitchFamily="2" charset="-122"/>
              </a:rPr>
              <a:t>18% lower synchrotron power loss at √s=230 GeV compared with 240 GeV.</a:t>
            </a:r>
          </a:p>
        </p:txBody>
      </p:sp>
      <p:pic>
        <p:nvPicPr>
          <p:cNvPr id="5" name="Picture 4">
            <a:extLst>
              <a:ext uri="{FF2B5EF4-FFF2-40B4-BE49-F238E27FC236}">
                <a16:creationId xmlns:a16="http://schemas.microsoft.com/office/drawing/2014/main" id="{DCEC8250-12EA-64AD-3C97-A414DAAAABB9}"/>
              </a:ext>
            </a:extLst>
          </p:cNvPr>
          <p:cNvPicPr>
            <a:picLocks noChangeAspect="1"/>
          </p:cNvPicPr>
          <p:nvPr/>
        </p:nvPicPr>
        <p:blipFill>
          <a:blip r:embed="rId4"/>
          <a:stretch>
            <a:fillRect/>
          </a:stretch>
        </p:blipFill>
        <p:spPr>
          <a:xfrm>
            <a:off x="177821" y="1340768"/>
            <a:ext cx="5192509" cy="5013176"/>
          </a:xfrm>
          <a:prstGeom prst="rect">
            <a:avLst/>
          </a:prstGeom>
        </p:spPr>
      </p:pic>
      <p:cxnSp>
        <p:nvCxnSpPr>
          <p:cNvPr id="6" name="Straight Arrow Connector 5">
            <a:extLst>
              <a:ext uri="{FF2B5EF4-FFF2-40B4-BE49-F238E27FC236}">
                <a16:creationId xmlns:a16="http://schemas.microsoft.com/office/drawing/2014/main" id="{C8E8FC96-17AB-D541-03FC-37A6EF1E2F8C}"/>
              </a:ext>
            </a:extLst>
          </p:cNvPr>
          <p:cNvCxnSpPr/>
          <p:nvPr/>
        </p:nvCxnSpPr>
        <p:spPr bwMode="auto">
          <a:xfrm>
            <a:off x="6393160" y="2636912"/>
            <a:ext cx="0" cy="360040"/>
          </a:xfrm>
          <a:prstGeom prst="straightConnector1">
            <a:avLst/>
          </a:prstGeom>
          <a:ln>
            <a:headEnd type="none" w="med" len="med"/>
            <a:tailEnd type="triangle"/>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cxnSp>
        <p:nvCxnSpPr>
          <p:cNvPr id="7" name="Straight Arrow Connector 6">
            <a:extLst>
              <a:ext uri="{FF2B5EF4-FFF2-40B4-BE49-F238E27FC236}">
                <a16:creationId xmlns:a16="http://schemas.microsoft.com/office/drawing/2014/main" id="{95932979-245B-13F6-2987-29B0FFA3FB87}"/>
              </a:ext>
            </a:extLst>
          </p:cNvPr>
          <p:cNvCxnSpPr/>
          <p:nvPr/>
        </p:nvCxnSpPr>
        <p:spPr bwMode="auto">
          <a:xfrm>
            <a:off x="7113240" y="2564904"/>
            <a:ext cx="0" cy="360040"/>
          </a:xfrm>
          <a:prstGeom prst="straightConnector1">
            <a:avLst/>
          </a:prstGeom>
          <a:ln>
            <a:headEnd type="none" w="med" len="med"/>
            <a:tailEnd type="triangle"/>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B3F9A68B-1CB5-44DF-D85C-BF2573E415AD}"/>
              </a:ext>
            </a:extLst>
          </p:cNvPr>
          <p:cNvSpPr txBox="1"/>
          <p:nvPr/>
        </p:nvSpPr>
        <p:spPr>
          <a:xfrm>
            <a:off x="1136576" y="3068960"/>
            <a:ext cx="360040" cy="400110"/>
          </a:xfrm>
          <a:prstGeom prst="rect">
            <a:avLst/>
          </a:prstGeom>
          <a:noFill/>
        </p:spPr>
        <p:txBody>
          <a:bodyPr wrap="square" rtlCol="0">
            <a:spAutoFit/>
          </a:bodyPr>
          <a:lstStyle/>
          <a:p>
            <a:r>
              <a:rPr lang="en-CH" dirty="0"/>
              <a:t>Z</a:t>
            </a:r>
          </a:p>
        </p:txBody>
      </p:sp>
      <p:sp>
        <p:nvSpPr>
          <p:cNvPr id="8" name="TextBox 7">
            <a:extLst>
              <a:ext uri="{FF2B5EF4-FFF2-40B4-BE49-F238E27FC236}">
                <a16:creationId xmlns:a16="http://schemas.microsoft.com/office/drawing/2014/main" id="{5DCAC714-CA86-004F-2B50-C6C16D5C6547}"/>
              </a:ext>
            </a:extLst>
          </p:cNvPr>
          <p:cNvSpPr txBox="1"/>
          <p:nvPr/>
        </p:nvSpPr>
        <p:spPr>
          <a:xfrm>
            <a:off x="1602562" y="3892986"/>
            <a:ext cx="720080" cy="400110"/>
          </a:xfrm>
          <a:prstGeom prst="rect">
            <a:avLst/>
          </a:prstGeom>
          <a:noFill/>
        </p:spPr>
        <p:txBody>
          <a:bodyPr wrap="square" rtlCol="0">
            <a:spAutoFit/>
          </a:bodyPr>
          <a:lstStyle/>
          <a:p>
            <a:r>
              <a:rPr lang="en-CH" dirty="0"/>
              <a:t>WW</a:t>
            </a:r>
          </a:p>
        </p:txBody>
      </p:sp>
      <p:sp>
        <p:nvSpPr>
          <p:cNvPr id="9" name="TextBox 8">
            <a:extLst>
              <a:ext uri="{FF2B5EF4-FFF2-40B4-BE49-F238E27FC236}">
                <a16:creationId xmlns:a16="http://schemas.microsoft.com/office/drawing/2014/main" id="{18F95743-76EB-22F2-82D7-D994A80A1D5C}"/>
              </a:ext>
            </a:extLst>
          </p:cNvPr>
          <p:cNvSpPr txBox="1"/>
          <p:nvPr/>
        </p:nvSpPr>
        <p:spPr>
          <a:xfrm>
            <a:off x="2072680" y="4941168"/>
            <a:ext cx="544537" cy="400110"/>
          </a:xfrm>
          <a:prstGeom prst="rect">
            <a:avLst/>
          </a:prstGeom>
          <a:noFill/>
        </p:spPr>
        <p:txBody>
          <a:bodyPr wrap="square" rtlCol="0">
            <a:spAutoFit/>
          </a:bodyPr>
          <a:lstStyle/>
          <a:p>
            <a:r>
              <a:rPr lang="en-CH" dirty="0"/>
              <a:t>HZ</a:t>
            </a:r>
          </a:p>
        </p:txBody>
      </p:sp>
      <p:sp>
        <p:nvSpPr>
          <p:cNvPr id="10" name="TextBox 9">
            <a:extLst>
              <a:ext uri="{FF2B5EF4-FFF2-40B4-BE49-F238E27FC236}">
                <a16:creationId xmlns:a16="http://schemas.microsoft.com/office/drawing/2014/main" id="{EF3F6B7D-F0F4-FE2C-DD6A-A3C66FB67FD5}"/>
              </a:ext>
            </a:extLst>
          </p:cNvPr>
          <p:cNvSpPr txBox="1"/>
          <p:nvPr/>
        </p:nvSpPr>
        <p:spPr>
          <a:xfrm>
            <a:off x="8537612" y="2843082"/>
            <a:ext cx="603176" cy="400110"/>
          </a:xfrm>
          <a:prstGeom prst="rect">
            <a:avLst/>
          </a:prstGeom>
          <a:noFill/>
        </p:spPr>
        <p:txBody>
          <a:bodyPr wrap="square" rtlCol="0">
            <a:spAutoFit/>
          </a:bodyPr>
          <a:lstStyle/>
          <a:p>
            <a:r>
              <a:rPr lang="en-CH" dirty="0">
                <a:solidFill>
                  <a:srgbClr val="156082"/>
                </a:solidFill>
              </a:rPr>
              <a:t>HZ</a:t>
            </a:r>
          </a:p>
        </p:txBody>
      </p:sp>
      <p:sp>
        <p:nvSpPr>
          <p:cNvPr id="11" name="TextBox 10">
            <a:extLst>
              <a:ext uri="{FF2B5EF4-FFF2-40B4-BE49-F238E27FC236}">
                <a16:creationId xmlns:a16="http://schemas.microsoft.com/office/drawing/2014/main" id="{B0CDA7C1-6DC6-CA15-44BE-186DB7E68BBE}"/>
              </a:ext>
            </a:extLst>
          </p:cNvPr>
          <p:cNvSpPr txBox="1"/>
          <p:nvPr/>
        </p:nvSpPr>
        <p:spPr>
          <a:xfrm>
            <a:off x="8571824" y="2548428"/>
            <a:ext cx="700600" cy="400110"/>
          </a:xfrm>
          <a:prstGeom prst="rect">
            <a:avLst/>
          </a:prstGeom>
          <a:noFill/>
        </p:spPr>
        <p:txBody>
          <a:bodyPr wrap="square" rtlCol="0">
            <a:spAutoFit/>
          </a:bodyPr>
          <a:lstStyle/>
          <a:p>
            <a:r>
              <a:rPr lang="en-CH" dirty="0">
                <a:solidFill>
                  <a:srgbClr val="1A6A24"/>
                </a:solidFill>
              </a:rPr>
              <a:t>Htot</a:t>
            </a:r>
          </a:p>
        </p:txBody>
      </p:sp>
      <p:sp>
        <p:nvSpPr>
          <p:cNvPr id="15" name="TextBox 14">
            <a:extLst>
              <a:ext uri="{FF2B5EF4-FFF2-40B4-BE49-F238E27FC236}">
                <a16:creationId xmlns:a16="http://schemas.microsoft.com/office/drawing/2014/main" id="{01F54B47-FC84-EC64-8ACB-2260EDE62829}"/>
              </a:ext>
            </a:extLst>
          </p:cNvPr>
          <p:cNvSpPr txBox="1"/>
          <p:nvPr/>
        </p:nvSpPr>
        <p:spPr>
          <a:xfrm>
            <a:off x="8537909" y="4126685"/>
            <a:ext cx="1349005" cy="707886"/>
          </a:xfrm>
          <a:prstGeom prst="rect">
            <a:avLst/>
          </a:prstGeom>
          <a:noFill/>
        </p:spPr>
        <p:txBody>
          <a:bodyPr wrap="square" rtlCol="0">
            <a:spAutoFit/>
          </a:bodyPr>
          <a:lstStyle/>
          <a:p>
            <a:r>
              <a:rPr lang="en-CH" dirty="0">
                <a:solidFill>
                  <a:srgbClr val="A02B93"/>
                </a:solidFill>
              </a:rPr>
              <a:t>effective H  rate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29CE-C2A5-1031-96CD-65ED5DB0757A}"/>
              </a:ext>
            </a:extLst>
          </p:cNvPr>
          <p:cNvSpPr>
            <a:spLocks noGrp="1"/>
          </p:cNvSpPr>
          <p:nvPr>
            <p:ph type="title"/>
          </p:nvPr>
        </p:nvSpPr>
        <p:spPr/>
        <p:txBody>
          <a:bodyPr/>
          <a:lstStyle/>
          <a:p>
            <a:r>
              <a:rPr lang="en-US" dirty="0"/>
              <a:t>Integration in the tunnel </a:t>
            </a:r>
          </a:p>
        </p:txBody>
      </p:sp>
      <p:sp>
        <p:nvSpPr>
          <p:cNvPr id="3" name="Content Placeholder 2">
            <a:extLst>
              <a:ext uri="{FF2B5EF4-FFF2-40B4-BE49-F238E27FC236}">
                <a16:creationId xmlns:a16="http://schemas.microsoft.com/office/drawing/2014/main" id="{79FAB896-4016-2E94-6B1A-128AE8FA2ECA}"/>
              </a:ext>
            </a:extLst>
          </p:cNvPr>
          <p:cNvSpPr>
            <a:spLocks noGrp="1"/>
          </p:cNvSpPr>
          <p:nvPr>
            <p:ph idx="1"/>
          </p:nvPr>
        </p:nvSpPr>
        <p:spPr>
          <a:xfrm>
            <a:off x="0" y="1500083"/>
            <a:ext cx="3800872" cy="3009038"/>
          </a:xfrm>
        </p:spPr>
        <p:txBody>
          <a:bodyPr/>
          <a:lstStyle/>
          <a:p>
            <a:pPr indent="17463">
              <a:lnSpc>
                <a:spcPct val="115000"/>
              </a:lnSpc>
              <a:spcBef>
                <a:spcPts val="600"/>
              </a:spcBef>
              <a:spcAft>
                <a:spcPts val="800"/>
              </a:spcAft>
              <a:buNone/>
            </a:pPr>
            <a:r>
              <a:rPr lang="en-CH" sz="1800" kern="100" dirty="0">
                <a:effectLst/>
                <a:latin typeface="Times New Roman" panose="02020603050405020304" pitchFamily="18" charset="0"/>
                <a:ea typeface="DengXian" panose="02010600030101010101" pitchFamily="2" charset="-122"/>
                <a:cs typeface="Arial" panose="020B0604020202020204" pitchFamily="34" charset="0"/>
              </a:rPr>
              <a:t>The LHC </a:t>
            </a:r>
            <a:r>
              <a:rPr lang="en-US" sz="1800" kern="100" dirty="0">
                <a:effectLst/>
                <a:latin typeface="Times New Roman" panose="02020603050405020304" pitchFamily="18" charset="0"/>
                <a:ea typeface="DengXian" panose="02010600030101010101" pitchFamily="2" charset="-122"/>
                <a:cs typeface="Arial" panose="020B0604020202020204" pitchFamily="34" charset="0"/>
              </a:rPr>
              <a:t>has</a:t>
            </a:r>
            <a:r>
              <a:rPr lang="en-CH" sz="1800" kern="100" dirty="0">
                <a:effectLst/>
                <a:latin typeface="Times New Roman" panose="02020603050405020304" pitchFamily="18" charset="0"/>
                <a:ea typeface="DengXian" panose="02010600030101010101" pitchFamily="2" charset="-122"/>
                <a:cs typeface="Arial" panose="020B0604020202020204" pitchFamily="34" charset="0"/>
              </a:rPr>
              <a:t> eight arcs and eight long straight sections (LSS). The length of the arcs is ~ 2.45km</a:t>
            </a:r>
            <a:r>
              <a:rPr lang="en-US" sz="1800" kern="100" dirty="0">
                <a:effectLst/>
                <a:latin typeface="Times New Roman" panose="02020603050405020304" pitchFamily="18" charset="0"/>
                <a:ea typeface="DengXian" panose="02010600030101010101" pitchFamily="2" charset="-122"/>
                <a:cs typeface="Arial" panose="020B0604020202020204" pitchFamily="34" charset="0"/>
              </a:rPr>
              <a:t>, and t</a:t>
            </a:r>
            <a:r>
              <a:rPr lang="en-CH" sz="1800" kern="100" dirty="0">
                <a:effectLst/>
                <a:latin typeface="Times New Roman" panose="02020603050405020304" pitchFamily="18" charset="0"/>
                <a:ea typeface="DengXian" panose="02010600030101010101" pitchFamily="2" charset="-122"/>
                <a:cs typeface="Arial" panose="020B0604020202020204" pitchFamily="34" charset="0"/>
              </a:rPr>
              <a:t>he eight LSS </a:t>
            </a:r>
            <a:r>
              <a:rPr lang="en-US" sz="1800" kern="100" dirty="0">
                <a:effectLst/>
                <a:latin typeface="Times New Roman" panose="02020603050405020304" pitchFamily="18" charset="0"/>
                <a:ea typeface="DengXian" panose="02010600030101010101" pitchFamily="2" charset="-122"/>
                <a:cs typeface="Arial" panose="020B0604020202020204" pitchFamily="34" charset="0"/>
              </a:rPr>
              <a:t>are </a:t>
            </a:r>
            <a:r>
              <a:rPr lang="en-CH" sz="1800" kern="100" dirty="0">
                <a:effectLst/>
                <a:latin typeface="Times New Roman" panose="02020603050405020304" pitchFamily="18" charset="0"/>
                <a:ea typeface="DengXian" panose="02010600030101010101" pitchFamily="2" charset="-122"/>
                <a:cs typeface="Arial" panose="020B0604020202020204" pitchFamily="34" charset="0"/>
              </a:rPr>
              <a:t>each~560m long. The inner diameter of the tunnel varies between 3.8m in the arcs and 4.4m in the straight sections (RF would have to be installed in straight sections) . </a:t>
            </a:r>
            <a:endParaRPr lang="en-CH" sz="1800" kern="100" dirty="0">
              <a:effectLst/>
              <a:latin typeface="Aptos" panose="020B0004020202020204" pitchFamily="34" charset="0"/>
              <a:ea typeface="DengXian" panose="02010600030101010101" pitchFamily="2" charset="-122"/>
              <a:cs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984E4FB8-9AC4-63E2-4962-B7947A8E8CD9}"/>
              </a:ext>
            </a:extLst>
          </p:cNvPr>
          <p:cNvSpPr>
            <a:spLocks noGrp="1"/>
          </p:cNvSpPr>
          <p:nvPr>
            <p:ph type="dt" sz="half" idx="10"/>
          </p:nvPr>
        </p:nvSpPr>
        <p:spPr/>
        <p:txBody>
          <a:bodyPr/>
          <a:lstStyle/>
          <a:p>
            <a:pPr>
              <a:defRPr/>
            </a:pPr>
            <a:endParaRPr lang="en-US"/>
          </a:p>
        </p:txBody>
      </p:sp>
      <p:sp>
        <p:nvSpPr>
          <p:cNvPr id="6" name="Slide Number Placeholder 5">
            <a:extLst>
              <a:ext uri="{FF2B5EF4-FFF2-40B4-BE49-F238E27FC236}">
                <a16:creationId xmlns:a16="http://schemas.microsoft.com/office/drawing/2014/main" id="{2C697FFC-2738-2AFB-9E3A-3CD876F8C1DE}"/>
              </a:ext>
            </a:extLst>
          </p:cNvPr>
          <p:cNvSpPr>
            <a:spLocks noGrp="1"/>
          </p:cNvSpPr>
          <p:nvPr>
            <p:ph type="sldNum" sz="quarter" idx="12"/>
          </p:nvPr>
        </p:nvSpPr>
        <p:spPr/>
        <p:txBody>
          <a:bodyPr/>
          <a:lstStyle/>
          <a:p>
            <a:pPr>
              <a:defRPr/>
            </a:pPr>
            <a:fld id="{F65926A7-082C-7F44-B9C5-8689AE7B2BEF}" type="slidenum">
              <a:rPr lang="en-US" altLang="en-CH" smtClean="0"/>
              <a:pPr>
                <a:defRPr/>
              </a:pPr>
              <a:t>8</a:t>
            </a:fld>
            <a:endParaRPr lang="en-US" altLang="en-CH"/>
          </a:p>
        </p:txBody>
      </p:sp>
      <p:pic>
        <p:nvPicPr>
          <p:cNvPr id="7" name="Picture 6" descr="A screenshot of a computer&#10;&#10;AI-generated content may be incorrect.">
            <a:extLst>
              <a:ext uri="{FF2B5EF4-FFF2-40B4-BE49-F238E27FC236}">
                <a16:creationId xmlns:a16="http://schemas.microsoft.com/office/drawing/2014/main" id="{FC278CB0-D1D1-60B4-95B1-8B395AB5557A}"/>
              </a:ext>
            </a:extLst>
          </p:cNvPr>
          <p:cNvPicPr>
            <a:picLocks noChangeAspect="1"/>
          </p:cNvPicPr>
          <p:nvPr/>
        </p:nvPicPr>
        <p:blipFill>
          <a:blip r:embed="rId2"/>
          <a:stretch>
            <a:fillRect/>
          </a:stretch>
        </p:blipFill>
        <p:spPr>
          <a:xfrm>
            <a:off x="4232920" y="1663372"/>
            <a:ext cx="5620858" cy="3349804"/>
          </a:xfrm>
          <a:prstGeom prst="rect">
            <a:avLst/>
          </a:prstGeom>
        </p:spPr>
      </p:pic>
      <p:sp>
        <p:nvSpPr>
          <p:cNvPr id="9" name="TextBox 8">
            <a:extLst>
              <a:ext uri="{FF2B5EF4-FFF2-40B4-BE49-F238E27FC236}">
                <a16:creationId xmlns:a16="http://schemas.microsoft.com/office/drawing/2014/main" id="{7D3E7827-12DA-1B8F-9F05-FD921BD9DCEC}"/>
              </a:ext>
            </a:extLst>
          </p:cNvPr>
          <p:cNvSpPr txBox="1"/>
          <p:nvPr/>
        </p:nvSpPr>
        <p:spPr>
          <a:xfrm>
            <a:off x="6033120" y="5013176"/>
            <a:ext cx="4952082" cy="307777"/>
          </a:xfrm>
          <a:prstGeom prst="rect">
            <a:avLst/>
          </a:prstGeom>
          <a:noFill/>
        </p:spPr>
        <p:txBody>
          <a:bodyPr wrap="square">
            <a:spAutoFit/>
          </a:bodyPr>
          <a:lstStyle/>
          <a:p>
            <a:r>
              <a:rPr lang="en-CH" sz="1400" b="0" dirty="0">
                <a:effectLst/>
                <a:latin typeface="Times New Roman" panose="02020603050405020304" pitchFamily="18" charset="0"/>
                <a:ea typeface="DengXian" panose="02010600030101010101" pitchFamily="2" charset="-122"/>
              </a:rPr>
              <a:t>(courtesy F. Valchkova).</a:t>
            </a:r>
            <a:r>
              <a:rPr lang="en-CH" sz="1400" b="0" dirty="0">
                <a:effectLst/>
              </a:rPr>
              <a:t> </a:t>
            </a:r>
            <a:endParaRPr lang="en-US" sz="1400" b="0" dirty="0"/>
          </a:p>
        </p:txBody>
      </p:sp>
      <p:sp>
        <p:nvSpPr>
          <p:cNvPr id="8" name="TextBox 7">
            <a:extLst>
              <a:ext uri="{FF2B5EF4-FFF2-40B4-BE49-F238E27FC236}">
                <a16:creationId xmlns:a16="http://schemas.microsoft.com/office/drawing/2014/main" id="{8D633B5D-641C-B5D3-11DE-A6D2ADF60786}"/>
              </a:ext>
            </a:extLst>
          </p:cNvPr>
          <p:cNvSpPr txBox="1"/>
          <p:nvPr/>
        </p:nvSpPr>
        <p:spPr>
          <a:xfrm>
            <a:off x="4384831" y="2371621"/>
            <a:ext cx="1321021" cy="276999"/>
          </a:xfrm>
          <a:prstGeom prst="rect">
            <a:avLst/>
          </a:prstGeom>
          <a:solidFill>
            <a:schemeClr val="bg1"/>
          </a:solidFill>
          <a:ln>
            <a:solidFill>
              <a:schemeClr val="tx1"/>
            </a:solidFill>
          </a:ln>
        </p:spPr>
        <p:txBody>
          <a:bodyPr wrap="square" rtlCol="0">
            <a:spAutoFit/>
          </a:bodyPr>
          <a:lstStyle/>
          <a:p>
            <a:r>
              <a:rPr lang="en-US" sz="1200" dirty="0"/>
              <a:t>BOOSTER ring</a:t>
            </a:r>
          </a:p>
        </p:txBody>
      </p:sp>
      <p:sp>
        <p:nvSpPr>
          <p:cNvPr id="10" name="TextBox 9">
            <a:extLst>
              <a:ext uri="{FF2B5EF4-FFF2-40B4-BE49-F238E27FC236}">
                <a16:creationId xmlns:a16="http://schemas.microsoft.com/office/drawing/2014/main" id="{CCCB976C-7067-FBCE-B3D5-89144A2E2BEA}"/>
              </a:ext>
            </a:extLst>
          </p:cNvPr>
          <p:cNvSpPr txBox="1"/>
          <p:nvPr/>
        </p:nvSpPr>
        <p:spPr>
          <a:xfrm>
            <a:off x="4200148" y="2917826"/>
            <a:ext cx="1400924" cy="276999"/>
          </a:xfrm>
          <a:prstGeom prst="rect">
            <a:avLst/>
          </a:prstGeom>
          <a:solidFill>
            <a:schemeClr val="bg1"/>
          </a:solidFill>
          <a:ln>
            <a:solidFill>
              <a:srgbClr val="FF0000"/>
            </a:solidFill>
          </a:ln>
        </p:spPr>
        <p:txBody>
          <a:bodyPr wrap="square" rtlCol="0">
            <a:spAutoFit/>
          </a:bodyPr>
          <a:lstStyle/>
          <a:p>
            <a:r>
              <a:rPr lang="en-US" sz="1200" dirty="0">
                <a:solidFill>
                  <a:srgbClr val="FF0000"/>
                </a:solidFill>
              </a:rPr>
              <a:t>COLLIDER  ring</a:t>
            </a:r>
          </a:p>
        </p:txBody>
      </p:sp>
      <p:sp>
        <p:nvSpPr>
          <p:cNvPr id="11" name="TextBox 10">
            <a:extLst>
              <a:ext uri="{FF2B5EF4-FFF2-40B4-BE49-F238E27FC236}">
                <a16:creationId xmlns:a16="http://schemas.microsoft.com/office/drawing/2014/main" id="{397484EB-CC37-33DA-3FDE-92821B543E23}"/>
              </a:ext>
            </a:extLst>
          </p:cNvPr>
          <p:cNvSpPr txBox="1"/>
          <p:nvPr/>
        </p:nvSpPr>
        <p:spPr>
          <a:xfrm>
            <a:off x="1775138" y="4778106"/>
            <a:ext cx="4269117" cy="1508105"/>
          </a:xfrm>
          <a:prstGeom prst="rect">
            <a:avLst/>
          </a:prstGeom>
          <a:noFill/>
          <a:ln>
            <a:solidFill>
              <a:srgbClr val="FF0000"/>
            </a:solidFill>
          </a:ln>
        </p:spPr>
        <p:txBody>
          <a:bodyPr wrap="none" rtlCol="0">
            <a:spAutoFit/>
          </a:bodyPr>
          <a:lstStyle/>
          <a:p>
            <a:r>
              <a:rPr lang="en-CH" sz="1800" b="0" kern="100" dirty="0">
                <a:latin typeface="Times New Roman" panose="02020603050405020304" pitchFamily="18" charset="0"/>
                <a:ea typeface="DengXian" panose="02010600030101010101" pitchFamily="2" charset="-122"/>
                <a:cs typeface="Arial" panose="020B0604020202020204" pitchFamily="34" charset="0"/>
              </a:rPr>
              <a:t>I</a:t>
            </a:r>
            <a:r>
              <a:rPr lang="en-CH" sz="1800" b="0" kern="100" dirty="0">
                <a:effectLst/>
                <a:latin typeface="Times New Roman" panose="02020603050405020304" pitchFamily="18" charset="0"/>
                <a:ea typeface="DengXian" panose="02010600030101010101" pitchFamily="2" charset="-122"/>
                <a:cs typeface="Arial" panose="020B0604020202020204" pitchFamily="34" charset="0"/>
              </a:rPr>
              <a:t>ntegration of the accelerator/booster </a:t>
            </a:r>
          </a:p>
          <a:p>
            <a:r>
              <a:rPr lang="en-CH" sz="1800" b="0" kern="100" dirty="0">
                <a:effectLst/>
                <a:latin typeface="Times New Roman" panose="02020603050405020304" pitchFamily="18" charset="0"/>
                <a:ea typeface="DengXian" panose="02010600030101010101" pitchFamily="2" charset="-122"/>
                <a:cs typeface="Arial" panose="020B0604020202020204" pitchFamily="34" charset="0"/>
              </a:rPr>
              <a:t>and the collider in the arcs. </a:t>
            </a:r>
          </a:p>
          <a:p>
            <a:r>
              <a:rPr lang="en-CH" sz="1800" b="0" kern="100" dirty="0">
                <a:effectLst/>
                <a:latin typeface="Times New Roman" panose="02020603050405020304" pitchFamily="18" charset="0"/>
                <a:ea typeface="DengXian" panose="02010600030101010101" pitchFamily="2" charset="-122"/>
                <a:cs typeface="Arial" panose="020B0604020202020204" pitchFamily="34" charset="0"/>
              </a:rPr>
              <a:t>Note that the booster/accelerator ring </a:t>
            </a:r>
          </a:p>
          <a:p>
            <a:r>
              <a:rPr lang="en-CH" sz="1800" b="0" kern="100" dirty="0">
                <a:effectLst/>
                <a:latin typeface="Times New Roman" panose="02020603050405020304" pitchFamily="18" charset="0"/>
                <a:ea typeface="DengXian" panose="02010600030101010101" pitchFamily="2" charset="-122"/>
                <a:cs typeface="Arial" panose="020B0604020202020204" pitchFamily="34" charset="0"/>
              </a:rPr>
              <a:t>is situated some 1 m above the collider ring.</a:t>
            </a:r>
            <a:endParaRPr lang="en-CH" sz="1800" b="0" kern="100" dirty="0">
              <a:effectLst/>
              <a:latin typeface="Aptos" panose="020B0004020202020204" pitchFamily="34" charset="0"/>
              <a:ea typeface="DengXian" panose="02010600030101010101" pitchFamily="2" charset="-122"/>
              <a:cs typeface="Arial" panose="020B0604020202020204" pitchFamily="34" charset="0"/>
            </a:endParaRPr>
          </a:p>
          <a:p>
            <a:endParaRPr lang="en-US" sz="1800" b="0" dirty="0"/>
          </a:p>
        </p:txBody>
      </p:sp>
    </p:spTree>
    <p:extLst>
      <p:ext uri="{BB962C8B-B14F-4D97-AF65-F5344CB8AC3E}">
        <p14:creationId xmlns:p14="http://schemas.microsoft.com/office/powerpoint/2010/main" val="160154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95DFACD1-C0FF-D894-B1BB-7F65BBA180B0}"/>
              </a:ext>
            </a:extLst>
          </p:cNvPr>
          <p:cNvSpPr>
            <a:spLocks noGrp="1" noChangeArrowheads="1"/>
          </p:cNvSpPr>
          <p:nvPr>
            <p:ph type="title"/>
          </p:nvPr>
        </p:nvSpPr>
        <p:spPr/>
        <p:txBody>
          <a:bodyPr/>
          <a:lstStyle/>
          <a:p>
            <a:r>
              <a:rPr lang="en-CH" altLang="en-CH"/>
              <a:t>LEP3</a:t>
            </a:r>
          </a:p>
        </p:txBody>
      </p:sp>
      <p:sp>
        <p:nvSpPr>
          <p:cNvPr id="27650" name="Date Placeholder 3">
            <a:extLst>
              <a:ext uri="{FF2B5EF4-FFF2-40B4-BE49-F238E27FC236}">
                <a16:creationId xmlns:a16="http://schemas.microsoft.com/office/drawing/2014/main" id="{DD2717CA-C307-EE39-DB5F-D2E85B05C70B}"/>
              </a:ext>
            </a:extLst>
          </p:cNvPr>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endParaRPr lang="en-CH" altLang="en-CH" sz="800" b="0"/>
          </a:p>
        </p:txBody>
      </p:sp>
      <p:sp>
        <p:nvSpPr>
          <p:cNvPr id="27652" name="Slide Number Placeholder 5">
            <a:extLst>
              <a:ext uri="{FF2B5EF4-FFF2-40B4-BE49-F238E27FC236}">
                <a16:creationId xmlns:a16="http://schemas.microsoft.com/office/drawing/2014/main" id="{809DFB13-DD51-1D00-AC07-74A5E260F0A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Helvetica" pitchFamily="2" charset="0"/>
                <a:ea typeface="ＭＳ Ｐゴシック" panose="020B0600070205080204" pitchFamily="34" charset="-128"/>
              </a:defRPr>
            </a:lvl1pPr>
            <a:lvl2pPr marL="742950" indent="-285750">
              <a:defRPr sz="2000" b="1">
                <a:solidFill>
                  <a:schemeClr val="tx1"/>
                </a:solidFill>
                <a:latin typeface="Helvetica" pitchFamily="2" charset="0"/>
                <a:ea typeface="ＭＳ Ｐゴシック" panose="020B0600070205080204" pitchFamily="34" charset="-128"/>
              </a:defRPr>
            </a:lvl2pPr>
            <a:lvl3pPr marL="1143000" indent="-228600">
              <a:defRPr sz="2000" b="1">
                <a:solidFill>
                  <a:schemeClr val="tx1"/>
                </a:solidFill>
                <a:latin typeface="Helvetica" pitchFamily="2" charset="0"/>
                <a:ea typeface="ＭＳ Ｐゴシック" panose="020B0600070205080204" pitchFamily="34" charset="-128"/>
              </a:defRPr>
            </a:lvl3pPr>
            <a:lvl4pPr marL="1600200" indent="-228600">
              <a:defRPr sz="2000" b="1">
                <a:solidFill>
                  <a:schemeClr val="tx1"/>
                </a:solidFill>
                <a:latin typeface="Helvetica" pitchFamily="2" charset="0"/>
                <a:ea typeface="ＭＳ Ｐゴシック" panose="020B0600070205080204" pitchFamily="34" charset="-128"/>
              </a:defRPr>
            </a:lvl4pPr>
            <a:lvl5pPr marL="2057400" indent="-228600">
              <a:defRPr sz="20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Helvetica" pitchFamily="2" charset="0"/>
                <a:ea typeface="ＭＳ Ｐゴシック" panose="020B0600070205080204" pitchFamily="34" charset="-128"/>
              </a:defRPr>
            </a:lvl9pPr>
          </a:lstStyle>
          <a:p>
            <a:fld id="{FB75496F-0875-0941-9691-D5E7AC95A856}" type="slidenum">
              <a:rPr lang="en-US" altLang="en-CH" sz="800" b="0" smtClean="0"/>
              <a:pPr/>
              <a:t>9</a:t>
            </a:fld>
            <a:endParaRPr lang="en-US" altLang="en-CH" sz="800" b="0"/>
          </a:p>
        </p:txBody>
      </p:sp>
      <p:pic>
        <p:nvPicPr>
          <p:cNvPr id="27654" name="Picture 6" descr="A diagram of a circular object&#10;&#10;Description automatically generated">
            <a:extLst>
              <a:ext uri="{FF2B5EF4-FFF2-40B4-BE49-F238E27FC236}">
                <a16:creationId xmlns:a16="http://schemas.microsoft.com/office/drawing/2014/main" id="{91313BB5-D557-EFAE-9A99-7748D1C0C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712" y="980728"/>
            <a:ext cx="4765726" cy="40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CDF4593-40F7-A96E-9C45-2C04A3EB51DC}"/>
              </a:ext>
            </a:extLst>
          </p:cNvPr>
          <p:cNvSpPr txBox="1"/>
          <p:nvPr/>
        </p:nvSpPr>
        <p:spPr>
          <a:xfrm>
            <a:off x="427955" y="5085184"/>
            <a:ext cx="9129464" cy="923330"/>
          </a:xfrm>
          <a:prstGeom prst="rect">
            <a:avLst/>
          </a:prstGeom>
          <a:noFill/>
        </p:spPr>
        <p:txBody>
          <a:bodyPr wrap="square">
            <a:spAutoFit/>
          </a:bodyPr>
          <a:lstStyle/>
          <a:p>
            <a:pPr>
              <a:defRPr/>
            </a:pPr>
            <a:r>
              <a:rPr lang="en-CH" sz="1800" b="0" dirty="0">
                <a:latin typeface="+mn-lt"/>
                <a:ea typeface="DengXian" panose="02010600030101010101" pitchFamily="2" charset="-122"/>
              </a:rPr>
              <a:t>The arcs are 2.45-km long, and the straight sections are 545-m long. The inner diameter of the tunnel varies between 3.8m in the arcs and ~ 4.4 m in the straight sections. </a:t>
            </a:r>
          </a:p>
          <a:p>
            <a:pPr>
              <a:defRPr/>
            </a:pPr>
            <a:r>
              <a:rPr lang="en-CH" sz="1800" b="0" dirty="0">
                <a:solidFill>
                  <a:srgbClr val="FF0000"/>
                </a:solidFill>
                <a:latin typeface="+mn-lt"/>
                <a:ea typeface="DengXian" panose="02010600030101010101" pitchFamily="2" charset="-122"/>
              </a:rPr>
              <a:t>Either deploy two new experiment or use re-purposed ATLAS and CMS experiments</a:t>
            </a:r>
            <a:endParaRPr lang="en-CH" sz="1800" b="0" dirty="0">
              <a:solidFill>
                <a:srgbClr val="FF0000"/>
              </a:solidFill>
              <a:latin typeface="+mn-lt"/>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HD:MS Office 98 :Templates:Blank Presentation</Template>
  <TotalTime>33070</TotalTime>
  <Words>3899</Words>
  <Application>Microsoft Macintosh PowerPoint</Application>
  <PresentationFormat>A4 Paper (210x297 mm)</PresentationFormat>
  <Paragraphs>241</Paragraphs>
  <Slides>28</Slides>
  <Notes>6</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DengXian</vt:lpstr>
      <vt:lpstr>Aptos</vt:lpstr>
      <vt:lpstr>Arial</vt:lpstr>
      <vt:lpstr>Google Sans</vt:lpstr>
      <vt:lpstr>Helvetica</vt:lpstr>
      <vt:lpstr>Symbol</vt:lpstr>
      <vt:lpstr>Times</vt:lpstr>
      <vt:lpstr>Times New Roman</vt:lpstr>
      <vt:lpstr>Wingdings</vt:lpstr>
      <vt:lpstr>Blank Presentation</vt:lpstr>
      <vt:lpstr>LEP3: Reusing the LEP/LHC Tunnel</vt:lpstr>
      <vt:lpstr>A group of concerned people </vt:lpstr>
      <vt:lpstr>Setting the Scene 1: 2019 ESPP</vt:lpstr>
      <vt:lpstr>Setting the Scene 2: Request for Alternatives</vt:lpstr>
      <vt:lpstr>LEP3: why</vt:lpstr>
      <vt:lpstr>Follow ESPP2013 proposal &amp; FCC(ee) Design</vt:lpstr>
      <vt:lpstr>e+e− Colliders: Instantaneous Luminosity</vt:lpstr>
      <vt:lpstr>Integration in the tunnel </vt:lpstr>
      <vt:lpstr>LEP3</vt:lpstr>
      <vt:lpstr>LEP3 Parameters</vt:lpstr>
      <vt:lpstr>LEP3 Principal Parameters Abstracted</vt:lpstr>
      <vt:lpstr>Why better than LEP ? </vt:lpstr>
      <vt:lpstr>Hourglass effect </vt:lpstr>
      <vt:lpstr>Choice of Components: Dipole Magnets &amp; Injector </vt:lpstr>
      <vt:lpstr>Choice of Components: RF System</vt:lpstr>
      <vt:lpstr>Crossing Angle</vt:lpstr>
      <vt:lpstr>Cvil Engineering</vt:lpstr>
      <vt:lpstr>Experiments-Machine Detector Interface</vt:lpstr>
      <vt:lpstr>Other aspects</vt:lpstr>
      <vt:lpstr>Planned Stages</vt:lpstr>
      <vt:lpstr>Higgs boson physics 2</vt:lpstr>
      <vt:lpstr>E-W physics 1</vt:lpstr>
      <vt:lpstr>Cost</vt:lpstr>
      <vt:lpstr>Example: Shutdown Schedule: After LHC stops</vt:lpstr>
      <vt:lpstr>Possibilities: The Future Beyond LEP3</vt:lpstr>
      <vt:lpstr>Summary</vt:lpstr>
      <vt:lpstr>In view of ESSP </vt:lpstr>
      <vt:lpstr>Some open technical Questions</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Cacac</dc:title>
  <dc:creator>IT-DIS-Mac</dc:creator>
  <cp:lastModifiedBy>Tiziano Camporesi</cp:lastModifiedBy>
  <cp:revision>782</cp:revision>
  <cp:lastPrinted>2025-03-19T13:59:27Z</cp:lastPrinted>
  <dcterms:created xsi:type="dcterms:W3CDTF">1998-06-10T22:15:38Z</dcterms:created>
  <dcterms:modified xsi:type="dcterms:W3CDTF">2025-05-08T09:06:48Z</dcterms:modified>
</cp:coreProperties>
</file>