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70" r:id="rId12"/>
    <p:sldId id="268" r:id="rId13"/>
    <p:sldId id="269" r:id="rId14"/>
    <p:sldId id="271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A1058B-2D5D-495D-8D2B-138006067011}" v="1888" dt="2025-05-01T09:55:40.9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8" d="100"/>
          <a:sy n="58" d="100"/>
        </p:scale>
        <p:origin x="96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C60FC-4D40-4F9A-9C5D-F885E02D8151}" type="datetimeFigureOut">
              <a:rPr lang="it-IT" smtClean="0"/>
              <a:t>01/05/2025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936940-15FE-49AF-BA24-FAA76BED80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593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090C49-9D62-4A92-B594-860D538404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FF27631-FB1C-D6EC-E1AF-534D039FA7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AA9A704-8136-9525-9D2D-56088689F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F0614-D10A-44E9-B546-3CC521A96E40}" type="datetime1">
              <a:rPr lang="it-IT" smtClean="0"/>
              <a:t>01/05/2025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02FF9D5-5A80-B134-F095-17C633C2E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74D542-821D-82C8-A19E-6DF096424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49"/>
            <a:ext cx="2743200" cy="365125"/>
          </a:xfrm>
        </p:spPr>
        <p:txBody>
          <a:bodyPr/>
          <a:lstStyle/>
          <a:p>
            <a:fld id="{A0D20D4B-B431-43B7-8A8C-20DBC58967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1984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ABE048-428A-6376-73EA-201C9C4EC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08C0097-806A-460A-E5C6-49F69771D8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D5F480E-6429-FF99-BA80-F160A11E9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7BB8-FA03-478F-8A50-39F0B0BB47E0}" type="datetime1">
              <a:rPr lang="it-IT" smtClean="0"/>
              <a:t>01/05/2025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396034-55ED-0D76-0DEA-48F460AD9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1797262-966A-C3A3-E9AD-2B3474A6A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0D4B-B431-43B7-8A8C-20DBC58967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7832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F02F58B-45EC-7178-6C6C-52D0FCC7C9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7882C07-3AE9-B415-0AF4-67277D6842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D53E06-8B2D-190D-F1B6-904F690F9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F176-1D80-4236-94EF-F9ED51DDF052}" type="datetime1">
              <a:rPr lang="it-IT" smtClean="0"/>
              <a:t>01/05/2025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A975CFB-8235-08A0-EA02-1A1F5DF98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9A30CDC-7A9E-65FD-FCAB-E2BC9FA32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0D4B-B431-43B7-8A8C-20DBC58967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2254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579C19-115F-2ADE-739E-E16805F6D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DC2E75-87A4-C653-2FD3-B89CFB2C4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EF0C5B0-73CD-5E40-2145-C18B177B9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0A60-EAD2-4983-A71B-3CA22F13FC9D}" type="datetime1">
              <a:rPr lang="it-IT" smtClean="0"/>
              <a:t>01/05/2025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CD65CE5-AD96-750A-2606-9A62F434E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BA5EE8-0B55-AA9B-8B88-C6BBB32BD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0D4B-B431-43B7-8A8C-20DBC58967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145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C06FF7-3FAB-790B-E61E-0C8DCC0BD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86204F7-B40E-B002-5151-53CD1A663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7613546-AB4F-42EB-19DE-9E62877AE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1E137-7FB7-440D-A84E-95CB6E51CAC6}" type="datetime1">
              <a:rPr lang="it-IT" smtClean="0"/>
              <a:t>01/05/2025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F00FD6-9CB4-EE5A-FBD6-F82BF9345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FA814B-A1CE-BE32-AFE8-5EC28359D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0D4B-B431-43B7-8A8C-20DBC58967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3489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AD9AAB-CEB9-CE57-73BA-E61AA0E6A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390404-A457-227E-E4F1-303F4EB44C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CBD3069-437C-C8E3-CEC8-3E4657A9AE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9D43D02-62F3-F560-7E39-9016D7829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EC0B-85EE-4637-AFD5-74F8B5C65D7C}" type="datetime1">
              <a:rPr lang="it-IT" smtClean="0"/>
              <a:t>01/05/2025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14C8E5A-3019-E928-CAD1-F5F353AD7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DB27E2D-5A13-9D9B-0F56-CEEE01254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0D4B-B431-43B7-8A8C-20DBC58967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7978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67AC11-986F-6DD3-02CC-6ED4D687A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4BB3DE8-107A-1FE7-6371-A0FE879AFC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B3E5C5E-E842-330B-083C-6F70CB850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CBD6A7A-E48A-9360-5D4E-28AF9E69D8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506149F-6225-19AC-D50E-73987D8417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6CE709A-A47D-FE70-E340-43C4B6E6C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E342-2B60-4D73-ACF6-D3C6C5DEFE27}" type="datetime1">
              <a:rPr lang="it-IT" smtClean="0"/>
              <a:t>01/05/2025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D416D18-8B0D-B2A5-F246-9565174B2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3D2A459-60C9-6A4A-7B91-435BCD5F8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0D4B-B431-43B7-8A8C-20DBC58967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1991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F0A4B2-AEA6-7EA7-B6EA-47C23A3CF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0C31D68-C72E-F9A6-ABE5-9C08C53D2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FA325-90EA-4172-AD5A-A5DDCB8FCEC8}" type="datetime1">
              <a:rPr lang="it-IT" smtClean="0"/>
              <a:t>01/05/2025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77BB88D-4715-204A-5604-A5FC99146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B6C913F-50C6-372A-44B4-FFB2667DE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0D4B-B431-43B7-8A8C-20DBC58967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290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314E368-8069-C624-C19B-78E3BE6F5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DE40D-6067-4097-B474-2F717856B30D}" type="datetime1">
              <a:rPr lang="it-IT" smtClean="0"/>
              <a:t>01/05/2025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9821A3E-2920-CEF7-5BDF-04DAC1E91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EF7FF3B-7E5A-536E-CB3F-4F948A363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0D4B-B431-43B7-8A8C-20DBC58967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338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6A27BA-51A7-8872-6752-8FBD665B7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6E7FB6-7E93-2CE5-F2B7-C73F451F5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C745B90-29EB-176E-CE57-18CFB084C0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EA26246-E68F-14FE-2464-C1EEEA6CC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725E-FE6B-46FD-8B0E-71C9CB3CD2CA}" type="datetime1">
              <a:rPr lang="it-IT" smtClean="0"/>
              <a:t>01/05/2025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A3811C6-E3B9-80D8-EDB1-DA0D3CA27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29C60D0-0E1F-FCC3-4445-F14AA32BA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0D4B-B431-43B7-8A8C-20DBC58967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707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50AB3C-5E32-1CFC-684E-092E01182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8B0AB1A-A5BA-FD82-C883-98196E5550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B2DA833-C65C-AA29-9A83-567DCD633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6359A54-301F-7F1A-B831-FE64A95A1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CD32B-8C19-469F-8A33-D9E2127D00BF}" type="datetime1">
              <a:rPr lang="it-IT" smtClean="0"/>
              <a:t>01/05/2025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40E82AA-A8FD-FBBC-2AEF-B9B4CF16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6B9F4CF-9E4F-225D-AD84-053D33181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0D4B-B431-43B7-8A8C-20DBC58967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7515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0A25D3F-9750-0F7E-B667-543746691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4613949-3C3C-91F2-ABB0-8B41D1616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9B4D17-FF3F-2D46-0304-307FEB6F12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4E4320-0304-4C4E-B3B3-71ECD196960E}" type="datetime1">
              <a:rPr lang="it-IT" smtClean="0"/>
              <a:t>01/05/2025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D651A3D-AB40-06FC-2C8C-A15BF1E115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F23A502-8AFF-39B5-4CDC-E237084775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D20D4B-B431-43B7-8A8C-20DBC58967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6119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745DADCF-7825-6025-0159-2867DC570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16000"/>
          </a:xfrm>
          <a:effectLst>
            <a:outerShdw blurRad="50800" dist="50800" dir="5400000" algn="ctr" rotWithShape="0">
              <a:srgbClr val="000000">
                <a:alpha val="90000"/>
              </a:srgbClr>
            </a:outerShdw>
          </a:effectLst>
        </p:spPr>
        <p:txBody>
          <a:bodyPr anchor="b">
            <a:normAutofit/>
          </a:bodyPr>
          <a:lstStyle/>
          <a:p>
            <a:pPr algn="l"/>
            <a:r>
              <a:rPr lang="it-IT" sz="4800" dirty="0" err="1">
                <a:solidFill>
                  <a:srgbClr val="FFFFFF"/>
                </a:solidFill>
                <a:latin typeface="Georgia" panose="02040502050405020303" pitchFamily="18" charset="0"/>
              </a:rPr>
              <a:t>Parity</a:t>
            </a:r>
            <a:r>
              <a:rPr lang="it-IT" sz="4800" dirty="0">
                <a:solidFill>
                  <a:srgbClr val="FFFFFF"/>
                </a:solidFill>
                <a:latin typeface="Georgia" panose="02040502050405020303" pitchFamily="18" charset="0"/>
              </a:rPr>
              <a:t> </a:t>
            </a:r>
            <a:r>
              <a:rPr lang="it-IT" sz="4800" dirty="0" err="1">
                <a:solidFill>
                  <a:srgbClr val="FFFFFF"/>
                </a:solidFill>
                <a:latin typeface="Georgia" panose="02040502050405020303" pitchFamily="18" charset="0"/>
              </a:rPr>
              <a:t>violation</a:t>
            </a:r>
            <a:r>
              <a:rPr lang="it-IT" sz="4800" dirty="0">
                <a:solidFill>
                  <a:srgbClr val="FFFFFF"/>
                </a:solidFill>
                <a:latin typeface="Georgia" panose="02040502050405020303" pitchFamily="18" charset="0"/>
              </a:rPr>
              <a:t> in the </a:t>
            </a:r>
            <a:r>
              <a:rPr lang="it-IT" sz="4800" dirty="0" err="1">
                <a:solidFill>
                  <a:srgbClr val="FFFFFF"/>
                </a:solidFill>
                <a:latin typeface="Georgia" panose="02040502050405020303" pitchFamily="18" charset="0"/>
              </a:rPr>
              <a:t>weak</a:t>
            </a:r>
            <a:r>
              <a:rPr lang="it-IT" sz="4800" dirty="0">
                <a:solidFill>
                  <a:srgbClr val="FFFFFF"/>
                </a:solidFill>
                <a:latin typeface="Georgia" panose="02040502050405020303" pitchFamily="18" charset="0"/>
              </a:rPr>
              <a:t> interaction</a:t>
            </a:r>
          </a:p>
        </p:txBody>
      </p:sp>
      <p:sp>
        <p:nvSpPr>
          <p:cNvPr id="5" name="Sottotitolo 4">
            <a:extLst>
              <a:ext uri="{FF2B5EF4-FFF2-40B4-BE49-F238E27FC236}">
                <a16:creationId xmlns:a16="http://schemas.microsoft.com/office/drawing/2014/main" id="{95E47880-F0CD-DB6A-746E-6E89B0571B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5086542"/>
            <a:ext cx="10005951" cy="1242540"/>
          </a:xfrm>
        </p:spPr>
        <p:txBody>
          <a:bodyPr anchor="ctr">
            <a:normAutofit/>
          </a:bodyPr>
          <a:lstStyle/>
          <a:p>
            <a:pPr algn="l"/>
            <a:r>
              <a:rPr lang="it-IT" dirty="0">
                <a:latin typeface="Georgia" panose="02040502050405020303" pitchFamily="18" charset="0"/>
              </a:rPr>
              <a:t>Federica Nasca</a:t>
            </a:r>
          </a:p>
          <a:p>
            <a:pPr algn="l"/>
            <a:r>
              <a:rPr lang="it-IT" dirty="0">
                <a:latin typeface="Georgia" panose="02040502050405020303" pitchFamily="18" charset="0"/>
              </a:rPr>
              <a:t>02/05/2025 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DAAC6F67-6BD0-AB04-D56F-23996F958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0D4B-B431-43B7-8A8C-20DBC589670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7693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1872106-DDE7-8096-0CB0-FE242015E7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89FC2276-C866-3655-07DE-82F071D277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467FA99-6099-63A1-6C43-46F083535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1"/>
            <a:ext cx="9688296" cy="1642969"/>
          </a:xfrm>
        </p:spPr>
        <p:txBody>
          <a:bodyPr anchor="b">
            <a:normAutofit/>
          </a:bodyPr>
          <a:lstStyle/>
          <a:p>
            <a:r>
              <a:rPr lang="it-IT" sz="4000" dirty="0">
                <a:latin typeface="Georgia" panose="02040502050405020303" pitchFamily="18" charset="0"/>
              </a:rPr>
              <a:t>A new vertex  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D62977E0-3DE0-FA8B-ED86-7A512CC771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36397" y="2418409"/>
                <a:ext cx="9688296" cy="3454358"/>
              </a:xfrm>
            </p:spPr>
            <p:txBody>
              <a:bodyPr anchor="t">
                <a:normAutofit/>
              </a:bodyPr>
              <a:lstStyle/>
              <a:p>
                <a:pPr marL="0" indent="0" algn="just">
                  <a:buNone/>
                </a:pPr>
                <a:r>
                  <a:rPr lang="it-IT" sz="2000" dirty="0">
                    <a:latin typeface="Georgia" panose="02040502050405020303" pitchFamily="18" charset="0"/>
                  </a:rPr>
                  <a:t>Now </a:t>
                </a:r>
                <a:r>
                  <a:rPr lang="it-IT" sz="2000" dirty="0" err="1">
                    <a:latin typeface="Georgia" panose="02040502050405020303" pitchFamily="18" charset="0"/>
                  </a:rPr>
                  <a:t>we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</a:rPr>
                  <a:t>will</a:t>
                </a:r>
                <a:r>
                  <a:rPr lang="it-IT" sz="2000" dirty="0">
                    <a:latin typeface="Georgia" panose="02040502050405020303" pitchFamily="18" charset="0"/>
                  </a:rPr>
                  <a:t> focus on </a:t>
                </a:r>
                <a:r>
                  <a:rPr lang="it-IT" sz="2000" dirty="0" err="1">
                    <a:latin typeface="Georgia" panose="02040502050405020303" pitchFamily="18" charset="0"/>
                  </a:rPr>
                  <a:t>how</a:t>
                </a:r>
                <a:r>
                  <a:rPr lang="it-IT" sz="2000" dirty="0">
                    <a:latin typeface="Georgia" panose="02040502050405020303" pitchFamily="18" charset="0"/>
                  </a:rPr>
                  <a:t> the </a:t>
                </a:r>
                <a:r>
                  <a:rPr lang="it-IT" sz="2000" dirty="0" err="1">
                    <a:latin typeface="Georgia" panose="02040502050405020303" pitchFamily="18" charset="0"/>
                  </a:rPr>
                  <a:t>axial</a:t>
                </a:r>
                <a:r>
                  <a:rPr lang="it-IT" sz="2000" dirty="0">
                    <a:latin typeface="Georgia" panose="02040502050405020303" pitchFamily="18" charset="0"/>
                  </a:rPr>
                  <a:t> part </a:t>
                </a:r>
                <a:r>
                  <a:rPr lang="it-IT" sz="2000" dirty="0" err="1">
                    <a:latin typeface="Georgia" panose="02040502050405020303" pitchFamily="18" charset="0"/>
                  </a:rPr>
                  <a:t>behaves</a:t>
                </a:r>
                <a:r>
                  <a:rPr lang="it-IT" sz="2000" dirty="0">
                    <a:latin typeface="Georgia" panose="02040502050405020303" pitchFamily="18" charset="0"/>
                  </a:rPr>
                  <a:t> under a </a:t>
                </a:r>
                <a:r>
                  <a:rPr lang="it-IT" sz="2000" dirty="0" err="1">
                    <a:latin typeface="Georgia" panose="02040502050405020303" pitchFamily="18" charset="0"/>
                  </a:rPr>
                  <a:t>parity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</a:rPr>
                  <a:t>transformation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</a:p>
              <a:p>
                <a:pPr marL="0" indent="0" algn="just">
                  <a:buNone/>
                </a:pPr>
                <a:endParaRPr lang="it-IT" sz="2000" dirty="0">
                  <a:latin typeface="Georgia" panose="02040502050405020303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it-IT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sSup>
                        <m:sSupPr>
                          <m:ctrlPr>
                            <a:rPr lang="it-IT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sSup>
                        <m:sSupPr>
                          <m:ctrlPr>
                            <a:rPr lang="it-IT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sup>
                      </m:sSup>
                      <m:sSup>
                        <m:sSupPr>
                          <m:ctrlPr>
                            <a:rPr lang="it-IT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sSup>
                        <m:sSupPr>
                          <m:ctrlPr>
                            <a:rPr lang="it-IT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it-IT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sSup>
                        <m:sSupPr>
                          <m:ctrlPr>
                            <a:rPr lang="it-IT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sSup>
                        <m:sSupPr>
                          <m:ctrlPr>
                            <a:rPr lang="it-IT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sSup>
                        <m:sSupPr>
                          <m:ctrlPr>
                            <a:rPr lang="it-IT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sSup>
                        <m:sSupPr>
                          <m:ctrlPr>
                            <a:rPr lang="it-IT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it-IT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sSup>
                        <m:sSupPr>
                          <m:ctrlPr>
                            <a:rPr lang="it-IT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sSup>
                        <m:sSupPr>
                          <m:ctrlPr>
                            <a:rPr lang="it-IT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sSup>
                        <m:sSupPr>
                          <m:ctrlPr>
                            <a:rPr lang="it-IT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sSup>
                        <m:sSupPr>
                          <m:ctrlPr>
                            <a:rPr lang="it-IT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sz="2000" b="0" dirty="0">
                  <a:latin typeface="Georgia" panose="02040502050405020303" pitchFamily="18" charset="0"/>
                </a:endParaRPr>
              </a:p>
              <a:p>
                <a:pPr marL="0" indent="0" algn="just">
                  <a:lnSpc>
                    <a:spcPct val="2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it-IT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sSup>
                        <m:sSupPr>
                          <m:ctrlPr>
                            <a:rPr lang="it-IT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sSup>
                        <m:sSupPr>
                          <m:ctrlPr>
                            <a:rPr lang="it-IT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it-IT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sSup>
                        <m:sSupPr>
                          <m:ctrlPr>
                            <a:rPr lang="it-IT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sSup>
                        <m:sSupPr>
                          <m:ctrlPr>
                            <a:rPr lang="it-IT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it-IT" sz="2000" dirty="0">
                  <a:latin typeface="Georgia" panose="02040502050405020303" pitchFamily="18" charset="0"/>
                </a:endParaRPr>
              </a:p>
              <a:p>
                <a:pPr marL="0" indent="0" algn="just">
                  <a:buNone/>
                </a:pPr>
                <a:endParaRPr lang="it-IT" sz="2000" dirty="0">
                  <a:latin typeface="Georgia" panose="02040502050405020303" pitchFamily="18" charset="0"/>
                </a:endParaRPr>
              </a:p>
              <a:p>
                <a:pPr marL="0" indent="0" algn="just">
                  <a:buNone/>
                </a:pPr>
                <a:r>
                  <a:rPr lang="it-IT" sz="2000" dirty="0">
                    <a:latin typeface="Georgia" panose="02040502050405020303" pitchFamily="18" charset="0"/>
                  </a:rPr>
                  <a:t>The time component </a:t>
                </a:r>
                <a:r>
                  <a:rPr lang="it-IT" sz="2000" dirty="0" err="1">
                    <a:latin typeface="Georgia" panose="02040502050405020303" pitchFamily="18" charset="0"/>
                  </a:rPr>
                  <a:t>changes</a:t>
                </a:r>
                <a:r>
                  <a:rPr lang="it-IT" sz="2000" dirty="0">
                    <a:latin typeface="Georgia" panose="02040502050405020303" pitchFamily="18" charset="0"/>
                  </a:rPr>
                  <a:t> under </a:t>
                </a:r>
                <a:r>
                  <a:rPr lang="it-IT" sz="2000" dirty="0" err="1">
                    <a:latin typeface="Georgia" panose="02040502050405020303" pitchFamily="18" charset="0"/>
                  </a:rPr>
                  <a:t>parity</a:t>
                </a:r>
                <a:r>
                  <a:rPr lang="it-IT" sz="2000" dirty="0">
                    <a:latin typeface="Georgia" panose="02040502050405020303" pitchFamily="18" charset="0"/>
                  </a:rPr>
                  <a:t> and the </a:t>
                </a:r>
                <a:r>
                  <a:rPr lang="it-IT" sz="2000" dirty="0" err="1">
                    <a:latin typeface="Georgia" panose="02040502050405020303" pitchFamily="18" charset="0"/>
                  </a:rPr>
                  <a:t>space</a:t>
                </a:r>
                <a:r>
                  <a:rPr lang="it-IT" sz="2000" dirty="0">
                    <a:latin typeface="Georgia" panose="02040502050405020303" pitchFamily="18" charset="0"/>
                  </a:rPr>
                  <a:t> one </a:t>
                </a:r>
                <a:r>
                  <a:rPr lang="it-IT" sz="2000" dirty="0" err="1">
                    <a:latin typeface="Georgia" panose="02040502050405020303" pitchFamily="18" charset="0"/>
                  </a:rPr>
                  <a:t>does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</a:rPr>
                  <a:t>not</a:t>
                </a:r>
                <a:r>
                  <a:rPr lang="it-IT" sz="2000" dirty="0">
                    <a:latin typeface="Georgia" panose="02040502050405020303" pitchFamily="18" charset="0"/>
                  </a:rPr>
                  <a:t>.</a:t>
                </a:r>
              </a:p>
              <a:p>
                <a:pPr marL="0" indent="0" algn="just">
                  <a:buNone/>
                </a:pPr>
                <a:endParaRPr lang="it-IT" sz="2000" dirty="0">
                  <a:latin typeface="Georgia" panose="02040502050405020303" pitchFamily="18" charset="0"/>
                </a:endParaRPr>
              </a:p>
              <a:p>
                <a:pPr marL="0" indent="0">
                  <a:buNone/>
                </a:pPr>
                <a:r>
                  <a:rPr lang="it-IT" sz="2000" dirty="0"/>
                  <a:t> </a:t>
                </a:r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D62977E0-3DE0-FA8B-ED86-7A512CC771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36397" y="2418409"/>
                <a:ext cx="9688296" cy="3454358"/>
              </a:xfrm>
              <a:blipFill>
                <a:blip r:embed="rId2"/>
                <a:stretch>
                  <a:fillRect l="-629" t="-212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>
            <a:extLst>
              <a:ext uri="{FF2B5EF4-FFF2-40B4-BE49-F238E27FC236}">
                <a16:creationId xmlns:a16="http://schemas.microsoft.com/office/drawing/2014/main" id="{63B4C1AC-1414-F15D-F4C7-BC3A956819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C10CEC2-2BC0-2636-638F-B44B389DE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9BA0C5A-C39E-54C2-FE44-6B1E35032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0D4B-B431-43B7-8A8C-20DBC589670C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9674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CDC71BB-AFA0-9C9D-C8CF-F101D38911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5ADC7FF5-752F-39F3-8E5F-F4D78CFD5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49F62B9-83A2-D91E-308A-438364892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1"/>
            <a:ext cx="9688296" cy="1642969"/>
          </a:xfrm>
        </p:spPr>
        <p:txBody>
          <a:bodyPr anchor="b">
            <a:normAutofit/>
          </a:bodyPr>
          <a:lstStyle/>
          <a:p>
            <a:r>
              <a:rPr lang="it-IT" sz="4000" dirty="0">
                <a:latin typeface="Georgia" panose="02040502050405020303" pitchFamily="18" charset="0"/>
              </a:rPr>
              <a:t>A new vertex  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BB39D2AB-4533-9254-6C51-1AC392109AE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36397" y="2144990"/>
                <a:ext cx="9688296" cy="4713010"/>
              </a:xfrm>
            </p:spPr>
            <p:txBody>
              <a:bodyPr anchor="t">
                <a:noAutofit/>
              </a:bodyPr>
              <a:lstStyle/>
              <a:p>
                <a:pPr marL="0" indent="0" algn="just">
                  <a:buNone/>
                </a:pPr>
                <a:r>
                  <a:rPr lang="it-IT" sz="2000" dirty="0" err="1">
                    <a:latin typeface="Georgia" panose="02040502050405020303" pitchFamily="18" charset="0"/>
                  </a:rPr>
                  <a:t>Let’s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</a:rPr>
                  <a:t>consider</a:t>
                </a:r>
                <a:r>
                  <a:rPr lang="it-IT" sz="2000" dirty="0">
                    <a:latin typeface="Georgia" panose="02040502050405020303" pitchFamily="18" charset="0"/>
                  </a:rPr>
                  <a:t> the inverse </a:t>
                </a:r>
                <a:r>
                  <a:rPr lang="el-GR" sz="2000" dirty="0">
                    <a:latin typeface="Georgia" panose="02040502050405020303" pitchFamily="18" charset="0"/>
                  </a:rPr>
                  <a:t>β</a:t>
                </a:r>
                <a:r>
                  <a:rPr lang="it-IT" sz="2000" dirty="0">
                    <a:latin typeface="Georgia" panose="02040502050405020303" pitchFamily="18" charset="0"/>
                  </a:rPr>
                  <a:t>-</a:t>
                </a:r>
                <a:r>
                  <a:rPr lang="it-IT" sz="2000" dirty="0" err="1">
                    <a:latin typeface="Georgia" panose="02040502050405020303" pitchFamily="18" charset="0"/>
                  </a:rPr>
                  <a:t>decay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it-IT" sz="20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it-IT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⟶</m:t>
                    </m:r>
                    <m:sSup>
                      <m:sSupPr>
                        <m:ctrlP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it-IT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</m:oMath>
                </a14:m>
                <a:endParaRPr lang="it-IT" sz="2000" dirty="0">
                  <a:latin typeface="Georgia" panose="02040502050405020303" pitchFamily="18" charset="0"/>
                </a:endParaRPr>
              </a:p>
              <a:p>
                <a:pPr marL="0" indent="0" algn="just">
                  <a:buNone/>
                </a:pPr>
                <a:endParaRPr lang="it-IT" sz="2000" dirty="0">
                  <a:latin typeface="Georgia" panose="02040502050405020303" pitchFamily="18" charset="0"/>
                </a:endParaRPr>
              </a:p>
              <a:p>
                <a:pPr marL="0" indent="0" algn="just">
                  <a:buNone/>
                </a:pPr>
                <a:endParaRPr lang="it-IT" sz="2000" dirty="0">
                  <a:latin typeface="Georgia" panose="02040502050405020303" pitchFamily="18" charset="0"/>
                </a:endParaRPr>
              </a:p>
              <a:p>
                <a:pPr marL="0" indent="0" algn="just">
                  <a:buNone/>
                </a:pPr>
                <a:endParaRPr lang="it-IT" sz="2000" dirty="0">
                  <a:latin typeface="Georgia" panose="02040502050405020303" pitchFamily="18" charset="0"/>
                </a:endParaRPr>
              </a:p>
              <a:p>
                <a:pPr marL="0" indent="0" algn="ctr">
                  <a:buNone/>
                </a:pPr>
                <a:endParaRPr lang="it-IT" sz="2000" dirty="0">
                  <a:latin typeface="Georgia" panose="02040502050405020303" pitchFamily="18" charset="0"/>
                </a:endParaRPr>
              </a:p>
              <a:p>
                <a:pPr marL="0" indent="0" algn="ctr">
                  <a:buNone/>
                </a:pPr>
                <a:endParaRPr lang="it-IT" sz="2000" dirty="0">
                  <a:latin typeface="Georgia" panose="02040502050405020303" pitchFamily="18" charset="0"/>
                </a:endParaRPr>
              </a:p>
              <a:p>
                <a:pPr marL="0" indent="0">
                  <a:buNone/>
                </a:pPr>
                <a:r>
                  <a:rPr lang="it-IT" sz="2000" dirty="0">
                    <a:latin typeface="Georgia" panose="02040502050405020303" pitchFamily="18" charset="0"/>
                  </a:rPr>
                  <a:t>With the following </a:t>
                </a:r>
                <a:r>
                  <a:rPr lang="it-IT" sz="2000" dirty="0" err="1">
                    <a:latin typeface="Georgia" panose="02040502050405020303" pitchFamily="18" charset="0"/>
                  </a:rPr>
                  <a:t>currents</a:t>
                </a:r>
                <a:r>
                  <a:rPr lang="it-IT" sz="2000" dirty="0">
                    <a:latin typeface="Georgia" panose="02040502050405020303" pitchFamily="18" charset="0"/>
                  </a:rPr>
                  <a:t>:</a:t>
                </a:r>
              </a:p>
              <a:p>
                <a:pPr marL="0" indent="0" algn="ctr">
                  <a:buNone/>
                </a:pP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it-IT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it-IT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𝜈</m:t>
                            </m:r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</m:e>
                      <m:sup>
                        <m:r>
                          <a:rPr lang="it-IT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sup>
                    </m:sSup>
                    <m:r>
                      <a:rPr lang="it-IT" sz="20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acc>
                    <m:d>
                      <m:d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d>
                      <m:d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sub>
                        </m:sSub>
                        <m:sSup>
                          <m:sSup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𝛾</m:t>
                            </m:r>
                          </m:e>
                          <m:sup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sup>
                        </m:sSup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  <m:sSup>
                          <m:sSup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𝛾</m:t>
                            </m:r>
                          </m:e>
                          <m:sup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sup>
                        </m:sSup>
                        <m:sSup>
                          <m:sSup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𝛾</m:t>
                            </m:r>
                          </m:e>
                          <m:sup>
                            <m: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e>
                    </m:d>
                    <m:r>
                      <a:rPr lang="it-IT" sz="2000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it-IT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it-IT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20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sub>
                                <m:r>
                                  <a:rPr lang="it-IT" sz="2000" b="0" i="1" smtClean="0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sub>
                            </m:sSub>
                            <m: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it-IT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20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sub>
                                <m:r>
                                  <a:rPr lang="it-IT" sz="20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sub>
                            </m:sSub>
                            <m: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sup>
                        </m:sSup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endParaRPr lang="it-IT" sz="2000" b="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it-IT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it-IT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  <m:t>𝑑𝑢</m:t>
                            </m:r>
                          </m:sub>
                        </m:sSub>
                      </m:e>
                      <m:sup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sup>
                    </m:sSup>
                    <m:r>
                      <a:rPr lang="it-IT" sz="20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acc>
                    <m:d>
                      <m:d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e>
                    </m:d>
                    <m:d>
                      <m:d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sub>
                        </m:sSub>
                        <m:sSup>
                          <m:sSup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𝛾</m:t>
                            </m:r>
                          </m:e>
                          <m:sup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𝜈</m:t>
                            </m:r>
                          </m:sup>
                        </m:sSup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  <m:sSup>
                          <m:sSup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𝛾</m:t>
                            </m:r>
                          </m:e>
                          <m:sup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𝜈</m:t>
                            </m:r>
                          </m:sup>
                        </m:sSup>
                        <m:sSup>
                          <m:sSup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𝛾</m:t>
                            </m:r>
                          </m:e>
                          <m:sup>
                            <m: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e>
                    </m:d>
                    <m:r>
                      <a:rPr lang="it-IT" sz="2000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it-IT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it-IT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20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sub>
                                <m:r>
                                  <a:rPr lang="it-IT" sz="2000" b="0" i="1" smtClean="0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sub>
                            </m:sSub>
                            <m: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it-IT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20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sub>
                                <m:r>
                                  <a:rPr lang="it-IT" sz="20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sub>
                            </m:sSub>
                            <m: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𝜈</m:t>
                            </m:r>
                          </m:sup>
                        </m:sSup>
                      </m:e>
                      <m:sub>
                        <m:r>
                          <a:rPr lang="it-IT" sz="2000" b="0" i="1" dirty="0" smtClean="0">
                            <a:latin typeface="Cambria Math" panose="02040503050406030204" pitchFamily="18" charset="0"/>
                          </a:rPr>
                          <m:t>𝑑𝑢</m:t>
                        </m:r>
                      </m:sub>
                    </m:sSub>
                  </m:oMath>
                </a14:m>
                <a:r>
                  <a:rPr lang="it-IT" sz="2000" dirty="0"/>
                  <a:t> </a:t>
                </a:r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BB39D2AB-4533-9254-6C51-1AC392109AE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36397" y="2144990"/>
                <a:ext cx="9688296" cy="4713010"/>
              </a:xfrm>
              <a:blipFill>
                <a:blip r:embed="rId2"/>
                <a:stretch>
                  <a:fillRect l="-629" t="-155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>
            <a:extLst>
              <a:ext uri="{FF2B5EF4-FFF2-40B4-BE49-F238E27FC236}">
                <a16:creationId xmlns:a16="http://schemas.microsoft.com/office/drawing/2014/main" id="{ABC57263-75FF-9583-CEF5-C10F6F9E66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5916AAE-FEE1-B425-607B-67F8218B28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20090F8D-CACA-C4BE-B14C-03DF44D726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8616" y="2613239"/>
            <a:ext cx="3954768" cy="1977384"/>
          </a:xfrm>
          <a:prstGeom prst="rect">
            <a:avLst/>
          </a:prstGeom>
        </p:spPr>
      </p:pic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A2C76EC-6CFD-E943-F3D1-DD0E0D9C5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0D4B-B431-43B7-8A8C-20DBC589670C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9792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0B82AB-B4F4-F181-13CA-8FFFF8E5A8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19ED1050-3A90-ADD9-791E-A48D09CA9E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91FE1F6-E086-8E6E-C64A-FF60FEB47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1"/>
            <a:ext cx="9688296" cy="1642969"/>
          </a:xfrm>
        </p:spPr>
        <p:txBody>
          <a:bodyPr anchor="b">
            <a:normAutofit/>
          </a:bodyPr>
          <a:lstStyle/>
          <a:p>
            <a:r>
              <a:rPr lang="it-IT" sz="4000" dirty="0">
                <a:latin typeface="Georgia" panose="02040502050405020303" pitchFamily="18" charset="0"/>
              </a:rPr>
              <a:t>A new vertex  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CFFFC842-24A4-7712-D300-77AB695602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36397" y="2418408"/>
                <a:ext cx="9688296" cy="3981963"/>
              </a:xfrm>
            </p:spPr>
            <p:txBody>
              <a:bodyPr anchor="t">
                <a:normAutofit/>
              </a:bodyPr>
              <a:lstStyle/>
              <a:p>
                <a:pPr marL="0" indent="0">
                  <a:buNone/>
                </a:pPr>
                <a:r>
                  <a:rPr lang="it-IT" sz="2000" dirty="0">
                    <a:latin typeface="Georgia" panose="02040502050405020303" pitchFamily="18" charset="0"/>
                  </a:rPr>
                  <a:t>Under </a:t>
                </a:r>
                <a:r>
                  <a:rPr lang="it-IT" sz="2000" dirty="0" err="1">
                    <a:latin typeface="Georgia" panose="02040502050405020303" pitchFamily="18" charset="0"/>
                  </a:rPr>
                  <a:t>parity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</a:rPr>
                  <a:t>their</a:t>
                </a:r>
                <a:r>
                  <a:rPr lang="it-IT" sz="2000" dirty="0">
                    <a:latin typeface="Georgia" panose="02040502050405020303" pitchFamily="18" charset="0"/>
                  </a:rPr>
                  <a:t> product </a:t>
                </a:r>
                <a:r>
                  <a:rPr lang="it-IT" sz="2000" dirty="0" err="1">
                    <a:latin typeface="Georgia" panose="02040502050405020303" pitchFamily="18" charset="0"/>
                  </a:rPr>
                  <a:t>will</a:t>
                </a:r>
                <a:r>
                  <a:rPr lang="it-IT" sz="2000" dirty="0">
                    <a:latin typeface="Georgia" panose="02040502050405020303" pitchFamily="18" charset="0"/>
                  </a:rPr>
                  <a:t> be</a:t>
                </a:r>
                <a:endParaRPr lang="it-IT" sz="2000" b="0" dirty="0">
                  <a:latin typeface="Georgia" panose="02040502050405020303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it-IT" sz="2000" b="0" dirty="0">
                              <a:latin typeface="Georgia" panose="02040502050405020303" pitchFamily="18" charset="0"/>
                            </a:rPr>
                            <m:t> 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e>
                                <m:sub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sub>
                              </m:s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e>
                                <m:sub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e>
                          </m:d>
                          <m:r>
                            <m:rPr>
                              <m:nor/>
                            </m:rPr>
                            <a:rPr lang="it-IT" sz="2000" b="0" dirty="0">
                              <a:latin typeface="Georgia" panose="02040502050405020303" pitchFamily="18" charset="0"/>
                            </a:rPr>
                            <m:t> </m:t>
                          </m:r>
                        </m:e>
                        <m:sub>
                          <m:r>
                            <a:rPr lang="it-IT" sz="2000" b="0" i="1" dirty="0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sz="2000" b="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sub>
                                  </m:sSub>
                                </m:e>
                                <m:sub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</m:e>
                                <m:sub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</m:sSup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sub>
                                  </m:sSub>
                                </m:e>
                                <m:sub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</m:e>
                                <m:sub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sub>
                      </m:sSub>
                    </m:oMath>
                  </m:oMathPara>
                </a14:m>
                <a:endParaRPr lang="it-IT" sz="200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it-IT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sub>
                        </m:sSub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sub>
                        </m:sSub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𝑑𝑢</m:t>
                        </m:r>
                      </m:sub>
                    </m:sSub>
                    <m:r>
                      <a:rPr lang="it-IT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it-IT" sz="2000" b="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𝑑𝑢</m:t>
                        </m:r>
                      </m:sub>
                    </m:sSub>
                    <m:r>
                      <a:rPr lang="it-IT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sub>
                        </m:sSub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it-IT" sz="2000" b="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𝑑𝑢</m:t>
                        </m:r>
                      </m:sub>
                    </m:sSub>
                    <m:r>
                      <a:rPr lang="it-IT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it-IT" sz="2000" b="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sub>
                        </m:sSub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𝑑𝑢</m:t>
                        </m:r>
                      </m:sub>
                    </m:sSub>
                  </m:oMath>
                </a14:m>
                <a:endParaRPr lang="it-IT" sz="200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We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have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obtained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the sum of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two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terms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: one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that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is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invariant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under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parity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and the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other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that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changes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.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If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either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it-IT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 </m:t>
                    </m:r>
                  </m:oMath>
                </a14:m>
                <a:r>
                  <a:rPr lang="it-IT" sz="2000" b="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it-IT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 , </m:t>
                    </m:r>
                  </m:oMath>
                </a14:m>
                <a:r>
                  <a:rPr lang="it-IT" sz="2000" b="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we </a:t>
                </a:r>
                <a:r>
                  <a:rPr lang="it-IT" sz="2000" b="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only</a:t>
                </a:r>
                <a:r>
                  <a:rPr lang="it-IT" sz="2000" b="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000" b="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have</a:t>
                </a:r>
                <a:r>
                  <a:rPr lang="it-IT" sz="2000" b="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the </a:t>
                </a:r>
                <a:r>
                  <a:rPr lang="it-IT" sz="2000" b="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invariant</a:t>
                </a:r>
                <a:r>
                  <a:rPr lang="it-IT" sz="2000" b="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000" b="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term</a:t>
                </a:r>
                <a:r>
                  <a:rPr lang="it-IT" sz="2000" b="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. </a:t>
                </a:r>
              </a:p>
              <a:p>
                <a:pPr marL="0" indent="0" algn="just">
                  <a:buNone/>
                </a:pP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From the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experiment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it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is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known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that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the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weak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charged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current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is</a:t>
                </a:r>
                <a:endParaRPr lang="it-IT" sz="200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marL="0" indent="0" algn="ctr">
                  <a:lnSpc>
                    <a:spcPct val="150000"/>
                  </a:lnSpc>
                  <a:buNone/>
                </a:pPr>
                <a:r>
                  <a:rPr lang="it-IT" sz="2000" b="1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it-IT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  <m:sSub>
                          <m:sSubPr>
                            <m:ctrlPr>
                              <a:rPr lang="it-IT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𝒈</m:t>
                            </m:r>
                          </m:e>
                          <m:sub>
                            <m:r>
                              <a:rPr lang="it-IT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𝑾</m:t>
                            </m:r>
                          </m:sub>
                        </m:sSub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it-IT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it-IT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e>
                        </m:rad>
                      </m:den>
                    </m:f>
                    <m:sSup>
                      <m:sSupPr>
                        <m:ctrlPr>
                          <a:rPr lang="it-IT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p>
                        <m:r>
                          <a:rPr lang="it-IT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𝝁</m:t>
                        </m:r>
                      </m:sup>
                    </m:sSup>
                    <m:r>
                      <a:rPr lang="it-IT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it-IT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it-IT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it-IT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p>
                        <m:r>
                          <a:rPr lang="it-IT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sup>
                    </m:sSup>
                    <m:r>
                      <a:rPr lang="it-IT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it-IT" sz="2000" b="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endParaRPr lang="it-IT" sz="2000" dirty="0"/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CFFFC842-24A4-7712-D300-77AB695602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36397" y="2418408"/>
                <a:ext cx="9688296" cy="3981963"/>
              </a:xfrm>
              <a:blipFill>
                <a:blip r:embed="rId2"/>
                <a:stretch>
                  <a:fillRect l="-629" t="-1838" r="-62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>
            <a:extLst>
              <a:ext uri="{FF2B5EF4-FFF2-40B4-BE49-F238E27FC236}">
                <a16:creationId xmlns:a16="http://schemas.microsoft.com/office/drawing/2014/main" id="{EB5F4400-5BC1-372F-43C1-F1D5789995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26C28F3-28DA-4847-7A44-7A49F2940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3B033D8-B696-F378-5C26-06D91224D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0D4B-B431-43B7-8A8C-20DBC589670C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975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A8D5A7B-2BA7-B8FC-EE22-FE7671C5F3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69771910-B098-E0CC-13C4-0B2A62A63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25943C3-095B-D805-C37A-0D222039A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1"/>
            <a:ext cx="9688296" cy="1642969"/>
          </a:xfrm>
        </p:spPr>
        <p:txBody>
          <a:bodyPr anchor="b">
            <a:normAutofit/>
          </a:bodyPr>
          <a:lstStyle/>
          <a:p>
            <a:r>
              <a:rPr lang="it-IT" sz="4000" dirty="0" err="1">
                <a:latin typeface="Georgia" panose="02040502050405020303" pitchFamily="18" charset="0"/>
              </a:rPr>
              <a:t>Chiral</a:t>
            </a:r>
            <a:r>
              <a:rPr lang="it-IT" sz="4000" dirty="0">
                <a:latin typeface="Georgia" panose="02040502050405020303" pitchFamily="18" charset="0"/>
              </a:rPr>
              <a:t> </a:t>
            </a:r>
            <a:r>
              <a:rPr lang="it-IT" sz="4000" dirty="0" err="1">
                <a:latin typeface="Georgia" panose="02040502050405020303" pitchFamily="18" charset="0"/>
              </a:rPr>
              <a:t>structure</a:t>
            </a:r>
            <a:r>
              <a:rPr lang="it-IT" sz="4000" dirty="0">
                <a:latin typeface="Georgia" panose="02040502050405020303" pitchFamily="18" charset="0"/>
              </a:rPr>
              <a:t> of the </a:t>
            </a:r>
            <a:r>
              <a:rPr lang="it-IT" sz="4000" dirty="0" err="1">
                <a:latin typeface="Georgia" panose="02040502050405020303" pitchFamily="18" charset="0"/>
              </a:rPr>
              <a:t>weak</a:t>
            </a:r>
            <a:r>
              <a:rPr lang="it-IT" sz="4000" dirty="0">
                <a:latin typeface="Georgia" panose="02040502050405020303" pitchFamily="18" charset="0"/>
              </a:rPr>
              <a:t> interaction  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D4459A07-3AFD-8E81-F93E-D58D36D7A1F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36397" y="2418409"/>
                <a:ext cx="9688296" cy="3454358"/>
              </a:xfrm>
            </p:spPr>
            <p:txBody>
              <a:bodyPr anchor="t">
                <a:normAutofit lnSpcReduction="10000"/>
              </a:bodyPr>
              <a:lstStyle/>
              <a:p>
                <a:pPr marL="0" indent="0" algn="just">
                  <a:buNone/>
                </a:pP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Let’s focus on the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helicity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operators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: </a:t>
                </a:r>
                <a:endParaRPr lang="it-IT" sz="20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=1+</m:t>
                      </m:r>
                      <m:sSup>
                        <m:s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it-IT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it-IT" sz="200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marL="0" indent="0" algn="just">
                  <a:lnSpc>
                    <a:spcPct val="16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=1−</m:t>
                      </m:r>
                      <m:sSup>
                        <m:s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it-IT" sz="200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The vertex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factor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is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sSub>
                          <m:sSub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𝑊</m:t>
                            </m:r>
                          </m:sub>
                        </m:sSub>
                      </m:num>
                      <m:den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  <m:sSup>
                      <m:sSupPr>
                        <m:ctrlPr>
                          <a:rPr lang="it-IT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it-IT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sup>
                    </m:sSup>
                    <m:sSub>
                      <m:sSubPr>
                        <m:ctrlPr>
                          <a:rPr lang="it-IT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it-IT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so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this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means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that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when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we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act on a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spinor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we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are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projecting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on the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left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handed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part, for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particles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, and on the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right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handed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one for the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antiparticles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. </a:t>
                </a:r>
              </a:p>
              <a:p>
                <a:pPr marL="0" indent="0" algn="just">
                  <a:buNone/>
                </a:pP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There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is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an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intrinsic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chiral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structure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in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this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interaction: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only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L-H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particles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and R-H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antiparticles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partecipate in a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charged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current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  <a:ea typeface="Cambria Math" panose="02040503050406030204" pitchFamily="18" charset="0"/>
                  </a:rPr>
                  <a:t>process</a:t>
                </a: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. </a:t>
                </a:r>
              </a:p>
              <a:p>
                <a:pPr marL="0" indent="0" algn="just">
                  <a:buNone/>
                </a:pPr>
                <a:endParaRPr lang="it-IT" sz="200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:r>
                  <a:rPr lang="it-IT" sz="2000" dirty="0">
                    <a:latin typeface="Georgia" panose="02040502050405020303" pitchFamily="18" charset="0"/>
                    <a:ea typeface="Cambria Math" panose="02040503050406030204" pitchFamily="18" charset="0"/>
                  </a:rPr>
                  <a:t> </a:t>
                </a:r>
                <a:endParaRPr lang="it-IT" sz="2000" b="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endParaRPr lang="it-IT" sz="2000" dirty="0"/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D4459A07-3AFD-8E81-F93E-D58D36D7A1F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36397" y="2418409"/>
                <a:ext cx="9688296" cy="3454358"/>
              </a:xfrm>
              <a:blipFill>
                <a:blip r:embed="rId2"/>
                <a:stretch>
                  <a:fillRect l="-629" t="-3004" r="-62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>
            <a:extLst>
              <a:ext uri="{FF2B5EF4-FFF2-40B4-BE49-F238E27FC236}">
                <a16:creationId xmlns:a16="http://schemas.microsoft.com/office/drawing/2014/main" id="{3B76AADE-1455-FE73-A259-CEDF3602F9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6478186-CBF2-2919-F70B-A06D59FC6B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E7EAA9F-4826-AB08-15A4-1732D8BAE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0D4B-B431-43B7-8A8C-20DBC589670C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4434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88388EC-9445-342E-620B-1DD0D0D06B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888316DD-2326-2179-0002-ADD078BD13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31AD14F-788F-1686-A90B-7BBFB5575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1"/>
            <a:ext cx="9688296" cy="1642969"/>
          </a:xfrm>
        </p:spPr>
        <p:txBody>
          <a:bodyPr anchor="b">
            <a:normAutofit/>
          </a:bodyPr>
          <a:lstStyle/>
          <a:p>
            <a:r>
              <a:rPr lang="it-IT" sz="4000" dirty="0" err="1">
                <a:latin typeface="Georgia" panose="02040502050405020303" pitchFamily="18" charset="0"/>
              </a:rPr>
              <a:t>References</a:t>
            </a:r>
            <a:endParaRPr lang="it-IT" sz="4000" dirty="0">
              <a:latin typeface="Georgia" panose="02040502050405020303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0495DF-77F1-4F05-5B88-3C18E623A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397" y="2418409"/>
            <a:ext cx="9688296" cy="3454358"/>
          </a:xfrm>
        </p:spPr>
        <p:txBody>
          <a:bodyPr anchor="t">
            <a:normAutofit/>
          </a:bodyPr>
          <a:lstStyle/>
          <a:p>
            <a:pPr marL="0" indent="0" algn="just">
              <a:buNone/>
            </a:pPr>
            <a:r>
              <a:rPr lang="en-US" sz="1800" b="0" i="0" dirty="0">
                <a:solidFill>
                  <a:srgbClr val="202122"/>
                </a:solidFill>
                <a:effectLst/>
                <a:latin typeface="Georgia" panose="02040502050405020303" pitchFamily="18" charset="0"/>
              </a:rPr>
              <a:t>Wu, C. S.; Ambler, E.; Hayward, R. W.; Hoppes, D. D.; Hudson, R. P. (1957). ”Experimental test of parity conservation in Beta decay”.</a:t>
            </a:r>
          </a:p>
          <a:p>
            <a:pPr marL="0" indent="0" algn="just">
              <a:buNone/>
            </a:pPr>
            <a:endParaRPr lang="en-US" sz="1800" b="0" i="0" dirty="0">
              <a:solidFill>
                <a:srgbClr val="202122"/>
              </a:solidFill>
              <a:effectLst/>
              <a:latin typeface="Georgia" panose="02040502050405020303" pitchFamily="18" charset="0"/>
            </a:endParaRPr>
          </a:p>
          <a:p>
            <a:pPr marL="0" indent="0" algn="just">
              <a:buNone/>
            </a:pPr>
            <a:r>
              <a:rPr lang="en-US" sz="1800" b="0" i="0" dirty="0">
                <a:solidFill>
                  <a:srgbClr val="202122"/>
                </a:solidFill>
                <a:effectLst/>
                <a:latin typeface="Georgia" panose="02040502050405020303" pitchFamily="18" charset="0"/>
              </a:rPr>
              <a:t>Boyd, S. (2016). “The weak interaction”.</a:t>
            </a:r>
          </a:p>
          <a:p>
            <a:pPr marL="0" indent="0" algn="just">
              <a:buNone/>
            </a:pPr>
            <a:endParaRPr lang="en-US" sz="1800" b="0" i="0" dirty="0">
              <a:solidFill>
                <a:srgbClr val="202122"/>
              </a:solidFill>
              <a:effectLst/>
              <a:latin typeface="Georgia" panose="02040502050405020303" pitchFamily="18" charset="0"/>
            </a:endParaRPr>
          </a:p>
          <a:p>
            <a:pPr marL="0" indent="0" algn="just">
              <a:buNone/>
            </a:pPr>
            <a:r>
              <a:rPr lang="en-US" sz="1800" dirty="0">
                <a:solidFill>
                  <a:srgbClr val="202122"/>
                </a:solidFill>
                <a:latin typeface="Georgia" panose="02040502050405020303" pitchFamily="18" charset="0"/>
                <a:ea typeface="Cambria Math" panose="02040503050406030204" pitchFamily="18" charset="0"/>
              </a:rPr>
              <a:t>Thomson, M. (2013). “Modern particle Physics”.</a:t>
            </a:r>
            <a:endParaRPr lang="it-IT" sz="1800" b="0" dirty="0">
              <a:latin typeface="Georgia" panose="02040502050405020303" pitchFamily="18" charset="0"/>
              <a:ea typeface="Cambria Math" panose="02040503050406030204" pitchFamily="18" charset="0"/>
            </a:endParaRPr>
          </a:p>
          <a:p>
            <a:pPr marL="0" indent="0" algn="ctr">
              <a:buNone/>
            </a:pPr>
            <a:endParaRPr lang="it-IT" sz="2000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A958E84-75C2-6672-0533-9116F72D18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AD8DC68-AE5A-DF91-C708-4FEEADD9B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D76FAC4-9FDF-92F5-9441-D832C9A9B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0D4B-B431-43B7-8A8C-20DBC589670C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8987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43881A4-8AFD-5724-C61C-28DC3378D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1"/>
            <a:ext cx="9688296" cy="1642969"/>
          </a:xfrm>
        </p:spPr>
        <p:txBody>
          <a:bodyPr anchor="b">
            <a:normAutofit/>
          </a:bodyPr>
          <a:lstStyle/>
          <a:p>
            <a:r>
              <a:rPr lang="it-IT" sz="4000" dirty="0" err="1">
                <a:latin typeface="Georgia" panose="02040502050405020303" pitchFamily="18" charset="0"/>
              </a:rPr>
              <a:t>Table</a:t>
            </a:r>
            <a:r>
              <a:rPr lang="it-IT" sz="4000" dirty="0">
                <a:latin typeface="Georgia" panose="02040502050405020303" pitchFamily="18" charset="0"/>
              </a:rPr>
              <a:t> of </a:t>
            </a:r>
            <a:r>
              <a:rPr lang="it-IT" sz="4000" dirty="0" err="1">
                <a:latin typeface="Georgia" panose="02040502050405020303" pitchFamily="18" charset="0"/>
              </a:rPr>
              <a:t>contents</a:t>
            </a:r>
            <a:r>
              <a:rPr lang="it-IT" sz="4000" dirty="0">
                <a:latin typeface="Georgia" panose="02040502050405020303" pitchFamily="18" charset="0"/>
              </a:rPr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4696F9-6E6E-7064-128E-BBDD15552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397" y="2418409"/>
            <a:ext cx="9688296" cy="345435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endParaRPr lang="it-IT" sz="2000" dirty="0"/>
          </a:p>
          <a:p>
            <a:r>
              <a:rPr lang="it-IT" sz="2000" dirty="0" err="1">
                <a:latin typeface="Georgia" panose="02040502050405020303" pitchFamily="18" charset="0"/>
              </a:rPr>
              <a:t>Parity</a:t>
            </a:r>
            <a:r>
              <a:rPr lang="it-IT" sz="2000" dirty="0">
                <a:latin typeface="Georgia" panose="02040502050405020303" pitchFamily="18" charset="0"/>
              </a:rPr>
              <a:t> </a:t>
            </a:r>
          </a:p>
          <a:p>
            <a:r>
              <a:rPr lang="it-IT" sz="2000" dirty="0" err="1">
                <a:latin typeface="Georgia" panose="02040502050405020303" pitchFamily="18" charset="0"/>
              </a:rPr>
              <a:t>Parity</a:t>
            </a:r>
            <a:r>
              <a:rPr lang="it-IT" sz="2000" dirty="0">
                <a:latin typeface="Georgia" panose="02040502050405020303" pitchFamily="18" charset="0"/>
              </a:rPr>
              <a:t> </a:t>
            </a:r>
            <a:r>
              <a:rPr lang="it-IT" sz="2000" dirty="0" err="1">
                <a:latin typeface="Georgia" panose="02040502050405020303" pitchFamily="18" charset="0"/>
              </a:rPr>
              <a:t>conservation</a:t>
            </a:r>
            <a:r>
              <a:rPr lang="it-IT" sz="2000" dirty="0">
                <a:latin typeface="Georgia" panose="02040502050405020303" pitchFamily="18" charset="0"/>
              </a:rPr>
              <a:t> in QED </a:t>
            </a:r>
          </a:p>
          <a:p>
            <a:r>
              <a:rPr lang="it-IT" sz="2000" dirty="0" err="1">
                <a:latin typeface="Georgia" panose="02040502050405020303" pitchFamily="18" charset="0"/>
              </a:rPr>
              <a:t>Wu</a:t>
            </a:r>
            <a:r>
              <a:rPr lang="it-IT" sz="2000" dirty="0">
                <a:latin typeface="Georgia" panose="02040502050405020303" pitchFamily="18" charset="0"/>
              </a:rPr>
              <a:t> </a:t>
            </a:r>
            <a:r>
              <a:rPr lang="it-IT" sz="2000" dirty="0" err="1">
                <a:latin typeface="Georgia" panose="02040502050405020303" pitchFamily="18" charset="0"/>
              </a:rPr>
              <a:t>experiment</a:t>
            </a:r>
            <a:endParaRPr lang="it-IT" sz="2000" dirty="0">
              <a:latin typeface="Georgia" panose="02040502050405020303" pitchFamily="18" charset="0"/>
            </a:endParaRPr>
          </a:p>
          <a:p>
            <a:r>
              <a:rPr lang="it-IT" sz="2000" dirty="0">
                <a:latin typeface="Georgia" panose="02040502050405020303" pitchFamily="18" charset="0"/>
              </a:rPr>
              <a:t>A new vertex </a:t>
            </a:r>
          </a:p>
          <a:p>
            <a:r>
              <a:rPr lang="it-IT" sz="2000" dirty="0" err="1">
                <a:latin typeface="Georgia" panose="02040502050405020303" pitchFamily="18" charset="0"/>
              </a:rPr>
              <a:t>Chiral</a:t>
            </a:r>
            <a:r>
              <a:rPr lang="it-IT" sz="2000" dirty="0">
                <a:latin typeface="Georgia" panose="02040502050405020303" pitchFamily="18" charset="0"/>
              </a:rPr>
              <a:t> </a:t>
            </a:r>
            <a:r>
              <a:rPr lang="it-IT" sz="2000" dirty="0" err="1">
                <a:latin typeface="Georgia" panose="02040502050405020303" pitchFamily="18" charset="0"/>
              </a:rPr>
              <a:t>structure</a:t>
            </a:r>
            <a:r>
              <a:rPr lang="it-IT" sz="2000" dirty="0">
                <a:latin typeface="Georgia" panose="02040502050405020303" pitchFamily="18" charset="0"/>
              </a:rPr>
              <a:t> of the </a:t>
            </a:r>
            <a:r>
              <a:rPr lang="it-IT" sz="2000" dirty="0" err="1">
                <a:latin typeface="Georgia" panose="02040502050405020303" pitchFamily="18" charset="0"/>
              </a:rPr>
              <a:t>weak</a:t>
            </a:r>
            <a:r>
              <a:rPr lang="it-IT" sz="2000" dirty="0">
                <a:latin typeface="Georgia" panose="02040502050405020303" pitchFamily="18" charset="0"/>
              </a:rPr>
              <a:t> interaction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39F61F8-FC64-4675-98A1-F4EE9162D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0D4B-B431-43B7-8A8C-20DBC589670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003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BF6BBB0-AAC6-3961-EBD5-50542E8705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783D14C7-CCDD-7540-6F23-8919F689C2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76EBD72-9B0C-509A-C943-D152E2EA7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1"/>
            <a:ext cx="9688296" cy="1642969"/>
          </a:xfrm>
        </p:spPr>
        <p:txBody>
          <a:bodyPr anchor="b">
            <a:normAutofit/>
          </a:bodyPr>
          <a:lstStyle/>
          <a:p>
            <a:r>
              <a:rPr lang="it-IT" sz="4000" dirty="0" err="1">
                <a:latin typeface="Georgia" panose="02040502050405020303" pitchFamily="18" charset="0"/>
              </a:rPr>
              <a:t>Parity</a:t>
            </a:r>
            <a:r>
              <a:rPr lang="it-IT" sz="4000" dirty="0">
                <a:latin typeface="Georgia" panose="02040502050405020303" pitchFamily="18" charset="0"/>
              </a:rPr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C8508E1D-FC5A-995D-3204-FF5F666AD1C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36397" y="2418409"/>
                <a:ext cx="9688296" cy="3454358"/>
              </a:xfrm>
            </p:spPr>
            <p:txBody>
              <a:bodyPr anchor="t">
                <a:normAutofit/>
              </a:bodyPr>
              <a:lstStyle/>
              <a:p>
                <a:pPr marL="0" indent="0" algn="just">
                  <a:buNone/>
                </a:pPr>
                <a:r>
                  <a:rPr lang="it-IT" sz="2000" dirty="0">
                    <a:latin typeface="Georgia" panose="02040502050405020303" pitchFamily="18" charset="0"/>
                  </a:rPr>
                  <a:t>The </a:t>
                </a:r>
                <a:r>
                  <a:rPr lang="it-IT" sz="2000" dirty="0" err="1">
                    <a:latin typeface="Georgia" panose="02040502050405020303" pitchFamily="18" charset="0"/>
                  </a:rPr>
                  <a:t>parity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</a:rPr>
                  <a:t>operation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</a:rPr>
                  <a:t>is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</a:rPr>
                  <a:t>equivalent</a:t>
                </a:r>
                <a:r>
                  <a:rPr lang="it-IT" sz="2000" dirty="0">
                    <a:latin typeface="Georgia" panose="02040502050405020303" pitchFamily="18" charset="0"/>
                  </a:rPr>
                  <a:t> to a </a:t>
                </a:r>
                <a:r>
                  <a:rPr lang="it-IT" sz="2000" dirty="0" err="1">
                    <a:latin typeface="Georgia" panose="02040502050405020303" pitchFamily="18" charset="0"/>
                  </a:rPr>
                  <a:t>spatial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</a:rPr>
                  <a:t>inversion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</a:rPr>
                  <a:t>through</a:t>
                </a:r>
                <a:r>
                  <a:rPr lang="it-IT" sz="2000" dirty="0">
                    <a:latin typeface="Georgia" panose="02040502050405020303" pitchFamily="18" charset="0"/>
                  </a:rPr>
                  <a:t> the </a:t>
                </a:r>
                <a:r>
                  <a:rPr lang="it-IT" sz="2000" dirty="0" err="1">
                    <a:latin typeface="Georgia" panose="02040502050405020303" pitchFamily="18" charset="0"/>
                  </a:rPr>
                  <a:t>origin</a:t>
                </a:r>
                <a:r>
                  <a:rPr lang="it-IT" sz="2000" dirty="0">
                    <a:latin typeface="Georgia" panose="02040502050405020303" pitchFamily="18" charset="0"/>
                  </a:rPr>
                  <a:t>. In quantum </a:t>
                </a:r>
                <a:r>
                  <a:rPr lang="it-IT" sz="2000" dirty="0" err="1">
                    <a:latin typeface="Georgia" panose="02040502050405020303" pitchFamily="18" charset="0"/>
                  </a:rPr>
                  <a:t>mechanics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</a:rPr>
                  <a:t>we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</a:rPr>
                  <a:t>define</a:t>
                </a:r>
                <a:r>
                  <a:rPr lang="it-IT" sz="2000" dirty="0">
                    <a:latin typeface="Georgia" panose="02040502050405020303" pitchFamily="18" charset="0"/>
                  </a:rPr>
                  <a:t> an operator </a:t>
                </a:r>
                <a:r>
                  <a:rPr lang="it-IT" sz="2000" b="1" i="1" dirty="0">
                    <a:latin typeface="Georgia" panose="02040502050405020303" pitchFamily="18" charset="0"/>
                  </a:rPr>
                  <a:t>P</a:t>
                </a:r>
              </a:p>
              <a:p>
                <a:pPr marL="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1" i="1" smtClean="0"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it-IT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𝝋</m:t>
                      </m:r>
                      <m:d>
                        <m:dPr>
                          <m:ctrlPr>
                            <a:rPr lang="it-IT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it-IT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a:rPr lang="it-IT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𝝋</m:t>
                      </m:r>
                      <m:d>
                        <m:dPr>
                          <m:ctrlPr>
                            <a:rPr lang="it-IT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it-IT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it-IT" sz="2000" b="1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:r>
                  <a:rPr lang="it-IT" sz="2000" dirty="0">
                    <a:latin typeface="Georgia" panose="02040502050405020303" pitchFamily="18" charset="0"/>
                  </a:rPr>
                  <a:t>and</a:t>
                </a:r>
                <a14:m>
                  <m:oMath xmlns:m="http://schemas.openxmlformats.org/officeDocument/2006/math">
                    <m:r>
                      <a:rPr lang="it-IT" sz="2000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it-IT" sz="2000" b="1" i="1" smtClean="0">
                        <a:latin typeface="Cambria Math" panose="02040503050406030204" pitchFamily="18" charset="0"/>
                      </a:rPr>
                      <m:t>𝑷𝑷</m:t>
                    </m:r>
                    <m:r>
                      <a:rPr lang="it-IT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𝝋</m:t>
                    </m:r>
                    <m:d>
                      <m:dPr>
                        <m:ctrlPr>
                          <a:rPr lang="it-IT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it-IT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r>
                      <a:rPr lang="it-IT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𝝋</m:t>
                    </m:r>
                    <m:d>
                      <m:dPr>
                        <m:ctrlPr>
                          <a:rPr lang="it-IT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it-IT" sz="2000" dirty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it-IT" sz="2000" b="1" i="1" smtClean="0">
                        <a:latin typeface="Cambria Math" panose="02040503050406030204" pitchFamily="18" charset="0"/>
                      </a:rPr>
                      <m:t>𝑷𝑷</m:t>
                    </m:r>
                    <m:r>
                      <a:rPr lang="it-IT" sz="2000" b="0" i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sz="2000" b="1" i="1" dirty="0" smtClean="0">
                        <a:latin typeface="Cambria Math" panose="02040503050406030204" pitchFamily="18" charset="0"/>
                      </a:rPr>
                      <m:t>𝑰</m:t>
                    </m:r>
                  </m:oMath>
                </a14:m>
                <a:endParaRPr lang="it-IT" sz="2000" b="1" i="1" dirty="0">
                  <a:latin typeface="Georgia" panose="02040502050405020303" pitchFamily="18" charset="0"/>
                </a:endParaRPr>
              </a:p>
              <a:p>
                <a:pPr marL="0" indent="0" algn="just">
                  <a:buNone/>
                </a:pPr>
                <a:r>
                  <a:rPr lang="it-IT" sz="2000" dirty="0">
                    <a:latin typeface="Georgia" panose="02040502050405020303" pitchFamily="18" charset="0"/>
                  </a:rPr>
                  <a:t>To </a:t>
                </a:r>
                <a:r>
                  <a:rPr lang="it-IT" sz="2000" dirty="0" err="1">
                    <a:latin typeface="Georgia" panose="02040502050405020303" pitchFamily="18" charset="0"/>
                  </a:rPr>
                  <a:t>preserve</a:t>
                </a:r>
                <a:r>
                  <a:rPr lang="it-IT" sz="2000" dirty="0">
                    <a:latin typeface="Georgia" panose="02040502050405020303" pitchFamily="18" charset="0"/>
                  </a:rPr>
                  <a:t> the </a:t>
                </a:r>
                <a:r>
                  <a:rPr lang="it-IT" sz="2000" dirty="0" err="1">
                    <a:latin typeface="Georgia" panose="02040502050405020303" pitchFamily="18" charset="0"/>
                  </a:rPr>
                  <a:t>norm</a:t>
                </a:r>
                <a:r>
                  <a:rPr lang="it-IT" sz="2000" dirty="0">
                    <a:latin typeface="Georgia" panose="02040502050405020303" pitchFamily="18" charset="0"/>
                  </a:rPr>
                  <a:t> of the </a:t>
                </a:r>
                <a:r>
                  <a:rPr lang="it-IT" sz="2000" dirty="0" err="1">
                    <a:latin typeface="Georgia" panose="02040502050405020303" pitchFamily="18" charset="0"/>
                  </a:rPr>
                  <a:t>vector</a:t>
                </a:r>
                <a:r>
                  <a:rPr lang="it-IT" sz="2000" dirty="0">
                    <a:latin typeface="Georgia" panose="02040502050405020303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it-IT" sz="2000" b="1" i="1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it-IT" sz="2000" b="1" i="1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it-IT" sz="2000" dirty="0">
                    <a:latin typeface="Georgia" panose="02040502050405020303" pitchFamily="18" charset="0"/>
                  </a:rPr>
                  <a:t>must be </a:t>
                </a:r>
                <a:r>
                  <a:rPr lang="it-IT" sz="2000" dirty="0" err="1">
                    <a:latin typeface="Georgia" panose="02040502050405020303" pitchFamily="18" charset="0"/>
                  </a:rPr>
                  <a:t>unitary</a:t>
                </a:r>
                <a:r>
                  <a:rPr lang="it-IT" sz="2000" dirty="0">
                    <a:latin typeface="Georgia" panose="02040502050405020303" pitchFamily="18" charset="0"/>
                  </a:rPr>
                  <a:t>. </a:t>
                </a:r>
              </a:p>
              <a:p>
                <a:pPr marL="0" indent="0" algn="just">
                  <a:buNone/>
                </a:pPr>
                <a:r>
                  <a:rPr lang="it-IT" sz="2000" dirty="0">
                    <a:latin typeface="Georgia" panose="02040502050405020303" pitchFamily="18" charset="0"/>
                  </a:rPr>
                  <a:t>So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p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it-IT" sz="20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p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it-IT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sz="2000" b="1" i="1" smtClean="0">
                        <a:latin typeface="Cambria Math" panose="02040503050406030204" pitchFamily="18" charset="0"/>
                      </a:rPr>
                      <m:t>𝑷</m:t>
                    </m:r>
                  </m:oMath>
                </a14:m>
                <a:endParaRPr lang="it-IT" sz="2000" dirty="0">
                  <a:latin typeface="Georgia" panose="02040502050405020303" pitchFamily="18" charset="0"/>
                </a:endParaRPr>
              </a:p>
              <a:p>
                <a:pPr marL="0" indent="0" algn="just">
                  <a:buNone/>
                </a:pPr>
                <a:r>
                  <a:rPr lang="it-IT" sz="2000" dirty="0" err="1">
                    <a:latin typeface="Georgia" panose="02040502050405020303" pitchFamily="18" charset="0"/>
                  </a:rPr>
                  <a:t>Then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</a:rPr>
                  <a:t>its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</a:rPr>
                  <a:t>eigenvalues</a:t>
                </a:r>
                <a:r>
                  <a:rPr lang="it-IT" sz="2000" dirty="0">
                    <a:latin typeface="Georgia" panose="02040502050405020303" pitchFamily="18" charset="0"/>
                  </a:rPr>
                  <a:t> are </a:t>
                </a:r>
                <a:r>
                  <a:rPr lang="it-IT" sz="2000" dirty="0" err="1">
                    <a:latin typeface="Georgia" panose="02040502050405020303" pitchFamily="18" charset="0"/>
                  </a:rPr>
                  <a:t>real</a:t>
                </a:r>
                <a:r>
                  <a:rPr lang="it-IT" sz="2000" dirty="0">
                    <a:latin typeface="Georgia" panose="02040502050405020303" pitchFamily="18" charset="0"/>
                  </a:rPr>
                  <a:t> and </a:t>
                </a:r>
                <a:r>
                  <a:rPr lang="it-IT" sz="2000" dirty="0" err="1">
                    <a:latin typeface="Georgia" panose="02040502050405020303" pitchFamily="18" charset="0"/>
                  </a:rPr>
                  <a:t>equal</a:t>
                </a:r>
                <a:r>
                  <a:rPr lang="it-IT" sz="2000" dirty="0">
                    <a:latin typeface="Georgia" panose="02040502050405020303" pitchFamily="18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it-IT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it-IT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1.</m:t>
                    </m:r>
                  </m:oMath>
                </a14:m>
                <a:endParaRPr lang="it-IT" sz="2000" dirty="0">
                  <a:latin typeface="Georgia" panose="02040502050405020303" pitchFamily="18" charset="0"/>
                </a:endParaRPr>
              </a:p>
              <a:p>
                <a:pPr marL="0" indent="0">
                  <a:buNone/>
                </a:pPr>
                <a:endParaRPr lang="it-IT" sz="2000" dirty="0"/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C8508E1D-FC5A-995D-3204-FF5F666AD1C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36397" y="2418409"/>
                <a:ext cx="9688296" cy="3454358"/>
              </a:xfrm>
              <a:blipFill>
                <a:blip r:embed="rId2"/>
                <a:stretch>
                  <a:fillRect l="-629" t="-2120" r="-62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>
            <a:extLst>
              <a:ext uri="{FF2B5EF4-FFF2-40B4-BE49-F238E27FC236}">
                <a16:creationId xmlns:a16="http://schemas.microsoft.com/office/drawing/2014/main" id="{6289BFE9-A2D0-7143-C441-D5D7A90737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8F370E6-C4A3-BDA1-3268-4612144DD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7CB123-E0A0-C528-742F-84E20DDA6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0D4B-B431-43B7-8A8C-20DBC589670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222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5D82B76-BD99-61B4-70A6-D6A0072953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BEC7959F-9817-A7A8-754D-5B0EE453B8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BEDA49E-F08A-8EC0-651E-95EF8F1F6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1"/>
            <a:ext cx="9688296" cy="1642969"/>
          </a:xfrm>
        </p:spPr>
        <p:txBody>
          <a:bodyPr anchor="b">
            <a:normAutofit/>
          </a:bodyPr>
          <a:lstStyle/>
          <a:p>
            <a:r>
              <a:rPr lang="it-IT" sz="4000" dirty="0" err="1">
                <a:latin typeface="Georgia" panose="02040502050405020303" pitchFamily="18" charset="0"/>
              </a:rPr>
              <a:t>Parity</a:t>
            </a:r>
            <a:r>
              <a:rPr lang="it-IT" sz="4000" dirty="0">
                <a:latin typeface="Georgia" panose="02040502050405020303" pitchFamily="18" charset="0"/>
              </a:rPr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09B620-3577-A51A-A8BC-F91F84A31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397" y="2418409"/>
            <a:ext cx="9688296" cy="345435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it-IT" sz="2000" dirty="0" err="1">
                <a:latin typeface="Georgia" panose="02040502050405020303" pitchFamily="18" charset="0"/>
              </a:rPr>
              <a:t>We</a:t>
            </a:r>
            <a:r>
              <a:rPr lang="it-IT" sz="2000" dirty="0">
                <a:latin typeface="Georgia" panose="02040502050405020303" pitchFamily="18" charset="0"/>
              </a:rPr>
              <a:t> can label </a:t>
            </a:r>
            <a:r>
              <a:rPr lang="it-IT" sz="2000" dirty="0" err="1">
                <a:latin typeface="Georgia" panose="02040502050405020303" pitchFamily="18" charset="0"/>
              </a:rPr>
              <a:t>mathematical</a:t>
            </a:r>
            <a:r>
              <a:rPr lang="it-IT" sz="2000" dirty="0">
                <a:latin typeface="Georgia" panose="02040502050405020303" pitchFamily="18" charset="0"/>
              </a:rPr>
              <a:t> </a:t>
            </a:r>
            <a:r>
              <a:rPr lang="it-IT" sz="2000" dirty="0" err="1">
                <a:latin typeface="Georgia" panose="02040502050405020303" pitchFamily="18" charset="0"/>
              </a:rPr>
              <a:t>objects</a:t>
            </a:r>
            <a:r>
              <a:rPr lang="it-IT" sz="2000" dirty="0">
                <a:latin typeface="Georgia" panose="02040502050405020303" pitchFamily="18" charset="0"/>
              </a:rPr>
              <a:t> </a:t>
            </a:r>
            <a:r>
              <a:rPr lang="it-IT" sz="2000" dirty="0" err="1">
                <a:latin typeface="Georgia" panose="02040502050405020303" pitchFamily="18" charset="0"/>
              </a:rPr>
              <a:t>based</a:t>
            </a:r>
            <a:r>
              <a:rPr lang="it-IT" sz="2000" dirty="0">
                <a:latin typeface="Georgia" panose="02040502050405020303" pitchFamily="18" charset="0"/>
              </a:rPr>
              <a:t> on </a:t>
            </a:r>
            <a:r>
              <a:rPr lang="it-IT" sz="2000" dirty="0" err="1">
                <a:latin typeface="Georgia" panose="02040502050405020303" pitchFamily="18" charset="0"/>
              </a:rPr>
              <a:t>how</a:t>
            </a:r>
            <a:r>
              <a:rPr lang="it-IT" sz="2000" dirty="0">
                <a:latin typeface="Georgia" panose="02040502050405020303" pitchFamily="18" charset="0"/>
              </a:rPr>
              <a:t> </a:t>
            </a:r>
            <a:r>
              <a:rPr lang="it-IT" sz="2000" dirty="0" err="1">
                <a:latin typeface="Georgia" panose="02040502050405020303" pitchFamily="18" charset="0"/>
              </a:rPr>
              <a:t>they</a:t>
            </a:r>
            <a:r>
              <a:rPr lang="it-IT" sz="2000" dirty="0">
                <a:latin typeface="Georgia" panose="02040502050405020303" pitchFamily="18" charset="0"/>
              </a:rPr>
              <a:t> </a:t>
            </a:r>
            <a:r>
              <a:rPr lang="it-IT" sz="2000" dirty="0" err="1">
                <a:latin typeface="Georgia" panose="02040502050405020303" pitchFamily="18" charset="0"/>
              </a:rPr>
              <a:t>behave</a:t>
            </a:r>
            <a:r>
              <a:rPr lang="it-IT" sz="2000" dirty="0">
                <a:latin typeface="Georgia" panose="02040502050405020303" pitchFamily="18" charset="0"/>
              </a:rPr>
              <a:t> under </a:t>
            </a:r>
            <a:r>
              <a:rPr lang="it-IT" sz="2000" dirty="0" err="1">
                <a:latin typeface="Georgia" panose="02040502050405020303" pitchFamily="18" charset="0"/>
              </a:rPr>
              <a:t>parity</a:t>
            </a:r>
            <a:r>
              <a:rPr lang="it-IT" sz="2000" dirty="0">
                <a:latin typeface="Georgia" panose="02040502050405020303" pitchFamily="18" charset="0"/>
              </a:rPr>
              <a:t>: </a:t>
            </a:r>
          </a:p>
          <a:p>
            <a:r>
              <a:rPr lang="it-IT" sz="2000" dirty="0">
                <a:latin typeface="Georgia" panose="02040502050405020303" pitchFamily="18" charset="0"/>
              </a:rPr>
              <a:t>Scalar </a:t>
            </a:r>
          </a:p>
          <a:p>
            <a:r>
              <a:rPr lang="it-IT" sz="2000" dirty="0" err="1">
                <a:latin typeface="Georgia" panose="02040502050405020303" pitchFamily="18" charset="0"/>
              </a:rPr>
              <a:t>Vector</a:t>
            </a:r>
            <a:r>
              <a:rPr lang="it-IT" sz="2000" dirty="0">
                <a:latin typeface="Georgia" panose="02040502050405020303" pitchFamily="18" charset="0"/>
              </a:rPr>
              <a:t> </a:t>
            </a:r>
          </a:p>
          <a:p>
            <a:r>
              <a:rPr lang="it-IT" sz="2000" dirty="0" err="1">
                <a:latin typeface="Georgia" panose="02040502050405020303" pitchFamily="18" charset="0"/>
              </a:rPr>
              <a:t>Axial</a:t>
            </a:r>
            <a:r>
              <a:rPr lang="it-IT" sz="2000" dirty="0">
                <a:latin typeface="Georgia" panose="02040502050405020303" pitchFamily="18" charset="0"/>
              </a:rPr>
              <a:t> </a:t>
            </a:r>
            <a:r>
              <a:rPr lang="it-IT" sz="2000" dirty="0" err="1">
                <a:latin typeface="Georgia" panose="02040502050405020303" pitchFamily="18" charset="0"/>
              </a:rPr>
              <a:t>vector</a:t>
            </a:r>
            <a:r>
              <a:rPr lang="it-IT" sz="2000" dirty="0">
                <a:latin typeface="Georgia" panose="02040502050405020303" pitchFamily="18" charset="0"/>
              </a:rPr>
              <a:t> </a:t>
            </a:r>
          </a:p>
          <a:p>
            <a:r>
              <a:rPr lang="it-IT" sz="2000" dirty="0" err="1">
                <a:latin typeface="Georgia" panose="02040502050405020303" pitchFamily="18" charset="0"/>
              </a:rPr>
              <a:t>Pseudoscalar</a:t>
            </a:r>
            <a:r>
              <a:rPr lang="it-IT" sz="2000" dirty="0">
                <a:latin typeface="Georgia" panose="02040502050405020303" pitchFamily="18" charset="0"/>
              </a:rPr>
              <a:t>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F0C1D0B-8B0C-4AC6-137B-7D64C8BA7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843BDCD-1BF2-3C0B-BBE6-52B7003F7C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D149ED8-6F88-4177-4696-62626BBB4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0D4B-B431-43B7-8A8C-20DBC589670C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0227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0FE16CB-64C3-C8F3-3698-EBE159F857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392E89E8-EB28-C387-DB3E-2232DB246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ED9ED90-41AC-E354-7F97-5C06F8ABA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1"/>
            <a:ext cx="9688296" cy="1642969"/>
          </a:xfrm>
        </p:spPr>
        <p:txBody>
          <a:bodyPr anchor="b">
            <a:normAutofit/>
          </a:bodyPr>
          <a:lstStyle/>
          <a:p>
            <a:r>
              <a:rPr lang="it-IT" sz="4000" dirty="0" err="1">
                <a:latin typeface="Georgia" panose="02040502050405020303" pitchFamily="18" charset="0"/>
              </a:rPr>
              <a:t>Parity</a:t>
            </a:r>
            <a:r>
              <a:rPr lang="it-IT" sz="4000" dirty="0">
                <a:latin typeface="Georgia" panose="02040502050405020303" pitchFamily="18" charset="0"/>
              </a:rPr>
              <a:t> </a:t>
            </a:r>
            <a:r>
              <a:rPr lang="it-IT" sz="4000" dirty="0" err="1">
                <a:latin typeface="Georgia" panose="02040502050405020303" pitchFamily="18" charset="0"/>
              </a:rPr>
              <a:t>conservation</a:t>
            </a:r>
            <a:r>
              <a:rPr lang="it-IT" sz="4000" dirty="0">
                <a:latin typeface="Georgia" panose="02040502050405020303" pitchFamily="18" charset="0"/>
              </a:rPr>
              <a:t> in QED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FD9ED79A-7CDF-2D9E-AB42-A32B44B68E2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36397" y="2418409"/>
                <a:ext cx="9688296" cy="3454358"/>
              </a:xfrm>
            </p:spPr>
            <p:txBody>
              <a:bodyPr anchor="t">
                <a:normAutofit/>
              </a:bodyPr>
              <a:lstStyle/>
              <a:p>
                <a:pPr marL="0" indent="0" algn="just">
                  <a:buNone/>
                </a:pPr>
                <a:r>
                  <a:rPr lang="it-IT" sz="2000" dirty="0">
                    <a:latin typeface="Georgia" panose="02040502050405020303" pitchFamily="18" charset="0"/>
                  </a:rPr>
                  <a:t>In QED </a:t>
                </a:r>
                <a:r>
                  <a:rPr lang="it-IT" sz="2000" dirty="0" err="1">
                    <a:latin typeface="Georgia" panose="02040502050405020303" pitchFamily="18" charset="0"/>
                  </a:rPr>
                  <a:t>our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</a:rPr>
                  <a:t>transition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</a:rPr>
                  <a:t>matrix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</a:rPr>
                  <a:t>element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</a:rPr>
                  <a:t>will</a:t>
                </a:r>
                <a:r>
                  <a:rPr lang="it-IT" sz="2000" dirty="0">
                    <a:latin typeface="Georgia" panose="02040502050405020303" pitchFamily="18" charset="0"/>
                  </a:rPr>
                  <a:t> be </a:t>
                </a:r>
                <a:r>
                  <a:rPr lang="it-IT" sz="2000" dirty="0" err="1">
                    <a:latin typeface="Georgia" panose="02040502050405020303" pitchFamily="18" charset="0"/>
                  </a:rPr>
                  <a:t>proportional</a:t>
                </a:r>
                <a:r>
                  <a:rPr lang="it-IT" sz="2000" dirty="0">
                    <a:latin typeface="Georgia" panose="02040502050405020303" pitchFamily="18" charset="0"/>
                  </a:rPr>
                  <a:t> to</a:t>
                </a:r>
              </a:p>
              <a:p>
                <a:pPr marL="0" indent="0" algn="ctr">
                  <a:buNone/>
                </a:pP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t-IT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it-IT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it-IT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acc>
                          <m:accPr>
                            <m:chr m:val="̅"/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e>
                        </m:acc>
                        <m:sSup>
                          <m:sSupPr>
                            <m:ctrlPr>
                              <a:rPr lang="it-IT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𝛾</m:t>
                            </m:r>
                          </m:e>
                          <m:sup>
                            <m:r>
                              <a:rPr lang="it-IT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sup>
                        </m:sSup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acc>
                          <m:accPr>
                            <m:chr m:val="̅"/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e>
                        </m:acc>
                        <m:sSub>
                          <m:sSubPr>
                            <m:ctrlPr>
                              <a:rPr lang="it-IT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it-IT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sub>
                        </m:sSub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it-IT" sz="2000" dirty="0">
                  <a:latin typeface="Georgia" panose="02040502050405020303" pitchFamily="18" charset="0"/>
                </a:endParaRPr>
              </a:p>
              <a:p>
                <a:pPr marL="0" indent="0" algn="just">
                  <a:buNone/>
                </a:pPr>
                <a:r>
                  <a:rPr lang="it-IT" sz="2000" dirty="0" err="1">
                    <a:latin typeface="Georgia" panose="02040502050405020303" pitchFamily="18" charset="0"/>
                  </a:rPr>
                  <a:t>Where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</a:rPr>
                  <a:t>is</a:t>
                </a:r>
                <a:r>
                  <a:rPr lang="it-IT" sz="2000" dirty="0">
                    <a:latin typeface="Georgia" panose="02040502050405020303" pitchFamily="18" charset="0"/>
                  </a:rPr>
                  <a:t> the </a:t>
                </a:r>
                <a:r>
                  <a:rPr lang="it-IT" sz="2000" dirty="0" err="1">
                    <a:latin typeface="Georgia" panose="02040502050405020303" pitchFamily="18" charset="0"/>
                  </a:rPr>
                  <a:t>particle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</a:rPr>
                  <a:t>current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:r>
                  <a:rPr lang="it-IT" sz="2000" i="1" dirty="0">
                    <a:latin typeface="Georgia" panose="02040502050405020303" pitchFamily="18" charset="0"/>
                  </a:rPr>
                  <a:t>i</a:t>
                </a:r>
                <a:r>
                  <a:rPr lang="it-IT" sz="2000" dirty="0">
                    <a:latin typeface="Georgia" panose="02040502050405020303" pitchFamily="18" charset="0"/>
                  </a:rPr>
                  <a:t>.</a:t>
                </a:r>
              </a:p>
              <a:p>
                <a:pPr marL="0" indent="0" algn="just">
                  <a:buNone/>
                </a:pPr>
                <a:r>
                  <a:rPr lang="it-IT" sz="2000" dirty="0">
                    <a:latin typeface="Georgia" panose="02040502050405020303" pitchFamily="18" charset="0"/>
                  </a:rPr>
                  <a:t>For a </a:t>
                </a:r>
                <a:r>
                  <a:rPr lang="it-IT" sz="2000" dirty="0" err="1">
                    <a:latin typeface="Georgia" panose="02040502050405020303" pitchFamily="18" charset="0"/>
                  </a:rPr>
                  <a:t>generic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</a:rPr>
                  <a:t>spinor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:r>
                  <a:rPr lang="it-IT" sz="2000" i="1" dirty="0">
                    <a:latin typeface="Georgia" panose="02040502050405020303" pitchFamily="18" charset="0"/>
                  </a:rPr>
                  <a:t>u</a:t>
                </a:r>
                <a:r>
                  <a:rPr lang="it-IT" sz="2000" dirty="0">
                    <a:latin typeface="Georgia" panose="02040502050405020303" pitchFamily="18" charset="0"/>
                  </a:rPr>
                  <a:t> the </a:t>
                </a:r>
                <a:r>
                  <a:rPr lang="it-IT" sz="2000" dirty="0" err="1">
                    <a:latin typeface="Georgia" panose="02040502050405020303" pitchFamily="18" charset="0"/>
                  </a:rPr>
                  <a:t>parity</a:t>
                </a:r>
                <a:r>
                  <a:rPr lang="it-IT" sz="2000" dirty="0">
                    <a:latin typeface="Georgia" panose="02040502050405020303" pitchFamily="18" charset="0"/>
                  </a:rPr>
                  <a:t> operator </a:t>
                </a:r>
                <a:r>
                  <a:rPr lang="it-IT" sz="2000" dirty="0" err="1">
                    <a:latin typeface="Georgia" panose="02040502050405020303" pitchFamily="18" charset="0"/>
                  </a:rPr>
                  <a:t>is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it-IT" sz="2000" b="0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𝑃𝑢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it-IT" sz="2000" dirty="0">
                  <a:latin typeface="Georgia" panose="02040502050405020303" pitchFamily="18" charset="0"/>
                </a:endParaRPr>
              </a:p>
              <a:p>
                <a:pPr marL="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𝑃</m:t>
                      </m:r>
                      <m:acc>
                        <m:accPr>
                          <m:chr m:val="̅"/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it-IT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=(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sSup>
                        <m:s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sSup>
                        <m:s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it-IT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=(</m:t>
                      </m:r>
                      <m:sSup>
                        <m:s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sSup>
                        <m:s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sSup>
                        <m:s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sSup>
                        <m:s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it-IT" sz="2000" dirty="0">
                  <a:latin typeface="Georgia" panose="02040502050405020303" pitchFamily="18" charset="0"/>
                </a:endParaRPr>
              </a:p>
              <a:p>
                <a:pPr marL="0" indent="0" algn="just">
                  <a:buNone/>
                </a:pPr>
                <a:r>
                  <a:rPr lang="it-IT" sz="2000" dirty="0">
                    <a:latin typeface="Georgia" panose="02040502050405020303" pitchFamily="18" charset="0"/>
                  </a:rPr>
                  <a:t>So </a:t>
                </a:r>
                <a:r>
                  <a:rPr lang="it-IT" sz="2000" dirty="0" err="1">
                    <a:latin typeface="Georgia" panose="02040502050405020303" pitchFamily="18" charset="0"/>
                  </a:rPr>
                  <a:t>our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</a:rPr>
                  <a:t>current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</a:rPr>
                  <a:t>will</a:t>
                </a:r>
                <a:r>
                  <a:rPr lang="it-IT" sz="2000" dirty="0">
                    <a:latin typeface="Georgia" panose="02040502050405020303" pitchFamily="18" charset="0"/>
                  </a:rPr>
                  <a:t> be    </a:t>
                </a:r>
              </a:p>
              <a:p>
                <a:pPr marL="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̅"/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sSup>
                        <m:s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sSup>
                        <m:s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sup>
                      </m:sSup>
                      <m:sSup>
                        <m:s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it-IT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=(</m:t>
                      </m:r>
                      <m:acc>
                        <m:accPr>
                          <m:chr m:val="̅"/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sSup>
                        <m:s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sSup>
                        <m:s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sSup>
                        <m:s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it-IT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acc>
                        <m:accPr>
                          <m:chr m:val="̅"/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sSup>
                        <m:s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sSup>
                        <m:s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sSup>
                        <m:s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it-IT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)=(</m:t>
                      </m:r>
                      <m:acc>
                        <m:accPr>
                          <m:chr m:val="̅"/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sSup>
                        <m:s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it-IT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−</m:t>
                      </m:r>
                      <m:acc>
                        <m:accPr>
                          <m:chr m:val="̅"/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sSup>
                        <m:s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it-IT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sz="2000" dirty="0">
                  <a:latin typeface="Georgia" panose="02040502050405020303" pitchFamily="18" charset="0"/>
                </a:endParaRPr>
              </a:p>
              <a:p>
                <a:pPr marL="0" indent="0" algn="just">
                  <a:buNone/>
                </a:pPr>
                <a:endParaRPr lang="it-IT" sz="2000" dirty="0"/>
              </a:p>
              <a:p>
                <a:pPr marL="0" indent="0">
                  <a:buNone/>
                </a:pPr>
                <a:endParaRPr lang="it-IT" sz="2000" dirty="0"/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FD9ED79A-7CDF-2D9E-AB42-A32B44B68E2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36397" y="2418409"/>
                <a:ext cx="9688296" cy="3454358"/>
              </a:xfrm>
              <a:blipFill>
                <a:blip r:embed="rId2"/>
                <a:stretch>
                  <a:fillRect l="-629" t="-212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>
            <a:extLst>
              <a:ext uri="{FF2B5EF4-FFF2-40B4-BE49-F238E27FC236}">
                <a16:creationId xmlns:a16="http://schemas.microsoft.com/office/drawing/2014/main" id="{75B6D1BE-3884-8439-08F2-66F4B6CCC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27FA55A-4BAE-A877-32A2-DFEAB81D0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9878815-D3B0-22BE-A5BF-CFFB2A0D8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0D4B-B431-43B7-8A8C-20DBC589670C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7312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3139FAB-E6BE-714F-3892-62F6CA27AC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5D897465-B3AA-FC0C-C1D5-594B881C6E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EBB6174-8C69-E8CB-1A09-7B51F1958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1"/>
            <a:ext cx="9688296" cy="1642969"/>
          </a:xfrm>
        </p:spPr>
        <p:txBody>
          <a:bodyPr anchor="b">
            <a:normAutofit/>
          </a:bodyPr>
          <a:lstStyle/>
          <a:p>
            <a:r>
              <a:rPr lang="it-IT" sz="4000" dirty="0" err="1">
                <a:latin typeface="Georgia" panose="02040502050405020303" pitchFamily="18" charset="0"/>
              </a:rPr>
              <a:t>Parity</a:t>
            </a:r>
            <a:r>
              <a:rPr lang="it-IT" sz="4000" dirty="0">
                <a:latin typeface="Georgia" panose="02040502050405020303" pitchFamily="18" charset="0"/>
              </a:rPr>
              <a:t> </a:t>
            </a:r>
            <a:r>
              <a:rPr lang="it-IT" sz="4000" dirty="0" err="1">
                <a:latin typeface="Georgia" panose="02040502050405020303" pitchFamily="18" charset="0"/>
              </a:rPr>
              <a:t>conservation</a:t>
            </a:r>
            <a:r>
              <a:rPr lang="it-IT" sz="4000" dirty="0">
                <a:latin typeface="Georgia" panose="02040502050405020303" pitchFamily="18" charset="0"/>
              </a:rPr>
              <a:t> in QED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C132DAC8-B592-B67F-9BEF-CB4624B3A92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36397" y="2418409"/>
                <a:ext cx="9688296" cy="3937570"/>
              </a:xfrm>
            </p:spPr>
            <p:txBody>
              <a:bodyPr anchor="t">
                <a:normAutofit fontScale="92500" lnSpcReduction="10000"/>
              </a:bodyPr>
              <a:lstStyle/>
              <a:p>
                <a:pPr marL="0" indent="0" algn="just">
                  <a:buNone/>
                </a:pPr>
                <a:r>
                  <a:rPr lang="it-IT" sz="2200" dirty="0">
                    <a:latin typeface="Georgia" panose="02040502050405020303" pitchFamily="18" charset="0"/>
                  </a:rPr>
                  <a:t>The scalar product </a:t>
                </a:r>
                <a:r>
                  <a:rPr lang="it-IT" sz="2200" dirty="0" err="1">
                    <a:latin typeface="Georgia" panose="02040502050405020303" pitchFamily="18" charset="0"/>
                  </a:rPr>
                  <a:t>will</a:t>
                </a:r>
                <a:r>
                  <a:rPr lang="it-IT" sz="2200" dirty="0">
                    <a:latin typeface="Georgia" panose="02040502050405020303" pitchFamily="18" charset="0"/>
                  </a:rPr>
                  <a:t> be  </a:t>
                </a:r>
              </a:p>
              <a:p>
                <a:pPr marL="0" indent="0" algn="just">
                  <a:buNone/>
                </a:pPr>
                <a:endParaRPr lang="it-IT" sz="2200" dirty="0">
                  <a:latin typeface="Georgia" panose="02040502050405020303" pitchFamily="18" charset="0"/>
                </a:endParaRPr>
              </a:p>
              <a:p>
                <a:pPr marL="0" indent="0" algn="just">
                  <a:buNone/>
                </a:pPr>
                <a:endParaRPr lang="it-IT" sz="2200" dirty="0">
                  <a:latin typeface="Georgia" panose="02040502050405020303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̅"/>
                                  <m:ctrlP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  <m:sSup>
                                <m:sSupPr>
                                  <m:ctrlP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p>
                                  <m: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  <m: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−</m:t>
                              </m:r>
                              <m:acc>
                                <m:accPr>
                                  <m:chr m:val="̅"/>
                                  <m:ctrlP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  <m:sSup>
                                <m:sSupPr>
                                  <m:ctrlP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p>
                                  <m: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</m:sSup>
                              <m: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</m:e>
                        <m:sub>
                          <m: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̅"/>
                                  <m:ctrlP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  <m:sSub>
                                <m:sSubPr>
                                  <m:ctrlP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b>
                                  <m: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−</m:t>
                              </m:r>
                              <m:acc>
                                <m:accPr>
                                  <m:chr m:val="̅"/>
                                  <m:ctrlP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  <m:sSub>
                                <m:sSubPr>
                                  <m:ctrlP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b>
                                  <m: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</m:e>
                        <m:sub>
                          <m: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acc>
                            <m:accPr>
                              <m:chr m:val="̅"/>
                              <m:ctrlP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  <m:sSup>
                            <m:sSupPr>
                              <m:ctrlP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p>
                              <m: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  <m: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it-IT" sz="2200" b="0" dirty="0">
                              <a:latin typeface="Georgia" panose="02040502050405020303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̅"/>
                              <m:ctrlP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  <m:sSub>
                            <m:sSubPr>
                              <m:ctrlP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  <m: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sz="2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  <m:sSup>
                                <m:sSupPr>
                                  <m:ctrlP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p>
                                  <m: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</m:sSup>
                              <m: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</m:e>
                        <m:sub>
                          <m: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it-IT" sz="2200" b="0" dirty="0">
                                  <a:latin typeface="Georgia" panose="02040502050405020303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acc>
                                <m:accPr>
                                  <m:chr m:val="̅"/>
                                  <m:ctrlP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  <m:sSub>
                                <m:sSubPr>
                                  <m:ctrlP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b>
                                  <m: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</m:e>
                        <m:sub>
                          <m: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sz="2200" b="0" i="1" dirty="0">
                  <a:latin typeface="Georgia" panose="02040502050405020303" pitchFamily="18" charset="0"/>
                  <a:ea typeface="Cambria Math" panose="02040503050406030204" pitchFamily="18" charset="0"/>
                </a:endParaRPr>
              </a:p>
              <a:p>
                <a:pPr marL="0" indent="0" algn="ctr">
                  <a:lnSpc>
                    <a:spcPct val="2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acc>
                            <m:accPr>
                              <m:chr m:val="̅"/>
                              <m:ctrlP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  <m:sSup>
                            <m:sSupPr>
                              <m:ctrlP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p>
                              <m: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  <m: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acc>
                            <m:accPr>
                              <m:chr m:val="̅"/>
                              <m:ctrlP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  <m:sSub>
                            <m:sSubPr>
                              <m:ctrlP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  <m: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sz="2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̅"/>
                                  <m:ctrlP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  <m:sSup>
                                <m:sSupPr>
                                  <m:ctrlP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p>
                                  <m: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</m:sSup>
                              <m: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</m:e>
                        <m:sub>
                          <m: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t-IT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̅"/>
                                  <m:ctrlP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  <m:sSub>
                                <m:sSubPr>
                                  <m:ctrlP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b>
                                  <m:r>
                                    <a:rPr lang="it-IT" sz="2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it-IT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</m:e>
                        <m:sub>
                          <m: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it-IT" sz="2200" dirty="0">
                  <a:latin typeface="Georgia" panose="02040502050405020303" pitchFamily="18" charset="0"/>
                </a:endParaRPr>
              </a:p>
              <a:p>
                <a:pPr marL="0" indent="0" algn="ctr">
                  <a:buNone/>
                </a:pPr>
                <a:endParaRPr lang="it-IT" sz="2200" dirty="0">
                  <a:latin typeface="Georgia" panose="02040502050405020303" pitchFamily="18" charset="0"/>
                </a:endParaRPr>
              </a:p>
              <a:p>
                <a:pPr marL="0" indent="0" algn="ctr">
                  <a:buNone/>
                </a:pPr>
                <a:endParaRPr lang="it-IT" sz="2200" dirty="0">
                  <a:latin typeface="Georgia" panose="02040502050405020303" pitchFamily="18" charset="0"/>
                </a:endParaRPr>
              </a:p>
              <a:p>
                <a:pPr marL="0" indent="0" algn="just">
                  <a:buNone/>
                </a:pPr>
                <a:r>
                  <a:rPr lang="it-IT" sz="2200" b="1" dirty="0">
                    <a:latin typeface="Georgia" panose="02040502050405020303" pitchFamily="18" charset="0"/>
                  </a:rPr>
                  <a:t>So </a:t>
                </a:r>
                <a:r>
                  <a:rPr lang="it-IT" sz="2400" b="1" dirty="0">
                    <a:latin typeface="Georgia" panose="02040502050405020303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  <m:sub>
                        <m:r>
                          <a:rPr lang="it-IT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it-IT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it-IT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𝒋</m:t>
                        </m:r>
                      </m:e>
                      <m:sub>
                        <m:r>
                          <a:rPr lang="it-IT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it-IT" sz="2200" b="1" dirty="0">
                    <a:latin typeface="Georgia" panose="02040502050405020303" pitchFamily="18" charset="0"/>
                  </a:rPr>
                  <a:t> </a:t>
                </a:r>
                <a:r>
                  <a:rPr lang="it-IT" sz="2200" b="1" dirty="0" err="1">
                    <a:latin typeface="Georgia" panose="02040502050405020303" pitchFamily="18" charset="0"/>
                  </a:rPr>
                  <a:t>is</a:t>
                </a:r>
                <a:r>
                  <a:rPr lang="it-IT" sz="2200" b="1" dirty="0">
                    <a:latin typeface="Georgia" panose="02040502050405020303" pitchFamily="18" charset="0"/>
                  </a:rPr>
                  <a:t> </a:t>
                </a:r>
                <a:r>
                  <a:rPr lang="it-IT" sz="2200" b="1" dirty="0" err="1">
                    <a:latin typeface="Georgia" panose="02040502050405020303" pitchFamily="18" charset="0"/>
                  </a:rPr>
                  <a:t>invariant</a:t>
                </a:r>
                <a:r>
                  <a:rPr lang="it-IT" sz="2200" b="1" dirty="0">
                    <a:latin typeface="Georgia" panose="02040502050405020303" pitchFamily="18" charset="0"/>
                  </a:rPr>
                  <a:t> under </a:t>
                </a:r>
                <a:r>
                  <a:rPr lang="it-IT" sz="2200" b="1" dirty="0" err="1">
                    <a:latin typeface="Georgia" panose="02040502050405020303" pitchFamily="18" charset="0"/>
                  </a:rPr>
                  <a:t>parity</a:t>
                </a:r>
                <a:r>
                  <a:rPr lang="it-IT" sz="2200" b="1" dirty="0">
                    <a:latin typeface="Georgia" panose="02040502050405020303" pitchFamily="18" charset="0"/>
                  </a:rPr>
                  <a:t>.</a:t>
                </a:r>
                <a:endParaRPr lang="it-IT" sz="2000" dirty="0"/>
              </a:p>
              <a:p>
                <a:pPr marL="0" indent="0">
                  <a:buNone/>
                </a:pPr>
                <a:r>
                  <a:rPr lang="it-IT" sz="2000" dirty="0"/>
                  <a:t> </a:t>
                </a:r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C132DAC8-B592-B67F-9BEF-CB4624B3A92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36397" y="2418409"/>
                <a:ext cx="9688296" cy="3937570"/>
              </a:xfrm>
              <a:blipFill>
                <a:blip r:embed="rId2"/>
                <a:stretch>
                  <a:fillRect l="-629" t="-263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>
            <a:extLst>
              <a:ext uri="{FF2B5EF4-FFF2-40B4-BE49-F238E27FC236}">
                <a16:creationId xmlns:a16="http://schemas.microsoft.com/office/drawing/2014/main" id="{DBCC82FF-F935-A3A6-CE29-FCA94BE118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0F8BD90-D976-B30D-1CB5-C08CF0E01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255F9E9-A356-504F-92E1-BEC2004D7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0D4B-B431-43B7-8A8C-20DBC589670C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7764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31B5310-23D2-E781-AC09-92ECC93549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B45ABC17-C65E-E3B0-3B91-D4AADDB1E3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1EB838B-934C-D58F-41B6-A561FB00C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1"/>
            <a:ext cx="9688296" cy="1642969"/>
          </a:xfrm>
        </p:spPr>
        <p:txBody>
          <a:bodyPr anchor="b">
            <a:normAutofit/>
          </a:bodyPr>
          <a:lstStyle/>
          <a:p>
            <a:r>
              <a:rPr lang="it-IT" sz="4000" dirty="0" err="1">
                <a:latin typeface="Georgia" panose="02040502050405020303" pitchFamily="18" charset="0"/>
              </a:rPr>
              <a:t>Wu</a:t>
            </a:r>
            <a:r>
              <a:rPr lang="it-IT" sz="4000" dirty="0">
                <a:latin typeface="Georgia" panose="02040502050405020303" pitchFamily="18" charset="0"/>
              </a:rPr>
              <a:t> </a:t>
            </a:r>
            <a:r>
              <a:rPr lang="it-IT" sz="4000" dirty="0" err="1">
                <a:latin typeface="Georgia" panose="02040502050405020303" pitchFamily="18" charset="0"/>
              </a:rPr>
              <a:t>experiment</a:t>
            </a:r>
            <a:r>
              <a:rPr lang="it-IT" sz="4000" dirty="0">
                <a:latin typeface="Georgia" panose="02040502050405020303" pitchFamily="18" charset="0"/>
              </a:rPr>
              <a:t> 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C473CBDB-E889-3809-F6A8-615F5AB8E0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36397" y="2418409"/>
                <a:ext cx="9688296" cy="3454358"/>
              </a:xfrm>
            </p:spPr>
            <p:txBody>
              <a:bodyPr anchor="t">
                <a:normAutofit fontScale="25000" lnSpcReduction="20000"/>
              </a:bodyPr>
              <a:lstStyle/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it-IT" sz="8000" dirty="0">
                    <a:latin typeface="Georgia" panose="02040502050405020303" pitchFamily="18" charset="0"/>
                  </a:rPr>
                  <a:t>The </a:t>
                </a:r>
                <a:r>
                  <a:rPr lang="it-IT" sz="8000" dirty="0" err="1">
                    <a:latin typeface="Georgia" panose="02040502050405020303" pitchFamily="18" charset="0"/>
                  </a:rPr>
                  <a:t>aim</a:t>
                </a:r>
                <a:r>
                  <a:rPr lang="it-IT" sz="8000" dirty="0">
                    <a:latin typeface="Georgia" panose="02040502050405020303" pitchFamily="18" charset="0"/>
                  </a:rPr>
                  <a:t> </a:t>
                </a:r>
                <a:r>
                  <a:rPr lang="it-IT" sz="8000" dirty="0" err="1">
                    <a:latin typeface="Georgia" panose="02040502050405020303" pitchFamily="18" charset="0"/>
                  </a:rPr>
                  <a:t>was</a:t>
                </a:r>
                <a:r>
                  <a:rPr lang="it-IT" sz="8000" dirty="0">
                    <a:latin typeface="Georgia" panose="02040502050405020303" pitchFamily="18" charset="0"/>
                  </a:rPr>
                  <a:t> to determine </a:t>
                </a:r>
                <a:r>
                  <a:rPr lang="it-IT" sz="8000" dirty="0" err="1">
                    <a:latin typeface="Georgia" panose="02040502050405020303" pitchFamily="18" charset="0"/>
                  </a:rPr>
                  <a:t>if</a:t>
                </a:r>
                <a:r>
                  <a:rPr lang="it-IT" sz="8000" dirty="0">
                    <a:latin typeface="Georgia" panose="02040502050405020303" pitchFamily="18" charset="0"/>
                  </a:rPr>
                  <a:t> </a:t>
                </a:r>
                <a:r>
                  <a:rPr lang="it-IT" sz="8000" dirty="0" err="1">
                    <a:latin typeface="Georgia" panose="02040502050405020303" pitchFamily="18" charset="0"/>
                  </a:rPr>
                  <a:t>parity</a:t>
                </a:r>
                <a:r>
                  <a:rPr lang="it-IT" sz="8000" dirty="0">
                    <a:latin typeface="Georgia" panose="02040502050405020303" pitchFamily="18" charset="0"/>
                  </a:rPr>
                  <a:t> </a:t>
                </a:r>
                <a:r>
                  <a:rPr lang="it-IT" sz="8000" dirty="0" err="1">
                    <a:latin typeface="Georgia" panose="02040502050405020303" pitchFamily="18" charset="0"/>
                  </a:rPr>
                  <a:t>was</a:t>
                </a:r>
                <a:r>
                  <a:rPr lang="it-IT" sz="8000" dirty="0">
                    <a:latin typeface="Georgia" panose="02040502050405020303" pitchFamily="18" charset="0"/>
                  </a:rPr>
                  <a:t> </a:t>
                </a:r>
                <a:r>
                  <a:rPr lang="it-IT" sz="8000" dirty="0" err="1">
                    <a:latin typeface="Georgia" panose="02040502050405020303" pitchFamily="18" charset="0"/>
                  </a:rPr>
                  <a:t>conserved</a:t>
                </a:r>
                <a:r>
                  <a:rPr lang="it-IT" sz="8000" dirty="0">
                    <a:latin typeface="Georgia" panose="02040502050405020303" pitchFamily="18" charset="0"/>
                  </a:rPr>
                  <a:t> in </a:t>
                </a:r>
                <a:r>
                  <a:rPr lang="it-IT" sz="8000" dirty="0" err="1">
                    <a:latin typeface="Georgia" panose="02040502050405020303" pitchFamily="18" charset="0"/>
                  </a:rPr>
                  <a:t>weak</a:t>
                </a:r>
                <a:r>
                  <a:rPr lang="it-IT" sz="8000" dirty="0">
                    <a:latin typeface="Georgia" panose="02040502050405020303" pitchFamily="18" charset="0"/>
                  </a:rPr>
                  <a:t> interaction by </a:t>
                </a:r>
                <a:r>
                  <a:rPr lang="it-IT" sz="8000" dirty="0" err="1">
                    <a:latin typeface="Georgia" panose="02040502050405020303" pitchFamily="18" charset="0"/>
                  </a:rPr>
                  <a:t>looking</a:t>
                </a:r>
                <a:r>
                  <a:rPr lang="it-IT" sz="8000" dirty="0">
                    <a:latin typeface="Georgia" panose="02040502050405020303" pitchFamily="18" charset="0"/>
                  </a:rPr>
                  <a:t> </a:t>
                </a:r>
                <a:r>
                  <a:rPr lang="it-IT" sz="8000" dirty="0" err="1">
                    <a:latin typeface="Georgia" panose="02040502050405020303" pitchFamily="18" charset="0"/>
                  </a:rPr>
                  <a:t>at</a:t>
                </a:r>
                <a:r>
                  <a:rPr lang="it-IT" sz="8000" dirty="0">
                    <a:latin typeface="Georgia" panose="02040502050405020303" pitchFamily="18" charset="0"/>
                  </a:rPr>
                  <a:t> the </a:t>
                </a:r>
                <a:r>
                  <a:rPr lang="it-IT" sz="8000" dirty="0" err="1">
                    <a:latin typeface="Georgia" panose="02040502050405020303" pitchFamily="18" charset="0"/>
                  </a:rPr>
                  <a:t>folliwing</a:t>
                </a:r>
                <a:r>
                  <a:rPr lang="it-IT" sz="8000" dirty="0">
                    <a:latin typeface="Georgia" panose="02040502050405020303" pitchFamily="18" charset="0"/>
                  </a:rPr>
                  <a:t> </a:t>
                </a:r>
                <a:r>
                  <a:rPr lang="it-IT" sz="8000" dirty="0" err="1">
                    <a:latin typeface="Georgia" panose="02040502050405020303" pitchFamily="18" charset="0"/>
                  </a:rPr>
                  <a:t>process</a:t>
                </a:r>
                <a:endParaRPr lang="it-IT" sz="8000" dirty="0">
                  <a:latin typeface="Georgia" panose="02040502050405020303" pitchFamily="18" charset="0"/>
                </a:endParaRPr>
              </a:p>
              <a:p>
                <a:pPr marL="0" indent="0" algn="just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t-IT" sz="8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8000" b="0" i="1" smtClean="0">
                              <a:latin typeface="Cambria Math" panose="02040503050406030204" pitchFamily="18" charset="0"/>
                            </a:rPr>
                            <m:t>𝐶𝑜</m:t>
                          </m:r>
                        </m:e>
                        <m:sup>
                          <m:r>
                            <a:rPr lang="it-IT" sz="80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sup>
                      </m:sSup>
                      <m:r>
                        <a:rPr lang="it-IT" sz="8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it-IT" sz="8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8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𝑁𝑖</m:t>
                          </m:r>
                        </m:e>
                        <m:sup>
                          <m:r>
                            <a:rPr lang="it-IT" sz="8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60</m:t>
                          </m:r>
                        </m:sup>
                      </m:sSup>
                      <m:r>
                        <a:rPr lang="it-IT" sz="8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it-IT" sz="8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8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it-IT" sz="8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it-IT" sz="8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it-IT" sz="8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it-IT" sz="8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8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𝜈</m:t>
                              </m:r>
                            </m:e>
                            <m:sub>
                              <m:r>
                                <a:rPr lang="it-IT" sz="8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e>
                      </m:acc>
                      <m:r>
                        <a:rPr lang="it-IT" sz="80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it-IT" sz="8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it-IT" sz="8000" dirty="0">
                  <a:latin typeface="Georgia" panose="02040502050405020303" pitchFamily="18" charset="0"/>
                </a:endParaRP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it-IT" sz="8000" dirty="0">
                    <a:latin typeface="Georgia" panose="02040502050405020303" pitchFamily="18" charset="0"/>
                  </a:rPr>
                  <a:t>The </a:t>
                </a:r>
                <a:r>
                  <a:rPr lang="it-IT" sz="8000" dirty="0" err="1">
                    <a:latin typeface="Georgia" panose="02040502050405020303" pitchFamily="18" charset="0"/>
                  </a:rPr>
                  <a:t>nucleus</a:t>
                </a:r>
                <a:r>
                  <a:rPr lang="it-IT" sz="8000" dirty="0">
                    <a:latin typeface="Georgia" panose="02040502050405020303" pitchFamily="18" charset="0"/>
                  </a:rPr>
                  <a:t> </a:t>
                </a:r>
                <a:r>
                  <a:rPr lang="it-IT" sz="8000" dirty="0" err="1">
                    <a:latin typeface="Georgia" panose="02040502050405020303" pitchFamily="18" charset="0"/>
                  </a:rPr>
                  <a:t>carries</a:t>
                </a:r>
                <a:r>
                  <a:rPr lang="it-IT" sz="8000" dirty="0">
                    <a:latin typeface="Georgia" panose="02040502050405020303" pitchFamily="18" charset="0"/>
                  </a:rPr>
                  <a:t> spin, </a:t>
                </a:r>
                <a:r>
                  <a:rPr lang="it-IT" sz="8000" dirty="0" err="1">
                    <a:latin typeface="Georgia" panose="02040502050405020303" pitchFamily="18" charset="0"/>
                  </a:rPr>
                  <a:t>which</a:t>
                </a:r>
                <a:r>
                  <a:rPr lang="it-IT" sz="8000" dirty="0">
                    <a:latin typeface="Georgia" panose="02040502050405020303" pitchFamily="18" charset="0"/>
                  </a:rPr>
                  <a:t> </a:t>
                </a:r>
                <a:r>
                  <a:rPr lang="it-IT" sz="8000" dirty="0" err="1">
                    <a:latin typeface="Georgia" panose="02040502050405020303" pitchFamily="18" charset="0"/>
                  </a:rPr>
                  <a:t>is</a:t>
                </a:r>
                <a:r>
                  <a:rPr lang="it-IT" sz="8000" dirty="0">
                    <a:latin typeface="Georgia" panose="02040502050405020303" pitchFamily="18" charset="0"/>
                  </a:rPr>
                  <a:t> an </a:t>
                </a:r>
                <a:r>
                  <a:rPr lang="it-IT" sz="8000" dirty="0" err="1">
                    <a:latin typeface="Georgia" panose="02040502050405020303" pitchFamily="18" charset="0"/>
                  </a:rPr>
                  <a:t>axial</a:t>
                </a:r>
                <a:r>
                  <a:rPr lang="it-IT" sz="8000" dirty="0">
                    <a:latin typeface="Georgia" panose="02040502050405020303" pitchFamily="18" charset="0"/>
                  </a:rPr>
                  <a:t> </a:t>
                </a:r>
                <a:r>
                  <a:rPr lang="it-IT" sz="8000" dirty="0" err="1">
                    <a:latin typeface="Georgia" panose="02040502050405020303" pitchFamily="18" charset="0"/>
                  </a:rPr>
                  <a:t>vector</a:t>
                </a:r>
                <a:r>
                  <a:rPr lang="it-IT" sz="8000" dirty="0">
                    <a:latin typeface="Georgia" panose="02040502050405020303" pitchFamily="18" charset="0"/>
                  </a:rPr>
                  <a:t>, </a:t>
                </a:r>
                <a:r>
                  <a:rPr lang="it-IT" sz="8000" dirty="0" err="1">
                    <a:latin typeface="Georgia" panose="02040502050405020303" pitchFamily="18" charset="0"/>
                  </a:rPr>
                  <a:t>instead</a:t>
                </a:r>
                <a:r>
                  <a:rPr lang="it-IT" sz="8000" dirty="0">
                    <a:latin typeface="Georgia" panose="02040502050405020303" pitchFamily="18" charset="0"/>
                  </a:rPr>
                  <a:t> the </a:t>
                </a:r>
                <a:r>
                  <a:rPr lang="it-IT" sz="8000" dirty="0" err="1">
                    <a:latin typeface="Georgia" panose="02040502050405020303" pitchFamily="18" charset="0"/>
                  </a:rPr>
                  <a:t>momenta</a:t>
                </a:r>
                <a:r>
                  <a:rPr lang="it-IT" sz="8000" dirty="0">
                    <a:latin typeface="Georgia" panose="02040502050405020303" pitchFamily="18" charset="0"/>
                  </a:rPr>
                  <a:t> of the </a:t>
                </a:r>
                <a:r>
                  <a:rPr lang="it-IT" sz="8000" dirty="0" err="1">
                    <a:latin typeface="Georgia" panose="02040502050405020303" pitchFamily="18" charset="0"/>
                  </a:rPr>
                  <a:t>emitted</a:t>
                </a:r>
                <a:r>
                  <a:rPr lang="it-IT" sz="8000" dirty="0">
                    <a:latin typeface="Georgia" panose="02040502050405020303" pitchFamily="18" charset="0"/>
                  </a:rPr>
                  <a:t> </a:t>
                </a:r>
                <a:r>
                  <a:rPr lang="it-IT" sz="8000" dirty="0" err="1">
                    <a:latin typeface="Georgia" panose="02040502050405020303" pitchFamily="18" charset="0"/>
                  </a:rPr>
                  <a:t>electrons</a:t>
                </a:r>
                <a:r>
                  <a:rPr lang="it-IT" sz="8000" dirty="0">
                    <a:latin typeface="Georgia" panose="02040502050405020303" pitchFamily="18" charset="0"/>
                  </a:rPr>
                  <a:t> </a:t>
                </a:r>
                <a:r>
                  <a:rPr lang="it-IT" sz="8000" dirty="0" err="1">
                    <a:latin typeface="Georgia" panose="02040502050405020303" pitchFamily="18" charset="0"/>
                  </a:rPr>
                  <a:t>is</a:t>
                </a:r>
                <a:r>
                  <a:rPr lang="it-IT" sz="8000" dirty="0">
                    <a:latin typeface="Georgia" panose="02040502050405020303" pitchFamily="18" charset="0"/>
                  </a:rPr>
                  <a:t> a </a:t>
                </a:r>
                <a:r>
                  <a:rPr lang="it-IT" sz="8000" dirty="0" err="1">
                    <a:latin typeface="Georgia" panose="02040502050405020303" pitchFamily="18" charset="0"/>
                  </a:rPr>
                  <a:t>vector</a:t>
                </a:r>
                <a:r>
                  <a:rPr lang="it-IT" sz="8000" dirty="0">
                    <a:latin typeface="Georgia" panose="02040502050405020303" pitchFamily="18" charset="0"/>
                  </a:rPr>
                  <a:t>, so </a:t>
                </a:r>
                <a:r>
                  <a:rPr lang="it-IT" sz="8000" dirty="0" err="1">
                    <a:latin typeface="Georgia" panose="02040502050405020303" pitchFamily="18" charset="0"/>
                  </a:rPr>
                  <a:t>it</a:t>
                </a:r>
                <a:r>
                  <a:rPr lang="it-IT" sz="8000" dirty="0">
                    <a:latin typeface="Georgia" panose="02040502050405020303" pitchFamily="18" charset="0"/>
                  </a:rPr>
                  <a:t> </a:t>
                </a:r>
                <a:r>
                  <a:rPr lang="it-IT" sz="8000" dirty="0" err="1">
                    <a:latin typeface="Georgia" panose="02040502050405020303" pitchFamily="18" charset="0"/>
                  </a:rPr>
                  <a:t>changes</a:t>
                </a:r>
                <a:r>
                  <a:rPr lang="it-IT" sz="8000" dirty="0">
                    <a:latin typeface="Georgia" panose="02040502050405020303" pitchFamily="18" charset="0"/>
                  </a:rPr>
                  <a:t> under </a:t>
                </a:r>
                <a:r>
                  <a:rPr lang="it-IT" sz="8000" dirty="0" err="1">
                    <a:latin typeface="Georgia" panose="02040502050405020303" pitchFamily="18" charset="0"/>
                  </a:rPr>
                  <a:t>parity</a:t>
                </a:r>
                <a:r>
                  <a:rPr lang="it-IT" sz="8000" dirty="0">
                    <a:latin typeface="Georgia" panose="02040502050405020303" pitchFamily="18" charset="0"/>
                  </a:rPr>
                  <a:t>. The focus </a:t>
                </a:r>
                <a:r>
                  <a:rPr lang="it-IT" sz="8000" dirty="0" err="1">
                    <a:latin typeface="Georgia" panose="02040502050405020303" pitchFamily="18" charset="0"/>
                  </a:rPr>
                  <a:t>was</a:t>
                </a:r>
                <a:r>
                  <a:rPr lang="it-IT" sz="8000" dirty="0">
                    <a:latin typeface="Georgia" panose="02040502050405020303" pitchFamily="18" charset="0"/>
                  </a:rPr>
                  <a:t> on the </a:t>
                </a:r>
                <a:r>
                  <a:rPr lang="it-IT" sz="8000" dirty="0" err="1">
                    <a:latin typeface="Georgia" panose="02040502050405020303" pitchFamily="18" charset="0"/>
                  </a:rPr>
                  <a:t>direction</a:t>
                </a:r>
                <a:r>
                  <a:rPr lang="it-IT" sz="8000" dirty="0">
                    <a:latin typeface="Georgia" panose="02040502050405020303" pitchFamily="18" charset="0"/>
                  </a:rPr>
                  <a:t> of </a:t>
                </a:r>
                <a:r>
                  <a:rPr lang="it-IT" sz="8000" dirty="0" err="1">
                    <a:latin typeface="Georgia" panose="02040502050405020303" pitchFamily="18" charset="0"/>
                  </a:rPr>
                  <a:t>these</a:t>
                </a:r>
                <a:r>
                  <a:rPr lang="it-IT" sz="8000" dirty="0">
                    <a:latin typeface="Georgia" panose="02040502050405020303" pitchFamily="18" charset="0"/>
                  </a:rPr>
                  <a:t> </a:t>
                </a:r>
                <a:r>
                  <a:rPr lang="it-IT" sz="8000" dirty="0" err="1">
                    <a:latin typeface="Georgia" panose="02040502050405020303" pitchFamily="18" charset="0"/>
                  </a:rPr>
                  <a:t>momentum</a:t>
                </a:r>
                <a:r>
                  <a:rPr lang="it-IT" sz="8000" dirty="0">
                    <a:latin typeface="Georgia" panose="02040502050405020303" pitchFamily="18" charset="0"/>
                  </a:rPr>
                  <a:t>, </a:t>
                </a:r>
                <a:r>
                  <a:rPr lang="it-IT" sz="8000" dirty="0" err="1">
                    <a:latin typeface="Georgia" panose="02040502050405020303" pitchFamily="18" charset="0"/>
                  </a:rPr>
                  <a:t>specifically</a:t>
                </a:r>
                <a:r>
                  <a:rPr lang="it-IT" sz="8000" dirty="0">
                    <a:latin typeface="Georgia" panose="02040502050405020303" pitchFamily="18" charset="0"/>
                  </a:rPr>
                  <a:t> on </a:t>
                </a:r>
                <a:r>
                  <a:rPr lang="it-IT" sz="8000" dirty="0" err="1">
                    <a:latin typeface="Georgia" panose="02040502050405020303" pitchFamily="18" charset="0"/>
                  </a:rPr>
                  <a:t>wheter</a:t>
                </a:r>
                <a:r>
                  <a:rPr lang="it-IT" sz="8000" dirty="0">
                    <a:latin typeface="Georgia" panose="02040502050405020303" pitchFamily="18" charset="0"/>
                  </a:rPr>
                  <a:t> </a:t>
                </a:r>
                <a:r>
                  <a:rPr lang="it-IT" sz="8000" dirty="0" err="1">
                    <a:latin typeface="Georgia" panose="02040502050405020303" pitchFamily="18" charset="0"/>
                  </a:rPr>
                  <a:t>there</a:t>
                </a:r>
                <a:r>
                  <a:rPr lang="it-IT" sz="8000" dirty="0">
                    <a:latin typeface="Georgia" panose="02040502050405020303" pitchFamily="18" charset="0"/>
                  </a:rPr>
                  <a:t> </a:t>
                </a:r>
                <a:r>
                  <a:rPr lang="it-IT" sz="8000" dirty="0" err="1">
                    <a:latin typeface="Georgia" panose="02040502050405020303" pitchFamily="18" charset="0"/>
                  </a:rPr>
                  <a:t>was</a:t>
                </a:r>
                <a:r>
                  <a:rPr lang="it-IT" sz="8000" dirty="0">
                    <a:latin typeface="Georgia" panose="02040502050405020303" pitchFamily="18" charset="0"/>
                  </a:rPr>
                  <a:t> a </a:t>
                </a:r>
                <a:r>
                  <a:rPr lang="it-IT" sz="8000" dirty="0" err="1">
                    <a:latin typeface="Georgia" panose="02040502050405020303" pitchFamily="18" charset="0"/>
                  </a:rPr>
                  <a:t>prefered</a:t>
                </a:r>
                <a:r>
                  <a:rPr lang="it-IT" sz="8000" dirty="0">
                    <a:latin typeface="Georgia" panose="02040502050405020303" pitchFamily="18" charset="0"/>
                  </a:rPr>
                  <a:t> </a:t>
                </a:r>
                <a:r>
                  <a:rPr lang="it-IT" sz="8000" dirty="0" err="1">
                    <a:latin typeface="Georgia" panose="02040502050405020303" pitchFamily="18" charset="0"/>
                  </a:rPr>
                  <a:t>direction</a:t>
                </a:r>
                <a:r>
                  <a:rPr lang="it-IT" sz="8000" dirty="0">
                    <a:latin typeface="Georgia" panose="02040502050405020303" pitchFamily="18" charset="0"/>
                  </a:rPr>
                  <a:t> or </a:t>
                </a:r>
                <a:r>
                  <a:rPr lang="it-IT" sz="8000" dirty="0" err="1">
                    <a:latin typeface="Georgia" panose="02040502050405020303" pitchFamily="18" charset="0"/>
                  </a:rPr>
                  <a:t>not</a:t>
                </a:r>
                <a:r>
                  <a:rPr lang="it-IT" sz="8000" dirty="0">
                    <a:latin typeface="Georgia" panose="02040502050405020303" pitchFamily="18" charset="0"/>
                  </a:rPr>
                  <a:t>.</a:t>
                </a: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it-IT" sz="8000" dirty="0">
                    <a:latin typeface="Georgia" panose="02040502050405020303" pitchFamily="18" charset="0"/>
                  </a:rPr>
                  <a:t>The gamma rays </a:t>
                </a:r>
                <a:r>
                  <a:rPr lang="it-IT" sz="8000" dirty="0" err="1">
                    <a:latin typeface="Georgia" panose="02040502050405020303" pitchFamily="18" charset="0"/>
                  </a:rPr>
                  <a:t>emission</a:t>
                </a:r>
                <a:r>
                  <a:rPr lang="it-IT" sz="8000" dirty="0">
                    <a:latin typeface="Georgia" panose="02040502050405020303" pitchFamily="18" charset="0"/>
                  </a:rPr>
                  <a:t> </a:t>
                </a:r>
                <a:r>
                  <a:rPr lang="it-IT" sz="8000" dirty="0" err="1">
                    <a:latin typeface="Georgia" panose="02040502050405020303" pitchFamily="18" charset="0"/>
                  </a:rPr>
                  <a:t>is</a:t>
                </a:r>
                <a:r>
                  <a:rPr lang="it-IT" sz="8000" dirty="0">
                    <a:latin typeface="Georgia" panose="02040502050405020303" pitchFamily="18" charset="0"/>
                  </a:rPr>
                  <a:t> an </a:t>
                </a:r>
                <a:r>
                  <a:rPr lang="it-IT" sz="8000" dirty="0" err="1">
                    <a:latin typeface="Georgia" panose="02040502050405020303" pitchFamily="18" charset="0"/>
                  </a:rPr>
                  <a:t>electromagnetic</a:t>
                </a:r>
                <a:r>
                  <a:rPr lang="it-IT" sz="8000" dirty="0">
                    <a:latin typeface="Georgia" panose="02040502050405020303" pitchFamily="18" charset="0"/>
                  </a:rPr>
                  <a:t> </a:t>
                </a:r>
                <a:r>
                  <a:rPr lang="it-IT" sz="8000" dirty="0" err="1">
                    <a:latin typeface="Georgia" panose="02040502050405020303" pitchFamily="18" charset="0"/>
                  </a:rPr>
                  <a:t>process</a:t>
                </a:r>
                <a:r>
                  <a:rPr lang="it-IT" sz="8000" dirty="0">
                    <a:latin typeface="Georgia" panose="02040502050405020303" pitchFamily="18" charset="0"/>
                  </a:rPr>
                  <a:t> so </a:t>
                </a:r>
                <a:r>
                  <a:rPr lang="it-IT" sz="8000" dirty="0" err="1">
                    <a:latin typeface="Georgia" panose="02040502050405020303" pitchFamily="18" charset="0"/>
                  </a:rPr>
                  <a:t>we</a:t>
                </a:r>
                <a:r>
                  <a:rPr lang="it-IT" sz="8000" dirty="0">
                    <a:latin typeface="Georgia" panose="02040502050405020303" pitchFamily="18" charset="0"/>
                  </a:rPr>
                  <a:t> know </a:t>
                </a:r>
                <a:r>
                  <a:rPr lang="it-IT" sz="8000" dirty="0" err="1">
                    <a:latin typeface="Georgia" panose="02040502050405020303" pitchFamily="18" charset="0"/>
                  </a:rPr>
                  <a:t>that</a:t>
                </a:r>
                <a:r>
                  <a:rPr lang="it-IT" sz="8000" dirty="0">
                    <a:latin typeface="Georgia" panose="02040502050405020303" pitchFamily="18" charset="0"/>
                  </a:rPr>
                  <a:t> </a:t>
                </a:r>
                <a:r>
                  <a:rPr lang="it-IT" sz="8000" dirty="0" err="1">
                    <a:latin typeface="Georgia" panose="02040502050405020303" pitchFamily="18" charset="0"/>
                  </a:rPr>
                  <a:t>there</a:t>
                </a:r>
                <a:r>
                  <a:rPr lang="it-IT" sz="8000" dirty="0">
                    <a:latin typeface="Georgia" panose="02040502050405020303" pitchFamily="18" charset="0"/>
                  </a:rPr>
                  <a:t> </a:t>
                </a:r>
                <a:r>
                  <a:rPr lang="it-IT" sz="8000" dirty="0" err="1">
                    <a:latin typeface="Georgia" panose="02040502050405020303" pitchFamily="18" charset="0"/>
                  </a:rPr>
                  <a:t>is</a:t>
                </a:r>
                <a:r>
                  <a:rPr lang="it-IT" sz="8000" dirty="0">
                    <a:latin typeface="Georgia" panose="02040502050405020303" pitchFamily="18" charset="0"/>
                  </a:rPr>
                  <a:t> </a:t>
                </a:r>
                <a:r>
                  <a:rPr lang="it-IT" sz="8000" dirty="0" err="1">
                    <a:latin typeface="Georgia" panose="02040502050405020303" pitchFamily="18" charset="0"/>
                  </a:rPr>
                  <a:t>not</a:t>
                </a:r>
                <a:r>
                  <a:rPr lang="it-IT" sz="8000" dirty="0">
                    <a:latin typeface="Georgia" panose="02040502050405020303" pitchFamily="18" charset="0"/>
                  </a:rPr>
                  <a:t> a </a:t>
                </a:r>
                <a:r>
                  <a:rPr lang="it-IT" sz="8000" dirty="0" err="1">
                    <a:latin typeface="Georgia" panose="02040502050405020303" pitchFamily="18" charset="0"/>
                  </a:rPr>
                  <a:t>preferred</a:t>
                </a:r>
                <a:r>
                  <a:rPr lang="it-IT" sz="8000" dirty="0">
                    <a:latin typeface="Georgia" panose="02040502050405020303" pitchFamily="18" charset="0"/>
                  </a:rPr>
                  <a:t> </a:t>
                </a:r>
                <a:r>
                  <a:rPr lang="it-IT" sz="8000" dirty="0" err="1">
                    <a:latin typeface="Georgia" panose="02040502050405020303" pitchFamily="18" charset="0"/>
                  </a:rPr>
                  <a:t>direction</a:t>
                </a:r>
                <a:r>
                  <a:rPr lang="it-IT" sz="8000" dirty="0">
                    <a:latin typeface="Georgia" panose="02040502050405020303" pitchFamily="18" charset="0"/>
                  </a:rPr>
                  <a:t>. </a:t>
                </a:r>
                <a:r>
                  <a:rPr lang="it-IT" sz="8000" dirty="0" err="1">
                    <a:latin typeface="Georgia" panose="02040502050405020303" pitchFamily="18" charset="0"/>
                  </a:rPr>
                  <a:t>Comparing</a:t>
                </a:r>
                <a:r>
                  <a:rPr lang="it-IT" sz="8000" dirty="0">
                    <a:latin typeface="Georgia" panose="02040502050405020303" pitchFamily="18" charset="0"/>
                  </a:rPr>
                  <a:t> the rate of </a:t>
                </a:r>
                <a:r>
                  <a:rPr lang="it-IT" sz="8000" dirty="0" err="1">
                    <a:latin typeface="Georgia" panose="02040502050405020303" pitchFamily="18" charset="0"/>
                  </a:rPr>
                  <a:t>emission</a:t>
                </a:r>
                <a:r>
                  <a:rPr lang="it-IT" sz="8000" dirty="0">
                    <a:latin typeface="Georgia" panose="02040502050405020303" pitchFamily="18" charset="0"/>
                  </a:rPr>
                  <a:t> of the </a:t>
                </a:r>
                <a:r>
                  <a:rPr lang="it-IT" sz="8000" dirty="0" err="1">
                    <a:latin typeface="Georgia" panose="02040502050405020303" pitchFamily="18" charset="0"/>
                  </a:rPr>
                  <a:t>electrons</a:t>
                </a:r>
                <a:r>
                  <a:rPr lang="it-IT" sz="8000" dirty="0">
                    <a:latin typeface="Georgia" panose="02040502050405020303" pitchFamily="18" charset="0"/>
                  </a:rPr>
                  <a:t> and of the gamma rays </a:t>
                </a:r>
                <a:r>
                  <a:rPr lang="it-IT" sz="8000" dirty="0" err="1">
                    <a:latin typeface="Georgia" panose="02040502050405020303" pitchFamily="18" charset="0"/>
                  </a:rPr>
                  <a:t>showed</a:t>
                </a:r>
                <a:r>
                  <a:rPr lang="it-IT" sz="8000" dirty="0">
                    <a:latin typeface="Georgia" panose="02040502050405020303" pitchFamily="18" charset="0"/>
                  </a:rPr>
                  <a:t> an </a:t>
                </a:r>
                <a:r>
                  <a:rPr lang="it-IT" sz="8000" dirty="0" err="1">
                    <a:latin typeface="Georgia" panose="02040502050405020303" pitchFamily="18" charset="0"/>
                  </a:rPr>
                  <a:t>evident</a:t>
                </a:r>
                <a:r>
                  <a:rPr lang="it-IT" sz="8000" dirty="0">
                    <a:latin typeface="Georgia" panose="02040502050405020303" pitchFamily="18" charset="0"/>
                  </a:rPr>
                  <a:t> </a:t>
                </a:r>
                <a:r>
                  <a:rPr lang="it-IT" sz="8000" dirty="0" err="1">
                    <a:latin typeface="Georgia" panose="02040502050405020303" pitchFamily="18" charset="0"/>
                  </a:rPr>
                  <a:t>difference</a:t>
                </a:r>
                <a:r>
                  <a:rPr lang="it-IT" sz="8000" dirty="0">
                    <a:latin typeface="Georgia" panose="02040502050405020303" pitchFamily="18" charset="0"/>
                  </a:rPr>
                  <a:t> </a:t>
                </a:r>
                <a:r>
                  <a:rPr lang="it-IT" sz="8000" dirty="0" err="1">
                    <a:latin typeface="Georgia" panose="02040502050405020303" pitchFamily="18" charset="0"/>
                  </a:rPr>
                  <a:t>between</a:t>
                </a:r>
                <a:r>
                  <a:rPr lang="it-IT" sz="8000" dirty="0">
                    <a:latin typeface="Georgia" panose="02040502050405020303" pitchFamily="18" charset="0"/>
                  </a:rPr>
                  <a:t> the </a:t>
                </a:r>
                <a:r>
                  <a:rPr lang="it-IT" sz="8000" dirty="0" err="1">
                    <a:latin typeface="Georgia" panose="02040502050405020303" pitchFamily="18" charset="0"/>
                  </a:rPr>
                  <a:t>two</a:t>
                </a:r>
                <a:r>
                  <a:rPr lang="it-IT" sz="8000" dirty="0">
                    <a:latin typeface="Georgia" panose="02040502050405020303" pitchFamily="18" charset="0"/>
                  </a:rPr>
                  <a:t> </a:t>
                </a:r>
                <a:r>
                  <a:rPr lang="it-IT" sz="8000" dirty="0" err="1">
                    <a:latin typeface="Georgia" panose="02040502050405020303" pitchFamily="18" charset="0"/>
                  </a:rPr>
                  <a:t>processes</a:t>
                </a:r>
                <a:r>
                  <a:rPr lang="it-IT" sz="8000" dirty="0">
                    <a:latin typeface="Georgia" panose="02040502050405020303" pitchFamily="18" charset="0"/>
                  </a:rPr>
                  <a:t> and so </a:t>
                </a:r>
                <a:r>
                  <a:rPr lang="it-IT" sz="8000" dirty="0" err="1">
                    <a:latin typeface="Georgia" panose="02040502050405020303" pitchFamily="18" charset="0"/>
                  </a:rPr>
                  <a:t>parity</a:t>
                </a:r>
                <a:r>
                  <a:rPr lang="it-IT" sz="8000" dirty="0">
                    <a:latin typeface="Georgia" panose="02040502050405020303" pitchFamily="18" charset="0"/>
                  </a:rPr>
                  <a:t> </a:t>
                </a:r>
                <a:r>
                  <a:rPr lang="it-IT" sz="8000" dirty="0" err="1">
                    <a:latin typeface="Georgia" panose="02040502050405020303" pitchFamily="18" charset="0"/>
                  </a:rPr>
                  <a:t>violation</a:t>
                </a:r>
                <a:r>
                  <a:rPr lang="it-IT" sz="8000" dirty="0">
                    <a:latin typeface="Georgia" panose="02040502050405020303" pitchFamily="18" charset="0"/>
                  </a:rPr>
                  <a:t> in the </a:t>
                </a:r>
                <a:r>
                  <a:rPr lang="it-IT" sz="8000" dirty="0" err="1">
                    <a:latin typeface="Georgia" panose="02040502050405020303" pitchFamily="18" charset="0"/>
                  </a:rPr>
                  <a:t>weak</a:t>
                </a:r>
                <a:r>
                  <a:rPr lang="it-IT" sz="8000" dirty="0">
                    <a:latin typeface="Georgia" panose="02040502050405020303" pitchFamily="18" charset="0"/>
                  </a:rPr>
                  <a:t> interaction. </a:t>
                </a:r>
              </a:p>
              <a:p>
                <a:pPr marL="0" indent="0">
                  <a:buNone/>
                </a:pPr>
                <a:r>
                  <a:rPr lang="it-IT" sz="8000" dirty="0">
                    <a:latin typeface="Georgia" panose="02040502050405020303" pitchFamily="18" charset="0"/>
                  </a:rPr>
                  <a:t> </a:t>
                </a:r>
              </a:p>
              <a:p>
                <a:pPr marL="0" indent="0">
                  <a:buNone/>
                </a:pPr>
                <a:endParaRPr lang="it-IT" sz="2000" dirty="0"/>
              </a:p>
              <a:p>
                <a:pPr marL="0" indent="0">
                  <a:buNone/>
                </a:pPr>
                <a:endParaRPr lang="it-IT" sz="2000" dirty="0"/>
              </a:p>
              <a:p>
                <a:pPr marL="0" indent="0">
                  <a:buNone/>
                </a:pPr>
                <a:endParaRPr lang="it-IT" sz="2000" dirty="0"/>
              </a:p>
              <a:p>
                <a:pPr marL="0" indent="0">
                  <a:buNone/>
                </a:pPr>
                <a:endParaRPr lang="it-IT" sz="2000" dirty="0"/>
              </a:p>
              <a:p>
                <a:pPr marL="0" indent="0">
                  <a:buNone/>
                </a:pPr>
                <a:r>
                  <a:rPr lang="it-IT" sz="2000" dirty="0"/>
                  <a:t> </a:t>
                </a:r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C473CBDB-E889-3809-F6A8-615F5AB8E0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36397" y="2418409"/>
                <a:ext cx="9688296" cy="3454358"/>
              </a:xfrm>
              <a:blipFill>
                <a:blip r:embed="rId2"/>
                <a:stretch>
                  <a:fillRect l="-629" t="-1237" r="-629" b="-1201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>
            <a:extLst>
              <a:ext uri="{FF2B5EF4-FFF2-40B4-BE49-F238E27FC236}">
                <a16:creationId xmlns:a16="http://schemas.microsoft.com/office/drawing/2014/main" id="{347DAAD5-B776-1F5D-9F3C-0F78C407F8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B0D72B1-266D-8884-A625-9818BA9116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045D695-63F9-0121-8583-1F6144664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0D4B-B431-43B7-8A8C-20DBC589670C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2696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0C2E91-CE19-F8AA-D9D4-A346FF08EE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966CFB2E-C35F-0063-75D8-037925312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B8A6559-EE4A-1C3A-3AB5-755B66D85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1"/>
            <a:ext cx="9688296" cy="1642969"/>
          </a:xfrm>
        </p:spPr>
        <p:txBody>
          <a:bodyPr anchor="b">
            <a:normAutofit/>
          </a:bodyPr>
          <a:lstStyle/>
          <a:p>
            <a:r>
              <a:rPr lang="it-IT" sz="4000" dirty="0">
                <a:latin typeface="Georgia" panose="02040502050405020303" pitchFamily="18" charset="0"/>
              </a:rPr>
              <a:t>A new vertex   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98D38A-AA8C-2E10-B78B-772012EB1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397" y="2418409"/>
            <a:ext cx="9688296" cy="3454358"/>
          </a:xfrm>
        </p:spPr>
        <p:txBody>
          <a:bodyPr anchor="t">
            <a:normAutofit/>
          </a:bodyPr>
          <a:lstStyle/>
          <a:p>
            <a:pPr marL="0" indent="0" algn="just">
              <a:buNone/>
            </a:pPr>
            <a:r>
              <a:rPr lang="it-IT" sz="2000" dirty="0">
                <a:latin typeface="Georgia" panose="02040502050405020303" pitchFamily="18" charset="0"/>
              </a:rPr>
              <a:t>To express the </a:t>
            </a:r>
            <a:r>
              <a:rPr lang="it-IT" sz="2000" dirty="0" err="1">
                <a:latin typeface="Georgia" panose="02040502050405020303" pitchFamily="18" charset="0"/>
              </a:rPr>
              <a:t>weak</a:t>
            </a:r>
            <a:r>
              <a:rPr lang="it-IT" sz="2000" dirty="0">
                <a:latin typeface="Georgia" panose="02040502050405020303" pitchFamily="18" charset="0"/>
              </a:rPr>
              <a:t> interaction </a:t>
            </a:r>
            <a:r>
              <a:rPr lang="it-IT" sz="2000" dirty="0" err="1">
                <a:latin typeface="Georgia" panose="02040502050405020303" pitchFamily="18" charset="0"/>
              </a:rPr>
              <a:t>we</a:t>
            </a:r>
            <a:r>
              <a:rPr lang="it-IT" sz="2000" dirty="0">
                <a:latin typeface="Georgia" panose="02040502050405020303" pitchFamily="18" charset="0"/>
              </a:rPr>
              <a:t> </a:t>
            </a:r>
            <a:r>
              <a:rPr lang="it-IT" sz="2000" dirty="0" err="1">
                <a:latin typeface="Georgia" panose="02040502050405020303" pitchFamily="18" charset="0"/>
              </a:rPr>
              <a:t>need</a:t>
            </a:r>
            <a:r>
              <a:rPr lang="it-IT" sz="2000" dirty="0">
                <a:latin typeface="Georgia" panose="02040502050405020303" pitchFamily="18" charset="0"/>
              </a:rPr>
              <a:t> a new </a:t>
            </a:r>
            <a:r>
              <a:rPr lang="it-IT" sz="2000" dirty="0" err="1">
                <a:latin typeface="Georgia" panose="02040502050405020303" pitchFamily="18" charset="0"/>
              </a:rPr>
              <a:t>combination</a:t>
            </a:r>
            <a:r>
              <a:rPr lang="it-IT" sz="2000" dirty="0">
                <a:latin typeface="Georgia" panose="02040502050405020303" pitchFamily="18" charset="0"/>
              </a:rPr>
              <a:t> of </a:t>
            </a:r>
            <a:r>
              <a:rPr lang="it-IT" sz="2000" dirty="0" err="1">
                <a:latin typeface="Georgia" panose="02040502050405020303" pitchFamily="18" charset="0"/>
              </a:rPr>
              <a:t>two</a:t>
            </a:r>
            <a:r>
              <a:rPr lang="it-IT" sz="2000" dirty="0">
                <a:latin typeface="Georgia" panose="02040502050405020303" pitchFamily="18" charset="0"/>
              </a:rPr>
              <a:t> </a:t>
            </a:r>
            <a:r>
              <a:rPr lang="it-IT" sz="2000" dirty="0" err="1">
                <a:latin typeface="Georgia" panose="02040502050405020303" pitchFamily="18" charset="0"/>
              </a:rPr>
              <a:t>spinors</a:t>
            </a:r>
            <a:r>
              <a:rPr lang="it-IT" sz="2000" dirty="0">
                <a:latin typeface="Georgia" panose="02040502050405020303" pitchFamily="18" charset="0"/>
              </a:rPr>
              <a:t> with a </a:t>
            </a:r>
            <a:r>
              <a:rPr lang="it-IT" sz="2000" i="1" dirty="0">
                <a:latin typeface="Georgia" panose="02040502050405020303" pitchFamily="18" charset="0"/>
              </a:rPr>
              <a:t>4x4 </a:t>
            </a:r>
            <a:r>
              <a:rPr lang="it-IT" sz="2000" dirty="0" err="1">
                <a:latin typeface="Georgia" panose="02040502050405020303" pitchFamily="18" charset="0"/>
              </a:rPr>
              <a:t>matrix</a:t>
            </a:r>
            <a:r>
              <a:rPr lang="it-IT" sz="2000" dirty="0">
                <a:latin typeface="Georgia" panose="02040502050405020303" pitchFamily="18" charset="0"/>
              </a:rPr>
              <a:t> </a:t>
            </a:r>
            <a:r>
              <a:rPr lang="it-IT" sz="2000" dirty="0" err="1">
                <a:latin typeface="Georgia" panose="02040502050405020303" pitchFamily="18" charset="0"/>
              </a:rPr>
              <a:t>fullfilling</a:t>
            </a:r>
            <a:r>
              <a:rPr lang="it-IT" sz="2000" dirty="0">
                <a:latin typeface="Georgia" panose="02040502050405020303" pitchFamily="18" charset="0"/>
              </a:rPr>
              <a:t> the </a:t>
            </a:r>
            <a:r>
              <a:rPr lang="it-IT" sz="2000" dirty="0" err="1">
                <a:latin typeface="Georgia" panose="02040502050405020303" pitchFamily="18" charset="0"/>
              </a:rPr>
              <a:t>conditions</a:t>
            </a:r>
            <a:r>
              <a:rPr lang="it-IT" sz="2000" dirty="0">
                <a:latin typeface="Georgia" panose="02040502050405020303" pitchFamily="18" charset="0"/>
              </a:rPr>
              <a:t>:</a:t>
            </a:r>
          </a:p>
          <a:p>
            <a:pPr algn="just">
              <a:lnSpc>
                <a:spcPct val="160000"/>
              </a:lnSpc>
            </a:pPr>
            <a:r>
              <a:rPr lang="it-IT" sz="2000" dirty="0" err="1">
                <a:latin typeface="Georgia" panose="02040502050405020303" pitchFamily="18" charset="0"/>
              </a:rPr>
              <a:t>Parity</a:t>
            </a:r>
            <a:r>
              <a:rPr lang="it-IT" sz="2000" dirty="0">
                <a:latin typeface="Georgia" panose="02040502050405020303" pitchFamily="18" charset="0"/>
              </a:rPr>
              <a:t> </a:t>
            </a:r>
            <a:r>
              <a:rPr lang="it-IT" sz="2000" dirty="0" err="1">
                <a:latin typeface="Georgia" panose="02040502050405020303" pitchFamily="18" charset="0"/>
              </a:rPr>
              <a:t>violation</a:t>
            </a:r>
            <a:r>
              <a:rPr lang="it-IT" sz="2000" dirty="0">
                <a:latin typeface="Georgia" panose="02040502050405020303" pitchFamily="18" charset="0"/>
              </a:rPr>
              <a:t> </a:t>
            </a:r>
          </a:p>
          <a:p>
            <a:pPr algn="just"/>
            <a:r>
              <a:rPr lang="it-IT" sz="2000" dirty="0">
                <a:latin typeface="Georgia" panose="02040502050405020303" pitchFamily="18" charset="0"/>
              </a:rPr>
              <a:t>Lorentz </a:t>
            </a:r>
            <a:r>
              <a:rPr lang="it-IT" sz="2000" dirty="0" err="1">
                <a:latin typeface="Georgia" panose="02040502050405020303" pitchFamily="18" charset="0"/>
              </a:rPr>
              <a:t>invariance</a:t>
            </a:r>
            <a:r>
              <a:rPr lang="it-IT" sz="2000" dirty="0">
                <a:latin typeface="Georgia" panose="02040502050405020303" pitchFamily="18" charset="0"/>
              </a:rPr>
              <a:t> </a:t>
            </a:r>
          </a:p>
          <a:p>
            <a:pPr marL="0" indent="0" algn="just">
              <a:buNone/>
            </a:pPr>
            <a:endParaRPr lang="it-IT" sz="2000" dirty="0">
              <a:latin typeface="Georgia" panose="02040502050405020303" pitchFamily="18" charset="0"/>
            </a:endParaRPr>
          </a:p>
          <a:p>
            <a:pPr marL="0" indent="0" algn="just">
              <a:buNone/>
            </a:pPr>
            <a:r>
              <a:rPr lang="it-IT" sz="2000" dirty="0" err="1">
                <a:latin typeface="Georgia" panose="02040502050405020303" pitchFamily="18" charset="0"/>
              </a:rPr>
              <a:t>There</a:t>
            </a:r>
            <a:r>
              <a:rPr lang="it-IT" sz="2000" dirty="0">
                <a:latin typeface="Georgia" panose="02040502050405020303" pitchFamily="18" charset="0"/>
              </a:rPr>
              <a:t> are </a:t>
            </a:r>
            <a:r>
              <a:rPr lang="it-IT" sz="2000" dirty="0" err="1">
                <a:latin typeface="Georgia" panose="02040502050405020303" pitchFamily="18" charset="0"/>
              </a:rPr>
              <a:t>only</a:t>
            </a:r>
            <a:r>
              <a:rPr lang="it-IT" sz="2000" dirty="0">
                <a:latin typeface="Georgia" panose="02040502050405020303" pitchFamily="18" charset="0"/>
              </a:rPr>
              <a:t> 5 </a:t>
            </a:r>
            <a:r>
              <a:rPr lang="it-IT" sz="2000" dirty="0" err="1">
                <a:latin typeface="Georgia" panose="02040502050405020303" pitchFamily="18" charset="0"/>
              </a:rPr>
              <a:t>possible</a:t>
            </a:r>
            <a:r>
              <a:rPr lang="it-IT" sz="2000" dirty="0">
                <a:latin typeface="Georgia" panose="02040502050405020303" pitchFamily="18" charset="0"/>
              </a:rPr>
              <a:t> </a:t>
            </a:r>
            <a:r>
              <a:rPr lang="it-IT" sz="2000" dirty="0" err="1">
                <a:latin typeface="Georgia" panose="02040502050405020303" pitchFamily="18" charset="0"/>
              </a:rPr>
              <a:t>combinations</a:t>
            </a:r>
            <a:r>
              <a:rPr lang="it-IT" sz="2000" dirty="0">
                <a:latin typeface="Georgia" panose="02040502050405020303" pitchFamily="18" charset="0"/>
              </a:rPr>
              <a:t> of Dirac </a:t>
            </a:r>
            <a:r>
              <a:rPr lang="it-IT" sz="2000" dirty="0" err="1">
                <a:latin typeface="Georgia" panose="02040502050405020303" pitchFamily="18" charset="0"/>
              </a:rPr>
              <a:t>matrices</a:t>
            </a:r>
            <a:r>
              <a:rPr lang="it-IT" sz="2000" dirty="0">
                <a:latin typeface="Georgia" panose="02040502050405020303" pitchFamily="18" charset="0"/>
              </a:rPr>
              <a:t> in </a:t>
            </a:r>
            <a:r>
              <a:rPr lang="it-IT" sz="2000" dirty="0" err="1">
                <a:latin typeface="Georgia" panose="02040502050405020303" pitchFamily="18" charset="0"/>
              </a:rPr>
              <a:t>accordance</a:t>
            </a:r>
            <a:r>
              <a:rPr lang="it-IT" sz="2000" dirty="0">
                <a:latin typeface="Georgia" panose="02040502050405020303" pitchFamily="18" charset="0"/>
              </a:rPr>
              <a:t> with </a:t>
            </a:r>
            <a:r>
              <a:rPr lang="it-IT" sz="2000" dirty="0" err="1">
                <a:latin typeface="Georgia" panose="02040502050405020303" pitchFamily="18" charset="0"/>
              </a:rPr>
              <a:t>that</a:t>
            </a:r>
            <a:r>
              <a:rPr lang="it-IT" sz="2000" dirty="0">
                <a:latin typeface="Georgia" panose="02040502050405020303" pitchFamily="18" charset="0"/>
              </a:rPr>
              <a:t> and </a:t>
            </a:r>
            <a:r>
              <a:rPr lang="it-IT" sz="2000" dirty="0" err="1">
                <a:latin typeface="Georgia" panose="02040502050405020303" pitchFamily="18" charset="0"/>
              </a:rPr>
              <a:t>these</a:t>
            </a:r>
            <a:r>
              <a:rPr lang="it-IT" sz="2000" dirty="0">
                <a:latin typeface="Georgia" panose="02040502050405020303" pitchFamily="18" charset="0"/>
              </a:rPr>
              <a:t> are </a:t>
            </a:r>
            <a:r>
              <a:rPr lang="it-IT" sz="2000" dirty="0" err="1">
                <a:latin typeface="Georgia" panose="02040502050405020303" pitchFamily="18" charset="0"/>
              </a:rPr>
              <a:t>called</a:t>
            </a:r>
            <a:r>
              <a:rPr lang="it-IT" sz="2000" dirty="0">
                <a:latin typeface="Georgia" panose="02040502050405020303" pitchFamily="18" charset="0"/>
              </a:rPr>
              <a:t> </a:t>
            </a:r>
            <a:r>
              <a:rPr lang="it-IT" sz="2000" dirty="0" err="1">
                <a:latin typeface="Georgia" panose="02040502050405020303" pitchFamily="18" charset="0"/>
              </a:rPr>
              <a:t>bilinear</a:t>
            </a:r>
            <a:r>
              <a:rPr lang="it-IT" sz="2000" dirty="0">
                <a:latin typeface="Georgia" panose="02040502050405020303" pitchFamily="18" charset="0"/>
              </a:rPr>
              <a:t> </a:t>
            </a:r>
            <a:r>
              <a:rPr lang="it-IT" sz="2000" dirty="0" err="1">
                <a:latin typeface="Georgia" panose="02040502050405020303" pitchFamily="18" charset="0"/>
              </a:rPr>
              <a:t>covariants</a:t>
            </a:r>
            <a:r>
              <a:rPr lang="it-IT" sz="2000" dirty="0">
                <a:latin typeface="Georgia" panose="02040502050405020303" pitchFamily="18" charset="0"/>
              </a:rPr>
              <a:t>. </a:t>
            </a:r>
          </a:p>
          <a:p>
            <a:pPr marL="0" indent="0">
              <a:buNone/>
            </a:pPr>
            <a:endParaRPr lang="it-IT" sz="2000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841472F-F6CD-4062-A447-2EAEA87578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5E70AE7-7715-7E74-CED9-8A258F4B96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628504E-799D-961B-049C-6CC525ADC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0D4B-B431-43B7-8A8C-20DBC589670C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9034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8E142C-75A6-49AD-0C85-319B08A3CB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2CA24D11-25C8-8D48-9758-C4EEC1325F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3B7B67B-4BA6-5B95-4D9C-7D40A88D1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1"/>
            <a:ext cx="9688296" cy="1642969"/>
          </a:xfrm>
        </p:spPr>
        <p:txBody>
          <a:bodyPr anchor="b">
            <a:normAutofit/>
          </a:bodyPr>
          <a:lstStyle/>
          <a:p>
            <a:r>
              <a:rPr lang="it-IT" sz="4000" dirty="0">
                <a:latin typeface="Georgia" panose="02040502050405020303" pitchFamily="18" charset="0"/>
              </a:rPr>
              <a:t>A new vertex  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A735C402-CB9A-9C2A-4AD9-46A4AE4F39B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36397" y="2418409"/>
                <a:ext cx="9688296" cy="3454358"/>
              </a:xfrm>
            </p:spPr>
            <p:txBody>
              <a:bodyPr anchor="t">
                <a:noAutofit/>
              </a:bodyPr>
              <a:lstStyle/>
              <a:p>
                <a:pPr marL="0" indent="0" algn="just">
                  <a:buNone/>
                </a:pPr>
                <a:r>
                  <a:rPr lang="it-IT" sz="2000" dirty="0">
                    <a:latin typeface="Georgia" panose="02040502050405020303" pitchFamily="18" charset="0"/>
                  </a:rPr>
                  <a:t>The </a:t>
                </a:r>
                <a:r>
                  <a:rPr lang="it-IT" sz="2000" dirty="0" err="1">
                    <a:latin typeface="Georgia" panose="02040502050405020303" pitchFamily="18" charset="0"/>
                  </a:rPr>
                  <a:t>most</a:t>
                </a:r>
                <a:r>
                  <a:rPr lang="it-IT" sz="2000" dirty="0">
                    <a:latin typeface="Georgia" panose="02040502050405020303" pitchFamily="18" charset="0"/>
                  </a:rPr>
                  <a:t> general </a:t>
                </a:r>
                <a:r>
                  <a:rPr lang="it-IT" sz="2000" dirty="0" err="1">
                    <a:latin typeface="Georgia" panose="02040502050405020303" pitchFamily="18" charset="0"/>
                  </a:rPr>
                  <a:t>combination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</a:rPr>
                  <a:t>respecting</a:t>
                </a:r>
                <a:r>
                  <a:rPr lang="it-IT" sz="2000" dirty="0">
                    <a:latin typeface="Georgia" panose="02040502050405020303" pitchFamily="18" charset="0"/>
                  </a:rPr>
                  <a:t> the </a:t>
                </a:r>
                <a:r>
                  <a:rPr lang="it-IT" sz="2000" dirty="0" err="1">
                    <a:latin typeface="Georgia" panose="02040502050405020303" pitchFamily="18" charset="0"/>
                  </a:rPr>
                  <a:t>conditions</a:t>
                </a:r>
                <a:r>
                  <a:rPr lang="it-IT" sz="2000" dirty="0">
                    <a:latin typeface="Georgia" panose="02040502050405020303" pitchFamily="18" charset="0"/>
                  </a:rPr>
                  <a:t> and </a:t>
                </a:r>
                <a:r>
                  <a:rPr lang="it-IT" sz="2000" dirty="0" err="1">
                    <a:latin typeface="Georgia" panose="02040502050405020303" pitchFamily="18" charset="0"/>
                  </a:rPr>
                  <a:t>fit</a:t>
                </a:r>
                <a:r>
                  <a:rPr lang="it-IT" sz="2000" dirty="0">
                    <a:latin typeface="Georgia" panose="02040502050405020303" pitchFamily="18" charset="0"/>
                  </a:rPr>
                  <a:t> to </a:t>
                </a:r>
                <a:r>
                  <a:rPr lang="it-IT" sz="2000" dirty="0" err="1">
                    <a:latin typeface="Georgia" panose="02040502050405020303" pitchFamily="18" charset="0"/>
                  </a:rPr>
                  <a:t>describe</a:t>
                </a:r>
                <a:r>
                  <a:rPr lang="it-IT" sz="2000" dirty="0">
                    <a:latin typeface="Georgia" panose="02040502050405020303" pitchFamily="18" charset="0"/>
                  </a:rPr>
                  <a:t> the </a:t>
                </a:r>
                <a:r>
                  <a:rPr lang="it-IT" sz="2000" dirty="0" err="1">
                    <a:latin typeface="Georgia" panose="02040502050405020303" pitchFamily="18" charset="0"/>
                  </a:rPr>
                  <a:t>weak</a:t>
                </a:r>
                <a:r>
                  <a:rPr lang="it-IT" sz="2000" dirty="0">
                    <a:latin typeface="Georgia" panose="02040502050405020303" pitchFamily="18" charset="0"/>
                  </a:rPr>
                  <a:t> interaction </a:t>
                </a:r>
                <a:r>
                  <a:rPr lang="it-IT" sz="2000" dirty="0" err="1">
                    <a:latin typeface="Georgia" panose="02040502050405020303" pitchFamily="18" charset="0"/>
                  </a:rPr>
                  <a:t>will</a:t>
                </a:r>
                <a:r>
                  <a:rPr lang="it-IT" sz="2000" dirty="0">
                    <a:latin typeface="Georgia" panose="02040502050405020303" pitchFamily="18" charset="0"/>
                  </a:rPr>
                  <a:t> be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it-IT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it-IT" sz="20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sub>
                        </m:sSub>
                        <m:r>
                          <a:rPr lang="it-IT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it-IT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sup>
                    </m:sSup>
                    <m:r>
                      <a:rPr lang="it-IT" sz="20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sSup>
                      <m:sSup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sup>
                    </m:sSup>
                    <m:sSup>
                      <m:sSup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</a:p>
              <a:p>
                <a:pPr marL="0" indent="0" algn="just">
                  <a:buNone/>
                </a:pPr>
                <a:endParaRPr lang="it-IT" sz="2000" dirty="0">
                  <a:latin typeface="Georgia" panose="02040502050405020303" pitchFamily="18" charset="0"/>
                </a:endParaRPr>
              </a:p>
              <a:p>
                <a:pPr marL="0" indent="0" algn="just">
                  <a:buNone/>
                </a:pPr>
                <a:r>
                  <a:rPr lang="it-IT" sz="2000" dirty="0" err="1">
                    <a:latin typeface="Georgia" panose="02040502050405020303" pitchFamily="18" charset="0"/>
                  </a:rPr>
                  <a:t>Where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</a:rPr>
                  <a:t>we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</a:rPr>
                  <a:t>have</a:t>
                </a:r>
                <a:r>
                  <a:rPr lang="it-IT" sz="2000" dirty="0">
                    <a:latin typeface="Georgia" panose="02040502050405020303" pitchFamily="18" charset="0"/>
                  </a:rPr>
                  <a:t> the sum of a </a:t>
                </a:r>
                <a:r>
                  <a:rPr lang="it-IT" sz="2000" dirty="0" err="1">
                    <a:latin typeface="Georgia" panose="02040502050405020303" pitchFamily="18" charset="0"/>
                  </a:rPr>
                  <a:t>vector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</a:rPr>
                  <a:t>term</a:t>
                </a:r>
                <a:r>
                  <a:rPr lang="it-IT" sz="2000" dirty="0">
                    <a:latin typeface="Georgia" panose="02040502050405020303" pitchFamily="18" charset="0"/>
                  </a:rPr>
                  <a:t> and an </a:t>
                </a:r>
                <a:r>
                  <a:rPr lang="it-IT" sz="2000" dirty="0" err="1">
                    <a:latin typeface="Georgia" panose="02040502050405020303" pitchFamily="18" charset="0"/>
                  </a:rPr>
                  <a:t>axial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</a:rPr>
                  <a:t>term</a:t>
                </a:r>
                <a:r>
                  <a:rPr lang="it-IT" sz="2000" dirty="0">
                    <a:latin typeface="Georgia" panose="02040502050405020303" pitchFamily="18" charset="0"/>
                  </a:rPr>
                  <a:t>, </a:t>
                </a:r>
                <a:r>
                  <a:rPr lang="it-IT" sz="2000" dirty="0" err="1">
                    <a:latin typeface="Georgia" panose="02040502050405020303" pitchFamily="18" charset="0"/>
                  </a:rPr>
                  <a:t>each</a:t>
                </a:r>
                <a:r>
                  <a:rPr lang="it-IT" sz="2000" dirty="0">
                    <a:latin typeface="Georgia" panose="02040502050405020303" pitchFamily="18" charset="0"/>
                  </a:rPr>
                  <a:t> with the </a:t>
                </a:r>
                <a:r>
                  <a:rPr lang="it-IT" sz="2000" dirty="0" err="1">
                    <a:latin typeface="Georgia" panose="02040502050405020303" pitchFamily="18" charset="0"/>
                  </a:rPr>
                  <a:t>respective</a:t>
                </a:r>
                <a:r>
                  <a:rPr lang="it-IT" sz="2000" dirty="0">
                    <a:latin typeface="Georgia" panose="02040502050405020303" pitchFamily="18" charset="0"/>
                  </a:rPr>
                  <a:t> weight,  and the </a:t>
                </a:r>
                <a:r>
                  <a:rPr lang="it-IT" sz="2000" dirty="0" err="1">
                    <a:latin typeface="Georgia" panose="02040502050405020303" pitchFamily="18" charset="0"/>
                  </a:rPr>
                  <a:t>matrix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it-IT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sz="2000" b="0" i="1" smtClean="0">
                        <a:latin typeface="Cambria Math" panose="02040503050406030204" pitchFamily="18" charset="0"/>
                      </a:rPr>
                      <m:t>𝑖</m:t>
                    </m:r>
                    <m:sSup>
                      <m:sSup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it-IT" sz="2000" b="0" dirty="0">
                    <a:latin typeface="Georgia" panose="02040502050405020303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it-IT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it-IT" sz="2000" b="0" i="0" smtClean="0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r>
                  <a:rPr lang="it-IT" sz="2000" dirty="0">
                    <a:latin typeface="Georgia" panose="02040502050405020303" pitchFamily="18" charset="0"/>
                  </a:rPr>
                  <a:t>So </a:t>
                </a:r>
                <a:r>
                  <a:rPr lang="it-IT" sz="2000" dirty="0" err="1">
                    <a:latin typeface="Georgia" panose="02040502050405020303" pitchFamily="18" charset="0"/>
                  </a:rPr>
                  <a:t>our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</a:rPr>
                  <a:t>current</a:t>
                </a:r>
                <a:r>
                  <a:rPr lang="it-IT" sz="2000" dirty="0">
                    <a:latin typeface="Georgia" panose="02040502050405020303" pitchFamily="18" charset="0"/>
                  </a:rPr>
                  <a:t> </a:t>
                </a:r>
                <a:r>
                  <a:rPr lang="it-IT" sz="2000" dirty="0" err="1">
                    <a:latin typeface="Georgia" panose="02040502050405020303" pitchFamily="18" charset="0"/>
                  </a:rPr>
                  <a:t>will</a:t>
                </a:r>
                <a:r>
                  <a:rPr lang="it-IT" sz="2000" dirty="0">
                    <a:latin typeface="Georgia" panose="02040502050405020303" pitchFamily="18" charset="0"/>
                  </a:rPr>
                  <a:t> be </a:t>
                </a:r>
              </a:p>
              <a:p>
                <a:pPr marL="0" indent="0" algn="just">
                  <a:buNone/>
                </a:pPr>
                <a:endParaRPr lang="it-IT" sz="2000" dirty="0">
                  <a:latin typeface="Georgia" panose="02040502050405020303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t-IT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  <m:r>
                            <a:rPr lang="it-IT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sup>
                      </m:sSup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sSup>
                        <m:s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sup>
                      </m:sSup>
                      <m:sSup>
                        <m:s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it-IT" sz="2000" dirty="0">
                  <a:latin typeface="Georgia" panose="02040502050405020303" pitchFamily="18" charset="0"/>
                </a:endParaRPr>
              </a:p>
              <a:p>
                <a:pPr marL="0" indent="0">
                  <a:buNone/>
                </a:pPr>
                <a:endParaRPr lang="it-IT" sz="2000" dirty="0"/>
              </a:p>
              <a:p>
                <a:pPr marL="0" indent="0">
                  <a:buNone/>
                </a:pPr>
                <a:r>
                  <a:rPr lang="it-IT" sz="2000" dirty="0"/>
                  <a:t> </a:t>
                </a:r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A735C402-CB9A-9C2A-4AD9-46A4AE4F39B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36397" y="2418409"/>
                <a:ext cx="9688296" cy="3454358"/>
              </a:xfrm>
              <a:blipFill>
                <a:blip r:embed="rId2"/>
                <a:stretch>
                  <a:fillRect l="-629" t="-2120" r="-62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>
            <a:extLst>
              <a:ext uri="{FF2B5EF4-FFF2-40B4-BE49-F238E27FC236}">
                <a16:creationId xmlns:a16="http://schemas.microsoft.com/office/drawing/2014/main" id="{9EF25EB8-0D61-02E5-AE54-0BB2E2871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E7092C6-0E71-43A2-4E19-5C2674DBF9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A1C362E-875B-AFBE-B96A-73ABCC9D2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0D4B-B431-43B7-8A8C-20DBC589670C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42164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10418</TotalTime>
  <Words>835</Words>
  <Application>Microsoft Office PowerPoint</Application>
  <PresentationFormat>Widescreen</PresentationFormat>
  <Paragraphs>124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0" baseType="lpstr">
      <vt:lpstr>Aptos</vt:lpstr>
      <vt:lpstr>Aptos Display</vt:lpstr>
      <vt:lpstr>Arial</vt:lpstr>
      <vt:lpstr>Cambria Math</vt:lpstr>
      <vt:lpstr>Georgia</vt:lpstr>
      <vt:lpstr>Tema di Office</vt:lpstr>
      <vt:lpstr>Parity violation in the weak interaction</vt:lpstr>
      <vt:lpstr>Table of contents </vt:lpstr>
      <vt:lpstr>Parity </vt:lpstr>
      <vt:lpstr>Parity </vt:lpstr>
      <vt:lpstr>Parity conservation in QED</vt:lpstr>
      <vt:lpstr>Parity conservation in QED  </vt:lpstr>
      <vt:lpstr>Wu experiment   </vt:lpstr>
      <vt:lpstr>A new vertex    </vt:lpstr>
      <vt:lpstr>A new vertex    </vt:lpstr>
      <vt:lpstr>A new vertex    </vt:lpstr>
      <vt:lpstr>A new vertex    </vt:lpstr>
      <vt:lpstr>A new vertex    </vt:lpstr>
      <vt:lpstr>Chiral structure of the weak interaction    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FEDERICA NASCA</dc:creator>
  <cp:lastModifiedBy>ELISABETTA NALDI</cp:lastModifiedBy>
  <cp:revision>2</cp:revision>
  <dcterms:created xsi:type="dcterms:W3CDTF">2025-04-24T10:27:27Z</dcterms:created>
  <dcterms:modified xsi:type="dcterms:W3CDTF">2025-05-01T16:09:39Z</dcterms:modified>
</cp:coreProperties>
</file>