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4" r:id="rId4"/>
    <p:sldId id="285" r:id="rId5"/>
    <p:sldId id="267" r:id="rId6"/>
    <p:sldId id="269" r:id="rId7"/>
    <p:sldId id="275" r:id="rId8"/>
    <p:sldId id="287" r:id="rId9"/>
    <p:sldId id="271" r:id="rId10"/>
    <p:sldId id="272" r:id="rId11"/>
    <p:sldId id="273" r:id="rId12"/>
    <p:sldId id="274" r:id="rId13"/>
    <p:sldId id="277" r:id="rId14"/>
    <p:sldId id="278" r:id="rId15"/>
    <p:sldId id="286" r:id="rId16"/>
    <p:sldId id="279" r:id="rId17"/>
    <p:sldId id="283" r:id="rId18"/>
    <p:sldId id="281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365"/>
    <a:srgbClr val="C1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5624E-A10F-423B-93DD-E3EBDBF30488}" type="datetimeFigureOut">
              <a:rPr lang="it-IT" smtClean="0"/>
              <a:t>29/04/2025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DFC11-C616-46C0-B917-9BB77EB2F3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08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B261E-7A3A-E023-EB50-E0CD1E06D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C51B9A-4A01-5B6F-BDFB-867F654E8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2AE113-592A-9D2F-A737-A48FAC8D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0A8C-752C-4FC3-8E24-9211DEE40B5C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0DF062-C2DA-94C0-E69A-0631897A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45CF58-1F61-8378-5B24-DC8E7561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074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E32B4A-A8D1-4895-DB6F-7CF6C615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5956D3-853E-5357-1DC7-3DC59EF3A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2A9024-8831-9EA4-C908-23765551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A76C-FCF6-487C-B45A-4A26254FB6DB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452286-8408-EF84-0BAB-BF2225FCF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E4D953-D755-2CB0-A2D4-8C28DBBB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7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52F771-4866-D14C-5B6D-C43575015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DBC402-1010-A8B0-0C20-D5C284B59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68480B-D70E-4268-C0C0-95AAB9AF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2FE-DF1B-40E5-BB71-350E719044FE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83EC2D-12B4-5F96-E39E-E56B9D33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56DD73-1A17-275F-85BE-D2691E87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62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CE172D-6C2A-3326-A1F6-40CB1861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5951F8-EC30-F9F6-8065-F09DBA452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FEDF56-8C69-6E43-9B0C-4AB48C47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18BA-18CC-4849-B28D-2E347CEB3562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C10AE7-4217-DC1E-B8B1-5E4D21AF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83495-596B-634E-6765-B724D9E4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346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2ECD3-FAA1-21B1-336B-B25D3C7B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AE7595-AB5E-6590-52C1-0F76F366E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B973D9-7E05-AE47-61F4-571068BE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0DE0-EA91-4D84-AC36-1210AE1A39A7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6B8586-5809-D68A-6733-7A201795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ED73E6-2CB3-6B2E-C64B-751802F6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738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A2D2A2-685E-7B48-6B77-B2A77E0E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C138EB-2AD1-AA74-A59F-54B2CF431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6434F0-CD23-F6DB-7523-D560C976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D6413E-0F44-B7EF-F9CE-2B7185C4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7C61-7063-4D31-97BF-33CCE8BC32DE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9065C9-5931-7E49-9384-D9E50D33B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4EEFF6-C546-3C38-DC4E-420FCE16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94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1358D-A979-0016-36DE-261005C24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5659D8-1F6D-659C-C425-B1FD352B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1D6996-2B99-64F0-E6D5-385A3E5A7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B3D89B-AB19-1868-7A82-40EEC651A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F02B62A-E573-4C7C-DAF5-FF682C40A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2C16AB-C0D8-1E67-5652-929BEC460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1CC3-9E8C-4475-966E-0F0165B3A44F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B3D06E-A6AE-8818-21E3-C4CDFE37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83FC6C-E4C1-0ED0-D214-3FDC6616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208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CEAEE-BEFA-C7AE-AA85-0CF44B7C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FC5AF7B-B662-E39E-1547-48B100F5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6E72-0844-4F00-A26F-D1DED51897D5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3D1819-7F81-8B0C-D17B-4D363728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FAFDA9-B009-ADB2-F431-C6FDB1ED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863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99306B4-ACD1-D21A-02FE-7BF3A35B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A59D-E4AD-4DEE-B0B9-BCDB96072FBF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C424DC-43BB-61C3-80A4-44EB07DD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61DB97-4D5A-DCF6-55C3-7300C8A9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6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F63350-9226-CEE4-F99A-0266ACFD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97CB7E-2CAF-A3F4-1F3A-97C2435B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9E8C08-2C91-4988-084C-2891FCC3D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AFAB58-A518-BCF9-C3C2-7237D705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214-C59E-475F-98F6-324B28D26CCC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44312F-04C2-AD9F-6761-459E77B0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55A62E-A28C-2869-1444-EB450549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034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DADC2-ED5A-FBC4-0AB7-90E808AA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B772DAF-2715-CBEA-60E7-E51D13DFA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D8E58D-01EF-6C2E-7393-44F07D5B5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E56B54-1102-F18E-42B5-ACAA7F98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822-0C19-4318-96FA-490026F8B198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092823-73FA-D607-041C-C8AAE484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A74B29-F81C-6C49-632F-C55DBA7F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658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DBCCD08-76AF-ED34-8914-EEBA91D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7CCD0C-3672-5062-6981-92D54C2D1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9070A7-8B20-4500-6B9E-B4D317910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09B2F4-3C9D-41CD-99D0-CB4C23FA10FB}" type="datetime1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EE6BD1-BC7E-64B9-A5ED-DFF770D84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939EA2-C660-56E8-D854-837EB50D8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2085CE-500E-4EAD-8BDD-4D1EE6B07A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233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Ambrosino%20(appunti%20Di%20Fraia)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0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01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grpSp>
        <p:nvGrpSpPr>
          <p:cNvPr id="202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/>
            </a:p>
          </p:txBody>
        </p:sp>
        <p:sp>
          <p:nvSpPr>
            <p:cNvPr id="203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/>
            </a:p>
          </p:txBody>
        </p:sp>
        <p:sp>
          <p:nvSpPr>
            <p:cNvPr id="204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/>
            </a:p>
          </p:txBody>
        </p:sp>
        <p:sp>
          <p:nvSpPr>
            <p:cNvPr id="205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/>
            </a:p>
          </p:txBody>
        </p:sp>
        <p:sp>
          <p:nvSpPr>
            <p:cNvPr id="206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noProof="0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4AFBD7A-DB8C-99C7-C867-47C3D4A2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GB" sz="5200" b="1" noProof="0" dirty="0">
                <a:solidFill>
                  <a:schemeClr val="tx2"/>
                </a:solidFill>
              </a:rPr>
              <a:t>Symmetries and quark model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0A7C22-D7FB-8CCD-7972-2CBB83113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  <a:ln cap="sq"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GB" noProof="0" dirty="0">
                <a:solidFill>
                  <a:schemeClr val="tx2"/>
                </a:solidFill>
              </a:rPr>
              <a:t>Elisabetta Naldi</a:t>
            </a:r>
          </a:p>
          <a:p>
            <a:r>
              <a:rPr lang="en-GB" noProof="0" dirty="0">
                <a:solidFill>
                  <a:schemeClr val="tx2"/>
                </a:solidFill>
              </a:rPr>
              <a:t>May 2, 2025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07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08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800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grpSp>
        <p:nvGrpSpPr>
          <p:cNvPr id="20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21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1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1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800" noProof="0" dirty="0"/>
            </a:p>
          </p:txBody>
        </p:sp>
        <p:sp>
          <p:nvSpPr>
            <p:cNvPr id="21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677F17-924D-63CE-575C-F338ACFE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</a:t>
            </a:fld>
            <a:endParaRPr lang="en-GB" noProof="0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C0244A0-426D-DC8C-91F1-B37CC127329F}"/>
              </a:ext>
            </a:extLst>
          </p:cNvPr>
          <p:cNvCxnSpPr>
            <a:cxnSpLocks/>
          </p:cNvCxnSpPr>
          <p:nvPr/>
        </p:nvCxnSpPr>
        <p:spPr>
          <a:xfrm>
            <a:off x="2676000" y="3930320"/>
            <a:ext cx="7031613" cy="0"/>
          </a:xfrm>
          <a:prstGeom prst="line">
            <a:avLst/>
          </a:prstGeom>
          <a:ln>
            <a:solidFill>
              <a:srgbClr val="38536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947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EC3FAC-DE19-8F07-4175-07F6D6973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0B3E43A-005A-FD82-BE2A-B1472CAC5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98A5F4-AF65-7C7C-3DEC-5DCA5032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22F8FE0-E3C7-416A-80B5-30AE2B2F9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3. The group SU(3)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DD6009C-E91C-320D-FB8D-3D0C97BD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2D56585-F3B6-CFE4-3747-CEA449BA9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AC62324-1D06-32DD-A4BC-C8C8B5069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4B930F9-6B9F-2AC5-ED24-C75FE24BE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1ECB0AE-3208-FD98-9014-04D548325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E772938-C35C-DA43-F647-5E2B20ED37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Since Pauli matrices appear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(generators of the SU(2) group) then the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GB" sz="1800" b="1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Isospin symmetry is conserved</a:t>
                </a:r>
                <a:endParaRPr lang="en-GB" sz="1800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There are two diagonal matrices:</a:t>
                </a:r>
              </a:p>
              <a:p>
                <a:pPr marL="0" indent="0">
                  <a:buNone/>
                </a:pPr>
                <a:endParaRPr lang="en-GB" sz="1800" b="0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1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1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2"/>
                    </a:solidFill>
                  </a:rPr>
                  <a:t>T</a:t>
                </a:r>
                <a:r>
                  <a:rPr lang="en-US" sz="1800" noProof="0" dirty="0">
                    <a:solidFill>
                      <a:schemeClr val="tx2"/>
                    </a:solidFill>
                  </a:rPr>
                  <a:t>he eigenvalues of these matrices label the physical states involved in the strong interaction</a:t>
                </a: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5E772938-C35C-DA43-F647-5E2B20ED37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5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EEE824B3-304A-5CE5-A8DD-C316D9EBC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78E573-5C9D-234A-DD15-0CF904EC4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10C16B9-6F2D-3453-DF87-C7FF73F31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06A0505-52EA-5673-EBCD-2EEAF0045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4C87E46-5520-9E75-0C3B-73F68F17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BCF100-08B8-F8BB-05E4-A2E07824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417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3B2C1F-BC24-99D3-8653-400CE9379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7F28B16-7DCA-AB97-5221-51D297F8C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9A88A1-1B8A-FDC4-DB44-96D7095A0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A580B0-9C05-0B17-1A82-F8EFEE6E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3.1 SU(3) for quarks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7ED51B1-230D-B450-8ACE-58F664990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146F20F-50B7-E454-42EA-E32A27706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EA519C9-6959-BACD-C9AF-C54DE38B5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460F7E-833F-4AD6-B0F5-36FA73217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2E7323D-7F40-D6C4-3889-E3969A46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6A99B25B-C4D7-4FC9-FD50-CB68B55C77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The group SU(3) is important to extend the flavour symmetry to the strange quark. </a:t>
                </a: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Representing the quarks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800" b="0" i="1" noProof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800" b="0" i="1" noProof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den>
                          </m:f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800" b="0" i="1" noProof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800" b="0" i="1" noProof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den>
                          </m:f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800" b="0" i="1" noProof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800" b="0" i="1" noProof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den>
                          </m:f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It can be shown that there is symmetry for </a:t>
                </a:r>
                <a14:m>
                  <m:oMath xmlns:m="http://schemas.openxmlformats.org/officeDocument/2006/math"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800" b="0" i="0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The quantum numbers associated  to the two diagonal matrices are the eigenvalues of the </a:t>
                </a:r>
                <a:r>
                  <a:rPr lang="en-GB" sz="1800" b="1" noProof="0" dirty="0">
                    <a:solidFill>
                      <a:schemeClr val="tx2"/>
                    </a:solidFill>
                  </a:rPr>
                  <a:t>third component of isospin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GB" sz="18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GB" sz="1800" b="1" noProof="0" dirty="0">
                    <a:solidFill>
                      <a:schemeClr val="tx2"/>
                    </a:solidFill>
                  </a:rPr>
                  <a:t> </a:t>
                </a:r>
                <a:r>
                  <a:rPr lang="en-GB" sz="1800" noProof="0" dirty="0">
                    <a:solidFill>
                      <a:schemeClr val="tx2"/>
                    </a:solidFill>
                  </a:rPr>
                  <a:t>and the </a:t>
                </a:r>
                <a:r>
                  <a:rPr lang="en-GB" sz="1800" b="1" noProof="0" dirty="0">
                    <a:solidFill>
                      <a:schemeClr val="tx2"/>
                    </a:solidFill>
                  </a:rPr>
                  <a:t>hypercharge </a:t>
                </a:r>
                <a14:m>
                  <m:oMath xmlns:m="http://schemas.openxmlformats.org/officeDocument/2006/math">
                    <m:r>
                      <a:rPr lang="en-GB" sz="18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GB" sz="180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√3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e>
                          </m:eqAr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 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f>
                                    <m:f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eqArr>
                            </m:e>
                          </m:d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f>
                                    <m:f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b="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b="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6A99B25B-C4D7-4FC9-FD50-CB68B55C77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2FD24715-8333-BD02-63F1-A2AEAD395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C68D7A-BCD1-8D8B-964A-9987778D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4ACA1AB-01C5-E096-73CF-A3725BEA6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55BE91A-0D84-EAAD-1567-07E05764A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777A5C8-62AC-FFE4-69B8-B7A036CCA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F4C18F-D314-A0DF-EAAB-40BE1031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0532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66C382-F4FB-CEDE-85C3-F6D97ECC8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629E0B7-8CE7-5EFF-738A-3856F923C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0387C2-977F-AB09-C2C7-0D9D277F9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40A5EC-2C9D-AF1A-8477-52014E2F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3.1 SU(3) for quarks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7B59F1-E00B-797A-BE6B-3A4D4591B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650C52-17EF-DDE6-09E1-10EC1C0315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946053B-F90A-B88D-A065-DF3A30652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3687864-96C7-CFB5-468A-EBEA38F92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2475FB0-1DD8-CB3A-B704-4F2986FE7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EBC079F0-76DC-99AA-B477-FA56222441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As before for later convenience we define the </a:t>
                </a:r>
                <a:r>
                  <a:rPr lang="en-GB" sz="1800" b="1" noProof="0" dirty="0">
                    <a:solidFill>
                      <a:schemeClr val="tx2"/>
                    </a:solidFill>
                  </a:rPr>
                  <a:t>ladder operators</a:t>
                </a:r>
                <a:r>
                  <a:rPr lang="en-GB" sz="1800" noProof="0" dirty="0">
                    <a:solidFill>
                      <a:schemeClr val="tx2"/>
                    </a:solidFill>
                  </a:rPr>
                  <a:t> using the remaining </a:t>
                </a:r>
                <a14:m>
                  <m:oMath xmlns:m="http://schemas.openxmlformats.org/officeDocument/2006/math"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-matrices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b>
                              </m:sSub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b>
                              </m:sSub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 algn="ctr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These operators will allow us to move </a:t>
                </a:r>
                <a:r>
                  <a:rPr lang="en-GB" sz="1800" dirty="0">
                    <a:solidFill>
                      <a:schemeClr val="tx2"/>
                    </a:solidFill>
                  </a:rPr>
                  <a:t>between</a:t>
                </a:r>
                <a:r>
                  <a:rPr lang="en-GB" sz="1800" noProof="0" dirty="0">
                    <a:solidFill>
                      <a:schemeClr val="tx2"/>
                    </a:solidFill>
                  </a:rPr>
                  <a:t> states t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EBC079F0-76DC-99AA-B477-FA56222441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E5DDCE3C-3248-1C9B-BF7F-594AEB0E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61DF8B9-D673-35B0-3942-46E9141A0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54A8CB5-1742-BA14-1699-4DACF99B2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57FA2A8-58B3-05CD-AC23-C43DE492F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17D4D06-2DF5-DE14-C7D4-FB18173E8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023DC2-714F-AFB3-F540-CE7F262A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65696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4C0B6-EC04-C07D-8B53-A0274E550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C528779-2B07-F460-A573-194FDF5E2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F6371F-5F65-6511-DE02-ED84D3D29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820116F-A592-3366-74E2-3A4CEA95683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</p:spPr>
            <p:txBody>
              <a:bodyPr anchor="t">
                <a:normAutofit/>
              </a:bodyPr>
              <a:lstStyle/>
              <a:p>
                <a:pPr algn="ctr"/>
                <a:r>
                  <a:rPr lang="en-GB" sz="4000" b="1" noProof="0" dirty="0">
                    <a:solidFill>
                      <a:schemeClr val="tx2"/>
                    </a:solidFill>
                  </a:rPr>
                  <a:t>4. The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GB" sz="4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4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endParaRPr lang="en-GB" sz="4000" b="1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F820116F-A592-3366-74E2-3A4CEA9568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  <a:blipFill>
                <a:blip r:embed="rId2"/>
                <a:stretch>
                  <a:fillRect t="-19014" b="-49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2B392E5E-132F-A5C7-7369-6D2773D7A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1678EE8-885F-7F94-9ABB-D627273C88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15B90BD-C5B8-EA88-5383-8F22A7AF7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5C7254D-3BE4-BD06-5E2A-4AFECC790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6DB492-9498-A2BE-CC79-EC2A0BBAD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EE00167-EE92-15A5-5786-F045BCB1B4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We saw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eqArr>
                        </m:e>
                      </m:d>
                      <m:r>
                        <a:rPr lang="it-IT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  <m:r>
                        <a:rPr lang="en-GB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e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e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  <m:r>
                                <a:rPr lang="en-GB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8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So, we can put the quarks and antiquarks into an abstract plane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EE00167-EE92-15A5-5786-F045BCB1B4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3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1A351966-74B4-4F8B-17C3-0C1651A4D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C5407AB-2A54-79BE-BC30-E7815331A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086C23C-38CE-E7E9-3E81-2F5C717DD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9E3C8A5-5D11-96B6-99AF-5DD39524C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59F0F8A-0869-5FFA-118B-ECA1374D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6F2F343-535A-3746-7D23-2F9BD4AE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13</a:t>
            </a:fld>
            <a:endParaRPr lang="en-GB" noProof="0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2E40B0C-4BA6-AC05-ED26-A3F2442FD8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0316" y="4538539"/>
            <a:ext cx="5811061" cy="20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66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30651-31B1-F8E1-20E3-6BEC6CEEE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B7EC2A0-999C-8325-3F6C-C24FB8BB8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7E33662-D0FA-4E6E-C1EF-073FDE6F2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09CDCA06-B386-CC37-AEDA-C85AA1BB39A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</p:spPr>
            <p:txBody>
              <a:bodyPr anchor="t">
                <a:normAutofit/>
              </a:bodyPr>
              <a:lstStyle/>
              <a:p>
                <a:pPr algn="ctr"/>
                <a:r>
                  <a:rPr lang="en-GB" sz="4000" b="1" noProof="0" dirty="0">
                    <a:solidFill>
                      <a:schemeClr val="tx2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4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acc>
                      <m:accPr>
                        <m:chr m:val="̅"/>
                        <m:ctrlP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acc>
                  </m:oMath>
                </a14:m>
                <a:r>
                  <a:rPr lang="en-GB" sz="4000" b="1" noProof="0" dirty="0">
                    <a:solidFill>
                      <a:schemeClr val="tx2"/>
                    </a:solidFill>
                  </a:rPr>
                  <a:t>-state: Meson</a:t>
                </a: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09CDCA06-B386-CC37-AEDA-C85AA1BB39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  <a:blipFill>
                <a:blip r:embed="rId2"/>
                <a:stretch>
                  <a:fillRect t="-19014" b="-49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33DF6433-3DDF-00C3-3CE5-1D54E6853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8BD01DF-CFEB-E33F-6962-46C26009A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286D1AB-904A-D930-81C7-1F0E9DDEA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50930DE-3BA9-59E7-7F04-85217704F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09C0E94-76D8-5EB8-7F3C-B88A618F6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84FE0EB-47F5-319F-DEA0-83B7CCE6C7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Mesons </a:t>
                </a:r>
                <a:r>
                  <a:rPr lang="en-US" sz="1800" dirty="0">
                    <a:solidFill>
                      <a:schemeClr val="tx2"/>
                    </a:solidFill>
                  </a:rPr>
                  <a:t>are obtained by composition of two quarks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acc>
                      <m:accPr>
                        <m:chr m:val="̅"/>
                        <m:ctrlPr>
                          <a:rPr lang="en-GB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sz="1800" dirty="0">
                    <a:solidFill>
                      <a:schemeClr val="tx2"/>
                    </a:solidFill>
                  </a:rPr>
                  <a:t>. Mathematically this corresponds to decompose the tensor product of two quarks into an octect and a singlet</a:t>
                </a:r>
                <a14:m>
                  <m:oMath xmlns:m="http://schemas.openxmlformats.org/officeDocument/2006/math">
                    <m:r>
                      <a:rPr lang="it-IT" sz="1800" b="0" i="0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that is: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  <m:acc>
                        <m:accPr>
                          <m:chr m:val="̅"/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⊕1</m:t>
                      </m:r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84FE0EB-47F5-319F-DEA0-83B7CCE6C7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3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E3764C36-71DF-E8F6-1AB8-14545B62E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208CAA7-71EF-8C3D-14BC-B5758D6D5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F9EFC6A-310C-D63A-D05C-13B8B9975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ECB28BA-1DF4-664C-15D9-15284E675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8E92D20-DC57-0E4E-A5DB-A640C5752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6A20B4-C7B6-FE72-D3D5-228309C3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14</a:t>
            </a:fld>
            <a:endParaRPr lang="en-GB" noProof="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D1C9E93-703A-4B48-2234-CFBA908071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445" y="3270846"/>
            <a:ext cx="6813109" cy="24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3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BDCFE-1CFE-4474-B308-9BBA90261A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17FCCF7-0750-0A40-47AE-FF4A130ED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EFE0D0-FF00-50F4-7D62-36C7A0AA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1477B943-8975-7865-D464-D4D0869601D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</p:spPr>
            <p:txBody>
              <a:bodyPr anchor="t">
                <a:normAutofit/>
              </a:bodyPr>
              <a:lstStyle/>
              <a:p>
                <a:pPr algn="ctr"/>
                <a:r>
                  <a:rPr lang="en-GB" sz="4000" b="1" noProof="0" dirty="0">
                    <a:solidFill>
                      <a:schemeClr val="tx2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4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acc>
                      <m:accPr>
                        <m:chr m:val="̅"/>
                        <m:ctrlP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acc>
                  </m:oMath>
                </a14:m>
                <a:r>
                  <a:rPr lang="en-GB" sz="4000" b="1" noProof="0" dirty="0">
                    <a:solidFill>
                      <a:schemeClr val="tx2"/>
                    </a:solidFill>
                  </a:rPr>
                  <a:t>-state: Meson</a:t>
                </a: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1477B943-8975-7865-D464-D4D0869601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  <a:blipFill>
                <a:blip r:embed="rId2"/>
                <a:stretch>
                  <a:fillRect t="-19014" b="-49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7C1E652D-D1DC-BBA2-F5DA-B5CA61376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B65AAE5-3E22-C733-CDDB-8E7E827ADE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B65AE76-ABEB-2EF3-EC21-3F675FC35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38237C-3429-1771-B9EA-7B495C3A2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C634549-D11B-5493-F0FB-E2D1E1645D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AAC45D-9210-3C61-3844-04141E99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175328"/>
            <a:ext cx="9833548" cy="4333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noProof="0" dirty="0">
                <a:solidFill>
                  <a:schemeClr val="tx2"/>
                </a:solidFill>
              </a:rPr>
              <a:t> The singlet state can be obtained using one of the ladder operators defined before.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73FF8-5B5E-81A9-BAB0-E326F7126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5063F1D-5CDA-C147-86E1-D8733842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C9C3ADB-5815-3B90-9A22-24DE6C0FF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B21ACAA-E5D0-20D8-FE10-CE283D044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B5F589D-5681-B215-152A-13DD501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BCEB06-514F-E363-B92C-C5DA25BD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15</a:t>
            </a:fld>
            <a:endParaRPr lang="en-GB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71A4534-8988-2551-CD09-B4ABE93DF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400" y="2920433"/>
            <a:ext cx="3852894" cy="284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9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968E7-7817-0ED5-1507-014A971B5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5962FBA-6509-D096-CFD4-55A3C70A4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FCECE8-0D52-00AA-AC9F-F7A997CA2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EC169DBC-77AE-F1FD-638E-0D4595DCBE1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</p:spPr>
            <p:txBody>
              <a:bodyPr anchor="t">
                <a:normAutofit/>
              </a:bodyPr>
              <a:lstStyle/>
              <a:p>
                <a:pPr algn="ctr"/>
                <a:r>
                  <a:rPr lang="en-GB" sz="4000" b="1" noProof="0" dirty="0">
                    <a:solidFill>
                      <a:schemeClr val="tx2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4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𝒒𝒒𝒒</m:t>
                    </m:r>
                  </m:oMath>
                </a14:m>
                <a:r>
                  <a:rPr lang="en-GB" sz="4000" b="1" noProof="0" dirty="0">
                    <a:solidFill>
                      <a:schemeClr val="tx2"/>
                    </a:solidFill>
                  </a:rPr>
                  <a:t>-state: Baryons</a:t>
                </a:r>
              </a:p>
            </p:txBody>
          </p:sp>
        </mc:Choice>
        <mc:Fallback>
          <p:sp>
            <p:nvSpPr>
              <p:cNvPr id="2" name="Titolo 1">
                <a:extLst>
                  <a:ext uri="{FF2B5EF4-FFF2-40B4-BE49-F238E27FC236}">
                    <a16:creationId xmlns:a16="http://schemas.microsoft.com/office/drawing/2014/main" id="{EC169DBC-77AE-F1FD-638E-0D4595DCB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79226" y="1280679"/>
                <a:ext cx="9833548" cy="864773"/>
              </a:xfrm>
              <a:blipFill>
                <a:blip r:embed="rId2"/>
                <a:stretch>
                  <a:fillRect t="-19014" b="-49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93E7BFF2-364C-A7A2-5C22-BFEC9D9F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C3CFB27-75F6-6807-F524-69707EF4F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3A47E0-0DDC-3AFB-86AD-724920C53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241787-855C-B055-12F9-2A56B55E8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DF4AB74-4E63-6906-A325-185AEDC7E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B4028C6-ACC5-C368-FCD5-F2B3F8A6F6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Baryons </a:t>
                </a:r>
                <a:r>
                  <a:rPr lang="en-US" sz="1800" dirty="0">
                    <a:solidFill>
                      <a:schemeClr val="tx2"/>
                    </a:solidFill>
                  </a:rPr>
                  <a:t>are obtained by composition of three quarks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it-IT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𝑞𝑞</m:t>
                    </m:r>
                  </m:oMath>
                </a14:m>
                <a:r>
                  <a:rPr lang="en-US" sz="1800" dirty="0">
                    <a:solidFill>
                      <a:schemeClr val="tx2"/>
                    </a:solidFill>
                  </a:rPr>
                  <a:t>. Mathematically this corresponds to decompose the tensor product as follows</a:t>
                </a:r>
                <a:r>
                  <a:rPr lang="en-GB" sz="1800" noProof="0" dirty="0">
                    <a:solidFill>
                      <a:schemeClr val="tx2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⊗</m:t>
                          </m:r>
                          <m: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sz="180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⊗3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  <m:acc>
                            <m:accPr>
                              <m:chr m:val="̅"/>
                              <m:ctrlP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acc>
                        </m:e>
                      </m:d>
                      <m:r>
                        <a:rPr lang="en-GB" sz="180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⊗3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⊗3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 ⨁  8</m:t>
                              </m:r>
                            </m:e>
                            <m:e>
                              <m:acc>
                                <m:accPr>
                                  <m:chr m:val="̅"/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⊗3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  <m: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⨁ 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⇉  </m:t>
                      </m:r>
                      <m:d>
                        <m:d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⊗</m:t>
                          </m:r>
                          <m: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sz="180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⊗3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80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 ⨁  8⊕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8⊕1</m:t>
                      </m:r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B4028C6-ACC5-C368-FCD5-F2B3F8A6F6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3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7DCF06A3-BBD9-605A-9538-0BEFE0A44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6A3E23-7296-01B0-A695-B50D6A86A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D0F7C53-4FC7-A1B9-B923-79E0F3CBA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5E29C91-8713-AF69-D9B1-75E212EB7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2577759-1C2A-9623-2D97-F54F5743A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60CD25-3200-C8AC-8035-0FCF88C7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16</a:t>
            </a:fld>
            <a:endParaRPr lang="en-GB" noProof="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6C823C-6918-EE4C-2656-F4368D5A30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8693" y="4087412"/>
            <a:ext cx="6154308" cy="226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B6CCB-74A9-95C5-09F4-58CAA8D91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9B288C6-DF4D-8A3D-01D4-ABA381B6B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1F61E2-55A5-FB2C-9006-07905F845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985987-0D61-C667-4341-DA309ED70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D3AC235-07EF-AF72-8DF7-A1FAFBC85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EBB10F4-A863-8A9D-C301-7287F1A8E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746B429-F8AB-19EE-EF43-BEE6060C5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C6972C-08FA-058E-D504-04D0D5691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32093-A821-3758-36A3-9879DB8B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64" y="974086"/>
            <a:ext cx="4542966" cy="1117961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en-GB" sz="8000" b="1" noProof="0" dirty="0">
                <a:solidFill>
                  <a:schemeClr val="tx2"/>
                </a:solidFill>
              </a:rPr>
              <a:t>THE END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AF1A1FF-D77E-D9F8-A16F-244EF2978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9EEB012-6E40-0ADC-26B1-3D986FA15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E535E3A-5EFB-7945-FBE5-EDD68C62C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1CA4D23-8665-0368-A61A-8BC4B0F99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81615E7-FE93-A46F-6FC3-C811EFD0B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pic>
        <p:nvPicPr>
          <p:cNvPr id="6" name="Immagine 5">
            <a:extLst>
              <a:ext uri="{FF2B5EF4-FFF2-40B4-BE49-F238E27FC236}">
                <a16:creationId xmlns:a16="http://schemas.microsoft.com/office/drawing/2014/main" id="{2784C32B-7B20-5DE7-5084-34F9DCEECCC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53826" y="3820435"/>
            <a:ext cx="3331924" cy="274320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0409250-1C1C-EC01-D23E-D3EBA538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17</a:t>
            </a:fld>
            <a:endParaRPr lang="en-GB" noProof="0" dirty="0"/>
          </a:p>
        </p:txBody>
      </p:sp>
      <p:pic>
        <p:nvPicPr>
          <p:cNvPr id="1028" name="Picture 4" descr="Meme: &quot;THANK YOU FOR YOUR ATTENTION&quot; - All Templates - Meme-arsenal.com">
            <a:extLst>
              <a:ext uri="{FF2B5EF4-FFF2-40B4-BE49-F238E27FC236}">
                <a16:creationId xmlns:a16="http://schemas.microsoft.com/office/drawing/2014/main" id="{1F881EF0-331B-1AC1-5269-40B3AC2286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2"/>
          <a:stretch/>
        </p:blipFill>
        <p:spPr bwMode="auto">
          <a:xfrm>
            <a:off x="3802846" y="2516145"/>
            <a:ext cx="4586001" cy="371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4686E1D-CF54-CE4A-0A35-F72582B4873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 t="17921" r="15126"/>
          <a:stretch/>
        </p:blipFill>
        <p:spPr>
          <a:xfrm rot="16200000">
            <a:off x="-746435" y="746435"/>
            <a:ext cx="4018424" cy="252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1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FC69C9-B18E-3534-9A1D-77AA178A4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7CB538A-BA8B-0C3D-9B1B-A43090DEF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2E91A5-A210-9E2D-CE63-5D814C9A7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1D02EDA-8382-C459-AB50-B75D4D41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References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97239C-7192-62CD-D20C-BE5621B03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06D1B07-E8AA-F4AB-90DF-DAF38F4AB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6758F01-92FE-BC2F-8912-6F0CD7972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71D57E8-D62A-019E-87B7-576B35067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F9E35C-E227-5624-A1D2-AA5A5DB8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1B8C55-12A1-854A-9697-17FF5FCB2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175328"/>
            <a:ext cx="9833548" cy="4333755"/>
          </a:xfrm>
        </p:spPr>
        <p:txBody>
          <a:bodyPr>
            <a:noAutofit/>
          </a:bodyPr>
          <a:lstStyle/>
          <a:p>
            <a:r>
              <a:rPr lang="en-GB" noProof="0" dirty="0"/>
              <a:t>Thompson, M. (2013). Modern Particle Physics. Cambridge University Press.</a:t>
            </a:r>
          </a:p>
          <a:p>
            <a:r>
              <a:rPr lang="en-GB" noProof="0" dirty="0">
                <a:solidFill>
                  <a:schemeClr val="tx2"/>
                </a:solidFill>
              </a:rPr>
              <a:t>Francis </a:t>
            </a:r>
            <a:r>
              <a:rPr lang="en-GB" noProof="0" dirty="0" err="1">
                <a:solidFill>
                  <a:schemeClr val="tx2"/>
                </a:solidFill>
              </a:rPr>
              <a:t>Halzen</a:t>
            </a:r>
            <a:r>
              <a:rPr lang="en-GB" noProof="0" dirty="0">
                <a:solidFill>
                  <a:schemeClr val="tx2"/>
                </a:solidFill>
              </a:rPr>
              <a:t> &amp; Alan D. Martin, Quarks &amp; Leptons</a:t>
            </a:r>
          </a:p>
          <a:p>
            <a:r>
              <a:rPr lang="en-GB" noProof="0" dirty="0">
                <a:solidFill>
                  <a:schemeClr val="tx2"/>
                </a:solidFill>
              </a:rPr>
              <a:t>Carlo Di </a:t>
            </a:r>
            <a:r>
              <a:rPr lang="en-GB" noProof="0" dirty="0" err="1">
                <a:solidFill>
                  <a:schemeClr val="tx2"/>
                </a:solidFill>
              </a:rPr>
              <a:t>Fraia</a:t>
            </a:r>
            <a:r>
              <a:rPr lang="en-GB" noProof="0" dirty="0">
                <a:solidFill>
                  <a:schemeClr val="tx2"/>
                </a:solidFill>
              </a:rPr>
              <a:t>, “</a:t>
            </a:r>
            <a:r>
              <a:rPr lang="en-GB" noProof="0" dirty="0" err="1">
                <a:solidFill>
                  <a:schemeClr val="tx2"/>
                </a:solidFill>
              </a:rPr>
              <a:t>Fisica</a:t>
            </a:r>
            <a:r>
              <a:rPr lang="en-GB" noProof="0" dirty="0">
                <a:solidFill>
                  <a:schemeClr val="tx2"/>
                </a:solidFill>
              </a:rPr>
              <a:t> </a:t>
            </a:r>
            <a:r>
              <a:rPr lang="en-GB" noProof="0" dirty="0" err="1">
                <a:solidFill>
                  <a:schemeClr val="tx2"/>
                </a:solidFill>
              </a:rPr>
              <a:t>delle</a:t>
            </a:r>
            <a:r>
              <a:rPr lang="en-GB" noProof="0" dirty="0">
                <a:solidFill>
                  <a:schemeClr val="tx2"/>
                </a:solidFill>
              </a:rPr>
              <a:t> </a:t>
            </a:r>
            <a:r>
              <a:rPr lang="en-GB" noProof="0" dirty="0" err="1">
                <a:solidFill>
                  <a:schemeClr val="tx2"/>
                </a:solidFill>
              </a:rPr>
              <a:t>Particelle</a:t>
            </a:r>
            <a:r>
              <a:rPr lang="en-GB" noProof="0" dirty="0">
                <a:solidFill>
                  <a:schemeClr val="tx2"/>
                </a:solidFill>
              </a:rPr>
              <a:t> </a:t>
            </a:r>
            <a:r>
              <a:rPr lang="en-GB" noProof="0" dirty="0" err="1">
                <a:solidFill>
                  <a:schemeClr val="tx2"/>
                </a:solidFill>
              </a:rPr>
              <a:t>Elementari</a:t>
            </a:r>
            <a:r>
              <a:rPr lang="en-GB" noProof="0" dirty="0">
                <a:solidFill>
                  <a:schemeClr val="tx2"/>
                </a:solidFill>
              </a:rPr>
              <a:t>”. Università </a:t>
            </a:r>
            <a:r>
              <a:rPr lang="en-GB" noProof="0" dirty="0" err="1">
                <a:solidFill>
                  <a:schemeClr val="tx2"/>
                </a:solidFill>
              </a:rPr>
              <a:t>degli</a:t>
            </a:r>
            <a:r>
              <a:rPr lang="en-GB" noProof="0" dirty="0">
                <a:solidFill>
                  <a:schemeClr val="tx2"/>
                </a:solidFill>
              </a:rPr>
              <a:t> Studi di Napoli Federico II. (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Carlo Di </a:t>
            </a:r>
            <a:r>
              <a:rPr lang="en-GB" noProof="0" dirty="0" err="1">
                <a:solidFill>
                  <a:schemeClr val="tx2"/>
                </a:solidFill>
                <a:hlinkClick r:id="rId2" action="ppaction://hlinkfile"/>
              </a:rPr>
              <a:t>Fraia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, “</a:t>
            </a:r>
            <a:r>
              <a:rPr lang="en-GB" noProof="0" dirty="0" err="1">
                <a:solidFill>
                  <a:schemeClr val="tx2"/>
                </a:solidFill>
                <a:hlinkClick r:id="rId2" action="ppaction://hlinkfile"/>
              </a:rPr>
              <a:t>Fisica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 </a:t>
            </a:r>
            <a:r>
              <a:rPr lang="en-GB" noProof="0" dirty="0" err="1">
                <a:solidFill>
                  <a:schemeClr val="tx2"/>
                </a:solidFill>
                <a:hlinkClick r:id="rId2" action="ppaction://hlinkfile"/>
              </a:rPr>
              <a:t>delle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 </a:t>
            </a:r>
            <a:r>
              <a:rPr lang="en-GB" noProof="0" dirty="0" err="1">
                <a:solidFill>
                  <a:schemeClr val="tx2"/>
                </a:solidFill>
                <a:hlinkClick r:id="rId2" action="ppaction://hlinkfile"/>
              </a:rPr>
              <a:t>Particelle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 </a:t>
            </a:r>
            <a:r>
              <a:rPr lang="en-GB" noProof="0" dirty="0" err="1">
                <a:solidFill>
                  <a:schemeClr val="tx2"/>
                </a:solidFill>
                <a:hlinkClick r:id="rId2" action="ppaction://hlinkfile"/>
              </a:rPr>
              <a:t>Elementari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”. Università </a:t>
            </a:r>
            <a:r>
              <a:rPr lang="en-GB" noProof="0" dirty="0" err="1">
                <a:solidFill>
                  <a:schemeClr val="tx2"/>
                </a:solidFill>
                <a:hlinkClick r:id="rId2" action="ppaction://hlinkfile"/>
              </a:rPr>
              <a:t>degli</a:t>
            </a:r>
            <a:r>
              <a:rPr lang="en-GB" noProof="0" dirty="0">
                <a:solidFill>
                  <a:schemeClr val="tx2"/>
                </a:solidFill>
                <a:hlinkClick r:id="rId2" action="ppaction://hlinkfile"/>
              </a:rPr>
              <a:t> Studi di Napoli Federico II</a:t>
            </a:r>
            <a:r>
              <a:rPr lang="en-GB" noProof="0" dirty="0">
                <a:solidFill>
                  <a:schemeClr val="tx2"/>
                </a:solidFill>
              </a:rPr>
              <a:t>)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8C6E23-3C5F-CA44-B5CD-356CC36AF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AB68CA0-AF69-189A-2564-CF173C2D9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754577C-43FA-C5CE-8040-520377D1F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FEEED9D-FEB7-2A2B-462D-FE1C888FCD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48CCE62-909F-1E62-AFE7-80B61714D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DE81BB-79B1-04D4-E884-EF930A71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6322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74D100F-E9EA-2E89-8CB1-0D632C571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80"/>
            <a:ext cx="9833548" cy="632342"/>
          </a:xfrm>
        </p:spPr>
        <p:txBody>
          <a:bodyPr anchor="t">
            <a:normAutofit/>
          </a:bodyPr>
          <a:lstStyle/>
          <a:p>
            <a:pPr algn="ctr"/>
            <a:r>
              <a:rPr lang="en-GB" sz="3600" b="1" noProof="0" dirty="0">
                <a:solidFill>
                  <a:schemeClr val="tx2"/>
                </a:solidFill>
              </a:rPr>
              <a:t>Indices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32F533C-DF63-63C9-1E08-5C7F3E55E9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34728" y="2007062"/>
                <a:ext cx="6918592" cy="42127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GB" sz="2000" b="1" noProof="0" dirty="0">
                    <a:solidFill>
                      <a:schemeClr val="tx2"/>
                    </a:solidFill>
                  </a:rPr>
                  <a:t>Symmetries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Symmetries in physics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sz="2000" b="1" noProof="0" dirty="0">
                    <a:solidFill>
                      <a:schemeClr val="tx2"/>
                    </a:solidFill>
                  </a:rPr>
                  <a:t>The group SU(2)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SU(2)</a:t>
                </a:r>
                <a:r>
                  <a:rPr lang="en-GB" sz="1800" dirty="0">
                    <a:solidFill>
                      <a:schemeClr val="tx2"/>
                    </a:solidFill>
                  </a:rPr>
                  <a:t> </a:t>
                </a:r>
                <a:r>
                  <a:rPr lang="en-GB" sz="1800" noProof="0" dirty="0">
                    <a:solidFill>
                      <a:schemeClr val="tx2"/>
                    </a:solidFill>
                  </a:rPr>
                  <a:t>for quarks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SU(2) for antiquarks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sz="2000" b="1" noProof="0" dirty="0">
                    <a:solidFill>
                      <a:schemeClr val="tx2"/>
                    </a:solidFill>
                  </a:rPr>
                  <a:t>The group SU(3)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SU(3) for quarks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sz="2000" b="1" noProof="0" dirty="0">
                    <a:solidFill>
                      <a:schemeClr val="tx2"/>
                    </a:solidFill>
                  </a:rPr>
                  <a:t>The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GB" sz="2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GB" sz="2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endParaRPr lang="en-GB" sz="2000" b="1" noProof="0" dirty="0">
                  <a:solidFill>
                    <a:schemeClr val="tx2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sz="2000" b="1" noProof="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acc>
                      <m:accPr>
                        <m:chr m:val="̅"/>
                        <m:ctrlPr>
                          <a:rPr lang="en-GB" sz="2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1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acc>
                  </m:oMath>
                </a14:m>
                <a:r>
                  <a:rPr lang="en-GB" sz="2000" b="1" noProof="0" dirty="0">
                    <a:solidFill>
                      <a:schemeClr val="tx2"/>
                    </a:solidFill>
                  </a:rPr>
                  <a:t>-state: Mesons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sz="2000" b="1" noProof="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𝒒𝒒𝒒</m:t>
                    </m:r>
                  </m:oMath>
                </a14:m>
                <a:r>
                  <a:rPr lang="en-GB" sz="2000" b="1" noProof="0" dirty="0">
                    <a:solidFill>
                      <a:schemeClr val="tx2"/>
                    </a:solidFill>
                  </a:rPr>
                  <a:t>-state: Baryons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GB" sz="16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32F533C-DF63-63C9-1E08-5C7F3E55E9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4728" y="2007062"/>
                <a:ext cx="6918592" cy="4212763"/>
              </a:xfrm>
              <a:blipFill>
                <a:blip r:embed="rId2"/>
                <a:stretch>
                  <a:fillRect l="-969" t="-15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9F9FE6E-8BAE-8551-4483-278CA4F0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3898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E2918-A5A9-538D-4068-AC717DB618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1EE9938-B763-C1E1-E35D-182D8477A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1F78775-10D2-012D-D0FF-47DCBC9F9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ECDC426-4774-EAD5-8027-24194A37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1. Symmetries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D74DB85-6B2D-97C1-4834-DEFB50DA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2640517-8C52-82E2-66EC-058A610C68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E5BB7C0-0CA0-9A3A-C627-142FE3A07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3AE0EFA-DDA6-2DB1-9E8F-367E8FC34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2625E26-6BC1-8941-C371-C140FE9DD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C7EFE2A-7AD5-73ED-8A75-82DF190AF5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04499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lang="en-GB" sz="1800" b="1" noProof="0" dirty="0"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symmetry</a:t>
                </a:r>
                <a:r>
                  <a:rPr lang="en-GB" sz="1800" noProof="0" dirty="0"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is a</a:t>
                </a:r>
                <a:r>
                  <a:rPr lang="en-GB" sz="1800" noProof="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transformation that leaves a system invariant </a:t>
                </a: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For a unitary wavefunction transformation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en-GB" sz="1800" i="1" noProof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d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"/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en-GB" sz="1800" i="1" noProof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GB" sz="1800" i="1" noProof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GB" sz="1800" i="1" noProof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GB" sz="1800" b="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The physics must be invariant so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→</m:t>
                      </m:r>
                      <m:sSup>
                        <m:sSupPr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r>
                        <a:rPr lang="en-GB" sz="1800" i="1" noProof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GB" sz="1800" i="1" noProof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800" i="1" noProof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Moreover, if </a:t>
                </a:r>
                <a14:m>
                  <m:oMath xmlns:m="http://schemas.openxmlformats.org/officeDocument/2006/math">
                    <m:r>
                      <a:rPr lang="en-GB" sz="180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 is a symmetry transformation, it must commute with the Hamiltonian of the system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Furthermore, each symmetry can be built up from a series of infinitesimal transformation of the form:</a:t>
                </a:r>
                <a:endParaRPr lang="en-GB" sz="1800" b="0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800" b="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G is the generator of the transformation </a:t>
                </a:r>
              </a:p>
              <a:p>
                <a:pPr lvl="8"/>
                <a14:m>
                  <m:oMath xmlns:m="http://schemas.openxmlformats.org/officeDocument/2006/math">
                    <m:sSup>
                      <m:sSupPr>
                        <m:ctrlPr>
                          <a:rPr lang="en-GB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GB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†</m:t>
                        </m:r>
                      </m:sup>
                    </m:sSup>
                    <m:r>
                      <a:rPr lang="en-GB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GB" noProof="0" dirty="0">
                  <a:solidFill>
                    <a:schemeClr val="tx2"/>
                  </a:solidFill>
                </a:endParaRPr>
              </a:p>
              <a:p>
                <a:pPr lvl="8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GB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noProof="0" dirty="0">
                  <a:solidFill>
                    <a:schemeClr val="tx2"/>
                  </a:solidFill>
                </a:endParaRPr>
              </a:p>
              <a:p>
                <a:pPr lvl="1"/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C7EFE2A-7AD5-73ED-8A75-82DF190AF5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044997"/>
              </a:xfrm>
              <a:blipFill>
                <a:blip r:embed="rId2"/>
                <a:stretch>
                  <a:fillRect l="-496" t="-1508" b="-81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A4526B2B-1B85-E8FB-4693-1B8C71FD8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0A14751-79BD-13F2-119D-9B7FBB4B8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D6F7042-B741-5F4C-0276-7318EE4B1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8085F73-138D-63CE-F101-3409FFAD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1F0D9D6-3AC1-DB8F-129F-86AB24B5B4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40CF8CB-26DA-9302-7198-510CE43B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2897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E17F62-10AD-A856-CA4D-A68835AA0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9CC9CE8-D880-A0DB-426A-BC3AFA0B2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ABE549-EA9F-A42C-2CFB-F6ECF6469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68A9648-7D3D-FF31-5C2E-90081923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1.1 Symmetries in physics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96751B-908F-6579-BD82-FD47273B1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7738D2C-38EB-132C-0EE0-D11F48DF1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1BED82A-9E93-2972-4C02-ABC03E528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F1B9AFB-8A96-5AA6-B97C-57748FFFE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4D347F8-A6E0-960E-AE8E-0E5AFD37E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2213C58-3AE0-94F0-17C1-CDD52E07BB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/>
                  <a:t>The fact that proton and neutron masses are similar, leads us to think that they can be two configuration of the same particle named </a:t>
                </a:r>
                <a:r>
                  <a:rPr lang="en-GB" sz="1800" b="1" noProof="0" dirty="0"/>
                  <a:t>nucleon</a:t>
                </a:r>
                <a:r>
                  <a:rPr lang="en-GB" sz="1800" noProof="0" dirty="0"/>
                  <a:t> similarly to the spin of an electron.</a:t>
                </a:r>
              </a:p>
              <a:p>
                <a:pPr marL="0" indent="0">
                  <a:buNone/>
                </a:pPr>
                <a:r>
                  <a:rPr lang="en-GB" sz="1800" noProof="0" dirty="0"/>
                  <a:t>So, we introduce the </a:t>
                </a:r>
                <a:r>
                  <a:rPr lang="en-GB" sz="1800" b="1" noProof="0" dirty="0"/>
                  <a:t>isospin</a:t>
                </a:r>
                <a:r>
                  <a:rPr lang="en-GB" sz="1800" noProof="0" dirty="0"/>
                  <a:t>, and say that:</a:t>
                </a:r>
                <a:endParaRPr lang="en-GB" sz="1800" b="1" noProof="0" dirty="0"/>
              </a:p>
              <a:p>
                <a:pPr marL="0" indent="0" algn="ctr">
                  <a:buNone/>
                </a:pPr>
                <a:r>
                  <a:rPr lang="en-GB" sz="1800" noProof="0" dirty="0"/>
                  <a:t>The nuclear force is </a:t>
                </a:r>
                <a:r>
                  <a:rPr lang="en-GB" sz="1800" b="1" noProof="0" dirty="0"/>
                  <a:t>symmetric for exchange of p and n</a:t>
                </a:r>
                <a:r>
                  <a:rPr lang="en-GB" sz="1800" noProof="0" dirty="0"/>
                  <a:t>.</a:t>
                </a:r>
              </a:p>
              <a:p>
                <a:pPr marL="0" indent="0">
                  <a:buNone/>
                </a:pPr>
                <a:r>
                  <a:rPr lang="en-GB" sz="1800" noProof="0" dirty="0"/>
                  <a:t>Each nucleon has isospin </a:t>
                </a:r>
                <a14:m>
                  <m:oMath xmlns:m="http://schemas.openxmlformats.org/officeDocument/2006/math"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 noProof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800" noProof="0" dirty="0"/>
                  <a:t> and third component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i="1" noProof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8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800" i="1" noProof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noProof="0" dirty="0"/>
                  <a:t> </a:t>
                </a: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By replacing </a:t>
                </a:r>
                <a14:m>
                  <m:oMath xmlns:m="http://schemas.openxmlformats.org/officeDocument/2006/math"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800" b="0" i="0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 we can extend the </a:t>
                </a:r>
                <a:r>
                  <a:rPr lang="en-GB" sz="1800" b="1" noProof="0" dirty="0">
                    <a:solidFill>
                      <a:schemeClr val="tx2"/>
                    </a:solidFill>
                  </a:rPr>
                  <a:t>isospin symmetry to quarks 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and say that:</a:t>
                </a:r>
              </a:p>
              <a:p>
                <a:pPr marL="0" indent="0" algn="ctr">
                  <a:buNone/>
                </a:pPr>
                <a:r>
                  <a:rPr lang="en-GB" sz="1800" b="1" noProof="0" dirty="0">
                    <a:solidFill>
                      <a:schemeClr val="tx2"/>
                    </a:solidFill>
                  </a:rPr>
                  <a:t>The strong interaction possesses a SU(2) flavour symmetry</a:t>
                </a:r>
                <a:endParaRPr lang="en-GB" sz="1800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1800" noProof="0" dirty="0"/>
              </a:p>
              <a:p>
                <a:pPr marL="0" indent="0">
                  <a:buNone/>
                </a:pPr>
                <a:endParaRPr lang="en-GB" sz="1800" noProof="0" dirty="0"/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2213C58-3AE0-94F0-17C1-CDD52E07BB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116FB5C5-AF44-0BED-5090-D320BDE61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C3A81A7-0AC3-59E9-A3B3-BD6726A27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9E72125-0785-C839-4F2B-7A8835567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4F77817-D605-EFA8-6C60-7D9EFEDA7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A80F600-F1A9-3192-1406-18301710B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3AAA71-5AAC-29F6-7EB6-66DBE9D5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2767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6052B-FB6C-9A87-FAEE-C9A790F1A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BC3192F-4B84-5DB1-77B1-5A8F562FA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5591F8-FB3C-85CF-7261-2EAA27903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9769F9-FD15-1448-C34D-2539ADCD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2. The group SU(2)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434A8C9-2F2E-C0E6-29C1-F55296BBF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96C1CD4-83EC-A3A0-F3EE-1078BCE4F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98F4143-6F3D-7D84-8267-B383FAC01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A7BB8A-84ED-1602-A463-0EC40A97C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7EF57A3-848B-5D2D-DDF7-54EA757D6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6C90771-8A57-AA34-FED9-6D1B2522A4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44203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/>
                  <a:t>The SU(2) is:</a:t>
                </a:r>
              </a:p>
              <a:p>
                <a:pPr lvl="1"/>
                <a:r>
                  <a:rPr lang="en-GB" sz="1800" noProof="0" dirty="0"/>
                  <a:t>Unitary complexes matrices 2x2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𝐷𝑒𝑡</m:t>
                    </m:r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800" noProof="0" dirty="0"/>
              </a:p>
              <a:p>
                <a:pPr lvl="1"/>
                <a:r>
                  <a:rPr lang="en-GB" sz="1800" noProof="0" dirty="0">
                    <a:solidFill>
                      <a:schemeClr val="tx2"/>
                    </a:solidFill>
                  </a:rPr>
                  <a:t>Generators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 noProof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800" noProof="0" dirty="0"/>
                  <a:t> 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1800" b="0" noProof="0" dirty="0"/>
              </a:p>
              <a:p>
                <a:pPr marL="0" indent="0">
                  <a:buNone/>
                </a:pPr>
                <a:r>
                  <a:rPr lang="en-GB" sz="1800" b="0" noProof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noProof="0" dirty="0"/>
                  <a:t>known as </a:t>
                </a:r>
                <a:r>
                  <a:rPr lang="en-GB" sz="1800" b="1" noProof="0" dirty="0"/>
                  <a:t>Pauli matrices </a:t>
                </a:r>
              </a:p>
              <a:p>
                <a:pPr marL="0" indent="0">
                  <a:buNone/>
                </a:pPr>
                <a:endParaRPr lang="en-GB" sz="1800" noProof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800" b="0" noProof="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1800" b="0" noProof="0" dirty="0"/>
              </a:p>
              <a:p>
                <a:pPr lvl="1"/>
                <a:r>
                  <a:rPr lang="en-GB" sz="1800" noProof="0" dirty="0"/>
                  <a:t>Algebra: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800" i="1" noProof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GB" sz="1800" b="0" i="1" noProof="0" smtClean="0">
                                <a:latin typeface="Cambria Math" panose="02040503050406030204" pitchFamily="18" charset="0"/>
                              </a:rPr>
                              <m:t>𝑖𝑗𝑘</m:t>
                            </m:r>
                          </m:sub>
                        </m:s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sz="1800" noProof="0" dirty="0"/>
                  <a:t> (algebra of rotation)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6C90771-8A57-AA34-FED9-6D1B2522A4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442039"/>
              </a:xfrm>
              <a:blipFill>
                <a:blip r:embed="rId2"/>
                <a:stretch>
                  <a:fillRect l="-496" t="-13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6E839411-CC29-4F17-7FED-FA2761688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E07CE5D-5AE7-B197-1E3F-136176B43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0C8F0C8-9F10-423D-E95E-6DE794B7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5A93D01-1F78-6B64-8FB6-10CE2FEE0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852A463-D91D-B3D6-EB18-BE07669A8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FB2E2B-E088-80C5-66F4-668BC7A4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2552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33CF1-0D83-F9DF-26F8-B7F04B713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DD4FA51-B971-97BE-A8CC-D903ED7BF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778964-E443-DC03-9B75-44EB89952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A3F5420-A4E7-2D73-46AB-DFD43235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/>
              <a:t>2.1 SU(2) for quarks</a:t>
            </a:r>
            <a:endParaRPr lang="en-GB" sz="4000" b="1" noProof="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F2F1F2C-3B3B-7787-7C92-53D48685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BFFD153-6881-BE63-67CB-092E87454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1A2F957-0EBF-B27E-9A11-EF62ABE1E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A01F3A5-0E51-72E6-7C9C-0165AA909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AF26282-5741-1F15-F728-71214F667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7A38C3E-5006-A30F-B051-FD0D140C52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r>
                  <a:rPr lang="en-GB" sz="1800" noProof="0" dirty="0"/>
                  <a:t>Isospin </a:t>
                </a:r>
                <a14:m>
                  <m:oMath xmlns:m="http://schemas.openxmlformats.org/officeDocument/2006/math">
                    <m:r>
                      <a:rPr lang="en-GB" sz="18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</m:oMath>
                </a14:m>
                <a:r>
                  <a:rPr lang="en-GB" sz="1800" noProof="0" dirty="0"/>
                  <a:t> spin</a:t>
                </a:r>
              </a:p>
              <a:p>
                <a:r>
                  <a:rPr lang="en-GB" sz="1800" noProof="0" dirty="0"/>
                  <a:t>SU(2) symmetry </a:t>
                </a:r>
              </a:p>
              <a:p>
                <a:pPr lvl="1"/>
                <a:r>
                  <a:rPr lang="en-GB" sz="1800" noProof="0" dirty="0"/>
                  <a:t>generators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800" i="1" noProof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GB" sz="18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800" i="1" noProof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800" i="1" noProof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800" noProof="0" dirty="0"/>
                  <a:t>satisfy: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𝑖𝑗𝑘</m:t>
                              </m:r>
                            </m:sub>
                          </m:s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800" noProof="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noProof="0" dirty="0"/>
                  <a:t>Acting on the </a:t>
                </a:r>
                <a:r>
                  <a:rPr lang="en-GB" sz="1800" b="0" i="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up and down quark in the abstract </a:t>
                </a:r>
                <a:r>
                  <a:rPr lang="en-GB" sz="1800" b="1" i="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flavour space</a:t>
                </a:r>
                <a:endParaRPr lang="en-GB" sz="1800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1800" b="0" i="0" noProof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noProof="0" dirty="0"/>
                  <a:t>In analogy with the angular momentum theory, we can label the eigenstate of the system with two quantum numbers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sz="1800" b="0" i="0" noProof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it-IT" sz="1800" b="0" i="0" noProof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it-IT" sz="1800" b="0" i="0" noProof="0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800" noProof="0" dirty="0"/>
              </a:p>
              <a:p>
                <a:pPr marL="0" indent="0">
                  <a:buNone/>
                </a:pPr>
                <a:endParaRPr lang="en-GB" sz="1800" noProof="0" dirty="0"/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7A38C3E-5006-A30F-B051-FD0D140C52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D7CAFBF5-F07B-9A02-3E58-84667900D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DFE9379-B268-2CA1-E6E9-7D9E1785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FB911A6-4B07-483B-808A-AD3B8F7F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85A00B6-ED2A-367A-C540-A7806FE64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E61E70C-85F6-F50B-4755-4AAF36EA2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0F5375-611E-766F-5CE7-BD694948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89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4F2F8-F019-DB21-2159-426821AD1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F30952D-80AD-637E-3106-53F6BDE50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38625C-CEF9-55EE-5310-1EB8B43DF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2497043-E571-8ECC-3B63-3F281E5B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/>
              <a:t>2.1 SU(2) for quarks</a:t>
            </a:r>
            <a:endParaRPr lang="en-GB" sz="4000" b="1" noProof="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2999A8D-8FF2-BE66-1D5B-84CB69318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393A4B0-B6BC-F95B-E2E3-7D43FC637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EB67702-24EA-F62F-5E49-F5564D737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3666634-4CC0-2F3D-726B-81F292A7C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FC8AB5B-7AFB-5FAB-5EBE-461461144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E16BED4-DB1E-75CF-5D3D-200477BCC9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dirty="0"/>
                  <a:t>Such that:</a:t>
                </a:r>
                <a:endParaRPr lang="en-GB" sz="1800" noProof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eqArr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  ,   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GB" sz="1800" b="0" i="1" noProof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b="0" i="1" noProof="0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800" b="0" i="1" noProof="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GB" sz="1800" b="0" i="1" noProof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noProof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800" b="0" i="1" noProof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GB" sz="1800" i="1" noProof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i="1" noProof="0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sz="1800" i="1" noProof="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1800" i="1" noProof="0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1800" i="1" noProof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i="1" noProof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800" i="1" noProof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For later convenience we define the following operators: the </a:t>
                </a:r>
                <a:r>
                  <a:rPr lang="en-GB" sz="1800" b="1" noProof="0" dirty="0">
                    <a:solidFill>
                      <a:schemeClr val="tx2"/>
                    </a:solidFill>
                  </a:rPr>
                  <a:t>“ladder operators”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800" i="1" noProof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800" b="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Such that: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,  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800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800" i="1" noProof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sz="1800" i="1" noProof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E16BED4-DB1E-75CF-5D3D-200477BCC9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C6FE40DA-F5AB-542A-B7FE-E36194BB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149F80F-265F-8CBD-0172-E7315FAC7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D7D6E24-8037-0D20-2C8B-3B17A17A2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45C0E46-1240-86A5-8C5D-CFF3B0AFC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48CBD26-5828-B0B9-3ADE-6BD81892A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79704B-C020-F082-587D-7CEE0551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0014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63D2AB-1AEB-F444-AB43-D06CB7D43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9CC3357-C6D5-097E-17C7-25907A420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E016CA-566A-DF4D-44A7-07D4DDFA6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26D77D-58C7-5F2D-0879-AA4E6148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/>
              <a:t>2.2 SU(2) for antiquarks</a:t>
            </a:r>
            <a:endParaRPr lang="en-GB" sz="4000" b="1" noProof="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321E117-F2BE-6DA2-6978-5AA1FEAF8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F9C011F-FA4A-13DD-5E81-DB2962F76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67F4BA3-5C8F-3D89-C69B-9886AD78C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DCB1EA5-0D61-00DB-62F5-5E516E394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2A4F2F-19CC-800A-AD2C-5D6786CBB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B9836C6-036F-F7C7-87D7-56209928A3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800" noProof="0" dirty="0"/>
                  <a:t>Example: consider a rotation through </a:t>
                </a:r>
                <a14:m>
                  <m:oMath xmlns:m="http://schemas.openxmlformats.org/officeDocument/2006/math">
                    <m:r>
                      <a:rPr lang="it-IT" sz="1800" b="0" i="1" noProof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800" noProof="0" dirty="0"/>
                  <a:t> about the  2-axis: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d>
                      <m:r>
                        <a:rPr lang="it-IT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noProof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noProof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noProof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1800" b="0" i="1" noProof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it-IT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noProof="0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it-IT" sz="1800" b="0" i="1" noProof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18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noProof="0" dirty="0"/>
              </a:p>
              <a:p>
                <a:pPr marL="0" indent="0">
                  <a:buNone/>
                </a:pPr>
                <a:r>
                  <a:rPr lang="en-GB" sz="1800" dirty="0"/>
                  <a:t>And then applying</a:t>
                </a:r>
                <a:r>
                  <a:rPr lang="en-GB" sz="1800" noProof="0" dirty="0"/>
                  <a:t> the conjugation operator: 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𝐶𝑞</m:t>
                    </m:r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GB" sz="1800" b="0" i="1" noProof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b="0" i="1" noProof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endParaRPr lang="en-GB" sz="1800" noProof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GB" sz="18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p>
                          <m: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den>
                          </m:f>
                        </m:e>
                      </m:d>
                    </m:oMath>
                  </m:oMathPara>
                </a14:m>
                <a:endParaRPr lang="en-GB" sz="1800" noProof="0" dirty="0"/>
              </a:p>
              <a:p>
                <a:pPr marL="0" indent="0">
                  <a:buNone/>
                </a:pPr>
                <a:r>
                  <a:rPr lang="en-GB" sz="1800" noProof="0" dirty="0"/>
                  <a:t>To make it transform as the quark doublet we must reorder it and introduce a minus sign: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GB" sz="18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p>
                          <m: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sz="180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d>
                      <m:r>
                        <a:rPr lang="en-GB" sz="18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80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800" i="1" noProof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noProof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800" b="0" i="1" noProof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den>
                          </m:f>
                        </m:e>
                      </m:d>
                    </m:oMath>
                  </m:oMathPara>
                </a14:m>
                <a:endParaRPr lang="en-GB" sz="1800" noProof="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GB" sz="1800" b="1" dirty="0"/>
                  <a:t>The antiquark doublet is </a:t>
                </a:r>
                <a14:m>
                  <m:oMath xmlns:m="http://schemas.openxmlformats.org/officeDocument/2006/math">
                    <m:r>
                      <a:rPr lang="it-IT" sz="1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800" b="1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GB" sz="1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acc>
                    <m:r>
                      <a:rPr lang="it-IT" sz="1800" b="1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GB" sz="1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it-IT" sz="1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800" b="1" noProof="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B9836C6-036F-F7C7-87D7-56209928A3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406" b="-351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DD8A73F9-8A9C-86A5-A056-E533C719E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B392535-D355-3E40-B43B-A40A2FC4C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B3302C8-155F-988F-6662-E093482E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5AF456-1CE4-5B1F-0F03-2578B9ECA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7A1BDE0-8B6A-3349-2711-1E881C008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14E744-0DCE-7516-C3EA-5A63AE81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480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BDF15-4193-3354-13DC-B733F26227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A517B26-DBBE-5B83-E2D8-12B5EB2D4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39F96F-C568-DF99-76E9-506A16193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329796-4D25-E884-F40B-A4F6574D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864773"/>
          </a:xfrm>
        </p:spPr>
        <p:txBody>
          <a:bodyPr anchor="t">
            <a:normAutofit/>
          </a:bodyPr>
          <a:lstStyle/>
          <a:p>
            <a:pPr algn="ctr"/>
            <a:r>
              <a:rPr lang="en-GB" sz="4000" b="1" noProof="0" dirty="0">
                <a:solidFill>
                  <a:schemeClr val="tx2"/>
                </a:solidFill>
              </a:rPr>
              <a:t>3. The group SU(3)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D706C7-5D77-6611-E43D-5DBB22FAF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CD19B43-FE7E-F713-2936-98988040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C3ECE0-A042-FC16-6E5D-7C906CF82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3C5B731-83F8-B042-84E1-312509690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E3FA248-BEDB-1DDF-6C0E-073111318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F3D1E6DB-5911-87DD-08D8-F3A1940EB1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</p:spPr>
            <p:txBody>
              <a:bodyPr>
                <a:noAutofit/>
              </a:bodyPr>
              <a:lstStyle/>
              <a:p>
                <a:r>
                  <a:rPr lang="en-GB" sz="1800" noProof="0" dirty="0">
                    <a:solidFill>
                      <a:schemeClr val="tx2"/>
                    </a:solidFill>
                  </a:rPr>
                  <a:t>Set of unitary matrices 3x3</a:t>
                </a:r>
              </a:p>
              <a:p>
                <a14:m>
                  <m:oMath xmlns:m="http://schemas.openxmlformats.org/officeDocument/2006/math"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𝐷𝑒𝑡</m:t>
                    </m:r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GB" sz="1800" b="0" i="1" noProof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1800" i="1" noProof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r>
                  <a:rPr lang="en-GB" sz="1800" noProof="0" dirty="0">
                    <a:solidFill>
                      <a:schemeClr val="tx2"/>
                    </a:solidFill>
                  </a:rPr>
                  <a:t>Generators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−1)=8 →</m:t>
                    </m:r>
                    <m:acc>
                      <m:accPr>
                        <m:chr m:val="̂"/>
                        <m:ctrlP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sz="1800" i="1" noProof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 noProof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GB" sz="1800" i="1" noProof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GB" sz="180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r>
                  <a:rPr lang="en-GB" sz="1800" noProof="0" dirty="0">
                    <a:solidFill>
                      <a:schemeClr val="tx2"/>
                    </a:solidFill>
                  </a:rPr>
                  <a:t>Algebra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 noProof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]=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𝑖𝑗𝑘</m:t>
                        </m:r>
                      </m:sub>
                    </m:sSub>
                    <m:r>
                      <a:rPr lang="en-GB" sz="1800" b="0" i="1" noProof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</a:rPr>
                  <a:t>They are written in terms the </a:t>
                </a:r>
                <a:r>
                  <a:rPr lang="en-GB" sz="1800" b="1" noProof="0" dirty="0">
                    <a:solidFill>
                      <a:schemeClr val="tx2"/>
                    </a:solidFill>
                  </a:rPr>
                  <a:t>Gell-Mann</a:t>
                </a:r>
                <a:r>
                  <a:rPr lang="en-GB" sz="1800" noProof="0" dirty="0">
                    <a:solidFill>
                      <a:schemeClr val="tx2"/>
                    </a:solidFill>
                  </a:rPr>
                  <a:t>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b="0" i="1" noProof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800" noProof="0" dirty="0">
                    <a:solidFill>
                      <a:schemeClr val="tx2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GB" sz="1800" b="1" i="1" noProof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1" i="1" noProof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1800" b="0" i="1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1800" b="0" i="1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800" b="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 noProof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GB" sz="1800" b="0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800" b="0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800" b="1" i="1" noProof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GB" sz="1800" b="1" i="1" noProof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1800" b="1" i="1" noProof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GB" sz="1800" b="1" i="1" noProof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b="1" i="1" noProof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noProof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800" i="1" noProof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sz="1800" noProof="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1800" b="1" noProof="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sz="1800" noProof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F3D1E6DB-5911-87DD-08D8-F3A1940EB1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175328"/>
                <a:ext cx="9833548" cy="4333755"/>
              </a:xfrm>
              <a:blipFill>
                <a:blip r:embed="rId2"/>
                <a:stretch>
                  <a:fillRect l="-496" t="-140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EE198575-FD5F-969A-389B-BE088B92C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43DE0DD-0C51-BFDF-F89F-D646FFB62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EA28769-FD00-825E-6C7C-0144CB4CB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52DDA2E-89D3-0CC1-705B-0DC225EAC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F480CF8-256E-505C-E5E6-B730DC186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084C9EB-D8E5-E4FC-7A31-328CB2FA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85CE-500E-4EAD-8BDD-4D1EE6B07A86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70051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1000</Words>
  <Application>Microsoft Office PowerPoint</Application>
  <PresentationFormat>Widescreen</PresentationFormat>
  <Paragraphs>151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Cambria Math</vt:lpstr>
      <vt:lpstr>Tema di Office</vt:lpstr>
      <vt:lpstr>Symmetries and quark model</vt:lpstr>
      <vt:lpstr>Indices </vt:lpstr>
      <vt:lpstr>1. Symmetries</vt:lpstr>
      <vt:lpstr>1.1 Symmetries in physics</vt:lpstr>
      <vt:lpstr>2. The group SU(2)</vt:lpstr>
      <vt:lpstr>2.1 SU(2) for quarks</vt:lpstr>
      <vt:lpstr>2.1 SU(2) for quarks</vt:lpstr>
      <vt:lpstr>2.2 SU(2) for antiquarks</vt:lpstr>
      <vt:lpstr>3. The group SU(3)</vt:lpstr>
      <vt:lpstr>3. The group SU(3)</vt:lpstr>
      <vt:lpstr>3.1 SU(3) for quarks</vt:lpstr>
      <vt:lpstr>3.1 SU(3) for quarks</vt:lpstr>
      <vt:lpstr>4. The plane I_3-Y</vt:lpstr>
      <vt:lpstr>5. qq ̅-state: Meson</vt:lpstr>
      <vt:lpstr>5. qq ̅-state: Meson</vt:lpstr>
      <vt:lpstr>6. qqq-state: Baryons</vt:lpstr>
      <vt:lpstr>Presentazione standard di PowerPoint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ELISABETTA NALDI</dc:creator>
  <cp:lastModifiedBy>ELISABETTA NALDI</cp:lastModifiedBy>
  <cp:revision>6</cp:revision>
  <dcterms:created xsi:type="dcterms:W3CDTF">2025-04-28T13:14:08Z</dcterms:created>
  <dcterms:modified xsi:type="dcterms:W3CDTF">2025-05-01T16:47:49Z</dcterms:modified>
</cp:coreProperties>
</file>