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84" r:id="rId4"/>
    <p:sldId id="285" r:id="rId5"/>
    <p:sldId id="267" r:id="rId6"/>
    <p:sldId id="269" r:id="rId7"/>
    <p:sldId id="275" r:id="rId8"/>
    <p:sldId id="287" r:id="rId9"/>
    <p:sldId id="271" r:id="rId10"/>
    <p:sldId id="272" r:id="rId11"/>
    <p:sldId id="273" r:id="rId12"/>
    <p:sldId id="274" r:id="rId13"/>
    <p:sldId id="277" r:id="rId14"/>
    <p:sldId id="278" r:id="rId15"/>
    <p:sldId id="286" r:id="rId16"/>
    <p:sldId id="279" r:id="rId17"/>
    <p:sldId id="283" r:id="rId18"/>
    <p:sldId id="281" r:id="rId1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5365"/>
    <a:srgbClr val="C1D7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908" y="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65624E-A10F-423B-93DD-E3EBDBF30488}" type="datetimeFigureOut">
              <a:rPr lang="it-IT" smtClean="0"/>
              <a:t>29/04/2025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1DFC11-C616-46C0-B917-9BB77EB2F3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0082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BB261E-7A3A-E023-EB50-E0CD1E06D7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1C51B9A-4A01-5B6F-BDFB-867F654E8A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22AE113-592A-9D2F-A737-A48FAC8D3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A0A8C-752C-4FC3-8E24-9211DEE40B5C}" type="datetime1">
              <a:rPr lang="it-IT" smtClean="0"/>
              <a:t>29/04/2025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F0DF062-C2DA-94C0-E69A-0631897A4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E45CF58-1F61-8378-5B24-DC8E75617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85CE-500E-4EAD-8BDD-4D1EE6B07A8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60743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E32B4A-A8D1-4895-DB6F-7CF6C6151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F5956D3-853E-5357-1DC7-3DC59EF3A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62A9024-8831-9EA4-C908-237655510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0A76C-FCF6-487C-B45A-4A26254FB6DB}" type="datetime1">
              <a:rPr lang="it-IT" smtClean="0"/>
              <a:t>29/04/2025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5452286-8408-EF84-0BAB-BF2225FCF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EE4D953-D755-2CB0-A2D4-8C28DBBBA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85CE-500E-4EAD-8BDD-4D1EE6B07A8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4375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B52F771-4866-D14C-5B6D-C435750158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1DBC402-1010-A8B0-0C20-D5C284B593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68480B-D70E-4268-C0C0-95AAB9AFE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FF2FE-DF1B-40E5-BB71-350E719044FE}" type="datetime1">
              <a:rPr lang="it-IT" smtClean="0"/>
              <a:t>29/04/2025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683EC2D-12B4-5F96-E39E-E56B9D33B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156DD73-1A17-275F-85BE-D2691E876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85CE-500E-4EAD-8BDD-4D1EE6B07A8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96262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CE172D-6C2A-3326-A1F6-40CB18616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25951F8-EC30-F9F6-8065-F09DBA452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7FEDF56-8C69-6E43-9B0C-4AB48C474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18BA-18CC-4849-B28D-2E347CEB3562}" type="datetime1">
              <a:rPr lang="it-IT" smtClean="0"/>
              <a:t>29/04/2025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EC10AE7-4217-DC1E-B8B1-5E4D21AFD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7683495-596B-634E-6765-B724D9E43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85CE-500E-4EAD-8BDD-4D1EE6B07A8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73464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22ECD3-FAA1-21B1-336B-B25D3C7B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5AE7595-AB5E-6590-52C1-0F76F366E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4B973D9-7E05-AE47-61F4-571068BE4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C0DE0-EA91-4D84-AC36-1210AE1A39A7}" type="datetime1">
              <a:rPr lang="it-IT" smtClean="0"/>
              <a:t>29/04/2025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D6B8586-5809-D68A-6733-7A2017953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4ED73E6-2CB3-6B2E-C64B-751802F6D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85CE-500E-4EAD-8BDD-4D1EE6B07A8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7388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A2D2A2-685E-7B48-6B77-B2A77E0ED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C138EB-2AD1-AA74-A59F-54B2CF4314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86434F0-CD23-F6DB-7523-D560C9763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7D6413E-0F44-B7EF-F9CE-2B7185C40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57C61-7063-4D31-97BF-33CCE8BC32DE}" type="datetime1">
              <a:rPr lang="it-IT" smtClean="0"/>
              <a:t>29/04/2025</a:t>
            </a:fld>
            <a:endParaRPr lang="it-IT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89065C9-5931-7E49-9384-D9E50D33B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64EEFF6-C546-3C38-DC4E-420FCE16E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85CE-500E-4EAD-8BDD-4D1EE6B07A8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11940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41358D-A979-0016-36DE-261005C24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35659D8-1F6D-659C-C425-B1FD352B0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E1D6996-2B99-64F0-E6D5-385A3E5A7C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EB3D89B-AB19-1868-7A82-40EEC651A2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F02B62A-E573-4C7C-DAF5-FF682C40AB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F2C16AB-C0D8-1E67-5652-929BEC460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1CC3-9E8C-4475-966E-0F0165B3A44F}" type="datetime1">
              <a:rPr lang="it-IT" smtClean="0"/>
              <a:t>29/04/2025</a:t>
            </a:fld>
            <a:endParaRPr lang="it-IT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AB3D06E-A6AE-8818-21E3-C4CDFE378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283FC6C-E4C1-0ED0-D214-3FDC6616A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85CE-500E-4EAD-8BDD-4D1EE6B07A8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8208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CCEAEE-BEFA-C7AE-AA85-0CF44B7CE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FC5AF7B-B662-E39E-1547-48B100F5F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16E72-0844-4F00-A26F-D1DED51897D5}" type="datetime1">
              <a:rPr lang="it-IT" smtClean="0"/>
              <a:t>29/04/2025</a:t>
            </a:fld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63D1819-7F81-8B0C-D17B-4D3637287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9FAFDA9-B009-ADB2-F431-C6FDB1ED7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85CE-500E-4EAD-8BDD-4D1EE6B07A8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18637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99306B4-ACD1-D21A-02FE-7BF3A35B6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6A59D-E4AD-4DEE-B0B9-BCDB96072FBF}" type="datetime1">
              <a:rPr lang="it-IT" smtClean="0"/>
              <a:t>29/04/2025</a:t>
            </a:fld>
            <a:endParaRPr lang="it-IT" dirty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9C424DC-43BB-61C3-80A4-44EB07DDB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F61DB97-4D5A-DCF6-55C3-7300C8A94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85CE-500E-4EAD-8BDD-4D1EE6B07A8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8697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F63350-9226-CEE4-F99A-0266ACFD2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997CB7E-2CAF-A3F4-1F3A-97C2435B3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79E8C08-2C91-4988-084C-2891FCC3D6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FAFAB58-A518-BCF9-C3C2-7237D7053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A214-C59E-475F-98F6-324B28D26CCC}" type="datetime1">
              <a:rPr lang="it-IT" smtClean="0"/>
              <a:t>29/04/2025</a:t>
            </a:fld>
            <a:endParaRPr lang="it-IT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C44312F-04C2-AD9F-6761-459E77B07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255A62E-A28C-2869-1444-EB450549E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85CE-500E-4EAD-8BDD-4D1EE6B07A8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70344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BDADC2-ED5A-FBC4-0AB7-90E808AA5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B772DAF-2715-CBEA-60E7-E51D13DFA8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BD8E58D-01EF-6C2E-7393-44F07D5B5C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FE56B54-1102-F18E-42B5-ACAA7F98D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3822-0C19-4318-96FA-490026F8B198}" type="datetime1">
              <a:rPr lang="it-IT" smtClean="0"/>
              <a:t>29/04/2025</a:t>
            </a:fld>
            <a:endParaRPr lang="it-IT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B092823-73FA-D607-041C-C8AAE484F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7A74B29-F81C-6C49-632F-C55DBA7F3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85CE-500E-4EAD-8BDD-4D1EE6B07A8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6584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DBCCD08-76AF-ED34-8914-EEBA91D5E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47CCD0C-3672-5062-6981-92D54C2D13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39070A7-8B20-4500-6B9E-B4D317910C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A09B2F4-3C9D-41CD-99D0-CB4C23FA10FB}" type="datetime1">
              <a:rPr lang="it-IT" smtClean="0"/>
              <a:t>29/04/2025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FEE6BD1-BC7E-64B9-A5ED-DFF770D84C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2939EA2-C660-56E8-D854-837EB50D81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02085CE-500E-4EAD-8BDD-4D1EE6B07A8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12333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Ambrosino%20(appunti%20Di%20Fraia)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9" name="Rectangle 7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200" name="Rectangle 9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noProof="0" dirty="0"/>
          </a:p>
        </p:txBody>
      </p:sp>
      <p:sp>
        <p:nvSpPr>
          <p:cNvPr id="201" name="Freeform: Shape 11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934" y="3984"/>
            <a:ext cx="9376632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grpSp>
        <p:nvGrpSpPr>
          <p:cNvPr id="202" name="Group 13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noProof="0" dirty="0"/>
            </a:p>
          </p:txBody>
        </p:sp>
        <p:sp>
          <p:nvSpPr>
            <p:cNvPr id="203" name="Freeform: Shape 15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noProof="0" dirty="0"/>
            </a:p>
          </p:txBody>
        </p:sp>
        <p:sp>
          <p:nvSpPr>
            <p:cNvPr id="204" name="Freeform: Shape 17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noProof="0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noProof="0" dirty="0"/>
            </a:p>
          </p:txBody>
        </p:sp>
        <p:sp>
          <p:nvSpPr>
            <p:cNvPr id="205" name="Freeform: Shape 19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noProof="0" dirty="0"/>
            </a:p>
          </p:txBody>
        </p:sp>
        <p:sp>
          <p:nvSpPr>
            <p:cNvPr id="206" name="Freeform: Shape 20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noProof="0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B4AFBD7A-DB8C-99C7-C867-47C3D4A27B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2731" y="1542402"/>
            <a:ext cx="5186842" cy="2387918"/>
          </a:xfrm>
        </p:spPr>
        <p:txBody>
          <a:bodyPr anchor="b">
            <a:normAutofit/>
          </a:bodyPr>
          <a:lstStyle/>
          <a:p>
            <a:r>
              <a:rPr lang="en-GB" sz="5200" b="1" noProof="0" dirty="0">
                <a:solidFill>
                  <a:schemeClr val="tx2"/>
                </a:solidFill>
              </a:rPr>
              <a:t>Symmetries and quark model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80A7C22-D7FB-8CCD-7972-2CBB831136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02135" y="4001587"/>
            <a:ext cx="5188034" cy="682079"/>
          </a:xfrm>
          <a:ln cap="sq">
            <a:noFill/>
          </a:ln>
        </p:spPr>
        <p:txBody>
          <a:bodyPr>
            <a:normAutofit fontScale="85000" lnSpcReduction="20000"/>
          </a:bodyPr>
          <a:lstStyle/>
          <a:p>
            <a:r>
              <a:rPr lang="en-GB" noProof="0" dirty="0">
                <a:solidFill>
                  <a:schemeClr val="tx2"/>
                </a:solidFill>
              </a:rPr>
              <a:t>Elisabetta Naldi</a:t>
            </a:r>
          </a:p>
          <a:p>
            <a:r>
              <a:rPr lang="en-GB" noProof="0" dirty="0">
                <a:solidFill>
                  <a:schemeClr val="tx2"/>
                </a:solidFill>
              </a:rPr>
              <a:t>May 2, 2025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4155"/>
            <a:ext cx="2514948" cy="2174333"/>
            <a:chOff x="-305" y="-4155"/>
            <a:chExt cx="2514948" cy="2174333"/>
          </a:xfrm>
        </p:grpSpPr>
        <p:sp>
          <p:nvSpPr>
            <p:cNvPr id="207" name="Freeform: Shape 23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208" name="Freeform: Shape 25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800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</p:grpSp>
      <p:grpSp>
        <p:nvGrpSpPr>
          <p:cNvPr id="209" name="Group 28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85727" y="4683666"/>
            <a:ext cx="2514948" cy="2174333"/>
            <a:chOff x="-305" y="-4155"/>
            <a:chExt cx="2514948" cy="2174333"/>
          </a:xfrm>
        </p:grpSpPr>
        <p:sp>
          <p:nvSpPr>
            <p:cNvPr id="210" name="Freeform: Shape 29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211" name="Freeform: Shape 30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212" name="Freeform: Shape 31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800" noProof="0" dirty="0"/>
            </a:p>
          </p:txBody>
        </p:sp>
        <p:sp>
          <p:nvSpPr>
            <p:cNvPr id="213" name="Freeform: Shape 32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</p:grp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F677F17-924D-63CE-575C-F338ACFED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85CE-500E-4EAD-8BDD-4D1EE6B07A86}" type="slidenum">
              <a:rPr lang="en-GB" noProof="0" smtClean="0"/>
              <a:t>1</a:t>
            </a:fld>
            <a:endParaRPr lang="en-GB" noProof="0" dirty="0"/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6C0244A0-426D-DC8C-91F1-B37CC127329F}"/>
              </a:ext>
            </a:extLst>
          </p:cNvPr>
          <p:cNvCxnSpPr>
            <a:cxnSpLocks/>
          </p:cNvCxnSpPr>
          <p:nvPr/>
        </p:nvCxnSpPr>
        <p:spPr>
          <a:xfrm>
            <a:off x="2676000" y="3930320"/>
            <a:ext cx="7031613" cy="0"/>
          </a:xfrm>
          <a:prstGeom prst="line">
            <a:avLst/>
          </a:prstGeom>
          <a:ln>
            <a:solidFill>
              <a:srgbClr val="38536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39472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EC3FAC-DE19-8F07-4175-07F6D6973F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F0B3E43A-005A-FD82-BE2A-B1472CAC5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098A5F4-AF65-7C7C-3DEC-5DCA5032FC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noProof="0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22F8FE0-E3C7-416A-80B5-30AE2B2F9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280679"/>
            <a:ext cx="9833548" cy="864773"/>
          </a:xfrm>
        </p:spPr>
        <p:txBody>
          <a:bodyPr anchor="t">
            <a:normAutofit/>
          </a:bodyPr>
          <a:lstStyle/>
          <a:p>
            <a:pPr algn="ctr"/>
            <a:r>
              <a:rPr lang="en-GB" sz="4000" b="1" noProof="0" dirty="0">
                <a:solidFill>
                  <a:schemeClr val="tx2"/>
                </a:solidFill>
              </a:rPr>
              <a:t>3. The group SU(3)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8DD6009C-E91C-320D-FB8D-3D0C97BD0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F2D56585-F3B6-CFE4-3747-CEA449BA9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BAC62324-1D06-32DD-A4BC-C8C8B50696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4B930F9-6B9F-2AC5-ED24-C75FE24BEA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D1ECB0AE-3208-FD98-9014-04D5483252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5E772938-C35C-DA43-F647-5E2B20ED377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79226" y="2175328"/>
                <a:ext cx="9833548" cy="4333755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GB" sz="1800" noProof="0" dirty="0">
                    <a:solidFill>
                      <a:schemeClr val="tx2"/>
                    </a:solidFill>
                    <a:latin typeface="Cambria Math" panose="02040503050406030204" pitchFamily="18" charset="0"/>
                  </a:rPr>
                  <a:t>Since Pauli matrices appear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800" i="1" noProof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b="0" i="1" noProof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GB" sz="1800" b="0" i="1" noProof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1800" b="0" i="1" noProof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GB" sz="1800" i="1" noProof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b="0" i="1" noProof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GB" sz="1800" b="0" i="1" noProof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sz="1800" b="0" i="1" noProof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GB" sz="1800" i="1" noProof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b="0" i="1" noProof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GB" sz="1800" b="0" i="1" noProof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GB" sz="1800" noProof="0" dirty="0">
                    <a:solidFill>
                      <a:schemeClr val="tx2"/>
                    </a:solidFill>
                    <a:latin typeface="Cambria Math" panose="02040503050406030204" pitchFamily="18" charset="0"/>
                  </a:rPr>
                  <a:t> (generators of the SU(2) group) then the</a:t>
                </a:r>
              </a:p>
              <a:p>
                <a:pPr marL="0" indent="0" algn="ctr">
                  <a:lnSpc>
                    <a:spcPct val="150000"/>
                  </a:lnSpc>
                  <a:buNone/>
                </a:pPr>
                <a:r>
                  <a:rPr lang="en-GB" sz="1800" b="1" noProof="0" dirty="0">
                    <a:solidFill>
                      <a:schemeClr val="tx2"/>
                    </a:solidFill>
                    <a:latin typeface="Cambria Math" panose="02040503050406030204" pitchFamily="18" charset="0"/>
                  </a:rPr>
                  <a:t>Isospin symmetry is conserved</a:t>
                </a:r>
                <a:endParaRPr lang="en-GB" sz="1800" noProof="0" dirty="0">
                  <a:solidFill>
                    <a:schemeClr val="tx2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GB" sz="1800" noProof="0" dirty="0">
                    <a:solidFill>
                      <a:schemeClr val="tx2"/>
                    </a:solidFill>
                    <a:latin typeface="Cambria Math" panose="02040503050406030204" pitchFamily="18" charset="0"/>
                  </a:rPr>
                  <a:t>There are two diagonal matrices:</a:t>
                </a:r>
              </a:p>
              <a:p>
                <a:pPr marL="0" indent="0">
                  <a:buNone/>
                </a:pPr>
                <a:endParaRPr lang="en-GB" sz="1800" b="0" noProof="0" dirty="0">
                  <a:solidFill>
                    <a:schemeClr val="tx2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800" b="1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800" b="1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𝝀</m:t>
                          </m:r>
                        </m:e>
                        <m:sub>
                          <m:r>
                            <a:rPr lang="en-GB" sz="1800" b="1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GB" sz="1800" b="1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ctrlPr>
                            <a:rPr lang="en-GB" sz="1800" b="1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800" b="1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800" b="1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en-GB" sz="1800" b="1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GB" sz="1800" b="1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800" b="1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GB" sz="1800" b="1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1800" b="1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en-GB" sz="1800" b="1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800" b="1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GB" sz="1800" b="1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GB" sz="1800" b="1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800" b="1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1800" b="1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n-GB" sz="1800" b="1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800" b="1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𝝀</m:t>
                          </m:r>
                        </m:e>
                        <m:sub>
                          <m:r>
                            <a:rPr lang="en-GB" sz="1800" b="1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sub>
                      </m:sSub>
                      <m:r>
                        <a:rPr lang="en-GB" sz="1800" b="1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800" b="1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800" b="1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1800" b="1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√</m:t>
                          </m:r>
                          <m:r>
                            <a:rPr lang="en-GB" sz="1800" b="1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d>
                        <m:dPr>
                          <m:ctrlPr>
                            <a:rPr lang="en-GB" sz="1800" b="1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800" b="1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800" b="1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en-GB" sz="1800" b="1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GB" sz="1800" b="1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800" b="1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GB" sz="1800" b="1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en-GB" sz="1800" b="1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800" b="1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GB" sz="1800" b="1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GB" sz="1800" b="1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1800" b="1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800" noProof="0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endParaRPr lang="en-GB" sz="1800" noProof="0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r>
                  <a:rPr lang="en-US" sz="1800" dirty="0">
                    <a:solidFill>
                      <a:schemeClr val="tx2"/>
                    </a:solidFill>
                  </a:rPr>
                  <a:t>T</a:t>
                </a:r>
                <a:r>
                  <a:rPr lang="en-US" sz="1800" noProof="0" dirty="0">
                    <a:solidFill>
                      <a:schemeClr val="tx2"/>
                    </a:solidFill>
                  </a:rPr>
                  <a:t>he eigenvalues of these matrices label the physical states involved in the strong interaction</a:t>
                </a:r>
                <a:endParaRPr lang="en-GB" sz="1800" noProof="0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endParaRPr lang="en-GB" sz="1800" noProof="0" dirty="0">
                  <a:solidFill>
                    <a:schemeClr val="tx2"/>
                  </a:solidFill>
                </a:endParaRPr>
              </a:p>
            </p:txBody>
          </p:sp>
        </mc:Choice>
        <mc:Fallback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5E772938-C35C-DA43-F647-5E2B20ED377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79226" y="2175328"/>
                <a:ext cx="9833548" cy="4333755"/>
              </a:xfrm>
              <a:blipFill>
                <a:blip r:embed="rId2"/>
                <a:stretch>
                  <a:fillRect l="-496" t="-154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7" name="Group 36">
            <a:extLst>
              <a:ext uri="{FF2B5EF4-FFF2-40B4-BE49-F238E27FC236}">
                <a16:creationId xmlns:a16="http://schemas.microsoft.com/office/drawing/2014/main" id="{EEE824B3-304A-5CE5-A8DD-C316D9EBCF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278E573-5C9D-234A-DD15-0CF904EC44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910C16B9-6F2D-3453-DF87-C7FF73F31C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506A0505-52EA-5673-EBCD-2EEAF00454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F4C87E46-5520-9E75-0C3B-73F68F17C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</p:grp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DBCF100-08B8-F8BB-05E4-A2E07824E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85CE-500E-4EAD-8BDD-4D1EE6B07A86}" type="slidenum">
              <a:rPr lang="en-GB" noProof="0" smtClean="0"/>
              <a:t>10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404174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3B2C1F-BC24-99D3-8653-400CE93791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77F28B16-7DCA-AB97-5221-51D297F8C8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F9A88A1-1B8A-FDC4-DB44-96D7095A0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noProof="0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BA580B0-9C05-0B17-1A82-F8EFEE6ED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280679"/>
            <a:ext cx="9833548" cy="864773"/>
          </a:xfrm>
        </p:spPr>
        <p:txBody>
          <a:bodyPr anchor="t">
            <a:normAutofit/>
          </a:bodyPr>
          <a:lstStyle/>
          <a:p>
            <a:pPr algn="ctr"/>
            <a:r>
              <a:rPr lang="en-GB" sz="4000" b="1" noProof="0" dirty="0">
                <a:solidFill>
                  <a:schemeClr val="tx2"/>
                </a:solidFill>
              </a:rPr>
              <a:t>3.1 SU(3) for quarks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7ED51B1-230D-B450-8ACE-58F664990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B146F20F-50B7-E454-42EA-E32A27706E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2EA519C9-6959-BACD-C9AF-C54DE38B5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7460F7E-833F-4AD6-B0F5-36FA732177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62E7323D-7F40-D6C4-3889-E3969A4690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6A99B25B-C4D7-4FC9-FD50-CB68B55C775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79226" y="2175328"/>
                <a:ext cx="9833548" cy="4333755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GB" sz="1800" noProof="0" dirty="0">
                    <a:solidFill>
                      <a:schemeClr val="tx2"/>
                    </a:solidFill>
                  </a:rPr>
                  <a:t>The group SU(3) is important to extend the flavour symmetry to the strange quark. </a:t>
                </a:r>
              </a:p>
              <a:p>
                <a:pPr marL="0" indent="0">
                  <a:buNone/>
                </a:pPr>
                <a:r>
                  <a:rPr lang="en-GB" sz="1800" noProof="0" dirty="0">
                    <a:solidFill>
                      <a:schemeClr val="tx2"/>
                    </a:solidFill>
                  </a:rPr>
                  <a:t>Representing the quarks as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800" b="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sz="1800" b="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80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GB" sz="180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GB" sz="1800" b="0" i="1" noProof="0" smtClean="0">
                                        <a:solidFill>
                                          <a:schemeClr val="tx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GB" sz="1800" b="0" i="1" noProof="0" smtClean="0">
                                        <a:solidFill>
                                          <a:schemeClr val="tx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mr>
                              </m:m>
                            </m:den>
                          </m:f>
                        </m:e>
                      </m:d>
                      <m:r>
                        <a:rPr lang="en-GB" sz="1800" b="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sz="1800" b="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GB" sz="1800" b="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80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GB" sz="180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num>
                            <m:den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GB" sz="1800" b="0" i="1" noProof="0" smtClean="0">
                                        <a:solidFill>
                                          <a:schemeClr val="tx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GB" sz="1800" b="0" i="1" noProof="0" smtClean="0">
                                        <a:solidFill>
                                          <a:schemeClr val="tx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mr>
                              </m:m>
                            </m:den>
                          </m:f>
                        </m:e>
                      </m:d>
                      <m:r>
                        <a:rPr lang="en-GB" sz="1800" b="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sz="1800" b="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1800" b="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80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GB" sz="180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num>
                            <m:den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GB" sz="1800" b="0" i="1" noProof="0" smtClean="0">
                                        <a:solidFill>
                                          <a:schemeClr val="tx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GB" sz="1800" b="0" i="1" noProof="0" smtClean="0">
                                        <a:solidFill>
                                          <a:schemeClr val="tx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den>
                          </m:f>
                        </m:e>
                      </m:d>
                    </m:oMath>
                  </m:oMathPara>
                </a14:m>
                <a:endParaRPr lang="en-GB" sz="1800" noProof="0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r>
                  <a:rPr lang="en-GB" sz="1800" noProof="0" dirty="0">
                    <a:solidFill>
                      <a:schemeClr val="tx2"/>
                    </a:solidFill>
                  </a:rPr>
                  <a:t>It can be shown that there is symmetry for </a:t>
                </a:r>
                <a14:m>
                  <m:oMath xmlns:m="http://schemas.openxmlformats.org/officeDocument/2006/math">
                    <m:r>
                      <a:rPr lang="en-GB" sz="1800" b="0" i="1" noProof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sz="1800" b="0" i="1" noProof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↔</m:t>
                    </m:r>
                    <m:r>
                      <a:rPr lang="en-GB" sz="1800" b="0" i="1" noProof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800" noProof="0" dirty="0">
                    <a:solidFill>
                      <a:schemeClr val="tx2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800" b="0" i="0" noProof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d</m:t>
                    </m:r>
                    <m:r>
                      <a:rPr lang="en-GB" sz="1800" b="0" i="1" noProof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↔</m:t>
                    </m:r>
                    <m:r>
                      <a:rPr lang="en-GB" sz="1800" b="0" i="1" noProof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</m:oMath>
                </a14:m>
                <a:endParaRPr lang="en-GB" sz="1800" noProof="0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r>
                  <a:rPr lang="en-GB" sz="1800" noProof="0" dirty="0">
                    <a:solidFill>
                      <a:schemeClr val="tx2"/>
                    </a:solidFill>
                  </a:rPr>
                  <a:t>The quantum numbers associated  to the two diagonal matrices are the eigenvalues of the </a:t>
                </a:r>
                <a:r>
                  <a:rPr lang="en-GB" sz="1800" b="1" noProof="0" dirty="0">
                    <a:solidFill>
                      <a:schemeClr val="tx2"/>
                    </a:solidFill>
                  </a:rPr>
                  <a:t>third component of isospin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800" b="1" i="1" noProof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b="1" i="1" noProof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en-GB" sz="1800" b="1" i="1" noProof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en-GB" sz="1800" b="1" noProof="0" dirty="0">
                    <a:solidFill>
                      <a:schemeClr val="tx2"/>
                    </a:solidFill>
                  </a:rPr>
                  <a:t> </a:t>
                </a:r>
                <a:r>
                  <a:rPr lang="en-GB" sz="1800" noProof="0" dirty="0">
                    <a:solidFill>
                      <a:schemeClr val="tx2"/>
                    </a:solidFill>
                  </a:rPr>
                  <a:t>and the </a:t>
                </a:r>
                <a:r>
                  <a:rPr lang="en-GB" sz="1800" b="1" noProof="0" dirty="0">
                    <a:solidFill>
                      <a:schemeClr val="tx2"/>
                    </a:solidFill>
                  </a:rPr>
                  <a:t>hypercharge </a:t>
                </a:r>
                <a14:m>
                  <m:oMath xmlns:m="http://schemas.openxmlformats.org/officeDocument/2006/math">
                    <m:r>
                      <a:rPr lang="en-GB" sz="1800" b="1" i="1" noProof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𝒀</m:t>
                    </m:r>
                    <m:r>
                      <a:rPr lang="en-GB" sz="1800" i="1" noProof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800" noProof="0" dirty="0">
                    <a:solidFill>
                      <a:schemeClr val="tx2"/>
                    </a:solidFill>
                  </a:rPr>
                  <a:t>:</a:t>
                </a:r>
              </a:p>
              <a:p>
                <a:pPr marL="0" indent="0">
                  <a:buNone/>
                </a:pPr>
                <a:endParaRPr lang="en-GB" sz="1800" noProof="0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GB" sz="180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GB" sz="180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GB" sz="180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sSub>
                                <m:sSubPr>
                                  <m:ctrlP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GB" sz="180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  <m:r>
                                <a:rPr lang="en-GB" sz="180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√3</m:t>
                                  </m:r>
                                </m:den>
                              </m:f>
                              <m:sSub>
                                <m:sSubPr>
                                  <m:ctrlP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sub>
                              </m:sSub>
                            </m:e>
                          </m:eqArr>
                          <m:r>
                            <a:rPr lang="en-GB" sz="1800" b="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→ </m:t>
                          </m:r>
                          <m:d>
                            <m:dPr>
                              <m:begChr m:val="{"/>
                              <m:endChr m:val=""/>
                              <m:ctrlP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eqArr>
                                <m:eqArrPr>
                                  <m:ctrlP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sSub>
                                    <m:sSubPr>
                                      <m:ctrlPr>
                                        <a:rPr lang="en-GB" sz="1800" i="1" noProof="0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800" i="1" noProof="0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GB" sz="1800" i="1" noProof="0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  <m: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  <m: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f>
                                    <m:fPr>
                                      <m:ctrlPr>
                                        <a:rPr lang="en-GB" sz="1800" b="0" i="1" noProof="0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800" b="0" i="1" noProof="0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GB" sz="1800" b="0" i="1" noProof="0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e>
                                  <m:sSub>
                                    <m:sSubPr>
                                      <m:ctrlPr>
                                        <a:rPr lang="en-GB" sz="1800" i="1" noProof="0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800" i="1" noProof="0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GB" sz="1800" i="1" noProof="0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  <m: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=−</m:t>
                                  </m:r>
                                  <m:f>
                                    <m:fPr>
                                      <m:ctrlPr>
                                        <a:rPr lang="en-GB" sz="1800" b="0" i="1" noProof="0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800" b="0" i="1" noProof="0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GB" sz="1800" b="0" i="1" noProof="0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e>
                                <m:e>
                                  <m:sSub>
                                    <m:sSubPr>
                                      <m:ctrlPr>
                                        <a:rPr lang="en-GB" sz="1800" i="1" noProof="0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800" i="1" noProof="0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GB" sz="1800" i="1" noProof="0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  <m: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  <m: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=0</m:t>
                                  </m:r>
                                </m:e>
                              </m:eqArr>
                            </m:e>
                          </m:d>
                          <m:r>
                            <a:rPr lang="en-GB" sz="1800" b="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,  </m:t>
                          </m:r>
                          <m:d>
                            <m:dPr>
                              <m:begChr m:val="{"/>
                              <m:endChr m:val=""/>
                              <m:ctrlPr>
                                <a:rPr lang="en-GB" sz="180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eqArr>
                                <m:eqArrPr>
                                  <m:ctrlP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  <m: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  <m: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f>
                                    <m:fPr>
                                      <m:ctrlPr>
                                        <a:rPr lang="en-GB" sz="1800" b="0" i="1" noProof="0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800" b="0" i="1" noProof="0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GB" sz="1800" b="0" i="1" noProof="0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  <m: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e>
                                <m:e>
                                  <m: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  <m: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f>
                                    <m:fPr>
                                      <m:ctrlPr>
                                        <a:rPr lang="en-GB" sz="1800" b="0" i="1" noProof="0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800" b="0" i="1" noProof="0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GB" sz="1800" b="0" i="1" noProof="0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e>
                                <m:e>
                                  <m: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  <m: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  <m: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=−</m:t>
                                  </m:r>
                                  <m:f>
                                    <m:fPr>
                                      <m:ctrlPr>
                                        <a:rPr lang="en-GB" sz="1800" b="0" i="1" noProof="0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800" b="0" i="1" noProof="0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num>
                                    <m:den>
                                      <m:r>
                                        <a:rPr lang="en-GB" sz="1800" b="0" i="1" noProof="0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eqArr>
                            </m:e>
                          </m:d>
                        </m:e>
                      </m:d>
                    </m:oMath>
                  </m:oMathPara>
                </a14:m>
                <a:endParaRPr lang="en-GB" sz="1800" noProof="0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endParaRPr lang="en-GB" sz="1800" b="0" noProof="0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endParaRPr lang="en-GB" sz="1800" b="0" noProof="0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endParaRPr lang="en-GB" sz="1800" noProof="0" dirty="0">
                  <a:solidFill>
                    <a:schemeClr val="tx2"/>
                  </a:solidFill>
                </a:endParaRPr>
              </a:p>
            </p:txBody>
          </p:sp>
        </mc:Choice>
        <mc:Fallback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6A99B25B-C4D7-4FC9-FD50-CB68B55C775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79226" y="2175328"/>
                <a:ext cx="9833548" cy="4333755"/>
              </a:xfrm>
              <a:blipFill>
                <a:blip r:embed="rId2"/>
                <a:stretch>
                  <a:fillRect l="-496" t="-140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7" name="Group 36">
            <a:extLst>
              <a:ext uri="{FF2B5EF4-FFF2-40B4-BE49-F238E27FC236}">
                <a16:creationId xmlns:a16="http://schemas.microsoft.com/office/drawing/2014/main" id="{2FD24715-8333-BD02-63F1-A2AEAD395C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06C68D7A-BCD1-8D8B-964A-9987778D7E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74ACA1AB-01C5-E096-73CF-A3725BEA66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955BE91A-0D84-EAAD-1567-07E05764A4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F777A5C8-62AC-FFE4-69B8-B7A036CCA3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</p:grp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EF4C18F-D314-A0DF-EAAB-40BE1031E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85CE-500E-4EAD-8BDD-4D1EE6B07A86}" type="slidenum">
              <a:rPr lang="en-GB" noProof="0" smtClean="0"/>
              <a:t>11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05328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66C382-F4FB-CEDE-85C3-F6D97ECC80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A629E0B7-8CE7-5EFF-738A-3856F923C4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D0387C2-977F-AB09-C2C7-0D9D277F9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noProof="0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B40A5EC-2C9D-AF1A-8477-52014E2FF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280679"/>
            <a:ext cx="9833548" cy="864773"/>
          </a:xfrm>
        </p:spPr>
        <p:txBody>
          <a:bodyPr anchor="t">
            <a:normAutofit/>
          </a:bodyPr>
          <a:lstStyle/>
          <a:p>
            <a:pPr algn="ctr"/>
            <a:r>
              <a:rPr lang="en-GB" sz="4000" b="1" noProof="0" dirty="0">
                <a:solidFill>
                  <a:schemeClr val="tx2"/>
                </a:solidFill>
              </a:rPr>
              <a:t>3.1 SU(3) for quarks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B7B59F1-E00B-797A-BE6B-3A4D4591B4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B5650C52-17EF-DDE6-09E1-10EC1C0315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5946053B-F90A-B88D-A065-DF3A30652A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63687864-96C7-CFB5-468A-EBEA38F927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D2475FB0-1DD8-CB3A-B704-4F2986FE7A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EBC079F0-76DC-99AA-B477-FA562224419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79226" y="2175328"/>
                <a:ext cx="9833548" cy="4333755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endParaRPr lang="en-GB" sz="1800" noProof="0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r>
                  <a:rPr lang="en-GB" sz="1800" noProof="0" dirty="0">
                    <a:solidFill>
                      <a:schemeClr val="tx2"/>
                    </a:solidFill>
                  </a:rPr>
                  <a:t>As before for later convenience we define the </a:t>
                </a:r>
                <a:r>
                  <a:rPr lang="en-GB" sz="1800" b="1" noProof="0" dirty="0">
                    <a:solidFill>
                      <a:schemeClr val="tx2"/>
                    </a:solidFill>
                  </a:rPr>
                  <a:t>ladder operators</a:t>
                </a:r>
                <a:r>
                  <a:rPr lang="en-GB" sz="1800" noProof="0" dirty="0">
                    <a:solidFill>
                      <a:schemeClr val="tx2"/>
                    </a:solidFill>
                  </a:rPr>
                  <a:t> using the remaining </a:t>
                </a:r>
                <a14:m>
                  <m:oMath xmlns:m="http://schemas.openxmlformats.org/officeDocument/2006/math">
                    <m:r>
                      <a:rPr lang="en-GB" sz="1800" b="0" i="1" noProof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GB" sz="1800" noProof="0" dirty="0">
                    <a:solidFill>
                      <a:schemeClr val="tx2"/>
                    </a:solidFill>
                  </a:rPr>
                  <a:t>-matrices</a:t>
                </a:r>
              </a:p>
              <a:p>
                <a:pPr marL="0" indent="0">
                  <a:buNone/>
                </a:pPr>
                <a:endParaRPr lang="en-GB" sz="1800" noProof="0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GB" sz="180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GB" sz="180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±</m:t>
                                  </m:r>
                                </m:sub>
                              </m:sSub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GB" sz="1800" b="0" i="1" noProof="0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800" b="0" i="1" noProof="0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𝜆</m:t>
                                      </m:r>
                                    </m:e>
                                    <m:sub>
                                      <m:r>
                                        <a:rPr lang="en-GB" sz="1800" b="0" i="1" noProof="0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±</m:t>
                                  </m:r>
                                  <m: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  <m:sSub>
                                    <m:sSubPr>
                                      <m:ctrlPr>
                                        <a:rPr lang="en-GB" sz="1800" b="0" i="1" noProof="0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800" b="0" i="1" noProof="0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𝜆</m:t>
                                      </m:r>
                                    </m:e>
                                    <m:sub>
                                      <m:r>
                                        <a:rPr lang="en-GB" sz="1800" b="0" i="1" noProof="0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        </m:t>
                              </m:r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↔</m:t>
                              </m:r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±</m:t>
                                  </m:r>
                                </m:sub>
                              </m:sSub>
                              <m:r>
                                <a:rPr lang="en-GB" sz="180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GB" sz="1800" i="1" noProof="0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800" i="1" noProof="0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𝜆</m:t>
                                      </m:r>
                                    </m:e>
                                    <m:sub>
                                      <m:r>
                                        <a:rPr lang="en-GB" sz="1800" b="0" i="1" noProof="0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  <m: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±</m:t>
                                  </m:r>
                                  <m: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  <m:sSub>
                                    <m:sSubPr>
                                      <m:ctrlPr>
                                        <a:rPr lang="en-GB" sz="1800" i="1" noProof="0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800" i="1" noProof="0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𝜆</m:t>
                                      </m:r>
                                    </m:e>
                                    <m:sub>
                                      <m:r>
                                        <a:rPr lang="en-GB" sz="1800" b="0" i="1" noProof="0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5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        </m:t>
                              </m:r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GB" sz="180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↔</m:t>
                              </m:r>
                              <m:r>
                                <a:rPr lang="en-GB" sz="180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±</m:t>
                                  </m:r>
                                </m:sub>
                              </m:sSub>
                              <m:r>
                                <a:rPr lang="en-GB" sz="180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GB" sz="1800" i="1" noProof="0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800" i="1" noProof="0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𝜆</m:t>
                                      </m:r>
                                    </m:e>
                                    <m:sub>
                                      <m:r>
                                        <a:rPr lang="en-GB" sz="1800" b="0" i="1" noProof="0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6</m:t>
                                      </m:r>
                                    </m:sub>
                                  </m:sSub>
                                  <m: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±</m:t>
                                  </m:r>
                                  <m: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  <m:sSub>
                                    <m:sSubPr>
                                      <m:ctrlPr>
                                        <a:rPr lang="en-GB" sz="1800" i="1" noProof="0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800" i="1" noProof="0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𝜆</m:t>
                                      </m:r>
                                    </m:e>
                                    <m:sub>
                                      <m:r>
                                        <a:rPr lang="en-GB" sz="1800" b="0" i="1" noProof="0" smtClean="0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7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        </m:t>
                              </m:r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GB" sz="180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↔</m:t>
                              </m:r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GB" sz="1800" noProof="0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endParaRPr lang="en-GB" sz="1800" noProof="0" dirty="0">
                  <a:solidFill>
                    <a:schemeClr val="tx2"/>
                  </a:solidFill>
                </a:endParaRPr>
              </a:p>
              <a:p>
                <a:pPr marL="0" indent="0" algn="ctr">
                  <a:buNone/>
                </a:pPr>
                <a:r>
                  <a:rPr lang="en-GB" sz="1800" noProof="0" dirty="0">
                    <a:solidFill>
                      <a:schemeClr val="tx2"/>
                    </a:solidFill>
                  </a:rPr>
                  <a:t>These operators will allow us to move </a:t>
                </a:r>
                <a:r>
                  <a:rPr lang="en-GB" sz="1800" dirty="0">
                    <a:solidFill>
                      <a:schemeClr val="tx2"/>
                    </a:solidFill>
                  </a:rPr>
                  <a:t>between</a:t>
                </a:r>
                <a:r>
                  <a:rPr lang="en-GB" sz="1800" noProof="0" dirty="0">
                    <a:solidFill>
                      <a:schemeClr val="tx2"/>
                    </a:solidFill>
                  </a:rPr>
                  <a:t> states t</a:t>
                </a:r>
              </a:p>
            </p:txBody>
          </p:sp>
        </mc:Choice>
        <mc:Fallback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EBC079F0-76DC-99AA-B477-FA562224419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79226" y="2175328"/>
                <a:ext cx="9833548" cy="4333755"/>
              </a:xfrm>
              <a:blipFill>
                <a:blip r:embed="rId2"/>
                <a:stretch>
                  <a:fillRect l="-49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7" name="Group 36">
            <a:extLst>
              <a:ext uri="{FF2B5EF4-FFF2-40B4-BE49-F238E27FC236}">
                <a16:creationId xmlns:a16="http://schemas.microsoft.com/office/drawing/2014/main" id="{E5DDCE3C-3248-1C9B-BF7F-594AEB0EE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D61DF8B9-D673-35B0-3942-46E9141A0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454A8CB5-1742-BA14-1699-4DACF99B22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957FA2A8-58B3-05CD-AC23-C43DE492FC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517D4D06-2DF5-DE14-C7D4-FB18173E89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</p:grp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F023DC2-714F-AFB3-F540-CE7F262A7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85CE-500E-4EAD-8BDD-4D1EE6B07A86}" type="slidenum">
              <a:rPr lang="en-GB" noProof="0" smtClean="0"/>
              <a:t>12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065696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A4C0B6-EC04-C07D-8B53-A0274E5508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9C528779-2B07-F460-A573-194FDF5E2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7F6371F-5F65-6511-DE02-ED84D3D297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noProof="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olo 1">
                <a:extLst>
                  <a:ext uri="{FF2B5EF4-FFF2-40B4-BE49-F238E27FC236}">
                    <a16:creationId xmlns:a16="http://schemas.microsoft.com/office/drawing/2014/main" id="{F820116F-A592-3366-74E2-3A4CEA956830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1179226" y="1280679"/>
                <a:ext cx="9833548" cy="864773"/>
              </a:xfrm>
            </p:spPr>
            <p:txBody>
              <a:bodyPr anchor="t">
                <a:normAutofit/>
              </a:bodyPr>
              <a:lstStyle/>
              <a:p>
                <a:pPr algn="ctr"/>
                <a:r>
                  <a:rPr lang="en-GB" sz="4000" b="1" noProof="0" dirty="0">
                    <a:solidFill>
                      <a:schemeClr val="tx2"/>
                    </a:solidFill>
                  </a:rPr>
                  <a:t>4. The plane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4000" b="1" i="1" noProof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4000" b="1" i="1" noProof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en-GB" sz="4000" b="1" i="1" noProof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  <m:r>
                      <a:rPr lang="en-GB" sz="4000" b="1" i="1" noProof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4000" b="1" i="1" noProof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𝒀</m:t>
                    </m:r>
                  </m:oMath>
                </a14:m>
                <a:endParaRPr lang="en-GB" sz="4000" b="1" noProof="0" dirty="0">
                  <a:solidFill>
                    <a:schemeClr val="tx2"/>
                  </a:solidFill>
                </a:endParaRPr>
              </a:p>
            </p:txBody>
          </p:sp>
        </mc:Choice>
        <mc:Fallback>
          <p:sp>
            <p:nvSpPr>
              <p:cNvPr id="2" name="Titolo 1">
                <a:extLst>
                  <a:ext uri="{FF2B5EF4-FFF2-40B4-BE49-F238E27FC236}">
                    <a16:creationId xmlns:a16="http://schemas.microsoft.com/office/drawing/2014/main" id="{F820116F-A592-3366-74E2-3A4CEA95683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179226" y="1280679"/>
                <a:ext cx="9833548" cy="864773"/>
              </a:xfrm>
              <a:blipFill>
                <a:blip r:embed="rId2"/>
                <a:stretch>
                  <a:fillRect t="-19014" b="-493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1" name="Group 30">
            <a:extLst>
              <a:ext uri="{FF2B5EF4-FFF2-40B4-BE49-F238E27FC236}">
                <a16:creationId xmlns:a16="http://schemas.microsoft.com/office/drawing/2014/main" id="{2B392E5E-132F-A5C7-7369-6D2773D7A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41678EE8-885F-7F94-9ABB-D627273C88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815B90BD-C5B8-EA88-5383-8F22A7AF7C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95C7254D-3BE4-BD06-5E2A-4AFECC7903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9E6DB492-9498-A2BE-CC79-EC2A0BBAD0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AEE00167-EE92-15A5-5786-F045BCB1B41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79226" y="2175328"/>
                <a:ext cx="9833548" cy="4333755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GB" sz="1800" noProof="0" dirty="0">
                    <a:solidFill>
                      <a:schemeClr val="tx2"/>
                    </a:solidFill>
                  </a:rPr>
                  <a:t>We saw that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GB" sz="1800" b="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f>
                                <m:fPr>
                                  <m:ctrlP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e>
                          </m:eqArr>
                        </m:e>
                      </m:d>
                      <m:r>
                        <a:rPr lang="en-GB" sz="1800" b="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,  </m:t>
                      </m:r>
                      <m:d>
                        <m:dPr>
                          <m:begChr m:val="{"/>
                          <m:endChr m:val=""/>
                          <m:ctrlPr>
                            <a:rPr lang="en-GB" sz="180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GB" sz="180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180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180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180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f>
                                <m:fPr>
                                  <m:ctrlP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eqArr>
                        </m:e>
                      </m:d>
                      <m:r>
                        <a:rPr lang="it-IT" sz="1800" b="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,  </m:t>
                      </m:r>
                      <m:d>
                        <m:dPr>
                          <m:begChr m:val="{"/>
                          <m:endChr m:val=""/>
                          <m:ctrlPr>
                            <a:rPr lang="en-GB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GB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n-GB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GB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GB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acc>
                                <m:accPr>
                                  <m:chr m:val="̅"/>
                                  <m:ctrlP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it-IT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acc>
                              <m:r>
                                <a:rPr lang="en-GB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it-IT" sz="18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acc>
                                <m:accPr>
                                  <m:chr m:val="̅"/>
                                  <m:ctrlPr>
                                    <a:rPr lang="en-GB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it-IT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acc>
                            </m:e>
                            <m:e>
                              <m:sSub>
                                <m:sSubPr>
                                  <m:ctrlPr>
                                    <a:rPr lang="en-GB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GB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GB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acc>
                                <m:accPr>
                                  <m:chr m:val="̅"/>
                                  <m:ctrlP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it-IT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acc>
                              <m:r>
                                <a:rPr lang="en-GB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acc>
                                <m:accPr>
                                  <m:chr m:val="̅"/>
                                  <m:ctrlPr>
                                    <a:rPr lang="en-GB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it-IT" sz="18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acc>
                            </m:e>
                            <m:e>
                              <m:sSub>
                                <m:sSubPr>
                                  <m:ctrlPr>
                                    <a:rPr lang="en-GB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GB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acc>
                                <m:accPr>
                                  <m:chr m:val="̅"/>
                                  <m:ctrlPr>
                                    <a:rPr lang="en-GB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it-IT" sz="18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acc>
                              <m:r>
                                <a:rPr lang="en-GB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e>
                          </m:eqArr>
                        </m:e>
                      </m:d>
                      <m:r>
                        <a:rPr lang="en-GB" sz="18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,  </m:t>
                      </m:r>
                      <m:d>
                        <m:dPr>
                          <m:begChr m:val="{"/>
                          <m:endChr m:val=""/>
                          <m:ctrlPr>
                            <a:rPr lang="en-GB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GB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GB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  <m:acc>
                                <m:accPr>
                                  <m:chr m:val="̅"/>
                                  <m:ctrlPr>
                                    <a:rPr lang="en-GB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it-IT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acc>
                              <m:r>
                                <a:rPr lang="en-GB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it-IT" sz="18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acc>
                                <m:accPr>
                                  <m:chr m:val="̅"/>
                                  <m:ctrlPr>
                                    <a:rPr lang="en-GB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it-IT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acc>
                            </m:e>
                            <m:e>
                              <m:r>
                                <a:rPr lang="en-GB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  <m:acc>
                                <m:accPr>
                                  <m:chr m:val="̅"/>
                                  <m:ctrlPr>
                                    <a:rPr lang="en-GB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it-IT" sz="18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acc>
                              <m:r>
                                <a:rPr lang="en-GB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it-IT" sz="18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acc>
                                <m:accPr>
                                  <m:chr m:val="̅"/>
                                  <m:ctrlPr>
                                    <a:rPr lang="en-GB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it-IT" sz="18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acc>
                            </m:e>
                            <m:e>
                              <m:r>
                                <a:rPr lang="en-GB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  <m:acc>
                                <m:accPr>
                                  <m:chr m:val="̅"/>
                                  <m:ctrlPr>
                                    <a:rPr lang="en-GB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it-IT" sz="18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acc>
                              <m:r>
                                <a:rPr lang="en-GB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acc>
                                <m:accPr>
                                  <m:chr m:val="̅"/>
                                  <m:ctrlPr>
                                    <a:rPr lang="en-GB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it-IT" sz="18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acc>
                            </m:e>
                          </m:eqArr>
                        </m:e>
                      </m:d>
                    </m:oMath>
                  </m:oMathPara>
                </a14:m>
                <a:endParaRPr lang="en-GB" sz="1800" noProof="0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r>
                  <a:rPr lang="en-GB" sz="1800" noProof="0" dirty="0">
                    <a:solidFill>
                      <a:schemeClr val="tx2"/>
                    </a:solidFill>
                  </a:rPr>
                  <a:t>So, we can put the quarks and antiquarks into an abstract plane</a:t>
                </a:r>
              </a:p>
              <a:p>
                <a:pPr marL="0" indent="0">
                  <a:buNone/>
                </a:pPr>
                <a:endParaRPr lang="en-GB" sz="1800" noProof="0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endParaRPr lang="en-GB" sz="1800" noProof="0" dirty="0">
                  <a:solidFill>
                    <a:schemeClr val="tx2"/>
                  </a:solidFill>
                </a:endParaRPr>
              </a:p>
            </p:txBody>
          </p:sp>
        </mc:Choice>
        <mc:Fallback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AEE00167-EE92-15A5-5786-F045BCB1B41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79226" y="2175328"/>
                <a:ext cx="9833548" cy="4333755"/>
              </a:xfrm>
              <a:blipFill>
                <a:blip r:embed="rId3"/>
                <a:stretch>
                  <a:fillRect l="-496" t="-140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7" name="Group 36">
            <a:extLst>
              <a:ext uri="{FF2B5EF4-FFF2-40B4-BE49-F238E27FC236}">
                <a16:creationId xmlns:a16="http://schemas.microsoft.com/office/drawing/2014/main" id="{1A351966-74B4-4F8B-17C3-0C1651A4D2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8C5407AB-2A54-79BE-BC30-E7815331AB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5086C23C-38CE-E7E9-3E81-2F5C717DD7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59E3C8A5-5D11-96B6-99AF-5DD39524CB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59F0F8A-0869-5FFA-118B-ECA1374D1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</p:grp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6F2F343-535A-3746-7D23-2F9BD4AE7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85CE-500E-4EAD-8BDD-4D1EE6B07A86}" type="slidenum">
              <a:rPr lang="en-GB" noProof="0" smtClean="0"/>
              <a:t>13</a:t>
            </a:fld>
            <a:endParaRPr lang="en-GB" noProof="0" dirty="0"/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E2E40B0C-4BA6-AC05-ED26-A3F2442FD8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90316" y="4538539"/>
            <a:ext cx="5811061" cy="2076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6665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F30651-31B1-F8E1-20E3-6BEC6CEEE0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DB7EC2A0-999C-8325-3F6C-C24FB8BB8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7E33662-D0FA-4E6E-C1EF-073FDE6F2B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noProof="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olo 1">
                <a:extLst>
                  <a:ext uri="{FF2B5EF4-FFF2-40B4-BE49-F238E27FC236}">
                    <a16:creationId xmlns:a16="http://schemas.microsoft.com/office/drawing/2014/main" id="{09CDCA06-B386-CC37-AEDA-C85AA1BB39AD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1179226" y="1280679"/>
                <a:ext cx="9833548" cy="864773"/>
              </a:xfrm>
            </p:spPr>
            <p:txBody>
              <a:bodyPr anchor="t">
                <a:normAutofit/>
              </a:bodyPr>
              <a:lstStyle/>
              <a:p>
                <a:pPr algn="ctr"/>
                <a:r>
                  <a:rPr lang="en-GB" sz="4000" b="1" noProof="0" dirty="0">
                    <a:solidFill>
                      <a:schemeClr val="tx2"/>
                    </a:solidFill>
                  </a:rPr>
                  <a:t>5. </a:t>
                </a:r>
                <a14:m>
                  <m:oMath xmlns:m="http://schemas.openxmlformats.org/officeDocument/2006/math">
                    <m:r>
                      <a:rPr lang="en-GB" sz="4000" b="1" i="1" noProof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𝒒</m:t>
                    </m:r>
                    <m:acc>
                      <m:accPr>
                        <m:chr m:val="̅"/>
                        <m:ctrlPr>
                          <a:rPr lang="en-GB" sz="4000" b="1" i="1" noProof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4000" b="1" i="1" noProof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𝒒</m:t>
                        </m:r>
                      </m:e>
                    </m:acc>
                  </m:oMath>
                </a14:m>
                <a:r>
                  <a:rPr lang="en-GB" sz="4000" b="1" noProof="0" dirty="0">
                    <a:solidFill>
                      <a:schemeClr val="tx2"/>
                    </a:solidFill>
                  </a:rPr>
                  <a:t>-state: Meson</a:t>
                </a:r>
              </a:p>
            </p:txBody>
          </p:sp>
        </mc:Choice>
        <mc:Fallback>
          <p:sp>
            <p:nvSpPr>
              <p:cNvPr id="2" name="Titolo 1">
                <a:extLst>
                  <a:ext uri="{FF2B5EF4-FFF2-40B4-BE49-F238E27FC236}">
                    <a16:creationId xmlns:a16="http://schemas.microsoft.com/office/drawing/2014/main" id="{09CDCA06-B386-CC37-AEDA-C85AA1BB39A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179226" y="1280679"/>
                <a:ext cx="9833548" cy="864773"/>
              </a:xfrm>
              <a:blipFill>
                <a:blip r:embed="rId2"/>
                <a:stretch>
                  <a:fillRect t="-19014" b="-493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1" name="Group 30">
            <a:extLst>
              <a:ext uri="{FF2B5EF4-FFF2-40B4-BE49-F238E27FC236}">
                <a16:creationId xmlns:a16="http://schemas.microsoft.com/office/drawing/2014/main" id="{33DF6433-3DDF-00C3-3CE5-1D54E68532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A8BD01DF-CFEB-E33F-6962-46C26009A5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5286D1AB-904A-D930-81C7-1F0E9DDEA8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E50930DE-3BA9-59E7-7F04-85217704FF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09C0E94-76D8-5EB8-7F3C-B88A618F6B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B84FE0EB-47F5-319F-DEA0-83B7CCE6C7C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79226" y="2175328"/>
                <a:ext cx="9833548" cy="4333755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GB" sz="1800" noProof="0" dirty="0">
                    <a:solidFill>
                      <a:schemeClr val="tx2"/>
                    </a:solidFill>
                  </a:rPr>
                  <a:t>Mesons </a:t>
                </a:r>
                <a:r>
                  <a:rPr lang="en-US" sz="1800" dirty="0">
                    <a:solidFill>
                      <a:schemeClr val="tx2"/>
                    </a:solidFill>
                  </a:rPr>
                  <a:t>are obtained by composition of two quarks </a:t>
                </a:r>
                <a14:m>
                  <m:oMath xmlns:m="http://schemas.openxmlformats.org/officeDocument/2006/math">
                    <m:r>
                      <a:rPr lang="en-GB" sz="18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𝑞</m:t>
                    </m:r>
                    <m:acc>
                      <m:accPr>
                        <m:chr m:val="̅"/>
                        <m:ctrlPr>
                          <a:rPr lang="en-GB" sz="1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acc>
                  </m:oMath>
                </a14:m>
                <a:r>
                  <a:rPr lang="en-US" sz="1800" dirty="0">
                    <a:solidFill>
                      <a:schemeClr val="tx2"/>
                    </a:solidFill>
                  </a:rPr>
                  <a:t>. Mathematically this corresponds to decompose the tensor product of two quarks into an octect and a singlet</a:t>
                </a:r>
                <a14:m>
                  <m:oMath xmlns:m="http://schemas.openxmlformats.org/officeDocument/2006/math">
                    <m:r>
                      <a:rPr lang="it-IT" sz="1800" b="0" i="0" noProof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800" noProof="0" dirty="0">
                    <a:solidFill>
                      <a:schemeClr val="tx2"/>
                    </a:solidFill>
                  </a:rPr>
                  <a:t>that is:</a:t>
                </a:r>
              </a:p>
              <a:p>
                <a:pPr marL="0" indent="0">
                  <a:lnSpc>
                    <a:spcPct val="2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800" b="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800" b="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⊗</m:t>
                      </m:r>
                      <m:acc>
                        <m:accPr>
                          <m:chr m:val="̅"/>
                          <m:ctrlPr>
                            <a:rPr lang="en-GB" sz="1800" i="1" noProof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1800" b="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acc>
                      <m:r>
                        <a:rPr lang="en-GB" sz="1800" b="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=8</m:t>
                      </m:r>
                      <m:r>
                        <a:rPr lang="en-GB" sz="1800" b="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⊕1</m:t>
                      </m:r>
                    </m:oMath>
                  </m:oMathPara>
                </a14:m>
                <a:endParaRPr lang="en-GB" sz="1800" noProof="0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r>
                  <a:rPr lang="en-GB" sz="1800" noProof="0" dirty="0">
                    <a:solidFill>
                      <a:schemeClr val="tx2"/>
                    </a:solidFill>
                  </a:rPr>
                  <a:t> </a:t>
                </a:r>
              </a:p>
              <a:p>
                <a:pPr marL="0" indent="0">
                  <a:buNone/>
                </a:pPr>
                <a:endParaRPr lang="en-GB" sz="1800" noProof="0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endParaRPr lang="en-GB" sz="1800" noProof="0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endParaRPr lang="en-GB" sz="1800" noProof="0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endParaRPr lang="en-GB" sz="1800" noProof="0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endParaRPr lang="en-GB" sz="1800" noProof="0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endParaRPr lang="en-GB" sz="1800" noProof="0" dirty="0">
                  <a:solidFill>
                    <a:schemeClr val="tx2"/>
                  </a:solidFill>
                </a:endParaRPr>
              </a:p>
            </p:txBody>
          </p:sp>
        </mc:Choice>
        <mc:Fallback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B84FE0EB-47F5-319F-DEA0-83B7CCE6C7C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79226" y="2175328"/>
                <a:ext cx="9833548" cy="4333755"/>
              </a:xfrm>
              <a:blipFill>
                <a:blip r:embed="rId3"/>
                <a:stretch>
                  <a:fillRect l="-496" t="-140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7" name="Group 36">
            <a:extLst>
              <a:ext uri="{FF2B5EF4-FFF2-40B4-BE49-F238E27FC236}">
                <a16:creationId xmlns:a16="http://schemas.microsoft.com/office/drawing/2014/main" id="{E3764C36-71DF-E8F6-1AB8-14545B62E4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4208CAA7-71EF-8C3D-14BC-B5758D6D53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BF9EFC6A-310C-D63A-D05C-13B8B99758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1ECB28BA-1DF4-664C-15D9-15284E675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B8E92D20-DC57-0E4E-A5DB-A640C5752D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</p:grp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76A20B4-C7B6-FE72-D3D5-228309C37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85CE-500E-4EAD-8BDD-4D1EE6B07A86}" type="slidenum">
              <a:rPr lang="en-GB" noProof="0" smtClean="0"/>
              <a:t>14</a:t>
            </a:fld>
            <a:endParaRPr lang="en-GB" noProof="0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9D1C9E93-703A-4B48-2234-CFBA908071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9445" y="3270846"/>
            <a:ext cx="6813109" cy="2408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8308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ABDCFE-1CFE-4474-B308-9BBA90261A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017FCCF7-0750-0A40-47AE-FF4A130ED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EEFE0D0-FF00-50F4-7D62-36C7A0AA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noProof="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olo 1">
                <a:extLst>
                  <a:ext uri="{FF2B5EF4-FFF2-40B4-BE49-F238E27FC236}">
                    <a16:creationId xmlns:a16="http://schemas.microsoft.com/office/drawing/2014/main" id="{1477B943-8975-7865-D464-D4D0869601D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1179226" y="1280679"/>
                <a:ext cx="9833548" cy="864773"/>
              </a:xfrm>
            </p:spPr>
            <p:txBody>
              <a:bodyPr anchor="t">
                <a:normAutofit/>
              </a:bodyPr>
              <a:lstStyle/>
              <a:p>
                <a:pPr algn="ctr"/>
                <a:r>
                  <a:rPr lang="en-GB" sz="4000" b="1" noProof="0" dirty="0">
                    <a:solidFill>
                      <a:schemeClr val="tx2"/>
                    </a:solidFill>
                  </a:rPr>
                  <a:t>5. </a:t>
                </a:r>
                <a14:m>
                  <m:oMath xmlns:m="http://schemas.openxmlformats.org/officeDocument/2006/math">
                    <m:r>
                      <a:rPr lang="en-GB" sz="4000" b="1" i="1" noProof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𝒒</m:t>
                    </m:r>
                    <m:acc>
                      <m:accPr>
                        <m:chr m:val="̅"/>
                        <m:ctrlPr>
                          <a:rPr lang="en-GB" sz="4000" b="1" i="1" noProof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4000" b="1" i="1" noProof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𝒒</m:t>
                        </m:r>
                      </m:e>
                    </m:acc>
                  </m:oMath>
                </a14:m>
                <a:r>
                  <a:rPr lang="en-GB" sz="4000" b="1" noProof="0" dirty="0">
                    <a:solidFill>
                      <a:schemeClr val="tx2"/>
                    </a:solidFill>
                  </a:rPr>
                  <a:t>-state: Meson</a:t>
                </a:r>
              </a:p>
            </p:txBody>
          </p:sp>
        </mc:Choice>
        <mc:Fallback>
          <p:sp>
            <p:nvSpPr>
              <p:cNvPr id="2" name="Titolo 1">
                <a:extLst>
                  <a:ext uri="{FF2B5EF4-FFF2-40B4-BE49-F238E27FC236}">
                    <a16:creationId xmlns:a16="http://schemas.microsoft.com/office/drawing/2014/main" id="{1477B943-8975-7865-D464-D4D0869601D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179226" y="1280679"/>
                <a:ext cx="9833548" cy="864773"/>
              </a:xfrm>
              <a:blipFill>
                <a:blip r:embed="rId2"/>
                <a:stretch>
                  <a:fillRect t="-19014" b="-493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1" name="Group 30">
            <a:extLst>
              <a:ext uri="{FF2B5EF4-FFF2-40B4-BE49-F238E27FC236}">
                <a16:creationId xmlns:a16="http://schemas.microsoft.com/office/drawing/2014/main" id="{7C1E652D-D1DC-BBA2-F5DA-B5CA61376B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BB65AAE5-3E22-C733-CDDB-8E7E827ADE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FB65AE76-ABEB-2EF3-EC21-3F675FC35C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5238237C-3429-1771-B9EA-7B495C3A2E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C634549-D11B-5493-F0FB-E2D1E1645D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</p:grp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AAC45D-9210-3C61-3844-04141E99CC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175328"/>
            <a:ext cx="9833548" cy="43337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noProof="0" dirty="0">
                <a:solidFill>
                  <a:schemeClr val="tx2"/>
                </a:solidFill>
              </a:rPr>
              <a:t> The singlet state can be obtained using one of the ladder operators defined before.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BED73FF8-5B5E-81A9-BAB0-E326F7126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A5063F1D-5CDA-C147-86E1-D8733842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6C9C3ADB-5815-3B90-9A22-24DE6C0FF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7B21ACAA-E5D0-20D8-FE10-CE283D044A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9B5F589D-5681-B215-152A-13DD501E92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</p:grp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2BCEB06-514F-E363-B92C-C5DA25BD7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85CE-500E-4EAD-8BDD-4D1EE6B07A86}" type="slidenum">
              <a:rPr lang="en-GB" noProof="0" smtClean="0"/>
              <a:t>15</a:t>
            </a:fld>
            <a:endParaRPr lang="en-GB" noProof="0" dirty="0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971A4534-8988-2551-CD09-B4ABE93DFF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9400" y="2920433"/>
            <a:ext cx="3852894" cy="2843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2980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4968E7-7817-0ED5-1507-014A971B5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65962FBA-6509-D096-CFD4-55A3C70A4C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FFCECE8-0D52-00AA-AC9F-F7A997CA21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noProof="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olo 1">
                <a:extLst>
                  <a:ext uri="{FF2B5EF4-FFF2-40B4-BE49-F238E27FC236}">
                    <a16:creationId xmlns:a16="http://schemas.microsoft.com/office/drawing/2014/main" id="{EC169DBC-77AE-F1FD-638E-0D4595DCBE14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1179226" y="1280679"/>
                <a:ext cx="9833548" cy="864773"/>
              </a:xfrm>
            </p:spPr>
            <p:txBody>
              <a:bodyPr anchor="t">
                <a:normAutofit/>
              </a:bodyPr>
              <a:lstStyle/>
              <a:p>
                <a:pPr algn="ctr"/>
                <a:r>
                  <a:rPr lang="en-GB" sz="4000" b="1" noProof="0" dirty="0">
                    <a:solidFill>
                      <a:schemeClr val="tx2"/>
                    </a:solidFill>
                  </a:rPr>
                  <a:t>6. </a:t>
                </a:r>
                <a14:m>
                  <m:oMath xmlns:m="http://schemas.openxmlformats.org/officeDocument/2006/math">
                    <m:r>
                      <a:rPr lang="en-GB" sz="4000" b="1" i="1" noProof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𝒒𝒒𝒒</m:t>
                    </m:r>
                  </m:oMath>
                </a14:m>
                <a:r>
                  <a:rPr lang="en-GB" sz="4000" b="1" noProof="0" dirty="0">
                    <a:solidFill>
                      <a:schemeClr val="tx2"/>
                    </a:solidFill>
                  </a:rPr>
                  <a:t>-state: Baryons</a:t>
                </a:r>
              </a:p>
            </p:txBody>
          </p:sp>
        </mc:Choice>
        <mc:Fallback>
          <p:sp>
            <p:nvSpPr>
              <p:cNvPr id="2" name="Titolo 1">
                <a:extLst>
                  <a:ext uri="{FF2B5EF4-FFF2-40B4-BE49-F238E27FC236}">
                    <a16:creationId xmlns:a16="http://schemas.microsoft.com/office/drawing/2014/main" id="{EC169DBC-77AE-F1FD-638E-0D4595DCBE1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179226" y="1280679"/>
                <a:ext cx="9833548" cy="864773"/>
              </a:xfrm>
              <a:blipFill>
                <a:blip r:embed="rId2"/>
                <a:stretch>
                  <a:fillRect t="-19014" b="-493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1" name="Group 30">
            <a:extLst>
              <a:ext uri="{FF2B5EF4-FFF2-40B4-BE49-F238E27FC236}">
                <a16:creationId xmlns:a16="http://schemas.microsoft.com/office/drawing/2014/main" id="{93E7BFF2-364C-A7A2-5C22-BFEC9D9F0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0C3CFB27-75F6-6807-F524-69707EF4F3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3A47E0-0DDC-3AFB-86AD-724920C53C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54241787-855C-B055-12F9-2A56B55E84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BDF4AB74-4E63-6906-A325-185AEDC7E2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CB4028C6-ACC5-C368-FCD5-F2B3F8A6F64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79226" y="2175328"/>
                <a:ext cx="9833548" cy="4333755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GB" sz="1800" noProof="0" dirty="0">
                    <a:solidFill>
                      <a:schemeClr val="tx2"/>
                    </a:solidFill>
                  </a:rPr>
                  <a:t>Baryons </a:t>
                </a:r>
                <a:r>
                  <a:rPr lang="en-US" sz="1800" dirty="0">
                    <a:solidFill>
                      <a:schemeClr val="tx2"/>
                    </a:solidFill>
                  </a:rPr>
                  <a:t>are obtained by composition of three quarks </a:t>
                </a:r>
                <a14:m>
                  <m:oMath xmlns:m="http://schemas.openxmlformats.org/officeDocument/2006/math">
                    <m:r>
                      <a:rPr lang="en-GB" sz="18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𝑞</m:t>
                    </m:r>
                    <m:r>
                      <a:rPr lang="it-IT" sz="1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𝑞𝑞</m:t>
                    </m:r>
                  </m:oMath>
                </a14:m>
                <a:r>
                  <a:rPr lang="en-US" sz="1800" dirty="0">
                    <a:solidFill>
                      <a:schemeClr val="tx2"/>
                    </a:solidFill>
                  </a:rPr>
                  <a:t>. Mathematically this corresponds to decompose the tensor product as follows</a:t>
                </a:r>
                <a:r>
                  <a:rPr lang="en-GB" sz="1800" noProof="0" dirty="0">
                    <a:solidFill>
                      <a:schemeClr val="tx2"/>
                    </a:solidFill>
                  </a:rPr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800" b="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800" b="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3 </m:t>
                          </m:r>
                          <m:r>
                            <a:rPr lang="en-GB" sz="1800" b="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⊗</m:t>
                          </m:r>
                          <m:r>
                            <a:rPr lang="en-GB" sz="180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GB" sz="180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⊗3</m:t>
                      </m:r>
                      <m:r>
                        <a:rPr lang="en-GB" sz="1800" b="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800" b="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800" b="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GB" sz="1800" b="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⊕</m:t>
                          </m:r>
                          <m:acc>
                            <m:accPr>
                              <m:chr m:val="̅"/>
                              <m:ctrlP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acc>
                        </m:e>
                      </m:d>
                      <m:r>
                        <a:rPr lang="en-GB" sz="180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⊗3</m:t>
                      </m:r>
                      <m:r>
                        <a:rPr lang="en-GB" sz="1800" b="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   </m:t>
                      </m:r>
                      <m:d>
                        <m:dPr>
                          <m:begChr m:val="{"/>
                          <m:endChr m:val=""/>
                          <m:ctrlPr>
                            <a:rPr lang="en-GB" sz="1800" b="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GB" sz="180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GB" sz="180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⊗3</m:t>
                              </m:r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=10 ⨁  8</m:t>
                              </m:r>
                            </m:e>
                            <m:e>
                              <m:acc>
                                <m:accPr>
                                  <m:chr m:val="̅"/>
                                  <m:ctrlP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acc>
                              <m:r>
                                <a:rPr lang="en-GB" sz="180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⊗3</m:t>
                              </m:r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=8</m:t>
                              </m:r>
                              <m:r>
                                <a:rPr lang="en-GB" sz="180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⨁  </m:t>
                              </m:r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GB" sz="1800" noProof="0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endParaRPr lang="en-GB" sz="1800" noProof="0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800" b="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⇉  </m:t>
                      </m:r>
                      <m:d>
                        <m:dPr>
                          <m:ctrlPr>
                            <a:rPr lang="en-GB" sz="1800" b="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800" b="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3 </m:t>
                          </m:r>
                          <m:r>
                            <a:rPr lang="en-GB" sz="1800" b="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⊗</m:t>
                          </m:r>
                          <m:r>
                            <a:rPr lang="en-GB" sz="180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GB" sz="180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⊗3</m:t>
                      </m:r>
                      <m:r>
                        <a:rPr lang="en-GB" sz="1800" b="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sz="180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 ⨁  8⊕</m:t>
                      </m:r>
                      <m:r>
                        <a:rPr lang="en-GB" sz="1800" b="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8⊕1</m:t>
                      </m:r>
                    </m:oMath>
                  </m:oMathPara>
                </a14:m>
                <a:endParaRPr lang="en-GB" sz="1800" noProof="0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endParaRPr lang="en-GB" sz="1800" noProof="0" dirty="0">
                  <a:solidFill>
                    <a:schemeClr val="tx2"/>
                  </a:solidFill>
                </a:endParaRPr>
              </a:p>
            </p:txBody>
          </p:sp>
        </mc:Choice>
        <mc:Fallback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CB4028C6-ACC5-C368-FCD5-F2B3F8A6F64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79226" y="2175328"/>
                <a:ext cx="9833548" cy="4333755"/>
              </a:xfrm>
              <a:blipFill>
                <a:blip r:embed="rId3"/>
                <a:stretch>
                  <a:fillRect l="-496" t="-140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7" name="Group 36">
            <a:extLst>
              <a:ext uri="{FF2B5EF4-FFF2-40B4-BE49-F238E27FC236}">
                <a16:creationId xmlns:a16="http://schemas.microsoft.com/office/drawing/2014/main" id="{7DCF06A3-BBD9-605A-9538-0BEFE0A44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5D6A3E23-7296-01B0-A695-B50D6A86A7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2D0F7C53-4FC7-A1B9-B923-79E0F3CBA7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5E29C91-8713-AF69-D9B1-75E212EB7C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22577759-1C2A-9623-2D97-F54F5743A6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</p:grp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060CD25-3200-C8AC-8035-0FCF88C79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85CE-500E-4EAD-8BDD-4D1EE6B07A86}" type="slidenum">
              <a:rPr lang="en-GB" noProof="0" smtClean="0"/>
              <a:t>16</a:t>
            </a:fld>
            <a:endParaRPr lang="en-GB" noProof="0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B76C823C-6918-EE4C-2656-F4368D5A30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18693" y="4087412"/>
            <a:ext cx="6154308" cy="2268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282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0B6CCB-74A9-95C5-09F4-58CAA8D917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B9B288C6-DF4D-8A3D-01D4-ABA381B6B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31F61E2-55A5-FB2C-9006-07905F845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noProof="0" dirty="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2A985987-0D61-C667-4341-DA309ED707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D3AC235-07EF-AF72-8DF7-A1FAFBC859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5EBB10F4-A863-8A9D-C301-7287F1A8EE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746B429-F8AB-19EE-EF43-BEE6060C5A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FCC6972C-08FA-058E-D504-04D0D5691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</p:grp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532093-A821-3758-36A3-9879DB8B51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4364" y="974086"/>
            <a:ext cx="4542966" cy="1117961"/>
          </a:xfrm>
        </p:spPr>
        <p:txBody>
          <a:bodyPr anchor="t">
            <a:noAutofit/>
          </a:bodyPr>
          <a:lstStyle/>
          <a:p>
            <a:pPr marL="0" indent="0" algn="ctr">
              <a:buNone/>
            </a:pPr>
            <a:r>
              <a:rPr lang="en-GB" sz="8000" b="1" noProof="0" dirty="0">
                <a:solidFill>
                  <a:schemeClr val="tx2"/>
                </a:solidFill>
              </a:rPr>
              <a:t>THE END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8AF1A1FF-D77E-D9F8-A16F-244EF29785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89EEB012-6E40-0ADC-26B1-3D986FA15D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7E535E3A-5EFB-7945-FBE5-EDD68C62CA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A1CA4D23-8665-0368-A61A-8BC4B0F996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281615E7-FE93-A46F-6FC3-C811EFD0B5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</p:grpSp>
      <p:pic>
        <p:nvPicPr>
          <p:cNvPr id="6" name="Immagine 5">
            <a:extLst>
              <a:ext uri="{FF2B5EF4-FFF2-40B4-BE49-F238E27FC236}">
                <a16:creationId xmlns:a16="http://schemas.microsoft.com/office/drawing/2014/main" id="{2784C32B-7B20-5DE7-5084-34F9DCEECCC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9153826" y="3820435"/>
            <a:ext cx="3331924" cy="2743200"/>
          </a:xfrm>
          <a:prstGeom prst="rect">
            <a:avLst/>
          </a:prstGeom>
        </p:spPr>
      </p:pic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0409250-1C1C-EC01-D23E-D3EBA5388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85CE-500E-4EAD-8BDD-4D1EE6B07A86}" type="slidenum">
              <a:rPr lang="en-GB" noProof="0" smtClean="0"/>
              <a:t>17</a:t>
            </a:fld>
            <a:endParaRPr lang="en-GB" noProof="0" dirty="0"/>
          </a:p>
        </p:txBody>
      </p:sp>
      <p:pic>
        <p:nvPicPr>
          <p:cNvPr id="1028" name="Picture 4" descr="Meme: &quot;THANK YOU FOR YOUR ATTENTION&quot; - All Templates - Meme-arsenal.com">
            <a:extLst>
              <a:ext uri="{FF2B5EF4-FFF2-40B4-BE49-F238E27FC236}">
                <a16:creationId xmlns:a16="http://schemas.microsoft.com/office/drawing/2014/main" id="{1F881EF0-331B-1AC1-5269-40B3AC22865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22"/>
          <a:stretch/>
        </p:blipFill>
        <p:spPr bwMode="auto">
          <a:xfrm>
            <a:off x="3802846" y="2516145"/>
            <a:ext cx="4586001" cy="3713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44686E1D-CF54-CE4A-0A35-F72582B4873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/>
          <a:srcRect t="17921" r="15126"/>
          <a:stretch/>
        </p:blipFill>
        <p:spPr>
          <a:xfrm rot="16200000">
            <a:off x="-746435" y="746435"/>
            <a:ext cx="4018424" cy="2525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317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FC69C9-B18E-3534-9A1D-77AA178A4B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17CB538A-BA8B-0C3D-9B1B-A43090DEF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A2E91A5-A210-9E2D-CE63-5D814C9A70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noProof="0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1D02EDA-8382-C459-AB50-B75D4D419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280679"/>
            <a:ext cx="9833548" cy="864773"/>
          </a:xfrm>
        </p:spPr>
        <p:txBody>
          <a:bodyPr anchor="t">
            <a:normAutofit/>
          </a:bodyPr>
          <a:lstStyle/>
          <a:p>
            <a:pPr algn="ctr"/>
            <a:r>
              <a:rPr lang="en-GB" sz="4000" b="1" noProof="0" dirty="0">
                <a:solidFill>
                  <a:schemeClr val="tx2"/>
                </a:solidFill>
              </a:rPr>
              <a:t>References 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FB97239C-7192-62CD-D20C-BE5621B034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006D1B07-E8AA-F4AB-90DF-DAF38F4AB3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36758F01-92FE-BC2F-8912-6F0CD79724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871D57E8-D62A-019E-87B7-576B35067A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A8F9E35C-E227-5624-A1D2-AA5A5DB8E5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</p:grp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31B8C55-12A1-854A-9697-17FF5FCB2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175328"/>
            <a:ext cx="9833548" cy="4333755"/>
          </a:xfrm>
        </p:spPr>
        <p:txBody>
          <a:bodyPr>
            <a:noAutofit/>
          </a:bodyPr>
          <a:lstStyle/>
          <a:p>
            <a:r>
              <a:rPr lang="en-GB" noProof="0" dirty="0"/>
              <a:t>Thompson, M. (2013). Modern Particle Physics. Cambridge University Press.</a:t>
            </a:r>
          </a:p>
          <a:p>
            <a:r>
              <a:rPr lang="en-GB" noProof="0" dirty="0">
                <a:solidFill>
                  <a:schemeClr val="tx2"/>
                </a:solidFill>
              </a:rPr>
              <a:t>Francis </a:t>
            </a:r>
            <a:r>
              <a:rPr lang="en-GB" noProof="0" dirty="0" err="1">
                <a:solidFill>
                  <a:schemeClr val="tx2"/>
                </a:solidFill>
              </a:rPr>
              <a:t>Halzen</a:t>
            </a:r>
            <a:r>
              <a:rPr lang="en-GB" noProof="0" dirty="0">
                <a:solidFill>
                  <a:schemeClr val="tx2"/>
                </a:solidFill>
              </a:rPr>
              <a:t> &amp; Alan D. Martin, Quarks &amp; Leptons</a:t>
            </a:r>
          </a:p>
          <a:p>
            <a:r>
              <a:rPr lang="en-GB" noProof="0" dirty="0">
                <a:solidFill>
                  <a:schemeClr val="tx2"/>
                </a:solidFill>
              </a:rPr>
              <a:t>Carlo Di </a:t>
            </a:r>
            <a:r>
              <a:rPr lang="en-GB" noProof="0" dirty="0" err="1">
                <a:solidFill>
                  <a:schemeClr val="tx2"/>
                </a:solidFill>
              </a:rPr>
              <a:t>Fraia</a:t>
            </a:r>
            <a:r>
              <a:rPr lang="en-GB" noProof="0" dirty="0">
                <a:solidFill>
                  <a:schemeClr val="tx2"/>
                </a:solidFill>
              </a:rPr>
              <a:t>, “</a:t>
            </a:r>
            <a:r>
              <a:rPr lang="en-GB" noProof="0" dirty="0" err="1">
                <a:solidFill>
                  <a:schemeClr val="tx2"/>
                </a:solidFill>
              </a:rPr>
              <a:t>Fisica</a:t>
            </a:r>
            <a:r>
              <a:rPr lang="en-GB" noProof="0" dirty="0">
                <a:solidFill>
                  <a:schemeClr val="tx2"/>
                </a:solidFill>
              </a:rPr>
              <a:t> </a:t>
            </a:r>
            <a:r>
              <a:rPr lang="en-GB" noProof="0" dirty="0" err="1">
                <a:solidFill>
                  <a:schemeClr val="tx2"/>
                </a:solidFill>
              </a:rPr>
              <a:t>delle</a:t>
            </a:r>
            <a:r>
              <a:rPr lang="en-GB" noProof="0" dirty="0">
                <a:solidFill>
                  <a:schemeClr val="tx2"/>
                </a:solidFill>
              </a:rPr>
              <a:t> </a:t>
            </a:r>
            <a:r>
              <a:rPr lang="en-GB" noProof="0" dirty="0" err="1">
                <a:solidFill>
                  <a:schemeClr val="tx2"/>
                </a:solidFill>
              </a:rPr>
              <a:t>Particelle</a:t>
            </a:r>
            <a:r>
              <a:rPr lang="en-GB" noProof="0" dirty="0">
                <a:solidFill>
                  <a:schemeClr val="tx2"/>
                </a:solidFill>
              </a:rPr>
              <a:t> </a:t>
            </a:r>
            <a:r>
              <a:rPr lang="en-GB" noProof="0" dirty="0" err="1">
                <a:solidFill>
                  <a:schemeClr val="tx2"/>
                </a:solidFill>
              </a:rPr>
              <a:t>Elementari</a:t>
            </a:r>
            <a:r>
              <a:rPr lang="en-GB" noProof="0" dirty="0">
                <a:solidFill>
                  <a:schemeClr val="tx2"/>
                </a:solidFill>
              </a:rPr>
              <a:t>”. Università </a:t>
            </a:r>
            <a:r>
              <a:rPr lang="en-GB" noProof="0" dirty="0" err="1">
                <a:solidFill>
                  <a:schemeClr val="tx2"/>
                </a:solidFill>
              </a:rPr>
              <a:t>degli</a:t>
            </a:r>
            <a:r>
              <a:rPr lang="en-GB" noProof="0" dirty="0">
                <a:solidFill>
                  <a:schemeClr val="tx2"/>
                </a:solidFill>
              </a:rPr>
              <a:t> Studi di Napoli Federico II. (</a:t>
            </a:r>
            <a:r>
              <a:rPr lang="en-GB" noProof="0" dirty="0">
                <a:solidFill>
                  <a:schemeClr val="tx2"/>
                </a:solidFill>
                <a:hlinkClick r:id="rId2" action="ppaction://hlinkfile"/>
              </a:rPr>
              <a:t>Carlo Di </a:t>
            </a:r>
            <a:r>
              <a:rPr lang="en-GB" noProof="0" dirty="0" err="1">
                <a:solidFill>
                  <a:schemeClr val="tx2"/>
                </a:solidFill>
                <a:hlinkClick r:id="rId2" action="ppaction://hlinkfile"/>
              </a:rPr>
              <a:t>Fraia</a:t>
            </a:r>
            <a:r>
              <a:rPr lang="en-GB" noProof="0" dirty="0">
                <a:solidFill>
                  <a:schemeClr val="tx2"/>
                </a:solidFill>
                <a:hlinkClick r:id="rId2" action="ppaction://hlinkfile"/>
              </a:rPr>
              <a:t>, “</a:t>
            </a:r>
            <a:r>
              <a:rPr lang="en-GB" noProof="0" dirty="0" err="1">
                <a:solidFill>
                  <a:schemeClr val="tx2"/>
                </a:solidFill>
                <a:hlinkClick r:id="rId2" action="ppaction://hlinkfile"/>
              </a:rPr>
              <a:t>Fisica</a:t>
            </a:r>
            <a:r>
              <a:rPr lang="en-GB" noProof="0" dirty="0">
                <a:solidFill>
                  <a:schemeClr val="tx2"/>
                </a:solidFill>
                <a:hlinkClick r:id="rId2" action="ppaction://hlinkfile"/>
              </a:rPr>
              <a:t> </a:t>
            </a:r>
            <a:r>
              <a:rPr lang="en-GB" noProof="0" dirty="0" err="1">
                <a:solidFill>
                  <a:schemeClr val="tx2"/>
                </a:solidFill>
                <a:hlinkClick r:id="rId2" action="ppaction://hlinkfile"/>
              </a:rPr>
              <a:t>delle</a:t>
            </a:r>
            <a:r>
              <a:rPr lang="en-GB" noProof="0" dirty="0">
                <a:solidFill>
                  <a:schemeClr val="tx2"/>
                </a:solidFill>
                <a:hlinkClick r:id="rId2" action="ppaction://hlinkfile"/>
              </a:rPr>
              <a:t> </a:t>
            </a:r>
            <a:r>
              <a:rPr lang="en-GB" noProof="0" dirty="0" err="1">
                <a:solidFill>
                  <a:schemeClr val="tx2"/>
                </a:solidFill>
                <a:hlinkClick r:id="rId2" action="ppaction://hlinkfile"/>
              </a:rPr>
              <a:t>Particelle</a:t>
            </a:r>
            <a:r>
              <a:rPr lang="en-GB" noProof="0" dirty="0">
                <a:solidFill>
                  <a:schemeClr val="tx2"/>
                </a:solidFill>
                <a:hlinkClick r:id="rId2" action="ppaction://hlinkfile"/>
              </a:rPr>
              <a:t> </a:t>
            </a:r>
            <a:r>
              <a:rPr lang="en-GB" noProof="0" dirty="0" err="1">
                <a:solidFill>
                  <a:schemeClr val="tx2"/>
                </a:solidFill>
                <a:hlinkClick r:id="rId2" action="ppaction://hlinkfile"/>
              </a:rPr>
              <a:t>Elementari</a:t>
            </a:r>
            <a:r>
              <a:rPr lang="en-GB" noProof="0" dirty="0">
                <a:solidFill>
                  <a:schemeClr val="tx2"/>
                </a:solidFill>
                <a:hlinkClick r:id="rId2" action="ppaction://hlinkfile"/>
              </a:rPr>
              <a:t>”. Università </a:t>
            </a:r>
            <a:r>
              <a:rPr lang="en-GB" noProof="0" dirty="0" err="1">
                <a:solidFill>
                  <a:schemeClr val="tx2"/>
                </a:solidFill>
                <a:hlinkClick r:id="rId2" action="ppaction://hlinkfile"/>
              </a:rPr>
              <a:t>degli</a:t>
            </a:r>
            <a:r>
              <a:rPr lang="en-GB" noProof="0" dirty="0">
                <a:solidFill>
                  <a:schemeClr val="tx2"/>
                </a:solidFill>
                <a:hlinkClick r:id="rId2" action="ppaction://hlinkfile"/>
              </a:rPr>
              <a:t> Studi di Napoli Federico II</a:t>
            </a:r>
            <a:r>
              <a:rPr lang="en-GB" noProof="0" dirty="0">
                <a:solidFill>
                  <a:schemeClr val="tx2"/>
                </a:solidFill>
              </a:rPr>
              <a:t>)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FB8C6E23-3C5F-CA44-B5CD-356CC36AF3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5AB68CA0-AF69-189A-2564-CF173C2D9D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7754577C-43FA-C5CE-8040-520377D1FA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2FEEED9D-FEB7-2A2B-462D-FE1C888FCD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948CCE62-909F-1E62-AFE7-80B61714DB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</p:grp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6DE81BB-79B1-04D4-E884-EF930A714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85CE-500E-4EAD-8BDD-4D1EE6B07A86}" type="slidenum">
              <a:rPr lang="en-GB" noProof="0" smtClean="0"/>
              <a:t>18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763223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noProof="0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74D100F-E9EA-2E89-8CB1-0D632C571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280680"/>
            <a:ext cx="9833548" cy="632342"/>
          </a:xfrm>
        </p:spPr>
        <p:txBody>
          <a:bodyPr anchor="t">
            <a:normAutofit/>
          </a:bodyPr>
          <a:lstStyle/>
          <a:p>
            <a:pPr algn="ctr"/>
            <a:r>
              <a:rPr lang="en-GB" sz="3600" b="1" noProof="0" dirty="0">
                <a:solidFill>
                  <a:schemeClr val="tx2"/>
                </a:solidFill>
              </a:rPr>
              <a:t>Indices 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832F533C-DF63-63C9-1E08-5C7F3E55E9A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434728" y="2007062"/>
                <a:ext cx="6918592" cy="4212763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en-GB" sz="2000" b="1" noProof="0" dirty="0">
                    <a:solidFill>
                      <a:schemeClr val="tx2"/>
                    </a:solidFill>
                  </a:rPr>
                  <a:t>Symmetries</a:t>
                </a:r>
              </a:p>
              <a:p>
                <a:pPr marL="971550" lvl="1" indent="-514350">
                  <a:buFont typeface="+mj-lt"/>
                  <a:buAutoNum type="arabicPeriod"/>
                </a:pPr>
                <a:r>
                  <a:rPr lang="en-GB" sz="1800" noProof="0" dirty="0">
                    <a:solidFill>
                      <a:schemeClr val="tx2"/>
                    </a:solidFill>
                  </a:rPr>
                  <a:t>Symmetries in physics 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GB" sz="2000" b="1" noProof="0" dirty="0">
                    <a:solidFill>
                      <a:schemeClr val="tx2"/>
                    </a:solidFill>
                  </a:rPr>
                  <a:t>The group SU(2)</a:t>
                </a:r>
              </a:p>
              <a:p>
                <a:pPr marL="971550" lvl="1" indent="-514350">
                  <a:buFont typeface="+mj-lt"/>
                  <a:buAutoNum type="arabicPeriod"/>
                </a:pPr>
                <a:r>
                  <a:rPr lang="en-GB" sz="1800" noProof="0" dirty="0">
                    <a:solidFill>
                      <a:schemeClr val="tx2"/>
                    </a:solidFill>
                  </a:rPr>
                  <a:t>SU(2)</a:t>
                </a:r>
                <a:r>
                  <a:rPr lang="en-GB" sz="1800" dirty="0">
                    <a:solidFill>
                      <a:schemeClr val="tx2"/>
                    </a:solidFill>
                  </a:rPr>
                  <a:t> </a:t>
                </a:r>
                <a:r>
                  <a:rPr lang="en-GB" sz="1800" noProof="0" dirty="0">
                    <a:solidFill>
                      <a:schemeClr val="tx2"/>
                    </a:solidFill>
                  </a:rPr>
                  <a:t>for quarks</a:t>
                </a:r>
              </a:p>
              <a:p>
                <a:pPr marL="971550" lvl="1" indent="-514350">
                  <a:buFont typeface="+mj-lt"/>
                  <a:buAutoNum type="arabicPeriod"/>
                </a:pPr>
                <a:r>
                  <a:rPr lang="en-GB" sz="1800" noProof="0" dirty="0">
                    <a:solidFill>
                      <a:schemeClr val="tx2"/>
                    </a:solidFill>
                  </a:rPr>
                  <a:t>SU(2) for antiquarks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GB" sz="2000" b="1" noProof="0" dirty="0">
                    <a:solidFill>
                      <a:schemeClr val="tx2"/>
                    </a:solidFill>
                  </a:rPr>
                  <a:t>The group SU(3)</a:t>
                </a:r>
              </a:p>
              <a:p>
                <a:pPr marL="971550" lvl="1" indent="-514350">
                  <a:buFont typeface="+mj-lt"/>
                  <a:buAutoNum type="arabicPeriod"/>
                </a:pPr>
                <a:r>
                  <a:rPr lang="en-GB" sz="1800" noProof="0" dirty="0">
                    <a:solidFill>
                      <a:schemeClr val="tx2"/>
                    </a:solidFill>
                  </a:rPr>
                  <a:t>SU(3) for quarks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GB" sz="2000" b="1" noProof="0" dirty="0">
                    <a:solidFill>
                      <a:schemeClr val="tx2"/>
                    </a:solidFill>
                  </a:rPr>
                  <a:t>The plane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b="1" i="1" noProof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b="1" i="1" noProof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en-GB" sz="2000" b="1" i="1" noProof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  <m:r>
                      <a:rPr lang="en-GB" sz="2000" b="1" i="1" noProof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b="1" i="1" noProof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𝒀</m:t>
                    </m:r>
                  </m:oMath>
                </a14:m>
                <a:endParaRPr lang="en-GB" sz="2000" b="1" noProof="0" dirty="0">
                  <a:solidFill>
                    <a:schemeClr val="tx2"/>
                  </a:solidFill>
                </a:endParaRP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GB" sz="2000" b="1" noProof="0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000" b="1" i="1" noProof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𝒒</m:t>
                    </m:r>
                    <m:acc>
                      <m:accPr>
                        <m:chr m:val="̅"/>
                        <m:ctrlPr>
                          <a:rPr lang="en-GB" sz="2000" b="1" i="1" noProof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2000" b="1" i="1" noProof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𝒒</m:t>
                        </m:r>
                      </m:e>
                    </m:acc>
                  </m:oMath>
                </a14:m>
                <a:r>
                  <a:rPr lang="en-GB" sz="2000" b="1" noProof="0" dirty="0">
                    <a:solidFill>
                      <a:schemeClr val="tx2"/>
                    </a:solidFill>
                  </a:rPr>
                  <a:t>-state: Mesons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GB" sz="2000" b="1" noProof="0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000" b="1" i="1" noProof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𝒒𝒒𝒒</m:t>
                    </m:r>
                  </m:oMath>
                </a14:m>
                <a:r>
                  <a:rPr lang="en-GB" sz="2000" b="1" noProof="0" dirty="0">
                    <a:solidFill>
                      <a:schemeClr val="tx2"/>
                    </a:solidFill>
                  </a:rPr>
                  <a:t>-state: Baryons</a:t>
                </a:r>
              </a:p>
              <a:p>
                <a:pPr marL="971550" lvl="1" indent="-514350">
                  <a:buFont typeface="+mj-lt"/>
                  <a:buAutoNum type="arabicPeriod"/>
                </a:pPr>
                <a:endParaRPr lang="en-GB" sz="1600" noProof="0" dirty="0">
                  <a:solidFill>
                    <a:schemeClr val="tx2"/>
                  </a:solidFill>
                </a:endParaRPr>
              </a:p>
            </p:txBody>
          </p:sp>
        </mc:Choice>
        <mc:Fallback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832F533C-DF63-63C9-1E08-5C7F3E55E9A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434728" y="2007062"/>
                <a:ext cx="6918592" cy="4212763"/>
              </a:xfrm>
              <a:blipFill>
                <a:blip r:embed="rId2"/>
                <a:stretch>
                  <a:fillRect l="-969" t="-159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</p:grp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9F9FE6E-8BAE-8551-4483-278CA4F01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85CE-500E-4EAD-8BDD-4D1EE6B07A86}" type="slidenum">
              <a:rPr lang="en-GB" noProof="0" smtClean="0"/>
              <a:t>2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938987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6E2918-A5A9-538D-4068-AC717DB618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81EE9938-B763-C1E1-E35D-182D8477A2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1F78775-10D2-012D-D0FF-47DCBC9F9F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noProof="0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0ECDC426-4774-EAD5-8027-24194A373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280679"/>
            <a:ext cx="9833548" cy="864773"/>
          </a:xfrm>
        </p:spPr>
        <p:txBody>
          <a:bodyPr anchor="t">
            <a:normAutofit/>
          </a:bodyPr>
          <a:lstStyle/>
          <a:p>
            <a:pPr algn="ctr"/>
            <a:r>
              <a:rPr lang="en-GB" sz="4000" b="1" noProof="0" dirty="0">
                <a:solidFill>
                  <a:schemeClr val="tx2"/>
                </a:solidFill>
              </a:rPr>
              <a:t>1. Symmetries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DD74DB85-6B2D-97C1-4834-DEFB50DA1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2640517-8C52-82E2-66EC-058A610C68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5E5BB7C0-0CA0-9A3A-C627-142FE3A078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F3AE0EFA-DDA6-2DB1-9E8F-367E8FC34D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C2625E26-6BC1-8941-C371-C140FE9DD5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2C7EFE2A-7AD5-73ED-8A75-82DF190AF55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79226" y="2175328"/>
                <a:ext cx="9833548" cy="4044997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GB" sz="1800" noProof="0" dirty="0"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A </a:t>
                </a:r>
                <a:r>
                  <a:rPr lang="en-GB" sz="1800" b="1" noProof="0" dirty="0"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symmetry</a:t>
                </a:r>
                <a:r>
                  <a:rPr lang="en-GB" sz="1800" noProof="0" dirty="0"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 is a</a:t>
                </a:r>
                <a:r>
                  <a:rPr lang="en-GB" sz="1800" noProof="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 transformation that leaves a system invariant </a:t>
                </a:r>
              </a:p>
              <a:p>
                <a:pPr marL="0" indent="0">
                  <a:buNone/>
                </a:pPr>
                <a:r>
                  <a:rPr lang="en-GB" sz="1800" noProof="0" dirty="0">
                    <a:solidFill>
                      <a:schemeClr val="tx2"/>
                    </a:solidFill>
                  </a:rPr>
                  <a:t>For a unitary wavefunction transformation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"/>
                          <m:ctrlPr>
                            <a:rPr lang="en-GB" sz="1800" i="1" noProof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"/>
                              <m:endChr m:val="⟩"/>
                              <m:ctrlPr>
                                <a:rPr lang="en-GB" sz="1800" i="1" noProof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𝜓</m:t>
                              </m:r>
                            </m:e>
                          </m:d>
                        </m:e>
                      </m:d>
                      <m:r>
                        <a:rPr lang="en-GB" sz="1800" b="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d>
                        <m:dPr>
                          <m:begChr m:val="|"/>
                          <m:endChr m:val=""/>
                          <m:ctrlPr>
                            <a:rPr lang="en-GB" sz="1800" i="1" noProof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"/>
                              <m:endChr m:val="⟩"/>
                              <m:ctrlPr>
                                <a:rPr lang="en-GB" sz="1800" i="1" noProof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𝜓</m:t>
                              </m:r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e>
                          </m:d>
                          <m:r>
                            <a:rPr lang="en-GB" sz="1800" b="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1800" b="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  <m:d>
                            <m:dPr>
                              <m:begChr m:val="|"/>
                              <m:endChr m:val=""/>
                              <m:ctrlPr>
                                <a:rPr lang="en-GB" sz="1800" i="1" noProof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"/>
                                  <m:endChr m:val="⟩"/>
                                  <m:ctrlPr>
                                    <a:rPr lang="en-GB" sz="1800" i="1" noProof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800" b="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𝜓</m:t>
                                  </m:r>
                                </m:e>
                              </m:d>
                            </m:e>
                          </m:d>
                        </m:e>
                      </m:d>
                    </m:oMath>
                  </m:oMathPara>
                </a14:m>
                <a:endParaRPr lang="en-GB" sz="1800" b="0" noProof="0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r>
                  <a:rPr lang="en-GB" sz="1800" noProof="0" dirty="0">
                    <a:solidFill>
                      <a:schemeClr val="tx2"/>
                    </a:solidFill>
                  </a:rPr>
                  <a:t>The physics must be invariant so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en-GB" sz="180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800" b="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  <m:e>
                          <m:r>
                            <a:rPr lang="en-GB" sz="1800" b="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</m:d>
                      <m:r>
                        <a:rPr lang="en-GB" sz="1800" b="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en-GB" sz="1800" i="1" noProof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80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𝜓</m:t>
                          </m:r>
                          <m:r>
                            <a:rPr lang="en-GB" sz="1800" b="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  <m:e>
                          <m:r>
                            <a:rPr lang="en-GB" sz="180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𝜓</m:t>
                          </m:r>
                          <m:r>
                            <a:rPr lang="en-GB" sz="1800" b="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d>
                      <m:r>
                        <a:rPr lang="en-GB" sz="1800" b="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 →</m:t>
                      </m:r>
                      <m:sSup>
                        <m:sSupPr>
                          <m:ctrlPr>
                            <a:rPr lang="en-GB" sz="1800" i="1" noProof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800" i="1" noProof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p>
                          <m:r>
                            <a:rPr lang="en-GB" sz="1800" i="1" noProof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†</m:t>
                          </m:r>
                        </m:sup>
                      </m:sSup>
                      <m:r>
                        <a:rPr lang="en-GB" sz="1800" i="1" noProof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GB" sz="1800" i="1" noProof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800" i="1" noProof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</m:oMath>
                  </m:oMathPara>
                </a14:m>
                <a:endParaRPr lang="en-GB" sz="1800" noProof="0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r>
                  <a:rPr lang="en-GB" sz="1800" noProof="0" dirty="0">
                    <a:solidFill>
                      <a:schemeClr val="tx2"/>
                    </a:solidFill>
                  </a:rPr>
                  <a:t>Moreover, if </a:t>
                </a:r>
                <a14:m>
                  <m:oMath xmlns:m="http://schemas.openxmlformats.org/officeDocument/2006/math">
                    <m:r>
                      <a:rPr lang="en-GB" sz="1800" i="1" noProof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GB" sz="1800" noProof="0" dirty="0">
                    <a:solidFill>
                      <a:schemeClr val="tx2"/>
                    </a:solidFill>
                  </a:rPr>
                  <a:t> is a symmetry transformation, it must commute with the Hamiltonian of the system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800" i="1" noProof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800" b="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  <m:r>
                            <a:rPr lang="en-GB" sz="1800" b="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1800" b="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</m:d>
                      <m:r>
                        <a:rPr lang="en-GB" sz="1800" b="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800" noProof="0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r>
                  <a:rPr lang="en-GB" sz="1800" noProof="0" dirty="0">
                    <a:solidFill>
                      <a:schemeClr val="tx2"/>
                    </a:solidFill>
                    <a:latin typeface="Cambria Math" panose="02040503050406030204" pitchFamily="18" charset="0"/>
                  </a:rPr>
                  <a:t>Furthermore, each symmetry can be built up from a series of infinitesimal transformation of the form:</a:t>
                </a:r>
                <a:endParaRPr lang="en-GB" sz="1800" b="0" noProof="0" dirty="0">
                  <a:solidFill>
                    <a:schemeClr val="tx2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800" b="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GB" sz="1800" b="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800" b="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GB" sz="1800" b="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800" b="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GB" sz="1800" b="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𝜖</m:t>
                      </m:r>
                      <m:r>
                        <a:rPr lang="en-GB" sz="1800" b="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GB" sz="1800" b="0" noProof="0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r>
                  <a:rPr lang="en-GB" sz="1800" noProof="0" dirty="0">
                    <a:solidFill>
                      <a:schemeClr val="tx2"/>
                    </a:solidFill>
                  </a:rPr>
                  <a:t>G is the generator of the transformation </a:t>
                </a:r>
              </a:p>
              <a:p>
                <a:pPr lvl="8"/>
                <a14:m>
                  <m:oMath xmlns:m="http://schemas.openxmlformats.org/officeDocument/2006/math">
                    <m:sSup>
                      <m:sSupPr>
                        <m:ctrlPr>
                          <a:rPr lang="en-GB" b="0" i="1" noProof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noProof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p>
                        <m:r>
                          <a:rPr lang="en-GB" b="0" i="1" noProof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†</m:t>
                        </m:r>
                      </m:sup>
                    </m:sSup>
                    <m:r>
                      <a:rPr lang="en-GB" b="0" i="1" noProof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noProof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endParaRPr lang="en-GB" noProof="0" dirty="0">
                  <a:solidFill>
                    <a:schemeClr val="tx2"/>
                  </a:solidFill>
                </a:endParaRPr>
              </a:p>
              <a:p>
                <a:pPr lvl="8"/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GB" i="1" noProof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noProof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  <m:r>
                          <a:rPr lang="en-GB" b="0" i="1" noProof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noProof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d>
                    <m:r>
                      <a:rPr lang="en-GB" b="0" i="1" noProof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noProof="0" dirty="0">
                  <a:solidFill>
                    <a:schemeClr val="tx2"/>
                  </a:solidFill>
                </a:endParaRPr>
              </a:p>
              <a:p>
                <a:pPr lvl="1"/>
                <a:endParaRPr lang="en-GB" sz="1800" noProof="0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endParaRPr lang="en-GB" sz="1800" noProof="0" dirty="0">
                  <a:solidFill>
                    <a:schemeClr val="tx2"/>
                  </a:solidFill>
                </a:endParaRPr>
              </a:p>
            </p:txBody>
          </p:sp>
        </mc:Choice>
        <mc:Fallback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2C7EFE2A-7AD5-73ED-8A75-82DF190AF55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79226" y="2175328"/>
                <a:ext cx="9833548" cy="4044997"/>
              </a:xfrm>
              <a:blipFill>
                <a:blip r:embed="rId2"/>
                <a:stretch>
                  <a:fillRect l="-496" t="-1508" b="-814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7" name="Group 36">
            <a:extLst>
              <a:ext uri="{FF2B5EF4-FFF2-40B4-BE49-F238E27FC236}">
                <a16:creationId xmlns:a16="http://schemas.microsoft.com/office/drawing/2014/main" id="{A4526B2B-1B85-E8FB-4693-1B8C71FD89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20A14751-79BD-13F2-119D-9B7FBB4B85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CD6F7042-B741-5F4C-0276-7318EE4B11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A8085F73-138D-63CE-F101-3409FFADC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31F0D9D6-3AC1-DB8F-129F-86AB24B5B4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</p:grp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40CF8CB-26DA-9302-7198-510CE43B0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85CE-500E-4EAD-8BDD-4D1EE6B07A86}" type="slidenum">
              <a:rPr lang="en-GB" noProof="0" smtClean="0"/>
              <a:t>3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128973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E17F62-10AD-A856-CA4D-A68835AA06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39CC9CE8-D880-A0DB-426A-BC3AFA0B2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AABE549-EA9F-A42C-2CFB-F6ECF6469D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noProof="0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68A9648-7D3D-FF31-5C2E-900819239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280679"/>
            <a:ext cx="9833548" cy="864773"/>
          </a:xfrm>
        </p:spPr>
        <p:txBody>
          <a:bodyPr anchor="t">
            <a:normAutofit/>
          </a:bodyPr>
          <a:lstStyle/>
          <a:p>
            <a:pPr algn="ctr"/>
            <a:r>
              <a:rPr lang="en-GB" sz="4000" b="1" noProof="0" dirty="0">
                <a:solidFill>
                  <a:schemeClr val="tx2"/>
                </a:solidFill>
              </a:rPr>
              <a:t>1.1 Symmetries in physics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1996751B-908F-6579-BD82-FD47273B1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D7738D2C-38EB-132C-0EE0-D11F48DF11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D1BED82A-9E93-2972-4C02-ABC03E528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7F1B9AFB-8A96-5AA6-B97C-57748FFFE7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C4D347F8-A6E0-960E-AE8E-0E5AFD37E3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32213C58-3AE0-94F0-17C1-CDD52E07BB9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79226" y="2175328"/>
                <a:ext cx="9833548" cy="4333755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GB" sz="1800" noProof="0" dirty="0"/>
                  <a:t>The fact that proton and neutron masses are similar, leads us to think that they can be two configuration of the same particle named </a:t>
                </a:r>
                <a:r>
                  <a:rPr lang="en-GB" sz="1800" b="1" noProof="0" dirty="0"/>
                  <a:t>nucleon</a:t>
                </a:r>
                <a:r>
                  <a:rPr lang="en-GB" sz="1800" noProof="0" dirty="0"/>
                  <a:t> similarly to the spin of an electron.</a:t>
                </a:r>
              </a:p>
              <a:p>
                <a:pPr marL="0" indent="0">
                  <a:buNone/>
                </a:pPr>
                <a:r>
                  <a:rPr lang="en-GB" sz="1800" noProof="0" dirty="0"/>
                  <a:t>So, we introduce the </a:t>
                </a:r>
                <a:r>
                  <a:rPr lang="en-GB" sz="1800" b="1" noProof="0" dirty="0"/>
                  <a:t>isospin</a:t>
                </a:r>
                <a:r>
                  <a:rPr lang="en-GB" sz="1800" noProof="0" dirty="0"/>
                  <a:t>, and say that:</a:t>
                </a:r>
                <a:endParaRPr lang="en-GB" sz="1800" b="1" noProof="0" dirty="0"/>
              </a:p>
              <a:p>
                <a:pPr marL="0" indent="0" algn="ctr">
                  <a:buNone/>
                </a:pPr>
                <a:r>
                  <a:rPr lang="en-GB" sz="1800" noProof="0" dirty="0"/>
                  <a:t>The nuclear force is </a:t>
                </a:r>
                <a:r>
                  <a:rPr lang="en-GB" sz="1800" b="1" noProof="0" dirty="0"/>
                  <a:t>symmetric for exchange of p and n</a:t>
                </a:r>
                <a:r>
                  <a:rPr lang="en-GB" sz="1800" noProof="0" dirty="0"/>
                  <a:t>.</a:t>
                </a:r>
              </a:p>
              <a:p>
                <a:pPr marL="0" indent="0">
                  <a:buNone/>
                </a:pPr>
                <a:r>
                  <a:rPr lang="en-GB" sz="1800" noProof="0" dirty="0"/>
                  <a:t>Each nucleon has isospin </a:t>
                </a:r>
                <a14:m>
                  <m:oMath xmlns:m="http://schemas.openxmlformats.org/officeDocument/2006/math">
                    <m:r>
                      <a:rPr lang="en-GB" sz="1800" i="1" noProof="0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GB" sz="1800" i="1" noProof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800" i="1" noProof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800" i="1" noProof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800" i="1" noProof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800" noProof="0" dirty="0"/>
                  <a:t> and third component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800" b="0" i="1" noProof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b="0" i="1" noProof="0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GB" sz="1800" b="0" i="1" noProof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GB" sz="1800" b="0" i="1" noProof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800" i="1" noProof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800" i="1" noProof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f>
                      <m:fPr>
                        <m:ctrlPr>
                          <a:rPr lang="en-GB" sz="1800" i="1" noProof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800" i="1" noProof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800" i="1" noProof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800" i="1" noProof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800" noProof="0" dirty="0"/>
                  <a:t> </a:t>
                </a:r>
              </a:p>
              <a:p>
                <a:pPr marL="0" indent="0">
                  <a:buNone/>
                </a:pPr>
                <a:r>
                  <a:rPr lang="en-GB" sz="1800" noProof="0" dirty="0">
                    <a:solidFill>
                      <a:schemeClr val="tx2"/>
                    </a:solidFill>
                  </a:rPr>
                  <a:t>By replacing </a:t>
                </a:r>
                <a14:m>
                  <m:oMath xmlns:m="http://schemas.openxmlformats.org/officeDocument/2006/math">
                    <m:r>
                      <a:rPr lang="en-GB" sz="1800" b="0" i="1" noProof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800" b="0" i="1" noProof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a:rPr lang="en-GB" sz="1800" b="0" i="1" noProof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GB" sz="1800" noProof="0" dirty="0">
                    <a:solidFill>
                      <a:schemeClr val="tx2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800" b="0" i="0" noProof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lang="en-GB" sz="1800" b="0" i="1" noProof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a:rPr lang="en-GB" sz="1800" b="0" i="1" noProof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GB" sz="1800" noProof="0" dirty="0">
                    <a:solidFill>
                      <a:schemeClr val="tx2"/>
                    </a:solidFill>
                  </a:rPr>
                  <a:t> we can extend the </a:t>
                </a:r>
                <a:r>
                  <a:rPr lang="en-GB" sz="1800" b="1" noProof="0" dirty="0">
                    <a:solidFill>
                      <a:schemeClr val="tx2"/>
                    </a:solidFill>
                  </a:rPr>
                  <a:t>isospin symmetry to quarks </a:t>
                </a:r>
              </a:p>
              <a:p>
                <a:pPr marL="0" indent="0">
                  <a:buNone/>
                </a:pPr>
                <a:endParaRPr lang="en-GB" sz="1800" noProof="0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800" b="0" i="1" noProof="0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GB" sz="1800" b="0" i="1" noProof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800" i="1" noProof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GB" sz="1800" i="1" noProof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num>
                            <m:den>
                              <m: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800" noProof="0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r>
                  <a:rPr lang="en-GB" sz="1800" noProof="0" dirty="0">
                    <a:solidFill>
                      <a:schemeClr val="tx2"/>
                    </a:solidFill>
                  </a:rPr>
                  <a:t>and say that:</a:t>
                </a:r>
              </a:p>
              <a:p>
                <a:pPr marL="0" indent="0" algn="ctr">
                  <a:buNone/>
                </a:pPr>
                <a:r>
                  <a:rPr lang="en-GB" sz="1800" b="1" noProof="0" dirty="0">
                    <a:solidFill>
                      <a:schemeClr val="tx2"/>
                    </a:solidFill>
                  </a:rPr>
                  <a:t>The strong interaction possesses a SU(2) flavour symmetry</a:t>
                </a:r>
                <a:endParaRPr lang="en-GB" sz="1800" noProof="0" dirty="0">
                  <a:solidFill>
                    <a:schemeClr val="tx2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GB" sz="1800" noProof="0" dirty="0"/>
              </a:p>
              <a:p>
                <a:pPr marL="0" indent="0">
                  <a:buNone/>
                </a:pPr>
                <a:endParaRPr lang="en-GB" sz="1800" noProof="0" dirty="0"/>
              </a:p>
              <a:p>
                <a:pPr marL="0" indent="0">
                  <a:buNone/>
                </a:pPr>
                <a:endParaRPr lang="en-GB" sz="1800" noProof="0" dirty="0">
                  <a:solidFill>
                    <a:schemeClr val="tx2"/>
                  </a:solidFill>
                </a:endParaRPr>
              </a:p>
            </p:txBody>
          </p:sp>
        </mc:Choice>
        <mc:Fallback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32213C58-3AE0-94F0-17C1-CDD52E07BB9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79226" y="2175328"/>
                <a:ext cx="9833548" cy="4333755"/>
              </a:xfrm>
              <a:blipFill>
                <a:blip r:embed="rId2"/>
                <a:stretch>
                  <a:fillRect l="-496" t="-140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7" name="Group 36">
            <a:extLst>
              <a:ext uri="{FF2B5EF4-FFF2-40B4-BE49-F238E27FC236}">
                <a16:creationId xmlns:a16="http://schemas.microsoft.com/office/drawing/2014/main" id="{116FB5C5-AF44-0BED-5090-D320BDE618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C3A81A7-0AC3-59E9-A3B3-BD6726A277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89E72125-0785-C839-4F2B-7A88355671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4F77817-D605-EFA8-6C60-7D9EFEDA70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5A80F600-F1A9-3192-1406-18301710B1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</p:grp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53AAA71-5AAC-29F6-7EB6-66DBE9D5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85CE-500E-4EAD-8BDD-4D1EE6B07A86}" type="slidenum">
              <a:rPr lang="en-GB" noProof="0" smtClean="0"/>
              <a:t>4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527677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66052B-FB6C-9A87-FAEE-C9A790F1A0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FBC3192F-4B84-5DB1-77B1-5A8F562FA7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A5591F8-FB3C-85CF-7261-2EAA27903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noProof="0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69769F9-FD15-1448-C34D-2539ADCDE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280679"/>
            <a:ext cx="9833548" cy="864773"/>
          </a:xfrm>
        </p:spPr>
        <p:txBody>
          <a:bodyPr anchor="t">
            <a:normAutofit/>
          </a:bodyPr>
          <a:lstStyle/>
          <a:p>
            <a:pPr algn="ctr"/>
            <a:r>
              <a:rPr lang="en-GB" sz="4000" b="1" noProof="0" dirty="0">
                <a:solidFill>
                  <a:schemeClr val="tx2"/>
                </a:solidFill>
              </a:rPr>
              <a:t>2. The group SU(2)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6434A8C9-2F2E-C0E6-29C1-F55296BBFC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496C1CD4-83EC-A3A0-F3EE-1078BCE4F9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398F4143-6F3D-7D84-8267-B383FAC014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D8A7BB8A-84ED-1602-A463-0EC40A97C8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B7EF57A3-848B-5D2D-DDF7-54EA757D66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D6C90771-8A57-AA34-FED9-6D1B2522A4E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79226" y="2175328"/>
                <a:ext cx="9833548" cy="4442039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GB" sz="1800" noProof="0" dirty="0"/>
                  <a:t>The SU(2) is:</a:t>
                </a:r>
              </a:p>
              <a:p>
                <a:pPr lvl="1"/>
                <a:r>
                  <a:rPr lang="en-GB" sz="1800" noProof="0" dirty="0"/>
                  <a:t>Unitary complexes matrices 2x2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GB" sz="1800" i="1" noProof="0" smtClean="0">
                        <a:latin typeface="Cambria Math" panose="02040503050406030204" pitchFamily="18" charset="0"/>
                      </a:rPr>
                      <m:t>𝐷𝑒𝑡</m:t>
                    </m:r>
                    <m:r>
                      <a:rPr lang="en-GB" sz="1800" i="1" noProof="0" smtClean="0">
                        <a:latin typeface="Cambria Math" panose="02040503050406030204" pitchFamily="18" charset="0"/>
                      </a:rPr>
                      <m:t> =</m:t>
                    </m:r>
                    <m:r>
                      <a:rPr lang="en-GB" sz="1800" b="0" i="1" noProof="0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GB" sz="1800" i="1" noProof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GB" sz="1800" noProof="0" dirty="0"/>
              </a:p>
              <a:p>
                <a:pPr lvl="1"/>
                <a:r>
                  <a:rPr lang="en-GB" sz="1800" noProof="0" dirty="0">
                    <a:solidFill>
                      <a:schemeClr val="tx2"/>
                    </a:solidFill>
                  </a:rPr>
                  <a:t>Generators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800" i="1" noProof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800" i="1" noProof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sz="1800" i="1" noProof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1800" i="1" noProof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800" i="1" noProof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−1)</m:t>
                    </m:r>
                    <m:r>
                      <a:rPr lang="en-GB" sz="1800" b="0" i="1" noProof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800" noProof="0" dirty="0"/>
                  <a:t> :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800" b="0" i="1" noProof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b="0" i="1" noProof="0" smtClean="0">
                            <a:latin typeface="Cambria Math" panose="02040503050406030204" pitchFamily="18" charset="0"/>
                          </a:rPr>
                          <m:t>𝐽</m:t>
                        </m:r>
                      </m:e>
                      <m:sub>
                        <m:r>
                          <a:rPr lang="en-GB" sz="1800" b="0" i="1" noProof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GB" sz="1800" b="0" i="1" noProof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800" b="0" i="1" noProof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800" b="0" i="1" noProof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800" b="0" i="1" noProof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GB" sz="1800" b="0" i="1" noProof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b="0" i="1" noProof="0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GB" sz="1800" b="0" i="1" noProof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GB" sz="1800" b="0" noProof="0" dirty="0"/>
              </a:p>
              <a:p>
                <a:pPr marL="0" indent="0">
                  <a:buNone/>
                </a:pPr>
                <a:r>
                  <a:rPr lang="en-GB" sz="1800" b="0" noProof="0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800" b="0" i="1" noProof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b="0" i="1" noProof="0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GB" sz="1800" b="0" i="1" noProof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GB" sz="1800" b="0" i="1" noProof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800" noProof="0" dirty="0"/>
                  <a:t>known as </a:t>
                </a:r>
                <a:r>
                  <a:rPr lang="en-GB" sz="1800" b="1" noProof="0" dirty="0"/>
                  <a:t>Pauli matrices </a:t>
                </a:r>
              </a:p>
              <a:p>
                <a:pPr marL="0" indent="0">
                  <a:buNone/>
                </a:pPr>
                <a:endParaRPr lang="en-GB" sz="1800" noProof="0" dirty="0"/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800" b="0" i="1" noProof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800" b="0" i="1" noProof="0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GB" sz="1800" b="0" i="1" noProof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1800" b="0" i="1" noProof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800" b="0" i="1" noProof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800" b="0" i="1" noProof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800" b="0" i="1" noProof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800" b="0" i="1" noProof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800" b="0" i="1" noProof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800" b="0" i="1" noProof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1800" b="0" i="1" noProof="0" smtClean="0">
                          <a:latin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n-GB" sz="1800" b="0" i="1" noProof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800" b="0" i="1" noProof="0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GB" sz="1800" b="0" i="1" noProof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1800" b="0" i="1" noProof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800" b="0" i="1" noProof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800" b="0" i="1" noProof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800" b="0" i="1" noProof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1800" b="0" i="1" noProof="0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800" b="0" i="1" noProof="0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e>
                                <m:r>
                                  <a:rPr lang="en-GB" sz="1800" b="0" i="1" noProof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800" b="0" i="1" noProof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1800" b="0" i="1" noProof="0" smtClean="0">
                          <a:latin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n-GB" sz="1800" b="0" i="1" noProof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800" b="0" i="1" noProof="0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GB" sz="1800" b="0" i="1" noProof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GB" sz="1800" b="0" i="1" noProof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800" b="0" i="1" noProof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800" b="0" i="1" noProof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800" b="0" i="1" noProof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800" b="0" i="1" noProof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800" b="0" i="1" noProof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800" b="0" noProof="0" dirty="0"/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GB" sz="1800" b="0" noProof="0" dirty="0"/>
              </a:p>
              <a:p>
                <a:pPr lvl="1"/>
                <a:r>
                  <a:rPr lang="en-GB" sz="1800" noProof="0" dirty="0"/>
                  <a:t>Algebra: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GB" sz="1800" i="1" noProof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800" b="0" i="1" noProof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800" b="0" i="1" noProof="0" smtClean="0">
                                <a:latin typeface="Cambria Math" panose="02040503050406030204" pitchFamily="18" charset="0"/>
                              </a:rPr>
                              <m:t>𝐽</m:t>
                            </m:r>
                          </m:e>
                          <m:sub>
                            <m:r>
                              <a:rPr lang="en-GB" sz="1800" b="0" i="1" noProof="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GB" sz="1800" b="0" i="1" noProof="0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800" b="0" i="1" noProof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800" b="0" i="1" noProof="0" smtClean="0">
                                <a:latin typeface="Cambria Math" panose="02040503050406030204" pitchFamily="18" charset="0"/>
                              </a:rPr>
                              <m:t>𝐽</m:t>
                            </m:r>
                          </m:e>
                          <m:sub>
                            <m:r>
                              <a:rPr lang="en-GB" sz="1800" b="0" i="1" noProof="0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en-GB" sz="1800" b="0" i="1" noProof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800" b="0" i="1" noProof="0" smtClean="0">
                        <a:latin typeface="Cambria Math" panose="02040503050406030204" pitchFamily="18" charset="0"/>
                      </a:rPr>
                      <m:t>𝑖</m:t>
                    </m:r>
                    <m:sSub>
                      <m:sSubPr>
                        <m:ctrlPr>
                          <a:rPr lang="en-GB" sz="1800" b="0" i="1" noProof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GB" sz="1800" b="0" i="1" noProof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800" b="0" i="1" noProof="0" smtClean="0">
                                <a:latin typeface="Cambria Math" panose="02040503050406030204" pitchFamily="18" charset="0"/>
                              </a:rPr>
                              <m:t>𝜖</m:t>
                            </m:r>
                          </m:e>
                          <m:sub>
                            <m:r>
                              <a:rPr lang="en-GB" sz="1800" b="0" i="1" noProof="0" smtClean="0">
                                <a:latin typeface="Cambria Math" panose="02040503050406030204" pitchFamily="18" charset="0"/>
                              </a:rPr>
                              <m:t>𝑖𝑗𝑘</m:t>
                            </m:r>
                          </m:sub>
                        </m:sSub>
                        <m:r>
                          <a:rPr lang="en-GB" sz="1800" b="0" i="1" noProof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800" b="0" i="1" noProof="0" smtClean="0">
                            <a:latin typeface="Cambria Math" panose="02040503050406030204" pitchFamily="18" charset="0"/>
                          </a:rPr>
                          <m:t>𝐽</m:t>
                        </m:r>
                      </m:e>
                      <m:sub>
                        <m:r>
                          <a:rPr lang="en-GB" sz="1800" b="0" i="1" noProof="0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GB" sz="1800" noProof="0" dirty="0"/>
                  <a:t> (algebra of rotation)</a:t>
                </a:r>
              </a:p>
              <a:p>
                <a:pPr marL="0" indent="0">
                  <a:buNone/>
                </a:pPr>
                <a:endParaRPr lang="en-GB" sz="1800" noProof="0" dirty="0">
                  <a:solidFill>
                    <a:schemeClr val="tx2"/>
                  </a:solidFill>
                </a:endParaRPr>
              </a:p>
            </p:txBody>
          </p:sp>
        </mc:Choice>
        <mc:Fallback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D6C90771-8A57-AA34-FED9-6D1B2522A4E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79226" y="2175328"/>
                <a:ext cx="9833548" cy="4442039"/>
              </a:xfrm>
              <a:blipFill>
                <a:blip r:embed="rId2"/>
                <a:stretch>
                  <a:fillRect l="-496" t="-137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7" name="Group 36">
            <a:extLst>
              <a:ext uri="{FF2B5EF4-FFF2-40B4-BE49-F238E27FC236}">
                <a16:creationId xmlns:a16="http://schemas.microsoft.com/office/drawing/2014/main" id="{6E839411-CC29-4F17-7FED-FA2761688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1E07CE5D-5AE7-B197-1E3F-136176B432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70C8F0C8-9F10-423D-E95E-6DE794B7AA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B5A93D01-1F78-6B64-8FB6-10CE2FEE0E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B852A463-D91D-B3D6-EB18-BE07669A8B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</p:grp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8FB2E2B-E088-80C5-66F4-668BC7A43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85CE-500E-4EAD-8BDD-4D1EE6B07A86}" type="slidenum">
              <a:rPr lang="en-GB" noProof="0" smtClean="0"/>
              <a:t>5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725522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433CF1-0D83-F9DF-26F8-B7F04B7139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CDD4FA51-B971-97BE-A8CC-D903ED7BF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4778964-E443-DC03-9B75-44EB89952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noProof="0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6A3F5420-A4E7-2D73-46AB-DFD43235B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280679"/>
            <a:ext cx="9833548" cy="864773"/>
          </a:xfrm>
        </p:spPr>
        <p:txBody>
          <a:bodyPr anchor="t">
            <a:normAutofit/>
          </a:bodyPr>
          <a:lstStyle/>
          <a:p>
            <a:pPr algn="ctr"/>
            <a:r>
              <a:rPr lang="en-GB" sz="4000" b="1" noProof="0" dirty="0"/>
              <a:t>2.1 SU(2) for quarks</a:t>
            </a:r>
            <a:endParaRPr lang="en-GB" sz="4000" b="1" noProof="0" dirty="0">
              <a:solidFill>
                <a:schemeClr val="tx2"/>
              </a:solidFill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0F2F1F2C-3B3B-7787-7C92-53D48685A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5BFFD153-6881-BE63-67CB-092E874547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51A2F957-0EBF-B27E-9A11-EF62ABE1EA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DA01F3A5-0E51-72E6-7C9C-0165AA9094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3AF26282-5741-1F15-F728-71214F6679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D7A38C3E-5006-A30F-B051-FD0D140C52D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79226" y="2175328"/>
                <a:ext cx="9833548" cy="4333755"/>
              </a:xfrm>
            </p:spPr>
            <p:txBody>
              <a:bodyPr>
                <a:noAutofit/>
              </a:bodyPr>
              <a:lstStyle/>
              <a:p>
                <a:r>
                  <a:rPr lang="en-GB" sz="1800" noProof="0" dirty="0"/>
                  <a:t>Isospin </a:t>
                </a:r>
                <a14:m>
                  <m:oMath xmlns:m="http://schemas.openxmlformats.org/officeDocument/2006/math">
                    <m:r>
                      <a:rPr lang="en-GB" sz="1800" i="1" noProof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∼</m:t>
                    </m:r>
                  </m:oMath>
                </a14:m>
                <a:r>
                  <a:rPr lang="en-GB" sz="1800" noProof="0" dirty="0"/>
                  <a:t> spin</a:t>
                </a:r>
              </a:p>
              <a:p>
                <a:r>
                  <a:rPr lang="en-GB" sz="1800" noProof="0" dirty="0"/>
                  <a:t>SU(2) symmetry </a:t>
                </a:r>
              </a:p>
              <a:p>
                <a:pPr lvl="1"/>
                <a:r>
                  <a:rPr lang="en-GB" sz="1800" noProof="0" dirty="0"/>
                  <a:t>generators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800" i="1" noProof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i="1" noProof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GB" sz="1800" i="1" noProof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GB" sz="1800" i="1" noProof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800" i="1" noProof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800" i="1" noProof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800" i="1" noProof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GB" sz="1800" i="1" noProof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i="1" noProof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GB" sz="1800" i="1" noProof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GB" sz="1800" i="1" noProof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800" noProof="0" dirty="0"/>
                  <a:t>satisfy: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800" i="1" noProof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GB" sz="1800" b="0" i="1" noProof="0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  <m:r>
                        <a:rPr lang="en-GB" sz="1800" b="0" i="1" noProof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800" b="0" i="1" noProof="0" smtClean="0">
                          <a:latin typeface="Cambria Math" panose="02040503050406030204" pitchFamily="18" charset="0"/>
                        </a:rPr>
                        <m:t>𝑖</m:t>
                      </m:r>
                      <m:sSub>
                        <m:sSubPr>
                          <m:ctrlPr>
                            <a:rPr lang="en-GB" sz="1800" b="0" i="1" noProof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  <m:t>𝑖𝑗𝑘</m:t>
                              </m:r>
                            </m:sub>
                          </m:sSub>
                          <m:r>
                            <a:rPr lang="en-GB" sz="1800" b="0" i="1" noProof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800" b="0" i="1" noProof="0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GB" sz="1800" b="0" i="1" noProof="0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GB" sz="1800" b="0" i="1" noProof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1800" noProof="0" dirty="0"/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GB" sz="1800" noProof="0" dirty="0"/>
                  <a:t>Acting on the </a:t>
                </a:r>
                <a:r>
                  <a:rPr lang="en-GB" sz="1800" b="0" i="0" noProof="0" dirty="0">
                    <a:solidFill>
                      <a:schemeClr val="tx2"/>
                    </a:solidFill>
                    <a:latin typeface="Cambria Math" panose="02040503050406030204" pitchFamily="18" charset="0"/>
                  </a:rPr>
                  <a:t>up and down quark in the abstract </a:t>
                </a:r>
                <a:r>
                  <a:rPr lang="en-GB" sz="1800" b="1" i="0" noProof="0" dirty="0">
                    <a:solidFill>
                      <a:schemeClr val="tx2"/>
                    </a:solidFill>
                    <a:latin typeface="Cambria Math" panose="02040503050406030204" pitchFamily="18" charset="0"/>
                  </a:rPr>
                  <a:t>flavour space</a:t>
                </a:r>
                <a:endParaRPr lang="en-GB" sz="1800" noProof="0" dirty="0">
                  <a:solidFill>
                    <a:schemeClr val="tx2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GB" sz="1800" b="0" i="0" noProof="0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800" b="0" i="1" noProof="0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sz="1800" b="0" i="1" noProof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800" i="1" noProof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GB" sz="1800" i="1" noProof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den>
                          </m:f>
                        </m:e>
                      </m:d>
                      <m:r>
                        <a:rPr lang="en-GB" sz="1800" b="0" i="1" noProof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1800" b="0" i="1" noProof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800" b="0" i="1" noProof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800" b="0" i="1" noProof="0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GB" sz="1800" b="0" i="1" noProof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800" i="1" noProof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GB" sz="1800" i="1" noProof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num>
                            <m:den>
                              <m: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800" noProof="0" dirty="0">
                  <a:solidFill>
                    <a:schemeClr val="tx2"/>
                  </a:solidFill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GB" sz="1800" noProof="0" dirty="0"/>
                  <a:t>In analogy with the angular momentum theory, we can label the eigenstate of the system with two quantum numbers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sz="1800" b="0" i="1" noProof="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sSup>
                            <m:sSupPr>
                              <m:ctrlP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800" b="0" i="1" noProof="0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bSup>
                            <m:sSubSupPr>
                              <m:ctrlP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GB" sz="1800" b="0" i="1" noProof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GB" sz="1800" b="0" i="1" noProof="0" smtClean="0">
                              <a:latin typeface="Cambria Math" panose="02040503050406030204" pitchFamily="18" charset="0"/>
                            </a:rPr>
                            <m:t>+ </m:t>
                          </m:r>
                          <m:r>
                            <a:rPr lang="en-GB" sz="1800" b="0" i="1" noProof="0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GB" sz="1800" b="0" i="1" noProof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en-GB" sz="1800" b="0" i="1" noProof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it-IT" sz="1800" b="0" i="0" noProof="0" smtClean="0"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m:rPr>
                          <m:sty m:val="p"/>
                        </m:rPr>
                        <a:rPr lang="it-IT" sz="1800" b="0" i="0" noProof="0" smtClean="0">
                          <a:latin typeface="Cambria Math" panose="02040503050406030204" pitchFamily="18" charset="0"/>
                        </a:rPr>
                        <m:t>and</m:t>
                      </m:r>
                      <m:r>
                        <a:rPr lang="it-IT" sz="1800" b="0" i="0" noProof="0" smtClean="0">
                          <a:latin typeface="Cambria Math" panose="02040503050406030204" pitchFamily="18" charset="0"/>
                        </a:rPr>
                        <m:t>       </m:t>
                      </m:r>
                      <m:sSub>
                        <m:sSubPr>
                          <m:ctrlPr>
                            <a:rPr lang="en-GB" sz="180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80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GB" sz="1800" b="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GB" sz="1800" noProof="0" dirty="0"/>
              </a:p>
              <a:p>
                <a:pPr marL="0" indent="0">
                  <a:buNone/>
                </a:pPr>
                <a:endParaRPr lang="en-GB" sz="1800" noProof="0" dirty="0"/>
              </a:p>
              <a:p>
                <a:pPr marL="0" indent="0">
                  <a:buNone/>
                </a:pPr>
                <a:endParaRPr lang="en-GB" sz="1800" noProof="0" dirty="0">
                  <a:solidFill>
                    <a:schemeClr val="tx2"/>
                  </a:solidFill>
                </a:endParaRPr>
              </a:p>
            </p:txBody>
          </p:sp>
        </mc:Choice>
        <mc:Fallback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D7A38C3E-5006-A30F-B051-FD0D140C52D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79226" y="2175328"/>
                <a:ext cx="9833548" cy="4333755"/>
              </a:xfrm>
              <a:blipFill>
                <a:blip r:embed="rId2"/>
                <a:stretch>
                  <a:fillRect l="-496" t="-140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7" name="Group 36">
            <a:extLst>
              <a:ext uri="{FF2B5EF4-FFF2-40B4-BE49-F238E27FC236}">
                <a16:creationId xmlns:a16="http://schemas.microsoft.com/office/drawing/2014/main" id="{D7CAFBF5-F07B-9A02-3E58-84667900D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DDFE9379-B268-2CA1-E6E9-7D9E17853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FFB911A6-4B07-483B-808A-AD3B8F7F2F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985A00B6-ED2A-367A-C540-A7806FE641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EE61E70C-85F6-F50B-4755-4AAF36EA22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</p:grp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00F5375-611E-766F-5CE7-BD6949489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85CE-500E-4EAD-8BDD-4D1EE6B07A86}" type="slidenum">
              <a:rPr lang="en-GB" noProof="0" smtClean="0"/>
              <a:t>6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20897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34F2F8-F019-DB21-2159-426821AD13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3F30952D-80AD-637E-3106-53F6BDE504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A38625C-CEF9-55EE-5310-1EB8B43DF7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noProof="0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2497043-E571-8ECC-3B63-3F281E5BB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280679"/>
            <a:ext cx="9833548" cy="864773"/>
          </a:xfrm>
        </p:spPr>
        <p:txBody>
          <a:bodyPr anchor="t">
            <a:normAutofit/>
          </a:bodyPr>
          <a:lstStyle/>
          <a:p>
            <a:pPr algn="ctr"/>
            <a:r>
              <a:rPr lang="en-GB" sz="4000" b="1" noProof="0" dirty="0"/>
              <a:t>2.1 SU(2) for quarks</a:t>
            </a:r>
            <a:endParaRPr lang="en-GB" sz="4000" b="1" noProof="0" dirty="0">
              <a:solidFill>
                <a:schemeClr val="tx2"/>
              </a:solidFill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62999A8D-8FF2-BE66-1D5B-84CB69318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2393A4B0-B6BC-F95B-E2E3-7D43FC637F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EB67702-24EA-F62F-5E49-F5564D7373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3666634-4CC0-2F3D-726B-81F292A7CA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BFC8AB5B-7AFB-5FAB-5EBE-461461144F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BE16BED4-DB1E-75CF-5D3D-200477BCC92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79226" y="2175328"/>
                <a:ext cx="9833548" cy="4333755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GB" sz="1800" dirty="0"/>
                  <a:t>Such that:</a:t>
                </a:r>
                <a:endParaRPr lang="en-GB" sz="1800" noProof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GB" sz="1800" i="1" noProof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GB" sz="1800" i="1" noProof="0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GB" sz="1800" b="0" i="1" noProof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b="0" i="1" noProof="0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p>
                                  <m:r>
                                    <a:rPr lang="en-GB" sz="1800" b="0" i="1" noProof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800" b="0" i="1" noProof="0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noProof="0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800" b="0" i="1" noProof="0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GB" sz="1800" b="0" i="1" noProof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b="0" i="1" noProof="0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p>
                                  <m:r>
                                    <a:rPr lang="en-GB" sz="1800" b="0" i="1" noProof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800" b="0" i="1" noProof="0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noProof="0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800" b="0" i="1" noProof="0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eqArr>
                          <m:r>
                            <a:rPr lang="en-GB" sz="1800" b="0" i="1" noProof="0" smtClean="0">
                              <a:latin typeface="Cambria Math" panose="02040503050406030204" pitchFamily="18" charset="0"/>
                            </a:rPr>
                            <m:t>  ,   </m:t>
                          </m:r>
                          <m:d>
                            <m:dPr>
                              <m:begChr m:val="{"/>
                              <m:endChr m:val=""/>
                              <m:ctrlP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eqArr>
                                <m:eqArrPr>
                                  <m:ctrlPr>
                                    <a:rPr lang="en-GB" sz="1800" b="0" i="1" noProof="0" smtClean="0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sSub>
                                    <m:sSubPr>
                                      <m:ctrlPr>
                                        <a:rPr lang="en-GB" sz="1800" b="0" i="1" noProof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800" b="0" i="1" noProof="0" smtClean="0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GB" sz="1800" b="0" i="1" noProof="0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  <m:r>
                                    <a:rPr lang="en-GB" sz="1800" b="0" i="1" noProof="0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  <m:r>
                                    <a:rPr lang="en-GB" sz="1800" b="0" i="1" noProof="0" smtClean="0"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f>
                                    <m:fPr>
                                      <m:ctrlPr>
                                        <a:rPr lang="en-GB" sz="1800" b="0" i="1" noProof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800" b="0" i="1" noProof="0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GB" sz="1800" b="0" i="1" noProof="0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n-GB" sz="1800" b="0" i="1" noProof="0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e>
                                  <m:sSub>
                                    <m:sSubPr>
                                      <m:ctrlPr>
                                        <a:rPr lang="en-GB" sz="1800" i="1" noProof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800" i="1" noProof="0" smtClean="0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GB" sz="1800" i="1" noProof="0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  <m:r>
                                    <a:rPr lang="en-GB" sz="1800" b="0" i="1" noProof="0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r>
                                    <a:rPr lang="en-GB" sz="1800" i="1" noProof="0" smtClean="0"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r>
                                    <a:rPr lang="en-GB" sz="1800" b="0" i="1" noProof="0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GB" sz="1800" i="1" noProof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800" i="1" noProof="0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GB" sz="1800" i="1" noProof="0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n-GB" sz="1800" b="0" i="1" noProof="0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eqArr>
                            </m:e>
                          </m:d>
                        </m:e>
                      </m:d>
                    </m:oMath>
                  </m:oMathPara>
                </a14:m>
                <a:endParaRPr lang="en-GB" sz="1800" noProof="0" dirty="0">
                  <a:solidFill>
                    <a:schemeClr val="tx2"/>
                  </a:solidFill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GB" sz="1800" noProof="0" dirty="0">
                    <a:solidFill>
                      <a:schemeClr val="tx2"/>
                    </a:solidFill>
                  </a:rPr>
                  <a:t>For later convenience we define the following operators: the </a:t>
                </a:r>
                <a:r>
                  <a:rPr lang="en-GB" sz="1800" b="1" noProof="0" dirty="0">
                    <a:solidFill>
                      <a:schemeClr val="tx2"/>
                    </a:solidFill>
                  </a:rPr>
                  <a:t>“ladder operators”</a:t>
                </a:r>
              </a:p>
              <a:p>
                <a:pPr marL="0" indent="0">
                  <a:buNone/>
                </a:pPr>
                <a:endParaRPr lang="en-GB" sz="1800" noProof="0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800" b="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800" b="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GB" sz="1800" i="1" noProof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</m:sub>
                      </m:sSub>
                      <m:r>
                        <a:rPr lang="en-GB" sz="1800" b="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1800" b="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800" b="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GB" sz="1800" b="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1800" i="1" noProof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en-GB" sz="1800" b="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sSub>
                        <m:sSubPr>
                          <m:ctrlPr>
                            <a:rPr lang="en-GB" sz="1800" b="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800" b="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GB" sz="1800" b="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800" b="0" noProof="0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r>
                  <a:rPr lang="en-GB" sz="1800" noProof="0" dirty="0">
                    <a:solidFill>
                      <a:schemeClr val="tx2"/>
                    </a:solidFill>
                  </a:rPr>
                  <a:t>Such that: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GB" sz="180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GB" sz="180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</m:sub>
                              </m:sSub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</m:sub>
                              </m:sSub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e>
                          </m:eqArr>
                        </m:e>
                      </m:d>
                      <m:r>
                        <a:rPr lang="en-GB" sz="1800" b="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 ,  </m:t>
                      </m:r>
                      <m:d>
                        <m:dPr>
                          <m:begChr m:val="{"/>
                          <m:endChr m:val=""/>
                          <m:ctrlPr>
                            <a:rPr lang="en-GB" sz="1800" i="1" noProof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GB" sz="1800" i="1" noProof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</m:sub>
                              </m:sSub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GB" sz="1800" i="1" noProof="0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</m:sub>
                              </m:sSub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1800" b="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GB" sz="1800" noProof="0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endParaRPr lang="en-GB" sz="1800" noProof="0" dirty="0">
                  <a:solidFill>
                    <a:schemeClr val="tx2"/>
                  </a:solidFill>
                </a:endParaRPr>
              </a:p>
            </p:txBody>
          </p:sp>
        </mc:Choice>
        <mc:Fallback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BE16BED4-DB1E-75CF-5D3D-200477BCC92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79226" y="2175328"/>
                <a:ext cx="9833548" cy="4333755"/>
              </a:xfrm>
              <a:blipFill>
                <a:blip r:embed="rId2"/>
                <a:stretch>
                  <a:fillRect l="-496" t="-140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7" name="Group 36">
            <a:extLst>
              <a:ext uri="{FF2B5EF4-FFF2-40B4-BE49-F238E27FC236}">
                <a16:creationId xmlns:a16="http://schemas.microsoft.com/office/drawing/2014/main" id="{C6FE40DA-F5AB-542A-B7FE-E36194BB3D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7149F80F-265F-8CBD-0172-E7315FAC72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6D7D6E24-8037-0D20-2C8B-3B17A17A25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145C0E46-1240-86A5-8C5D-CFF3B0AFC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548CBD26-5828-B0B9-3ADE-6BD81892AF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</p:grp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F79704B-C020-F082-587D-7CEE05512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85CE-500E-4EAD-8BDD-4D1EE6B07A86}" type="slidenum">
              <a:rPr lang="en-GB" noProof="0" smtClean="0"/>
              <a:t>7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100140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63D2AB-1AEB-F444-AB43-D06CB7D43D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99CC3357-C6D5-097E-17C7-25907A4209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6E016CA-566A-DF4D-44A7-07D4DDFA66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noProof="0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626D77D-58C7-5F2D-0879-AA4E6148F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280679"/>
            <a:ext cx="9833548" cy="864773"/>
          </a:xfrm>
        </p:spPr>
        <p:txBody>
          <a:bodyPr anchor="t">
            <a:normAutofit/>
          </a:bodyPr>
          <a:lstStyle/>
          <a:p>
            <a:pPr algn="ctr"/>
            <a:r>
              <a:rPr lang="en-GB" sz="4000" b="1" noProof="0" dirty="0"/>
              <a:t>2.2 SU(2) for antiquarks</a:t>
            </a:r>
            <a:endParaRPr lang="en-GB" sz="4000" b="1" noProof="0" dirty="0">
              <a:solidFill>
                <a:schemeClr val="tx2"/>
              </a:solidFill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1321E117-F2BE-6DA2-6978-5AA1FEAF8A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6F9C011F-FA4A-13DD-5E81-DB2962F76E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267F4BA3-5C8F-3D89-C69B-9886AD78C4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CDCB1EA5-0D61-00DB-62F5-5E516E394C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692A4F2F-19CC-800A-AD2C-5D6786CBB4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2B9836C6-036F-F7C7-87D7-56209928A32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79226" y="2175328"/>
                <a:ext cx="9833548" cy="4333755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GB" sz="1800" noProof="0" dirty="0"/>
                  <a:t>Example: consider a rotation through </a:t>
                </a:r>
                <a14:m>
                  <m:oMath xmlns:m="http://schemas.openxmlformats.org/officeDocument/2006/math">
                    <m:r>
                      <a:rPr lang="it-IT" sz="1800" b="0" i="1" noProof="0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800" noProof="0" dirty="0"/>
                  <a:t> about the  2-axis: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800" b="0" i="1" noProof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800" b="0" i="1" noProof="0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en-GB" sz="1800" b="0" i="1" noProof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GB" sz="1800" b="0" i="1" noProof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800" i="1" noProof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GB" sz="1800" i="1" noProof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num>
                            <m:den>
                              <m: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den>
                          </m:f>
                        </m:e>
                      </m:d>
                      <m:r>
                        <a:rPr lang="it-IT" sz="1800" b="0" i="1" noProof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it-IT" sz="1800" b="0" i="1" noProof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800" b="0" i="1" noProof="0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it-IT" sz="1800" b="0" i="1" noProof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it-IT" sz="1800" b="0" i="1" noProof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1800" b="0" i="1" noProof="0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it-IT" sz="1800" b="0" i="1" noProof="0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sSub>
                                <m:sSubPr>
                                  <m:ctrlPr>
                                    <a:rPr lang="it-IT" sz="1800" b="0" i="1" noProof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1800" b="0" i="1" noProof="0" smtClean="0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it-IT" sz="1800" b="0" i="1" noProof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it-IT" sz="1800" b="0" i="1" noProof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d>
                        <m:dPr>
                          <m:ctrlPr>
                            <a:rPr lang="en-GB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8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num>
                            <m:den>
                              <m:r>
                                <a:rPr lang="en-GB" sz="18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den>
                          </m:f>
                        </m:e>
                      </m:d>
                      <m:r>
                        <a:rPr lang="it-IT" sz="18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it-IT" sz="1800" b="0" i="1" smtClean="0">
                          <a:latin typeface="Cambria Math" panose="02040503050406030204" pitchFamily="18" charset="0"/>
                        </a:rPr>
                        <m:t>𝑖</m:t>
                      </m:r>
                      <m:sSub>
                        <m:sSubPr>
                          <m:ctrlPr>
                            <a:rPr lang="it-IT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8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it-IT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GB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8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num>
                            <m:den>
                              <m:r>
                                <a:rPr lang="en-GB" sz="18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den>
                          </m:f>
                        </m:e>
                      </m:d>
                      <m:r>
                        <a:rPr lang="en-GB" sz="1800" b="0" i="1" noProof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800" b="0" i="1" noProof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800" b="0" i="1" noProof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800" b="0" i="1" noProof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800" b="0" i="1" noProof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800" b="0" i="1" noProof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GB" sz="1800" b="0" i="1" noProof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num>
                            <m:den>
                              <m: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800" noProof="0" dirty="0"/>
              </a:p>
              <a:p>
                <a:pPr marL="0" indent="0">
                  <a:buNone/>
                </a:pPr>
                <a:r>
                  <a:rPr lang="en-GB" sz="1800" dirty="0"/>
                  <a:t>And then applying</a:t>
                </a:r>
                <a:r>
                  <a:rPr lang="en-GB" sz="1800" noProof="0" dirty="0"/>
                  <a:t> the conjugation operator: </a:t>
                </a:r>
                <a:r>
                  <a:rPr lang="en-GB" sz="1800" dirty="0"/>
                  <a:t> </a:t>
                </a:r>
                <a14:m>
                  <m:oMath xmlns:m="http://schemas.openxmlformats.org/officeDocument/2006/math">
                    <m:r>
                      <a:rPr lang="en-GB" sz="1800" b="0" i="1" noProof="0" smtClean="0">
                        <a:latin typeface="Cambria Math" panose="02040503050406030204" pitchFamily="18" charset="0"/>
                      </a:rPr>
                      <m:t>𝐶𝑞</m:t>
                    </m:r>
                    <m:r>
                      <a:rPr lang="en-GB" sz="1800" b="0" i="1" noProof="0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en-GB" sz="1800" b="0" i="1" noProof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800" b="0" i="1" noProof="0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acc>
                  </m:oMath>
                </a14:m>
                <a:endParaRPr lang="en-GB" sz="1800" noProof="0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800" b="0" i="1" noProof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̅"/>
                              <m:ctrlPr>
                                <a:rPr lang="en-GB" sz="1800" i="1" noProof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GB" sz="1800" i="1" noProof="0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</m:acc>
                        </m:e>
                        <m:sup>
                          <m:r>
                            <a:rPr lang="en-GB" sz="1800" b="0" i="1" noProof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GB" sz="1800" b="0" i="1" noProof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800" i="1" noProof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GB" sz="1800" i="1" noProof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acc>
                                <m:accPr>
                                  <m:chr m:val="̅"/>
                                  <m:ctrlPr>
                                    <a:rPr lang="en-GB" sz="1800" b="0" i="1" noProof="0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1800" b="0" i="1" noProof="0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acc>
                              <m: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num>
                            <m:den>
                              <m: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den>
                          </m:f>
                        </m:e>
                      </m:d>
                      <m:r>
                        <a:rPr lang="en-GB" sz="1800" b="0" i="1" noProof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800" b="0" i="1" noProof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800" b="0" i="1" noProof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800" b="0" i="1" noProof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800" b="0" i="1" noProof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800" b="0" i="1" noProof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GB" sz="1800" i="1" noProof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GB" sz="1800" i="1" noProof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acc>
                                <m:accPr>
                                  <m:chr m:val="̅"/>
                                  <m:ctrlPr>
                                    <a:rPr lang="en-GB" sz="1800" b="0" i="1" noProof="0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1800" b="0" i="1" noProof="0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acc>
                            </m:num>
                            <m:den>
                              <m:acc>
                                <m:accPr>
                                  <m:chr m:val="̅"/>
                                  <m:ctrlPr>
                                    <a:rPr lang="en-GB" sz="1800" b="0" i="1" noProof="0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1800" b="0" i="1" noProof="0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acc>
                            </m:den>
                          </m:f>
                        </m:e>
                      </m:d>
                    </m:oMath>
                  </m:oMathPara>
                </a14:m>
                <a:endParaRPr lang="en-GB" sz="1800" noProof="0" dirty="0"/>
              </a:p>
              <a:p>
                <a:pPr marL="0" indent="0">
                  <a:buNone/>
                </a:pPr>
                <a:r>
                  <a:rPr lang="en-GB" sz="1800" noProof="0" dirty="0"/>
                  <a:t>To make it transform as the quark doublet we must reorder it and introduce a minus sign: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800" i="1" noProof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̅"/>
                              <m:ctrlPr>
                                <a:rPr lang="en-GB" sz="1800" i="1" noProof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GB" sz="1800" i="1" noProof="0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</m:acc>
                        </m:e>
                        <m:sup>
                          <m:r>
                            <a:rPr lang="en-GB" sz="1800" i="1" noProof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GB" sz="1800" i="1" noProof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800" i="1" noProof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GB" sz="1800" i="1" noProof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GB" sz="1800" b="0" i="1" noProof="0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1800" b="0" i="1" noProof="0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acc>
                              <m: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num>
                            <m:den>
                              <m:acc>
                                <m:accPr>
                                  <m:chr m:val="̅"/>
                                  <m:ctrlPr>
                                    <a:rPr lang="en-GB" sz="1800" b="0" i="1" noProof="0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1800" b="0" i="1" noProof="0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acc>
                              <m: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den>
                          </m:f>
                        </m:e>
                      </m:d>
                      <m:r>
                        <a:rPr lang="en-GB" sz="1800" b="0" i="1" noProof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800" b="0" i="1" noProof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800" b="0" i="1" noProof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800" b="0" i="1" noProof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800" b="0" i="1" noProof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800" b="0" i="1" noProof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GB" sz="1800" i="1" noProof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GB" sz="1800" i="1" noProof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800" b="0" i="1" noProof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GB" sz="1800" b="0" i="1" noProof="0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1800" b="0" i="1" noProof="0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acc>
                            </m:num>
                            <m:den>
                              <m:acc>
                                <m:accPr>
                                  <m:chr m:val="̅"/>
                                  <m:ctrlPr>
                                    <a:rPr lang="en-GB" sz="1800" b="0" i="1" noProof="0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1800" b="0" i="1" noProof="0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acc>
                            </m:den>
                          </m:f>
                        </m:e>
                      </m:d>
                    </m:oMath>
                  </m:oMathPara>
                </a14:m>
                <a:endParaRPr lang="en-GB" sz="1800" noProof="0" dirty="0"/>
              </a:p>
              <a:p>
                <a:pPr marL="0" indent="0" algn="ctr">
                  <a:lnSpc>
                    <a:spcPct val="150000"/>
                  </a:lnSpc>
                  <a:buNone/>
                </a:pPr>
                <a:r>
                  <a:rPr lang="en-GB" sz="1800" b="1" dirty="0"/>
                  <a:t>The antiquark doublet is </a:t>
                </a:r>
                <a14:m>
                  <m:oMath xmlns:m="http://schemas.openxmlformats.org/officeDocument/2006/math">
                    <m:r>
                      <a:rPr lang="it-IT" sz="1800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800" b="1" i="1"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̅"/>
                        <m:ctrlPr>
                          <a:rPr lang="en-GB" sz="18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800" b="1" i="1"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</m:acc>
                    <m:r>
                      <a:rPr lang="it-IT" sz="1800" b="1" i="1" smtClean="0">
                        <a:latin typeface="Cambria Math" panose="02040503050406030204" pitchFamily="18" charset="0"/>
                      </a:rPr>
                      <m:t>,</m:t>
                    </m:r>
                    <m:acc>
                      <m:accPr>
                        <m:chr m:val="̅"/>
                        <m:ctrlPr>
                          <a:rPr lang="en-GB" sz="18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800" b="1" i="1">
                            <a:latin typeface="Cambria Math" panose="02040503050406030204" pitchFamily="18" charset="0"/>
                          </a:rPr>
                          <m:t>𝒖</m:t>
                        </m:r>
                      </m:e>
                    </m:acc>
                    <m:r>
                      <a:rPr lang="it-IT" sz="18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800" b="1" noProof="0" dirty="0"/>
              </a:p>
            </p:txBody>
          </p:sp>
        </mc:Choice>
        <mc:Fallback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2B9836C6-036F-F7C7-87D7-56209928A32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79226" y="2175328"/>
                <a:ext cx="9833548" cy="4333755"/>
              </a:xfrm>
              <a:blipFill>
                <a:blip r:embed="rId2"/>
                <a:stretch>
                  <a:fillRect l="-496" t="-1406" b="-351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7" name="Group 36">
            <a:extLst>
              <a:ext uri="{FF2B5EF4-FFF2-40B4-BE49-F238E27FC236}">
                <a16:creationId xmlns:a16="http://schemas.microsoft.com/office/drawing/2014/main" id="{DD8A73F9-8A9C-86A5-A056-E533C719EF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0B392535-D355-3E40-B43B-A40A2FC4C7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8B3302C8-155F-988F-6662-E093482EFC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0B5AF456-1CE4-5B1F-0F03-2578B9ECAF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E7A1BDE0-8B6A-3349-2711-1E881C0087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</p:grp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514E744-0DCE-7516-C3EA-5A63AE819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85CE-500E-4EAD-8BDD-4D1EE6B07A86}" type="slidenum">
              <a:rPr lang="en-GB" noProof="0" smtClean="0"/>
              <a:t>8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54800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FBDF15-4193-3354-13DC-B733F26227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AA517B26-DBBE-5B83-E2D8-12B5EB2D40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839F96F-C568-DF99-76E9-506A16193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noProof="0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0329796-4D25-E884-F40B-A4F6574D0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280679"/>
            <a:ext cx="9833548" cy="864773"/>
          </a:xfrm>
        </p:spPr>
        <p:txBody>
          <a:bodyPr anchor="t">
            <a:normAutofit/>
          </a:bodyPr>
          <a:lstStyle/>
          <a:p>
            <a:pPr algn="ctr"/>
            <a:r>
              <a:rPr lang="en-GB" sz="4000" b="1" noProof="0" dirty="0">
                <a:solidFill>
                  <a:schemeClr val="tx2"/>
                </a:solidFill>
              </a:rPr>
              <a:t>3. The group SU(3)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43D706C7-5D77-6611-E43D-5DBB22FAF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2CD19B43-FE7E-F713-2936-989880409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33C3ECE0-A042-FC16-6E5D-7C906CF82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B3C5B731-83F8-B042-84E1-3125096900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6E3FA248-BEDB-1DDF-6C0E-0731113184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F3D1E6DB-5911-87DD-08D8-F3A1940EB10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79226" y="2175328"/>
                <a:ext cx="9833548" cy="4333755"/>
              </a:xfrm>
            </p:spPr>
            <p:txBody>
              <a:bodyPr>
                <a:noAutofit/>
              </a:bodyPr>
              <a:lstStyle/>
              <a:p>
                <a:r>
                  <a:rPr lang="en-GB" sz="1800" noProof="0" dirty="0">
                    <a:solidFill>
                      <a:schemeClr val="tx2"/>
                    </a:solidFill>
                  </a:rPr>
                  <a:t>Set of unitary matrices 3x3</a:t>
                </a:r>
              </a:p>
              <a:p>
                <a14:m>
                  <m:oMath xmlns:m="http://schemas.openxmlformats.org/officeDocument/2006/math">
                    <m:r>
                      <a:rPr lang="en-GB" sz="1800" i="1" noProof="0" smtClean="0">
                        <a:latin typeface="Cambria Math" panose="02040503050406030204" pitchFamily="18" charset="0"/>
                      </a:rPr>
                      <m:t>𝐷𝑒𝑡</m:t>
                    </m:r>
                    <m:r>
                      <a:rPr lang="en-GB" sz="1800" i="1" noProof="0" smtClean="0">
                        <a:latin typeface="Cambria Math" panose="02040503050406030204" pitchFamily="18" charset="0"/>
                      </a:rPr>
                      <m:t> =</m:t>
                    </m:r>
                    <m:r>
                      <a:rPr lang="en-GB" sz="1800" b="0" i="1" noProof="0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GB" sz="1800" i="1" noProof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GB" sz="1800" noProof="0" dirty="0">
                  <a:solidFill>
                    <a:schemeClr val="tx2"/>
                  </a:solidFill>
                </a:endParaRPr>
              </a:p>
              <a:p>
                <a:r>
                  <a:rPr lang="en-GB" sz="1800" noProof="0" dirty="0">
                    <a:solidFill>
                      <a:schemeClr val="tx2"/>
                    </a:solidFill>
                  </a:rPr>
                  <a:t>Generators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800" b="0" i="1" noProof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800" b="0" i="1" noProof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sz="1800" b="0" i="1" noProof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1800" b="0" i="1" noProof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800" b="0" i="1" noProof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−1)=8 →</m:t>
                    </m:r>
                    <m:acc>
                      <m:accPr>
                        <m:chr m:val="̂"/>
                        <m:ctrlPr>
                          <a:rPr lang="en-GB" sz="1800" i="1" noProof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GB" sz="1800" i="1" noProof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800" i="1" noProof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GB" sz="1800" i="1" noProof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  <m:r>
                      <a:rPr lang="en-GB" sz="1800" i="1" noProof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800" i="1" noProof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800" i="1" noProof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800" i="1" noProof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GB" sz="1800" i="1" noProof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i="1" noProof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GB" sz="1800" i="1" noProof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GB" sz="1800" noProof="0" dirty="0">
                  <a:solidFill>
                    <a:schemeClr val="tx2"/>
                  </a:solidFill>
                </a:endParaRPr>
              </a:p>
              <a:p>
                <a:r>
                  <a:rPr lang="en-GB" sz="1800" noProof="0" dirty="0">
                    <a:solidFill>
                      <a:schemeClr val="tx2"/>
                    </a:solidFill>
                  </a:rPr>
                  <a:t>Algebra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800" i="1" noProof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b="0" i="1" noProof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en-GB" sz="1800" i="1" noProof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GB" sz="1800" i="1" noProof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GB" sz="1800" b="0" i="1" noProof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GB" sz="1800" i="1" noProof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i="1" noProof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GB" sz="1800" b="0" i="1" noProof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GB" sz="1800" b="0" i="1" noProof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]=</m:t>
                    </m:r>
                    <m:r>
                      <a:rPr lang="en-GB" sz="1800" b="0" i="1" noProof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GB" sz="1800" b="0" i="1" noProof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GB" sz="1800" b="0" i="1" noProof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b="0" i="1" noProof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GB" sz="1800" b="0" i="1" noProof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𝑖𝑗𝑘</m:t>
                        </m:r>
                      </m:sub>
                    </m:sSub>
                    <m:r>
                      <a:rPr lang="en-GB" sz="1800" b="0" i="1" noProof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GB" sz="1800" b="0" i="1" noProof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b="0" i="1" noProof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GB" sz="1800" b="0" i="1" noProof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endParaRPr lang="en-GB" sz="1800" noProof="0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r>
                  <a:rPr lang="en-GB" sz="1800" noProof="0" dirty="0">
                    <a:solidFill>
                      <a:schemeClr val="tx2"/>
                    </a:solidFill>
                  </a:rPr>
                  <a:t>They are written in terms the </a:t>
                </a:r>
                <a:r>
                  <a:rPr lang="en-GB" sz="1800" b="1" noProof="0" dirty="0">
                    <a:solidFill>
                      <a:schemeClr val="tx2"/>
                    </a:solidFill>
                  </a:rPr>
                  <a:t>Gell-Mann</a:t>
                </a:r>
                <a:r>
                  <a:rPr lang="en-GB" sz="1800" noProof="0" dirty="0">
                    <a:solidFill>
                      <a:schemeClr val="tx2"/>
                    </a:solidFill>
                  </a:rPr>
                  <a:t> matrices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800" b="0" i="1" noProof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b="0" i="1" noProof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GB" sz="1800" b="0" i="1" noProof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GB" sz="1800" noProof="0" dirty="0">
                    <a:solidFill>
                      <a:schemeClr val="tx2"/>
                    </a:solidFill>
                  </a:rPr>
                  <a:t>:</a:t>
                </a:r>
              </a:p>
              <a:p>
                <a:pPr marL="0" indent="0">
                  <a:buNone/>
                </a:pPr>
                <a:endParaRPr lang="en-GB" sz="1800" noProof="0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800" b="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800" b="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GB" sz="1800" b="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1800" b="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80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80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800" b="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1800" b="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n-GB" sz="1800" b="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800" b="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GB" sz="1800" b="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1800" b="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80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80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e>
                                <m: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e>
                                <m: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800" b="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1800" b="1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n-GB" sz="1800" b="1" i="1" noProof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800" b="1" i="1" noProof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𝝀</m:t>
                          </m:r>
                        </m:e>
                        <m:sub>
                          <m:r>
                            <a:rPr lang="en-GB" sz="1800" b="1" i="1" noProof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GB" sz="1800" b="1" i="1" noProof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ctrlPr>
                            <a:rPr lang="en-GB" sz="1800" b="1" i="1" noProof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800" b="1" i="1" noProof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800" b="1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en-GB" sz="1800" b="1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GB" sz="1800" b="1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800" b="1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GB" sz="1800" b="1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1800" b="1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en-GB" sz="1800" b="1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800" b="1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GB" sz="1800" b="1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GB" sz="1800" b="1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800" b="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,  </m:t>
                      </m:r>
                      <m:sSub>
                        <m:sSubPr>
                          <m:ctrlPr>
                            <a:rPr lang="en-GB" sz="1800" b="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800" b="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800" b="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GB" sz="1800" b="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GB" sz="1800" b="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80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80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800" b="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1800" b="1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n-GB" sz="1800" b="0" i="1" noProof="0" dirty="0">
                  <a:solidFill>
                    <a:schemeClr val="tx2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GB" sz="1800" b="0" i="1" noProof="0" dirty="0">
                  <a:solidFill>
                    <a:schemeClr val="tx2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800" b="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800" b="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GB" sz="1800" b="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GB" sz="1800" b="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80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80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e>
                                <m: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800" b="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1800" b="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n-GB" sz="1800" b="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800" b="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GB" sz="1800" b="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  <m:r>
                        <a:rPr lang="en-GB" sz="1800" b="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80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80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800" b="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1800" b="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n-GB" sz="1800" b="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800" b="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GB" sz="1800" b="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  <m:r>
                        <a:rPr lang="en-GB" sz="1800" b="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800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800" i="1" noProof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e>
                                <m:r>
                                  <a:rPr lang="en-GB" sz="1800" b="0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800" b="0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1800" b="1" i="1" noProof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n-GB" sz="1800" b="1" i="1" noProof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800" b="1" i="1" noProof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𝝀</m:t>
                          </m:r>
                        </m:e>
                        <m:sub>
                          <m:r>
                            <a:rPr lang="en-GB" sz="1800" b="1" i="1" noProof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sub>
                      </m:sSub>
                      <m:r>
                        <a:rPr lang="en-GB" sz="1800" b="1" i="1" noProof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800" b="1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800" b="1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1800" b="1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√</m:t>
                          </m:r>
                          <m:r>
                            <a:rPr lang="en-GB" sz="1800" b="1" i="1" noProof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d>
                        <m:dPr>
                          <m:ctrlPr>
                            <a:rPr lang="en-GB" sz="1800" b="1" i="1" noProof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800" b="1" i="1" noProof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800" b="1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en-GB" sz="1800" b="1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GB" sz="1800" b="1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800" b="1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GB" sz="1800" b="1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en-GB" sz="1800" b="1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800" b="1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GB" sz="1800" b="1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GB" sz="1800" b="1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1800" b="1" i="1" noProof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800" i="1" noProof="0" dirty="0">
                  <a:solidFill>
                    <a:schemeClr val="tx2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GB" sz="1800" noProof="0" dirty="0">
                    <a:solidFill>
                      <a:schemeClr val="tx2"/>
                    </a:solidFill>
                    <a:latin typeface="Cambria Math" panose="02040503050406030204" pitchFamily="18" charset="0"/>
                  </a:rPr>
                  <a:t> </a:t>
                </a:r>
                <a:endParaRPr lang="en-GB" sz="1800" b="1" noProof="0" dirty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endParaRPr lang="en-GB" sz="1800" noProof="0" dirty="0">
                  <a:solidFill>
                    <a:schemeClr val="tx2"/>
                  </a:solidFill>
                </a:endParaRPr>
              </a:p>
            </p:txBody>
          </p:sp>
        </mc:Choice>
        <mc:Fallback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F3D1E6DB-5911-87DD-08D8-F3A1940EB10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79226" y="2175328"/>
                <a:ext cx="9833548" cy="4333755"/>
              </a:xfrm>
              <a:blipFill>
                <a:blip r:embed="rId2"/>
                <a:stretch>
                  <a:fillRect l="-496" t="-140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7" name="Group 36">
            <a:extLst>
              <a:ext uri="{FF2B5EF4-FFF2-40B4-BE49-F238E27FC236}">
                <a16:creationId xmlns:a16="http://schemas.microsoft.com/office/drawing/2014/main" id="{EE198575-FD5F-969A-389B-BE088B92CE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43DE0DD-0C51-BFDF-F89F-D646FFB620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4EA28769-FD00-825E-6C7C-0144CB4CB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D52DDA2E-89D3-0CC1-705B-0DC225EAC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4F480CF8-256E-505C-E5E6-B730DC186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/>
            </a:p>
          </p:txBody>
        </p:sp>
      </p:grp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084C9EB-D8E5-E4FC-7A31-328CB2FA4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85CE-500E-4EAD-8BDD-4D1EE6B07A86}" type="slidenum">
              <a:rPr lang="en-GB" noProof="0" smtClean="0"/>
              <a:t>9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4700519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4236</TotalTime>
  <Words>1000</Words>
  <Application>Microsoft Office PowerPoint</Application>
  <PresentationFormat>Widescreen</PresentationFormat>
  <Paragraphs>151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3" baseType="lpstr">
      <vt:lpstr>Aptos</vt:lpstr>
      <vt:lpstr>Aptos Display</vt:lpstr>
      <vt:lpstr>Arial</vt:lpstr>
      <vt:lpstr>Cambria Math</vt:lpstr>
      <vt:lpstr>Tema di Office</vt:lpstr>
      <vt:lpstr>Symmetries and quark model</vt:lpstr>
      <vt:lpstr>Indices </vt:lpstr>
      <vt:lpstr>1. Symmetries</vt:lpstr>
      <vt:lpstr>1.1 Symmetries in physics</vt:lpstr>
      <vt:lpstr>2. The group SU(2)</vt:lpstr>
      <vt:lpstr>2.1 SU(2) for quarks</vt:lpstr>
      <vt:lpstr>2.1 SU(2) for quarks</vt:lpstr>
      <vt:lpstr>2.2 SU(2) for antiquarks</vt:lpstr>
      <vt:lpstr>3. The group SU(3)</vt:lpstr>
      <vt:lpstr>3. The group SU(3)</vt:lpstr>
      <vt:lpstr>3.1 SU(3) for quarks</vt:lpstr>
      <vt:lpstr>3.1 SU(3) for quarks</vt:lpstr>
      <vt:lpstr>4. The plane I_3-Y</vt:lpstr>
      <vt:lpstr>5. qq ̅-state: Meson</vt:lpstr>
      <vt:lpstr>5. qq ̅-state: Meson</vt:lpstr>
      <vt:lpstr>6. qqq-state: Baryons</vt:lpstr>
      <vt:lpstr>Presentazione standard di PowerPoint</vt:lpstr>
      <vt:lpstr>References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ELISABETTA NALDI</dc:creator>
  <cp:lastModifiedBy>ELISABETTA NALDI</cp:lastModifiedBy>
  <cp:revision>6</cp:revision>
  <dcterms:created xsi:type="dcterms:W3CDTF">2025-04-28T13:14:08Z</dcterms:created>
  <dcterms:modified xsi:type="dcterms:W3CDTF">2025-05-01T16:47:49Z</dcterms:modified>
</cp:coreProperties>
</file>