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1800" b="1"/>
            </a:pPr>
            <a:endParaRPr/>
          </a:p>
        </p:txBody>
      </p:sp>
      <p:sp>
        <p:nvSpPr>
          <p:cNvPr id="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Titolo Testo</a:t>
            </a:r>
          </a:p>
        </p:txBody>
      </p:sp>
      <p:sp>
        <p:nvSpPr>
          <p:cNvPr id="73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2" indent="-195942">
              <a:defRPr sz="2400"/>
            </a:lvl2pPr>
            <a:lvl3pPr marL="914400" indent="-228600">
              <a:defRPr sz="2400"/>
            </a:lvl3pPr>
            <a:lvl4pPr marL="1303019" indent="-274319">
              <a:defRPr sz="2400"/>
            </a:lvl4pPr>
            <a:lvl5pPr marL="1645920" indent="-274320"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>
            <a:spLocks noGrp="1"/>
          </p:cNvSpPr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/>
            </a:pPr>
            <a:endParaRPr/>
          </a:p>
        </p:txBody>
      </p:sp>
      <p:sp>
        <p:nvSpPr>
          <p:cNvPr id="7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Titolo Testo</a:t>
            </a:r>
          </a:p>
        </p:txBody>
      </p:sp>
      <p:sp>
        <p:nvSpPr>
          <p:cNvPr id="83" name="Segnaposto immagine 2"/>
          <p:cNvSpPr>
            <a:spLocks noGrp="1"/>
          </p:cNvSpPr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95347" y="6435957"/>
            <a:ext cx="220003" cy="20591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lip.pt/event/1710/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3"/>
          <p:cNvSpPr txBox="1">
            <a:spLocks noGrp="1"/>
          </p:cNvSpPr>
          <p:nvPr>
            <p:ph type="title"/>
          </p:nvPr>
        </p:nvSpPr>
        <p:spPr>
          <a:xfrm>
            <a:off x="549061" y="2810106"/>
            <a:ext cx="8140149" cy="1355751"/>
          </a:xfrm>
          <a:prstGeom prst="rect">
            <a:avLst/>
          </a:prstGeom>
        </p:spPr>
        <p:txBody>
          <a:bodyPr/>
          <a:lstStyle>
            <a:lvl1pPr algn="just">
              <a:defRPr sz="4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The 13th IDPASC School at University of Palermo</a:t>
            </a:r>
          </a:p>
        </p:txBody>
      </p:sp>
      <p:sp>
        <p:nvSpPr>
          <p:cNvPr id="95" name="Segnaposto numero diapositiva 7"/>
          <p:cNvSpPr txBox="1">
            <a:spLocks noGrp="1"/>
          </p:cNvSpPr>
          <p:nvPr>
            <p:ph type="sldNum" sz="quarter" idx="4294967295"/>
          </p:nvPr>
        </p:nvSpPr>
        <p:spPr>
          <a:xfrm>
            <a:off x="8333967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>
            <a:lvl1pPr>
              <a:spcBef>
                <a:spcPts val="600"/>
              </a:spcBef>
              <a:defRPr sz="1200">
                <a:solidFill>
                  <a:srgbClr val="000000">
                    <a:alpha val="98000"/>
                  </a:srgbClr>
                </a:solidFill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96" name="unipa blu.png" descr="unipa bl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519" y="400086"/>
            <a:ext cx="1483233" cy="1483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NFN_CT.png" descr="INFN_C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16" y="526886"/>
            <a:ext cx="1739150" cy="1229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IFC.png" descr="DIF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673" y="566639"/>
            <a:ext cx="2097832" cy="1150127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M. Mallamaci &amp; G. Marsella (+ G. M. Cicciari)"/>
          <p:cNvSpPr txBox="1"/>
          <p:nvPr/>
        </p:nvSpPr>
        <p:spPr>
          <a:xfrm>
            <a:off x="2368177" y="6368821"/>
            <a:ext cx="4755516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000" i="1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M. Mallamaci &amp; G. Marsella (+ G. M. Cicciari)</a:t>
            </a:r>
          </a:p>
        </p:txBody>
      </p:sp>
      <p:sp>
        <p:nvSpPr>
          <p:cNvPr id="100" name="September 17–27, 2024"/>
          <p:cNvSpPr txBox="1"/>
          <p:nvPr/>
        </p:nvSpPr>
        <p:spPr>
          <a:xfrm>
            <a:off x="561232" y="4213718"/>
            <a:ext cx="4056222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just">
              <a:lnSpc>
                <a:spcPct val="90000"/>
              </a:lnSpc>
              <a:defRPr sz="3200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September 17–27, 2024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628650" y="1422783"/>
            <a:ext cx="7886700" cy="4351339"/>
          </a:xfrm>
          <a:prstGeom prst="rect">
            <a:avLst/>
          </a:prstGeom>
        </p:spPr>
        <p:txBody>
          <a:bodyPr/>
          <a:lstStyle/>
          <a:p>
            <a:pPr marL="171450" indent="-171450">
              <a:defRPr sz="2500"/>
            </a:pPr>
            <a:r>
              <a:t>Thanks to IDPASC for this nice opportunity</a:t>
            </a:r>
          </a:p>
          <a:p>
            <a:pPr marL="171450" indent="-171450">
              <a:defRPr sz="2500"/>
            </a:pPr>
            <a:endParaRPr/>
          </a:p>
          <a:p>
            <a:pPr marL="171450" indent="-171450">
              <a:defRPr sz="2500"/>
            </a:pPr>
            <a:r>
              <a:t>Thanks to all supporters (IDPASC, University of Palermo, DIFC, INFN, ASCENT, AISF)</a:t>
            </a:r>
          </a:p>
          <a:p>
            <a:pPr marL="0" indent="0">
              <a:buSzTx/>
              <a:buNone/>
              <a:defRPr sz="2500"/>
            </a:pPr>
            <a:endParaRPr/>
          </a:p>
          <a:p>
            <a:pPr marL="171450" indent="-171450">
              <a:defRPr sz="2500"/>
            </a:pPr>
            <a:r>
              <a:t>Special Thanks to Manuela and Gloria who did most of the logistic job!</a:t>
            </a:r>
          </a:p>
          <a:p>
            <a:pPr marL="171450" indent="-171450">
              <a:defRPr sz="2500"/>
            </a:pPr>
            <a:endParaRPr/>
          </a:p>
          <a:p>
            <a:pPr marL="171450" indent="-171450">
              <a:defRPr sz="2500"/>
            </a:pPr>
            <a:r>
              <a:t>Thanks to AISF who managed the fees.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IDAPSC School at Palermo</a:t>
            </a:r>
          </a:p>
        </p:txBody>
      </p:sp>
      <p:sp>
        <p:nvSpPr>
          <p:cNvPr id="103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666201"/>
          </a:xfrm>
          <a:prstGeom prst="rect">
            <a:avLst/>
          </a:prstGeom>
        </p:spPr>
        <p:txBody>
          <a:bodyPr/>
          <a:lstStyle/>
          <a:p>
            <a:pPr marL="169735" indent="-169735" defTabSz="678941">
              <a:spcBef>
                <a:spcPts val="600"/>
              </a:spcBef>
              <a:defRPr sz="2475"/>
            </a:pPr>
            <a:r>
              <a:rPr b="1"/>
              <a:t>10 Days</a:t>
            </a:r>
            <a:r>
              <a:t>, lectures and hands-on practical sessions for master students, PhD students and early-career researchers</a:t>
            </a:r>
            <a:br/>
            <a:endParaRPr/>
          </a:p>
          <a:p>
            <a:pPr marL="169735" indent="-169735" defTabSz="678941">
              <a:spcBef>
                <a:spcPts val="600"/>
              </a:spcBef>
              <a:defRPr sz="2475"/>
            </a:pPr>
            <a:r>
              <a:t>Program defined by the </a:t>
            </a:r>
            <a:r>
              <a:rPr b="1"/>
              <a:t>Advisory Committee</a:t>
            </a:r>
            <a:r>
              <a:t>:</a:t>
            </a:r>
          </a:p>
          <a:p>
            <a:pPr marL="509206" lvl="1" indent="-169735" defTabSz="678941">
              <a:spcBef>
                <a:spcPts val="200"/>
              </a:spcBef>
              <a:defRPr sz="2475"/>
            </a:pPr>
            <a:r>
              <a:t>Bertrand Laforge (IDPASC Coordinator)</a:t>
            </a:r>
          </a:p>
          <a:p>
            <a:pPr marL="509206" lvl="1" indent="-169735" defTabSz="678941">
              <a:spcBef>
                <a:spcPts val="200"/>
              </a:spcBef>
              <a:defRPr sz="2475"/>
            </a:pPr>
            <a:r>
              <a:t>Nuno Castro, </a:t>
            </a:r>
          </a:p>
          <a:p>
            <a:pPr marL="509206" lvl="1" indent="-169735" defTabSz="678941">
              <a:spcBef>
                <a:spcPts val="200"/>
              </a:spcBef>
              <a:defRPr sz="2475"/>
            </a:pPr>
            <a:r>
              <a:t>Ivan de Mitri </a:t>
            </a:r>
          </a:p>
          <a:p>
            <a:pPr marL="509206" lvl="1" indent="-169735" defTabSz="678941">
              <a:spcBef>
                <a:spcPts val="200"/>
              </a:spcBef>
              <a:defRPr sz="2475"/>
            </a:pPr>
            <a:r>
              <a:t>Manuela Mallamaci </a:t>
            </a:r>
          </a:p>
          <a:p>
            <a:pPr marL="509206" lvl="1" indent="-169735" defTabSz="678941">
              <a:spcBef>
                <a:spcPts val="200"/>
              </a:spcBef>
              <a:defRPr sz="2475"/>
            </a:pPr>
            <a:r>
              <a:t>Giovanni Marsella </a:t>
            </a:r>
          </a:p>
          <a:p>
            <a:pPr marL="509206" lvl="1" indent="-169735" defTabSz="678941">
              <a:spcBef>
                <a:spcPts val="200"/>
              </a:spcBef>
              <a:defRPr sz="2475"/>
            </a:pPr>
            <a:r>
              <a:t>Mario Pimenta </a:t>
            </a:r>
          </a:p>
          <a:p>
            <a:pPr marL="509206" lvl="1" indent="-169735" defTabSz="678941">
              <a:spcBef>
                <a:spcPts val="200"/>
              </a:spcBef>
              <a:defRPr sz="2475"/>
            </a:pPr>
            <a:r>
              <a:t>José Santiago Natalia (IDPASC secretary)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" y="7936"/>
            <a:ext cx="2467882" cy="1541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magine 26" descr="Immagin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76" y="62059"/>
            <a:ext cx="1287146" cy="965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magine 2" descr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1" y="1243783"/>
            <a:ext cx="9144001" cy="461502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https://indico.lip.pt/event/1710/"/>
          <p:cNvSpPr txBox="1"/>
          <p:nvPr/>
        </p:nvSpPr>
        <p:spPr>
          <a:xfrm>
            <a:off x="3959452" y="6074694"/>
            <a:ext cx="4521068" cy="41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685800">
              <a:lnSpc>
                <a:spcPct val="90000"/>
              </a:lnSpc>
              <a:spcBef>
                <a:spcPts val="700"/>
              </a:spcBef>
              <a:buFont typeface="Arial"/>
              <a:defRPr sz="25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rPr>
              <a:t>https://indico.lip.pt/event/1710/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628650" y="1514338"/>
            <a:ext cx="7886700" cy="4351339"/>
          </a:xfrm>
          <a:prstGeom prst="rect">
            <a:avLst/>
          </a:prstGeom>
        </p:spPr>
        <p:txBody>
          <a:bodyPr/>
          <a:lstStyle/>
          <a:p>
            <a:pPr marL="171450" indent="-171450">
              <a:defRPr sz="2500"/>
            </a:pPr>
            <a:r>
              <a:t>17-27 September 2024</a:t>
            </a:r>
          </a:p>
          <a:p>
            <a:pPr>
              <a:defRPr sz="2400"/>
            </a:pPr>
            <a:r>
              <a:rPr b="1"/>
              <a:t>Location:</a:t>
            </a:r>
            <a:r>
              <a:t> Casa del Goliardo, Palermo</a:t>
            </a:r>
          </a:p>
          <a:p>
            <a:pPr marL="514350" lvl="1" indent="-171450">
              <a:spcBef>
                <a:spcPts val="300"/>
              </a:spcBef>
              <a:defRPr sz="2400"/>
            </a:pPr>
            <a:r>
              <a:t>Hosted the students (Total 13 Students 🇲🇽🇮🇹🇫🇮🇪🇸🇵🇹🇬🇭🇺🇦)</a:t>
            </a:r>
          </a:p>
          <a:p>
            <a:pPr marL="514350" lvl="1" indent="-171450">
              <a:spcBef>
                <a:spcPts val="300"/>
              </a:spcBef>
              <a:defRPr sz="2400"/>
            </a:pPr>
            <a:r>
              <a:t>Sala Petrosino</a:t>
            </a:r>
          </a:p>
        </p:txBody>
      </p:sp>
      <p:sp>
        <p:nvSpPr>
          <p:cNvPr id="111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IDAPSC School at Palermo</a:t>
            </a:r>
          </a:p>
        </p:txBody>
      </p:sp>
      <p:pic>
        <p:nvPicPr>
          <p:cNvPr id="112" name="Immagine" descr="Immagine"/>
          <p:cNvPicPr>
            <a:picLocks noChangeAspect="1"/>
          </p:cNvPicPr>
          <p:nvPr/>
        </p:nvPicPr>
        <p:blipFill>
          <a:blip r:embed="rId2"/>
          <a:srcRect t="13865" b="13865"/>
          <a:stretch>
            <a:fillRect/>
          </a:stretch>
        </p:blipFill>
        <p:spPr>
          <a:xfrm>
            <a:off x="1010281" y="3511844"/>
            <a:ext cx="3263505" cy="3144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telegram-cloud-photo-size-4-6034969684639600278-y.jpg" descr="telegram-cloud-photo-size-4-6034969684639600278-y.jpg"/>
          <p:cNvPicPr>
            <a:picLocks noChangeAspect="1"/>
          </p:cNvPicPr>
          <p:nvPr/>
        </p:nvPicPr>
        <p:blipFill>
          <a:blip r:embed="rId3"/>
          <a:srcRect t="12419"/>
          <a:stretch>
            <a:fillRect/>
          </a:stretch>
        </p:blipFill>
        <p:spPr>
          <a:xfrm>
            <a:off x="5268814" y="2976595"/>
            <a:ext cx="3151362" cy="3679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Program Topics</a:t>
            </a:r>
          </a:p>
        </p:txBody>
      </p:sp>
      <p:sp>
        <p:nvSpPr>
          <p:cNvPr id="116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628650" y="1593090"/>
            <a:ext cx="7886700" cy="4583873"/>
          </a:xfrm>
          <a:prstGeom prst="rect">
            <a:avLst/>
          </a:prstGeom>
        </p:spPr>
        <p:txBody>
          <a:bodyPr/>
          <a:lstStyle/>
          <a:p>
            <a:pPr marL="603631" indent="-466725" algn="just" defTabSz="672084">
              <a:spcBef>
                <a:spcPts val="600"/>
              </a:spcBef>
              <a:buFont typeface="Times Roman"/>
              <a:defRPr sz="2450"/>
            </a:pPr>
            <a:r>
              <a:rPr dirty="0"/>
              <a:t>Standard Model and beyond</a:t>
            </a:r>
          </a:p>
          <a:p>
            <a:pPr marL="603631" indent="-466725" algn="just" defTabSz="672084">
              <a:spcBef>
                <a:spcPts val="600"/>
              </a:spcBef>
              <a:buFont typeface="Times Roman"/>
              <a:defRPr sz="2450"/>
            </a:pPr>
            <a:r>
              <a:rPr dirty="0"/>
              <a:t>Astrophysics and Dark Matter</a:t>
            </a:r>
          </a:p>
          <a:p>
            <a:pPr marL="603631" indent="-466725" algn="just" defTabSz="672084">
              <a:spcBef>
                <a:spcPts val="600"/>
              </a:spcBef>
              <a:buFont typeface="Times Roman"/>
              <a:defRPr sz="2450"/>
            </a:pPr>
            <a:r>
              <a:rPr dirty="0" err="1"/>
              <a:t>Multimessenger</a:t>
            </a:r>
            <a:r>
              <a:rPr dirty="0"/>
              <a:t> </a:t>
            </a:r>
            <a:r>
              <a:rPr dirty="0" err="1"/>
              <a:t>Astroparticle</a:t>
            </a:r>
            <a:r>
              <a:rPr dirty="0"/>
              <a:t> Physics</a:t>
            </a:r>
          </a:p>
          <a:p>
            <a:pPr marL="603631" indent="-466725" algn="just" defTabSz="672084">
              <a:spcBef>
                <a:spcPts val="600"/>
              </a:spcBef>
              <a:buFont typeface="Times Roman"/>
              <a:defRPr sz="2450"/>
            </a:pPr>
            <a:r>
              <a:rPr dirty="0"/>
              <a:t>Cosmology &amp; Effective Field Theories</a:t>
            </a:r>
          </a:p>
          <a:p>
            <a:pPr marL="603631" indent="-466725" algn="just" defTabSz="672084">
              <a:spcBef>
                <a:spcPts val="600"/>
              </a:spcBef>
              <a:buFont typeface="Times Roman"/>
              <a:defRPr sz="2450"/>
            </a:pPr>
            <a:r>
              <a:rPr dirty="0"/>
              <a:t>Neutrino Physics</a:t>
            </a:r>
          </a:p>
          <a:p>
            <a:pPr marL="603631" indent="-466725" algn="just" defTabSz="672084">
              <a:spcBef>
                <a:spcPts val="600"/>
              </a:spcBef>
              <a:buFont typeface="Times Roman"/>
              <a:defRPr sz="2450"/>
            </a:pPr>
            <a:r>
              <a:rPr dirty="0"/>
              <a:t>Detectors &amp; Symmetries</a:t>
            </a:r>
          </a:p>
          <a:p>
            <a:pPr marL="603631" indent="-466725" algn="just" defTabSz="672084">
              <a:spcBef>
                <a:spcPts val="600"/>
              </a:spcBef>
              <a:buFont typeface="Times Roman"/>
              <a:defRPr sz="2450"/>
            </a:pPr>
            <a:r>
              <a:rPr dirty="0"/>
              <a:t>Gravitational Waves</a:t>
            </a:r>
          </a:p>
          <a:p>
            <a:pPr marL="603631" indent="-466725" defTabSz="672084">
              <a:spcBef>
                <a:spcPts val="600"/>
              </a:spcBef>
              <a:buFont typeface="Times Roman"/>
              <a:defRPr sz="2450"/>
            </a:pPr>
            <a:r>
              <a:rPr dirty="0"/>
              <a:t>Machine</a:t>
            </a:r>
            <a:r>
              <a:rPr lang="it-IT" dirty="0"/>
              <a:t> </a:t>
            </a:r>
            <a:r>
              <a:rPr dirty="0"/>
              <a:t>Learning in Physics</a:t>
            </a:r>
            <a:br>
              <a:rPr dirty="0"/>
            </a:br>
            <a:endParaRPr dirty="0"/>
          </a:p>
          <a:p>
            <a:pPr marL="0" indent="0" algn="just" defTabSz="672084">
              <a:spcBef>
                <a:spcPts val="600"/>
              </a:spcBef>
              <a:buSzTx/>
              <a:buFontTx/>
              <a:buNone/>
              <a:defRPr sz="2450" b="1"/>
            </a:pPr>
            <a:r>
              <a:rPr dirty="0"/>
              <a:t>Special Session:</a:t>
            </a:r>
          </a:p>
          <a:p>
            <a:pPr marL="603631" indent="-466725" algn="just" defTabSz="672084">
              <a:spcBef>
                <a:spcPts val="600"/>
              </a:spcBef>
              <a:buFont typeface="Times Roman"/>
              <a:defRPr sz="2450"/>
            </a:pPr>
            <a:r>
              <a:rPr dirty="0"/>
              <a:t>Public Lecture by Alessandro De Angelis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Special Session by Alessandro De Angelis</a:t>
            </a:r>
          </a:p>
        </p:txBody>
      </p:sp>
      <p:pic>
        <p:nvPicPr>
          <p:cNvPr id="119" name="Segnaposto contenuto 4" descr="Segnaposto contenuto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58" y="1489367"/>
            <a:ext cx="3589606" cy="5079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telegram-cloud-photo-size-4-6034969684639600269-y.jpg" descr="telegram-cloud-photo-size-4-6034969684639600269-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36" y="1511766"/>
            <a:ext cx="3776211" cy="5034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School lectures</a:t>
            </a:r>
          </a:p>
        </p:txBody>
      </p:sp>
      <p:sp>
        <p:nvSpPr>
          <p:cNvPr id="123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628650" y="1593090"/>
            <a:ext cx="7886700" cy="5089499"/>
          </a:xfrm>
          <a:prstGeom prst="rect">
            <a:avLst/>
          </a:prstGeom>
        </p:spPr>
        <p:txBody>
          <a:bodyPr/>
          <a:lstStyle/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Giovanni Benato, GSSI and INFN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Antonella Castellina, INAF and INFN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Eugenio Coccia, IFAE and GSSI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Roberta Colalillo, INFN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Rosa Coniglione, LNS 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Giacomo Cuttone, LNS 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Alessandro De Angelis, UniPD and IST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Ivan De Mitri, GSSI and INFN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Natalia Di Marco, GSSI and INFN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Giovanna Ferrara, UniCT and LNS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Guilherme Guedes, DESY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Bertrand Laforge, LPNHE 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Ilidio Lopes, IST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Antonio Masiero, UniPD</a:t>
            </a:r>
          </a:p>
          <a:p>
            <a:pPr marL="176021" indent="-176021" algn="just" defTabSz="528065">
              <a:spcBef>
                <a:spcPts val="500"/>
              </a:spcBef>
              <a:buFontTx/>
              <a:defRPr sz="1925"/>
            </a:pPr>
            <a:r>
              <a:t>Cosimo Nigro, IFAE 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Scientific Visits</a:t>
            </a:r>
          </a:p>
        </p:txBody>
      </p:sp>
      <p:sp>
        <p:nvSpPr>
          <p:cNvPr id="126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628650" y="1593090"/>
            <a:ext cx="7886700" cy="5089499"/>
          </a:xfrm>
          <a:prstGeom prst="rect">
            <a:avLst/>
          </a:prstGeom>
        </p:spPr>
        <p:txBody>
          <a:bodyPr/>
          <a:lstStyle/>
          <a:p>
            <a:pPr marL="250657" indent="-250657" algn="just">
              <a:buFontTx/>
              <a:defRPr sz="2500"/>
            </a:pPr>
            <a:r>
              <a:t>September 22–23: </a:t>
            </a:r>
          </a:p>
          <a:p>
            <a:pPr marL="631657" lvl="1" indent="-250657" algn="just">
              <a:buFontTx/>
              <a:defRPr sz="2500"/>
            </a:pPr>
            <a:r>
              <a:t>Visit to INFN-LNS in Catania</a:t>
            </a:r>
          </a:p>
          <a:p>
            <a:pPr marL="631657" lvl="1" indent="-250657" algn="just">
              <a:buFontTx/>
              <a:defRPr sz="2500"/>
            </a:pPr>
            <a:r>
              <a:t>Visit to KM3NeT Laboratory in Portopalo di Capo Passero</a:t>
            </a:r>
          </a:p>
        </p:txBody>
      </p:sp>
      <p:pic>
        <p:nvPicPr>
          <p:cNvPr id="127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713" y="3699139"/>
            <a:ext cx="3867871" cy="2900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94" y="3699139"/>
            <a:ext cx="3867871" cy="2900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Not only lectures…</a:t>
            </a:r>
          </a:p>
        </p:txBody>
      </p:sp>
      <p:pic>
        <p:nvPicPr>
          <p:cNvPr id="131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765" y="1543149"/>
            <a:ext cx="3844834" cy="2883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telegram-cloud-photo-size-4-6034969684639600280-y.jpg" descr="telegram-cloud-photo-size-4-6034969684639600280-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197" y="4566337"/>
            <a:ext cx="3721969" cy="2093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telegram-cloud-photo-size-4-6034969684639600273-y.jpg" descr="telegram-cloud-photo-size-4-6034969684639600273-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60" y="4566337"/>
            <a:ext cx="3721969" cy="2093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telegram-cloud-photo-size-4-6034969684639600271-y.jpg" descr="telegram-cloud-photo-size-4-6034969684639600271-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01" y="1543149"/>
            <a:ext cx="3856886" cy="2883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313</Words>
  <Application>Microsoft Macintosh PowerPoint</Application>
  <PresentationFormat>Presentazione su schermo (4:3)</PresentationFormat>
  <Paragraphs>60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Carlito</vt:lpstr>
      <vt:lpstr>Times Roman</vt:lpstr>
      <vt:lpstr>Tema di Office</vt:lpstr>
      <vt:lpstr>The 13th IDPASC School at University of Palermo</vt:lpstr>
      <vt:lpstr>IDAPSC School at Palermo</vt:lpstr>
      <vt:lpstr>Presentazione standard di PowerPoint</vt:lpstr>
      <vt:lpstr>IDAPSC School at Palermo</vt:lpstr>
      <vt:lpstr>Program Topics</vt:lpstr>
      <vt:lpstr>Special Session by Alessandro De Angelis</vt:lpstr>
      <vt:lpstr>School lectures</vt:lpstr>
      <vt:lpstr>Scientific Visits</vt:lpstr>
      <vt:lpstr>Not only lectures…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13th IDPASC School at University of Palermo</dc:title>
  <cp:lastModifiedBy>GIOVANNI MARSELLA</cp:lastModifiedBy>
  <cp:revision>1</cp:revision>
  <dcterms:modified xsi:type="dcterms:W3CDTF">2025-07-19T06:14:56Z</dcterms:modified>
</cp:coreProperties>
</file>