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2" r:id="rId5"/>
    <p:sldMasterId id="2147483655" r:id="rId6"/>
    <p:sldMasterId id="2147483657" r:id="rId7"/>
    <p:sldMasterId id="2147483659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Titillium Web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AQNvEGXYIcXuPhHnjOq/VJj4y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font" Target="fonts/TitilliumWeb-bold.fntdata"/><Relationship Id="rId25" Type="http://schemas.openxmlformats.org/officeDocument/2006/relationships/font" Target="fonts/TitilliumWeb-regular.fntdata"/><Relationship Id="rId28" Type="http://schemas.openxmlformats.org/officeDocument/2006/relationships/font" Target="fonts/TitilliumWeb-boldItalic.fntdata"/><Relationship Id="rId27" Type="http://schemas.openxmlformats.org/officeDocument/2006/relationships/font" Target="fonts/TitilliumWeb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OpenSans-regular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2.xml"/><Relationship Id="rId33" Type="http://customschemas.google.com/relationships/presentationmetadata" Target="metadata"/><Relationship Id="rId10" Type="http://schemas.openxmlformats.org/officeDocument/2006/relationships/slide" Target="slides/slide1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bc7febd38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13bc7febd38_0_2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e8bca366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Does not include proposals that were not submitted through LIP (ERC)</a:t>
            </a:r>
            <a:endParaRPr/>
          </a:p>
        </p:txBody>
      </p:sp>
      <p:sp>
        <p:nvSpPr>
          <p:cNvPr id="181" name="Google Shape;181;g34e8bca366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e8bca3660_0_1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4e8bca3660_0_19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bc7febd3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g13bc7febd38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e8bca3660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4e8bca3660_0_5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e8bca3660_0_1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extra info on previous awardees, for instance</a:t>
            </a:r>
            <a:endParaRPr/>
          </a:p>
        </p:txBody>
      </p:sp>
      <p:sp>
        <p:nvSpPr>
          <p:cNvPr id="99" name="Google Shape;99;g34e8bca3660_0_19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bc7febd3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extra info on previous awardees, for instance</a:t>
            </a:r>
            <a:endParaRPr/>
          </a:p>
        </p:txBody>
      </p:sp>
      <p:sp>
        <p:nvSpPr>
          <p:cNvPr id="136" name="Google Shape;136;g13bc7febd38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e8bca366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Training</a:t>
            </a:r>
            <a:r>
              <a:rPr lang="pt-PT"/>
              <a:t>: Horizon Europe was just starting</a:t>
            </a:r>
            <a:endParaRPr/>
          </a:p>
        </p:txBody>
      </p:sp>
      <p:sp>
        <p:nvSpPr>
          <p:cNvPr id="144" name="Google Shape;144;g34e8bca3660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e8bca3660_0_497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 sz="1400"/>
          </a:p>
        </p:txBody>
      </p:sp>
      <p:sp>
        <p:nvSpPr>
          <p:cNvPr id="155" name="Google Shape;155;g34e8bca3660_0_497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e8bca3660_0_497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4e8bca3660_0_497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PT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e8bca3660_0_533:notes"/>
          <p:cNvSpPr txBox="1"/>
          <p:nvPr>
            <p:ph idx="12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/>
              <a:t>‹#›</a:t>
            </a:fld>
            <a:endParaRPr sz="1400"/>
          </a:p>
        </p:txBody>
      </p:sp>
      <p:sp>
        <p:nvSpPr>
          <p:cNvPr id="164" name="Google Shape;164;g34e8bca3660_0_533:notes"/>
          <p:cNvSpPr/>
          <p:nvPr>
            <p:ph idx="2" type="sldImg"/>
          </p:nvPr>
        </p:nvSpPr>
        <p:spPr>
          <a:xfrm>
            <a:off x="1106487" y="812800"/>
            <a:ext cx="5343600" cy="400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e8bca3660_0_533:notes"/>
          <p:cNvSpPr txBox="1"/>
          <p:nvPr>
            <p:ph idx="1" type="body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4e8bca3660_0_533:notes"/>
          <p:cNvSpPr txBox="1"/>
          <p:nvPr>
            <p:ph idx="3" type="sldNum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pt-PT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244fe04d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PT"/>
              <a:t>Does not include La Caixa nor FCT</a:t>
            </a:r>
            <a:endParaRPr/>
          </a:p>
        </p:txBody>
      </p:sp>
      <p:sp>
        <p:nvSpPr>
          <p:cNvPr id="173" name="Google Shape;173;g10244fe04d5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3bc7febd38_0_287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g13bc7febd38_0_287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g13bc7febd38_0_287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sz="19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244fe04d5_0_180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0244fe04d5_0_180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0244fe04d5_0_180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sz="1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0244fe04d5_0_109"/>
          <p:cNvSpPr txBox="1"/>
          <p:nvPr>
            <p:ph type="title"/>
          </p:nvPr>
        </p:nvSpPr>
        <p:spPr>
          <a:xfrm>
            <a:off x="609600" y="273049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2" name="Google Shape;32;g10244fe04d5_0_109"/>
          <p:cNvSpPr txBox="1"/>
          <p:nvPr>
            <p:ph idx="1" type="body"/>
          </p:nvPr>
        </p:nvSpPr>
        <p:spPr>
          <a:xfrm>
            <a:off x="609600" y="1604433"/>
            <a:ext cx="10970700" cy="3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indent="-228600" lvl="1" marL="914400" algn="l">
              <a:lnSpc>
                <a:spcPct val="93000"/>
              </a:lnSpc>
              <a:spcBef>
                <a:spcPts val="1900"/>
              </a:spcBef>
              <a:spcAft>
                <a:spcPts val="0"/>
              </a:spcAft>
              <a:buSzPts val="1900"/>
              <a:buNone/>
              <a:defRPr/>
            </a:lvl2pPr>
            <a:lvl3pPr indent="-228600" lvl="2" marL="1371600" algn="l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SzPts val="1900"/>
              <a:buNone/>
              <a:defRPr/>
            </a:lvl3pPr>
            <a:lvl4pPr indent="-228600" lvl="3" marL="182880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/>
            </a:lvl4pPr>
            <a:lvl5pPr indent="-228600" lvl="4" marL="228600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/>
            </a:lvl5pPr>
            <a:lvl6pPr indent="-228600" lvl="5" marL="27432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/>
            </a:lvl6pPr>
            <a:lvl7pPr indent="-228600" lvl="6" marL="32004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/>
            </a:lvl7pPr>
            <a:lvl8pPr indent="-228600" lvl="7" marL="365760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/>
            </a:lvl8pPr>
            <a:lvl9pPr indent="-228600" lvl="8" marL="411480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900"/>
              <a:buNone/>
              <a:defRPr/>
            </a:lvl9pPr>
          </a:lstStyle>
          <a:p/>
        </p:txBody>
      </p:sp>
      <p:sp>
        <p:nvSpPr>
          <p:cNvPr id="33" name="Google Shape;33;g10244fe04d5_0_109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10244fe04d5_0_109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g10244fe04d5_0_109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sz="19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4e8bca3660_0_518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g34e8bca3660_0_518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g34e8bca3660_0_518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sz="1900"/>
          </a:p>
        </p:txBody>
      </p:sp>
      <p:sp>
        <p:nvSpPr>
          <p:cNvPr id="40" name="Google Shape;40;g34e8bca3660_0_518"/>
          <p:cNvSpPr txBox="1"/>
          <p:nvPr>
            <p:ph idx="2" type="sldNum"/>
          </p:nvPr>
        </p:nvSpPr>
        <p:spPr>
          <a:xfrm>
            <a:off x="11688000" y="6441033"/>
            <a:ext cx="4023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i="0" sz="2100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sz="1500"/>
          </a:p>
        </p:txBody>
      </p:sp>
      <p:sp>
        <p:nvSpPr>
          <p:cNvPr id="41" name="Google Shape;41;g34e8bca3660_0_518"/>
          <p:cNvSpPr txBox="1"/>
          <p:nvPr/>
        </p:nvSpPr>
        <p:spPr>
          <a:xfrm>
            <a:off x="5059400" y="6393033"/>
            <a:ext cx="20733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Open Sans"/>
                <a:ea typeface="Open Sans"/>
                <a:cs typeface="Open Sans"/>
                <a:sym typeface="Open Sans"/>
              </a:rPr>
              <a:t>Grants Office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g34e8bca3660_0_518"/>
          <p:cNvSpPr txBox="1"/>
          <p:nvPr/>
        </p:nvSpPr>
        <p:spPr>
          <a:xfrm>
            <a:off x="40367" y="6393033"/>
            <a:ext cx="20733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Open Sans"/>
                <a:ea typeface="Open Sans"/>
                <a:cs typeface="Open Sans"/>
                <a:sym typeface="Open Sans"/>
              </a:rPr>
              <a:t>18th Jan 2024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e8bca3660_0_49"/>
          <p:cNvSpPr txBox="1"/>
          <p:nvPr>
            <p:ph type="title"/>
          </p:nvPr>
        </p:nvSpPr>
        <p:spPr>
          <a:xfrm>
            <a:off x="609600" y="273049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0" name="Google Shape;50;g34e8bca3660_0_49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g34e8bca3660_0_49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34e8bca3660_0_49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sz="19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e8bca3660_0_590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34e8bca3660_0_590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g34e8bca3660_0_590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sz="19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e8bca3660_0_2002"/>
          <p:cNvSpPr txBox="1"/>
          <p:nvPr>
            <p:ph idx="10" type="dt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34e8bca3660_0_2002"/>
          <p:cNvSpPr txBox="1"/>
          <p:nvPr>
            <p:ph idx="11" type="ftr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34e8bca3660_0_2002"/>
          <p:cNvSpPr txBox="1"/>
          <p:nvPr>
            <p:ph idx="12" type="sldNum"/>
          </p:nvPr>
        </p:nvSpPr>
        <p:spPr>
          <a:xfrm>
            <a:off x="0" y="0"/>
            <a:ext cx="3999900" cy="3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0" lvl="0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sz="19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bc7febd38_0_283"/>
          <p:cNvSpPr/>
          <p:nvPr/>
        </p:nvSpPr>
        <p:spPr>
          <a:xfrm>
            <a:off x="0" y="0"/>
            <a:ext cx="12192000" cy="44787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13bc7febd38_0_283"/>
          <p:cNvSpPr txBox="1"/>
          <p:nvPr>
            <p:ph type="title"/>
          </p:nvPr>
        </p:nvSpPr>
        <p:spPr>
          <a:xfrm>
            <a:off x="609600" y="273049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3bc7febd38_0_283"/>
          <p:cNvSpPr txBox="1"/>
          <p:nvPr>
            <p:ph idx="1" type="body"/>
          </p:nvPr>
        </p:nvSpPr>
        <p:spPr>
          <a:xfrm>
            <a:off x="609600" y="1604433"/>
            <a:ext cx="10970700" cy="4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4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0244fe04d5_0_176"/>
          <p:cNvSpPr/>
          <p:nvPr/>
        </p:nvSpPr>
        <p:spPr>
          <a:xfrm>
            <a:off x="0" y="0"/>
            <a:ext cx="3054300" cy="68580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0244fe04d5_0_176"/>
          <p:cNvSpPr txBox="1"/>
          <p:nvPr>
            <p:ph type="title"/>
          </p:nvPr>
        </p:nvSpPr>
        <p:spPr>
          <a:xfrm>
            <a:off x="609600" y="273049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g10244fe04d5_0_176"/>
          <p:cNvSpPr txBox="1"/>
          <p:nvPr>
            <p:ph idx="1" type="body"/>
          </p:nvPr>
        </p:nvSpPr>
        <p:spPr>
          <a:xfrm>
            <a:off x="609600" y="1604433"/>
            <a:ext cx="10970700" cy="4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425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0244fe04d5_0_104"/>
          <p:cNvSpPr/>
          <p:nvPr/>
        </p:nvSpPr>
        <p:spPr>
          <a:xfrm>
            <a:off x="772583" y="772583"/>
            <a:ext cx="72000" cy="8997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10244fe04d5_0_104"/>
          <p:cNvSpPr/>
          <p:nvPr/>
        </p:nvSpPr>
        <p:spPr>
          <a:xfrm>
            <a:off x="12120033" y="0"/>
            <a:ext cx="72000" cy="68580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0244fe04d5_0_104"/>
          <p:cNvSpPr txBox="1"/>
          <p:nvPr>
            <p:ph type="title"/>
          </p:nvPr>
        </p:nvSpPr>
        <p:spPr>
          <a:xfrm>
            <a:off x="609600" y="273049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0244fe04d5_0_104"/>
          <p:cNvSpPr txBox="1"/>
          <p:nvPr>
            <p:ph idx="1" type="body"/>
          </p:nvPr>
        </p:nvSpPr>
        <p:spPr>
          <a:xfrm>
            <a:off x="609600" y="1604433"/>
            <a:ext cx="10970700" cy="3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3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9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4e8bca3660_0_44"/>
          <p:cNvSpPr/>
          <p:nvPr/>
        </p:nvSpPr>
        <p:spPr>
          <a:xfrm>
            <a:off x="772583" y="772583"/>
            <a:ext cx="72000" cy="8997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34e8bca3660_0_44"/>
          <p:cNvSpPr/>
          <p:nvPr/>
        </p:nvSpPr>
        <p:spPr>
          <a:xfrm>
            <a:off x="12120033" y="0"/>
            <a:ext cx="72000" cy="68580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34e8bca3660_0_44"/>
          <p:cNvSpPr txBox="1"/>
          <p:nvPr>
            <p:ph type="title"/>
          </p:nvPr>
        </p:nvSpPr>
        <p:spPr>
          <a:xfrm>
            <a:off x="609600" y="273049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34e8bca3660_0_44"/>
          <p:cNvSpPr txBox="1"/>
          <p:nvPr>
            <p:ph idx="1" type="body"/>
          </p:nvPr>
        </p:nvSpPr>
        <p:spPr>
          <a:xfrm>
            <a:off x="609600" y="1604433"/>
            <a:ext cx="10970700" cy="4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425">
            <a:noAutofit/>
          </a:bodyPr>
          <a:lstStyle>
            <a:lvl1pPr indent="-228600" lvl="0" marL="45720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3000"/>
              </a:lnSpc>
              <a:spcBef>
                <a:spcPts val="19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e8bca3660_0_585"/>
          <p:cNvSpPr/>
          <p:nvPr/>
        </p:nvSpPr>
        <p:spPr>
          <a:xfrm>
            <a:off x="0" y="0"/>
            <a:ext cx="12192000" cy="49932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34e8bca3660_0_585"/>
          <p:cNvSpPr/>
          <p:nvPr/>
        </p:nvSpPr>
        <p:spPr>
          <a:xfrm>
            <a:off x="772583" y="772583"/>
            <a:ext cx="72000" cy="8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34e8bca3660_0_585"/>
          <p:cNvSpPr txBox="1"/>
          <p:nvPr>
            <p:ph type="title"/>
          </p:nvPr>
        </p:nvSpPr>
        <p:spPr>
          <a:xfrm>
            <a:off x="609600" y="273049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34e8bca3660_0_585"/>
          <p:cNvSpPr txBox="1"/>
          <p:nvPr>
            <p:ph idx="1" type="body"/>
          </p:nvPr>
        </p:nvSpPr>
        <p:spPr>
          <a:xfrm>
            <a:off x="609600" y="1604433"/>
            <a:ext cx="10970700" cy="4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425">
            <a:noAutofit/>
          </a:bodyPr>
          <a:lstStyle>
            <a:lvl1pPr indent="-228600" lvl="0" marL="45720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3000"/>
              </a:lnSpc>
              <a:spcBef>
                <a:spcPts val="19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e8bca3660_0_1998"/>
          <p:cNvSpPr/>
          <p:nvPr/>
        </p:nvSpPr>
        <p:spPr>
          <a:xfrm>
            <a:off x="0" y="0"/>
            <a:ext cx="12192000" cy="34563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34e8bca3660_0_1998"/>
          <p:cNvSpPr txBox="1"/>
          <p:nvPr>
            <p:ph type="title"/>
          </p:nvPr>
        </p:nvSpPr>
        <p:spPr>
          <a:xfrm>
            <a:off x="609600" y="273049"/>
            <a:ext cx="109707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34e8bca3660_0_1998"/>
          <p:cNvSpPr txBox="1"/>
          <p:nvPr>
            <p:ph idx="1" type="body"/>
          </p:nvPr>
        </p:nvSpPr>
        <p:spPr>
          <a:xfrm>
            <a:off x="609600" y="1604433"/>
            <a:ext cx="10970700" cy="4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425">
            <a:noAutofit/>
          </a:bodyPr>
          <a:lstStyle>
            <a:lvl1pPr indent="-228600" lvl="0" marL="457200" marR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3000"/>
              </a:lnSpc>
              <a:spcBef>
                <a:spcPts val="19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3000"/>
              </a:lnSpc>
              <a:spcBef>
                <a:spcPts val="15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SzPts val="1900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3000"/>
              </a:lnSpc>
              <a:spcBef>
                <a:spcPts val="300"/>
              </a:spcBef>
              <a:spcAft>
                <a:spcPts val="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ts val="1900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13bc7febd38_0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42949"/>
            <a:ext cx="12382502" cy="880533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3bc7febd38_0_276"/>
          <p:cNvSpPr/>
          <p:nvPr/>
        </p:nvSpPr>
        <p:spPr>
          <a:xfrm>
            <a:off x="0" y="0"/>
            <a:ext cx="12192000" cy="4991100"/>
          </a:xfrm>
          <a:prstGeom prst="rect">
            <a:avLst/>
          </a:prstGeom>
          <a:solidFill>
            <a:srgbClr val="134D9E"/>
          </a:solidFill>
          <a:ln cap="flat" cmpd="sng" w="9525">
            <a:solidFill>
              <a:srgbClr val="134D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13bc7febd38_0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0267" y="-1617133"/>
            <a:ext cx="8727014" cy="616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13bc7febd38_0_276"/>
          <p:cNvSpPr txBox="1"/>
          <p:nvPr/>
        </p:nvSpPr>
        <p:spPr>
          <a:xfrm>
            <a:off x="4040700" y="2372928"/>
            <a:ext cx="43011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rPr b="1" i="0" lang="pt-PT" sz="4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GRANTS OFFICE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3bc7febd38_0_276"/>
          <p:cNvSpPr txBox="1"/>
          <p:nvPr/>
        </p:nvSpPr>
        <p:spPr>
          <a:xfrm>
            <a:off x="3735900" y="3542925"/>
            <a:ext cx="5116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rPr b="1" lang="pt-PT" sz="4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Advisory Committee</a:t>
            </a:r>
            <a:endParaRPr b="1" sz="4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rPr b="1" lang="pt-PT" sz="4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24.04.2025</a:t>
            </a:r>
            <a:endParaRPr b="1" sz="4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e8bca3660_0_4"/>
          <p:cNvSpPr txBox="1"/>
          <p:nvPr/>
        </p:nvSpPr>
        <p:spPr>
          <a:xfrm>
            <a:off x="1126075" y="791625"/>
            <a:ext cx="100974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tillium Web"/>
              <a:buNone/>
            </a:pPr>
            <a:r>
              <a:rPr b="1" lang="pt-PT" sz="3500">
                <a:latin typeface="Titillium Web"/>
                <a:ea typeface="Titillium Web"/>
                <a:cs typeface="Titillium Web"/>
                <a:sym typeface="Titillium Web"/>
              </a:rPr>
              <a:t>EU financing awarded to LIP since 2021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34e8bca3660_0_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725" y="1608775"/>
            <a:ext cx="8029124" cy="494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4e8bca3660_0_4"/>
          <p:cNvSpPr txBox="1"/>
          <p:nvPr/>
        </p:nvSpPr>
        <p:spPr>
          <a:xfrm>
            <a:off x="4503767" y="3391226"/>
            <a:ext cx="2049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3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total €2.3M</a:t>
            </a:r>
            <a:endParaRPr/>
          </a:p>
        </p:txBody>
      </p:sp>
      <p:sp>
        <p:nvSpPr>
          <p:cNvPr id="186" name="Google Shape;186;g34e8bca3660_0_4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e8bca3660_0_1992"/>
          <p:cNvSpPr txBox="1"/>
          <p:nvPr/>
        </p:nvSpPr>
        <p:spPr>
          <a:xfrm>
            <a:off x="3149600" y="1809749"/>
            <a:ext cx="62316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Titillium Web"/>
              <a:buNone/>
            </a:pPr>
            <a:r>
              <a:rPr b="1" i="0" lang="pt-PT" sz="12800" u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Thanks!</a:t>
            </a:r>
            <a:endParaRPr sz="1900"/>
          </a:p>
        </p:txBody>
      </p:sp>
      <p:sp>
        <p:nvSpPr>
          <p:cNvPr id="192" name="Google Shape;192;g34e8bca3660_0_1992"/>
          <p:cNvSpPr txBox="1"/>
          <p:nvPr/>
        </p:nvSpPr>
        <p:spPr>
          <a:xfrm>
            <a:off x="3175000" y="3699933"/>
            <a:ext cx="6174300" cy="29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tillium Web"/>
              <a:buNone/>
            </a:pPr>
            <a:r>
              <a:rPr b="0" i="0" lang="pt-PT" sz="4800" u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Any questions?</a:t>
            </a:r>
            <a:endParaRPr sz="2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None/>
            </a:pPr>
            <a:r>
              <a:rPr lang="pt-PT" sz="2400">
                <a:latin typeface="Titillium Web"/>
                <a:ea typeface="Titillium Web"/>
                <a:cs typeface="Titillium Web"/>
                <a:sym typeface="Titillium Web"/>
              </a:rPr>
              <a:t>grants.office@lip.pt</a:t>
            </a:r>
            <a:endParaRPr sz="2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tillium Web"/>
              <a:buNone/>
            </a:pPr>
            <a:r>
              <a:rPr lang="pt-PT" sz="2400">
                <a:latin typeface="Titillium Web"/>
                <a:ea typeface="Titillium Web"/>
                <a:cs typeface="Titillium Web"/>
                <a:sym typeface="Titillium Web"/>
              </a:rPr>
              <a:t>ritasaraiva@lip.pt</a:t>
            </a:r>
            <a:endParaRPr sz="1900"/>
          </a:p>
        </p:txBody>
      </p:sp>
      <p:pic>
        <p:nvPicPr>
          <p:cNvPr id="193" name="Google Shape;193;g34e8bca3660_0_19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449" y="2499783"/>
            <a:ext cx="1858433" cy="185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4e8bca3660_0_1992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g13bc7febd38_0_1"/>
          <p:cNvPicPr preferRelativeResize="0"/>
          <p:nvPr/>
        </p:nvPicPr>
        <p:blipFill rotWithShape="1">
          <a:blip r:embed="rId3">
            <a:alphaModFix/>
          </a:blip>
          <a:srcRect b="46683" l="21628" r="20681" t="0"/>
          <a:stretch/>
        </p:blipFill>
        <p:spPr>
          <a:xfrm>
            <a:off x="4005475" y="242375"/>
            <a:ext cx="7169198" cy="51501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3bc7febd38_0_1"/>
          <p:cNvSpPr txBox="1"/>
          <p:nvPr/>
        </p:nvSpPr>
        <p:spPr>
          <a:xfrm>
            <a:off x="342900" y="656175"/>
            <a:ext cx="21708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rPr b="1" i="0" lang="pt-PT" sz="35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</a:t>
            </a:r>
            <a:endParaRPr b="1" i="0" sz="35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rPr b="1" i="0" lang="pt-PT" sz="35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Grants Office</a:t>
            </a:r>
            <a:endParaRPr b="1" i="0" sz="35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5" name="Google Shape;85;g13bc7febd38_0_1"/>
          <p:cNvSpPr txBox="1"/>
          <p:nvPr/>
        </p:nvSpPr>
        <p:spPr>
          <a:xfrm>
            <a:off x="571500" y="4415367"/>
            <a:ext cx="19791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3bc7febd38_0_1"/>
          <p:cNvSpPr/>
          <p:nvPr/>
        </p:nvSpPr>
        <p:spPr>
          <a:xfrm>
            <a:off x="6267077" y="3780374"/>
            <a:ext cx="2646000" cy="2646000"/>
          </a:xfrm>
          <a:prstGeom prst="ellipse">
            <a:avLst/>
          </a:prstGeom>
          <a:solidFill>
            <a:srgbClr val="000000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i="0" lang="pt-PT" sz="1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Rita Saraiva</a:t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lang="pt-PT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(50%)</a:t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" name="Google Shape;87;g13bc7febd38_0_1"/>
          <p:cNvSpPr/>
          <p:nvPr/>
        </p:nvSpPr>
        <p:spPr>
          <a:xfrm>
            <a:off x="4005475" y="3780374"/>
            <a:ext cx="2646000" cy="2646000"/>
          </a:xfrm>
          <a:prstGeom prst="ellipse">
            <a:avLst/>
          </a:prstGeom>
          <a:solidFill>
            <a:srgbClr val="134D9E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i="0" lang="pt-PT" sz="1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Margarida Rodrigues</a:t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i="0" lang="pt-PT" sz="1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Secretariat</a:t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i="0" lang="pt-PT" sz="1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Lisbon &amp; Minho</a:t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" name="Google Shape;88;g13bc7febd38_0_1"/>
          <p:cNvSpPr/>
          <p:nvPr/>
        </p:nvSpPr>
        <p:spPr>
          <a:xfrm>
            <a:off x="8528678" y="3780374"/>
            <a:ext cx="2646000" cy="2646000"/>
          </a:xfrm>
          <a:prstGeom prst="ellipse">
            <a:avLst/>
          </a:prstGeom>
          <a:solidFill>
            <a:srgbClr val="134D9E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tillium Web"/>
              <a:buNone/>
            </a:pPr>
            <a:r>
              <a:rPr b="1" i="0" lang="pt-PT" sz="19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Natália Antunes</a:t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t/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i="0" lang="pt-PT" sz="1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Secretariat</a:t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i="0" lang="pt-PT" sz="19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Coimbra</a:t>
            </a:r>
            <a:endParaRPr b="1" i="0" sz="19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" name="Google Shape;89;g13bc7febd38_0_1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e8bca3660_0_580"/>
          <p:cNvSpPr txBox="1"/>
          <p:nvPr/>
        </p:nvSpPr>
        <p:spPr>
          <a:xfrm>
            <a:off x="1126075" y="2144175"/>
            <a:ext cx="9741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tillium Web"/>
              <a:buNone/>
            </a:pPr>
            <a:r>
              <a:rPr lang="pt-PT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Empower researchers to fund their ideas by helping them navigate the diversity and complexity of national and international funding schemes and submit highly competitive research proposals.</a:t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tillium Web"/>
              <a:buNone/>
            </a:pPr>
            <a:r>
              <a:t/>
            </a:r>
            <a:endParaRPr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5" name="Google Shape;95;g34e8bca3660_0_580"/>
          <p:cNvSpPr txBox="1"/>
          <p:nvPr/>
        </p:nvSpPr>
        <p:spPr>
          <a:xfrm>
            <a:off x="1126074" y="791625"/>
            <a:ext cx="7504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rPr b="1" lang="pt-PT" sz="3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Goal of the Grants Office</a:t>
            </a:r>
            <a:endParaRPr sz="1900"/>
          </a:p>
        </p:txBody>
      </p:sp>
      <p:sp>
        <p:nvSpPr>
          <p:cNvPr id="96" name="Google Shape;96;g34e8bca3660_0_580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e8bca3660_0_1933"/>
          <p:cNvSpPr txBox="1"/>
          <p:nvPr/>
        </p:nvSpPr>
        <p:spPr>
          <a:xfrm>
            <a:off x="342900" y="656175"/>
            <a:ext cx="2586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rPr b="1" lang="pt-PT" sz="3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Grants Office as a Facilitator</a:t>
            </a:r>
            <a:endParaRPr b="1" i="0" sz="35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2" name="Google Shape;102;g34e8bca3660_0_1933"/>
          <p:cNvSpPr txBox="1"/>
          <p:nvPr/>
        </p:nvSpPr>
        <p:spPr>
          <a:xfrm>
            <a:off x="571500" y="4415367"/>
            <a:ext cx="19791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4e8bca3660_0_1933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  <p:grpSp>
        <p:nvGrpSpPr>
          <p:cNvPr id="104" name="Google Shape;104;g34e8bca3660_0_1933"/>
          <p:cNvGrpSpPr/>
          <p:nvPr/>
        </p:nvGrpSpPr>
        <p:grpSpPr>
          <a:xfrm>
            <a:off x="4579242" y="825988"/>
            <a:ext cx="6156691" cy="5206035"/>
            <a:chOff x="3008681" y="801181"/>
            <a:chExt cx="6215113" cy="5255436"/>
          </a:xfrm>
        </p:grpSpPr>
        <p:grpSp>
          <p:nvGrpSpPr>
            <p:cNvPr id="105" name="Google Shape;105;g34e8bca3660_0_1933"/>
            <p:cNvGrpSpPr/>
            <p:nvPr/>
          </p:nvGrpSpPr>
          <p:grpSpPr>
            <a:xfrm>
              <a:off x="3008681" y="801181"/>
              <a:ext cx="5381985" cy="5255436"/>
              <a:chOff x="2256567" y="677103"/>
              <a:chExt cx="4036590" cy="3941676"/>
            </a:xfrm>
          </p:grpSpPr>
          <p:sp>
            <p:nvSpPr>
              <p:cNvPr id="106" name="Google Shape;106;g34e8bca3660_0_1933"/>
              <p:cNvSpPr/>
              <p:nvPr/>
            </p:nvSpPr>
            <p:spPr>
              <a:xfrm rot="-6597333">
                <a:off x="4296826" y="3950027"/>
                <a:ext cx="586303" cy="586303"/>
              </a:xfrm>
              <a:prstGeom prst="ellipse">
                <a:avLst/>
              </a:prstGeom>
              <a:solidFill>
                <a:srgbClr val="A1C2F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g34e8bca3660_0_1933"/>
              <p:cNvSpPr/>
              <p:nvPr/>
            </p:nvSpPr>
            <p:spPr>
              <a:xfrm rot="-6599386">
                <a:off x="2318596" y="1407533"/>
                <a:ext cx="440541" cy="440541"/>
              </a:xfrm>
              <a:prstGeom prst="ellipse">
                <a:avLst/>
              </a:prstGeom>
              <a:solidFill>
                <a:srgbClr val="A1C2F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g34e8bca3660_0_1933"/>
              <p:cNvSpPr/>
              <p:nvPr/>
            </p:nvSpPr>
            <p:spPr>
              <a:xfrm rot="-6598839">
                <a:off x="2887641" y="2346984"/>
                <a:ext cx="1199287" cy="1199287"/>
              </a:xfrm>
              <a:prstGeom prst="ellipse">
                <a:avLst/>
              </a:prstGeom>
              <a:solidFill>
                <a:srgbClr val="A1C2F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g34e8bca3660_0_1933"/>
              <p:cNvSpPr/>
              <p:nvPr/>
            </p:nvSpPr>
            <p:spPr>
              <a:xfrm rot="-6598620">
                <a:off x="4374916" y="913763"/>
                <a:ext cx="1681581" cy="1681581"/>
              </a:xfrm>
              <a:prstGeom prst="ellipse">
                <a:avLst/>
              </a:prstGeom>
              <a:solidFill>
                <a:srgbClr val="A1C2F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g34e8bca3660_0_1933"/>
              <p:cNvSpPr/>
              <p:nvPr/>
            </p:nvSpPr>
            <p:spPr>
              <a:xfrm rot="-6597866">
                <a:off x="2661829" y="2208216"/>
                <a:ext cx="629106" cy="629106"/>
              </a:xfrm>
              <a:prstGeom prst="ellipse">
                <a:avLst/>
              </a:prstGeom>
              <a:solidFill>
                <a:srgbClr val="0C57D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g34e8bca3660_0_1933"/>
              <p:cNvSpPr/>
              <p:nvPr/>
            </p:nvSpPr>
            <p:spPr>
              <a:xfrm rot="-6597701">
                <a:off x="3267625" y="1113818"/>
                <a:ext cx="274172" cy="274172"/>
              </a:xfrm>
              <a:prstGeom prst="ellipse">
                <a:avLst/>
              </a:prstGeom>
              <a:solidFill>
                <a:srgbClr val="A1C2F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g34e8bca3660_0_1933"/>
            <p:cNvGrpSpPr/>
            <p:nvPr/>
          </p:nvGrpSpPr>
          <p:grpSpPr>
            <a:xfrm>
              <a:off x="5929444" y="2319360"/>
              <a:ext cx="3253519" cy="3253519"/>
              <a:chOff x="4447194" y="1815766"/>
              <a:chExt cx="2440200" cy="2440200"/>
            </a:xfrm>
          </p:grpSpPr>
          <p:sp>
            <p:nvSpPr>
              <p:cNvPr id="113" name="Google Shape;113;g34e8bca3660_0_1933"/>
              <p:cNvSpPr/>
              <p:nvPr/>
            </p:nvSpPr>
            <p:spPr>
              <a:xfrm>
                <a:off x="4447194" y="1815766"/>
                <a:ext cx="2440200" cy="2440200"/>
              </a:xfrm>
              <a:prstGeom prst="ellipse">
                <a:avLst/>
              </a:prstGeom>
              <a:solidFill>
                <a:srgbClr val="0942A1"/>
              </a:solidFill>
              <a:ln>
                <a:noFill/>
              </a:ln>
              <a:effectLst>
                <a:outerShdw blurRad="228600" rotWithShape="0" algn="tl" dir="5400000" dist="50800">
                  <a:srgbClr val="000000">
                    <a:alpha val="549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g34e8bca3660_0_1933"/>
              <p:cNvSpPr txBox="1"/>
              <p:nvPr/>
            </p:nvSpPr>
            <p:spPr>
              <a:xfrm>
                <a:off x="4735950" y="2504275"/>
                <a:ext cx="1862700" cy="116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16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Researcher submitting a proposal</a:t>
                </a:r>
                <a:endParaRPr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5" name="Google Shape;115;g34e8bca3660_0_1933"/>
            <p:cNvGrpSpPr/>
            <p:nvPr/>
          </p:nvGrpSpPr>
          <p:grpSpPr>
            <a:xfrm>
              <a:off x="4755799" y="1730425"/>
              <a:ext cx="1898353" cy="1898353"/>
              <a:chOff x="3490737" y="1374053"/>
              <a:chExt cx="1423800" cy="1423800"/>
            </a:xfrm>
          </p:grpSpPr>
          <p:sp>
            <p:nvSpPr>
              <p:cNvPr id="116" name="Google Shape;116;g34e8bca3660_0_1933"/>
              <p:cNvSpPr/>
              <p:nvPr/>
            </p:nvSpPr>
            <p:spPr>
              <a:xfrm>
                <a:off x="3490737" y="1374053"/>
                <a:ext cx="1423800" cy="1423800"/>
              </a:xfrm>
              <a:prstGeom prst="ellipse">
                <a:avLst/>
              </a:prstGeom>
              <a:solidFill>
                <a:srgbClr val="0D5CDF"/>
              </a:solidFill>
              <a:ln>
                <a:noFill/>
              </a:ln>
              <a:effectLst>
                <a:outerShdw blurRad="228600" rotWithShape="0" algn="tl" dir="5400000" dist="50800">
                  <a:srgbClr val="000000">
                    <a:alpha val="549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g34e8bca3660_0_1933"/>
              <p:cNvSpPr txBox="1"/>
              <p:nvPr/>
            </p:nvSpPr>
            <p:spPr>
              <a:xfrm>
                <a:off x="3718754" y="1613603"/>
                <a:ext cx="967800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1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Other institutions in proposal</a:t>
                </a:r>
                <a:endParaRPr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8" name="Google Shape;118;g34e8bca3660_0_1933"/>
            <p:cNvGrpSpPr/>
            <p:nvPr/>
          </p:nvGrpSpPr>
          <p:grpSpPr>
            <a:xfrm>
              <a:off x="4300983" y="3815994"/>
              <a:ext cx="1998350" cy="1998350"/>
              <a:chOff x="644203" y="3718814"/>
              <a:chExt cx="1498800" cy="1498800"/>
            </a:xfrm>
          </p:grpSpPr>
          <p:sp>
            <p:nvSpPr>
              <p:cNvPr id="119" name="Google Shape;119;g34e8bca3660_0_1933"/>
              <p:cNvSpPr/>
              <p:nvPr/>
            </p:nvSpPr>
            <p:spPr>
              <a:xfrm>
                <a:off x="644203" y="3718814"/>
                <a:ext cx="1498800" cy="1498800"/>
              </a:xfrm>
              <a:prstGeom prst="ellipse">
                <a:avLst/>
              </a:prstGeom>
              <a:solidFill>
                <a:srgbClr val="0C57D3"/>
              </a:solidFill>
              <a:ln>
                <a:noFill/>
              </a:ln>
              <a:effectLst>
                <a:outerShdw blurRad="228600" rotWithShape="0" algn="tl" dir="5400000" dist="50800">
                  <a:srgbClr val="000000">
                    <a:alpha val="549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g34e8bca3660_0_1933"/>
              <p:cNvSpPr txBox="1"/>
              <p:nvPr/>
            </p:nvSpPr>
            <p:spPr>
              <a:xfrm>
                <a:off x="856976" y="3995875"/>
                <a:ext cx="1073400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1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LIP Board of Directors</a:t>
                </a:r>
                <a:endParaRPr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21" name="Google Shape;121;g34e8bca3660_0_1933"/>
            <p:cNvGrpSpPr/>
            <p:nvPr/>
          </p:nvGrpSpPr>
          <p:grpSpPr>
            <a:xfrm>
              <a:off x="7850112" y="1485723"/>
              <a:ext cx="1373682" cy="1373682"/>
              <a:chOff x="3490737" y="1374053"/>
              <a:chExt cx="1423800" cy="1423800"/>
            </a:xfrm>
          </p:grpSpPr>
          <p:sp>
            <p:nvSpPr>
              <p:cNvPr id="122" name="Google Shape;122;g34e8bca3660_0_1933"/>
              <p:cNvSpPr/>
              <p:nvPr/>
            </p:nvSpPr>
            <p:spPr>
              <a:xfrm>
                <a:off x="3490737" y="1374053"/>
                <a:ext cx="1423800" cy="1423800"/>
              </a:xfrm>
              <a:prstGeom prst="ellipse">
                <a:avLst/>
              </a:prstGeom>
              <a:solidFill>
                <a:srgbClr val="0D5CDF"/>
              </a:solidFill>
              <a:ln>
                <a:noFill/>
              </a:ln>
              <a:effectLst>
                <a:outerShdw blurRad="228600" rotWithShape="0" algn="tl" dir="5400000" dist="50800">
                  <a:srgbClr val="000000">
                    <a:alpha val="54900"/>
                  </a:srgbClr>
                </a:outerShdw>
              </a:effectLst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g34e8bca3660_0_1933"/>
              <p:cNvSpPr txBox="1"/>
              <p:nvPr/>
            </p:nvSpPr>
            <p:spPr>
              <a:xfrm>
                <a:off x="3718754" y="1613603"/>
                <a:ext cx="967800" cy="94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PT" sz="13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National Contact Points</a:t>
                </a:r>
                <a:endParaRPr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24" name="Google Shape;124;g34e8bca3660_0_1933"/>
          <p:cNvSpPr txBox="1"/>
          <p:nvPr/>
        </p:nvSpPr>
        <p:spPr>
          <a:xfrm>
            <a:off x="7867495" y="1207287"/>
            <a:ext cx="1278300" cy="12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(New) Rules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&amp;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g34e8bca3660_0_1933"/>
          <p:cNvSpPr txBox="1"/>
          <p:nvPr/>
        </p:nvSpPr>
        <p:spPr>
          <a:xfrm>
            <a:off x="5609245" y="3021087"/>
            <a:ext cx="1278300" cy="12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g34e8bca3660_0_1933"/>
          <p:cNvSpPr/>
          <p:nvPr/>
        </p:nvSpPr>
        <p:spPr>
          <a:xfrm rot="-8727303">
            <a:off x="7662865" y="3026636"/>
            <a:ext cx="680360" cy="33002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4e8bca3660_0_1933"/>
          <p:cNvSpPr/>
          <p:nvPr/>
        </p:nvSpPr>
        <p:spPr>
          <a:xfrm rot="-6418362">
            <a:off x="8343256" y="2390670"/>
            <a:ext cx="680333" cy="329965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4e8bca3660_0_1933"/>
          <p:cNvSpPr/>
          <p:nvPr/>
        </p:nvSpPr>
        <p:spPr>
          <a:xfrm rot="-4131328">
            <a:off x="9503721" y="2745883"/>
            <a:ext cx="680302" cy="33003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4e8bca3660_0_1933"/>
          <p:cNvSpPr/>
          <p:nvPr/>
        </p:nvSpPr>
        <p:spPr>
          <a:xfrm rot="8480175">
            <a:off x="7390416" y="4165502"/>
            <a:ext cx="680433" cy="32998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4e8bca3660_0_1933"/>
          <p:cNvSpPr/>
          <p:nvPr/>
        </p:nvSpPr>
        <p:spPr>
          <a:xfrm rot="-10290561">
            <a:off x="6742313" y="3658146"/>
            <a:ext cx="1038280" cy="255709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4e8bca3660_0_1933"/>
          <p:cNvSpPr/>
          <p:nvPr/>
        </p:nvSpPr>
        <p:spPr>
          <a:xfrm rot="-10290430">
            <a:off x="5757597" y="3357522"/>
            <a:ext cx="2151189" cy="146204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4e8bca3660_0_1933"/>
          <p:cNvSpPr txBox="1"/>
          <p:nvPr/>
        </p:nvSpPr>
        <p:spPr>
          <a:xfrm>
            <a:off x="4804820" y="2643995"/>
            <a:ext cx="1417800" cy="12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g34e8bca3660_0_1933"/>
          <p:cNvSpPr/>
          <p:nvPr/>
        </p:nvSpPr>
        <p:spPr>
          <a:xfrm rot="10800000">
            <a:off x="461699" y="2466850"/>
            <a:ext cx="1995900" cy="3300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bc7febd38_0_121"/>
          <p:cNvSpPr txBox="1"/>
          <p:nvPr/>
        </p:nvSpPr>
        <p:spPr>
          <a:xfrm>
            <a:off x="571500" y="656175"/>
            <a:ext cx="21708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rPr b="1" i="0" lang="pt-PT" sz="35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we can offer</a:t>
            </a:r>
            <a:endParaRPr b="1" i="0" sz="35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9" name="Google Shape;139;g13bc7febd38_0_121"/>
          <p:cNvSpPr txBox="1"/>
          <p:nvPr/>
        </p:nvSpPr>
        <p:spPr>
          <a:xfrm>
            <a:off x="571500" y="4415367"/>
            <a:ext cx="19791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itillium Web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3bc7febd38_0_121"/>
          <p:cNvSpPr txBox="1"/>
          <p:nvPr/>
        </p:nvSpPr>
        <p:spPr>
          <a:xfrm>
            <a:off x="3493600" y="235050"/>
            <a:ext cx="7958100" cy="6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PT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Administrative support</a:t>
            </a:r>
            <a:endParaRPr b="1" i="0" sz="20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 questions about the call or LIP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Budget sections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PT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Proposal review &amp; grant writing</a:t>
            </a:r>
            <a:endParaRPr b="1" i="0" sz="20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Draft non-scientific sections as needed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Review application (clarity and completeness)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PT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Match your research idea to specific calls</a:t>
            </a:r>
            <a:endParaRPr b="1" i="0" sz="20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Analyse call guidelines and other related documents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“Translate” EU speech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Search for additional information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PT" sz="20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Networking</a:t>
            </a:r>
            <a:endParaRPr b="1" i="0" sz="20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National Contact Points (NCPs)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Other researchers relevant to project scope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6670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▪"/>
            </a:pPr>
            <a:r>
              <a:rPr b="0" i="0" lang="pt-PT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Previous awardees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pt-PT" sz="2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List of calls on LIP’s intranet</a:t>
            </a:r>
            <a:endParaRPr b="1" sz="2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1219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3bc7febd38_0_121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e8bca3660_0_37"/>
          <p:cNvSpPr txBox="1"/>
          <p:nvPr/>
        </p:nvSpPr>
        <p:spPr>
          <a:xfrm>
            <a:off x="1126080" y="791625"/>
            <a:ext cx="7014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tillium Web"/>
              <a:buNone/>
            </a:pPr>
            <a:r>
              <a:rPr b="1" lang="pt-PT" sz="3500">
                <a:latin typeface="Titillium Web"/>
                <a:ea typeface="Titillium Web"/>
                <a:cs typeface="Titillium Web"/>
                <a:sym typeface="Titillium Web"/>
              </a:rPr>
              <a:t>Evolution of the Grants Office</a:t>
            </a:r>
            <a:endParaRPr sz="1900"/>
          </a:p>
        </p:txBody>
      </p:sp>
      <p:sp>
        <p:nvSpPr>
          <p:cNvPr id="147" name="Google Shape;147;g34e8bca3660_0_37"/>
          <p:cNvSpPr/>
          <p:nvPr/>
        </p:nvSpPr>
        <p:spPr>
          <a:xfrm>
            <a:off x="3704167" y="2480733"/>
            <a:ext cx="3115500" cy="3115500"/>
          </a:xfrm>
          <a:prstGeom prst="ellipse">
            <a:avLst/>
          </a:prstGeom>
          <a:solidFill>
            <a:srgbClr val="000000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lang="pt-PT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2023 - 2025</a:t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lang="pt-PT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EU</a:t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lang="pt-PT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FCT</a:t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8" name="Google Shape;148;g34e8bca3660_0_37"/>
          <p:cNvSpPr/>
          <p:nvPr/>
        </p:nvSpPr>
        <p:spPr>
          <a:xfrm>
            <a:off x="1041400" y="2480733"/>
            <a:ext cx="3115500" cy="3115500"/>
          </a:xfrm>
          <a:prstGeom prst="ellipse">
            <a:avLst/>
          </a:prstGeom>
          <a:solidFill>
            <a:srgbClr val="134D9E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lang="pt-PT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2021-2022</a:t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lang="pt-PT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Focus on training</a:t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t/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Titillium Web"/>
              <a:buNone/>
            </a:pPr>
            <a:r>
              <a:rPr b="1" lang="pt-PT" sz="19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EU only</a:t>
            </a:r>
            <a:endParaRPr b="1" sz="19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9" name="Google Shape;149;g34e8bca3660_0_37"/>
          <p:cNvSpPr txBox="1"/>
          <p:nvPr/>
        </p:nvSpPr>
        <p:spPr>
          <a:xfrm>
            <a:off x="7574400" y="2252125"/>
            <a:ext cx="3877200" cy="18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pt-PT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Why also FCT (national)?</a:t>
            </a:r>
            <a:endParaRPr b="1" i="0" sz="23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2100"/>
              <a:buFont typeface="Titillium Web"/>
              <a:buChar char="▪"/>
            </a:pPr>
            <a:r>
              <a:rPr lang="pt-PT" sz="2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competitive PT funding </a:t>
            </a:r>
            <a:r>
              <a:rPr lang="pt-PT" sz="2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landscape</a:t>
            </a:r>
            <a:endParaRPr sz="2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609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2100"/>
              <a:buFont typeface="Titillium Web"/>
              <a:buChar char="▪"/>
            </a:pPr>
            <a:r>
              <a:rPr lang="pt-PT" sz="2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Convergence with EU funding requirements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4e8bca3660_0_37"/>
          <p:cNvSpPr/>
          <p:nvPr/>
        </p:nvSpPr>
        <p:spPr>
          <a:xfrm>
            <a:off x="9301800" y="4377625"/>
            <a:ext cx="422400" cy="78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34D9E"/>
          </a:solidFill>
          <a:ln cap="flat" cmpd="sng" w="9525">
            <a:solidFill>
              <a:srgbClr val="134D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4e8bca3660_0_37"/>
          <p:cNvSpPr txBox="1"/>
          <p:nvPr/>
        </p:nvSpPr>
        <p:spPr>
          <a:xfrm>
            <a:off x="7672800" y="5262000"/>
            <a:ext cx="345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we learn writing an FCT project is useful for other projects</a:t>
            </a:r>
            <a:endParaRPr sz="2200"/>
          </a:p>
        </p:txBody>
      </p:sp>
      <p:sp>
        <p:nvSpPr>
          <p:cNvPr id="152" name="Google Shape;152;g34e8bca3660_0_37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4e8bca3660_0_497"/>
          <p:cNvSpPr txBox="1"/>
          <p:nvPr/>
        </p:nvSpPr>
        <p:spPr>
          <a:xfrm>
            <a:off x="887333" y="1748800"/>
            <a:ext cx="11127900" cy="46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04800" lvl="0" marL="609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(Targeted) dissemination of opportunities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Presentations at Scientific Council meetings: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457200" lvl="1" marL="1219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○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Upcoming calls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457200" lvl="1" marL="1219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○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General information &amp; advice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609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Capacitation of research community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425450" lvl="1" marL="1219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1900"/>
              <a:buChar char="○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General project writing skills (FCT projects)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425450" lvl="1" marL="1219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1900"/>
              <a:buChar char="○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 training (with IST)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60960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b="1"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Create awareness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0" name="Google Shape;160;g34e8bca3660_0_497"/>
          <p:cNvSpPr txBox="1"/>
          <p:nvPr/>
        </p:nvSpPr>
        <p:spPr>
          <a:xfrm>
            <a:off x="1126075" y="766225"/>
            <a:ext cx="98274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pt-PT" sz="3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Strategies to increase submissions to EU Funding</a:t>
            </a:r>
            <a:endParaRPr b="1" sz="3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" name="Google Shape;161;g34e8bca3660_0_497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e8bca3660_0_533"/>
          <p:cNvSpPr txBox="1"/>
          <p:nvPr/>
        </p:nvSpPr>
        <p:spPr>
          <a:xfrm>
            <a:off x="887333" y="1748800"/>
            <a:ext cx="111279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3048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Permanent Contract at LIP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Tailored support during writing &amp; interview stages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Identification of potential mock reviewers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609600" rtl="0" algn="l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Access to IST programs (ERC Club)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6096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▪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FCT support for ERC: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457200" lvl="1" marL="1219200" rtl="0" algn="l"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○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€ 250 000 for projects that </a:t>
            </a: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receive</a:t>
            </a: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high score (but no funding)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457200" lvl="1" marL="1219200" rtl="0" algn="l">
              <a:spcBef>
                <a:spcPts val="1300"/>
              </a:spcBef>
              <a:spcAft>
                <a:spcPts val="0"/>
              </a:spcAft>
              <a:buClr>
                <a:srgbClr val="134D9E"/>
              </a:buClr>
              <a:buSzPts val="2400"/>
              <a:buFont typeface="Titillium Web"/>
              <a:buChar char="○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Specialised review before submission &amp; interview preparation (new)</a:t>
            </a:r>
            <a:endParaRPr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457200" lvl="1" marL="1219200" rtl="0" algn="l">
              <a:spcBef>
                <a:spcPts val="1300"/>
              </a:spcBef>
              <a:spcAft>
                <a:spcPts val="1300"/>
              </a:spcAft>
              <a:buClr>
                <a:srgbClr val="134D9E"/>
              </a:buClr>
              <a:buSzPts val="2400"/>
              <a:buFont typeface="Titillium Web"/>
              <a:buChar char="○"/>
            </a:pPr>
            <a:r>
              <a:rPr lang="pt-PT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Financial support for hiring ERC grantees</a:t>
            </a:r>
            <a:endParaRPr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9" name="Google Shape;169;g34e8bca3660_0_533"/>
          <p:cNvSpPr txBox="1"/>
          <p:nvPr/>
        </p:nvSpPr>
        <p:spPr>
          <a:xfrm>
            <a:off x="1126067" y="766233"/>
            <a:ext cx="9381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pt-PT" sz="3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Encourage ERC applications</a:t>
            </a:r>
            <a:endParaRPr b="1" sz="3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3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0" name="Google Shape;170;g34e8bca3660_0_533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244fe04d5_0_148"/>
          <p:cNvSpPr txBox="1"/>
          <p:nvPr/>
        </p:nvSpPr>
        <p:spPr>
          <a:xfrm>
            <a:off x="1126075" y="791625"/>
            <a:ext cx="100974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Titillium Web"/>
              <a:buNone/>
            </a:pPr>
            <a:r>
              <a:rPr b="1" lang="pt-PT" sz="3500">
                <a:latin typeface="Titillium Web"/>
                <a:ea typeface="Titillium Web"/>
                <a:cs typeface="Titillium Web"/>
                <a:sym typeface="Titillium Web"/>
              </a:rPr>
              <a:t>EU </a:t>
            </a:r>
            <a:r>
              <a:rPr b="1" i="0" lang="pt-PT" sz="35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Proposals submitted by LIP researchers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10244fe04d5_0_14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75" y="1782525"/>
            <a:ext cx="10491899" cy="468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0244fe04d5_0_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5700" y="2703896"/>
            <a:ext cx="2589075" cy="157870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10244fe04d5_0_148"/>
          <p:cNvSpPr txBox="1"/>
          <p:nvPr>
            <p:ph idx="12" type="sldNum"/>
          </p:nvPr>
        </p:nvSpPr>
        <p:spPr>
          <a:xfrm>
            <a:off x="11518867" y="6441033"/>
            <a:ext cx="5715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PT" sz="1600"/>
              <a:t>‹#›</a:t>
            </a:fld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2021-09-21T22:11:33Z</dcterms:created>
  <dc:creator>Marta Sofia</dc:creator>
</cp:coreProperties>
</file>