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11" r:id="rId2"/>
    <p:sldId id="1346" r:id="rId3"/>
    <p:sldId id="1279" r:id="rId4"/>
    <p:sldId id="1251" r:id="rId5"/>
    <p:sldId id="1321" r:id="rId6"/>
    <p:sldId id="1333" r:id="rId7"/>
    <p:sldId id="1324" r:id="rId8"/>
    <p:sldId id="1345" r:id="rId9"/>
    <p:sldId id="1332" r:id="rId10"/>
    <p:sldId id="1262" r:id="rId11"/>
    <p:sldId id="1226" r:id="rId12"/>
    <p:sldId id="1330" r:id="rId13"/>
    <p:sldId id="132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5696"/>
    <a:srgbClr val="0000CC"/>
    <a:srgbClr val="3333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/>
    <p:restoredTop sz="93200" autoAdjust="0"/>
  </p:normalViewPr>
  <p:slideViewPr>
    <p:cSldViewPr snapToGrid="0" snapToObjects="1">
      <p:cViewPr varScale="1">
        <p:scale>
          <a:sx n="131" d="100"/>
          <a:sy n="131" d="100"/>
        </p:scale>
        <p:origin x="2016" y="184"/>
      </p:cViewPr>
      <p:guideLst>
        <p:guide orient="horz" pos="218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8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0ECEC-8B90-E141-B52D-2D840AD761AE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4148-080C-6241-A9B7-D433000C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800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568F-6889-6F46-B8E6-0163AF3065E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16AC1-B464-AA4A-A698-ED9EF121C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365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B5F7E7-7AEB-7247-8970-469D58806E57}" type="slidenum">
              <a:rPr/>
              <a:pPr/>
              <a:t>1</a:t>
            </a:fld>
            <a:endParaRPr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99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16AC1-B464-AA4A-A698-ED9EF121C1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1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Asiago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Alessandro De Angelis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9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Asiago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Alessandro De Angelis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2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Asiago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Alessandro De Angelis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2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Asiago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Alessandro De Angelis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Asiago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Alessandro De Angelis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3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Asiago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Alessandro De Angelis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7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Asiago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Alessandro De Angelis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7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Asiago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Alessandro De Angelis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Asiago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Alessandro De Angelis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74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Asiago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Alessandro De Angelis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6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Asiago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Alessandro De Angelis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1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9454"/>
            <a:ext cx="1923143" cy="3454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Asiago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9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Alessandro De Angelis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699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BBB5D-F3EF-DA41-A941-AA5D518B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2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t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tif"/><Relationship Id="rId10" Type="http://schemas.openxmlformats.org/officeDocument/2006/relationships/image" Target="../media/image22.png"/><Relationship Id="rId4" Type="http://schemas.openxmlformats.org/officeDocument/2006/relationships/image" Target="../media/image4.tif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">
            <a:extLst>
              <a:ext uri="{FF2B5EF4-FFF2-40B4-BE49-F238E27FC236}">
                <a16:creationId xmlns:a16="http://schemas.microsoft.com/office/drawing/2014/main" id="{6AC11B95-E2A3-2747-A7B2-AAFEE002DE32}"/>
              </a:ext>
            </a:extLst>
          </p:cNvPr>
          <p:cNvSpPr>
            <a:spLocks/>
          </p:cNvSpPr>
          <p:nvPr/>
        </p:nvSpPr>
        <p:spPr bwMode="auto">
          <a:xfrm>
            <a:off x="6300192" y="5877272"/>
            <a:ext cx="2808312" cy="711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914400" eaLnBrk="1"/>
            <a:r>
              <a:rPr lang="en-US" altLang="en-US" sz="2000" dirty="0">
                <a:solidFill>
                  <a:srgbClr val="00543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Mário Pimenta</a:t>
            </a:r>
          </a:p>
          <a:p>
            <a:pPr algn="ctr" defTabSz="914400" eaLnBrk="1"/>
            <a:r>
              <a:rPr lang="en-GB" altLang="en-US" sz="2000" dirty="0">
                <a:solidFill>
                  <a:srgbClr val="00543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April 2025</a:t>
            </a:r>
            <a:endParaRPr lang="en-GB" altLang="en-US" dirty="0">
              <a:solidFill>
                <a:srgbClr val="005434"/>
              </a:solidFill>
            </a:endParaRPr>
          </a:p>
        </p:txBody>
      </p:sp>
      <p:pic>
        <p:nvPicPr>
          <p:cNvPr id="11" name="Picture 8" descr="LIPsymb5">
            <a:extLst>
              <a:ext uri="{FF2B5EF4-FFF2-40B4-BE49-F238E27FC236}">
                <a16:creationId xmlns:a16="http://schemas.microsoft.com/office/drawing/2014/main" id="{4906A485-7C6D-DE41-852E-45E43046E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5"/>
            <a:ext cx="604871" cy="52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IST_A_RGB_POS.png">
            <a:extLst>
              <a:ext uri="{FF2B5EF4-FFF2-40B4-BE49-F238E27FC236}">
                <a16:creationId xmlns:a16="http://schemas.microsoft.com/office/drawing/2014/main" id="{39A27F1A-95BB-4C43-BE6C-F8777B8EEE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9257" t="30228" r="18352" b="33415"/>
          <a:stretch>
            <a:fillRect/>
          </a:stretch>
        </p:blipFill>
        <p:spPr bwMode="auto">
          <a:xfrm>
            <a:off x="1187624" y="5805265"/>
            <a:ext cx="12266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5DD83B76-371C-4148-892F-B6F1235E91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6046"/>
          <a:stretch>
            <a:fillRect/>
          </a:stretch>
        </p:blipFill>
        <p:spPr>
          <a:xfrm>
            <a:off x="30499" y="6335322"/>
            <a:ext cx="3173349" cy="51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F9EE6F0F-33A7-2943-B55B-B65EB3C9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548" t="8441" r="2340"/>
          <a:stretch>
            <a:fillRect/>
          </a:stretch>
        </p:blipFill>
        <p:spPr>
          <a:xfrm>
            <a:off x="3059832" y="6381328"/>
            <a:ext cx="1725812" cy="46877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A26CE48-DAE6-B0B6-35C7-4246B1DD6670}"/>
              </a:ext>
            </a:extLst>
          </p:cNvPr>
          <p:cNvSpPr txBox="1">
            <a:spLocks/>
          </p:cNvSpPr>
          <p:nvPr/>
        </p:nvSpPr>
        <p:spPr bwMode="auto">
          <a:xfrm>
            <a:off x="1420773" y="1092689"/>
            <a:ext cx="6283575" cy="81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200" dirty="0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SWGO present and (near) future </a:t>
            </a:r>
            <a:endParaRPr lang="en-GB" altLang="pt-PT" baseline="30000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70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D6FD1C-77C0-3447-97AD-7FE3E151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3058F39-4FBD-974A-ACCB-44B9A4779686}"/>
              </a:ext>
            </a:extLst>
          </p:cNvPr>
          <p:cNvSpPr txBox="1">
            <a:spLocks noChangeArrowheads="1"/>
          </p:cNvSpPr>
          <p:nvPr/>
        </p:nvSpPr>
        <p:spPr>
          <a:xfrm>
            <a:off x="72712" y="123065"/>
            <a:ext cx="5012244" cy="49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variable: </a:t>
            </a:r>
            <a:r>
              <a:rPr lang="en-US" sz="32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LCm</a:t>
            </a:r>
            <a:endParaRPr lang="en-US" sz="3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88FE93A-5E02-DA4A-B28C-21692A2C7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5" r="25771" b="77117"/>
          <a:stretch/>
        </p:blipFill>
        <p:spPr>
          <a:xfrm>
            <a:off x="2093234" y="870708"/>
            <a:ext cx="3461480" cy="815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3B8DDF-5B90-184B-A983-FEC00F1B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61" y="1781631"/>
            <a:ext cx="3012038" cy="70944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02301B-8CBE-B44B-B490-6336BE38C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09" r="64849"/>
          <a:stretch/>
        </p:blipFill>
        <p:spPr>
          <a:xfrm>
            <a:off x="49155" y="838748"/>
            <a:ext cx="1868855" cy="1985595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26438B-896B-C24A-97B8-68E5E94F5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68" t="23809"/>
          <a:stretch/>
        </p:blipFill>
        <p:spPr>
          <a:xfrm>
            <a:off x="1067503" y="2868946"/>
            <a:ext cx="6941680" cy="399264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0151BE-5701-5646-B244-CEA3E3D17EAA}"/>
              </a:ext>
            </a:extLst>
          </p:cNvPr>
          <p:cNvCxnSpPr>
            <a:cxnSpLocks/>
          </p:cNvCxnSpPr>
          <p:nvPr/>
        </p:nvCxnSpPr>
        <p:spPr>
          <a:xfrm flipV="1">
            <a:off x="4105298" y="4550811"/>
            <a:ext cx="0" cy="1638115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C5D397-EA0A-F640-A583-C7E9CFAB56F9}"/>
              </a:ext>
            </a:extLst>
          </p:cNvPr>
          <p:cNvCxnSpPr>
            <a:cxnSpLocks/>
          </p:cNvCxnSpPr>
          <p:nvPr/>
        </p:nvCxnSpPr>
        <p:spPr>
          <a:xfrm flipH="1">
            <a:off x="925557" y="5081301"/>
            <a:ext cx="3169629" cy="0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B8ADFC-01BF-E748-A9DA-07321B678F2C}"/>
              </a:ext>
            </a:extLst>
          </p:cNvPr>
          <p:cNvCxnSpPr>
            <a:cxnSpLocks/>
          </p:cNvCxnSpPr>
          <p:nvPr/>
        </p:nvCxnSpPr>
        <p:spPr>
          <a:xfrm flipH="1">
            <a:off x="914406" y="5414566"/>
            <a:ext cx="3182286" cy="0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38A0AFB-625F-7B4A-ABA3-BA88E5EE2848}"/>
              </a:ext>
            </a:extLst>
          </p:cNvPr>
          <p:cNvSpPr txBox="1"/>
          <p:nvPr/>
        </p:nvSpPr>
        <p:spPr>
          <a:xfrm>
            <a:off x="4058151" y="4672777"/>
            <a:ext cx="106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D7D66F-DFCA-7C4D-80B5-72ACF1133578}"/>
              </a:ext>
            </a:extLst>
          </p:cNvPr>
          <p:cNvSpPr txBox="1"/>
          <p:nvPr/>
        </p:nvSpPr>
        <p:spPr>
          <a:xfrm>
            <a:off x="160643" y="4997505"/>
            <a:ext cx="106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LCm</a:t>
            </a:r>
            <a:endParaRPr lang="en-GB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Text, letter&#10;&#10;Description automatically generated">
            <a:extLst>
              <a:ext uri="{FF2B5EF4-FFF2-40B4-BE49-F238E27FC236}">
                <a16:creationId xmlns:a16="http://schemas.microsoft.com/office/drawing/2014/main" id="{918DD673-7321-854F-9BCE-7E7B727F2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52" y="123065"/>
            <a:ext cx="2256898" cy="27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99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D6FD1C-77C0-3447-97AD-7FE3E151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0A069335-2BCD-1D47-ABF1-CD78DCE7D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536087" y="827716"/>
            <a:ext cx="2633933" cy="26458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099330-912D-A04C-8033-B29AD0CD092D}"/>
              </a:ext>
            </a:extLst>
          </p:cNvPr>
          <p:cNvGrpSpPr/>
          <p:nvPr/>
        </p:nvGrpSpPr>
        <p:grpSpPr>
          <a:xfrm>
            <a:off x="0" y="1640847"/>
            <a:ext cx="6445890" cy="3852853"/>
            <a:chOff x="2475085" y="2053442"/>
            <a:chExt cx="6445890" cy="3852853"/>
          </a:xfrm>
        </p:grpSpPr>
        <p:pic>
          <p:nvPicPr>
            <p:cNvPr id="4" name="Picture 3" descr="Chart, scatter chart&#10;&#10;Description automatically generated">
              <a:extLst>
                <a:ext uri="{FF2B5EF4-FFF2-40B4-BE49-F238E27FC236}">
                  <a16:creationId xmlns:a16="http://schemas.microsoft.com/office/drawing/2014/main" id="{101373D0-A619-784A-92DA-64A406E18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2714" y="2053442"/>
              <a:ext cx="6178261" cy="371012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9A9B51-0D68-5945-BD3F-68BA578290CC}"/>
                </a:ext>
              </a:extLst>
            </p:cNvPr>
            <p:cNvSpPr txBox="1"/>
            <p:nvPr/>
          </p:nvSpPr>
          <p:spPr>
            <a:xfrm>
              <a:off x="2475085" y="5485404"/>
              <a:ext cx="802887" cy="4208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PT" dirty="0"/>
            </a:p>
          </p:txBody>
        </p:sp>
      </p:grp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3A6CD3F-B12C-674A-85CD-7D8B9F5D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6510068" y="3473604"/>
            <a:ext cx="2633932" cy="26458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B8F6DEA1-E21E-5042-9476-A6DF384F5B8B}"/>
              </a:ext>
            </a:extLst>
          </p:cNvPr>
          <p:cNvSpPr txBox="1">
            <a:spLocks noChangeArrowheads="1"/>
          </p:cNvSpPr>
          <p:nvPr/>
        </p:nvSpPr>
        <p:spPr>
          <a:xfrm>
            <a:off x="72712" y="123065"/>
            <a:ext cx="5012244" cy="49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works!</a:t>
            </a:r>
          </a:p>
        </p:txBody>
      </p:sp>
    </p:spTree>
    <p:extLst>
      <p:ext uri="{BB962C8B-B14F-4D97-AF65-F5344CB8AC3E}">
        <p14:creationId xmlns:p14="http://schemas.microsoft.com/office/powerpoint/2010/main" val="1884452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3B1D4-8359-EC65-6074-D2EC619ED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434E8-3A03-295D-7005-31CE3323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55F284F4-1DC7-C586-6DE3-1BEBA257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83" y="2049265"/>
            <a:ext cx="6868895" cy="4785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11DCE3DB-F8BA-DB88-98A3-B6911D8CD90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06824" y="187243"/>
                <a:ext cx="5767256" cy="49333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rgbClr val="FF0000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3200" dirty="0">
                    <a:solidFill>
                      <a:srgbClr val="33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new variable: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sz="32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3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3200" baseline="-25000" dirty="0">
                            <a:solidFill>
                              <a:srgbClr val="3333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tail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3333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𝝰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33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11DCE3DB-F8BA-DB88-98A3-B6911D8CD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24" y="187243"/>
                <a:ext cx="5767256" cy="493336"/>
              </a:xfrm>
              <a:prstGeom prst="rect">
                <a:avLst/>
              </a:prstGeom>
              <a:blipFill>
                <a:blip r:embed="rId3"/>
                <a:stretch>
                  <a:fillRect l="-2637" t="-22500" b="-45000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function and function&#10;&#10;Description automatically generated with medium confidence">
            <a:extLst>
              <a:ext uri="{FF2B5EF4-FFF2-40B4-BE49-F238E27FC236}">
                <a16:creationId xmlns:a16="http://schemas.microsoft.com/office/drawing/2014/main" id="{0DFC22F4-7996-A7EC-B5EE-C2035EC0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39" t="592" r="15529" b="75900"/>
          <a:stretch/>
        </p:blipFill>
        <p:spPr>
          <a:xfrm>
            <a:off x="475488" y="923755"/>
            <a:ext cx="4663220" cy="1059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B27E31-95E7-504C-B287-CF1880A55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679" y="80735"/>
            <a:ext cx="1975500" cy="250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F0EE1-4506-B267-6D75-92E3AC2E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3866ABFA-82E5-4337-81D2-8BA46FA67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7" y="1413836"/>
            <a:ext cx="9077483" cy="421886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9727560-9162-85F7-48B1-E500F157CE9A}"/>
              </a:ext>
            </a:extLst>
          </p:cNvPr>
          <p:cNvSpPr txBox="1">
            <a:spLocks noChangeArrowheads="1"/>
          </p:cNvSpPr>
          <p:nvPr/>
        </p:nvSpPr>
        <p:spPr>
          <a:xfrm>
            <a:off x="72712" y="123065"/>
            <a:ext cx="5012244" cy="49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works!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040EA-5131-F7E9-A8CD-74B1C797F2C4}"/>
              </a:ext>
            </a:extLst>
          </p:cNvPr>
          <p:cNvSpPr/>
          <p:nvPr/>
        </p:nvSpPr>
        <p:spPr>
          <a:xfrm>
            <a:off x="804672" y="6008254"/>
            <a:ext cx="753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 the number of muons without burying the WCDs !</a:t>
            </a:r>
          </a:p>
        </p:txBody>
      </p:sp>
    </p:spTree>
    <p:extLst>
      <p:ext uri="{BB962C8B-B14F-4D97-AF65-F5344CB8AC3E}">
        <p14:creationId xmlns:p14="http://schemas.microsoft.com/office/powerpoint/2010/main" val="262992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WGO"/>
          <p:cNvSpPr txBox="1">
            <a:spLocks noGrp="1"/>
          </p:cNvSpPr>
          <p:nvPr>
            <p:ph type="title"/>
          </p:nvPr>
        </p:nvSpPr>
        <p:spPr>
          <a:xfrm>
            <a:off x="206462" y="201568"/>
            <a:ext cx="8174737" cy="8229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sz="3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SWGO</a:t>
            </a:r>
            <a:r>
              <a:rPr lang="pt-PT" sz="3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PT" sz="3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FF0000"/>
                </a:solidFill>
              </a:rPr>
              <a:t>Southern Wide-field Gamma-ray Observatory</a:t>
            </a:r>
            <a:r>
              <a:rPr lang="pt-P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06006" y="12665469"/>
            <a:ext cx="784861" cy="881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PT" smtClean="0"/>
              <a:pPr/>
              <a:t>2</a:t>
            </a:fld>
            <a:endParaRPr/>
          </a:p>
        </p:txBody>
      </p:sp>
      <p:sp>
        <p:nvSpPr>
          <p:cNvPr id="549" name="Content Placeholder 5"/>
          <p:cNvSpPr txBox="1"/>
          <p:nvPr/>
        </p:nvSpPr>
        <p:spPr>
          <a:xfrm>
            <a:off x="460772" y="5742129"/>
            <a:ext cx="3722118" cy="32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>
            <a:noAutofit/>
          </a:bodyPr>
          <a:lstStyle/>
          <a:p>
            <a:pPr defTabSz="432054">
              <a:lnSpc>
                <a:spcPct val="90000"/>
              </a:lnSpc>
              <a:spcBef>
                <a:spcPts val="450"/>
              </a:spcBef>
              <a:buSzPct val="100000"/>
              <a:defRPr sz="315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pt-P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institutes, 16 countries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F1CA75F2-E6E4-4E49-8C25-0C4484039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497" y="147226"/>
            <a:ext cx="1185455" cy="57626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2D04F6-8834-AB4E-B500-12F5AEA5487B}"/>
              </a:ext>
            </a:extLst>
          </p:cNvPr>
          <p:cNvSpPr txBox="1"/>
          <p:nvPr/>
        </p:nvSpPr>
        <p:spPr>
          <a:xfrm>
            <a:off x="4445541" y="5386478"/>
            <a:ext cx="4458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Argentina, Brazil, Chile, China, Croatia, Czech Republic, France, Germany, Italy, Mexico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Países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Baixos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Peru,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Portugal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South Korea, United Kingdom, United States</a:t>
            </a:r>
            <a:endParaRPr lang="en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6D5CDA-6606-C156-AEEA-2F7A8EF2B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57" y="1208816"/>
            <a:ext cx="7507531" cy="3793371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72B6007-8130-B341-9E46-03C4A09B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69919"/>
            <a:ext cx="2133600" cy="365125"/>
          </a:xfrm>
        </p:spPr>
        <p:txBody>
          <a:bodyPr/>
          <a:lstStyle/>
          <a:p>
            <a:fld id="{233BBB5D-F3EF-DA41-A941-AA5D518B35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67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0539B9-08A8-9449-8414-BDB4594F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65E5D-1CEB-CD4E-84C9-BD46497E7BCA}"/>
              </a:ext>
            </a:extLst>
          </p:cNvPr>
          <p:cNvSpPr txBox="1"/>
          <p:nvPr/>
        </p:nvSpPr>
        <p:spPr>
          <a:xfrm>
            <a:off x="183609" y="165865"/>
            <a:ext cx="553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SWGO, 2024:  the year of decisions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191199-9A39-5A47-B9B6-9E58F9ABF7E7}"/>
              </a:ext>
            </a:extLst>
          </p:cNvPr>
          <p:cNvSpPr/>
          <p:nvPr/>
        </p:nvSpPr>
        <p:spPr>
          <a:xfrm>
            <a:off x="539667" y="734592"/>
            <a:ext cx="3336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 Layout and Detectors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0F3515-7EAF-424D-A71C-F37C26210A1E}"/>
              </a:ext>
            </a:extLst>
          </p:cNvPr>
          <p:cNvSpPr/>
          <p:nvPr/>
        </p:nvSpPr>
        <p:spPr>
          <a:xfrm>
            <a:off x="3420043" y="1496705"/>
            <a:ext cx="16653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</a:p>
          <a:p>
            <a:pPr>
              <a:defRPr sz="1800" b="1"/>
            </a:pPr>
            <a:endParaRPr lang="en-U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800" b="1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</a:p>
          <a:p>
            <a:pPr>
              <a:defRPr sz="1800" b="1"/>
            </a:pPr>
            <a:endParaRPr lang="en-U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800" b="1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Outer Array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107A5C-595C-E543-A705-7B92CB8D1AF1}"/>
              </a:ext>
            </a:extLst>
          </p:cNvPr>
          <p:cNvSpPr/>
          <p:nvPr/>
        </p:nvSpPr>
        <p:spPr>
          <a:xfrm>
            <a:off x="7159896" y="2985081"/>
            <a:ext cx="1688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Mercedes rotomolded WCD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A0F06D-2552-6641-8849-F89766F8874E}"/>
              </a:ext>
            </a:extLst>
          </p:cNvPr>
          <p:cNvSpPr/>
          <p:nvPr/>
        </p:nvSpPr>
        <p:spPr>
          <a:xfrm>
            <a:off x="1121878" y="3559468"/>
            <a:ext cx="1681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～ 1 Km</a:t>
            </a:r>
            <a:r>
              <a:rPr lang="en-US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Imagem" descr="Imagem">
            <a:extLst>
              <a:ext uri="{FF2B5EF4-FFF2-40B4-BE49-F238E27FC236}">
                <a16:creationId xmlns:a16="http://schemas.microsoft.com/office/drawing/2014/main" id="{1C017E89-DC53-654F-B9F8-9D8564462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26"/>
          <a:stretch/>
        </p:blipFill>
        <p:spPr>
          <a:xfrm>
            <a:off x="4900657" y="905650"/>
            <a:ext cx="1952506" cy="18594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9950118-4D7A-8446-87C4-455670D98AE7}"/>
              </a:ext>
            </a:extLst>
          </p:cNvPr>
          <p:cNvGrpSpPr/>
          <p:nvPr/>
        </p:nvGrpSpPr>
        <p:grpSpPr>
          <a:xfrm>
            <a:off x="4900657" y="2820064"/>
            <a:ext cx="1706199" cy="1039315"/>
            <a:chOff x="5394991" y="2422188"/>
            <a:chExt cx="1706199" cy="10393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42F9C8A-A3D1-3348-BA7B-5FF8B67D419F}"/>
                </a:ext>
              </a:extLst>
            </p:cNvPr>
            <p:cNvGrpSpPr/>
            <p:nvPr/>
          </p:nvGrpSpPr>
          <p:grpSpPr>
            <a:xfrm>
              <a:off x="5394991" y="2422188"/>
              <a:ext cx="1521376" cy="721770"/>
              <a:chOff x="5647910" y="3235056"/>
              <a:chExt cx="1502419" cy="659695"/>
            </a:xfrm>
          </p:grpSpPr>
          <p:pic>
            <p:nvPicPr>
              <p:cNvPr id="14" name="Screenshot 2022-05-25 at 11.33.30.png" descr="Screenshot 2022-05-25 at 11.33.30.png">
                <a:extLst>
                  <a:ext uri="{FF2B5EF4-FFF2-40B4-BE49-F238E27FC236}">
                    <a16:creationId xmlns:a16="http://schemas.microsoft.com/office/drawing/2014/main" id="{B8A12B13-10AC-4A4F-BE13-0B0D6DF091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427" t="73199" r="36783" b="4961"/>
              <a:stretch/>
            </p:blipFill>
            <p:spPr>
              <a:xfrm>
                <a:off x="5929259" y="3235056"/>
                <a:ext cx="1221070" cy="65969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5" name="1.70 m">
                <a:extLst>
                  <a:ext uri="{FF2B5EF4-FFF2-40B4-BE49-F238E27FC236}">
                    <a16:creationId xmlns:a16="http://schemas.microsoft.com/office/drawing/2014/main" id="{31FF6360-7CF0-DA4D-B977-AC2D3B520B92}"/>
                  </a:ext>
                </a:extLst>
              </p:cNvPr>
              <p:cNvSpPr txBox="1"/>
              <p:nvPr/>
            </p:nvSpPr>
            <p:spPr>
              <a:xfrm rot="16200000">
                <a:off x="5532863" y="3396901"/>
                <a:ext cx="574801" cy="344708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9727" tIns="109727" rIns="109727" bIns="109727">
                <a:spAutoFit/>
              </a:bodyPr>
              <a:lstStyle>
                <a:lvl1pPr algn="ctr">
                  <a:defRPr sz="1400" b="1">
                    <a:solidFill>
                      <a:srgbClr val="585858"/>
                    </a:solidFill>
                  </a:defRPr>
                </a:lvl1pPr>
              </a:lstStyle>
              <a:p>
                <a:r>
                  <a:rPr sz="800" dirty="0"/>
                  <a:t>1.70 m</a:t>
                </a:r>
              </a:p>
            </p:txBody>
          </p:sp>
          <p:pic>
            <p:nvPicPr>
              <p:cNvPr id="16" name="Screenshot 2022-05-25 at 11.33.30.png" descr="Screenshot 2022-05-25 at 11.33.30.png">
                <a:extLst>
                  <a:ext uri="{FF2B5EF4-FFF2-40B4-BE49-F238E27FC236}">
                    <a16:creationId xmlns:a16="http://schemas.microsoft.com/office/drawing/2014/main" id="{B12FF5EB-BDCF-8842-9BB2-5B7ADAC9FDA7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rcRect l="67880" t="48042" r="30650" b="6410"/>
              <a:stretch>
                <a:fillRect/>
              </a:stretch>
            </p:blipFill>
            <p:spPr>
              <a:xfrm>
                <a:off x="5866569" y="3251757"/>
                <a:ext cx="63272" cy="574802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18" name="Screenshot 2022-05-25 at 11.33.30.png" descr="Screenshot 2022-05-25 at 11.33.30.png">
              <a:extLst>
                <a:ext uri="{FF2B5EF4-FFF2-40B4-BE49-F238E27FC236}">
                  <a16:creationId xmlns:a16="http://schemas.microsoft.com/office/drawing/2014/main" id="{4DBB01CE-3CB9-014D-BFDE-8E9F20440CF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 l="67880" t="48042" r="30650" b="6410"/>
            <a:stretch>
              <a:fillRect/>
            </a:stretch>
          </p:blipFill>
          <p:spPr>
            <a:xfrm rot="5400000">
              <a:off x="6399759" y="2519991"/>
              <a:ext cx="45719" cy="13571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1.70 m">
              <a:extLst>
                <a:ext uri="{FF2B5EF4-FFF2-40B4-BE49-F238E27FC236}">
                  <a16:creationId xmlns:a16="http://schemas.microsoft.com/office/drawing/2014/main" id="{8C626E67-4836-7948-9766-29386B64F665}"/>
                </a:ext>
              </a:extLst>
            </p:cNvPr>
            <p:cNvSpPr txBox="1"/>
            <p:nvPr/>
          </p:nvSpPr>
          <p:spPr>
            <a:xfrm>
              <a:off x="5836354" y="3116795"/>
              <a:ext cx="859056" cy="344708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9727" tIns="109727" rIns="109727" bIns="109727">
              <a:spAutoFit/>
            </a:bodyPr>
            <a:lstStyle>
              <a:lvl1pPr algn="ctr">
                <a:defRPr sz="1400" b="1">
                  <a:solidFill>
                    <a:srgbClr val="585858"/>
                  </a:solidFill>
                </a:defRPr>
              </a:lvl1pPr>
            </a:lstStyle>
            <a:p>
              <a:r>
                <a:rPr lang="pt-PT" sz="800" dirty="0"/>
                <a:t>3</a:t>
              </a:r>
              <a:r>
                <a:rPr sz="800" dirty="0"/>
                <a:t>.</a:t>
              </a:r>
              <a:r>
                <a:rPr lang="pt-PT" sz="800" dirty="0"/>
                <a:t>6</a:t>
              </a:r>
              <a:r>
                <a:rPr sz="800" dirty="0"/>
                <a:t>0 m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ADE6551-67AC-7D42-BC62-DB23F69C9ACB}"/>
              </a:ext>
            </a:extLst>
          </p:cNvPr>
          <p:cNvSpPr/>
          <p:nvPr/>
        </p:nvSpPr>
        <p:spPr>
          <a:xfrm>
            <a:off x="7159896" y="1431414"/>
            <a:ext cx="1681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Layer metallic WCD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Imagem" descr="Imagem">
            <a:extLst>
              <a:ext uri="{FF2B5EF4-FFF2-40B4-BE49-F238E27FC236}">
                <a16:creationId xmlns:a16="http://schemas.microsoft.com/office/drawing/2014/main" id="{300A1E70-A269-7E49-8B19-79A88ED50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06" y="4110536"/>
            <a:ext cx="5962449" cy="267266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ampa La Bola, AAP, Chile…">
            <a:extLst>
              <a:ext uri="{FF2B5EF4-FFF2-40B4-BE49-F238E27FC236}">
                <a16:creationId xmlns:a16="http://schemas.microsoft.com/office/drawing/2014/main" id="{284E01BA-BB53-E142-9955-595FF0A3FDB6}"/>
              </a:ext>
            </a:extLst>
          </p:cNvPr>
          <p:cNvSpPr txBox="1"/>
          <p:nvPr/>
        </p:nvSpPr>
        <p:spPr>
          <a:xfrm>
            <a:off x="1196100" y="4225225"/>
            <a:ext cx="251151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/>
          <a:p>
            <a:pPr>
              <a:defRPr b="1">
                <a:solidFill>
                  <a:srgbClr val="FFFFFF"/>
                </a:solidFill>
              </a:defRPr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Pampa La Bola, AAP, Chile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4,770 m </a:t>
            </a:r>
            <a:r>
              <a:rPr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a.s.l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Captura de Tela 2024-10-12 às 14.19.33.png" descr="Captura de Tela 2024-10-12 às 14.19.33.png">
            <a:extLst>
              <a:ext uri="{FF2B5EF4-FFF2-40B4-BE49-F238E27FC236}">
                <a16:creationId xmlns:a16="http://schemas.microsoft.com/office/drawing/2014/main" id="{D22A41FA-6F0F-0E4B-ACD8-7C00C446FC9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50391" y="4941045"/>
            <a:ext cx="1907046" cy="1216532"/>
          </a:xfrm>
          <a:prstGeom prst="rect">
            <a:avLst/>
          </a:prstGeom>
          <a:effectLst>
            <a:outerShdw blurRad="114300" dist="58792" dir="5400000" rotWithShape="0">
              <a:srgbClr val="000000">
                <a:alpha val="35102"/>
              </a:srgbClr>
            </a:outerShdw>
          </a:effectLst>
        </p:spPr>
      </p:pic>
      <p:sp>
        <p:nvSpPr>
          <p:cNvPr id="27" name="CBPF, 30-31 Julho de 2024">
            <a:extLst>
              <a:ext uri="{FF2B5EF4-FFF2-40B4-BE49-F238E27FC236}">
                <a16:creationId xmlns:a16="http://schemas.microsoft.com/office/drawing/2014/main" id="{0454BD33-8EDA-A74C-9E91-B6B588FB10B0}"/>
              </a:ext>
            </a:extLst>
          </p:cNvPr>
          <p:cNvSpPr txBox="1"/>
          <p:nvPr/>
        </p:nvSpPr>
        <p:spPr>
          <a:xfrm>
            <a:off x="7159896" y="4142725"/>
            <a:ext cx="1622795" cy="584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pt-PT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Rio</a:t>
            </a:r>
            <a:r>
              <a:rPr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pt-PT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</a:t>
            </a:r>
            <a:r>
              <a:rPr lang="pt-PT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28" name="CBPF, 30-31 Julho de 2024">
            <a:extLst>
              <a:ext uri="{FF2B5EF4-FFF2-40B4-BE49-F238E27FC236}">
                <a16:creationId xmlns:a16="http://schemas.microsoft.com/office/drawing/2014/main" id="{79F728B5-E125-F742-B72B-788E984B427B}"/>
              </a:ext>
            </a:extLst>
          </p:cNvPr>
          <p:cNvSpPr txBox="1"/>
          <p:nvPr/>
        </p:nvSpPr>
        <p:spPr>
          <a:xfrm>
            <a:off x="7218584" y="613263"/>
            <a:ext cx="1622795" cy="584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pt-PT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Mexico</a:t>
            </a:r>
            <a:r>
              <a:rPr lang="pt-PT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r>
              <a:rPr lang="pt-PT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</a:t>
            </a:r>
            <a:r>
              <a:rPr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6861C2-E8A0-E840-9207-25D6C10BDEB8}"/>
              </a:ext>
            </a:extLst>
          </p:cNvPr>
          <p:cNvSpPr/>
          <p:nvPr/>
        </p:nvSpPr>
        <p:spPr>
          <a:xfrm>
            <a:off x="7010400" y="541856"/>
            <a:ext cx="1490477" cy="656182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9E2936-8B27-1E4F-ADCB-D6424DE6C460}"/>
              </a:ext>
            </a:extLst>
          </p:cNvPr>
          <p:cNvSpPr/>
          <p:nvPr/>
        </p:nvSpPr>
        <p:spPr>
          <a:xfrm>
            <a:off x="7113856" y="4158442"/>
            <a:ext cx="1490477" cy="656182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5097C83-7EF9-B944-9422-5C35397BB6B1}"/>
              </a:ext>
            </a:extLst>
          </p:cNvPr>
          <p:cNvSpPr/>
          <p:nvPr/>
        </p:nvSpPr>
        <p:spPr>
          <a:xfrm>
            <a:off x="6967968" y="2960526"/>
            <a:ext cx="1843752" cy="7412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0FE2E-BDA2-8B4C-8813-5B307957D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80" y="1039775"/>
            <a:ext cx="3012705" cy="30127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7D70EF-6576-BC43-995E-E3D47D7B9227}"/>
              </a:ext>
            </a:extLst>
          </p:cNvPr>
          <p:cNvSpPr/>
          <p:nvPr/>
        </p:nvSpPr>
        <p:spPr>
          <a:xfrm>
            <a:off x="539667" y="3761373"/>
            <a:ext cx="582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9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6F3B3-E4DD-7690-F5C7-AF98ED6B1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128A85-1F2D-FA93-66CC-166F22FC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7C725C-2E45-4C28-2721-B0D1F81DF1A2}"/>
              </a:ext>
            </a:extLst>
          </p:cNvPr>
          <p:cNvSpPr/>
          <p:nvPr/>
        </p:nvSpPr>
        <p:spPr>
          <a:xfrm>
            <a:off x="315032" y="105493"/>
            <a:ext cx="4648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SWGO near Future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33A9B-989E-62F5-CF32-2E304D6BE6D1}"/>
              </a:ext>
            </a:extLst>
          </p:cNvPr>
          <p:cNvSpPr txBox="1"/>
          <p:nvPr/>
        </p:nvSpPr>
        <p:spPr>
          <a:xfrm>
            <a:off x="486343" y="299022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SWGO-A</a:t>
            </a:r>
            <a:endParaRPr lang="en-PT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69400-3040-1C4D-983D-EA7A00547537}"/>
              </a:ext>
            </a:extLst>
          </p:cNvPr>
          <p:cNvSpPr txBox="1"/>
          <p:nvPr/>
        </p:nvSpPr>
        <p:spPr>
          <a:xfrm>
            <a:off x="5200436" y="2990228"/>
            <a:ext cx="1809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SWGO-H</a:t>
            </a:r>
            <a:endParaRPr lang="en-PT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D7387C-4571-43AF-F9C4-5D7618861F64}"/>
              </a:ext>
            </a:extLst>
          </p:cNvPr>
          <p:cNvSpPr txBox="1"/>
          <p:nvPr/>
        </p:nvSpPr>
        <p:spPr>
          <a:xfrm>
            <a:off x="433655" y="699210"/>
            <a:ext cx="2068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Path Finder</a:t>
            </a:r>
            <a:endParaRPr lang="en-PT" sz="2400" dirty="0">
              <a:solidFill>
                <a:srgbClr val="FF0000"/>
              </a:solidFill>
            </a:endParaRPr>
          </a:p>
        </p:txBody>
      </p:sp>
      <p:pic>
        <p:nvPicPr>
          <p:cNvPr id="8" name="Picture 1" descr="page4image4277596432">
            <a:extLst>
              <a:ext uri="{FF2B5EF4-FFF2-40B4-BE49-F238E27FC236}">
                <a16:creationId xmlns:a16="http://schemas.microsoft.com/office/drawing/2014/main" id="{7A6AC50F-157D-A224-21FC-CD3F6CAE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46" y="880167"/>
            <a:ext cx="2436539" cy="192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0268DC-B424-1576-6BE6-4423C4C5B147}"/>
              </a:ext>
            </a:extLst>
          </p:cNvPr>
          <p:cNvSpPr txBox="1"/>
          <p:nvPr/>
        </p:nvSpPr>
        <p:spPr>
          <a:xfrm>
            <a:off x="5248593" y="1675970"/>
            <a:ext cx="2868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569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2+1  metal D tanks,          2+1  plastic Mercedes tanks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00D0DA-5951-0130-126C-2BEF03DEC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597" y="3465331"/>
            <a:ext cx="2312146" cy="2312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D471FB-2BE2-0E3D-3DA7-D2825620A5EB}"/>
              </a:ext>
            </a:extLst>
          </p:cNvPr>
          <p:cNvSpPr txBox="1"/>
          <p:nvPr/>
        </p:nvSpPr>
        <p:spPr>
          <a:xfrm>
            <a:off x="5348460" y="5689131"/>
            <a:ext cx="262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outer array 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– 4% FF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4F0514-6162-C453-D5DB-942070602876}"/>
              </a:ext>
            </a:extLst>
          </p:cNvPr>
          <p:cNvSpPr txBox="1"/>
          <p:nvPr/>
        </p:nvSpPr>
        <p:spPr>
          <a:xfrm>
            <a:off x="5348460" y="6149255"/>
            <a:ext cx="3550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Brazil, Italy</a:t>
            </a:r>
            <a:r>
              <a:rPr lang="en-GB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endParaRPr lang="en-GB" sz="16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Portugal, </a:t>
            </a:r>
            <a:r>
              <a:rPr lang="en-GB" sz="16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 Republic, Chile,..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3DF63-E1BF-E4E4-0616-C95AC244F0C2}"/>
              </a:ext>
            </a:extLst>
          </p:cNvPr>
          <p:cNvSpPr txBox="1"/>
          <p:nvPr/>
        </p:nvSpPr>
        <p:spPr>
          <a:xfrm>
            <a:off x="5167889" y="855328"/>
            <a:ext cx="2299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569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activity @ site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004ED8-AB1B-70B1-D939-BD04975F30E9}"/>
              </a:ext>
            </a:extLst>
          </p:cNvPr>
          <p:cNvSpPr txBox="1"/>
          <p:nvPr/>
        </p:nvSpPr>
        <p:spPr>
          <a:xfrm>
            <a:off x="390015" y="6187188"/>
            <a:ext cx="2890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(NSF – 17M US$)</a:t>
            </a:r>
            <a:r>
              <a:rPr lang="en-GB" sz="16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</a:p>
          <a:p>
            <a:r>
              <a:rPr lang="en-GB" sz="16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Germany, 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46CB74-F967-C74D-A7C5-27A3C1817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289"/>
          <a:stretch/>
        </p:blipFill>
        <p:spPr>
          <a:xfrm>
            <a:off x="124894" y="3424750"/>
            <a:ext cx="2262552" cy="22013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643D02-8281-4F4E-88F0-ACACD307BBE5}"/>
              </a:ext>
            </a:extLst>
          </p:cNvPr>
          <p:cNvSpPr txBox="1"/>
          <p:nvPr/>
        </p:nvSpPr>
        <p:spPr>
          <a:xfrm>
            <a:off x="390015" y="5726898"/>
            <a:ext cx="262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array ～20 000 m</a:t>
            </a:r>
            <a:r>
              <a:rPr lang="en-GB" baseline="30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796965-05A8-3343-B6FA-32FDB67110A6}"/>
              </a:ext>
            </a:extLst>
          </p:cNvPr>
          <p:cNvGrpSpPr/>
          <p:nvPr/>
        </p:nvGrpSpPr>
        <p:grpSpPr>
          <a:xfrm>
            <a:off x="7245743" y="4544887"/>
            <a:ext cx="1706199" cy="1039315"/>
            <a:chOff x="5394991" y="2422188"/>
            <a:chExt cx="1706199" cy="10393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CAF4AFA-D1AC-FA44-96AF-A8AE09EC9598}"/>
                </a:ext>
              </a:extLst>
            </p:cNvPr>
            <p:cNvGrpSpPr/>
            <p:nvPr/>
          </p:nvGrpSpPr>
          <p:grpSpPr>
            <a:xfrm>
              <a:off x="5394991" y="2422188"/>
              <a:ext cx="1521376" cy="721770"/>
              <a:chOff x="5647910" y="3235056"/>
              <a:chExt cx="1502419" cy="659695"/>
            </a:xfrm>
          </p:grpSpPr>
          <p:pic>
            <p:nvPicPr>
              <p:cNvPr id="23" name="Screenshot 2022-05-25 at 11.33.30.png" descr="Screenshot 2022-05-25 at 11.33.30.png">
                <a:extLst>
                  <a:ext uri="{FF2B5EF4-FFF2-40B4-BE49-F238E27FC236}">
                    <a16:creationId xmlns:a16="http://schemas.microsoft.com/office/drawing/2014/main" id="{7E78BE73-31B5-9149-A8D0-001EF4D41B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427" t="73199" r="36783" b="4961"/>
              <a:stretch/>
            </p:blipFill>
            <p:spPr>
              <a:xfrm>
                <a:off x="5929259" y="3235056"/>
                <a:ext cx="1221070" cy="65969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4" name="1.70 m">
                <a:extLst>
                  <a:ext uri="{FF2B5EF4-FFF2-40B4-BE49-F238E27FC236}">
                    <a16:creationId xmlns:a16="http://schemas.microsoft.com/office/drawing/2014/main" id="{A78A169C-8183-E34B-B0F7-5C47A2700DE2}"/>
                  </a:ext>
                </a:extLst>
              </p:cNvPr>
              <p:cNvSpPr txBox="1"/>
              <p:nvPr/>
            </p:nvSpPr>
            <p:spPr>
              <a:xfrm rot="16200000">
                <a:off x="5532863" y="3396901"/>
                <a:ext cx="574801" cy="344708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9727" tIns="109727" rIns="109727" bIns="109727">
                <a:spAutoFit/>
              </a:bodyPr>
              <a:lstStyle>
                <a:lvl1pPr algn="ctr">
                  <a:defRPr sz="1400" b="1">
                    <a:solidFill>
                      <a:srgbClr val="585858"/>
                    </a:solidFill>
                  </a:defRPr>
                </a:lvl1pPr>
              </a:lstStyle>
              <a:p>
                <a:r>
                  <a:rPr sz="800" dirty="0"/>
                  <a:t>1.70 m</a:t>
                </a:r>
              </a:p>
            </p:txBody>
          </p:sp>
          <p:pic>
            <p:nvPicPr>
              <p:cNvPr id="25" name="Screenshot 2022-05-25 at 11.33.30.png" descr="Screenshot 2022-05-25 at 11.33.30.png">
                <a:extLst>
                  <a:ext uri="{FF2B5EF4-FFF2-40B4-BE49-F238E27FC236}">
                    <a16:creationId xmlns:a16="http://schemas.microsoft.com/office/drawing/2014/main" id="{75F9973A-19EE-A14E-9EB8-238E6F94ADEB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rcRect l="67880" t="48042" r="30650" b="6410"/>
              <a:stretch>
                <a:fillRect/>
              </a:stretch>
            </p:blipFill>
            <p:spPr>
              <a:xfrm>
                <a:off x="5866569" y="3251757"/>
                <a:ext cx="63272" cy="574802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21" name="Screenshot 2022-05-25 at 11.33.30.png" descr="Screenshot 2022-05-25 at 11.33.30.png">
              <a:extLst>
                <a:ext uri="{FF2B5EF4-FFF2-40B4-BE49-F238E27FC236}">
                  <a16:creationId xmlns:a16="http://schemas.microsoft.com/office/drawing/2014/main" id="{DCFEEB46-BAD7-314F-A6E1-FDC3B420A0A8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 l="67880" t="48042" r="30650" b="6410"/>
            <a:stretch>
              <a:fillRect/>
            </a:stretch>
          </p:blipFill>
          <p:spPr>
            <a:xfrm rot="5400000">
              <a:off x="6399759" y="2519991"/>
              <a:ext cx="45719" cy="13571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1.70 m">
              <a:extLst>
                <a:ext uri="{FF2B5EF4-FFF2-40B4-BE49-F238E27FC236}">
                  <a16:creationId xmlns:a16="http://schemas.microsoft.com/office/drawing/2014/main" id="{D7438960-EBB0-D744-9526-09A69B3DD7D6}"/>
                </a:ext>
              </a:extLst>
            </p:cNvPr>
            <p:cNvSpPr txBox="1"/>
            <p:nvPr/>
          </p:nvSpPr>
          <p:spPr>
            <a:xfrm>
              <a:off x="5836354" y="3116795"/>
              <a:ext cx="859056" cy="344708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9727" tIns="109727" rIns="109727" bIns="109727">
              <a:spAutoFit/>
            </a:bodyPr>
            <a:lstStyle>
              <a:lvl1pPr algn="ctr">
                <a:defRPr sz="1400" b="1">
                  <a:solidFill>
                    <a:srgbClr val="585858"/>
                  </a:solidFill>
                </a:defRPr>
              </a:lvl1pPr>
            </a:lstStyle>
            <a:p>
              <a:r>
                <a:rPr lang="pt-PT" sz="800" dirty="0"/>
                <a:t>3</a:t>
              </a:r>
              <a:r>
                <a:rPr sz="800" dirty="0"/>
                <a:t>.</a:t>
              </a:r>
              <a:r>
                <a:rPr lang="pt-PT" sz="800" dirty="0"/>
                <a:t>6</a:t>
              </a:r>
              <a:r>
                <a:rPr sz="800" dirty="0"/>
                <a:t>0 m</a:t>
              </a:r>
            </a:p>
          </p:txBody>
        </p:sp>
      </p:grpSp>
      <p:pic>
        <p:nvPicPr>
          <p:cNvPr id="26" name="Imagem" descr="Imagem">
            <a:extLst>
              <a:ext uri="{FF2B5EF4-FFF2-40B4-BE49-F238E27FC236}">
                <a16:creationId xmlns:a16="http://schemas.microsoft.com/office/drawing/2014/main" id="{0ACADD9B-FA57-1E43-845F-875B82D98F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126"/>
          <a:stretch/>
        </p:blipFill>
        <p:spPr>
          <a:xfrm>
            <a:off x="2450927" y="3566520"/>
            <a:ext cx="1952506" cy="1859465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DCBF066-72B1-BF4B-9569-AEDE4C662AAE}"/>
              </a:ext>
            </a:extLst>
          </p:cNvPr>
          <p:cNvSpPr txBox="1"/>
          <p:nvPr/>
        </p:nvSpPr>
        <p:spPr>
          <a:xfrm>
            <a:off x="772922" y="1214148"/>
            <a:ext cx="10788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2025/26</a:t>
            </a:r>
            <a:endParaRPr lang="en-GB" sz="20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361865-1A2F-2C45-9FEB-7F3CA4E65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634" y="1583480"/>
            <a:ext cx="856648" cy="9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24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0539B9-08A8-9449-8414-BDB4594F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D0F63-B16A-DD4A-A0EA-FA64C94E55A3}"/>
              </a:ext>
            </a:extLst>
          </p:cNvPr>
          <p:cNvSpPr/>
          <p:nvPr/>
        </p:nvSpPr>
        <p:spPr>
          <a:xfrm>
            <a:off x="776581" y="859232"/>
            <a:ext cx="32814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LIP@Lower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energies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 recognition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tagging muon stations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EA6277-A470-E043-933D-39BB5B972C4F}"/>
              </a:ext>
            </a:extLst>
          </p:cNvPr>
          <p:cNvSpPr/>
          <p:nvPr/>
        </p:nvSpPr>
        <p:spPr>
          <a:xfrm>
            <a:off x="776581" y="2244414"/>
            <a:ext cx="328142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LIP@Higher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energies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Ptail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DFCEBD-3A51-EC40-AE3B-394F1E9C62E8}"/>
              </a:ext>
            </a:extLst>
          </p:cNvPr>
          <p:cNvSpPr/>
          <p:nvPr/>
        </p:nvSpPr>
        <p:spPr>
          <a:xfrm>
            <a:off x="769324" y="3564892"/>
            <a:ext cx="31290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LIP@Detector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Mercedes (with CBPF)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 optimization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798ECF-D5CA-B346-BACD-135B1D97315A}"/>
              </a:ext>
            </a:extLst>
          </p:cNvPr>
          <p:cNvSpPr/>
          <p:nvPr/>
        </p:nvSpPr>
        <p:spPr>
          <a:xfrm>
            <a:off x="769323" y="4671389"/>
            <a:ext cx="312902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LIP@ …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hadronic interactions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simulations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outreach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55CA1B-E9B9-604F-935C-678B03D7548E}"/>
              </a:ext>
            </a:extLst>
          </p:cNvPr>
          <p:cNvSpPr txBox="1"/>
          <p:nvPr/>
        </p:nvSpPr>
        <p:spPr>
          <a:xfrm>
            <a:off x="470847" y="209166"/>
            <a:ext cx="4231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about LIP  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69096-893C-0546-AF41-A267E1C55C8C}"/>
              </a:ext>
            </a:extLst>
          </p:cNvPr>
          <p:cNvSpPr txBox="1"/>
          <p:nvPr/>
        </p:nvSpPr>
        <p:spPr>
          <a:xfrm>
            <a:off x="5554496" y="378442"/>
            <a:ext cx="3394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srgbClr val="FF0000"/>
                </a:solidFill>
              </a:rPr>
              <a:t>PTDC FCT Grant (250 k €) </a:t>
            </a:r>
            <a:r>
              <a:rPr lang="en-GB" sz="2400" dirty="0">
                <a:solidFill>
                  <a:srgbClr val="FF0000"/>
                </a:solidFill>
              </a:rPr>
              <a:t>approved yesterday!</a:t>
            </a:r>
          </a:p>
        </p:txBody>
      </p:sp>
    </p:spTree>
    <p:extLst>
      <p:ext uri="{BB962C8B-B14F-4D97-AF65-F5344CB8AC3E}">
        <p14:creationId xmlns:p14="http://schemas.microsoft.com/office/powerpoint/2010/main" val="3326690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DBB28-5D32-F6BE-0393-215EF2E46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871E3D-8A60-DA32-6259-B6EED7279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2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0539B9-08A8-9449-8414-BDB4594F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D4DBC-818B-8840-B6EE-D949D887F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756"/>
          <a:stretch/>
        </p:blipFill>
        <p:spPr>
          <a:xfrm>
            <a:off x="675536" y="1477554"/>
            <a:ext cx="7565494" cy="47764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B93B4F-832C-5F4B-A7C7-15AA63498FA8}"/>
              </a:ext>
            </a:extLst>
          </p:cNvPr>
          <p:cNvSpPr/>
          <p:nvPr/>
        </p:nvSpPr>
        <p:spPr>
          <a:xfrm>
            <a:off x="214187" y="218404"/>
            <a:ext cx="4648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sensitivity curve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9E6E1E-C500-0D45-A306-EFC98BC03A66}"/>
              </a:ext>
            </a:extLst>
          </p:cNvPr>
          <p:cNvSpPr/>
          <p:nvPr/>
        </p:nvSpPr>
        <p:spPr>
          <a:xfrm>
            <a:off x="6686550" y="3931920"/>
            <a:ext cx="1268730" cy="24962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0DCACB-199D-4047-91EB-0B8466A1ECFA}"/>
              </a:ext>
            </a:extLst>
          </p:cNvPr>
          <p:cNvSpPr/>
          <p:nvPr/>
        </p:nvSpPr>
        <p:spPr>
          <a:xfrm>
            <a:off x="6115050" y="3567078"/>
            <a:ext cx="1268730" cy="24962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7A7A8-CB32-AC4F-A53A-F1C09BAC20DD}"/>
              </a:ext>
            </a:extLst>
          </p:cNvPr>
          <p:cNvSpPr txBox="1"/>
          <p:nvPr/>
        </p:nvSpPr>
        <p:spPr>
          <a:xfrm>
            <a:off x="5680075" y="5193155"/>
            <a:ext cx="1640840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SWGO-1 </a:t>
            </a:r>
            <a:r>
              <a:rPr lang="en-US" sz="2400" dirty="0" err="1"/>
              <a:t>yr</a:t>
            </a:r>
            <a:endParaRPr lang="en-US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CD941E-A782-4B4D-B500-C39FB443E00E}"/>
              </a:ext>
            </a:extLst>
          </p:cNvPr>
          <p:cNvSpPr/>
          <p:nvPr/>
        </p:nvSpPr>
        <p:spPr>
          <a:xfrm rot="19911271">
            <a:off x="2815771" y="2164993"/>
            <a:ext cx="682171" cy="810438"/>
          </a:xfrm>
          <a:prstGeom prst="ellipse">
            <a:avLst/>
          </a:prstGeom>
          <a:noFill/>
          <a:ln w="25400"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9F38E8-6AB4-B24C-8035-87A0B5327E76}"/>
              </a:ext>
            </a:extLst>
          </p:cNvPr>
          <p:cNvSpPr/>
          <p:nvPr/>
        </p:nvSpPr>
        <p:spPr>
          <a:xfrm rot="3516851">
            <a:off x="7046686" y="4160707"/>
            <a:ext cx="682171" cy="810438"/>
          </a:xfrm>
          <a:prstGeom prst="ellipse">
            <a:avLst/>
          </a:prstGeom>
          <a:noFill/>
          <a:ln w="25400"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478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">
            <a:extLst>
              <a:ext uri="{FF2B5EF4-FFF2-40B4-BE49-F238E27FC236}">
                <a16:creationId xmlns:a16="http://schemas.microsoft.com/office/drawing/2014/main" id="{DB4DBC9B-08B7-E44C-940E-144CE756D2CB}"/>
              </a:ext>
            </a:extLst>
          </p:cNvPr>
          <p:cNvSpPr/>
          <p:nvPr/>
        </p:nvSpPr>
        <p:spPr>
          <a:xfrm flipV="1">
            <a:off x="438733" y="2001994"/>
            <a:ext cx="3648" cy="2939154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EA29B4CD-7159-794C-8CEA-C69D3A3711CC}"/>
              </a:ext>
            </a:extLst>
          </p:cNvPr>
          <p:cNvSpPr/>
          <p:nvPr/>
        </p:nvSpPr>
        <p:spPr>
          <a:xfrm flipV="1">
            <a:off x="438733" y="4941148"/>
            <a:ext cx="7399470" cy="10958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" name="1016">
            <a:extLst>
              <a:ext uri="{FF2B5EF4-FFF2-40B4-BE49-F238E27FC236}">
                <a16:creationId xmlns:a16="http://schemas.microsoft.com/office/drawing/2014/main" id="{05D62CAC-89D6-3747-AAA8-D23610C61E00}"/>
              </a:ext>
            </a:extLst>
          </p:cNvPr>
          <p:cNvSpPr txBox="1"/>
          <p:nvPr/>
        </p:nvSpPr>
        <p:spPr>
          <a:xfrm>
            <a:off x="5839333" y="5013156"/>
            <a:ext cx="497991" cy="3385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000" dirty="0"/>
              <a:t>10</a:t>
            </a:r>
            <a:r>
              <a:rPr sz="1000" baseline="31999" dirty="0"/>
              <a:t>16</a:t>
            </a:r>
          </a:p>
        </p:txBody>
      </p:sp>
      <p:sp>
        <p:nvSpPr>
          <p:cNvPr id="6" name="1017">
            <a:extLst>
              <a:ext uri="{FF2B5EF4-FFF2-40B4-BE49-F238E27FC236}">
                <a16:creationId xmlns:a16="http://schemas.microsoft.com/office/drawing/2014/main" id="{25976C4C-F4F3-A944-9861-F53FF5DFBD9D}"/>
              </a:ext>
            </a:extLst>
          </p:cNvPr>
          <p:cNvSpPr txBox="1"/>
          <p:nvPr/>
        </p:nvSpPr>
        <p:spPr>
          <a:xfrm>
            <a:off x="6559413" y="5013156"/>
            <a:ext cx="497991" cy="3385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000" dirty="0"/>
              <a:t>10</a:t>
            </a:r>
            <a:r>
              <a:rPr sz="1000" baseline="31999" dirty="0"/>
              <a:t>17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C438FBA5-896F-404D-B9BF-E9A3137F3F95}"/>
              </a:ext>
            </a:extLst>
          </p:cNvPr>
          <p:cNvSpPr/>
          <p:nvPr/>
        </p:nvSpPr>
        <p:spPr>
          <a:xfrm>
            <a:off x="438733" y="4005044"/>
            <a:ext cx="1796552" cy="10959"/>
          </a:xfrm>
          <a:prstGeom prst="line">
            <a:avLst/>
          </a:prstGeom>
          <a:ln w="25400">
            <a:solidFill>
              <a:srgbClr val="FF26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" name="1015">
            <a:extLst>
              <a:ext uri="{FF2B5EF4-FFF2-40B4-BE49-F238E27FC236}">
                <a16:creationId xmlns:a16="http://schemas.microsoft.com/office/drawing/2014/main" id="{18537E9E-B296-2944-9152-F978901D74A4}"/>
              </a:ext>
            </a:extLst>
          </p:cNvPr>
          <p:cNvSpPr txBox="1"/>
          <p:nvPr/>
        </p:nvSpPr>
        <p:spPr>
          <a:xfrm>
            <a:off x="5119253" y="5013156"/>
            <a:ext cx="497991" cy="3385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000" dirty="0"/>
              <a:t>10</a:t>
            </a:r>
            <a:r>
              <a:rPr sz="1000" baseline="31999" dirty="0"/>
              <a:t>15</a:t>
            </a:r>
          </a:p>
        </p:txBody>
      </p:sp>
      <p:sp>
        <p:nvSpPr>
          <p:cNvPr id="9" name="1014">
            <a:extLst>
              <a:ext uri="{FF2B5EF4-FFF2-40B4-BE49-F238E27FC236}">
                <a16:creationId xmlns:a16="http://schemas.microsoft.com/office/drawing/2014/main" id="{DA99EDA5-26A5-B647-BBD6-DBE7D56275B4}"/>
              </a:ext>
            </a:extLst>
          </p:cNvPr>
          <p:cNvSpPr txBox="1"/>
          <p:nvPr/>
        </p:nvSpPr>
        <p:spPr>
          <a:xfrm>
            <a:off x="4471181" y="5013156"/>
            <a:ext cx="497991" cy="3385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000" dirty="0"/>
              <a:t>10</a:t>
            </a:r>
            <a:r>
              <a:rPr sz="1000" baseline="31999" dirty="0"/>
              <a:t>14</a:t>
            </a:r>
          </a:p>
        </p:txBody>
      </p:sp>
      <p:sp>
        <p:nvSpPr>
          <p:cNvPr id="10" name="1013">
            <a:extLst>
              <a:ext uri="{FF2B5EF4-FFF2-40B4-BE49-F238E27FC236}">
                <a16:creationId xmlns:a16="http://schemas.microsoft.com/office/drawing/2014/main" id="{C803043B-4A7C-5643-A914-85737921992F}"/>
              </a:ext>
            </a:extLst>
          </p:cNvPr>
          <p:cNvSpPr txBox="1"/>
          <p:nvPr/>
        </p:nvSpPr>
        <p:spPr>
          <a:xfrm>
            <a:off x="3751101" y="5013156"/>
            <a:ext cx="497990" cy="3385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000" dirty="0"/>
              <a:t>10</a:t>
            </a:r>
            <a:r>
              <a:rPr sz="1000" baseline="31999" dirty="0"/>
              <a:t>13</a:t>
            </a:r>
          </a:p>
        </p:txBody>
      </p:sp>
      <p:sp>
        <p:nvSpPr>
          <p:cNvPr id="11" name="1012">
            <a:extLst>
              <a:ext uri="{FF2B5EF4-FFF2-40B4-BE49-F238E27FC236}">
                <a16:creationId xmlns:a16="http://schemas.microsoft.com/office/drawing/2014/main" id="{B4845B0D-D4DE-2245-90F0-10BDA2714168}"/>
              </a:ext>
            </a:extLst>
          </p:cNvPr>
          <p:cNvSpPr txBox="1"/>
          <p:nvPr/>
        </p:nvSpPr>
        <p:spPr>
          <a:xfrm>
            <a:off x="3031021" y="5013156"/>
            <a:ext cx="455613" cy="3385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000" dirty="0"/>
              <a:t>10</a:t>
            </a:r>
            <a:r>
              <a:rPr sz="1000" baseline="31999" dirty="0"/>
              <a:t>12</a:t>
            </a:r>
          </a:p>
        </p:txBody>
      </p:sp>
      <p:sp>
        <p:nvSpPr>
          <p:cNvPr id="12" name="1011">
            <a:extLst>
              <a:ext uri="{FF2B5EF4-FFF2-40B4-BE49-F238E27FC236}">
                <a16:creationId xmlns:a16="http://schemas.microsoft.com/office/drawing/2014/main" id="{94682173-EB89-3144-B316-7DB50D10FAC3}"/>
              </a:ext>
            </a:extLst>
          </p:cNvPr>
          <p:cNvSpPr txBox="1"/>
          <p:nvPr/>
        </p:nvSpPr>
        <p:spPr>
          <a:xfrm>
            <a:off x="2310941" y="5013156"/>
            <a:ext cx="441578" cy="3385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000" dirty="0"/>
              <a:t>10</a:t>
            </a:r>
            <a:r>
              <a:rPr sz="1000" baseline="31999" dirty="0"/>
              <a:t>11</a:t>
            </a:r>
          </a:p>
        </p:txBody>
      </p:sp>
      <p:pic>
        <p:nvPicPr>
          <p:cNvPr id="15" name="Picture 7" descr="Picture 7">
            <a:extLst>
              <a:ext uri="{FF2B5EF4-FFF2-40B4-BE49-F238E27FC236}">
                <a16:creationId xmlns:a16="http://schemas.microsoft.com/office/drawing/2014/main" id="{15F11BD5-9B37-7E4F-86DE-468CA2180F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68" r="7155"/>
          <a:stretch>
            <a:fillRect/>
          </a:stretch>
        </p:blipFill>
        <p:spPr>
          <a:xfrm>
            <a:off x="2598973" y="3055629"/>
            <a:ext cx="769409" cy="51736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1011">
            <a:extLst>
              <a:ext uri="{FF2B5EF4-FFF2-40B4-BE49-F238E27FC236}">
                <a16:creationId xmlns:a16="http://schemas.microsoft.com/office/drawing/2014/main" id="{1F688202-B60E-AD4D-8897-EDFF2BBBFE77}"/>
              </a:ext>
            </a:extLst>
          </p:cNvPr>
          <p:cNvSpPr txBox="1"/>
          <p:nvPr/>
        </p:nvSpPr>
        <p:spPr>
          <a:xfrm>
            <a:off x="1590861" y="5034644"/>
            <a:ext cx="441578" cy="3385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000" dirty="0"/>
              <a:t>10</a:t>
            </a:r>
            <a:r>
              <a:rPr sz="1000" baseline="31999" dirty="0"/>
              <a:t>1</a:t>
            </a:r>
            <a:r>
              <a:rPr lang="pt-PT" sz="1000" baseline="31999" dirty="0"/>
              <a:t>0</a:t>
            </a:r>
            <a:endParaRPr sz="1000" baseline="31999" dirty="0"/>
          </a:p>
        </p:txBody>
      </p:sp>
      <p:sp>
        <p:nvSpPr>
          <p:cNvPr id="18" name="1011">
            <a:extLst>
              <a:ext uri="{FF2B5EF4-FFF2-40B4-BE49-F238E27FC236}">
                <a16:creationId xmlns:a16="http://schemas.microsoft.com/office/drawing/2014/main" id="{B030BB57-56D5-1144-BD85-59B6A8E0627B}"/>
              </a:ext>
            </a:extLst>
          </p:cNvPr>
          <p:cNvSpPr txBox="1"/>
          <p:nvPr/>
        </p:nvSpPr>
        <p:spPr>
          <a:xfrm>
            <a:off x="870781" y="5013156"/>
            <a:ext cx="441578" cy="3385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000" dirty="0"/>
              <a:t>10</a:t>
            </a:r>
            <a:r>
              <a:rPr lang="pt-PT" sz="1000" baseline="31999" dirty="0"/>
              <a:t>9</a:t>
            </a:r>
            <a:endParaRPr sz="1000" baseline="31999" dirty="0"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35D57DF8-F2A8-364B-9B3E-73877C610E1E}"/>
              </a:ext>
            </a:extLst>
          </p:cNvPr>
          <p:cNvSpPr/>
          <p:nvPr/>
        </p:nvSpPr>
        <p:spPr>
          <a:xfrm>
            <a:off x="2180127" y="3681072"/>
            <a:ext cx="4227974" cy="39561"/>
          </a:xfrm>
          <a:prstGeom prst="line">
            <a:avLst/>
          </a:prstGeom>
          <a:ln w="25400">
            <a:solidFill>
              <a:srgbClr val="FF26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E9ACAACE-25AA-F349-8E41-7E63A77F1E73}"/>
              </a:ext>
            </a:extLst>
          </p:cNvPr>
          <p:cNvSpPr/>
          <p:nvPr/>
        </p:nvSpPr>
        <p:spPr>
          <a:xfrm>
            <a:off x="6419045" y="4005044"/>
            <a:ext cx="1796552" cy="10959"/>
          </a:xfrm>
          <a:prstGeom prst="line">
            <a:avLst/>
          </a:prstGeom>
          <a:ln w="25400">
            <a:solidFill>
              <a:srgbClr val="FF26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BA63E00-931C-A34C-93B8-F72AEDF05FD3}"/>
              </a:ext>
            </a:extLst>
          </p:cNvPr>
          <p:cNvSpPr txBox="1">
            <a:spLocks/>
          </p:cNvSpPr>
          <p:nvPr/>
        </p:nvSpPr>
        <p:spPr>
          <a:xfrm>
            <a:off x="8838219" y="6533837"/>
            <a:ext cx="432048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228600" indent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457200" indent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685800" indent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914400" indent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fld id="{10CED759-1447-4203-801B-426CC4B5FB7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3" name="Energy [eV]">
            <a:extLst>
              <a:ext uri="{FF2B5EF4-FFF2-40B4-BE49-F238E27FC236}">
                <a16:creationId xmlns:a16="http://schemas.microsoft.com/office/drawing/2014/main" id="{33449EDE-019E-4A4F-8701-C9BFA1370BA5}"/>
              </a:ext>
            </a:extLst>
          </p:cNvPr>
          <p:cNvSpPr txBox="1"/>
          <p:nvPr/>
        </p:nvSpPr>
        <p:spPr>
          <a:xfrm>
            <a:off x="7371695" y="4974724"/>
            <a:ext cx="1395115" cy="461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dirty="0"/>
              <a:t>Energy [eV]</a:t>
            </a:r>
          </a:p>
        </p:txBody>
      </p: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69593BF8-EFAF-D94D-A0C1-771F7D472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222" y="169476"/>
            <a:ext cx="1011204" cy="491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40562F10-F7A7-9C4F-A772-9456A35B1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426" y="4140018"/>
            <a:ext cx="671059" cy="671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4A25B3-D336-8D43-8D7B-E543BC131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0" y="4182595"/>
            <a:ext cx="922909" cy="517632"/>
          </a:xfrm>
          <a:prstGeom prst="rect">
            <a:avLst/>
          </a:prstGeom>
        </p:spPr>
      </p:pic>
      <p:pic>
        <p:nvPicPr>
          <p:cNvPr id="29" name="Screenshot 2020-07-15 at 23.27.25.png" descr="Screenshot 2020-07-15 at 23.27.25.png">
            <a:extLst>
              <a:ext uri="{FF2B5EF4-FFF2-40B4-BE49-F238E27FC236}">
                <a16:creationId xmlns:a16="http://schemas.microsoft.com/office/drawing/2014/main" id="{3971CCD6-4A26-1448-A6FB-866D8A9CD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9208" y="2936864"/>
            <a:ext cx="1112790" cy="708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icture 33" descr="A picture containing star, outdoor object, blur&#10;&#10;Description automatically generated">
            <a:extLst>
              <a:ext uri="{FF2B5EF4-FFF2-40B4-BE49-F238E27FC236}">
                <a16:creationId xmlns:a16="http://schemas.microsoft.com/office/drawing/2014/main" id="{01C134A9-342A-D144-A6C3-239B0BE69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25" y="2202949"/>
            <a:ext cx="840635" cy="547289"/>
          </a:xfrm>
          <a:prstGeom prst="rect">
            <a:avLst/>
          </a:prstGeom>
        </p:spPr>
      </p:pic>
      <p:pic>
        <p:nvPicPr>
          <p:cNvPr id="35" name="Picture 34" descr="A picture containing text, outdoor object, star, blurry&#10;&#10;Description automatically generated">
            <a:extLst>
              <a:ext uri="{FF2B5EF4-FFF2-40B4-BE49-F238E27FC236}">
                <a16:creationId xmlns:a16="http://schemas.microsoft.com/office/drawing/2014/main" id="{636CEFD1-8491-594A-A755-0D77022578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68" y="2221243"/>
            <a:ext cx="966324" cy="533906"/>
          </a:xfrm>
          <a:prstGeom prst="rect">
            <a:avLst/>
          </a:prstGeom>
        </p:spPr>
      </p:pic>
      <p:pic>
        <p:nvPicPr>
          <p:cNvPr id="37" name="Picture 36" descr="Chart, diagram, surface chart&#10;&#10;Description automatically generated">
            <a:extLst>
              <a:ext uri="{FF2B5EF4-FFF2-40B4-BE49-F238E27FC236}">
                <a16:creationId xmlns:a16="http://schemas.microsoft.com/office/drawing/2014/main" id="{A376C94B-2E4B-1C4B-8903-DECE8D1282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31" y="2996932"/>
            <a:ext cx="1141974" cy="62499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74236B2-4A05-2744-B187-E3FF0BADDC5A}"/>
              </a:ext>
            </a:extLst>
          </p:cNvPr>
          <p:cNvSpPr/>
          <p:nvPr/>
        </p:nvSpPr>
        <p:spPr>
          <a:xfrm>
            <a:off x="182934" y="169476"/>
            <a:ext cx="4614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SWGO  Science vision</a:t>
            </a:r>
            <a:endParaRPr lang="en-PT" sz="3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EC9D5F4-BC5E-C243-AE60-63D875843790}"/>
              </a:ext>
            </a:extLst>
          </p:cNvPr>
          <p:cNvSpPr/>
          <p:nvPr/>
        </p:nvSpPr>
        <p:spPr>
          <a:xfrm rot="5400000">
            <a:off x="4341190" y="4166564"/>
            <a:ext cx="1049370" cy="158298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E66D39B-EF37-A84C-AB9C-94D9801272CC}"/>
              </a:ext>
            </a:extLst>
          </p:cNvPr>
          <p:cNvSpPr/>
          <p:nvPr/>
        </p:nvSpPr>
        <p:spPr>
          <a:xfrm rot="5400000">
            <a:off x="3077620" y="4178281"/>
            <a:ext cx="1196511" cy="1590610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B43B42-890A-2740-820E-56EA0FA40248}"/>
              </a:ext>
            </a:extLst>
          </p:cNvPr>
          <p:cNvSpPr txBox="1"/>
          <p:nvPr/>
        </p:nvSpPr>
        <p:spPr>
          <a:xfrm>
            <a:off x="3088750" y="5707197"/>
            <a:ext cx="1183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SWGO-A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B8BCFF-44CC-2545-BCD3-26FB8844FD22}"/>
              </a:ext>
            </a:extLst>
          </p:cNvPr>
          <p:cNvSpPr txBox="1"/>
          <p:nvPr/>
        </p:nvSpPr>
        <p:spPr>
          <a:xfrm>
            <a:off x="4442095" y="5697044"/>
            <a:ext cx="1183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SWGO-H</a:t>
            </a:r>
          </a:p>
        </p:txBody>
      </p:sp>
      <p:sp>
        <p:nvSpPr>
          <p:cNvPr id="2" name="Up Arrow 1">
            <a:extLst>
              <a:ext uri="{FF2B5EF4-FFF2-40B4-BE49-F238E27FC236}">
                <a16:creationId xmlns:a16="http://schemas.microsoft.com/office/drawing/2014/main" id="{21B3D337-D62D-4C4E-96DD-2D810AAC6631}"/>
              </a:ext>
            </a:extLst>
          </p:cNvPr>
          <p:cNvSpPr/>
          <p:nvPr/>
        </p:nvSpPr>
        <p:spPr>
          <a:xfrm>
            <a:off x="2341724" y="5347579"/>
            <a:ext cx="503720" cy="10493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>
            <a:extLst>
              <a:ext uri="{FF2B5EF4-FFF2-40B4-BE49-F238E27FC236}">
                <a16:creationId xmlns:a16="http://schemas.microsoft.com/office/drawing/2014/main" id="{1E686885-A3CD-144A-87FD-50C3F145A1D1}"/>
              </a:ext>
            </a:extLst>
          </p:cNvPr>
          <p:cNvSpPr/>
          <p:nvPr/>
        </p:nvSpPr>
        <p:spPr>
          <a:xfrm>
            <a:off x="5614514" y="5351389"/>
            <a:ext cx="503720" cy="10493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57DC8A-CA60-8245-BDA3-B44348914B64}"/>
              </a:ext>
            </a:extLst>
          </p:cNvPr>
          <p:cNvSpPr txBox="1"/>
          <p:nvPr/>
        </p:nvSpPr>
        <p:spPr>
          <a:xfrm>
            <a:off x="1576269" y="6496987"/>
            <a:ext cx="2344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5696"/>
                </a:solidFill>
              </a:rPr>
              <a:t>SWGO- extended low 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ED3C6E-57D5-8E4F-905B-C04150537267}"/>
              </a:ext>
            </a:extLst>
          </p:cNvPr>
          <p:cNvSpPr txBox="1"/>
          <p:nvPr/>
        </p:nvSpPr>
        <p:spPr>
          <a:xfrm>
            <a:off x="4940499" y="6500797"/>
            <a:ext cx="2431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5696"/>
                </a:solidFill>
              </a:rPr>
              <a:t>SWGO- extended high E</a:t>
            </a:r>
          </a:p>
        </p:txBody>
      </p:sp>
    </p:spTree>
    <p:extLst>
      <p:ext uri="{BB962C8B-B14F-4D97-AF65-F5344CB8AC3E}">
        <p14:creationId xmlns:p14="http://schemas.microsoft.com/office/powerpoint/2010/main" val="349682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B7F13-25C0-432D-F0A9-C8A368BE2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8D1EF4-1222-C807-A15F-88B26860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BB5D-F3EF-DA41-A941-AA5D518B35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3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8944</TotalTime>
  <Words>315</Words>
  <Application>Microsoft Macintosh PowerPoint</Application>
  <PresentationFormat>On-screen Show (4:3)</PresentationFormat>
  <Paragraphs>98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ＭＳ Ｐゴシック</vt:lpstr>
      <vt:lpstr>Arial</vt:lpstr>
      <vt:lpstr>Avenir Next Regular</vt:lpstr>
      <vt:lpstr>Calibri</vt:lpstr>
      <vt:lpstr>Cambria Math</vt:lpstr>
      <vt:lpstr>Helvetica</vt:lpstr>
      <vt:lpstr>Times New Roman</vt:lpstr>
      <vt:lpstr>Wingdings</vt:lpstr>
      <vt:lpstr>Office Theme</vt:lpstr>
      <vt:lpstr>PowerPoint Presentation</vt:lpstr>
      <vt:lpstr>SWGO  Southern Wide-field Gamma-ray Observatory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Alessandro de Angelis</dc:creator>
  <cp:lastModifiedBy>Mário Pimenta</cp:lastModifiedBy>
  <cp:revision>631</cp:revision>
  <cp:lastPrinted>2017-06-22T10:26:07Z</cp:lastPrinted>
  <dcterms:created xsi:type="dcterms:W3CDTF">2016-03-23T08:53:11Z</dcterms:created>
  <dcterms:modified xsi:type="dcterms:W3CDTF">2025-04-22T17:47:27Z</dcterms:modified>
</cp:coreProperties>
</file>