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8" r:id="rId2"/>
    <p:sldId id="311" r:id="rId3"/>
    <p:sldId id="259" r:id="rId4"/>
    <p:sldId id="306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299" r:id="rId14"/>
    <p:sldId id="300" r:id="rId15"/>
    <p:sldId id="301" r:id="rId16"/>
    <p:sldId id="302" r:id="rId17"/>
    <p:sldId id="303" r:id="rId18"/>
    <p:sldId id="304" r:id="rId19"/>
    <p:sldId id="323" r:id="rId20"/>
    <p:sldId id="288" r:id="rId21"/>
    <p:sldId id="290" r:id="rId22"/>
    <p:sldId id="324" r:id="rId23"/>
    <p:sldId id="322" r:id="rId24"/>
    <p:sldId id="326" r:id="rId25"/>
    <p:sldId id="325" r:id="rId26"/>
    <p:sldId id="330" r:id="rId27"/>
    <p:sldId id="328" r:id="rId28"/>
    <p:sldId id="327" r:id="rId29"/>
    <p:sldId id="329" r:id="rId30"/>
    <p:sldId id="331" r:id="rId31"/>
    <p:sldId id="332" r:id="rId32"/>
    <p:sldId id="333" r:id="rId33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 snapToGrid="0">
      <p:cViewPr varScale="1">
        <p:scale>
          <a:sx n="121" d="100"/>
          <a:sy n="121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F89EE-61F6-3249-8156-016E0C706BA9}" type="datetimeFigureOut">
              <a:rPr lang="en-IT" smtClean="0"/>
              <a:t>27/06/25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A26EF-29D0-C64E-88E6-AE1338622E85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1404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A26EF-29D0-C64E-88E6-AE1338622E85}" type="slidenum">
              <a:rPr lang="en-IT" smtClean="0"/>
              <a:t>11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7327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A26EF-29D0-C64E-88E6-AE1338622E85}" type="slidenum">
              <a:rPr lang="en-IT" smtClean="0"/>
              <a:t>13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8600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7608-E973-BD6D-E73E-9F159C611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519A9E-396B-A399-9484-76B9CE598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FFE09-2FF3-7E60-A59F-5652B536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414-0909-FE4B-B338-3437D46D5C48}" type="datetimeFigureOut">
              <a:rPr lang="en-IT" smtClean="0"/>
              <a:t>27/06/25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F14ED-C09B-232F-0F21-03B6BAFC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84199-1C01-F4A9-F9E4-DDF1942E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454F-22D4-454C-B550-DD0E3F7F1FE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158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6BC3-66D3-E399-09A1-325041B5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2CD20-F0F9-391C-DD8C-97D51282A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839B6-FEF6-43E5-5404-12D9B75D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414-0909-FE4B-B338-3437D46D5C48}" type="datetimeFigureOut">
              <a:rPr lang="en-IT" smtClean="0"/>
              <a:t>27/06/25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12397-740A-9F86-4674-CEC5AFA0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43717-94A9-A0FD-F4C3-1BCF8D87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454F-22D4-454C-B550-DD0E3F7F1FE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1955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3391D5-B49B-E423-F62C-288989715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A1324-8AB0-9EF7-9A90-C1272C4B5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134EC-A59F-9333-75D3-131DD10B3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414-0909-FE4B-B338-3437D46D5C48}" type="datetimeFigureOut">
              <a:rPr lang="en-IT" smtClean="0"/>
              <a:t>27/06/25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AF499-6337-29DE-F490-8CD93BC3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F8FC6-C2FB-17F7-995A-9A89A3F5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454F-22D4-454C-B550-DD0E3F7F1FE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2516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2C0AB-F759-88BA-9417-A55C5C4C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03598-1F68-55FA-10B6-66A8B6E3A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4D02F-412B-CC8B-58AF-AA4FCE03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414-0909-FE4B-B338-3437D46D5C48}" type="datetimeFigureOut">
              <a:rPr lang="en-IT" smtClean="0"/>
              <a:t>27/06/25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CFCB7-91C1-3F63-1BC8-C81BEBCF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F1362-F534-84A7-DE12-965352F4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454F-22D4-454C-B550-DD0E3F7F1FE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5961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51AC-53B2-3939-BA07-F07D9E22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31C35-5365-4068-830F-928E10B0F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4ECF6-1DFE-24F2-3F51-2DE3D1803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414-0909-FE4B-B338-3437D46D5C48}" type="datetimeFigureOut">
              <a:rPr lang="en-IT" smtClean="0"/>
              <a:t>27/06/25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CCD1C-BAF1-1844-0451-1864F6A1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C5905-1F6D-4393-6270-455E522F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454F-22D4-454C-B550-DD0E3F7F1FE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0191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8576C-9A1F-0F74-08E1-1A9A9D62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D0AE3-8342-05ED-52D4-648FF9BFE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34BBE-DF42-D206-46A7-D1026E040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766F9-2030-0BDE-A166-0EC7F565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414-0909-FE4B-B338-3437D46D5C48}" type="datetimeFigureOut">
              <a:rPr lang="en-IT" smtClean="0"/>
              <a:t>27/06/25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249FC-6F95-A22A-CAE5-24734B47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78C5A-6DAE-9306-0333-65FEB816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454F-22D4-454C-B550-DD0E3F7F1FE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9674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F21D-8A23-3521-19EA-C2321669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D11F0-D69C-56CE-2262-8727F09C4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8F018-8A21-B453-58DB-188F7B4CD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FDFE4-CB70-5954-57C4-53D2E44E6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FEE193-ACCC-932E-6BDF-DA79E8235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74DC57-45A8-8A84-73BE-2AD24BDA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414-0909-FE4B-B338-3437D46D5C48}" type="datetimeFigureOut">
              <a:rPr lang="en-IT" smtClean="0"/>
              <a:t>27/06/25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457061-F775-D8B7-81BA-A37A1CAD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0C56C-4000-0166-89B9-18A19BE9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454F-22D4-454C-B550-DD0E3F7F1FE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0132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8824-8ADA-E12B-8005-0F141EEB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E27AF-030E-F6D8-4985-22DA7AF9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414-0909-FE4B-B338-3437D46D5C48}" type="datetimeFigureOut">
              <a:rPr lang="en-IT" smtClean="0"/>
              <a:t>27/06/25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82485C-18DD-3346-473C-7AD1AC49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ACFB6-C52F-3D92-3F9D-7D2170642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454F-22D4-454C-B550-DD0E3F7F1FE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3865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D0D9C-A225-9D70-9D72-B741EF87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414-0909-FE4B-B338-3437D46D5C48}" type="datetimeFigureOut">
              <a:rPr lang="en-IT" smtClean="0"/>
              <a:t>27/06/25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5E554-5731-491A-5D3C-A9681A3F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A6AC0-A0B9-A9FA-AE17-988CF749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454F-22D4-454C-B550-DD0E3F7F1FE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8658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B3791-F416-6EF4-26D8-BC2F30AA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42ED3-31EE-2D5C-5354-31C924AB7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855B7-AA05-56F6-4DCB-650FB8D21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2247C-49D8-1162-9BC9-AD9C18633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414-0909-FE4B-B338-3437D46D5C48}" type="datetimeFigureOut">
              <a:rPr lang="en-IT" smtClean="0"/>
              <a:t>27/06/25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B0805-7953-5890-6BD3-B7A112CD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440D9-ED89-D046-8DCA-1E0B2516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454F-22D4-454C-B550-DD0E3F7F1FE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0133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C09C-E438-C0A7-BE68-B432AFCC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360E0F-9EEC-5EF1-CB4B-82FA784EE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B5ADC-DDEB-888C-3D03-5F0EE43FA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241AF-3323-320B-F5E5-DD4E7176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414-0909-FE4B-B338-3437D46D5C48}" type="datetimeFigureOut">
              <a:rPr lang="en-IT" smtClean="0"/>
              <a:t>27/06/25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5ACCE-7356-38A1-5DDA-15A9ADFB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E1D06-F9CB-70B0-D383-A7B4944A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454F-22D4-454C-B550-DD0E3F7F1FE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3257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231D0-EB07-76FE-BA78-FAC7D4C5D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FA83B-C6A4-0914-C112-3DB80E413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EDFC8-3BC1-6EED-2B1A-E71956AF4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E31414-0909-FE4B-B338-3437D46D5C48}" type="datetimeFigureOut">
              <a:rPr lang="en-IT" smtClean="0"/>
              <a:t>27/06/25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FC7F7-A444-59B6-25C5-931CDA0BE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F0BA9-8145-D005-E01B-F65F70245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E7454F-22D4-454C-B550-DD0E3F7F1FE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5925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nspirehep.net/literature/123035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inspirehep.net/literature/1768440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3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09.05609" TargetMode="External"/><Relationship Id="rId2" Type="http://schemas.openxmlformats.org/officeDocument/2006/relationships/hyperlink" Target="https://inspirehep.net/literature/2826359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literature/194153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07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65B07B-E409-C756-26C0-78374A7CD121}"/>
              </a:ext>
            </a:extLst>
          </p:cNvPr>
          <p:cNvSpPr txBox="1"/>
          <p:nvPr/>
        </p:nvSpPr>
        <p:spPr>
          <a:xfrm>
            <a:off x="1980001" y="1136081"/>
            <a:ext cx="82535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800" i="1" dirty="0">
                <a:solidFill>
                  <a:srgbClr val="FF0000"/>
                </a:solidFill>
              </a:rPr>
              <a:t>CFT in Momentum Space for Parity-odd Interactions,</a:t>
            </a:r>
          </a:p>
          <a:p>
            <a:r>
              <a:rPr lang="en-IT" sz="2800" i="1" dirty="0">
                <a:solidFill>
                  <a:srgbClr val="FF0000"/>
                </a:solidFill>
              </a:rPr>
              <a:t>                               Axions and Dilatons </a:t>
            </a:r>
          </a:p>
          <a:p>
            <a:r>
              <a:rPr lang="en-IT" sz="2800" i="1" dirty="0">
                <a:solidFill>
                  <a:srgbClr val="FF0000"/>
                </a:solidFill>
              </a:rPr>
              <a:t>                     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4CFB92-70B0-C511-4A19-CC00BE75C2F6}"/>
              </a:ext>
            </a:extLst>
          </p:cNvPr>
          <p:cNvSpPr txBox="1"/>
          <p:nvPr/>
        </p:nvSpPr>
        <p:spPr>
          <a:xfrm>
            <a:off x="3401123" y="2921619"/>
            <a:ext cx="64767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                                   Claudio Coriano’ </a:t>
            </a:r>
          </a:p>
          <a:p>
            <a:endParaRPr lang="en-IT" dirty="0"/>
          </a:p>
          <a:p>
            <a:r>
              <a:rPr lang="en-IT" b="1" dirty="0"/>
              <a:t>Dipartimento di Matematica e Fisica, Universita’ del Salento </a:t>
            </a:r>
          </a:p>
          <a:p>
            <a:r>
              <a:rPr lang="en-IT" b="1" dirty="0"/>
              <a:t>                                  </a:t>
            </a:r>
          </a:p>
          <a:p>
            <a:r>
              <a:rPr lang="en-IT" b="1" dirty="0"/>
              <a:t>                                   INFN – Lecce </a:t>
            </a:r>
          </a:p>
          <a:p>
            <a:r>
              <a:rPr lang="en-IT" b="1" dirty="0"/>
              <a:t>                            </a:t>
            </a:r>
          </a:p>
          <a:p>
            <a:r>
              <a:rPr lang="en-IT" b="1" dirty="0"/>
              <a:t> 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EA2F7-2116-D707-31DA-DCE27DBE1EF3}"/>
              </a:ext>
            </a:extLst>
          </p:cNvPr>
          <p:cNvSpPr txBox="1"/>
          <p:nvPr/>
        </p:nvSpPr>
        <p:spPr>
          <a:xfrm>
            <a:off x="880946" y="5720576"/>
            <a:ext cx="4654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IT" dirty="0"/>
              <a:t>ork with  </a:t>
            </a:r>
            <a:r>
              <a:rPr lang="en-IT" b="1" i="1" dirty="0"/>
              <a:t>S. Lionetti</a:t>
            </a:r>
          </a:p>
          <a:p>
            <a:r>
              <a:rPr lang="en-IT" b="1" i="1" dirty="0"/>
              <a:t>                       M. Creti’, S. Lionetti, R. T</a:t>
            </a:r>
            <a:r>
              <a:rPr lang="en-GB" b="1" i="1" dirty="0"/>
              <a:t>o</a:t>
            </a:r>
            <a:r>
              <a:rPr lang="en-IT" b="1" i="1" dirty="0"/>
              <a:t>mmasi </a:t>
            </a:r>
          </a:p>
          <a:p>
            <a:r>
              <a:rPr lang="en-IT" b="1" i="1" dirty="0"/>
              <a:t>                       S. Lionetti, D. Melle, L. Torcellini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4D8B68-257C-40F9-AE04-0B32A58809A1}"/>
              </a:ext>
            </a:extLst>
          </p:cNvPr>
          <p:cNvSpPr txBox="1"/>
          <p:nvPr/>
        </p:nvSpPr>
        <p:spPr>
          <a:xfrm>
            <a:off x="8073483" y="6055112"/>
            <a:ext cx="286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Braga, Portugal, 26-6- 2025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4EF538-C8AC-88A1-7FFD-38CE43706285}"/>
              </a:ext>
            </a:extLst>
          </p:cNvPr>
          <p:cNvSpPr txBox="1"/>
          <p:nvPr/>
        </p:nvSpPr>
        <p:spPr>
          <a:xfrm>
            <a:off x="5317875" y="4941793"/>
            <a:ext cx="190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J_5 JJ,   J_5 TT, T JJ </a:t>
            </a:r>
          </a:p>
        </p:txBody>
      </p:sp>
    </p:spTree>
    <p:extLst>
      <p:ext uri="{BB962C8B-B14F-4D97-AF65-F5344CB8AC3E}">
        <p14:creationId xmlns:p14="http://schemas.microsoft.com/office/powerpoint/2010/main" val="350209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AA0C8F-BA87-5AC0-81C1-5324542349C2}"/>
              </a:ext>
            </a:extLst>
          </p:cNvPr>
          <p:cNvSpPr txBox="1"/>
          <p:nvPr/>
        </p:nvSpPr>
        <p:spPr>
          <a:xfrm>
            <a:off x="946673" y="473336"/>
            <a:ext cx="71365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Scalar Correlators   from CWIs.    2013</a:t>
            </a:r>
          </a:p>
          <a:p>
            <a:r>
              <a:rPr lang="en-IT" dirty="0"/>
              <a:t>(Delle Rose, Mottola, Serino, CC</a:t>
            </a:r>
          </a:p>
          <a:p>
            <a:endParaRPr lang="en-IT" dirty="0">
              <a:hlinkClick r:id="rId2"/>
            </a:endParaRPr>
          </a:p>
          <a:p>
            <a:r>
              <a:rPr lang="en-GB" dirty="0">
                <a:hlinkClick r:id="rId2"/>
              </a:rPr>
              <a:t>Solving the Conformal Constraints for Scalar Operators </a:t>
            </a:r>
          </a:p>
          <a:p>
            <a:r>
              <a:rPr lang="en-GB" dirty="0">
                <a:hlinkClick r:id="rId2"/>
              </a:rPr>
              <a:t>in Momentum Space and the Evaluation of Feynman's Master Integrals</a:t>
            </a:r>
            <a:endParaRPr lang="en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41BC1-7158-C04D-A03E-F59F77939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6" y="3139141"/>
            <a:ext cx="4523964" cy="2599405"/>
          </a:xfrm>
          <a:prstGeom prst="rect">
            <a:avLst/>
          </a:prstGeom>
        </p:spPr>
      </p:pic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B491334B-FD33-0980-639A-4E4DF7937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00" y="2012520"/>
            <a:ext cx="5740400" cy="800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07F151-9869-4CFE-1931-0BD267FF9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159678"/>
            <a:ext cx="5311289" cy="558329"/>
          </a:xfrm>
          <a:prstGeom prst="rect">
            <a:avLst/>
          </a:prstGeom>
        </p:spPr>
      </p:pic>
      <p:pic>
        <p:nvPicPr>
          <p:cNvPr id="12" name="Picture 11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39E1A1E0-0CB4-0D5C-7DE5-0E81A884C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4858" y="172398"/>
            <a:ext cx="4327039" cy="13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4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8E5315-3ADB-1501-3BC8-351D9638E5A9}"/>
              </a:ext>
            </a:extLst>
          </p:cNvPr>
          <p:cNvSpPr txBox="1"/>
          <p:nvPr/>
        </p:nvSpPr>
        <p:spPr>
          <a:xfrm>
            <a:off x="457200" y="827903"/>
            <a:ext cx="6099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effectLst/>
                <a:latin typeface="-apple-system"/>
                <a:hlinkClick r:id="rId3"/>
              </a:rPr>
              <a:t>Four-Point Functions in Momentum Space: Conformal Ward Identities in the Scalar/Tensor case</a:t>
            </a:r>
            <a:endParaRPr lang="en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83B318-4201-E399-5AA8-3B199EB69733}"/>
              </a:ext>
            </a:extLst>
          </p:cNvPr>
          <p:cNvSpPr txBox="1"/>
          <p:nvPr/>
        </p:nvSpPr>
        <p:spPr>
          <a:xfrm>
            <a:off x="1420009" y="344245"/>
            <a:ext cx="3303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 extensions to 4-point functions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6AC654-A30E-E327-5B42-3D64C4E45F68}"/>
              </a:ext>
            </a:extLst>
          </p:cNvPr>
          <p:cNvSpPr txBox="1"/>
          <p:nvPr/>
        </p:nvSpPr>
        <p:spPr>
          <a:xfrm>
            <a:off x="7110805" y="1032734"/>
            <a:ext cx="2855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Maglio, Theofilopoulos, CC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E831C8-ED0C-4AF4-EB54-41CE9FE2D1BB}"/>
              </a:ext>
            </a:extLst>
          </p:cNvPr>
          <p:cNvSpPr txBox="1"/>
          <p:nvPr/>
        </p:nvSpPr>
        <p:spPr>
          <a:xfrm>
            <a:off x="1543722" y="1708679"/>
            <a:ext cx="6099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-apple-system"/>
              </a:rPr>
              <a:t> </a:t>
            </a:r>
            <a:r>
              <a:rPr lang="en-GB" b="0" i="1" dirty="0" err="1">
                <a:effectLst/>
                <a:latin typeface="-apple-system"/>
              </a:rPr>
              <a:t>Eur.Phys.J.C</a:t>
            </a:r>
            <a:r>
              <a:rPr lang="en-GB" b="0" i="0" dirty="0">
                <a:effectLst/>
                <a:latin typeface="-apple-system"/>
              </a:rPr>
              <a:t> 80 (2020) </a:t>
            </a:r>
          </a:p>
        </p:txBody>
      </p:sp>
      <p:pic>
        <p:nvPicPr>
          <p:cNvPr id="11" name="Picture 10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4E4957AE-05E2-01E7-8EA1-569D758F8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870" y="2642170"/>
            <a:ext cx="7772400" cy="1154083"/>
          </a:xfrm>
          <a:prstGeom prst="rect">
            <a:avLst/>
          </a:prstGeom>
        </p:spPr>
      </p:pic>
      <p:pic>
        <p:nvPicPr>
          <p:cNvPr id="13" name="Picture 12" descr="A diagram of a number of letters&#10;&#10;AI-generated content may be incorrect.">
            <a:extLst>
              <a:ext uri="{FF2B5EF4-FFF2-40B4-BE49-F238E27FC236}">
                <a16:creationId xmlns:a16="http://schemas.microsoft.com/office/drawing/2014/main" id="{27CDB598-1C8A-B23B-32D0-218B2AC48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71" y="4015081"/>
            <a:ext cx="4008717" cy="26903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4AA876-C385-3AF3-60E5-3575F3A7E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6035" y="4272882"/>
            <a:ext cx="5918200" cy="533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223EEB-0DA8-A49F-D8AF-68BE2F5705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7715" y="5064083"/>
            <a:ext cx="7772400" cy="4779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B10A383-78B9-DD6D-FB77-3CF44577E007}"/>
              </a:ext>
            </a:extLst>
          </p:cNvPr>
          <p:cNvSpPr txBox="1"/>
          <p:nvPr/>
        </p:nvSpPr>
        <p:spPr>
          <a:xfrm>
            <a:off x="1054249" y="3679115"/>
            <a:ext cx="230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Orbits of form factors</a:t>
            </a:r>
          </a:p>
        </p:txBody>
      </p:sp>
      <p:pic>
        <p:nvPicPr>
          <p:cNvPr id="20" name="Picture 19" descr="A math equation with a number of symbols&#10;&#10;AI-generated content may be incorrect.">
            <a:extLst>
              <a:ext uri="{FF2B5EF4-FFF2-40B4-BE49-F238E27FC236}">
                <a16:creationId xmlns:a16="http://schemas.microsoft.com/office/drawing/2014/main" id="{9237EEAD-9A59-91D3-3FC1-B5E98F5CDF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3368" y="5915004"/>
            <a:ext cx="6075381" cy="8948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77E093B-1120-073E-F3FA-D88DEE7A3F49}"/>
              </a:ext>
            </a:extLst>
          </p:cNvPr>
          <p:cNvSpPr txBox="1"/>
          <p:nvPr/>
        </p:nvSpPr>
        <p:spPr>
          <a:xfrm>
            <a:off x="4615031" y="5884433"/>
            <a:ext cx="162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4K INTEGRALS</a:t>
            </a:r>
          </a:p>
        </p:txBody>
      </p:sp>
    </p:spTree>
    <p:extLst>
      <p:ext uri="{BB962C8B-B14F-4D97-AF65-F5344CB8AC3E}">
        <p14:creationId xmlns:p14="http://schemas.microsoft.com/office/powerpoint/2010/main" val="421490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equations with numbers&#10;&#10;AI-generated content may be incorrect.">
            <a:extLst>
              <a:ext uri="{FF2B5EF4-FFF2-40B4-BE49-F238E27FC236}">
                <a16:creationId xmlns:a16="http://schemas.microsoft.com/office/drawing/2014/main" id="{362F5E3A-F94A-9B37-8BA8-1C1CD612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91" y="207608"/>
            <a:ext cx="5693709" cy="2086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38574C-AE31-F261-9B2A-B1A9F6DBB2E2}"/>
              </a:ext>
            </a:extLst>
          </p:cNvPr>
          <p:cNvSpPr txBox="1"/>
          <p:nvPr/>
        </p:nvSpPr>
        <p:spPr>
          <a:xfrm>
            <a:off x="7293685" y="419548"/>
            <a:ext cx="467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  <a:r>
              <a:rPr lang="en-IT" dirty="0"/>
              <a:t>calar reduction of the conformal constraints</a:t>
            </a:r>
          </a:p>
        </p:txBody>
      </p:sp>
      <p:pic>
        <p:nvPicPr>
          <p:cNvPr id="8" name="Picture 7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7664B64F-C22E-AD27-7E57-3E695E467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320" y="2698750"/>
            <a:ext cx="7772400" cy="3393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10B621-A5C6-C05E-4A03-EC05C170CA5A}"/>
              </a:ext>
            </a:extLst>
          </p:cNvPr>
          <p:cNvSpPr txBox="1"/>
          <p:nvPr/>
        </p:nvSpPr>
        <p:spPr>
          <a:xfrm>
            <a:off x="7078532" y="2162287"/>
            <a:ext cx="313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en-IT" dirty="0"/>
              <a:t>or Yangian symmetry scalars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66F3C5-4ED1-6880-602D-6F221C7E50AB}"/>
              </a:ext>
            </a:extLst>
          </p:cNvPr>
          <p:cNvSpPr txBox="1"/>
          <p:nvPr/>
        </p:nvSpPr>
        <p:spPr>
          <a:xfrm>
            <a:off x="7992932" y="1527586"/>
            <a:ext cx="2855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Maglio, Theofilopoulos, CC</a:t>
            </a:r>
          </a:p>
        </p:txBody>
      </p:sp>
    </p:spTree>
    <p:extLst>
      <p:ext uri="{BB962C8B-B14F-4D97-AF65-F5344CB8AC3E}">
        <p14:creationId xmlns:p14="http://schemas.microsoft.com/office/powerpoint/2010/main" val="1100495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AC4EF-3614-F973-CCA9-BF6DCB6D6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DE6D4A-DC44-9BF7-40C0-C98973CF2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53" y="339456"/>
            <a:ext cx="5634547" cy="682180"/>
          </a:xfrm>
          <a:prstGeom prst="rect">
            <a:avLst/>
          </a:prstGeom>
        </p:spPr>
      </p:pic>
      <p:pic>
        <p:nvPicPr>
          <p:cNvPr id="9" name="Picture 8" descr="A group of black symbols&#10;&#10;AI-generated content may be incorrect.">
            <a:extLst>
              <a:ext uri="{FF2B5EF4-FFF2-40B4-BE49-F238E27FC236}">
                <a16:creationId xmlns:a16="http://schemas.microsoft.com/office/drawing/2014/main" id="{B743E862-1F9E-C9C3-9024-CCED2CE66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080" y="869785"/>
            <a:ext cx="6248400" cy="787400"/>
          </a:xfrm>
          <a:prstGeom prst="rect">
            <a:avLst/>
          </a:prstGeom>
        </p:spPr>
      </p:pic>
      <p:pic>
        <p:nvPicPr>
          <p:cNvPr id="11" name="Picture 10" descr="A math equations with numbers&#10;&#10;AI-generated content may be incorrect.">
            <a:extLst>
              <a:ext uri="{FF2B5EF4-FFF2-40B4-BE49-F238E27FC236}">
                <a16:creationId xmlns:a16="http://schemas.microsoft.com/office/drawing/2014/main" id="{0631E5BB-F902-180E-4F9A-BD8925841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190" y="1699036"/>
            <a:ext cx="6146800" cy="1193800"/>
          </a:xfrm>
          <a:prstGeom prst="rect">
            <a:avLst/>
          </a:prstGeom>
        </p:spPr>
      </p:pic>
      <p:pic>
        <p:nvPicPr>
          <p:cNvPr id="13" name="Picture 1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27EE0AD0-09F0-577E-A2DE-02B49F2CF9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8080" y="3161892"/>
            <a:ext cx="3433264" cy="1193800"/>
          </a:xfrm>
          <a:prstGeom prst="rect">
            <a:avLst/>
          </a:prstGeom>
        </p:spPr>
      </p:pic>
      <p:pic>
        <p:nvPicPr>
          <p:cNvPr id="15" name="Picture 1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46BA5AE2-3B25-219D-3BDC-357BFE2C84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551" y="3219934"/>
            <a:ext cx="2495091" cy="11357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E76396-A715-B4A7-06DB-3290A76A7C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242" y="4817873"/>
            <a:ext cx="7772400" cy="6821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CBF517-79C2-B035-446D-6E2174D53C00}"/>
              </a:ext>
            </a:extLst>
          </p:cNvPr>
          <p:cNvSpPr txBox="1"/>
          <p:nvPr/>
        </p:nvSpPr>
        <p:spPr>
          <a:xfrm>
            <a:off x="8525435" y="1192306"/>
            <a:ext cx="205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  <a:r>
              <a:rPr lang="en-IT" dirty="0"/>
              <a:t>efining equations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313A64-A1CE-EE9E-EED3-90664D8E21BA}"/>
              </a:ext>
            </a:extLst>
          </p:cNvPr>
          <p:cNvSpPr txBox="1"/>
          <p:nvPr/>
        </p:nvSpPr>
        <p:spPr>
          <a:xfrm>
            <a:off x="7823095" y="1874530"/>
            <a:ext cx="3456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r>
              <a:rPr lang="en-IT" dirty="0"/>
              <a:t>y functional differentiations wrt </a:t>
            </a:r>
          </a:p>
          <a:p>
            <a:r>
              <a:rPr lang="en-IT" dirty="0"/>
              <a:t>backgrounds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B5AF9D-78C5-5B0E-6302-8811C8613F88}"/>
              </a:ext>
            </a:extLst>
          </p:cNvPr>
          <p:cNvSpPr txBox="1"/>
          <p:nvPr/>
        </p:nvSpPr>
        <p:spPr>
          <a:xfrm>
            <a:off x="9305365" y="3612776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L/T decomposition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37BFFE-F940-3207-DCA9-E029E6FCB6D2}"/>
              </a:ext>
            </a:extLst>
          </p:cNvPr>
          <p:cNvSpPr txBox="1"/>
          <p:nvPr/>
        </p:nvSpPr>
        <p:spPr>
          <a:xfrm>
            <a:off x="3899647" y="5524140"/>
            <a:ext cx="122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transverse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A2CF53-98E0-292B-AD4A-BD79BEC3DA1A}"/>
              </a:ext>
            </a:extLst>
          </p:cNvPr>
          <p:cNvSpPr txBox="1"/>
          <p:nvPr/>
        </p:nvSpPr>
        <p:spPr>
          <a:xfrm>
            <a:off x="6471450" y="5524140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longitudinal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C1D2BC-7E79-56F3-20BE-EA3F76D92FD5}"/>
              </a:ext>
            </a:extLst>
          </p:cNvPr>
          <p:cNvSpPr txBox="1"/>
          <p:nvPr/>
        </p:nvSpPr>
        <p:spPr>
          <a:xfrm>
            <a:off x="6845191" y="274152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Lionetti, Maglio, CC, 2023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5D58B5-9226-C669-E438-977179212B35}"/>
              </a:ext>
            </a:extLst>
          </p:cNvPr>
          <p:cNvSpPr txBox="1"/>
          <p:nvPr/>
        </p:nvSpPr>
        <p:spPr>
          <a:xfrm>
            <a:off x="10036885" y="290456"/>
            <a:ext cx="60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FF0000"/>
                </a:solidFill>
              </a:rPr>
              <a:t>AVV</a:t>
            </a:r>
          </a:p>
        </p:txBody>
      </p:sp>
    </p:spTree>
    <p:extLst>
      <p:ext uri="{BB962C8B-B14F-4D97-AF65-F5344CB8AC3E}">
        <p14:creationId xmlns:p14="http://schemas.microsoft.com/office/powerpoint/2010/main" val="299345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60666B-B25A-8BD4-A241-228687976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47" y="1090332"/>
            <a:ext cx="7772400" cy="742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2CA51-EC51-C53B-0F86-7071E2F081A6}"/>
              </a:ext>
            </a:extLst>
          </p:cNvPr>
          <p:cNvSpPr txBox="1"/>
          <p:nvPr/>
        </p:nvSpPr>
        <p:spPr>
          <a:xfrm>
            <a:off x="1344705" y="555812"/>
            <a:ext cx="843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IT" dirty="0"/>
              <a:t>ongitudinal sector determined by the anomaly:  the inclusion of an anomaly pole </a:t>
            </a:r>
          </a:p>
        </p:txBody>
      </p:sp>
      <p:pic>
        <p:nvPicPr>
          <p:cNvPr id="8" name="Picture 7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8BAD44C4-E6C0-EBD1-3A1C-A0D487CFB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47" y="2599896"/>
            <a:ext cx="7772400" cy="11876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ED26E3-324D-3111-D4F8-679B38DCE606}"/>
              </a:ext>
            </a:extLst>
          </p:cNvPr>
          <p:cNvSpPr txBox="1"/>
          <p:nvPr/>
        </p:nvSpPr>
        <p:spPr>
          <a:xfrm>
            <a:off x="1819835" y="2097741"/>
            <a:ext cx="243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TRANSVERSE SECTOR </a:t>
            </a:r>
          </a:p>
        </p:txBody>
      </p:sp>
      <p:pic>
        <p:nvPicPr>
          <p:cNvPr id="10" name="Picture 9" descr="A number of letters on a white background&#10;&#10;AI-generated content may be incorrect.">
            <a:extLst>
              <a:ext uri="{FF2B5EF4-FFF2-40B4-BE49-F238E27FC236}">
                <a16:creationId xmlns:a16="http://schemas.microsoft.com/office/drawing/2014/main" id="{8BFD97E5-8FA9-B2A0-D78F-3D2FF65F8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77" y="4554361"/>
            <a:ext cx="2895600" cy="647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D6B3DF-EAB2-06AD-0ABA-E031B134D477}"/>
              </a:ext>
            </a:extLst>
          </p:cNvPr>
          <p:cNvSpPr txBox="1"/>
          <p:nvPr/>
        </p:nvSpPr>
        <p:spPr>
          <a:xfrm>
            <a:off x="1272988" y="4043082"/>
            <a:ext cx="2555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SCHOUTEN RELATIONS</a:t>
            </a:r>
          </a:p>
        </p:txBody>
      </p:sp>
      <p:pic>
        <p:nvPicPr>
          <p:cNvPr id="13" name="Picture 1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F955A5D4-0AEB-9197-7517-6B677549D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182" y="4667908"/>
            <a:ext cx="7772400" cy="15304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ACA73D-F949-BEC6-2141-1E949F5BE525}"/>
              </a:ext>
            </a:extLst>
          </p:cNvPr>
          <p:cNvSpPr txBox="1"/>
          <p:nvPr/>
        </p:nvSpPr>
        <p:spPr>
          <a:xfrm>
            <a:off x="6347012" y="4170829"/>
            <a:ext cx="155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Simplification</a:t>
            </a:r>
          </a:p>
        </p:txBody>
      </p:sp>
    </p:spTree>
    <p:extLst>
      <p:ext uri="{BB962C8B-B14F-4D97-AF65-F5344CB8AC3E}">
        <p14:creationId xmlns:p14="http://schemas.microsoft.com/office/powerpoint/2010/main" val="2773840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12689B9B-D216-9BD4-319C-7421EA057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59" y="676462"/>
            <a:ext cx="7772400" cy="1877146"/>
          </a:xfrm>
          <a:prstGeom prst="rect">
            <a:avLst/>
          </a:prstGeom>
        </p:spPr>
      </p:pic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CFAD03B-C9BD-BC3E-945A-C6FAEAD41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89" y="2553607"/>
            <a:ext cx="6731000" cy="990600"/>
          </a:xfrm>
          <a:prstGeom prst="rect">
            <a:avLst/>
          </a:prstGeom>
        </p:spPr>
      </p:pic>
      <p:pic>
        <p:nvPicPr>
          <p:cNvPr id="9" name="Picture 8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A387DF20-975E-475D-1F6A-C7C105F05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89" y="3856158"/>
            <a:ext cx="7772400" cy="1871464"/>
          </a:xfrm>
          <a:prstGeom prst="rect">
            <a:avLst/>
          </a:prstGeom>
        </p:spPr>
      </p:pic>
      <p:pic>
        <p:nvPicPr>
          <p:cNvPr id="11" name="Picture 10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10A8DDA9-0BDF-117A-A80B-640925861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311" y="2553607"/>
            <a:ext cx="4203700" cy="1981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9A3B81-E239-5334-E856-C75477231EC9}"/>
              </a:ext>
            </a:extLst>
          </p:cNvPr>
          <p:cNvSpPr txBox="1"/>
          <p:nvPr/>
        </p:nvSpPr>
        <p:spPr>
          <a:xfrm>
            <a:off x="9941859" y="2169459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equations</a:t>
            </a:r>
          </a:p>
        </p:txBody>
      </p:sp>
      <p:pic>
        <p:nvPicPr>
          <p:cNvPr id="14" name="Picture 13" descr="A black text with a triangle and triangle&#10;&#10;AI-generated content may be incorrect.">
            <a:extLst>
              <a:ext uri="{FF2B5EF4-FFF2-40B4-BE49-F238E27FC236}">
                <a16:creationId xmlns:a16="http://schemas.microsoft.com/office/drawing/2014/main" id="{7B35942A-6380-C8D3-8E63-008F9883F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9656" y="188260"/>
            <a:ext cx="3289300" cy="812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F4A1F3-93FC-1EED-FE36-761DC67E01AC}"/>
              </a:ext>
            </a:extLst>
          </p:cNvPr>
          <p:cNvSpPr txBox="1"/>
          <p:nvPr/>
        </p:nvSpPr>
        <p:spPr>
          <a:xfrm>
            <a:off x="1371600" y="242047"/>
            <a:ext cx="331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IT" dirty="0"/>
              <a:t>he anomaly enters in the CWIs</a:t>
            </a:r>
          </a:p>
        </p:txBody>
      </p:sp>
    </p:spTree>
    <p:extLst>
      <p:ext uri="{BB962C8B-B14F-4D97-AF65-F5344CB8AC3E}">
        <p14:creationId xmlns:p14="http://schemas.microsoft.com/office/powerpoint/2010/main" val="377082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70C63B56-9297-0696-5998-6085DBC8E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227" y="185271"/>
            <a:ext cx="7772400" cy="1380930"/>
          </a:xfrm>
          <a:prstGeom prst="rect">
            <a:avLst/>
          </a:prstGeom>
        </p:spPr>
      </p:pic>
      <p:pic>
        <p:nvPicPr>
          <p:cNvPr id="7" name="Picture 6" descr="A math equation with numbers and symbols&#10;&#10;AI-generated content may be incorrect.">
            <a:extLst>
              <a:ext uri="{FF2B5EF4-FFF2-40B4-BE49-F238E27FC236}">
                <a16:creationId xmlns:a16="http://schemas.microsoft.com/office/drawing/2014/main" id="{1E955583-510B-3DD0-EE1F-2568A95E4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938" y="1743635"/>
            <a:ext cx="7772400" cy="1146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060AE5-F06A-FB5E-2A08-F40D53830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009" y="3429000"/>
            <a:ext cx="7772400" cy="599317"/>
          </a:xfrm>
          <a:prstGeom prst="rect">
            <a:avLst/>
          </a:prstGeom>
        </p:spPr>
      </p:pic>
      <p:pic>
        <p:nvPicPr>
          <p:cNvPr id="11" name="Picture 1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50FCE4AD-0AA9-BFE2-A8D1-881189FEB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161" y="4129372"/>
            <a:ext cx="4102100" cy="876300"/>
          </a:xfrm>
          <a:prstGeom prst="rect">
            <a:avLst/>
          </a:prstGeom>
        </p:spPr>
      </p:pic>
      <p:pic>
        <p:nvPicPr>
          <p:cNvPr id="13" name="Picture 12" descr="A black and white math equation&#10;&#10;AI-generated content may be incorrect.">
            <a:extLst>
              <a:ext uri="{FF2B5EF4-FFF2-40B4-BE49-F238E27FC236}">
                <a16:creationId xmlns:a16="http://schemas.microsoft.com/office/drawing/2014/main" id="{61D794B3-D982-D066-1A2B-CBEF1232A9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7476" y="4695639"/>
            <a:ext cx="5664200" cy="927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739620-83BF-450E-D517-92DB2983128D}"/>
              </a:ext>
            </a:extLst>
          </p:cNvPr>
          <p:cNvSpPr txBox="1"/>
          <p:nvPr/>
        </p:nvSpPr>
        <p:spPr>
          <a:xfrm>
            <a:off x="7924800" y="4365812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3K Integrals </a:t>
            </a:r>
          </a:p>
        </p:txBody>
      </p:sp>
    </p:spTree>
    <p:extLst>
      <p:ext uri="{BB962C8B-B14F-4D97-AF65-F5344CB8AC3E}">
        <p14:creationId xmlns:p14="http://schemas.microsoft.com/office/powerpoint/2010/main" val="2486252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64B6B7-1F3A-C9B2-23B4-A425BFA77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23" y="208056"/>
            <a:ext cx="7772400" cy="681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B55B10-6960-D279-7662-B43EF13A1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77" y="1033183"/>
            <a:ext cx="4041588" cy="392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14442F-8746-D061-E418-2D07B9FCF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278" y="1132136"/>
            <a:ext cx="5329518" cy="587150"/>
          </a:xfrm>
          <a:prstGeom prst="rect">
            <a:avLst/>
          </a:prstGeom>
        </p:spPr>
      </p:pic>
      <p:pic>
        <p:nvPicPr>
          <p:cNvPr id="15" name="Picture 1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540FAC5E-EC31-C3F7-C1FB-F019BA29A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723" y="1819446"/>
            <a:ext cx="5308600" cy="685800"/>
          </a:xfrm>
          <a:prstGeom prst="rect">
            <a:avLst/>
          </a:prstGeom>
        </p:spPr>
      </p:pic>
      <p:pic>
        <p:nvPicPr>
          <p:cNvPr id="17" name="Picture 16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B0C5F4CF-D979-9522-3C0B-9C696EDB7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723" y="2972921"/>
            <a:ext cx="7772400" cy="1683000"/>
          </a:xfrm>
          <a:prstGeom prst="rect">
            <a:avLst/>
          </a:prstGeom>
        </p:spPr>
      </p:pic>
      <p:pic>
        <p:nvPicPr>
          <p:cNvPr id="18" name="Picture 17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7BDEE708-6CEB-F943-4883-A1A1D7D152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4900" y="4960649"/>
            <a:ext cx="7772400" cy="1530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6379C3-445A-0FC9-5747-20E881C16E24}"/>
              </a:ext>
            </a:extLst>
          </p:cNvPr>
          <p:cNvSpPr txBox="1"/>
          <p:nvPr/>
        </p:nvSpPr>
        <p:spPr>
          <a:xfrm>
            <a:off x="7761616" y="2024014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A_1=0</a:t>
            </a:r>
          </a:p>
        </p:txBody>
      </p:sp>
    </p:spTree>
    <p:extLst>
      <p:ext uri="{BB962C8B-B14F-4D97-AF65-F5344CB8AC3E}">
        <p14:creationId xmlns:p14="http://schemas.microsoft.com/office/powerpoint/2010/main" val="1096501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55D65B-5574-C5FD-FE4E-679DE368A0F7}"/>
              </a:ext>
            </a:extLst>
          </p:cNvPr>
          <p:cNvSpPr txBox="1"/>
          <p:nvPr/>
        </p:nvSpPr>
        <p:spPr>
          <a:xfrm>
            <a:off x="796066" y="290456"/>
            <a:ext cx="180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SUMMARY   AVV</a:t>
            </a:r>
          </a:p>
        </p:txBody>
      </p:sp>
      <p:pic>
        <p:nvPicPr>
          <p:cNvPr id="6" name="Picture 5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BE73B03-C6CB-1C10-2A16-8CF941ED1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13" y="1721520"/>
            <a:ext cx="7772400" cy="1191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09BAB-63CD-EB96-6279-6E0388720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179" y="3008854"/>
            <a:ext cx="7772400" cy="542711"/>
          </a:xfrm>
          <a:prstGeom prst="rect">
            <a:avLst/>
          </a:prstGeom>
        </p:spPr>
      </p:pic>
      <p:pic>
        <p:nvPicPr>
          <p:cNvPr id="10" name="Picture 9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0946F699-E4B4-02A3-1B9C-373EDDBA2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91" y="5398049"/>
            <a:ext cx="6705600" cy="1308100"/>
          </a:xfrm>
          <a:prstGeom prst="rect">
            <a:avLst/>
          </a:prstGeom>
        </p:spPr>
      </p:pic>
      <p:pic>
        <p:nvPicPr>
          <p:cNvPr id="12" name="Picture 1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F7749E1-CA5A-5CD9-2027-7B15ED266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479" y="4216998"/>
            <a:ext cx="3886200" cy="787400"/>
          </a:xfrm>
          <a:prstGeom prst="rect">
            <a:avLst/>
          </a:prstGeom>
        </p:spPr>
      </p:pic>
      <p:pic>
        <p:nvPicPr>
          <p:cNvPr id="14" name="Picture 13" descr="A number of letters and numbers&#10;&#10;AI-generated content may be incorrect.">
            <a:extLst>
              <a:ext uri="{FF2B5EF4-FFF2-40B4-BE49-F238E27FC236}">
                <a16:creationId xmlns:a16="http://schemas.microsoft.com/office/drawing/2014/main" id="{972979FD-81F0-84FB-5AE0-725487D09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5241" y="4123508"/>
            <a:ext cx="1943100" cy="7239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7EB188-25BD-B486-88CC-E7284E4C669C}"/>
              </a:ext>
            </a:extLst>
          </p:cNvPr>
          <p:cNvSpPr txBox="1"/>
          <p:nvPr/>
        </p:nvSpPr>
        <p:spPr>
          <a:xfrm>
            <a:off x="1097280" y="3666357"/>
            <a:ext cx="1013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</a:t>
            </a:r>
            <a:r>
              <a:rPr lang="en-IT" dirty="0"/>
              <a:t>f we move away from the conformal limit, the decomposition is still valid, but we need to identify the </a:t>
            </a:r>
          </a:p>
          <a:p>
            <a:r>
              <a:rPr lang="en-GB" dirty="0"/>
              <a:t>A</a:t>
            </a:r>
            <a:r>
              <a:rPr lang="en-IT" dirty="0"/>
              <a:t>nomaly form factor (AFF)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C335C4-665F-DF0A-4162-0B84666256CA}"/>
              </a:ext>
            </a:extLst>
          </p:cNvPr>
          <p:cNvSpPr txBox="1"/>
          <p:nvPr/>
        </p:nvSpPr>
        <p:spPr>
          <a:xfrm>
            <a:off x="3087445" y="282383"/>
            <a:ext cx="8926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IT" dirty="0"/>
              <a:t>otice that CW</a:t>
            </a:r>
            <a:r>
              <a:rPr lang="en-GB" dirty="0"/>
              <a:t>I</a:t>
            </a:r>
            <a:r>
              <a:rPr lang="en-IT" dirty="0"/>
              <a:t>s have “forced” the anomaly coefficient into the transverse </a:t>
            </a:r>
          </a:p>
          <a:p>
            <a:r>
              <a:rPr lang="en-GB" dirty="0"/>
              <a:t>s</a:t>
            </a:r>
            <a:r>
              <a:rPr lang="en-IT" dirty="0"/>
              <a:t>ector as well.  </a:t>
            </a:r>
          </a:p>
          <a:p>
            <a:r>
              <a:rPr lang="en-IT" dirty="0"/>
              <a:t>This is in agreement with Furry’s theorem (vanishing of VVV conserved currents), without </a:t>
            </a:r>
          </a:p>
          <a:p>
            <a:r>
              <a:rPr lang="en-GB" dirty="0"/>
              <a:t>u</a:t>
            </a:r>
            <a:r>
              <a:rPr lang="en-IT" dirty="0"/>
              <a:t>sing C-invariance, but just conformal symmetry</a:t>
            </a:r>
          </a:p>
        </p:txBody>
      </p:sp>
    </p:spTree>
    <p:extLst>
      <p:ext uri="{BB962C8B-B14F-4D97-AF65-F5344CB8AC3E}">
        <p14:creationId xmlns:p14="http://schemas.microsoft.com/office/powerpoint/2010/main" val="3966530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line with a white background&#10;&#10;AI-generated content may be incorrect.">
            <a:extLst>
              <a:ext uri="{FF2B5EF4-FFF2-40B4-BE49-F238E27FC236}">
                <a16:creationId xmlns:a16="http://schemas.microsoft.com/office/drawing/2014/main" id="{005BFFFE-A0E2-A879-0FD3-A658C3D19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740" y="-286870"/>
            <a:ext cx="7772400" cy="2214482"/>
          </a:xfrm>
          <a:prstGeom prst="rect">
            <a:avLst/>
          </a:prstGeom>
        </p:spPr>
      </p:pic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9EBEB112-D5B8-74A5-C806-D2C5DE082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086" y="2381549"/>
            <a:ext cx="2159000" cy="825500"/>
          </a:xfrm>
          <a:prstGeom prst="rect">
            <a:avLst/>
          </a:prstGeom>
        </p:spPr>
      </p:pic>
      <p:pic>
        <p:nvPicPr>
          <p:cNvPr id="10" name="Picture 9" descr="A diagram of a cone&#10;&#10;AI-generated content may be incorrect.">
            <a:extLst>
              <a:ext uri="{FF2B5EF4-FFF2-40B4-BE49-F238E27FC236}">
                <a16:creationId xmlns:a16="http://schemas.microsoft.com/office/drawing/2014/main" id="{43DB92E4-5F2E-9ADE-F0EB-13E4F130E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78" y="1927612"/>
            <a:ext cx="6121400" cy="3987800"/>
          </a:xfrm>
          <a:prstGeom prst="rect">
            <a:avLst/>
          </a:prstGeom>
        </p:spPr>
      </p:pic>
      <p:pic>
        <p:nvPicPr>
          <p:cNvPr id="12" name="Picture 1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10D2041-0F79-4918-8D31-2FC80CFE5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740" y="4142989"/>
            <a:ext cx="45847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8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905BAC-61F0-570B-0B41-095B97B292F5}"/>
              </a:ext>
            </a:extLst>
          </p:cNvPr>
          <p:cNvSpPr txBox="1"/>
          <p:nvPr/>
        </p:nvSpPr>
        <p:spPr>
          <a:xfrm>
            <a:off x="3883510" y="484095"/>
            <a:ext cx="3486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FF0000"/>
                </a:solidFill>
              </a:rPr>
              <a:t>Are axions always asymptotic ? </a:t>
            </a:r>
          </a:p>
          <a:p>
            <a:endParaRPr lang="en-IT" b="1" dirty="0">
              <a:solidFill>
                <a:srgbClr val="FF0000"/>
              </a:solidFill>
            </a:endParaRPr>
          </a:p>
          <a:p>
            <a:endParaRPr lang="en-IT" dirty="0"/>
          </a:p>
          <a:p>
            <a:endParaRPr lang="en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A31C15-A1B1-FE65-4036-456840EA4476}"/>
              </a:ext>
            </a:extLst>
          </p:cNvPr>
          <p:cNvSpPr txBox="1"/>
          <p:nvPr/>
        </p:nvSpPr>
        <p:spPr>
          <a:xfrm>
            <a:off x="2678654" y="1638257"/>
            <a:ext cx="6995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chemeClr val="bg2">
                    <a:lumMod val="10000"/>
                  </a:schemeClr>
                </a:solidFill>
              </a:rPr>
              <a:t>Are all axion/gauge field interactions described by a local action? </a:t>
            </a:r>
          </a:p>
          <a:p>
            <a:endParaRPr lang="en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3AFC6-34F9-5033-6702-B7FE05C077B2}"/>
              </a:ext>
            </a:extLst>
          </p:cNvPr>
          <p:cNvSpPr txBox="1"/>
          <p:nvPr/>
        </p:nvSpPr>
        <p:spPr>
          <a:xfrm>
            <a:off x="2452742" y="2750739"/>
            <a:ext cx="9540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FF0000"/>
                </a:solidFill>
              </a:rPr>
              <a:t>In the UV,  conformal field theory tells us that the anomaly interactions do not necessarily </a:t>
            </a:r>
          </a:p>
          <a:p>
            <a:r>
              <a:rPr lang="en-GB" b="1" dirty="0">
                <a:solidFill>
                  <a:srgbClr val="FF0000"/>
                </a:solidFill>
              </a:rPr>
              <a:t>Correspond to asymptotic pseudoscalar states. </a:t>
            </a:r>
          </a:p>
          <a:p>
            <a:r>
              <a:rPr lang="en-GB" b="1" dirty="0">
                <a:solidFill>
                  <a:srgbClr val="FF0000"/>
                </a:solidFill>
              </a:rPr>
              <a:t>One cannot use naively Goldstone’s theorem to derive a local action  </a:t>
            </a:r>
            <a:endParaRPr lang="en-IT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B2452-F844-88B5-6233-D9A211DC008E}"/>
              </a:ext>
            </a:extLst>
          </p:cNvPr>
          <p:cNvSpPr txBox="1"/>
          <p:nvPr/>
        </p:nvSpPr>
        <p:spPr>
          <a:xfrm>
            <a:off x="2205317" y="4573412"/>
            <a:ext cx="82384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CFT in momentum space clarifies in a rigorous way the origin of such interactions </a:t>
            </a:r>
          </a:p>
          <a:p>
            <a:r>
              <a:rPr lang="en-GB" dirty="0"/>
              <a:t>A</a:t>
            </a:r>
            <a:r>
              <a:rPr lang="en-IT" dirty="0"/>
              <a:t>nd how they are strictly limited to null surfaces</a:t>
            </a:r>
          </a:p>
          <a:p>
            <a:endParaRPr lang="en-IT" dirty="0"/>
          </a:p>
          <a:p>
            <a:r>
              <a:rPr lang="en-GB" dirty="0"/>
              <a:t>T</a:t>
            </a:r>
            <a:r>
              <a:rPr lang="en-IT" dirty="0"/>
              <a:t>he proof that  these interactions live an propagate on the light cone  comes from</a:t>
            </a:r>
          </a:p>
          <a:p>
            <a:r>
              <a:rPr lang="en-GB" dirty="0"/>
              <a:t>T</a:t>
            </a:r>
            <a:r>
              <a:rPr lang="en-IT" dirty="0"/>
              <a:t>he analysis of the Conformal Ward identities </a:t>
            </a:r>
          </a:p>
        </p:txBody>
      </p:sp>
    </p:spTree>
    <p:extLst>
      <p:ext uri="{BB962C8B-B14F-4D97-AF65-F5344CB8AC3E}">
        <p14:creationId xmlns:p14="http://schemas.microsoft.com/office/powerpoint/2010/main" val="101989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C0B9D-0A8F-499E-7B14-3D2563FA0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C2FAA-7516-7AB8-A991-4CFFB22C0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71" y="254958"/>
            <a:ext cx="7772400" cy="7961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5FA50D-0D43-197E-4186-DF724469E33A}"/>
              </a:ext>
            </a:extLst>
          </p:cNvPr>
          <p:cNvSpPr txBox="1"/>
          <p:nvPr/>
        </p:nvSpPr>
        <p:spPr>
          <a:xfrm>
            <a:off x="8274205" y="468351"/>
            <a:ext cx="272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Lionetti, Maglio, CC,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65894E-DEF9-E241-B059-6090787E30DF}"/>
              </a:ext>
            </a:extLst>
          </p:cNvPr>
          <p:cNvSpPr txBox="1"/>
          <p:nvPr/>
        </p:nvSpPr>
        <p:spPr>
          <a:xfrm>
            <a:off x="3525397" y="1255923"/>
            <a:ext cx="15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chemeClr val="bg2">
                    <a:lumMod val="10000"/>
                  </a:schemeClr>
                </a:solidFill>
              </a:rPr>
              <a:t>J_5 T T</a:t>
            </a:r>
          </a:p>
        </p:txBody>
      </p:sp>
      <p:pic>
        <p:nvPicPr>
          <p:cNvPr id="6" name="Picture 5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DC7C77C4-D45A-6C7B-8231-CD7DF3754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993" y="1011138"/>
            <a:ext cx="7772400" cy="2417862"/>
          </a:xfrm>
          <a:prstGeom prst="rect">
            <a:avLst/>
          </a:prstGeom>
        </p:spPr>
      </p:pic>
      <p:pic>
        <p:nvPicPr>
          <p:cNvPr id="8" name="Picture 7" descr="A math equations with numbers and symbols&#10;&#10;AI-generated content may be incorrect.">
            <a:extLst>
              <a:ext uri="{FF2B5EF4-FFF2-40B4-BE49-F238E27FC236}">
                <a16:creationId xmlns:a16="http://schemas.microsoft.com/office/drawing/2014/main" id="{84B7CE7D-39A0-59C8-4674-C56FFE39C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42" y="3602455"/>
            <a:ext cx="7772400" cy="1238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1A0291-8462-277D-7B58-998C62978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019" y="5591341"/>
            <a:ext cx="7772400" cy="6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24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C82B27-329D-6D03-C6DC-715D52281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968" y="5496800"/>
            <a:ext cx="7772400" cy="5793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73B5E3-2006-B375-50B5-C4790208D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818" y="3579777"/>
            <a:ext cx="7772400" cy="5402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64134B-3E85-69F4-14E7-632C022A4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242" y="2481424"/>
            <a:ext cx="7772400" cy="472076"/>
          </a:xfrm>
          <a:prstGeom prst="rect">
            <a:avLst/>
          </a:prstGeom>
        </p:spPr>
      </p:pic>
      <p:pic>
        <p:nvPicPr>
          <p:cNvPr id="13" name="Picture 12" descr="A group of black text&#10;&#10;AI-generated content may be incorrect.">
            <a:extLst>
              <a:ext uri="{FF2B5EF4-FFF2-40B4-BE49-F238E27FC236}">
                <a16:creationId xmlns:a16="http://schemas.microsoft.com/office/drawing/2014/main" id="{38F1C8B4-8BE4-30E1-C18F-5B0B747F2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906" y="440388"/>
            <a:ext cx="5575300" cy="1104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D15511-296E-BFBA-90FA-6D4A340E87DC}"/>
              </a:ext>
            </a:extLst>
          </p:cNvPr>
          <p:cNvSpPr txBox="1"/>
          <p:nvPr/>
        </p:nvSpPr>
        <p:spPr>
          <a:xfrm>
            <a:off x="1775012" y="1957892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  <a:r>
              <a:rPr lang="en-IT" dirty="0"/>
              <a:t>implifications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5B168-74CB-FC9A-469F-8179E0BB7BD0}"/>
              </a:ext>
            </a:extLst>
          </p:cNvPr>
          <p:cNvSpPr txBox="1"/>
          <p:nvPr/>
        </p:nvSpPr>
        <p:spPr>
          <a:xfrm>
            <a:off x="3001384" y="4883972"/>
            <a:ext cx="4564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IT" dirty="0"/>
              <a:t>nomaly pole in the longitudinal sector.  (a2)</a:t>
            </a:r>
          </a:p>
        </p:txBody>
      </p:sp>
    </p:spTree>
    <p:extLst>
      <p:ext uri="{BB962C8B-B14F-4D97-AF65-F5344CB8AC3E}">
        <p14:creationId xmlns:p14="http://schemas.microsoft.com/office/powerpoint/2010/main" val="4277777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4493D0A3-7D62-65E2-9BD1-79B37FE72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04" y="243019"/>
            <a:ext cx="7772400" cy="2143815"/>
          </a:xfrm>
          <a:prstGeom prst="rect">
            <a:avLst/>
          </a:prstGeom>
        </p:spPr>
      </p:pic>
      <p:pic>
        <p:nvPicPr>
          <p:cNvPr id="7" name="Picture 6" descr="A white background with black and white clouds&#10;&#10;AI-generated content may be incorrect.">
            <a:extLst>
              <a:ext uri="{FF2B5EF4-FFF2-40B4-BE49-F238E27FC236}">
                <a16:creationId xmlns:a16="http://schemas.microsoft.com/office/drawing/2014/main" id="{C0E8C907-D216-9635-7555-56954D11E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376" y="1878779"/>
            <a:ext cx="850900" cy="647700"/>
          </a:xfrm>
          <a:prstGeom prst="rect">
            <a:avLst/>
          </a:prstGeom>
        </p:spPr>
      </p:pic>
      <p:pic>
        <p:nvPicPr>
          <p:cNvPr id="9" name="Picture 8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B940D601-E5EE-3DDD-ADCB-E03501A7A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14" y="3429000"/>
            <a:ext cx="7772400" cy="224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5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math equations&#10;&#10;AI-generated content may be incorrect.">
            <a:extLst>
              <a:ext uri="{FF2B5EF4-FFF2-40B4-BE49-F238E27FC236}">
                <a16:creationId xmlns:a16="http://schemas.microsoft.com/office/drawing/2014/main" id="{D55326BB-7C13-AA96-430E-492FE3AB7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460" y="426870"/>
            <a:ext cx="7086600" cy="2260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687A08-6214-CD4B-695A-AD3C766D0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61" y="3136900"/>
            <a:ext cx="7073900" cy="584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CBA657-879E-34F7-636D-44558033D93C}"/>
              </a:ext>
            </a:extLst>
          </p:cNvPr>
          <p:cNvSpPr txBox="1"/>
          <p:nvPr/>
        </p:nvSpPr>
        <p:spPr>
          <a:xfrm>
            <a:off x="8961120" y="3302598"/>
            <a:ext cx="2724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SCT act endomorphically </a:t>
            </a:r>
          </a:p>
          <a:p>
            <a:r>
              <a:rPr lang="en-GB" dirty="0"/>
              <a:t>O</a:t>
            </a:r>
            <a:r>
              <a:rPr lang="en-IT" dirty="0"/>
              <a:t>n the tt sector</a:t>
            </a:r>
          </a:p>
        </p:txBody>
      </p:sp>
      <p:pic>
        <p:nvPicPr>
          <p:cNvPr id="15" name="Picture 14" descr="A close-up of a number&#10;&#10;AI-generated content may be incorrect.">
            <a:extLst>
              <a:ext uri="{FF2B5EF4-FFF2-40B4-BE49-F238E27FC236}">
                <a16:creationId xmlns:a16="http://schemas.microsoft.com/office/drawing/2014/main" id="{D1C2F1B7-A6FE-64E0-02FE-7B2ACFCF0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05" y="5725408"/>
            <a:ext cx="6527800" cy="1016000"/>
          </a:xfrm>
          <a:prstGeom prst="rect">
            <a:avLst/>
          </a:prstGeom>
        </p:spPr>
      </p:pic>
      <p:pic>
        <p:nvPicPr>
          <p:cNvPr id="18" name="Picture 17" descr="A math equations with numbers and symbols&#10;&#10;AI-generated content may be incorrect.">
            <a:extLst>
              <a:ext uri="{FF2B5EF4-FFF2-40B4-BE49-F238E27FC236}">
                <a16:creationId xmlns:a16="http://schemas.microsoft.com/office/drawing/2014/main" id="{2A872850-74FC-96B5-2C91-DF0178F0C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36" y="4420716"/>
            <a:ext cx="7772400" cy="130469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8A16111-17EC-8A47-5B46-4BAEE19C9751}"/>
              </a:ext>
            </a:extLst>
          </p:cNvPr>
          <p:cNvSpPr txBox="1"/>
          <p:nvPr/>
        </p:nvSpPr>
        <p:spPr>
          <a:xfrm>
            <a:off x="871370" y="3948929"/>
            <a:ext cx="708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IT" dirty="0"/>
              <a:t>quations can be  solved by a method discussed in detail in the paper </a:t>
            </a:r>
          </a:p>
        </p:txBody>
      </p:sp>
    </p:spTree>
    <p:extLst>
      <p:ext uri="{BB962C8B-B14F-4D97-AF65-F5344CB8AC3E}">
        <p14:creationId xmlns:p14="http://schemas.microsoft.com/office/powerpoint/2010/main" val="3937704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5037B0BE-876A-C1ED-85C7-24561BBF3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61" y="233306"/>
            <a:ext cx="7772400" cy="35934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E8DF09-3F48-DD9E-4478-D1691A0C1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186" y="5622962"/>
            <a:ext cx="6616700" cy="71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581656-A1EE-449E-73BF-E22B70105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245" y="5129452"/>
            <a:ext cx="7772400" cy="506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F6372F-CC56-8CBD-76D2-FF184443E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245" y="4332819"/>
            <a:ext cx="6235700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1720A6-3A3F-F2F9-56C6-4B3E925D0241}"/>
              </a:ext>
            </a:extLst>
          </p:cNvPr>
          <p:cNvSpPr txBox="1"/>
          <p:nvPr/>
        </p:nvSpPr>
        <p:spPr>
          <a:xfrm>
            <a:off x="1355464" y="3937299"/>
            <a:ext cx="293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</a:t>
            </a:r>
            <a:r>
              <a:rPr lang="en-IT" dirty="0"/>
              <a:t>rimary second order PDE’s</a:t>
            </a:r>
          </a:p>
        </p:txBody>
      </p:sp>
    </p:spTree>
    <p:extLst>
      <p:ext uri="{BB962C8B-B14F-4D97-AF65-F5344CB8AC3E}">
        <p14:creationId xmlns:p14="http://schemas.microsoft.com/office/powerpoint/2010/main" val="4117017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99FF3468-F5A4-D930-8E7C-89BB4DD24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659" y="468928"/>
            <a:ext cx="7772400" cy="1215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9D1E93-D9C9-571F-1176-F097CBC50FD4}"/>
              </a:ext>
            </a:extLst>
          </p:cNvPr>
          <p:cNvSpPr txBox="1"/>
          <p:nvPr/>
        </p:nvSpPr>
        <p:spPr>
          <a:xfrm>
            <a:off x="6981713" y="32272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90D4EE-3465-4045-7445-43B06D532D39}"/>
              </a:ext>
            </a:extLst>
          </p:cNvPr>
          <p:cNvSpPr txBox="1"/>
          <p:nvPr/>
        </p:nvSpPr>
        <p:spPr>
          <a:xfrm>
            <a:off x="2947595" y="2216075"/>
            <a:ext cx="3075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</a:t>
            </a:r>
            <a:r>
              <a:rPr lang="en-IT" dirty="0"/>
              <a:t>ntermediate renormalization</a:t>
            </a:r>
          </a:p>
        </p:txBody>
      </p:sp>
      <p:pic>
        <p:nvPicPr>
          <p:cNvPr id="9" name="Picture 8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D481844D-0164-66D9-6D17-CFEE67BB4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" y="3247540"/>
            <a:ext cx="7772400" cy="1379298"/>
          </a:xfrm>
          <a:prstGeom prst="rect">
            <a:avLst/>
          </a:prstGeom>
        </p:spPr>
      </p:pic>
      <p:pic>
        <p:nvPicPr>
          <p:cNvPr id="11" name="Picture 10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066A4F87-6CB3-8FDB-942B-6D508BE14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79" y="5288971"/>
            <a:ext cx="5816600" cy="101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901578-DB08-50EB-BB25-6F6101122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979" y="4780971"/>
            <a:ext cx="5727700" cy="50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0248D7-92F9-7BBD-F170-35983B63D7FB}"/>
              </a:ext>
            </a:extLst>
          </p:cNvPr>
          <p:cNvSpPr txBox="1"/>
          <p:nvPr/>
        </p:nvSpPr>
        <p:spPr>
          <a:xfrm>
            <a:off x="6626711" y="2323652"/>
            <a:ext cx="554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IT" dirty="0"/>
              <a:t>s in BMS, modified to account for the chiral nature of </a:t>
            </a:r>
          </a:p>
          <a:p>
            <a:r>
              <a:rPr lang="en-GB" dirty="0"/>
              <a:t>T</a:t>
            </a:r>
            <a:r>
              <a:rPr lang="en-IT" dirty="0"/>
              <a:t>he anomaly</a:t>
            </a:r>
          </a:p>
        </p:txBody>
      </p:sp>
      <p:pic>
        <p:nvPicPr>
          <p:cNvPr id="16" name="Picture 1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8663A2A9-3D8F-995D-055E-67BBDF22E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7859" y="4532738"/>
            <a:ext cx="4673600" cy="20193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1D1E68-D731-44D8-7DE9-84541F99296E}"/>
              </a:ext>
            </a:extLst>
          </p:cNvPr>
          <p:cNvSpPr txBox="1"/>
          <p:nvPr/>
        </p:nvSpPr>
        <p:spPr>
          <a:xfrm>
            <a:off x="9144000" y="4077148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IT" dirty="0"/>
              <a:t>he solution</a:t>
            </a:r>
          </a:p>
        </p:txBody>
      </p:sp>
    </p:spTree>
    <p:extLst>
      <p:ext uri="{BB962C8B-B14F-4D97-AF65-F5344CB8AC3E}">
        <p14:creationId xmlns:p14="http://schemas.microsoft.com/office/powerpoint/2010/main" val="2763668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A5653BD9-69CE-EBC6-2B0A-E08FEE66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54" y="634613"/>
            <a:ext cx="7772400" cy="6223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7BBA97-55C4-7355-C582-4DA1DD68372F}"/>
              </a:ext>
            </a:extLst>
          </p:cNvPr>
          <p:cNvSpPr txBox="1"/>
          <p:nvPr/>
        </p:nvSpPr>
        <p:spPr>
          <a:xfrm>
            <a:off x="6745045" y="430306"/>
            <a:ext cx="302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MESS (secondary equations)</a:t>
            </a:r>
          </a:p>
        </p:txBody>
      </p:sp>
    </p:spTree>
    <p:extLst>
      <p:ext uri="{BB962C8B-B14F-4D97-AF65-F5344CB8AC3E}">
        <p14:creationId xmlns:p14="http://schemas.microsoft.com/office/powerpoint/2010/main" val="1702566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ext&#10;&#10;AI-generated content may be incorrect.">
            <a:extLst>
              <a:ext uri="{FF2B5EF4-FFF2-40B4-BE49-F238E27FC236}">
                <a16:creationId xmlns:a16="http://schemas.microsoft.com/office/drawing/2014/main" id="{2B953356-A10D-630F-981F-7EC3DDCA9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970" y="329303"/>
            <a:ext cx="57912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B248E8-0B27-C7EB-2B9C-99A3B67EB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320" y="1299957"/>
            <a:ext cx="7772400" cy="767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FCD5AC-C4C6-0E14-01C5-F93736C72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970" y="2468507"/>
            <a:ext cx="7772400" cy="489818"/>
          </a:xfrm>
          <a:prstGeom prst="rect">
            <a:avLst/>
          </a:prstGeom>
        </p:spPr>
      </p:pic>
      <p:pic>
        <p:nvPicPr>
          <p:cNvPr id="11" name="Picture 10" descr="A math equation with numbers and symbols&#10;&#10;AI-generated content may be incorrect.">
            <a:extLst>
              <a:ext uri="{FF2B5EF4-FFF2-40B4-BE49-F238E27FC236}">
                <a16:creationId xmlns:a16="http://schemas.microsoft.com/office/drawing/2014/main" id="{EAD00D80-E1A0-D9E3-FC2C-A4418E08D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70" y="4790534"/>
            <a:ext cx="7772400" cy="1990603"/>
          </a:xfrm>
          <a:prstGeom prst="rect">
            <a:avLst/>
          </a:prstGeom>
        </p:spPr>
      </p:pic>
      <p:pic>
        <p:nvPicPr>
          <p:cNvPr id="13" name="Picture 12" descr="A math equations and numbers&#10;&#10;AI-generated content may be incorrect.">
            <a:extLst>
              <a:ext uri="{FF2B5EF4-FFF2-40B4-BE49-F238E27FC236}">
                <a16:creationId xmlns:a16="http://schemas.microsoft.com/office/drawing/2014/main" id="{39A849E5-7C66-6D42-9F23-C0CA96E5E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974" y="3512297"/>
            <a:ext cx="6263416" cy="1694144"/>
          </a:xfrm>
          <a:prstGeom prst="rect">
            <a:avLst/>
          </a:prstGeom>
        </p:spPr>
      </p:pic>
      <p:pic>
        <p:nvPicPr>
          <p:cNvPr id="15" name="Picture 1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E201B6F6-1990-3B02-4B9D-E50EEEAB9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0780" y="3345704"/>
            <a:ext cx="4516269" cy="1442509"/>
          </a:xfrm>
          <a:prstGeom prst="rect">
            <a:avLst/>
          </a:prstGeom>
        </p:spPr>
      </p:pic>
      <p:pic>
        <p:nvPicPr>
          <p:cNvPr id="19" name="Picture 18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AA1241B2-9BE4-96ED-6148-E5DABCFEB6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6566" y="329303"/>
            <a:ext cx="38862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97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C6B1C8-5843-61F7-F5C5-DF64FE55FAEE}"/>
              </a:ext>
            </a:extLst>
          </p:cNvPr>
          <p:cNvSpPr txBox="1"/>
          <p:nvPr/>
        </p:nvSpPr>
        <p:spPr>
          <a:xfrm>
            <a:off x="935915" y="333487"/>
            <a:ext cx="830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Perturbative checks. We show how to map 3K integrals into scalar master integrals </a:t>
            </a:r>
          </a:p>
        </p:txBody>
      </p:sp>
      <p:pic>
        <p:nvPicPr>
          <p:cNvPr id="6" name="Picture 5" descr="A number and number lines&#10;&#10;AI-generated content may be incorrect.">
            <a:extLst>
              <a:ext uri="{FF2B5EF4-FFF2-40B4-BE49-F238E27FC236}">
                <a16:creationId xmlns:a16="http://schemas.microsoft.com/office/drawing/2014/main" id="{42E087E8-8C55-CEAE-6651-394E6D622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15" y="5029798"/>
            <a:ext cx="7086600" cy="1574800"/>
          </a:xfrm>
          <a:prstGeom prst="rect">
            <a:avLst/>
          </a:prstGeom>
        </p:spPr>
      </p:pic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7F0F0634-D0A0-F637-5B4F-BAD971E03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20" y="3692562"/>
            <a:ext cx="6388100" cy="1054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486F3-2CA0-E5B9-FC17-D3AB2EDAF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273" y="2500529"/>
            <a:ext cx="7772400" cy="888274"/>
          </a:xfrm>
          <a:prstGeom prst="rect">
            <a:avLst/>
          </a:prstGeom>
        </p:spPr>
      </p:pic>
      <p:pic>
        <p:nvPicPr>
          <p:cNvPr id="12" name="Picture 11" descr="A black and white math equation&#10;&#10;AI-generated content may be incorrect.">
            <a:extLst>
              <a:ext uri="{FF2B5EF4-FFF2-40B4-BE49-F238E27FC236}">
                <a16:creationId xmlns:a16="http://schemas.microsoft.com/office/drawing/2014/main" id="{E4E7C80A-5049-4F83-E80D-2F7B069D8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470" y="795309"/>
            <a:ext cx="54864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03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F7B988-5AE8-2583-31BD-95D90F61AF04}"/>
              </a:ext>
            </a:extLst>
          </p:cNvPr>
          <p:cNvSpPr txBox="1"/>
          <p:nvPr/>
        </p:nvSpPr>
        <p:spPr>
          <a:xfrm>
            <a:off x="3453205" y="591671"/>
            <a:ext cx="343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Result for the conformal solution</a:t>
            </a:r>
          </a:p>
        </p:txBody>
      </p:sp>
      <p:pic>
        <p:nvPicPr>
          <p:cNvPr id="6" name="Picture 5" descr="A group of math equations&#10;&#10;AI-generated content may be incorrect.">
            <a:extLst>
              <a:ext uri="{FF2B5EF4-FFF2-40B4-BE49-F238E27FC236}">
                <a16:creationId xmlns:a16="http://schemas.microsoft.com/office/drawing/2014/main" id="{1C1A038D-D5F3-21DF-2246-A128EE0D2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729" y="1365345"/>
            <a:ext cx="6662271" cy="2366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9E3181-1C91-6A24-3FF7-52D63D783313}"/>
              </a:ext>
            </a:extLst>
          </p:cNvPr>
          <p:cNvSpPr txBox="1"/>
          <p:nvPr/>
        </p:nvSpPr>
        <p:spPr>
          <a:xfrm>
            <a:off x="3958815" y="928221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IT" dirty="0"/>
              <a:t>mazingly simple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1DCA9D-C2D3-2AD1-1323-F6AD60ADA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372" y="3760456"/>
            <a:ext cx="6070600" cy="673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BAA315-540D-92F6-D8F6-41B20960E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93" y="5948993"/>
            <a:ext cx="7772400" cy="579309"/>
          </a:xfrm>
          <a:prstGeom prst="rect">
            <a:avLst/>
          </a:prstGeom>
        </p:spPr>
      </p:pic>
      <p:pic>
        <p:nvPicPr>
          <p:cNvPr id="12" name="Picture 11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8ACAA9DA-A66C-104D-2F5E-37A249632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613" y="1662993"/>
            <a:ext cx="5511682" cy="1671877"/>
          </a:xfrm>
          <a:prstGeom prst="rect">
            <a:avLst/>
          </a:prstGeom>
        </p:spPr>
      </p:pic>
      <p:pic>
        <p:nvPicPr>
          <p:cNvPr id="14" name="Picture 13" descr="A black numbers and a line&#10;&#10;AI-generated content may be incorrect.">
            <a:extLst>
              <a:ext uri="{FF2B5EF4-FFF2-40B4-BE49-F238E27FC236}">
                <a16:creationId xmlns:a16="http://schemas.microsoft.com/office/drawing/2014/main" id="{DB189112-869A-43F6-6D8E-D28F5205B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3128" y="3113558"/>
            <a:ext cx="1905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1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E392E4-3586-ABB9-341F-8CFE23D46E87}"/>
              </a:ext>
            </a:extLst>
          </p:cNvPr>
          <p:cNvSpPr txBox="1"/>
          <p:nvPr/>
        </p:nvSpPr>
        <p:spPr>
          <a:xfrm>
            <a:off x="678366" y="89769"/>
            <a:ext cx="764821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CFT constraints on parity-odd interactions with axions and </a:t>
            </a:r>
            <a:r>
              <a:rPr lang="en-GB" b="1" dirty="0" err="1"/>
              <a:t>dilatons</a:t>
            </a:r>
            <a:br>
              <a:rPr lang="en-GB" dirty="0"/>
            </a:br>
            <a:r>
              <a:rPr lang="en-GB" b="1" dirty="0" err="1"/>
              <a:t>arXiv</a:t>
            </a:r>
            <a:r>
              <a:rPr lang="en-GB" b="1" dirty="0"/>
              <a:t>:</a:t>
            </a:r>
            <a:r>
              <a:rPr lang="en-GB" dirty="0"/>
              <a:t> 2408.02580  </a:t>
            </a:r>
            <a:r>
              <a:rPr lang="en-GB" i="1" dirty="0"/>
              <a:t>with S. Lionetti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Gravitational chiral anomaly at finite temperature and density </a:t>
            </a:r>
          </a:p>
          <a:p>
            <a:r>
              <a:rPr lang="en-GB" b="1" dirty="0" err="1">
                <a:solidFill>
                  <a:srgbClr val="FF0000"/>
                </a:solidFill>
              </a:rPr>
              <a:t>arXiv</a:t>
            </a:r>
            <a:r>
              <a:rPr lang="en-GB" b="1" dirty="0">
                <a:solidFill>
                  <a:srgbClr val="FF0000"/>
                </a:solidFill>
              </a:rPr>
              <a:t>:</a:t>
            </a:r>
            <a:r>
              <a:rPr lang="en-GB" dirty="0">
                <a:solidFill>
                  <a:srgbClr val="FF0000"/>
                </a:solidFill>
              </a:rPr>
              <a:t> 2404.06272 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Axionlike quasiparticles and topological states of matter: Finite density corrections of the chiral anomaly vertex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b="1" dirty="0" err="1">
                <a:solidFill>
                  <a:srgbClr val="FF0000"/>
                </a:solidFill>
              </a:rPr>
              <a:t>arXiv</a:t>
            </a:r>
            <a:r>
              <a:rPr lang="en-GB" b="1" dirty="0">
                <a:solidFill>
                  <a:srgbClr val="FF0000"/>
                </a:solidFill>
              </a:rPr>
              <a:t>:</a:t>
            </a:r>
            <a:r>
              <a:rPr lang="en-GB" dirty="0">
                <a:solidFill>
                  <a:srgbClr val="FF0000"/>
                </a:solidFill>
              </a:rPr>
              <a:t> 2402.03151</a:t>
            </a:r>
          </a:p>
          <a:p>
            <a:r>
              <a:rPr lang="en-GB" i="1" dirty="0"/>
              <a:t>with</a:t>
            </a:r>
            <a:r>
              <a:rPr lang="en-GB" i="1" dirty="0">
                <a:solidFill>
                  <a:srgbClr val="FF0000"/>
                </a:solidFill>
              </a:rPr>
              <a:t>    </a:t>
            </a:r>
            <a:r>
              <a:rPr lang="en-IT" i="1" dirty="0"/>
              <a:t>M. Creti’, Stefano Lionetti, R. T</a:t>
            </a:r>
            <a:r>
              <a:rPr lang="en-GB" i="1" dirty="0"/>
              <a:t>o</a:t>
            </a:r>
            <a:r>
              <a:rPr lang="en-IT" i="1" dirty="0"/>
              <a:t>mmasi </a:t>
            </a:r>
          </a:p>
          <a:p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Quantum anomalies and parity-odd CFT correlators for chiral states of matter</a:t>
            </a:r>
            <a:b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arXiv</a:t>
            </a: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2409.10480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b="1" dirty="0"/>
              <a:t>Parity-violating CFT and the gravitational chiral anomaly</a:t>
            </a:r>
            <a:br>
              <a:rPr lang="en-GB" dirty="0"/>
            </a:br>
            <a:r>
              <a:rPr lang="en-GB" b="1" dirty="0" err="1"/>
              <a:t>arXiv</a:t>
            </a:r>
            <a:r>
              <a:rPr lang="en-GB" b="1" dirty="0"/>
              <a:t>:</a:t>
            </a:r>
            <a:r>
              <a:rPr lang="en-GB" dirty="0"/>
              <a:t> 2309.05374 </a:t>
            </a:r>
            <a:r>
              <a:rPr lang="en-GB" i="1" dirty="0"/>
              <a:t>with S. Lionetti and M.M. Maglio</a:t>
            </a:r>
          </a:p>
          <a:p>
            <a:endParaRPr lang="en-GB" b="1" i="1" dirty="0"/>
          </a:p>
          <a:p>
            <a:r>
              <a:rPr lang="en-GB" b="1" dirty="0"/>
              <a:t>CFT correlators and CP-violating trace anomalies</a:t>
            </a:r>
            <a:br>
              <a:rPr lang="en-GB" dirty="0"/>
            </a:br>
            <a:r>
              <a:rPr lang="en-GB" b="1" dirty="0" err="1"/>
              <a:t>arXiv</a:t>
            </a:r>
            <a:r>
              <a:rPr lang="en-GB" b="1" dirty="0"/>
              <a:t>:</a:t>
            </a:r>
            <a:r>
              <a:rPr lang="en-GB" dirty="0"/>
              <a:t> 2307.03038 </a:t>
            </a:r>
            <a:r>
              <a:rPr lang="en-GB" i="1" dirty="0"/>
              <a:t>with S. Lionetti, M. M. Maglio</a:t>
            </a:r>
          </a:p>
          <a:p>
            <a:endParaRPr lang="en-IT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DB2AB-AC2C-0D02-C29C-014F44680E68}"/>
              </a:ext>
            </a:extLst>
          </p:cNvPr>
          <p:cNvSpPr txBox="1"/>
          <p:nvPr/>
        </p:nvSpPr>
        <p:spPr>
          <a:xfrm>
            <a:off x="9162781" y="6337488"/>
            <a:ext cx="279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en-IT" dirty="0"/>
              <a:t>or applica</a:t>
            </a:r>
            <a:r>
              <a:rPr lang="en-GB" dirty="0" err="1"/>
              <a:t>ti</a:t>
            </a:r>
            <a:r>
              <a:rPr lang="en-IT" dirty="0"/>
              <a:t>ons at the EIC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FF23E2-94B2-3334-FB3D-D74BB826FE9E}"/>
              </a:ext>
            </a:extLst>
          </p:cNvPr>
          <p:cNvSpPr txBox="1"/>
          <p:nvPr/>
        </p:nvSpPr>
        <p:spPr>
          <a:xfrm>
            <a:off x="8463776" y="747132"/>
            <a:ext cx="209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CFT and anomalies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C2129-8DDE-28C8-2FBD-495935AEFE87}"/>
              </a:ext>
            </a:extLst>
          </p:cNvPr>
          <p:cNvSpPr txBox="1"/>
          <p:nvPr/>
        </p:nvSpPr>
        <p:spPr>
          <a:xfrm>
            <a:off x="575534" y="6028226"/>
            <a:ext cx="6099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effectLst/>
                <a:latin typeface="-apple-system"/>
                <a:hlinkClick r:id="rId2"/>
              </a:rPr>
              <a:t>The gravitational form factors of hadrons from CFT in momentum space and the dilaton in perturbative QCD</a:t>
            </a:r>
            <a:endParaRPr lang="en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D8D91-258B-67F5-4327-DD845A7145A3}"/>
              </a:ext>
            </a:extLst>
          </p:cNvPr>
          <p:cNvSpPr txBox="1"/>
          <p:nvPr/>
        </p:nvSpPr>
        <p:spPr>
          <a:xfrm>
            <a:off x="6325690" y="6121900"/>
            <a:ext cx="2138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e-Print: </a:t>
            </a:r>
            <a:r>
              <a:rPr lang="en-GB" dirty="0">
                <a:hlinkClick r:id="rId3"/>
              </a:rPr>
              <a:t>2409.05609</a:t>
            </a:r>
            <a:endParaRPr lang="en-GB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4158309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D53D8BE6-3129-000E-25BF-129B2EAA6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89" y="427168"/>
            <a:ext cx="7772400" cy="988984"/>
          </a:xfrm>
          <a:prstGeom prst="rect">
            <a:avLst/>
          </a:prstGeom>
        </p:spPr>
      </p:pic>
      <p:pic>
        <p:nvPicPr>
          <p:cNvPr id="8" name="Picture 7" descr="A mathematical equation with numbers and symbols&#10;&#10;AI-generated content may be incorrect.">
            <a:extLst>
              <a:ext uri="{FF2B5EF4-FFF2-40B4-BE49-F238E27FC236}">
                <a16:creationId xmlns:a16="http://schemas.microsoft.com/office/drawing/2014/main" id="{E80E90B7-BA9A-A4F4-F6A8-EB0890974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218" y="1283148"/>
            <a:ext cx="5321300" cy="147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619F5E-0381-666E-556A-4C95E490F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66" y="3567586"/>
            <a:ext cx="7772400" cy="9151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A6B550-BA25-2867-D0AE-63074EF29322}"/>
              </a:ext>
            </a:extLst>
          </p:cNvPr>
          <p:cNvSpPr txBox="1"/>
          <p:nvPr/>
        </p:nvSpPr>
        <p:spPr>
          <a:xfrm>
            <a:off x="9122485" y="1409252"/>
            <a:ext cx="235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Giannotti and Mottola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AD9577-711E-1B31-98DB-1BB4D74E118D}"/>
              </a:ext>
            </a:extLst>
          </p:cNvPr>
          <p:cNvSpPr txBox="1"/>
          <p:nvPr/>
        </p:nvSpPr>
        <p:spPr>
          <a:xfrm>
            <a:off x="9542033" y="3840479"/>
            <a:ext cx="2369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Gravitational anomaly</a:t>
            </a:r>
          </a:p>
        </p:txBody>
      </p:sp>
      <p:pic>
        <p:nvPicPr>
          <p:cNvPr id="14" name="Picture 13" descr="A mathematical equation with black letters&#10;&#10;AI-generated content may be incorrect.">
            <a:extLst>
              <a:ext uri="{FF2B5EF4-FFF2-40B4-BE49-F238E27FC236}">
                <a16:creationId xmlns:a16="http://schemas.microsoft.com/office/drawing/2014/main" id="{92A5EE9D-FE68-EA93-F9E3-863DA1209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539" y="4482703"/>
            <a:ext cx="3289300" cy="1295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5AB189-D64B-E7DD-7545-D84769DDDFA7}"/>
              </a:ext>
            </a:extLst>
          </p:cNvPr>
          <p:cNvSpPr txBox="1"/>
          <p:nvPr/>
        </p:nvSpPr>
        <p:spPr>
          <a:xfrm>
            <a:off x="9542033" y="4636546"/>
            <a:ext cx="201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Lionetti, Melle, CC</a:t>
            </a:r>
          </a:p>
        </p:txBody>
      </p:sp>
    </p:spTree>
    <p:extLst>
      <p:ext uri="{BB962C8B-B14F-4D97-AF65-F5344CB8AC3E}">
        <p14:creationId xmlns:p14="http://schemas.microsoft.com/office/powerpoint/2010/main" val="2864881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FB61B352-064A-6602-3510-E192ACB60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55" y="998220"/>
            <a:ext cx="5232400" cy="838200"/>
          </a:xfrm>
          <a:prstGeom prst="rect">
            <a:avLst/>
          </a:prstGeom>
        </p:spPr>
      </p:pic>
      <p:pic>
        <p:nvPicPr>
          <p:cNvPr id="9" name="Picture 8" descr="A math equations with numbers and symbols&#10;&#10;AI-generated content may be incorrect.">
            <a:extLst>
              <a:ext uri="{FF2B5EF4-FFF2-40B4-BE49-F238E27FC236}">
                <a16:creationId xmlns:a16="http://schemas.microsoft.com/office/drawing/2014/main" id="{5DC2E198-79E5-4B49-83D5-306BC7A9F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31" y="4111317"/>
            <a:ext cx="6438900" cy="825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6E1ACA-1CCE-5BC3-8851-6C045AC53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31" y="1836419"/>
            <a:ext cx="10528786" cy="5625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BCADF3-CECF-96B6-BED2-29A8682C9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136" y="2773805"/>
            <a:ext cx="7772400" cy="5117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763A14-4ABE-AC30-0DA1-B0D61C2AA0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6355" y="59296"/>
            <a:ext cx="7772400" cy="4932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EF9ED1-ACEA-1635-D845-AE86C86B327E}"/>
              </a:ext>
            </a:extLst>
          </p:cNvPr>
          <p:cNvSpPr txBox="1"/>
          <p:nvPr/>
        </p:nvSpPr>
        <p:spPr>
          <a:xfrm>
            <a:off x="6282466" y="1290918"/>
            <a:ext cx="5792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IT" dirty="0"/>
              <a:t>ondition to be satisfied in order to define a particle pole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948B10B-C04D-E93D-8A47-C9DFB32B17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6266" y="3533999"/>
            <a:ext cx="7772400" cy="5878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0CA624-6B7C-86BA-DC2A-9C44732DF647}"/>
              </a:ext>
            </a:extLst>
          </p:cNvPr>
          <p:cNvSpPr txBox="1"/>
          <p:nvPr/>
        </p:nvSpPr>
        <p:spPr>
          <a:xfrm>
            <a:off x="1132715" y="5393274"/>
            <a:ext cx="1263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IT" dirty="0"/>
              <a:t>o residue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FAC1F5-7048-2EC2-4B51-CC709DE6D61F}"/>
              </a:ext>
            </a:extLst>
          </p:cNvPr>
          <p:cNvSpPr txBox="1"/>
          <p:nvPr/>
        </p:nvSpPr>
        <p:spPr>
          <a:xfrm>
            <a:off x="1043492" y="6067313"/>
            <a:ext cx="827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Only if the two vector lines are on shell, the dynamica generates a nonzero residue</a:t>
            </a:r>
          </a:p>
        </p:txBody>
      </p:sp>
    </p:spTree>
    <p:extLst>
      <p:ext uri="{BB962C8B-B14F-4D97-AF65-F5344CB8AC3E}">
        <p14:creationId xmlns:p14="http://schemas.microsoft.com/office/powerpoint/2010/main" val="1845928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F420AF-111A-2794-5E7A-576585FBEF3B}"/>
              </a:ext>
            </a:extLst>
          </p:cNvPr>
          <p:cNvSpPr txBox="1"/>
          <p:nvPr/>
        </p:nvSpPr>
        <p:spPr>
          <a:xfrm>
            <a:off x="1979408" y="1936376"/>
            <a:ext cx="6740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CONCLUSIONS </a:t>
            </a:r>
          </a:p>
          <a:p>
            <a:endParaRPr lang="en-IT" dirty="0"/>
          </a:p>
          <a:p>
            <a:r>
              <a:rPr lang="en-IT" dirty="0"/>
              <a:t>CFT in momentum space. </a:t>
            </a:r>
            <a:r>
              <a:rPr lang="en-GB" dirty="0"/>
              <a:t>P</a:t>
            </a:r>
            <a:r>
              <a:rPr lang="en-IT" dirty="0"/>
              <a:t>rovides a consistent framework for the </a:t>
            </a:r>
          </a:p>
          <a:p>
            <a:r>
              <a:rPr lang="en-GB" dirty="0"/>
              <a:t>a</a:t>
            </a:r>
            <a:r>
              <a:rPr lang="en-IT" dirty="0"/>
              <a:t>nalysis of anomaly correlators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4F59E-3C66-53FF-D0D8-7A6D19DAE997}"/>
              </a:ext>
            </a:extLst>
          </p:cNvPr>
          <p:cNvSpPr txBox="1"/>
          <p:nvPr/>
        </p:nvSpPr>
        <p:spPr>
          <a:xfrm>
            <a:off x="1979408" y="3603812"/>
            <a:ext cx="7125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Axion-like interactions need a mechanism of vacuum misalignment to </a:t>
            </a:r>
          </a:p>
          <a:p>
            <a:r>
              <a:rPr lang="en-GB" dirty="0"/>
              <a:t>b</a:t>
            </a:r>
            <a:r>
              <a:rPr lang="en-IT"/>
              <a:t>e </a:t>
            </a:r>
            <a:r>
              <a:rPr lang="en-IT" dirty="0"/>
              <a:t>defined as asymptotic states</a:t>
            </a:r>
          </a:p>
          <a:p>
            <a:endParaRPr lang="en-IT" dirty="0"/>
          </a:p>
          <a:p>
            <a:r>
              <a:rPr lang="en-IT" dirty="0"/>
              <a:t>Na</a:t>
            </a:r>
            <a:r>
              <a:rPr lang="en-GB" dirty="0" err="1"/>
              <a:t>ï</a:t>
            </a:r>
            <a:r>
              <a:rPr lang="en-IT" dirty="0"/>
              <a:t>ve extensions of Goldstone’s theorem are not justified</a:t>
            </a:r>
          </a:p>
        </p:txBody>
      </p:sp>
    </p:spTree>
    <p:extLst>
      <p:ext uri="{BB962C8B-B14F-4D97-AF65-F5344CB8AC3E}">
        <p14:creationId xmlns:p14="http://schemas.microsoft.com/office/powerpoint/2010/main" val="109211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9E572B-97BE-8CB0-D088-4A7E54F1AE28}"/>
              </a:ext>
            </a:extLst>
          </p:cNvPr>
          <p:cNvSpPr txBox="1"/>
          <p:nvPr/>
        </p:nvSpPr>
        <p:spPr>
          <a:xfrm>
            <a:off x="14481" y="2131343"/>
            <a:ext cx="6979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FF0000"/>
                </a:solidFill>
              </a:rPr>
              <a:t>Solving the Conformal Constraints from scalar correlators in CFT </a:t>
            </a:r>
          </a:p>
          <a:p>
            <a:r>
              <a:rPr lang="en-IT" b="1" dirty="0">
                <a:solidFill>
                  <a:srgbClr val="FF0000"/>
                </a:solidFill>
              </a:rPr>
              <a:t>in momentum space </a:t>
            </a:r>
          </a:p>
          <a:p>
            <a:endParaRPr lang="en-IT" dirty="0"/>
          </a:p>
          <a:p>
            <a:r>
              <a:rPr lang="en-IT" b="1" dirty="0"/>
              <a:t>Delle Rose, Mottola, Serino, CC 2013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96D78-7254-9FE3-CE7B-5E97ED1C398B}"/>
              </a:ext>
            </a:extLst>
          </p:cNvPr>
          <p:cNvSpPr txBox="1"/>
          <p:nvPr/>
        </p:nvSpPr>
        <p:spPr>
          <a:xfrm>
            <a:off x="863616" y="326987"/>
            <a:ext cx="36207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</a:t>
            </a:r>
            <a:r>
              <a:rPr lang="en-IT" b="1" dirty="0">
                <a:solidFill>
                  <a:srgbClr val="FF0000"/>
                </a:solidFill>
              </a:rPr>
              <a:t>erturbative analysis of  AVV,  TJJ </a:t>
            </a:r>
          </a:p>
          <a:p>
            <a:endParaRPr lang="en-IT" dirty="0"/>
          </a:p>
          <a:p>
            <a:r>
              <a:rPr lang="en-IT" b="1" dirty="0"/>
              <a:t>M. Giannotti, E. Mottola</a:t>
            </a:r>
          </a:p>
          <a:p>
            <a:endParaRPr lang="en-IT" dirty="0"/>
          </a:p>
          <a:p>
            <a:r>
              <a:rPr lang="en-IT" b="1" dirty="0"/>
              <a:t>Armillis, Delle Rose, CC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5FD14B-EFA4-92EA-1050-747F83A39534}"/>
              </a:ext>
            </a:extLst>
          </p:cNvPr>
          <p:cNvSpPr txBox="1"/>
          <p:nvPr/>
        </p:nvSpPr>
        <p:spPr>
          <a:xfrm>
            <a:off x="7777659" y="2092735"/>
            <a:ext cx="4017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FF0000"/>
                </a:solidFill>
              </a:rPr>
              <a:t>General CFT for tensor correlators </a:t>
            </a:r>
          </a:p>
          <a:p>
            <a:r>
              <a:rPr lang="en-IT" b="1" dirty="0"/>
              <a:t>Bzowski, McFadden, Skenderis, 2013</a:t>
            </a:r>
          </a:p>
          <a:p>
            <a:endParaRPr lang="en-IT" b="1" dirty="0"/>
          </a:p>
          <a:p>
            <a:r>
              <a:rPr lang="en-GB" dirty="0"/>
              <a:t>F</a:t>
            </a:r>
            <a:r>
              <a:rPr lang="en-IT" dirty="0"/>
              <a:t>ormulation of general methods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4F5A6F-01A3-D499-38D0-83BCADB92DF6}"/>
              </a:ext>
            </a:extLst>
          </p:cNvPr>
          <p:cNvSpPr txBox="1"/>
          <p:nvPr/>
        </p:nvSpPr>
        <p:spPr>
          <a:xfrm>
            <a:off x="863616" y="4787819"/>
            <a:ext cx="4386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</a:t>
            </a:r>
            <a:r>
              <a:rPr lang="en-IT" b="1" dirty="0">
                <a:solidFill>
                  <a:srgbClr val="FF0000"/>
                </a:solidFill>
              </a:rPr>
              <a:t>arity odd sectors + anomalies from CFT</a:t>
            </a:r>
          </a:p>
          <a:p>
            <a:endParaRPr lang="en-IT" dirty="0"/>
          </a:p>
          <a:p>
            <a:r>
              <a:rPr lang="en-IT" dirty="0"/>
              <a:t>   </a:t>
            </a:r>
            <a:r>
              <a:rPr lang="en-IT" b="1" dirty="0"/>
              <a:t>Lionetti, Maglio, CC</a:t>
            </a:r>
            <a:r>
              <a:rPr lang="en-IT" dirty="0"/>
              <a:t>, 2023, 2024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DA3E6F-ACAB-A44B-D8D9-A96548DD965A}"/>
              </a:ext>
            </a:extLst>
          </p:cNvPr>
          <p:cNvSpPr txBox="1"/>
          <p:nvPr/>
        </p:nvSpPr>
        <p:spPr>
          <a:xfrm>
            <a:off x="5810321" y="4971819"/>
            <a:ext cx="247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FF0000"/>
                </a:solidFill>
              </a:rPr>
              <a:t>AVV, AAA,   ATT,  CS TT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4A1236-2522-0978-BAF9-804E0CD56405}"/>
              </a:ext>
            </a:extLst>
          </p:cNvPr>
          <p:cNvSpPr txBox="1"/>
          <p:nvPr/>
        </p:nvSpPr>
        <p:spPr>
          <a:xfrm>
            <a:off x="1453649" y="4387915"/>
            <a:ext cx="379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Method generalized more recently 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82DDCD-FC45-890D-A02E-3BEDF8E0996C}"/>
              </a:ext>
            </a:extLst>
          </p:cNvPr>
          <p:cNvSpPr txBox="1"/>
          <p:nvPr/>
        </p:nvSpPr>
        <p:spPr>
          <a:xfrm>
            <a:off x="1513780" y="5787698"/>
            <a:ext cx="709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Demonstration of off-shell sum rules in QED  (M. Giannotti E. Mottola)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F412CE-5591-8A6D-55A8-0B74D5DB66C0}"/>
              </a:ext>
            </a:extLst>
          </p:cNvPr>
          <p:cNvSpPr txBox="1"/>
          <p:nvPr/>
        </p:nvSpPr>
        <p:spPr>
          <a:xfrm>
            <a:off x="1289867" y="6315176"/>
            <a:ext cx="7060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FF0000"/>
                </a:solidFill>
              </a:rPr>
              <a:t>Nonabelian extensions to QCD</a:t>
            </a:r>
            <a:r>
              <a:rPr lang="en-IT" dirty="0"/>
              <a:t>,  </a:t>
            </a:r>
            <a:r>
              <a:rPr lang="en-IT" b="1" dirty="0"/>
              <a:t>Lionetti, Melle, Torcellini</a:t>
            </a:r>
            <a:r>
              <a:rPr lang="en-IT" dirty="0"/>
              <a:t>, 2025 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3C723-1D5F-048F-3F1F-89CBB5DAC96E}"/>
              </a:ext>
            </a:extLst>
          </p:cNvPr>
          <p:cNvSpPr txBox="1"/>
          <p:nvPr/>
        </p:nvSpPr>
        <p:spPr>
          <a:xfrm>
            <a:off x="8350326" y="6315176"/>
            <a:ext cx="3981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</a:t>
            </a:r>
            <a:r>
              <a:rPr lang="en-IT" b="1" dirty="0"/>
              <a:t>pplications to Gravit. Form Factors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28DB2B-5EE0-24E4-1F27-35B4448DEC9F}"/>
              </a:ext>
            </a:extLst>
          </p:cNvPr>
          <p:cNvSpPr txBox="1"/>
          <p:nvPr/>
        </p:nvSpPr>
        <p:spPr>
          <a:xfrm>
            <a:off x="4812692" y="3343832"/>
            <a:ext cx="2457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Parity even sector </a:t>
            </a:r>
          </a:p>
          <a:p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en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eviewed in </a:t>
            </a:r>
          </a:p>
          <a:p>
            <a:r>
              <a:rPr lang="en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Maglio, CC, Phys. Rep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34B4A4-45EF-99B6-5CC9-C02DCFA3C931}"/>
              </a:ext>
            </a:extLst>
          </p:cNvPr>
          <p:cNvSpPr txBox="1"/>
          <p:nvPr/>
        </p:nvSpPr>
        <p:spPr>
          <a:xfrm>
            <a:off x="4937760" y="18072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8DA7A2-FC30-070E-F78E-7204EEA8D10F}"/>
              </a:ext>
            </a:extLst>
          </p:cNvPr>
          <p:cNvSpPr txBox="1"/>
          <p:nvPr/>
        </p:nvSpPr>
        <p:spPr>
          <a:xfrm>
            <a:off x="8477026" y="3399416"/>
            <a:ext cx="218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(conformal anomaly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875538-844E-752A-4840-CF7DDAFB5031}"/>
              </a:ext>
            </a:extLst>
          </p:cNvPr>
          <p:cNvSpPr txBox="1"/>
          <p:nvPr/>
        </p:nvSpPr>
        <p:spPr>
          <a:xfrm>
            <a:off x="6207162" y="408791"/>
            <a:ext cx="400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TJJ appears inn the conformal anomaly</a:t>
            </a:r>
          </a:p>
        </p:txBody>
      </p:sp>
    </p:spTree>
    <p:extLst>
      <p:ext uri="{BB962C8B-B14F-4D97-AF65-F5344CB8AC3E}">
        <p14:creationId xmlns:p14="http://schemas.microsoft.com/office/powerpoint/2010/main" val="170275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ematical equation with a line&#10;&#10;AI-generated content may be incorrect.">
            <a:extLst>
              <a:ext uri="{FF2B5EF4-FFF2-40B4-BE49-F238E27FC236}">
                <a16:creationId xmlns:a16="http://schemas.microsoft.com/office/drawing/2014/main" id="{CDEC2897-3B12-B4DB-9CC6-25AEF5C90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610" y="630144"/>
            <a:ext cx="7772400" cy="980198"/>
          </a:xfrm>
          <a:prstGeom prst="rect">
            <a:avLst/>
          </a:prstGeom>
        </p:spPr>
      </p:pic>
      <p:pic>
        <p:nvPicPr>
          <p:cNvPr id="7" name="Picture 6" descr="A mathematical equations and formulas&#10;&#10;AI-generated content may be incorrect.">
            <a:extLst>
              <a:ext uri="{FF2B5EF4-FFF2-40B4-BE49-F238E27FC236}">
                <a16:creationId xmlns:a16="http://schemas.microsoft.com/office/drawing/2014/main" id="{1F0BBBDF-8EB0-069F-BBEA-C273B37EB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38" y="1518503"/>
            <a:ext cx="4089400" cy="1625600"/>
          </a:xfrm>
          <a:prstGeom prst="rect">
            <a:avLst/>
          </a:prstGeom>
        </p:spPr>
      </p:pic>
      <p:pic>
        <p:nvPicPr>
          <p:cNvPr id="9" name="Picture 8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C3EDEA0-69EB-BCF3-6206-DFB5883A0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600" y="2003164"/>
            <a:ext cx="6375400" cy="952500"/>
          </a:xfrm>
          <a:prstGeom prst="rect">
            <a:avLst/>
          </a:prstGeom>
        </p:spPr>
      </p:pic>
      <p:pic>
        <p:nvPicPr>
          <p:cNvPr id="11" name="Picture 10" descr="A math equations with numbers and symbols&#10;&#10;AI-generated content may be incorrect.">
            <a:extLst>
              <a:ext uri="{FF2B5EF4-FFF2-40B4-BE49-F238E27FC236}">
                <a16:creationId xmlns:a16="http://schemas.microsoft.com/office/drawing/2014/main" id="{9C9B9504-AEA0-905D-E1B1-634EB4547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1405" y="3723122"/>
            <a:ext cx="5156200" cy="1790700"/>
          </a:xfrm>
          <a:prstGeom prst="rect">
            <a:avLst/>
          </a:prstGeom>
        </p:spPr>
      </p:pic>
      <p:pic>
        <p:nvPicPr>
          <p:cNvPr id="13" name="Picture 12" descr="A mathematical equation with numbers and symbols&#10;&#10;AI-generated content may be incorrect.">
            <a:extLst>
              <a:ext uri="{FF2B5EF4-FFF2-40B4-BE49-F238E27FC236}">
                <a16:creationId xmlns:a16="http://schemas.microsoft.com/office/drawing/2014/main" id="{8C12BE46-8C35-7ED1-DD73-FE36F27629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52263"/>
            <a:ext cx="6159500" cy="2070100"/>
          </a:xfrm>
          <a:prstGeom prst="rect">
            <a:avLst/>
          </a:prstGeom>
        </p:spPr>
      </p:pic>
      <p:pic>
        <p:nvPicPr>
          <p:cNvPr id="15" name="Picture 1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89297E4D-9F80-D642-0BBC-CB7D98A87A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65" y="5122363"/>
            <a:ext cx="3069328" cy="1639037"/>
          </a:xfrm>
          <a:prstGeom prst="rect">
            <a:avLst/>
          </a:prstGeom>
        </p:spPr>
      </p:pic>
      <p:pic>
        <p:nvPicPr>
          <p:cNvPr id="17" name="Picture 16" descr="A diagram of a triangle with a triangle and lines&#10;&#10;AI-generated content may be incorrect.">
            <a:extLst>
              <a:ext uri="{FF2B5EF4-FFF2-40B4-BE49-F238E27FC236}">
                <a16:creationId xmlns:a16="http://schemas.microsoft.com/office/drawing/2014/main" id="{EC528764-2271-AEDF-F4EE-DD195E2B49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3144" y="5322012"/>
            <a:ext cx="5056169" cy="134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7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th equation&#10;&#10;AI-generated content may be incorrect.">
            <a:extLst>
              <a:ext uri="{FF2B5EF4-FFF2-40B4-BE49-F238E27FC236}">
                <a16:creationId xmlns:a16="http://schemas.microsoft.com/office/drawing/2014/main" id="{076331BD-2025-B25D-D833-546CFA1A4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415" y="1299060"/>
            <a:ext cx="7772400" cy="1048958"/>
          </a:xfrm>
          <a:prstGeom prst="rect">
            <a:avLst/>
          </a:prstGeom>
        </p:spPr>
      </p:pic>
      <p:pic>
        <p:nvPicPr>
          <p:cNvPr id="7" name="Picture 6" descr="A group of math equations&#10;&#10;AI-generated content may be incorrect.">
            <a:extLst>
              <a:ext uri="{FF2B5EF4-FFF2-40B4-BE49-F238E27FC236}">
                <a16:creationId xmlns:a16="http://schemas.microsoft.com/office/drawing/2014/main" id="{65A5B46E-FA26-3DBC-6216-9BF7EF683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294" y="3017956"/>
            <a:ext cx="7607300" cy="215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0EE21F-6EBD-6B4E-56A5-94D72A9EEBFB}"/>
              </a:ext>
            </a:extLst>
          </p:cNvPr>
          <p:cNvSpPr txBox="1"/>
          <p:nvPr/>
        </p:nvSpPr>
        <p:spPr>
          <a:xfrm>
            <a:off x="2815294" y="5425560"/>
            <a:ext cx="7890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IT" dirty="0"/>
              <a:t>hese interactions are finite as far as we impose Ward identities. </a:t>
            </a:r>
          </a:p>
          <a:p>
            <a:r>
              <a:rPr lang="en-IT" dirty="0"/>
              <a:t>Question: can we costruct these interactions directly from the Ward identites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307DAD-097B-9533-9C8A-2D5CB7CCA07E}"/>
              </a:ext>
            </a:extLst>
          </p:cNvPr>
          <p:cNvSpPr txBox="1"/>
          <p:nvPr/>
        </p:nvSpPr>
        <p:spPr>
          <a:xfrm>
            <a:off x="1538344" y="484094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Rosenberg (1963)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C00A73-1371-1BDC-9932-1F0DB4285B27}"/>
              </a:ext>
            </a:extLst>
          </p:cNvPr>
          <p:cNvSpPr txBox="1"/>
          <p:nvPr/>
        </p:nvSpPr>
        <p:spPr>
          <a:xfrm>
            <a:off x="1936376" y="2624866"/>
            <a:ext cx="262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Ward identities are local </a:t>
            </a:r>
          </a:p>
        </p:txBody>
      </p:sp>
    </p:spTree>
    <p:extLst>
      <p:ext uri="{BB962C8B-B14F-4D97-AF65-F5344CB8AC3E}">
        <p14:creationId xmlns:p14="http://schemas.microsoft.com/office/powerpoint/2010/main" val="216706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6F738F-70CF-A0BD-5B46-D17EABF28456}"/>
              </a:ext>
            </a:extLst>
          </p:cNvPr>
          <p:cNvSpPr txBox="1"/>
          <p:nvPr/>
        </p:nvSpPr>
        <p:spPr>
          <a:xfrm>
            <a:off x="1906390" y="419550"/>
            <a:ext cx="83792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 </a:t>
            </a:r>
          </a:p>
          <a:p>
            <a:endParaRPr lang="en-IT" dirty="0"/>
          </a:p>
          <a:p>
            <a:r>
              <a:rPr lang="en-IT" dirty="0"/>
              <a:t>The W</a:t>
            </a:r>
            <a:r>
              <a:rPr lang="en-GB" dirty="0"/>
              <a:t>I</a:t>
            </a:r>
            <a:r>
              <a:rPr lang="en-IT" dirty="0"/>
              <a:t>s are sufficient to remove the divergences, </a:t>
            </a:r>
          </a:p>
          <a:p>
            <a:r>
              <a:rPr lang="en-GB" dirty="0"/>
              <a:t>b</a:t>
            </a:r>
            <a:r>
              <a:rPr lang="en-IT" dirty="0"/>
              <a:t>ut we need something extra if we want to construct these interactions completely </a:t>
            </a:r>
          </a:p>
          <a:p>
            <a:endParaRPr lang="en-IT" dirty="0"/>
          </a:p>
          <a:p>
            <a:r>
              <a:rPr lang="en-IT" dirty="0"/>
              <a:t>This “something extra”   is Conformal Symmetry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298529-CB45-95B1-3262-B6C4D04B02FC}"/>
              </a:ext>
            </a:extLst>
          </p:cNvPr>
          <p:cNvSpPr txBox="1"/>
          <p:nvPr/>
        </p:nvSpPr>
        <p:spPr>
          <a:xfrm>
            <a:off x="2022065" y="2604327"/>
            <a:ext cx="7717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A similar type of analysis can be performed for chiral gravitational anomalies </a:t>
            </a:r>
          </a:p>
        </p:txBody>
      </p:sp>
      <p:pic>
        <p:nvPicPr>
          <p:cNvPr id="7" name="Picture 6" descr="A diagram of a circle with lines and arrows&#10;&#10;AI-generated content may be incorrect.">
            <a:extLst>
              <a:ext uri="{FF2B5EF4-FFF2-40B4-BE49-F238E27FC236}">
                <a16:creationId xmlns:a16="http://schemas.microsoft.com/office/drawing/2014/main" id="{51B8FBF6-5FFD-9E16-E890-E6450AF4E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48" y="3429000"/>
            <a:ext cx="6633758" cy="2544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C77948-61B7-A120-20C1-A15E9858CCAA}"/>
              </a:ext>
            </a:extLst>
          </p:cNvPr>
          <p:cNvSpPr txBox="1"/>
          <p:nvPr/>
        </p:nvSpPr>
        <p:spPr>
          <a:xfrm>
            <a:off x="8455511" y="3926541"/>
            <a:ext cx="2670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Lionetti, Maglio, CC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753F6D-3647-AF04-A046-278D6292FE6B}"/>
              </a:ext>
            </a:extLst>
          </p:cNvPr>
          <p:cNvSpPr txBox="1"/>
          <p:nvPr/>
        </p:nvSpPr>
        <p:spPr>
          <a:xfrm>
            <a:off x="8799755" y="5002306"/>
            <a:ext cx="53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ATT</a:t>
            </a:r>
          </a:p>
        </p:txBody>
      </p:sp>
    </p:spTree>
    <p:extLst>
      <p:ext uri="{BB962C8B-B14F-4D97-AF65-F5344CB8AC3E}">
        <p14:creationId xmlns:p14="http://schemas.microsoft.com/office/powerpoint/2010/main" val="1066360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202DDC-46AB-C1AB-CDC1-4BC42D89E5E1}"/>
              </a:ext>
            </a:extLst>
          </p:cNvPr>
          <p:cNvSpPr txBox="1"/>
          <p:nvPr/>
        </p:nvSpPr>
        <p:spPr>
          <a:xfrm>
            <a:off x="763793" y="365760"/>
            <a:ext cx="239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Conformal Anomalies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7C4BC9-B5E6-4620-6340-0FAB65CF2772}"/>
              </a:ext>
            </a:extLst>
          </p:cNvPr>
          <p:cNvSpPr txBox="1"/>
          <p:nvPr/>
        </p:nvSpPr>
        <p:spPr>
          <a:xfrm>
            <a:off x="4916245" y="365760"/>
            <a:ext cx="44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TJJ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06AF24-1F75-09A6-E0CC-3E78AD21F725}"/>
              </a:ext>
            </a:extLst>
          </p:cNvPr>
          <p:cNvSpPr txBox="1"/>
          <p:nvPr/>
        </p:nvSpPr>
        <p:spPr>
          <a:xfrm>
            <a:off x="626256" y="1075765"/>
            <a:ext cx="3012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M. Gannotti, E. Mottola </a:t>
            </a:r>
          </a:p>
          <a:p>
            <a:endParaRPr lang="en-IT" dirty="0"/>
          </a:p>
          <a:p>
            <a:r>
              <a:rPr lang="en-IT" dirty="0"/>
              <a:t>R. Armillis, L. Delle Rose, CC</a:t>
            </a:r>
          </a:p>
        </p:txBody>
      </p:sp>
      <p:pic>
        <p:nvPicPr>
          <p:cNvPr id="8" name="Picture 7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3209DA49-419B-CE75-3FD1-ED50E0CB1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750" y="1075765"/>
            <a:ext cx="7289800" cy="1752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47F4E1-E985-C027-B6AB-21F32F8ADE00}"/>
              </a:ext>
            </a:extLst>
          </p:cNvPr>
          <p:cNvSpPr txBox="1"/>
          <p:nvPr/>
        </p:nvSpPr>
        <p:spPr>
          <a:xfrm>
            <a:off x="742278" y="3818965"/>
            <a:ext cx="1436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AVV   (J_5 JJ)</a:t>
            </a:r>
          </a:p>
          <a:p>
            <a:r>
              <a:rPr lang="en-IT" dirty="0"/>
              <a:t>A T T  (J_5,TT)</a:t>
            </a:r>
          </a:p>
          <a:p>
            <a:endParaRPr lang="en-I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BE77A5-2D23-1C86-6260-808C1BC3E12C}"/>
              </a:ext>
            </a:extLst>
          </p:cNvPr>
          <p:cNvSpPr txBox="1"/>
          <p:nvPr/>
        </p:nvSpPr>
        <p:spPr>
          <a:xfrm>
            <a:off x="4141693" y="3818965"/>
            <a:ext cx="5862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</a:t>
            </a:r>
            <a:r>
              <a:rPr lang="en-IT" dirty="0"/>
              <a:t>ossible role in the conformal phase of the early universe </a:t>
            </a:r>
          </a:p>
          <a:p>
            <a:r>
              <a:rPr lang="en-IT" dirty="0"/>
              <a:t>T</a:t>
            </a:r>
            <a:r>
              <a:rPr lang="en-GB" dirty="0"/>
              <a:t>o</a:t>
            </a:r>
            <a:r>
              <a:rPr lang="en-IT" dirty="0"/>
              <a:t>pological materials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7D6ED-FF67-3586-3858-8216F6DFCB26}"/>
              </a:ext>
            </a:extLst>
          </p:cNvPr>
          <p:cNvSpPr txBox="1"/>
          <p:nvPr/>
        </p:nvSpPr>
        <p:spPr>
          <a:xfrm>
            <a:off x="839097" y="4937759"/>
            <a:ext cx="7116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Thermal transport, geometry, and anomalies</a:t>
            </a:r>
            <a:endParaRPr lang="en-GB" dirty="0"/>
          </a:p>
          <a:p>
            <a:r>
              <a:rPr lang="en-GB" dirty="0"/>
              <a:t>M. </a:t>
            </a:r>
            <a:r>
              <a:rPr lang="en-GB" dirty="0" err="1"/>
              <a:t>Chernodub</a:t>
            </a:r>
            <a:r>
              <a:rPr lang="en-GB" dirty="0"/>
              <a:t>, Y. Ferreiros, A. </a:t>
            </a:r>
            <a:r>
              <a:rPr lang="en-GB" dirty="0" err="1"/>
              <a:t>Grushin</a:t>
            </a:r>
            <a:r>
              <a:rPr lang="en-GB" dirty="0"/>
              <a:t>, K. Landsteiner, M. </a:t>
            </a:r>
            <a:r>
              <a:rPr lang="en-GB" dirty="0" err="1"/>
              <a:t>Vozmediano</a:t>
            </a:r>
            <a:endParaRPr lang="en-IT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6E695A-692C-603F-A135-B61F2794577A}"/>
              </a:ext>
            </a:extLst>
          </p:cNvPr>
          <p:cNvSpPr txBox="1"/>
          <p:nvPr/>
        </p:nvSpPr>
        <p:spPr>
          <a:xfrm>
            <a:off x="973358" y="5871887"/>
            <a:ext cx="6099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-apple-system"/>
              </a:rPr>
              <a:t> </a:t>
            </a:r>
            <a:r>
              <a:rPr lang="en-GB" b="0" i="1" dirty="0" err="1">
                <a:effectLst/>
                <a:latin typeface="-apple-system"/>
              </a:rPr>
              <a:t>Phys.Rept</a:t>
            </a:r>
            <a:r>
              <a:rPr lang="en-GB" b="0" i="1" dirty="0">
                <a:effectLst/>
                <a:latin typeface="-apple-system"/>
              </a:rPr>
              <a:t>.</a:t>
            </a:r>
            <a:r>
              <a:rPr lang="en-GB" b="0" i="0" dirty="0">
                <a:effectLst/>
                <a:latin typeface="-apple-system"/>
              </a:rPr>
              <a:t> 977 (2022) </a:t>
            </a:r>
          </a:p>
        </p:txBody>
      </p:sp>
    </p:spTree>
    <p:extLst>
      <p:ext uri="{BB962C8B-B14F-4D97-AF65-F5344CB8AC3E}">
        <p14:creationId xmlns:p14="http://schemas.microsoft.com/office/powerpoint/2010/main" val="290282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B37CEA-A597-AA85-9A37-F97AF0C90835}"/>
              </a:ext>
            </a:extLst>
          </p:cNvPr>
          <p:cNvSpPr txBox="1"/>
          <p:nvPr/>
        </p:nvSpPr>
        <p:spPr>
          <a:xfrm>
            <a:off x="645460" y="258183"/>
            <a:ext cx="6550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/>
              <a:t>CFT in momentum space</a:t>
            </a:r>
          </a:p>
          <a:p>
            <a:endParaRPr lang="en-IT" dirty="0"/>
          </a:p>
          <a:p>
            <a:r>
              <a:rPr lang="en-IT" dirty="0"/>
              <a:t>Parity-even  Tensor Correlator.   (Conformal anomaly correlators)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C8AB38-F3A0-25C6-6144-E371FE3DF9A3}"/>
              </a:ext>
            </a:extLst>
          </p:cNvPr>
          <p:cNvSpPr txBox="1"/>
          <p:nvPr/>
        </p:nvSpPr>
        <p:spPr>
          <a:xfrm>
            <a:off x="1172584" y="1301675"/>
            <a:ext cx="10912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Bzowski, McFadden Skenderis (2013 and sequel)      </a:t>
            </a:r>
            <a:r>
              <a:rPr lang="en-IT" b="1" dirty="0">
                <a:solidFill>
                  <a:srgbClr val="FF0000"/>
                </a:solidFill>
              </a:rPr>
              <a:t>general methods for the analsysis of 3 point functions </a:t>
            </a:r>
          </a:p>
          <a:p>
            <a:r>
              <a:rPr lang="en-GB" b="1" dirty="0">
                <a:solidFill>
                  <a:srgbClr val="FF0000"/>
                </a:solidFill>
              </a:rPr>
              <a:t>o</a:t>
            </a:r>
            <a:r>
              <a:rPr lang="en-IT" b="1" dirty="0">
                <a:solidFill>
                  <a:srgbClr val="FF0000"/>
                </a:solidFill>
              </a:rPr>
              <a:t>f scalars. Developed the renormalization of the solution, in a completely independent fascion </a:t>
            </a:r>
          </a:p>
          <a:p>
            <a:r>
              <a:rPr lang="en-IT" b="1" dirty="0">
                <a:solidFill>
                  <a:srgbClr val="FF0000"/>
                </a:solidFill>
              </a:rPr>
              <a:t>(no reference to field theory realization)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65085C-28D2-C5D8-43B0-7B15E018AC4C}"/>
              </a:ext>
            </a:extLst>
          </p:cNvPr>
          <p:cNvSpPr txBox="1"/>
          <p:nvPr/>
        </p:nvSpPr>
        <p:spPr>
          <a:xfrm>
            <a:off x="645459" y="3021554"/>
            <a:ext cx="10363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/>
              <a:t>For correlators involving  TJJ, TTT (conformal anomaly), the method can be equivalently formulated </a:t>
            </a:r>
          </a:p>
          <a:p>
            <a:r>
              <a:rPr lang="en-GB" b="1" dirty="0"/>
              <a:t>i</a:t>
            </a:r>
            <a:r>
              <a:rPr lang="en-IT" b="1" dirty="0"/>
              <a:t>n generic free field theories</a:t>
            </a:r>
            <a:r>
              <a:rPr lang="en-IT" dirty="0"/>
              <a:t>,   (Maglio, CC)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A05E86-EBAD-F129-C93F-4B8E46A28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9" y="3784874"/>
            <a:ext cx="7772400" cy="735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FC76AA-25F7-3007-DF04-253BBE64E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59" y="4753916"/>
            <a:ext cx="7772400" cy="7652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5FF04C-A973-F5E1-CE61-3BE460534E92}"/>
              </a:ext>
            </a:extLst>
          </p:cNvPr>
          <p:cNvSpPr txBox="1"/>
          <p:nvPr/>
        </p:nvSpPr>
        <p:spPr>
          <a:xfrm>
            <a:off x="9638852" y="451821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282972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11023</TotalTime>
  <Words>1143</Words>
  <Application>Microsoft Macintosh PowerPoint</Application>
  <PresentationFormat>Widescreen</PresentationFormat>
  <Paragraphs>173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-apple-system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Claudio Coriano</dc:creator>
  <cp:lastModifiedBy>Claudio Coriano</cp:lastModifiedBy>
  <cp:revision>19</cp:revision>
  <cp:lastPrinted>2025-06-27T14:08:37Z</cp:lastPrinted>
  <dcterms:created xsi:type="dcterms:W3CDTF">2025-06-19T22:37:25Z</dcterms:created>
  <dcterms:modified xsi:type="dcterms:W3CDTF">2025-06-27T14:22:12Z</dcterms:modified>
</cp:coreProperties>
</file>