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8" r:id="rId2"/>
    <p:sldId id="424" r:id="rId3"/>
    <p:sldId id="1245" r:id="rId4"/>
    <p:sldId id="1221" r:id="rId5"/>
    <p:sldId id="936" r:id="rId6"/>
    <p:sldId id="408" r:id="rId7"/>
    <p:sldId id="1248" r:id="rId8"/>
    <p:sldId id="373" r:id="rId9"/>
    <p:sldId id="374" r:id="rId10"/>
    <p:sldId id="422" r:id="rId11"/>
    <p:sldId id="423" r:id="rId12"/>
    <p:sldId id="407" r:id="rId13"/>
    <p:sldId id="416" r:id="rId14"/>
    <p:sldId id="1246" r:id="rId15"/>
    <p:sldId id="370" r:id="rId16"/>
    <p:sldId id="376" r:id="rId17"/>
    <p:sldId id="421" r:id="rId18"/>
    <p:sldId id="418" r:id="rId19"/>
    <p:sldId id="419" r:id="rId20"/>
    <p:sldId id="420" r:id="rId21"/>
    <p:sldId id="371" r:id="rId22"/>
    <p:sldId id="402" r:id="rId23"/>
    <p:sldId id="1249" r:id="rId24"/>
    <p:sldId id="378" r:id="rId25"/>
    <p:sldId id="379" r:id="rId26"/>
    <p:sldId id="372" r:id="rId27"/>
    <p:sldId id="1244" r:id="rId28"/>
    <p:sldId id="380" r:id="rId29"/>
    <p:sldId id="409" r:id="rId30"/>
    <p:sldId id="381" r:id="rId31"/>
    <p:sldId id="382" r:id="rId32"/>
    <p:sldId id="410" r:id="rId33"/>
    <p:sldId id="411" r:id="rId34"/>
    <p:sldId id="414" r:id="rId35"/>
    <p:sldId id="384" r:id="rId36"/>
    <p:sldId id="386" r:id="rId37"/>
    <p:sldId id="412" r:id="rId38"/>
    <p:sldId id="387" r:id="rId39"/>
    <p:sldId id="396" r:id="rId40"/>
    <p:sldId id="397" r:id="rId41"/>
    <p:sldId id="398" r:id="rId42"/>
    <p:sldId id="399" r:id="rId43"/>
    <p:sldId id="390" r:id="rId44"/>
    <p:sldId id="391" r:id="rId45"/>
    <p:sldId id="358" r:id="rId46"/>
    <p:sldId id="401" r:id="rId47"/>
    <p:sldId id="344" r:id="rId48"/>
    <p:sldId id="388" r:id="rId49"/>
    <p:sldId id="316" r:id="rId50"/>
    <p:sldId id="31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BD7"/>
    <a:srgbClr val="FF8989"/>
    <a:srgbClr val="FF9797"/>
    <a:srgbClr val="FF0000"/>
    <a:srgbClr val="8F45C7"/>
    <a:srgbClr val="FF5757"/>
    <a:srgbClr val="FFFFFF"/>
    <a:srgbClr val="FF7575"/>
    <a:srgbClr val="F36139"/>
    <a:srgbClr val="5BD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2" autoAdjust="0"/>
    <p:restoredTop sz="92346" autoAdjust="0"/>
  </p:normalViewPr>
  <p:slideViewPr>
    <p:cSldViewPr>
      <p:cViewPr varScale="1">
        <p:scale>
          <a:sx n="59" d="100"/>
          <a:sy n="59" d="100"/>
        </p:scale>
        <p:origin x="780" y="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98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9348F-2B71-435D-A535-1B02EF1DE3DF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A9EC9-7C75-4A84-AEA3-A7D00BFC50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A9EC9-7C75-4A84-AEA3-A7D00BFC50F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0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BAA753-2636-44EA-B33D-86C2E9FCA62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885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A9EC9-7C75-4A84-AEA3-A7D00BFC50F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05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12002-0D55-F4EA-4C93-DBF05BB6A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CAE055-C786-F018-3FAC-5ABC14228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5E09D9-3A60-5FC5-E46A-6B1CB3BA3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16CE56-6216-6B75-664D-118A82D5E3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C45DD-6B87-4AB2-B576-3E66D5A3FB4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72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A9EC9-7C75-4A84-AEA3-A7D00BFC50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69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A9EC9-7C75-4A84-AEA3-A7D00BFC50F5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81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17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21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159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5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64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69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594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00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92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34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91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74E5-B71E-4BD8-AEB8-4CF0D11AA3B2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646A1-FCF7-4752-96A5-B71381FE6D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7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1615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7619" TargetMode="External"/><Relationship Id="rId2" Type="http://schemas.openxmlformats.org/officeDocument/2006/relationships/hyperlink" Target="https://arxiv.org/abs/1301.683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png"/><Relationship Id="rId3" Type="http://schemas.openxmlformats.org/officeDocument/2006/relationships/tags" Target="../tags/tag6.xml"/><Relationship Id="rId7" Type="http://schemas.openxmlformats.org/officeDocument/2006/relationships/image" Target="../media/image51.emf"/><Relationship Id="rId12" Type="http://schemas.openxmlformats.org/officeDocument/2006/relationships/image" Target="../media/image5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png"/><Relationship Id="rId10" Type="http://schemas.openxmlformats.org/officeDocument/2006/relationships/image" Target="../media/image54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8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6.png"/><Relationship Id="rId3" Type="http://schemas.openxmlformats.org/officeDocument/2006/relationships/tags" Target="../tags/tag11.xml"/><Relationship Id="rId7" Type="http://schemas.openxmlformats.org/officeDocument/2006/relationships/image" Target="../media/image51.emf"/><Relationship Id="rId12" Type="http://schemas.openxmlformats.org/officeDocument/2006/relationships/image" Target="../media/image5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png"/><Relationship Id="rId10" Type="http://schemas.openxmlformats.org/officeDocument/2006/relationships/image" Target="../media/image54.emf"/><Relationship Id="rId4" Type="http://schemas.openxmlformats.org/officeDocument/2006/relationships/tags" Target="../tags/tag12.xml"/><Relationship Id="rId9" Type="http://schemas.openxmlformats.org/officeDocument/2006/relationships/image" Target="../media/image53.emf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image" Target="../media/image1.emf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15.xml"/><Relationship Id="rId7" Type="http://schemas.openxmlformats.org/officeDocument/2006/relationships/image" Target="../media/image6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hep.su/event/607/contributions/390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hyperlink" Target="https://www.nature.com/articles/s41567-020-01062-6" TargetMode="External"/><Relationship Id="rId7" Type="http://schemas.openxmlformats.org/officeDocument/2006/relationships/image" Target="../media/image98.emf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hyperlink" Target="https://www.nature.com/articles/nature26154" TargetMode="External"/><Relationship Id="rId11" Type="http://schemas.openxmlformats.org/officeDocument/2006/relationships/image" Target="../media/image102.emf"/><Relationship Id="rId5" Type="http://schemas.openxmlformats.org/officeDocument/2006/relationships/hyperlink" Target="https://www.nature.com/articles/s41567-020-0906-9" TargetMode="External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10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6.png"/><Relationship Id="rId3" Type="http://schemas.openxmlformats.org/officeDocument/2006/relationships/tags" Target="../tags/tag22.xml"/><Relationship Id="rId7" Type="http://schemas.openxmlformats.org/officeDocument/2006/relationships/image" Target="../media/image51.emf"/><Relationship Id="rId12" Type="http://schemas.openxmlformats.org/officeDocument/2006/relationships/image" Target="../media/image57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png"/><Relationship Id="rId10" Type="http://schemas.openxmlformats.org/officeDocument/2006/relationships/image" Target="../media/image54.emf"/><Relationship Id="rId4" Type="http://schemas.openxmlformats.org/officeDocument/2006/relationships/tags" Target="../tags/tag23.xml"/><Relationship Id="rId9" Type="http://schemas.openxmlformats.org/officeDocument/2006/relationships/image" Target="../media/image53.emf"/><Relationship Id="rId1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26.xml"/><Relationship Id="rId7" Type="http://schemas.openxmlformats.org/officeDocument/2006/relationships/image" Target="../media/image6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15.png"/><Relationship Id="rId18" Type="http://schemas.openxmlformats.org/officeDocument/2006/relationships/image" Target="../media/image120.emf"/><Relationship Id="rId3" Type="http://schemas.openxmlformats.org/officeDocument/2006/relationships/tags" Target="../tags/tag29.xml"/><Relationship Id="rId21" Type="http://schemas.openxmlformats.org/officeDocument/2006/relationships/image" Target="../media/image123.emf"/><Relationship Id="rId7" Type="http://schemas.openxmlformats.org/officeDocument/2006/relationships/tags" Target="../tags/tag33.xml"/><Relationship Id="rId12" Type="http://schemas.openxmlformats.org/officeDocument/2006/relationships/image" Target="../media/image114.png"/><Relationship Id="rId17" Type="http://schemas.openxmlformats.org/officeDocument/2006/relationships/image" Target="../media/image119.emf"/><Relationship Id="rId2" Type="http://schemas.openxmlformats.org/officeDocument/2006/relationships/tags" Target="../tags/tag28.xml"/><Relationship Id="rId16" Type="http://schemas.openxmlformats.org/officeDocument/2006/relationships/image" Target="../media/image118.emf"/><Relationship Id="rId20" Type="http://schemas.openxmlformats.org/officeDocument/2006/relationships/image" Target="../media/image122.emf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113.png"/><Relationship Id="rId5" Type="http://schemas.openxmlformats.org/officeDocument/2006/relationships/tags" Target="../tags/tag31.xml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10" Type="http://schemas.openxmlformats.org/officeDocument/2006/relationships/image" Target="../media/image112.png"/><Relationship Id="rId19" Type="http://schemas.openxmlformats.org/officeDocument/2006/relationships/image" Target="../media/image121.emf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2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image" Target="../media/image133.emf"/><Relationship Id="rId18" Type="http://schemas.openxmlformats.org/officeDocument/2006/relationships/image" Target="../media/image138.emf"/><Relationship Id="rId3" Type="http://schemas.openxmlformats.org/officeDocument/2006/relationships/image" Target="../media/image129.emf"/><Relationship Id="rId7" Type="http://schemas.openxmlformats.org/officeDocument/2006/relationships/image" Target="../media/image118.emf"/><Relationship Id="rId12" Type="http://schemas.openxmlformats.org/officeDocument/2006/relationships/image" Target="../media/image123.emf"/><Relationship Id="rId17" Type="http://schemas.openxmlformats.org/officeDocument/2006/relationships/image" Target="../media/image137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11" Type="http://schemas.openxmlformats.org/officeDocument/2006/relationships/image" Target="../media/image122.emf"/><Relationship Id="rId5" Type="http://schemas.openxmlformats.org/officeDocument/2006/relationships/image" Target="../media/image131.emf"/><Relationship Id="rId15" Type="http://schemas.openxmlformats.org/officeDocument/2006/relationships/image" Target="../media/image135.emf"/><Relationship Id="rId10" Type="http://schemas.openxmlformats.org/officeDocument/2006/relationships/image" Target="../media/image121.emf"/><Relationship Id="rId4" Type="http://schemas.openxmlformats.org/officeDocument/2006/relationships/image" Target="../media/image130.emf"/><Relationship Id="rId9" Type="http://schemas.openxmlformats.org/officeDocument/2006/relationships/image" Target="../media/image120.emf"/><Relationship Id="rId14" Type="http://schemas.openxmlformats.org/officeDocument/2006/relationships/image" Target="../media/image13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40.xml"/><Relationship Id="rId7" Type="http://schemas.openxmlformats.org/officeDocument/2006/relationships/image" Target="../media/image12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emf"/><Relationship Id="rId3" Type="http://schemas.openxmlformats.org/officeDocument/2006/relationships/image" Target="../media/image146.emf"/><Relationship Id="rId7" Type="http://schemas.openxmlformats.org/officeDocument/2006/relationships/image" Target="../media/image150.em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emf"/><Relationship Id="rId10" Type="http://schemas.openxmlformats.org/officeDocument/2006/relationships/image" Target="../media/image153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emf"/><Relationship Id="rId3" Type="http://schemas.openxmlformats.org/officeDocument/2006/relationships/image" Target="../media/image155.emf"/><Relationship Id="rId7" Type="http://schemas.openxmlformats.org/officeDocument/2006/relationships/image" Target="../media/image159.emf"/><Relationship Id="rId12" Type="http://schemas.openxmlformats.org/officeDocument/2006/relationships/image" Target="../media/image164.emf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emf"/><Relationship Id="rId11" Type="http://schemas.openxmlformats.org/officeDocument/2006/relationships/image" Target="../media/image163.emf"/><Relationship Id="rId5" Type="http://schemas.openxmlformats.org/officeDocument/2006/relationships/image" Target="../media/image157.emf"/><Relationship Id="rId10" Type="http://schemas.openxmlformats.org/officeDocument/2006/relationships/image" Target="../media/image162.emf"/><Relationship Id="rId4" Type="http://schemas.openxmlformats.org/officeDocument/2006/relationships/image" Target="../media/image156.emf"/><Relationship Id="rId9" Type="http://schemas.openxmlformats.org/officeDocument/2006/relationships/image" Target="../media/image16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495600" y="692696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highlight>
                  <a:srgbClr val="FFFFFF"/>
                </a:highlight>
                <a:latin typeface="Arial" panose="020B0604020202020204" pitchFamily="34" charset="0"/>
              </a:rPr>
              <a:t>Dirac Kondo effect under magnetic catalysis: </a:t>
            </a:r>
          </a:p>
          <a:p>
            <a:r>
              <a:rPr lang="en-US" altLang="ja-JP" sz="2800" dirty="0">
                <a:highlight>
                  <a:srgbClr val="FFFFFF"/>
                </a:highlight>
                <a:latin typeface="Arial" panose="020B0604020202020204" pitchFamily="34" charset="0"/>
              </a:rPr>
              <a:t>Competition with chiral symmetry breaking</a:t>
            </a:r>
            <a:endParaRPr lang="ja-JP" altLang="ja-JP" sz="4400" i="1" dirty="0">
              <a:solidFill>
                <a:srgbClr val="7030A0"/>
              </a:solidFill>
            </a:endParaRPr>
          </a:p>
        </p:txBody>
      </p:sp>
      <p:sp>
        <p:nvSpPr>
          <p:cNvPr id="2" name="pptTeX_Preamble" descr="\documentclass[12pt]{jarticle}&#10;\pagestyle{empty}&#10;\usepackage{amsmath}&#10;\usepackage{color}&#10;&#10;\usepackage{latexsym}&#10;\usepackage{amsfonts}&#10;\usepackage{amssymb}&#10;\usepackage{amsmath}&#10;\usepackage{bm}&#10;\usepackage{graphicx}&#10;\usepackage{mathrsfs} &#10;&#10;\usepackage{slashed}&#10;&#10;\newcommand{\com}[1]{{\sf\color[rgb]{0,0,1}{#1}}}&#10;\newcommand{\cgd}[1]{{\sf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&#10;\newcommand{\F}{ {\mathscr{F}} }&#10;\newcommand{\G}{ {\mathscr{G}} }&#10;\newcommand{\bB}{{\bm{B}}}&#10;\newcommand{\bE}{{\bm{E}}}&#10;&#10;&#10;\newcommand{\bv}{{\bm{v}}}&#10;\newcommand{\bl}{{\bm{\ell}}}&#10;\newcommand{\para}{{\parallel}}&#10;" hidden="1"/>
          <p:cNvSpPr txBox="1"/>
          <p:nvPr/>
        </p:nvSpPr>
        <p:spPr>
          <a:xfrm>
            <a:off x="-127000" y="-635000"/>
            <a:ext cx="1651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88487" y="4509121"/>
            <a:ext cx="306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Koichi Hattori</a:t>
            </a:r>
          </a:p>
          <a:p>
            <a:pPr algn="ctr"/>
            <a:r>
              <a:rPr lang="en-US" altLang="ja-JP" sz="2800" dirty="0"/>
              <a:t>Zhejiang University</a:t>
            </a:r>
            <a:endParaRPr lang="ja-JP" alt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14E397-F13A-8741-C617-7805EC3863B2}"/>
              </a:ext>
            </a:extLst>
          </p:cNvPr>
          <p:cNvSpPr txBox="1"/>
          <p:nvPr/>
        </p:nvSpPr>
        <p:spPr>
          <a:xfrm>
            <a:off x="2135560" y="3500533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KH, Daiki Suenaga, Kei Suzuki, </a:t>
            </a:r>
            <a:r>
              <a:rPr lang="en-US" altLang="ja-JP" sz="2400" dirty="0" err="1">
                <a:solidFill>
                  <a:srgbClr val="00B050"/>
                </a:solidFill>
              </a:rPr>
              <a:t>Shigehiro</a:t>
            </a:r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 err="1">
                <a:solidFill>
                  <a:srgbClr val="00B050"/>
                </a:solidFill>
              </a:rPr>
              <a:t>Yasui</a:t>
            </a:r>
            <a:r>
              <a:rPr lang="en-US" altLang="ja-JP" sz="2400" dirty="0">
                <a:solidFill>
                  <a:srgbClr val="00B050"/>
                </a:solidFill>
              </a:rPr>
              <a:t>, </a:t>
            </a:r>
            <a:r>
              <a:rPr lang="en-US" altLang="ja-JP" sz="2400" dirty="0">
                <a:hlinkClick r:id="rId3"/>
              </a:rPr>
              <a:t>2211.16150</a:t>
            </a:r>
            <a:r>
              <a:rPr lang="en-US" altLang="ja-JP" sz="2400" dirty="0"/>
              <a:t> (PRB)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8071C-E737-4B13-5BD9-A97CFE732A3F}"/>
              </a:ext>
            </a:extLst>
          </p:cNvPr>
          <p:cNvSpPr txBox="1"/>
          <p:nvPr/>
        </p:nvSpPr>
        <p:spPr>
          <a:xfrm>
            <a:off x="2737272" y="6021289"/>
            <a:ext cx="6861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University of Minho - Campus of </a:t>
            </a:r>
            <a:r>
              <a:rPr lang="en-US" sz="2400" dirty="0" err="1"/>
              <a:t>Gualtar</a:t>
            </a:r>
            <a:endParaRPr lang="en-US" sz="2400" dirty="0"/>
          </a:p>
          <a:p>
            <a:pPr algn="ctr"/>
            <a:r>
              <a:rPr lang="en-US" altLang="ja-JP" sz="2400" dirty="0"/>
              <a:t>June. 25, 2025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38329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B170B-68B3-F0C3-CB18-AE899790A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31CE51-C16C-8924-0F5C-C07ED74388BB}"/>
              </a:ext>
            </a:extLst>
          </p:cNvPr>
          <p:cNvSpPr txBox="1"/>
          <p:nvPr/>
        </p:nvSpPr>
        <p:spPr>
          <a:xfrm>
            <a:off x="5447929" y="1941800"/>
            <a:ext cx="52958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+ Low energy excitation along radius [(1+1) D]</a:t>
            </a:r>
          </a:p>
          <a:p>
            <a:endParaRPr lang="en-US" altLang="ja-JP" sz="2000" dirty="0">
              <a:solidFill>
                <a:srgbClr val="0070C0"/>
              </a:solidFill>
            </a:endParaRPr>
          </a:p>
          <a:p>
            <a:endParaRPr lang="en-US" altLang="ja-JP" sz="2000" dirty="0">
              <a:solidFill>
                <a:srgbClr val="0070C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/>
              <a:t>+ Degenerated states in the tangential plane [2D]</a:t>
            </a:r>
            <a:endParaRPr lang="ja-JP" altLang="en-US" sz="2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A39FF30-DEA1-694E-84AA-D071E7924F9E}"/>
              </a:ext>
            </a:extLst>
          </p:cNvPr>
          <p:cNvSpPr txBox="1"/>
          <p:nvPr/>
        </p:nvSpPr>
        <p:spPr>
          <a:xfrm>
            <a:off x="2586313" y="342798"/>
            <a:ext cx="734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Low-energy effective theory in the 1/μ expansion</a:t>
            </a:r>
          </a:p>
        </p:txBody>
      </p:sp>
      <p:pic>
        <p:nvPicPr>
          <p:cNvPr id="24" name="図 23" descr="\begin{document}&#10;\begin{align*}&#10;\epsilon = \pm \ell_\parallel&#10;\end{align*}&#10;\end{document}">
            <a:extLst>
              <a:ext uri="{FF2B5EF4-FFF2-40B4-BE49-F238E27FC236}">
                <a16:creationId xmlns:a16="http://schemas.microsoft.com/office/drawing/2014/main" id="{78E5E022-AB25-1365-3C3A-207C4985D90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84" y="2492897"/>
            <a:ext cx="1372976" cy="455291"/>
          </a:xfrm>
          <a:prstGeom prst="rect">
            <a:avLst/>
          </a:prstGeom>
        </p:spPr>
      </p:pic>
      <p:pic>
        <p:nvPicPr>
          <p:cNvPr id="25" name="図 24" descr="\begin{document}&#10;\begin{align*}&#10;(\ell_\parallel \ll \mu)&#10;\end{align*}&#10;\end{document}">
            <a:extLst>
              <a:ext uri="{FF2B5EF4-FFF2-40B4-BE49-F238E27FC236}">
                <a16:creationId xmlns:a16="http://schemas.microsoft.com/office/drawing/2014/main" id="{FEBE3FC6-D7D6-7B96-7AF0-459189097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44" y="2492896"/>
            <a:ext cx="1427625" cy="438840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EB078527-6470-4A8F-95B0-A751BB69EF5B}"/>
              </a:ext>
            </a:extLst>
          </p:cNvPr>
          <p:cNvGrpSpPr/>
          <p:nvPr/>
        </p:nvGrpSpPr>
        <p:grpSpPr>
          <a:xfrm>
            <a:off x="1631504" y="1170850"/>
            <a:ext cx="3672408" cy="3986343"/>
            <a:chOff x="179512" y="1677092"/>
            <a:chExt cx="3672408" cy="3986343"/>
          </a:xfrm>
        </p:grpSpPr>
        <p:sp>
          <p:nvSpPr>
            <p:cNvPr id="4" name="円/楕円 3">
              <a:extLst>
                <a:ext uri="{FF2B5EF4-FFF2-40B4-BE49-F238E27FC236}">
                  <a16:creationId xmlns:a16="http://schemas.microsoft.com/office/drawing/2014/main" id="{DFD21729-C5CE-046E-6800-FB550CF8C67B}"/>
                </a:ext>
              </a:extLst>
            </p:cNvPr>
            <p:cNvSpPr/>
            <p:nvPr/>
          </p:nvSpPr>
          <p:spPr>
            <a:xfrm>
              <a:off x="179512" y="1991027"/>
              <a:ext cx="3672408" cy="3672408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48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r>
                <a:rPr lang="en-US" altLang="ja-JP" sz="2000" dirty="0"/>
                <a:t>Large Fermi sphere</a:t>
              </a:r>
              <a:endParaRPr lang="ja-JP" altLang="en-US" sz="2000" dirty="0"/>
            </a:p>
          </p:txBody>
        </p: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57A20FFC-0A8B-F238-CBB9-866A676592F1}"/>
                </a:ext>
              </a:extLst>
            </p:cNvPr>
            <p:cNvCxnSpPr/>
            <p:nvPr/>
          </p:nvCxnSpPr>
          <p:spPr>
            <a:xfrm flipV="1">
              <a:off x="2015716" y="2456892"/>
              <a:ext cx="864096" cy="1370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37F9EBB-7057-AC72-50C9-DC282F1E1BC3}"/>
                </a:ext>
              </a:extLst>
            </p:cNvPr>
            <p:cNvGrpSpPr/>
            <p:nvPr/>
          </p:nvGrpSpPr>
          <p:grpSpPr>
            <a:xfrm>
              <a:off x="2306518" y="1700808"/>
              <a:ext cx="1329378" cy="1187159"/>
              <a:chOff x="2450534" y="2060848"/>
              <a:chExt cx="1329378" cy="11871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2B95FE20-51C7-F546-2D57-BA088B0B663F}"/>
                  </a:ext>
                </a:extLst>
              </p:cNvPr>
              <p:cNvSpPr/>
              <p:nvPr/>
            </p:nvSpPr>
            <p:spPr>
              <a:xfrm>
                <a:off x="2450534" y="2060848"/>
                <a:ext cx="1329378" cy="1187159"/>
              </a:xfrm>
              <a:prstGeom prst="rect">
                <a:avLst/>
              </a:prstGeom>
              <a:solidFill>
                <a:srgbClr val="5BD54B">
                  <a:alpha val="4902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18124491" lon="3147612" rev="1721402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7" name="直線矢印コネクタ 6">
                <a:extLst>
                  <a:ext uri="{FF2B5EF4-FFF2-40B4-BE49-F238E27FC236}">
                    <a16:creationId xmlns:a16="http://schemas.microsoft.com/office/drawing/2014/main" id="{339F75FC-ED88-B64D-2BA0-0216E0648080}"/>
                  </a:ext>
                </a:extLst>
              </p:cNvPr>
              <p:cNvCxnSpPr/>
              <p:nvPr/>
            </p:nvCxnSpPr>
            <p:spPr>
              <a:xfrm flipV="1">
                <a:off x="3023828" y="2204864"/>
                <a:ext cx="198022" cy="504056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3A495723-DC20-A844-F868-F285812C7945}"/>
                  </a:ext>
                </a:extLst>
              </p:cNvPr>
              <p:cNvCxnSpPr/>
              <p:nvPr/>
            </p:nvCxnSpPr>
            <p:spPr>
              <a:xfrm>
                <a:off x="3023828" y="2708920"/>
                <a:ext cx="396044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E2F88254-6823-A395-DD9C-C84E5D860ED2}"/>
                  </a:ext>
                </a:extLst>
              </p:cNvPr>
              <p:cNvCxnSpPr/>
              <p:nvPr/>
            </p:nvCxnSpPr>
            <p:spPr>
              <a:xfrm flipV="1">
                <a:off x="3038150" y="2564904"/>
                <a:ext cx="309714" cy="135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図 21" descr="\begin{document}&#10;\begin{align*}&#10;\ell_\parallel&#10;\end{align*}&#10;\end{document}">
              <a:extLst>
                <a:ext uri="{FF2B5EF4-FFF2-40B4-BE49-F238E27FC236}">
                  <a16:creationId xmlns:a16="http://schemas.microsoft.com/office/drawing/2014/main" id="{D56B56DF-C92C-8AC7-B5B3-D1FDCFF7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677092"/>
              <a:ext cx="269663" cy="419760"/>
            </a:xfrm>
            <a:prstGeom prst="rect">
              <a:avLst/>
            </a:prstGeom>
          </p:spPr>
        </p:pic>
        <p:pic>
          <p:nvPicPr>
            <p:cNvPr id="23" name="図 22" descr="\begin{document}&#10;\begin{align*}&#10;\ell_\perp&#10;\end{align*}&#10;\end{document}">
              <a:extLst>
                <a:ext uri="{FF2B5EF4-FFF2-40B4-BE49-F238E27FC236}">
                  <a16:creationId xmlns:a16="http://schemas.microsoft.com/office/drawing/2014/main" id="{28CD5C0C-D406-10E9-9072-BD68D680E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729" y="2348880"/>
              <a:ext cx="371183" cy="349800"/>
            </a:xfrm>
            <a:prstGeom prst="rect">
              <a:avLst/>
            </a:prstGeom>
          </p:spPr>
        </p:pic>
        <p:pic>
          <p:nvPicPr>
            <p:cNvPr id="26" name="図 25" descr="\begin{document}&#10;\begin{align*}&#10;{\red \mu v_F}&#10;\end{align*}&#10;\end{document}">
              <a:extLst>
                <a:ext uri="{FF2B5EF4-FFF2-40B4-BE49-F238E27FC236}">
                  <a16:creationId xmlns:a16="http://schemas.microsoft.com/office/drawing/2014/main" id="{FEBF661B-7044-2275-4FDB-89EC8A5F7360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3" y="3432639"/>
              <a:ext cx="634501" cy="2703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913044-8743-6F1D-10DE-FEBE9435898A}"/>
              </a:ext>
            </a:extLst>
          </p:cNvPr>
          <p:cNvGrpSpPr/>
          <p:nvPr/>
        </p:nvGrpSpPr>
        <p:grpSpPr>
          <a:xfrm>
            <a:off x="3503712" y="4398204"/>
            <a:ext cx="7164288" cy="1911117"/>
            <a:chOff x="1979712" y="4005064"/>
            <a:chExt cx="7164288" cy="1911117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D7372CD7-BC96-04B3-BD1D-2309FD61F2F1}"/>
                </a:ext>
              </a:extLst>
            </p:cNvPr>
            <p:cNvSpPr txBox="1"/>
            <p:nvPr/>
          </p:nvSpPr>
          <p:spPr>
            <a:xfrm>
              <a:off x="1979712" y="5085184"/>
              <a:ext cx="7164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rgbClr val="0070C0"/>
                  </a:solidFill>
                </a:rPr>
                <a:t>Phase space volume ~ p</a:t>
              </a:r>
              <a:r>
                <a:rPr lang="en-US" altLang="ja-JP" sz="2400" baseline="30000" dirty="0">
                  <a:solidFill>
                    <a:srgbClr val="0070C0"/>
                  </a:solidFill>
                </a:rPr>
                <a:t>d-1 </a:t>
              </a:r>
              <a:r>
                <a:rPr lang="en-US" altLang="ja-JP" sz="2400" dirty="0" err="1">
                  <a:solidFill>
                    <a:srgbClr val="0070C0"/>
                  </a:solidFill>
                </a:rPr>
                <a:t>dp</a:t>
              </a:r>
              <a:r>
                <a:rPr lang="en-US" altLang="ja-JP" sz="2400" dirty="0">
                  <a:solidFill>
                    <a:srgbClr val="0070C0"/>
                  </a:solidFill>
                </a:rPr>
                <a:t> (No suppression for d=1).</a:t>
              </a:r>
            </a:p>
            <a:p>
              <a:r>
                <a:rPr lang="en-US" altLang="ja-JP" sz="2400" dirty="0">
                  <a:solidFill>
                    <a:srgbClr val="0070C0"/>
                  </a:solidFill>
                </a:rPr>
                <a:t>Enhanced IR dynamics induces </a:t>
              </a:r>
              <a:r>
                <a:rPr lang="en-US" altLang="ja-JP" sz="2400" dirty="0">
                  <a:solidFill>
                    <a:srgbClr val="FF0000"/>
                  </a:solidFill>
                </a:rPr>
                <a:t>nonperturbative</a:t>
              </a:r>
              <a:r>
                <a:rPr lang="en-US" altLang="ja-JP" sz="2400" dirty="0">
                  <a:solidFill>
                    <a:srgbClr val="0070C0"/>
                  </a:solidFill>
                </a:rPr>
                <a:t> physics.</a:t>
              </a:r>
              <a:endParaRPr lang="ja-JP" alt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" name="下矢印 1">
              <a:extLst>
                <a:ext uri="{FF2B5EF4-FFF2-40B4-BE49-F238E27FC236}">
                  <a16:creationId xmlns:a16="http://schemas.microsoft.com/office/drawing/2014/main" id="{005C257D-CCCD-BD3F-1E3E-6C76CA9AF961}"/>
                </a:ext>
              </a:extLst>
            </p:cNvPr>
            <p:cNvSpPr/>
            <p:nvPr/>
          </p:nvSpPr>
          <p:spPr>
            <a:xfrm>
              <a:off x="5508104" y="4005064"/>
              <a:ext cx="720080" cy="73227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193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75978-EBEA-6B6A-7AB1-1EEB221FC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0E80154-D2FD-47DF-2C66-7315616D5562}"/>
              </a:ext>
            </a:extLst>
          </p:cNvPr>
          <p:cNvGrpSpPr/>
          <p:nvPr/>
        </p:nvGrpSpPr>
        <p:grpSpPr>
          <a:xfrm>
            <a:off x="632142" y="649978"/>
            <a:ext cx="4038505" cy="3355133"/>
            <a:chOff x="251520" y="620688"/>
            <a:chExt cx="4038505" cy="3355133"/>
          </a:xfrm>
        </p:grpSpPr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95E4D8BF-1F9B-9F4B-95E6-68F77A2ADCEF}"/>
                </a:ext>
              </a:extLst>
            </p:cNvPr>
            <p:cNvGrpSpPr/>
            <p:nvPr/>
          </p:nvGrpSpPr>
          <p:grpSpPr>
            <a:xfrm>
              <a:off x="251520" y="620688"/>
              <a:ext cx="4038505" cy="3355133"/>
              <a:chOff x="466076" y="-30711"/>
              <a:chExt cx="8118178" cy="6744469"/>
            </a:xfrm>
          </p:grpSpPr>
          <p:pic>
            <p:nvPicPr>
              <p:cNvPr id="49" name="Picture 2">
                <a:extLst>
                  <a:ext uri="{FF2B5EF4-FFF2-40B4-BE49-F238E27FC236}">
                    <a16:creationId xmlns:a16="http://schemas.microsoft.com/office/drawing/2014/main" id="{DE6B4E43-93A4-2FF2-5D71-429B4A1E83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76" y="-30711"/>
                <a:ext cx="8118178" cy="67444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図 49" descr="\begin{document}&#10;\begin{align*}&#10;z \parallel \bm B&#10;\end{align*}&#10;\end{document}">
                <a:extLst>
                  <a:ext uri="{FF2B5EF4-FFF2-40B4-BE49-F238E27FC236}">
                    <a16:creationId xmlns:a16="http://schemas.microsoft.com/office/drawing/2014/main" id="{448AE18F-6ED8-AF3F-B730-6EB1F73AD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2244" y="1377854"/>
                <a:ext cx="767082" cy="328436"/>
              </a:xfrm>
              <a:prstGeom prst="rect">
                <a:avLst/>
              </a:prstGeom>
            </p:spPr>
          </p:pic>
          <p:pic>
            <p:nvPicPr>
              <p:cNvPr id="51" name="図 50" descr="\begin{document}&#10;\begin{align*}&#10;x&#10;\end{align*}&#10;\end{document}">
                <a:extLst>
                  <a:ext uri="{FF2B5EF4-FFF2-40B4-BE49-F238E27FC236}">
                    <a16:creationId xmlns:a16="http://schemas.microsoft.com/office/drawing/2014/main" id="{EC98FB9B-4CE4-FC4D-0255-4ECB5B22C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3709" y="5967817"/>
                <a:ext cx="210379" cy="197487"/>
              </a:xfrm>
              <a:prstGeom prst="rect">
                <a:avLst/>
              </a:prstGeom>
            </p:spPr>
          </p:pic>
          <p:pic>
            <p:nvPicPr>
              <p:cNvPr id="52" name="図 51" descr="\begin{document}&#10;\begin{align*}&#10;y&#10;\end{align*}&#10;\end{document}">
                <a:extLst>
                  <a:ext uri="{FF2B5EF4-FFF2-40B4-BE49-F238E27FC236}">
                    <a16:creationId xmlns:a16="http://schemas.microsoft.com/office/drawing/2014/main" id="{579796A8-8AF4-8D5A-5DEA-6DA187F81A9C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994" y="2276872"/>
                <a:ext cx="197022" cy="281168"/>
              </a:xfrm>
              <a:prstGeom prst="rect">
                <a:avLst/>
              </a:prstGeom>
            </p:spPr>
          </p:pic>
        </p:grpSp>
        <p:sp>
          <p:nvSpPr>
            <p:cNvPr id="56" name="上矢印 55">
              <a:extLst>
                <a:ext uri="{FF2B5EF4-FFF2-40B4-BE49-F238E27FC236}">
                  <a16:creationId xmlns:a16="http://schemas.microsoft.com/office/drawing/2014/main" id="{5842498C-47C6-F358-006C-40F822BC2C04}"/>
                </a:ext>
              </a:extLst>
            </p:cNvPr>
            <p:cNvSpPr/>
            <p:nvPr/>
          </p:nvSpPr>
          <p:spPr>
            <a:xfrm>
              <a:off x="812462" y="2052515"/>
              <a:ext cx="807210" cy="1354960"/>
            </a:xfrm>
            <a:prstGeom prst="up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B</a:t>
              </a:r>
              <a:endParaRPr lang="ja-JP" altLang="en-US" dirty="0"/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8910134B-2FFF-3FA8-B59B-9A616D0A5BFB}"/>
              </a:ext>
            </a:extLst>
          </p:cNvPr>
          <p:cNvSpPr txBox="1"/>
          <p:nvPr/>
        </p:nvSpPr>
        <p:spPr>
          <a:xfrm>
            <a:off x="3844134" y="44625"/>
            <a:ext cx="42680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sym typeface="Wingdings" panose="05000000000000000000" pitchFamily="2" charset="2"/>
              </a:rPr>
              <a:t>Landau level discretization </a:t>
            </a:r>
          </a:p>
          <a:p>
            <a:r>
              <a:rPr lang="en-US" altLang="ja-JP" sz="2800" dirty="0">
                <a:solidFill>
                  <a:srgbClr val="FF0000"/>
                </a:solidFill>
                <a:sym typeface="Wingdings" panose="05000000000000000000" pitchFamily="2" charset="2"/>
              </a:rPr>
              <a:t>due to the </a:t>
            </a:r>
            <a:r>
              <a:rPr lang="en-US" altLang="ja-JP" sz="2800" dirty="0">
                <a:solidFill>
                  <a:srgbClr val="FF0000"/>
                </a:solidFill>
              </a:rPr>
              <a:t>cyclotron motion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E2F23F-2F75-ADB6-EDCA-9E75FDBAF12E}"/>
              </a:ext>
            </a:extLst>
          </p:cNvPr>
          <p:cNvSpPr txBox="1"/>
          <p:nvPr/>
        </p:nvSpPr>
        <p:spPr>
          <a:xfrm>
            <a:off x="4776383" y="1077968"/>
            <a:ext cx="4873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“Harmonic oscillator” in the transverse plane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925644D-DEB8-22E5-099A-4064E5BA2212}"/>
              </a:ext>
            </a:extLst>
          </p:cNvPr>
          <p:cNvSpPr txBox="1"/>
          <p:nvPr/>
        </p:nvSpPr>
        <p:spPr>
          <a:xfrm>
            <a:off x="8016743" y="2148796"/>
            <a:ext cx="207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Cyclotron frequency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02CC86F-09EE-04E0-A6EF-2629A04D4515}"/>
              </a:ext>
            </a:extLst>
          </p:cNvPr>
          <p:cNvSpPr txBox="1"/>
          <p:nvPr/>
        </p:nvSpPr>
        <p:spPr>
          <a:xfrm>
            <a:off x="4714860" y="1629065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Nonrelativistic:</a:t>
            </a:r>
            <a:endParaRPr lang="ja-JP" altLang="en-US" sz="2000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14E5E79-9F78-6E65-47F0-34B837500180}"/>
              </a:ext>
            </a:extLst>
          </p:cNvPr>
          <p:cNvGrpSpPr/>
          <p:nvPr/>
        </p:nvGrpSpPr>
        <p:grpSpPr>
          <a:xfrm>
            <a:off x="4723100" y="3645024"/>
            <a:ext cx="3893181" cy="3896466"/>
            <a:chOff x="23467" y="14262"/>
            <a:chExt cx="6838553" cy="6844322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7DEA19B7-EC23-78AE-E14B-A409473DA3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7" y="14262"/>
              <a:ext cx="6780781" cy="6844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82E9C73-BF37-1B9E-2DB9-924F1A8BEB5C}"/>
                </a:ext>
              </a:extLst>
            </p:cNvPr>
            <p:cNvSpPr txBox="1"/>
            <p:nvPr/>
          </p:nvSpPr>
          <p:spPr>
            <a:xfrm>
              <a:off x="5724127" y="1702549"/>
              <a:ext cx="1135310" cy="1135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>
                  <a:solidFill>
                    <a:srgbClr val="00B0F0"/>
                  </a:solidFill>
                </a:rPr>
                <a:t>R</a:t>
              </a:r>
              <a:r>
                <a:rPr lang="ja-JP" altLang="en-US" sz="3600" baseline="-25000" dirty="0">
                  <a:solidFill>
                    <a:srgbClr val="00B0F0"/>
                  </a:solidFill>
                </a:rPr>
                <a:t>↑</a:t>
              </a: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6FCB9B5C-B814-B7DD-EE67-50558501B9AF}"/>
                </a:ext>
              </a:extLst>
            </p:cNvPr>
            <p:cNvSpPr txBox="1"/>
            <p:nvPr/>
          </p:nvSpPr>
          <p:spPr>
            <a:xfrm>
              <a:off x="117061" y="1702549"/>
              <a:ext cx="1090258" cy="1135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>
                  <a:solidFill>
                    <a:srgbClr val="FF0000"/>
                  </a:solidFill>
                </a:rPr>
                <a:t>L</a:t>
              </a:r>
              <a:r>
                <a:rPr lang="ja-JP" altLang="en-US" sz="3600" baseline="-25000" dirty="0">
                  <a:solidFill>
                    <a:srgbClr val="FF0000"/>
                  </a:solidFill>
                </a:rPr>
                <a:t>↑</a:t>
              </a:r>
            </a:p>
          </p:txBody>
        </p: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BA59E2F7-E1FA-97E1-BFCF-931AC079F70E}"/>
                </a:ext>
              </a:extLst>
            </p:cNvPr>
            <p:cNvGrpSpPr/>
            <p:nvPr/>
          </p:nvGrpSpPr>
          <p:grpSpPr>
            <a:xfrm>
              <a:off x="3112141" y="2492896"/>
              <a:ext cx="282017" cy="432048"/>
              <a:chOff x="3137855" y="2492896"/>
              <a:chExt cx="282017" cy="432048"/>
            </a:xfrm>
          </p:grpSpPr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7B831EB8-1185-03B1-7421-248D425DEA51}"/>
                  </a:ext>
                </a:extLst>
              </p:cNvPr>
              <p:cNvCxnSpPr/>
              <p:nvPr/>
            </p:nvCxnSpPr>
            <p:spPr>
              <a:xfrm flipV="1">
                <a:off x="3419872" y="2492896"/>
                <a:ext cx="0" cy="432048"/>
              </a:xfrm>
              <a:prstGeom prst="straightConnector1">
                <a:avLst/>
              </a:prstGeom>
              <a:ln w="28575">
                <a:solidFill>
                  <a:srgbClr val="0033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>
                <a:extLst>
                  <a:ext uri="{FF2B5EF4-FFF2-40B4-BE49-F238E27FC236}">
                    <a16:creationId xmlns:a16="http://schemas.microsoft.com/office/drawing/2014/main" id="{E72C0239-A45F-82A3-D2BB-85E36836C59E}"/>
                  </a:ext>
                </a:extLst>
              </p:cNvPr>
              <p:cNvCxnSpPr/>
              <p:nvPr/>
            </p:nvCxnSpPr>
            <p:spPr>
              <a:xfrm flipV="1">
                <a:off x="3137855" y="2492896"/>
                <a:ext cx="0" cy="432048"/>
              </a:xfrm>
              <a:prstGeom prst="straightConnector1">
                <a:avLst/>
              </a:prstGeom>
              <a:ln w="28575">
                <a:solidFill>
                  <a:srgbClr val="50D05F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図 27" descr="\begin{document}&#10;\begin{align*}&#10;p^0&#10;\end{align*}&#10;\end{document}">
              <a:extLst>
                <a:ext uri="{FF2B5EF4-FFF2-40B4-BE49-F238E27FC236}">
                  <a16:creationId xmlns:a16="http://schemas.microsoft.com/office/drawing/2014/main" id="{68ABC8ED-D562-BB69-9F7C-0DD22C74F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355" y="14262"/>
              <a:ext cx="345803" cy="4261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" name="図 29" descr="\begin{document}&#10;\begin{align*}&#10;p_z&#10;\end{align*}&#10;\end{document}">
              <a:extLst>
                <a:ext uri="{FF2B5EF4-FFF2-40B4-BE49-F238E27FC236}">
                  <a16:creationId xmlns:a16="http://schemas.microsoft.com/office/drawing/2014/main" id="{E653C2EA-7354-8AE5-074F-1A4FEE8F2B5B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7" y="3573016"/>
              <a:ext cx="345803" cy="26076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E138615-0423-5DA3-EE70-1B1BD36F11D5}"/>
              </a:ext>
            </a:extLst>
          </p:cNvPr>
          <p:cNvGrpSpPr/>
          <p:nvPr/>
        </p:nvGrpSpPr>
        <p:grpSpPr>
          <a:xfrm>
            <a:off x="6528917" y="1510017"/>
            <a:ext cx="2639954" cy="646273"/>
            <a:chOff x="5172406" y="1628800"/>
            <a:chExt cx="2639954" cy="646273"/>
          </a:xfrm>
        </p:grpSpPr>
        <p:sp>
          <p:nvSpPr>
            <p:cNvPr id="29" name="角丸四角形 28">
              <a:extLst>
                <a:ext uri="{FF2B5EF4-FFF2-40B4-BE49-F238E27FC236}">
                  <a16:creationId xmlns:a16="http://schemas.microsoft.com/office/drawing/2014/main" id="{315EE33E-85C4-5768-F3C0-9574CE6A13AB}"/>
                </a:ext>
              </a:extLst>
            </p:cNvPr>
            <p:cNvSpPr/>
            <p:nvPr/>
          </p:nvSpPr>
          <p:spPr>
            <a:xfrm>
              <a:off x="7375638" y="1643903"/>
              <a:ext cx="436722" cy="63117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6" name="図 5" descr="\begin{document}&#10;\begin{align*}&#10;\epsilon_n= \frac{p_z^2}{2m} +  (n+ \frac{1}{2}) \frac{eB}{m}&#10;\end{align*}&#10;\end{document}">
              <a:extLst>
                <a:ext uri="{FF2B5EF4-FFF2-40B4-BE49-F238E27FC236}">
                  <a16:creationId xmlns:a16="http://schemas.microsoft.com/office/drawing/2014/main" id="{CCA4C357-EC4B-A7F7-210C-CDE834756BE4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406" y="1628800"/>
              <a:ext cx="2557789" cy="59116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B01B3-EE4A-325F-5D28-DE9E399469A1}"/>
              </a:ext>
            </a:extLst>
          </p:cNvPr>
          <p:cNvGrpSpPr/>
          <p:nvPr/>
        </p:nvGrpSpPr>
        <p:grpSpPr>
          <a:xfrm>
            <a:off x="4704375" y="2734152"/>
            <a:ext cx="5476604" cy="904166"/>
            <a:chOff x="3347864" y="2956882"/>
            <a:chExt cx="5476604" cy="904166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670580E5-03E7-3A48-B84D-87E9C23F5361}"/>
                </a:ext>
              </a:extLst>
            </p:cNvPr>
            <p:cNvGrpSpPr/>
            <p:nvPr/>
          </p:nvGrpSpPr>
          <p:grpSpPr>
            <a:xfrm>
              <a:off x="3347864" y="2956882"/>
              <a:ext cx="5476604" cy="400110"/>
              <a:chOff x="2195736" y="5085184"/>
              <a:chExt cx="5476604" cy="400110"/>
            </a:xfrm>
          </p:grpSpPr>
          <p:pic>
            <p:nvPicPr>
              <p:cNvPr id="5" name="図 4" descr="\begin{document}&#10;\begin{align*}&#10;\epsilon_n = \sqrt{p_z^2 +  (2n+1) eB + m^2}&#10;\end{align*}&#10;\end{document}">
                <a:extLst>
                  <a:ext uri="{FF2B5EF4-FFF2-40B4-BE49-F238E27FC236}">
                    <a16:creationId xmlns:a16="http://schemas.microsoft.com/office/drawing/2014/main" id="{C818575D-E488-BA41-2C87-F48F0BFB1300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573" y="5085185"/>
                <a:ext cx="3657767" cy="354666"/>
              </a:xfrm>
              <a:prstGeom prst="rect">
                <a:avLst/>
              </a:prstGeom>
            </p:spPr>
          </p:pic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F3163F1F-9C16-8B4A-FD72-66A9D7A19E6B}"/>
                  </a:ext>
                </a:extLst>
              </p:cNvPr>
              <p:cNvSpPr txBox="1"/>
              <p:nvPr/>
            </p:nvSpPr>
            <p:spPr>
              <a:xfrm>
                <a:off x="2195736" y="5085184"/>
                <a:ext cx="14189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Relativistic:</a:t>
                </a:r>
                <a:endParaRPr lang="ja-JP" altLang="en-US" sz="2000" dirty="0"/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6E1224E7-87E6-811F-B9AF-4080420A69F1}"/>
                </a:ext>
              </a:extLst>
            </p:cNvPr>
            <p:cNvSpPr txBox="1"/>
            <p:nvPr/>
          </p:nvSpPr>
          <p:spPr>
            <a:xfrm>
              <a:off x="3707904" y="3399383"/>
              <a:ext cx="5032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757"/>
                  </a:solidFill>
                </a:rPr>
                <a:t>In addition, there is the Zeeman effect.</a:t>
              </a:r>
              <a:endParaRPr lang="ja-JP" altLang="en-US" sz="2400" dirty="0">
                <a:solidFill>
                  <a:srgbClr val="FF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56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73C27E-FB5B-B559-0FF8-82F93174D96B}"/>
              </a:ext>
            </a:extLst>
          </p:cNvPr>
          <p:cNvSpPr txBox="1"/>
          <p:nvPr/>
        </p:nvSpPr>
        <p:spPr>
          <a:xfrm>
            <a:off x="1199456" y="99375"/>
            <a:ext cx="950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QCD phase diagram in strong B from lattice simulations</a:t>
            </a:r>
            <a:endParaRPr lang="ja-JP" altLang="en-US" sz="32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97A928-9009-ED5E-91C3-C0D5B870CD18}"/>
              </a:ext>
            </a:extLst>
          </p:cNvPr>
          <p:cNvGrpSpPr/>
          <p:nvPr/>
        </p:nvGrpSpPr>
        <p:grpSpPr>
          <a:xfrm>
            <a:off x="12935899" y="604820"/>
            <a:ext cx="3096345" cy="2232248"/>
            <a:chOff x="395536" y="3490165"/>
            <a:chExt cx="3782297" cy="272677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4E13C8D-EBC2-6A8E-0C6C-4CAFC32DAE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490165"/>
              <a:ext cx="3672408" cy="272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7C1C51-C16C-2E33-FFCE-9D37CF3DE57A}"/>
                </a:ext>
              </a:extLst>
            </p:cNvPr>
            <p:cNvSpPr txBox="1"/>
            <p:nvPr/>
          </p:nvSpPr>
          <p:spPr>
            <a:xfrm>
              <a:off x="1465275" y="3679812"/>
              <a:ext cx="2712558" cy="78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Chiral condensate in B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C9668B-A27D-F370-9BA5-B69CEDB61B8F}"/>
              </a:ext>
            </a:extLst>
          </p:cNvPr>
          <p:cNvGrpSpPr/>
          <p:nvPr/>
        </p:nvGrpSpPr>
        <p:grpSpPr>
          <a:xfrm>
            <a:off x="13131039" y="3680750"/>
            <a:ext cx="2898210" cy="2232805"/>
            <a:chOff x="4932040" y="1327361"/>
            <a:chExt cx="3589784" cy="2765599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9CC4B2F3-D059-BB76-37FE-06523546F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327361"/>
              <a:ext cx="3589784" cy="2765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B1D7E3-CC01-5682-758B-EA36632C89D1}"/>
                </a:ext>
              </a:extLst>
            </p:cNvPr>
            <p:cNvSpPr txBox="1"/>
            <p:nvPr/>
          </p:nvSpPr>
          <p:spPr>
            <a:xfrm>
              <a:off x="6480432" y="1412776"/>
              <a:ext cx="1952201" cy="457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Chiral Tc in B</a:t>
              </a:r>
              <a:endParaRPr lang="ja-JP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85E90CF-95D6-9C6F-B042-F474029D616E}"/>
              </a:ext>
            </a:extLst>
          </p:cNvPr>
          <p:cNvGrpSpPr/>
          <p:nvPr/>
        </p:nvGrpSpPr>
        <p:grpSpPr>
          <a:xfrm>
            <a:off x="5651635" y="3693495"/>
            <a:ext cx="5683972" cy="2924850"/>
            <a:chOff x="2282980" y="3732121"/>
            <a:chExt cx="5027694" cy="258714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A5D09B-38ED-0ADF-FB08-D68C3CD9B65E}"/>
                </a:ext>
              </a:extLst>
            </p:cNvPr>
            <p:cNvGrpSpPr/>
            <p:nvPr/>
          </p:nvGrpSpPr>
          <p:grpSpPr>
            <a:xfrm>
              <a:off x="2282980" y="3732121"/>
              <a:ext cx="5027694" cy="2587144"/>
              <a:chOff x="4659244" y="3252107"/>
              <a:chExt cx="5027694" cy="258714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210B0AC-0A63-F3CB-C27A-B2E5B0EB9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9244" y="3765614"/>
                <a:ext cx="3921938" cy="207363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826C9E-CFBB-1563-6EB9-9828277B63DC}"/>
                  </a:ext>
                </a:extLst>
              </p:cNvPr>
              <p:cNvSpPr txBox="1"/>
              <p:nvPr/>
            </p:nvSpPr>
            <p:spPr>
              <a:xfrm>
                <a:off x="5483425" y="3252107"/>
                <a:ext cx="4203513" cy="626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>
                    <a:solidFill>
                      <a:srgbClr val="FF0000"/>
                    </a:solidFill>
                  </a:rPr>
                  <a:t>A first-order at 9 GeV</a:t>
                </a:r>
                <a:r>
                  <a:rPr lang="en-US" altLang="ja-JP" sz="20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 was observed </a:t>
                </a:r>
              </a:p>
              <a:p>
                <a:r>
                  <a:rPr lang="en-US" altLang="ja-JP" sz="2000" dirty="0">
                    <a:solidFill>
                      <a:srgbClr val="FF0000"/>
                    </a:solidFill>
                  </a:rPr>
                  <a:t>in the chiral and strange # susceptibility.</a:t>
                </a:r>
                <a:endParaRPr lang="ja-JP" altLang="en-US" sz="2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824DEB9-CE51-8454-3DFE-35ED2773B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1291" y="3992128"/>
                <a:ext cx="0" cy="6155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A8B43A-75C6-8AF3-60C9-4D1D14FAC9A3}"/>
                </a:ext>
              </a:extLst>
            </p:cNvPr>
            <p:cNvSpPr txBox="1"/>
            <p:nvPr/>
          </p:nvSpPr>
          <p:spPr>
            <a:xfrm>
              <a:off x="4650548" y="4531392"/>
              <a:ext cx="2271785" cy="353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00B050"/>
                  </a:solidFill>
                </a:rPr>
                <a:t>D’Elia</a:t>
              </a:r>
              <a:r>
                <a:rPr lang="en-US" altLang="ja-JP" sz="2000" dirty="0">
                  <a:solidFill>
                    <a:srgbClr val="00B050"/>
                  </a:solidFill>
                </a:rPr>
                <a:t> et al. (2022)</a:t>
              </a:r>
              <a:endParaRPr lang="ja-JP" altLang="en-US" sz="2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6850BB-7865-516D-CA98-D3D2622DB510}"/>
              </a:ext>
            </a:extLst>
          </p:cNvPr>
          <p:cNvSpPr txBox="1"/>
          <p:nvPr/>
        </p:nvSpPr>
        <p:spPr>
          <a:xfrm>
            <a:off x="12935899" y="6154925"/>
            <a:ext cx="856895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More extensions: we discuss the phase diagram in strong B with </a:t>
            </a:r>
            <a:r>
              <a:rPr lang="en-US" altLang="ja-JP" sz="2400" i="1" dirty="0"/>
              <a:t>heavy flavors.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 </a:t>
            </a:r>
            <a:r>
              <a:rPr lang="en-US" altLang="ja-JP" sz="2400" dirty="0"/>
              <a:t>The QCD Kondo effect</a:t>
            </a:r>
            <a:endParaRPr lang="ja-JP" alt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E9D447-88AF-C506-1EF9-957623510D3E}"/>
              </a:ext>
            </a:extLst>
          </p:cNvPr>
          <p:cNvSpPr txBox="1"/>
          <p:nvPr/>
        </p:nvSpPr>
        <p:spPr>
          <a:xfrm>
            <a:off x="578718" y="1758778"/>
            <a:ext cx="5517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Numerous data from lattice collaborations</a:t>
            </a:r>
            <a:endParaRPr lang="ja-JP" alt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BDC52-EAF7-567A-3514-724718641582}"/>
              </a:ext>
            </a:extLst>
          </p:cNvPr>
          <p:cNvSpPr txBox="1"/>
          <p:nvPr/>
        </p:nvSpPr>
        <p:spPr>
          <a:xfrm>
            <a:off x="578720" y="2262835"/>
            <a:ext cx="5083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 err="1">
                <a:solidFill>
                  <a:srgbClr val="00B050"/>
                </a:solidFill>
                <a:latin typeface="CMR12"/>
              </a:rPr>
              <a:t>Buividovich</a:t>
            </a:r>
            <a:r>
              <a:rPr lang="en-US" altLang="ja-JP" sz="2000" dirty="0">
                <a:solidFill>
                  <a:srgbClr val="00B050"/>
                </a:solidFill>
                <a:latin typeface="CMR12"/>
              </a:rPr>
              <a:t>, et al. (2010- ), </a:t>
            </a:r>
            <a:r>
              <a:rPr lang="en-US" altLang="ja-JP" sz="2000" dirty="0" err="1">
                <a:solidFill>
                  <a:srgbClr val="00B050"/>
                </a:solidFill>
                <a:latin typeface="CMR12"/>
              </a:rPr>
              <a:t>D’Elia</a:t>
            </a:r>
            <a:r>
              <a:rPr lang="en-US" altLang="ja-JP" sz="2000" dirty="0">
                <a:solidFill>
                  <a:srgbClr val="00B050"/>
                </a:solidFill>
                <a:latin typeface="CMR12"/>
              </a:rPr>
              <a:t>, et al. (2012-),</a:t>
            </a:r>
          </a:p>
          <a:p>
            <a:r>
              <a:rPr lang="en-US" altLang="ja-JP" sz="2000" dirty="0" err="1">
                <a:solidFill>
                  <a:srgbClr val="00B050"/>
                </a:solidFill>
              </a:rPr>
              <a:t>Endrodi</a:t>
            </a:r>
            <a:r>
              <a:rPr lang="en-US" altLang="ja-JP" sz="2000" dirty="0">
                <a:solidFill>
                  <a:srgbClr val="00B050"/>
                </a:solidFill>
              </a:rPr>
              <a:t>, et al. (2012-), Ding, et al. (2019-)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2CAFB4-A679-4CFE-553D-D618FF1C3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1002786"/>
            <a:ext cx="3600400" cy="26907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F750102-6AB9-E995-74BA-23E3FCAFD227}"/>
              </a:ext>
            </a:extLst>
          </p:cNvPr>
          <p:cNvSpPr txBox="1"/>
          <p:nvPr/>
        </p:nvSpPr>
        <p:spPr>
          <a:xfrm>
            <a:off x="465319" y="1110706"/>
            <a:ext cx="6449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“Magnetic catalysis”: </a:t>
            </a:r>
            <a:r>
              <a:rPr lang="en-US" altLang="ja-JP" sz="2000" dirty="0"/>
              <a:t>Chiral condensate increases (at low T).</a:t>
            </a:r>
            <a:endParaRPr lang="ja-JP" alt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6993B8-6DDE-8631-C3FC-22792A18A662}"/>
              </a:ext>
            </a:extLst>
          </p:cNvPr>
          <p:cNvGrpSpPr/>
          <p:nvPr/>
        </p:nvGrpSpPr>
        <p:grpSpPr>
          <a:xfrm>
            <a:off x="464415" y="3368939"/>
            <a:ext cx="5366896" cy="3359944"/>
            <a:chOff x="-49263" y="3193427"/>
            <a:chExt cx="5092803" cy="318835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2AAEB779-25F8-E5FB-F5B6-4AFC5508B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74" y="3655005"/>
              <a:ext cx="3672408" cy="2726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AF6F11-AD07-60CC-4771-CCD8F9CFAE46}"/>
                </a:ext>
              </a:extLst>
            </p:cNvPr>
            <p:cNvSpPr txBox="1"/>
            <p:nvPr/>
          </p:nvSpPr>
          <p:spPr>
            <a:xfrm>
              <a:off x="-49263" y="3193427"/>
              <a:ext cx="5092803" cy="379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</a:rPr>
                <a:t>“Inverse magnetic catalysis” near the transition T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CC4B8BA-23F2-F77E-F8A9-3A1FA63605A8}"/>
              </a:ext>
            </a:extLst>
          </p:cNvPr>
          <p:cNvSpPr txBox="1"/>
          <p:nvPr/>
        </p:nvSpPr>
        <p:spPr>
          <a:xfrm>
            <a:off x="13020600" y="5728595"/>
            <a:ext cx="440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Cf. Cohen &amp; Yamamoto for deconfinement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50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C9DD2E-C20D-3D79-E57C-C8B040071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836712"/>
            <a:ext cx="4067944" cy="2986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4B4A8-EE6B-0DBB-B27F-FB86F5E1B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3823428"/>
            <a:ext cx="4355976" cy="3003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A1840-D835-3749-6989-6F0FAFE6ACA9}"/>
              </a:ext>
            </a:extLst>
          </p:cNvPr>
          <p:cNvSpPr txBox="1"/>
          <p:nvPr/>
        </p:nvSpPr>
        <p:spPr>
          <a:xfrm>
            <a:off x="3111033" y="97820"/>
            <a:ext cx="6583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Phases of magnetism from lattice QCD</a:t>
            </a:r>
            <a:endParaRPr lang="ja-JP" alt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6CF28-BA4E-0C52-8134-BC58FF747319}"/>
              </a:ext>
            </a:extLst>
          </p:cNvPr>
          <p:cNvSpPr txBox="1"/>
          <p:nvPr/>
        </p:nvSpPr>
        <p:spPr>
          <a:xfrm>
            <a:off x="5698409" y="1424970"/>
            <a:ext cx="50014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Hight T ~ free quarks</a:t>
            </a:r>
          </a:p>
          <a:p>
            <a:r>
              <a:rPr lang="en-US" altLang="ja-JP" sz="2000" dirty="0"/>
              <a:t>Pauli </a:t>
            </a:r>
            <a:r>
              <a:rPr lang="en-US" altLang="ja-JP" sz="2000" dirty="0" err="1"/>
              <a:t>paramagnetism</a:t>
            </a:r>
            <a:r>
              <a:rPr lang="en-US" altLang="ja-JP" sz="2000" dirty="0"/>
              <a:t> vs Landau diamagnetism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59F15-DBF2-17E5-57C9-F1D9235DA4B7}"/>
              </a:ext>
            </a:extLst>
          </p:cNvPr>
          <p:cNvSpPr txBox="1"/>
          <p:nvPr/>
        </p:nvSpPr>
        <p:spPr>
          <a:xfrm>
            <a:off x="7516440" y="2104754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  :  - 1</a:t>
            </a:r>
            <a:endParaRPr lang="ja-JP" alt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16E7E-68F7-77D8-5BFD-25BDC1C65674}"/>
              </a:ext>
            </a:extLst>
          </p:cNvPr>
          <p:cNvSpPr txBox="1"/>
          <p:nvPr/>
        </p:nvSpPr>
        <p:spPr>
          <a:xfrm>
            <a:off x="5698408" y="2780928"/>
            <a:ext cx="47692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Low T </a:t>
            </a:r>
            <a:r>
              <a:rPr lang="en-US" altLang="ja-JP" sz="2000" dirty="0">
                <a:sym typeface="Wingdings" panose="05000000000000000000" pitchFamily="2" charset="2"/>
              </a:rPr>
              <a:t> Confinement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Landau diamagnetism with </a:t>
            </a:r>
            <a:r>
              <a:rPr lang="en-US" altLang="ja-JP" sz="2000" dirty="0" err="1">
                <a:sym typeface="Wingdings" panose="05000000000000000000" pitchFamily="2" charset="2"/>
              </a:rPr>
              <a:t>pions</a:t>
            </a:r>
            <a:r>
              <a:rPr lang="en-US" altLang="ja-JP" sz="2000" dirty="0">
                <a:sym typeface="Wingdings" panose="05000000000000000000" pitchFamily="2" charset="2"/>
              </a:rPr>
              <a:t> (spin zero)</a:t>
            </a:r>
            <a:endParaRPr lang="en-US" altLang="ja-JP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D1759-EEC9-F12E-12BF-2FA8B1005A27}"/>
              </a:ext>
            </a:extLst>
          </p:cNvPr>
          <p:cNvSpPr txBox="1"/>
          <p:nvPr/>
        </p:nvSpPr>
        <p:spPr>
          <a:xfrm>
            <a:off x="5692306" y="819059"/>
            <a:ext cx="4861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Total magnetic susceptibility (</a:t>
            </a:r>
            <a:r>
              <a:rPr lang="en-US" altLang="ja-JP" sz="2000" dirty="0" err="1"/>
              <a:t>quarks+gluons</a:t>
            </a:r>
            <a:r>
              <a:rPr lang="en-US" altLang="ja-JP" sz="2000" dirty="0"/>
              <a:t>)</a:t>
            </a:r>
            <a:endParaRPr lang="ja-JP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3C7BE-BA54-DC5B-1DB6-88A6958B513F}"/>
              </a:ext>
            </a:extLst>
          </p:cNvPr>
          <p:cNvSpPr txBox="1"/>
          <p:nvPr/>
        </p:nvSpPr>
        <p:spPr>
          <a:xfrm>
            <a:off x="5761163" y="3701147"/>
            <a:ext cx="159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Breakdown</a:t>
            </a:r>
            <a:endParaRPr lang="ja-JP" alt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43391-5FF9-AC24-6DCF-4AB4A26CAA6F}"/>
              </a:ext>
            </a:extLst>
          </p:cNvPr>
          <p:cNvSpPr txBox="1"/>
          <p:nvPr/>
        </p:nvSpPr>
        <p:spPr>
          <a:xfrm>
            <a:off x="5712967" y="4809346"/>
            <a:ext cx="3650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Total magnetic susceptibility </a:t>
            </a:r>
          </a:p>
          <a:p>
            <a:r>
              <a:rPr lang="en-US" altLang="ja-JP" sz="2000" dirty="0">
                <a:solidFill>
                  <a:srgbClr val="0070C0"/>
                </a:solidFill>
              </a:rPr>
              <a:t>(= Orange curve in the above fig.)</a:t>
            </a:r>
            <a:endParaRPr lang="ja-JP" altLang="en-US" sz="2000" dirty="0">
              <a:solidFill>
                <a:srgbClr val="0070C0"/>
              </a:solidFill>
            </a:endParaRPr>
          </a:p>
        </p:txBody>
      </p:sp>
      <p:pic>
        <p:nvPicPr>
          <p:cNvPr id="12" name="Picture 11" descr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.2,0.6,0.9}{#1}}}&#10;\newcommand{\red}[1]{{\color[rgb]{0.9,0.2,0.6}{#1}}}&#10;\newcommand{\pp}[1]{{\color[rgb]{0.7,0.3,0.9}{#1}}}&#10;\newcommand{\bro}[1]{{\color[rgb]{0.5,0.3,0.3}{#1}}}&#10;\newcommand{\wh}[1]{{\color[rgb]{1,1,1}{#1}}}&#10;%%%%%%%%%%%%%%%%%%%%%%%%%%%%%%%%%%%%%%%%%%%%%%%%%%%%%&#10;\begin{document}&#10;&#10;\begin{eqnarray}&#10;\langle \bar \psi \sigma^{\mu\nu} \psi \rangle F_{\mu\nu}&#10;\nn&#10;\end{eqnarray}&#10;&#10;&#10;\end{document}&#10;&#10;" title="IguanaTex Bitmap Display">
            <a:extLst>
              <a:ext uri="{FF2B5EF4-FFF2-40B4-BE49-F238E27FC236}">
                <a16:creationId xmlns:a16="http://schemas.microsoft.com/office/drawing/2014/main" id="{419E4B24-B961-C897-7659-17A5695B06D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17" y="5810442"/>
            <a:ext cx="1574400" cy="351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0DD48D-7844-A2EC-F4CC-48901FF09BCB}"/>
              </a:ext>
            </a:extLst>
          </p:cNvPr>
          <p:cNvSpPr txBox="1"/>
          <p:nvPr/>
        </p:nvSpPr>
        <p:spPr>
          <a:xfrm>
            <a:off x="5735961" y="5653698"/>
            <a:ext cx="3757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</a:rPr>
              <a:t>Quark-spin contribution </a:t>
            </a:r>
          </a:p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</a:rPr>
              <a:t>(Zeeman coupling)</a:t>
            </a:r>
          </a:p>
          <a:p>
            <a:r>
              <a:rPr lang="en-US" altLang="ja-JP" sz="2000" dirty="0">
                <a:solidFill>
                  <a:schemeClr val="accent6">
                    <a:lumMod val="75000"/>
                  </a:schemeClr>
                </a:solidFill>
              </a:rPr>
              <a:t>Yet, negative above T = 200 MeV. </a:t>
            </a:r>
            <a:endParaRPr lang="ja-JP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DAA230-4C39-4F38-7242-47A77AA980A5}"/>
              </a:ext>
            </a:extLst>
          </p:cNvPr>
          <p:cNvSpPr txBox="1"/>
          <p:nvPr/>
        </p:nvSpPr>
        <p:spPr>
          <a:xfrm>
            <a:off x="5712966" y="4240128"/>
            <a:ext cx="4908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The rest (Quark and gluon orbital, gluon spin)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2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DDB12-54FF-F174-B831-660763B7C85D}"/>
              </a:ext>
            </a:extLst>
          </p:cNvPr>
          <p:cNvSpPr txBox="1"/>
          <p:nvPr/>
        </p:nvSpPr>
        <p:spPr>
          <a:xfrm flipH="1">
            <a:off x="3143672" y="2204864"/>
            <a:ext cx="5614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/>
              <a:t>The Kondo effect with impurities</a:t>
            </a:r>
            <a:endParaRPr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892887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FA5D85-6366-4106-905D-27FC9BAB7E4B}"/>
              </a:ext>
            </a:extLst>
          </p:cNvPr>
          <p:cNvSpPr txBox="1"/>
          <p:nvPr/>
        </p:nvSpPr>
        <p:spPr>
          <a:xfrm flipH="1">
            <a:off x="4153473" y="70597"/>
            <a:ext cx="316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The Kondo effect </a:t>
            </a:r>
            <a:endParaRPr lang="ja-JP" alt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F2EF6-476C-BCDA-60DC-AA2447D7A2E1}"/>
              </a:ext>
            </a:extLst>
          </p:cNvPr>
          <p:cNvSpPr txBox="1"/>
          <p:nvPr/>
        </p:nvSpPr>
        <p:spPr>
          <a:xfrm>
            <a:off x="779731" y="1308805"/>
            <a:ext cx="7035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rgbClr val="FFC000"/>
                </a:solidFill>
              </a:rPr>
              <a:t>Cooper pairing: electron-electron scattering</a:t>
            </a:r>
            <a:endParaRPr lang="en-US" altLang="ja-JP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rgbClr val="00B050"/>
                </a:solidFill>
                <a:sym typeface="Wingdings" panose="05000000000000000000" pitchFamily="2" charset="2"/>
              </a:rPr>
              <a:t>Kondo condensate or Kondo cloud</a:t>
            </a:r>
            <a:endParaRPr lang="ja-JP" altLang="en-US" sz="2800" dirty="0">
              <a:solidFill>
                <a:srgbClr val="00B050"/>
              </a:solidFill>
            </a:endParaRPr>
          </a:p>
        </p:txBody>
      </p:sp>
      <p:grpSp>
        <p:nvGrpSpPr>
          <p:cNvPr id="21" name="グループ化 7">
            <a:extLst>
              <a:ext uri="{FF2B5EF4-FFF2-40B4-BE49-F238E27FC236}">
                <a16:creationId xmlns:a16="http://schemas.microsoft.com/office/drawing/2014/main" id="{971BADB2-C040-1A78-0F5E-190A8580B738}"/>
              </a:ext>
            </a:extLst>
          </p:cNvPr>
          <p:cNvGrpSpPr/>
          <p:nvPr/>
        </p:nvGrpSpPr>
        <p:grpSpPr>
          <a:xfrm>
            <a:off x="983432" y="2532389"/>
            <a:ext cx="4359731" cy="2147565"/>
            <a:chOff x="1475655" y="864184"/>
            <a:chExt cx="6067425" cy="2988759"/>
          </a:xfrm>
        </p:grpSpPr>
        <p:pic>
          <p:nvPicPr>
            <p:cNvPr id="22" name="Picture 2" descr="https://upload.wikimedia.org/wikipedia/commons/4/4a/Classickondo.png">
              <a:extLst>
                <a:ext uri="{FF2B5EF4-FFF2-40B4-BE49-F238E27FC236}">
                  <a16:creationId xmlns:a16="http://schemas.microsoft.com/office/drawing/2014/main" id="{B7A5DF24-A003-BF8A-E728-1683F36DE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5" y="864184"/>
              <a:ext cx="6067425" cy="257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正方形/長方形 3">
              <a:extLst>
                <a:ext uri="{FF2B5EF4-FFF2-40B4-BE49-F238E27FC236}">
                  <a16:creationId xmlns:a16="http://schemas.microsoft.com/office/drawing/2014/main" id="{654D0B76-78D9-3670-015C-6A1F1BF5E6E2}"/>
                </a:ext>
              </a:extLst>
            </p:cNvPr>
            <p:cNvSpPr/>
            <p:nvPr/>
          </p:nvSpPr>
          <p:spPr>
            <a:xfrm>
              <a:off x="6012158" y="2868450"/>
              <a:ext cx="1530921" cy="627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GTT</a:t>
              </a:r>
              <a:endParaRPr lang="ja-JP" altLang="en-US" dirty="0"/>
            </a:p>
          </p:txBody>
        </p:sp>
        <p:sp>
          <p:nvSpPr>
            <p:cNvPr id="24" name="テキスト ボックス 6">
              <a:extLst>
                <a:ext uri="{FF2B5EF4-FFF2-40B4-BE49-F238E27FC236}">
                  <a16:creationId xmlns:a16="http://schemas.microsoft.com/office/drawing/2014/main" id="{9A400524-347F-E856-02E2-5E1921C53CEC}"/>
                </a:ext>
              </a:extLst>
            </p:cNvPr>
            <p:cNvSpPr txBox="1"/>
            <p:nvPr/>
          </p:nvSpPr>
          <p:spPr>
            <a:xfrm>
              <a:off x="5425362" y="3338945"/>
              <a:ext cx="974010" cy="51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 (K)</a:t>
              </a:r>
              <a:endParaRPr lang="ja-JP" altLang="en-US" dirty="0"/>
            </a:p>
          </p:txBody>
        </p:sp>
      </p:grpSp>
      <p:sp>
        <p:nvSpPr>
          <p:cNvPr id="30" name="テキスト ボックス 1">
            <a:extLst>
              <a:ext uri="{FF2B5EF4-FFF2-40B4-BE49-F238E27FC236}">
                <a16:creationId xmlns:a16="http://schemas.microsoft.com/office/drawing/2014/main" id="{C11A930E-7FF4-37CE-88A3-340E83B70D05}"/>
              </a:ext>
            </a:extLst>
          </p:cNvPr>
          <p:cNvSpPr txBox="1"/>
          <p:nvPr/>
        </p:nvSpPr>
        <p:spPr>
          <a:xfrm>
            <a:off x="974025" y="5006321"/>
            <a:ext cx="5410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</a:t>
            </a:r>
            <a:r>
              <a:rPr lang="en-US" altLang="ja-JP" sz="2000" baseline="-25000" dirty="0">
                <a:solidFill>
                  <a:srgbClr val="FF0000"/>
                </a:solidFill>
              </a:rPr>
              <a:t>K</a:t>
            </a:r>
            <a:r>
              <a:rPr lang="en-US" altLang="ja-JP" sz="2000" dirty="0">
                <a:solidFill>
                  <a:srgbClr val="FF0000"/>
                </a:solidFill>
              </a:rPr>
              <a:t>: Kondo temperature (Location of the minimum)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3A41E6-C82D-CDAF-D046-D17F6B60CCCF}"/>
              </a:ext>
            </a:extLst>
          </p:cNvPr>
          <p:cNvCxnSpPr>
            <a:cxnSpLocks/>
          </p:cNvCxnSpPr>
          <p:nvPr/>
        </p:nvCxnSpPr>
        <p:spPr>
          <a:xfrm flipV="1">
            <a:off x="2411541" y="4310621"/>
            <a:ext cx="0" cy="519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D3A9138-A75A-5441-7383-DAE05E116BCD}"/>
              </a:ext>
            </a:extLst>
          </p:cNvPr>
          <p:cNvSpPr txBox="1"/>
          <p:nvPr/>
        </p:nvSpPr>
        <p:spPr>
          <a:xfrm flipH="1">
            <a:off x="12804576" y="2286605"/>
            <a:ext cx="6044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formation of the Kondo condensate traps conduction electrons near an impurity and induces an </a:t>
            </a:r>
            <a:r>
              <a:rPr lang="en-US" altLang="ja-JP" dirty="0">
                <a:solidFill>
                  <a:srgbClr val="FF0000"/>
                </a:solidFill>
              </a:rPr>
              <a:t>anomalous increase of resistivity in low T</a:t>
            </a:r>
            <a:r>
              <a:rPr lang="en-US" altLang="ja-JP" dirty="0"/>
              <a:t>.</a:t>
            </a:r>
            <a:endParaRPr lang="ja-JP" alt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7FA1FA3-E545-32C0-9513-9C26458B6A82}"/>
              </a:ext>
            </a:extLst>
          </p:cNvPr>
          <p:cNvGrpSpPr/>
          <p:nvPr/>
        </p:nvGrpSpPr>
        <p:grpSpPr>
          <a:xfrm>
            <a:off x="8307369" y="228071"/>
            <a:ext cx="1878647" cy="1683114"/>
            <a:chOff x="3454046" y="2219837"/>
            <a:chExt cx="2631657" cy="2357749"/>
          </a:xfrm>
        </p:grpSpPr>
        <p:sp>
          <p:nvSpPr>
            <p:cNvPr id="34" name="円/楕円 16">
              <a:extLst>
                <a:ext uri="{FF2B5EF4-FFF2-40B4-BE49-F238E27FC236}">
                  <a16:creationId xmlns:a16="http://schemas.microsoft.com/office/drawing/2014/main" id="{24E60C50-1E19-83E2-A066-39091CD3B99B}"/>
                </a:ext>
              </a:extLst>
            </p:cNvPr>
            <p:cNvSpPr/>
            <p:nvPr/>
          </p:nvSpPr>
          <p:spPr>
            <a:xfrm>
              <a:off x="5788587" y="301604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5" name="円/楕円 17">
              <a:extLst>
                <a:ext uri="{FF2B5EF4-FFF2-40B4-BE49-F238E27FC236}">
                  <a16:creationId xmlns:a16="http://schemas.microsoft.com/office/drawing/2014/main" id="{3A6FE6AF-DAEC-6DB0-D075-759A0E9E0F17}"/>
                </a:ext>
              </a:extLst>
            </p:cNvPr>
            <p:cNvSpPr/>
            <p:nvPr/>
          </p:nvSpPr>
          <p:spPr>
            <a:xfrm>
              <a:off x="4111921" y="2970077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6" name="円/楕円 18">
              <a:extLst>
                <a:ext uri="{FF2B5EF4-FFF2-40B4-BE49-F238E27FC236}">
                  <a16:creationId xmlns:a16="http://schemas.microsoft.com/office/drawing/2014/main" id="{E1F47A19-3BC0-C2FC-F684-22EB5A997D9C}"/>
                </a:ext>
              </a:extLst>
            </p:cNvPr>
            <p:cNvSpPr/>
            <p:nvPr/>
          </p:nvSpPr>
          <p:spPr>
            <a:xfrm>
              <a:off x="4860137" y="3884808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7" name="円/楕円 19">
              <a:extLst>
                <a:ext uri="{FF2B5EF4-FFF2-40B4-BE49-F238E27FC236}">
                  <a16:creationId xmlns:a16="http://schemas.microsoft.com/office/drawing/2014/main" id="{AB097B8E-37C8-67B2-8E3D-198F40C25752}"/>
                </a:ext>
              </a:extLst>
            </p:cNvPr>
            <p:cNvSpPr/>
            <p:nvPr/>
          </p:nvSpPr>
          <p:spPr>
            <a:xfrm>
              <a:off x="4988643" y="2787021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8" name="円/楕円 20">
              <a:extLst>
                <a:ext uri="{FF2B5EF4-FFF2-40B4-BE49-F238E27FC236}">
                  <a16:creationId xmlns:a16="http://schemas.microsoft.com/office/drawing/2014/main" id="{3E13AA2F-CBE7-D9C3-09A0-D4C0E4CA71DB}"/>
                </a:ext>
              </a:extLst>
            </p:cNvPr>
            <p:cNvSpPr/>
            <p:nvPr/>
          </p:nvSpPr>
          <p:spPr>
            <a:xfrm>
              <a:off x="4756463" y="3402621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9" name="円/楕円 21">
              <a:extLst>
                <a:ext uri="{FF2B5EF4-FFF2-40B4-BE49-F238E27FC236}">
                  <a16:creationId xmlns:a16="http://schemas.microsoft.com/office/drawing/2014/main" id="{B7A5513B-2855-5D9D-3EEA-FE80DF33BB85}"/>
                </a:ext>
              </a:extLst>
            </p:cNvPr>
            <p:cNvSpPr/>
            <p:nvPr/>
          </p:nvSpPr>
          <p:spPr>
            <a:xfrm>
              <a:off x="5449555" y="417443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0" name="円/楕円 22">
              <a:extLst>
                <a:ext uri="{FF2B5EF4-FFF2-40B4-BE49-F238E27FC236}">
                  <a16:creationId xmlns:a16="http://schemas.microsoft.com/office/drawing/2014/main" id="{D5C7E437-F1D3-C6DA-B6D7-DBEDBBEBF699}"/>
                </a:ext>
              </a:extLst>
            </p:cNvPr>
            <p:cNvSpPr/>
            <p:nvPr/>
          </p:nvSpPr>
          <p:spPr>
            <a:xfrm>
              <a:off x="3503770" y="2477894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1" name="円/楕円 25">
              <a:extLst>
                <a:ext uri="{FF2B5EF4-FFF2-40B4-BE49-F238E27FC236}">
                  <a16:creationId xmlns:a16="http://schemas.microsoft.com/office/drawing/2014/main" id="{6E5A8455-9E25-4375-1B03-22E63A91ED3B}"/>
                </a:ext>
              </a:extLst>
            </p:cNvPr>
            <p:cNvSpPr/>
            <p:nvPr/>
          </p:nvSpPr>
          <p:spPr>
            <a:xfrm>
              <a:off x="5937145" y="3640132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2" name="円/楕円 26">
              <a:extLst>
                <a:ext uri="{FF2B5EF4-FFF2-40B4-BE49-F238E27FC236}">
                  <a16:creationId xmlns:a16="http://schemas.microsoft.com/office/drawing/2014/main" id="{AC575A38-CCC7-497A-7C36-2EA9637D1D0F}"/>
                </a:ext>
              </a:extLst>
            </p:cNvPr>
            <p:cNvSpPr/>
            <p:nvPr/>
          </p:nvSpPr>
          <p:spPr>
            <a:xfrm>
              <a:off x="3454046" y="3411736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3" name="円/楕円 27">
              <a:extLst>
                <a:ext uri="{FF2B5EF4-FFF2-40B4-BE49-F238E27FC236}">
                  <a16:creationId xmlns:a16="http://schemas.microsoft.com/office/drawing/2014/main" id="{91EA8964-01CD-247A-7D67-286A26E68079}"/>
                </a:ext>
              </a:extLst>
            </p:cNvPr>
            <p:cNvSpPr/>
            <p:nvPr/>
          </p:nvSpPr>
          <p:spPr>
            <a:xfrm>
              <a:off x="4258011" y="3440598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4" name="円/楕円 28">
              <a:extLst>
                <a:ext uri="{FF2B5EF4-FFF2-40B4-BE49-F238E27FC236}">
                  <a16:creationId xmlns:a16="http://schemas.microsoft.com/office/drawing/2014/main" id="{8A7B0DEF-CCBC-616E-7AC3-BA20C6E2F247}"/>
                </a:ext>
              </a:extLst>
            </p:cNvPr>
            <p:cNvSpPr/>
            <p:nvPr/>
          </p:nvSpPr>
          <p:spPr>
            <a:xfrm>
              <a:off x="5345239" y="3416971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5" name="円/楕円 29">
              <a:extLst>
                <a:ext uri="{FF2B5EF4-FFF2-40B4-BE49-F238E27FC236}">
                  <a16:creationId xmlns:a16="http://schemas.microsoft.com/office/drawing/2014/main" id="{59E5D35A-CDDF-2C63-E999-F34A9576F914}"/>
                </a:ext>
              </a:extLst>
            </p:cNvPr>
            <p:cNvSpPr/>
            <p:nvPr/>
          </p:nvSpPr>
          <p:spPr>
            <a:xfrm>
              <a:off x="4037642" y="4076139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6" name="円/楕円 30">
              <a:extLst>
                <a:ext uri="{FF2B5EF4-FFF2-40B4-BE49-F238E27FC236}">
                  <a16:creationId xmlns:a16="http://schemas.microsoft.com/office/drawing/2014/main" id="{00FC2052-7F0C-3C8A-B2F3-0B2F7053C056}"/>
                </a:ext>
              </a:extLst>
            </p:cNvPr>
            <p:cNvSpPr/>
            <p:nvPr/>
          </p:nvSpPr>
          <p:spPr>
            <a:xfrm>
              <a:off x="5649613" y="2450174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8" name="円/楕円 23">
              <a:extLst>
                <a:ext uri="{FF2B5EF4-FFF2-40B4-BE49-F238E27FC236}">
                  <a16:creationId xmlns:a16="http://schemas.microsoft.com/office/drawing/2014/main" id="{834AEB20-17F5-636D-E09B-A5999E68C427}"/>
                </a:ext>
              </a:extLst>
            </p:cNvPr>
            <p:cNvSpPr/>
            <p:nvPr/>
          </p:nvSpPr>
          <p:spPr>
            <a:xfrm>
              <a:off x="5058330" y="2359929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9" name="円/楕円 24">
              <a:extLst>
                <a:ext uri="{FF2B5EF4-FFF2-40B4-BE49-F238E27FC236}">
                  <a16:creationId xmlns:a16="http://schemas.microsoft.com/office/drawing/2014/main" id="{90591282-FA77-ED0A-1275-69B5B8E9F136}"/>
                </a:ext>
              </a:extLst>
            </p:cNvPr>
            <p:cNvSpPr/>
            <p:nvPr/>
          </p:nvSpPr>
          <p:spPr>
            <a:xfrm>
              <a:off x="4260042" y="2245472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D0B8340-1E11-9EB6-4835-2AE0AF6350C5}"/>
                </a:ext>
              </a:extLst>
            </p:cNvPr>
            <p:cNvSpPr/>
            <p:nvPr/>
          </p:nvSpPr>
          <p:spPr>
            <a:xfrm rot="18962913">
              <a:off x="3630359" y="2219837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A00491D-A527-48EE-E391-5BFB850D9F0B}"/>
                </a:ext>
              </a:extLst>
            </p:cNvPr>
            <p:cNvSpPr/>
            <p:nvPr/>
          </p:nvSpPr>
          <p:spPr>
            <a:xfrm rot="1569196">
              <a:off x="4661200" y="2592325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ACE3D4E-E780-ED37-5838-5A3942C1F7BF}"/>
                </a:ext>
              </a:extLst>
            </p:cNvPr>
            <p:cNvSpPr/>
            <p:nvPr/>
          </p:nvSpPr>
          <p:spPr>
            <a:xfrm rot="1569196">
              <a:off x="5536299" y="3433040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458F43C-A5DB-4090-4369-92712D08B562}"/>
              </a:ext>
            </a:extLst>
          </p:cNvPr>
          <p:cNvGrpSpPr/>
          <p:nvPr/>
        </p:nvGrpSpPr>
        <p:grpSpPr>
          <a:xfrm>
            <a:off x="9475948" y="1736357"/>
            <a:ext cx="2087573" cy="2023825"/>
            <a:chOff x="5809579" y="1700177"/>
            <a:chExt cx="2087573" cy="2023825"/>
          </a:xfrm>
        </p:grpSpPr>
        <p:sp>
          <p:nvSpPr>
            <p:cNvPr id="47" name="円/楕円 63">
              <a:extLst>
                <a:ext uri="{FF2B5EF4-FFF2-40B4-BE49-F238E27FC236}">
                  <a16:creationId xmlns:a16="http://schemas.microsoft.com/office/drawing/2014/main" id="{0197011F-F991-8AA3-26C6-310D49CD765A}"/>
                </a:ext>
              </a:extLst>
            </p:cNvPr>
            <p:cNvSpPr/>
            <p:nvPr/>
          </p:nvSpPr>
          <p:spPr>
            <a:xfrm>
              <a:off x="6797200" y="2409637"/>
              <a:ext cx="356720" cy="35672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00" dirty="0"/>
            </a:p>
          </p:txBody>
        </p:sp>
        <p:sp>
          <p:nvSpPr>
            <p:cNvPr id="50" name="円/楕円 17">
              <a:extLst>
                <a:ext uri="{FF2B5EF4-FFF2-40B4-BE49-F238E27FC236}">
                  <a16:creationId xmlns:a16="http://schemas.microsoft.com/office/drawing/2014/main" id="{4393BE0E-E079-008D-A2B5-5AB213006568}"/>
                </a:ext>
              </a:extLst>
            </p:cNvPr>
            <p:cNvSpPr/>
            <p:nvPr/>
          </p:nvSpPr>
          <p:spPr>
            <a:xfrm>
              <a:off x="6420937" y="2100635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1" name="円/楕円 18">
              <a:extLst>
                <a:ext uri="{FF2B5EF4-FFF2-40B4-BE49-F238E27FC236}">
                  <a16:creationId xmlns:a16="http://schemas.microsoft.com/office/drawing/2014/main" id="{5D4DF90E-46CB-B0F7-9B66-369DE37764F3}"/>
                </a:ext>
              </a:extLst>
            </p:cNvPr>
            <p:cNvSpPr/>
            <p:nvPr/>
          </p:nvSpPr>
          <p:spPr>
            <a:xfrm>
              <a:off x="6428376" y="1700177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円/楕円 19">
              <a:extLst>
                <a:ext uri="{FF2B5EF4-FFF2-40B4-BE49-F238E27FC236}">
                  <a16:creationId xmlns:a16="http://schemas.microsoft.com/office/drawing/2014/main" id="{7353F595-2ABD-22AB-E8C1-3975214C626D}"/>
                </a:ext>
              </a:extLst>
            </p:cNvPr>
            <p:cNvSpPr/>
            <p:nvPr/>
          </p:nvSpPr>
          <p:spPr>
            <a:xfrm>
              <a:off x="7777380" y="2484631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53" name="円/楕円 20">
              <a:extLst>
                <a:ext uri="{FF2B5EF4-FFF2-40B4-BE49-F238E27FC236}">
                  <a16:creationId xmlns:a16="http://schemas.microsoft.com/office/drawing/2014/main" id="{35AF7618-8238-93BF-07D1-C255F5C53854}"/>
                </a:ext>
              </a:extLst>
            </p:cNvPr>
            <p:cNvSpPr/>
            <p:nvPr/>
          </p:nvSpPr>
          <p:spPr>
            <a:xfrm>
              <a:off x="6294470" y="3458626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4" name="円/楕円 22">
              <a:extLst>
                <a:ext uri="{FF2B5EF4-FFF2-40B4-BE49-F238E27FC236}">
                  <a16:creationId xmlns:a16="http://schemas.microsoft.com/office/drawing/2014/main" id="{16186F66-8C97-A267-A390-8C33D65A5EC4}"/>
                </a:ext>
              </a:extLst>
            </p:cNvPr>
            <p:cNvSpPr/>
            <p:nvPr/>
          </p:nvSpPr>
          <p:spPr>
            <a:xfrm>
              <a:off x="7005591" y="2197215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円/楕円 26">
              <a:extLst>
                <a:ext uri="{FF2B5EF4-FFF2-40B4-BE49-F238E27FC236}">
                  <a16:creationId xmlns:a16="http://schemas.microsoft.com/office/drawing/2014/main" id="{98F65166-7177-378E-D3FF-EDFE428E0B2E}"/>
                </a:ext>
              </a:extLst>
            </p:cNvPr>
            <p:cNvSpPr/>
            <p:nvPr/>
          </p:nvSpPr>
          <p:spPr>
            <a:xfrm>
              <a:off x="7423759" y="2848815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円/楕円 27">
              <a:extLst>
                <a:ext uri="{FF2B5EF4-FFF2-40B4-BE49-F238E27FC236}">
                  <a16:creationId xmlns:a16="http://schemas.microsoft.com/office/drawing/2014/main" id="{4B739B12-09B6-86AB-D238-8A46250C379B}"/>
                </a:ext>
              </a:extLst>
            </p:cNvPr>
            <p:cNvSpPr/>
            <p:nvPr/>
          </p:nvSpPr>
          <p:spPr>
            <a:xfrm>
              <a:off x="6494006" y="3031956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円/楕円 29">
              <a:extLst>
                <a:ext uri="{FF2B5EF4-FFF2-40B4-BE49-F238E27FC236}">
                  <a16:creationId xmlns:a16="http://schemas.microsoft.com/office/drawing/2014/main" id="{5BBD7274-DD26-1142-5EF2-5FB414E461CB}"/>
                </a:ext>
              </a:extLst>
            </p:cNvPr>
            <p:cNvSpPr/>
            <p:nvPr/>
          </p:nvSpPr>
          <p:spPr>
            <a:xfrm>
              <a:off x="7436014" y="3485767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8" name="円/楕円 23">
              <a:extLst>
                <a:ext uri="{FF2B5EF4-FFF2-40B4-BE49-F238E27FC236}">
                  <a16:creationId xmlns:a16="http://schemas.microsoft.com/office/drawing/2014/main" id="{43610818-68EC-A136-AC9E-DF4F666B5677}"/>
                </a:ext>
              </a:extLst>
            </p:cNvPr>
            <p:cNvSpPr/>
            <p:nvPr/>
          </p:nvSpPr>
          <p:spPr>
            <a:xfrm>
              <a:off x="5809579" y="1989381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9" name="円/楕円 24">
              <a:extLst>
                <a:ext uri="{FF2B5EF4-FFF2-40B4-BE49-F238E27FC236}">
                  <a16:creationId xmlns:a16="http://schemas.microsoft.com/office/drawing/2014/main" id="{873A60B3-6BD1-7F19-A7F0-E666DD3A3B9A}"/>
                </a:ext>
              </a:extLst>
            </p:cNvPr>
            <p:cNvSpPr/>
            <p:nvPr/>
          </p:nvSpPr>
          <p:spPr>
            <a:xfrm>
              <a:off x="7615319" y="2009830"/>
              <a:ext cx="119772" cy="119772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0" name="円/楕円 63">
              <a:extLst>
                <a:ext uri="{FF2B5EF4-FFF2-40B4-BE49-F238E27FC236}">
                  <a16:creationId xmlns:a16="http://schemas.microsoft.com/office/drawing/2014/main" id="{3FEDD476-76A7-EDD4-2B94-B2A739CADAC8}"/>
                </a:ext>
              </a:extLst>
            </p:cNvPr>
            <p:cNvSpPr/>
            <p:nvPr/>
          </p:nvSpPr>
          <p:spPr>
            <a:xfrm>
              <a:off x="6995709" y="3173317"/>
              <a:ext cx="356720" cy="35672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8E7EF22-F03C-3AFE-415B-47A3A17BCCC6}"/>
                </a:ext>
              </a:extLst>
            </p:cNvPr>
            <p:cNvSpPr/>
            <p:nvPr/>
          </p:nvSpPr>
          <p:spPr>
            <a:xfrm rot="1569196">
              <a:off x="6721495" y="2014412"/>
              <a:ext cx="568044" cy="922766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E16F04-35E6-FA22-3AA3-DFA47FD06C5E}"/>
                </a:ext>
              </a:extLst>
            </p:cNvPr>
            <p:cNvSpPr/>
            <p:nvPr/>
          </p:nvSpPr>
          <p:spPr>
            <a:xfrm rot="7441251">
              <a:off x="7052433" y="2978597"/>
              <a:ext cx="568044" cy="922766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6C45485-B691-A290-2A74-3802F7E86539}"/>
                </a:ext>
              </a:extLst>
            </p:cNvPr>
            <p:cNvSpPr txBox="1"/>
            <p:nvPr/>
          </p:nvSpPr>
          <p:spPr>
            <a:xfrm>
              <a:off x="6757155" y="2435706"/>
              <a:ext cx="57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Imp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FEF422E-BEC7-AB60-A530-3291F884A0D0}"/>
                </a:ext>
              </a:extLst>
            </p:cNvPr>
            <p:cNvSpPr txBox="1"/>
            <p:nvPr/>
          </p:nvSpPr>
          <p:spPr>
            <a:xfrm>
              <a:off x="6964231" y="3181816"/>
              <a:ext cx="579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Imp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6539041-25B9-4B68-3E77-41F3194A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20" y="3929681"/>
            <a:ext cx="1440160" cy="1440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481A3-1DB7-1354-DEF7-3DEB50A01A03}"/>
              </a:ext>
            </a:extLst>
          </p:cNvPr>
          <p:cNvSpPr txBox="1"/>
          <p:nvPr/>
        </p:nvSpPr>
        <p:spPr>
          <a:xfrm>
            <a:off x="842939" y="675968"/>
            <a:ext cx="588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Pairing near the Fermi surface</a:t>
            </a:r>
            <a:endParaRPr lang="ja-JP" alt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87F40A-960A-AF58-0992-A6F89E0B9402}"/>
              </a:ext>
            </a:extLst>
          </p:cNvPr>
          <p:cNvGrpSpPr/>
          <p:nvPr/>
        </p:nvGrpSpPr>
        <p:grpSpPr>
          <a:xfrm>
            <a:off x="5081818" y="2332726"/>
            <a:ext cx="4081273" cy="2673595"/>
            <a:chOff x="3519976" y="2310087"/>
            <a:chExt cx="4081273" cy="2673595"/>
          </a:xfrm>
        </p:grpSpPr>
        <p:pic>
          <p:nvPicPr>
            <p:cNvPr id="26" name="図 38">
              <a:extLst>
                <a:ext uri="{FF2B5EF4-FFF2-40B4-BE49-F238E27FC236}">
                  <a16:creationId xmlns:a16="http://schemas.microsoft.com/office/drawing/2014/main" id="{A3D848EA-4B1C-AC4E-9518-7BA9ED199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tretch>
              <a:fillRect/>
            </a:stretch>
          </p:blipFill>
          <p:spPr>
            <a:xfrm>
              <a:off x="3529344" y="2310087"/>
              <a:ext cx="4071905" cy="958288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12" name="Speech Bubble: Rectangle 11">
              <a:extLst>
                <a:ext uri="{FF2B5EF4-FFF2-40B4-BE49-F238E27FC236}">
                  <a16:creationId xmlns:a16="http://schemas.microsoft.com/office/drawing/2014/main" id="{0A33137F-05D5-F7AE-9848-E279F55B05E6}"/>
                </a:ext>
              </a:extLst>
            </p:cNvPr>
            <p:cNvSpPr/>
            <p:nvPr/>
          </p:nvSpPr>
          <p:spPr>
            <a:xfrm>
              <a:off x="3519976" y="3594155"/>
              <a:ext cx="3538637" cy="1389527"/>
            </a:xfrm>
            <a:prstGeom prst="wedgeRectCallout">
              <a:avLst>
                <a:gd name="adj1" fmla="val 56746"/>
                <a:gd name="adj2" fmla="val 5333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dirty="0"/>
                <a:t>The key process is the second-order spin-exchange interactions.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600" dirty="0"/>
                <a:t>Fermi surface (dim. reduction)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600" dirty="0"/>
                <a:t>Quantum effect from loop diagrams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1600" dirty="0"/>
                <a:t>Non-Abelian (Pauli) matrix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02F478A-40A6-2F42-8DA1-F916F957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8729" y="5684833"/>
            <a:ext cx="6880059" cy="8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1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077A1D-1709-E576-B92E-CB9B55D2B047}"/>
              </a:ext>
            </a:extLst>
          </p:cNvPr>
          <p:cNvSpPr txBox="1"/>
          <p:nvPr/>
        </p:nvSpPr>
        <p:spPr>
          <a:xfrm flipH="1">
            <a:off x="4082956" y="25193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The QCD Kondo effect</a:t>
            </a:r>
            <a:endParaRPr lang="ja-JP" alt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E47414-F007-82B4-1844-5D54ACC03591}"/>
              </a:ext>
            </a:extLst>
          </p:cNvPr>
          <p:cNvSpPr txBox="1"/>
          <p:nvPr/>
        </p:nvSpPr>
        <p:spPr>
          <a:xfrm flipH="1">
            <a:off x="1075387" y="5422168"/>
            <a:ext cx="5673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Analogy in strong B (w/o density): “Magnetically induced Kondo effect”</a:t>
            </a:r>
            <a:endParaRPr lang="ja-JP" alt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05331F-38AE-D9FB-EF98-4ABD2F340FBC}"/>
              </a:ext>
            </a:extLst>
          </p:cNvPr>
          <p:cNvSpPr txBox="1"/>
          <p:nvPr/>
        </p:nvSpPr>
        <p:spPr>
          <a:xfrm>
            <a:off x="983432" y="1203703"/>
            <a:ext cx="72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Heavy-quark impurities in dense quark matter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765F33-D007-5A55-F37D-8B8A0BFAAE85}"/>
              </a:ext>
            </a:extLst>
          </p:cNvPr>
          <p:cNvSpPr txBox="1"/>
          <p:nvPr/>
        </p:nvSpPr>
        <p:spPr>
          <a:xfrm>
            <a:off x="6841909" y="17084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srgbClr val="00B050"/>
                </a:solidFill>
                <a:latin typeface="Slack-Lato"/>
              </a:rPr>
              <a:t>Yasui</a:t>
            </a:r>
            <a:r>
              <a:rPr lang="en-US" altLang="ja-JP" dirty="0">
                <a:solidFill>
                  <a:srgbClr val="00B050"/>
                </a:solidFill>
                <a:latin typeface="Slack-Lato"/>
              </a:rPr>
              <a:t>, </a:t>
            </a:r>
            <a:r>
              <a:rPr lang="en-US" altLang="ja-JP" dirty="0" err="1">
                <a:solidFill>
                  <a:srgbClr val="00B050"/>
                </a:solidFill>
                <a:latin typeface="Slack-Lato"/>
              </a:rPr>
              <a:t>Sudoh</a:t>
            </a:r>
            <a:r>
              <a:rPr lang="en-US" altLang="ja-JP" dirty="0">
                <a:solidFill>
                  <a:srgbClr val="00B050"/>
                </a:solidFill>
                <a:latin typeface="Slack-Lato"/>
              </a:rPr>
              <a:t>, </a:t>
            </a:r>
            <a:r>
              <a:rPr lang="en-US" altLang="ja-JP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1301.6830</a:t>
            </a:r>
            <a:r>
              <a:rPr lang="ja-JP" altLang="en-US" dirty="0">
                <a:solidFill>
                  <a:srgbClr val="00B050"/>
                </a:solidFill>
              </a:rPr>
              <a:t> </a:t>
            </a:r>
            <a:endParaRPr lang="en-US" altLang="ja-JP" dirty="0">
              <a:solidFill>
                <a:srgbClr val="00B050"/>
              </a:solidFill>
              <a:latin typeface="Slack-Lato"/>
            </a:endParaRPr>
          </a:p>
          <a:p>
            <a:r>
              <a:rPr lang="en-US" altLang="ja-JP" dirty="0">
                <a:solidFill>
                  <a:srgbClr val="00B050"/>
                </a:solidFill>
              </a:rPr>
              <a:t>KH, Itakura, Ozaki, </a:t>
            </a:r>
            <a:r>
              <a:rPr lang="en-US" altLang="ja-JP" dirty="0" err="1">
                <a:solidFill>
                  <a:srgbClr val="00B050"/>
                </a:solidFill>
              </a:rPr>
              <a:t>Yasui</a:t>
            </a:r>
            <a:r>
              <a:rPr lang="en-US" altLang="ja-JP" dirty="0">
                <a:solidFill>
                  <a:srgbClr val="00B050"/>
                </a:solidFill>
              </a:rPr>
              <a:t>, </a:t>
            </a:r>
            <a:r>
              <a:rPr lang="en-US" altLang="ja-JP" dirty="0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1504.07619</a:t>
            </a:r>
            <a:r>
              <a:rPr lang="en-US" altLang="ja-JP" dirty="0">
                <a:solidFill>
                  <a:srgbClr val="00B050"/>
                </a:solidFill>
              </a:rPr>
              <a:t> 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02ABFA-BB47-8D36-54E4-68835FA756FC}"/>
              </a:ext>
            </a:extLst>
          </p:cNvPr>
          <p:cNvSpPr txBox="1"/>
          <p:nvPr/>
        </p:nvSpPr>
        <p:spPr>
          <a:xfrm flipH="1">
            <a:off x="6971642" y="5836933"/>
            <a:ext cx="40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Ozaki, Itakura, </a:t>
            </a:r>
            <a:r>
              <a:rPr lang="en-US" altLang="ja-JP" dirty="0" err="1">
                <a:solidFill>
                  <a:srgbClr val="00B050"/>
                </a:solidFill>
              </a:rPr>
              <a:t>Kuramoto</a:t>
            </a:r>
            <a:r>
              <a:rPr lang="en-US" altLang="ja-JP" dirty="0">
                <a:solidFill>
                  <a:srgbClr val="00B050"/>
                </a:solidFill>
              </a:rPr>
              <a:t> (2015)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75853C-F4D0-A114-11A5-EBAB90151A87}"/>
              </a:ext>
            </a:extLst>
          </p:cNvPr>
          <p:cNvSpPr txBox="1"/>
          <p:nvPr/>
        </p:nvSpPr>
        <p:spPr>
          <a:xfrm>
            <a:off x="1055440" y="3411440"/>
            <a:ext cx="6620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ym typeface="Wingdings" panose="05000000000000000000" pitchFamily="2" charset="2"/>
              </a:rPr>
              <a:t>The QCD </a:t>
            </a:r>
            <a:r>
              <a:rPr lang="en-US" altLang="ja-JP" sz="2800" dirty="0"/>
              <a:t>Kondo condensate </a:t>
            </a:r>
          </a:p>
          <a:p>
            <a:r>
              <a:rPr lang="en-US" altLang="ja-JP" sz="2800" dirty="0"/>
              <a:t>= Heavy-light pairing in quark matter</a:t>
            </a:r>
            <a:endParaRPr lang="ja-JP" alt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085FD7-02EC-9659-A450-AE31FA96A1F2}"/>
              </a:ext>
            </a:extLst>
          </p:cNvPr>
          <p:cNvSpPr txBox="1"/>
          <p:nvPr/>
        </p:nvSpPr>
        <p:spPr>
          <a:xfrm>
            <a:off x="1271465" y="1939320"/>
            <a:ext cx="4797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- </a:t>
            </a:r>
            <a:r>
              <a:rPr lang="en-US" altLang="ja-JP" sz="2400" dirty="0">
                <a:solidFill>
                  <a:srgbClr val="FF0000"/>
                </a:solidFill>
              </a:rPr>
              <a:t>Color</a:t>
            </a:r>
            <a:r>
              <a:rPr lang="en-US" altLang="ja-JP" sz="2400" dirty="0"/>
              <a:t>-exchange interactions with the </a:t>
            </a:r>
            <a:r>
              <a:rPr lang="en-US" altLang="ja-JP" sz="2400" dirty="0" err="1"/>
              <a:t>Gell-mann</a:t>
            </a:r>
            <a:r>
              <a:rPr lang="en-US" altLang="ja-JP" sz="2400" dirty="0"/>
              <a:t> Matrix</a:t>
            </a:r>
            <a:endParaRPr lang="ja-JP" alt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39F804-E4D8-E201-B2DD-C31D3FD60915}"/>
              </a:ext>
            </a:extLst>
          </p:cNvPr>
          <p:cNvGrpSpPr/>
          <p:nvPr/>
        </p:nvGrpSpPr>
        <p:grpSpPr>
          <a:xfrm>
            <a:off x="7320136" y="2621481"/>
            <a:ext cx="3096344" cy="2875157"/>
            <a:chOff x="5497601" y="2060848"/>
            <a:chExt cx="3312368" cy="3075749"/>
          </a:xfrm>
        </p:grpSpPr>
        <p:grpSp>
          <p:nvGrpSpPr>
            <p:cNvPr id="7" name="グループ化 1">
              <a:extLst>
                <a:ext uri="{FF2B5EF4-FFF2-40B4-BE49-F238E27FC236}">
                  <a16:creationId xmlns:a16="http://schemas.microsoft.com/office/drawing/2014/main" id="{6F9003FC-13FD-FC6E-CD3C-00C68CF33F06}"/>
                </a:ext>
              </a:extLst>
            </p:cNvPr>
            <p:cNvGrpSpPr/>
            <p:nvPr/>
          </p:nvGrpSpPr>
          <p:grpSpPr>
            <a:xfrm>
              <a:off x="5497601" y="2060848"/>
              <a:ext cx="3312368" cy="3075749"/>
              <a:chOff x="2602290" y="794321"/>
              <a:chExt cx="3435015" cy="3189634"/>
            </a:xfrm>
          </p:grpSpPr>
          <p:sp>
            <p:nvSpPr>
              <p:cNvPr id="8" name="雲 14">
                <a:extLst>
                  <a:ext uri="{FF2B5EF4-FFF2-40B4-BE49-F238E27FC236}">
                    <a16:creationId xmlns:a16="http://schemas.microsoft.com/office/drawing/2014/main" id="{2377CE32-C8AE-D841-24BC-537A7AA7A39B}"/>
                  </a:ext>
                </a:extLst>
              </p:cNvPr>
              <p:cNvSpPr/>
              <p:nvPr/>
            </p:nvSpPr>
            <p:spPr>
              <a:xfrm>
                <a:off x="2602290" y="794321"/>
                <a:ext cx="3435015" cy="3189634"/>
              </a:xfrm>
              <a:prstGeom prst="clou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" name="円/楕円 15">
                <a:extLst>
                  <a:ext uri="{FF2B5EF4-FFF2-40B4-BE49-F238E27FC236}">
                    <a16:creationId xmlns:a16="http://schemas.microsoft.com/office/drawing/2014/main" id="{AFAC4A65-555E-8CE0-A864-55EFC3611AB0}"/>
                  </a:ext>
                </a:extLst>
              </p:cNvPr>
              <p:cNvSpPr/>
              <p:nvPr/>
            </p:nvSpPr>
            <p:spPr>
              <a:xfrm>
                <a:off x="4139952" y="2507890"/>
                <a:ext cx="561070" cy="5610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Q</a:t>
                </a:r>
                <a:endParaRPr lang="ja-JP" altLang="en-US" dirty="0"/>
              </a:p>
            </p:txBody>
          </p:sp>
          <p:sp>
            <p:nvSpPr>
              <p:cNvPr id="10" name="円/楕円 16">
                <a:extLst>
                  <a:ext uri="{FF2B5EF4-FFF2-40B4-BE49-F238E27FC236}">
                    <a16:creationId xmlns:a16="http://schemas.microsoft.com/office/drawing/2014/main" id="{B5B5226D-FC6B-8F28-2ABB-D7350C2953E7}"/>
                  </a:ext>
                </a:extLst>
              </p:cNvPr>
              <p:cNvSpPr/>
              <p:nvPr/>
            </p:nvSpPr>
            <p:spPr>
              <a:xfrm>
                <a:off x="5362467" y="1811351"/>
                <a:ext cx="188384" cy="1883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" name="円/楕円 17">
                <a:extLst>
                  <a:ext uri="{FF2B5EF4-FFF2-40B4-BE49-F238E27FC236}">
                    <a16:creationId xmlns:a16="http://schemas.microsoft.com/office/drawing/2014/main" id="{0394817B-B9BB-474B-3A4F-8C1876449837}"/>
                  </a:ext>
                </a:extLst>
              </p:cNvPr>
              <p:cNvSpPr/>
              <p:nvPr/>
            </p:nvSpPr>
            <p:spPr>
              <a:xfrm>
                <a:off x="3455951" y="2126348"/>
                <a:ext cx="188384" cy="1883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" name="円/楕円 18">
                <a:extLst>
                  <a:ext uri="{FF2B5EF4-FFF2-40B4-BE49-F238E27FC236}">
                    <a16:creationId xmlns:a16="http://schemas.microsoft.com/office/drawing/2014/main" id="{D136E5C0-DB25-6273-FF46-E0239DCD3F98}"/>
                  </a:ext>
                </a:extLst>
              </p:cNvPr>
              <p:cNvSpPr/>
              <p:nvPr/>
            </p:nvSpPr>
            <p:spPr>
              <a:xfrm>
                <a:off x="4084899" y="3006790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" name="円/楕円 19">
                <a:extLst>
                  <a:ext uri="{FF2B5EF4-FFF2-40B4-BE49-F238E27FC236}">
                    <a16:creationId xmlns:a16="http://schemas.microsoft.com/office/drawing/2014/main" id="{D04D826F-CD06-885F-4B75-23D922B7D570}"/>
                  </a:ext>
                </a:extLst>
              </p:cNvPr>
              <p:cNvSpPr/>
              <p:nvPr/>
            </p:nvSpPr>
            <p:spPr>
              <a:xfrm>
                <a:off x="4567706" y="1894217"/>
                <a:ext cx="188384" cy="1883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4" name="円/楕円 20">
                <a:extLst>
                  <a:ext uri="{FF2B5EF4-FFF2-40B4-BE49-F238E27FC236}">
                    <a16:creationId xmlns:a16="http://schemas.microsoft.com/office/drawing/2014/main" id="{6F0543F5-E0DE-FD07-57FB-8F040CDE498E}"/>
                  </a:ext>
                </a:extLst>
              </p:cNvPr>
              <p:cNvSpPr/>
              <p:nvPr/>
            </p:nvSpPr>
            <p:spPr>
              <a:xfrm>
                <a:off x="3873603" y="2635533"/>
                <a:ext cx="188384" cy="18838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" name="円/楕円 21">
                <a:extLst>
                  <a:ext uri="{FF2B5EF4-FFF2-40B4-BE49-F238E27FC236}">
                    <a16:creationId xmlns:a16="http://schemas.microsoft.com/office/drawing/2014/main" id="{FA0283A8-42E6-AB00-D9FF-D42125E67B59}"/>
                  </a:ext>
                </a:extLst>
              </p:cNvPr>
              <p:cNvSpPr/>
              <p:nvPr/>
            </p:nvSpPr>
            <p:spPr>
              <a:xfrm>
                <a:off x="4656075" y="3138155"/>
                <a:ext cx="188384" cy="18838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" name="円/楕円 22">
                <a:extLst>
                  <a:ext uri="{FF2B5EF4-FFF2-40B4-BE49-F238E27FC236}">
                    <a16:creationId xmlns:a16="http://schemas.microsoft.com/office/drawing/2014/main" id="{968E9E89-91EB-30BA-B30F-7EB23F969A72}"/>
                  </a:ext>
                </a:extLst>
              </p:cNvPr>
              <p:cNvSpPr/>
              <p:nvPr/>
            </p:nvSpPr>
            <p:spPr>
              <a:xfrm>
                <a:off x="3365652" y="1717159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25">
                <a:extLst>
                  <a:ext uri="{FF2B5EF4-FFF2-40B4-BE49-F238E27FC236}">
                    <a16:creationId xmlns:a16="http://schemas.microsoft.com/office/drawing/2014/main" id="{CBBAE141-4D72-AFC5-F390-54F421AAB3FC}"/>
                  </a:ext>
                </a:extLst>
              </p:cNvPr>
              <p:cNvSpPr/>
              <p:nvPr/>
            </p:nvSpPr>
            <p:spPr>
              <a:xfrm>
                <a:off x="4911618" y="2751150"/>
                <a:ext cx="188384" cy="18838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" name="円/楕円 26">
                <a:extLst>
                  <a:ext uri="{FF2B5EF4-FFF2-40B4-BE49-F238E27FC236}">
                    <a16:creationId xmlns:a16="http://schemas.microsoft.com/office/drawing/2014/main" id="{130CA1D1-4684-DDB0-97C9-B0F6B381FA97}"/>
                  </a:ext>
                </a:extLst>
              </p:cNvPr>
              <p:cNvSpPr/>
              <p:nvPr/>
            </p:nvSpPr>
            <p:spPr>
              <a:xfrm>
                <a:off x="3357783" y="2652544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" name="円/楕円 27">
                <a:extLst>
                  <a:ext uri="{FF2B5EF4-FFF2-40B4-BE49-F238E27FC236}">
                    <a16:creationId xmlns:a16="http://schemas.microsoft.com/office/drawing/2014/main" id="{9CF173B6-8BD1-A37E-ABFC-5CDF735E3D3E}"/>
                  </a:ext>
                </a:extLst>
              </p:cNvPr>
              <p:cNvSpPr/>
              <p:nvPr/>
            </p:nvSpPr>
            <p:spPr>
              <a:xfrm>
                <a:off x="4025464" y="2155809"/>
                <a:ext cx="188384" cy="18838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0" name="円/楕円 28">
                <a:extLst>
                  <a:ext uri="{FF2B5EF4-FFF2-40B4-BE49-F238E27FC236}">
                    <a16:creationId xmlns:a16="http://schemas.microsoft.com/office/drawing/2014/main" id="{658F203D-4BB8-3729-2AAB-69846B2B8E50}"/>
                  </a:ext>
                </a:extLst>
              </p:cNvPr>
              <p:cNvSpPr/>
              <p:nvPr/>
            </p:nvSpPr>
            <p:spPr>
              <a:xfrm>
                <a:off x="4911618" y="2291842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1" name="円/楕円 29">
                <a:extLst>
                  <a:ext uri="{FF2B5EF4-FFF2-40B4-BE49-F238E27FC236}">
                    <a16:creationId xmlns:a16="http://schemas.microsoft.com/office/drawing/2014/main" id="{0F3F0325-B959-9BA3-A7E7-7BE439A7A06F}"/>
                  </a:ext>
                </a:extLst>
              </p:cNvPr>
              <p:cNvSpPr/>
              <p:nvPr/>
            </p:nvSpPr>
            <p:spPr>
              <a:xfrm>
                <a:off x="3546167" y="3123058"/>
                <a:ext cx="188384" cy="18838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2" name="円/楕円 30">
                <a:extLst>
                  <a:ext uri="{FF2B5EF4-FFF2-40B4-BE49-F238E27FC236}">
                    <a16:creationId xmlns:a16="http://schemas.microsoft.com/office/drawing/2014/main" id="{8911FB0E-23DD-CF78-1923-9E09531E9705}"/>
                  </a:ext>
                </a:extLst>
              </p:cNvPr>
              <p:cNvSpPr/>
              <p:nvPr/>
            </p:nvSpPr>
            <p:spPr>
              <a:xfrm>
                <a:off x="5004777" y="1634663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3" name="円/楕円 63">
                <a:extLst>
                  <a:ext uri="{FF2B5EF4-FFF2-40B4-BE49-F238E27FC236}">
                    <a16:creationId xmlns:a16="http://schemas.microsoft.com/office/drawing/2014/main" id="{F6B10671-56FB-BD9E-A8F5-8F2F52C52CF5}"/>
                  </a:ext>
                </a:extLst>
              </p:cNvPr>
              <p:cNvSpPr/>
              <p:nvPr/>
            </p:nvSpPr>
            <p:spPr>
              <a:xfrm>
                <a:off x="4021024" y="1260479"/>
                <a:ext cx="561070" cy="561070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/>
                  <a:t>Q</a:t>
                </a:r>
                <a:endParaRPr lang="ja-JP" altLang="en-US" dirty="0"/>
              </a:p>
            </p:txBody>
          </p:sp>
          <p:sp>
            <p:nvSpPr>
              <p:cNvPr id="24" name="円/楕円 23">
                <a:extLst>
                  <a:ext uri="{FF2B5EF4-FFF2-40B4-BE49-F238E27FC236}">
                    <a16:creationId xmlns:a16="http://schemas.microsoft.com/office/drawing/2014/main" id="{1B8860CA-E3C3-4ED5-AA37-F0C7BD7D6AF6}"/>
                  </a:ext>
                </a:extLst>
              </p:cNvPr>
              <p:cNvSpPr/>
              <p:nvPr/>
            </p:nvSpPr>
            <p:spPr>
              <a:xfrm>
                <a:off x="4656075" y="1352630"/>
                <a:ext cx="188384" cy="188384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3A962BA3-D637-A336-EEDC-2BE986E3BB95}"/>
                  </a:ext>
                </a:extLst>
              </p:cNvPr>
              <p:cNvSpPr/>
              <p:nvPr/>
            </p:nvSpPr>
            <p:spPr>
              <a:xfrm>
                <a:off x="3906621" y="1728855"/>
                <a:ext cx="188384" cy="188384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C5FCAF-633B-97BA-7014-6C81A5204BED}"/>
                </a:ext>
              </a:extLst>
            </p:cNvPr>
            <p:cNvSpPr/>
            <p:nvPr/>
          </p:nvSpPr>
          <p:spPr>
            <a:xfrm rot="4680532">
              <a:off x="6977523" y="2245423"/>
              <a:ext cx="601790" cy="1006731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3BD8A7-7276-3408-6674-090E881F4760}"/>
                </a:ext>
              </a:extLst>
            </p:cNvPr>
            <p:cNvSpPr/>
            <p:nvPr/>
          </p:nvSpPr>
          <p:spPr>
            <a:xfrm rot="2624217">
              <a:off x="6874052" y="3578054"/>
              <a:ext cx="601790" cy="1006731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52728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A2D986-E65D-D55C-D16F-F86B5319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>
            <a:extLst>
              <a:ext uri="{FF2B5EF4-FFF2-40B4-BE49-F238E27FC236}">
                <a16:creationId xmlns:a16="http://schemas.microsoft.com/office/drawing/2014/main" id="{58FA4122-F760-17D0-DDE5-F82F24D24D5E}"/>
              </a:ext>
            </a:extLst>
          </p:cNvPr>
          <p:cNvSpPr/>
          <p:nvPr/>
        </p:nvSpPr>
        <p:spPr>
          <a:xfrm>
            <a:off x="-649149" y="4020911"/>
            <a:ext cx="6708657" cy="6708657"/>
          </a:xfrm>
          <a:prstGeom prst="ellipse">
            <a:avLst/>
          </a:prstGeom>
          <a:gradFill flip="none" rotWithShape="1">
            <a:gsLst>
              <a:gs pos="38000">
                <a:srgbClr val="FF0000">
                  <a:alpha val="64000"/>
                </a:srgbClr>
              </a:gs>
              <a:gs pos="86000">
                <a:srgbClr val="8F45C7">
                  <a:alpha val="76000"/>
                </a:srgbClr>
              </a:gs>
              <a:gs pos="100000">
                <a:srgbClr val="8F45C7">
                  <a:lumMod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8F45C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Large Fermi sphere</a:t>
            </a:r>
            <a:endParaRPr lang="ja-JP" altLang="en-US" sz="2000" dirty="0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7EB0EBC9-8F0B-B7F8-CE81-E96DEF07BD4A}"/>
              </a:ext>
            </a:extLst>
          </p:cNvPr>
          <p:cNvSpPr/>
          <p:nvPr/>
        </p:nvSpPr>
        <p:spPr>
          <a:xfrm>
            <a:off x="-208890" y="4406007"/>
            <a:ext cx="5913036" cy="5691884"/>
          </a:xfrm>
          <a:prstGeom prst="ellipse">
            <a:avLst/>
          </a:prstGeom>
          <a:solidFill>
            <a:schemeClr val="bg1"/>
          </a:solidFill>
          <a:ln>
            <a:solidFill>
              <a:srgbClr val="FF474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Large Fermi sphere</a:t>
            </a:r>
            <a:endParaRPr lang="ja-JP" altLang="en-US" sz="2000" dirty="0"/>
          </a:p>
        </p:txBody>
      </p:sp>
      <p:pic>
        <p:nvPicPr>
          <p:cNvPr id="186" name="Picture 185" descr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 &#10;&#10;$\int d^2 \ell_\perp \sim \rho_F = \frac{\mu^2}{2\pi^2}$&#10;&#10;Density of states &#10;&#10;%%%%%%%%%%%%%%%%%%%%%%%%%%%%%%%%%%%%%%%%&#10;\end{document}&#10;%%%%%%%%%%%%%%%%%%%%%%%%%%%%%%%%%%%%%%%%" title="IguanaTex Bitmap Display">
            <a:extLst>
              <a:ext uri="{FF2B5EF4-FFF2-40B4-BE49-F238E27FC236}">
                <a16:creationId xmlns:a16="http://schemas.microsoft.com/office/drawing/2014/main" id="{9A6B2597-B803-7691-6324-09CEE62C14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403" y="5756566"/>
            <a:ext cx="2507476" cy="768811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66CE8AC9-6C5D-6723-2CF8-5210E3599E05}"/>
              </a:ext>
            </a:extLst>
          </p:cNvPr>
          <p:cNvSpPr/>
          <p:nvPr/>
        </p:nvSpPr>
        <p:spPr>
          <a:xfrm>
            <a:off x="251752" y="4713544"/>
            <a:ext cx="4991752" cy="499175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48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dirty="0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A7283A9A-2BDF-5568-BC1F-B7D0AD03E3FA}"/>
              </a:ext>
            </a:extLst>
          </p:cNvPr>
          <p:cNvSpPr/>
          <p:nvPr/>
        </p:nvSpPr>
        <p:spPr>
          <a:xfrm>
            <a:off x="3071664" y="4591712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コネクタ 9 1">
            <a:extLst>
              <a:ext uri="{FF2B5EF4-FFF2-40B4-BE49-F238E27FC236}">
                <a16:creationId xmlns:a16="http://schemas.microsoft.com/office/drawing/2014/main" id="{E1C77980-49C8-5931-01E6-018BC617C1F2}"/>
              </a:ext>
            </a:extLst>
          </p:cNvPr>
          <p:cNvCxnSpPr>
            <a:cxnSpLocks/>
          </p:cNvCxnSpPr>
          <p:nvPr/>
        </p:nvCxnSpPr>
        <p:spPr>
          <a:xfrm flipV="1">
            <a:off x="3236922" y="4693784"/>
            <a:ext cx="1099375" cy="3287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972D7A4-1AC9-C361-5CE5-8F35925F652A}"/>
              </a:ext>
            </a:extLst>
          </p:cNvPr>
          <p:cNvCxnSpPr>
            <a:cxnSpLocks/>
          </p:cNvCxnSpPr>
          <p:nvPr/>
        </p:nvCxnSpPr>
        <p:spPr>
          <a:xfrm>
            <a:off x="4689670" y="5021301"/>
            <a:ext cx="218198" cy="76436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>
            <a:extLst>
              <a:ext uri="{FF2B5EF4-FFF2-40B4-BE49-F238E27FC236}">
                <a16:creationId xmlns:a16="http://schemas.microsoft.com/office/drawing/2014/main" id="{D5110ECD-F21D-B47E-13BE-CABD8E6E8D6F}"/>
              </a:ext>
            </a:extLst>
          </p:cNvPr>
          <p:cNvSpPr/>
          <p:nvPr/>
        </p:nvSpPr>
        <p:spPr>
          <a:xfrm>
            <a:off x="4763852" y="5879236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C56979C9-E78C-A92E-60F5-426FA9BCF7BF}"/>
              </a:ext>
            </a:extLst>
          </p:cNvPr>
          <p:cNvGrpSpPr/>
          <p:nvPr/>
        </p:nvGrpSpPr>
        <p:grpSpPr>
          <a:xfrm rot="19650702">
            <a:off x="2800895" y="4228214"/>
            <a:ext cx="237408" cy="600471"/>
            <a:chOff x="3051033" y="1210913"/>
            <a:chExt cx="369139" cy="733661"/>
          </a:xfrm>
        </p:grpSpPr>
        <p:sp>
          <p:nvSpPr>
            <p:cNvPr id="119" name="円弧 118">
              <a:extLst>
                <a:ext uri="{FF2B5EF4-FFF2-40B4-BE49-F238E27FC236}">
                  <a16:creationId xmlns:a16="http://schemas.microsoft.com/office/drawing/2014/main" id="{4890F387-B113-9D19-B2C2-D6FB20627AFC}"/>
                </a:ext>
              </a:extLst>
            </p:cNvPr>
            <p:cNvSpPr/>
            <p:nvPr/>
          </p:nvSpPr>
          <p:spPr>
            <a:xfrm rot="3741566">
              <a:off x="3079819" y="1184484"/>
              <a:ext cx="313923" cy="366782"/>
            </a:xfrm>
            <a:prstGeom prst="arc">
              <a:avLst>
                <a:gd name="adj1" fmla="val 15152873"/>
                <a:gd name="adj2" fmla="val 2033161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0" name="円/楕円 119">
              <a:extLst>
                <a:ext uri="{FF2B5EF4-FFF2-40B4-BE49-F238E27FC236}">
                  <a16:creationId xmlns:a16="http://schemas.microsoft.com/office/drawing/2014/main" id="{C1E920DF-0F59-C11A-0CE8-217B57A081F2}"/>
                </a:ext>
              </a:extLst>
            </p:cNvPr>
            <p:cNvSpPr/>
            <p:nvPr/>
          </p:nvSpPr>
          <p:spPr>
            <a:xfrm rot="5400000">
              <a:off x="3242943" y="1343537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1" name="円/楕円 120">
              <a:extLst>
                <a:ext uri="{FF2B5EF4-FFF2-40B4-BE49-F238E27FC236}">
                  <a16:creationId xmlns:a16="http://schemas.microsoft.com/office/drawing/2014/main" id="{7C3A21DC-DB41-5D44-61C9-9A88AE68DCE1}"/>
                </a:ext>
              </a:extLst>
            </p:cNvPr>
            <p:cNvSpPr/>
            <p:nvPr/>
          </p:nvSpPr>
          <p:spPr>
            <a:xfrm rot="5400000">
              <a:off x="3238883" y="1504566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2" name="円弧 121">
              <a:extLst>
                <a:ext uri="{FF2B5EF4-FFF2-40B4-BE49-F238E27FC236}">
                  <a16:creationId xmlns:a16="http://schemas.microsoft.com/office/drawing/2014/main" id="{B86A7F9E-F92E-91B7-F4B0-2878019C95CF}"/>
                </a:ext>
              </a:extLst>
            </p:cNvPr>
            <p:cNvSpPr/>
            <p:nvPr/>
          </p:nvSpPr>
          <p:spPr>
            <a:xfrm rot="3741566">
              <a:off x="3073288" y="1328969"/>
              <a:ext cx="324324" cy="366782"/>
            </a:xfrm>
            <a:prstGeom prst="arc">
              <a:avLst>
                <a:gd name="adj1" fmla="val 14782402"/>
                <a:gd name="adj2" fmla="val 2065050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3" name="円弧 122">
              <a:extLst>
                <a:ext uri="{FF2B5EF4-FFF2-40B4-BE49-F238E27FC236}">
                  <a16:creationId xmlns:a16="http://schemas.microsoft.com/office/drawing/2014/main" id="{EA32AFD8-C4EA-FB77-51E4-EB9B585CCECB}"/>
                </a:ext>
              </a:extLst>
            </p:cNvPr>
            <p:cNvSpPr/>
            <p:nvPr/>
          </p:nvSpPr>
          <p:spPr>
            <a:xfrm rot="3741566">
              <a:off x="3074218" y="1486779"/>
              <a:ext cx="320411" cy="366782"/>
            </a:xfrm>
            <a:prstGeom prst="arc">
              <a:avLst>
                <a:gd name="adj1" fmla="val 15152873"/>
                <a:gd name="adj2" fmla="val 2048255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4" name="円/楕円 123">
              <a:extLst>
                <a:ext uri="{FF2B5EF4-FFF2-40B4-BE49-F238E27FC236}">
                  <a16:creationId xmlns:a16="http://schemas.microsoft.com/office/drawing/2014/main" id="{745CE719-C9BD-6DFE-9FED-FE2A53794752}"/>
                </a:ext>
              </a:extLst>
            </p:cNvPr>
            <p:cNvSpPr/>
            <p:nvPr/>
          </p:nvSpPr>
          <p:spPr>
            <a:xfrm rot="5400000">
              <a:off x="3238883" y="1654372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5" name="円弧 124">
              <a:extLst>
                <a:ext uri="{FF2B5EF4-FFF2-40B4-BE49-F238E27FC236}">
                  <a16:creationId xmlns:a16="http://schemas.microsoft.com/office/drawing/2014/main" id="{6D7B4ABE-5C8E-028C-3B14-B4E120C90C11}"/>
                </a:ext>
              </a:extLst>
            </p:cNvPr>
            <p:cNvSpPr/>
            <p:nvPr/>
          </p:nvSpPr>
          <p:spPr>
            <a:xfrm rot="3741566">
              <a:off x="3092576" y="1638427"/>
              <a:ext cx="302757" cy="309538"/>
            </a:xfrm>
            <a:prstGeom prst="arc">
              <a:avLst>
                <a:gd name="adj1" fmla="val 15288936"/>
                <a:gd name="adj2" fmla="val 214195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F3B66F29-C31A-3849-736B-95A2A8D3BABE}"/>
              </a:ext>
            </a:extLst>
          </p:cNvPr>
          <p:cNvGrpSpPr/>
          <p:nvPr/>
        </p:nvGrpSpPr>
        <p:grpSpPr>
          <a:xfrm rot="6269405">
            <a:off x="4820956" y="4541653"/>
            <a:ext cx="245842" cy="621803"/>
            <a:chOff x="3051033" y="1210913"/>
            <a:chExt cx="369139" cy="733661"/>
          </a:xfrm>
        </p:grpSpPr>
        <p:sp>
          <p:nvSpPr>
            <p:cNvPr id="129" name="円弧 128">
              <a:extLst>
                <a:ext uri="{FF2B5EF4-FFF2-40B4-BE49-F238E27FC236}">
                  <a16:creationId xmlns:a16="http://schemas.microsoft.com/office/drawing/2014/main" id="{67FBA521-CE36-D92A-E1FC-04397A1D5B9C}"/>
                </a:ext>
              </a:extLst>
            </p:cNvPr>
            <p:cNvSpPr/>
            <p:nvPr/>
          </p:nvSpPr>
          <p:spPr>
            <a:xfrm rot="3741566">
              <a:off x="3079819" y="1184484"/>
              <a:ext cx="313923" cy="366782"/>
            </a:xfrm>
            <a:prstGeom prst="arc">
              <a:avLst>
                <a:gd name="adj1" fmla="val 15152873"/>
                <a:gd name="adj2" fmla="val 2033161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0" name="円/楕円 129">
              <a:extLst>
                <a:ext uri="{FF2B5EF4-FFF2-40B4-BE49-F238E27FC236}">
                  <a16:creationId xmlns:a16="http://schemas.microsoft.com/office/drawing/2014/main" id="{BCB967E3-B246-45F2-53B7-1A203DA07416}"/>
                </a:ext>
              </a:extLst>
            </p:cNvPr>
            <p:cNvSpPr/>
            <p:nvPr/>
          </p:nvSpPr>
          <p:spPr>
            <a:xfrm rot="5400000">
              <a:off x="3242943" y="1343537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1" name="円/楕円 130">
              <a:extLst>
                <a:ext uri="{FF2B5EF4-FFF2-40B4-BE49-F238E27FC236}">
                  <a16:creationId xmlns:a16="http://schemas.microsoft.com/office/drawing/2014/main" id="{A8EE4676-751F-5DBD-2639-CA2B9F70FDA1}"/>
                </a:ext>
              </a:extLst>
            </p:cNvPr>
            <p:cNvSpPr/>
            <p:nvPr/>
          </p:nvSpPr>
          <p:spPr>
            <a:xfrm rot="5400000">
              <a:off x="3238883" y="1504566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2" name="円弧 131">
              <a:extLst>
                <a:ext uri="{FF2B5EF4-FFF2-40B4-BE49-F238E27FC236}">
                  <a16:creationId xmlns:a16="http://schemas.microsoft.com/office/drawing/2014/main" id="{C3FF62D0-B671-D946-C198-ADF20D1E79C5}"/>
                </a:ext>
              </a:extLst>
            </p:cNvPr>
            <p:cNvSpPr/>
            <p:nvPr/>
          </p:nvSpPr>
          <p:spPr>
            <a:xfrm rot="3741566">
              <a:off x="3073288" y="1328969"/>
              <a:ext cx="324324" cy="366782"/>
            </a:xfrm>
            <a:prstGeom prst="arc">
              <a:avLst>
                <a:gd name="adj1" fmla="val 14782402"/>
                <a:gd name="adj2" fmla="val 2065050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3" name="円弧 132">
              <a:extLst>
                <a:ext uri="{FF2B5EF4-FFF2-40B4-BE49-F238E27FC236}">
                  <a16:creationId xmlns:a16="http://schemas.microsoft.com/office/drawing/2014/main" id="{6696A72B-74B1-0031-157C-13B0EE30CADF}"/>
                </a:ext>
              </a:extLst>
            </p:cNvPr>
            <p:cNvSpPr/>
            <p:nvPr/>
          </p:nvSpPr>
          <p:spPr>
            <a:xfrm rot="3741566">
              <a:off x="3074218" y="1486779"/>
              <a:ext cx="320411" cy="366782"/>
            </a:xfrm>
            <a:prstGeom prst="arc">
              <a:avLst>
                <a:gd name="adj1" fmla="val 15152873"/>
                <a:gd name="adj2" fmla="val 2048255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4" name="円/楕円 133">
              <a:extLst>
                <a:ext uri="{FF2B5EF4-FFF2-40B4-BE49-F238E27FC236}">
                  <a16:creationId xmlns:a16="http://schemas.microsoft.com/office/drawing/2014/main" id="{302E3B86-C32B-13BC-9BDC-C6B29EDF3344}"/>
                </a:ext>
              </a:extLst>
            </p:cNvPr>
            <p:cNvSpPr/>
            <p:nvPr/>
          </p:nvSpPr>
          <p:spPr>
            <a:xfrm rot="5400000">
              <a:off x="3238883" y="1654372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5" name="円弧 134">
              <a:extLst>
                <a:ext uri="{FF2B5EF4-FFF2-40B4-BE49-F238E27FC236}">
                  <a16:creationId xmlns:a16="http://schemas.microsoft.com/office/drawing/2014/main" id="{73D19700-01B6-3208-1D6E-4373F24E100F}"/>
                </a:ext>
              </a:extLst>
            </p:cNvPr>
            <p:cNvSpPr/>
            <p:nvPr/>
          </p:nvSpPr>
          <p:spPr>
            <a:xfrm rot="3741566">
              <a:off x="3092576" y="1638427"/>
              <a:ext cx="302757" cy="309538"/>
            </a:xfrm>
            <a:prstGeom prst="arc">
              <a:avLst>
                <a:gd name="adj1" fmla="val 15288936"/>
                <a:gd name="adj2" fmla="val 214195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36" name="円/楕円 135">
            <a:extLst>
              <a:ext uri="{FF2B5EF4-FFF2-40B4-BE49-F238E27FC236}">
                <a16:creationId xmlns:a16="http://schemas.microsoft.com/office/drawing/2014/main" id="{427C28E6-80B4-2222-3A90-E1E7CCF747B9}"/>
              </a:ext>
            </a:extLst>
          </p:cNvPr>
          <p:cNvSpPr/>
          <p:nvPr/>
        </p:nvSpPr>
        <p:spPr>
          <a:xfrm>
            <a:off x="4327614" y="472113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0F0EC35-CC17-0221-44B6-58BFAF46CDAB}"/>
              </a:ext>
            </a:extLst>
          </p:cNvPr>
          <p:cNvGrpSpPr/>
          <p:nvPr/>
        </p:nvGrpSpPr>
        <p:grpSpPr>
          <a:xfrm>
            <a:off x="3179190" y="4869160"/>
            <a:ext cx="1548658" cy="1125128"/>
            <a:chOff x="1763202" y="4006533"/>
            <a:chExt cx="1548658" cy="1125128"/>
          </a:xfrm>
        </p:grpSpPr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8FB3B267-2F34-7243-0231-F9D92E7A2B8F}"/>
                </a:ext>
              </a:extLst>
            </p:cNvPr>
            <p:cNvCxnSpPr>
              <a:cxnSpLocks/>
            </p:cNvCxnSpPr>
            <p:nvPr/>
          </p:nvCxnSpPr>
          <p:spPr>
            <a:xfrm>
              <a:off x="2618137" y="4915959"/>
              <a:ext cx="693723" cy="215702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CCB2DAE4-FB22-4D5C-033C-4215841E181F}"/>
                </a:ext>
              </a:extLst>
            </p:cNvPr>
            <p:cNvCxnSpPr>
              <a:cxnSpLocks/>
            </p:cNvCxnSpPr>
            <p:nvPr/>
          </p:nvCxnSpPr>
          <p:spPr>
            <a:xfrm>
              <a:off x="1763202" y="4006533"/>
              <a:ext cx="476181" cy="636844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138">
              <a:extLst>
                <a:ext uri="{FF2B5EF4-FFF2-40B4-BE49-F238E27FC236}">
                  <a16:creationId xmlns:a16="http://schemas.microsoft.com/office/drawing/2014/main" id="{6E0A4ED5-BB0D-B69B-E14C-B657AF255E6D}"/>
                </a:ext>
              </a:extLst>
            </p:cNvPr>
            <p:cNvSpPr/>
            <p:nvPr/>
          </p:nvSpPr>
          <p:spPr>
            <a:xfrm>
              <a:off x="2310466" y="4643377"/>
              <a:ext cx="288032" cy="2880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C166CA3A-BC12-C708-3A3A-9A6C3E9A6171}"/>
              </a:ext>
            </a:extLst>
          </p:cNvPr>
          <p:cNvSpPr txBox="1"/>
          <p:nvPr/>
        </p:nvSpPr>
        <p:spPr>
          <a:xfrm>
            <a:off x="2351584" y="296434"/>
            <a:ext cx="806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Log enhancement from the NLO scattering amplitudes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E4E40C5-F65C-FF06-C7CD-88D56C039F8B}"/>
              </a:ext>
            </a:extLst>
          </p:cNvPr>
          <p:cNvSpPr txBox="1"/>
          <p:nvPr/>
        </p:nvSpPr>
        <p:spPr>
          <a:xfrm>
            <a:off x="1717697" y="6167268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Large Fermi 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5BBA0-6FD8-40CF-8430-E968BC3138C2}"/>
              </a:ext>
            </a:extLst>
          </p:cNvPr>
          <p:cNvSpPr txBox="1"/>
          <p:nvPr/>
        </p:nvSpPr>
        <p:spPr>
          <a:xfrm>
            <a:off x="2579941" y="1380447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Light quark</a:t>
            </a:r>
            <a:endParaRPr lang="ja-JP" alt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60A353-FBEC-1F0B-F529-DFB116944644}"/>
              </a:ext>
            </a:extLst>
          </p:cNvPr>
          <p:cNvSpPr txBox="1"/>
          <p:nvPr/>
        </p:nvSpPr>
        <p:spPr>
          <a:xfrm>
            <a:off x="2599011" y="2383198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Heavy quark</a:t>
            </a:r>
            <a:endParaRPr lang="ja-JP" alt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6FB2D0-443E-7DBB-5161-741A4C712544}"/>
              </a:ext>
            </a:extLst>
          </p:cNvPr>
          <p:cNvGrpSpPr/>
          <p:nvPr/>
        </p:nvGrpSpPr>
        <p:grpSpPr>
          <a:xfrm>
            <a:off x="4856054" y="1321326"/>
            <a:ext cx="2157520" cy="2089782"/>
            <a:chOff x="1547664" y="1031075"/>
            <a:chExt cx="2157520" cy="2089782"/>
          </a:xfrm>
        </p:grpSpPr>
        <p:grpSp>
          <p:nvGrpSpPr>
            <p:cNvPr id="13" name="グループ化 6">
              <a:extLst>
                <a:ext uri="{FF2B5EF4-FFF2-40B4-BE49-F238E27FC236}">
                  <a16:creationId xmlns:a16="http://schemas.microsoft.com/office/drawing/2014/main" id="{9FB8B893-E05E-5FF9-41EC-26715960F387}"/>
                </a:ext>
              </a:extLst>
            </p:cNvPr>
            <p:cNvGrpSpPr/>
            <p:nvPr/>
          </p:nvGrpSpPr>
          <p:grpSpPr>
            <a:xfrm>
              <a:off x="1882386" y="1301367"/>
              <a:ext cx="309347" cy="958291"/>
              <a:chOff x="3051033" y="1039364"/>
              <a:chExt cx="371867" cy="905210"/>
            </a:xfrm>
          </p:grpSpPr>
          <p:sp>
            <p:nvSpPr>
              <p:cNvPr id="84" name="円/楕円 36">
                <a:extLst>
                  <a:ext uri="{FF2B5EF4-FFF2-40B4-BE49-F238E27FC236}">
                    <a16:creationId xmlns:a16="http://schemas.microsoft.com/office/drawing/2014/main" id="{9999E077-D0A0-5F44-D757-EF50C0DA7E8B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9" name="円弧 37">
                <a:extLst>
                  <a:ext uri="{FF2B5EF4-FFF2-40B4-BE49-F238E27FC236}">
                    <a16:creationId xmlns:a16="http://schemas.microsoft.com/office/drawing/2014/main" id="{FDC0CF57-EE37-339A-1303-FE960D8B823E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0" name="円弧 38">
                <a:extLst>
                  <a:ext uri="{FF2B5EF4-FFF2-40B4-BE49-F238E27FC236}">
                    <a16:creationId xmlns:a16="http://schemas.microsoft.com/office/drawing/2014/main" id="{6766B50C-BF38-0568-FBA9-7D3486B4DBDB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1" name="円/楕円 39">
                <a:extLst>
                  <a:ext uri="{FF2B5EF4-FFF2-40B4-BE49-F238E27FC236}">
                    <a16:creationId xmlns:a16="http://schemas.microsoft.com/office/drawing/2014/main" id="{81A4BE10-C8F5-A52F-3DC1-D60F82579928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2" name="円/楕円 40">
                <a:extLst>
                  <a:ext uri="{FF2B5EF4-FFF2-40B4-BE49-F238E27FC236}">
                    <a16:creationId xmlns:a16="http://schemas.microsoft.com/office/drawing/2014/main" id="{735B06AF-7A2C-0233-833E-10EAAF5B4189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7" name="円弧 41">
                <a:extLst>
                  <a:ext uri="{FF2B5EF4-FFF2-40B4-BE49-F238E27FC236}">
                    <a16:creationId xmlns:a16="http://schemas.microsoft.com/office/drawing/2014/main" id="{6C405EE6-EE96-00AB-2B85-95D693016314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7" name="円弧 42">
                <a:extLst>
                  <a:ext uri="{FF2B5EF4-FFF2-40B4-BE49-F238E27FC236}">
                    <a16:creationId xmlns:a16="http://schemas.microsoft.com/office/drawing/2014/main" id="{F6FE6900-E631-2F44-D0CE-D786AFF43635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8" name="円/楕円 43">
                <a:extLst>
                  <a:ext uri="{FF2B5EF4-FFF2-40B4-BE49-F238E27FC236}">
                    <a16:creationId xmlns:a16="http://schemas.microsoft.com/office/drawing/2014/main" id="{027372E2-91A9-920A-BE50-3B079FDDE00D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8" name="円弧 44">
                <a:extLst>
                  <a:ext uri="{FF2B5EF4-FFF2-40B4-BE49-F238E27FC236}">
                    <a16:creationId xmlns:a16="http://schemas.microsoft.com/office/drawing/2014/main" id="{5A3E73E8-E7AF-65AF-0118-A7B282B2AEA1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5" name="直線コネクタ 7">
              <a:extLst>
                <a:ext uri="{FF2B5EF4-FFF2-40B4-BE49-F238E27FC236}">
                  <a16:creationId xmlns:a16="http://schemas.microsoft.com/office/drawing/2014/main" id="{35A5EC02-B7C5-2031-D7CA-6BDC50B39591}"/>
                </a:ext>
              </a:extLst>
            </p:cNvPr>
            <p:cNvCxnSpPr>
              <a:stCxn id="89" idx="0"/>
              <a:endCxn id="34" idx="0"/>
            </p:cNvCxnSpPr>
            <p:nvPr/>
          </p:nvCxnSpPr>
          <p:spPr>
            <a:xfrm>
              <a:off x="2151882" y="1368579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グループ化 8">
              <a:extLst>
                <a:ext uri="{FF2B5EF4-FFF2-40B4-BE49-F238E27FC236}">
                  <a16:creationId xmlns:a16="http://schemas.microsoft.com/office/drawing/2014/main" id="{C11A794E-5E51-F564-D665-89693B19F8E4}"/>
                </a:ext>
              </a:extLst>
            </p:cNvPr>
            <p:cNvGrpSpPr/>
            <p:nvPr/>
          </p:nvGrpSpPr>
          <p:grpSpPr>
            <a:xfrm>
              <a:off x="2963372" y="1301367"/>
              <a:ext cx="309347" cy="958291"/>
              <a:chOff x="3051033" y="1039364"/>
              <a:chExt cx="371867" cy="905210"/>
            </a:xfrm>
          </p:grpSpPr>
          <p:sp>
            <p:nvSpPr>
              <p:cNvPr id="33" name="円/楕円 27">
                <a:extLst>
                  <a:ext uri="{FF2B5EF4-FFF2-40B4-BE49-F238E27FC236}">
                    <a16:creationId xmlns:a16="http://schemas.microsoft.com/office/drawing/2014/main" id="{57605E3A-6B0F-9514-EE26-901F506314FF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28">
                <a:extLst>
                  <a:ext uri="{FF2B5EF4-FFF2-40B4-BE49-F238E27FC236}">
                    <a16:creationId xmlns:a16="http://schemas.microsoft.com/office/drawing/2014/main" id="{C90233B6-6250-BF8A-81AA-95156F7A1447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弧 29">
                <a:extLst>
                  <a:ext uri="{FF2B5EF4-FFF2-40B4-BE49-F238E27FC236}">
                    <a16:creationId xmlns:a16="http://schemas.microsoft.com/office/drawing/2014/main" id="{F7AAC569-502D-3C84-0030-34B4C4E61653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/楕円 30">
                <a:extLst>
                  <a:ext uri="{FF2B5EF4-FFF2-40B4-BE49-F238E27FC236}">
                    <a16:creationId xmlns:a16="http://schemas.microsoft.com/office/drawing/2014/main" id="{02F59E94-3BC5-BFC4-BC7C-2502EC7F70B4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2" name="円/楕円 31">
                <a:extLst>
                  <a:ext uri="{FF2B5EF4-FFF2-40B4-BE49-F238E27FC236}">
                    <a16:creationId xmlns:a16="http://schemas.microsoft.com/office/drawing/2014/main" id="{01051217-31E7-0399-2DAA-28172042355C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円弧 32">
                <a:extLst>
                  <a:ext uri="{FF2B5EF4-FFF2-40B4-BE49-F238E27FC236}">
                    <a16:creationId xmlns:a16="http://schemas.microsoft.com/office/drawing/2014/main" id="{82FFE0A7-EDAA-065F-D43E-C0339A352FE8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2" name="円弧 33">
                <a:extLst>
                  <a:ext uri="{FF2B5EF4-FFF2-40B4-BE49-F238E27FC236}">
                    <a16:creationId xmlns:a16="http://schemas.microsoft.com/office/drawing/2014/main" id="{998AB27F-6434-169B-22E1-7495ECA5B6D8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122B16E2-BD15-A19D-2FFA-4D81DDFE9422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7" name="円弧 35">
                <a:extLst>
                  <a:ext uri="{FF2B5EF4-FFF2-40B4-BE49-F238E27FC236}">
                    <a16:creationId xmlns:a16="http://schemas.microsoft.com/office/drawing/2014/main" id="{BF0AD5C7-FE34-38C6-BF7F-0E2D5382C131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7" name="直線コネクタ 9 2">
              <a:extLst>
                <a:ext uri="{FF2B5EF4-FFF2-40B4-BE49-F238E27FC236}">
                  <a16:creationId xmlns:a16="http://schemas.microsoft.com/office/drawing/2014/main" id="{F1AE1027-8F58-CCE5-C41E-B3C276C23B4E}"/>
                </a:ext>
              </a:extLst>
            </p:cNvPr>
            <p:cNvCxnSpPr/>
            <p:nvPr/>
          </p:nvCxnSpPr>
          <p:spPr>
            <a:xfrm>
              <a:off x="1650968" y="227441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13">
              <a:extLst>
                <a:ext uri="{FF2B5EF4-FFF2-40B4-BE49-F238E27FC236}">
                  <a16:creationId xmlns:a16="http://schemas.microsoft.com/office/drawing/2014/main" id="{1A118DA4-F086-662E-BE8B-5B9A764937B4}"/>
                </a:ext>
              </a:extLst>
            </p:cNvPr>
            <p:cNvCxnSpPr>
              <a:endCxn id="89" idx="0"/>
            </p:cNvCxnSpPr>
            <p:nvPr/>
          </p:nvCxnSpPr>
          <p:spPr>
            <a:xfrm>
              <a:off x="1702527" y="1031075"/>
              <a:ext cx="449355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14">
              <a:extLst>
                <a:ext uri="{FF2B5EF4-FFF2-40B4-BE49-F238E27FC236}">
                  <a16:creationId xmlns:a16="http://schemas.microsoft.com/office/drawing/2014/main" id="{9BD90F16-F76D-ED5D-1053-DED737D1A079}"/>
                </a:ext>
              </a:extLst>
            </p:cNvPr>
            <p:cNvCxnSpPr>
              <a:stCxn id="34" idx="0"/>
            </p:cNvCxnSpPr>
            <p:nvPr/>
          </p:nvCxnSpPr>
          <p:spPr>
            <a:xfrm flipV="1">
              <a:off x="3232867" y="1031075"/>
              <a:ext cx="472317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C8ACCDF0-F2DF-5442-D620-054204F0C194}"/>
                </a:ext>
              </a:extLst>
            </p:cNvPr>
            <p:cNvSpPr/>
            <p:nvPr/>
          </p:nvSpPr>
          <p:spPr>
            <a:xfrm rot="5400000">
              <a:off x="2611408" y="1297492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2E7F5F36-F092-9BC5-EC90-0A11E421F18C}"/>
                </a:ext>
              </a:extLst>
            </p:cNvPr>
            <p:cNvSpPr/>
            <p:nvPr/>
          </p:nvSpPr>
          <p:spPr>
            <a:xfrm rot="3152146">
              <a:off x="3423133" y="1132311"/>
              <a:ext cx="107697" cy="1350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A255CF6F-76D6-E792-ED64-97206AED5BA7}"/>
                </a:ext>
              </a:extLst>
            </p:cNvPr>
            <p:cNvSpPr/>
            <p:nvPr/>
          </p:nvSpPr>
          <p:spPr>
            <a:xfrm rot="7583971">
              <a:off x="1863931" y="1132811"/>
              <a:ext cx="112445" cy="13251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7" name="図 86" descr="\begin{document}&#10;\begin{align*}&#10;t^a&#10;\end{align*}&#10;\end{document}">
              <a:extLst>
                <a:ext uri="{FF2B5EF4-FFF2-40B4-BE49-F238E27FC236}">
                  <a16:creationId xmlns:a16="http://schemas.microsoft.com/office/drawing/2014/main" id="{E7FDD006-EEBF-26E8-21A8-22E4EA27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343" y="2349140"/>
              <a:ext cx="211970" cy="219633"/>
            </a:xfrm>
            <a:prstGeom prst="rect">
              <a:avLst/>
            </a:prstGeom>
          </p:spPr>
        </p:pic>
        <p:pic>
          <p:nvPicPr>
            <p:cNvPr id="28" name="図 88" descr="\begin{document}&#10;\begin{align*}&#10;t^b&#10;\end{align*}&#10;\end{document}">
              <a:extLst>
                <a:ext uri="{FF2B5EF4-FFF2-40B4-BE49-F238E27FC236}">
                  <a16:creationId xmlns:a16="http://schemas.microsoft.com/office/drawing/2014/main" id="{97A13BAD-45DD-B7AD-4D84-2AA25F02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409" y="2330673"/>
              <a:ext cx="192916" cy="272153"/>
            </a:xfrm>
            <a:prstGeom prst="rect">
              <a:avLst/>
            </a:prstGeom>
          </p:spPr>
        </p:pic>
        <p:pic>
          <p:nvPicPr>
            <p:cNvPr id="29" name="図 101" descr="\begin{document}&#10;\begin{align*}&#10;{\red t^a}&#10;\end{align*}&#10;\end{document}">
              <a:extLst>
                <a:ext uri="{FF2B5EF4-FFF2-40B4-BE49-F238E27FC236}">
                  <a16:creationId xmlns:a16="http://schemas.microsoft.com/office/drawing/2014/main" id="{ED81C285-B61D-4D57-98AA-F0BDC1046D0B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329" y="1056415"/>
              <a:ext cx="211970" cy="219633"/>
            </a:xfrm>
            <a:prstGeom prst="rect">
              <a:avLst/>
            </a:prstGeom>
          </p:spPr>
        </p:pic>
        <p:pic>
          <p:nvPicPr>
            <p:cNvPr id="30" name="図 102" descr="\begin{document}&#10;\begin{align*}&#10;{\green t^b}&#10;\end{align*}&#10;\end{document}">
              <a:extLst>
                <a:ext uri="{FF2B5EF4-FFF2-40B4-BE49-F238E27FC236}">
                  <a16:creationId xmlns:a16="http://schemas.microsoft.com/office/drawing/2014/main" id="{0D963062-0F00-909E-569B-559900042775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859" y="1056415"/>
              <a:ext cx="192916" cy="272153"/>
            </a:xfrm>
            <a:prstGeom prst="rect">
              <a:avLst/>
            </a:prstGeom>
          </p:spPr>
        </p:pic>
        <p:pic>
          <p:nvPicPr>
            <p:cNvPr id="32" name="図 105" descr="\begin{document}&#10;\begin{align*}&#10;\bar u^k({\green t^b})^{kj} ({\red t^a})^{ji} u^i&#10;\end{align*}&#10;\end{document}">
              <a:extLst>
                <a:ext uri="{FF2B5EF4-FFF2-40B4-BE49-F238E27FC236}">
                  <a16:creationId xmlns:a16="http://schemas.microsoft.com/office/drawing/2014/main" id="{3BFAAB09-1364-4E02-F00C-81C05EDC5BDD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774697"/>
              <a:ext cx="1848184" cy="346160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8501CC5-42D1-9896-7913-CC109C1B70DE}"/>
              </a:ext>
            </a:extLst>
          </p:cNvPr>
          <p:cNvGrpSpPr/>
          <p:nvPr/>
        </p:nvGrpSpPr>
        <p:grpSpPr>
          <a:xfrm>
            <a:off x="7630689" y="1275735"/>
            <a:ext cx="2054216" cy="2122236"/>
            <a:chOff x="4743622" y="1018732"/>
            <a:chExt cx="2054216" cy="2122236"/>
          </a:xfrm>
        </p:grpSpPr>
        <p:grpSp>
          <p:nvGrpSpPr>
            <p:cNvPr id="141" name="グループ化 46">
              <a:extLst>
                <a:ext uri="{FF2B5EF4-FFF2-40B4-BE49-F238E27FC236}">
                  <a16:creationId xmlns:a16="http://schemas.microsoft.com/office/drawing/2014/main" id="{76C9B1FB-AB2A-A8CE-7B98-A14FE6899028}"/>
                </a:ext>
              </a:extLst>
            </p:cNvPr>
            <p:cNvGrpSpPr/>
            <p:nvPr/>
          </p:nvGrpSpPr>
          <p:grpSpPr>
            <a:xfrm>
              <a:off x="4975039" y="1349408"/>
              <a:ext cx="309347" cy="958291"/>
              <a:chOff x="3051033" y="1039364"/>
              <a:chExt cx="371867" cy="905210"/>
            </a:xfrm>
          </p:grpSpPr>
          <p:sp>
            <p:nvSpPr>
              <p:cNvPr id="164" name="円/楕円 76">
                <a:extLst>
                  <a:ext uri="{FF2B5EF4-FFF2-40B4-BE49-F238E27FC236}">
                    <a16:creationId xmlns:a16="http://schemas.microsoft.com/office/drawing/2014/main" id="{FFF5D3BC-3F02-5E6E-6823-F0E306EC536F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5" name="円弧 77">
                <a:extLst>
                  <a:ext uri="{FF2B5EF4-FFF2-40B4-BE49-F238E27FC236}">
                    <a16:creationId xmlns:a16="http://schemas.microsoft.com/office/drawing/2014/main" id="{FCD5E982-C8DD-EDBD-3133-CCE66E0341C1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6" name="円弧 78">
                <a:extLst>
                  <a:ext uri="{FF2B5EF4-FFF2-40B4-BE49-F238E27FC236}">
                    <a16:creationId xmlns:a16="http://schemas.microsoft.com/office/drawing/2014/main" id="{851875B2-2979-B432-83E0-7B4BA9C02E20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7" name="円/楕円 79">
                <a:extLst>
                  <a:ext uri="{FF2B5EF4-FFF2-40B4-BE49-F238E27FC236}">
                    <a16:creationId xmlns:a16="http://schemas.microsoft.com/office/drawing/2014/main" id="{B8DAE938-C545-356F-A217-7881482A26EA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8" name="円/楕円 80">
                <a:extLst>
                  <a:ext uri="{FF2B5EF4-FFF2-40B4-BE49-F238E27FC236}">
                    <a16:creationId xmlns:a16="http://schemas.microsoft.com/office/drawing/2014/main" id="{DCCE4EA0-C951-B388-8E5A-9154E9B01ED8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9" name="円弧 81">
                <a:extLst>
                  <a:ext uri="{FF2B5EF4-FFF2-40B4-BE49-F238E27FC236}">
                    <a16:creationId xmlns:a16="http://schemas.microsoft.com/office/drawing/2014/main" id="{643D1823-330F-F302-0012-51833ED27DD0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0" name="円弧 82">
                <a:extLst>
                  <a:ext uri="{FF2B5EF4-FFF2-40B4-BE49-F238E27FC236}">
                    <a16:creationId xmlns:a16="http://schemas.microsoft.com/office/drawing/2014/main" id="{DF90A91A-5366-9281-1735-1B007CCC3C76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1" name="円/楕円 83">
                <a:extLst>
                  <a:ext uri="{FF2B5EF4-FFF2-40B4-BE49-F238E27FC236}">
                    <a16:creationId xmlns:a16="http://schemas.microsoft.com/office/drawing/2014/main" id="{4325A779-1A92-B966-5902-9462D0DE3D48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2" name="円弧 84">
                <a:extLst>
                  <a:ext uri="{FF2B5EF4-FFF2-40B4-BE49-F238E27FC236}">
                    <a16:creationId xmlns:a16="http://schemas.microsoft.com/office/drawing/2014/main" id="{D604F0DD-2CEB-F508-9D17-6A70766BD1F3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42" name="グループ化 47">
              <a:extLst>
                <a:ext uri="{FF2B5EF4-FFF2-40B4-BE49-F238E27FC236}">
                  <a16:creationId xmlns:a16="http://schemas.microsoft.com/office/drawing/2014/main" id="{E21B1615-776C-7DDC-5BB9-D023487BDB73}"/>
                </a:ext>
              </a:extLst>
            </p:cNvPr>
            <p:cNvGrpSpPr/>
            <p:nvPr/>
          </p:nvGrpSpPr>
          <p:grpSpPr>
            <a:xfrm>
              <a:off x="6056025" y="1349408"/>
              <a:ext cx="309347" cy="958291"/>
              <a:chOff x="3051033" y="1039364"/>
              <a:chExt cx="371867" cy="905210"/>
            </a:xfrm>
          </p:grpSpPr>
          <p:sp>
            <p:nvSpPr>
              <p:cNvPr id="155" name="円/楕円 67">
                <a:extLst>
                  <a:ext uri="{FF2B5EF4-FFF2-40B4-BE49-F238E27FC236}">
                    <a16:creationId xmlns:a16="http://schemas.microsoft.com/office/drawing/2014/main" id="{697C3C5B-D737-1388-7260-09DFB18DB941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6" name="円弧 68">
                <a:extLst>
                  <a:ext uri="{FF2B5EF4-FFF2-40B4-BE49-F238E27FC236}">
                    <a16:creationId xmlns:a16="http://schemas.microsoft.com/office/drawing/2014/main" id="{6DCA3AB5-65D5-5533-FACC-39C3CE0E96E1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7" name="円弧 69">
                <a:extLst>
                  <a:ext uri="{FF2B5EF4-FFF2-40B4-BE49-F238E27FC236}">
                    <a16:creationId xmlns:a16="http://schemas.microsoft.com/office/drawing/2014/main" id="{6B865985-0713-6BF2-DDFE-AFAA567A2161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8" name="円/楕円 70">
                <a:extLst>
                  <a:ext uri="{FF2B5EF4-FFF2-40B4-BE49-F238E27FC236}">
                    <a16:creationId xmlns:a16="http://schemas.microsoft.com/office/drawing/2014/main" id="{30482D4D-DB64-12A1-5FB2-508E72AEA64D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9" name="円/楕円 71">
                <a:extLst>
                  <a:ext uri="{FF2B5EF4-FFF2-40B4-BE49-F238E27FC236}">
                    <a16:creationId xmlns:a16="http://schemas.microsoft.com/office/drawing/2014/main" id="{7D4BE625-EA87-09B8-D75E-5DE9A3DD9A88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0" name="円弧 72">
                <a:extLst>
                  <a:ext uri="{FF2B5EF4-FFF2-40B4-BE49-F238E27FC236}">
                    <a16:creationId xmlns:a16="http://schemas.microsoft.com/office/drawing/2014/main" id="{808394DE-2526-76CF-A19B-DDFB2F9AF241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1" name="円弧 73">
                <a:extLst>
                  <a:ext uri="{FF2B5EF4-FFF2-40B4-BE49-F238E27FC236}">
                    <a16:creationId xmlns:a16="http://schemas.microsoft.com/office/drawing/2014/main" id="{F3577694-72B1-9843-0F3F-C83391373692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2" name="円/楕円 74">
                <a:extLst>
                  <a:ext uri="{FF2B5EF4-FFF2-40B4-BE49-F238E27FC236}">
                    <a16:creationId xmlns:a16="http://schemas.microsoft.com/office/drawing/2014/main" id="{D4A5CB76-467D-D285-B512-81D72F7E931F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3" name="円弧 75">
                <a:extLst>
                  <a:ext uri="{FF2B5EF4-FFF2-40B4-BE49-F238E27FC236}">
                    <a16:creationId xmlns:a16="http://schemas.microsoft.com/office/drawing/2014/main" id="{A1E5AAC0-8F3F-F010-A8D6-0A60A55E7996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43" name="直線コネクタ 48">
              <a:extLst>
                <a:ext uri="{FF2B5EF4-FFF2-40B4-BE49-F238E27FC236}">
                  <a16:creationId xmlns:a16="http://schemas.microsoft.com/office/drawing/2014/main" id="{82319D99-1585-1A3B-6538-38A2AADC14F2}"/>
                </a:ext>
              </a:extLst>
            </p:cNvPr>
            <p:cNvCxnSpPr/>
            <p:nvPr/>
          </p:nvCxnSpPr>
          <p:spPr>
            <a:xfrm>
              <a:off x="4743622" y="232245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49">
              <a:extLst>
                <a:ext uri="{FF2B5EF4-FFF2-40B4-BE49-F238E27FC236}">
                  <a16:creationId xmlns:a16="http://schemas.microsoft.com/office/drawing/2014/main" id="{0C48D42E-4989-6229-3D80-A498830A67B9}"/>
                </a:ext>
              </a:extLst>
            </p:cNvPr>
            <p:cNvCxnSpPr/>
            <p:nvPr/>
          </p:nvCxnSpPr>
          <p:spPr>
            <a:xfrm flipV="1">
              <a:off x="5221410" y="1018732"/>
              <a:ext cx="1516210" cy="3843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50">
              <a:extLst>
                <a:ext uri="{FF2B5EF4-FFF2-40B4-BE49-F238E27FC236}">
                  <a16:creationId xmlns:a16="http://schemas.microsoft.com/office/drawing/2014/main" id="{9C489F5E-A9CC-4184-3C0C-17DBC8CB99C6}"/>
                </a:ext>
              </a:extLst>
            </p:cNvPr>
            <p:cNvCxnSpPr/>
            <p:nvPr/>
          </p:nvCxnSpPr>
          <p:spPr>
            <a:xfrm>
              <a:off x="4795180" y="1018732"/>
              <a:ext cx="1535409" cy="384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51">
              <a:extLst>
                <a:ext uri="{FF2B5EF4-FFF2-40B4-BE49-F238E27FC236}">
                  <a16:creationId xmlns:a16="http://schemas.microsoft.com/office/drawing/2014/main" id="{4E76A315-E21E-F6B0-F1DE-05733BE228DB}"/>
                </a:ext>
              </a:extLst>
            </p:cNvPr>
            <p:cNvCxnSpPr/>
            <p:nvPr/>
          </p:nvCxnSpPr>
          <p:spPr>
            <a:xfrm>
              <a:off x="5265298" y="1410294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二等辺三角形 63">
              <a:extLst>
                <a:ext uri="{FF2B5EF4-FFF2-40B4-BE49-F238E27FC236}">
                  <a16:creationId xmlns:a16="http://schemas.microsoft.com/office/drawing/2014/main" id="{556FB23C-8F1E-3AA2-E068-3EC4D2E6FBE9}"/>
                </a:ext>
              </a:extLst>
            </p:cNvPr>
            <p:cNvSpPr/>
            <p:nvPr/>
          </p:nvSpPr>
          <p:spPr>
            <a:xfrm rot="4099818">
              <a:off x="6170288" y="1070384"/>
              <a:ext cx="130918" cy="15208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8" name="二等辺三角形 64">
              <a:extLst>
                <a:ext uri="{FF2B5EF4-FFF2-40B4-BE49-F238E27FC236}">
                  <a16:creationId xmlns:a16="http://schemas.microsoft.com/office/drawing/2014/main" id="{119AD3E4-8BD7-1507-88D4-DE27A9FEE8E6}"/>
                </a:ext>
              </a:extLst>
            </p:cNvPr>
            <p:cNvSpPr/>
            <p:nvPr/>
          </p:nvSpPr>
          <p:spPr>
            <a:xfrm rot="6495248">
              <a:off x="5239471" y="1083098"/>
              <a:ext cx="119956" cy="144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9" name="二等辺三角形 65">
              <a:extLst>
                <a:ext uri="{FF2B5EF4-FFF2-40B4-BE49-F238E27FC236}">
                  <a16:creationId xmlns:a16="http://schemas.microsoft.com/office/drawing/2014/main" id="{3F253EFB-C957-83A3-6AC8-F36064AE1C31}"/>
                </a:ext>
              </a:extLst>
            </p:cNvPr>
            <p:cNvSpPr/>
            <p:nvPr/>
          </p:nvSpPr>
          <p:spPr>
            <a:xfrm rot="16200000">
              <a:off x="5681863" y="1343015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50" name="図 89" descr="\begin{document}&#10;\begin{align*}&#10;t^b&#10;\end{align*}&#10;\end{document}">
              <a:extLst>
                <a:ext uri="{FF2B5EF4-FFF2-40B4-BE49-F238E27FC236}">
                  <a16:creationId xmlns:a16="http://schemas.microsoft.com/office/drawing/2014/main" id="{FEF22DB2-8462-9913-2D0E-953924F2F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953" y="2349140"/>
              <a:ext cx="192916" cy="272153"/>
            </a:xfrm>
            <a:prstGeom prst="rect">
              <a:avLst/>
            </a:prstGeom>
          </p:spPr>
        </p:pic>
        <p:pic>
          <p:nvPicPr>
            <p:cNvPr id="151" name="図 92" descr="\begin{document}&#10;\begin{align*}&#10;t^a&#10;\end{align*}&#10;\end{document}">
              <a:extLst>
                <a:ext uri="{FF2B5EF4-FFF2-40B4-BE49-F238E27FC236}">
                  <a16:creationId xmlns:a16="http://schemas.microsoft.com/office/drawing/2014/main" id="{19B53E27-0E15-CDF7-2F46-2BAD8340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11" y="2401661"/>
              <a:ext cx="211970" cy="219633"/>
            </a:xfrm>
            <a:prstGeom prst="rect">
              <a:avLst/>
            </a:prstGeom>
          </p:spPr>
        </p:pic>
        <p:pic>
          <p:nvPicPr>
            <p:cNvPr id="152" name="図 103" descr="\begin{document}&#10;\begin{align*}&#10;{\red t^a}&#10;\end{align*}&#10;\end{document}">
              <a:extLst>
                <a:ext uri="{FF2B5EF4-FFF2-40B4-BE49-F238E27FC236}">
                  <a16:creationId xmlns:a16="http://schemas.microsoft.com/office/drawing/2014/main" id="{E9E6FAAF-432D-041A-196E-6879AB36435E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984" y="1250183"/>
              <a:ext cx="211970" cy="219633"/>
            </a:xfrm>
            <a:prstGeom prst="rect">
              <a:avLst/>
            </a:prstGeom>
          </p:spPr>
        </p:pic>
        <p:pic>
          <p:nvPicPr>
            <p:cNvPr id="153" name="図 104" descr="\begin{document}&#10;\begin{align*}&#10;{\green t^b}&#10;\end{align*}&#10;\end{document}">
              <a:extLst>
                <a:ext uri="{FF2B5EF4-FFF2-40B4-BE49-F238E27FC236}">
                  <a16:creationId xmlns:a16="http://schemas.microsoft.com/office/drawing/2014/main" id="{180313E3-58B2-0FBC-B881-48AD2CA3B28B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827" y="1219370"/>
              <a:ext cx="192916" cy="272153"/>
            </a:xfrm>
            <a:prstGeom prst="rect">
              <a:avLst/>
            </a:prstGeom>
          </p:spPr>
        </p:pic>
        <p:pic>
          <p:nvPicPr>
            <p:cNvPr id="154" name="図 106" descr="\begin{document}&#10;\begin{align*}&#10;\bar u^k( {\red t^a})^{kj} ({\green t^b})^{ji} u^i&#10;\end{align*}&#10;\end{document}">
              <a:extLst>
                <a:ext uri="{FF2B5EF4-FFF2-40B4-BE49-F238E27FC236}">
                  <a16:creationId xmlns:a16="http://schemas.microsoft.com/office/drawing/2014/main" id="{1E7252AF-2A6E-5ECE-63F3-416D2D6D32BD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121" y="2794808"/>
              <a:ext cx="1848184" cy="346160"/>
            </a:xfrm>
            <a:prstGeom prst="rect">
              <a:avLst/>
            </a:prstGeom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B3F4F9E-CDF7-1D8A-2B56-E7D5A6D6DFE2}"/>
              </a:ext>
            </a:extLst>
          </p:cNvPr>
          <p:cNvGrpSpPr/>
          <p:nvPr/>
        </p:nvGrpSpPr>
        <p:grpSpPr>
          <a:xfrm>
            <a:off x="4712238" y="3633178"/>
            <a:ext cx="2846490" cy="1113951"/>
            <a:chOff x="3609734" y="3435762"/>
            <a:chExt cx="3399750" cy="1330465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6D358A32-030C-E674-463F-0FC86E0F2B6A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791" y="3935734"/>
              <a:ext cx="3263693" cy="830493"/>
            </a:xfrm>
            <a:prstGeom prst="rect">
              <a:avLst/>
            </a:prstGeom>
          </p:spPr>
        </p:pic>
        <p:sp>
          <p:nvSpPr>
            <p:cNvPr id="175" name="テキスト ボックス 93 2">
              <a:extLst>
                <a:ext uri="{FF2B5EF4-FFF2-40B4-BE49-F238E27FC236}">
                  <a16:creationId xmlns:a16="http://schemas.microsoft.com/office/drawing/2014/main" id="{57CC0092-5A9E-DE90-260C-C497E068D62B}"/>
                </a:ext>
              </a:extLst>
            </p:cNvPr>
            <p:cNvSpPr txBox="1"/>
            <p:nvPr/>
          </p:nvSpPr>
          <p:spPr>
            <a:xfrm>
              <a:off x="3609734" y="3435762"/>
              <a:ext cx="2722904" cy="477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</a:rPr>
                <a:t>Particle</a:t>
              </a:r>
              <a:r>
                <a:rPr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</a:rPr>
                <a:t>contribution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6359FD5-A367-5D6C-A802-3F785635D657}"/>
              </a:ext>
            </a:extLst>
          </p:cNvPr>
          <p:cNvGrpSpPr/>
          <p:nvPr/>
        </p:nvGrpSpPr>
        <p:grpSpPr>
          <a:xfrm>
            <a:off x="7944462" y="3637605"/>
            <a:ext cx="2592288" cy="1036700"/>
            <a:chOff x="8292115" y="3507770"/>
            <a:chExt cx="3217261" cy="1286636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1FCB08D2-A7F3-773A-7744-6ECBE84134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2966" y="4053516"/>
              <a:ext cx="3216410" cy="740890"/>
            </a:xfrm>
            <a:prstGeom prst="rect">
              <a:avLst/>
            </a:prstGeom>
          </p:spPr>
        </p:pic>
        <p:sp>
          <p:nvSpPr>
            <p:cNvPr id="176" name="テキスト ボックス 94 2">
              <a:extLst>
                <a:ext uri="{FF2B5EF4-FFF2-40B4-BE49-F238E27FC236}">
                  <a16:creationId xmlns:a16="http://schemas.microsoft.com/office/drawing/2014/main" id="{014B5174-182B-BD42-0832-6106DE9141B4}"/>
                </a:ext>
              </a:extLst>
            </p:cNvPr>
            <p:cNvSpPr txBox="1"/>
            <p:nvPr/>
          </p:nvSpPr>
          <p:spPr>
            <a:xfrm>
              <a:off x="8292115" y="3507770"/>
              <a:ext cx="2479278" cy="496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00B0F0"/>
                  </a:solidFill>
                </a:rPr>
                <a:t>Hole contribution</a:t>
              </a:r>
              <a:endParaRPr lang="ja-JP" altLang="en-US" sz="2000" dirty="0">
                <a:solidFill>
                  <a:srgbClr val="00B0F0"/>
                </a:solidFill>
              </a:endParaRPr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D70CC255-77FF-8DC4-BAE3-75665C1F0888}"/>
              </a:ext>
            </a:extLst>
          </p:cNvPr>
          <p:cNvSpPr txBox="1"/>
          <p:nvPr/>
        </p:nvSpPr>
        <p:spPr>
          <a:xfrm>
            <a:off x="5608158" y="5021300"/>
            <a:ext cx="4909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Avoids cancellation with non-Abelian vertices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4105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-1842638" y="3354746"/>
            <a:ext cx="7452340" cy="7452340"/>
          </a:xfrm>
          <a:prstGeom prst="ellipse">
            <a:avLst/>
          </a:prstGeom>
          <a:gradFill flip="none" rotWithShape="1">
            <a:gsLst>
              <a:gs pos="38000">
                <a:srgbClr val="FF0000">
                  <a:alpha val="64000"/>
                </a:srgbClr>
              </a:gs>
              <a:gs pos="86000">
                <a:srgbClr val="8F45C7">
                  <a:alpha val="76000"/>
                </a:srgbClr>
              </a:gs>
              <a:gs pos="100000">
                <a:srgbClr val="8F45C7">
                  <a:lumMod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8F45C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Large Fermi sphere</a:t>
            </a:r>
            <a:endParaRPr lang="ja-JP" altLang="en-US" sz="2000" dirty="0"/>
          </a:p>
        </p:txBody>
      </p:sp>
      <p:sp>
        <p:nvSpPr>
          <p:cNvPr id="5" name="円/楕円 4"/>
          <p:cNvSpPr/>
          <p:nvPr/>
        </p:nvSpPr>
        <p:spPr>
          <a:xfrm>
            <a:off x="-1542599" y="3746575"/>
            <a:ext cx="6852262" cy="6595982"/>
          </a:xfrm>
          <a:prstGeom prst="ellipse">
            <a:avLst/>
          </a:prstGeom>
          <a:solidFill>
            <a:schemeClr val="bg1"/>
          </a:solidFill>
          <a:ln>
            <a:solidFill>
              <a:srgbClr val="FF4747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Large Fermi sphere</a:t>
            </a:r>
            <a:endParaRPr lang="ja-JP" altLang="en-US" sz="2000" dirty="0"/>
          </a:p>
        </p:txBody>
      </p:sp>
      <p:pic>
        <p:nvPicPr>
          <p:cNvPr id="186" name="Picture 185" descr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 &#10;&#10;$\int d^2 \ell_\perp \sim \rho_F = \frac{\mu^2}{2\pi^2}$&#10;&#10;Density of states &#10;&#10;%%%%%%%%%%%%%%%%%%%%%%%%%%%%%%%%%%%%%%%%&#10;\end{document}&#10;%%%%%%%%%%%%%%%%%%%%%%%%%%%%%%%%%%%%%%%%" title="IguanaTex Bitmap Display">
            <a:extLst>
              <a:ext uri="{FF2B5EF4-FFF2-40B4-BE49-F238E27FC236}">
                <a16:creationId xmlns:a16="http://schemas.microsoft.com/office/drawing/2014/main" id="{8A65E26B-B1B6-1DEA-CDCA-CC2BDD2C57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19" y="5371259"/>
            <a:ext cx="2507476" cy="768811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-612344" y="4713544"/>
            <a:ext cx="4991752" cy="499175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48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dirty="0"/>
          </a:p>
        </p:txBody>
      </p:sp>
      <p:sp>
        <p:nvSpPr>
          <p:cNvPr id="9" name="円/楕円 8"/>
          <p:cNvSpPr/>
          <p:nvPr/>
        </p:nvSpPr>
        <p:spPr>
          <a:xfrm>
            <a:off x="2207568" y="4591712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コネクタ 9 1"/>
          <p:cNvCxnSpPr>
            <a:cxnSpLocks/>
          </p:cNvCxnSpPr>
          <p:nvPr/>
        </p:nvCxnSpPr>
        <p:spPr>
          <a:xfrm flipV="1">
            <a:off x="2372826" y="4456495"/>
            <a:ext cx="1475550" cy="27016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cxnSpLocks/>
          </p:cNvCxnSpPr>
          <p:nvPr/>
        </p:nvCxnSpPr>
        <p:spPr>
          <a:xfrm flipH="1">
            <a:off x="4043772" y="4713544"/>
            <a:ext cx="144016" cy="107212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3899756" y="5879236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16" name="グループ化 115"/>
          <p:cNvGrpSpPr/>
          <p:nvPr/>
        </p:nvGrpSpPr>
        <p:grpSpPr>
          <a:xfrm rot="19650702">
            <a:off x="1936799" y="4228214"/>
            <a:ext cx="237408" cy="600471"/>
            <a:chOff x="3051033" y="1210913"/>
            <a:chExt cx="369139" cy="733661"/>
          </a:xfrm>
        </p:grpSpPr>
        <p:sp>
          <p:nvSpPr>
            <p:cNvPr id="119" name="円弧 118"/>
            <p:cNvSpPr/>
            <p:nvPr/>
          </p:nvSpPr>
          <p:spPr>
            <a:xfrm rot="3741566">
              <a:off x="3079819" y="1184484"/>
              <a:ext cx="313923" cy="366782"/>
            </a:xfrm>
            <a:prstGeom prst="arc">
              <a:avLst>
                <a:gd name="adj1" fmla="val 15152873"/>
                <a:gd name="adj2" fmla="val 2033161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0" name="円/楕円 119"/>
            <p:cNvSpPr/>
            <p:nvPr/>
          </p:nvSpPr>
          <p:spPr>
            <a:xfrm rot="5400000">
              <a:off x="3242943" y="1343537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1" name="円/楕円 120"/>
            <p:cNvSpPr/>
            <p:nvPr/>
          </p:nvSpPr>
          <p:spPr>
            <a:xfrm rot="5400000">
              <a:off x="3238883" y="1504566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2" name="円弧 121"/>
            <p:cNvSpPr/>
            <p:nvPr/>
          </p:nvSpPr>
          <p:spPr>
            <a:xfrm rot="3741566">
              <a:off x="3073288" y="1328969"/>
              <a:ext cx="324324" cy="366782"/>
            </a:xfrm>
            <a:prstGeom prst="arc">
              <a:avLst>
                <a:gd name="adj1" fmla="val 14782402"/>
                <a:gd name="adj2" fmla="val 2065050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3" name="円弧 122"/>
            <p:cNvSpPr/>
            <p:nvPr/>
          </p:nvSpPr>
          <p:spPr>
            <a:xfrm rot="3741566">
              <a:off x="3074218" y="1486779"/>
              <a:ext cx="320411" cy="366782"/>
            </a:xfrm>
            <a:prstGeom prst="arc">
              <a:avLst>
                <a:gd name="adj1" fmla="val 15152873"/>
                <a:gd name="adj2" fmla="val 2048255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4" name="円/楕円 123"/>
            <p:cNvSpPr/>
            <p:nvPr/>
          </p:nvSpPr>
          <p:spPr>
            <a:xfrm rot="5400000">
              <a:off x="3238883" y="1654372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5" name="円弧 124"/>
            <p:cNvSpPr/>
            <p:nvPr/>
          </p:nvSpPr>
          <p:spPr>
            <a:xfrm rot="3741566">
              <a:off x="3092576" y="1638427"/>
              <a:ext cx="302757" cy="309538"/>
            </a:xfrm>
            <a:prstGeom prst="arc">
              <a:avLst>
                <a:gd name="adj1" fmla="val 15288936"/>
                <a:gd name="adj2" fmla="val 214195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26" name="グループ化 125"/>
          <p:cNvGrpSpPr/>
          <p:nvPr/>
        </p:nvGrpSpPr>
        <p:grpSpPr>
          <a:xfrm rot="6269405">
            <a:off x="4539763" y="4156960"/>
            <a:ext cx="245842" cy="621803"/>
            <a:chOff x="3051033" y="1210913"/>
            <a:chExt cx="369139" cy="733661"/>
          </a:xfrm>
        </p:grpSpPr>
        <p:sp>
          <p:nvSpPr>
            <p:cNvPr id="129" name="円弧 128"/>
            <p:cNvSpPr/>
            <p:nvPr/>
          </p:nvSpPr>
          <p:spPr>
            <a:xfrm rot="3741566">
              <a:off x="3079819" y="1184484"/>
              <a:ext cx="313923" cy="366782"/>
            </a:xfrm>
            <a:prstGeom prst="arc">
              <a:avLst>
                <a:gd name="adj1" fmla="val 15152873"/>
                <a:gd name="adj2" fmla="val 2033161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0" name="円/楕円 129"/>
            <p:cNvSpPr/>
            <p:nvPr/>
          </p:nvSpPr>
          <p:spPr>
            <a:xfrm rot="5400000">
              <a:off x="3242943" y="1343537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1" name="円/楕円 130"/>
            <p:cNvSpPr/>
            <p:nvPr/>
          </p:nvSpPr>
          <p:spPr>
            <a:xfrm rot="5400000">
              <a:off x="3238883" y="1504566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2" name="円弧 131"/>
            <p:cNvSpPr/>
            <p:nvPr/>
          </p:nvSpPr>
          <p:spPr>
            <a:xfrm rot="3741566">
              <a:off x="3073288" y="1328969"/>
              <a:ext cx="324324" cy="366782"/>
            </a:xfrm>
            <a:prstGeom prst="arc">
              <a:avLst>
                <a:gd name="adj1" fmla="val 14782402"/>
                <a:gd name="adj2" fmla="val 20650506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3" name="円弧 132"/>
            <p:cNvSpPr/>
            <p:nvPr/>
          </p:nvSpPr>
          <p:spPr>
            <a:xfrm rot="3741566">
              <a:off x="3074218" y="1486779"/>
              <a:ext cx="320411" cy="366782"/>
            </a:xfrm>
            <a:prstGeom prst="arc">
              <a:avLst>
                <a:gd name="adj1" fmla="val 15152873"/>
                <a:gd name="adj2" fmla="val 20482557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4" name="円/楕円 133"/>
            <p:cNvSpPr/>
            <p:nvPr/>
          </p:nvSpPr>
          <p:spPr>
            <a:xfrm rot="5400000">
              <a:off x="3238883" y="1654372"/>
              <a:ext cx="106513" cy="1778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5" name="円弧 134"/>
            <p:cNvSpPr/>
            <p:nvPr/>
          </p:nvSpPr>
          <p:spPr>
            <a:xfrm rot="3741566">
              <a:off x="3092576" y="1638427"/>
              <a:ext cx="302757" cy="309538"/>
            </a:xfrm>
            <a:prstGeom prst="arc">
              <a:avLst>
                <a:gd name="adj1" fmla="val 15288936"/>
                <a:gd name="adj2" fmla="val 214195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36" name="円/楕円 135"/>
          <p:cNvSpPr/>
          <p:nvPr/>
        </p:nvSpPr>
        <p:spPr>
          <a:xfrm>
            <a:off x="4029654" y="4212940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315094" y="4869160"/>
            <a:ext cx="1548658" cy="1125128"/>
            <a:chOff x="1763202" y="4006533"/>
            <a:chExt cx="1548658" cy="1125128"/>
          </a:xfrm>
        </p:grpSpPr>
        <p:cxnSp>
          <p:nvCxnSpPr>
            <p:cNvPr id="137" name="直線コネクタ 136"/>
            <p:cNvCxnSpPr>
              <a:cxnSpLocks/>
            </p:cNvCxnSpPr>
            <p:nvPr/>
          </p:nvCxnSpPr>
          <p:spPr>
            <a:xfrm>
              <a:off x="2618137" y="4915959"/>
              <a:ext cx="693723" cy="215702"/>
            </a:xfrm>
            <a:prstGeom prst="line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>
              <a:cxnSpLocks/>
            </p:cNvCxnSpPr>
            <p:nvPr/>
          </p:nvCxnSpPr>
          <p:spPr>
            <a:xfrm>
              <a:off x="1763202" y="4006533"/>
              <a:ext cx="476181" cy="636844"/>
            </a:xfrm>
            <a:prstGeom prst="line">
              <a:avLst/>
            </a:prstGeom>
            <a:ln w="28575">
              <a:solidFill>
                <a:srgbClr val="0070C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138"/>
            <p:cNvSpPr/>
            <p:nvPr/>
          </p:nvSpPr>
          <p:spPr>
            <a:xfrm>
              <a:off x="2310466" y="4643377"/>
              <a:ext cx="288032" cy="2880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7" name="テキスト ボックス 126"/>
          <p:cNvSpPr txBox="1"/>
          <p:nvPr/>
        </p:nvSpPr>
        <p:spPr>
          <a:xfrm>
            <a:off x="2351584" y="296434"/>
            <a:ext cx="806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Log enhancement from the NLO scattering amplitudes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3601" y="6167268"/>
            <a:ext cx="197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Large Fermi sphere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2612F-4141-6CC4-BCEB-FD932C69953F}"/>
              </a:ext>
            </a:extLst>
          </p:cNvPr>
          <p:cNvSpPr txBox="1"/>
          <p:nvPr/>
        </p:nvSpPr>
        <p:spPr>
          <a:xfrm>
            <a:off x="2579941" y="1380447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Light quark</a:t>
            </a:r>
            <a:endParaRPr lang="ja-JP" alt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DD3DD-0010-5884-15A5-E6C08CA6B7A6}"/>
              </a:ext>
            </a:extLst>
          </p:cNvPr>
          <p:cNvSpPr txBox="1"/>
          <p:nvPr/>
        </p:nvSpPr>
        <p:spPr>
          <a:xfrm>
            <a:off x="2535283" y="2384229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Heavy quark</a:t>
            </a:r>
            <a:endParaRPr lang="ja-JP" alt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CAB7A5-C959-AD0E-3E52-BD95E0E84730}"/>
              </a:ext>
            </a:extLst>
          </p:cNvPr>
          <p:cNvGrpSpPr/>
          <p:nvPr/>
        </p:nvGrpSpPr>
        <p:grpSpPr>
          <a:xfrm>
            <a:off x="4994452" y="1452668"/>
            <a:ext cx="2054216" cy="1243342"/>
            <a:chOff x="4994452" y="1452668"/>
            <a:chExt cx="2054216" cy="1243342"/>
          </a:xfrm>
        </p:grpSpPr>
        <p:grpSp>
          <p:nvGrpSpPr>
            <p:cNvPr id="13" name="グループ化 6">
              <a:extLst>
                <a:ext uri="{FF2B5EF4-FFF2-40B4-BE49-F238E27FC236}">
                  <a16:creationId xmlns:a16="http://schemas.microsoft.com/office/drawing/2014/main" id="{7B3F9F54-561B-715A-16A5-F0F6240581FA}"/>
                </a:ext>
              </a:extLst>
            </p:cNvPr>
            <p:cNvGrpSpPr/>
            <p:nvPr/>
          </p:nvGrpSpPr>
          <p:grpSpPr>
            <a:xfrm>
              <a:off x="5225870" y="1722960"/>
              <a:ext cx="309347" cy="958291"/>
              <a:chOff x="3051033" y="1039364"/>
              <a:chExt cx="371867" cy="905210"/>
            </a:xfrm>
          </p:grpSpPr>
          <p:sp>
            <p:nvSpPr>
              <p:cNvPr id="84" name="円/楕円 36">
                <a:extLst>
                  <a:ext uri="{FF2B5EF4-FFF2-40B4-BE49-F238E27FC236}">
                    <a16:creationId xmlns:a16="http://schemas.microsoft.com/office/drawing/2014/main" id="{6FD9A17B-75BE-EEBD-DF44-25636E4BE0F3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9" name="円弧 37">
                <a:extLst>
                  <a:ext uri="{FF2B5EF4-FFF2-40B4-BE49-F238E27FC236}">
                    <a16:creationId xmlns:a16="http://schemas.microsoft.com/office/drawing/2014/main" id="{DEAD4EE9-8A3C-BD76-F4EF-5940AD791870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0" name="円弧 38">
                <a:extLst>
                  <a:ext uri="{FF2B5EF4-FFF2-40B4-BE49-F238E27FC236}">
                    <a16:creationId xmlns:a16="http://schemas.microsoft.com/office/drawing/2014/main" id="{AA17A97D-8EA1-74FD-DFD7-91CC8C29D996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1" name="円/楕円 39">
                <a:extLst>
                  <a:ext uri="{FF2B5EF4-FFF2-40B4-BE49-F238E27FC236}">
                    <a16:creationId xmlns:a16="http://schemas.microsoft.com/office/drawing/2014/main" id="{21319B63-172F-F373-A584-6246A7533610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2" name="円/楕円 40">
                <a:extLst>
                  <a:ext uri="{FF2B5EF4-FFF2-40B4-BE49-F238E27FC236}">
                    <a16:creationId xmlns:a16="http://schemas.microsoft.com/office/drawing/2014/main" id="{7F317619-0246-9CCD-E46C-8F08DC4557D4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7" name="円弧 41">
                <a:extLst>
                  <a:ext uri="{FF2B5EF4-FFF2-40B4-BE49-F238E27FC236}">
                    <a16:creationId xmlns:a16="http://schemas.microsoft.com/office/drawing/2014/main" id="{FF806A74-0D30-274D-66F9-3DE519331CF5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7" name="円弧 42">
                <a:extLst>
                  <a:ext uri="{FF2B5EF4-FFF2-40B4-BE49-F238E27FC236}">
                    <a16:creationId xmlns:a16="http://schemas.microsoft.com/office/drawing/2014/main" id="{F310B815-A550-2192-C0FF-D428C8EA5D53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8" name="円/楕円 43">
                <a:extLst>
                  <a:ext uri="{FF2B5EF4-FFF2-40B4-BE49-F238E27FC236}">
                    <a16:creationId xmlns:a16="http://schemas.microsoft.com/office/drawing/2014/main" id="{B52B094B-47A5-3E97-856A-52AAA372F9F5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8" name="円弧 44">
                <a:extLst>
                  <a:ext uri="{FF2B5EF4-FFF2-40B4-BE49-F238E27FC236}">
                    <a16:creationId xmlns:a16="http://schemas.microsoft.com/office/drawing/2014/main" id="{3559FBC0-98CF-B7B4-DAE8-E27838B6597F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5" name="直線コネクタ 7">
              <a:extLst>
                <a:ext uri="{FF2B5EF4-FFF2-40B4-BE49-F238E27FC236}">
                  <a16:creationId xmlns:a16="http://schemas.microsoft.com/office/drawing/2014/main" id="{572B312E-0F4F-7F8F-6667-41CAB031067A}"/>
                </a:ext>
              </a:extLst>
            </p:cNvPr>
            <p:cNvCxnSpPr>
              <a:stCxn id="89" idx="0"/>
              <a:endCxn id="34" idx="0"/>
            </p:cNvCxnSpPr>
            <p:nvPr/>
          </p:nvCxnSpPr>
          <p:spPr>
            <a:xfrm>
              <a:off x="5495366" y="1790172"/>
              <a:ext cx="108098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グループ化 8">
              <a:extLst>
                <a:ext uri="{FF2B5EF4-FFF2-40B4-BE49-F238E27FC236}">
                  <a16:creationId xmlns:a16="http://schemas.microsoft.com/office/drawing/2014/main" id="{F8E95776-AD83-138F-4360-56517505B10F}"/>
                </a:ext>
              </a:extLst>
            </p:cNvPr>
            <p:cNvGrpSpPr/>
            <p:nvPr/>
          </p:nvGrpSpPr>
          <p:grpSpPr>
            <a:xfrm>
              <a:off x="6306856" y="1722960"/>
              <a:ext cx="309347" cy="958291"/>
              <a:chOff x="3051033" y="1039364"/>
              <a:chExt cx="371867" cy="905210"/>
            </a:xfrm>
          </p:grpSpPr>
          <p:sp>
            <p:nvSpPr>
              <p:cNvPr id="33" name="円/楕円 27">
                <a:extLst>
                  <a:ext uri="{FF2B5EF4-FFF2-40B4-BE49-F238E27FC236}">
                    <a16:creationId xmlns:a16="http://schemas.microsoft.com/office/drawing/2014/main" id="{34CD1E5E-13E9-4CC9-260B-39A094CE8208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28">
                <a:extLst>
                  <a:ext uri="{FF2B5EF4-FFF2-40B4-BE49-F238E27FC236}">
                    <a16:creationId xmlns:a16="http://schemas.microsoft.com/office/drawing/2014/main" id="{CC82676A-2BCD-B3EF-D2F1-1B4EEADDB8DC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弧 29">
                <a:extLst>
                  <a:ext uri="{FF2B5EF4-FFF2-40B4-BE49-F238E27FC236}">
                    <a16:creationId xmlns:a16="http://schemas.microsoft.com/office/drawing/2014/main" id="{089CF7CF-6DA8-5A13-CD44-F24D7E528832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/楕円 30">
                <a:extLst>
                  <a:ext uri="{FF2B5EF4-FFF2-40B4-BE49-F238E27FC236}">
                    <a16:creationId xmlns:a16="http://schemas.microsoft.com/office/drawing/2014/main" id="{354F3BAD-D24C-CE7F-2DC4-6CCAC8517658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2" name="円/楕円 31">
                <a:extLst>
                  <a:ext uri="{FF2B5EF4-FFF2-40B4-BE49-F238E27FC236}">
                    <a16:creationId xmlns:a16="http://schemas.microsoft.com/office/drawing/2014/main" id="{61B6D177-364A-2C84-9791-6DC9B40F8F75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円弧 32">
                <a:extLst>
                  <a:ext uri="{FF2B5EF4-FFF2-40B4-BE49-F238E27FC236}">
                    <a16:creationId xmlns:a16="http://schemas.microsoft.com/office/drawing/2014/main" id="{E3D8E68D-0445-927F-2522-839220D2E504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2" name="円弧 33">
                <a:extLst>
                  <a:ext uri="{FF2B5EF4-FFF2-40B4-BE49-F238E27FC236}">
                    <a16:creationId xmlns:a16="http://schemas.microsoft.com/office/drawing/2014/main" id="{F17D27E8-93DE-9B8A-B8F0-407BF54604BE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25AA37FE-0317-E082-3326-E8DD57D32B2A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7" name="円弧 35">
                <a:extLst>
                  <a:ext uri="{FF2B5EF4-FFF2-40B4-BE49-F238E27FC236}">
                    <a16:creationId xmlns:a16="http://schemas.microsoft.com/office/drawing/2014/main" id="{E56AB8E5-F679-E7F0-6FA3-9D113A885C6B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7" name="直線コネクタ 9 2">
              <a:extLst>
                <a:ext uri="{FF2B5EF4-FFF2-40B4-BE49-F238E27FC236}">
                  <a16:creationId xmlns:a16="http://schemas.microsoft.com/office/drawing/2014/main" id="{97479C5E-DB5D-6526-4750-FECF74D95BDF}"/>
                </a:ext>
              </a:extLst>
            </p:cNvPr>
            <p:cNvCxnSpPr/>
            <p:nvPr/>
          </p:nvCxnSpPr>
          <p:spPr>
            <a:xfrm>
              <a:off x="4994452" y="2696010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13">
              <a:extLst>
                <a:ext uri="{FF2B5EF4-FFF2-40B4-BE49-F238E27FC236}">
                  <a16:creationId xmlns:a16="http://schemas.microsoft.com/office/drawing/2014/main" id="{40178845-4F17-B3FA-87BA-0218E0880977}"/>
                </a:ext>
              </a:extLst>
            </p:cNvPr>
            <p:cNvCxnSpPr>
              <a:endCxn id="89" idx="0"/>
            </p:cNvCxnSpPr>
            <p:nvPr/>
          </p:nvCxnSpPr>
          <p:spPr>
            <a:xfrm>
              <a:off x="5046011" y="1452668"/>
              <a:ext cx="449355" cy="3375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14">
              <a:extLst>
                <a:ext uri="{FF2B5EF4-FFF2-40B4-BE49-F238E27FC236}">
                  <a16:creationId xmlns:a16="http://schemas.microsoft.com/office/drawing/2014/main" id="{A8A755D2-5B48-2445-8CCD-D51A8C336E80}"/>
                </a:ext>
              </a:extLst>
            </p:cNvPr>
            <p:cNvCxnSpPr>
              <a:stCxn id="34" idx="0"/>
            </p:cNvCxnSpPr>
            <p:nvPr/>
          </p:nvCxnSpPr>
          <p:spPr>
            <a:xfrm flipV="1">
              <a:off x="6576351" y="1452668"/>
              <a:ext cx="472317" cy="33750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3A419533-9E17-70EA-05F5-100E24B59237}"/>
                </a:ext>
              </a:extLst>
            </p:cNvPr>
            <p:cNvSpPr/>
            <p:nvPr/>
          </p:nvSpPr>
          <p:spPr>
            <a:xfrm rot="5400000">
              <a:off x="5954892" y="1719085"/>
              <a:ext cx="129608" cy="13773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31CBF4F0-6C0D-2B82-84EB-D83122F31C5F}"/>
                </a:ext>
              </a:extLst>
            </p:cNvPr>
            <p:cNvSpPr/>
            <p:nvPr/>
          </p:nvSpPr>
          <p:spPr>
            <a:xfrm rot="3152146">
              <a:off x="6766617" y="1553904"/>
              <a:ext cx="107697" cy="13503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3B247329-6CEC-0666-EAC8-7903E28F9CE5}"/>
                </a:ext>
              </a:extLst>
            </p:cNvPr>
            <p:cNvSpPr/>
            <p:nvPr/>
          </p:nvSpPr>
          <p:spPr>
            <a:xfrm rot="7583971">
              <a:off x="5207415" y="1554404"/>
              <a:ext cx="112445" cy="13251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8D01C9-B502-FA05-A61E-CFBBAA0D4BDC}"/>
              </a:ext>
            </a:extLst>
          </p:cNvPr>
          <p:cNvGrpSpPr/>
          <p:nvPr/>
        </p:nvGrpSpPr>
        <p:grpSpPr>
          <a:xfrm>
            <a:off x="7665783" y="1407077"/>
            <a:ext cx="2054216" cy="1303725"/>
            <a:chOff x="7665783" y="1407077"/>
            <a:chExt cx="2054216" cy="1303725"/>
          </a:xfrm>
        </p:grpSpPr>
        <p:grpSp>
          <p:nvGrpSpPr>
            <p:cNvPr id="141" name="グループ化 46">
              <a:extLst>
                <a:ext uri="{FF2B5EF4-FFF2-40B4-BE49-F238E27FC236}">
                  <a16:creationId xmlns:a16="http://schemas.microsoft.com/office/drawing/2014/main" id="{9A5ABAB9-08E2-8A01-9ECA-C9EE4A48AD19}"/>
                </a:ext>
              </a:extLst>
            </p:cNvPr>
            <p:cNvGrpSpPr/>
            <p:nvPr/>
          </p:nvGrpSpPr>
          <p:grpSpPr>
            <a:xfrm>
              <a:off x="7897200" y="1737753"/>
              <a:ext cx="309347" cy="958291"/>
              <a:chOff x="3051033" y="1039364"/>
              <a:chExt cx="371867" cy="905210"/>
            </a:xfrm>
          </p:grpSpPr>
          <p:sp>
            <p:nvSpPr>
              <p:cNvPr id="164" name="円/楕円 76">
                <a:extLst>
                  <a:ext uri="{FF2B5EF4-FFF2-40B4-BE49-F238E27FC236}">
                    <a16:creationId xmlns:a16="http://schemas.microsoft.com/office/drawing/2014/main" id="{381335F9-39FC-62EC-0050-F8A86D3D4E8E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5" name="円弧 77">
                <a:extLst>
                  <a:ext uri="{FF2B5EF4-FFF2-40B4-BE49-F238E27FC236}">
                    <a16:creationId xmlns:a16="http://schemas.microsoft.com/office/drawing/2014/main" id="{0EE9F2A2-91CD-30EC-60EA-132ED4BD9A8C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6" name="円弧 78">
                <a:extLst>
                  <a:ext uri="{FF2B5EF4-FFF2-40B4-BE49-F238E27FC236}">
                    <a16:creationId xmlns:a16="http://schemas.microsoft.com/office/drawing/2014/main" id="{325DF3BA-55EA-F4CE-611E-6CEE64F17288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7" name="円/楕円 79">
                <a:extLst>
                  <a:ext uri="{FF2B5EF4-FFF2-40B4-BE49-F238E27FC236}">
                    <a16:creationId xmlns:a16="http://schemas.microsoft.com/office/drawing/2014/main" id="{64C1D238-6771-B34D-9AF3-E03C55916F11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8" name="円/楕円 80">
                <a:extLst>
                  <a:ext uri="{FF2B5EF4-FFF2-40B4-BE49-F238E27FC236}">
                    <a16:creationId xmlns:a16="http://schemas.microsoft.com/office/drawing/2014/main" id="{E935A95D-9D64-2C05-7AC8-BF46FD387293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9" name="円弧 81">
                <a:extLst>
                  <a:ext uri="{FF2B5EF4-FFF2-40B4-BE49-F238E27FC236}">
                    <a16:creationId xmlns:a16="http://schemas.microsoft.com/office/drawing/2014/main" id="{72D0775D-8EBF-223E-A190-0D6C12C878C6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0" name="円弧 82">
                <a:extLst>
                  <a:ext uri="{FF2B5EF4-FFF2-40B4-BE49-F238E27FC236}">
                    <a16:creationId xmlns:a16="http://schemas.microsoft.com/office/drawing/2014/main" id="{8F700AC8-58EA-1931-40CC-00099F9EA516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1" name="円/楕円 83">
                <a:extLst>
                  <a:ext uri="{FF2B5EF4-FFF2-40B4-BE49-F238E27FC236}">
                    <a16:creationId xmlns:a16="http://schemas.microsoft.com/office/drawing/2014/main" id="{74D74E50-D194-899D-FBAA-3B6A06364A43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2" name="円弧 84">
                <a:extLst>
                  <a:ext uri="{FF2B5EF4-FFF2-40B4-BE49-F238E27FC236}">
                    <a16:creationId xmlns:a16="http://schemas.microsoft.com/office/drawing/2014/main" id="{9BF55BCA-2FC2-4654-7736-9B87A3703701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42" name="グループ化 47">
              <a:extLst>
                <a:ext uri="{FF2B5EF4-FFF2-40B4-BE49-F238E27FC236}">
                  <a16:creationId xmlns:a16="http://schemas.microsoft.com/office/drawing/2014/main" id="{4D749D2E-72FA-8431-8F86-107ABCB1F501}"/>
                </a:ext>
              </a:extLst>
            </p:cNvPr>
            <p:cNvGrpSpPr/>
            <p:nvPr/>
          </p:nvGrpSpPr>
          <p:grpSpPr>
            <a:xfrm>
              <a:off x="8978186" y="1737753"/>
              <a:ext cx="309347" cy="958291"/>
              <a:chOff x="3051033" y="1039364"/>
              <a:chExt cx="371867" cy="905210"/>
            </a:xfrm>
          </p:grpSpPr>
          <p:sp>
            <p:nvSpPr>
              <p:cNvPr id="155" name="円/楕円 67">
                <a:extLst>
                  <a:ext uri="{FF2B5EF4-FFF2-40B4-BE49-F238E27FC236}">
                    <a16:creationId xmlns:a16="http://schemas.microsoft.com/office/drawing/2014/main" id="{960C6173-1AAE-5E3A-401F-80BB15685F0B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6" name="円弧 68">
                <a:extLst>
                  <a:ext uri="{FF2B5EF4-FFF2-40B4-BE49-F238E27FC236}">
                    <a16:creationId xmlns:a16="http://schemas.microsoft.com/office/drawing/2014/main" id="{BBB6B9F9-611C-D3FD-69DB-DFAD6A50832F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7" name="円弧 69">
                <a:extLst>
                  <a:ext uri="{FF2B5EF4-FFF2-40B4-BE49-F238E27FC236}">
                    <a16:creationId xmlns:a16="http://schemas.microsoft.com/office/drawing/2014/main" id="{7416C80F-D607-6B76-8961-0579527BC2DB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8" name="円/楕円 70">
                <a:extLst>
                  <a:ext uri="{FF2B5EF4-FFF2-40B4-BE49-F238E27FC236}">
                    <a16:creationId xmlns:a16="http://schemas.microsoft.com/office/drawing/2014/main" id="{5EBE8DD9-AA91-F69D-F398-510FC1B74328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9" name="円/楕円 71">
                <a:extLst>
                  <a:ext uri="{FF2B5EF4-FFF2-40B4-BE49-F238E27FC236}">
                    <a16:creationId xmlns:a16="http://schemas.microsoft.com/office/drawing/2014/main" id="{942E0F1F-332F-BD50-E0F8-FC7C42212490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0" name="円弧 72">
                <a:extLst>
                  <a:ext uri="{FF2B5EF4-FFF2-40B4-BE49-F238E27FC236}">
                    <a16:creationId xmlns:a16="http://schemas.microsoft.com/office/drawing/2014/main" id="{16408A21-4092-05A1-F51F-E8DB7A8B46C8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1" name="円弧 73">
                <a:extLst>
                  <a:ext uri="{FF2B5EF4-FFF2-40B4-BE49-F238E27FC236}">
                    <a16:creationId xmlns:a16="http://schemas.microsoft.com/office/drawing/2014/main" id="{BF5F131F-4297-20D1-FAA1-1C72CA103019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2" name="円/楕円 74">
                <a:extLst>
                  <a:ext uri="{FF2B5EF4-FFF2-40B4-BE49-F238E27FC236}">
                    <a16:creationId xmlns:a16="http://schemas.microsoft.com/office/drawing/2014/main" id="{63A71EFA-4806-D8CD-8951-6DDBEE9D1A36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3" name="円弧 75">
                <a:extLst>
                  <a:ext uri="{FF2B5EF4-FFF2-40B4-BE49-F238E27FC236}">
                    <a16:creationId xmlns:a16="http://schemas.microsoft.com/office/drawing/2014/main" id="{A9D2805C-3D1B-57B0-BFEE-45FE232B42FD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43" name="直線コネクタ 48">
              <a:extLst>
                <a:ext uri="{FF2B5EF4-FFF2-40B4-BE49-F238E27FC236}">
                  <a16:creationId xmlns:a16="http://schemas.microsoft.com/office/drawing/2014/main" id="{B8D263B7-9E23-7954-3E6C-D20B33F5E73C}"/>
                </a:ext>
              </a:extLst>
            </p:cNvPr>
            <p:cNvCxnSpPr/>
            <p:nvPr/>
          </p:nvCxnSpPr>
          <p:spPr>
            <a:xfrm>
              <a:off x="7665783" y="2710802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49">
              <a:extLst>
                <a:ext uri="{FF2B5EF4-FFF2-40B4-BE49-F238E27FC236}">
                  <a16:creationId xmlns:a16="http://schemas.microsoft.com/office/drawing/2014/main" id="{D57EADF9-9423-1764-C21C-D6A2AC76AE20}"/>
                </a:ext>
              </a:extLst>
            </p:cNvPr>
            <p:cNvCxnSpPr/>
            <p:nvPr/>
          </p:nvCxnSpPr>
          <p:spPr>
            <a:xfrm flipV="1">
              <a:off x="8143571" y="1407077"/>
              <a:ext cx="1516210" cy="38434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50">
              <a:extLst>
                <a:ext uri="{FF2B5EF4-FFF2-40B4-BE49-F238E27FC236}">
                  <a16:creationId xmlns:a16="http://schemas.microsoft.com/office/drawing/2014/main" id="{5B1F5CBD-D289-0953-7BAA-1856F3E6C4A1}"/>
                </a:ext>
              </a:extLst>
            </p:cNvPr>
            <p:cNvCxnSpPr/>
            <p:nvPr/>
          </p:nvCxnSpPr>
          <p:spPr>
            <a:xfrm>
              <a:off x="7717341" y="1407077"/>
              <a:ext cx="1535409" cy="38434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51">
              <a:extLst>
                <a:ext uri="{FF2B5EF4-FFF2-40B4-BE49-F238E27FC236}">
                  <a16:creationId xmlns:a16="http://schemas.microsoft.com/office/drawing/2014/main" id="{D9018CD8-D499-3DC2-A02B-9EA5240FDF0D}"/>
                </a:ext>
              </a:extLst>
            </p:cNvPr>
            <p:cNvCxnSpPr/>
            <p:nvPr/>
          </p:nvCxnSpPr>
          <p:spPr>
            <a:xfrm>
              <a:off x="8187459" y="1798639"/>
              <a:ext cx="1080986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二等辺三角形 63">
              <a:extLst>
                <a:ext uri="{FF2B5EF4-FFF2-40B4-BE49-F238E27FC236}">
                  <a16:creationId xmlns:a16="http://schemas.microsoft.com/office/drawing/2014/main" id="{93B3C459-0CC2-0BE7-2FF9-71D3E233E857}"/>
                </a:ext>
              </a:extLst>
            </p:cNvPr>
            <p:cNvSpPr/>
            <p:nvPr/>
          </p:nvSpPr>
          <p:spPr>
            <a:xfrm rot="4099818">
              <a:off x="9092449" y="1458729"/>
              <a:ext cx="130918" cy="152087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8" name="二等辺三角形 64">
              <a:extLst>
                <a:ext uri="{FF2B5EF4-FFF2-40B4-BE49-F238E27FC236}">
                  <a16:creationId xmlns:a16="http://schemas.microsoft.com/office/drawing/2014/main" id="{B62A7471-2BBE-17BD-E552-5E65469E8A7F}"/>
                </a:ext>
              </a:extLst>
            </p:cNvPr>
            <p:cNvSpPr/>
            <p:nvPr/>
          </p:nvSpPr>
          <p:spPr>
            <a:xfrm rot="6495248">
              <a:off x="8161632" y="1471443"/>
              <a:ext cx="119956" cy="144540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9" name="二等辺三角形 65">
              <a:extLst>
                <a:ext uri="{FF2B5EF4-FFF2-40B4-BE49-F238E27FC236}">
                  <a16:creationId xmlns:a16="http://schemas.microsoft.com/office/drawing/2014/main" id="{274BAAB4-ECBF-4A39-A87A-7D6DD70E5036}"/>
                </a:ext>
              </a:extLst>
            </p:cNvPr>
            <p:cNvSpPr/>
            <p:nvPr/>
          </p:nvSpPr>
          <p:spPr>
            <a:xfrm rot="16200000">
              <a:off x="8604024" y="1731360"/>
              <a:ext cx="129608" cy="137737"/>
            </a:xfrm>
            <a:prstGeom prst="triangl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20" name="Picture 19" descr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int d^2 \ell_\perp  &#10; \int_{\epsilon_F} \!\! \frac{d\epsilon}{\epsilon}&#10;\sim \rho_F  \log \frac{\Lambda}{\Lambda-d\Lambda}&#10;\nn&#10;\end{eqnarray}&#10;&#10;%%%%%%%%%%%%%%%%%%%%%%%%%%%%%%%%%%%%%%%%&#10;\end{document}&#10;%%%%%%%%%%%%%%%%%%%%%%%%%%%%%%%%%%%%%%%%" title="IguanaTex Bitmap Display">
            <a:extLst>
              <a:ext uri="{FF2B5EF4-FFF2-40B4-BE49-F238E27FC236}">
                <a16:creationId xmlns:a16="http://schemas.microsoft.com/office/drawing/2014/main" id="{D4495750-8D6C-4A95-7CE7-0C669A2821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12" y="3776740"/>
            <a:ext cx="4765113" cy="8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24840-BF1D-8FB4-5F26-6F9667763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D82153-41FB-AD5C-E52A-1CDA11BF3FCF}"/>
              </a:ext>
            </a:extLst>
          </p:cNvPr>
          <p:cNvSpPr txBox="1"/>
          <p:nvPr/>
        </p:nvSpPr>
        <p:spPr>
          <a:xfrm>
            <a:off x="2364196" y="78228"/>
            <a:ext cx="704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Closer look at the logs and color matrices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20FEDB-2C8C-8115-5F77-332EB1816EDC}"/>
              </a:ext>
            </a:extLst>
          </p:cNvPr>
          <p:cNvGrpSpPr/>
          <p:nvPr/>
        </p:nvGrpSpPr>
        <p:grpSpPr>
          <a:xfrm>
            <a:off x="2702152" y="917003"/>
            <a:ext cx="2157520" cy="2089782"/>
            <a:chOff x="1547664" y="1031075"/>
            <a:chExt cx="2157520" cy="208978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98B8E9-7C41-F8E6-5A63-7EE71E0FB14B}"/>
                </a:ext>
              </a:extLst>
            </p:cNvPr>
            <p:cNvGrpSpPr/>
            <p:nvPr/>
          </p:nvGrpSpPr>
          <p:grpSpPr>
            <a:xfrm>
              <a:off x="1882386" y="1301367"/>
              <a:ext cx="309347" cy="958291"/>
              <a:chOff x="3051033" y="1039364"/>
              <a:chExt cx="371867" cy="905210"/>
            </a:xfrm>
          </p:grpSpPr>
          <p:sp>
            <p:nvSpPr>
              <p:cNvPr id="37" name="円/楕円 36">
                <a:extLst>
                  <a:ext uri="{FF2B5EF4-FFF2-40B4-BE49-F238E27FC236}">
                    <a16:creationId xmlns:a16="http://schemas.microsoft.com/office/drawing/2014/main" id="{351AC4DA-FCAD-5165-786E-16E0E10A35ED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8" name="円弧 37">
                <a:extLst>
                  <a:ext uri="{FF2B5EF4-FFF2-40B4-BE49-F238E27FC236}">
                    <a16:creationId xmlns:a16="http://schemas.microsoft.com/office/drawing/2014/main" id="{5C1D7824-EF43-11B5-E70D-1EB388D3CC57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9" name="円弧 38">
                <a:extLst>
                  <a:ext uri="{FF2B5EF4-FFF2-40B4-BE49-F238E27FC236}">
                    <a16:creationId xmlns:a16="http://schemas.microsoft.com/office/drawing/2014/main" id="{7A8DD4FE-821C-AC4B-6321-DE6785060B5A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3A768550-B318-FCE3-EBD5-DD7441F640CD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/楕円 40">
                <a:extLst>
                  <a:ext uri="{FF2B5EF4-FFF2-40B4-BE49-F238E27FC236}">
                    <a16:creationId xmlns:a16="http://schemas.microsoft.com/office/drawing/2014/main" id="{A57787D1-2FB8-49C5-AACD-0E331C1DB783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2" name="円弧 41">
                <a:extLst>
                  <a:ext uri="{FF2B5EF4-FFF2-40B4-BE49-F238E27FC236}">
                    <a16:creationId xmlns:a16="http://schemas.microsoft.com/office/drawing/2014/main" id="{44A67045-4B73-C727-C431-545DFAAA831A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円弧 42">
                <a:extLst>
                  <a:ext uri="{FF2B5EF4-FFF2-40B4-BE49-F238E27FC236}">
                    <a16:creationId xmlns:a16="http://schemas.microsoft.com/office/drawing/2014/main" id="{B3D3607E-56C2-EAF3-E428-EBEAF55D63E1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4" name="円/楕円 43">
                <a:extLst>
                  <a:ext uri="{FF2B5EF4-FFF2-40B4-BE49-F238E27FC236}">
                    <a16:creationId xmlns:a16="http://schemas.microsoft.com/office/drawing/2014/main" id="{74F2A943-1E62-F6BB-D2E3-1402A359F322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5" name="円弧 44">
                <a:extLst>
                  <a:ext uri="{FF2B5EF4-FFF2-40B4-BE49-F238E27FC236}">
                    <a16:creationId xmlns:a16="http://schemas.microsoft.com/office/drawing/2014/main" id="{CE5A5DB8-AF7B-E0C2-DA40-151CA0D145DE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EDC674D-1C84-BB36-98DA-B66E2685183D}"/>
                </a:ext>
              </a:extLst>
            </p:cNvPr>
            <p:cNvCxnSpPr>
              <a:stCxn id="38" idx="0"/>
              <a:endCxn id="29" idx="0"/>
            </p:cNvCxnSpPr>
            <p:nvPr/>
          </p:nvCxnSpPr>
          <p:spPr>
            <a:xfrm>
              <a:off x="2151882" y="1368579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E1A2A6D-5A0D-7FC2-04F9-9391431D34BD}"/>
                </a:ext>
              </a:extLst>
            </p:cNvPr>
            <p:cNvGrpSpPr/>
            <p:nvPr/>
          </p:nvGrpSpPr>
          <p:grpSpPr>
            <a:xfrm>
              <a:off x="2963372" y="1301367"/>
              <a:ext cx="309347" cy="958291"/>
              <a:chOff x="3051033" y="1039364"/>
              <a:chExt cx="371867" cy="905210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2CFB6EBA-E937-B98D-E2CC-4B5AE60351A2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円弧 28">
                <a:extLst>
                  <a:ext uri="{FF2B5EF4-FFF2-40B4-BE49-F238E27FC236}">
                    <a16:creationId xmlns:a16="http://schemas.microsoft.com/office/drawing/2014/main" id="{1B2145B0-0290-FC5D-CE18-3C7E1597CF03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円弧 29">
                <a:extLst>
                  <a:ext uri="{FF2B5EF4-FFF2-40B4-BE49-F238E27FC236}">
                    <a16:creationId xmlns:a16="http://schemas.microsoft.com/office/drawing/2014/main" id="{C0369A97-0537-6102-E56B-B4E4C3AFB783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円/楕円 30">
                <a:extLst>
                  <a:ext uri="{FF2B5EF4-FFF2-40B4-BE49-F238E27FC236}">
                    <a16:creationId xmlns:a16="http://schemas.microsoft.com/office/drawing/2014/main" id="{9E8049DB-668C-1188-215B-41F1617245A2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2" name="円/楕円 31">
                <a:extLst>
                  <a:ext uri="{FF2B5EF4-FFF2-40B4-BE49-F238E27FC236}">
                    <a16:creationId xmlns:a16="http://schemas.microsoft.com/office/drawing/2014/main" id="{E393F40A-40FD-1558-4F74-5FC509E4E59E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3" name="円弧 32">
                <a:extLst>
                  <a:ext uri="{FF2B5EF4-FFF2-40B4-BE49-F238E27FC236}">
                    <a16:creationId xmlns:a16="http://schemas.microsoft.com/office/drawing/2014/main" id="{96C4A48D-5C04-8380-F907-EC113F26693B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33">
                <a:extLst>
                  <a:ext uri="{FF2B5EF4-FFF2-40B4-BE49-F238E27FC236}">
                    <a16:creationId xmlns:a16="http://schemas.microsoft.com/office/drawing/2014/main" id="{F5B6E511-3133-ADB8-26D3-BD0284F95486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DF913038-0889-34DA-F5CC-BE4D21513AA0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円弧 35">
                <a:extLst>
                  <a:ext uri="{FF2B5EF4-FFF2-40B4-BE49-F238E27FC236}">
                    <a16:creationId xmlns:a16="http://schemas.microsoft.com/office/drawing/2014/main" id="{292B5F72-641F-56AB-3CB4-B126AFC3125F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9EE86F5E-4BB9-ED90-C348-BD98EA33A756}"/>
                </a:ext>
              </a:extLst>
            </p:cNvPr>
            <p:cNvCxnSpPr/>
            <p:nvPr/>
          </p:nvCxnSpPr>
          <p:spPr>
            <a:xfrm>
              <a:off x="1650968" y="227441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0032ADB5-54D0-23BC-3FEB-514C28821166}"/>
                </a:ext>
              </a:extLst>
            </p:cNvPr>
            <p:cNvCxnSpPr>
              <a:endCxn id="38" idx="0"/>
            </p:cNvCxnSpPr>
            <p:nvPr/>
          </p:nvCxnSpPr>
          <p:spPr>
            <a:xfrm>
              <a:off x="1702527" y="1031075"/>
              <a:ext cx="449355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AABA69D-2FE3-CF9A-710C-863DA8BE6911}"/>
                </a:ext>
              </a:extLst>
            </p:cNvPr>
            <p:cNvCxnSpPr>
              <a:stCxn id="29" idx="0"/>
            </p:cNvCxnSpPr>
            <p:nvPr/>
          </p:nvCxnSpPr>
          <p:spPr>
            <a:xfrm flipV="1">
              <a:off x="3232867" y="1031075"/>
              <a:ext cx="472317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二等辺三角形 23">
              <a:extLst>
                <a:ext uri="{FF2B5EF4-FFF2-40B4-BE49-F238E27FC236}">
                  <a16:creationId xmlns:a16="http://schemas.microsoft.com/office/drawing/2014/main" id="{253376D6-6834-CEE4-315A-99E078E3CE0F}"/>
                </a:ext>
              </a:extLst>
            </p:cNvPr>
            <p:cNvSpPr/>
            <p:nvPr/>
          </p:nvSpPr>
          <p:spPr>
            <a:xfrm rot="5400000">
              <a:off x="2611408" y="1297492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二等辺三角形 24">
              <a:extLst>
                <a:ext uri="{FF2B5EF4-FFF2-40B4-BE49-F238E27FC236}">
                  <a16:creationId xmlns:a16="http://schemas.microsoft.com/office/drawing/2014/main" id="{24B9607A-5F9A-D352-7161-789037433824}"/>
                </a:ext>
              </a:extLst>
            </p:cNvPr>
            <p:cNvSpPr/>
            <p:nvPr/>
          </p:nvSpPr>
          <p:spPr>
            <a:xfrm rot="3152146">
              <a:off x="3423133" y="1132311"/>
              <a:ext cx="107697" cy="1350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6" name="二等辺三角形 25">
              <a:extLst>
                <a:ext uri="{FF2B5EF4-FFF2-40B4-BE49-F238E27FC236}">
                  <a16:creationId xmlns:a16="http://schemas.microsoft.com/office/drawing/2014/main" id="{BF972B19-A44A-949D-0D0B-B49124067E8B}"/>
                </a:ext>
              </a:extLst>
            </p:cNvPr>
            <p:cNvSpPr/>
            <p:nvPr/>
          </p:nvSpPr>
          <p:spPr>
            <a:xfrm rot="7583971">
              <a:off x="1863931" y="1132811"/>
              <a:ext cx="112445" cy="13251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7" name="図 86" descr="\begin{document}&#10;\begin{align*}&#10;t^a&#10;\end{align*}&#10;\end{document}">
              <a:extLst>
                <a:ext uri="{FF2B5EF4-FFF2-40B4-BE49-F238E27FC236}">
                  <a16:creationId xmlns:a16="http://schemas.microsoft.com/office/drawing/2014/main" id="{F16E0F49-7F21-C8C8-9AAE-469AE5E09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343" y="2349140"/>
              <a:ext cx="211970" cy="219633"/>
            </a:xfrm>
            <a:prstGeom prst="rect">
              <a:avLst/>
            </a:prstGeom>
          </p:spPr>
        </p:pic>
        <p:pic>
          <p:nvPicPr>
            <p:cNvPr id="89" name="図 88" descr="\begin{document}&#10;\begin{align*}&#10;t^b&#10;\end{align*}&#10;\end{document}">
              <a:extLst>
                <a:ext uri="{FF2B5EF4-FFF2-40B4-BE49-F238E27FC236}">
                  <a16:creationId xmlns:a16="http://schemas.microsoft.com/office/drawing/2014/main" id="{65D75EA6-7553-B350-DEAD-98086297D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409" y="2330673"/>
              <a:ext cx="192916" cy="272153"/>
            </a:xfrm>
            <a:prstGeom prst="rect">
              <a:avLst/>
            </a:prstGeom>
          </p:spPr>
        </p:pic>
        <p:pic>
          <p:nvPicPr>
            <p:cNvPr id="102" name="図 101" descr="\begin{document}&#10;\begin{align*}&#10;{\red t^a}&#10;\end{align*}&#10;\end{document}">
              <a:extLst>
                <a:ext uri="{FF2B5EF4-FFF2-40B4-BE49-F238E27FC236}">
                  <a16:creationId xmlns:a16="http://schemas.microsoft.com/office/drawing/2014/main" id="{9F3A731B-1BF4-625F-06B7-660DAD614244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329" y="1056415"/>
              <a:ext cx="211970" cy="219633"/>
            </a:xfrm>
            <a:prstGeom prst="rect">
              <a:avLst/>
            </a:prstGeom>
          </p:spPr>
        </p:pic>
        <p:pic>
          <p:nvPicPr>
            <p:cNvPr id="103" name="図 102" descr="\begin{document}&#10;\begin{align*}&#10;{\green t^b}&#10;\end{align*}&#10;\end{document}">
              <a:extLst>
                <a:ext uri="{FF2B5EF4-FFF2-40B4-BE49-F238E27FC236}">
                  <a16:creationId xmlns:a16="http://schemas.microsoft.com/office/drawing/2014/main" id="{E8F2FABB-412B-51B7-FCAC-768C0C6C11B2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859" y="1056415"/>
              <a:ext cx="192916" cy="272153"/>
            </a:xfrm>
            <a:prstGeom prst="rect">
              <a:avLst/>
            </a:prstGeom>
          </p:spPr>
        </p:pic>
        <p:pic>
          <p:nvPicPr>
            <p:cNvPr id="106" name="図 105" descr="\begin{document}&#10;\begin{align*}&#10;\bar u^k({\green t^b})^{kj} ({\red t^a})^{ji} u^i&#10;\end{align*}&#10;\end{document}">
              <a:extLst>
                <a:ext uri="{FF2B5EF4-FFF2-40B4-BE49-F238E27FC236}">
                  <a16:creationId xmlns:a16="http://schemas.microsoft.com/office/drawing/2014/main" id="{480AF92F-B2EB-7592-C48B-469951778E4A}"/>
                </a:ext>
              </a:extLst>
            </p:cNvPr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774697"/>
              <a:ext cx="1848184" cy="3461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460FD5-A6CC-8C2F-3A53-66B18C77A93E}"/>
              </a:ext>
            </a:extLst>
          </p:cNvPr>
          <p:cNvGrpSpPr/>
          <p:nvPr/>
        </p:nvGrpSpPr>
        <p:grpSpPr>
          <a:xfrm>
            <a:off x="6727106" y="836712"/>
            <a:ext cx="2054216" cy="2122236"/>
            <a:chOff x="4743622" y="1018732"/>
            <a:chExt cx="2054216" cy="2122236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21BA2AAD-D439-0765-EBFD-AF0F030C83E5}"/>
                </a:ext>
              </a:extLst>
            </p:cNvPr>
            <p:cNvGrpSpPr/>
            <p:nvPr/>
          </p:nvGrpSpPr>
          <p:grpSpPr>
            <a:xfrm>
              <a:off x="4975039" y="1349408"/>
              <a:ext cx="309347" cy="958291"/>
              <a:chOff x="3051033" y="1039364"/>
              <a:chExt cx="371867" cy="905210"/>
            </a:xfrm>
          </p:grpSpPr>
          <p:sp>
            <p:nvSpPr>
              <p:cNvPr id="77" name="円/楕円 76">
                <a:extLst>
                  <a:ext uri="{FF2B5EF4-FFF2-40B4-BE49-F238E27FC236}">
                    <a16:creationId xmlns:a16="http://schemas.microsoft.com/office/drawing/2014/main" id="{276105A3-77E0-8D2E-CC1E-E926A4020D1F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8" name="円弧 77">
                <a:extLst>
                  <a:ext uri="{FF2B5EF4-FFF2-40B4-BE49-F238E27FC236}">
                    <a16:creationId xmlns:a16="http://schemas.microsoft.com/office/drawing/2014/main" id="{62A8C314-6E2B-2698-D6B0-A82518DD1EC6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9" name="円弧 78">
                <a:extLst>
                  <a:ext uri="{FF2B5EF4-FFF2-40B4-BE49-F238E27FC236}">
                    <a16:creationId xmlns:a16="http://schemas.microsoft.com/office/drawing/2014/main" id="{127493FF-B7D7-F3DE-2EA3-3D736323C062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0" name="円/楕円 79">
                <a:extLst>
                  <a:ext uri="{FF2B5EF4-FFF2-40B4-BE49-F238E27FC236}">
                    <a16:creationId xmlns:a16="http://schemas.microsoft.com/office/drawing/2014/main" id="{5CCE937F-DC3F-2B5E-63FA-DC39BAC67902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1" name="円/楕円 80">
                <a:extLst>
                  <a:ext uri="{FF2B5EF4-FFF2-40B4-BE49-F238E27FC236}">
                    <a16:creationId xmlns:a16="http://schemas.microsoft.com/office/drawing/2014/main" id="{75A8BFA6-BF73-12CB-2CFA-79200CABBB2A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2" name="円弧 81">
                <a:extLst>
                  <a:ext uri="{FF2B5EF4-FFF2-40B4-BE49-F238E27FC236}">
                    <a16:creationId xmlns:a16="http://schemas.microsoft.com/office/drawing/2014/main" id="{154E42EC-BF2C-E830-08DB-390DE1F04242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3" name="円弧 82">
                <a:extLst>
                  <a:ext uri="{FF2B5EF4-FFF2-40B4-BE49-F238E27FC236}">
                    <a16:creationId xmlns:a16="http://schemas.microsoft.com/office/drawing/2014/main" id="{73D58EA2-6361-AC57-3B76-6F513DA75A02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4" name="円/楕円 83">
                <a:extLst>
                  <a:ext uri="{FF2B5EF4-FFF2-40B4-BE49-F238E27FC236}">
                    <a16:creationId xmlns:a16="http://schemas.microsoft.com/office/drawing/2014/main" id="{A19145AD-E2C0-6FA0-EE1A-9EC12E37CFAC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5" name="円弧 84">
                <a:extLst>
                  <a:ext uri="{FF2B5EF4-FFF2-40B4-BE49-F238E27FC236}">
                    <a16:creationId xmlns:a16="http://schemas.microsoft.com/office/drawing/2014/main" id="{F1FCDADE-D1E1-452D-0DE9-2FD6CE9C8CD3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EA28FDF0-96C3-9566-34F3-EAC551CC31EA}"/>
                </a:ext>
              </a:extLst>
            </p:cNvPr>
            <p:cNvGrpSpPr/>
            <p:nvPr/>
          </p:nvGrpSpPr>
          <p:grpSpPr>
            <a:xfrm>
              <a:off x="6056025" y="1349408"/>
              <a:ext cx="309347" cy="958291"/>
              <a:chOff x="3051033" y="1039364"/>
              <a:chExt cx="371867" cy="905210"/>
            </a:xfrm>
          </p:grpSpPr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DF01EC2D-66EC-76D5-6913-1C98284A990B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円弧 68">
                <a:extLst>
                  <a:ext uri="{FF2B5EF4-FFF2-40B4-BE49-F238E27FC236}">
                    <a16:creationId xmlns:a16="http://schemas.microsoft.com/office/drawing/2014/main" id="{7B7C7BBA-A05B-E126-A455-EEC07229CE6A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0" name="円弧 69">
                <a:extLst>
                  <a:ext uri="{FF2B5EF4-FFF2-40B4-BE49-F238E27FC236}">
                    <a16:creationId xmlns:a16="http://schemas.microsoft.com/office/drawing/2014/main" id="{ED2F6C5D-54B8-BB6C-B374-5D5D91213835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1" name="円/楕円 70">
                <a:extLst>
                  <a:ext uri="{FF2B5EF4-FFF2-40B4-BE49-F238E27FC236}">
                    <a16:creationId xmlns:a16="http://schemas.microsoft.com/office/drawing/2014/main" id="{33A2727A-9F77-F2D1-D698-00CCB06EE7C2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2" name="円/楕円 71">
                <a:extLst>
                  <a:ext uri="{FF2B5EF4-FFF2-40B4-BE49-F238E27FC236}">
                    <a16:creationId xmlns:a16="http://schemas.microsoft.com/office/drawing/2014/main" id="{6AD82B5B-384B-E080-7CC3-894708EACECB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円弧 72">
                <a:extLst>
                  <a:ext uri="{FF2B5EF4-FFF2-40B4-BE49-F238E27FC236}">
                    <a16:creationId xmlns:a16="http://schemas.microsoft.com/office/drawing/2014/main" id="{832F48EA-614D-50BA-72FF-81C3A300A813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4" name="円弧 73">
                <a:extLst>
                  <a:ext uri="{FF2B5EF4-FFF2-40B4-BE49-F238E27FC236}">
                    <a16:creationId xmlns:a16="http://schemas.microsoft.com/office/drawing/2014/main" id="{E46416F5-EBB7-1934-416D-76B7236E45B0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5" name="円/楕円 74">
                <a:extLst>
                  <a:ext uri="{FF2B5EF4-FFF2-40B4-BE49-F238E27FC236}">
                    <a16:creationId xmlns:a16="http://schemas.microsoft.com/office/drawing/2014/main" id="{683FD40E-9D03-81B9-CF7D-FEC5D6CB189E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弧 75">
                <a:extLst>
                  <a:ext uri="{FF2B5EF4-FFF2-40B4-BE49-F238E27FC236}">
                    <a16:creationId xmlns:a16="http://schemas.microsoft.com/office/drawing/2014/main" id="{EDCD1D79-8C80-32E3-BD94-88173082DF2B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27E428D1-CD94-456B-B841-3A1A3A153D7C}"/>
                </a:ext>
              </a:extLst>
            </p:cNvPr>
            <p:cNvCxnSpPr/>
            <p:nvPr/>
          </p:nvCxnSpPr>
          <p:spPr>
            <a:xfrm>
              <a:off x="4743622" y="232245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236D277F-D914-941D-0A6D-0FC5403A00AD}"/>
                </a:ext>
              </a:extLst>
            </p:cNvPr>
            <p:cNvCxnSpPr/>
            <p:nvPr/>
          </p:nvCxnSpPr>
          <p:spPr>
            <a:xfrm flipV="1">
              <a:off x="5221410" y="1018732"/>
              <a:ext cx="1516210" cy="3843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B2F0FE8B-084C-BECD-4147-446773C86164}"/>
                </a:ext>
              </a:extLst>
            </p:cNvPr>
            <p:cNvCxnSpPr/>
            <p:nvPr/>
          </p:nvCxnSpPr>
          <p:spPr>
            <a:xfrm>
              <a:off x="4795180" y="1018732"/>
              <a:ext cx="1535409" cy="384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E6860A93-C0C4-D0F0-AFEA-4C0854C25FE4}"/>
                </a:ext>
              </a:extLst>
            </p:cNvPr>
            <p:cNvCxnSpPr/>
            <p:nvPr/>
          </p:nvCxnSpPr>
          <p:spPr>
            <a:xfrm>
              <a:off x="5265298" y="1410294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二等辺三角形 63">
              <a:extLst>
                <a:ext uri="{FF2B5EF4-FFF2-40B4-BE49-F238E27FC236}">
                  <a16:creationId xmlns:a16="http://schemas.microsoft.com/office/drawing/2014/main" id="{E5A7A761-0DEF-3438-3C14-6CBF6A658B80}"/>
                </a:ext>
              </a:extLst>
            </p:cNvPr>
            <p:cNvSpPr/>
            <p:nvPr/>
          </p:nvSpPr>
          <p:spPr>
            <a:xfrm rot="4099818">
              <a:off x="6170288" y="1070384"/>
              <a:ext cx="130918" cy="15208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二等辺三角形 64">
              <a:extLst>
                <a:ext uri="{FF2B5EF4-FFF2-40B4-BE49-F238E27FC236}">
                  <a16:creationId xmlns:a16="http://schemas.microsoft.com/office/drawing/2014/main" id="{FA4EF550-FAD6-EE2F-D4AE-F41C404D03DE}"/>
                </a:ext>
              </a:extLst>
            </p:cNvPr>
            <p:cNvSpPr/>
            <p:nvPr/>
          </p:nvSpPr>
          <p:spPr>
            <a:xfrm rot="6495248">
              <a:off x="5239471" y="1083098"/>
              <a:ext cx="119956" cy="144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>
              <a:extLst>
                <a:ext uri="{FF2B5EF4-FFF2-40B4-BE49-F238E27FC236}">
                  <a16:creationId xmlns:a16="http://schemas.microsoft.com/office/drawing/2014/main" id="{2618AA4B-DE1F-E40C-6F2C-B6E16E0993B8}"/>
                </a:ext>
              </a:extLst>
            </p:cNvPr>
            <p:cNvSpPr/>
            <p:nvPr/>
          </p:nvSpPr>
          <p:spPr>
            <a:xfrm rot="16200000">
              <a:off x="5681863" y="1343015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90" name="図 89" descr="\begin{document}&#10;\begin{align*}&#10;t^b&#10;\end{align*}&#10;\end{document}">
              <a:extLst>
                <a:ext uri="{FF2B5EF4-FFF2-40B4-BE49-F238E27FC236}">
                  <a16:creationId xmlns:a16="http://schemas.microsoft.com/office/drawing/2014/main" id="{68646B69-20D6-6886-8685-4F35EEDE1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953" y="2349140"/>
              <a:ext cx="192916" cy="272153"/>
            </a:xfrm>
            <a:prstGeom prst="rect">
              <a:avLst/>
            </a:prstGeom>
          </p:spPr>
        </p:pic>
        <p:pic>
          <p:nvPicPr>
            <p:cNvPr id="93" name="図 92" descr="\begin{document}&#10;\begin{align*}&#10;t^a&#10;\end{align*}&#10;\end{document}">
              <a:extLst>
                <a:ext uri="{FF2B5EF4-FFF2-40B4-BE49-F238E27FC236}">
                  <a16:creationId xmlns:a16="http://schemas.microsoft.com/office/drawing/2014/main" id="{2F2C5173-ADD2-C09E-5CF0-159CA0CAB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11" y="2401661"/>
              <a:ext cx="211970" cy="219633"/>
            </a:xfrm>
            <a:prstGeom prst="rect">
              <a:avLst/>
            </a:prstGeom>
          </p:spPr>
        </p:pic>
        <p:pic>
          <p:nvPicPr>
            <p:cNvPr id="104" name="図 103" descr="\begin{document}&#10;\begin{align*}&#10;{\red t^a}&#10;\end{align*}&#10;\end{document}">
              <a:extLst>
                <a:ext uri="{FF2B5EF4-FFF2-40B4-BE49-F238E27FC236}">
                  <a16:creationId xmlns:a16="http://schemas.microsoft.com/office/drawing/2014/main" id="{63FAE6B5-3E46-CA82-30B0-A796360B700A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984" y="1250183"/>
              <a:ext cx="211970" cy="219633"/>
            </a:xfrm>
            <a:prstGeom prst="rect">
              <a:avLst/>
            </a:prstGeom>
          </p:spPr>
        </p:pic>
        <p:pic>
          <p:nvPicPr>
            <p:cNvPr id="105" name="図 104" descr="\begin{document}&#10;\begin{align*}&#10;{\green t^b}&#10;\end{align*}&#10;\end{document}">
              <a:extLst>
                <a:ext uri="{FF2B5EF4-FFF2-40B4-BE49-F238E27FC236}">
                  <a16:creationId xmlns:a16="http://schemas.microsoft.com/office/drawing/2014/main" id="{7E28BE50-D683-D6F6-EFFC-094179FF4A52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827" y="1219370"/>
              <a:ext cx="192916" cy="272153"/>
            </a:xfrm>
            <a:prstGeom prst="rect">
              <a:avLst/>
            </a:prstGeom>
          </p:spPr>
        </p:pic>
        <p:pic>
          <p:nvPicPr>
            <p:cNvPr id="107" name="図 106" descr="\begin{document}&#10;\begin{align*}&#10;\bar u^k( {\red t^a})^{kj} ({\green t^b})^{ji} u^i&#10;\end{align*}&#10;\end{document}">
              <a:extLst>
                <a:ext uri="{FF2B5EF4-FFF2-40B4-BE49-F238E27FC236}">
                  <a16:creationId xmlns:a16="http://schemas.microsoft.com/office/drawing/2014/main" id="{5D0D5206-DBDA-A1F3-5C54-1828ECC90937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121" y="2794808"/>
              <a:ext cx="1848184" cy="346160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E0DBA0BB-6D85-BE2A-92B1-4AE47659D9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87" y="3616750"/>
            <a:ext cx="3216409" cy="7408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6966A7C-86A8-CF73-247B-A318C23E9A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606620"/>
            <a:ext cx="3263693" cy="830493"/>
          </a:xfrm>
          <a:prstGeom prst="rect">
            <a:avLst/>
          </a:prstGeom>
        </p:spPr>
      </p:pic>
      <p:sp>
        <p:nvSpPr>
          <p:cNvPr id="101" name="テキスト ボックス 93 2">
            <a:extLst>
              <a:ext uri="{FF2B5EF4-FFF2-40B4-BE49-F238E27FC236}">
                <a16:creationId xmlns:a16="http://schemas.microsoft.com/office/drawing/2014/main" id="{3BA1199A-C14B-8EE7-79F8-B595A5C5DE5E}"/>
              </a:ext>
            </a:extLst>
          </p:cNvPr>
          <p:cNvSpPr txBox="1"/>
          <p:nvPr/>
        </p:nvSpPr>
        <p:spPr>
          <a:xfrm>
            <a:off x="1815754" y="3106647"/>
            <a:ext cx="2319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Particle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contribution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8" name="テキスト ボックス 94 2">
            <a:extLst>
              <a:ext uri="{FF2B5EF4-FFF2-40B4-BE49-F238E27FC236}">
                <a16:creationId xmlns:a16="http://schemas.microsoft.com/office/drawing/2014/main" id="{84C6C04A-E65A-AAD2-D217-FE7C6F7B2BA1}"/>
              </a:ext>
            </a:extLst>
          </p:cNvPr>
          <p:cNvSpPr txBox="1"/>
          <p:nvPr/>
        </p:nvSpPr>
        <p:spPr>
          <a:xfrm>
            <a:off x="6498134" y="3178655"/>
            <a:ext cx="201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Hole contribution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9CC556-CF41-F7E1-98E4-C75F7E3C5601}"/>
              </a:ext>
            </a:extLst>
          </p:cNvPr>
          <p:cNvSpPr/>
          <p:nvPr/>
        </p:nvSpPr>
        <p:spPr>
          <a:xfrm>
            <a:off x="2423592" y="4554127"/>
            <a:ext cx="6984776" cy="418738"/>
          </a:xfrm>
          <a:prstGeom prst="rect">
            <a:avLst/>
          </a:prstGeom>
          <a:gradFill flip="none" rotWithShape="1">
            <a:gsLst>
              <a:gs pos="0">
                <a:srgbClr val="FF5757"/>
              </a:gs>
              <a:gs pos="5000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Logs corrections cancel each other in an Abelian theory (No net effect).</a:t>
            </a:r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31E86D9-7CBD-0755-D5CF-47AC113FCEA1}"/>
              </a:ext>
            </a:extLst>
          </p:cNvPr>
          <p:cNvGrpSpPr/>
          <p:nvPr/>
        </p:nvGrpSpPr>
        <p:grpSpPr>
          <a:xfrm>
            <a:off x="1701380" y="5102631"/>
            <a:ext cx="8035705" cy="1677143"/>
            <a:chOff x="177379" y="5102630"/>
            <a:chExt cx="8035705" cy="1677143"/>
          </a:xfrm>
        </p:grpSpPr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D9C44FB6-001E-A81B-4647-BDFE72B1F334}"/>
                </a:ext>
              </a:extLst>
            </p:cNvPr>
            <p:cNvSpPr txBox="1"/>
            <p:nvPr/>
          </p:nvSpPr>
          <p:spPr>
            <a:xfrm>
              <a:off x="177379" y="5102630"/>
              <a:ext cx="6583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rgbClr val="0070C0"/>
                  </a:solidFill>
                </a:rPr>
                <a:t>✔ </a:t>
              </a:r>
              <a:r>
                <a:rPr lang="en-US" altLang="ja-JP" sz="2400" i="1" dirty="0">
                  <a:solidFill>
                    <a:srgbClr val="0070C0"/>
                  </a:solidFill>
                </a:rPr>
                <a:t>Incomplete cancellation </a:t>
              </a:r>
              <a:r>
                <a:rPr lang="en-US" altLang="ja-JP" sz="2400" dirty="0">
                  <a:solidFill>
                    <a:srgbClr val="0070C0"/>
                  </a:solidFill>
                </a:rPr>
                <a:t>due to the color matrices</a:t>
              </a:r>
              <a:endParaRPr lang="ja-JP" alt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94" name="テキスト ボックス 93 1">
              <a:extLst>
                <a:ext uri="{FF2B5EF4-FFF2-40B4-BE49-F238E27FC236}">
                  <a16:creationId xmlns:a16="http://schemas.microsoft.com/office/drawing/2014/main" id="{CE96F406-31A4-45DF-9FC8-997B9D10EE90}"/>
                </a:ext>
              </a:extLst>
            </p:cNvPr>
            <p:cNvSpPr txBox="1"/>
            <p:nvPr/>
          </p:nvSpPr>
          <p:spPr>
            <a:xfrm>
              <a:off x="414972" y="5693730"/>
              <a:ext cx="2279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</a:rPr>
                <a:t>Particle</a:t>
              </a:r>
              <a:r>
                <a:rPr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</a:rPr>
                <a:t>contribution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95" name="テキスト ボックス 94 1">
              <a:extLst>
                <a:ext uri="{FF2B5EF4-FFF2-40B4-BE49-F238E27FC236}">
                  <a16:creationId xmlns:a16="http://schemas.microsoft.com/office/drawing/2014/main" id="{56359B8D-2B2A-9398-8DFC-048AA245A701}"/>
                </a:ext>
              </a:extLst>
            </p:cNvPr>
            <p:cNvSpPr txBox="1"/>
            <p:nvPr/>
          </p:nvSpPr>
          <p:spPr>
            <a:xfrm>
              <a:off x="434769" y="6291666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B0F0"/>
                  </a:solidFill>
                </a:rPr>
                <a:t>Hole contribution</a:t>
              </a:r>
              <a:endParaRPr lang="ja-JP" altLang="en-US" dirty="0">
                <a:solidFill>
                  <a:srgbClr val="00B0F0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0052CB-72B0-3CA3-1864-6205C702522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146" y="5595530"/>
              <a:ext cx="3896857" cy="5616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E2FABC5-DC16-C35D-65F5-AAB0F550E8F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939" y="6218109"/>
              <a:ext cx="5083145" cy="561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97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589B07-BACA-35D7-7765-5F7A36B8BBB2}"/>
              </a:ext>
            </a:extLst>
          </p:cNvPr>
          <p:cNvSpPr txBox="1"/>
          <p:nvPr/>
        </p:nvSpPr>
        <p:spPr>
          <a:xfrm flipH="1">
            <a:off x="739440" y="246758"/>
            <a:ext cx="772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Chiral symmetry and its breaking in QCD</a:t>
            </a:r>
            <a:endParaRPr lang="ja-JP" altLang="en-US" sz="3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F087B7-A75A-FC7F-3877-62FC783EF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11" y="843108"/>
            <a:ext cx="5093111" cy="921849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DB5CF968-E718-0BE7-1863-47E0B2300A7D}"/>
              </a:ext>
            </a:extLst>
          </p:cNvPr>
          <p:cNvGrpSpPr/>
          <p:nvPr/>
        </p:nvGrpSpPr>
        <p:grpSpPr>
          <a:xfrm>
            <a:off x="7038599" y="1098568"/>
            <a:ext cx="5146176" cy="3003055"/>
            <a:chOff x="3472091" y="4306628"/>
            <a:chExt cx="4722581" cy="275586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07BED1D-5A32-9A87-B07A-BBB61D51AC64}"/>
                </a:ext>
              </a:extLst>
            </p:cNvPr>
            <p:cNvGrpSpPr/>
            <p:nvPr/>
          </p:nvGrpSpPr>
          <p:grpSpPr>
            <a:xfrm>
              <a:off x="4644137" y="4636788"/>
              <a:ext cx="3491844" cy="2425705"/>
              <a:chOff x="4551829" y="2316284"/>
              <a:chExt cx="5471617" cy="380100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E3BB3C4-08ED-D976-7D06-0B1BDF0DB8A1}"/>
                  </a:ext>
                </a:extLst>
              </p:cNvPr>
              <p:cNvGrpSpPr/>
              <p:nvPr/>
            </p:nvGrpSpPr>
            <p:grpSpPr>
              <a:xfrm>
                <a:off x="4551829" y="2316284"/>
                <a:ext cx="5344529" cy="3801009"/>
                <a:chOff x="3328147" y="890904"/>
                <a:chExt cx="7440879" cy="5291925"/>
              </a:xfrm>
            </p:grpSpPr>
            <p:pic>
              <p:nvPicPr>
                <p:cNvPr id="70" name="Picture 69" descr="Map&#10;&#10;Description automatically generated">
                  <a:extLst>
                    <a:ext uri="{FF2B5EF4-FFF2-40B4-BE49-F238E27FC236}">
                      <a16:creationId xmlns:a16="http://schemas.microsoft.com/office/drawing/2014/main" id="{20004964-F259-D55D-D230-5E3CC82DB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7366" y="968134"/>
                  <a:ext cx="7321660" cy="4737545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72D2ECBB-4638-A174-F7BB-5DAA2E230DFB}"/>
                    </a:ext>
                  </a:extLst>
                </p:cNvPr>
                <p:cNvSpPr/>
                <p:nvPr/>
              </p:nvSpPr>
              <p:spPr>
                <a:xfrm>
                  <a:off x="3328147" y="890904"/>
                  <a:ext cx="159648" cy="52919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F336541-66E9-7231-EA1E-C245DABCB71E}"/>
                  </a:ext>
                </a:extLst>
              </p:cNvPr>
              <p:cNvSpPr/>
              <p:nvPr/>
            </p:nvSpPr>
            <p:spPr>
              <a:xfrm>
                <a:off x="4598007" y="2371755"/>
                <a:ext cx="674155" cy="24570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506489C-4A62-BA10-11C7-EEA042E56239}"/>
                  </a:ext>
                </a:extLst>
              </p:cNvPr>
              <p:cNvSpPr/>
              <p:nvPr/>
            </p:nvSpPr>
            <p:spPr>
              <a:xfrm rot="5400000">
                <a:off x="8765925" y="4540108"/>
                <a:ext cx="362981" cy="2152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41E9DC6-7D71-9718-5B3E-C51DEEC9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3372" y="4635027"/>
              <a:ext cx="1196696" cy="92437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ACD436D-1D72-D158-D482-39335239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6122" y="5941086"/>
              <a:ext cx="1120371" cy="896297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481C14-44D7-5902-DC17-533A1DC3192E}"/>
                </a:ext>
              </a:extLst>
            </p:cNvPr>
            <p:cNvSpPr txBox="1"/>
            <p:nvPr/>
          </p:nvSpPr>
          <p:spPr>
            <a:xfrm>
              <a:off x="3472091" y="4306628"/>
              <a:ext cx="1242294" cy="34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Temperature</a:t>
              </a:r>
              <a:endParaRPr lang="ja-JP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40CD1D-9601-0C3B-A756-06F40743E358}"/>
                </a:ext>
              </a:extLst>
            </p:cNvPr>
            <p:cNvSpPr txBox="1"/>
            <p:nvPr/>
          </p:nvSpPr>
          <p:spPr>
            <a:xfrm>
              <a:off x="6730786" y="6616333"/>
              <a:ext cx="1463886" cy="34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Baryon density</a:t>
              </a:r>
              <a:endParaRPr lang="ja-JP" altLang="en-US" dirty="0"/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219D512-6706-7386-07AA-D0C2C94CF74C}"/>
              </a:ext>
            </a:extLst>
          </p:cNvPr>
          <p:cNvSpPr txBox="1"/>
          <p:nvPr/>
        </p:nvSpPr>
        <p:spPr>
          <a:xfrm>
            <a:off x="186766" y="5980562"/>
            <a:ext cx="6295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Symmetric phase is realized in experiments at RHIC and LHC.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Lattice QCD simulation measures the chiral condensate.</a:t>
            </a:r>
            <a:endParaRPr lang="ja-JP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508903-36E6-DB0B-6BBB-81866AE5C0DD}"/>
              </a:ext>
            </a:extLst>
          </p:cNvPr>
          <p:cNvSpPr txBox="1"/>
          <p:nvPr/>
        </p:nvSpPr>
        <p:spPr>
          <a:xfrm>
            <a:off x="137340" y="2993328"/>
            <a:ext cx="429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Phases specified by the chiral symmetry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07E3E-7569-F9FC-2DF4-C09A564D2839}"/>
              </a:ext>
            </a:extLst>
          </p:cNvPr>
          <p:cNvSpPr txBox="1"/>
          <p:nvPr/>
        </p:nvSpPr>
        <p:spPr>
          <a:xfrm>
            <a:off x="605919" y="3550898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</a:rPr>
              <a:t>QCD phase diagram</a:t>
            </a:r>
            <a:r>
              <a:rPr lang="ja-JP" altLang="en-US" sz="24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67CC90-E6D1-A808-46AA-BC2A6F1EBC98}"/>
              </a:ext>
            </a:extLst>
          </p:cNvPr>
          <p:cNvSpPr txBox="1"/>
          <p:nvPr/>
        </p:nvSpPr>
        <p:spPr>
          <a:xfrm>
            <a:off x="165442" y="5073227"/>
            <a:ext cx="643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Paring induces a quark mass gap in analogy with BCS theory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D1E1170-83FB-8F19-507C-E58B0E737B3D}"/>
              </a:ext>
            </a:extLst>
          </p:cNvPr>
          <p:cNvGrpSpPr/>
          <p:nvPr/>
        </p:nvGrpSpPr>
        <p:grpSpPr>
          <a:xfrm>
            <a:off x="6443102" y="4000215"/>
            <a:ext cx="2186722" cy="2173316"/>
            <a:chOff x="1475656" y="2348880"/>
            <a:chExt cx="2502180" cy="248683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C0DC734-5F83-02AF-F74D-8265E98B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5656" y="2348880"/>
              <a:ext cx="2502180" cy="2486839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6BB276B-C8C2-02A2-3582-FC8097A148F6}"/>
                </a:ext>
              </a:extLst>
            </p:cNvPr>
            <p:cNvGrpSpPr/>
            <p:nvPr/>
          </p:nvGrpSpPr>
          <p:grpSpPr>
            <a:xfrm>
              <a:off x="2609684" y="3226774"/>
              <a:ext cx="234124" cy="731049"/>
              <a:chOff x="2609684" y="3226774"/>
              <a:chExt cx="234124" cy="731049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E8DDE93-2BFB-D98D-F143-415C5E5AE717}"/>
                  </a:ext>
                </a:extLst>
              </p:cNvPr>
              <p:cNvSpPr/>
              <p:nvPr/>
            </p:nvSpPr>
            <p:spPr>
              <a:xfrm>
                <a:off x="2726746" y="3290580"/>
                <a:ext cx="117062" cy="11706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B23206E-5929-D444-9D3A-C2835CD17DCA}"/>
                  </a:ext>
                </a:extLst>
              </p:cNvPr>
              <p:cNvSpPr/>
              <p:nvPr/>
            </p:nvSpPr>
            <p:spPr>
              <a:xfrm>
                <a:off x="2609684" y="3743986"/>
                <a:ext cx="117062" cy="11706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6F1F961-6F7F-5E36-189A-81242B774726}"/>
                  </a:ext>
                </a:extLst>
              </p:cNvPr>
              <p:cNvSpPr/>
              <p:nvPr/>
            </p:nvSpPr>
            <p:spPr>
              <a:xfrm rot="760371">
                <a:off x="2627708" y="3226774"/>
                <a:ext cx="198075" cy="7310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81000"/>
                    </a:schemeClr>
                  </a:gs>
                  <a:gs pos="100000">
                    <a:schemeClr val="accent5">
                      <a:lumMod val="20000"/>
                      <a:lumOff val="80000"/>
                      <a:alpha val="44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mpd="dbl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19E6A26-3C29-693C-04B2-C9CD4045F7AF}"/>
              </a:ext>
            </a:extLst>
          </p:cNvPr>
          <p:cNvSpPr txBox="1"/>
          <p:nvPr/>
        </p:nvSpPr>
        <p:spPr>
          <a:xfrm>
            <a:off x="13661827" y="5590179"/>
            <a:ext cx="2037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Chiral condensate</a:t>
            </a:r>
          </a:p>
          <a:p>
            <a:r>
              <a:rPr lang="en-US" altLang="ja-JP" dirty="0"/>
              <a:t>(Cooper pairing in case of BCS theory)</a:t>
            </a:r>
            <a:endParaRPr lang="ja-JP" altLang="en-US" dirty="0"/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A4A5868E-FDF8-F3B9-8296-15C0B80B1E21}"/>
              </a:ext>
            </a:extLst>
          </p:cNvPr>
          <p:cNvGrpSpPr/>
          <p:nvPr/>
        </p:nvGrpSpPr>
        <p:grpSpPr>
          <a:xfrm>
            <a:off x="9284345" y="4725144"/>
            <a:ext cx="2790336" cy="1833704"/>
            <a:chOff x="8637728" y="738228"/>
            <a:chExt cx="3059061" cy="2010300"/>
          </a:xfrm>
        </p:grpSpPr>
        <p:pic>
          <p:nvPicPr>
            <p:cNvPr id="1026" name="Picture 2" descr="Yoichiro Nambu - Wikipedia">
              <a:extLst>
                <a:ext uri="{FF2B5EF4-FFF2-40B4-BE49-F238E27FC236}">
                  <a16:creationId xmlns:a16="http://schemas.microsoft.com/office/drawing/2014/main" id="{8C82CACC-2D79-1149-F66E-6CE6A6FDD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7728" y="738228"/>
              <a:ext cx="1251228" cy="146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8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367376A3-6278-A88E-A18A-9488EFF7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5445" y="765163"/>
              <a:ext cx="1328668" cy="14079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91B4D25-37ED-69D8-EB74-54BADEBBAAFE}"/>
                </a:ext>
              </a:extLst>
            </p:cNvPr>
            <p:cNvSpPr txBox="1"/>
            <p:nvPr/>
          </p:nvSpPr>
          <p:spPr>
            <a:xfrm>
              <a:off x="8783069" y="2353868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Nambu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016E31-15C0-50FF-3545-950A07CB9B6F}"/>
                </a:ext>
              </a:extLst>
            </p:cNvPr>
            <p:cNvSpPr txBox="1"/>
            <p:nvPr/>
          </p:nvSpPr>
          <p:spPr>
            <a:xfrm>
              <a:off x="10319489" y="2379196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Jona-</a:t>
              </a:r>
              <a:r>
                <a:rPr lang="en-US" dirty="0" err="1"/>
                <a:t>Lasinio</a:t>
              </a:r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161D4A-9E27-70D4-E558-85E0BC56F4F9}"/>
              </a:ext>
            </a:extLst>
          </p:cNvPr>
          <p:cNvSpPr txBox="1"/>
          <p:nvPr/>
        </p:nvSpPr>
        <p:spPr>
          <a:xfrm>
            <a:off x="12192000" y="1806814"/>
            <a:ext cx="4224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Chiral symmetry  is not an exact symmetry </a:t>
            </a:r>
          </a:p>
          <a:p>
            <a:r>
              <a:rPr lang="en-US" dirty="0">
                <a:solidFill>
                  <a:srgbClr val="FF0000"/>
                </a:solidFill>
              </a:rPr>
              <a:t>in the presence of a finite quark mass.</a:t>
            </a:r>
          </a:p>
          <a:p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 Crossover transition</a:t>
            </a:r>
            <a:endParaRPr lang="en-US" sz="2000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48EE04-6B6E-5721-CF13-DEAF24E15AE3}"/>
              </a:ext>
            </a:extLst>
          </p:cNvPr>
          <p:cNvGrpSpPr/>
          <p:nvPr/>
        </p:nvGrpSpPr>
        <p:grpSpPr>
          <a:xfrm>
            <a:off x="14098561" y="556672"/>
            <a:ext cx="753308" cy="777784"/>
            <a:chOff x="3233976" y="4651186"/>
            <a:chExt cx="969677" cy="100118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BFC17B-CDD2-FFF5-B429-7386A702CABB}"/>
                </a:ext>
              </a:extLst>
            </p:cNvPr>
            <p:cNvGrpSpPr/>
            <p:nvPr/>
          </p:nvGrpSpPr>
          <p:grpSpPr>
            <a:xfrm>
              <a:off x="3233976" y="4651186"/>
              <a:ext cx="969677" cy="1001184"/>
              <a:chOff x="7967545" y="5362542"/>
              <a:chExt cx="520065" cy="536962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51555DB-3D95-A40E-9030-77A67750DCE4}"/>
                  </a:ext>
                </a:extLst>
              </p:cNvPr>
              <p:cNvSpPr/>
              <p:nvPr/>
            </p:nvSpPr>
            <p:spPr>
              <a:xfrm rot="16978694">
                <a:off x="8044873" y="5397886"/>
                <a:ext cx="189425" cy="18942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C4E476B-8E4A-46C0-BB5B-1617881C4B97}"/>
                  </a:ext>
                </a:extLst>
              </p:cNvPr>
              <p:cNvSpPr/>
              <p:nvPr/>
            </p:nvSpPr>
            <p:spPr>
              <a:xfrm rot="16978694">
                <a:off x="7967546" y="5515634"/>
                <a:ext cx="190448" cy="190449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939FF69-FE37-D21A-F50B-5443365033B0}"/>
                  </a:ext>
                </a:extLst>
              </p:cNvPr>
              <p:cNvSpPr/>
              <p:nvPr/>
            </p:nvSpPr>
            <p:spPr>
              <a:xfrm rot="16978694">
                <a:off x="8211226" y="5362542"/>
                <a:ext cx="189425" cy="18942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84D34A3-27AE-D1BD-8D1B-CAA9F4A31A2A}"/>
                  </a:ext>
                </a:extLst>
              </p:cNvPr>
              <p:cNvSpPr/>
              <p:nvPr/>
            </p:nvSpPr>
            <p:spPr>
              <a:xfrm rot="16978694">
                <a:off x="8066757" y="5696190"/>
                <a:ext cx="190448" cy="190449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2B2D5797-0E40-1881-24EB-54BE0117CC5E}"/>
                  </a:ext>
                </a:extLst>
              </p:cNvPr>
              <p:cNvSpPr/>
              <p:nvPr/>
            </p:nvSpPr>
            <p:spPr>
              <a:xfrm rot="16978694">
                <a:off x="8298184" y="5536968"/>
                <a:ext cx="189425" cy="18942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970FFCC-A09E-DC1D-1857-04B5A06BC6EE}"/>
                  </a:ext>
                </a:extLst>
              </p:cNvPr>
              <p:cNvSpPr/>
              <p:nvPr/>
            </p:nvSpPr>
            <p:spPr>
              <a:xfrm rot="16978694">
                <a:off x="8184722" y="5477522"/>
                <a:ext cx="190448" cy="190449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4067EA7-4F93-2809-341D-5DDF7E6C6C78}"/>
                  </a:ext>
                </a:extLst>
              </p:cNvPr>
              <p:cNvSpPr/>
              <p:nvPr/>
            </p:nvSpPr>
            <p:spPr>
              <a:xfrm rot="16978694">
                <a:off x="8067270" y="5592212"/>
                <a:ext cx="189425" cy="18942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08AF8956-986B-257A-9918-EE2849D3A240}"/>
                  </a:ext>
                </a:extLst>
              </p:cNvPr>
              <p:cNvSpPr/>
              <p:nvPr/>
            </p:nvSpPr>
            <p:spPr>
              <a:xfrm rot="16978694">
                <a:off x="8230984" y="5632681"/>
                <a:ext cx="190448" cy="190449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3761C6-89C8-1B57-15C5-F6FD6758DA0E}"/>
                  </a:ext>
                </a:extLst>
              </p:cNvPr>
              <p:cNvSpPr/>
              <p:nvPr/>
            </p:nvSpPr>
            <p:spPr>
              <a:xfrm rot="16978694">
                <a:off x="8267191" y="5710079"/>
                <a:ext cx="189425" cy="18942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 dirty="0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FEB63F-F5E1-DB6A-6F49-E0B354E8DBEC}"/>
                </a:ext>
              </a:extLst>
            </p:cNvPr>
            <p:cNvSpPr/>
            <p:nvPr/>
          </p:nvSpPr>
          <p:spPr>
            <a:xfrm rot="16978694">
              <a:off x="4050477" y="5020030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F78D61-84B5-409F-2948-E8A586AD2DF2}"/>
                </a:ext>
              </a:extLst>
            </p:cNvPr>
            <p:cNvSpPr/>
            <p:nvPr/>
          </p:nvSpPr>
          <p:spPr>
            <a:xfrm rot="16978694">
              <a:off x="4073187" y="5092869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74CE0D-DEF1-1651-BF80-74FB63A5CDFD}"/>
                </a:ext>
              </a:extLst>
            </p:cNvPr>
            <p:cNvSpPr/>
            <p:nvPr/>
          </p:nvSpPr>
          <p:spPr>
            <a:xfrm rot="16978694">
              <a:off x="3452254" y="5192616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5F5480-CE65-016B-9567-E2D755FC6993}"/>
                </a:ext>
              </a:extLst>
            </p:cNvPr>
            <p:cNvSpPr/>
            <p:nvPr/>
          </p:nvSpPr>
          <p:spPr>
            <a:xfrm rot="16978694">
              <a:off x="3580050" y="5331094"/>
              <a:ext cx="90656" cy="9065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D35AAF-3E08-F224-AD7C-3243FF08FD51}"/>
                </a:ext>
              </a:extLst>
            </p:cNvPr>
            <p:cNvSpPr/>
            <p:nvPr/>
          </p:nvSpPr>
          <p:spPr>
            <a:xfrm rot="16978694">
              <a:off x="4029943" y="5441559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83D87B-FC73-092B-F4FD-08BC354A5CFD}"/>
                </a:ext>
              </a:extLst>
            </p:cNvPr>
            <p:cNvSpPr/>
            <p:nvPr/>
          </p:nvSpPr>
          <p:spPr>
            <a:xfrm rot="16978694">
              <a:off x="3906745" y="5523096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F352FCA-691D-5A39-C4FA-12392420F5CE}"/>
                </a:ext>
              </a:extLst>
            </p:cNvPr>
            <p:cNvSpPr/>
            <p:nvPr/>
          </p:nvSpPr>
          <p:spPr>
            <a:xfrm rot="16978694">
              <a:off x="3854081" y="5204470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0E2EBDB-2976-41D9-F9BF-DBAA7E7613D2}"/>
                </a:ext>
              </a:extLst>
            </p:cNvPr>
            <p:cNvSpPr/>
            <p:nvPr/>
          </p:nvSpPr>
          <p:spPr>
            <a:xfrm rot="16978694">
              <a:off x="3728223" y="5018775"/>
              <a:ext cx="90656" cy="9065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B16DC9-ABAA-6497-F45F-04E5F83A0A99}"/>
                </a:ext>
              </a:extLst>
            </p:cNvPr>
            <p:cNvSpPr/>
            <p:nvPr/>
          </p:nvSpPr>
          <p:spPr>
            <a:xfrm rot="16978694">
              <a:off x="3902429" y="5396889"/>
              <a:ext cx="90656" cy="9065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CCC996C-3621-644A-D625-36C764E8F212}"/>
                </a:ext>
              </a:extLst>
            </p:cNvPr>
            <p:cNvSpPr/>
            <p:nvPr/>
          </p:nvSpPr>
          <p:spPr>
            <a:xfrm rot="16978694">
              <a:off x="3618071" y="5184940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07A15A7-2949-55BC-8813-7BDAFFD44E3F}"/>
                </a:ext>
              </a:extLst>
            </p:cNvPr>
            <p:cNvSpPr/>
            <p:nvPr/>
          </p:nvSpPr>
          <p:spPr>
            <a:xfrm rot="16978694">
              <a:off x="3803792" y="4935759"/>
              <a:ext cx="90656" cy="9065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62689B-67B5-9B7A-6796-9BDF935587DB}"/>
                </a:ext>
              </a:extLst>
            </p:cNvPr>
            <p:cNvSpPr/>
            <p:nvPr/>
          </p:nvSpPr>
          <p:spPr>
            <a:xfrm rot="16978694">
              <a:off x="3906406" y="4696586"/>
              <a:ext cx="90656" cy="906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8486AB-75B8-4249-A570-EFD56E24E5C0}"/>
                </a:ext>
              </a:extLst>
            </p:cNvPr>
            <p:cNvSpPr/>
            <p:nvPr/>
          </p:nvSpPr>
          <p:spPr>
            <a:xfrm rot="16978694">
              <a:off x="3775668" y="4738074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C47B782-003A-9EDE-DC3B-A95E034653A0}"/>
                </a:ext>
              </a:extLst>
            </p:cNvPr>
            <p:cNvSpPr/>
            <p:nvPr/>
          </p:nvSpPr>
          <p:spPr>
            <a:xfrm rot="16978694">
              <a:off x="3887986" y="4808105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AB8ECA2-B2D3-D784-30F3-144C228D51B5}"/>
                </a:ext>
              </a:extLst>
            </p:cNvPr>
            <p:cNvSpPr/>
            <p:nvPr/>
          </p:nvSpPr>
          <p:spPr>
            <a:xfrm rot="16978694">
              <a:off x="3590271" y="4805014"/>
              <a:ext cx="90656" cy="906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F9DF64-FE88-661F-C61E-21235FFF0BAA}"/>
                </a:ext>
              </a:extLst>
            </p:cNvPr>
            <p:cNvSpPr/>
            <p:nvPr/>
          </p:nvSpPr>
          <p:spPr>
            <a:xfrm rot="16978694">
              <a:off x="3459533" y="4846502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2FB2244-19D9-C42F-97A4-3E979E176C20}"/>
                </a:ext>
              </a:extLst>
            </p:cNvPr>
            <p:cNvSpPr/>
            <p:nvPr/>
          </p:nvSpPr>
          <p:spPr>
            <a:xfrm rot="16978694">
              <a:off x="3571851" y="4916533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10E5C32-CC85-8D72-1C6C-C70179DFE065}"/>
                </a:ext>
              </a:extLst>
            </p:cNvPr>
            <p:cNvSpPr/>
            <p:nvPr/>
          </p:nvSpPr>
          <p:spPr>
            <a:xfrm rot="16978694">
              <a:off x="3406522" y="4981351"/>
              <a:ext cx="90656" cy="9065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45F4DF4-7F5A-83C3-9B9E-42684DE9BD10}"/>
                </a:ext>
              </a:extLst>
            </p:cNvPr>
            <p:cNvSpPr/>
            <p:nvPr/>
          </p:nvSpPr>
          <p:spPr>
            <a:xfrm rot="16978694">
              <a:off x="3275784" y="5022839"/>
              <a:ext cx="90656" cy="9065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F64EEB-DE29-4CE3-B6A6-B7B09C85E4A2}"/>
                </a:ext>
              </a:extLst>
            </p:cNvPr>
            <p:cNvSpPr/>
            <p:nvPr/>
          </p:nvSpPr>
          <p:spPr>
            <a:xfrm rot="16978694">
              <a:off x="3388102" y="5092870"/>
              <a:ext cx="90656" cy="9065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59439C6-392D-5D4F-3B5B-E96C2DE52D0C}"/>
              </a:ext>
            </a:extLst>
          </p:cNvPr>
          <p:cNvGrpSpPr/>
          <p:nvPr/>
        </p:nvGrpSpPr>
        <p:grpSpPr>
          <a:xfrm>
            <a:off x="12504712" y="881854"/>
            <a:ext cx="1131485" cy="844355"/>
            <a:chOff x="3636983" y="1565368"/>
            <a:chExt cx="2369946" cy="1768539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BEC8EBBE-FD6B-2BA6-A8C1-C1658899B4B0}"/>
                </a:ext>
              </a:extLst>
            </p:cNvPr>
            <p:cNvSpPr/>
            <p:nvPr/>
          </p:nvSpPr>
          <p:spPr bwMode="auto">
            <a:xfrm>
              <a:off x="3636983" y="1565368"/>
              <a:ext cx="2369946" cy="1768539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CCFF66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ja-JP" altLang="en-US" sz="16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02652CF-DAD8-47FC-D7F0-4749B5288E50}"/>
                </a:ext>
              </a:extLst>
            </p:cNvPr>
            <p:cNvGrpSpPr/>
            <p:nvPr/>
          </p:nvGrpSpPr>
          <p:grpSpPr>
            <a:xfrm>
              <a:off x="3882333" y="1788918"/>
              <a:ext cx="1701201" cy="1285045"/>
              <a:chOff x="10062572" y="2554414"/>
              <a:chExt cx="1701201" cy="128504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F75E26E-7B1C-1D48-0209-521D1D517376}"/>
                  </a:ext>
                </a:extLst>
              </p:cNvPr>
              <p:cNvSpPr/>
              <p:nvPr/>
            </p:nvSpPr>
            <p:spPr>
              <a:xfrm rot="16978694">
                <a:off x="10869494" y="3485271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371F932-C2FF-09C6-B4E4-80C08052BCFF}"/>
                  </a:ext>
                </a:extLst>
              </p:cNvPr>
              <p:cNvSpPr/>
              <p:nvPr/>
            </p:nvSpPr>
            <p:spPr>
              <a:xfrm rot="16978694">
                <a:off x="10871439" y="3224493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C5A59A1-6767-465C-4637-EE2E623F320A}"/>
                  </a:ext>
                </a:extLst>
              </p:cNvPr>
              <p:cNvSpPr/>
              <p:nvPr/>
            </p:nvSpPr>
            <p:spPr>
              <a:xfrm rot="16978694">
                <a:off x="10062573" y="3211364"/>
                <a:ext cx="90656" cy="9065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898B795-4E13-BFA1-314B-CFF1B357ACD0}"/>
                  </a:ext>
                </a:extLst>
              </p:cNvPr>
              <p:cNvSpPr/>
              <p:nvPr/>
            </p:nvSpPr>
            <p:spPr>
              <a:xfrm rot="16978694">
                <a:off x="10214973" y="3363764"/>
                <a:ext cx="90656" cy="906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EAC3CB5-31EE-D87C-4003-1D2B4F3CA888}"/>
                  </a:ext>
                </a:extLst>
              </p:cNvPr>
              <p:cNvSpPr/>
              <p:nvPr/>
            </p:nvSpPr>
            <p:spPr>
              <a:xfrm rot="16978694">
                <a:off x="10936645" y="2981782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9C1F709-C798-6E66-5F1E-8BCAE951E1B3}"/>
                  </a:ext>
                </a:extLst>
              </p:cNvPr>
              <p:cNvSpPr/>
              <p:nvPr/>
            </p:nvSpPr>
            <p:spPr>
              <a:xfrm rot="16978694">
                <a:off x="10062573" y="3211364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59113FC-FD68-AA62-94EB-72B1FF275A17}"/>
                  </a:ext>
                </a:extLst>
              </p:cNvPr>
              <p:cNvSpPr/>
              <p:nvPr/>
            </p:nvSpPr>
            <p:spPr>
              <a:xfrm rot="16978694">
                <a:off x="10214973" y="3363764"/>
                <a:ext cx="90656" cy="9065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CF434D2-2BA3-38E4-768E-BFC855616153}"/>
                  </a:ext>
                </a:extLst>
              </p:cNvPr>
              <p:cNvSpPr/>
              <p:nvPr/>
            </p:nvSpPr>
            <p:spPr>
              <a:xfrm rot="16978694">
                <a:off x="10441192" y="3288276"/>
                <a:ext cx="90656" cy="9065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CC652EC-4337-5826-588F-FD1B53E0C322}"/>
                  </a:ext>
                </a:extLst>
              </p:cNvPr>
              <p:cNvSpPr/>
              <p:nvPr/>
            </p:nvSpPr>
            <p:spPr>
              <a:xfrm rot="16978694">
                <a:off x="10062573" y="3211364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42515A4-E983-806B-F77B-823F3A9589DD}"/>
                  </a:ext>
                </a:extLst>
              </p:cNvPr>
              <p:cNvSpPr/>
              <p:nvPr/>
            </p:nvSpPr>
            <p:spPr>
              <a:xfrm rot="16978694">
                <a:off x="10214973" y="3363764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C241FCB-B988-05A0-FFE5-C0D7B27DEA67}"/>
                  </a:ext>
                </a:extLst>
              </p:cNvPr>
              <p:cNvSpPr/>
              <p:nvPr/>
            </p:nvSpPr>
            <p:spPr>
              <a:xfrm rot="16978694">
                <a:off x="11380725" y="3591065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ED286A2-5B77-03D9-891A-038A419538C0}"/>
                  </a:ext>
                </a:extLst>
              </p:cNvPr>
              <p:cNvSpPr/>
              <p:nvPr/>
            </p:nvSpPr>
            <p:spPr>
              <a:xfrm rot="16978694">
                <a:off x="10519773" y="3668564"/>
                <a:ext cx="90656" cy="9065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D86B9FB-2080-B0E8-53CC-03CA51434210}"/>
                  </a:ext>
                </a:extLst>
              </p:cNvPr>
              <p:cNvSpPr/>
              <p:nvPr/>
            </p:nvSpPr>
            <p:spPr>
              <a:xfrm rot="16978694">
                <a:off x="11597487" y="2873081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A073B3B-C9C1-C0DA-BE6B-6F3B6F40938B}"/>
                  </a:ext>
                </a:extLst>
              </p:cNvPr>
              <p:cNvSpPr/>
              <p:nvPr/>
            </p:nvSpPr>
            <p:spPr>
              <a:xfrm rot="16978694">
                <a:off x="11673117" y="3179178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8FA4927-26D8-095D-ADEF-0AD089C41471}"/>
                  </a:ext>
                </a:extLst>
              </p:cNvPr>
              <p:cNvSpPr/>
              <p:nvPr/>
            </p:nvSpPr>
            <p:spPr>
              <a:xfrm rot="16978694">
                <a:off x="11625347" y="3396976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4B9D2649-612E-6B84-6CD6-6F6D2B4214E5}"/>
                  </a:ext>
                </a:extLst>
              </p:cNvPr>
              <p:cNvSpPr/>
              <p:nvPr/>
            </p:nvSpPr>
            <p:spPr>
              <a:xfrm rot="16978694">
                <a:off x="11146086" y="3216670"/>
                <a:ext cx="90656" cy="9065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CDB16C2-D6BD-6B48-5812-281C7BF97D69}"/>
                  </a:ext>
                </a:extLst>
              </p:cNvPr>
              <p:cNvSpPr/>
              <p:nvPr/>
            </p:nvSpPr>
            <p:spPr>
              <a:xfrm rot="16978694">
                <a:off x="11080879" y="2798813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8A4A4FCB-45BD-1493-6A53-54817B26BFCD}"/>
                  </a:ext>
                </a:extLst>
              </p:cNvPr>
              <p:cNvSpPr/>
              <p:nvPr/>
            </p:nvSpPr>
            <p:spPr>
              <a:xfrm rot="16978694">
                <a:off x="10272013" y="2785684"/>
                <a:ext cx="90656" cy="90657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61DFD39D-E2B6-EDA7-156B-C930F9D986FC}"/>
                  </a:ext>
                </a:extLst>
              </p:cNvPr>
              <p:cNvSpPr/>
              <p:nvPr/>
            </p:nvSpPr>
            <p:spPr>
              <a:xfrm rot="16978694">
                <a:off x="11146085" y="2556102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759932B-A65C-832D-69A9-8B9F496970BC}"/>
                  </a:ext>
                </a:extLst>
              </p:cNvPr>
              <p:cNvSpPr/>
              <p:nvPr/>
            </p:nvSpPr>
            <p:spPr>
              <a:xfrm rot="16978694">
                <a:off x="10272013" y="2785684"/>
                <a:ext cx="90656" cy="9065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477E06A-9E75-414B-C2BD-B0202BA8F268}"/>
                  </a:ext>
                </a:extLst>
              </p:cNvPr>
              <p:cNvSpPr/>
              <p:nvPr/>
            </p:nvSpPr>
            <p:spPr>
              <a:xfrm rot="16978694">
                <a:off x="10650632" y="2862596"/>
                <a:ext cx="90656" cy="9065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65C9E5E-0DFA-BAD3-A0CE-093B0EC5F07F}"/>
                  </a:ext>
                </a:extLst>
              </p:cNvPr>
              <p:cNvSpPr/>
              <p:nvPr/>
            </p:nvSpPr>
            <p:spPr>
              <a:xfrm rot="16978694">
                <a:off x="10272013" y="2785684"/>
                <a:ext cx="90656" cy="90657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46A7004-7420-5CC7-9EEA-0D6910BA2841}"/>
                  </a:ext>
                </a:extLst>
              </p:cNvPr>
              <p:cNvSpPr/>
              <p:nvPr/>
            </p:nvSpPr>
            <p:spPr>
              <a:xfrm rot="16978694">
                <a:off x="11355526" y="2790990"/>
                <a:ext cx="90656" cy="9065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grpSp>
            <p:nvGrpSpPr>
              <p:cNvPr id="91" name="グループ化 46">
                <a:extLst>
                  <a:ext uri="{FF2B5EF4-FFF2-40B4-BE49-F238E27FC236}">
                    <a16:creationId xmlns:a16="http://schemas.microsoft.com/office/drawing/2014/main" id="{60B9111B-628C-6069-0DCC-1E28BA364FBB}"/>
                  </a:ext>
                </a:extLst>
              </p:cNvPr>
              <p:cNvGrpSpPr/>
              <p:nvPr/>
            </p:nvGrpSpPr>
            <p:grpSpPr>
              <a:xfrm rot="17234175">
                <a:off x="10262061" y="2846489"/>
                <a:ext cx="187402" cy="384114"/>
                <a:chOff x="3051033" y="1039364"/>
                <a:chExt cx="371867" cy="905210"/>
              </a:xfrm>
            </p:grpSpPr>
            <p:sp>
              <p:nvSpPr>
                <p:cNvPr id="152" name="円/楕円 54 1">
                  <a:extLst>
                    <a:ext uri="{FF2B5EF4-FFF2-40B4-BE49-F238E27FC236}">
                      <a16:creationId xmlns:a16="http://schemas.microsoft.com/office/drawing/2014/main" id="{094D87BC-26C1-40D7-AE3B-887C330AC7CA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3" name="円弧 55 1">
                  <a:extLst>
                    <a:ext uri="{FF2B5EF4-FFF2-40B4-BE49-F238E27FC236}">
                      <a16:creationId xmlns:a16="http://schemas.microsoft.com/office/drawing/2014/main" id="{D1B46F21-96B6-F16D-8CFB-5A41ABC08A43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4" name="円弧 56 1">
                  <a:extLst>
                    <a:ext uri="{FF2B5EF4-FFF2-40B4-BE49-F238E27FC236}">
                      <a16:creationId xmlns:a16="http://schemas.microsoft.com/office/drawing/2014/main" id="{AAE90678-E9D5-867B-E1A8-94DB590F0A93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5" name="円/楕円 57 1">
                  <a:extLst>
                    <a:ext uri="{FF2B5EF4-FFF2-40B4-BE49-F238E27FC236}">
                      <a16:creationId xmlns:a16="http://schemas.microsoft.com/office/drawing/2014/main" id="{2F3139D2-487A-1A28-01BD-6067E4D6447B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6" name="円/楕円 58 1">
                  <a:extLst>
                    <a:ext uri="{FF2B5EF4-FFF2-40B4-BE49-F238E27FC236}">
                      <a16:creationId xmlns:a16="http://schemas.microsoft.com/office/drawing/2014/main" id="{36401B30-450B-F22B-E62A-713E7853278D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7" name="円弧 59 1">
                  <a:extLst>
                    <a:ext uri="{FF2B5EF4-FFF2-40B4-BE49-F238E27FC236}">
                      <a16:creationId xmlns:a16="http://schemas.microsoft.com/office/drawing/2014/main" id="{12F22FBE-4BFB-050B-0A50-4256F80A5160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8" name="円弧 60 1">
                  <a:extLst>
                    <a:ext uri="{FF2B5EF4-FFF2-40B4-BE49-F238E27FC236}">
                      <a16:creationId xmlns:a16="http://schemas.microsoft.com/office/drawing/2014/main" id="{521D3B57-DCC9-4888-64EC-09507E84449F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9" name="円/楕円 61 1">
                  <a:extLst>
                    <a:ext uri="{FF2B5EF4-FFF2-40B4-BE49-F238E27FC236}">
                      <a16:creationId xmlns:a16="http://schemas.microsoft.com/office/drawing/2014/main" id="{35392B20-D721-4AC1-0C2F-C17957D1A809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60" name="円弧 62 1">
                  <a:extLst>
                    <a:ext uri="{FF2B5EF4-FFF2-40B4-BE49-F238E27FC236}">
                      <a16:creationId xmlns:a16="http://schemas.microsoft.com/office/drawing/2014/main" id="{4517CE25-8029-ACBF-1DEE-63B137C6EB77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2" name="グループ化 46">
                <a:extLst>
                  <a:ext uri="{FF2B5EF4-FFF2-40B4-BE49-F238E27FC236}">
                    <a16:creationId xmlns:a16="http://schemas.microsoft.com/office/drawing/2014/main" id="{5EA92BF2-F101-091E-BA63-76597C546DDE}"/>
                  </a:ext>
                </a:extLst>
              </p:cNvPr>
              <p:cNvGrpSpPr/>
              <p:nvPr/>
            </p:nvGrpSpPr>
            <p:grpSpPr>
              <a:xfrm rot="405858">
                <a:off x="10833726" y="2554414"/>
                <a:ext cx="187402" cy="384114"/>
                <a:chOff x="3051033" y="1039364"/>
                <a:chExt cx="371867" cy="905210"/>
              </a:xfrm>
            </p:grpSpPr>
            <p:sp>
              <p:nvSpPr>
                <p:cNvPr id="143" name="円/楕円 54 2">
                  <a:extLst>
                    <a:ext uri="{FF2B5EF4-FFF2-40B4-BE49-F238E27FC236}">
                      <a16:creationId xmlns:a16="http://schemas.microsoft.com/office/drawing/2014/main" id="{3F51F409-3283-E4C6-0BB6-80A7B5B2B035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4" name="円弧 55 2">
                  <a:extLst>
                    <a:ext uri="{FF2B5EF4-FFF2-40B4-BE49-F238E27FC236}">
                      <a16:creationId xmlns:a16="http://schemas.microsoft.com/office/drawing/2014/main" id="{DA575A16-0D7A-C77D-537A-3E6F0FF1C1D9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5" name="円弧 56 2">
                  <a:extLst>
                    <a:ext uri="{FF2B5EF4-FFF2-40B4-BE49-F238E27FC236}">
                      <a16:creationId xmlns:a16="http://schemas.microsoft.com/office/drawing/2014/main" id="{FC9AE50C-5096-5323-178D-8EDE0C9BF119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6" name="円/楕円 57 2">
                  <a:extLst>
                    <a:ext uri="{FF2B5EF4-FFF2-40B4-BE49-F238E27FC236}">
                      <a16:creationId xmlns:a16="http://schemas.microsoft.com/office/drawing/2014/main" id="{2961D0D1-9F3A-6DC0-6EDE-93469CAAC651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7" name="円/楕円 58 2">
                  <a:extLst>
                    <a:ext uri="{FF2B5EF4-FFF2-40B4-BE49-F238E27FC236}">
                      <a16:creationId xmlns:a16="http://schemas.microsoft.com/office/drawing/2014/main" id="{4E0D2FA9-B9D8-CA68-58FC-7C8E5132B643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8" name="円弧 59 2">
                  <a:extLst>
                    <a:ext uri="{FF2B5EF4-FFF2-40B4-BE49-F238E27FC236}">
                      <a16:creationId xmlns:a16="http://schemas.microsoft.com/office/drawing/2014/main" id="{AA637C1B-E986-5B8F-63A5-7C57E30BBEF3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9" name="円弧 60 2">
                  <a:extLst>
                    <a:ext uri="{FF2B5EF4-FFF2-40B4-BE49-F238E27FC236}">
                      <a16:creationId xmlns:a16="http://schemas.microsoft.com/office/drawing/2014/main" id="{C5359358-D224-5A74-7AF3-0DCF51AE370F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0" name="円/楕円 61 2">
                  <a:extLst>
                    <a:ext uri="{FF2B5EF4-FFF2-40B4-BE49-F238E27FC236}">
                      <a16:creationId xmlns:a16="http://schemas.microsoft.com/office/drawing/2014/main" id="{08FC7E38-D5FC-4A77-ED2D-00099E769DF9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51" name="円弧 62 2">
                  <a:extLst>
                    <a:ext uri="{FF2B5EF4-FFF2-40B4-BE49-F238E27FC236}">
                      <a16:creationId xmlns:a16="http://schemas.microsoft.com/office/drawing/2014/main" id="{C81D8E5E-00EB-7E51-4E78-D5A4F00B6C85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3" name="グループ化 46">
                <a:extLst>
                  <a:ext uri="{FF2B5EF4-FFF2-40B4-BE49-F238E27FC236}">
                    <a16:creationId xmlns:a16="http://schemas.microsoft.com/office/drawing/2014/main" id="{B4CD510F-03B3-F881-1E53-16B93A333E92}"/>
                  </a:ext>
                </a:extLst>
              </p:cNvPr>
              <p:cNvGrpSpPr/>
              <p:nvPr/>
            </p:nvGrpSpPr>
            <p:grpSpPr>
              <a:xfrm rot="1678589">
                <a:off x="11221486" y="3184690"/>
                <a:ext cx="187402" cy="384114"/>
                <a:chOff x="3051033" y="1039364"/>
                <a:chExt cx="371867" cy="905210"/>
              </a:xfrm>
            </p:grpSpPr>
            <p:sp>
              <p:nvSpPr>
                <p:cNvPr id="134" name="円/楕円 54 3">
                  <a:extLst>
                    <a:ext uri="{FF2B5EF4-FFF2-40B4-BE49-F238E27FC236}">
                      <a16:creationId xmlns:a16="http://schemas.microsoft.com/office/drawing/2014/main" id="{D5DAA04B-6107-49DB-55E7-82FC9FE425CD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5" name="円弧 55 3">
                  <a:extLst>
                    <a:ext uri="{FF2B5EF4-FFF2-40B4-BE49-F238E27FC236}">
                      <a16:creationId xmlns:a16="http://schemas.microsoft.com/office/drawing/2014/main" id="{8819711E-8140-07F3-BA2C-D67D1F9FC7CB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6" name="円弧 56 3">
                  <a:extLst>
                    <a:ext uri="{FF2B5EF4-FFF2-40B4-BE49-F238E27FC236}">
                      <a16:creationId xmlns:a16="http://schemas.microsoft.com/office/drawing/2014/main" id="{81980DB9-D4C5-7E63-8454-87BD4B154685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7" name="円/楕円 57 3">
                  <a:extLst>
                    <a:ext uri="{FF2B5EF4-FFF2-40B4-BE49-F238E27FC236}">
                      <a16:creationId xmlns:a16="http://schemas.microsoft.com/office/drawing/2014/main" id="{D31F9A4C-59FA-CD78-DDE9-80CB0738E1EB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8" name="円/楕円 58 3">
                  <a:extLst>
                    <a:ext uri="{FF2B5EF4-FFF2-40B4-BE49-F238E27FC236}">
                      <a16:creationId xmlns:a16="http://schemas.microsoft.com/office/drawing/2014/main" id="{A2C35E39-1F87-385E-25C5-09D7BDD9B3C7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9" name="円弧 59 3">
                  <a:extLst>
                    <a:ext uri="{FF2B5EF4-FFF2-40B4-BE49-F238E27FC236}">
                      <a16:creationId xmlns:a16="http://schemas.microsoft.com/office/drawing/2014/main" id="{502C3AAF-8525-346C-08F2-380B416E66C2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0" name="円弧 60 3">
                  <a:extLst>
                    <a:ext uri="{FF2B5EF4-FFF2-40B4-BE49-F238E27FC236}">
                      <a16:creationId xmlns:a16="http://schemas.microsoft.com/office/drawing/2014/main" id="{EEE70601-B7C0-D30A-071F-BED298906C13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1" name="円/楕円 61 3">
                  <a:extLst>
                    <a:ext uri="{FF2B5EF4-FFF2-40B4-BE49-F238E27FC236}">
                      <a16:creationId xmlns:a16="http://schemas.microsoft.com/office/drawing/2014/main" id="{A6328736-B98F-AA64-F488-BF0E66999303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2" name="円弧 62 3">
                  <a:extLst>
                    <a:ext uri="{FF2B5EF4-FFF2-40B4-BE49-F238E27FC236}">
                      <a16:creationId xmlns:a16="http://schemas.microsoft.com/office/drawing/2014/main" id="{EEDFBECC-6E03-9993-B303-507ED6C6CB51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4" name="グループ化 46">
                <a:extLst>
                  <a:ext uri="{FF2B5EF4-FFF2-40B4-BE49-F238E27FC236}">
                    <a16:creationId xmlns:a16="http://schemas.microsoft.com/office/drawing/2014/main" id="{5B345ACF-E457-F988-15A6-BAAE071CE836}"/>
                  </a:ext>
                </a:extLst>
              </p:cNvPr>
              <p:cNvGrpSpPr/>
              <p:nvPr/>
            </p:nvGrpSpPr>
            <p:grpSpPr>
              <a:xfrm rot="405858">
                <a:off x="10300763" y="3371825"/>
                <a:ext cx="187402" cy="384114"/>
                <a:chOff x="3051033" y="1039364"/>
                <a:chExt cx="371867" cy="905210"/>
              </a:xfrm>
            </p:grpSpPr>
            <p:sp>
              <p:nvSpPr>
                <p:cNvPr id="125" name="円/楕円 54 4">
                  <a:extLst>
                    <a:ext uri="{FF2B5EF4-FFF2-40B4-BE49-F238E27FC236}">
                      <a16:creationId xmlns:a16="http://schemas.microsoft.com/office/drawing/2014/main" id="{931879A3-0D4A-90E7-5883-30577A0C230B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6" name="円弧 55 4">
                  <a:extLst>
                    <a:ext uri="{FF2B5EF4-FFF2-40B4-BE49-F238E27FC236}">
                      <a16:creationId xmlns:a16="http://schemas.microsoft.com/office/drawing/2014/main" id="{579092B7-40CE-1243-152A-E80B4A2CFB97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7" name="円弧 56 4">
                  <a:extLst>
                    <a:ext uri="{FF2B5EF4-FFF2-40B4-BE49-F238E27FC236}">
                      <a16:creationId xmlns:a16="http://schemas.microsoft.com/office/drawing/2014/main" id="{44BA37A3-79C2-1350-0E3D-7457A77FFEA4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8" name="円/楕円 57 4">
                  <a:extLst>
                    <a:ext uri="{FF2B5EF4-FFF2-40B4-BE49-F238E27FC236}">
                      <a16:creationId xmlns:a16="http://schemas.microsoft.com/office/drawing/2014/main" id="{D62CAEAD-340B-7749-B237-1558FD6A4C77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9" name="円/楕円 58 4">
                  <a:extLst>
                    <a:ext uri="{FF2B5EF4-FFF2-40B4-BE49-F238E27FC236}">
                      <a16:creationId xmlns:a16="http://schemas.microsoft.com/office/drawing/2014/main" id="{1C9A0501-020B-005B-BD96-5DFC3FCDEC39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0" name="円弧 59 4">
                  <a:extLst>
                    <a:ext uri="{FF2B5EF4-FFF2-40B4-BE49-F238E27FC236}">
                      <a16:creationId xmlns:a16="http://schemas.microsoft.com/office/drawing/2014/main" id="{B644F6BF-A9A5-C244-9F31-08F262D11649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1" name="円弧 60 4">
                  <a:extLst>
                    <a:ext uri="{FF2B5EF4-FFF2-40B4-BE49-F238E27FC236}">
                      <a16:creationId xmlns:a16="http://schemas.microsoft.com/office/drawing/2014/main" id="{F5DF1E6F-5DDC-228E-AD62-7378A66C5CC7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2" name="円/楕円 61 4">
                  <a:extLst>
                    <a:ext uri="{FF2B5EF4-FFF2-40B4-BE49-F238E27FC236}">
                      <a16:creationId xmlns:a16="http://schemas.microsoft.com/office/drawing/2014/main" id="{BE6F6AA7-49A1-C0C8-E5F2-98BDDC4B2366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33" name="円弧 62 4">
                  <a:extLst>
                    <a:ext uri="{FF2B5EF4-FFF2-40B4-BE49-F238E27FC236}">
                      <a16:creationId xmlns:a16="http://schemas.microsoft.com/office/drawing/2014/main" id="{9B9AF022-2314-FAD5-51E0-CF0DB372880A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5" name="グループ化 46">
                <a:extLst>
                  <a:ext uri="{FF2B5EF4-FFF2-40B4-BE49-F238E27FC236}">
                    <a16:creationId xmlns:a16="http://schemas.microsoft.com/office/drawing/2014/main" id="{9584CBB5-FE45-F00B-9D76-B7D6A7A613AE}"/>
                  </a:ext>
                </a:extLst>
              </p:cNvPr>
              <p:cNvGrpSpPr/>
              <p:nvPr/>
            </p:nvGrpSpPr>
            <p:grpSpPr>
              <a:xfrm rot="1678589">
                <a:off x="10600657" y="3007177"/>
                <a:ext cx="187402" cy="384114"/>
                <a:chOff x="3051033" y="1039364"/>
                <a:chExt cx="371867" cy="905210"/>
              </a:xfrm>
            </p:grpSpPr>
            <p:sp>
              <p:nvSpPr>
                <p:cNvPr id="116" name="円/楕円 54 5">
                  <a:extLst>
                    <a:ext uri="{FF2B5EF4-FFF2-40B4-BE49-F238E27FC236}">
                      <a16:creationId xmlns:a16="http://schemas.microsoft.com/office/drawing/2014/main" id="{7E31DFB1-69B4-23E9-74D7-BEE2E51F8DEA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7" name="円弧 55 5">
                  <a:extLst>
                    <a:ext uri="{FF2B5EF4-FFF2-40B4-BE49-F238E27FC236}">
                      <a16:creationId xmlns:a16="http://schemas.microsoft.com/office/drawing/2014/main" id="{407D189C-273D-4466-E420-7FCADAF07E62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8" name="円弧 56 5">
                  <a:extLst>
                    <a:ext uri="{FF2B5EF4-FFF2-40B4-BE49-F238E27FC236}">
                      <a16:creationId xmlns:a16="http://schemas.microsoft.com/office/drawing/2014/main" id="{8B209515-BBFB-CD8C-AFCC-D2B7327F96A4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9" name="円/楕円 57 5">
                  <a:extLst>
                    <a:ext uri="{FF2B5EF4-FFF2-40B4-BE49-F238E27FC236}">
                      <a16:creationId xmlns:a16="http://schemas.microsoft.com/office/drawing/2014/main" id="{C04EAB17-4888-D645-E833-6A06E27A707D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0" name="円/楕円 58 5">
                  <a:extLst>
                    <a:ext uri="{FF2B5EF4-FFF2-40B4-BE49-F238E27FC236}">
                      <a16:creationId xmlns:a16="http://schemas.microsoft.com/office/drawing/2014/main" id="{35B47FBB-FCCA-B19F-1C13-C13A9672BD28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1" name="円弧 59 5">
                  <a:extLst>
                    <a:ext uri="{FF2B5EF4-FFF2-40B4-BE49-F238E27FC236}">
                      <a16:creationId xmlns:a16="http://schemas.microsoft.com/office/drawing/2014/main" id="{56CD7A93-2BB8-1E4D-5734-8A0DCDD4846C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2" name="円弧 60 5">
                  <a:extLst>
                    <a:ext uri="{FF2B5EF4-FFF2-40B4-BE49-F238E27FC236}">
                      <a16:creationId xmlns:a16="http://schemas.microsoft.com/office/drawing/2014/main" id="{9C469746-CFF3-8BE9-8B3C-6662792718ED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3" name="円/楕円 61 5">
                  <a:extLst>
                    <a:ext uri="{FF2B5EF4-FFF2-40B4-BE49-F238E27FC236}">
                      <a16:creationId xmlns:a16="http://schemas.microsoft.com/office/drawing/2014/main" id="{07041A50-759F-1609-4B0A-44F1D50522E3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4" name="円弧 62 5">
                  <a:extLst>
                    <a:ext uri="{FF2B5EF4-FFF2-40B4-BE49-F238E27FC236}">
                      <a16:creationId xmlns:a16="http://schemas.microsoft.com/office/drawing/2014/main" id="{6A4083C9-8583-F9FC-3EAF-DC8DE53E7851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6" name="グループ化 46">
                <a:extLst>
                  <a:ext uri="{FF2B5EF4-FFF2-40B4-BE49-F238E27FC236}">
                    <a16:creationId xmlns:a16="http://schemas.microsoft.com/office/drawing/2014/main" id="{C9117182-440D-BA73-E166-8F6CAF30FF0C}"/>
                  </a:ext>
                </a:extLst>
              </p:cNvPr>
              <p:cNvGrpSpPr/>
              <p:nvPr/>
            </p:nvGrpSpPr>
            <p:grpSpPr>
              <a:xfrm rot="17234175">
                <a:off x="11404191" y="2958009"/>
                <a:ext cx="187402" cy="384114"/>
                <a:chOff x="3051033" y="1039364"/>
                <a:chExt cx="371867" cy="905210"/>
              </a:xfrm>
            </p:grpSpPr>
            <p:sp>
              <p:nvSpPr>
                <p:cNvPr id="107" name="円/楕円 54 6">
                  <a:extLst>
                    <a:ext uri="{FF2B5EF4-FFF2-40B4-BE49-F238E27FC236}">
                      <a16:creationId xmlns:a16="http://schemas.microsoft.com/office/drawing/2014/main" id="{39B3F96B-7B8C-20BE-BEAA-529D131DB504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8" name="円弧 55 6">
                  <a:extLst>
                    <a:ext uri="{FF2B5EF4-FFF2-40B4-BE49-F238E27FC236}">
                      <a16:creationId xmlns:a16="http://schemas.microsoft.com/office/drawing/2014/main" id="{1A3171F7-4BB4-92E8-23D3-BBE6029B09A1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9" name="円弧 56 6">
                  <a:extLst>
                    <a:ext uri="{FF2B5EF4-FFF2-40B4-BE49-F238E27FC236}">
                      <a16:creationId xmlns:a16="http://schemas.microsoft.com/office/drawing/2014/main" id="{6265704A-A296-D7F8-7D0A-8BB1FA5AEEB2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0" name="円/楕円 57 6">
                  <a:extLst>
                    <a:ext uri="{FF2B5EF4-FFF2-40B4-BE49-F238E27FC236}">
                      <a16:creationId xmlns:a16="http://schemas.microsoft.com/office/drawing/2014/main" id="{18253897-8C4F-7AE1-1F37-38486B3C5C65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1" name="円/楕円 58 6">
                  <a:extLst>
                    <a:ext uri="{FF2B5EF4-FFF2-40B4-BE49-F238E27FC236}">
                      <a16:creationId xmlns:a16="http://schemas.microsoft.com/office/drawing/2014/main" id="{9E0A03EB-8589-57DB-762D-985864AE8A34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2" name="円弧 59 6">
                  <a:extLst>
                    <a:ext uri="{FF2B5EF4-FFF2-40B4-BE49-F238E27FC236}">
                      <a16:creationId xmlns:a16="http://schemas.microsoft.com/office/drawing/2014/main" id="{876FEE2E-890A-ABCA-6521-146341928CEB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3" name="円弧 60 6">
                  <a:extLst>
                    <a:ext uri="{FF2B5EF4-FFF2-40B4-BE49-F238E27FC236}">
                      <a16:creationId xmlns:a16="http://schemas.microsoft.com/office/drawing/2014/main" id="{48BCD993-20AC-8099-3266-981219B36668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4" name="円/楕円 61 6">
                  <a:extLst>
                    <a:ext uri="{FF2B5EF4-FFF2-40B4-BE49-F238E27FC236}">
                      <a16:creationId xmlns:a16="http://schemas.microsoft.com/office/drawing/2014/main" id="{F8E00B25-DC0C-E6CF-4125-8EDCB8A17109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15" name="円弧 62 6">
                  <a:extLst>
                    <a:ext uri="{FF2B5EF4-FFF2-40B4-BE49-F238E27FC236}">
                      <a16:creationId xmlns:a16="http://schemas.microsoft.com/office/drawing/2014/main" id="{3801D57D-5C04-46EB-8F60-88B1B54138B0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grpSp>
            <p:nvGrpSpPr>
              <p:cNvPr id="97" name="グループ化 46">
                <a:extLst>
                  <a:ext uri="{FF2B5EF4-FFF2-40B4-BE49-F238E27FC236}">
                    <a16:creationId xmlns:a16="http://schemas.microsoft.com/office/drawing/2014/main" id="{E49D602E-C811-C4D9-2FF7-AE6D6A84A1D7}"/>
                  </a:ext>
                </a:extLst>
              </p:cNvPr>
              <p:cNvGrpSpPr/>
              <p:nvPr/>
            </p:nvGrpSpPr>
            <p:grpSpPr>
              <a:xfrm rot="17234175">
                <a:off x="11045118" y="3553701"/>
                <a:ext cx="187402" cy="384114"/>
                <a:chOff x="3051033" y="1039364"/>
                <a:chExt cx="371867" cy="905210"/>
              </a:xfrm>
            </p:grpSpPr>
            <p:sp>
              <p:nvSpPr>
                <p:cNvPr id="98" name="円/楕円 54 7">
                  <a:extLst>
                    <a:ext uri="{FF2B5EF4-FFF2-40B4-BE49-F238E27FC236}">
                      <a16:creationId xmlns:a16="http://schemas.microsoft.com/office/drawing/2014/main" id="{6E79F443-F128-238F-4B82-1275400BF368}"/>
                    </a:ext>
                  </a:extLst>
                </p:cNvPr>
                <p:cNvSpPr/>
                <p:nvPr/>
              </p:nvSpPr>
              <p:spPr>
                <a:xfrm rot="5400000">
                  <a:off x="3242943" y="119373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99" name="円弧 55 7">
                  <a:extLst>
                    <a:ext uri="{FF2B5EF4-FFF2-40B4-BE49-F238E27FC236}">
                      <a16:creationId xmlns:a16="http://schemas.microsoft.com/office/drawing/2014/main" id="{97F93804-87F0-344B-4998-2527F2B8A873}"/>
                    </a:ext>
                  </a:extLst>
                </p:cNvPr>
                <p:cNvSpPr/>
                <p:nvPr/>
              </p:nvSpPr>
              <p:spPr>
                <a:xfrm rot="3741566">
                  <a:off x="3077347" y="1018135"/>
                  <a:ext cx="324324" cy="366782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0" name="円弧 56 7">
                  <a:extLst>
                    <a:ext uri="{FF2B5EF4-FFF2-40B4-BE49-F238E27FC236}">
                      <a16:creationId xmlns:a16="http://schemas.microsoft.com/office/drawing/2014/main" id="{76B50FD3-8F0E-29F0-4FBA-1215D4957BAC}"/>
                    </a:ext>
                  </a:extLst>
                </p:cNvPr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1" name="円/楕円 57 7">
                  <a:extLst>
                    <a:ext uri="{FF2B5EF4-FFF2-40B4-BE49-F238E27FC236}">
                      <a16:creationId xmlns:a16="http://schemas.microsoft.com/office/drawing/2014/main" id="{BCA8DBDC-4F52-1DF1-B2D1-8891FC2FFC8D}"/>
                    </a:ext>
                  </a:extLst>
                </p:cNvPr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2" name="円/楕円 58 7">
                  <a:extLst>
                    <a:ext uri="{FF2B5EF4-FFF2-40B4-BE49-F238E27FC236}">
                      <a16:creationId xmlns:a16="http://schemas.microsoft.com/office/drawing/2014/main" id="{A23CFFC5-A377-7660-86F9-F5723981F465}"/>
                    </a:ext>
                  </a:extLst>
                </p:cNvPr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3" name="円弧 59 7">
                  <a:extLst>
                    <a:ext uri="{FF2B5EF4-FFF2-40B4-BE49-F238E27FC236}">
                      <a16:creationId xmlns:a16="http://schemas.microsoft.com/office/drawing/2014/main" id="{EFEF156E-0D1E-3806-76BC-4AC1A733825E}"/>
                    </a:ext>
                  </a:extLst>
                </p:cNvPr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4" name="円弧 60 7">
                  <a:extLst>
                    <a:ext uri="{FF2B5EF4-FFF2-40B4-BE49-F238E27FC236}">
                      <a16:creationId xmlns:a16="http://schemas.microsoft.com/office/drawing/2014/main" id="{372BF222-2A60-D069-C0F4-C6260199FC1F}"/>
                    </a:ext>
                  </a:extLst>
                </p:cNvPr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5" name="円/楕円 61 7">
                  <a:extLst>
                    <a:ext uri="{FF2B5EF4-FFF2-40B4-BE49-F238E27FC236}">
                      <a16:creationId xmlns:a16="http://schemas.microsoft.com/office/drawing/2014/main" id="{B5F13124-F3F0-EEDD-2C48-0EEBE6E7ADA1}"/>
                    </a:ext>
                  </a:extLst>
                </p:cNvPr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6" name="円弧 62 7">
                  <a:extLst>
                    <a:ext uri="{FF2B5EF4-FFF2-40B4-BE49-F238E27FC236}">
                      <a16:creationId xmlns:a16="http://schemas.microsoft.com/office/drawing/2014/main" id="{9BA0FF01-4036-7A85-FA45-E16F4CE7DBC5}"/>
                    </a:ext>
                  </a:extLst>
                </p:cNvPr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</p:grpSp>
      </p:grpSp>
      <p:pic>
        <p:nvPicPr>
          <p:cNvPr id="63" name="Picture 62" descr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\newcommand{\ahat}{\hat a}&#10;\newcommand{\bhat}{\hat b}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,0.6,0.9}{#1}}}&#10;\newcommand{\red}[1]{{\color[rgb]{0.9,0.2,0.6}{#1}}}&#10;\newcommand{\pp}[1]{{\color[rgb]{0.7,0.3,0.9}{#1}}}&#10;\newcommand{\bro}[1]{{\color[rgb]{0.5,0.3,0.3}{#1}}}&#10;\newcommand{\wh}[1]{{\color[rgb]{1,1,1}{#1}}}&#10;&#10;\newcommand{\Ep}{\epsilon}&#10;&#10;\newcommand{\GS}{{\rm GS}}&#10;\newcommand{\inc}{ {\rm inc} }&#10;\newcommand{\out}{ {\rm out} }&#10;\newcommand{\con}{ c_R}&#10;\renewcommand{\Im}{ {\rm Im} }&#10;\renewcommand{\Re}{ {\rm Re} }&#10;\newcommand{\CS}{ {\rm CS} }&#10;%%%%%%%%%%%%%%%%%%%%%%%%%%%%%%%%%%%%%%%%%%%%%%%%%%%%%&#10;&#10;\textwidth 500pt&#10;&#10;&#10;\begin{document}&#10;&#10;\begin{eqnarray}&#10;\psi_{R/L} \to e^{\pm i \theta} \psi_{R/L}&#10;\nn&#10;\end{eqnarray}&#10;&#10;&#10;\end{document}&#10;&#10;" title="IguanaTex Bitmap Display">
            <a:extLst>
              <a:ext uri="{FF2B5EF4-FFF2-40B4-BE49-F238E27FC236}">
                <a16:creationId xmlns:a16="http://schemas.microsoft.com/office/drawing/2014/main" id="{70DBF78B-83B2-41C6-CB83-57B3B86A29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80" y="2043480"/>
            <a:ext cx="2762667" cy="45013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1FA739F-0D82-50A6-C08B-BC5735C1C8FD}"/>
              </a:ext>
            </a:extLst>
          </p:cNvPr>
          <p:cNvSpPr txBox="1"/>
          <p:nvPr/>
        </p:nvSpPr>
        <p:spPr>
          <a:xfrm>
            <a:off x="165442" y="2082245"/>
            <a:ext cx="3879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Chiral symmetry for Dirac fermions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F1248C23-B64C-9678-1A8E-317F1CB6D198}"/>
              </a:ext>
            </a:extLst>
          </p:cNvPr>
          <p:cNvSpPr txBox="1"/>
          <p:nvPr/>
        </p:nvSpPr>
        <p:spPr>
          <a:xfrm>
            <a:off x="166431" y="4261735"/>
            <a:ext cx="3945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Chiral condensate (Order parameter)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pic>
        <p:nvPicPr>
          <p:cNvPr id="1029" name="Picture 1028" descr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\newcommand{\ahat}{\hat a}&#10;\newcommand{\bhat}{\hat b}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,0.6,0.9}{#1}}}&#10;\newcommand{\red}[1]{{\color[rgb]{0.9,0.2,0.6}{#1}}}&#10;\newcommand{\pp}[1]{{\color[rgb]{0.7,0.3,0.9}{#1}}}&#10;\newcommand{\bro}[1]{{\color[rgb]{0.5,0.3,0.3}{#1}}}&#10;\newcommand{\wh}[1]{{\color[rgb]{1,1,1}{#1}}}&#10;&#10;\newcommand{\Ep}{\epsilon}&#10;&#10;\newcommand{\GS}{{\rm GS}}&#10;\newcommand{\inc}{ {\rm inc} }&#10;\newcommand{\out}{ {\rm out} }&#10;\newcommand{\con}{ c_R}&#10;\renewcommand{\Im}{ {\rm Im} }&#10;\renewcommand{\Re}{ {\rm Re} }&#10;\newcommand{\CS}{ {\rm CS} }&#10;%%%%%%%%%%%%%%%%%%%%%%%%%%%%%%%%%%%%%%%%%%%%%%%%%%%%%&#10;&#10;\textwidth 500pt&#10;&#10;&#10;\begin{document}&#10;&#10;\begin{eqnarray}&#10;\lg \bar \psi \psi \rg &#10;\nn&#10;\end{eqnarray}&#10;&#10;&#10;\end{document}&#10;&#10;" title="IguanaTex Bitmap Display">
            <a:extLst>
              <a:ext uri="{FF2B5EF4-FFF2-40B4-BE49-F238E27FC236}">
                <a16:creationId xmlns:a16="http://schemas.microsoft.com/office/drawing/2014/main" id="{C923DC7F-F388-269F-3A00-12D06EEEF5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15" y="4337467"/>
            <a:ext cx="831894" cy="4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2BFDC-4524-870E-8D9E-563DBED24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541B18B7-FAE3-6BBB-B0E0-187AB412101B}"/>
              </a:ext>
            </a:extLst>
          </p:cNvPr>
          <p:cNvSpPr txBox="1"/>
          <p:nvPr/>
        </p:nvSpPr>
        <p:spPr>
          <a:xfrm>
            <a:off x="3025394" y="114323"/>
            <a:ext cx="5734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RG eq. for the QCD Kondo effect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100" name="図 99" descr="\begin{document}&#10;\begin{align*}&#10;G(\Lambda) = \frac{G(\Lambda_0)}&#10;{ 1 + g^2 N_c/(8\pi^2) G(\Lambda_0) \log \Lambda/\Lambda_0 }&#10;\end{align*}&#10;\end{document}">
            <a:extLst>
              <a:ext uri="{FF2B5EF4-FFF2-40B4-BE49-F238E27FC236}">
                <a16:creationId xmlns:a16="http://schemas.microsoft.com/office/drawing/2014/main" id="{DABA149A-2895-5E2C-51CF-210F507BB7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05" y="4002813"/>
            <a:ext cx="4314671" cy="620775"/>
          </a:xfrm>
          <a:prstGeom prst="rect">
            <a:avLst/>
          </a:prstGeom>
        </p:spPr>
      </p:pic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6DE60122-46DE-C3C9-85AB-91DBA2CD3D98}"/>
              </a:ext>
            </a:extLst>
          </p:cNvPr>
          <p:cNvGrpSpPr/>
          <p:nvPr/>
        </p:nvGrpSpPr>
        <p:grpSpPr>
          <a:xfrm>
            <a:off x="5247308" y="1651594"/>
            <a:ext cx="1917316" cy="908202"/>
            <a:chOff x="3841736" y="2818260"/>
            <a:chExt cx="2172207" cy="1028940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BA74BEC6-2320-5B29-8BA5-B18E331BAB34}"/>
                </a:ext>
              </a:extLst>
            </p:cNvPr>
            <p:cNvGrpSpPr/>
            <p:nvPr/>
          </p:nvGrpSpPr>
          <p:grpSpPr>
            <a:xfrm>
              <a:off x="4086446" y="2818260"/>
              <a:ext cx="327115" cy="1013334"/>
              <a:chOff x="3051033" y="1039364"/>
              <a:chExt cx="371867" cy="905210"/>
            </a:xfrm>
          </p:grpSpPr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0641C66A-BD8E-BD23-962D-B8CC0CCA38AA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3" name="円弧 22">
                <a:extLst>
                  <a:ext uri="{FF2B5EF4-FFF2-40B4-BE49-F238E27FC236}">
                    <a16:creationId xmlns:a16="http://schemas.microsoft.com/office/drawing/2014/main" id="{D1F4C358-527D-CED6-D15F-44BAF5A88F86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4" name="円弧 23">
                <a:extLst>
                  <a:ext uri="{FF2B5EF4-FFF2-40B4-BE49-F238E27FC236}">
                    <a16:creationId xmlns:a16="http://schemas.microsoft.com/office/drawing/2014/main" id="{88C914FD-10A8-7F2B-3361-F7E517F6C638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5" name="円/楕円 24">
                <a:extLst>
                  <a:ext uri="{FF2B5EF4-FFF2-40B4-BE49-F238E27FC236}">
                    <a16:creationId xmlns:a16="http://schemas.microsoft.com/office/drawing/2014/main" id="{3CB715AD-43C6-D88A-17FE-C98195E28832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6" name="円/楕円 25">
                <a:extLst>
                  <a:ext uri="{FF2B5EF4-FFF2-40B4-BE49-F238E27FC236}">
                    <a16:creationId xmlns:a16="http://schemas.microsoft.com/office/drawing/2014/main" id="{7F7F25D4-CF78-507F-861A-1491545B7DBB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円弧 26">
                <a:extLst>
                  <a:ext uri="{FF2B5EF4-FFF2-40B4-BE49-F238E27FC236}">
                    <a16:creationId xmlns:a16="http://schemas.microsoft.com/office/drawing/2014/main" id="{7DCB85F0-B717-7037-1914-CD0C072CCB8A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8" name="円弧 27">
                <a:extLst>
                  <a:ext uri="{FF2B5EF4-FFF2-40B4-BE49-F238E27FC236}">
                    <a16:creationId xmlns:a16="http://schemas.microsoft.com/office/drawing/2014/main" id="{2399818C-B738-1DB7-425A-640AD510028B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円/楕円 28">
                <a:extLst>
                  <a:ext uri="{FF2B5EF4-FFF2-40B4-BE49-F238E27FC236}">
                    <a16:creationId xmlns:a16="http://schemas.microsoft.com/office/drawing/2014/main" id="{572794FA-3124-6E6F-90F7-700D5D994EBD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円弧 29">
                <a:extLst>
                  <a:ext uri="{FF2B5EF4-FFF2-40B4-BE49-F238E27FC236}">
                    <a16:creationId xmlns:a16="http://schemas.microsoft.com/office/drawing/2014/main" id="{E78BC37A-9D30-DC57-1BE5-9629D2886734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7E8A7BFA-D497-3C0B-7849-7FB9CF4D8555}"/>
                </a:ext>
              </a:extLst>
            </p:cNvPr>
            <p:cNvCxnSpPr/>
            <p:nvPr/>
          </p:nvCxnSpPr>
          <p:spPr>
            <a:xfrm>
              <a:off x="3841736" y="2875423"/>
              <a:ext cx="21722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93FD47BC-8A7F-20C7-D9B2-DD0482222B3E}"/>
                </a:ext>
              </a:extLst>
            </p:cNvPr>
            <p:cNvGrpSpPr/>
            <p:nvPr/>
          </p:nvGrpSpPr>
          <p:grpSpPr>
            <a:xfrm>
              <a:off x="5229521" y="2818260"/>
              <a:ext cx="327115" cy="1013334"/>
              <a:chOff x="3051033" y="1039364"/>
              <a:chExt cx="371867" cy="905210"/>
            </a:xfrm>
          </p:grpSpPr>
          <p:sp>
            <p:nvSpPr>
              <p:cNvPr id="33" name="円/楕円 32">
                <a:extLst>
                  <a:ext uri="{FF2B5EF4-FFF2-40B4-BE49-F238E27FC236}">
                    <a16:creationId xmlns:a16="http://schemas.microsoft.com/office/drawing/2014/main" id="{A1EEA1BB-6911-ADE1-4038-243807EAA93E}"/>
                  </a:ext>
                </a:extLst>
              </p:cNvPr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33">
                <a:extLst>
                  <a:ext uri="{FF2B5EF4-FFF2-40B4-BE49-F238E27FC236}">
                    <a16:creationId xmlns:a16="http://schemas.microsoft.com/office/drawing/2014/main" id="{38AE8B4E-9DAA-8EBC-DEA2-32937986AEDE}"/>
                  </a:ext>
                </a:extLst>
              </p:cNvPr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弧 34">
                <a:extLst>
                  <a:ext uri="{FF2B5EF4-FFF2-40B4-BE49-F238E27FC236}">
                    <a16:creationId xmlns:a16="http://schemas.microsoft.com/office/drawing/2014/main" id="{7FCC4BB9-5BBE-60CA-84E7-65BFC9D3CB29}"/>
                  </a:ext>
                </a:extLst>
              </p:cNvPr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円/楕円 35">
                <a:extLst>
                  <a:ext uri="{FF2B5EF4-FFF2-40B4-BE49-F238E27FC236}">
                    <a16:creationId xmlns:a16="http://schemas.microsoft.com/office/drawing/2014/main" id="{27357092-D5F6-5A0A-D723-55B646281A9A}"/>
                  </a:ext>
                </a:extLst>
              </p:cNvPr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7" name="円/楕円 36">
                <a:extLst>
                  <a:ext uri="{FF2B5EF4-FFF2-40B4-BE49-F238E27FC236}">
                    <a16:creationId xmlns:a16="http://schemas.microsoft.com/office/drawing/2014/main" id="{572AAC70-6F81-C9AD-A778-1DC87FE71CF2}"/>
                  </a:ext>
                </a:extLst>
              </p:cNvPr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8" name="円弧 37">
                <a:extLst>
                  <a:ext uri="{FF2B5EF4-FFF2-40B4-BE49-F238E27FC236}">
                    <a16:creationId xmlns:a16="http://schemas.microsoft.com/office/drawing/2014/main" id="{490147C0-0D61-C1EC-65AE-B5ECC0F5C9A9}"/>
                  </a:ext>
                </a:extLst>
              </p:cNvPr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9" name="円弧 38">
                <a:extLst>
                  <a:ext uri="{FF2B5EF4-FFF2-40B4-BE49-F238E27FC236}">
                    <a16:creationId xmlns:a16="http://schemas.microsoft.com/office/drawing/2014/main" id="{453CE4C8-816A-3587-BC58-D91B25B61058}"/>
                  </a:ext>
                </a:extLst>
              </p:cNvPr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DB09EC34-C467-DCF7-9D80-EC876C5D9605}"/>
                  </a:ext>
                </a:extLst>
              </p:cNvPr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弧 40">
                <a:extLst>
                  <a:ext uri="{FF2B5EF4-FFF2-40B4-BE49-F238E27FC236}">
                    <a16:creationId xmlns:a16="http://schemas.microsoft.com/office/drawing/2014/main" id="{65E1D959-25A9-73E2-1330-5C0F95E4B644}"/>
                  </a:ext>
                </a:extLst>
              </p:cNvPr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54582C5C-84DF-492A-8826-583063D88104}"/>
                </a:ext>
              </a:extLst>
            </p:cNvPr>
            <p:cNvCxnSpPr/>
            <p:nvPr/>
          </p:nvCxnSpPr>
          <p:spPr>
            <a:xfrm>
              <a:off x="3841736" y="3847200"/>
              <a:ext cx="2172207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B5525924-D1A7-5E52-6A75-F94D3B0E6695}"/>
              </a:ext>
            </a:extLst>
          </p:cNvPr>
          <p:cNvGrpSpPr/>
          <p:nvPr/>
        </p:nvGrpSpPr>
        <p:grpSpPr>
          <a:xfrm>
            <a:off x="7843910" y="1492238"/>
            <a:ext cx="1852491" cy="1176512"/>
            <a:chOff x="6361668" y="1648618"/>
            <a:chExt cx="2098764" cy="1332919"/>
          </a:xfrm>
        </p:grpSpPr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D6B62D45-CDDB-39CE-65D7-E68E074CF4B5}"/>
                </a:ext>
              </a:extLst>
            </p:cNvPr>
            <p:cNvCxnSpPr/>
            <p:nvPr/>
          </p:nvCxnSpPr>
          <p:spPr>
            <a:xfrm>
              <a:off x="6361668" y="1883387"/>
              <a:ext cx="20987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6E087943-F6E5-C942-20A7-61F311BCE2AA}"/>
                </a:ext>
              </a:extLst>
            </p:cNvPr>
            <p:cNvCxnSpPr/>
            <p:nvPr/>
          </p:nvCxnSpPr>
          <p:spPr>
            <a:xfrm>
              <a:off x="6361668" y="2852936"/>
              <a:ext cx="2098764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B5CEDB7C-2357-C142-D69E-5B8FBA7241D9}"/>
                </a:ext>
              </a:extLst>
            </p:cNvPr>
            <p:cNvGrpSpPr/>
            <p:nvPr/>
          </p:nvGrpSpPr>
          <p:grpSpPr>
            <a:xfrm>
              <a:off x="6720056" y="1889339"/>
              <a:ext cx="1203398" cy="1092198"/>
              <a:chOff x="5739351" y="996914"/>
              <a:chExt cx="1568953" cy="1423974"/>
            </a:xfrm>
          </p:grpSpPr>
          <p:sp>
            <p:nvSpPr>
              <p:cNvPr id="56" name="円/楕円 55">
                <a:extLst>
                  <a:ext uri="{FF2B5EF4-FFF2-40B4-BE49-F238E27FC236}">
                    <a16:creationId xmlns:a16="http://schemas.microsoft.com/office/drawing/2014/main" id="{8174A9B5-D1FB-8DC2-06E6-B8B83BF65204}"/>
                  </a:ext>
                </a:extLst>
              </p:cNvPr>
              <p:cNvSpPr/>
              <p:nvPr/>
            </p:nvSpPr>
            <p:spPr>
              <a:xfrm rot="2500660">
                <a:off x="6020170" y="113074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7" name="円弧 56">
                <a:extLst>
                  <a:ext uri="{FF2B5EF4-FFF2-40B4-BE49-F238E27FC236}">
                    <a16:creationId xmlns:a16="http://schemas.microsoft.com/office/drawing/2014/main" id="{D5C00BB9-2927-83C2-928F-5EDA44462570}"/>
                  </a:ext>
                </a:extLst>
              </p:cNvPr>
              <p:cNvSpPr/>
              <p:nvPr/>
            </p:nvSpPr>
            <p:spPr>
              <a:xfrm rot="842226">
                <a:off x="5739351" y="996914"/>
                <a:ext cx="457347" cy="406428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8" name="円弧 57">
                <a:extLst>
                  <a:ext uri="{FF2B5EF4-FFF2-40B4-BE49-F238E27FC236}">
                    <a16:creationId xmlns:a16="http://schemas.microsoft.com/office/drawing/2014/main" id="{902ABF8F-AC89-E097-8862-01C7BD7F716D}"/>
                  </a:ext>
                </a:extLst>
              </p:cNvPr>
              <p:cNvSpPr/>
              <p:nvPr/>
            </p:nvSpPr>
            <p:spPr>
              <a:xfrm rot="842226">
                <a:off x="5919880" y="1155152"/>
                <a:ext cx="442680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9" name="円/楕円 58">
                <a:extLst>
                  <a:ext uri="{FF2B5EF4-FFF2-40B4-BE49-F238E27FC236}">
                    <a16:creationId xmlns:a16="http://schemas.microsoft.com/office/drawing/2014/main" id="{92CB7486-4C1B-1007-BE90-92D6677137A3}"/>
                  </a:ext>
                </a:extLst>
              </p:cNvPr>
              <p:cNvSpPr/>
              <p:nvPr/>
            </p:nvSpPr>
            <p:spPr>
              <a:xfrm rot="2500660">
                <a:off x="6177950" y="1271210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09FF70E3-C97E-8EC0-2656-79C07E2970AF}"/>
                  </a:ext>
                </a:extLst>
              </p:cNvPr>
              <p:cNvSpPr/>
              <p:nvPr/>
            </p:nvSpPr>
            <p:spPr>
              <a:xfrm rot="2500660">
                <a:off x="6344561" y="1425561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1" name="円弧 60">
                <a:extLst>
                  <a:ext uri="{FF2B5EF4-FFF2-40B4-BE49-F238E27FC236}">
                    <a16:creationId xmlns:a16="http://schemas.microsoft.com/office/drawing/2014/main" id="{9B4035B2-5318-BB75-3594-813B73976B25}"/>
                  </a:ext>
                </a:extLst>
              </p:cNvPr>
              <p:cNvSpPr/>
              <p:nvPr/>
            </p:nvSpPr>
            <p:spPr>
              <a:xfrm rot="842226">
                <a:off x="6063743" y="1291732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2" name="円弧 61">
                <a:extLst>
                  <a:ext uri="{FF2B5EF4-FFF2-40B4-BE49-F238E27FC236}">
                    <a16:creationId xmlns:a16="http://schemas.microsoft.com/office/drawing/2014/main" id="{AD875688-67E4-6047-AB07-133D587357EA}"/>
                  </a:ext>
                </a:extLst>
              </p:cNvPr>
              <p:cNvSpPr/>
              <p:nvPr/>
            </p:nvSpPr>
            <p:spPr>
              <a:xfrm rot="842226">
                <a:off x="6231958" y="1440555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3" name="円/楕円 62">
                <a:extLst>
                  <a:ext uri="{FF2B5EF4-FFF2-40B4-BE49-F238E27FC236}">
                    <a16:creationId xmlns:a16="http://schemas.microsoft.com/office/drawing/2014/main" id="{8E874E67-5B16-D5F3-5BE4-1A4DE6CB3F60}"/>
                  </a:ext>
                </a:extLst>
              </p:cNvPr>
              <p:cNvSpPr/>
              <p:nvPr/>
            </p:nvSpPr>
            <p:spPr>
              <a:xfrm rot="2500660">
                <a:off x="6502343" y="1566029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4" name="円弧 63">
                <a:extLst>
                  <a:ext uri="{FF2B5EF4-FFF2-40B4-BE49-F238E27FC236}">
                    <a16:creationId xmlns:a16="http://schemas.microsoft.com/office/drawing/2014/main" id="{4F1D1315-9D85-950C-BF22-D1C430D4445E}"/>
                  </a:ext>
                </a:extLst>
              </p:cNvPr>
              <p:cNvSpPr/>
              <p:nvPr/>
            </p:nvSpPr>
            <p:spPr>
              <a:xfrm rot="842226">
                <a:off x="6381004" y="1579740"/>
                <a:ext cx="426934" cy="342997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5" name="円/楕円 64">
                <a:extLst>
                  <a:ext uri="{FF2B5EF4-FFF2-40B4-BE49-F238E27FC236}">
                    <a16:creationId xmlns:a16="http://schemas.microsoft.com/office/drawing/2014/main" id="{6D817B77-0D7E-3A72-E206-0CAAC747A33B}"/>
                  </a:ext>
                </a:extLst>
              </p:cNvPr>
              <p:cNvSpPr/>
              <p:nvPr/>
            </p:nvSpPr>
            <p:spPr>
              <a:xfrm rot="2500660">
                <a:off x="6644687" y="1704648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6" name="円弧 65">
                <a:extLst>
                  <a:ext uri="{FF2B5EF4-FFF2-40B4-BE49-F238E27FC236}">
                    <a16:creationId xmlns:a16="http://schemas.microsoft.com/office/drawing/2014/main" id="{DCF6B826-59AF-294F-09BD-7E376F022489}"/>
                  </a:ext>
                </a:extLst>
              </p:cNvPr>
              <p:cNvSpPr/>
              <p:nvPr/>
            </p:nvSpPr>
            <p:spPr>
              <a:xfrm rot="842226">
                <a:off x="6544397" y="1729057"/>
                <a:ext cx="442680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7" name="円/楕円 66">
                <a:extLst>
                  <a:ext uri="{FF2B5EF4-FFF2-40B4-BE49-F238E27FC236}">
                    <a16:creationId xmlns:a16="http://schemas.microsoft.com/office/drawing/2014/main" id="{3E7E1EB9-286F-BF40-5376-AD367DFB7903}"/>
                  </a:ext>
                </a:extLst>
              </p:cNvPr>
              <p:cNvSpPr/>
              <p:nvPr/>
            </p:nvSpPr>
            <p:spPr>
              <a:xfrm rot="2500660">
                <a:off x="6802467" y="1845115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8" name="円/楕円 67">
                <a:extLst>
                  <a:ext uri="{FF2B5EF4-FFF2-40B4-BE49-F238E27FC236}">
                    <a16:creationId xmlns:a16="http://schemas.microsoft.com/office/drawing/2014/main" id="{319AF01A-B847-98C2-FF4F-32F10B8C9BE2}"/>
                  </a:ext>
                </a:extLst>
              </p:cNvPr>
              <p:cNvSpPr/>
              <p:nvPr/>
            </p:nvSpPr>
            <p:spPr>
              <a:xfrm rot="2500660">
                <a:off x="6969078" y="1999466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円弧 68">
                <a:extLst>
                  <a:ext uri="{FF2B5EF4-FFF2-40B4-BE49-F238E27FC236}">
                    <a16:creationId xmlns:a16="http://schemas.microsoft.com/office/drawing/2014/main" id="{BB690277-36D2-F846-EFB4-D0F6DB754EA1}"/>
                  </a:ext>
                </a:extLst>
              </p:cNvPr>
              <p:cNvSpPr/>
              <p:nvPr/>
            </p:nvSpPr>
            <p:spPr>
              <a:xfrm rot="842226">
                <a:off x="6688260" y="1865637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0" name="円弧 69">
                <a:extLst>
                  <a:ext uri="{FF2B5EF4-FFF2-40B4-BE49-F238E27FC236}">
                    <a16:creationId xmlns:a16="http://schemas.microsoft.com/office/drawing/2014/main" id="{52575274-D705-8A67-23AF-BDE22555C71D}"/>
                  </a:ext>
                </a:extLst>
              </p:cNvPr>
              <p:cNvSpPr/>
              <p:nvPr/>
            </p:nvSpPr>
            <p:spPr>
              <a:xfrm rot="842226">
                <a:off x="6856475" y="2014460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B41FE62F-BA1C-1A47-14D7-44A5700E455A}"/>
                </a:ext>
              </a:extLst>
            </p:cNvPr>
            <p:cNvGrpSpPr/>
            <p:nvPr/>
          </p:nvGrpSpPr>
          <p:grpSpPr>
            <a:xfrm rot="5838302">
              <a:off x="6758734" y="1704215"/>
              <a:ext cx="1203391" cy="1092198"/>
              <a:chOff x="5891758" y="1161741"/>
              <a:chExt cx="1568946" cy="1423974"/>
            </a:xfrm>
          </p:grpSpPr>
          <p:sp>
            <p:nvSpPr>
              <p:cNvPr id="72" name="円/楕円 71">
                <a:extLst>
                  <a:ext uri="{FF2B5EF4-FFF2-40B4-BE49-F238E27FC236}">
                    <a16:creationId xmlns:a16="http://schemas.microsoft.com/office/drawing/2014/main" id="{B9BE0883-F4A6-ACC9-89DE-4D79610F12CA}"/>
                  </a:ext>
                </a:extLst>
              </p:cNvPr>
              <p:cNvSpPr/>
              <p:nvPr/>
            </p:nvSpPr>
            <p:spPr>
              <a:xfrm rot="2500660">
                <a:off x="6172575" y="1295569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円弧 72">
                <a:extLst>
                  <a:ext uri="{FF2B5EF4-FFF2-40B4-BE49-F238E27FC236}">
                    <a16:creationId xmlns:a16="http://schemas.microsoft.com/office/drawing/2014/main" id="{43304ACB-BFF6-00CE-683A-9920F54414EE}"/>
                  </a:ext>
                </a:extLst>
              </p:cNvPr>
              <p:cNvSpPr/>
              <p:nvPr/>
            </p:nvSpPr>
            <p:spPr>
              <a:xfrm rot="842226">
                <a:off x="5891758" y="1161741"/>
                <a:ext cx="457347" cy="406428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4" name="円弧 73">
                <a:extLst>
                  <a:ext uri="{FF2B5EF4-FFF2-40B4-BE49-F238E27FC236}">
                    <a16:creationId xmlns:a16="http://schemas.microsoft.com/office/drawing/2014/main" id="{03C4DE3D-5BD6-8E65-B001-90F51199D771}"/>
                  </a:ext>
                </a:extLst>
              </p:cNvPr>
              <p:cNvSpPr/>
              <p:nvPr/>
            </p:nvSpPr>
            <p:spPr>
              <a:xfrm rot="842226">
                <a:off x="6072287" y="1319978"/>
                <a:ext cx="442681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5" name="円/楕円 74">
                <a:extLst>
                  <a:ext uri="{FF2B5EF4-FFF2-40B4-BE49-F238E27FC236}">
                    <a16:creationId xmlns:a16="http://schemas.microsoft.com/office/drawing/2014/main" id="{CF56D190-2DC8-A998-D37D-9B31513BD1D1}"/>
                  </a:ext>
                </a:extLst>
              </p:cNvPr>
              <p:cNvSpPr/>
              <p:nvPr/>
            </p:nvSpPr>
            <p:spPr>
              <a:xfrm rot="2500660">
                <a:off x="6330358" y="1436036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/楕円 75">
                <a:extLst>
                  <a:ext uri="{FF2B5EF4-FFF2-40B4-BE49-F238E27FC236}">
                    <a16:creationId xmlns:a16="http://schemas.microsoft.com/office/drawing/2014/main" id="{22F30902-D071-031A-CA04-D41D84359409}"/>
                  </a:ext>
                </a:extLst>
              </p:cNvPr>
              <p:cNvSpPr/>
              <p:nvPr/>
            </p:nvSpPr>
            <p:spPr>
              <a:xfrm rot="2500660">
                <a:off x="6496970" y="1590387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7" name="円弧 76">
                <a:extLst>
                  <a:ext uri="{FF2B5EF4-FFF2-40B4-BE49-F238E27FC236}">
                    <a16:creationId xmlns:a16="http://schemas.microsoft.com/office/drawing/2014/main" id="{3116B36E-9285-DC4D-D803-A6EC1F9A5307}"/>
                  </a:ext>
                </a:extLst>
              </p:cNvPr>
              <p:cNvSpPr/>
              <p:nvPr/>
            </p:nvSpPr>
            <p:spPr>
              <a:xfrm rot="842226">
                <a:off x="6216154" y="1456557"/>
                <a:ext cx="457348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8" name="円弧 77">
                <a:extLst>
                  <a:ext uri="{FF2B5EF4-FFF2-40B4-BE49-F238E27FC236}">
                    <a16:creationId xmlns:a16="http://schemas.microsoft.com/office/drawing/2014/main" id="{98DAEA58-5650-A0AA-C03A-F410D107B335}"/>
                  </a:ext>
                </a:extLst>
              </p:cNvPr>
              <p:cNvSpPr/>
              <p:nvPr/>
            </p:nvSpPr>
            <p:spPr>
              <a:xfrm rot="842226">
                <a:off x="6384366" y="1605380"/>
                <a:ext cx="451830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9" name="円/楕円 78">
                <a:extLst>
                  <a:ext uri="{FF2B5EF4-FFF2-40B4-BE49-F238E27FC236}">
                    <a16:creationId xmlns:a16="http://schemas.microsoft.com/office/drawing/2014/main" id="{13D75328-F320-4E14-9A61-97FEBC30C983}"/>
                  </a:ext>
                </a:extLst>
              </p:cNvPr>
              <p:cNvSpPr/>
              <p:nvPr/>
            </p:nvSpPr>
            <p:spPr>
              <a:xfrm rot="2500660">
                <a:off x="6654752" y="173085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0" name="円弧 79">
                <a:extLst>
                  <a:ext uri="{FF2B5EF4-FFF2-40B4-BE49-F238E27FC236}">
                    <a16:creationId xmlns:a16="http://schemas.microsoft.com/office/drawing/2014/main" id="{ED2A4117-8BC7-3007-4F55-06B6489AD41D}"/>
                  </a:ext>
                </a:extLst>
              </p:cNvPr>
              <p:cNvSpPr/>
              <p:nvPr/>
            </p:nvSpPr>
            <p:spPr>
              <a:xfrm rot="842226">
                <a:off x="6533411" y="1744564"/>
                <a:ext cx="426934" cy="342997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1" name="円/楕円 80">
                <a:extLst>
                  <a:ext uri="{FF2B5EF4-FFF2-40B4-BE49-F238E27FC236}">
                    <a16:creationId xmlns:a16="http://schemas.microsoft.com/office/drawing/2014/main" id="{E50D1D8A-E3F4-DBB3-66EA-EC7CF4799592}"/>
                  </a:ext>
                </a:extLst>
              </p:cNvPr>
              <p:cNvSpPr/>
              <p:nvPr/>
            </p:nvSpPr>
            <p:spPr>
              <a:xfrm rot="2500660">
                <a:off x="6797094" y="186947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2" name="円弧 81">
                <a:extLst>
                  <a:ext uri="{FF2B5EF4-FFF2-40B4-BE49-F238E27FC236}">
                    <a16:creationId xmlns:a16="http://schemas.microsoft.com/office/drawing/2014/main" id="{A0AF4034-73E7-66B3-9E1B-D863352155B7}"/>
                  </a:ext>
                </a:extLst>
              </p:cNvPr>
              <p:cNvSpPr/>
              <p:nvPr/>
            </p:nvSpPr>
            <p:spPr>
              <a:xfrm rot="842226">
                <a:off x="6696800" y="1893883"/>
                <a:ext cx="442681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3" name="円/楕円 82">
                <a:extLst>
                  <a:ext uri="{FF2B5EF4-FFF2-40B4-BE49-F238E27FC236}">
                    <a16:creationId xmlns:a16="http://schemas.microsoft.com/office/drawing/2014/main" id="{5E819B26-C976-976A-0D8A-FEC8C07A11A9}"/>
                  </a:ext>
                </a:extLst>
              </p:cNvPr>
              <p:cNvSpPr/>
              <p:nvPr/>
            </p:nvSpPr>
            <p:spPr>
              <a:xfrm rot="2500660">
                <a:off x="6954871" y="200994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4" name="円/楕円 83">
                <a:extLst>
                  <a:ext uri="{FF2B5EF4-FFF2-40B4-BE49-F238E27FC236}">
                    <a16:creationId xmlns:a16="http://schemas.microsoft.com/office/drawing/2014/main" id="{4E25C648-DE2B-A162-68B3-F4854DA382AC}"/>
                  </a:ext>
                </a:extLst>
              </p:cNvPr>
              <p:cNvSpPr/>
              <p:nvPr/>
            </p:nvSpPr>
            <p:spPr>
              <a:xfrm rot="2500660">
                <a:off x="7121483" y="216429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5" name="円弧 84">
                <a:extLst>
                  <a:ext uri="{FF2B5EF4-FFF2-40B4-BE49-F238E27FC236}">
                    <a16:creationId xmlns:a16="http://schemas.microsoft.com/office/drawing/2014/main" id="{BFD7D3DB-3413-898A-A7C9-BB19FB6BA868}"/>
                  </a:ext>
                </a:extLst>
              </p:cNvPr>
              <p:cNvSpPr/>
              <p:nvPr/>
            </p:nvSpPr>
            <p:spPr>
              <a:xfrm rot="842226">
                <a:off x="6840661" y="2030464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6" name="円弧 85">
                <a:extLst>
                  <a:ext uri="{FF2B5EF4-FFF2-40B4-BE49-F238E27FC236}">
                    <a16:creationId xmlns:a16="http://schemas.microsoft.com/office/drawing/2014/main" id="{ED6795D2-AAE3-E4C4-BC2C-B9876959E43A}"/>
                  </a:ext>
                </a:extLst>
              </p:cNvPr>
              <p:cNvSpPr/>
              <p:nvPr/>
            </p:nvSpPr>
            <p:spPr>
              <a:xfrm rot="842226">
                <a:off x="7008875" y="2179287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AB5E8F9-0475-1076-F0F1-430F60D5BE75}"/>
              </a:ext>
            </a:extLst>
          </p:cNvPr>
          <p:cNvGrpSpPr/>
          <p:nvPr/>
        </p:nvGrpSpPr>
        <p:grpSpPr>
          <a:xfrm>
            <a:off x="5864696" y="1800730"/>
            <a:ext cx="663352" cy="692166"/>
            <a:chOff x="4340696" y="1800730"/>
            <a:chExt cx="663352" cy="692166"/>
          </a:xfrm>
        </p:grpSpPr>
        <p:grpSp>
          <p:nvGrpSpPr>
            <p:cNvPr id="172" name="グループ化 171">
              <a:extLst>
                <a:ext uri="{FF2B5EF4-FFF2-40B4-BE49-F238E27FC236}">
                  <a16:creationId xmlns:a16="http://schemas.microsoft.com/office/drawing/2014/main" id="{5447B88D-93DA-E959-007E-34284A67EF1C}"/>
                </a:ext>
              </a:extLst>
            </p:cNvPr>
            <p:cNvGrpSpPr/>
            <p:nvPr/>
          </p:nvGrpSpPr>
          <p:grpSpPr>
            <a:xfrm rot="10800000">
              <a:off x="4340696" y="1800730"/>
              <a:ext cx="663352" cy="692166"/>
              <a:chOff x="5224862" y="3697553"/>
              <a:chExt cx="636624" cy="664277"/>
            </a:xfrm>
          </p:grpSpPr>
          <p:sp>
            <p:nvSpPr>
              <p:cNvPr id="142" name="円/楕円 141">
                <a:extLst>
                  <a:ext uri="{FF2B5EF4-FFF2-40B4-BE49-F238E27FC236}">
                    <a16:creationId xmlns:a16="http://schemas.microsoft.com/office/drawing/2014/main" id="{8CF9A407-3AD7-09C8-CE38-D138085486F9}"/>
                  </a:ext>
                </a:extLst>
              </p:cNvPr>
              <p:cNvSpPr/>
              <p:nvPr/>
            </p:nvSpPr>
            <p:spPr>
              <a:xfrm>
                <a:off x="5224862" y="3725206"/>
                <a:ext cx="636624" cy="6366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43" name="正方形/長方形 142">
                <a:extLst>
                  <a:ext uri="{FF2B5EF4-FFF2-40B4-BE49-F238E27FC236}">
                    <a16:creationId xmlns:a16="http://schemas.microsoft.com/office/drawing/2014/main" id="{9AD549F9-E080-6D30-B7B1-D02120E6B38E}"/>
                  </a:ext>
                </a:extLst>
              </p:cNvPr>
              <p:cNvSpPr/>
              <p:nvPr/>
            </p:nvSpPr>
            <p:spPr>
              <a:xfrm>
                <a:off x="5452703" y="3697553"/>
                <a:ext cx="256534" cy="1487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45" name="直線矢印コネクタ 144">
                <a:extLst>
                  <a:ext uri="{FF2B5EF4-FFF2-40B4-BE49-F238E27FC236}">
                    <a16:creationId xmlns:a16="http://schemas.microsoft.com/office/drawing/2014/main" id="{BF424502-8598-7BAD-5EA3-587CA8069393}"/>
                  </a:ext>
                </a:extLst>
              </p:cNvPr>
              <p:cNvCxnSpPr/>
              <p:nvPr/>
            </p:nvCxnSpPr>
            <p:spPr>
              <a:xfrm flipH="1" flipV="1">
                <a:off x="5656910" y="3717222"/>
                <a:ext cx="72008" cy="7200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4" name="図 173" descr="\begin{document}&#10;\begin{align*}&#10;{\red p}&#10;\end{align*}&#10;\end{document}">
              <a:extLst>
                <a:ext uri="{FF2B5EF4-FFF2-40B4-BE49-F238E27FC236}">
                  <a16:creationId xmlns:a16="http://schemas.microsoft.com/office/drawing/2014/main" id="{F3D7517A-419C-8DAF-2639-69AE1314C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916832"/>
              <a:ext cx="184815" cy="230162"/>
            </a:xfrm>
            <a:prstGeom prst="rect">
              <a:avLst/>
            </a:prstGeom>
          </p:spPr>
        </p:pic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399B5D49-2D47-1826-CFED-3772605FF511}"/>
              </a:ext>
            </a:extLst>
          </p:cNvPr>
          <p:cNvGrpSpPr/>
          <p:nvPr/>
        </p:nvGrpSpPr>
        <p:grpSpPr>
          <a:xfrm>
            <a:off x="2319645" y="728402"/>
            <a:ext cx="1592936" cy="954513"/>
            <a:chOff x="125422" y="2153377"/>
            <a:chExt cx="1804703" cy="1081407"/>
          </a:xfrm>
        </p:grpSpPr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ABA21C6B-0B8D-461B-2BD3-EE74034E2A96}"/>
                </a:ext>
              </a:extLst>
            </p:cNvPr>
            <p:cNvCxnSpPr/>
            <p:nvPr/>
          </p:nvCxnSpPr>
          <p:spPr>
            <a:xfrm>
              <a:off x="1186746" y="2868287"/>
              <a:ext cx="743379" cy="350796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1F1A954D-BC56-FAF6-7252-D2F1CDE69EB1}"/>
                </a:ext>
              </a:extLst>
            </p:cNvPr>
            <p:cNvCxnSpPr/>
            <p:nvPr/>
          </p:nvCxnSpPr>
          <p:spPr>
            <a:xfrm flipV="1">
              <a:off x="125422" y="2828986"/>
              <a:ext cx="764776" cy="405798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A9BF6AA3-F07C-7590-9C0B-DA27392545A8}"/>
                </a:ext>
              </a:extLst>
            </p:cNvPr>
            <p:cNvCxnSpPr/>
            <p:nvPr/>
          </p:nvCxnSpPr>
          <p:spPr>
            <a:xfrm>
              <a:off x="125422" y="2153377"/>
              <a:ext cx="789555" cy="3547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65B56AF4-ACC6-49EA-17A6-F7B988C37502}"/>
                </a:ext>
              </a:extLst>
            </p:cNvPr>
            <p:cNvCxnSpPr/>
            <p:nvPr/>
          </p:nvCxnSpPr>
          <p:spPr>
            <a:xfrm flipV="1">
              <a:off x="1132508" y="2207809"/>
              <a:ext cx="703188" cy="2653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BAC8AA9D-594C-9185-18C1-FA76D8AB3F87}"/>
                </a:ext>
              </a:extLst>
            </p:cNvPr>
            <p:cNvSpPr/>
            <p:nvPr/>
          </p:nvSpPr>
          <p:spPr>
            <a:xfrm>
              <a:off x="663850" y="2343459"/>
              <a:ext cx="720080" cy="7200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78991E68-C736-AB34-BB28-FFEEE54EFC96}"/>
              </a:ext>
            </a:extLst>
          </p:cNvPr>
          <p:cNvSpPr txBox="1"/>
          <p:nvPr/>
        </p:nvSpPr>
        <p:spPr>
          <a:xfrm>
            <a:off x="2768529" y="18801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=</a:t>
            </a:r>
            <a:endParaRPr lang="ja-JP" altLang="en-US" sz="3200" dirty="0"/>
          </a:p>
        </p:txBody>
      </p:sp>
      <p:sp>
        <p:nvSpPr>
          <p:cNvPr id="152" name="テキスト ボックス 151">
            <a:extLst>
              <a:ext uri="{FF2B5EF4-FFF2-40B4-BE49-F238E27FC236}">
                <a16:creationId xmlns:a16="http://schemas.microsoft.com/office/drawing/2014/main" id="{1F4F86B7-9A07-70AC-8736-461B395DCBE5}"/>
              </a:ext>
            </a:extLst>
          </p:cNvPr>
          <p:cNvSpPr txBox="1"/>
          <p:nvPr/>
        </p:nvSpPr>
        <p:spPr>
          <a:xfrm>
            <a:off x="4738841" y="193603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+</a:t>
            </a:r>
            <a:endParaRPr lang="ja-JP" altLang="en-US" sz="3200" dirty="0"/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C1F205BE-B0CF-7561-8707-BAA6FB84B006}"/>
              </a:ext>
            </a:extLst>
          </p:cNvPr>
          <p:cNvSpPr txBox="1"/>
          <p:nvPr/>
        </p:nvSpPr>
        <p:spPr>
          <a:xfrm>
            <a:off x="7363702" y="1902794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+</a:t>
            </a:r>
            <a:endParaRPr lang="ja-JP" altLang="en-US" sz="2400" dirty="0"/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69D29324-6F39-A650-5C5D-D43162DB50A1}"/>
              </a:ext>
            </a:extLst>
          </p:cNvPr>
          <p:cNvSpPr/>
          <p:nvPr/>
        </p:nvSpPr>
        <p:spPr>
          <a:xfrm>
            <a:off x="2723150" y="1066294"/>
            <a:ext cx="939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G(Λ-</a:t>
            </a:r>
            <a:r>
              <a:rPr lang="en-US" altLang="ja-JP" sz="1600" dirty="0" err="1"/>
              <a:t>dΛ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grpSp>
        <p:nvGrpSpPr>
          <p:cNvPr id="157" name="グループ化 156">
            <a:extLst>
              <a:ext uri="{FF2B5EF4-FFF2-40B4-BE49-F238E27FC236}">
                <a16:creationId xmlns:a16="http://schemas.microsoft.com/office/drawing/2014/main" id="{2A32CE63-A890-E98B-2440-002CFEADB5E6}"/>
              </a:ext>
            </a:extLst>
          </p:cNvPr>
          <p:cNvGrpSpPr/>
          <p:nvPr/>
        </p:nvGrpSpPr>
        <p:grpSpPr>
          <a:xfrm>
            <a:off x="3149879" y="1688358"/>
            <a:ext cx="1592936" cy="954513"/>
            <a:chOff x="125422" y="2153377"/>
            <a:chExt cx="1804703" cy="1081407"/>
          </a:xfrm>
        </p:grpSpPr>
        <p:cxnSp>
          <p:nvCxnSpPr>
            <p:cNvPr id="158" name="直線コネクタ 157">
              <a:extLst>
                <a:ext uri="{FF2B5EF4-FFF2-40B4-BE49-F238E27FC236}">
                  <a16:creationId xmlns:a16="http://schemas.microsoft.com/office/drawing/2014/main" id="{671B4D2C-D9A4-B671-5556-4DCF6A96D115}"/>
                </a:ext>
              </a:extLst>
            </p:cNvPr>
            <p:cNvCxnSpPr/>
            <p:nvPr/>
          </p:nvCxnSpPr>
          <p:spPr>
            <a:xfrm>
              <a:off x="1186746" y="2868287"/>
              <a:ext cx="743379" cy="350796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>
              <a:extLst>
                <a:ext uri="{FF2B5EF4-FFF2-40B4-BE49-F238E27FC236}">
                  <a16:creationId xmlns:a16="http://schemas.microsoft.com/office/drawing/2014/main" id="{9222049F-1C1B-A752-A798-3499DCC5CFC6}"/>
                </a:ext>
              </a:extLst>
            </p:cNvPr>
            <p:cNvCxnSpPr/>
            <p:nvPr/>
          </p:nvCxnSpPr>
          <p:spPr>
            <a:xfrm flipV="1">
              <a:off x="125422" y="2828986"/>
              <a:ext cx="764776" cy="405798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>
              <a:extLst>
                <a:ext uri="{FF2B5EF4-FFF2-40B4-BE49-F238E27FC236}">
                  <a16:creationId xmlns:a16="http://schemas.microsoft.com/office/drawing/2014/main" id="{720422DC-1907-1610-73C8-5EC1027E818C}"/>
                </a:ext>
              </a:extLst>
            </p:cNvPr>
            <p:cNvCxnSpPr/>
            <p:nvPr/>
          </p:nvCxnSpPr>
          <p:spPr>
            <a:xfrm>
              <a:off x="125422" y="2153377"/>
              <a:ext cx="789555" cy="3547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>
              <a:extLst>
                <a:ext uri="{FF2B5EF4-FFF2-40B4-BE49-F238E27FC236}">
                  <a16:creationId xmlns:a16="http://schemas.microsoft.com/office/drawing/2014/main" id="{369E39FE-EC2D-8D7F-7CC9-E0CB57A221E3}"/>
                </a:ext>
              </a:extLst>
            </p:cNvPr>
            <p:cNvCxnSpPr/>
            <p:nvPr/>
          </p:nvCxnSpPr>
          <p:spPr>
            <a:xfrm flipV="1">
              <a:off x="1132508" y="2207809"/>
              <a:ext cx="703188" cy="2653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円/楕円 179">
              <a:extLst>
                <a:ext uri="{FF2B5EF4-FFF2-40B4-BE49-F238E27FC236}">
                  <a16:creationId xmlns:a16="http://schemas.microsoft.com/office/drawing/2014/main" id="{6661E7EA-1EA4-FC7D-3C5F-B4D2A33B1C96}"/>
                </a:ext>
              </a:extLst>
            </p:cNvPr>
            <p:cNvSpPr/>
            <p:nvPr/>
          </p:nvSpPr>
          <p:spPr>
            <a:xfrm>
              <a:off x="663850" y="2343459"/>
              <a:ext cx="720080" cy="7200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81" name="正方形/長方形 180">
            <a:extLst>
              <a:ext uri="{FF2B5EF4-FFF2-40B4-BE49-F238E27FC236}">
                <a16:creationId xmlns:a16="http://schemas.microsoft.com/office/drawing/2014/main" id="{474894C0-C218-7EB9-915D-4F2691F921B8}"/>
              </a:ext>
            </a:extLst>
          </p:cNvPr>
          <p:cNvSpPr/>
          <p:nvPr/>
        </p:nvSpPr>
        <p:spPr>
          <a:xfrm>
            <a:off x="3658348" y="199908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G(Λ)</a:t>
            </a:r>
            <a:endParaRPr lang="ja-JP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ABF3D6-D89E-CC39-DC28-E0747B8F63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91" y="2780929"/>
            <a:ext cx="3632534" cy="585893"/>
          </a:xfrm>
          <a:prstGeom prst="rect">
            <a:avLst/>
          </a:prstGeom>
        </p:spPr>
      </p:pic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9DDB81D7-3396-FDB3-3D28-9E678F2D649A}"/>
              </a:ext>
            </a:extLst>
          </p:cNvPr>
          <p:cNvSpPr txBox="1"/>
          <p:nvPr/>
        </p:nvSpPr>
        <p:spPr>
          <a:xfrm>
            <a:off x="1735158" y="2924944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B0F0"/>
                </a:solidFill>
              </a:rPr>
              <a:t>RG equation</a:t>
            </a:r>
            <a:endParaRPr lang="ja-JP" altLang="en-US" sz="2800" dirty="0">
              <a:solidFill>
                <a:srgbClr val="00B0F0"/>
              </a:solidFill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DF020DC3-9FA4-B1C5-5067-494B897067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15" y="3522425"/>
            <a:ext cx="3784941" cy="635021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B015CAA-E9B1-608D-0E50-B6F49DFD62A3}"/>
              </a:ext>
            </a:extLst>
          </p:cNvPr>
          <p:cNvGrpSpPr/>
          <p:nvPr/>
        </p:nvGrpSpPr>
        <p:grpSpPr>
          <a:xfrm>
            <a:off x="1703512" y="2348881"/>
            <a:ext cx="10153128" cy="4434317"/>
            <a:chOff x="179512" y="2348880"/>
            <a:chExt cx="10153128" cy="44343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E585E40-7B52-2DE5-C17C-DA0BB22642A2}"/>
                </a:ext>
              </a:extLst>
            </p:cNvPr>
            <p:cNvGrpSpPr/>
            <p:nvPr/>
          </p:nvGrpSpPr>
          <p:grpSpPr>
            <a:xfrm>
              <a:off x="3484375" y="2348880"/>
              <a:ext cx="6848265" cy="4434317"/>
              <a:chOff x="3484375" y="2738056"/>
              <a:chExt cx="6848265" cy="4434317"/>
            </a:xfrm>
          </p:grpSpPr>
          <p:sp>
            <p:nvSpPr>
              <p:cNvPr id="175" name="円弧 174">
                <a:extLst>
                  <a:ext uri="{FF2B5EF4-FFF2-40B4-BE49-F238E27FC236}">
                    <a16:creationId xmlns:a16="http://schemas.microsoft.com/office/drawing/2014/main" id="{BB075AAB-002F-5941-F2DA-49429078A657}"/>
                  </a:ext>
                </a:extLst>
              </p:cNvPr>
              <p:cNvSpPr/>
              <p:nvPr/>
            </p:nvSpPr>
            <p:spPr>
              <a:xfrm>
                <a:off x="5708984" y="2738056"/>
                <a:ext cx="4623656" cy="2878373"/>
              </a:xfrm>
              <a:prstGeom prst="arc">
                <a:avLst>
                  <a:gd name="adj1" fmla="val 5331789"/>
                  <a:gd name="adj2" fmla="val 10732624"/>
                </a:avLst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95875628-4212-3186-4052-867F6D81E0EA}"/>
                  </a:ext>
                </a:extLst>
              </p:cNvPr>
              <p:cNvSpPr/>
              <p:nvPr/>
            </p:nvSpPr>
            <p:spPr>
              <a:xfrm>
                <a:off x="4934533" y="4279458"/>
                <a:ext cx="619230" cy="1727598"/>
              </a:xfrm>
              <a:prstGeom prst="rect">
                <a:avLst/>
              </a:prstGeom>
              <a:solidFill>
                <a:srgbClr val="F36139">
                  <a:alpha val="5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9" name="テキスト ボックス 158">
                <a:extLst>
                  <a:ext uri="{FF2B5EF4-FFF2-40B4-BE49-F238E27FC236}">
                    <a16:creationId xmlns:a16="http://schemas.microsoft.com/office/drawing/2014/main" id="{80E6060F-061E-2AB0-E71F-BB9F858023EC}"/>
                  </a:ext>
                </a:extLst>
              </p:cNvPr>
              <p:cNvSpPr txBox="1"/>
              <p:nvPr/>
            </p:nvSpPr>
            <p:spPr>
              <a:xfrm>
                <a:off x="4067944" y="5956957"/>
                <a:ext cx="16333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/>
                  <a:t>Λ = 0</a:t>
                </a:r>
              </a:p>
              <a:p>
                <a:pPr algn="ctr"/>
                <a:r>
                  <a:rPr lang="en-US" altLang="ja-JP" sz="2000" spc="-150" dirty="0"/>
                  <a:t>(Fermi energy)</a:t>
                </a:r>
                <a:endParaRPr lang="ja-JP" altLang="en-US" sz="2000" spc="-150" dirty="0"/>
              </a:p>
            </p:txBody>
          </p:sp>
          <p:cxnSp>
            <p:nvCxnSpPr>
              <p:cNvPr id="160" name="直線コネクタ 159">
                <a:extLst>
                  <a:ext uri="{FF2B5EF4-FFF2-40B4-BE49-F238E27FC236}">
                    <a16:creationId xmlns:a16="http://schemas.microsoft.com/office/drawing/2014/main" id="{6B3F43D2-4EDE-A074-1221-487E73B2F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67990" y="6068332"/>
                <a:ext cx="291011" cy="256373"/>
              </a:xfrm>
              <a:prstGeom prst="line">
                <a:avLst/>
              </a:prstGeom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>
                <a:extLst>
                  <a:ext uri="{FF2B5EF4-FFF2-40B4-BE49-F238E27FC236}">
                    <a16:creationId xmlns:a16="http://schemas.microsoft.com/office/drawing/2014/main" id="{BF209CFA-21E9-64C5-E2B8-B490E8292AC2}"/>
                  </a:ext>
                </a:extLst>
              </p:cNvPr>
              <p:cNvCxnSpPr/>
              <p:nvPr/>
            </p:nvCxnSpPr>
            <p:spPr>
              <a:xfrm>
                <a:off x="4928389" y="5987993"/>
                <a:ext cx="3631161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>
                <a:extLst>
                  <a:ext uri="{FF2B5EF4-FFF2-40B4-BE49-F238E27FC236}">
                    <a16:creationId xmlns:a16="http://schemas.microsoft.com/office/drawing/2014/main" id="{A54CEA79-CB89-F222-95F6-C372FF15387C}"/>
                  </a:ext>
                </a:extLst>
              </p:cNvPr>
              <p:cNvCxnSpPr/>
              <p:nvPr/>
            </p:nvCxnSpPr>
            <p:spPr>
              <a:xfrm rot="5400000" flipH="1" flipV="1">
                <a:off x="3986336" y="5031418"/>
                <a:ext cx="1884971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コネクタ 162">
                <a:extLst>
                  <a:ext uri="{FF2B5EF4-FFF2-40B4-BE49-F238E27FC236}">
                    <a16:creationId xmlns:a16="http://schemas.microsoft.com/office/drawing/2014/main" id="{22A20D83-9B21-1A30-3CD1-139ED8C6D45B}"/>
                  </a:ext>
                </a:extLst>
              </p:cNvPr>
              <p:cNvCxnSpPr/>
              <p:nvPr/>
            </p:nvCxnSpPr>
            <p:spPr>
              <a:xfrm rot="5400000" flipH="1" flipV="1">
                <a:off x="5504586" y="5989381"/>
                <a:ext cx="143215" cy="864"/>
              </a:xfrm>
              <a:prstGeom prst="line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>
                <a:extLst>
                  <a:ext uri="{FF2B5EF4-FFF2-40B4-BE49-F238E27FC236}">
                    <a16:creationId xmlns:a16="http://schemas.microsoft.com/office/drawing/2014/main" id="{2C81272D-EE95-9373-3DD7-99B564CADEE3}"/>
                  </a:ext>
                </a:extLst>
              </p:cNvPr>
              <p:cNvCxnSpPr/>
              <p:nvPr/>
            </p:nvCxnSpPr>
            <p:spPr>
              <a:xfrm rot="5400000" flipH="1" flipV="1">
                <a:off x="7922749" y="5985832"/>
                <a:ext cx="143215" cy="864"/>
              </a:xfrm>
              <a:prstGeom prst="line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A4EF8FB8-E5E0-1B3E-328C-71AA3EC25C66}"/>
                  </a:ext>
                </a:extLst>
              </p:cNvPr>
              <p:cNvSpPr txBox="1"/>
              <p:nvPr/>
            </p:nvSpPr>
            <p:spPr>
              <a:xfrm>
                <a:off x="8487542" y="5863040"/>
                <a:ext cx="260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/>
                  <a:t>Λ</a:t>
                </a:r>
              </a:p>
            </p:txBody>
          </p:sp>
          <p:sp>
            <p:nvSpPr>
              <p:cNvPr id="166" name="円弧 165">
                <a:extLst>
                  <a:ext uri="{FF2B5EF4-FFF2-40B4-BE49-F238E27FC236}">
                    <a16:creationId xmlns:a16="http://schemas.microsoft.com/office/drawing/2014/main" id="{4377CACC-754C-8DB8-4513-F5EB41EF65C6}"/>
                  </a:ext>
                </a:extLst>
              </p:cNvPr>
              <p:cNvSpPr/>
              <p:nvPr/>
            </p:nvSpPr>
            <p:spPr>
              <a:xfrm rot="12040363" flipH="1">
                <a:off x="5970221" y="4281677"/>
                <a:ext cx="2090253" cy="1011318"/>
              </a:xfrm>
              <a:prstGeom prst="arc">
                <a:avLst>
                  <a:gd name="adj1" fmla="val 11824793"/>
                  <a:gd name="adj2" fmla="val 14555219"/>
                </a:avLst>
              </a:prstGeom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 w="lg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67" name="直線コネクタ 166">
                <a:extLst>
                  <a:ext uri="{FF2B5EF4-FFF2-40B4-BE49-F238E27FC236}">
                    <a16:creationId xmlns:a16="http://schemas.microsoft.com/office/drawing/2014/main" id="{501BB3D4-6F4D-018D-6EB3-8FF0B0F9D3FA}"/>
                  </a:ext>
                </a:extLst>
              </p:cNvPr>
              <p:cNvCxnSpPr/>
              <p:nvPr/>
            </p:nvCxnSpPr>
            <p:spPr>
              <a:xfrm rot="5400000" flipH="1" flipV="1">
                <a:off x="4668217" y="5081312"/>
                <a:ext cx="1814226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6F443EBE-7AA7-29EC-8AA3-38A4815EABA7}"/>
                  </a:ext>
                </a:extLst>
              </p:cNvPr>
              <p:cNvSpPr txBox="1"/>
              <p:nvPr/>
            </p:nvSpPr>
            <p:spPr>
              <a:xfrm>
                <a:off x="5652120" y="6381328"/>
                <a:ext cx="2894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F0"/>
                    </a:solidFill>
                  </a:rPr>
                  <a:t>“Kondo scale” (Landau pole)</a:t>
                </a:r>
                <a:endParaRPr lang="ja-JP" altLang="en-US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5B9FBD39-3236-B323-7B75-C923455A4DE4}"/>
                  </a:ext>
                </a:extLst>
              </p:cNvPr>
              <p:cNvSpPr txBox="1"/>
              <p:nvPr/>
            </p:nvSpPr>
            <p:spPr>
              <a:xfrm>
                <a:off x="4813600" y="3825226"/>
                <a:ext cx="2501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Effective coupling: G(Λ)</a:t>
                </a:r>
                <a:endParaRPr lang="ja-JP" altLang="en-US" dirty="0"/>
              </a:p>
            </p:txBody>
          </p:sp>
          <p:sp>
            <p:nvSpPr>
              <p:cNvPr id="183" name="テキスト ボックス 182">
                <a:extLst>
                  <a:ext uri="{FF2B5EF4-FFF2-40B4-BE49-F238E27FC236}">
                    <a16:creationId xmlns:a16="http://schemas.microsoft.com/office/drawing/2014/main" id="{53701959-7498-9302-5F7F-FC255E52201C}"/>
                  </a:ext>
                </a:extLst>
              </p:cNvPr>
              <p:cNvSpPr txBox="1"/>
              <p:nvPr/>
            </p:nvSpPr>
            <p:spPr>
              <a:xfrm>
                <a:off x="3484375" y="6772263"/>
                <a:ext cx="57236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solidFill>
                      <a:srgbClr val="FF0000"/>
                    </a:solidFill>
                  </a:rPr>
                  <a:t>Resistivity is enhanced in the strong-coupling regime.</a:t>
                </a:r>
                <a:endParaRPr lang="ja-JP" alt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2B968E-822C-4ADB-8986-2EB69EB88ED4}"/>
                  </a:ext>
                </a:extLst>
              </p:cNvPr>
              <p:cNvSpPr txBox="1"/>
              <p:nvPr/>
            </p:nvSpPr>
            <p:spPr>
              <a:xfrm>
                <a:off x="7747956" y="6151072"/>
                <a:ext cx="1720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Energy scale</a:t>
                </a:r>
                <a:endParaRPr lang="ja-JP" altLang="en-US" dirty="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142C7EB-619B-9CE7-81D2-6A24722A39DE}"/>
                </a:ext>
              </a:extLst>
            </p:cNvPr>
            <p:cNvGrpSpPr/>
            <p:nvPr/>
          </p:nvGrpSpPr>
          <p:grpSpPr>
            <a:xfrm>
              <a:off x="179512" y="4365104"/>
              <a:ext cx="4436409" cy="2143295"/>
              <a:chOff x="179512" y="4219347"/>
              <a:chExt cx="4436409" cy="2143295"/>
            </a:xfrm>
          </p:grpSpPr>
          <p:sp>
            <p:nvSpPr>
              <p:cNvPr id="182" name="テキスト ボックス 181">
                <a:extLst>
                  <a:ext uri="{FF2B5EF4-FFF2-40B4-BE49-F238E27FC236}">
                    <a16:creationId xmlns:a16="http://schemas.microsoft.com/office/drawing/2014/main" id="{B6F30777-2553-8892-C4A8-E2A9E2C06135}"/>
                  </a:ext>
                </a:extLst>
              </p:cNvPr>
              <p:cNvSpPr txBox="1"/>
              <p:nvPr/>
            </p:nvSpPr>
            <p:spPr>
              <a:xfrm>
                <a:off x="179512" y="4219347"/>
                <a:ext cx="37245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B0F0"/>
                    </a:solidFill>
                  </a:rPr>
                  <a:t>Landau pole in </a:t>
                </a:r>
              </a:p>
              <a:p>
                <a:r>
                  <a:rPr lang="en-US" altLang="ja-JP" sz="2400" dirty="0">
                    <a:solidFill>
                      <a:srgbClr val="00B0F0"/>
                    </a:solidFill>
                  </a:rPr>
                  <a:t>the asymptotic-free solution</a:t>
                </a:r>
                <a:endParaRPr lang="ja-JP" altLang="en-US" sz="2400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AB1ECBA-CDB0-A787-ECE9-AB5A048A553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73" y="5083443"/>
                <a:ext cx="3046599" cy="6840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288BF84-B3FF-D235-E607-BDAA44C2E23F}"/>
                  </a:ext>
                </a:extLst>
              </p:cNvPr>
              <p:cNvSpPr txBox="1"/>
              <p:nvPr/>
            </p:nvSpPr>
            <p:spPr>
              <a:xfrm>
                <a:off x="179512" y="5716311"/>
                <a:ext cx="44364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50"/>
                    </a:solidFill>
                  </a:rPr>
                  <a:t>Depends on the interactions. </a:t>
                </a:r>
              </a:p>
              <a:p>
                <a:r>
                  <a:rPr lang="en-US" altLang="ja-JP" dirty="0">
                    <a:solidFill>
                      <a:srgbClr val="00B050"/>
                    </a:solidFill>
                  </a:rPr>
                  <a:t>(Debye screening mass for A</a:t>
                </a:r>
                <a:r>
                  <a:rPr lang="en-US" altLang="ja-JP" baseline="30000" dirty="0">
                    <a:solidFill>
                      <a:srgbClr val="00B050"/>
                    </a:solidFill>
                  </a:rPr>
                  <a:t>0 </a:t>
                </a:r>
                <a:r>
                  <a:rPr lang="en-US" altLang="ja-JP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 g</a:t>
                </a:r>
                <a:r>
                  <a:rPr lang="en-US" altLang="ja-JP" baseline="300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2 </a:t>
                </a:r>
                <a:r>
                  <a:rPr lang="en-US" altLang="ja-JP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dep.)</a:t>
                </a:r>
                <a:endParaRPr lang="ja-JP" altLang="en-US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6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43F3BC-1309-11A9-AEAE-2193B18011FE}"/>
              </a:ext>
            </a:extLst>
          </p:cNvPr>
          <p:cNvSpPr txBox="1"/>
          <p:nvPr/>
        </p:nvSpPr>
        <p:spPr>
          <a:xfrm>
            <a:off x="2495600" y="205483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Recent developments in the QCD Kondo effect</a:t>
            </a:r>
            <a:endParaRPr lang="ja-JP" alt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DA405-331A-74BD-6C38-147FC2EE23A8}"/>
              </a:ext>
            </a:extLst>
          </p:cNvPr>
          <p:cNvSpPr txBox="1"/>
          <p:nvPr/>
        </p:nvSpPr>
        <p:spPr>
          <a:xfrm>
            <a:off x="1055440" y="4077072"/>
            <a:ext cx="106667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Consequences and more exotic effects: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The Kondo effect in the 2SC phase, KH, Huang, Pisarski (2019)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The Kondo effect induced by the chirality imbalance, </a:t>
            </a:r>
            <a:r>
              <a:rPr lang="en-US" altLang="ja-JP" sz="2000" dirty="0" err="1"/>
              <a:t>Suenaga</a:t>
            </a:r>
            <a:r>
              <a:rPr lang="en-US" altLang="ja-JP" sz="2000" dirty="0"/>
              <a:t>, Suzuki, Araki, </a:t>
            </a:r>
            <a:r>
              <a:rPr lang="en-US" altLang="ja-JP" sz="2000" dirty="0" err="1"/>
              <a:t>Yasui</a:t>
            </a:r>
            <a:r>
              <a:rPr lang="en-US" altLang="ja-JP" sz="2000" dirty="0"/>
              <a:t> (2020)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Catalysis of the chiral separation effect, </a:t>
            </a:r>
            <a:r>
              <a:rPr lang="en-US" altLang="ja-JP" sz="2000" dirty="0" err="1"/>
              <a:t>Suenaga</a:t>
            </a:r>
            <a:r>
              <a:rPr lang="en-US" altLang="ja-JP" sz="2000" dirty="0"/>
              <a:t>, Araki, Suzuki, </a:t>
            </a:r>
            <a:r>
              <a:rPr lang="en-US" altLang="ja-JP" sz="2000" dirty="0" err="1"/>
              <a:t>Yasui</a:t>
            </a:r>
            <a:r>
              <a:rPr lang="en-US" altLang="ja-JP" sz="2000" dirty="0"/>
              <a:t> (2021) </a:t>
            </a:r>
          </a:p>
          <a:p>
            <a:r>
              <a:rPr lang="en-US" altLang="ja-JP" sz="2000" dirty="0"/>
              <a:t>      Cf. Two-color lattice study, Talk by </a:t>
            </a:r>
            <a:r>
              <a:rPr lang="en-US" altLang="ja-JP" sz="2000" dirty="0" err="1"/>
              <a:t>Buividovich</a:t>
            </a:r>
            <a:r>
              <a:rPr lang="en-US" altLang="ja-JP" sz="2000" dirty="0"/>
              <a:t> in </a:t>
            </a:r>
            <a:r>
              <a:rPr lang="en-US" altLang="ja-JP" sz="2000" dirty="0">
                <a:hlinkClick r:id="rId2"/>
              </a:rPr>
              <a:t>“Hard Problems of Hadron Physics (2021).</a:t>
            </a:r>
            <a:r>
              <a:rPr lang="en-US" altLang="ja-JP" sz="2000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2000" dirty="0"/>
              <a:t>HQ Spin polarization, Suenaga, Araki, Suzuki, </a:t>
            </a:r>
            <a:r>
              <a:rPr lang="en-US" altLang="ja-JP" sz="2000" dirty="0" err="1"/>
              <a:t>Yasui</a:t>
            </a:r>
            <a:r>
              <a:rPr lang="en-US" altLang="ja-JP" sz="2000" dirty="0"/>
              <a:t> (2022)</a:t>
            </a:r>
          </a:p>
          <a:p>
            <a:r>
              <a:rPr lang="en-US" altLang="ja-JP" sz="2000" dirty="0"/>
              <a:t>      …. </a:t>
            </a:r>
            <a:endParaRPr lang="ja-JP" alt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04245-12FB-7497-03F6-58CF9CB7FE36}"/>
              </a:ext>
            </a:extLst>
          </p:cNvPr>
          <p:cNvSpPr txBox="1"/>
          <p:nvPr/>
        </p:nvSpPr>
        <p:spPr>
          <a:xfrm>
            <a:off x="1064458" y="1916832"/>
            <a:ext cx="9802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u="sng" dirty="0"/>
              <a:t>Renormalization-group analysis</a:t>
            </a:r>
            <a:r>
              <a:rPr lang="en-US" altLang="ja-JP" sz="2400" dirty="0"/>
              <a:t>, KH, Itakura, Ozaki, </a:t>
            </a:r>
            <a:r>
              <a:rPr lang="en-US" altLang="ja-JP" sz="2400" dirty="0" err="1"/>
              <a:t>Yasui</a:t>
            </a:r>
            <a:r>
              <a:rPr lang="en-US" altLang="ja-JP" sz="2400" dirty="0"/>
              <a:t> (2015)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/>
              <a:t>Higher-loop effects on the fixed-point, Kanazawa, Uchino, (2016)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/>
              <a:t>Phase diagram from </a:t>
            </a:r>
            <a:r>
              <a:rPr lang="en-US" altLang="ja-JP" sz="2400" u="sng" dirty="0"/>
              <a:t>mean-field analysis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Yasui</a:t>
            </a:r>
            <a:r>
              <a:rPr lang="en-US" altLang="ja-JP" sz="2400" dirty="0"/>
              <a:t>, Suzuki, Itakura (2016)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>
                <a:solidFill>
                  <a:srgbClr val="1D1C1D"/>
                </a:solidFill>
                <a:latin typeface="Slack-Lato"/>
              </a:rPr>
              <a:t>Mapping to CFT near the fixed-point, Kimura, Ozaki (2017)</a:t>
            </a:r>
            <a:endParaRPr lang="en-US" altLang="ja-JP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49B2D1-55D9-112E-95C0-4D0E85925FBB}"/>
              </a:ext>
            </a:extLst>
          </p:cNvPr>
          <p:cNvSpPr txBox="1"/>
          <p:nvPr/>
        </p:nvSpPr>
        <p:spPr>
          <a:xfrm>
            <a:off x="1693923" y="11775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8F45C7"/>
                </a:solidFill>
              </a:rPr>
              <a:t>Finite density</a:t>
            </a:r>
            <a:endParaRPr lang="ja-JP" altLang="en-US" sz="2800" dirty="0">
              <a:solidFill>
                <a:srgbClr val="8F45C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EADD5-E60C-A2B0-ABDB-826EEEA34999}"/>
              </a:ext>
            </a:extLst>
          </p:cNvPr>
          <p:cNvSpPr txBox="1"/>
          <p:nvPr/>
        </p:nvSpPr>
        <p:spPr>
          <a:xfrm>
            <a:off x="12576720" y="3573016"/>
            <a:ext cx="279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Conformal Field Theory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35680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98E5C3-0970-3182-9358-086F96B4BF7A}"/>
              </a:ext>
            </a:extLst>
          </p:cNvPr>
          <p:cNvSpPr txBox="1"/>
          <p:nvPr/>
        </p:nvSpPr>
        <p:spPr>
          <a:xfrm>
            <a:off x="3166932" y="1702871"/>
            <a:ext cx="28039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(color) Superconductivity</a:t>
            </a:r>
          </a:p>
          <a:p>
            <a:endParaRPr lang="en-US" altLang="ja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A5B0F-7BE3-BD03-71AA-9395A7030773}"/>
              </a:ext>
            </a:extLst>
          </p:cNvPr>
          <p:cNvSpPr txBox="1"/>
          <p:nvPr/>
        </p:nvSpPr>
        <p:spPr>
          <a:xfrm>
            <a:off x="6449630" y="1702872"/>
            <a:ext cx="4254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Magnetic catalysis of chiral condensate</a:t>
            </a:r>
          </a:p>
          <a:p>
            <a:endParaRPr lang="en-US" altLang="ja-JP" dirty="0"/>
          </a:p>
          <a:p>
            <a:r>
              <a:rPr lang="en-US" altLang="ja-JP" dirty="0" err="1"/>
              <a:t>Gusynin</a:t>
            </a:r>
            <a:r>
              <a:rPr lang="en-US" altLang="ja-JP" dirty="0"/>
              <a:t>, </a:t>
            </a:r>
            <a:r>
              <a:rPr lang="en-US" altLang="ja-JP" dirty="0" err="1"/>
              <a:t>Miransky</a:t>
            </a:r>
            <a:r>
              <a:rPr lang="en-US" altLang="ja-JP" dirty="0"/>
              <a:t>, Shovkovy (1995)</a:t>
            </a:r>
            <a:endParaRPr lang="ja-JP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7F2E1-0FDD-937E-FCDD-150AE9663850}"/>
              </a:ext>
            </a:extLst>
          </p:cNvPr>
          <p:cNvSpPr txBox="1"/>
          <p:nvPr/>
        </p:nvSpPr>
        <p:spPr>
          <a:xfrm>
            <a:off x="3166931" y="3420031"/>
            <a:ext cx="3249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QCD Kondo effect</a:t>
            </a:r>
          </a:p>
          <a:p>
            <a:endParaRPr lang="en-US" altLang="ja-JP" dirty="0"/>
          </a:p>
          <a:p>
            <a:r>
              <a:rPr lang="en-US" altLang="ja-JP" dirty="0"/>
              <a:t>KH, Itakura, Ozaki, </a:t>
            </a:r>
            <a:r>
              <a:rPr lang="en-US" altLang="ja-JP" dirty="0" err="1"/>
              <a:t>Yasui</a:t>
            </a:r>
            <a:r>
              <a:rPr lang="en-US" altLang="ja-JP" dirty="0"/>
              <a:t> (2015)</a:t>
            </a:r>
            <a:endParaRPr lang="ja-JP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D222D-2624-1145-6496-D41AD01EE98F}"/>
              </a:ext>
            </a:extLst>
          </p:cNvPr>
          <p:cNvSpPr txBox="1"/>
          <p:nvPr/>
        </p:nvSpPr>
        <p:spPr>
          <a:xfrm>
            <a:off x="6449629" y="3420031"/>
            <a:ext cx="37930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Magnetically induced Kondo effect</a:t>
            </a:r>
          </a:p>
          <a:p>
            <a:endParaRPr lang="en-US" altLang="ja-JP" dirty="0"/>
          </a:p>
          <a:p>
            <a:r>
              <a:rPr lang="en-US" altLang="ja-JP" dirty="0"/>
              <a:t>Ozaki, Itakura, </a:t>
            </a:r>
            <a:r>
              <a:rPr lang="en-US" altLang="ja-JP" dirty="0" err="1"/>
              <a:t>Kuramoto</a:t>
            </a:r>
            <a:r>
              <a:rPr lang="en-US" altLang="ja-JP" dirty="0"/>
              <a:t> (2015)</a:t>
            </a:r>
            <a:endParaRPr lang="ja-JP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BACD9-3AC3-8A73-4668-222DF332B823}"/>
              </a:ext>
            </a:extLst>
          </p:cNvPr>
          <p:cNvSpPr txBox="1"/>
          <p:nvPr/>
        </p:nvSpPr>
        <p:spPr>
          <a:xfrm>
            <a:off x="2351584" y="5673442"/>
            <a:ext cx="5544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/>
              <a:t>RG analysis, Ozaki, Itakura, </a:t>
            </a:r>
            <a:r>
              <a:rPr lang="en-US" altLang="ja-JP" sz="2000" dirty="0" err="1"/>
              <a:t>Kuramoto</a:t>
            </a:r>
            <a:r>
              <a:rPr lang="en-US" altLang="ja-JP" sz="2000" dirty="0"/>
              <a:t> (2015)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sz="2000" dirty="0"/>
              <a:t>Mapping to CFT, Kimura, Ozaki (2019)</a:t>
            </a:r>
            <a:endParaRPr lang="ja-JP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7ABEC-6022-1D3C-A1C5-8CC539F66DA9}"/>
              </a:ext>
            </a:extLst>
          </p:cNvPr>
          <p:cNvSpPr txBox="1"/>
          <p:nvPr/>
        </p:nvSpPr>
        <p:spPr>
          <a:xfrm>
            <a:off x="1909946" y="5164675"/>
            <a:ext cx="5266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Kondo effect in magnetic fields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60E46-F635-F23F-FAF1-1BDD2C8BE3C8}"/>
              </a:ext>
            </a:extLst>
          </p:cNvPr>
          <p:cNvSpPr txBox="1"/>
          <p:nvPr/>
        </p:nvSpPr>
        <p:spPr>
          <a:xfrm>
            <a:off x="3594527" y="908721"/>
            <a:ext cx="1861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8989"/>
                </a:solidFill>
              </a:rPr>
              <a:t>Finite density</a:t>
            </a:r>
            <a:endParaRPr lang="ja-JP" altLang="en-US" sz="2400" dirty="0">
              <a:solidFill>
                <a:srgbClr val="FF898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12BE17-51B4-9658-845B-DBFAC38B52EC}"/>
              </a:ext>
            </a:extLst>
          </p:cNvPr>
          <p:cNvSpPr txBox="1"/>
          <p:nvPr/>
        </p:nvSpPr>
        <p:spPr>
          <a:xfrm>
            <a:off x="6877224" y="908721"/>
            <a:ext cx="238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In magnetic fields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F32F29-DD67-EAA9-41C6-91F0A352D703}"/>
              </a:ext>
            </a:extLst>
          </p:cNvPr>
          <p:cNvCxnSpPr/>
          <p:nvPr/>
        </p:nvCxnSpPr>
        <p:spPr>
          <a:xfrm>
            <a:off x="6312024" y="1411357"/>
            <a:ext cx="0" cy="2962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B0011A-5656-0351-8A5C-8C2E7C593D72}"/>
              </a:ext>
            </a:extLst>
          </p:cNvPr>
          <p:cNvCxnSpPr/>
          <p:nvPr/>
        </p:nvCxnSpPr>
        <p:spPr>
          <a:xfrm flipV="1">
            <a:off x="5807968" y="4815439"/>
            <a:ext cx="576064" cy="27699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8EF18D6-EBCA-ADB7-1DAB-B4DEAC29659A}"/>
              </a:ext>
            </a:extLst>
          </p:cNvPr>
          <p:cNvSpPr txBox="1"/>
          <p:nvPr/>
        </p:nvSpPr>
        <p:spPr>
          <a:xfrm>
            <a:off x="6426721" y="5164674"/>
            <a:ext cx="327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New even in cond. matt. physics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660A8F-4CAF-693F-98DC-4B260F04879C}"/>
              </a:ext>
            </a:extLst>
          </p:cNvPr>
          <p:cNvCxnSpPr>
            <a:cxnSpLocks/>
          </p:cNvCxnSpPr>
          <p:nvPr/>
        </p:nvCxnSpPr>
        <p:spPr>
          <a:xfrm>
            <a:off x="1742721" y="3098279"/>
            <a:ext cx="8464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88DE354-B9E9-8FEB-B376-57FBA5288A46}"/>
              </a:ext>
            </a:extLst>
          </p:cNvPr>
          <p:cNvSpPr txBox="1"/>
          <p:nvPr/>
        </p:nvSpPr>
        <p:spPr>
          <a:xfrm>
            <a:off x="1618767" y="189103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Light fermions</a:t>
            </a:r>
            <a:endParaRPr lang="ja-JP" altLang="en-US" dirty="0">
              <a:solidFill>
                <a:srgbClr val="00B0F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6BF069-9AE7-34F8-AA1B-9110EADCF18D}"/>
              </a:ext>
            </a:extLst>
          </p:cNvPr>
          <p:cNvSpPr txBox="1"/>
          <p:nvPr/>
        </p:nvSpPr>
        <p:spPr>
          <a:xfrm>
            <a:off x="1727060" y="374402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Impurity</a:t>
            </a:r>
            <a:endParaRPr lang="ja-JP" altLang="en-US" dirty="0">
              <a:solidFill>
                <a:srgbClr val="00B0F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A2BC0A-1316-1E0D-7017-676AC3C411E1}"/>
              </a:ext>
            </a:extLst>
          </p:cNvPr>
          <p:cNvCxnSpPr/>
          <p:nvPr/>
        </p:nvCxnSpPr>
        <p:spPr>
          <a:xfrm>
            <a:off x="3093882" y="1411357"/>
            <a:ext cx="0" cy="29627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0FAD47-7DF4-F8EF-E2A0-5F4EE876C2D3}"/>
              </a:ext>
            </a:extLst>
          </p:cNvPr>
          <p:cNvGrpSpPr/>
          <p:nvPr/>
        </p:nvGrpSpPr>
        <p:grpSpPr>
          <a:xfrm>
            <a:off x="13236624" y="1433911"/>
            <a:ext cx="6264695" cy="890444"/>
            <a:chOff x="1835696" y="130796"/>
            <a:chExt cx="6264695" cy="8904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521777-7171-AC4D-6A6D-3A16EEAF8686}"/>
                </a:ext>
              </a:extLst>
            </p:cNvPr>
            <p:cNvSpPr txBox="1"/>
            <p:nvPr/>
          </p:nvSpPr>
          <p:spPr>
            <a:xfrm>
              <a:off x="1835696" y="130796"/>
              <a:ext cx="62646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rgbClr val="00B0F0"/>
                  </a:solidFill>
                </a:rPr>
                <a:t>RG flows driven by the log corrections</a:t>
              </a:r>
              <a:endParaRPr lang="ja-JP" alt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1ACC38-3494-CD2B-330F-BC728C7799A4}"/>
                </a:ext>
              </a:extLst>
            </p:cNvPr>
            <p:cNvSpPr txBox="1"/>
            <p:nvPr/>
          </p:nvSpPr>
          <p:spPr>
            <a:xfrm>
              <a:off x="1835696" y="651908"/>
              <a:ext cx="58002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à"/>
              </a:pPr>
              <a:r>
                <a:rPr lang="en-US" altLang="ja-JP" dirty="0">
                  <a:solidFill>
                    <a:srgbClr val="00B0F0"/>
                  </a:solidFill>
                  <a:sym typeface="Wingdings" panose="05000000000000000000" pitchFamily="2" charset="2"/>
                </a:rPr>
                <a:t>Strong coupling regime in IR  Bound states</a:t>
              </a:r>
              <a:endParaRPr lang="ja-JP" alt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067473-E1C0-5667-E04C-04ED1300D5D8}"/>
              </a:ext>
            </a:extLst>
          </p:cNvPr>
          <p:cNvSpPr txBox="1"/>
          <p:nvPr/>
        </p:nvSpPr>
        <p:spPr>
          <a:xfrm>
            <a:off x="3287688" y="2356157"/>
            <a:ext cx="3960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BCS (1957), </a:t>
            </a:r>
          </a:p>
          <a:p>
            <a:r>
              <a:rPr lang="en-US" altLang="ja-JP" dirty="0"/>
              <a:t>Shanker, </a:t>
            </a:r>
            <a:r>
              <a:rPr lang="en-US" altLang="ja-JP" dirty="0" err="1"/>
              <a:t>Polchinski</a:t>
            </a:r>
            <a:r>
              <a:rPr lang="en-US" altLang="ja-JP" dirty="0"/>
              <a:t> (1992)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B8926E-3299-C2FE-32B8-C86CE44050F4}"/>
              </a:ext>
            </a:extLst>
          </p:cNvPr>
          <p:cNvSpPr/>
          <p:nvPr/>
        </p:nvSpPr>
        <p:spPr>
          <a:xfrm>
            <a:off x="6456041" y="908721"/>
            <a:ext cx="4133083" cy="3722933"/>
          </a:xfrm>
          <a:prstGeom prst="rect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7114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DB6B5-3F10-FB66-B9BF-322C41828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858C8C-C377-D4C8-D4F5-846FCE80CE8E}"/>
              </a:ext>
            </a:extLst>
          </p:cNvPr>
          <p:cNvSpPr txBox="1"/>
          <p:nvPr/>
        </p:nvSpPr>
        <p:spPr>
          <a:xfrm flipH="1">
            <a:off x="2423592" y="2060848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/>
              <a:t>Competition btw chiral symmetry breaking and the Kondo effect</a:t>
            </a:r>
            <a:endParaRPr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75393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B5BFCA6-E385-C5A8-F2AF-F01BD1EDF619}"/>
              </a:ext>
            </a:extLst>
          </p:cNvPr>
          <p:cNvSpPr txBox="1"/>
          <p:nvPr/>
        </p:nvSpPr>
        <p:spPr>
          <a:xfrm>
            <a:off x="2562211" y="248257"/>
            <a:ext cx="664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Magnetic catalysis vs Magnetic Kondo effect</a:t>
            </a:r>
            <a:endParaRPr lang="ja-JP" alt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91DDB-E848-CEBA-7366-7C9841622C77}"/>
              </a:ext>
            </a:extLst>
          </p:cNvPr>
          <p:cNvGrpSpPr/>
          <p:nvPr/>
        </p:nvGrpSpPr>
        <p:grpSpPr>
          <a:xfrm>
            <a:off x="1306658" y="1983539"/>
            <a:ext cx="8990392" cy="735138"/>
            <a:chOff x="1591718" y="1350662"/>
            <a:chExt cx="8990392" cy="7351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9DD7E41-DD7C-C4AD-A972-80A2C04DB2A7}"/>
                    </a:ext>
                  </a:extLst>
                </p:cNvPr>
                <p:cNvSpPr txBox="1"/>
                <p:nvPr/>
              </p:nvSpPr>
              <p:spPr>
                <a:xfrm>
                  <a:off x="6910889" y="1363935"/>
                  <a:ext cx="3671221" cy="7085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b="1" dirty="0">
                      <a:solidFill>
                        <a:srgbClr val="00B050"/>
                      </a:solidFill>
                    </a:rPr>
                    <a:t>The Kondo effect: </a:t>
                  </a:r>
                </a:p>
                <a:p>
                  <a:r>
                    <a:rPr lang="en-US" altLang="ja-JP" sz="2000" b="1" dirty="0">
                      <a:solidFill>
                        <a:srgbClr val="00B050"/>
                      </a:solidFill>
                    </a:rPr>
                    <a:t>Inevitable formation of </a:t>
                  </a:r>
                  <a14:m>
                    <m:oMath xmlns:m="http://schemas.openxmlformats.org/officeDocument/2006/math">
                      <m:r>
                        <a:rPr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𝑸</m:t>
                          </m:r>
                        </m:e>
                      </m:acc>
                      <m:r>
                        <a:rPr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sz="2000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&gt;.</m:t>
                      </m:r>
                    </m:oMath>
                  </a14:m>
                  <a:endParaRPr lang="ja-JP" altLang="en-US" sz="20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9DD7E41-DD7C-C4AD-A972-80A2C04DB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0889" y="1363935"/>
                  <a:ext cx="3671221" cy="708592"/>
                </a:xfrm>
                <a:prstGeom prst="rect">
                  <a:avLst/>
                </a:prstGeom>
                <a:blipFill>
                  <a:blip r:embed="rId2"/>
                  <a:stretch>
                    <a:fillRect l="-1827" t="-5172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64F8A56-3541-7289-E15A-C77684A8A4F3}"/>
                    </a:ext>
                  </a:extLst>
                </p:cNvPr>
                <p:cNvSpPr txBox="1"/>
                <p:nvPr/>
              </p:nvSpPr>
              <p:spPr>
                <a:xfrm>
                  <a:off x="1591718" y="1350662"/>
                  <a:ext cx="3865050" cy="7351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b="1" dirty="0">
                      <a:solidFill>
                        <a:srgbClr val="FFC000"/>
                      </a:solidFill>
                    </a:rPr>
                    <a:t>Magnetic catalysis: </a:t>
                  </a:r>
                </a:p>
                <a:p>
                  <a:r>
                    <a:rPr lang="en-US" altLang="ja-JP" sz="2000" b="1" dirty="0">
                      <a:solidFill>
                        <a:srgbClr val="FFC000"/>
                      </a:solidFill>
                    </a:rPr>
                    <a:t>Inevitable formation of </a:t>
                  </a:r>
                  <a14:m>
                    <m:oMath xmlns:m="http://schemas.openxmlformats.org/officeDocument/2006/math">
                      <m:r>
                        <a:rPr lang="en-US" altLang="ja-JP" sz="20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̅"/>
                          <m:ctrlPr>
                            <a:rPr lang="en-US" altLang="ja-JP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altLang="ja-JP" sz="20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sz="20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&gt;.</m:t>
                      </m:r>
                    </m:oMath>
                  </a14:m>
                  <a:endParaRPr lang="ja-JP" altLang="en-US" sz="2000" b="1" dirty="0">
                    <a:solidFill>
                      <a:srgbClr val="FFC000"/>
                    </a:solidFill>
                  </a:endParaRPr>
                </a:p>
              </p:txBody>
            </p:sp>
          </mc:Choice>
          <mc:Fallback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64F8A56-3541-7289-E15A-C77684A8A4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718" y="1350662"/>
                  <a:ext cx="3865050" cy="735138"/>
                </a:xfrm>
                <a:prstGeom prst="rect">
                  <a:avLst/>
                </a:prstGeom>
                <a:blipFill>
                  <a:blip r:embed="rId3"/>
                  <a:stretch>
                    <a:fillRect l="-1577" t="-4132" b="-99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Arrow: Left-Right 104">
              <a:extLst>
                <a:ext uri="{FF2B5EF4-FFF2-40B4-BE49-F238E27FC236}">
                  <a16:creationId xmlns:a16="http://schemas.microsoft.com/office/drawing/2014/main" id="{3B44E0AE-9539-92AA-776A-4AFD325E20CC}"/>
                </a:ext>
              </a:extLst>
            </p:cNvPr>
            <p:cNvSpPr/>
            <p:nvPr/>
          </p:nvSpPr>
          <p:spPr>
            <a:xfrm>
              <a:off x="5572818" y="1501436"/>
              <a:ext cx="1027239" cy="433590"/>
            </a:xfrm>
            <a:prstGeom prst="leftRightArrow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06E2DB-DAF3-FC7D-E5D8-290734A087DF}"/>
              </a:ext>
            </a:extLst>
          </p:cNvPr>
          <p:cNvGrpSpPr/>
          <p:nvPr/>
        </p:nvGrpSpPr>
        <p:grpSpPr>
          <a:xfrm>
            <a:off x="2946557" y="3091038"/>
            <a:ext cx="5540529" cy="2789791"/>
            <a:chOff x="3423169" y="2511893"/>
            <a:chExt cx="4909603" cy="2472105"/>
          </a:xfrm>
        </p:grpSpPr>
        <p:sp>
          <p:nvSpPr>
            <p:cNvPr id="110" name="円/楕円 16">
              <a:extLst>
                <a:ext uri="{FF2B5EF4-FFF2-40B4-BE49-F238E27FC236}">
                  <a16:creationId xmlns:a16="http://schemas.microsoft.com/office/drawing/2014/main" id="{0DA5750F-DA30-90C9-9834-112DB200A082}"/>
                </a:ext>
              </a:extLst>
            </p:cNvPr>
            <p:cNvSpPr/>
            <p:nvPr/>
          </p:nvSpPr>
          <p:spPr>
            <a:xfrm>
              <a:off x="5757710" y="3422452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1" name="円/楕円 17">
              <a:extLst>
                <a:ext uri="{FF2B5EF4-FFF2-40B4-BE49-F238E27FC236}">
                  <a16:creationId xmlns:a16="http://schemas.microsoft.com/office/drawing/2014/main" id="{FFDF1FC5-2B9B-8EF4-D98D-1B36CE0B7C31}"/>
                </a:ext>
              </a:extLst>
            </p:cNvPr>
            <p:cNvSpPr/>
            <p:nvPr/>
          </p:nvSpPr>
          <p:spPr>
            <a:xfrm>
              <a:off x="4081044" y="3376489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2" name="円/楕円 18">
              <a:extLst>
                <a:ext uri="{FF2B5EF4-FFF2-40B4-BE49-F238E27FC236}">
                  <a16:creationId xmlns:a16="http://schemas.microsoft.com/office/drawing/2014/main" id="{77DF8974-D384-9C74-A951-5022642909DC}"/>
                </a:ext>
              </a:extLst>
            </p:cNvPr>
            <p:cNvSpPr/>
            <p:nvPr/>
          </p:nvSpPr>
          <p:spPr>
            <a:xfrm>
              <a:off x="4829260" y="429122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3" name="円/楕円 19">
              <a:extLst>
                <a:ext uri="{FF2B5EF4-FFF2-40B4-BE49-F238E27FC236}">
                  <a16:creationId xmlns:a16="http://schemas.microsoft.com/office/drawing/2014/main" id="{F4EFB8C6-897A-1FCB-BFAA-CA63ECF544C6}"/>
                </a:ext>
              </a:extLst>
            </p:cNvPr>
            <p:cNvSpPr/>
            <p:nvPr/>
          </p:nvSpPr>
          <p:spPr>
            <a:xfrm>
              <a:off x="4957766" y="3193433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4" name="円/楕円 20">
              <a:extLst>
                <a:ext uri="{FF2B5EF4-FFF2-40B4-BE49-F238E27FC236}">
                  <a16:creationId xmlns:a16="http://schemas.microsoft.com/office/drawing/2014/main" id="{172E9F5A-2CF2-F492-4119-9200FDB41547}"/>
                </a:ext>
              </a:extLst>
            </p:cNvPr>
            <p:cNvSpPr/>
            <p:nvPr/>
          </p:nvSpPr>
          <p:spPr>
            <a:xfrm>
              <a:off x="4725586" y="3809033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5" name="円/楕円 21">
              <a:extLst>
                <a:ext uri="{FF2B5EF4-FFF2-40B4-BE49-F238E27FC236}">
                  <a16:creationId xmlns:a16="http://schemas.microsoft.com/office/drawing/2014/main" id="{8D9F7754-B2FD-A88A-BCD2-C0A24CE00EE3}"/>
                </a:ext>
              </a:extLst>
            </p:cNvPr>
            <p:cNvSpPr/>
            <p:nvPr/>
          </p:nvSpPr>
          <p:spPr>
            <a:xfrm>
              <a:off x="5462920" y="4582886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16" name="円/楕円 22">
              <a:extLst>
                <a:ext uri="{FF2B5EF4-FFF2-40B4-BE49-F238E27FC236}">
                  <a16:creationId xmlns:a16="http://schemas.microsoft.com/office/drawing/2014/main" id="{03D4FD10-60F9-4B24-613B-DD8E7775F20F}"/>
                </a:ext>
              </a:extLst>
            </p:cNvPr>
            <p:cNvSpPr/>
            <p:nvPr/>
          </p:nvSpPr>
          <p:spPr>
            <a:xfrm>
              <a:off x="3472893" y="2884306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7" name="円/楕円 25">
              <a:extLst>
                <a:ext uri="{FF2B5EF4-FFF2-40B4-BE49-F238E27FC236}">
                  <a16:creationId xmlns:a16="http://schemas.microsoft.com/office/drawing/2014/main" id="{1C48266A-0D2E-1D61-142F-747CF0B4E8FB}"/>
                </a:ext>
              </a:extLst>
            </p:cNvPr>
            <p:cNvSpPr/>
            <p:nvPr/>
          </p:nvSpPr>
          <p:spPr>
            <a:xfrm>
              <a:off x="5906268" y="4046544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8" name="円/楕円 26">
              <a:extLst>
                <a:ext uri="{FF2B5EF4-FFF2-40B4-BE49-F238E27FC236}">
                  <a16:creationId xmlns:a16="http://schemas.microsoft.com/office/drawing/2014/main" id="{38BBC435-F208-1F20-ED2E-578A0094BBC7}"/>
                </a:ext>
              </a:extLst>
            </p:cNvPr>
            <p:cNvSpPr/>
            <p:nvPr/>
          </p:nvSpPr>
          <p:spPr>
            <a:xfrm>
              <a:off x="3423169" y="3818148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9" name="円/楕円 27">
              <a:extLst>
                <a:ext uri="{FF2B5EF4-FFF2-40B4-BE49-F238E27FC236}">
                  <a16:creationId xmlns:a16="http://schemas.microsoft.com/office/drawing/2014/main" id="{B43CDB32-E10A-7E5A-D0FD-72CA22EE99B5}"/>
                </a:ext>
              </a:extLst>
            </p:cNvPr>
            <p:cNvSpPr/>
            <p:nvPr/>
          </p:nvSpPr>
          <p:spPr>
            <a:xfrm>
              <a:off x="4227134" y="384701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0" name="円/楕円 28">
              <a:extLst>
                <a:ext uri="{FF2B5EF4-FFF2-40B4-BE49-F238E27FC236}">
                  <a16:creationId xmlns:a16="http://schemas.microsoft.com/office/drawing/2014/main" id="{74097CA4-58B7-B155-5935-A9F55FC07294}"/>
                </a:ext>
              </a:extLst>
            </p:cNvPr>
            <p:cNvSpPr/>
            <p:nvPr/>
          </p:nvSpPr>
          <p:spPr>
            <a:xfrm>
              <a:off x="5314362" y="3823383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1" name="円/楕円 29">
              <a:extLst>
                <a:ext uri="{FF2B5EF4-FFF2-40B4-BE49-F238E27FC236}">
                  <a16:creationId xmlns:a16="http://schemas.microsoft.com/office/drawing/2014/main" id="{2D463531-A14E-0B08-ADC5-25295426B97E}"/>
                </a:ext>
              </a:extLst>
            </p:cNvPr>
            <p:cNvSpPr/>
            <p:nvPr/>
          </p:nvSpPr>
          <p:spPr>
            <a:xfrm>
              <a:off x="4006765" y="4482551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2" name="円/楕円 30">
              <a:extLst>
                <a:ext uri="{FF2B5EF4-FFF2-40B4-BE49-F238E27FC236}">
                  <a16:creationId xmlns:a16="http://schemas.microsoft.com/office/drawing/2014/main" id="{8D43ECF2-1329-6B06-076D-340EE452628D}"/>
                </a:ext>
              </a:extLst>
            </p:cNvPr>
            <p:cNvSpPr/>
            <p:nvPr/>
          </p:nvSpPr>
          <p:spPr>
            <a:xfrm>
              <a:off x="5618736" y="2856586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3" name="円/楕円 63">
              <a:extLst>
                <a:ext uri="{FF2B5EF4-FFF2-40B4-BE49-F238E27FC236}">
                  <a16:creationId xmlns:a16="http://schemas.microsoft.com/office/drawing/2014/main" id="{C27842F9-5259-754F-3886-25DB0D9016F1}"/>
                </a:ext>
              </a:extLst>
            </p:cNvPr>
            <p:cNvSpPr/>
            <p:nvPr/>
          </p:nvSpPr>
          <p:spPr>
            <a:xfrm>
              <a:off x="6371178" y="3007791"/>
              <a:ext cx="442455" cy="44245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700" dirty="0"/>
            </a:p>
          </p:txBody>
        </p:sp>
        <p:sp>
          <p:nvSpPr>
            <p:cNvPr id="124" name="円/楕円 23">
              <a:extLst>
                <a:ext uri="{FF2B5EF4-FFF2-40B4-BE49-F238E27FC236}">
                  <a16:creationId xmlns:a16="http://schemas.microsoft.com/office/drawing/2014/main" id="{51228B33-ACB6-B82B-0205-049AA88838C7}"/>
                </a:ext>
              </a:extLst>
            </p:cNvPr>
            <p:cNvSpPr/>
            <p:nvPr/>
          </p:nvSpPr>
          <p:spPr>
            <a:xfrm>
              <a:off x="5027453" y="2766341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5" name="円/楕円 24">
              <a:extLst>
                <a:ext uri="{FF2B5EF4-FFF2-40B4-BE49-F238E27FC236}">
                  <a16:creationId xmlns:a16="http://schemas.microsoft.com/office/drawing/2014/main" id="{6C74672D-3292-9D8F-916C-36A004F920AC}"/>
                </a:ext>
              </a:extLst>
            </p:cNvPr>
            <p:cNvSpPr/>
            <p:nvPr/>
          </p:nvSpPr>
          <p:spPr>
            <a:xfrm>
              <a:off x="4229165" y="2651884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6" name="円/楕円 17">
              <a:extLst>
                <a:ext uri="{FF2B5EF4-FFF2-40B4-BE49-F238E27FC236}">
                  <a16:creationId xmlns:a16="http://schemas.microsoft.com/office/drawing/2014/main" id="{B02E2FF8-2D09-98ED-462E-31AA401ECF8F}"/>
                </a:ext>
              </a:extLst>
            </p:cNvPr>
            <p:cNvSpPr/>
            <p:nvPr/>
          </p:nvSpPr>
          <p:spPr>
            <a:xfrm>
              <a:off x="7237805" y="3236498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7" name="円/楕円 18">
              <a:extLst>
                <a:ext uri="{FF2B5EF4-FFF2-40B4-BE49-F238E27FC236}">
                  <a16:creationId xmlns:a16="http://schemas.microsoft.com/office/drawing/2014/main" id="{CFA80EFE-6944-90D2-958D-A425FC9CC9D1}"/>
                </a:ext>
              </a:extLst>
            </p:cNvPr>
            <p:cNvSpPr/>
            <p:nvPr/>
          </p:nvSpPr>
          <p:spPr>
            <a:xfrm>
              <a:off x="7986021" y="4151229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8" name="円/楕円 19">
              <a:extLst>
                <a:ext uri="{FF2B5EF4-FFF2-40B4-BE49-F238E27FC236}">
                  <a16:creationId xmlns:a16="http://schemas.microsoft.com/office/drawing/2014/main" id="{FDDC6EAD-A25E-3A4C-F2FE-1E00727C5B53}"/>
                </a:ext>
              </a:extLst>
            </p:cNvPr>
            <p:cNvSpPr/>
            <p:nvPr/>
          </p:nvSpPr>
          <p:spPr>
            <a:xfrm>
              <a:off x="8114527" y="3053442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9" name="円/楕円 20">
              <a:extLst>
                <a:ext uri="{FF2B5EF4-FFF2-40B4-BE49-F238E27FC236}">
                  <a16:creationId xmlns:a16="http://schemas.microsoft.com/office/drawing/2014/main" id="{5575343B-8EA3-FC66-D10F-A2FAD808FD37}"/>
                </a:ext>
              </a:extLst>
            </p:cNvPr>
            <p:cNvSpPr/>
            <p:nvPr/>
          </p:nvSpPr>
          <p:spPr>
            <a:xfrm>
              <a:off x="7882347" y="3669042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0" name="円/楕円 22">
              <a:extLst>
                <a:ext uri="{FF2B5EF4-FFF2-40B4-BE49-F238E27FC236}">
                  <a16:creationId xmlns:a16="http://schemas.microsoft.com/office/drawing/2014/main" id="{ACE5CDBE-803F-5948-B3D9-09339B322407}"/>
                </a:ext>
              </a:extLst>
            </p:cNvPr>
            <p:cNvSpPr/>
            <p:nvPr/>
          </p:nvSpPr>
          <p:spPr>
            <a:xfrm>
              <a:off x="6629654" y="2744315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1" name="円/楕円 26">
              <a:extLst>
                <a:ext uri="{FF2B5EF4-FFF2-40B4-BE49-F238E27FC236}">
                  <a16:creationId xmlns:a16="http://schemas.microsoft.com/office/drawing/2014/main" id="{5878C634-448A-FF13-39F7-29198355AC4A}"/>
                </a:ext>
              </a:extLst>
            </p:cNvPr>
            <p:cNvSpPr/>
            <p:nvPr/>
          </p:nvSpPr>
          <p:spPr>
            <a:xfrm>
              <a:off x="6579930" y="3678157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2" name="円/楕円 27">
              <a:extLst>
                <a:ext uri="{FF2B5EF4-FFF2-40B4-BE49-F238E27FC236}">
                  <a16:creationId xmlns:a16="http://schemas.microsoft.com/office/drawing/2014/main" id="{0C05C49E-F460-0298-9893-A15442693C16}"/>
                </a:ext>
              </a:extLst>
            </p:cNvPr>
            <p:cNvSpPr/>
            <p:nvPr/>
          </p:nvSpPr>
          <p:spPr>
            <a:xfrm>
              <a:off x="7383895" y="3707019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3" name="円/楕円 29">
              <a:extLst>
                <a:ext uri="{FF2B5EF4-FFF2-40B4-BE49-F238E27FC236}">
                  <a16:creationId xmlns:a16="http://schemas.microsoft.com/office/drawing/2014/main" id="{5593FF03-68A2-214A-48B5-03F51A9548DF}"/>
                </a:ext>
              </a:extLst>
            </p:cNvPr>
            <p:cNvSpPr/>
            <p:nvPr/>
          </p:nvSpPr>
          <p:spPr>
            <a:xfrm>
              <a:off x="7163526" y="434256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4" name="円/楕円 23">
              <a:extLst>
                <a:ext uri="{FF2B5EF4-FFF2-40B4-BE49-F238E27FC236}">
                  <a16:creationId xmlns:a16="http://schemas.microsoft.com/office/drawing/2014/main" id="{A56A1A62-EEB1-E368-3339-B09ADEA5BCC6}"/>
                </a:ext>
              </a:extLst>
            </p:cNvPr>
            <p:cNvSpPr/>
            <p:nvPr/>
          </p:nvSpPr>
          <p:spPr>
            <a:xfrm>
              <a:off x="8184214" y="2626350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5" name="円/楕円 24">
              <a:extLst>
                <a:ext uri="{FF2B5EF4-FFF2-40B4-BE49-F238E27FC236}">
                  <a16:creationId xmlns:a16="http://schemas.microsoft.com/office/drawing/2014/main" id="{B373C7F4-2B69-9361-10A4-CBB88A4DDD3C}"/>
                </a:ext>
              </a:extLst>
            </p:cNvPr>
            <p:cNvSpPr/>
            <p:nvPr/>
          </p:nvSpPr>
          <p:spPr>
            <a:xfrm>
              <a:off x="7385926" y="2511893"/>
              <a:ext cx="148558" cy="148558"/>
            </a:xfrm>
            <a:prstGeom prst="ellipse">
              <a:avLst/>
            </a:prstGeom>
            <a:solidFill>
              <a:srgbClr val="FFC0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6" name="円/楕円 63">
              <a:extLst>
                <a:ext uri="{FF2B5EF4-FFF2-40B4-BE49-F238E27FC236}">
                  <a16:creationId xmlns:a16="http://schemas.microsoft.com/office/drawing/2014/main" id="{4AF550A9-E815-7F0E-829A-83D914552885}"/>
                </a:ext>
              </a:extLst>
            </p:cNvPr>
            <p:cNvSpPr/>
            <p:nvPr/>
          </p:nvSpPr>
          <p:spPr>
            <a:xfrm>
              <a:off x="6617397" y="3955015"/>
              <a:ext cx="442455" cy="44245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0CF4EB2-83EA-0838-C125-A31A9CD6336F}"/>
                </a:ext>
              </a:extLst>
            </p:cNvPr>
            <p:cNvSpPr/>
            <p:nvPr/>
          </p:nvSpPr>
          <p:spPr>
            <a:xfrm rot="18962913">
              <a:off x="3599482" y="2626249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70C06AC-7DE7-CAB3-B1C8-F8890980C86E}"/>
                </a:ext>
              </a:extLst>
            </p:cNvPr>
            <p:cNvSpPr/>
            <p:nvPr/>
          </p:nvSpPr>
          <p:spPr>
            <a:xfrm rot="1569196">
              <a:off x="4630323" y="2998737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B4E19E5-F767-D521-B2C8-483410CD666B}"/>
                </a:ext>
              </a:extLst>
            </p:cNvPr>
            <p:cNvSpPr/>
            <p:nvPr/>
          </p:nvSpPr>
          <p:spPr>
            <a:xfrm rot="1569196">
              <a:off x="5505422" y="3839452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DB97E0A-BE6E-A1DA-489E-FD887C2FC30A}"/>
                </a:ext>
              </a:extLst>
            </p:cNvPr>
            <p:cNvSpPr/>
            <p:nvPr/>
          </p:nvSpPr>
          <p:spPr>
            <a:xfrm rot="1569196">
              <a:off x="6277278" y="2517576"/>
              <a:ext cx="704569" cy="1144546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4016EB6-746B-68F7-36A1-B0B9B3236B48}"/>
                </a:ext>
              </a:extLst>
            </p:cNvPr>
            <p:cNvSpPr/>
            <p:nvPr/>
          </p:nvSpPr>
          <p:spPr>
            <a:xfrm rot="7441251">
              <a:off x="6687755" y="3713496"/>
              <a:ext cx="704569" cy="1144546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171742F-D9AC-F5D9-BDC7-630CBF0C16E8}"/>
                </a:ext>
              </a:extLst>
            </p:cNvPr>
            <p:cNvSpPr/>
            <p:nvPr/>
          </p:nvSpPr>
          <p:spPr>
            <a:xfrm rot="18675945">
              <a:off x="6769835" y="2525123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64650D4-5150-B867-E022-C25C8A3E5086}"/>
                </a:ext>
              </a:extLst>
            </p:cNvPr>
            <p:cNvSpPr/>
            <p:nvPr/>
          </p:nvSpPr>
          <p:spPr>
            <a:xfrm rot="1126746">
              <a:off x="7124752" y="3547216"/>
              <a:ext cx="525291" cy="1144546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3318D23-E3CB-A8CE-84D6-FF3BAB2CDCED}"/>
                </a:ext>
              </a:extLst>
            </p:cNvPr>
            <p:cNvSpPr txBox="1"/>
            <p:nvPr/>
          </p:nvSpPr>
          <p:spPr>
            <a:xfrm>
              <a:off x="6353500" y="3079061"/>
              <a:ext cx="718530" cy="27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Imp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89FB4B7-C759-55FE-56B2-D3129515882E}"/>
                </a:ext>
              </a:extLst>
            </p:cNvPr>
            <p:cNvSpPr txBox="1"/>
            <p:nvPr/>
          </p:nvSpPr>
          <p:spPr>
            <a:xfrm>
              <a:off x="6630024" y="4012148"/>
              <a:ext cx="718530" cy="27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</a:rPr>
                <a:t>Imp</a:t>
              </a:r>
              <a:endParaRPr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3076C6F0-FA78-9B24-28F0-E4AB12079D17}"/>
              </a:ext>
            </a:extLst>
          </p:cNvPr>
          <p:cNvSpPr txBox="1"/>
          <p:nvPr/>
        </p:nvSpPr>
        <p:spPr>
          <a:xfrm>
            <a:off x="2237729" y="986268"/>
            <a:ext cx="664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- Competition between the two strong statements. 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72C962-405C-72AA-770D-699063DEFC96}"/>
              </a:ext>
            </a:extLst>
          </p:cNvPr>
          <p:cNvGrpSpPr/>
          <p:nvPr/>
        </p:nvGrpSpPr>
        <p:grpSpPr>
          <a:xfrm>
            <a:off x="13008768" y="4301268"/>
            <a:ext cx="10286454" cy="1960944"/>
            <a:chOff x="395536" y="4782418"/>
            <a:chExt cx="10286454" cy="1960944"/>
          </a:xfrm>
        </p:grpSpPr>
        <p:pic>
          <p:nvPicPr>
            <p:cNvPr id="102" name="Picture 101" descr="A drawing of a group of people&#10;&#10;Description automatically generated with low confidence">
              <a:extLst>
                <a:ext uri="{FF2B5EF4-FFF2-40B4-BE49-F238E27FC236}">
                  <a16:creationId xmlns:a16="http://schemas.microsoft.com/office/drawing/2014/main" id="{DF1AD2D8-55BA-7ECC-3C53-F9E0C6997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4905092"/>
              <a:ext cx="2757406" cy="183827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4C03124-0F58-3677-E291-220F45BE3309}"/>
                </a:ext>
              </a:extLst>
            </p:cNvPr>
            <p:cNvSpPr txBox="1"/>
            <p:nvPr/>
          </p:nvSpPr>
          <p:spPr>
            <a:xfrm>
              <a:off x="3432118" y="5577897"/>
              <a:ext cx="59340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/>
                <a:t>“Spear and shield” from an episode in ancient China: </a:t>
              </a:r>
            </a:p>
            <a:p>
              <a:r>
                <a:rPr lang="en-US" altLang="ja-JP" sz="2000" dirty="0"/>
                <a:t>A weapon merchant advertising his “strongest spear” and “strongest shield” in the world. </a:t>
              </a:r>
              <a:endParaRPr lang="ja-JP" altLang="en-US" sz="20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968318C8-A78A-A39B-8782-26D6F3283DC3}"/>
                </a:ext>
              </a:extLst>
            </p:cNvPr>
            <p:cNvSpPr txBox="1"/>
            <p:nvPr/>
          </p:nvSpPr>
          <p:spPr>
            <a:xfrm>
              <a:off x="4771251" y="4782418"/>
              <a:ext cx="59107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00B050"/>
                  </a:solidFill>
                  <a:latin typeface="Slack-Lato"/>
                </a:rPr>
                <a:t>Cf. Competition at finite density, Suzuki, </a:t>
              </a:r>
              <a:r>
                <a:rPr lang="en-US" altLang="ja-JP" dirty="0" err="1">
                  <a:solidFill>
                    <a:srgbClr val="00B050"/>
                  </a:solidFill>
                  <a:latin typeface="Slack-Lato"/>
                </a:rPr>
                <a:t>Yasui</a:t>
              </a:r>
              <a:r>
                <a:rPr lang="en-US" altLang="ja-JP" dirty="0">
                  <a:solidFill>
                    <a:srgbClr val="00B050"/>
                  </a:solidFill>
                  <a:latin typeface="Slack-Lato"/>
                </a:rPr>
                <a:t>, Itakura (2017)</a:t>
              </a:r>
              <a:endParaRPr lang="ja-JP" altLang="en-US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B16791-9836-79AE-D472-D28DFA8CE62F}"/>
              </a:ext>
            </a:extLst>
          </p:cNvPr>
          <p:cNvSpPr txBox="1"/>
          <p:nvPr/>
        </p:nvSpPr>
        <p:spPr>
          <a:xfrm>
            <a:off x="2554239" y="6146875"/>
            <a:ext cx="6458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Pairing pattern determines the true vacuum.</a:t>
            </a:r>
          </a:p>
        </p:txBody>
      </p:sp>
    </p:spTree>
    <p:extLst>
      <p:ext uri="{BB962C8B-B14F-4D97-AF65-F5344CB8AC3E}">
        <p14:creationId xmlns:p14="http://schemas.microsoft.com/office/powerpoint/2010/main" val="2796253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0A82AE-EE55-9EBC-557B-1EA0EFDAA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040943"/>
            <a:ext cx="6238192" cy="737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273228-BCBB-42E8-8D9D-C04B895F4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4192628"/>
            <a:ext cx="7776364" cy="785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1BC986-7217-F64A-FBB8-5EE227F44CED}"/>
              </a:ext>
            </a:extLst>
          </p:cNvPr>
          <p:cNvSpPr txBox="1"/>
          <p:nvPr/>
        </p:nvSpPr>
        <p:spPr>
          <a:xfrm>
            <a:off x="5034702" y="2981549"/>
            <a:ext cx="2549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C000"/>
                </a:solidFill>
              </a:rPr>
              <a:t>Light-light interactions</a:t>
            </a:r>
            <a:endParaRPr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CB86F0-A2F7-41F5-CC9F-2C96B5AC81F7}"/>
              </a:ext>
            </a:extLst>
          </p:cNvPr>
          <p:cNvSpPr txBox="1"/>
          <p:nvPr/>
        </p:nvSpPr>
        <p:spPr>
          <a:xfrm>
            <a:off x="6427031" y="5058730"/>
            <a:ext cx="2655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50"/>
                </a:solidFill>
              </a:rPr>
              <a:t>Heavy-light interactions</a:t>
            </a:r>
            <a:endParaRPr lang="ja-JP" altLang="en-US" sz="20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CE696-A3A8-440E-4544-F5CDAD6B368E}"/>
              </a:ext>
            </a:extLst>
          </p:cNvPr>
          <p:cNvSpPr txBox="1"/>
          <p:nvPr/>
        </p:nvSpPr>
        <p:spPr>
          <a:xfrm>
            <a:off x="1919536" y="483457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Heavy quark </a:t>
            </a:r>
          </a:p>
          <a:p>
            <a:r>
              <a:rPr lang="en-US" altLang="ja-JP" sz="1600" dirty="0"/>
              <a:t>+ heavy antiquark</a:t>
            </a:r>
            <a:endParaRPr lang="ja-JP" alt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70660-D448-3988-E577-91A75E8F0DD4}"/>
              </a:ext>
            </a:extLst>
          </p:cNvPr>
          <p:cNvSpPr txBox="1"/>
          <p:nvPr/>
        </p:nvSpPr>
        <p:spPr>
          <a:xfrm>
            <a:off x="2004878" y="5518974"/>
            <a:ext cx="494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accent6">
                    <a:lumMod val="75000"/>
                  </a:schemeClr>
                </a:solidFill>
              </a:rPr>
              <a:t>Heavy-quark kinetic term in the LO heavy-quark expansion (Infinite mass, no spin rotation). </a:t>
            </a:r>
            <a:endParaRPr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6C527D-09EE-7DC8-17D3-1A078695893A}"/>
              </a:ext>
            </a:extLst>
          </p:cNvPr>
          <p:cNvSpPr txBox="1"/>
          <p:nvPr/>
        </p:nvSpPr>
        <p:spPr>
          <a:xfrm>
            <a:off x="2004878" y="2970579"/>
            <a:ext cx="3371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B0F0"/>
                </a:solidFill>
              </a:rPr>
              <a:t>Light-quark kinetic term in B </a:t>
            </a:r>
          </a:p>
          <a:p>
            <a:r>
              <a:rPr lang="en-US" altLang="ja-JP" dirty="0">
                <a:solidFill>
                  <a:srgbClr val="00B0F0"/>
                </a:solidFill>
              </a:rPr>
              <a:t>(the lowest Landau level, </a:t>
            </a:r>
            <a:endParaRPr lang="en-US" altLang="ja-JP" i="1" dirty="0">
              <a:solidFill>
                <a:srgbClr val="00B0F0"/>
              </a:solidFill>
              <a:latin typeface="Cambria Math" panose="02040503050406030204" pitchFamily="18" charset="0"/>
            </a:endParaRPr>
          </a:p>
          <a:p>
            <a:r>
              <a:rPr lang="en-US" altLang="ja-JP" dirty="0">
                <a:solidFill>
                  <a:srgbClr val="00B0F0"/>
                </a:solidFill>
              </a:rPr>
              <a:t>(1+1) dim. along B)</a:t>
            </a:r>
            <a:endParaRPr lang="ja-JP" altLang="en-US" dirty="0">
              <a:solidFill>
                <a:srgbClr val="00B0F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C3F128-F505-4260-3733-E11C960F3208}"/>
              </a:ext>
            </a:extLst>
          </p:cNvPr>
          <p:cNvGrpSpPr/>
          <p:nvPr/>
        </p:nvGrpSpPr>
        <p:grpSpPr>
          <a:xfrm>
            <a:off x="8521243" y="1304160"/>
            <a:ext cx="1450430" cy="2026495"/>
            <a:chOff x="348168" y="1772816"/>
            <a:chExt cx="2448272" cy="42804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714E9CC-A77C-69D1-985F-1DF401CC38EE}"/>
                </a:ext>
              </a:extLst>
            </p:cNvPr>
            <p:cNvGrpSpPr/>
            <p:nvPr/>
          </p:nvGrpSpPr>
          <p:grpSpPr>
            <a:xfrm>
              <a:off x="348168" y="4871264"/>
              <a:ext cx="701690" cy="1080120"/>
              <a:chOff x="269910" y="4736807"/>
              <a:chExt cx="701690" cy="1080120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09E525D-2AB7-7073-8FCA-B63719FCFB22}"/>
                  </a:ext>
                </a:extLst>
              </p:cNvPr>
              <p:cNvCxnSpPr/>
              <p:nvPr/>
            </p:nvCxnSpPr>
            <p:spPr>
              <a:xfrm flipV="1">
                <a:off x="971600" y="4736807"/>
                <a:ext cx="0" cy="10801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3CA7222-BC99-FC1B-44F2-1A339D92FF5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10" y="5273820"/>
                <a:ext cx="490006" cy="340734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3A32B9-4F0A-A448-AD36-31F49662849A}"/>
                </a:ext>
              </a:extLst>
            </p:cNvPr>
            <p:cNvGrpSpPr/>
            <p:nvPr/>
          </p:nvGrpSpPr>
          <p:grpSpPr>
            <a:xfrm>
              <a:off x="348168" y="1772816"/>
              <a:ext cx="2448272" cy="4280417"/>
              <a:chOff x="348168" y="1772816"/>
              <a:chExt cx="2448272" cy="428041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9CB0027-1306-F269-9DFB-B45B59725D80}"/>
                  </a:ext>
                </a:extLst>
              </p:cNvPr>
              <p:cNvGrpSpPr/>
              <p:nvPr/>
            </p:nvGrpSpPr>
            <p:grpSpPr>
              <a:xfrm>
                <a:off x="348168" y="1772816"/>
                <a:ext cx="2448272" cy="4280417"/>
                <a:chOff x="348168" y="1772816"/>
                <a:chExt cx="2448272" cy="4280417"/>
              </a:xfrm>
            </p:grpSpPr>
            <p:sp>
              <p:nvSpPr>
                <p:cNvPr id="25" name="円柱 134">
                  <a:extLst>
                    <a:ext uri="{FF2B5EF4-FFF2-40B4-BE49-F238E27FC236}">
                      <a16:creationId xmlns:a16="http://schemas.microsoft.com/office/drawing/2014/main" id="{FA772AD4-70EF-02B7-777B-D2EFC084C0C5}"/>
                    </a:ext>
                  </a:extLst>
                </p:cNvPr>
                <p:cNvSpPr/>
                <p:nvPr/>
              </p:nvSpPr>
              <p:spPr>
                <a:xfrm>
                  <a:off x="1428288" y="1772816"/>
                  <a:ext cx="288032" cy="4280417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BA4FCBF-6D89-ED6F-77A0-D72912AD3069}"/>
                    </a:ext>
                  </a:extLst>
                </p:cNvPr>
                <p:cNvGrpSpPr/>
                <p:nvPr/>
              </p:nvGrpSpPr>
              <p:grpSpPr>
                <a:xfrm>
                  <a:off x="348168" y="3571284"/>
                  <a:ext cx="2448272" cy="812937"/>
                  <a:chOff x="348168" y="3571284"/>
                  <a:chExt cx="2448272" cy="812937"/>
                </a:xfrm>
              </p:grpSpPr>
              <p:sp>
                <p:nvSpPr>
                  <p:cNvPr id="27" name="Arc 26">
                    <a:extLst>
                      <a:ext uri="{FF2B5EF4-FFF2-40B4-BE49-F238E27FC236}">
                        <a16:creationId xmlns:a16="http://schemas.microsoft.com/office/drawing/2014/main" id="{50C352B0-4531-B137-0751-92361DB870D6}"/>
                      </a:ext>
                    </a:extLst>
                  </p:cNvPr>
                  <p:cNvSpPr/>
                  <p:nvPr/>
                </p:nvSpPr>
                <p:spPr>
                  <a:xfrm>
                    <a:off x="348168" y="3573016"/>
                    <a:ext cx="2448272" cy="811205"/>
                  </a:xfrm>
                  <a:prstGeom prst="arc">
                    <a:avLst>
                      <a:gd name="adj1" fmla="val 9199856"/>
                      <a:gd name="adj2" fmla="val 15043970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28" name="Arc 27">
                    <a:extLst>
                      <a:ext uri="{FF2B5EF4-FFF2-40B4-BE49-F238E27FC236}">
                        <a16:creationId xmlns:a16="http://schemas.microsoft.com/office/drawing/2014/main" id="{A67D9AFA-672A-344B-749C-24668746CC9B}"/>
                      </a:ext>
                    </a:extLst>
                  </p:cNvPr>
                  <p:cNvSpPr/>
                  <p:nvPr/>
                </p:nvSpPr>
                <p:spPr>
                  <a:xfrm>
                    <a:off x="348168" y="3571284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9CC3C45-C4C3-2F01-CB43-C80F8A621D0A}"/>
                  </a:ext>
                </a:extLst>
              </p:cNvPr>
              <p:cNvGrpSpPr/>
              <p:nvPr/>
            </p:nvGrpSpPr>
            <p:grpSpPr>
              <a:xfrm>
                <a:off x="746105" y="3986203"/>
                <a:ext cx="255032" cy="487243"/>
                <a:chOff x="746105" y="3986203"/>
                <a:chExt cx="255032" cy="487243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EFB8B870-1EEA-ABF8-5DFD-CF183281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3620" y="4360541"/>
                  <a:ext cx="885" cy="112905"/>
                </a:xfrm>
                <a:prstGeom prst="straightConnector1">
                  <a:avLst/>
                </a:prstGeom>
                <a:solidFill>
                  <a:srgbClr val="00B0F0"/>
                </a:solidFill>
                <a:ln w="1905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45EE24DF-E633-1748-A4C7-DCE1A57F891F}"/>
                    </a:ext>
                  </a:extLst>
                </p:cNvPr>
                <p:cNvSpPr/>
                <p:nvPr/>
              </p:nvSpPr>
              <p:spPr>
                <a:xfrm rot="16200000">
                  <a:off x="746105" y="4175714"/>
                  <a:ext cx="255031" cy="255032"/>
                </a:xfrm>
                <a:prstGeom prst="ellipse">
                  <a:avLst/>
                </a:prstGeom>
                <a:solidFill>
                  <a:srgbClr val="FF8F8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 dirty="0"/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CDD7FCC-5348-92F8-32D5-4BA446AC7687}"/>
                    </a:ext>
                  </a:extLst>
                </p:cNvPr>
                <p:cNvCxnSpPr>
                  <a:cxnSpLocks/>
                  <a:stCxn id="23" idx="6"/>
                </p:cNvCxnSpPr>
                <p:nvPr/>
              </p:nvCxnSpPr>
              <p:spPr>
                <a:xfrm flipH="1" flipV="1">
                  <a:off x="873620" y="3986203"/>
                  <a:ext cx="2" cy="189512"/>
                </a:xfrm>
                <a:prstGeom prst="straightConnector1">
                  <a:avLst/>
                </a:prstGeom>
                <a:solidFill>
                  <a:srgbClr val="00B0F0"/>
                </a:solidFill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4A2D5DB-02B1-0AF5-7B35-5DE7ED9EA710}"/>
              </a:ext>
            </a:extLst>
          </p:cNvPr>
          <p:cNvSpPr txBox="1"/>
          <p:nvPr/>
        </p:nvSpPr>
        <p:spPr>
          <a:xfrm>
            <a:off x="8179540" y="588703"/>
            <a:ext cx="2304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Landau quantization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59C6616-4565-B1C1-54DE-B1BA911BE23E}"/>
              </a:ext>
            </a:extLst>
          </p:cNvPr>
          <p:cNvGrpSpPr/>
          <p:nvPr/>
        </p:nvGrpSpPr>
        <p:grpSpPr>
          <a:xfrm>
            <a:off x="12419313" y="635334"/>
            <a:ext cx="4490028" cy="2151644"/>
            <a:chOff x="-963733" y="3883262"/>
            <a:chExt cx="4490028" cy="215164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8CAEBE-6125-AE38-D389-14E0A652E295}"/>
                </a:ext>
              </a:extLst>
            </p:cNvPr>
            <p:cNvSpPr/>
            <p:nvPr/>
          </p:nvSpPr>
          <p:spPr bwMode="auto">
            <a:xfrm>
              <a:off x="-963733" y="3883262"/>
              <a:ext cx="4490028" cy="21516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E4CBEC-6780-0D48-8AE9-F1F670008EE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8989" y="5374509"/>
              <a:ext cx="4287744" cy="49347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6A54DF-CF85-8DDC-7095-B7BE2728CF1D}"/>
                </a:ext>
              </a:extLst>
            </p:cNvPr>
            <p:cNvSpPr txBox="1"/>
            <p:nvPr/>
          </p:nvSpPr>
          <p:spPr>
            <a:xfrm>
              <a:off x="-935493" y="4040853"/>
              <a:ext cx="43990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altLang="ja-JP" dirty="0"/>
                <a:t>No effects on the longitudinal motion</a:t>
              </a:r>
              <a:endParaRPr lang="ja-JP" alt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altLang="ja-JP" dirty="0">
                  <a:solidFill>
                    <a:srgbClr val="0070C0"/>
                  </a:solidFill>
                </a:rPr>
                <a:t>Cyclotron motion </a:t>
              </a:r>
              <a:r>
                <a:rPr lang="ja-JP" altLang="en-US" dirty="0">
                  <a:solidFill>
                    <a:srgbClr val="0070C0"/>
                  </a:solidFill>
                </a:rPr>
                <a:t>～</a:t>
              </a:r>
              <a:r>
                <a:rPr lang="en-US" altLang="ja-JP" dirty="0">
                  <a:solidFill>
                    <a:srgbClr val="0070C0"/>
                  </a:solidFill>
                </a:rPr>
                <a:t> Harmonic oscillation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altLang="ja-JP" dirty="0">
                  <a:solidFill>
                    <a:srgbClr val="FF0000"/>
                  </a:solidFill>
                </a:rPr>
                <a:t>Spin polarization (Zeeman effect)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7A432A-679F-D32C-F78A-0A17A6FA869A}"/>
                </a:ext>
              </a:extLst>
            </p:cNvPr>
            <p:cNvSpPr txBox="1"/>
            <p:nvPr/>
          </p:nvSpPr>
          <p:spPr>
            <a:xfrm>
              <a:off x="-837811" y="5028325"/>
              <a:ext cx="176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Energy spectrum</a:t>
              </a:r>
              <a:endParaRPr lang="ja-JP" altLang="en-US" dirty="0"/>
            </a:p>
          </p:txBody>
        </p:sp>
      </p:grpSp>
      <p:sp>
        <p:nvSpPr>
          <p:cNvPr id="35" name="上矢印 2">
            <a:extLst>
              <a:ext uri="{FF2B5EF4-FFF2-40B4-BE49-F238E27FC236}">
                <a16:creationId xmlns:a16="http://schemas.microsoft.com/office/drawing/2014/main" id="{53CFCBEE-5D98-3729-8970-05F50E015FF8}"/>
              </a:ext>
            </a:extLst>
          </p:cNvPr>
          <p:cNvSpPr/>
          <p:nvPr/>
        </p:nvSpPr>
        <p:spPr>
          <a:xfrm>
            <a:off x="9662383" y="2589447"/>
            <a:ext cx="658330" cy="97186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err="1"/>
              <a:t>B</a:t>
            </a:r>
            <a:r>
              <a:rPr lang="en-US" altLang="ja-JP" sz="1400" baseline="-25000" dirty="0" err="1"/>
              <a:t>z</a:t>
            </a:r>
            <a:endParaRPr lang="ja-JP" altLang="en-US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F6AAD2-31CA-2EF7-31D4-4C13F7D8D93D}"/>
              </a:ext>
            </a:extLst>
          </p:cNvPr>
          <p:cNvSpPr txBox="1"/>
          <p:nvPr/>
        </p:nvSpPr>
        <p:spPr>
          <a:xfrm>
            <a:off x="4781322" y="129444"/>
            <a:ext cx="1890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/>
              <a:t>Model</a:t>
            </a:r>
            <a:endParaRPr lang="ja-JP" altLang="en-US" sz="4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B0B8CB-9642-9EA1-4124-50F862A55603}"/>
              </a:ext>
            </a:extLst>
          </p:cNvPr>
          <p:cNvSpPr/>
          <p:nvPr/>
        </p:nvSpPr>
        <p:spPr>
          <a:xfrm>
            <a:off x="2470764" y="1991995"/>
            <a:ext cx="1810589" cy="830996"/>
          </a:xfrm>
          <a:prstGeom prst="rect">
            <a:avLst/>
          </a:pr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C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022FD3A-7D9F-C32B-3709-F86CE583675E}"/>
              </a:ext>
            </a:extLst>
          </p:cNvPr>
          <p:cNvSpPr/>
          <p:nvPr/>
        </p:nvSpPr>
        <p:spPr>
          <a:xfrm>
            <a:off x="4615738" y="2004778"/>
            <a:ext cx="3136447" cy="830996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3EB375-FC43-BEC0-1F78-4DE37574C6A8}"/>
              </a:ext>
            </a:extLst>
          </p:cNvPr>
          <p:cNvSpPr/>
          <p:nvPr/>
        </p:nvSpPr>
        <p:spPr>
          <a:xfrm>
            <a:off x="3722862" y="4093010"/>
            <a:ext cx="1221010" cy="8309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F76CDC-3236-A8BA-72CA-31A1205118DD}"/>
              </a:ext>
            </a:extLst>
          </p:cNvPr>
          <p:cNvSpPr/>
          <p:nvPr/>
        </p:nvSpPr>
        <p:spPr>
          <a:xfrm>
            <a:off x="5231904" y="4078299"/>
            <a:ext cx="5292080" cy="830996"/>
          </a:xfrm>
          <a:prstGeom prst="rect">
            <a:avLst/>
          </a:prstGeom>
          <a:noFill/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E02407B-383F-4FBF-B122-8C5292E9B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7059" y="1166428"/>
            <a:ext cx="6355287" cy="41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46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F40B8-61C3-8622-3483-2D84FBF03653}"/>
              </a:ext>
            </a:extLst>
          </p:cNvPr>
          <p:cNvSpPr txBox="1"/>
          <p:nvPr/>
        </p:nvSpPr>
        <p:spPr>
          <a:xfrm>
            <a:off x="4367809" y="172253"/>
            <a:ext cx="415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Mean-field analysis</a:t>
            </a:r>
            <a:endParaRPr lang="ja-JP" alt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D6CF7-F83B-ABCD-C998-03E48F20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026" y="3140968"/>
            <a:ext cx="3436183" cy="1070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B2BE2-ABF1-D5FB-30C8-335458DB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43" y="4911898"/>
            <a:ext cx="5690184" cy="1397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269628-63E7-0E75-1F2C-0829021D441A}"/>
              </a:ext>
            </a:extLst>
          </p:cNvPr>
          <p:cNvSpPr txBox="1"/>
          <p:nvPr/>
        </p:nvSpPr>
        <p:spPr>
          <a:xfrm>
            <a:off x="911425" y="980728"/>
            <a:ext cx="2415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C000"/>
                </a:solidFill>
              </a:rPr>
              <a:t>Chiral condensate</a:t>
            </a:r>
            <a:endParaRPr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B8140B-D7BA-0C5B-5B8D-BAA401E83D74}"/>
              </a:ext>
            </a:extLst>
          </p:cNvPr>
          <p:cNvSpPr txBox="1"/>
          <p:nvPr/>
        </p:nvSpPr>
        <p:spPr>
          <a:xfrm>
            <a:off x="4871865" y="980728"/>
            <a:ext cx="250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50"/>
                </a:solidFill>
              </a:rPr>
              <a:t>Kondo condensate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9578DD-F534-3652-86B0-F8FAE2FEAF52}"/>
              </a:ext>
            </a:extLst>
          </p:cNvPr>
          <p:cNvSpPr txBox="1"/>
          <p:nvPr/>
        </p:nvSpPr>
        <p:spPr>
          <a:xfrm>
            <a:off x="983432" y="2594473"/>
            <a:ext cx="7934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70C0"/>
                </a:solidFill>
              </a:rPr>
              <a:t>Exact diagonalization of the MF </a:t>
            </a:r>
            <a:r>
              <a:rPr lang="en-US" altLang="ja-JP" sz="2400" dirty="0" err="1">
                <a:solidFill>
                  <a:srgbClr val="0070C0"/>
                </a:solidFill>
              </a:rPr>
              <a:t>Lagrangian</a:t>
            </a:r>
            <a:r>
              <a:rPr lang="en-US" altLang="ja-JP" sz="2400" dirty="0">
                <a:solidFill>
                  <a:srgbClr val="0070C0"/>
                </a:solidFill>
              </a:rPr>
              <a:t> with M and Δ </a:t>
            </a:r>
            <a:endParaRPr lang="en-US" altLang="ja-JP" sz="2400" dirty="0"/>
          </a:p>
          <a:p>
            <a:r>
              <a:rPr lang="en-US" altLang="ja-JP" sz="2400" dirty="0"/>
              <a:t>Four eigenmodes:</a:t>
            </a:r>
            <a:endParaRPr lang="ja-JP" alt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95AB8E-4666-65C4-19A2-F91ABB5F5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541" y="4110241"/>
            <a:ext cx="2485833" cy="289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871372-1FB8-5C68-72A0-9868AE7CF6B6}"/>
              </a:ext>
            </a:extLst>
          </p:cNvPr>
          <p:cNvSpPr txBox="1"/>
          <p:nvPr/>
        </p:nvSpPr>
        <p:spPr>
          <a:xfrm>
            <a:off x="983432" y="4318491"/>
            <a:ext cx="417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70C0"/>
                </a:solidFill>
              </a:rPr>
              <a:t>Thermodynamic potential</a:t>
            </a:r>
            <a:endParaRPr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8B39D-3AC7-B28D-E258-00CF16EFCAA0}"/>
              </a:ext>
            </a:extLst>
          </p:cNvPr>
          <p:cNvSpPr txBox="1"/>
          <p:nvPr/>
        </p:nvSpPr>
        <p:spPr>
          <a:xfrm flipH="1">
            <a:off x="6961999" y="4885097"/>
            <a:ext cx="136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F0"/>
                </a:solidFill>
              </a:rPr>
              <a:t>Vacuum</a:t>
            </a:r>
            <a:endParaRPr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2B2DC-5F72-5C72-B4AE-5FD1CDA38B60}"/>
              </a:ext>
            </a:extLst>
          </p:cNvPr>
          <p:cNvSpPr txBox="1"/>
          <p:nvPr/>
        </p:nvSpPr>
        <p:spPr>
          <a:xfrm flipH="1">
            <a:off x="8517984" y="4885097"/>
            <a:ext cx="146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Finite T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062B4A-E8B0-4558-ECB0-76AB0F84779E}"/>
              </a:ext>
            </a:extLst>
          </p:cNvPr>
          <p:cNvCxnSpPr>
            <a:cxnSpLocks/>
          </p:cNvCxnSpPr>
          <p:nvPr/>
        </p:nvCxnSpPr>
        <p:spPr>
          <a:xfrm flipH="1">
            <a:off x="6511766" y="5250568"/>
            <a:ext cx="475331" cy="3600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71F2C3-CEBC-0FC5-1ACD-73C5D393F11E}"/>
              </a:ext>
            </a:extLst>
          </p:cNvPr>
          <p:cNvSpPr txBox="1"/>
          <p:nvPr/>
        </p:nvSpPr>
        <p:spPr>
          <a:xfrm flipH="1">
            <a:off x="2937387" y="6362919"/>
            <a:ext cx="6397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B07BD7"/>
                </a:solidFill>
              </a:rPr>
              <a:t>Dim. reduction: Momentum integral only in the B direction.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8452D7-6F05-35F0-2C99-15E37F9E5CCE}"/>
              </a:ext>
            </a:extLst>
          </p:cNvPr>
          <p:cNvCxnSpPr>
            <a:cxnSpLocks/>
          </p:cNvCxnSpPr>
          <p:nvPr/>
        </p:nvCxnSpPr>
        <p:spPr>
          <a:xfrm flipH="1">
            <a:off x="8068942" y="5274192"/>
            <a:ext cx="475331" cy="360040"/>
          </a:xfrm>
          <a:prstGeom prst="straightConnector1">
            <a:avLst/>
          </a:prstGeom>
          <a:ln>
            <a:solidFill>
              <a:srgbClr val="FF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82EB97FD-CE3A-CD95-D974-B8DE426D2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567" y="1499137"/>
            <a:ext cx="6090483" cy="7908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CC5AB1-F1DD-328A-1928-5D1AB96306E7}"/>
                  </a:ext>
                </a:extLst>
              </p:cNvPr>
              <p:cNvSpPr txBox="1"/>
              <p:nvPr/>
            </p:nvSpPr>
            <p:spPr>
              <a:xfrm>
                <a:off x="8156651" y="1881274"/>
                <a:ext cx="4027090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Color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acc>
                  </m:oMath>
                </a14:m>
                <a:r>
                  <a:rPr lang="en-US" altLang="ja-JP" dirty="0"/>
                  <a:t> Kondo condensate is suppressed in the large Nc, </a:t>
                </a:r>
                <a:r>
                  <a:rPr lang="en-US" altLang="ja-JP" dirty="0" err="1"/>
                  <a:t>Yasui</a:t>
                </a:r>
                <a:r>
                  <a:rPr lang="en-US" altLang="ja-JP" dirty="0"/>
                  <a:t> (2017).</a:t>
                </a:r>
                <a:endParaRPr lang="ja-JP" alt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FCC5AB1-F1DD-328A-1928-5D1AB9630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6651" y="1881274"/>
                <a:ext cx="4027090" cy="670761"/>
              </a:xfrm>
              <a:prstGeom prst="rect">
                <a:avLst/>
              </a:prstGeom>
              <a:blipFill>
                <a:blip r:embed="rId6"/>
                <a:stretch>
                  <a:fillRect l="-1210" t="-5455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68EE18A5-5F81-8E44-59EF-AD3656377DA5}"/>
              </a:ext>
            </a:extLst>
          </p:cNvPr>
          <p:cNvSpPr/>
          <p:nvPr/>
        </p:nvSpPr>
        <p:spPr>
          <a:xfrm>
            <a:off x="5303913" y="5570831"/>
            <a:ext cx="475331" cy="720080"/>
          </a:xfrm>
          <a:prstGeom prst="rect">
            <a:avLst/>
          </a:prstGeom>
          <a:noFill/>
          <a:ln>
            <a:solidFill>
              <a:srgbClr val="B07BD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33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4C117-3CC6-81DC-68EC-9384CABE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9FC22CCC-0E09-0E64-73B6-4DEE5427C4DC}"/>
              </a:ext>
            </a:extLst>
          </p:cNvPr>
          <p:cNvSpPr txBox="1"/>
          <p:nvPr/>
        </p:nvSpPr>
        <p:spPr>
          <a:xfrm flipH="1">
            <a:off x="1775520" y="5128250"/>
            <a:ext cx="83911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Finite T case: </a:t>
            </a:r>
          </a:p>
          <a:p>
            <a:r>
              <a:rPr lang="en-US" altLang="ja-JP" sz="2000" dirty="0"/>
              <a:t>the same log with the opposite sign </a:t>
            </a:r>
          </a:p>
          <a:p>
            <a:endParaRPr lang="en-US" altLang="ja-JP" sz="2000" dirty="0"/>
          </a:p>
          <a:p>
            <a:r>
              <a:rPr lang="en-US" altLang="ja-JP" sz="2400" dirty="0">
                <a:sym typeface="Wingdings" panose="05000000000000000000" pitchFamily="2" charset="2"/>
              </a:rPr>
              <a:t> Symmetry restoration without the singularity at the origin </a:t>
            </a:r>
            <a:endParaRPr lang="ja-JP" alt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F62DC7-58C5-1D10-3D7D-7D2CE606A538}"/>
              </a:ext>
            </a:extLst>
          </p:cNvPr>
          <p:cNvSpPr txBox="1"/>
          <p:nvPr/>
        </p:nvSpPr>
        <p:spPr>
          <a:xfrm>
            <a:off x="2279576" y="207334"/>
            <a:ext cx="7833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“Log repulsion” at the origin of the potential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A09022-79EE-A552-BC2D-05BB22D15B10}"/>
              </a:ext>
            </a:extLst>
          </p:cNvPr>
          <p:cNvSpPr txBox="1"/>
          <p:nvPr/>
        </p:nvSpPr>
        <p:spPr>
          <a:xfrm>
            <a:off x="12804576" y="4427240"/>
            <a:ext cx="821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log dependences only arise from the 1-dim. integral in Ω (previous slide).</a:t>
            </a:r>
          </a:p>
          <a:p>
            <a:r>
              <a:rPr lang="en-US" altLang="ja-JP" sz="2000" dirty="0"/>
              <a:t>- Different dependences in different dimensions.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1DB30-128A-6E9D-5D75-CCDD622663D6}"/>
              </a:ext>
            </a:extLst>
          </p:cNvPr>
          <p:cNvSpPr txBox="1"/>
          <p:nvPr/>
        </p:nvSpPr>
        <p:spPr>
          <a:xfrm>
            <a:off x="2279576" y="4191471"/>
            <a:ext cx="7344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Nonzero condensates are always favored in the (1+1) dim.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61232-4487-672B-A5AD-ED077F7483CC}"/>
              </a:ext>
            </a:extLst>
          </p:cNvPr>
          <p:cNvSpPr txBox="1"/>
          <p:nvPr/>
        </p:nvSpPr>
        <p:spPr>
          <a:xfrm flipH="1">
            <a:off x="1866731" y="1052736"/>
            <a:ext cx="278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Zero T case:</a:t>
            </a:r>
            <a:endParaRPr lang="ja-JP" altLang="en-US" sz="28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2884FEB-8939-F59A-FB1B-77B551E39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80" y="5250634"/>
            <a:ext cx="3621122" cy="73083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71A8838-F983-33DE-8182-B93DC462F789}"/>
              </a:ext>
            </a:extLst>
          </p:cNvPr>
          <p:cNvGrpSpPr/>
          <p:nvPr/>
        </p:nvGrpSpPr>
        <p:grpSpPr>
          <a:xfrm>
            <a:off x="2927648" y="1152461"/>
            <a:ext cx="5384694" cy="3694846"/>
            <a:chOff x="3242199" y="1631151"/>
            <a:chExt cx="5384694" cy="369484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07BA871-0A26-D740-C249-2246797B0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8056" y="2316397"/>
              <a:ext cx="2387176" cy="23148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10116F7-9350-DA5C-62D4-1C5D3FD74B32}"/>
                </a:ext>
              </a:extLst>
            </p:cNvPr>
            <p:cNvCxnSpPr>
              <a:cxnSpLocks/>
            </p:cNvCxnSpPr>
            <p:nvPr/>
          </p:nvCxnSpPr>
          <p:spPr>
            <a:xfrm>
              <a:off x="3516760" y="3639294"/>
              <a:ext cx="4596967" cy="272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F9D9248-93C6-CA87-2CB7-2A88243B0278}"/>
                </a:ext>
              </a:extLst>
            </p:cNvPr>
            <p:cNvSpPr txBox="1"/>
            <p:nvPr/>
          </p:nvSpPr>
          <p:spPr>
            <a:xfrm>
              <a:off x="8140242" y="3674412"/>
              <a:ext cx="486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solidFill>
                    <a:srgbClr val="B07BD7"/>
                  </a:solidFill>
                </a:rPr>
                <a:t>M</a:t>
              </a:r>
              <a:endParaRPr lang="ja-JP" altLang="en-US" sz="3200" dirty="0">
                <a:solidFill>
                  <a:srgbClr val="B07BD7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C32E28-866E-830B-0B9A-55B68668AA3C}"/>
                </a:ext>
              </a:extLst>
            </p:cNvPr>
            <p:cNvSpPr txBox="1"/>
            <p:nvPr/>
          </p:nvSpPr>
          <p:spPr>
            <a:xfrm>
              <a:off x="7176120" y="2100683"/>
              <a:ext cx="486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>
                  <a:solidFill>
                    <a:srgbClr val="B07BD7"/>
                  </a:solidFill>
                </a:rPr>
                <a:t>Δ</a:t>
              </a:r>
              <a:endParaRPr lang="ja-JP" altLang="en-US" sz="3200" dirty="0">
                <a:solidFill>
                  <a:srgbClr val="B07BD7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467A1D-953F-3D83-B811-A0D829F74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3522" y1="15205" x2="11862" y2="569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42199" y="1631151"/>
              <a:ext cx="4252099" cy="3694846"/>
            </a:xfrm>
            <a:custGeom>
              <a:avLst/>
              <a:gdLst>
                <a:gd name="connsiteX0" fmla="*/ -618 w 4954521"/>
                <a:gd name="connsiteY0" fmla="*/ -537 h 4305213"/>
                <a:gd name="connsiteX1" fmla="*/ 4953903 w 4954521"/>
                <a:gd name="connsiteY1" fmla="*/ -537 h 4305213"/>
                <a:gd name="connsiteX2" fmla="*/ 4953903 w 4954521"/>
                <a:gd name="connsiteY2" fmla="*/ 4304676 h 4305213"/>
                <a:gd name="connsiteX3" fmla="*/ -618 w 4954521"/>
                <a:gd name="connsiteY3" fmla="*/ 4304676 h 430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54521" h="4305213">
                  <a:moveTo>
                    <a:pt x="-618" y="-537"/>
                  </a:moveTo>
                  <a:lnTo>
                    <a:pt x="4953903" y="-537"/>
                  </a:lnTo>
                  <a:lnTo>
                    <a:pt x="4953903" y="4304676"/>
                  </a:lnTo>
                  <a:lnTo>
                    <a:pt x="-618" y="4304676"/>
                  </a:lnTo>
                  <a:close/>
                </a:path>
              </a:pathLst>
            </a:cu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47045CD-CC87-42E7-7239-3399D0D079D1}"/>
              </a:ext>
            </a:extLst>
          </p:cNvPr>
          <p:cNvSpPr txBox="1"/>
          <p:nvPr/>
        </p:nvSpPr>
        <p:spPr>
          <a:xfrm>
            <a:off x="7522965" y="2170287"/>
            <a:ext cx="3353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B07BD7"/>
                </a:solidFill>
              </a:rPr>
              <a:t>~ M</a:t>
            </a:r>
            <a:r>
              <a:rPr lang="en-US" altLang="ja-JP" sz="2800" baseline="30000" dirty="0">
                <a:solidFill>
                  <a:srgbClr val="B07BD7"/>
                </a:solidFill>
              </a:rPr>
              <a:t>2</a:t>
            </a:r>
            <a:r>
              <a:rPr lang="en-US" altLang="ja-JP" sz="2800" dirty="0">
                <a:solidFill>
                  <a:srgbClr val="B07BD7"/>
                </a:solidFill>
              </a:rPr>
              <a:t> log M,  Δ</a:t>
            </a:r>
            <a:r>
              <a:rPr lang="en-US" altLang="ja-JP" sz="2800" baseline="30000" dirty="0">
                <a:solidFill>
                  <a:srgbClr val="B07BD7"/>
                </a:solidFill>
              </a:rPr>
              <a:t>2</a:t>
            </a:r>
            <a:r>
              <a:rPr lang="en-US" altLang="ja-JP" sz="2800" dirty="0">
                <a:solidFill>
                  <a:srgbClr val="B07BD7"/>
                </a:solidFill>
              </a:rPr>
              <a:t> log Δ</a:t>
            </a:r>
            <a:endParaRPr lang="ja-JP" altLang="en-US" sz="2800" dirty="0">
              <a:solidFill>
                <a:srgbClr val="B07B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20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034641D-9351-9DC2-8255-9FD54F797D52}"/>
              </a:ext>
            </a:extLst>
          </p:cNvPr>
          <p:cNvSpPr/>
          <p:nvPr/>
        </p:nvSpPr>
        <p:spPr>
          <a:xfrm>
            <a:off x="1415480" y="2372729"/>
            <a:ext cx="5310074" cy="43390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EF4335-4894-9C4A-B844-9661BF953334}"/>
              </a:ext>
            </a:extLst>
          </p:cNvPr>
          <p:cNvSpPr/>
          <p:nvPr/>
        </p:nvSpPr>
        <p:spPr>
          <a:xfrm>
            <a:off x="7100733" y="3501008"/>
            <a:ext cx="4593641" cy="31892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E40EA-DBD6-DF6E-6648-DB184BA7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349974"/>
            <a:ext cx="5364596" cy="718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BA55A-F298-195C-2952-1A0FCC116D72}"/>
              </a:ext>
            </a:extLst>
          </p:cNvPr>
          <p:cNvSpPr txBox="1"/>
          <p:nvPr/>
        </p:nvSpPr>
        <p:spPr>
          <a:xfrm>
            <a:off x="3869147" y="9960"/>
            <a:ext cx="310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Gap equations</a:t>
            </a:r>
            <a:endParaRPr lang="ja-JP" alt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955B4-226F-5020-D66A-02C4048EF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2248058"/>
            <a:ext cx="3356502" cy="606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8A608E-A4D3-E747-BF2E-5F62E793C5D4}"/>
              </a:ext>
            </a:extLst>
          </p:cNvPr>
          <p:cNvSpPr txBox="1"/>
          <p:nvPr/>
        </p:nvSpPr>
        <p:spPr>
          <a:xfrm flipH="1">
            <a:off x="1415480" y="2854678"/>
            <a:ext cx="400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Without “heavy-light” interactions </a:t>
            </a:r>
          </a:p>
          <a:p>
            <a:r>
              <a:rPr lang="en-US" altLang="ja-JP" sz="2000" dirty="0"/>
              <a:t>(and in the massless limit): </a:t>
            </a:r>
            <a:endParaRPr lang="ja-JP" alt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219548-B494-737B-8704-8C30C28E5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5" y="5740121"/>
            <a:ext cx="4007960" cy="792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60BAE1-9333-8C99-B265-8FD7BAEBD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74" y="5339344"/>
            <a:ext cx="3637276" cy="681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04ED65-69D2-816B-9199-922803600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643" y="3574431"/>
            <a:ext cx="3342184" cy="8361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E9977B-BC55-2B40-4A5E-AB4A0D302FF0}"/>
              </a:ext>
            </a:extLst>
          </p:cNvPr>
          <p:cNvSpPr txBox="1"/>
          <p:nvPr/>
        </p:nvSpPr>
        <p:spPr>
          <a:xfrm>
            <a:off x="2582473" y="4365104"/>
            <a:ext cx="354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B07BD7"/>
                </a:solidFill>
              </a:rPr>
              <a:t>RHS sweeps from 0 to </a:t>
            </a:r>
            <a:r>
              <a:rPr lang="ja-JP" altLang="en-US" sz="2400" dirty="0">
                <a:solidFill>
                  <a:srgbClr val="B07BD7"/>
                </a:solidFill>
              </a:rPr>
              <a:t>∞ </a:t>
            </a:r>
            <a:endParaRPr lang="en-US" altLang="ja-JP" sz="2400" dirty="0">
              <a:solidFill>
                <a:srgbClr val="B07BD7"/>
              </a:solidFill>
            </a:endParaRPr>
          </a:p>
          <a:p>
            <a:r>
              <a:rPr lang="en-US" altLang="ja-JP" sz="2400" dirty="0">
                <a:solidFill>
                  <a:srgbClr val="B07BD7"/>
                </a:solidFill>
              </a:rPr>
              <a:t>due to the log dependence.</a:t>
            </a:r>
            <a:endParaRPr lang="ja-JP" altLang="en-US" sz="2400" dirty="0">
              <a:solidFill>
                <a:srgbClr val="B07BD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884A6D-DFBE-8241-65E4-033DBCA2C3F8}"/>
              </a:ext>
            </a:extLst>
          </p:cNvPr>
          <p:cNvSpPr txBox="1"/>
          <p:nvPr/>
        </p:nvSpPr>
        <p:spPr>
          <a:xfrm>
            <a:off x="1548364" y="5192129"/>
            <a:ext cx="482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gap eq. always has a nontrivial solution for any value of G: </a:t>
            </a:r>
            <a:endParaRPr lang="ja-JP" alt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CC0931-1D24-2D28-527E-42588EE58F4E}"/>
              </a:ext>
            </a:extLst>
          </p:cNvPr>
          <p:cNvSpPr txBox="1"/>
          <p:nvPr/>
        </p:nvSpPr>
        <p:spPr>
          <a:xfrm flipH="1">
            <a:off x="7248127" y="4089846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Without “light-light” interactions, </a:t>
            </a:r>
          </a:p>
          <a:p>
            <a:r>
              <a:rPr lang="en-US" altLang="ja-JP" sz="2000" dirty="0"/>
              <a:t>a nontrivial solution always appears for Δ in the same manner: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68578-3543-DE27-54EC-DB41B0A7EDB6}"/>
              </a:ext>
            </a:extLst>
          </p:cNvPr>
          <p:cNvSpPr txBox="1"/>
          <p:nvPr/>
        </p:nvSpPr>
        <p:spPr>
          <a:xfrm>
            <a:off x="2279577" y="2348881"/>
            <a:ext cx="351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C000"/>
                </a:solidFill>
              </a:rPr>
              <a:t>The magnetic catalysis</a:t>
            </a:r>
            <a:endParaRPr lang="ja-JP" altLang="en-US" sz="2800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F9A21-DAF8-14C6-64C7-57A811A2D979}"/>
              </a:ext>
            </a:extLst>
          </p:cNvPr>
          <p:cNvSpPr txBox="1"/>
          <p:nvPr/>
        </p:nvSpPr>
        <p:spPr>
          <a:xfrm>
            <a:off x="7968206" y="3513783"/>
            <a:ext cx="3382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00B050"/>
                </a:solidFill>
              </a:rPr>
              <a:t>The Kondo effect</a:t>
            </a:r>
            <a:endParaRPr lang="ja-JP" altLang="en-US" sz="2800" dirty="0">
              <a:solidFill>
                <a:srgbClr val="00B05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68EC03-D00E-E594-830F-A98C58B73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626" y="1268760"/>
            <a:ext cx="1913564" cy="725378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E368CC9C-7C9F-1E7E-C66A-16F38DAE130B}"/>
              </a:ext>
            </a:extLst>
          </p:cNvPr>
          <p:cNvSpPr/>
          <p:nvPr/>
        </p:nvSpPr>
        <p:spPr>
          <a:xfrm>
            <a:off x="3935760" y="1403689"/>
            <a:ext cx="623094" cy="46742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F72EF3-47DC-8A79-6D9F-601395309CD4}"/>
              </a:ext>
            </a:extLst>
          </p:cNvPr>
          <p:cNvSpPr txBox="1"/>
          <p:nvPr/>
        </p:nvSpPr>
        <p:spPr>
          <a:xfrm>
            <a:off x="12444536" y="5052691"/>
            <a:ext cx="4335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The log dependences arise from </a:t>
            </a:r>
          </a:p>
          <a:p>
            <a:r>
              <a:rPr lang="en-US" altLang="ja-JP" sz="2000" dirty="0">
                <a:solidFill>
                  <a:srgbClr val="FF0000"/>
                </a:solidFill>
              </a:rPr>
              <a:t>the 1-dim. integral in Ω (previous slide).</a:t>
            </a:r>
          </a:p>
          <a:p>
            <a:endParaRPr lang="en-US" altLang="ja-JP" sz="2000" dirty="0">
              <a:solidFill>
                <a:srgbClr val="FF0000"/>
              </a:solidFill>
            </a:endParaRPr>
          </a:p>
          <a:p>
            <a:r>
              <a:rPr lang="en-US" altLang="ja-JP" sz="2000" dirty="0">
                <a:solidFill>
                  <a:srgbClr val="FF0000"/>
                </a:solidFill>
              </a:rPr>
              <a:t>Different dep. in different dim.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2EF9FA-26D7-F7F2-2EFC-9CE16706078A}"/>
              </a:ext>
            </a:extLst>
          </p:cNvPr>
          <p:cNvSpPr txBox="1"/>
          <p:nvPr/>
        </p:nvSpPr>
        <p:spPr>
          <a:xfrm>
            <a:off x="7503175" y="6230437"/>
            <a:ext cx="375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B07BD7"/>
                </a:solidFill>
              </a:rPr>
              <a:t>The same log structure.</a:t>
            </a:r>
            <a:endParaRPr lang="ja-JP" altLang="en-US" sz="2400" dirty="0">
              <a:solidFill>
                <a:srgbClr val="B07BD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9F679-DE8F-EE7B-5D8E-C4E25B2CF498}"/>
              </a:ext>
            </a:extLst>
          </p:cNvPr>
          <p:cNvSpPr txBox="1"/>
          <p:nvPr/>
        </p:nvSpPr>
        <p:spPr>
          <a:xfrm>
            <a:off x="3791744" y="635247"/>
            <a:ext cx="5500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- Always has non-trivial solutions at zero T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38059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3812-1096-85A1-FEB3-E7C19BC1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i="1" dirty="0"/>
              <a:t>Numerical results</a:t>
            </a:r>
            <a:br>
              <a:rPr lang="en-US" altLang="ja-JP" sz="4000" i="1" dirty="0"/>
            </a:br>
            <a:r>
              <a:rPr lang="en-US" altLang="ja-JP" sz="4000" dirty="0"/>
              <a:t>(</a:t>
            </a:r>
            <a:r>
              <a:rPr lang="en-US" altLang="ja-JP" sz="4000" i="1" dirty="0"/>
              <a:t>+ analytic results</a:t>
            </a:r>
            <a:r>
              <a:rPr lang="en-US" altLang="ja-JP" sz="4000" dirty="0"/>
              <a:t>)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7548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aphing of a wave&#10;&#10;AI-generated content may be incorrect.">
            <a:extLst>
              <a:ext uri="{FF2B5EF4-FFF2-40B4-BE49-F238E27FC236}">
                <a16:creationId xmlns:a16="http://schemas.microsoft.com/office/drawing/2014/main" id="{8FA87B47-C5EB-06DC-9C21-671118A9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924944"/>
            <a:ext cx="3598307" cy="3056444"/>
          </a:xfrm>
          <a:prstGeom prst="rect">
            <a:avLst/>
          </a:prstGeom>
        </p:spPr>
      </p:pic>
      <p:pic>
        <p:nvPicPr>
          <p:cNvPr id="7" name="Picture 6" descr="A diagram of a surface arc&#10;&#10;AI-generated content may be incorrect.">
            <a:extLst>
              <a:ext uri="{FF2B5EF4-FFF2-40B4-BE49-F238E27FC236}">
                <a16:creationId xmlns:a16="http://schemas.microsoft.com/office/drawing/2014/main" id="{D7A8E0D9-66F4-C42C-C12C-5DB84E653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57" y="2564904"/>
            <a:ext cx="3956501" cy="3791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088B21-F23F-6AD6-099E-8477626C30B2}"/>
              </a:ext>
            </a:extLst>
          </p:cNvPr>
          <p:cNvSpPr txBox="1"/>
          <p:nvPr/>
        </p:nvSpPr>
        <p:spPr>
          <a:xfrm>
            <a:off x="2351584" y="476672"/>
            <a:ext cx="6869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Dirac/Weyl cones in cond. matt.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795A5-278B-538D-53DC-7044BF4BC728}"/>
              </a:ext>
            </a:extLst>
          </p:cNvPr>
          <p:cNvSpPr txBox="1"/>
          <p:nvPr/>
        </p:nvSpPr>
        <p:spPr>
          <a:xfrm>
            <a:off x="1273557" y="1700808"/>
            <a:ext cx="4018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Dirac/Weyl semimetals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242A30-892A-1B50-2AFB-91E12609277F}"/>
              </a:ext>
            </a:extLst>
          </p:cNvPr>
          <p:cNvSpPr txBox="1"/>
          <p:nvPr/>
        </p:nvSpPr>
        <p:spPr>
          <a:xfrm>
            <a:off x="8228660" y="1728055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Graphene</a:t>
            </a:r>
          </a:p>
        </p:txBody>
      </p:sp>
    </p:spTree>
    <p:extLst>
      <p:ext uri="{BB962C8B-B14F-4D97-AF65-F5344CB8AC3E}">
        <p14:creationId xmlns:p14="http://schemas.microsoft.com/office/powerpoint/2010/main" val="2836621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D6E2999-7FA8-1D3A-030B-EDBD6515363D}"/>
              </a:ext>
            </a:extLst>
          </p:cNvPr>
          <p:cNvGrpSpPr/>
          <p:nvPr/>
        </p:nvGrpSpPr>
        <p:grpSpPr>
          <a:xfrm>
            <a:off x="4779452" y="4447758"/>
            <a:ext cx="1774009" cy="720080"/>
            <a:chOff x="4060257" y="5088540"/>
            <a:chExt cx="1774009" cy="72008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84A4F3-AD68-9292-DFCC-3D6D198E14EE}"/>
                </a:ext>
              </a:extLst>
            </p:cNvPr>
            <p:cNvCxnSpPr/>
            <p:nvPr/>
          </p:nvCxnSpPr>
          <p:spPr>
            <a:xfrm>
              <a:off x="5022551" y="5232556"/>
              <a:ext cx="811715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46F7AD-340A-901C-3135-B471640BD323}"/>
                </a:ext>
              </a:extLst>
            </p:cNvPr>
            <p:cNvCxnSpPr/>
            <p:nvPr/>
          </p:nvCxnSpPr>
          <p:spPr>
            <a:xfrm>
              <a:off x="4904726" y="5088540"/>
              <a:ext cx="0" cy="72008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336662E-D39A-E18C-7E61-1F39527D57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0257" y="5232556"/>
              <a:ext cx="688789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ADDB29E-19E1-E920-F266-3878CE7C3A94}"/>
              </a:ext>
            </a:extLst>
          </p:cNvPr>
          <p:cNvGrpSpPr/>
          <p:nvPr/>
        </p:nvGrpSpPr>
        <p:grpSpPr>
          <a:xfrm>
            <a:off x="1991544" y="1139844"/>
            <a:ext cx="5027842" cy="3369276"/>
            <a:chOff x="768294" y="1712552"/>
            <a:chExt cx="5027842" cy="33692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7F9BB13-889D-93B9-14B8-4E25BF6C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8294" y="1712552"/>
              <a:ext cx="5027842" cy="3369276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1D460E-B0E0-13CA-1D78-DDCE965C1A57}"/>
                </a:ext>
              </a:extLst>
            </p:cNvPr>
            <p:cNvSpPr/>
            <p:nvPr/>
          </p:nvSpPr>
          <p:spPr>
            <a:xfrm>
              <a:off x="1979712" y="1838726"/>
              <a:ext cx="1800200" cy="79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FF1CB3B-63EF-81A4-70B1-8CB8792C1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6421" y="2107263"/>
              <a:ext cx="1647705" cy="463770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66A57A-7F7C-F4FF-0C76-AF2A45A71674}"/>
                </a:ext>
              </a:extLst>
            </p:cNvPr>
            <p:cNvSpPr/>
            <p:nvPr/>
          </p:nvSpPr>
          <p:spPr>
            <a:xfrm>
              <a:off x="2159732" y="2589467"/>
              <a:ext cx="1800200" cy="798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426D68-902A-20F8-8618-17EEDED7D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544" y="650306"/>
            <a:ext cx="3335307" cy="1098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503C2B-13E4-E7E8-F13B-B3892559B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590" y="6020717"/>
            <a:ext cx="4741902" cy="7699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7573E-A75B-1D67-B3C6-84B57E5980A5}"/>
              </a:ext>
            </a:extLst>
          </p:cNvPr>
          <p:cNvSpPr txBox="1"/>
          <p:nvPr/>
        </p:nvSpPr>
        <p:spPr>
          <a:xfrm>
            <a:off x="1847528" y="3645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Magnetic catalysis vs the Kondo effect at zero T</a:t>
            </a:r>
            <a:endParaRPr lang="ja-JP" alt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FABD7-663B-A199-A073-E2E6C6705643}"/>
              </a:ext>
            </a:extLst>
          </p:cNvPr>
          <p:cNvSpPr txBox="1"/>
          <p:nvPr/>
        </p:nvSpPr>
        <p:spPr>
          <a:xfrm>
            <a:off x="12660560" y="4149080"/>
            <a:ext cx="6146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B07BD7"/>
                </a:solidFill>
              </a:rPr>
              <a:t>Analytic solution also available in the coexistence phase.</a:t>
            </a:r>
            <a:endParaRPr lang="ja-JP" altLang="en-US" sz="2000" dirty="0">
              <a:solidFill>
                <a:srgbClr val="B07BD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74D8B1-4D4C-68EE-6FC8-93B377841710}"/>
              </a:ext>
            </a:extLst>
          </p:cNvPr>
          <p:cNvSpPr txBox="1"/>
          <p:nvPr/>
        </p:nvSpPr>
        <p:spPr>
          <a:xfrm>
            <a:off x="2891644" y="613398"/>
            <a:ext cx="6660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- Results from numerical search of the global stationary point</a:t>
            </a:r>
            <a:endParaRPr lang="ja-JP" alt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53DB7-B30F-8B4F-534E-3A9B9FCA232F}"/>
              </a:ext>
            </a:extLst>
          </p:cNvPr>
          <p:cNvSpPr txBox="1"/>
          <p:nvPr/>
        </p:nvSpPr>
        <p:spPr>
          <a:xfrm>
            <a:off x="1561078" y="4694630"/>
            <a:ext cx="408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Chiral cond. dominates the Kondo cond.</a:t>
            </a:r>
            <a:endParaRPr lang="ja-JP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DCB6A9-C4E6-D055-373A-C9AC6C59CFDF}"/>
              </a:ext>
            </a:extLst>
          </p:cNvPr>
          <p:cNvSpPr txBox="1"/>
          <p:nvPr/>
        </p:nvSpPr>
        <p:spPr>
          <a:xfrm>
            <a:off x="6096000" y="4665524"/>
            <a:ext cx="3744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B050"/>
                </a:solidFill>
              </a:rPr>
              <a:t>Kondo cond. starts growing.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B050"/>
                </a:solidFill>
              </a:rPr>
              <a:t>Chiral cond. saturates at a critical B.</a:t>
            </a:r>
          </a:p>
        </p:txBody>
      </p:sp>
      <p:sp>
        <p:nvSpPr>
          <p:cNvPr id="28" name="Arrow: Left 27">
            <a:extLst>
              <a:ext uri="{FF2B5EF4-FFF2-40B4-BE49-F238E27FC236}">
                <a16:creationId xmlns:a16="http://schemas.microsoft.com/office/drawing/2014/main" id="{5C11BA4C-4633-8231-F6A2-50ECA88F53D5}"/>
              </a:ext>
            </a:extLst>
          </p:cNvPr>
          <p:cNvSpPr/>
          <p:nvPr/>
        </p:nvSpPr>
        <p:spPr>
          <a:xfrm>
            <a:off x="7176120" y="2957153"/>
            <a:ext cx="648072" cy="57606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F109F2-BF4F-15FC-EDF7-7FCB67132591}"/>
              </a:ext>
            </a:extLst>
          </p:cNvPr>
          <p:cNvSpPr txBox="1"/>
          <p:nvPr/>
        </p:nvSpPr>
        <p:spPr>
          <a:xfrm flipH="1">
            <a:off x="7996143" y="3080611"/>
            <a:ext cx="408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Saturation of the magnetic catalysis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E2710E-801F-DE01-98EC-D4D167FE7F12}"/>
              </a:ext>
            </a:extLst>
          </p:cNvPr>
          <p:cNvGrpSpPr/>
          <p:nvPr/>
        </p:nvGrpSpPr>
        <p:grpSpPr>
          <a:xfrm>
            <a:off x="13884696" y="5205995"/>
            <a:ext cx="1523031" cy="981127"/>
            <a:chOff x="411190" y="4169246"/>
            <a:chExt cx="1523031" cy="114663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4917860-7242-318E-D096-F880118113BE}"/>
                </a:ext>
              </a:extLst>
            </p:cNvPr>
            <p:cNvGrpSpPr/>
            <p:nvPr/>
          </p:nvGrpSpPr>
          <p:grpSpPr>
            <a:xfrm>
              <a:off x="411190" y="4169246"/>
              <a:ext cx="1120819" cy="899667"/>
              <a:chOff x="251520" y="3435919"/>
              <a:chExt cx="1804895" cy="1796637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9F66740-1B32-7A03-D182-723277BB0DF8}"/>
                  </a:ext>
                </a:extLst>
              </p:cNvPr>
              <p:cNvSpPr/>
              <p:nvPr/>
            </p:nvSpPr>
            <p:spPr>
              <a:xfrm>
                <a:off x="574368" y="3435919"/>
                <a:ext cx="1482047" cy="1411307"/>
              </a:xfrm>
              <a:custGeom>
                <a:avLst/>
                <a:gdLst>
                  <a:gd name="connsiteX0" fmla="*/ 0 w 2878112"/>
                  <a:gd name="connsiteY0" fmla="*/ 625331 h 2740736"/>
                  <a:gd name="connsiteX1" fmla="*/ 67456 w 2878112"/>
                  <a:gd name="connsiteY1" fmla="*/ 1239927 h 2740736"/>
                  <a:gd name="connsiteX2" fmla="*/ 337279 w 2878112"/>
                  <a:gd name="connsiteY2" fmla="*/ 1614681 h 2740736"/>
                  <a:gd name="connsiteX3" fmla="*/ 622092 w 2878112"/>
                  <a:gd name="connsiteY3" fmla="*/ 1614681 h 2740736"/>
                  <a:gd name="connsiteX4" fmla="*/ 839449 w 2878112"/>
                  <a:gd name="connsiteY4" fmla="*/ 1397324 h 2740736"/>
                  <a:gd name="connsiteX5" fmla="*/ 1026826 w 2878112"/>
                  <a:gd name="connsiteY5" fmla="*/ 977599 h 2740736"/>
                  <a:gd name="connsiteX6" fmla="*/ 1139253 w 2878112"/>
                  <a:gd name="connsiteY6" fmla="*/ 33219 h 2740736"/>
                  <a:gd name="connsiteX7" fmla="*/ 1131758 w 2878112"/>
                  <a:gd name="connsiteY7" fmla="*/ 288052 h 2740736"/>
                  <a:gd name="connsiteX8" fmla="*/ 1139253 w 2878112"/>
                  <a:gd name="connsiteY8" fmla="*/ 1007580 h 2740736"/>
                  <a:gd name="connsiteX9" fmla="*/ 1229194 w 2878112"/>
                  <a:gd name="connsiteY9" fmla="*/ 1914485 h 2740736"/>
                  <a:gd name="connsiteX10" fmla="*/ 1461541 w 2878112"/>
                  <a:gd name="connsiteY10" fmla="*/ 2394170 h 2740736"/>
                  <a:gd name="connsiteX11" fmla="*/ 1633928 w 2878112"/>
                  <a:gd name="connsiteY11" fmla="*/ 2551567 h 2740736"/>
                  <a:gd name="connsiteX12" fmla="*/ 1963712 w 2878112"/>
                  <a:gd name="connsiteY12" fmla="*/ 2723954 h 2740736"/>
                  <a:gd name="connsiteX13" fmla="*/ 2233535 w 2878112"/>
                  <a:gd name="connsiteY13" fmla="*/ 2723954 h 2740736"/>
                  <a:gd name="connsiteX14" fmla="*/ 2473377 w 2878112"/>
                  <a:gd name="connsiteY14" fmla="*/ 2634013 h 2740736"/>
                  <a:gd name="connsiteX15" fmla="*/ 2713220 w 2878112"/>
                  <a:gd name="connsiteY15" fmla="*/ 2386675 h 2740736"/>
                  <a:gd name="connsiteX16" fmla="*/ 2878112 w 2878112"/>
                  <a:gd name="connsiteY16" fmla="*/ 2064386 h 2740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78112" h="2740736">
                    <a:moveTo>
                      <a:pt x="0" y="625331"/>
                    </a:moveTo>
                    <a:cubicBezTo>
                      <a:pt x="5621" y="850183"/>
                      <a:pt x="11243" y="1075035"/>
                      <a:pt x="67456" y="1239927"/>
                    </a:cubicBezTo>
                    <a:cubicBezTo>
                      <a:pt x="123669" y="1404819"/>
                      <a:pt x="244840" y="1552222"/>
                      <a:pt x="337279" y="1614681"/>
                    </a:cubicBezTo>
                    <a:cubicBezTo>
                      <a:pt x="429718" y="1677140"/>
                      <a:pt x="538397" y="1650907"/>
                      <a:pt x="622092" y="1614681"/>
                    </a:cubicBezTo>
                    <a:cubicBezTo>
                      <a:pt x="705787" y="1578455"/>
                      <a:pt x="771993" y="1503504"/>
                      <a:pt x="839449" y="1397324"/>
                    </a:cubicBezTo>
                    <a:cubicBezTo>
                      <a:pt x="906905" y="1291144"/>
                      <a:pt x="976859" y="1204950"/>
                      <a:pt x="1026826" y="977599"/>
                    </a:cubicBezTo>
                    <a:cubicBezTo>
                      <a:pt x="1076793" y="750248"/>
                      <a:pt x="1121764" y="148143"/>
                      <a:pt x="1139253" y="33219"/>
                    </a:cubicBezTo>
                    <a:cubicBezTo>
                      <a:pt x="1156742" y="-81705"/>
                      <a:pt x="1131758" y="125659"/>
                      <a:pt x="1131758" y="288052"/>
                    </a:cubicBezTo>
                    <a:cubicBezTo>
                      <a:pt x="1131758" y="450445"/>
                      <a:pt x="1123014" y="736508"/>
                      <a:pt x="1139253" y="1007580"/>
                    </a:cubicBezTo>
                    <a:cubicBezTo>
                      <a:pt x="1155492" y="1278652"/>
                      <a:pt x="1175479" y="1683387"/>
                      <a:pt x="1229194" y="1914485"/>
                    </a:cubicBezTo>
                    <a:cubicBezTo>
                      <a:pt x="1282909" y="2145583"/>
                      <a:pt x="1394085" y="2287990"/>
                      <a:pt x="1461541" y="2394170"/>
                    </a:cubicBezTo>
                    <a:cubicBezTo>
                      <a:pt x="1528997" y="2500350"/>
                      <a:pt x="1550233" y="2496603"/>
                      <a:pt x="1633928" y="2551567"/>
                    </a:cubicBezTo>
                    <a:cubicBezTo>
                      <a:pt x="1717623" y="2606531"/>
                      <a:pt x="1863778" y="2695223"/>
                      <a:pt x="1963712" y="2723954"/>
                    </a:cubicBezTo>
                    <a:cubicBezTo>
                      <a:pt x="2063646" y="2752685"/>
                      <a:pt x="2148591" y="2738944"/>
                      <a:pt x="2233535" y="2723954"/>
                    </a:cubicBezTo>
                    <a:cubicBezTo>
                      <a:pt x="2318479" y="2708964"/>
                      <a:pt x="2393430" y="2690226"/>
                      <a:pt x="2473377" y="2634013"/>
                    </a:cubicBezTo>
                    <a:cubicBezTo>
                      <a:pt x="2553324" y="2577800"/>
                      <a:pt x="2645764" y="2481613"/>
                      <a:pt x="2713220" y="2386675"/>
                    </a:cubicBezTo>
                    <a:cubicBezTo>
                      <a:pt x="2780676" y="2291737"/>
                      <a:pt x="2829394" y="2178061"/>
                      <a:pt x="2878112" y="2064386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7B1DB43-E65E-735D-81EE-0494F0DC0D97}"/>
                  </a:ext>
                </a:extLst>
              </p:cNvPr>
              <p:cNvCxnSpPr/>
              <p:nvPr/>
            </p:nvCxnSpPr>
            <p:spPr>
              <a:xfrm>
                <a:off x="251520" y="3933056"/>
                <a:ext cx="1804895" cy="12995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4C9858-7565-92CC-CE86-EBEF6A2BC138}"/>
                </a:ext>
              </a:extLst>
            </p:cNvPr>
            <p:cNvSpPr txBox="1"/>
            <p:nvPr/>
          </p:nvSpPr>
          <p:spPr>
            <a:xfrm>
              <a:off x="1544371" y="4884247"/>
              <a:ext cx="389850" cy="431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M</a:t>
              </a:r>
              <a:endParaRPr lang="ja-JP" altLang="en-US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C93361-6FA0-880E-1132-B71557B49308}"/>
              </a:ext>
            </a:extLst>
          </p:cNvPr>
          <p:cNvGrpSpPr/>
          <p:nvPr/>
        </p:nvGrpSpPr>
        <p:grpSpPr>
          <a:xfrm>
            <a:off x="8605909" y="1056655"/>
            <a:ext cx="3477126" cy="1825250"/>
            <a:chOff x="5760132" y="1340768"/>
            <a:chExt cx="3477126" cy="182525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1C05807-183B-7AF2-D706-4EE1EE143B51}"/>
                </a:ext>
              </a:extLst>
            </p:cNvPr>
            <p:cNvCxnSpPr>
              <a:cxnSpLocks/>
            </p:cNvCxnSpPr>
            <p:nvPr/>
          </p:nvCxnSpPr>
          <p:spPr>
            <a:xfrm>
              <a:off x="6536333" y="2619650"/>
              <a:ext cx="859241" cy="10262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04654DB-7D8D-B167-BEF0-1E771B0190AC}"/>
                </a:ext>
              </a:extLst>
            </p:cNvPr>
            <p:cNvCxnSpPr>
              <a:cxnSpLocks/>
            </p:cNvCxnSpPr>
            <p:nvPr/>
          </p:nvCxnSpPr>
          <p:spPr>
            <a:xfrm>
              <a:off x="6536333" y="2914200"/>
              <a:ext cx="859241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EC550D-B657-9AE4-3C12-F5285F678803}"/>
                </a:ext>
              </a:extLst>
            </p:cNvPr>
            <p:cNvSpPr txBox="1"/>
            <p:nvPr/>
          </p:nvSpPr>
          <p:spPr>
            <a:xfrm>
              <a:off x="5868144" y="1340768"/>
              <a:ext cx="26135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>
                  <a:solidFill>
                    <a:srgbClr val="FF0000"/>
                  </a:solidFill>
                </a:rPr>
                <a:t>Chiral condensate M</a:t>
              </a:r>
              <a:endParaRPr lang="ja-JP" altLang="en-US" sz="20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>
                  <a:solidFill>
                    <a:srgbClr val="0070C0"/>
                  </a:solidFill>
                </a:rPr>
                <a:t>Kondo condensate Δ</a:t>
              </a:r>
              <a:endParaRPr lang="ja-JP" alt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CFD264-1608-EA95-602E-AC06B75D19E9}"/>
                </a:ext>
              </a:extLst>
            </p:cNvPr>
            <p:cNvSpPr txBox="1"/>
            <p:nvPr/>
          </p:nvSpPr>
          <p:spPr>
            <a:xfrm>
              <a:off x="5868144" y="2060848"/>
              <a:ext cx="2996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Cf.   Δ</a:t>
              </a:r>
              <a:r>
                <a:rPr lang="ja-JP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ja-JP" dirty="0">
                  <a:solidFill>
                    <a:srgbClr val="0070C0"/>
                  </a:solidFill>
                </a:rPr>
                <a:t>w/o competition (M=0)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7C4F3E-6112-DAF5-7D04-20F8F1F969B7}"/>
                </a:ext>
              </a:extLst>
            </p:cNvPr>
            <p:cNvSpPr txBox="1"/>
            <p:nvPr/>
          </p:nvSpPr>
          <p:spPr>
            <a:xfrm>
              <a:off x="7560332" y="2412264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Massless limit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F77DD2-F53D-9BCE-BA39-605D4E6BD7EC}"/>
                </a:ext>
              </a:extLst>
            </p:cNvPr>
            <p:cNvSpPr txBox="1"/>
            <p:nvPr/>
          </p:nvSpPr>
          <p:spPr>
            <a:xfrm>
              <a:off x="7568672" y="2711318"/>
              <a:ext cx="1668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Current q mass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7D6D9AE-4C63-6117-F654-24041366B970}"/>
                </a:ext>
              </a:extLst>
            </p:cNvPr>
            <p:cNvSpPr/>
            <p:nvPr/>
          </p:nvSpPr>
          <p:spPr>
            <a:xfrm>
              <a:off x="5760132" y="1360903"/>
              <a:ext cx="3348372" cy="180511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AFA169-6A5E-3712-FB9C-4849C0F15049}"/>
              </a:ext>
            </a:extLst>
          </p:cNvPr>
          <p:cNvSpPr txBox="1"/>
          <p:nvPr/>
        </p:nvSpPr>
        <p:spPr>
          <a:xfrm>
            <a:off x="3498553" y="5326587"/>
            <a:ext cx="488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New </a:t>
            </a:r>
            <a:r>
              <a:rPr lang="en-US" altLang="ja-JP" sz="2000" u="sng" dirty="0">
                <a:solidFill>
                  <a:srgbClr val="00B0F0"/>
                </a:solidFill>
              </a:rPr>
              <a:t>quantum critical point</a:t>
            </a:r>
            <a:r>
              <a:rPr lang="en-US" altLang="ja-JP" sz="2000" dirty="0">
                <a:solidFill>
                  <a:srgbClr val="00B0F0"/>
                </a:solidFill>
              </a:rPr>
              <a:t>:</a:t>
            </a:r>
            <a:r>
              <a:rPr lang="ja-JP" altLang="en-US" sz="2000" dirty="0">
                <a:solidFill>
                  <a:srgbClr val="00B0F0"/>
                </a:solidFill>
              </a:rPr>
              <a:t> </a:t>
            </a:r>
            <a:endParaRPr lang="en-US" altLang="ja-JP" sz="2000" dirty="0">
              <a:solidFill>
                <a:srgbClr val="00B0F0"/>
              </a:solidFill>
            </a:endParaRPr>
          </a:p>
          <a:p>
            <a:r>
              <a:rPr lang="en-US" altLang="ja-JP" sz="2000" dirty="0">
                <a:solidFill>
                  <a:srgbClr val="00B0F0"/>
                </a:solidFill>
              </a:rPr>
              <a:t>Switch</a:t>
            </a:r>
            <a:r>
              <a:rPr lang="ja-JP" altLang="en-US" sz="2000" dirty="0">
                <a:solidFill>
                  <a:srgbClr val="00B0F0"/>
                </a:solidFill>
              </a:rPr>
              <a:t> </a:t>
            </a:r>
            <a:r>
              <a:rPr lang="en-US" altLang="ja-JP" sz="2000" dirty="0">
                <a:solidFill>
                  <a:srgbClr val="00B0F0"/>
                </a:solidFill>
              </a:rPr>
              <a:t>over</a:t>
            </a:r>
            <a:r>
              <a:rPr lang="ja-JP" altLang="en-US" sz="2000" dirty="0">
                <a:solidFill>
                  <a:srgbClr val="00B0F0"/>
                </a:solidFill>
              </a:rPr>
              <a:t> </a:t>
            </a:r>
            <a:r>
              <a:rPr lang="en-US" altLang="ja-JP" sz="2000" dirty="0">
                <a:solidFill>
                  <a:srgbClr val="00B0F0"/>
                </a:solidFill>
              </a:rPr>
              <a:t>between the true </a:t>
            </a:r>
            <a:r>
              <a:rPr lang="en-US" altLang="ja-JP" sz="2000" dirty="0" err="1">
                <a:solidFill>
                  <a:srgbClr val="00B0F0"/>
                </a:solidFill>
              </a:rPr>
              <a:t>vacua</a:t>
            </a:r>
            <a:r>
              <a:rPr lang="en-US" altLang="ja-JP" sz="2000" dirty="0">
                <a:solidFill>
                  <a:srgbClr val="00B0F0"/>
                </a:solidFill>
              </a:rPr>
              <a:t> at zero 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5015B-B745-7805-33CB-AB52D48497D8}"/>
              </a:ext>
            </a:extLst>
          </p:cNvPr>
          <p:cNvSpPr txBox="1"/>
          <p:nvPr/>
        </p:nvSpPr>
        <p:spPr>
          <a:xfrm>
            <a:off x="1667508" y="6193222"/>
            <a:ext cx="417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B0F0"/>
                </a:solidFill>
              </a:rPr>
              <a:t>Analytic expression for the critical B</a:t>
            </a:r>
          </a:p>
        </p:txBody>
      </p:sp>
    </p:spTree>
    <p:extLst>
      <p:ext uri="{BB962C8B-B14F-4D97-AF65-F5344CB8AC3E}">
        <p14:creationId xmlns:p14="http://schemas.microsoft.com/office/powerpoint/2010/main" val="701243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BE5C99D1-28AF-979E-E0E0-8F2C79032AD8}"/>
              </a:ext>
            </a:extLst>
          </p:cNvPr>
          <p:cNvGrpSpPr/>
          <p:nvPr/>
        </p:nvGrpSpPr>
        <p:grpSpPr>
          <a:xfrm>
            <a:off x="1899863" y="1152409"/>
            <a:ext cx="5074084" cy="3430460"/>
            <a:chOff x="591887" y="953366"/>
            <a:chExt cx="5074084" cy="34304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AA712F-CB41-9DE8-8781-732A6251F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87" y="953366"/>
              <a:ext cx="5074084" cy="343046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2DE789-90FC-6A38-3A51-3DE5958230ED}"/>
                </a:ext>
              </a:extLst>
            </p:cNvPr>
            <p:cNvSpPr/>
            <p:nvPr/>
          </p:nvSpPr>
          <p:spPr>
            <a:xfrm>
              <a:off x="1835696" y="1068134"/>
              <a:ext cx="1656184" cy="585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37FE1F-243E-E184-DECF-CB4AB6D0E1AE}"/>
                </a:ext>
              </a:extLst>
            </p:cNvPr>
            <p:cNvSpPr/>
            <p:nvPr/>
          </p:nvSpPr>
          <p:spPr>
            <a:xfrm>
              <a:off x="3599892" y="1122825"/>
              <a:ext cx="1692189" cy="846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4C5D19B-9EBC-1B20-E59D-462BC10B7FF2}"/>
                </a:ext>
              </a:extLst>
            </p:cNvPr>
            <p:cNvSpPr/>
            <p:nvPr/>
          </p:nvSpPr>
          <p:spPr>
            <a:xfrm>
              <a:off x="3514934" y="1138576"/>
              <a:ext cx="139281" cy="761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38DBD15-FBB4-CC4B-AAB2-D63776445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7951" y="1148708"/>
              <a:ext cx="1523430" cy="43201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89715A7-0387-7EBD-DFA6-1927046A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9892" y="1615575"/>
              <a:ext cx="941171" cy="22924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3A90FD4-322E-8CF9-EAF7-CC074CF89174}"/>
              </a:ext>
            </a:extLst>
          </p:cNvPr>
          <p:cNvSpPr txBox="1"/>
          <p:nvPr/>
        </p:nvSpPr>
        <p:spPr>
          <a:xfrm>
            <a:off x="2439840" y="183063"/>
            <a:ext cx="761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Magnetic catalysis vs Kondo effect at finite T</a:t>
            </a:r>
            <a:endParaRPr lang="ja-JP" alt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7D471-ED85-1F26-0960-2377883BA9E8}"/>
              </a:ext>
            </a:extLst>
          </p:cNvPr>
          <p:cNvSpPr txBox="1"/>
          <p:nvPr/>
        </p:nvSpPr>
        <p:spPr>
          <a:xfrm>
            <a:off x="12400205" y="2688888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Without the competition, </a:t>
            </a:r>
          </a:p>
          <a:p>
            <a:r>
              <a:rPr lang="en-US" altLang="ja-JP" sz="2000" dirty="0"/>
              <a:t>the Kondo condensate exhibits </a:t>
            </a:r>
            <a:r>
              <a:rPr lang="en-US" altLang="ja-JP" sz="2000" u="sng" dirty="0"/>
              <a:t>1</a:t>
            </a:r>
            <a:r>
              <a:rPr lang="en-US" altLang="ja-JP" sz="2000" u="sng" baseline="30000" dirty="0"/>
              <a:t>st</a:t>
            </a:r>
            <a:r>
              <a:rPr lang="en-US" altLang="ja-JP" sz="2000" u="sng" dirty="0"/>
              <a:t> order phase transition</a:t>
            </a:r>
            <a:r>
              <a:rPr lang="en-US" altLang="ja-JP" sz="2000" dirty="0"/>
              <a:t>, </a:t>
            </a:r>
          </a:p>
          <a:p>
            <a:r>
              <a:rPr lang="en-US" altLang="ja-JP" sz="2000" dirty="0"/>
              <a:t>while the chiral condensate a </a:t>
            </a:r>
            <a:r>
              <a:rPr lang="en-US" altLang="ja-JP" sz="2000" u="sng" dirty="0"/>
              <a:t>crossover</a:t>
            </a:r>
            <a:r>
              <a:rPr lang="en-US" altLang="ja-JP" sz="2000" dirty="0"/>
              <a:t> with a finite current quark mass.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820FEB-848C-BF0C-3392-FD236138D790}"/>
              </a:ext>
            </a:extLst>
          </p:cNvPr>
          <p:cNvSpPr/>
          <p:nvPr/>
        </p:nvSpPr>
        <p:spPr>
          <a:xfrm rot="2878468">
            <a:off x="3533745" y="2607994"/>
            <a:ext cx="507169" cy="77633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665B4-2904-0492-0918-F85BBBA32D41}"/>
              </a:ext>
            </a:extLst>
          </p:cNvPr>
          <p:cNvSpPr txBox="1"/>
          <p:nvPr/>
        </p:nvSpPr>
        <p:spPr>
          <a:xfrm>
            <a:off x="1741247" y="5852143"/>
            <a:ext cx="9544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000" dirty="0"/>
              <a:t>The chiral condensate </a:t>
            </a:r>
            <a:r>
              <a:rPr lang="en-US" altLang="ja-JP" sz="2000" dirty="0">
                <a:solidFill>
                  <a:srgbClr val="00B050"/>
                </a:solidFill>
              </a:rPr>
              <a:t>increases as we increase T </a:t>
            </a:r>
            <a:r>
              <a:rPr lang="en-US" altLang="ja-JP" sz="2000" dirty="0"/>
              <a:t>just after the Kondo cond. melts away. 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    Signature of the end of competition </a:t>
            </a:r>
            <a:endParaRPr lang="ja-JP" altLang="en-US" sz="2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67ACCA-9368-0C3F-FB0D-41A112C5329B}"/>
              </a:ext>
            </a:extLst>
          </p:cNvPr>
          <p:cNvCxnSpPr>
            <a:cxnSpLocks/>
          </p:cNvCxnSpPr>
          <p:nvPr/>
        </p:nvCxnSpPr>
        <p:spPr>
          <a:xfrm flipV="1">
            <a:off x="6209535" y="4171193"/>
            <a:ext cx="0" cy="4649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65B0CF1-89D3-1D0D-658C-AE2E86A37284}"/>
              </a:ext>
            </a:extLst>
          </p:cNvPr>
          <p:cNvSpPr txBox="1"/>
          <p:nvPr/>
        </p:nvSpPr>
        <p:spPr>
          <a:xfrm>
            <a:off x="5683452" y="4565889"/>
            <a:ext cx="3298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Kondo Tc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(w/o competition, massless limit)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3E5D3B-0999-EF7C-2AD5-906F650E2E0C}"/>
              </a:ext>
            </a:extLst>
          </p:cNvPr>
          <p:cNvSpPr txBox="1"/>
          <p:nvPr/>
        </p:nvSpPr>
        <p:spPr>
          <a:xfrm>
            <a:off x="3598705" y="4574847"/>
            <a:ext cx="1892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Kondo Tc</a:t>
            </a:r>
          </a:p>
          <a:p>
            <a:r>
              <a:rPr lang="en-US" altLang="ja-JP" dirty="0">
                <a:solidFill>
                  <a:srgbClr val="0070C0"/>
                </a:solidFill>
              </a:rPr>
              <a:t>(w/o competition)</a:t>
            </a:r>
            <a:endParaRPr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8F2F01-D425-66D9-93CC-EC4AEFE10044}"/>
              </a:ext>
            </a:extLst>
          </p:cNvPr>
          <p:cNvCxnSpPr>
            <a:cxnSpLocks/>
          </p:cNvCxnSpPr>
          <p:nvPr/>
        </p:nvCxnSpPr>
        <p:spPr>
          <a:xfrm flipV="1">
            <a:off x="4193311" y="4204108"/>
            <a:ext cx="0" cy="46496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E8B6E3-FF62-B6A5-F6EB-B14423E58FC1}"/>
              </a:ext>
            </a:extLst>
          </p:cNvPr>
          <p:cNvSpPr txBox="1"/>
          <p:nvPr/>
        </p:nvSpPr>
        <p:spPr>
          <a:xfrm flipH="1">
            <a:off x="6857607" y="4139387"/>
            <a:ext cx="442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Chiral pseudo Tc (w/o comp., crossover )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1B4E4E-4A37-1EB3-CFBA-9CCF9F8060DD}"/>
              </a:ext>
            </a:extLst>
          </p:cNvPr>
          <p:cNvCxnSpPr>
            <a:cxnSpLocks/>
          </p:cNvCxnSpPr>
          <p:nvPr/>
        </p:nvCxnSpPr>
        <p:spPr>
          <a:xfrm flipV="1">
            <a:off x="8225759" y="3667137"/>
            <a:ext cx="0" cy="464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8F87F58-87A4-332D-77E0-027FC8C498CF}"/>
              </a:ext>
            </a:extLst>
          </p:cNvPr>
          <p:cNvSpPr txBox="1"/>
          <p:nvPr/>
        </p:nvSpPr>
        <p:spPr>
          <a:xfrm>
            <a:off x="12400205" y="4246149"/>
            <a:ext cx="5878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000" dirty="0"/>
              <a:t>Without the competition, the Kondo condensate melts earlier than the chiral condensate. 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DE5E16-B067-36E3-090C-397F1969E563}"/>
              </a:ext>
            </a:extLst>
          </p:cNvPr>
          <p:cNvCxnSpPr>
            <a:cxnSpLocks/>
          </p:cNvCxnSpPr>
          <p:nvPr/>
        </p:nvCxnSpPr>
        <p:spPr>
          <a:xfrm flipV="1">
            <a:off x="3041183" y="4139386"/>
            <a:ext cx="648072" cy="529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8D46F49-349B-0152-13F3-CC4048DED836}"/>
              </a:ext>
            </a:extLst>
          </p:cNvPr>
          <p:cNvSpPr txBox="1"/>
          <p:nvPr/>
        </p:nvSpPr>
        <p:spPr>
          <a:xfrm>
            <a:off x="1775521" y="4582870"/>
            <a:ext cx="1553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Kondo Tc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in competition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7F73B10-4CDE-C69A-1F5A-FCAE99981C16}"/>
              </a:ext>
            </a:extLst>
          </p:cNvPr>
          <p:cNvGrpSpPr/>
          <p:nvPr/>
        </p:nvGrpSpPr>
        <p:grpSpPr>
          <a:xfrm>
            <a:off x="6960096" y="1097240"/>
            <a:ext cx="3477126" cy="1825250"/>
            <a:chOff x="5760132" y="1340768"/>
            <a:chExt cx="3477126" cy="182525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3E784F2-B05C-FA8D-ECCC-5008018D745C}"/>
                </a:ext>
              </a:extLst>
            </p:cNvPr>
            <p:cNvCxnSpPr>
              <a:cxnSpLocks/>
            </p:cNvCxnSpPr>
            <p:nvPr/>
          </p:nvCxnSpPr>
          <p:spPr>
            <a:xfrm>
              <a:off x="6536333" y="2619650"/>
              <a:ext cx="859241" cy="10262"/>
            </a:xfrm>
            <a:prstGeom prst="line">
              <a:avLst/>
            </a:prstGeom>
            <a:ln w="1905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15C443-E45E-764D-7AA2-BFC54DED6400}"/>
                </a:ext>
              </a:extLst>
            </p:cNvPr>
            <p:cNvCxnSpPr>
              <a:cxnSpLocks/>
            </p:cNvCxnSpPr>
            <p:nvPr/>
          </p:nvCxnSpPr>
          <p:spPr>
            <a:xfrm>
              <a:off x="6536333" y="2914200"/>
              <a:ext cx="859241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73B2EB-5B67-BDEC-919F-B5DC3E8A3F9C}"/>
                </a:ext>
              </a:extLst>
            </p:cNvPr>
            <p:cNvSpPr txBox="1"/>
            <p:nvPr/>
          </p:nvSpPr>
          <p:spPr>
            <a:xfrm>
              <a:off x="5868144" y="1340768"/>
              <a:ext cx="26135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>
                  <a:solidFill>
                    <a:srgbClr val="FF0000"/>
                  </a:solidFill>
                </a:rPr>
                <a:t>Chiral condensate M</a:t>
              </a:r>
              <a:endParaRPr lang="ja-JP" altLang="en-US" sz="20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ja-JP" sz="2000" dirty="0">
                  <a:solidFill>
                    <a:srgbClr val="0070C0"/>
                  </a:solidFill>
                </a:rPr>
                <a:t>Kondo condensate Δ</a:t>
              </a:r>
              <a:endParaRPr lang="ja-JP" altLang="en-US" sz="2000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8316B3-AB80-D738-59FE-3D8DF0F307BC}"/>
                </a:ext>
              </a:extLst>
            </p:cNvPr>
            <p:cNvSpPr txBox="1"/>
            <p:nvPr/>
          </p:nvSpPr>
          <p:spPr>
            <a:xfrm>
              <a:off x="5868144" y="2060848"/>
              <a:ext cx="2996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Cf.   Δ</a:t>
              </a:r>
              <a:r>
                <a:rPr lang="ja-JP" altLang="en-US" dirty="0">
                  <a:solidFill>
                    <a:srgbClr val="0070C0"/>
                  </a:solidFill>
                </a:rPr>
                <a:t> </a:t>
              </a:r>
              <a:r>
                <a:rPr lang="en-US" altLang="ja-JP" dirty="0">
                  <a:solidFill>
                    <a:srgbClr val="0070C0"/>
                  </a:solidFill>
                </a:rPr>
                <a:t>w/o competition (M=0)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FED46C-4EC9-9D7E-3D5D-BB14117243E7}"/>
                </a:ext>
              </a:extLst>
            </p:cNvPr>
            <p:cNvSpPr txBox="1"/>
            <p:nvPr/>
          </p:nvSpPr>
          <p:spPr>
            <a:xfrm>
              <a:off x="7560332" y="2412264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Massless limit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53BE78C-B214-1402-AA1E-93F6C6A8FCAC}"/>
                </a:ext>
              </a:extLst>
            </p:cNvPr>
            <p:cNvSpPr txBox="1"/>
            <p:nvPr/>
          </p:nvSpPr>
          <p:spPr>
            <a:xfrm>
              <a:off x="7568672" y="2711318"/>
              <a:ext cx="1668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70C0"/>
                  </a:solidFill>
                </a:rPr>
                <a:t>Current q mass</a:t>
              </a:r>
              <a:endParaRPr lang="ja-JP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FD7949-6ECA-0F76-1CEB-29FFD60A475F}"/>
                </a:ext>
              </a:extLst>
            </p:cNvPr>
            <p:cNvSpPr/>
            <p:nvPr/>
          </p:nvSpPr>
          <p:spPr>
            <a:xfrm>
              <a:off x="5760132" y="1360903"/>
              <a:ext cx="3348372" cy="180511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085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623FCC-E3EA-0006-75AA-5453EE3D76A2}"/>
              </a:ext>
            </a:extLst>
          </p:cNvPr>
          <p:cNvSpPr txBox="1"/>
          <p:nvPr/>
        </p:nvSpPr>
        <p:spPr>
          <a:xfrm>
            <a:off x="4025376" y="201979"/>
            <a:ext cx="6319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Landscapes at finite T and B</a:t>
            </a:r>
          </a:p>
          <a:p>
            <a:r>
              <a:rPr lang="en-US" altLang="ja-JP" sz="2800" dirty="0"/>
              <a:t>- First-order transition lines</a:t>
            </a:r>
            <a:endParaRPr lang="ja-JP" alt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E62AD-3238-FB66-F4DE-3E4F87E56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5949281"/>
            <a:ext cx="3741674" cy="386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5CCD1E-AC07-0FBC-E0A7-CF2560A53A58}"/>
              </a:ext>
            </a:extLst>
          </p:cNvPr>
          <p:cNvSpPr txBox="1"/>
          <p:nvPr/>
        </p:nvSpPr>
        <p:spPr>
          <a:xfrm>
            <a:off x="3071665" y="1374623"/>
            <a:ext cx="2415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Chiral condensate</a:t>
            </a:r>
            <a:endParaRPr lang="ja-JP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89748E-6B5B-629C-E4A3-9E5CE56871D2}"/>
              </a:ext>
            </a:extLst>
          </p:cNvPr>
          <p:cNvSpPr txBox="1"/>
          <p:nvPr/>
        </p:nvSpPr>
        <p:spPr>
          <a:xfrm>
            <a:off x="6600057" y="1374623"/>
            <a:ext cx="250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F0"/>
                </a:solidFill>
              </a:rPr>
              <a:t>Kondo condensate</a:t>
            </a:r>
            <a:endParaRPr lang="ja-JP" altLang="en-US" sz="2400" dirty="0">
              <a:solidFill>
                <a:srgbClr val="00B0F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DAFC942-654A-939D-AB73-A58FF7AC7BDB}"/>
              </a:ext>
            </a:extLst>
          </p:cNvPr>
          <p:cNvGrpSpPr/>
          <p:nvPr/>
        </p:nvGrpSpPr>
        <p:grpSpPr>
          <a:xfrm>
            <a:off x="1991545" y="2122491"/>
            <a:ext cx="8449975" cy="3678242"/>
            <a:chOff x="467544" y="2122491"/>
            <a:chExt cx="8449975" cy="36782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8EB137-E3E5-508A-80A6-F479EF13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6630" y="2273360"/>
              <a:ext cx="7678543" cy="31134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DBAABE-EF6B-49D0-67B5-02AD5374B3B1}"/>
                </a:ext>
              </a:extLst>
            </p:cNvPr>
            <p:cNvSpPr txBox="1"/>
            <p:nvPr/>
          </p:nvSpPr>
          <p:spPr>
            <a:xfrm>
              <a:off x="467544" y="2535802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T</a:t>
              </a:r>
              <a:endParaRPr lang="ja-JP" altLang="en-US" sz="3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7D6B19-38DB-5477-4539-23271584241E}"/>
                </a:ext>
              </a:extLst>
            </p:cNvPr>
            <p:cNvSpPr txBox="1"/>
            <p:nvPr/>
          </p:nvSpPr>
          <p:spPr>
            <a:xfrm>
              <a:off x="6814358" y="4913686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T</a:t>
              </a:r>
              <a:endParaRPr lang="ja-JP" altLang="en-US" sz="36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A96238-4700-A323-8C2C-AD48E1163D5A}"/>
                </a:ext>
              </a:extLst>
            </p:cNvPr>
            <p:cNvSpPr txBox="1"/>
            <p:nvPr/>
          </p:nvSpPr>
          <p:spPr>
            <a:xfrm>
              <a:off x="1871421" y="5154402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B</a:t>
              </a:r>
              <a:endParaRPr lang="ja-JP" altLang="en-US" sz="3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440E2A-7CDE-1C0B-A3A8-E8CAF6397A35}"/>
                </a:ext>
              </a:extLst>
            </p:cNvPr>
            <p:cNvSpPr txBox="1"/>
            <p:nvPr/>
          </p:nvSpPr>
          <p:spPr>
            <a:xfrm>
              <a:off x="8425076" y="2122491"/>
              <a:ext cx="492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B</a:t>
              </a:r>
              <a:endParaRPr lang="ja-JP" altLang="en-US" sz="36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2DF33BF-8C45-9427-E5C5-DF28426B0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630" y="2292038"/>
              <a:ext cx="864096" cy="8024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7383B09-8244-A9E3-0564-58E299A49F04}"/>
                </a:ext>
              </a:extLst>
            </p:cNvPr>
            <p:cNvCxnSpPr>
              <a:cxnSpLocks/>
            </p:cNvCxnSpPr>
            <p:nvPr/>
          </p:nvCxnSpPr>
          <p:spPr>
            <a:xfrm>
              <a:off x="1771711" y="5032875"/>
              <a:ext cx="1072097" cy="4088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80B02-8665-72C3-48E5-77CBE1B9B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8460" y="4797152"/>
              <a:ext cx="1435868" cy="354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033CA5A-BABD-770F-ED65-9456E89CF1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6761" y="2273360"/>
              <a:ext cx="953711" cy="7264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3732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53C293-833C-496C-B4E9-A41FE1A8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72" y="1124745"/>
            <a:ext cx="6120680" cy="374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BCD47-58F4-59BD-B947-F4690A6850A7}"/>
              </a:ext>
            </a:extLst>
          </p:cNvPr>
          <p:cNvSpPr txBox="1"/>
          <p:nvPr/>
        </p:nvSpPr>
        <p:spPr>
          <a:xfrm>
            <a:off x="3143672" y="5661249"/>
            <a:ext cx="5598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B0F0"/>
                </a:solidFill>
              </a:rPr>
              <a:t>New </a:t>
            </a:r>
            <a:r>
              <a:rPr lang="en-US" altLang="ja-JP" sz="2400" b="1" u="sng" dirty="0">
                <a:solidFill>
                  <a:srgbClr val="00B0F0"/>
                </a:solidFill>
              </a:rPr>
              <a:t>quantum critical point</a:t>
            </a:r>
            <a:r>
              <a:rPr lang="en-US" altLang="ja-JP" sz="2400" b="1" dirty="0">
                <a:solidFill>
                  <a:srgbClr val="00B0F0"/>
                </a:solidFill>
              </a:rPr>
              <a:t>:</a:t>
            </a:r>
            <a:r>
              <a:rPr lang="ja-JP" altLang="en-US" sz="2400" b="1" dirty="0">
                <a:solidFill>
                  <a:srgbClr val="00B0F0"/>
                </a:solidFill>
              </a:rPr>
              <a:t> </a:t>
            </a:r>
            <a:r>
              <a:rPr lang="en-US" altLang="ja-JP" sz="2400" b="1" dirty="0">
                <a:solidFill>
                  <a:srgbClr val="00B0F0"/>
                </a:solidFill>
              </a:rPr>
              <a:t>Switch</a:t>
            </a:r>
            <a:r>
              <a:rPr lang="ja-JP" altLang="en-US" sz="2400" b="1" dirty="0">
                <a:solidFill>
                  <a:srgbClr val="00B0F0"/>
                </a:solidFill>
              </a:rPr>
              <a:t> </a:t>
            </a:r>
            <a:r>
              <a:rPr lang="en-US" altLang="ja-JP" sz="2400" b="1" dirty="0">
                <a:solidFill>
                  <a:srgbClr val="00B0F0"/>
                </a:solidFill>
              </a:rPr>
              <a:t>over</a:t>
            </a:r>
            <a:r>
              <a:rPr lang="ja-JP" altLang="en-US" sz="2400" b="1" dirty="0">
                <a:solidFill>
                  <a:srgbClr val="00B0F0"/>
                </a:solidFill>
              </a:rPr>
              <a:t> </a:t>
            </a:r>
            <a:endParaRPr lang="en-US" altLang="ja-JP" sz="2400" b="1" dirty="0">
              <a:solidFill>
                <a:srgbClr val="00B0F0"/>
              </a:solidFill>
            </a:endParaRPr>
          </a:p>
          <a:p>
            <a:r>
              <a:rPr lang="en-US" altLang="ja-JP" sz="2400" b="1" dirty="0">
                <a:solidFill>
                  <a:srgbClr val="00B0F0"/>
                </a:solidFill>
              </a:rPr>
              <a:t>between the true </a:t>
            </a:r>
            <a:r>
              <a:rPr lang="en-US" altLang="ja-JP" sz="2400" b="1" dirty="0" err="1">
                <a:solidFill>
                  <a:srgbClr val="00B0F0"/>
                </a:solidFill>
              </a:rPr>
              <a:t>vacua</a:t>
            </a:r>
            <a:r>
              <a:rPr lang="en-US" altLang="ja-JP" sz="2400" b="1" dirty="0">
                <a:solidFill>
                  <a:srgbClr val="00B0F0"/>
                </a:solidFill>
              </a:rPr>
              <a:t> at zero 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673F2F-149E-08C7-C9EF-8122BDC06CB8}"/>
              </a:ext>
            </a:extLst>
          </p:cNvPr>
          <p:cNvCxnSpPr/>
          <p:nvPr/>
        </p:nvCxnSpPr>
        <p:spPr>
          <a:xfrm flipV="1">
            <a:off x="5087888" y="5013176"/>
            <a:ext cx="0" cy="5760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A0F386-EE3A-5D99-E4A3-44EC9D5DE6F0}"/>
              </a:ext>
            </a:extLst>
          </p:cNvPr>
          <p:cNvSpPr txBox="1"/>
          <p:nvPr/>
        </p:nvSpPr>
        <p:spPr>
          <a:xfrm>
            <a:off x="3116177" y="332532"/>
            <a:ext cx="618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Phase diagram extracted from the results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94829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B6F390-1493-492A-2C88-F7164C78DA3A}"/>
              </a:ext>
            </a:extLst>
          </p:cNvPr>
          <p:cNvSpPr txBox="1"/>
          <p:nvPr/>
        </p:nvSpPr>
        <p:spPr>
          <a:xfrm>
            <a:off x="5544747" y="608564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Chen </a:t>
            </a:r>
            <a:r>
              <a:rPr lang="en-US" altLang="ja-JP" dirty="0">
                <a:hlinkClick r:id="rId3"/>
              </a:rPr>
              <a:t>et al., </a:t>
            </a:r>
            <a:r>
              <a:rPr lang="fr-FR" altLang="ja-JP" i="1" dirty="0">
                <a:hlinkClick r:id="rId3"/>
              </a:rPr>
              <a:t>Nature Physics</a:t>
            </a:r>
            <a:r>
              <a:rPr lang="fr-FR" altLang="ja-JP" dirty="0">
                <a:hlinkClick r:id="rId3"/>
              </a:rPr>
              <a:t> </a:t>
            </a:r>
            <a:r>
              <a:rPr lang="fr-FR" altLang="ja-JP" b="1" dirty="0">
                <a:hlinkClick r:id="rId3"/>
              </a:rPr>
              <a:t>17</a:t>
            </a:r>
            <a:r>
              <a:rPr lang="fr-FR" altLang="ja-JP" dirty="0">
                <a:hlinkClick r:id="rId3"/>
              </a:rPr>
              <a:t> 374–380 (2021)</a:t>
            </a:r>
            <a:endParaRPr lang="ja-JP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D9C47-4D22-62BA-FB6E-0FA370B18E4B}"/>
              </a:ext>
            </a:extLst>
          </p:cNvPr>
          <p:cNvSpPr txBox="1"/>
          <p:nvPr/>
        </p:nvSpPr>
        <p:spPr>
          <a:xfrm>
            <a:off x="2256459" y="5517232"/>
            <a:ext cx="60453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Whitney-Semibold"/>
              </a:rPr>
              <a:t>Twisted monolayer–bilayer graphene</a:t>
            </a:r>
            <a:endParaRPr lang="ja-JP" alt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41EC1-DFE0-2B8F-947B-63B44EE00DE1}"/>
              </a:ext>
            </a:extLst>
          </p:cNvPr>
          <p:cNvSpPr txBox="1"/>
          <p:nvPr/>
        </p:nvSpPr>
        <p:spPr>
          <a:xfrm>
            <a:off x="2063553" y="141471"/>
            <a:ext cx="77735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MinionPro-Regular"/>
              </a:rPr>
              <a:t>Flat bands in the twisted bilayer graphene</a:t>
            </a:r>
          </a:p>
          <a:p>
            <a:endParaRPr lang="en-US" altLang="ja-JP" sz="3200" dirty="0">
              <a:latin typeface="MinionPro-Regular"/>
            </a:endParaRPr>
          </a:p>
          <a:p>
            <a:r>
              <a:rPr lang="en-US" altLang="ja-JP" sz="3200" dirty="0">
                <a:latin typeface="MinionPro-Regular"/>
              </a:rPr>
              <a:t>Moiré patterns</a:t>
            </a:r>
            <a:endParaRPr lang="ja-JP" alt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FAD7FD-7334-5309-F21D-40F6DD71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2568" y="3601736"/>
            <a:ext cx="5184337" cy="2292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FB50F3-3F48-9EE5-E809-3866AE0643AC}"/>
              </a:ext>
            </a:extLst>
          </p:cNvPr>
          <p:cNvSpPr txBox="1"/>
          <p:nvPr/>
        </p:nvSpPr>
        <p:spPr>
          <a:xfrm>
            <a:off x="1962763" y="4468106"/>
            <a:ext cx="5328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Whitney-Semibold"/>
                <a:hlinkClick r:id="rId5"/>
              </a:rPr>
              <a:t>Balents, et al., </a:t>
            </a:r>
            <a:r>
              <a:rPr lang="fr-FR" altLang="ja-JP" i="1" dirty="0">
                <a:hlinkClick r:id="rId5"/>
              </a:rPr>
              <a:t>Nature Physics</a:t>
            </a:r>
            <a:r>
              <a:rPr lang="fr-FR" altLang="ja-JP" dirty="0">
                <a:hlinkClick r:id="rId5"/>
              </a:rPr>
              <a:t> </a:t>
            </a:r>
            <a:r>
              <a:rPr lang="fr-FR" altLang="ja-JP" b="1" dirty="0">
                <a:hlinkClick r:id="rId5"/>
              </a:rPr>
              <a:t> 16</a:t>
            </a:r>
            <a:r>
              <a:rPr lang="fr-FR" altLang="ja-JP" dirty="0">
                <a:hlinkClick r:id="rId5"/>
              </a:rPr>
              <a:t> 725–733 (2020)</a:t>
            </a:r>
            <a:endParaRPr lang="en-US" altLang="ja-JP" dirty="0">
              <a:latin typeface="Whitney-Semibold"/>
            </a:endParaRPr>
          </a:p>
          <a:p>
            <a:r>
              <a:rPr lang="en-US" altLang="ja-JP" dirty="0">
                <a:latin typeface="MinionPro-Regular"/>
                <a:hlinkClick r:id="rId6"/>
              </a:rPr>
              <a:t>Cao, et al., </a:t>
            </a:r>
            <a:r>
              <a:rPr lang="fr-FR" altLang="ja-JP" i="1" dirty="0">
                <a:hlinkClick r:id="rId6"/>
              </a:rPr>
              <a:t>Nature</a:t>
            </a:r>
            <a:r>
              <a:rPr lang="fr-FR" altLang="ja-JP" dirty="0">
                <a:hlinkClick r:id="rId6"/>
              </a:rPr>
              <a:t> </a:t>
            </a:r>
            <a:r>
              <a:rPr lang="fr-FR" altLang="ja-JP" b="1" dirty="0">
                <a:hlinkClick r:id="rId6"/>
              </a:rPr>
              <a:t>556</a:t>
            </a:r>
            <a:r>
              <a:rPr lang="fr-FR" altLang="ja-JP" dirty="0">
                <a:hlinkClick r:id="rId6"/>
              </a:rPr>
              <a:t>, 80–84 (2018)</a:t>
            </a:r>
            <a:endParaRPr lang="ja-JP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790447-5DBC-B9C5-A63E-4A051C519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5121" y="956550"/>
            <a:ext cx="4595149" cy="1776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02B51B-84CC-4F38-EA83-4556BFFCB716}"/>
              </a:ext>
            </a:extLst>
          </p:cNvPr>
          <p:cNvSpPr txBox="1"/>
          <p:nvPr/>
        </p:nvSpPr>
        <p:spPr>
          <a:xfrm>
            <a:off x="5809939" y="801489"/>
            <a:ext cx="3384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Times-Roman"/>
              </a:rPr>
              <a:t>Morell,</a:t>
            </a:r>
            <a:r>
              <a:rPr lang="de-DE" altLang="ja-JP" dirty="0">
                <a:latin typeface="AdvOT2b189473.B"/>
              </a:rPr>
              <a:t> et al. (2010)</a:t>
            </a:r>
            <a:endParaRPr lang="ja-JP" altLang="en-US" dirty="0"/>
          </a:p>
          <a:p>
            <a:r>
              <a:rPr lang="de-DE" altLang="ja-JP" dirty="0">
                <a:latin typeface="AdvOT2b189473.B"/>
              </a:rPr>
              <a:t>Bistritzer and MacDonald (2011)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1C680-AFD0-91D4-29C3-FB8A84810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1" y="1844823"/>
            <a:ext cx="2780545" cy="24379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C438FA-075F-EDF6-53DC-D13E64127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3531" y="1652573"/>
            <a:ext cx="1928676" cy="24379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F2DC31-CC0A-6F25-FDBB-4FE3A5F62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096" y="1622082"/>
            <a:ext cx="1791532" cy="24975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F7A284-F9F7-06B0-438E-D9B7ACC925FE}"/>
              </a:ext>
            </a:extLst>
          </p:cNvPr>
          <p:cNvGrpSpPr/>
          <p:nvPr/>
        </p:nvGrpSpPr>
        <p:grpSpPr>
          <a:xfrm>
            <a:off x="7090303" y="3102200"/>
            <a:ext cx="2104013" cy="1844647"/>
            <a:chOff x="5582007" y="2948787"/>
            <a:chExt cx="2104013" cy="1844647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406D015-8ECE-C795-358A-BB5A7FA86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8170" y="2948787"/>
              <a:ext cx="1127850" cy="128507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FB0290-3E9D-0A4B-03BB-99B37A4A5B3D}"/>
                </a:ext>
              </a:extLst>
            </p:cNvPr>
            <p:cNvSpPr txBox="1"/>
            <p:nvPr/>
          </p:nvSpPr>
          <p:spPr>
            <a:xfrm>
              <a:off x="5582007" y="4208659"/>
              <a:ext cx="173900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solidFill>
                    <a:srgbClr val="FFC000"/>
                  </a:solidFill>
                </a:rPr>
                <a:t>Flat band</a:t>
              </a:r>
              <a:endParaRPr lang="ja-JP" altLang="en-US" sz="32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58581D8-37AE-1DF7-F9FB-BE39A1E5E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621" y="1984887"/>
            <a:ext cx="2604304" cy="2101669"/>
          </a:xfrm>
          <a:prstGeom prst="rect">
            <a:avLst/>
          </a:prstGeom>
        </p:spPr>
      </p:pic>
      <p:pic>
        <p:nvPicPr>
          <p:cNvPr id="35" name="Picture 34" descr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.2,0.6,0.9}{#1}}}&#10;\newcommand{\red}[1]{{\color[rgb]{0.9,0.2,0.6}{#1}}}&#10;\newcommand{\pp}[1]{{\color[rgb]{0.7,0.3,0.9}{#1}}}&#10;\newcommand{\bro}[1]{{\color[rgb]{0.5,0.3,0.3}{#1}}}&#10;\newcommand{\wh}[1]{{\color[rgb]{1,1,1}{#1}}}&#10;%%%%%%%%%%%%%%%%%%%%%%%%%%%%%%%%%%%%%%%%%%%%%%%%%%%%%&#10;\begin{document}&#10;&#10;Magic angle $\sim 1.1 {}^\circ$&#10;&#10;&#10;\end{document}&#10;&#10;" title="IguanaTex Bitmap Display">
            <a:extLst>
              <a:ext uri="{FF2B5EF4-FFF2-40B4-BE49-F238E27FC236}">
                <a16:creationId xmlns:a16="http://schemas.microsoft.com/office/drawing/2014/main" id="{C4BBA89F-02E7-77E2-CFF1-3DE21402F2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50" y="4149080"/>
            <a:ext cx="2083047" cy="22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37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751F9D-33F1-DC13-494E-031E6E47BBD2}"/>
              </a:ext>
            </a:extLst>
          </p:cNvPr>
          <p:cNvSpPr txBox="1"/>
          <p:nvPr/>
        </p:nvSpPr>
        <p:spPr>
          <a:xfrm flipH="1">
            <a:off x="5164753" y="260649"/>
            <a:ext cx="197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Summary</a:t>
            </a:r>
            <a:endParaRPr lang="ja-JP" alt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90B6E-EE63-5B45-5611-070DF22EA71E}"/>
              </a:ext>
            </a:extLst>
          </p:cNvPr>
          <p:cNvSpPr txBox="1"/>
          <p:nvPr/>
        </p:nvSpPr>
        <p:spPr>
          <a:xfrm>
            <a:off x="2009546" y="1268760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Potential signatures of the competition</a:t>
            </a:r>
          </a:p>
          <a:p>
            <a:endParaRPr lang="en-US" altLang="ja-JP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FF0000"/>
                </a:solidFill>
              </a:rPr>
              <a:t>Saturation of the chiral condensate in strong B </a:t>
            </a:r>
            <a:r>
              <a:rPr lang="en-US" altLang="ja-JP" sz="2400" dirty="0"/>
              <a:t>due to the growth of the Kondo condensate.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FF0000"/>
                </a:solidFill>
              </a:rPr>
              <a:t>Anomalous increase of the chiral condensate with T </a:t>
            </a:r>
            <a:r>
              <a:rPr lang="en-US" altLang="ja-JP" sz="2400" dirty="0"/>
              <a:t>just after the end of competition.</a:t>
            </a:r>
            <a:endParaRPr lang="ja-JP" alt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DF06B3-22D2-9FC9-9C56-47364892C7F4}"/>
              </a:ext>
            </a:extLst>
          </p:cNvPr>
          <p:cNvSpPr txBox="1"/>
          <p:nvPr/>
        </p:nvSpPr>
        <p:spPr>
          <a:xfrm flipH="1">
            <a:off x="5164753" y="3956429"/>
            <a:ext cx="197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/>
              <a:t>Outlook</a:t>
            </a:r>
            <a:endParaRPr lang="ja-JP" alt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813659-BA04-6158-6AE0-016D9F3EA20C}"/>
              </a:ext>
            </a:extLst>
          </p:cNvPr>
          <p:cNvSpPr txBox="1"/>
          <p:nvPr/>
        </p:nvSpPr>
        <p:spPr>
          <a:xfrm>
            <a:off x="2009546" y="5052373"/>
            <a:ext cx="8478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Study by lattice simulations (Static thermodynamic quantities)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Computation of the transport coefficients (Dynamical quantities)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Applications to the Dirac quasi-particles in cond. matt. systems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793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12AAB-7DD4-5FD1-9A29-6DBC6ACAC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20888"/>
            <a:ext cx="8229600" cy="1143000"/>
          </a:xfrm>
        </p:spPr>
        <p:txBody>
          <a:bodyPr/>
          <a:lstStyle/>
          <a:p>
            <a:r>
              <a:rPr lang="en-US" altLang="ja-JP" dirty="0"/>
              <a:t>Back-up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9419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05982D-C878-E602-124D-3BD54CE26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2096579"/>
            <a:ext cx="4258687" cy="2936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16677-CF6E-816A-DFB3-A8EC4A8EA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255589"/>
            <a:ext cx="4258687" cy="2965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F0D28-DD01-2F07-5831-66EC881CBCAC}"/>
              </a:ext>
            </a:extLst>
          </p:cNvPr>
          <p:cNvSpPr txBox="1"/>
          <p:nvPr/>
        </p:nvSpPr>
        <p:spPr>
          <a:xfrm>
            <a:off x="2945256" y="1455168"/>
            <a:ext cx="2415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6">
                    <a:lumMod val="75000"/>
                  </a:schemeClr>
                </a:solidFill>
              </a:rPr>
              <a:t>Chiral condensate</a:t>
            </a:r>
            <a:endParaRPr lang="ja-JP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83148-F704-2F1B-EECC-000D2F5EFF2D}"/>
              </a:ext>
            </a:extLst>
          </p:cNvPr>
          <p:cNvSpPr txBox="1"/>
          <p:nvPr/>
        </p:nvSpPr>
        <p:spPr>
          <a:xfrm>
            <a:off x="2092931" y="27427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T</a:t>
            </a:r>
            <a:endParaRPr lang="ja-JP" alt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54D61-296D-90AE-B02E-D2F8A0947A81}"/>
              </a:ext>
            </a:extLst>
          </p:cNvPr>
          <p:cNvSpPr txBox="1"/>
          <p:nvPr/>
        </p:nvSpPr>
        <p:spPr>
          <a:xfrm>
            <a:off x="3107390" y="51904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B</a:t>
            </a:r>
            <a:endParaRPr lang="ja-JP" altLang="en-US" sz="3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70D541-43E3-DFE6-A71D-AC92198BE4B3}"/>
              </a:ext>
            </a:extLst>
          </p:cNvPr>
          <p:cNvCxnSpPr>
            <a:cxnSpLocks/>
          </p:cNvCxnSpPr>
          <p:nvPr/>
        </p:nvCxnSpPr>
        <p:spPr>
          <a:xfrm flipV="1">
            <a:off x="2485959" y="2664733"/>
            <a:ext cx="864096" cy="80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5FD0EB-C488-539F-C337-A617D953DEC0}"/>
              </a:ext>
            </a:extLst>
          </p:cNvPr>
          <p:cNvCxnSpPr>
            <a:cxnSpLocks/>
          </p:cNvCxnSpPr>
          <p:nvPr/>
        </p:nvCxnSpPr>
        <p:spPr>
          <a:xfrm>
            <a:off x="3304829" y="4993997"/>
            <a:ext cx="1072097" cy="40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66970DE-8F22-5040-4DC7-A7F40991CB60}"/>
              </a:ext>
            </a:extLst>
          </p:cNvPr>
          <p:cNvSpPr txBox="1"/>
          <p:nvPr/>
        </p:nvSpPr>
        <p:spPr>
          <a:xfrm>
            <a:off x="7193728" y="1455168"/>
            <a:ext cx="250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F0"/>
                </a:solidFill>
              </a:rPr>
              <a:t>Kondo condensate</a:t>
            </a:r>
            <a:endParaRPr lang="ja-JP" altLang="en-US" sz="2400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D4400-BAFD-1069-F38A-429A16FF7DF7}"/>
              </a:ext>
            </a:extLst>
          </p:cNvPr>
          <p:cNvSpPr txBox="1"/>
          <p:nvPr/>
        </p:nvSpPr>
        <p:spPr>
          <a:xfrm>
            <a:off x="6636339" y="2742794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T</a:t>
            </a:r>
            <a:endParaRPr lang="ja-JP" alt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58EA7-B086-29F1-CF9E-8D3E9740548B}"/>
              </a:ext>
            </a:extLst>
          </p:cNvPr>
          <p:cNvSpPr txBox="1"/>
          <p:nvPr/>
        </p:nvSpPr>
        <p:spPr>
          <a:xfrm>
            <a:off x="7635873" y="5190436"/>
            <a:ext cx="43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/>
              <a:t>B</a:t>
            </a:r>
            <a:endParaRPr lang="ja-JP" altLang="en-US" sz="3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FAACAD-5CEB-6F39-D3F5-64CDE53BC807}"/>
              </a:ext>
            </a:extLst>
          </p:cNvPr>
          <p:cNvCxnSpPr>
            <a:cxnSpLocks/>
          </p:cNvCxnSpPr>
          <p:nvPr/>
        </p:nvCxnSpPr>
        <p:spPr>
          <a:xfrm flipV="1">
            <a:off x="7045425" y="2664733"/>
            <a:ext cx="864096" cy="80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354B03-D758-EAE8-6D3D-9427B5B2C3E5}"/>
              </a:ext>
            </a:extLst>
          </p:cNvPr>
          <p:cNvCxnSpPr>
            <a:cxnSpLocks/>
          </p:cNvCxnSpPr>
          <p:nvPr/>
        </p:nvCxnSpPr>
        <p:spPr>
          <a:xfrm>
            <a:off x="7760208" y="5108396"/>
            <a:ext cx="1072097" cy="408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030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テキスト ボックス 74"/>
          <p:cNvSpPr txBox="1"/>
          <p:nvPr/>
        </p:nvSpPr>
        <p:spPr>
          <a:xfrm>
            <a:off x="2627990" y="116633"/>
            <a:ext cx="699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chemeClr val="accent1">
                    <a:lumMod val="75000"/>
                  </a:schemeClr>
                </a:solidFill>
              </a:rPr>
              <a:t>Impurity scatterings near a Fermi surface</a:t>
            </a:r>
            <a:endParaRPr lang="ja-JP" alt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図 52" descr="\begin{document}&#10;\begin{align*}&#10;G(\Lambda) (\bar \psi \psi) (\bar \Psi \Psi)&#10;\end{align*}&#10;\end{document}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38" y="1950108"/>
            <a:ext cx="2725416" cy="47078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96090" y="2751312"/>
            <a:ext cx="826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How does the coupling strength evolve in the IR regime, Λ --&gt; 0?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4765116" y="3831129"/>
            <a:ext cx="5869349" cy="2386024"/>
            <a:chOff x="3274651" y="4293096"/>
            <a:chExt cx="5869349" cy="2386024"/>
          </a:xfrm>
        </p:grpSpPr>
        <p:grpSp>
          <p:nvGrpSpPr>
            <p:cNvPr id="74" name="グループ化 73"/>
            <p:cNvGrpSpPr/>
            <p:nvPr/>
          </p:nvGrpSpPr>
          <p:grpSpPr>
            <a:xfrm>
              <a:off x="6458814" y="4293096"/>
              <a:ext cx="1927077" cy="1578631"/>
              <a:chOff x="4860032" y="4509120"/>
              <a:chExt cx="2220177" cy="1818734"/>
            </a:xfrm>
          </p:grpSpPr>
          <p:cxnSp>
            <p:nvCxnSpPr>
              <p:cNvPr id="35" name="直線コネクタ 34"/>
              <p:cNvCxnSpPr/>
              <p:nvPr/>
            </p:nvCxnSpPr>
            <p:spPr>
              <a:xfrm>
                <a:off x="5304300" y="4782439"/>
                <a:ext cx="1775909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グループ化 2"/>
              <p:cNvGrpSpPr/>
              <p:nvPr/>
            </p:nvGrpSpPr>
            <p:grpSpPr>
              <a:xfrm>
                <a:off x="5810601" y="4724618"/>
                <a:ext cx="412064" cy="1276487"/>
                <a:chOff x="7862157" y="4701006"/>
                <a:chExt cx="412064" cy="1276487"/>
              </a:xfrm>
            </p:grpSpPr>
            <p:sp>
              <p:nvSpPr>
                <p:cNvPr id="55" name="円/楕円 54"/>
                <p:cNvSpPr/>
                <p:nvPr/>
              </p:nvSpPr>
              <p:spPr>
                <a:xfrm rot="5400000">
                  <a:off x="8058724" y="4945557"/>
                  <a:ext cx="150200" cy="19712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56" name="円弧 55"/>
                <p:cNvSpPr/>
                <p:nvPr/>
              </p:nvSpPr>
              <p:spPr>
                <a:xfrm rot="3741566">
                  <a:off x="7842333" y="4726466"/>
                  <a:ext cx="457347" cy="406428"/>
                </a:xfrm>
                <a:prstGeom prst="arc">
                  <a:avLst>
                    <a:gd name="adj1" fmla="val 15288936"/>
                    <a:gd name="adj2" fmla="val 20650506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57" name="円弧 56"/>
                <p:cNvSpPr/>
                <p:nvPr/>
              </p:nvSpPr>
              <p:spPr>
                <a:xfrm rot="3741566">
                  <a:off x="7846643" y="4961044"/>
                  <a:ext cx="442680" cy="406428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58" name="円/楕円 57"/>
                <p:cNvSpPr/>
                <p:nvPr/>
              </p:nvSpPr>
              <p:spPr>
                <a:xfrm rot="5400000">
                  <a:off x="8058724" y="5156805"/>
                  <a:ext cx="150200" cy="19712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59" name="円/楕円 58"/>
                <p:cNvSpPr/>
                <p:nvPr/>
              </p:nvSpPr>
              <p:spPr>
                <a:xfrm rot="5400000">
                  <a:off x="8054225" y="5383881"/>
                  <a:ext cx="150200" cy="19712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60" name="円弧 59"/>
                <p:cNvSpPr/>
                <p:nvPr/>
              </p:nvSpPr>
              <p:spPr>
                <a:xfrm rot="3741566">
                  <a:off x="7837835" y="5164790"/>
                  <a:ext cx="457347" cy="406428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61" name="円弧 60"/>
                <p:cNvSpPr/>
                <p:nvPr/>
              </p:nvSpPr>
              <p:spPr>
                <a:xfrm rot="3741566">
                  <a:off x="7839456" y="5387326"/>
                  <a:ext cx="451829" cy="406428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62" name="円/楕円 61"/>
                <p:cNvSpPr/>
                <p:nvPr/>
              </p:nvSpPr>
              <p:spPr>
                <a:xfrm rot="5400000">
                  <a:off x="8054225" y="5595130"/>
                  <a:ext cx="150200" cy="19712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63" name="円弧 62"/>
                <p:cNvSpPr/>
                <p:nvPr/>
              </p:nvSpPr>
              <p:spPr>
                <a:xfrm rot="3741566">
                  <a:off x="7862465" y="5592527"/>
                  <a:ext cx="426934" cy="342997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cxnSp>
            <p:nvCxnSpPr>
              <p:cNvPr id="37" name="直線コネクタ 36"/>
              <p:cNvCxnSpPr/>
              <p:nvPr/>
            </p:nvCxnSpPr>
            <p:spPr>
              <a:xfrm>
                <a:off x="5355970" y="5992009"/>
                <a:ext cx="1724239" cy="0"/>
              </a:xfrm>
              <a:prstGeom prst="line">
                <a:avLst/>
              </a:prstGeom>
              <a:ln w="101600" cmpd="dbl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二等辺三角形 50"/>
              <p:cNvSpPr/>
              <p:nvPr/>
            </p:nvSpPr>
            <p:spPr>
              <a:xfrm rot="5400000">
                <a:off x="6470103" y="4690703"/>
                <a:ext cx="172643" cy="1834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二等辺三角形 72"/>
              <p:cNvSpPr/>
              <p:nvPr/>
            </p:nvSpPr>
            <p:spPr>
              <a:xfrm rot="5400000">
                <a:off x="5678015" y="4691102"/>
                <a:ext cx="172643" cy="18347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4860032" y="4509120"/>
                <a:ext cx="390047" cy="531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q</a:t>
                </a:r>
                <a:endParaRPr lang="ja-JP" altLang="en-US" sz="2400" dirty="0"/>
              </a:p>
            </p:txBody>
          </p:sp>
          <p:sp>
            <p:nvSpPr>
              <p:cNvPr id="83" name="テキスト ボックス 82"/>
              <p:cNvSpPr txBox="1"/>
              <p:nvPr/>
            </p:nvSpPr>
            <p:spPr>
              <a:xfrm>
                <a:off x="4888554" y="5795972"/>
                <a:ext cx="469461" cy="531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Q</a:t>
                </a:r>
                <a:endParaRPr lang="ja-JP" altLang="en-US" sz="2400" dirty="0"/>
              </a:p>
            </p:txBody>
          </p:sp>
        </p:grpSp>
        <p:sp>
          <p:nvSpPr>
            <p:cNvPr id="54" name="テキスト ボックス 53"/>
            <p:cNvSpPr txBox="1"/>
            <p:nvPr/>
          </p:nvSpPr>
          <p:spPr>
            <a:xfrm>
              <a:off x="3635896" y="6217455"/>
              <a:ext cx="5508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/>
                <a:t>What about the loop corrections?</a:t>
              </a:r>
              <a:endParaRPr lang="ja-JP" altLang="en-US" sz="2400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3274651" y="4443983"/>
              <a:ext cx="37032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The LO does not explain </a:t>
              </a:r>
            </a:p>
            <a:p>
              <a:r>
                <a:rPr lang="en-US" altLang="ja-JP" sz="2000" dirty="0"/>
                <a:t>the enhancement of the resistance.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-168696" y="3429000"/>
            <a:ext cx="4991752" cy="6038912"/>
            <a:chOff x="-1692696" y="3510768"/>
            <a:chExt cx="4991752" cy="6038912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-1692696" y="3763398"/>
              <a:ext cx="4991752" cy="5786282"/>
              <a:chOff x="-1620688" y="3403358"/>
              <a:chExt cx="4991752" cy="5786282"/>
            </a:xfrm>
          </p:grpSpPr>
          <p:sp>
            <p:nvSpPr>
              <p:cNvPr id="7" name="円/楕円 6"/>
              <p:cNvSpPr/>
              <p:nvPr/>
            </p:nvSpPr>
            <p:spPr>
              <a:xfrm>
                <a:off x="-1620688" y="4197888"/>
                <a:ext cx="4991752" cy="4991752"/>
              </a:xfrm>
              <a:prstGeom prst="ellipse">
                <a:avLst/>
              </a:prstGeom>
              <a:gradFill flip="none" rotWithShape="1">
                <a:gsLst>
                  <a:gs pos="0">
                    <a:srgbClr val="5E9EFF"/>
                  </a:gs>
                  <a:gs pos="48000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/>
              </a:p>
            </p:txBody>
          </p:sp>
          <p:sp>
            <p:nvSpPr>
              <p:cNvPr id="9" name="円/楕円 8"/>
              <p:cNvSpPr/>
              <p:nvPr/>
            </p:nvSpPr>
            <p:spPr>
              <a:xfrm>
                <a:off x="1199224" y="4076056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0" name="直線コネクタ 9"/>
              <p:cNvCxnSpPr/>
              <p:nvPr/>
            </p:nvCxnSpPr>
            <p:spPr>
              <a:xfrm>
                <a:off x="1343240" y="4211453"/>
                <a:ext cx="648072" cy="15263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円/楕円 135"/>
              <p:cNvSpPr/>
              <p:nvPr/>
            </p:nvSpPr>
            <p:spPr>
              <a:xfrm>
                <a:off x="1991312" y="4320019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grpSp>
            <p:nvGrpSpPr>
              <p:cNvPr id="140" name="グループ化 139"/>
              <p:cNvGrpSpPr/>
              <p:nvPr/>
            </p:nvGrpSpPr>
            <p:grpSpPr>
              <a:xfrm rot="19650702">
                <a:off x="772217" y="3403358"/>
                <a:ext cx="409040" cy="1034575"/>
                <a:chOff x="3051033" y="1210913"/>
                <a:chExt cx="369139" cy="733661"/>
              </a:xfrm>
            </p:grpSpPr>
            <p:sp>
              <p:nvSpPr>
                <p:cNvPr id="141" name="円弧 140"/>
                <p:cNvSpPr/>
                <p:nvPr/>
              </p:nvSpPr>
              <p:spPr>
                <a:xfrm rot="3741566">
                  <a:off x="3079819" y="1184484"/>
                  <a:ext cx="313923" cy="366782"/>
                </a:xfrm>
                <a:prstGeom prst="arc">
                  <a:avLst>
                    <a:gd name="adj1" fmla="val 15152873"/>
                    <a:gd name="adj2" fmla="val 20331611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2" name="円/楕円 141"/>
                <p:cNvSpPr/>
                <p:nvPr/>
              </p:nvSpPr>
              <p:spPr>
                <a:xfrm rot="5400000">
                  <a:off x="3242943" y="1343537"/>
                  <a:ext cx="106513" cy="1778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3" name="円/楕円 142"/>
                <p:cNvSpPr/>
                <p:nvPr/>
              </p:nvSpPr>
              <p:spPr>
                <a:xfrm rot="5400000">
                  <a:off x="3238883" y="1504566"/>
                  <a:ext cx="106513" cy="1778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4" name="円弧 143"/>
                <p:cNvSpPr/>
                <p:nvPr/>
              </p:nvSpPr>
              <p:spPr>
                <a:xfrm rot="3741566">
                  <a:off x="3073288" y="1328969"/>
                  <a:ext cx="324324" cy="366782"/>
                </a:xfrm>
                <a:prstGeom prst="arc">
                  <a:avLst>
                    <a:gd name="adj1" fmla="val 14782402"/>
                    <a:gd name="adj2" fmla="val 20650506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5" name="円弧 144"/>
                <p:cNvSpPr/>
                <p:nvPr/>
              </p:nvSpPr>
              <p:spPr>
                <a:xfrm rot="3741566">
                  <a:off x="3074218" y="1486779"/>
                  <a:ext cx="320411" cy="366782"/>
                </a:xfrm>
                <a:prstGeom prst="arc">
                  <a:avLst>
                    <a:gd name="adj1" fmla="val 15152873"/>
                    <a:gd name="adj2" fmla="val 20482557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6" name="円/楕円 145"/>
                <p:cNvSpPr/>
                <p:nvPr/>
              </p:nvSpPr>
              <p:spPr>
                <a:xfrm rot="5400000">
                  <a:off x="3238883" y="1654372"/>
                  <a:ext cx="106513" cy="1778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47" name="円弧 146"/>
                <p:cNvSpPr/>
                <p:nvPr/>
              </p:nvSpPr>
              <p:spPr>
                <a:xfrm rot="3741566">
                  <a:off x="3092576" y="1638427"/>
                  <a:ext cx="302757" cy="309538"/>
                </a:xfrm>
                <a:prstGeom prst="arc">
                  <a:avLst>
                    <a:gd name="adj1" fmla="val 15288936"/>
                    <a:gd name="adj2" fmla="val 21419531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</p:grpSp>
          <p:sp>
            <p:nvSpPr>
              <p:cNvPr id="12" name="正方形/長方形 11"/>
              <p:cNvSpPr/>
              <p:nvPr/>
            </p:nvSpPr>
            <p:spPr>
              <a:xfrm>
                <a:off x="160252" y="5795972"/>
                <a:ext cx="1974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bg1"/>
                    </a:solidFill>
                  </a:rPr>
                  <a:t>Large Fermi sphere</a:t>
                </a:r>
              </a:p>
            </p:txBody>
          </p:sp>
        </p:grpSp>
        <p:sp>
          <p:nvSpPr>
            <p:cNvPr id="65" name="円/楕円 64"/>
            <p:cNvSpPr/>
            <p:nvPr/>
          </p:nvSpPr>
          <p:spPr>
            <a:xfrm>
              <a:off x="275022" y="3510768"/>
              <a:ext cx="561070" cy="56107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Q</a:t>
              </a:r>
              <a:endParaRPr lang="ja-JP" altLang="en-US" dirty="0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2279576" y="980729"/>
            <a:ext cx="7564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Effective 4-body operator with light and heavy quark fields </a:t>
            </a:r>
          </a:p>
          <a:p>
            <a:r>
              <a:rPr lang="en-US" altLang="ja-JP" sz="2400" dirty="0"/>
              <a:t>with the coupling strength at the scale Λ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648585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231A028-D37D-4300-B226-389238B4A460}"/>
              </a:ext>
            </a:extLst>
          </p:cNvPr>
          <p:cNvGrpSpPr/>
          <p:nvPr/>
        </p:nvGrpSpPr>
        <p:grpSpPr>
          <a:xfrm>
            <a:off x="-1104800" y="3356992"/>
            <a:ext cx="11377264" cy="7704856"/>
            <a:chOff x="-2628800" y="3356992"/>
            <a:chExt cx="11377264" cy="7704856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-2628800" y="3356992"/>
              <a:ext cx="7704856" cy="7704856"/>
              <a:chOff x="827584" y="-459432"/>
              <a:chExt cx="7704856" cy="7704856"/>
            </a:xfrm>
          </p:grpSpPr>
          <p:sp>
            <p:nvSpPr>
              <p:cNvPr id="4" name="円/楕円 3"/>
              <p:cNvSpPr/>
              <p:nvPr/>
            </p:nvSpPr>
            <p:spPr>
              <a:xfrm>
                <a:off x="827584" y="-459432"/>
                <a:ext cx="7704856" cy="7704856"/>
              </a:xfrm>
              <a:prstGeom prst="ellipse">
                <a:avLst/>
              </a:prstGeom>
              <a:gradFill flip="none" rotWithShape="1">
                <a:gsLst>
                  <a:gs pos="38000">
                    <a:srgbClr val="FF0000">
                      <a:alpha val="64000"/>
                    </a:srgbClr>
                  </a:gs>
                  <a:gs pos="86000">
                    <a:srgbClr val="8F45C7">
                      <a:alpha val="76000"/>
                    </a:srgbClr>
                  </a:gs>
                  <a:gs pos="100000">
                    <a:srgbClr val="8F45C7">
                      <a:lumMod val="2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rgbClr val="8F45C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Large Fermi sphere</a:t>
                </a:r>
                <a:endParaRPr lang="ja-JP" altLang="en-US" sz="2000" dirty="0"/>
              </a:p>
            </p:txBody>
          </p:sp>
          <p:sp>
            <p:nvSpPr>
              <p:cNvPr id="5" name="円/楕円 4"/>
              <p:cNvSpPr/>
              <p:nvPr/>
            </p:nvSpPr>
            <p:spPr>
              <a:xfrm>
                <a:off x="1262502" y="-53093"/>
                <a:ext cx="6807871" cy="65532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4747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000" dirty="0"/>
                  <a:t>Large Fermi sphere</a:t>
                </a:r>
                <a:endParaRPr lang="ja-JP" altLang="en-US" sz="2000" dirty="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048DF2-5F1E-409C-A999-CD7B6BF7304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4744" y="3910968"/>
              <a:ext cx="3513720" cy="2110320"/>
            </a:xfrm>
            <a:prstGeom prst="rect">
              <a:avLst/>
            </a:prstGeom>
          </p:spPr>
        </p:pic>
      </p:grpSp>
      <p:sp>
        <p:nvSpPr>
          <p:cNvPr id="7" name="円/楕円 6"/>
          <p:cNvSpPr/>
          <p:nvPr/>
        </p:nvSpPr>
        <p:spPr>
          <a:xfrm>
            <a:off x="251752" y="4713544"/>
            <a:ext cx="4991752" cy="499175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48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 dirty="0"/>
          </a:p>
        </p:txBody>
      </p:sp>
      <p:grpSp>
        <p:nvGrpSpPr>
          <p:cNvPr id="36" name="グループ化 35"/>
          <p:cNvGrpSpPr/>
          <p:nvPr/>
        </p:nvGrpSpPr>
        <p:grpSpPr>
          <a:xfrm>
            <a:off x="3908698" y="1410196"/>
            <a:ext cx="2736304" cy="1845732"/>
            <a:chOff x="1160562" y="1735707"/>
            <a:chExt cx="2736304" cy="1845732"/>
          </a:xfrm>
        </p:grpSpPr>
        <p:grpSp>
          <p:nvGrpSpPr>
            <p:cNvPr id="37" name="グループ化 36"/>
            <p:cNvGrpSpPr/>
            <p:nvPr/>
          </p:nvGrpSpPr>
          <p:grpSpPr>
            <a:xfrm>
              <a:off x="1468820" y="2285295"/>
              <a:ext cx="412063" cy="1276485"/>
              <a:chOff x="3051033" y="1039364"/>
              <a:chExt cx="371867" cy="905210"/>
            </a:xfrm>
          </p:grpSpPr>
          <p:sp>
            <p:nvSpPr>
              <p:cNvPr id="67" name="円/楕円 66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8" name="円弧 67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円弧 6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0" name="円/楕円 6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2" name="円弧 7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円弧 7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4" name="円/楕円 7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5" name="円弧 7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38" name="直線コネクタ 37"/>
            <p:cNvCxnSpPr>
              <a:stCxn id="68" idx="0"/>
              <a:endCxn id="59" idx="0"/>
            </p:cNvCxnSpPr>
            <p:nvPr/>
          </p:nvCxnSpPr>
          <p:spPr>
            <a:xfrm>
              <a:off x="1827800" y="2374824"/>
              <a:ext cx="14399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グループ化 38"/>
            <p:cNvGrpSpPr/>
            <p:nvPr/>
          </p:nvGrpSpPr>
          <p:grpSpPr>
            <a:xfrm>
              <a:off x="2908739" y="2285295"/>
              <a:ext cx="412063" cy="1276485"/>
              <a:chOff x="3051033" y="1039364"/>
              <a:chExt cx="371867" cy="905210"/>
            </a:xfrm>
          </p:grpSpPr>
          <p:sp>
            <p:nvSpPr>
              <p:cNvPr id="58" name="円/楕円 57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9" name="円弧 58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0" name="円弧 59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1" name="円/楕円 60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2" name="円/楕円 61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3" name="円弧 62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4" name="円弧 63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5" name="円/楕円 64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6" name="円弧 65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40" name="直線コネクタ 39"/>
            <p:cNvCxnSpPr/>
            <p:nvPr/>
          </p:nvCxnSpPr>
          <p:spPr>
            <a:xfrm>
              <a:off x="1160562" y="3581439"/>
              <a:ext cx="2736304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>
              <a:endCxn id="68" idx="0"/>
            </p:cNvCxnSpPr>
            <p:nvPr/>
          </p:nvCxnSpPr>
          <p:spPr>
            <a:xfrm>
              <a:off x="1229240" y="1925255"/>
              <a:ext cx="598560" cy="4495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>
              <a:stCxn id="59" idx="0"/>
            </p:cNvCxnSpPr>
            <p:nvPr/>
          </p:nvCxnSpPr>
          <p:spPr>
            <a:xfrm flipV="1">
              <a:off x="3267719" y="1925255"/>
              <a:ext cx="629147" cy="4495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flipH="1" flipV="1">
              <a:off x="1403648" y="1916829"/>
              <a:ext cx="365360" cy="3002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図 46" descr="\begin{document}&#10;\begin{align*}&#10;\ell^{(i)}&#10;\end{align*}&#10;\end{document}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785" y="1735707"/>
              <a:ext cx="283794" cy="235079"/>
            </a:xfrm>
            <a:prstGeom prst="rect">
              <a:avLst/>
            </a:prstGeom>
          </p:spPr>
        </p:pic>
        <p:pic>
          <p:nvPicPr>
            <p:cNvPr id="48" name="図 47" descr="\begin{document}&#10;\begin{align*}&#10;\ell^{(f)}&#10;\end{align*}&#10;\end{document}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1762184"/>
              <a:ext cx="327151" cy="235079"/>
            </a:xfrm>
            <a:prstGeom prst="rect">
              <a:avLst/>
            </a:prstGeom>
          </p:spPr>
        </p:pic>
        <p:cxnSp>
          <p:nvCxnSpPr>
            <p:cNvPr id="49" name="直線矢印コネクタ 48"/>
            <p:cNvCxnSpPr/>
            <p:nvPr/>
          </p:nvCxnSpPr>
          <p:spPr>
            <a:xfrm flipH="1">
              <a:off x="3320414" y="1925255"/>
              <a:ext cx="387490" cy="27822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/>
            <p:nvPr/>
          </p:nvCxnSpPr>
          <p:spPr>
            <a:xfrm>
              <a:off x="2268341" y="2510961"/>
              <a:ext cx="5194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図 50" descr="\begin{document}&#10;\begin{align*}&#10;\ell&#10;\end{align*}&#10;\end{document}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495" y="2584185"/>
              <a:ext cx="121281" cy="223684"/>
            </a:xfrm>
            <a:prstGeom prst="rect">
              <a:avLst/>
            </a:prstGeom>
          </p:spPr>
        </p:pic>
        <p:sp>
          <p:nvSpPr>
            <p:cNvPr id="54" name="二等辺三角形 53"/>
            <p:cNvSpPr/>
            <p:nvPr/>
          </p:nvSpPr>
          <p:spPr>
            <a:xfrm rot="5400000">
              <a:off x="2439908" y="2280133"/>
              <a:ext cx="172643" cy="183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5" name="二等辺三角形 54"/>
            <p:cNvSpPr/>
            <p:nvPr/>
          </p:nvSpPr>
          <p:spPr>
            <a:xfrm rot="3152146">
              <a:off x="3521161" y="2060105"/>
              <a:ext cx="143457" cy="17986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6" name="二等辺三角形 55"/>
            <p:cNvSpPr/>
            <p:nvPr/>
          </p:nvSpPr>
          <p:spPr>
            <a:xfrm rot="7583971">
              <a:off x="1444237" y="2060771"/>
              <a:ext cx="149782" cy="1765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7661065" y="1195748"/>
            <a:ext cx="2736304" cy="2089237"/>
            <a:chOff x="5415870" y="1500628"/>
            <a:chExt cx="2736304" cy="2089237"/>
          </a:xfrm>
        </p:grpSpPr>
        <p:grpSp>
          <p:nvGrpSpPr>
            <p:cNvPr id="77" name="グループ化 76"/>
            <p:cNvGrpSpPr/>
            <p:nvPr/>
          </p:nvGrpSpPr>
          <p:grpSpPr>
            <a:xfrm>
              <a:off x="5724128" y="2293721"/>
              <a:ext cx="412063" cy="1276485"/>
              <a:chOff x="3051033" y="1039364"/>
              <a:chExt cx="371867" cy="905210"/>
            </a:xfrm>
          </p:grpSpPr>
          <p:sp>
            <p:nvSpPr>
              <p:cNvPr id="107" name="円/楕円 106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8" name="円弧 107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9" name="円弧 10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0" name="円/楕円 10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1" name="円/楕円 11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2" name="円弧 11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3" name="円弧 11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4" name="円/楕円 11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15" name="円弧 11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78" name="グループ化 77"/>
            <p:cNvGrpSpPr/>
            <p:nvPr/>
          </p:nvGrpSpPr>
          <p:grpSpPr>
            <a:xfrm>
              <a:off x="7164047" y="2293721"/>
              <a:ext cx="412063" cy="1276485"/>
              <a:chOff x="3051033" y="1039364"/>
              <a:chExt cx="371867" cy="905210"/>
            </a:xfrm>
          </p:grpSpPr>
          <p:sp>
            <p:nvSpPr>
              <p:cNvPr id="98" name="円/楕円 97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99" name="円弧 98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0" name="円弧 99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1" name="円/楕円 100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2" name="円/楕円 101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3" name="円弧 102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4" name="円弧 103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5" name="円/楕円 104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6" name="円弧 105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79" name="直線コネクタ 78"/>
            <p:cNvCxnSpPr/>
            <p:nvPr/>
          </p:nvCxnSpPr>
          <p:spPr>
            <a:xfrm>
              <a:off x="5415870" y="3589865"/>
              <a:ext cx="2736304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V="1">
              <a:off x="6052304" y="1853247"/>
              <a:ext cx="2019656" cy="5119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5484548" y="1853247"/>
              <a:ext cx="2045230" cy="5119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>
              <a:off x="6110765" y="2374824"/>
              <a:ext cx="143991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>
            <a:xfrm>
              <a:off x="6516216" y="2501319"/>
              <a:ext cx="51940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>
            <a:xfrm flipH="1" flipV="1">
              <a:off x="5806065" y="1781239"/>
              <a:ext cx="500704" cy="1479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図 85" descr="\begin{document}&#10;\begin{align*}&#10;\ell^{(i)}&#10;\end{align*}&#10;\end{document}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065" y="1500628"/>
              <a:ext cx="283794" cy="235079"/>
            </a:xfrm>
            <a:prstGeom prst="rect">
              <a:avLst/>
            </a:prstGeom>
          </p:spPr>
        </p:pic>
        <p:pic>
          <p:nvPicPr>
            <p:cNvPr id="87" name="図 86" descr="\begin{document}&#10;\begin{align*}&#10;\ell^{(f)}&#10;\end{align*}&#10;\end{document}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222" y="1531333"/>
              <a:ext cx="327151" cy="235079"/>
            </a:xfrm>
            <a:prstGeom prst="rect">
              <a:avLst/>
            </a:prstGeom>
          </p:spPr>
        </p:pic>
        <p:cxnSp>
          <p:nvCxnSpPr>
            <p:cNvPr id="88" name="直線矢印コネクタ 87"/>
            <p:cNvCxnSpPr/>
            <p:nvPr/>
          </p:nvCxnSpPr>
          <p:spPr>
            <a:xfrm flipH="1">
              <a:off x="7452320" y="1781239"/>
              <a:ext cx="495424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図 92" descr="\begin{document}&#10;\begin{align*}&#10;\ell&#10;\end{align*}&#10;\end{document}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941" y="2574543"/>
              <a:ext cx="121281" cy="223684"/>
            </a:xfrm>
            <a:prstGeom prst="rect">
              <a:avLst/>
            </a:prstGeom>
          </p:spPr>
        </p:pic>
        <p:sp>
          <p:nvSpPr>
            <p:cNvPr id="94" name="二等辺三角形 93"/>
            <p:cNvSpPr/>
            <p:nvPr/>
          </p:nvSpPr>
          <p:spPr>
            <a:xfrm rot="4099818">
              <a:off x="7316251" y="1922050"/>
              <a:ext cx="174389" cy="20258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5" name="二等辺三角形 94"/>
            <p:cNvSpPr/>
            <p:nvPr/>
          </p:nvSpPr>
          <p:spPr>
            <a:xfrm rot="6495248">
              <a:off x="6076363" y="1938985"/>
              <a:ext cx="159786" cy="1925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6" name="二等辺三角形 95"/>
            <p:cNvSpPr/>
            <p:nvPr/>
          </p:nvSpPr>
          <p:spPr>
            <a:xfrm rot="-5400000">
              <a:off x="6665647" y="2285206"/>
              <a:ext cx="172643" cy="18347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2644658" y="3919014"/>
            <a:ext cx="3354497" cy="2248254"/>
            <a:chOff x="976641" y="3342950"/>
            <a:chExt cx="3354497" cy="2248254"/>
          </a:xfrm>
        </p:grpSpPr>
        <p:sp>
          <p:nvSpPr>
            <p:cNvPr id="9" name="円/楕円 8"/>
            <p:cNvSpPr/>
            <p:nvPr/>
          </p:nvSpPr>
          <p:spPr>
            <a:xfrm>
              <a:off x="1403648" y="4015648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 flipV="1">
              <a:off x="1547664" y="3755374"/>
              <a:ext cx="1548172" cy="395671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3239852" y="3761401"/>
              <a:ext cx="36004" cy="1448204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円/楕円 18"/>
            <p:cNvSpPr/>
            <p:nvPr/>
          </p:nvSpPr>
          <p:spPr>
            <a:xfrm>
              <a:off x="3095836" y="5303172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16" name="グループ化 115"/>
            <p:cNvGrpSpPr/>
            <p:nvPr/>
          </p:nvGrpSpPr>
          <p:grpSpPr>
            <a:xfrm rot="19650702">
              <a:off x="976641" y="3342950"/>
              <a:ext cx="409040" cy="1034575"/>
              <a:chOff x="3051033" y="1210913"/>
              <a:chExt cx="369139" cy="733661"/>
            </a:xfrm>
          </p:grpSpPr>
          <p:sp>
            <p:nvSpPr>
              <p:cNvPr id="119" name="円弧 11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0" name="円/楕円 11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1" name="円/楕円 12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2" name="円弧 12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3" name="円弧 12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4" name="円/楕円 12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5" name="円弧 12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126" name="グループ化 125"/>
            <p:cNvGrpSpPr/>
            <p:nvPr/>
          </p:nvGrpSpPr>
          <p:grpSpPr>
            <a:xfrm rot="6269405">
              <a:off x="3609331" y="3327614"/>
              <a:ext cx="409040" cy="1034575"/>
              <a:chOff x="3051033" y="1210913"/>
              <a:chExt cx="369139" cy="733661"/>
            </a:xfrm>
          </p:grpSpPr>
          <p:sp>
            <p:nvSpPr>
              <p:cNvPr id="129" name="円弧 12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0" name="円/楕円 12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1" name="円/楕円 13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2" name="円弧 13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3" name="円弧 13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4" name="円/楕円 13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5" name="円弧 13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136" name="円/楕円 135"/>
            <p:cNvSpPr/>
            <p:nvPr/>
          </p:nvSpPr>
          <p:spPr>
            <a:xfrm>
              <a:off x="3156906" y="3611358"/>
              <a:ext cx="288032" cy="2880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057994" y="4869161"/>
            <a:ext cx="1669854" cy="1609187"/>
            <a:chOff x="1642006" y="4006533"/>
            <a:chExt cx="1669854" cy="1609187"/>
          </a:xfrm>
        </p:grpSpPr>
        <p:cxnSp>
          <p:nvCxnSpPr>
            <p:cNvPr id="137" name="直線コネクタ 136"/>
            <p:cNvCxnSpPr/>
            <p:nvPr/>
          </p:nvCxnSpPr>
          <p:spPr>
            <a:xfrm flipV="1">
              <a:off x="2014880" y="5131661"/>
              <a:ext cx="1296980" cy="299278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>
              <a:off x="1763202" y="4006533"/>
              <a:ext cx="22820" cy="1239346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円/楕円 138"/>
            <p:cNvSpPr/>
            <p:nvPr/>
          </p:nvSpPr>
          <p:spPr>
            <a:xfrm>
              <a:off x="1642006" y="5327688"/>
              <a:ext cx="288032" cy="2880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7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27" name="テキスト ボックス 126"/>
          <p:cNvSpPr txBox="1"/>
          <p:nvPr/>
        </p:nvSpPr>
        <p:spPr>
          <a:xfrm>
            <a:off x="2711625" y="170638"/>
            <a:ext cx="7105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Divergence in the NLO scattering amplitudes</a:t>
            </a:r>
          </a:p>
          <a:p>
            <a:r>
              <a:rPr lang="en-US" altLang="ja-JP" sz="2800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dirty="0">
                <a:solidFill>
                  <a:srgbClr val="0070C0"/>
                </a:solidFill>
              </a:rPr>
              <a:t>Renormalization in the low energy dynamics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28748" y="6455078"/>
            <a:ext cx="1974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Large Fermi sphere</a:t>
            </a:r>
          </a:p>
          <a:p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 descr="\begin{document}&#10;\begin{align*}&#10;{\mathcal M} = &#10;\end{align*}&#10;\end{document}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82" y="2317183"/>
            <a:ext cx="1239050" cy="434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52612F-4141-6CC4-BCEB-FD932C69953F}"/>
              </a:ext>
            </a:extLst>
          </p:cNvPr>
          <p:cNvSpPr txBox="1"/>
          <p:nvPr/>
        </p:nvSpPr>
        <p:spPr>
          <a:xfrm>
            <a:off x="2819797" y="132351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Light quark</a:t>
            </a:r>
            <a:endParaRPr lang="ja-JP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DD3DD-0010-5884-15A5-E6C08CA6B7A6}"/>
              </a:ext>
            </a:extLst>
          </p:cNvPr>
          <p:cNvSpPr txBox="1"/>
          <p:nvPr/>
        </p:nvSpPr>
        <p:spPr>
          <a:xfrm>
            <a:off x="2819797" y="2841325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Heavy quark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49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1D5B7991-6D59-2C40-AAAD-0AEBD3C2DE9C}"/>
              </a:ext>
            </a:extLst>
          </p:cNvPr>
          <p:cNvGrpSpPr/>
          <p:nvPr/>
        </p:nvGrpSpPr>
        <p:grpSpPr>
          <a:xfrm>
            <a:off x="6750465" y="444148"/>
            <a:ext cx="5518298" cy="4306205"/>
            <a:chOff x="6603341" y="367933"/>
            <a:chExt cx="5518298" cy="430620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9D00B81-CD2E-299B-307A-3EAFF09B57A0}"/>
                </a:ext>
              </a:extLst>
            </p:cNvPr>
            <p:cNvGrpSpPr/>
            <p:nvPr/>
          </p:nvGrpSpPr>
          <p:grpSpPr>
            <a:xfrm>
              <a:off x="6603341" y="367933"/>
              <a:ext cx="5518298" cy="4306205"/>
              <a:chOff x="6342322" y="420609"/>
              <a:chExt cx="5518298" cy="430620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3090AE5-8BB2-4CC5-2EEB-B51539623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647"/>
              <a:stretch>
                <a:fillRect/>
              </a:stretch>
            </p:blipFill>
            <p:spPr>
              <a:xfrm>
                <a:off x="6342322" y="420609"/>
                <a:ext cx="5518298" cy="4306205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7B8B60E8-8F50-6C06-54D7-D9AA2FB97A18}"/>
                  </a:ext>
                </a:extLst>
              </p:cNvPr>
              <p:cNvSpPr/>
              <p:nvPr/>
            </p:nvSpPr>
            <p:spPr>
              <a:xfrm>
                <a:off x="6342322" y="2865474"/>
                <a:ext cx="4997301" cy="1861340"/>
              </a:xfrm>
              <a:prstGeom prst="triangle">
                <a:avLst>
                  <a:gd name="adj" fmla="val 0"/>
                </a:avLst>
              </a:prstGeom>
              <a:solidFill>
                <a:srgbClr val="0A3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dirty="0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A0E77FC-4F6A-005B-5D04-5B2837954806}"/>
                </a:ext>
              </a:extLst>
            </p:cNvPr>
            <p:cNvSpPr/>
            <p:nvPr/>
          </p:nvSpPr>
          <p:spPr>
            <a:xfrm>
              <a:off x="8019619" y="606056"/>
              <a:ext cx="1192366" cy="2948590"/>
            </a:xfrm>
            <a:custGeom>
              <a:avLst/>
              <a:gdLst>
                <a:gd name="connsiteX0" fmla="*/ 401444 w 1020337"/>
                <a:gd name="connsiteY0" fmla="*/ 1399478 h 3088888"/>
                <a:gd name="connsiteX1" fmla="*/ 401444 w 1020337"/>
                <a:gd name="connsiteY1" fmla="*/ 1399478 h 3088888"/>
                <a:gd name="connsiteX2" fmla="*/ 234176 w 1020337"/>
                <a:gd name="connsiteY2" fmla="*/ 830766 h 3088888"/>
                <a:gd name="connsiteX3" fmla="*/ 0 w 1020337"/>
                <a:gd name="connsiteY3" fmla="*/ 245327 h 3088888"/>
                <a:gd name="connsiteX4" fmla="*/ 663498 w 1020337"/>
                <a:gd name="connsiteY4" fmla="*/ 0 h 3088888"/>
                <a:gd name="connsiteX5" fmla="*/ 1020337 w 1020337"/>
                <a:gd name="connsiteY5" fmla="*/ 1053790 h 3088888"/>
                <a:gd name="connsiteX6" fmla="*/ 964581 w 1020337"/>
                <a:gd name="connsiteY6" fmla="*/ 2302727 h 3088888"/>
                <a:gd name="connsiteX7" fmla="*/ 613317 w 1020337"/>
                <a:gd name="connsiteY7" fmla="*/ 3088888 h 3088888"/>
                <a:gd name="connsiteX8" fmla="*/ 27878 w 1020337"/>
                <a:gd name="connsiteY8" fmla="*/ 2821258 h 3088888"/>
                <a:gd name="connsiteX9" fmla="*/ 362415 w 1020337"/>
                <a:gd name="connsiteY9" fmla="*/ 2012795 h 3088888"/>
                <a:gd name="connsiteX10" fmla="*/ 401444 w 1020337"/>
                <a:gd name="connsiteY10" fmla="*/ 1399478 h 3088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0337" h="3088888">
                  <a:moveTo>
                    <a:pt x="401444" y="1399478"/>
                  </a:moveTo>
                  <a:lnTo>
                    <a:pt x="401444" y="1399478"/>
                  </a:lnTo>
                  <a:lnTo>
                    <a:pt x="234176" y="830766"/>
                  </a:lnTo>
                  <a:lnTo>
                    <a:pt x="0" y="245327"/>
                  </a:lnTo>
                  <a:lnTo>
                    <a:pt x="663498" y="0"/>
                  </a:lnTo>
                  <a:lnTo>
                    <a:pt x="1020337" y="1053790"/>
                  </a:lnTo>
                  <a:lnTo>
                    <a:pt x="964581" y="2302727"/>
                  </a:lnTo>
                  <a:lnTo>
                    <a:pt x="613317" y="3088888"/>
                  </a:lnTo>
                  <a:lnTo>
                    <a:pt x="27878" y="2821258"/>
                  </a:lnTo>
                  <a:lnTo>
                    <a:pt x="362415" y="2012795"/>
                  </a:lnTo>
                  <a:lnTo>
                    <a:pt x="401444" y="1399478"/>
                  </a:lnTo>
                  <a:close/>
                </a:path>
              </a:pathLst>
            </a:custGeom>
            <a:noFill/>
            <a:ln w="76200">
              <a:solidFill>
                <a:srgbClr val="19FF81">
                  <a:alpha val="61961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dirty="0"/>
            </a:p>
          </p:txBody>
        </p:sp>
      </p:grpSp>
      <p:pic>
        <p:nvPicPr>
          <p:cNvPr id="36" name="QGP-Phobos">
            <a:hlinkClick r:id="" action="ppaction://media"/>
            <a:extLst>
              <a:ext uri="{FF2B5EF4-FFF2-40B4-BE49-F238E27FC236}">
                <a16:creationId xmlns:a16="http://schemas.microsoft.com/office/drawing/2014/main" id="{0EA16C0E-47C1-DFB8-4337-E57D18B0F5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3700" y="2608749"/>
            <a:ext cx="4064000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E5B78-3D9F-35AC-448D-1D8BE25928AC}"/>
              </a:ext>
            </a:extLst>
          </p:cNvPr>
          <p:cNvSpPr txBox="1"/>
          <p:nvPr/>
        </p:nvSpPr>
        <p:spPr>
          <a:xfrm>
            <a:off x="81892" y="99879"/>
            <a:ext cx="6403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rgbClr val="FF0000"/>
                </a:solidFill>
              </a:rPr>
              <a:t>“Quark-gluon plasma (QGP)” </a:t>
            </a:r>
          </a:p>
          <a:p>
            <a:r>
              <a:rPr kumimoji="1" lang="en-US" altLang="ja-JP" sz="2400" dirty="0"/>
              <a:t>Reproducing the early universe with accelerators.</a:t>
            </a:r>
            <a:endParaRPr lang="en-US" altLang="ja-JP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FBF9CB-A59F-7132-27B8-58574B7D66A8}"/>
              </a:ext>
            </a:extLst>
          </p:cNvPr>
          <p:cNvGrpSpPr/>
          <p:nvPr/>
        </p:nvGrpSpPr>
        <p:grpSpPr>
          <a:xfrm>
            <a:off x="3878119" y="4894749"/>
            <a:ext cx="8164866" cy="1863372"/>
            <a:chOff x="3495347" y="4745891"/>
            <a:chExt cx="8164866" cy="1863372"/>
          </a:xfrm>
        </p:grpSpPr>
        <p:pic>
          <p:nvPicPr>
            <p:cNvPr id="34" name="Picture 2" descr="https://encrypted-tbn0.gstatic.com/images?q=tbn:ANd9GcRilwC_G1Taw78FWxKDAzASNNaKHvTPk9KZGlCgihUy1eg08Ybm">
              <a:extLst>
                <a:ext uri="{FF2B5EF4-FFF2-40B4-BE49-F238E27FC236}">
                  <a16:creationId xmlns:a16="http://schemas.microsoft.com/office/drawing/2014/main" id="{5BE9A115-474A-45E1-855D-2D97EA8BA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935" y="5128782"/>
              <a:ext cx="2643718" cy="1480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s://pds.exblog.jp/pds/1/200912/27/95/a0154995_12515249.jpg">
              <a:extLst>
                <a:ext uri="{FF2B5EF4-FFF2-40B4-BE49-F238E27FC236}">
                  <a16:creationId xmlns:a16="http://schemas.microsoft.com/office/drawing/2014/main" id="{6256C072-CF09-429F-AD48-78356141F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643" y="5158944"/>
              <a:ext cx="4121570" cy="143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D1D504-CE29-4E85-9553-138A0C91E796}"/>
                </a:ext>
              </a:extLst>
            </p:cNvPr>
            <p:cNvSpPr txBox="1"/>
            <p:nvPr/>
          </p:nvSpPr>
          <p:spPr>
            <a:xfrm>
              <a:off x="3495347" y="4745891"/>
              <a:ext cx="4040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Relativistic Heavy Ion Collider (RHIC)</a:t>
              </a:r>
              <a:endParaRPr lang="ja-JP" altLang="en-US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7B0905-C7A0-46BC-BDA1-8A7F02672180}"/>
                </a:ext>
              </a:extLst>
            </p:cNvPr>
            <p:cNvSpPr txBox="1"/>
            <p:nvPr/>
          </p:nvSpPr>
          <p:spPr>
            <a:xfrm>
              <a:off x="7950298" y="4745891"/>
              <a:ext cx="36131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/>
                <a:t>The Large Hadron Collider (LHC)</a:t>
              </a:r>
              <a:endParaRPr lang="ja-JP" altLang="en-US" b="1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FA2044C-4712-3AD9-F536-CA9769AF1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07" y="2645899"/>
            <a:ext cx="3513549" cy="1166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7" name="Picture 26" descr="A black and white picture of a bull&#10;&#10;Description automatically generated">
            <a:extLst>
              <a:ext uri="{FF2B5EF4-FFF2-40B4-BE49-F238E27FC236}">
                <a16:creationId xmlns:a16="http://schemas.microsoft.com/office/drawing/2014/main" id="{8A227F6C-1EF5-8BA2-BD12-533C412877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" y="4083228"/>
            <a:ext cx="3464497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39EDE2-9C6C-52D9-05CF-12D82FD5C225}"/>
              </a:ext>
            </a:extLst>
          </p:cNvPr>
          <p:cNvSpPr txBox="1"/>
          <p:nvPr/>
        </p:nvSpPr>
        <p:spPr>
          <a:xfrm>
            <a:off x="5451190" y="4160121"/>
            <a:ext cx="1120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QGP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F15B8-63D0-27EC-DA6F-B77B646A0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92" y="1500130"/>
            <a:ext cx="4553903" cy="88452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19EFD1C3-D4DC-B00B-DD96-8D37B75C7B04}"/>
              </a:ext>
            </a:extLst>
          </p:cNvPr>
          <p:cNvSpPr/>
          <p:nvPr/>
        </p:nvSpPr>
        <p:spPr>
          <a:xfrm rot="17690949">
            <a:off x="7591298" y="3862397"/>
            <a:ext cx="1299209" cy="88254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20065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364196" y="78228"/>
            <a:ext cx="704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Closer look at the logs and color matrices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01761-9362-4A60-A693-F59355665227}"/>
              </a:ext>
            </a:extLst>
          </p:cNvPr>
          <p:cNvGrpSpPr/>
          <p:nvPr/>
        </p:nvGrpSpPr>
        <p:grpSpPr>
          <a:xfrm>
            <a:off x="2702152" y="917003"/>
            <a:ext cx="2157520" cy="2089782"/>
            <a:chOff x="1547664" y="1031075"/>
            <a:chExt cx="2157520" cy="2089782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1882386" y="1301367"/>
              <a:ext cx="309347" cy="958291"/>
              <a:chOff x="3051033" y="1039364"/>
              <a:chExt cx="371867" cy="905210"/>
            </a:xfrm>
          </p:grpSpPr>
          <p:sp>
            <p:nvSpPr>
              <p:cNvPr id="37" name="円/楕円 36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8" name="円弧 37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9" name="円弧 3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/楕円 4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2" name="円弧 4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円弧 4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4" name="円/楕円 4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5" name="円弧 4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8" name="直線コネクタ 7"/>
            <p:cNvCxnSpPr>
              <a:stCxn id="38" idx="0"/>
              <a:endCxn id="29" idx="0"/>
            </p:cNvCxnSpPr>
            <p:nvPr/>
          </p:nvCxnSpPr>
          <p:spPr>
            <a:xfrm>
              <a:off x="2151882" y="1368579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グループ化 8"/>
            <p:cNvGrpSpPr/>
            <p:nvPr/>
          </p:nvGrpSpPr>
          <p:grpSpPr>
            <a:xfrm>
              <a:off x="2963372" y="1301367"/>
              <a:ext cx="309347" cy="958291"/>
              <a:chOff x="3051033" y="1039364"/>
              <a:chExt cx="371867" cy="905210"/>
            </a:xfrm>
          </p:grpSpPr>
          <p:sp>
            <p:nvSpPr>
              <p:cNvPr id="28" name="円/楕円 27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円弧 28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円弧 29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円/楕円 30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2" name="円/楕円 31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3" name="円弧 32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33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/楕円 34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円弧 35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0" name="直線コネクタ 9"/>
            <p:cNvCxnSpPr/>
            <p:nvPr/>
          </p:nvCxnSpPr>
          <p:spPr>
            <a:xfrm>
              <a:off x="1650968" y="227441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endCxn id="38" idx="0"/>
            </p:cNvCxnSpPr>
            <p:nvPr/>
          </p:nvCxnSpPr>
          <p:spPr>
            <a:xfrm>
              <a:off x="1702527" y="1031075"/>
              <a:ext cx="449355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>
              <a:stCxn id="29" idx="0"/>
            </p:cNvCxnSpPr>
            <p:nvPr/>
          </p:nvCxnSpPr>
          <p:spPr>
            <a:xfrm flipV="1">
              <a:off x="3232867" y="1031075"/>
              <a:ext cx="472317" cy="3375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二等辺三角形 23"/>
            <p:cNvSpPr/>
            <p:nvPr/>
          </p:nvSpPr>
          <p:spPr>
            <a:xfrm rot="5400000">
              <a:off x="2611408" y="1297492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 rot="3152146">
              <a:off x="3423133" y="1132311"/>
              <a:ext cx="107697" cy="135032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 rot="7583971">
              <a:off x="1863931" y="1132811"/>
              <a:ext cx="112445" cy="13251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7" name="図 86" descr="\begin{document}&#10;\begin{align*}&#10;t^a&#10;\end{align*}&#10;\end{document}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343" y="2349140"/>
              <a:ext cx="211970" cy="219633"/>
            </a:xfrm>
            <a:prstGeom prst="rect">
              <a:avLst/>
            </a:prstGeom>
          </p:spPr>
        </p:pic>
        <p:pic>
          <p:nvPicPr>
            <p:cNvPr id="89" name="図 88" descr="\begin{document}&#10;\begin{align*}&#10;t^b&#10;\end{align*}&#10;\end{document}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6409" y="2330673"/>
              <a:ext cx="192916" cy="272153"/>
            </a:xfrm>
            <a:prstGeom prst="rect">
              <a:avLst/>
            </a:prstGeom>
          </p:spPr>
        </p:pic>
        <p:pic>
          <p:nvPicPr>
            <p:cNvPr id="102" name="図 101" descr="\begin{document}&#10;\begin{align*}&#10;{\red t^a}&#10;\end{align*}&#10;\end{document}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329" y="1056415"/>
              <a:ext cx="211970" cy="219633"/>
            </a:xfrm>
            <a:prstGeom prst="rect">
              <a:avLst/>
            </a:prstGeom>
          </p:spPr>
        </p:pic>
        <p:pic>
          <p:nvPicPr>
            <p:cNvPr id="103" name="図 102" descr="\begin{document}&#10;\begin{align*}&#10;{\green t^b}&#10;\end{align*}&#10;\end{document}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859" y="1056415"/>
              <a:ext cx="192916" cy="272153"/>
            </a:xfrm>
            <a:prstGeom prst="rect">
              <a:avLst/>
            </a:prstGeom>
          </p:spPr>
        </p:pic>
        <p:pic>
          <p:nvPicPr>
            <p:cNvPr id="106" name="図 105" descr="\begin{document}&#10;\begin{align*}&#10;\bar u^k({\green t^b})^{kj} ({\red t^a})^{ji} u^i&#10;\end{align*}&#10;\end{document}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774697"/>
              <a:ext cx="1848184" cy="34616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FB31DC-06AB-4C62-8CC9-C74F3CAD849B}"/>
              </a:ext>
            </a:extLst>
          </p:cNvPr>
          <p:cNvGrpSpPr/>
          <p:nvPr/>
        </p:nvGrpSpPr>
        <p:grpSpPr>
          <a:xfrm>
            <a:off x="6727106" y="836712"/>
            <a:ext cx="2054216" cy="2122236"/>
            <a:chOff x="4743622" y="1018732"/>
            <a:chExt cx="2054216" cy="2122236"/>
          </a:xfrm>
        </p:grpSpPr>
        <p:grpSp>
          <p:nvGrpSpPr>
            <p:cNvPr id="47" name="グループ化 46"/>
            <p:cNvGrpSpPr/>
            <p:nvPr/>
          </p:nvGrpSpPr>
          <p:grpSpPr>
            <a:xfrm>
              <a:off x="4975039" y="1349408"/>
              <a:ext cx="309347" cy="958291"/>
              <a:chOff x="3051033" y="1039364"/>
              <a:chExt cx="371867" cy="905210"/>
            </a:xfrm>
          </p:grpSpPr>
          <p:sp>
            <p:nvSpPr>
              <p:cNvPr id="77" name="円/楕円 76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8" name="円弧 77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9" name="円弧 7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0" name="円/楕円 7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1" name="円/楕円 8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2" name="円弧 8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3" name="円弧 8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4" name="円/楕円 8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5" name="円弧 8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>
              <a:off x="6056025" y="1349408"/>
              <a:ext cx="309347" cy="958291"/>
              <a:chOff x="3051033" y="1039364"/>
              <a:chExt cx="371867" cy="905210"/>
            </a:xfrm>
          </p:grpSpPr>
          <p:sp>
            <p:nvSpPr>
              <p:cNvPr id="68" name="円/楕円 67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円弧 68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0" name="円弧 69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1" name="円/楕円 70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2" name="円/楕円 71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円弧 72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4" name="円弧 73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5" name="円/楕円 74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弧 75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49" name="直線コネクタ 48"/>
            <p:cNvCxnSpPr/>
            <p:nvPr/>
          </p:nvCxnSpPr>
          <p:spPr>
            <a:xfrm>
              <a:off x="4743622" y="2322457"/>
              <a:ext cx="2054216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V="1">
              <a:off x="5221410" y="1018732"/>
              <a:ext cx="1516210" cy="3843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>
              <a:off x="4795180" y="1018732"/>
              <a:ext cx="1535409" cy="3843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5265298" y="1410294"/>
              <a:ext cx="1080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二等辺三角形 63"/>
            <p:cNvSpPr/>
            <p:nvPr/>
          </p:nvSpPr>
          <p:spPr>
            <a:xfrm rot="4099818">
              <a:off x="6170288" y="1070384"/>
              <a:ext cx="130918" cy="15208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5" name="二等辺三角形 64"/>
            <p:cNvSpPr/>
            <p:nvPr/>
          </p:nvSpPr>
          <p:spPr>
            <a:xfrm rot="6495248">
              <a:off x="5239471" y="1083098"/>
              <a:ext cx="119956" cy="14454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6" name="二等辺三角形 65"/>
            <p:cNvSpPr/>
            <p:nvPr/>
          </p:nvSpPr>
          <p:spPr>
            <a:xfrm rot="16200000">
              <a:off x="5681863" y="1343015"/>
              <a:ext cx="129608" cy="13773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90" name="図 89" descr="\begin{document}&#10;\begin{align*}&#10;t^b&#10;\end{align*}&#10;\end{document}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953" y="2349140"/>
              <a:ext cx="192916" cy="272153"/>
            </a:xfrm>
            <a:prstGeom prst="rect">
              <a:avLst/>
            </a:prstGeom>
          </p:spPr>
        </p:pic>
        <p:pic>
          <p:nvPicPr>
            <p:cNvPr id="93" name="図 92" descr="\begin{document}&#10;\begin{align*}&#10;t^a&#10;\end{align*}&#10;\end{document}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611" y="2401661"/>
              <a:ext cx="211970" cy="219633"/>
            </a:xfrm>
            <a:prstGeom prst="rect">
              <a:avLst/>
            </a:prstGeom>
          </p:spPr>
        </p:pic>
        <p:pic>
          <p:nvPicPr>
            <p:cNvPr id="104" name="図 103" descr="\begin{document}&#10;\begin{align*}&#10;{\red t^a}&#10;\end{align*}&#10;\end{document}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984" y="1250183"/>
              <a:ext cx="211970" cy="219633"/>
            </a:xfrm>
            <a:prstGeom prst="rect">
              <a:avLst/>
            </a:prstGeom>
          </p:spPr>
        </p:pic>
        <p:pic>
          <p:nvPicPr>
            <p:cNvPr id="105" name="図 104" descr="\begin{document}&#10;\begin{align*}&#10;{\green t^b}&#10;\end{align*}&#10;\end{document}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827" y="1219370"/>
              <a:ext cx="192916" cy="272153"/>
            </a:xfrm>
            <a:prstGeom prst="rect">
              <a:avLst/>
            </a:prstGeom>
          </p:spPr>
        </p:pic>
        <p:pic>
          <p:nvPicPr>
            <p:cNvPr id="107" name="図 106" descr="\begin{document}&#10;\begin{align*}&#10;\bar u^k( {\red t^a})^{kj} ({\green t^b})^{ji} u^i&#10;\end{align*}&#10;\end{document}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121" y="2794808"/>
              <a:ext cx="1848184" cy="346160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185CBDF0-A89C-40B4-BD13-2AAB7249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87" y="3616750"/>
            <a:ext cx="3216409" cy="74089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368F233-6F63-47AF-AC8C-A4592C32AD1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3606620"/>
            <a:ext cx="3263693" cy="830493"/>
          </a:xfrm>
          <a:prstGeom prst="rect">
            <a:avLst/>
          </a:prstGeom>
        </p:spPr>
      </p:pic>
      <p:sp>
        <p:nvSpPr>
          <p:cNvPr id="101" name="テキスト ボックス 93 2">
            <a:extLst>
              <a:ext uri="{FF2B5EF4-FFF2-40B4-BE49-F238E27FC236}">
                <a16:creationId xmlns:a16="http://schemas.microsoft.com/office/drawing/2014/main" id="{E5985AA2-6BE4-42DE-AAE2-04D958CBF157}"/>
              </a:ext>
            </a:extLst>
          </p:cNvPr>
          <p:cNvSpPr txBox="1"/>
          <p:nvPr/>
        </p:nvSpPr>
        <p:spPr>
          <a:xfrm>
            <a:off x="1815754" y="3106647"/>
            <a:ext cx="2319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Particle</a:t>
            </a:r>
            <a:r>
              <a:rPr lang="ja-JP" altLang="en-US" sz="2000" dirty="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contribution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8" name="テキスト ボックス 94 2">
            <a:extLst>
              <a:ext uri="{FF2B5EF4-FFF2-40B4-BE49-F238E27FC236}">
                <a16:creationId xmlns:a16="http://schemas.microsoft.com/office/drawing/2014/main" id="{CCE13278-FAC3-447C-92F5-6398BFDA54CE}"/>
              </a:ext>
            </a:extLst>
          </p:cNvPr>
          <p:cNvSpPr txBox="1"/>
          <p:nvPr/>
        </p:nvSpPr>
        <p:spPr>
          <a:xfrm>
            <a:off x="6498134" y="3178655"/>
            <a:ext cx="201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B0F0"/>
                </a:solidFill>
              </a:rPr>
              <a:t>Hole contribution</a:t>
            </a:r>
            <a:endParaRPr lang="ja-JP" altLang="en-US" sz="2000" dirty="0">
              <a:solidFill>
                <a:srgbClr val="00B0F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425B2E-BFE8-4478-A659-3249149A060E}"/>
              </a:ext>
            </a:extLst>
          </p:cNvPr>
          <p:cNvSpPr/>
          <p:nvPr/>
        </p:nvSpPr>
        <p:spPr>
          <a:xfrm>
            <a:off x="2411674" y="4473404"/>
            <a:ext cx="6984776" cy="418738"/>
          </a:xfrm>
          <a:prstGeom prst="rect">
            <a:avLst/>
          </a:prstGeom>
          <a:gradFill flip="none" rotWithShape="1">
            <a:gsLst>
              <a:gs pos="0">
                <a:srgbClr val="FF5757"/>
              </a:gs>
              <a:gs pos="5000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Logs corrections cancel each other in an Abelian theory (No net effect).</a:t>
            </a:r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336135-7DD4-47CA-8779-EB69BD6FAA64}"/>
              </a:ext>
            </a:extLst>
          </p:cNvPr>
          <p:cNvGrpSpPr/>
          <p:nvPr/>
        </p:nvGrpSpPr>
        <p:grpSpPr>
          <a:xfrm>
            <a:off x="1701380" y="5102631"/>
            <a:ext cx="8035705" cy="1677143"/>
            <a:chOff x="177379" y="5102630"/>
            <a:chExt cx="8035705" cy="1677143"/>
          </a:xfrm>
        </p:grpSpPr>
        <p:sp>
          <p:nvSpPr>
            <p:cNvPr id="91" name="テキスト ボックス 90"/>
            <p:cNvSpPr txBox="1"/>
            <p:nvPr/>
          </p:nvSpPr>
          <p:spPr>
            <a:xfrm>
              <a:off x="177379" y="5102630"/>
              <a:ext cx="6583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>
                  <a:solidFill>
                    <a:srgbClr val="0070C0"/>
                  </a:solidFill>
                </a:rPr>
                <a:t>✔ </a:t>
              </a:r>
              <a:r>
                <a:rPr lang="en-US" altLang="ja-JP" sz="2400" i="1" dirty="0">
                  <a:solidFill>
                    <a:srgbClr val="0070C0"/>
                  </a:solidFill>
                </a:rPr>
                <a:t>Incomplete cancellation </a:t>
              </a:r>
              <a:r>
                <a:rPr lang="en-US" altLang="ja-JP" sz="2400" dirty="0">
                  <a:solidFill>
                    <a:srgbClr val="0070C0"/>
                  </a:solidFill>
                </a:rPr>
                <a:t>due to the color matrices</a:t>
              </a:r>
              <a:endParaRPr lang="ja-JP" alt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94" name="テキスト ボックス 93 1"/>
            <p:cNvSpPr txBox="1"/>
            <p:nvPr/>
          </p:nvSpPr>
          <p:spPr>
            <a:xfrm>
              <a:off x="414972" y="5693730"/>
              <a:ext cx="2279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</a:rPr>
                <a:t>Particle</a:t>
              </a:r>
              <a:r>
                <a:rPr lang="ja-JP" altLang="en-US" sz="2000" dirty="0">
                  <a:solidFill>
                    <a:srgbClr val="FF0000"/>
                  </a:solidFill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</a:rPr>
                <a:t>contribution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95" name="テキスト ボックス 94 1"/>
            <p:cNvSpPr txBox="1"/>
            <p:nvPr/>
          </p:nvSpPr>
          <p:spPr>
            <a:xfrm>
              <a:off x="434769" y="6291666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B0F0"/>
                  </a:solidFill>
                </a:rPr>
                <a:t>Hole contribution</a:t>
              </a:r>
              <a:endParaRPr lang="ja-JP" altLang="en-US" dirty="0">
                <a:solidFill>
                  <a:srgbClr val="00B0F0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0495D7A-906B-47E2-8A0B-FE324BD479D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146" y="5595530"/>
              <a:ext cx="3896857" cy="5616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15BA3A-27AD-4A80-9734-76F0680AF55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939" y="6218109"/>
              <a:ext cx="5083145" cy="561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885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テキスト ボックス 100"/>
          <p:cNvSpPr txBox="1"/>
          <p:nvPr/>
        </p:nvSpPr>
        <p:spPr>
          <a:xfrm>
            <a:off x="3025394" y="114323"/>
            <a:ext cx="5734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RG eq. for the QCD Kondo effect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100" name="図 99" descr="\begin{document}&#10;\begin{align*}&#10;G(\Lambda) = \frac{G(\Lambda_0)}&#10;{ 1 + g^2 N_c/(8\pi^2) G(\Lambda_0) \log \Lambda/\Lambda_0 }&#10;\end{align*}&#10;\end{document}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05" y="4002813"/>
            <a:ext cx="4314671" cy="620775"/>
          </a:xfrm>
          <a:prstGeom prst="rect">
            <a:avLst/>
          </a:prstGeom>
        </p:spPr>
      </p:pic>
      <p:grpSp>
        <p:nvGrpSpPr>
          <p:cNvPr id="102" name="グループ化 101"/>
          <p:cNvGrpSpPr/>
          <p:nvPr/>
        </p:nvGrpSpPr>
        <p:grpSpPr>
          <a:xfrm>
            <a:off x="5247308" y="1651594"/>
            <a:ext cx="1917316" cy="908202"/>
            <a:chOff x="3841736" y="2818260"/>
            <a:chExt cx="2172207" cy="1028940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4086446" y="2818260"/>
              <a:ext cx="327115" cy="1013334"/>
              <a:chOff x="3051033" y="1039364"/>
              <a:chExt cx="371867" cy="905210"/>
            </a:xfrm>
          </p:grpSpPr>
          <p:sp>
            <p:nvSpPr>
              <p:cNvPr id="22" name="円/楕円 21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3" name="円弧 22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4" name="円弧 23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5" name="円/楕円 24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6" name="円/楕円 25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円弧 26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8" name="円弧 27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円/楕円 28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円弧 29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31" name="直線コネクタ 30"/>
            <p:cNvCxnSpPr/>
            <p:nvPr/>
          </p:nvCxnSpPr>
          <p:spPr>
            <a:xfrm>
              <a:off x="3841736" y="2875423"/>
              <a:ext cx="21722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31"/>
            <p:cNvGrpSpPr/>
            <p:nvPr/>
          </p:nvGrpSpPr>
          <p:grpSpPr>
            <a:xfrm>
              <a:off x="5229521" y="2818260"/>
              <a:ext cx="327115" cy="1013334"/>
              <a:chOff x="3051033" y="1039364"/>
              <a:chExt cx="371867" cy="905210"/>
            </a:xfrm>
          </p:grpSpPr>
          <p:sp>
            <p:nvSpPr>
              <p:cNvPr id="33" name="円/楕円 32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4" name="円弧 33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5" name="円弧 34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6" name="円/楕円 35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7" name="円/楕円 36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8" name="円弧 37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9" name="円弧 38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0" name="円/楕円 39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1" name="円弧 40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42" name="直線コネクタ 41"/>
            <p:cNvCxnSpPr/>
            <p:nvPr/>
          </p:nvCxnSpPr>
          <p:spPr>
            <a:xfrm>
              <a:off x="3841736" y="3847200"/>
              <a:ext cx="2172207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グループ化 104"/>
          <p:cNvGrpSpPr/>
          <p:nvPr/>
        </p:nvGrpSpPr>
        <p:grpSpPr>
          <a:xfrm>
            <a:off x="7843910" y="1492238"/>
            <a:ext cx="1852491" cy="1176512"/>
            <a:chOff x="6361668" y="1648618"/>
            <a:chExt cx="2098764" cy="1332919"/>
          </a:xfrm>
        </p:grpSpPr>
        <p:cxnSp>
          <p:nvCxnSpPr>
            <p:cNvPr id="48" name="直線コネクタ 47"/>
            <p:cNvCxnSpPr/>
            <p:nvPr/>
          </p:nvCxnSpPr>
          <p:spPr>
            <a:xfrm>
              <a:off x="6361668" y="1883387"/>
              <a:ext cx="20987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>
              <a:off x="6361668" y="2852936"/>
              <a:ext cx="2098764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グループ化 54"/>
            <p:cNvGrpSpPr/>
            <p:nvPr/>
          </p:nvGrpSpPr>
          <p:grpSpPr>
            <a:xfrm>
              <a:off x="6720056" y="1889339"/>
              <a:ext cx="1203398" cy="1092198"/>
              <a:chOff x="5739351" y="996914"/>
              <a:chExt cx="1568953" cy="1423974"/>
            </a:xfrm>
          </p:grpSpPr>
          <p:sp>
            <p:nvSpPr>
              <p:cNvPr id="56" name="円/楕円 55"/>
              <p:cNvSpPr/>
              <p:nvPr/>
            </p:nvSpPr>
            <p:spPr>
              <a:xfrm rot="2500660">
                <a:off x="6020170" y="113074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7" name="円弧 56"/>
              <p:cNvSpPr/>
              <p:nvPr/>
            </p:nvSpPr>
            <p:spPr>
              <a:xfrm rot="842226">
                <a:off x="5739351" y="996914"/>
                <a:ext cx="457347" cy="406428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8" name="円弧 57"/>
              <p:cNvSpPr/>
              <p:nvPr/>
            </p:nvSpPr>
            <p:spPr>
              <a:xfrm rot="842226">
                <a:off x="5919880" y="1155152"/>
                <a:ext cx="442680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9" name="円/楕円 58"/>
              <p:cNvSpPr/>
              <p:nvPr/>
            </p:nvSpPr>
            <p:spPr>
              <a:xfrm rot="2500660">
                <a:off x="6177950" y="1271210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0" name="円/楕円 59"/>
              <p:cNvSpPr/>
              <p:nvPr/>
            </p:nvSpPr>
            <p:spPr>
              <a:xfrm rot="2500660">
                <a:off x="6344561" y="1425561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1" name="円弧 60"/>
              <p:cNvSpPr/>
              <p:nvPr/>
            </p:nvSpPr>
            <p:spPr>
              <a:xfrm rot="842226">
                <a:off x="6063743" y="1291732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2" name="円弧 61"/>
              <p:cNvSpPr/>
              <p:nvPr/>
            </p:nvSpPr>
            <p:spPr>
              <a:xfrm rot="842226">
                <a:off x="6231958" y="1440555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3" name="円/楕円 62"/>
              <p:cNvSpPr/>
              <p:nvPr/>
            </p:nvSpPr>
            <p:spPr>
              <a:xfrm rot="2500660">
                <a:off x="6502343" y="1566029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4" name="円弧 63"/>
              <p:cNvSpPr/>
              <p:nvPr/>
            </p:nvSpPr>
            <p:spPr>
              <a:xfrm rot="842226">
                <a:off x="6381004" y="1579740"/>
                <a:ext cx="426934" cy="342997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5" name="円/楕円 64"/>
              <p:cNvSpPr/>
              <p:nvPr/>
            </p:nvSpPr>
            <p:spPr>
              <a:xfrm rot="2500660">
                <a:off x="6644687" y="1704648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6" name="円弧 65"/>
              <p:cNvSpPr/>
              <p:nvPr/>
            </p:nvSpPr>
            <p:spPr>
              <a:xfrm rot="842226">
                <a:off x="6544397" y="1729057"/>
                <a:ext cx="442680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7" name="円/楕円 66"/>
              <p:cNvSpPr/>
              <p:nvPr/>
            </p:nvSpPr>
            <p:spPr>
              <a:xfrm rot="2500660">
                <a:off x="6802467" y="1845115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8" name="円/楕円 67"/>
              <p:cNvSpPr/>
              <p:nvPr/>
            </p:nvSpPr>
            <p:spPr>
              <a:xfrm rot="2500660">
                <a:off x="6969078" y="1999466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69" name="円弧 68"/>
              <p:cNvSpPr/>
              <p:nvPr/>
            </p:nvSpPr>
            <p:spPr>
              <a:xfrm rot="842226">
                <a:off x="6688260" y="1865637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0" name="円弧 69"/>
              <p:cNvSpPr/>
              <p:nvPr/>
            </p:nvSpPr>
            <p:spPr>
              <a:xfrm rot="842226">
                <a:off x="6856475" y="2014460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71" name="グループ化 70"/>
            <p:cNvGrpSpPr/>
            <p:nvPr/>
          </p:nvGrpSpPr>
          <p:grpSpPr>
            <a:xfrm rot="5838302">
              <a:off x="6758734" y="1704215"/>
              <a:ext cx="1203391" cy="1092198"/>
              <a:chOff x="5891758" y="1161741"/>
              <a:chExt cx="1568946" cy="1423974"/>
            </a:xfrm>
          </p:grpSpPr>
          <p:sp>
            <p:nvSpPr>
              <p:cNvPr id="72" name="円/楕円 71"/>
              <p:cNvSpPr/>
              <p:nvPr/>
            </p:nvSpPr>
            <p:spPr>
              <a:xfrm rot="2500660">
                <a:off x="6172575" y="1295569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3" name="円弧 72"/>
              <p:cNvSpPr/>
              <p:nvPr/>
            </p:nvSpPr>
            <p:spPr>
              <a:xfrm rot="842226">
                <a:off x="5891758" y="1161741"/>
                <a:ext cx="457347" cy="406428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4" name="円弧 73"/>
              <p:cNvSpPr/>
              <p:nvPr/>
            </p:nvSpPr>
            <p:spPr>
              <a:xfrm rot="842226">
                <a:off x="6072287" y="1319978"/>
                <a:ext cx="442681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5" name="円/楕円 74"/>
              <p:cNvSpPr/>
              <p:nvPr/>
            </p:nvSpPr>
            <p:spPr>
              <a:xfrm rot="2500660">
                <a:off x="6330358" y="1436036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/楕円 75"/>
              <p:cNvSpPr/>
              <p:nvPr/>
            </p:nvSpPr>
            <p:spPr>
              <a:xfrm rot="2500660">
                <a:off x="6496970" y="1590387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7" name="円弧 76"/>
              <p:cNvSpPr/>
              <p:nvPr/>
            </p:nvSpPr>
            <p:spPr>
              <a:xfrm rot="842226">
                <a:off x="6216154" y="1456557"/>
                <a:ext cx="457348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8" name="円弧 77"/>
              <p:cNvSpPr/>
              <p:nvPr/>
            </p:nvSpPr>
            <p:spPr>
              <a:xfrm rot="842226">
                <a:off x="6384366" y="1605380"/>
                <a:ext cx="451830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9" name="円/楕円 78"/>
              <p:cNvSpPr/>
              <p:nvPr/>
            </p:nvSpPr>
            <p:spPr>
              <a:xfrm rot="2500660">
                <a:off x="6654752" y="173085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0" name="円弧 79"/>
              <p:cNvSpPr/>
              <p:nvPr/>
            </p:nvSpPr>
            <p:spPr>
              <a:xfrm rot="842226">
                <a:off x="6533411" y="1744564"/>
                <a:ext cx="426934" cy="342997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1" name="円/楕円 80"/>
              <p:cNvSpPr/>
              <p:nvPr/>
            </p:nvSpPr>
            <p:spPr>
              <a:xfrm rot="2500660">
                <a:off x="6797094" y="186947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2" name="円弧 81"/>
              <p:cNvSpPr/>
              <p:nvPr/>
            </p:nvSpPr>
            <p:spPr>
              <a:xfrm rot="842226">
                <a:off x="6696800" y="1893883"/>
                <a:ext cx="442681" cy="406428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3" name="円/楕円 82"/>
              <p:cNvSpPr/>
              <p:nvPr/>
            </p:nvSpPr>
            <p:spPr>
              <a:xfrm rot="2500660">
                <a:off x="6954871" y="200994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4" name="円/楕円 83"/>
              <p:cNvSpPr/>
              <p:nvPr/>
            </p:nvSpPr>
            <p:spPr>
              <a:xfrm rot="2500660">
                <a:off x="7121483" y="2164293"/>
                <a:ext cx="150200" cy="1971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5" name="円弧 84"/>
              <p:cNvSpPr/>
              <p:nvPr/>
            </p:nvSpPr>
            <p:spPr>
              <a:xfrm rot="842226">
                <a:off x="6840661" y="2030464"/>
                <a:ext cx="457347" cy="406428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86" name="円弧 85"/>
              <p:cNvSpPr/>
              <p:nvPr/>
            </p:nvSpPr>
            <p:spPr>
              <a:xfrm rot="842226">
                <a:off x="7008875" y="2179287"/>
                <a:ext cx="451829" cy="406428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79B79A4-2FB6-4727-9331-732682DE9329}"/>
              </a:ext>
            </a:extLst>
          </p:cNvPr>
          <p:cNvGrpSpPr/>
          <p:nvPr/>
        </p:nvGrpSpPr>
        <p:grpSpPr>
          <a:xfrm>
            <a:off x="5864696" y="1800730"/>
            <a:ext cx="663352" cy="692166"/>
            <a:chOff x="4340696" y="1800730"/>
            <a:chExt cx="663352" cy="692166"/>
          </a:xfrm>
        </p:grpSpPr>
        <p:grpSp>
          <p:nvGrpSpPr>
            <p:cNvPr id="172" name="グループ化 171"/>
            <p:cNvGrpSpPr/>
            <p:nvPr/>
          </p:nvGrpSpPr>
          <p:grpSpPr>
            <a:xfrm rot="10800000">
              <a:off x="4340696" y="1800730"/>
              <a:ext cx="663352" cy="692166"/>
              <a:chOff x="5224862" y="3697553"/>
              <a:chExt cx="636624" cy="664277"/>
            </a:xfrm>
          </p:grpSpPr>
          <p:sp>
            <p:nvSpPr>
              <p:cNvPr id="142" name="円/楕円 141"/>
              <p:cNvSpPr/>
              <p:nvPr/>
            </p:nvSpPr>
            <p:spPr>
              <a:xfrm>
                <a:off x="5224862" y="3725206"/>
                <a:ext cx="636624" cy="6366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43" name="正方形/長方形 142"/>
              <p:cNvSpPr/>
              <p:nvPr/>
            </p:nvSpPr>
            <p:spPr>
              <a:xfrm>
                <a:off x="5452703" y="3697553"/>
                <a:ext cx="256534" cy="14875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45" name="直線矢印コネクタ 144"/>
              <p:cNvCxnSpPr/>
              <p:nvPr/>
            </p:nvCxnSpPr>
            <p:spPr>
              <a:xfrm flipH="1" flipV="1">
                <a:off x="5656910" y="3717222"/>
                <a:ext cx="72008" cy="7200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4" name="図 173" descr="\begin{document}&#10;\begin{align*}&#10;{\red p}&#10;\end{align*}&#10;\end{document}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916832"/>
              <a:ext cx="184815" cy="230162"/>
            </a:xfrm>
            <a:prstGeom prst="rect">
              <a:avLst/>
            </a:prstGeom>
          </p:spPr>
        </p:pic>
      </p:grpSp>
      <p:grpSp>
        <p:nvGrpSpPr>
          <p:cNvPr id="89" name="グループ化 88"/>
          <p:cNvGrpSpPr/>
          <p:nvPr/>
        </p:nvGrpSpPr>
        <p:grpSpPr>
          <a:xfrm>
            <a:off x="2319645" y="728402"/>
            <a:ext cx="1592936" cy="954513"/>
            <a:chOff x="125422" y="2153377"/>
            <a:chExt cx="1804703" cy="1081407"/>
          </a:xfrm>
        </p:grpSpPr>
        <p:cxnSp>
          <p:nvCxnSpPr>
            <p:cNvPr id="144" name="直線コネクタ 143"/>
            <p:cNvCxnSpPr/>
            <p:nvPr/>
          </p:nvCxnSpPr>
          <p:spPr>
            <a:xfrm>
              <a:off x="1186746" y="2868287"/>
              <a:ext cx="743379" cy="350796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/>
            <p:cNvCxnSpPr/>
            <p:nvPr/>
          </p:nvCxnSpPr>
          <p:spPr>
            <a:xfrm flipV="1">
              <a:off x="125422" y="2828986"/>
              <a:ext cx="764776" cy="405798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/>
            <p:cNvCxnSpPr/>
            <p:nvPr/>
          </p:nvCxnSpPr>
          <p:spPr>
            <a:xfrm>
              <a:off x="125422" y="2153377"/>
              <a:ext cx="789555" cy="3547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 flipV="1">
              <a:off x="1132508" y="2207809"/>
              <a:ext cx="703188" cy="2653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42"/>
            <p:cNvSpPr/>
            <p:nvPr/>
          </p:nvSpPr>
          <p:spPr>
            <a:xfrm>
              <a:off x="663850" y="2343459"/>
              <a:ext cx="720080" cy="7200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2768529" y="18801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=</a:t>
            </a:r>
            <a:endParaRPr lang="ja-JP" altLang="en-US" sz="3200" dirty="0"/>
          </a:p>
        </p:txBody>
      </p:sp>
      <p:sp>
        <p:nvSpPr>
          <p:cNvPr id="152" name="テキスト ボックス 151"/>
          <p:cNvSpPr txBox="1"/>
          <p:nvPr/>
        </p:nvSpPr>
        <p:spPr>
          <a:xfrm>
            <a:off x="4738841" y="193603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+</a:t>
            </a:r>
            <a:endParaRPr lang="ja-JP" altLang="en-US" sz="3200" dirty="0"/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7363702" y="1902794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+</a:t>
            </a:r>
            <a:endParaRPr lang="ja-JP" altLang="en-US" sz="2400" dirty="0"/>
          </a:p>
        </p:txBody>
      </p:sp>
      <p:sp>
        <p:nvSpPr>
          <p:cNvPr id="91" name="正方形/長方形 90"/>
          <p:cNvSpPr/>
          <p:nvPr/>
        </p:nvSpPr>
        <p:spPr>
          <a:xfrm>
            <a:off x="2723150" y="1066294"/>
            <a:ext cx="939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/>
              <a:t>G(Λ-</a:t>
            </a:r>
            <a:r>
              <a:rPr lang="en-US" altLang="ja-JP" sz="1600" dirty="0" err="1"/>
              <a:t>dΛ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grpSp>
        <p:nvGrpSpPr>
          <p:cNvPr id="157" name="グループ化 156"/>
          <p:cNvGrpSpPr/>
          <p:nvPr/>
        </p:nvGrpSpPr>
        <p:grpSpPr>
          <a:xfrm>
            <a:off x="3149879" y="1688358"/>
            <a:ext cx="1592936" cy="954513"/>
            <a:chOff x="125422" y="2153377"/>
            <a:chExt cx="1804703" cy="1081407"/>
          </a:xfrm>
        </p:grpSpPr>
        <p:cxnSp>
          <p:nvCxnSpPr>
            <p:cNvPr id="158" name="直線コネクタ 157"/>
            <p:cNvCxnSpPr/>
            <p:nvPr/>
          </p:nvCxnSpPr>
          <p:spPr>
            <a:xfrm>
              <a:off x="1186746" y="2868287"/>
              <a:ext cx="743379" cy="350796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>
            <a:xfrm flipV="1">
              <a:off x="125422" y="2828986"/>
              <a:ext cx="764776" cy="405798"/>
            </a:xfrm>
            <a:prstGeom prst="line">
              <a:avLst/>
            </a:prstGeom>
            <a:ln w="1016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コネクタ 177"/>
            <p:cNvCxnSpPr/>
            <p:nvPr/>
          </p:nvCxnSpPr>
          <p:spPr>
            <a:xfrm>
              <a:off x="125422" y="2153377"/>
              <a:ext cx="789555" cy="3547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/>
            <p:nvPr/>
          </p:nvCxnSpPr>
          <p:spPr>
            <a:xfrm flipV="1">
              <a:off x="1132508" y="2207809"/>
              <a:ext cx="703188" cy="2653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円/楕円 179"/>
            <p:cNvSpPr/>
            <p:nvPr/>
          </p:nvSpPr>
          <p:spPr>
            <a:xfrm>
              <a:off x="663850" y="2343459"/>
              <a:ext cx="720080" cy="7200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81" name="正方形/長方形 180"/>
          <p:cNvSpPr/>
          <p:nvPr/>
        </p:nvSpPr>
        <p:spPr>
          <a:xfrm>
            <a:off x="3658348" y="1999084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G(Λ)</a:t>
            </a:r>
            <a:endParaRPr lang="ja-JP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B6D468-44C3-42FE-8B50-71AAC8215E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91" y="2780929"/>
            <a:ext cx="3632534" cy="585893"/>
          </a:xfrm>
          <a:prstGeom prst="rect">
            <a:avLst/>
          </a:prstGeom>
        </p:spPr>
      </p:pic>
      <p:sp>
        <p:nvSpPr>
          <p:cNvPr id="99" name="テキスト ボックス 98"/>
          <p:cNvSpPr txBox="1"/>
          <p:nvPr/>
        </p:nvSpPr>
        <p:spPr>
          <a:xfrm>
            <a:off x="1735158" y="2924944"/>
            <a:ext cx="1989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B0F0"/>
                </a:solidFill>
              </a:rPr>
              <a:t>RG equation</a:t>
            </a:r>
            <a:endParaRPr lang="ja-JP" altLang="en-US" sz="2800" dirty="0">
              <a:solidFill>
                <a:srgbClr val="00B0F0"/>
              </a:solidFill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45515409-0401-44C4-936F-F2231CF00A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15" y="3522425"/>
            <a:ext cx="3784941" cy="635021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6CBFDCE-E405-4C12-9C40-B831CA892C47}"/>
              </a:ext>
            </a:extLst>
          </p:cNvPr>
          <p:cNvGrpSpPr/>
          <p:nvPr/>
        </p:nvGrpSpPr>
        <p:grpSpPr>
          <a:xfrm>
            <a:off x="1703512" y="2348881"/>
            <a:ext cx="10153128" cy="4434317"/>
            <a:chOff x="179512" y="2348880"/>
            <a:chExt cx="10153128" cy="44343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54CE0B8-5B00-4529-B86D-18EA7BC55909}"/>
                </a:ext>
              </a:extLst>
            </p:cNvPr>
            <p:cNvGrpSpPr/>
            <p:nvPr/>
          </p:nvGrpSpPr>
          <p:grpSpPr>
            <a:xfrm>
              <a:off x="3484375" y="2348880"/>
              <a:ext cx="6848265" cy="4434317"/>
              <a:chOff x="3484375" y="2738056"/>
              <a:chExt cx="6848265" cy="4434317"/>
            </a:xfrm>
          </p:grpSpPr>
          <p:sp>
            <p:nvSpPr>
              <p:cNvPr id="175" name="円弧 174"/>
              <p:cNvSpPr/>
              <p:nvPr/>
            </p:nvSpPr>
            <p:spPr>
              <a:xfrm>
                <a:off x="5708984" y="2738056"/>
                <a:ext cx="4623656" cy="2878373"/>
              </a:xfrm>
              <a:prstGeom prst="arc">
                <a:avLst>
                  <a:gd name="adj1" fmla="val 5331789"/>
                  <a:gd name="adj2" fmla="val 10732624"/>
                </a:avLst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03" name="正方形/長方形 102"/>
              <p:cNvSpPr/>
              <p:nvPr/>
            </p:nvSpPr>
            <p:spPr>
              <a:xfrm>
                <a:off x="4934533" y="4279458"/>
                <a:ext cx="619230" cy="1727598"/>
              </a:xfrm>
              <a:prstGeom prst="rect">
                <a:avLst/>
              </a:prstGeom>
              <a:solidFill>
                <a:srgbClr val="F36139">
                  <a:alpha val="5607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9" name="テキスト ボックス 158"/>
              <p:cNvSpPr txBox="1"/>
              <p:nvPr/>
            </p:nvSpPr>
            <p:spPr>
              <a:xfrm>
                <a:off x="4067944" y="5956957"/>
                <a:ext cx="16333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/>
                  <a:t>Λ = 0</a:t>
                </a:r>
              </a:p>
              <a:p>
                <a:pPr algn="ctr"/>
                <a:r>
                  <a:rPr lang="en-US" altLang="ja-JP" sz="2000" spc="-150" dirty="0"/>
                  <a:t>(Fermi energy)</a:t>
                </a:r>
                <a:endParaRPr lang="ja-JP" altLang="en-US" sz="2000" spc="-150" dirty="0"/>
              </a:p>
            </p:txBody>
          </p:sp>
          <p:cxnSp>
            <p:nvCxnSpPr>
              <p:cNvPr id="160" name="直線コネクタ 159"/>
              <p:cNvCxnSpPr>
                <a:cxnSpLocks/>
              </p:cNvCxnSpPr>
              <p:nvPr/>
            </p:nvCxnSpPr>
            <p:spPr>
              <a:xfrm flipH="1" flipV="1">
                <a:off x="5567990" y="6068332"/>
                <a:ext cx="291011" cy="256373"/>
              </a:xfrm>
              <a:prstGeom prst="line">
                <a:avLst/>
              </a:prstGeom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コネクタ 160"/>
              <p:cNvCxnSpPr/>
              <p:nvPr/>
            </p:nvCxnSpPr>
            <p:spPr>
              <a:xfrm>
                <a:off x="4928389" y="5987993"/>
                <a:ext cx="3631161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コネクタ 161"/>
              <p:cNvCxnSpPr/>
              <p:nvPr/>
            </p:nvCxnSpPr>
            <p:spPr>
              <a:xfrm rot="5400000" flipH="1" flipV="1">
                <a:off x="3986336" y="5031418"/>
                <a:ext cx="1884971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コネクタ 162"/>
              <p:cNvCxnSpPr/>
              <p:nvPr/>
            </p:nvCxnSpPr>
            <p:spPr>
              <a:xfrm rot="5400000" flipH="1" flipV="1">
                <a:off x="5504586" y="5989381"/>
                <a:ext cx="143215" cy="864"/>
              </a:xfrm>
              <a:prstGeom prst="line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/>
              <p:cNvCxnSpPr/>
              <p:nvPr/>
            </p:nvCxnSpPr>
            <p:spPr>
              <a:xfrm rot="5400000" flipH="1" flipV="1">
                <a:off x="7922749" y="5985832"/>
                <a:ext cx="143215" cy="864"/>
              </a:xfrm>
              <a:prstGeom prst="line">
                <a:avLst/>
              </a:prstGeom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テキスト ボックス 164"/>
              <p:cNvSpPr txBox="1"/>
              <p:nvPr/>
            </p:nvSpPr>
            <p:spPr>
              <a:xfrm>
                <a:off x="8487542" y="5863040"/>
                <a:ext cx="2609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/>
                  <a:t>Λ</a:t>
                </a:r>
              </a:p>
            </p:txBody>
          </p:sp>
          <p:sp>
            <p:nvSpPr>
              <p:cNvPr id="166" name="円弧 165"/>
              <p:cNvSpPr/>
              <p:nvPr/>
            </p:nvSpPr>
            <p:spPr>
              <a:xfrm rot="12040363" flipH="1">
                <a:off x="5970221" y="4281677"/>
                <a:ext cx="2090253" cy="1011318"/>
              </a:xfrm>
              <a:prstGeom prst="arc">
                <a:avLst>
                  <a:gd name="adj1" fmla="val 11824793"/>
                  <a:gd name="adj2" fmla="val 14555219"/>
                </a:avLst>
              </a:prstGeom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 w="lg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67" name="直線コネクタ 166"/>
              <p:cNvCxnSpPr/>
              <p:nvPr/>
            </p:nvCxnSpPr>
            <p:spPr>
              <a:xfrm rot="5400000" flipH="1" flipV="1">
                <a:off x="4668217" y="5081312"/>
                <a:ext cx="1814226" cy="864"/>
              </a:xfrm>
              <a:prstGeom prst="line">
                <a:avLst/>
              </a:prstGeom>
              <a:ln w="28575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テキスト ボックス 169"/>
              <p:cNvSpPr txBox="1"/>
              <p:nvPr/>
            </p:nvSpPr>
            <p:spPr>
              <a:xfrm>
                <a:off x="5652120" y="6381328"/>
                <a:ext cx="2894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F0"/>
                    </a:solidFill>
                  </a:rPr>
                  <a:t>“Kondo scale” (Landau pole)</a:t>
                </a:r>
                <a:endParaRPr lang="ja-JP" altLang="en-US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71" name="テキスト ボックス 170"/>
              <p:cNvSpPr txBox="1"/>
              <p:nvPr/>
            </p:nvSpPr>
            <p:spPr>
              <a:xfrm>
                <a:off x="4813600" y="3825226"/>
                <a:ext cx="2501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Effective coupling: G(Λ)</a:t>
                </a:r>
                <a:endParaRPr lang="ja-JP" altLang="en-US" dirty="0"/>
              </a:p>
            </p:txBody>
          </p:sp>
          <p:sp>
            <p:nvSpPr>
              <p:cNvPr id="183" name="テキスト ボックス 182"/>
              <p:cNvSpPr txBox="1"/>
              <p:nvPr/>
            </p:nvSpPr>
            <p:spPr>
              <a:xfrm>
                <a:off x="3484375" y="6772263"/>
                <a:ext cx="57236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>
                    <a:solidFill>
                      <a:srgbClr val="FF0000"/>
                    </a:solidFill>
                  </a:rPr>
                  <a:t>Resistivity is enhanced in the strong-coupling regime.</a:t>
                </a:r>
                <a:endParaRPr lang="ja-JP" alt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B30585E-B947-4B8A-88DD-8B9583EEA58C}"/>
                  </a:ext>
                </a:extLst>
              </p:cNvPr>
              <p:cNvSpPr txBox="1"/>
              <p:nvPr/>
            </p:nvSpPr>
            <p:spPr>
              <a:xfrm>
                <a:off x="7747956" y="6151072"/>
                <a:ext cx="1720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Energy scale</a:t>
                </a:r>
                <a:endParaRPr lang="ja-JP" altLang="en-US" dirty="0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73A004-4E01-49E7-A9C8-3C13A9A086F1}"/>
                </a:ext>
              </a:extLst>
            </p:cNvPr>
            <p:cNvGrpSpPr/>
            <p:nvPr/>
          </p:nvGrpSpPr>
          <p:grpSpPr>
            <a:xfrm>
              <a:off x="179512" y="4365104"/>
              <a:ext cx="4436409" cy="2143295"/>
              <a:chOff x="179512" y="4219347"/>
              <a:chExt cx="4436409" cy="2143295"/>
            </a:xfrm>
          </p:grpSpPr>
          <p:sp>
            <p:nvSpPr>
              <p:cNvPr id="182" name="テキスト ボックス 181"/>
              <p:cNvSpPr txBox="1"/>
              <p:nvPr/>
            </p:nvSpPr>
            <p:spPr>
              <a:xfrm>
                <a:off x="179512" y="4219347"/>
                <a:ext cx="37245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B0F0"/>
                    </a:solidFill>
                  </a:rPr>
                  <a:t>Landau pole in </a:t>
                </a:r>
              </a:p>
              <a:p>
                <a:r>
                  <a:rPr lang="en-US" altLang="ja-JP" sz="2400" dirty="0">
                    <a:solidFill>
                      <a:srgbClr val="00B0F0"/>
                    </a:solidFill>
                  </a:rPr>
                  <a:t>the asymptotic-free solution</a:t>
                </a:r>
                <a:endParaRPr lang="ja-JP" altLang="en-US" sz="2400" dirty="0">
                  <a:solidFill>
                    <a:srgbClr val="00B0F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9EF8C99-4CE6-4592-974C-2D7923310F8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273" y="5083443"/>
                <a:ext cx="3046599" cy="6840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23EA369-EFB8-46BC-AD80-79FA72F5BD5D}"/>
                  </a:ext>
                </a:extLst>
              </p:cNvPr>
              <p:cNvSpPr txBox="1"/>
              <p:nvPr/>
            </p:nvSpPr>
            <p:spPr>
              <a:xfrm>
                <a:off x="179512" y="5716311"/>
                <a:ext cx="44364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B050"/>
                    </a:solidFill>
                  </a:rPr>
                  <a:t>Depends on the interactions. </a:t>
                </a:r>
              </a:p>
              <a:p>
                <a:r>
                  <a:rPr lang="en-US" altLang="ja-JP" dirty="0">
                    <a:solidFill>
                      <a:srgbClr val="00B050"/>
                    </a:solidFill>
                  </a:rPr>
                  <a:t>(Debye screening mass for A</a:t>
                </a:r>
                <a:r>
                  <a:rPr lang="en-US" altLang="ja-JP" baseline="30000" dirty="0">
                    <a:solidFill>
                      <a:srgbClr val="00B050"/>
                    </a:solidFill>
                  </a:rPr>
                  <a:t>0 </a:t>
                </a:r>
                <a:r>
                  <a:rPr lang="en-US" altLang="ja-JP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 g</a:t>
                </a:r>
                <a:r>
                  <a:rPr lang="en-US" altLang="ja-JP" baseline="30000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2 </a:t>
                </a:r>
                <a:r>
                  <a:rPr lang="en-US" altLang="ja-JP" dirty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dep.)</a:t>
                </a:r>
                <a:endParaRPr lang="ja-JP" altLang="en-US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95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A2763-03E5-4FCB-8F8C-1090F871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44824"/>
            <a:ext cx="8229600" cy="1143000"/>
          </a:xfrm>
        </p:spPr>
        <p:txBody>
          <a:bodyPr/>
          <a:lstStyle/>
          <a:p>
            <a:r>
              <a:rPr kumimoji="1" lang="en-US" altLang="ja-JP" i="1" dirty="0"/>
              <a:t>Scaling argument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17677421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87688" y="168672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00B0F0"/>
                </a:solidFill>
              </a:rPr>
              <a:t>Scaling dimensions in the IR</a:t>
            </a:r>
            <a:endParaRPr lang="ja-JP" altLang="en-US" sz="3600" dirty="0">
              <a:solidFill>
                <a:srgbClr val="00B0F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32BA1F6-F70F-4846-9B18-DF5BC468AB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94" y="1006658"/>
            <a:ext cx="6020641" cy="27086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078CE0A-B14E-4C1F-9DE8-4D56C491F2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22" y="1580165"/>
            <a:ext cx="2209904" cy="751981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45BFB8C2-003E-4655-A93C-AC60187770C5}"/>
              </a:ext>
            </a:extLst>
          </p:cNvPr>
          <p:cNvGrpSpPr/>
          <p:nvPr/>
        </p:nvGrpSpPr>
        <p:grpSpPr>
          <a:xfrm>
            <a:off x="13127716" y="4369607"/>
            <a:ext cx="6182187" cy="1324383"/>
            <a:chOff x="1488968" y="1124744"/>
            <a:chExt cx="6182187" cy="132438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F92752E-83A2-47F6-A6DD-C5FAC71AAE3D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968" y="1124744"/>
              <a:ext cx="6182187" cy="460287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F179CF1-61E3-4F41-A638-C719731278A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709" y="1964034"/>
              <a:ext cx="3566539" cy="485093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28C4AAC-03C6-4079-90B0-5FEA24760BB2}"/>
              </a:ext>
            </a:extLst>
          </p:cNvPr>
          <p:cNvGrpSpPr/>
          <p:nvPr/>
        </p:nvGrpSpPr>
        <p:grpSpPr>
          <a:xfrm>
            <a:off x="8256240" y="911977"/>
            <a:ext cx="3317956" cy="3219358"/>
            <a:chOff x="6732240" y="911977"/>
            <a:chExt cx="3317956" cy="321935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D86DC60-09E7-40C3-A000-7EC28FCEDC6E}"/>
                </a:ext>
              </a:extLst>
            </p:cNvPr>
            <p:cNvGrpSpPr/>
            <p:nvPr/>
          </p:nvGrpSpPr>
          <p:grpSpPr>
            <a:xfrm>
              <a:off x="6761340" y="911977"/>
              <a:ext cx="3122383" cy="3122383"/>
              <a:chOff x="-161668" y="1601555"/>
              <a:chExt cx="4210751" cy="4210751"/>
            </a:xfrm>
          </p:grpSpPr>
          <p:sp>
            <p:nvSpPr>
              <p:cNvPr id="77" name="円/楕円 3">
                <a:extLst>
                  <a:ext uri="{FF2B5EF4-FFF2-40B4-BE49-F238E27FC236}">
                    <a16:creationId xmlns:a16="http://schemas.microsoft.com/office/drawing/2014/main" id="{CB9E2C25-28B3-4E03-AAD1-8A96B076DE71}"/>
                  </a:ext>
                </a:extLst>
              </p:cNvPr>
              <p:cNvSpPr/>
              <p:nvPr/>
            </p:nvSpPr>
            <p:spPr>
              <a:xfrm>
                <a:off x="-161668" y="1601555"/>
                <a:ext cx="4210751" cy="4210751"/>
              </a:xfrm>
              <a:prstGeom prst="ellipse">
                <a:avLst/>
              </a:prstGeom>
              <a:solidFill>
                <a:schemeClr val="bg1"/>
              </a:solidFill>
              <a:ln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ja-JP" sz="2000" dirty="0"/>
              </a:p>
              <a:p>
                <a:pPr algn="ctr"/>
                <a:endParaRPr lang="en-US" altLang="ja-JP" sz="2000" dirty="0"/>
              </a:p>
              <a:p>
                <a:pPr algn="ctr"/>
                <a:endParaRPr lang="en-US" altLang="ja-JP" sz="2000" dirty="0"/>
              </a:p>
              <a:p>
                <a:pPr algn="ctr"/>
                <a:endParaRPr lang="en-US" altLang="ja-JP" sz="2000" dirty="0"/>
              </a:p>
              <a:p>
                <a:pPr algn="ctr"/>
                <a:endParaRPr lang="en-US" altLang="ja-JP" sz="2000" dirty="0"/>
              </a:p>
              <a:p>
                <a:pPr algn="ctr"/>
                <a:r>
                  <a:rPr lang="en-US" altLang="ja-JP" sz="2000" dirty="0"/>
                  <a:t>Large Fermi sphere</a:t>
                </a:r>
                <a:endParaRPr lang="ja-JP" altLang="en-US" sz="2000" dirty="0"/>
              </a:p>
            </p:txBody>
          </p:sp>
          <p:sp>
            <p:nvSpPr>
              <p:cNvPr id="78" name="円/楕円 3">
                <a:extLst>
                  <a:ext uri="{FF2B5EF4-FFF2-40B4-BE49-F238E27FC236}">
                    <a16:creationId xmlns:a16="http://schemas.microsoft.com/office/drawing/2014/main" id="{B6251380-5762-4A8F-A7B7-E53AAB43FE70}"/>
                  </a:ext>
                </a:extLst>
              </p:cNvPr>
              <p:cNvSpPr/>
              <p:nvPr/>
            </p:nvSpPr>
            <p:spPr>
              <a:xfrm>
                <a:off x="251520" y="1988840"/>
                <a:ext cx="3456384" cy="3456384"/>
              </a:xfrm>
              <a:prstGeom prst="ellipse">
                <a:avLst/>
              </a:prstGeom>
              <a:gradFill flip="none" rotWithShape="1">
                <a:gsLst>
                  <a:gs pos="0">
                    <a:srgbClr val="5E9EFF"/>
                  </a:gs>
                  <a:gs pos="48000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2000" dirty="0"/>
              </a:p>
            </p:txBody>
          </p:sp>
        </p:grp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71BB6A6-631B-4649-8406-A64934B50242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240" y="1484784"/>
              <a:ext cx="522917" cy="372317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D5E1393-0544-4983-93E5-4AA6FA6FF803}"/>
                </a:ext>
              </a:extLst>
            </p:cNvPr>
            <p:cNvCxnSpPr>
              <a:stCxn id="77" idx="1"/>
              <a:endCxn id="78" idx="1"/>
            </p:cNvCxnSpPr>
            <p:nvPr/>
          </p:nvCxnSpPr>
          <p:spPr>
            <a:xfrm>
              <a:off x="7218602" y="1369239"/>
              <a:ext cx="224471" cy="2052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2C2EF7-49BB-4FDB-92CD-BFC314C38532}"/>
                </a:ext>
              </a:extLst>
            </p:cNvPr>
            <p:cNvSpPr/>
            <p:nvPr/>
          </p:nvSpPr>
          <p:spPr>
            <a:xfrm>
              <a:off x="6790283" y="3429000"/>
              <a:ext cx="3259913" cy="702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2D461A3-6A5C-4154-9A63-7FF1695844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44" y="2726002"/>
            <a:ext cx="6145872" cy="270951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ACA09B04-7ADD-4B9E-B7A7-3D315F8DD5FA}"/>
              </a:ext>
            </a:extLst>
          </p:cNvPr>
          <p:cNvGrpSpPr/>
          <p:nvPr/>
        </p:nvGrpSpPr>
        <p:grpSpPr>
          <a:xfrm>
            <a:off x="1847529" y="3570050"/>
            <a:ext cx="8348371" cy="3243326"/>
            <a:chOff x="400093" y="3065994"/>
            <a:chExt cx="8348371" cy="3243326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6490177" y="4739903"/>
              <a:ext cx="1477948" cy="792088"/>
              <a:chOff x="6518057" y="2708920"/>
              <a:chExt cx="1942375" cy="1040992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6518057" y="2708920"/>
                <a:ext cx="1942375" cy="1040992"/>
              </a:xfrm>
              <a:prstGeom prst="roundRect">
                <a:avLst/>
              </a:prstGeom>
              <a:solidFill>
                <a:srgbClr val="FF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7" name="図 26" descr="\begin{document}&#10;\begin{align*}&#10;d_\psi = - \frac{1}{2}&#10;\end{align*}&#10;\end{document}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0160" y="2821404"/>
                <a:ext cx="1494248" cy="823620"/>
              </a:xfrm>
              <a:prstGeom prst="rect">
                <a:avLst/>
              </a:prstGeom>
            </p:spPr>
          </p:pic>
        </p:grpSp>
        <p:grpSp>
          <p:nvGrpSpPr>
            <p:cNvPr id="58" name="グループ化 57"/>
            <p:cNvGrpSpPr/>
            <p:nvPr/>
          </p:nvGrpSpPr>
          <p:grpSpPr>
            <a:xfrm>
              <a:off x="1199373" y="4739904"/>
              <a:ext cx="3795412" cy="849336"/>
              <a:chOff x="1043608" y="2411719"/>
              <a:chExt cx="3795412" cy="849336"/>
            </a:xfrm>
          </p:grpSpPr>
          <p:sp>
            <p:nvSpPr>
              <p:cNvPr id="28" name="角丸四角形 27"/>
              <p:cNvSpPr/>
              <p:nvPr/>
            </p:nvSpPr>
            <p:spPr>
              <a:xfrm>
                <a:off x="1619672" y="2411719"/>
                <a:ext cx="804837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角丸四角形 28"/>
              <p:cNvSpPr/>
              <p:nvPr/>
            </p:nvSpPr>
            <p:spPr>
              <a:xfrm>
                <a:off x="2692788" y="2411719"/>
                <a:ext cx="804837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3712248" y="2411719"/>
                <a:ext cx="478992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4360028" y="2411719"/>
                <a:ext cx="478992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18" name="図 17" descr="\begin{document}&#10;\begin{align*}&#10;\bar \psi \cdot \psi&#10;\end{align*}&#10;\end{document}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6984" y="2894621"/>
                <a:ext cx="602806" cy="322256"/>
              </a:xfrm>
              <a:prstGeom prst="rect">
                <a:avLst/>
              </a:prstGeom>
            </p:spPr>
          </p:pic>
          <p:pic>
            <p:nvPicPr>
              <p:cNvPr id="19" name="図 18" descr="\begin{document}&#10;\begin{align*}&#10;dt&#10;\end{align*}&#10;\end{document}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23" y="2948277"/>
                <a:ext cx="241122" cy="215628"/>
              </a:xfrm>
              <a:prstGeom prst="rect">
                <a:avLst/>
              </a:prstGeom>
            </p:spPr>
          </p:pic>
          <p:pic>
            <p:nvPicPr>
              <p:cNvPr id="20" name="図 19" descr="\begin{document}&#10;\begin{align*}&#10;d\ell_\para&#10;\end{align*}&#10;\end{document}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358" y="2948277"/>
                <a:ext cx="345136" cy="312778"/>
              </a:xfrm>
              <a:prstGeom prst="rect">
                <a:avLst/>
              </a:prstGeom>
            </p:spPr>
          </p:pic>
          <p:pic>
            <p:nvPicPr>
              <p:cNvPr id="22" name="図 21" descr="\begin{document}&#10;\begin{align*}&#10;\partial_t&#10;\end{align*}&#10;\end{document}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2932" y="2948277"/>
                <a:ext cx="215119" cy="267757"/>
              </a:xfrm>
              <a:prstGeom prst="rect">
                <a:avLst/>
              </a:prstGeom>
            </p:spPr>
          </p:pic>
          <p:pic>
            <p:nvPicPr>
              <p:cNvPr id="57" name="図 56" descr="\begin{document}&#10;\begin{align*}&#10;0 = 2 d_{\psi}  + (-1) + 1 + 1 &#10;\end{align*}&#10;\end{document}"/>
              <p:cNvPicPr>
                <a:picLocks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608" y="2512605"/>
                <a:ext cx="3596230" cy="382016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574313-9610-47DA-80D0-13CF9D40D64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93" y="3065994"/>
              <a:ext cx="8348371" cy="29099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F5B367-114D-4B51-94E3-6A115D73AC0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04" y="3581268"/>
              <a:ext cx="6890176" cy="83522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AE261-3B28-4F62-B5B8-1AAECA41DEAB}"/>
                </a:ext>
              </a:extLst>
            </p:cNvPr>
            <p:cNvSpPr txBox="1"/>
            <p:nvPr/>
          </p:nvSpPr>
          <p:spPr>
            <a:xfrm>
              <a:off x="5411284" y="4812781"/>
              <a:ext cx="5838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/>
                <a:t>⇒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356F3C9-A16B-46B2-BAB1-06B90A2105D3}"/>
                </a:ext>
              </a:extLst>
            </p:cNvPr>
            <p:cNvCxnSpPr/>
            <p:nvPr/>
          </p:nvCxnSpPr>
          <p:spPr>
            <a:xfrm flipV="1">
              <a:off x="3503629" y="5661248"/>
              <a:ext cx="432048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488106-CF75-45F1-A98E-DAD88153DA70}"/>
                </a:ext>
              </a:extLst>
            </p:cNvPr>
            <p:cNvSpPr txBox="1"/>
            <p:nvPr/>
          </p:nvSpPr>
          <p:spPr>
            <a:xfrm>
              <a:off x="2348133" y="5939988"/>
              <a:ext cx="2187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Spatial dimension = 1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20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/>
          <p:cNvSpPr txBox="1"/>
          <p:nvPr/>
        </p:nvSpPr>
        <p:spPr>
          <a:xfrm>
            <a:off x="1847529" y="474641"/>
            <a:ext cx="4388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B0F0"/>
                </a:solidFill>
              </a:rPr>
              <a:t>Heavy-light 4-Fermi operator</a:t>
            </a:r>
            <a:endParaRPr lang="ja-JP" altLang="en-US" sz="2800" dirty="0">
              <a:solidFill>
                <a:srgbClr val="00B0F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CBE96-8E5C-4EC5-B9DF-F80632F2144C}"/>
              </a:ext>
            </a:extLst>
          </p:cNvPr>
          <p:cNvSpPr txBox="1"/>
          <p:nvPr/>
        </p:nvSpPr>
        <p:spPr>
          <a:xfrm>
            <a:off x="2518423" y="3983775"/>
            <a:ext cx="6776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No scaling for the heavy-quark impurity since it is a scattering </a:t>
            </a:r>
          </a:p>
          <a:p>
            <a:r>
              <a:rPr lang="en-US" altLang="ja-JP" sz="2000" dirty="0"/>
              <a:t>center for light quarks. </a:t>
            </a:r>
            <a:endParaRPr lang="ja-JP" altLang="en-US"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34A2DDB-6517-40FB-9038-C3FD5C8906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778984"/>
            <a:ext cx="3096344" cy="6337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FF9784-0521-4B60-810C-A4B5D037D1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10" y="1565790"/>
            <a:ext cx="6862484" cy="7492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2122D-73DC-4139-8B54-9C32CAC35310}"/>
              </a:ext>
            </a:extLst>
          </p:cNvPr>
          <p:cNvGrpSpPr/>
          <p:nvPr/>
        </p:nvGrpSpPr>
        <p:grpSpPr>
          <a:xfrm>
            <a:off x="1055440" y="5199892"/>
            <a:ext cx="9865096" cy="1397461"/>
            <a:chOff x="-324544" y="5631939"/>
            <a:chExt cx="9865096" cy="1253445"/>
          </a:xfrm>
        </p:grpSpPr>
        <p:sp>
          <p:nvSpPr>
            <p:cNvPr id="29" name="正方形/長方形 28"/>
            <p:cNvSpPr/>
            <p:nvPr/>
          </p:nvSpPr>
          <p:spPr>
            <a:xfrm>
              <a:off x="-324544" y="5631939"/>
              <a:ext cx="9865096" cy="12534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624478" y="6306031"/>
              <a:ext cx="5976251" cy="469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FF0000"/>
                  </a:solidFill>
                </a:rPr>
                <a:t>Marginal !!  Let us proceed to diagrams.</a:t>
              </a:r>
              <a:endParaRPr lang="ja-JP" alt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F955FF-8807-480F-91A7-467DB48CE2A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25" y="5876931"/>
              <a:ext cx="4933157" cy="3384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097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/>
          <p:cNvGrpSpPr/>
          <p:nvPr/>
        </p:nvGrpSpPr>
        <p:grpSpPr>
          <a:xfrm>
            <a:off x="1199456" y="4275527"/>
            <a:ext cx="9865096" cy="2783182"/>
            <a:chOff x="-324544" y="4275527"/>
            <a:chExt cx="9865096" cy="2783182"/>
          </a:xfrm>
        </p:grpSpPr>
        <p:sp>
          <p:nvSpPr>
            <p:cNvPr id="55" name="正方形/長方形 54"/>
            <p:cNvSpPr/>
            <p:nvPr/>
          </p:nvSpPr>
          <p:spPr>
            <a:xfrm>
              <a:off x="-324544" y="5805264"/>
              <a:ext cx="9865096" cy="12534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8" name="角丸四角形 47"/>
            <p:cNvSpPr/>
            <p:nvPr/>
          </p:nvSpPr>
          <p:spPr>
            <a:xfrm>
              <a:off x="7380312" y="6163789"/>
              <a:ext cx="648072" cy="576266"/>
            </a:xfrm>
            <a:prstGeom prst="roundRect">
              <a:avLst/>
            </a:prstGeom>
            <a:solidFill>
              <a:srgbClr val="FF9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5" name="図 14" descr="\begin{document}&#10;\begin{align*}&#10;d_{4-{\rm Fermi}} = (-1) +  4 (1 - \frac{1}{2} ) -1 = 0&#10;\end{align*}&#10;\end{document}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121" y="6086937"/>
              <a:ext cx="5301327" cy="725126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467544" y="5990647"/>
              <a:ext cx="2491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In the BCS </a:t>
              </a:r>
              <a:r>
                <a:rPr lang="en-US" altLang="ja-JP" sz="2400" dirty="0" err="1"/>
                <a:t>config</a:t>
              </a:r>
              <a:r>
                <a:rPr lang="en-US" altLang="ja-JP" sz="2400" dirty="0"/>
                <a:t>.</a:t>
              </a:r>
              <a:endParaRPr lang="ja-JP" altLang="en-US" sz="2400" dirty="0"/>
            </a:p>
          </p:txBody>
        </p:sp>
        <p:pic>
          <p:nvPicPr>
            <p:cNvPr id="39" name="図 38" descr="\begin{document}&#10;\begin{align*}&#10;p^{(1)} + p^{(2)} \sim \ell_\parallel \ll \mu&#10;\end{align*}&#10;\end{document}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" y="6464078"/>
              <a:ext cx="2340701" cy="349298"/>
            </a:xfrm>
            <a:prstGeom prst="rect">
              <a:avLst/>
            </a:prstGeom>
          </p:spPr>
        </p:pic>
        <p:sp>
          <p:nvSpPr>
            <p:cNvPr id="69" name="円弧 68"/>
            <p:cNvSpPr/>
            <p:nvPr/>
          </p:nvSpPr>
          <p:spPr>
            <a:xfrm rot="2597819">
              <a:off x="6393555" y="4275527"/>
              <a:ext cx="2304256" cy="2230935"/>
            </a:xfrm>
            <a:prstGeom prst="arc">
              <a:avLst/>
            </a:prstGeom>
            <a:ln w="57150">
              <a:solidFill>
                <a:srgbClr val="FF9797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4223792" y="-27384"/>
            <a:ext cx="3834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B0F0"/>
                </a:solidFill>
              </a:rPr>
              <a:t>IR scaling dimensions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grpSp>
        <p:nvGrpSpPr>
          <p:cNvPr id="52" name="グループ化 51"/>
          <p:cNvGrpSpPr/>
          <p:nvPr/>
        </p:nvGrpSpPr>
        <p:grpSpPr>
          <a:xfrm>
            <a:off x="3287688" y="714524"/>
            <a:ext cx="5328592" cy="410220"/>
            <a:chOff x="1763688" y="836712"/>
            <a:chExt cx="5328592" cy="410220"/>
          </a:xfrm>
        </p:grpSpPr>
        <p:pic>
          <p:nvPicPr>
            <p:cNvPr id="24" name="図 23" descr="\begin{document}&#10;When $\epsilon \to s \epsilon$, $\ell_\para \to s \ell_\para$.&#10;\end{document}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836712"/>
              <a:ext cx="3744416" cy="385850"/>
            </a:xfrm>
            <a:prstGeom prst="rect">
              <a:avLst/>
            </a:prstGeom>
          </p:spPr>
        </p:pic>
        <p:pic>
          <p:nvPicPr>
            <p:cNvPr id="25" name="図 24" descr="\begin{document}&#10;\begin{align*}&#10;(s&lt;1)&#10;\end{align*}&#10;\end{document}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835" y="836712"/>
              <a:ext cx="1148445" cy="410220"/>
            </a:xfrm>
            <a:prstGeom prst="rect">
              <a:avLst/>
            </a:prstGeom>
          </p:spPr>
        </p:pic>
      </p:grpSp>
      <p:grpSp>
        <p:nvGrpSpPr>
          <p:cNvPr id="63" name="グループ化 62"/>
          <p:cNvGrpSpPr/>
          <p:nvPr/>
        </p:nvGrpSpPr>
        <p:grpSpPr>
          <a:xfrm>
            <a:off x="1870054" y="1196753"/>
            <a:ext cx="7288070" cy="2064303"/>
            <a:chOff x="346054" y="1196752"/>
            <a:chExt cx="7288070" cy="2064303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6156176" y="2411718"/>
              <a:ext cx="1477948" cy="792088"/>
              <a:chOff x="6518057" y="2708920"/>
              <a:chExt cx="1942375" cy="1040992"/>
            </a:xfrm>
          </p:grpSpPr>
          <p:sp>
            <p:nvSpPr>
              <p:cNvPr id="33" name="角丸四角形 32"/>
              <p:cNvSpPr/>
              <p:nvPr/>
            </p:nvSpPr>
            <p:spPr>
              <a:xfrm>
                <a:off x="6518057" y="2708920"/>
                <a:ext cx="1942375" cy="1040992"/>
              </a:xfrm>
              <a:prstGeom prst="roundRect">
                <a:avLst/>
              </a:prstGeom>
              <a:solidFill>
                <a:srgbClr val="FF97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27" name="図 26" descr="\begin{document}&#10;\begin{align*}&#10;d_\psi = - \frac{1}{2}&#10;\end{align*}&#10;\end{document}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0160" y="2821404"/>
                <a:ext cx="1494248" cy="823620"/>
              </a:xfrm>
              <a:prstGeom prst="rect">
                <a:avLst/>
              </a:prstGeom>
            </p:spPr>
          </p:pic>
        </p:grpSp>
        <p:sp>
          <p:nvSpPr>
            <p:cNvPr id="50" name="テキスト ボックス 49"/>
            <p:cNvSpPr txBox="1"/>
            <p:nvPr/>
          </p:nvSpPr>
          <p:spPr>
            <a:xfrm>
              <a:off x="346054" y="1196752"/>
              <a:ext cx="1986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00B0F0"/>
                  </a:solidFill>
                </a:rPr>
                <a:t>Kinetic term</a:t>
              </a:r>
              <a:endParaRPr lang="ja-JP" altLang="en-US" sz="2800" dirty="0">
                <a:solidFill>
                  <a:srgbClr val="00B0F0"/>
                </a:solidFill>
              </a:endParaRPr>
            </a:p>
          </p:txBody>
        </p:sp>
        <p:grpSp>
          <p:nvGrpSpPr>
            <p:cNvPr id="58" name="グループ化 57"/>
            <p:cNvGrpSpPr/>
            <p:nvPr/>
          </p:nvGrpSpPr>
          <p:grpSpPr>
            <a:xfrm>
              <a:off x="1043608" y="2411719"/>
              <a:ext cx="3795412" cy="849336"/>
              <a:chOff x="1043608" y="2411719"/>
              <a:chExt cx="3795412" cy="849336"/>
            </a:xfrm>
          </p:grpSpPr>
          <p:sp>
            <p:nvSpPr>
              <p:cNvPr id="28" name="角丸四角形 27"/>
              <p:cNvSpPr/>
              <p:nvPr/>
            </p:nvSpPr>
            <p:spPr>
              <a:xfrm>
                <a:off x="1619672" y="2411719"/>
                <a:ext cx="804837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9" name="角丸四角形 28"/>
              <p:cNvSpPr/>
              <p:nvPr/>
            </p:nvSpPr>
            <p:spPr>
              <a:xfrm>
                <a:off x="2692788" y="2411719"/>
                <a:ext cx="804837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0" name="角丸四角形 29"/>
              <p:cNvSpPr/>
              <p:nvPr/>
            </p:nvSpPr>
            <p:spPr>
              <a:xfrm>
                <a:off x="3712248" y="2411719"/>
                <a:ext cx="478992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4360028" y="2411719"/>
                <a:ext cx="478992" cy="84933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18" name="図 17" descr="\begin{document}&#10;\begin{align*}&#10;\bar \psi \cdot \psi&#10;\end{align*}&#10;\end{document}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6984" y="2894621"/>
                <a:ext cx="602806" cy="322256"/>
              </a:xfrm>
              <a:prstGeom prst="rect">
                <a:avLst/>
              </a:prstGeom>
            </p:spPr>
          </p:pic>
          <p:pic>
            <p:nvPicPr>
              <p:cNvPr id="19" name="図 18" descr="\begin{document}&#10;\begin{align*}&#10;dt&#10;\end{align*}&#10;\end{document}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8223" y="2948277"/>
                <a:ext cx="241122" cy="215628"/>
              </a:xfrm>
              <a:prstGeom prst="rect">
                <a:avLst/>
              </a:prstGeom>
            </p:spPr>
          </p:pic>
          <p:pic>
            <p:nvPicPr>
              <p:cNvPr id="20" name="図 19" descr="\begin{document}&#10;\begin{align*}&#10;d\ell_\para&#10;\end{align*}&#10;\end{document}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6358" y="2948277"/>
                <a:ext cx="345136" cy="312778"/>
              </a:xfrm>
              <a:prstGeom prst="rect">
                <a:avLst/>
              </a:prstGeom>
            </p:spPr>
          </p:pic>
          <p:pic>
            <p:nvPicPr>
              <p:cNvPr id="22" name="図 21" descr="\begin{document}&#10;\begin{align*}&#10;\partial_t&#10;\end{align*}&#10;\end{document}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2932" y="2948277"/>
                <a:ext cx="215119" cy="267757"/>
              </a:xfrm>
              <a:prstGeom prst="rect">
                <a:avLst/>
              </a:prstGeom>
            </p:spPr>
          </p:pic>
          <p:pic>
            <p:nvPicPr>
              <p:cNvPr id="57" name="図 56" descr="\begin{document}&#10;\begin{align*}&#10;0 = 2 d_{\psi}  + (-1) + 1 + 1 &#10;\end{align*}&#10;\end{document}"/>
              <p:cNvPicPr>
                <a:picLocks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608" y="2512605"/>
                <a:ext cx="3596230" cy="382016"/>
              </a:xfrm>
              <a:prstGeom prst="rect">
                <a:avLst/>
              </a:prstGeom>
            </p:spPr>
          </p:pic>
        </p:grpSp>
        <p:pic>
          <p:nvPicPr>
            <p:cNvPr id="62" name="図 61" descr="\begin{document}&#10;\begin{eqnarray}&#10;\mathcal{S}^{\rm{kin}}&#10;= \int \!\! dt \sum_{{\bm v}_F} \int\!\! &#10;\frac{d^2{\bm \ell}_\perp d\ell_\parallel} {(2\pi)^3} &#10;\bar \psi_+  %({\bm \ell}; {\bm v}_F) &#10;( i\partial_t - \ell_\parallel) \gamma^0  &#10;\psi_+  %({\bm \ell}; {\bm v}_F) &#10;+ \mathcal O (1/\mu)&#10;\nonumber&#10;\end{eqnarray}&#10;\end{document}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46" y="1615741"/>
              <a:ext cx="6372874" cy="795977"/>
            </a:xfrm>
            <a:prstGeom prst="rect">
              <a:avLst/>
            </a:prstGeom>
          </p:spPr>
        </p:pic>
      </p:grpSp>
      <p:pic>
        <p:nvPicPr>
          <p:cNvPr id="64" name="図 63" descr="\begin{document}&#10;\begin{align*}&#10;\mathcal{S}^{\rm{int}} =&#10;\int \!\! dt \prod_{i=1,2,3,4} \int\!\! \frac{d^2\bl_\perp^{(i)} d\ell_\para^{(i)}} {(2\pi)^3} &#10;\, G [\bar \psi_+^{(4)}  \hat  \gam^\mu_\para  \psi_+^{(2)} ]&#10;[\bar \psi_+^{(3)} \hat  \gam_\mu^\para  \psi_+^{(1)} ]&#10;\delta^{(3)}( \bp^{(1)}+\bp^{(2)}-\bp^{(3)}-\bp^{(4)} )&#10;\end{align*}&#10;\end{document}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552" y="4013448"/>
            <a:ext cx="8536965" cy="773408"/>
          </a:xfrm>
          <a:prstGeom prst="rect">
            <a:avLst/>
          </a:prstGeom>
        </p:spPr>
      </p:pic>
      <p:grpSp>
        <p:nvGrpSpPr>
          <p:cNvPr id="68" name="グループ化 67"/>
          <p:cNvGrpSpPr/>
          <p:nvPr/>
        </p:nvGrpSpPr>
        <p:grpSpPr>
          <a:xfrm>
            <a:off x="1703513" y="3337828"/>
            <a:ext cx="8996865" cy="2755468"/>
            <a:chOff x="179512" y="3337828"/>
            <a:chExt cx="8996865" cy="2755468"/>
          </a:xfrm>
        </p:grpSpPr>
        <p:pic>
          <p:nvPicPr>
            <p:cNvPr id="14" name="図 13" descr="\begin{document}&#10;\begin{align*}&#10;d_{4-{\rm Fermi}} = (-1) +  4 (1 - \frac{1}{2} ) = + 1&#10;\end{align*}&#10;\end{document}"/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151" y="4827808"/>
              <a:ext cx="5106273" cy="748110"/>
            </a:xfrm>
            <a:prstGeom prst="rect">
              <a:avLst/>
            </a:prstGeom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179512" y="4653136"/>
              <a:ext cx="3871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/>
                <a:t>In general momentum </a:t>
              </a:r>
              <a:r>
                <a:rPr lang="en-US" altLang="ja-JP" sz="2400" dirty="0" err="1"/>
                <a:t>config</a:t>
              </a:r>
              <a:r>
                <a:rPr lang="en-US" altLang="ja-JP" sz="2400" dirty="0"/>
                <a:t>.</a:t>
              </a:r>
              <a:endParaRPr lang="ja-JP" altLang="en-US" sz="2400" dirty="0"/>
            </a:p>
          </p:txBody>
        </p:sp>
        <p:pic>
          <p:nvPicPr>
            <p:cNvPr id="37" name="図 36" descr="\begin{document}&#10;\begin{align*}&#10;p^{(1)} + p^{(2)} \sim \mu&#10;\end{align*}&#10;\end{document}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5148813"/>
              <a:ext cx="1944216" cy="368419"/>
            </a:xfrm>
            <a:prstGeom prst="rect">
              <a:avLst/>
            </a:prstGeom>
          </p:spPr>
        </p:pic>
        <p:grpSp>
          <p:nvGrpSpPr>
            <p:cNvPr id="46" name="グループ化 45"/>
            <p:cNvGrpSpPr/>
            <p:nvPr/>
          </p:nvGrpSpPr>
          <p:grpSpPr>
            <a:xfrm>
              <a:off x="4961669" y="5587927"/>
              <a:ext cx="546435" cy="504055"/>
              <a:chOff x="4961669" y="5589241"/>
              <a:chExt cx="546435" cy="504055"/>
            </a:xfrm>
          </p:grpSpPr>
          <p:sp>
            <p:nvSpPr>
              <p:cNvPr id="43" name="角丸四角形 42"/>
              <p:cNvSpPr/>
              <p:nvPr/>
            </p:nvSpPr>
            <p:spPr>
              <a:xfrm>
                <a:off x="4961669" y="5589241"/>
                <a:ext cx="546435" cy="504055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41" name="図 40" descr="\begin{document}&#10;\begin{align*}&#10;dt&#10;\end{align*}&#10;\end{document}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493" y="5705226"/>
                <a:ext cx="323595" cy="289380"/>
              </a:xfrm>
              <a:prstGeom prst="rect">
                <a:avLst/>
              </a:prstGeom>
            </p:spPr>
          </p:pic>
        </p:grpSp>
        <p:grpSp>
          <p:nvGrpSpPr>
            <p:cNvPr id="45" name="グループ化 44"/>
            <p:cNvGrpSpPr/>
            <p:nvPr/>
          </p:nvGrpSpPr>
          <p:grpSpPr>
            <a:xfrm>
              <a:off x="5796136" y="5589240"/>
              <a:ext cx="1728193" cy="504056"/>
              <a:chOff x="5796136" y="5590554"/>
              <a:chExt cx="1728193" cy="504056"/>
            </a:xfrm>
          </p:grpSpPr>
          <p:sp>
            <p:nvSpPr>
              <p:cNvPr id="44" name="角丸四角形 43"/>
              <p:cNvSpPr/>
              <p:nvPr/>
            </p:nvSpPr>
            <p:spPr>
              <a:xfrm>
                <a:off x="5796137" y="5590554"/>
                <a:ext cx="1728192" cy="504056"/>
              </a:xfrm>
              <a:prstGeom prst="roundRect">
                <a:avLst/>
              </a:prstGeom>
              <a:solidFill>
                <a:srgbClr val="00FF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pic>
            <p:nvPicPr>
              <p:cNvPr id="42" name="図 41" descr="\begin{document}&#10;\begin{align*}&#10;4 ( d\ell_\para + d_\psi)&#10;\end{align*}&#10;\end{document}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6136" y="5678246"/>
                <a:ext cx="1670244" cy="385707"/>
              </a:xfrm>
              <a:prstGeom prst="rect">
                <a:avLst/>
              </a:prstGeom>
            </p:spPr>
          </p:pic>
        </p:grpSp>
        <p:sp>
          <p:nvSpPr>
            <p:cNvPr id="51" name="テキスト ボックス 50"/>
            <p:cNvSpPr txBox="1"/>
            <p:nvPr/>
          </p:nvSpPr>
          <p:spPr>
            <a:xfrm>
              <a:off x="379920" y="3337828"/>
              <a:ext cx="6462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00B0F0"/>
                  </a:solidFill>
                </a:rPr>
                <a:t>Four-Fermi operators for superconductivity</a:t>
              </a:r>
              <a:endParaRPr lang="ja-JP" altLang="en-US" sz="2800" dirty="0">
                <a:solidFill>
                  <a:srgbClr val="00B0F0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164288" y="3429000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 err="1">
                  <a:solidFill>
                    <a:srgbClr val="00B050"/>
                  </a:solidFill>
                </a:rPr>
                <a:t>Polchinski</a:t>
              </a:r>
              <a:r>
                <a:rPr lang="en-US" altLang="ja-JP" sz="2000" dirty="0">
                  <a:solidFill>
                    <a:srgbClr val="00B050"/>
                  </a:solidFill>
                </a:rPr>
                <a:t> (1992)</a:t>
              </a:r>
              <a:endParaRPr lang="ja-JP" altLang="en-US" sz="2000" dirty="0">
                <a:solidFill>
                  <a:srgbClr val="00B050"/>
                </a:solidFill>
              </a:endParaRPr>
            </a:p>
          </p:txBody>
        </p:sp>
        <p:pic>
          <p:nvPicPr>
            <p:cNvPr id="67" name="図 66" descr="\begin{document}&#10;\begin{align*}&#10;\mathcal{S}^{\rm{int}} =&#10;\int \!\! dt &#10;\left[\,\int\!\! \frac{d^2\bl_\perp d\ell_\para} {(2\pi)^3} \, \right]^4&#10;\, G [\bar \psi_+^{(4)}  \hat  \gam^\mu_\para  \psi_+^{(2)} ]&#10;[\bar \psi_+^{(3)} \hat  \gam_\mu^\para  \psi_+^{(1)} ]&#10;\delta^{(3)}( \bp^{(1)}+\bp^{(2)}-\bp^{(3)}-\bp^{(4)} )&#10;\end{align*}&#10;\end{document}"/>
            <p:cNvPicPr>
              <a:picLocks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65" y="3977680"/>
              <a:ext cx="8125454" cy="64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10878" y="181275"/>
            <a:ext cx="6235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IR scaling dimension for the Kondo effect</a:t>
            </a:r>
            <a:endParaRPr lang="ja-JP" alt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図 4" descr="\begin{document}&#10;\begin{align*}&#10;S_{H}^{\rm{kin}}&#10;= \int  dt \int \frac{ d^{3} \bk}{(2\pi)^3} \, \Psi_{+}^\dagger (\bk) \, i \partial_{t} \Psi_{+}(\bk) + {\mathcal O}(1/m_H)&#10;\end{align*}&#10;\end{document}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14" y="1196753"/>
            <a:ext cx="7685327" cy="89575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2940" y="692696"/>
            <a:ext cx="3950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B0F0"/>
                </a:solidFill>
              </a:rPr>
              <a:t>Heavy-quark Kinetic term</a:t>
            </a:r>
            <a:endParaRPr lang="ja-JP" altLang="en-US" sz="2800" dirty="0">
              <a:solidFill>
                <a:srgbClr val="00B0F0"/>
              </a:solidFill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3446703" y="2276873"/>
            <a:ext cx="2648859" cy="419479"/>
            <a:chOff x="1552471" y="2492896"/>
            <a:chExt cx="4027642" cy="637826"/>
          </a:xfrm>
        </p:grpSpPr>
        <p:sp>
          <p:nvSpPr>
            <p:cNvPr id="25" name="角丸四角形 24"/>
            <p:cNvSpPr/>
            <p:nvPr/>
          </p:nvSpPr>
          <p:spPr>
            <a:xfrm>
              <a:off x="1552471" y="2492896"/>
              <a:ext cx="4027642" cy="637826"/>
            </a:xfrm>
            <a:prstGeom prst="roundRect">
              <a:avLst/>
            </a:prstGeom>
            <a:solidFill>
              <a:srgbClr val="FF9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30" name="図 29" descr="\begin{document}&#10;\begin{align*}&#10;d_{\Psi}  = (-1) + 1 =0&#10;\end{align*}&#10;\end{document}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884" y="2564904"/>
              <a:ext cx="3834220" cy="49381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8F1BADD-8515-A198-2B86-7016E8650CFC}"/>
              </a:ext>
            </a:extLst>
          </p:cNvPr>
          <p:cNvSpPr txBox="1"/>
          <p:nvPr/>
        </p:nvSpPr>
        <p:spPr>
          <a:xfrm>
            <a:off x="1937882" y="2780928"/>
            <a:ext cx="8550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No scaling since the heavy-quark impurity is a scattering center for light quarks. </a:t>
            </a:r>
            <a:endParaRPr lang="ja-JP" alt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C83B5A-E30F-51BC-11CB-C23FCFAF2813}"/>
              </a:ext>
            </a:extLst>
          </p:cNvPr>
          <p:cNvGrpSpPr/>
          <p:nvPr/>
        </p:nvGrpSpPr>
        <p:grpSpPr>
          <a:xfrm>
            <a:off x="1055440" y="3645024"/>
            <a:ext cx="9865096" cy="3240362"/>
            <a:chOff x="-468560" y="3645024"/>
            <a:chExt cx="9865096" cy="3240362"/>
          </a:xfrm>
        </p:grpSpPr>
        <p:sp>
          <p:nvSpPr>
            <p:cNvPr id="15" name="テキスト ボックス 26">
              <a:extLst>
                <a:ext uri="{FF2B5EF4-FFF2-40B4-BE49-F238E27FC236}">
                  <a16:creationId xmlns:a16="http://schemas.microsoft.com/office/drawing/2014/main" id="{49E932A9-C59A-996C-1F14-276F42E3AC65}"/>
                </a:ext>
              </a:extLst>
            </p:cNvPr>
            <p:cNvSpPr txBox="1"/>
            <p:nvPr/>
          </p:nvSpPr>
          <p:spPr>
            <a:xfrm>
              <a:off x="327699" y="3645024"/>
              <a:ext cx="43883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00B0F0"/>
                  </a:solidFill>
                </a:rPr>
                <a:t>Heavy-light 4-Fermi operator</a:t>
              </a:r>
              <a:endParaRPr lang="ja-JP" altLang="en-US" sz="2800" dirty="0">
                <a:solidFill>
                  <a:srgbClr val="00B0F0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F1D40A-CBB2-A9C0-4033-88E516E916F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112" y="3718130"/>
              <a:ext cx="2888376" cy="5912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0021F81-4EA3-815B-5919-CF03DC2A02C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29" y="4494372"/>
              <a:ext cx="6862484" cy="74923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95707D6-0D6E-569F-CA85-EE795311ABAB}"/>
                </a:ext>
              </a:extLst>
            </p:cNvPr>
            <p:cNvGrpSpPr/>
            <p:nvPr/>
          </p:nvGrpSpPr>
          <p:grpSpPr>
            <a:xfrm>
              <a:off x="-468560" y="5487925"/>
              <a:ext cx="9865096" cy="1397461"/>
              <a:chOff x="-324544" y="5631936"/>
              <a:chExt cx="9865096" cy="1253444"/>
            </a:xfrm>
          </p:grpSpPr>
          <p:sp>
            <p:nvSpPr>
              <p:cNvPr id="20" name="正方形/長方形 28">
                <a:extLst>
                  <a:ext uri="{FF2B5EF4-FFF2-40B4-BE49-F238E27FC236}">
                    <a16:creationId xmlns:a16="http://schemas.microsoft.com/office/drawing/2014/main" id="{172FE96F-C88E-38FB-4425-46A2BD9F1C92}"/>
                  </a:ext>
                </a:extLst>
              </p:cNvPr>
              <p:cNvSpPr/>
              <p:nvPr/>
            </p:nvSpPr>
            <p:spPr>
              <a:xfrm>
                <a:off x="-324544" y="5631936"/>
                <a:ext cx="9865096" cy="1253444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21" name="テキスト ボックス 31">
                <a:extLst>
                  <a:ext uri="{FF2B5EF4-FFF2-40B4-BE49-F238E27FC236}">
                    <a16:creationId xmlns:a16="http://schemas.microsoft.com/office/drawing/2014/main" id="{B3BD5BEE-5F4E-8487-1240-64C8D91016EA}"/>
                  </a:ext>
                </a:extLst>
              </p:cNvPr>
              <p:cNvSpPr txBox="1"/>
              <p:nvPr/>
            </p:nvSpPr>
            <p:spPr>
              <a:xfrm>
                <a:off x="1624478" y="6306025"/>
                <a:ext cx="5976251" cy="46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800" dirty="0">
                    <a:solidFill>
                      <a:srgbClr val="FF0000"/>
                    </a:solidFill>
                  </a:rPr>
                  <a:t>Marginal !!  Let us proceed to diagrams.</a:t>
                </a:r>
                <a:endParaRPr lang="ja-JP" altLang="en-US" sz="28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6F69410-57D2-6196-935A-A4FA2FCDA3A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1425" y="5876931"/>
                <a:ext cx="4933157" cy="3384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66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503713" y="116633"/>
            <a:ext cx="5267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0070C0"/>
                </a:solidFill>
              </a:rPr>
              <a:t>Scaling dimensions in the LLL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38" name="図 37" descr="\begin{document}&#10;\begin{align*}&#10;S_{LLL}^{\rm kin} = \int \!\! dt \int \!\! dp_z \bar \psi_{LLL} (p_z) (i\partial_t \gam^0 - p_z \gam^3 - m_f) \psi_{LLL} (p_z)&#10;\end{align*}&#10;\end{document}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536" y="2834942"/>
            <a:ext cx="7216555" cy="688916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2567608" y="1340769"/>
            <a:ext cx="5143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B0F0"/>
                </a:solidFill>
              </a:rPr>
              <a:t>(1+1)-D dispersion relation </a:t>
            </a:r>
            <a:r>
              <a:rPr lang="en-US" altLang="ja-JP" sz="24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400" dirty="0" err="1">
                <a:solidFill>
                  <a:srgbClr val="00B0F0"/>
                </a:solidFill>
                <a:sym typeface="Wingdings" panose="05000000000000000000" pitchFamily="2" charset="2"/>
              </a:rPr>
              <a:t>d</a:t>
            </a:r>
            <a:r>
              <a:rPr lang="en-US" altLang="ja-JP" sz="2400" baseline="-25000" dirty="0" err="1">
                <a:solidFill>
                  <a:srgbClr val="00B0F0"/>
                </a:solidFill>
                <a:sym typeface="Wingdings" panose="05000000000000000000" pitchFamily="2" charset="2"/>
              </a:rPr>
              <a:t>ψ</a:t>
            </a:r>
            <a:r>
              <a:rPr lang="en-US" altLang="ja-JP" sz="2400" dirty="0">
                <a:solidFill>
                  <a:srgbClr val="00B0F0"/>
                </a:solidFill>
                <a:sym typeface="Wingdings" panose="05000000000000000000" pitchFamily="2" charset="2"/>
              </a:rPr>
              <a:t> = - 1/2</a:t>
            </a:r>
            <a:endParaRPr lang="ja-JP" altLang="en-US" sz="2400" dirty="0">
              <a:solidFill>
                <a:srgbClr val="00B0F0"/>
              </a:solidFill>
            </a:endParaRPr>
          </a:p>
        </p:txBody>
      </p:sp>
      <p:pic>
        <p:nvPicPr>
          <p:cNvPr id="41" name="図 40" descr="\begin{document}&#10;When $\epsilon_{\rm LLL} \to s \epsilon_{\rm LLL}$, &#10;$p_z \to s p_z$. &#10;($\bp_\perp$ does not scale.)&#10;\end{document}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30" y="836712"/>
            <a:ext cx="6856338" cy="317194"/>
          </a:xfrm>
          <a:prstGeom prst="rect">
            <a:avLst/>
          </a:prstGeom>
        </p:spPr>
      </p:pic>
      <p:grpSp>
        <p:nvGrpSpPr>
          <p:cNvPr id="45" name="グループ化 44"/>
          <p:cNvGrpSpPr/>
          <p:nvPr/>
        </p:nvGrpSpPr>
        <p:grpSpPr>
          <a:xfrm>
            <a:off x="1840128" y="5004734"/>
            <a:ext cx="8302399" cy="1880651"/>
            <a:chOff x="316127" y="5004733"/>
            <a:chExt cx="8302399" cy="188065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323528" y="5004733"/>
              <a:ext cx="48103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00B0F0"/>
                  </a:solidFill>
                </a:rPr>
                <a:t>Heavy-light four-Fermi operator</a:t>
              </a:r>
              <a:endParaRPr lang="ja-JP" altLang="en-US" sz="2800" dirty="0">
                <a:solidFill>
                  <a:srgbClr val="00B0F0"/>
                </a:solidFill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1180222" y="6362164"/>
              <a:ext cx="6719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solidFill>
                    <a:srgbClr val="FF0000"/>
                  </a:solidFill>
                </a:rPr>
                <a:t>Marginal !!  Just the same as in dense matter.</a:t>
              </a:r>
              <a:endParaRPr lang="ja-JP" altLang="en-US" dirty="0"/>
            </a:p>
          </p:txBody>
        </p:sp>
        <p:pic>
          <p:nvPicPr>
            <p:cNvPr id="43" name="図 42" descr="\begin{document}&#10;\begin{eqnarray}&#10;S^{\rm{int}}_{\rm H-L}&#10;&amp;=&amp; \int dt &#10;\left[ \, \int \frac{dp_z} {2\pi} \, \right]^2&#10;\left[ \, \int \frac{d^3\bk}{ (2\pi)^3 } \, \right]^2&#10;G[ \bar \psi_{\rm LLL} ^{(3)} t^a \psi_{\rm LLL} ^{(1)} ] &#10;[ \bar \Psi_{+} ^{(4)} t^{a} \Psi_{+} ^{(2)} ]&#10;\nonumber&#10;\end{eqnarray}&#10;\end{document}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27" y="5589240"/>
              <a:ext cx="8302399" cy="781367"/>
            </a:xfrm>
            <a:prstGeom prst="rect">
              <a:avLst/>
            </a:prstGeom>
          </p:spPr>
        </p:pic>
      </p:grpSp>
      <p:grpSp>
        <p:nvGrpSpPr>
          <p:cNvPr id="47" name="グループ化 46"/>
          <p:cNvGrpSpPr/>
          <p:nvPr/>
        </p:nvGrpSpPr>
        <p:grpSpPr>
          <a:xfrm>
            <a:off x="1847528" y="1936874"/>
            <a:ext cx="8618258" cy="2788270"/>
            <a:chOff x="323528" y="2573332"/>
            <a:chExt cx="8618258" cy="2788270"/>
          </a:xfrm>
        </p:grpSpPr>
        <p:sp>
          <p:nvSpPr>
            <p:cNvPr id="24" name="テキスト ボックス 23"/>
            <p:cNvSpPr txBox="1"/>
            <p:nvPr/>
          </p:nvSpPr>
          <p:spPr>
            <a:xfrm>
              <a:off x="323528" y="2573332"/>
              <a:ext cx="39752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solidFill>
                    <a:srgbClr val="00B0F0"/>
                  </a:solidFill>
                </a:rPr>
                <a:t>Four-light-Fermi operator </a:t>
              </a:r>
              <a:endParaRPr lang="ja-JP" altLang="en-US" sz="2800" dirty="0">
                <a:solidFill>
                  <a:srgbClr val="00B0F0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95536" y="3853497"/>
              <a:ext cx="8546250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</a:rPr>
                <a:t>Always marginal </a:t>
              </a:r>
              <a:r>
                <a:rPr lang="en-US" altLang="ja-JP" sz="2400" dirty="0"/>
                <a:t>thanks to the dimensional reduction in the LLL.</a:t>
              </a:r>
            </a:p>
            <a:p>
              <a:pPr marL="342900" indent="-342900">
                <a:buFont typeface="Wingdings"/>
                <a:buChar char="à"/>
              </a:pPr>
              <a:r>
                <a:rPr lang="en-US" altLang="ja-JP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Magnetic catalysis</a:t>
              </a:r>
              <a:r>
                <a:rPr lang="ja-JP" altLang="en-US" sz="2400" dirty="0">
                  <a:solidFill>
                    <a:srgbClr val="FF0000"/>
                  </a:solidFill>
                  <a:sym typeface="Wingdings" panose="05000000000000000000" pitchFamily="2" charset="2"/>
                </a:rPr>
                <a:t> </a:t>
              </a:r>
              <a:r>
                <a:rPr lang="en-US" altLang="ja-JP" sz="2400" dirty="0">
                  <a:sym typeface="Wingdings" panose="05000000000000000000" pitchFamily="2" charset="2"/>
                </a:rPr>
                <a:t>of chiral condensate.  </a:t>
              </a:r>
            </a:p>
            <a:p>
              <a:r>
                <a:rPr lang="en-US" altLang="ja-JP" sz="2400" dirty="0">
                  <a:sym typeface="Wingdings" panose="05000000000000000000" pitchFamily="2" charset="2"/>
                </a:rPr>
                <a:t>Chiral symmetry breaking occurs even in QED.</a:t>
              </a:r>
              <a:endParaRPr lang="en-US" altLang="ja-JP" sz="2400" dirty="0">
                <a:solidFill>
                  <a:srgbClr val="00B050"/>
                </a:solidFill>
                <a:sym typeface="Wingdings" panose="05000000000000000000" pitchFamily="2" charset="2"/>
              </a:endParaRPr>
            </a:p>
            <a:p>
              <a:r>
                <a:rPr lang="en-US" altLang="ja-JP" sz="2000" dirty="0" err="1">
                  <a:solidFill>
                    <a:srgbClr val="00B050"/>
                  </a:solidFill>
                  <a:sym typeface="Wingdings" panose="05000000000000000000" pitchFamily="2" charset="2"/>
                </a:rPr>
                <a:t>Gusynin</a:t>
              </a:r>
              <a:r>
                <a:rPr lang="en-US" altLang="ja-JP" sz="2000" dirty="0">
                  <a:solidFill>
                    <a:srgbClr val="00B050"/>
                  </a:solidFill>
                  <a:sym typeface="Wingdings" panose="05000000000000000000" pitchFamily="2" charset="2"/>
                </a:rPr>
                <a:t>, </a:t>
              </a:r>
              <a:r>
                <a:rPr lang="en-US" altLang="ja-JP" sz="2000" dirty="0" err="1">
                  <a:solidFill>
                    <a:srgbClr val="00B050"/>
                  </a:solidFill>
                  <a:sym typeface="Wingdings" panose="05000000000000000000" pitchFamily="2" charset="2"/>
                </a:rPr>
                <a:t>Miransky</a:t>
              </a:r>
              <a:r>
                <a:rPr lang="en-US" altLang="ja-JP" sz="2000" dirty="0">
                  <a:solidFill>
                    <a:srgbClr val="00B050"/>
                  </a:solidFill>
                  <a:sym typeface="Wingdings" panose="05000000000000000000" pitchFamily="2" charset="2"/>
                </a:rPr>
                <a:t>, and </a:t>
              </a:r>
              <a:r>
                <a:rPr lang="en-US" altLang="ja-JP" sz="2000" dirty="0" err="1">
                  <a:solidFill>
                    <a:srgbClr val="00B050"/>
                  </a:solidFill>
                  <a:sym typeface="Wingdings" panose="05000000000000000000" pitchFamily="2" charset="2"/>
                </a:rPr>
                <a:t>Shovkovy</a:t>
              </a:r>
              <a:r>
                <a:rPr lang="en-US" altLang="ja-JP" sz="2000" dirty="0">
                  <a:solidFill>
                    <a:srgbClr val="00B050"/>
                  </a:solidFill>
                  <a:sym typeface="Wingdings" panose="05000000000000000000" pitchFamily="2" charset="2"/>
                </a:rPr>
                <a:t>.   Lattice QCD data also available (Bali et al.).</a:t>
              </a:r>
              <a:endParaRPr lang="ja-JP" altLang="en-US" sz="2000" dirty="0">
                <a:solidFill>
                  <a:srgbClr val="00B050"/>
                </a:solidFill>
              </a:endParaRPr>
            </a:p>
          </p:txBody>
        </p:sp>
        <p:pic>
          <p:nvPicPr>
            <p:cNvPr id="46" name="図 45" descr="\begin{document}&#10;\begin{align*}&#10;\mathcal{S}^{\rm{int}} =&#10;\int \!\! dt &#10;\left[\,\int\!\! \frac{dp_z} {2\pi} \, \right]^4&#10;\, G [\bar \psi_{\rm LLL}^{(4)}  \hat  \gam^\mu_\para  \psi_{\rm LLL}^{(2)} ]&#10;[\bar \psi_{\rm LLL}^{(3)} \hat  \gam_\mu^\para  \psi_{\rm LLL}^{(1)} ]&#10;\delta ( p_z^{(1)}+p_z^{(2)}-p_z^{(3)}-p_z^{(4)} )&#10;\end{align*}&#10;\end{document}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74" y="3149397"/>
              <a:ext cx="7706321" cy="632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5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6"/>
          <p:cNvSpPr txBox="1"/>
          <p:nvPr/>
        </p:nvSpPr>
        <p:spPr>
          <a:xfrm>
            <a:off x="5447929" y="1941800"/>
            <a:ext cx="52958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+ Low energy excitation along radius [(1+1) D]</a:t>
            </a:r>
          </a:p>
          <a:p>
            <a:endParaRPr lang="en-US" altLang="ja-JP" sz="2000" dirty="0">
              <a:solidFill>
                <a:srgbClr val="0070C0"/>
              </a:solidFill>
            </a:endParaRPr>
          </a:p>
          <a:p>
            <a:endParaRPr lang="en-US" altLang="ja-JP" sz="2000" dirty="0">
              <a:solidFill>
                <a:srgbClr val="0070C0"/>
              </a:solidFill>
            </a:endParaRPr>
          </a:p>
          <a:p>
            <a:endParaRPr lang="en-US" altLang="ja-JP" sz="2000" dirty="0"/>
          </a:p>
          <a:p>
            <a:r>
              <a:rPr lang="en-US" altLang="ja-JP" sz="2000" dirty="0"/>
              <a:t>+ Degenerated states in the tangential plane [2D]</a:t>
            </a:r>
            <a:endParaRPr lang="ja-JP" altLang="en-US" sz="20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586313" y="342798"/>
            <a:ext cx="7346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</a:rPr>
              <a:t>Low-energy effective theory in the 1/μ expansion</a:t>
            </a:r>
          </a:p>
        </p:txBody>
      </p:sp>
      <p:pic>
        <p:nvPicPr>
          <p:cNvPr id="24" name="図 23" descr="\begin{document}&#10;\begin{align*}&#10;\epsilon = \pm \ell_\parallel&#10;\end{align*}&#10;\end{document}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84" y="2492897"/>
            <a:ext cx="1372976" cy="455291"/>
          </a:xfrm>
          <a:prstGeom prst="rect">
            <a:avLst/>
          </a:prstGeom>
        </p:spPr>
      </p:pic>
      <p:pic>
        <p:nvPicPr>
          <p:cNvPr id="25" name="図 24" descr="\begin{document}&#10;\begin{align*}&#10;(\ell_\parallel \ll \mu)&#10;\end{align*}&#10;\end{document}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44" y="2492896"/>
            <a:ext cx="1427625" cy="438840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1631504" y="1170850"/>
            <a:ext cx="3672408" cy="3986343"/>
            <a:chOff x="179512" y="1677092"/>
            <a:chExt cx="3672408" cy="3986343"/>
          </a:xfrm>
        </p:grpSpPr>
        <p:sp>
          <p:nvSpPr>
            <p:cNvPr id="4" name="円/楕円 3"/>
            <p:cNvSpPr/>
            <p:nvPr/>
          </p:nvSpPr>
          <p:spPr>
            <a:xfrm>
              <a:off x="179512" y="1991027"/>
              <a:ext cx="3672408" cy="3672408"/>
            </a:xfrm>
            <a:prstGeom prst="ellipse">
              <a:avLst/>
            </a:prstGeom>
            <a:gradFill flip="none" rotWithShape="1">
              <a:gsLst>
                <a:gs pos="0">
                  <a:srgbClr val="5E9EFF"/>
                </a:gs>
                <a:gs pos="48000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path path="circle">
                <a:fillToRect l="50000" t="50000" r="50000" b="50000"/>
              </a:path>
              <a:tileRect/>
            </a:gra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endParaRPr lang="en-US" altLang="ja-JP" sz="2000" dirty="0"/>
            </a:p>
            <a:p>
              <a:pPr algn="ctr"/>
              <a:r>
                <a:rPr lang="en-US" altLang="ja-JP" sz="2000" dirty="0"/>
                <a:t>Large Fermi sphere</a:t>
              </a:r>
              <a:endParaRPr lang="ja-JP" altLang="en-US" sz="2000" dirty="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V="1">
              <a:off x="2015716" y="2456892"/>
              <a:ext cx="864096" cy="1370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グループ化 10"/>
            <p:cNvGrpSpPr/>
            <p:nvPr/>
          </p:nvGrpSpPr>
          <p:grpSpPr>
            <a:xfrm>
              <a:off x="2306518" y="1700808"/>
              <a:ext cx="1329378" cy="1187159"/>
              <a:chOff x="2450534" y="2060848"/>
              <a:chExt cx="1329378" cy="1187159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2450534" y="2060848"/>
                <a:ext cx="1329378" cy="1187159"/>
              </a:xfrm>
              <a:prstGeom prst="rect">
                <a:avLst/>
              </a:prstGeom>
              <a:solidFill>
                <a:srgbClr val="5BD54B">
                  <a:alpha val="49020"/>
                </a:srgb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18124491" lon="3147612" rev="17214021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7" name="直線矢印コネクタ 6"/>
              <p:cNvCxnSpPr/>
              <p:nvPr/>
            </p:nvCxnSpPr>
            <p:spPr>
              <a:xfrm flipV="1">
                <a:off x="3023828" y="2204864"/>
                <a:ext cx="198022" cy="504056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>
                <a:off x="3023828" y="2708920"/>
                <a:ext cx="396044" cy="2160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/>
              <p:cNvCxnSpPr/>
              <p:nvPr/>
            </p:nvCxnSpPr>
            <p:spPr>
              <a:xfrm flipV="1">
                <a:off x="3038150" y="2564904"/>
                <a:ext cx="309714" cy="135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図 21" descr="\begin{document}&#10;\begin{align*}&#10;\ell_\parallel&#10;\end{align*}&#10;\end{document}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1677092"/>
              <a:ext cx="269663" cy="419760"/>
            </a:xfrm>
            <a:prstGeom prst="rect">
              <a:avLst/>
            </a:prstGeom>
          </p:spPr>
        </p:pic>
        <p:pic>
          <p:nvPicPr>
            <p:cNvPr id="23" name="図 22" descr="\begin{document}&#10;\begin{align*}&#10;\ell_\perp&#10;\end{align*}&#10;\end{document}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729" y="2348880"/>
              <a:ext cx="371183" cy="349800"/>
            </a:xfrm>
            <a:prstGeom prst="rect">
              <a:avLst/>
            </a:prstGeom>
          </p:spPr>
        </p:pic>
        <p:pic>
          <p:nvPicPr>
            <p:cNvPr id="26" name="図 25" descr="\begin{document}&#10;\begin{align*}&#10;{\red \mu v_F}&#10;\end{align*}&#10;\end{document}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753" y="3432639"/>
              <a:ext cx="634501" cy="2703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C55F81-1A5B-4219-9C42-044CB63E347D}"/>
              </a:ext>
            </a:extLst>
          </p:cNvPr>
          <p:cNvGrpSpPr/>
          <p:nvPr/>
        </p:nvGrpSpPr>
        <p:grpSpPr>
          <a:xfrm>
            <a:off x="3503712" y="4398204"/>
            <a:ext cx="7164288" cy="1911117"/>
            <a:chOff x="1979712" y="4005064"/>
            <a:chExt cx="7164288" cy="1911117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1979712" y="5085184"/>
              <a:ext cx="7164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srgbClr val="0070C0"/>
                  </a:solidFill>
                </a:rPr>
                <a:t>Phase space volume ~ p</a:t>
              </a:r>
              <a:r>
                <a:rPr lang="en-US" altLang="ja-JP" sz="2400" baseline="30000" dirty="0">
                  <a:solidFill>
                    <a:srgbClr val="0070C0"/>
                  </a:solidFill>
                </a:rPr>
                <a:t>d-1 </a:t>
              </a:r>
              <a:r>
                <a:rPr lang="en-US" altLang="ja-JP" sz="2400" dirty="0" err="1">
                  <a:solidFill>
                    <a:srgbClr val="0070C0"/>
                  </a:solidFill>
                </a:rPr>
                <a:t>dp</a:t>
              </a:r>
              <a:r>
                <a:rPr lang="en-US" altLang="ja-JP" sz="2400" dirty="0">
                  <a:solidFill>
                    <a:srgbClr val="0070C0"/>
                  </a:solidFill>
                </a:rPr>
                <a:t> (No suppression for d=1).</a:t>
              </a:r>
            </a:p>
            <a:p>
              <a:r>
                <a:rPr lang="en-US" altLang="ja-JP" sz="2400" dirty="0">
                  <a:solidFill>
                    <a:srgbClr val="0070C0"/>
                  </a:solidFill>
                </a:rPr>
                <a:t>Enhanced IR dynamics induces </a:t>
              </a:r>
              <a:r>
                <a:rPr lang="en-US" altLang="ja-JP" sz="2400" dirty="0">
                  <a:solidFill>
                    <a:srgbClr val="FF0000"/>
                  </a:solidFill>
                </a:rPr>
                <a:t>nonperturbative</a:t>
              </a:r>
              <a:r>
                <a:rPr lang="en-US" altLang="ja-JP" sz="2400" dirty="0">
                  <a:solidFill>
                    <a:srgbClr val="0070C0"/>
                  </a:solidFill>
                </a:rPr>
                <a:t> physics.</a:t>
              </a:r>
              <a:endParaRPr lang="ja-JP" alt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2" name="下矢印 1"/>
            <p:cNvSpPr/>
            <p:nvPr/>
          </p:nvSpPr>
          <p:spPr>
            <a:xfrm>
              <a:off x="5508104" y="4005064"/>
              <a:ext cx="720080" cy="73227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3959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263352" y="3417983"/>
            <a:ext cx="4991752" cy="4991752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48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/>
              <a:t>Large Fermi sphere</a:t>
            </a:r>
            <a:endParaRPr lang="ja-JP" altLang="en-US" sz="2000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2778187" y="3717034"/>
            <a:ext cx="1188132" cy="20575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cxnSpLocks/>
          </p:cNvCxnSpPr>
          <p:nvPr/>
        </p:nvCxnSpPr>
        <p:spPr>
          <a:xfrm flipV="1">
            <a:off x="3966320" y="3501009"/>
            <a:ext cx="401489" cy="2345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431705" y="188640"/>
            <a:ext cx="546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High-Density Effective Theory (LO)</a:t>
            </a:r>
            <a:endParaRPr lang="ja-JP" altLang="en-US" sz="28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528" y="2503602"/>
            <a:ext cx="227647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" name="グループ化 4096"/>
          <p:cNvGrpSpPr/>
          <p:nvPr/>
        </p:nvGrpSpPr>
        <p:grpSpPr>
          <a:xfrm>
            <a:off x="7925774" y="5013177"/>
            <a:ext cx="2490707" cy="1276485"/>
            <a:chOff x="5510022" y="4918011"/>
            <a:chExt cx="2490707" cy="1276485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6395007" y="4918011"/>
              <a:ext cx="412063" cy="1276485"/>
              <a:chOff x="3051033" y="1039364"/>
              <a:chExt cx="371867" cy="905210"/>
            </a:xfrm>
          </p:grpSpPr>
          <p:sp>
            <p:nvSpPr>
              <p:cNvPr id="17" name="円/楕円 16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" name="円弧 17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" name="円弧 18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0" name="円/楕円 19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1" name="円/楕円 20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2" name="円弧 21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3" name="円弧 22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4" name="円/楕円 23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5" name="円弧 24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10" name="直線コネクタ 9"/>
            <p:cNvCxnSpPr/>
            <p:nvPr/>
          </p:nvCxnSpPr>
          <p:spPr>
            <a:xfrm>
              <a:off x="5510022" y="6172217"/>
              <a:ext cx="24907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正方形/長方形 25"/>
          <p:cNvSpPr/>
          <p:nvPr/>
        </p:nvSpPr>
        <p:spPr>
          <a:xfrm>
            <a:off x="3359696" y="3356993"/>
            <a:ext cx="1188132" cy="896203"/>
          </a:xfrm>
          <a:prstGeom prst="rect">
            <a:avLst/>
          </a:prstGeom>
          <a:solidFill>
            <a:srgbClr val="00B050">
              <a:alpha val="49020"/>
            </a:srgbClr>
          </a:solidFill>
          <a:ln>
            <a:solidFill>
              <a:schemeClr val="tx1"/>
            </a:solidFill>
          </a:ln>
          <a:scene3d>
            <a:camera prst="orthographicFront">
              <a:rot lat="18124491" lon="3147612" rev="1721402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23264" y="1252428"/>
            <a:ext cx="497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Expansion around the large Fermi momentum</a:t>
            </a:r>
            <a:endParaRPr lang="ja-JP" altLang="en-US" sz="2000" dirty="0"/>
          </a:p>
        </p:txBody>
      </p:sp>
      <p:pic>
        <p:nvPicPr>
          <p:cNvPr id="29" name="図 28" descr="\begin{document}&#10;\begin{align*}&#10;p^0 = \ell^0 \, , \quad \bp^i = \mu {\bm v}_F^i + {\bm \ell}^i&#10;\end{align*}&#10;\end{document}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12" y="1612468"/>
            <a:ext cx="4235288" cy="448380"/>
          </a:xfrm>
          <a:prstGeom prst="rect">
            <a:avLst/>
          </a:prstGeom>
        </p:spPr>
      </p:pic>
      <p:grpSp>
        <p:nvGrpSpPr>
          <p:cNvPr id="4098" name="グループ化 4097"/>
          <p:cNvGrpSpPr/>
          <p:nvPr/>
        </p:nvGrpSpPr>
        <p:grpSpPr>
          <a:xfrm>
            <a:off x="12876584" y="1268760"/>
            <a:ext cx="7992888" cy="1161420"/>
            <a:chOff x="1043608" y="2051556"/>
            <a:chExt cx="7992888" cy="11614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043608" y="2051556"/>
              <a:ext cx="5455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The LO Fermion propagator near the Fermi surface</a:t>
              </a:r>
              <a:endParaRPr lang="ja-JP" altLang="en-US" sz="2000" dirty="0"/>
            </a:p>
          </p:txBody>
        </p:sp>
        <p:pic>
          <p:nvPicPr>
            <p:cNvPr id="8" name="図 7" descr="\begin{document}&#10;\begin{align*}&#10;S(\ell, {\bm v}_F) = \frac{i}{v_F^\mu \ell_\mu + i \ell^0 \varepsilon}&#10; {\mathcal P}_+ \gamma^0&#10;\end{align*}&#10;\end{document}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2431066"/>
              <a:ext cx="3987594" cy="781910"/>
            </a:xfrm>
            <a:prstGeom prst="rect">
              <a:avLst/>
            </a:prstGeom>
          </p:spPr>
        </p:pic>
        <p:pic>
          <p:nvPicPr>
            <p:cNvPr id="9" name="図 8" descr="\begin{document}&#10;\begin{align*}&#10;{\mathcal P}_\pm = \frac{1}{2} (1\pm \gamma^0 {\bm v}_F \cdot {\bm \gamma})&#10;\end{align*}&#10;\end{document}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996" y="2504666"/>
              <a:ext cx="2816500" cy="627099"/>
            </a:xfrm>
            <a:prstGeom prst="rect">
              <a:avLst/>
            </a:prstGeom>
          </p:spPr>
        </p:pic>
      </p:grpSp>
      <p:sp>
        <p:nvSpPr>
          <p:cNvPr id="4" name="テキスト ボックス 3"/>
          <p:cNvSpPr txBox="1"/>
          <p:nvPr/>
        </p:nvSpPr>
        <p:spPr>
          <a:xfrm>
            <a:off x="5210993" y="2780928"/>
            <a:ext cx="4081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(1+1)-dimensional dispersion relation</a:t>
            </a:r>
            <a:endParaRPr lang="ja-JP" altLang="en-US" sz="2000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12372528" y="4290506"/>
            <a:ext cx="3838836" cy="731962"/>
            <a:chOff x="3562135" y="4353222"/>
            <a:chExt cx="3838836" cy="731962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4578538"/>
              <a:ext cx="3765075" cy="50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3562135" y="4353222"/>
              <a:ext cx="2738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Interaction vertex in the LO</a:t>
              </a:r>
              <a:endParaRPr lang="ja-JP" altLang="en-US" dirty="0"/>
            </a:p>
          </p:txBody>
        </p:sp>
      </p:grpSp>
      <p:pic>
        <p:nvPicPr>
          <p:cNvPr id="12" name="図 11" descr="\begin{document}&#10;\begin{align*}&#10;\ell^0 = {\bm v}_F \cdot {\bm \ell} \equiv \ell_\parallel&#10;\end{align*}&#10;\end{document}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99" y="3276753"/>
            <a:ext cx="2182667" cy="399954"/>
          </a:xfrm>
          <a:prstGeom prst="rect">
            <a:avLst/>
          </a:prstGeom>
        </p:spPr>
      </p:pic>
      <p:pic>
        <p:nvPicPr>
          <p:cNvPr id="14" name="図 13" descr="\begin{document}&#10;\begin{align*}&#10;\gamma^\mu A_\mu \to \gamma^0 v_F^\mu A_\mu &#10;\end{align*}&#10;\end{document}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7" y="5157748"/>
            <a:ext cx="2591637" cy="431493"/>
          </a:xfrm>
          <a:prstGeom prst="rect">
            <a:avLst/>
          </a:prstGeom>
        </p:spPr>
      </p:pic>
      <p:pic>
        <p:nvPicPr>
          <p:cNvPr id="15" name="図 14" descr="\begin{document}&#10;\begin{align*}&#10;\mu {\bm v}_F&#10;\end{align*}&#10;\end{document}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11" y="4597085"/>
            <a:ext cx="672570" cy="273480"/>
          </a:xfrm>
          <a:prstGeom prst="rect">
            <a:avLst/>
          </a:prstGeom>
        </p:spPr>
      </p:pic>
      <p:pic>
        <p:nvPicPr>
          <p:cNvPr id="27" name="図 26" descr="\begin{document}&#10;\begin{align*}&#10;{\bm \ell}&#10;\end{align*}&#10;\end{document}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34" y="3356992"/>
            <a:ext cx="184005" cy="292560"/>
          </a:xfrm>
          <a:prstGeom prst="rect">
            <a:avLst/>
          </a:prstGeom>
        </p:spPr>
      </p:pic>
      <p:sp>
        <p:nvSpPr>
          <p:cNvPr id="4096" name="テキスト ボックス 4095"/>
          <p:cNvSpPr txBox="1"/>
          <p:nvPr/>
        </p:nvSpPr>
        <p:spPr>
          <a:xfrm>
            <a:off x="5375921" y="4293096"/>
            <a:ext cx="3424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Spin flip suppressed </a:t>
            </a:r>
          </a:p>
          <a:p>
            <a:r>
              <a:rPr lang="en-US" altLang="ja-JP" sz="2000" dirty="0"/>
              <a:t>when the mass is small m &lt;&lt; μ.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10084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0D15609-468A-464E-9349-39163B748AC4}"/>
              </a:ext>
            </a:extLst>
          </p:cNvPr>
          <p:cNvGrpSpPr/>
          <p:nvPr/>
        </p:nvGrpSpPr>
        <p:grpSpPr>
          <a:xfrm>
            <a:off x="2367267" y="1659958"/>
            <a:ext cx="2689167" cy="2508174"/>
            <a:chOff x="11424" y="322602"/>
            <a:chExt cx="4237525" cy="3952323"/>
          </a:xfrm>
        </p:grpSpPr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DD589F2-C5FD-4EC9-ABDF-A9CC6320DDC0}"/>
                </a:ext>
              </a:extLst>
            </p:cNvPr>
            <p:cNvGrpSpPr/>
            <p:nvPr/>
          </p:nvGrpSpPr>
          <p:grpSpPr>
            <a:xfrm>
              <a:off x="3072114" y="607711"/>
              <a:ext cx="1176835" cy="1385952"/>
              <a:chOff x="1250630" y="2046116"/>
              <a:chExt cx="1976412" cy="2300916"/>
            </a:xfrm>
          </p:grpSpPr>
          <p:sp>
            <p:nvSpPr>
              <p:cNvPr id="209" name="円/楕円 46 1">
                <a:extLst>
                  <a:ext uri="{FF2B5EF4-FFF2-40B4-BE49-F238E27FC236}">
                    <a16:creationId xmlns:a16="http://schemas.microsoft.com/office/drawing/2014/main" id="{1CF67304-F70F-47B8-A445-A2302ED239A7}"/>
                  </a:ext>
                </a:extLst>
              </p:cNvPr>
              <p:cNvSpPr/>
              <p:nvPr/>
            </p:nvSpPr>
            <p:spPr>
              <a:xfrm>
                <a:off x="1250630" y="2046116"/>
                <a:ext cx="1976412" cy="1527502"/>
              </a:xfrm>
              <a:prstGeom prst="ellipse">
                <a:avLst/>
              </a:prstGeom>
              <a:solidFill>
                <a:srgbClr val="00B0F0"/>
              </a:solidFill>
              <a:effectLst>
                <a:outerShdw blurRad="381000" dist="114300" dir="1800000" sx="68000" sy="68000" rotWithShape="0">
                  <a:srgbClr val="000000">
                    <a:alpha val="50000"/>
                  </a:srgbClr>
                </a:outerShdw>
              </a:effectLst>
              <a:scene3d>
                <a:camera prst="isometricOffAxis2Top"/>
                <a:lightRig rig="threePt" dir="t"/>
              </a:scene3d>
              <a:sp3d extrusionH="57150" prstMaterial="softEdge">
                <a:bevelT w="635000" h="635000"/>
                <a:bevelB w="635000" h="6350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kumimoji="1" lang="en-US" altLang="ja-JP" sz="1350" dirty="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34" charset="-128"/>
                  </a:rPr>
                  <a:t>Z</a:t>
                </a:r>
                <a:endParaRPr kumimoji="1" lang="ja-JP" altLang="en-US" sz="1350" dirty="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FBB524A4-6993-4D6E-B424-3D057CA1F43F}"/>
                  </a:ext>
                </a:extLst>
              </p:cNvPr>
              <p:cNvSpPr txBox="1"/>
              <p:nvPr/>
            </p:nvSpPr>
            <p:spPr>
              <a:xfrm>
                <a:off x="1656571" y="3557909"/>
                <a:ext cx="717896" cy="78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kumimoji="1" lang="en-US" altLang="ja-JP" b="1" dirty="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34" charset="-128"/>
                  </a:rPr>
                  <a:t>Z</a:t>
                </a:r>
                <a:endParaRPr kumimoji="1" lang="ja-JP" altLang="en-US" b="1" dirty="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EB25B882-5AD7-4F0D-B90A-46B15DE6484F}"/>
                </a:ext>
              </a:extLst>
            </p:cNvPr>
            <p:cNvSpPr/>
            <p:nvPr/>
          </p:nvSpPr>
          <p:spPr bwMode="auto">
            <a:xfrm>
              <a:off x="1283693" y="1455253"/>
              <a:ext cx="1014368" cy="1174890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CCFF66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kumimoji="1" lang="en-US" altLang="ja-JP" sz="1350" dirty="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QGP</a:t>
              </a:r>
              <a:endParaRPr kumimoji="1" lang="ja-JP" altLang="en-US" sz="1350" dirty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34" charset="-128"/>
              </a:endParaRPr>
            </a:p>
          </p:txBody>
        </p:sp>
        <p:grpSp>
          <p:nvGrpSpPr>
            <p:cNvPr id="3" name="グループ化 9">
              <a:extLst>
                <a:ext uri="{FF2B5EF4-FFF2-40B4-BE49-F238E27FC236}">
                  <a16:creationId xmlns:a16="http://schemas.microsoft.com/office/drawing/2014/main" id="{C54BEEA6-9F27-405A-96B9-92A0B3ACC049}"/>
                </a:ext>
              </a:extLst>
            </p:cNvPr>
            <p:cNvGrpSpPr/>
            <p:nvPr/>
          </p:nvGrpSpPr>
          <p:grpSpPr>
            <a:xfrm>
              <a:off x="587007" y="322602"/>
              <a:ext cx="2763440" cy="2376120"/>
              <a:chOff x="2154935" y="1917830"/>
              <a:chExt cx="4829703" cy="4177451"/>
            </a:xfrm>
          </p:grpSpPr>
          <p:sp>
            <p:nvSpPr>
              <p:cNvPr id="15" name="右矢印 11">
                <a:extLst>
                  <a:ext uri="{FF2B5EF4-FFF2-40B4-BE49-F238E27FC236}">
                    <a16:creationId xmlns:a16="http://schemas.microsoft.com/office/drawing/2014/main" id="{D9D8099A-E7B9-4844-9239-3B2F633AA796}"/>
                  </a:ext>
                </a:extLst>
              </p:cNvPr>
              <p:cNvSpPr/>
              <p:nvPr/>
            </p:nvSpPr>
            <p:spPr bwMode="auto">
              <a:xfrm>
                <a:off x="2226943" y="4142710"/>
                <a:ext cx="2166344" cy="438415"/>
              </a:xfrm>
              <a:prstGeom prst="rightArrow">
                <a:avLst/>
              </a:prstGeom>
              <a:solidFill>
                <a:srgbClr val="00B0F0"/>
              </a:solidFill>
              <a:ln>
                <a:solidFill>
                  <a:srgbClr val="FFFF00"/>
                </a:solidFill>
              </a:ln>
              <a:scene3d>
                <a:camera prst="isometricTopUp">
                  <a:rot lat="19054185" lon="18830481" rev="3055987"/>
                </a:camera>
                <a:lightRig rig="threePt" dir="t"/>
              </a:scene3d>
              <a:sp3d extrusionH="57150" prstMaterial="matte">
                <a:extrusionClr>
                  <a:schemeClr val="accent4">
                    <a:lumMod val="20000"/>
                    <a:lumOff val="80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kumimoji="1" lang="ja-JP" altLang="en-US" sz="1350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6" name="右矢印 12">
                <a:extLst>
                  <a:ext uri="{FF2B5EF4-FFF2-40B4-BE49-F238E27FC236}">
                    <a16:creationId xmlns:a16="http://schemas.microsoft.com/office/drawing/2014/main" id="{5148794F-2DF3-419E-9309-2CF45A5D08F5}"/>
                  </a:ext>
                </a:extLst>
              </p:cNvPr>
              <p:cNvSpPr/>
              <p:nvPr/>
            </p:nvSpPr>
            <p:spPr bwMode="auto">
              <a:xfrm flipH="1" flipV="1">
                <a:off x="4819229" y="4210952"/>
                <a:ext cx="2165409" cy="587983"/>
              </a:xfrm>
              <a:prstGeom prst="rightArrow">
                <a:avLst/>
              </a:prstGeom>
              <a:solidFill>
                <a:srgbClr val="00B0F0"/>
              </a:solidFill>
              <a:ln cmpd="sng">
                <a:solidFill>
                  <a:schemeClr val="bg1"/>
                </a:solidFill>
              </a:ln>
              <a:scene3d>
                <a:camera prst="isometricTopUp">
                  <a:rot lat="19054185" lon="18830481" rev="3055987"/>
                </a:camera>
                <a:lightRig rig="threePt" dir="t"/>
              </a:scene3d>
              <a:sp3d extrusionH="57150" prstMaterial="matte">
                <a:extrusionClr>
                  <a:schemeClr val="accent4">
                    <a:lumMod val="20000"/>
                    <a:lumOff val="80000"/>
                  </a:schemeClr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800">
                  <a:defRPr/>
                </a:pPr>
                <a:endParaRPr kumimoji="1" lang="ja-JP" altLang="en-US" sz="1350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  <p:grpSp>
            <p:nvGrpSpPr>
              <p:cNvPr id="17" name="グループ化 13">
                <a:extLst>
                  <a:ext uri="{FF2B5EF4-FFF2-40B4-BE49-F238E27FC236}">
                    <a16:creationId xmlns:a16="http://schemas.microsoft.com/office/drawing/2014/main" id="{8A4CFF22-2320-4065-AA12-310D51169004}"/>
                  </a:ext>
                </a:extLst>
              </p:cNvPr>
              <p:cNvGrpSpPr/>
              <p:nvPr/>
            </p:nvGrpSpPr>
            <p:grpSpPr>
              <a:xfrm>
                <a:off x="2154935" y="2420887"/>
                <a:ext cx="3470496" cy="3249137"/>
                <a:chOff x="2889035" y="1375408"/>
                <a:chExt cx="2364950" cy="2629656"/>
              </a:xfr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grpSpPr>
            <p:sp>
              <p:nvSpPr>
                <p:cNvPr id="23" name="円弧 19">
                  <a:extLst>
                    <a:ext uri="{FF2B5EF4-FFF2-40B4-BE49-F238E27FC236}">
                      <a16:creationId xmlns:a16="http://schemas.microsoft.com/office/drawing/2014/main" id="{8E1AE752-102F-431F-A39E-43F3510C05A9}"/>
                    </a:ext>
                  </a:extLst>
                </p:cNvPr>
                <p:cNvSpPr/>
                <p:nvPr/>
              </p:nvSpPr>
              <p:spPr>
                <a:xfrm flipH="1">
                  <a:off x="2889035" y="1375408"/>
                  <a:ext cx="2364950" cy="2629656"/>
                </a:xfrm>
                <a:prstGeom prst="arc">
                  <a:avLst>
                    <a:gd name="adj1" fmla="val 11875548"/>
                    <a:gd name="adj2" fmla="val 1750579"/>
                  </a:avLst>
                </a:prstGeom>
                <a:ln w="66675" cap="rnd" cmpd="sng">
                  <a:solidFill>
                    <a:srgbClr val="00B050"/>
                  </a:solidFill>
                  <a:headEnd type="triangle" w="med" len="med"/>
                  <a:tailEnd type="none" w="med" len="med"/>
                </a:ln>
                <a:scene3d>
                  <a:camera prst="isometricRightUp">
                    <a:rot lat="19786994" lon="17567926" rev="21062887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24" name="円弧 20">
                  <a:extLst>
                    <a:ext uri="{FF2B5EF4-FFF2-40B4-BE49-F238E27FC236}">
                      <a16:creationId xmlns:a16="http://schemas.microsoft.com/office/drawing/2014/main" id="{89633EFC-A1BB-4F7A-8E86-FD1F900479DD}"/>
                    </a:ext>
                  </a:extLst>
                </p:cNvPr>
                <p:cNvSpPr/>
                <p:nvPr/>
              </p:nvSpPr>
              <p:spPr>
                <a:xfrm flipH="1">
                  <a:off x="3413959" y="1502894"/>
                  <a:ext cx="1204146" cy="2294255"/>
                </a:xfrm>
                <a:prstGeom prst="arc">
                  <a:avLst>
                    <a:gd name="adj1" fmla="val 11243535"/>
                    <a:gd name="adj2" fmla="val 1268660"/>
                  </a:avLst>
                </a:prstGeom>
                <a:ln w="66675" cap="rnd" cmpd="sng">
                  <a:solidFill>
                    <a:srgbClr val="00B050"/>
                  </a:solidFill>
                  <a:headEnd type="triangle" w="med" len="med"/>
                  <a:tailEnd type="none" w="med" len="med"/>
                </a:ln>
                <a:scene3d>
                  <a:camera prst="isometricRightUp">
                    <a:rot lat="20082133" lon="17848202" rev="21545114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25" name="円弧 21">
                  <a:extLst>
                    <a:ext uri="{FF2B5EF4-FFF2-40B4-BE49-F238E27FC236}">
                      <a16:creationId xmlns:a16="http://schemas.microsoft.com/office/drawing/2014/main" id="{D0987BFB-022F-43C4-935A-753D2D404BC0}"/>
                    </a:ext>
                  </a:extLst>
                </p:cNvPr>
                <p:cNvSpPr/>
                <p:nvPr/>
              </p:nvSpPr>
              <p:spPr>
                <a:xfrm flipH="1">
                  <a:off x="3651382" y="1668760"/>
                  <a:ext cx="660430" cy="1978851"/>
                </a:xfrm>
                <a:prstGeom prst="arc">
                  <a:avLst>
                    <a:gd name="adj1" fmla="val 11867436"/>
                    <a:gd name="adj2" fmla="val 1456315"/>
                  </a:avLst>
                </a:prstGeom>
                <a:ln w="66675" cap="rnd" cmpd="sng">
                  <a:solidFill>
                    <a:srgbClr val="00B050"/>
                  </a:solidFill>
                  <a:headEnd type="triangle" w="med" len="med"/>
                  <a:tailEnd type="none" w="med" len="med"/>
                </a:ln>
                <a:scene3d>
                  <a:camera prst="isometricRightUp">
                    <a:rot lat="19782168" lon="17853733" rev="21542532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</p:grpSp>
          <p:grpSp>
            <p:nvGrpSpPr>
              <p:cNvPr id="18" name="グループ化 14">
                <a:extLst>
                  <a:ext uri="{FF2B5EF4-FFF2-40B4-BE49-F238E27FC236}">
                    <a16:creationId xmlns:a16="http://schemas.microsoft.com/office/drawing/2014/main" id="{FFD70FE6-931E-436F-A334-6C55263D96E7}"/>
                  </a:ext>
                </a:extLst>
              </p:cNvPr>
              <p:cNvGrpSpPr/>
              <p:nvPr/>
            </p:nvGrpSpPr>
            <p:grpSpPr>
              <a:xfrm>
                <a:off x="4499579" y="3356991"/>
                <a:ext cx="1831820" cy="2738290"/>
                <a:chOff x="4514565" y="2078563"/>
                <a:chExt cx="1514369" cy="2232248"/>
              </a:xfrm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grpSpPr>
            <p:sp>
              <p:nvSpPr>
                <p:cNvPr id="20" name="円弧 16">
                  <a:extLst>
                    <a:ext uri="{FF2B5EF4-FFF2-40B4-BE49-F238E27FC236}">
                      <a16:creationId xmlns:a16="http://schemas.microsoft.com/office/drawing/2014/main" id="{CEC8898F-95D5-40F7-8EC1-6719DA9EB670}"/>
                    </a:ext>
                  </a:extLst>
                </p:cNvPr>
                <p:cNvSpPr/>
                <p:nvPr/>
              </p:nvSpPr>
              <p:spPr>
                <a:xfrm>
                  <a:off x="4514565" y="2078563"/>
                  <a:ext cx="1514369" cy="2232248"/>
                </a:xfrm>
                <a:prstGeom prst="arc">
                  <a:avLst>
                    <a:gd name="adj1" fmla="val 11959789"/>
                    <a:gd name="adj2" fmla="val 8776466"/>
                  </a:avLst>
                </a:prstGeom>
                <a:ln w="66675" cap="rnd" cmpd="sng">
                  <a:solidFill>
                    <a:srgbClr val="00B050">
                      <a:alpha val="87000"/>
                    </a:srgbClr>
                  </a:solidFill>
                  <a:headEnd type="triangle" w="med" len="med"/>
                  <a:tailEnd type="none" w="med" len="med"/>
                </a:ln>
                <a:scene3d>
                  <a:camera prst="isometricLeftDown">
                    <a:rot lat="198" lon="2972752" rev="324973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21" name="円弧 17">
                  <a:extLst>
                    <a:ext uri="{FF2B5EF4-FFF2-40B4-BE49-F238E27FC236}">
                      <a16:creationId xmlns:a16="http://schemas.microsoft.com/office/drawing/2014/main" id="{04261211-244F-4C7A-B679-FC0D39BF7C48}"/>
                    </a:ext>
                  </a:extLst>
                </p:cNvPr>
                <p:cNvSpPr/>
                <p:nvPr/>
              </p:nvSpPr>
              <p:spPr>
                <a:xfrm>
                  <a:off x="4713512" y="2324491"/>
                  <a:ext cx="1137333" cy="1842304"/>
                </a:xfrm>
                <a:prstGeom prst="arc">
                  <a:avLst>
                    <a:gd name="adj1" fmla="val 11955876"/>
                    <a:gd name="adj2" fmla="val 8640163"/>
                  </a:avLst>
                </a:prstGeom>
                <a:ln w="66675" cap="rnd" cmpd="sng">
                  <a:solidFill>
                    <a:srgbClr val="00B050">
                      <a:alpha val="87000"/>
                    </a:srgbClr>
                  </a:solidFill>
                  <a:headEnd type="triangle" w="med" len="med"/>
                  <a:tailEnd type="none" w="med" len="med"/>
                </a:ln>
                <a:scene3d>
                  <a:camera prst="isometricLeftDown">
                    <a:rot lat="198" lon="2972752" rev="324973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  <p:sp>
              <p:nvSpPr>
                <p:cNvPr id="22" name="円弧 18">
                  <a:extLst>
                    <a:ext uri="{FF2B5EF4-FFF2-40B4-BE49-F238E27FC236}">
                      <a16:creationId xmlns:a16="http://schemas.microsoft.com/office/drawing/2014/main" id="{548A2042-2536-446A-B1B0-762F9EF1590C}"/>
                    </a:ext>
                  </a:extLst>
                </p:cNvPr>
                <p:cNvSpPr/>
                <p:nvPr/>
              </p:nvSpPr>
              <p:spPr>
                <a:xfrm>
                  <a:off x="4865911" y="2582619"/>
                  <a:ext cx="833111" cy="1349511"/>
                </a:xfrm>
                <a:prstGeom prst="arc">
                  <a:avLst>
                    <a:gd name="adj1" fmla="val 12286575"/>
                    <a:gd name="adj2" fmla="val 8316086"/>
                  </a:avLst>
                </a:prstGeom>
                <a:ln w="66675" cap="rnd" cmpd="sng">
                  <a:solidFill>
                    <a:srgbClr val="00B050">
                      <a:alpha val="87000"/>
                    </a:srgbClr>
                  </a:solidFill>
                  <a:headEnd type="triangle" w="med" len="med"/>
                  <a:tailEnd type="none" w="med" len="med"/>
                </a:ln>
                <a:scene3d>
                  <a:camera prst="isometricLeftDown">
                    <a:rot lat="198" lon="2972752" rev="324973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800"/>
                  <a:endParaRPr kumimoji="1" lang="ja-JP" altLang="en-US" sz="135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endParaRPr>
                </a:p>
              </p:txBody>
            </p:sp>
          </p:grpSp>
          <p:sp>
            <p:nvSpPr>
              <p:cNvPr id="19" name="テキスト ボックス 15">
                <a:extLst>
                  <a:ext uri="{FF2B5EF4-FFF2-40B4-BE49-F238E27FC236}">
                    <a16:creationId xmlns:a16="http://schemas.microsoft.com/office/drawing/2014/main" id="{19A7C339-50A1-4FC2-AC09-271BC95E7656}"/>
                  </a:ext>
                </a:extLst>
              </p:cNvPr>
              <p:cNvSpPr txBox="1"/>
              <p:nvPr/>
            </p:nvSpPr>
            <p:spPr>
              <a:xfrm>
                <a:off x="4162992" y="1917830"/>
                <a:ext cx="1244661" cy="1619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kumimoji="1" lang="en-US" altLang="ja-JP" sz="4050" b="1" dirty="0">
                    <a:solidFill>
                      <a:prstClr val="black"/>
                    </a:solidFill>
                    <a:latin typeface="游ゴシック" panose="020F0502020204030204"/>
                    <a:ea typeface="游ゴシック" panose="020B0400000000000000" pitchFamily="34" charset="-128"/>
                  </a:rPr>
                  <a:t>B</a:t>
                </a:r>
                <a:endParaRPr kumimoji="1" lang="ja-JP" altLang="en-US" sz="4050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FA8DB6-F7BA-4D91-AE71-261E55B26893}"/>
                </a:ext>
              </a:extLst>
            </p:cNvPr>
            <p:cNvGrpSpPr/>
            <p:nvPr/>
          </p:nvGrpSpPr>
          <p:grpSpPr>
            <a:xfrm>
              <a:off x="11424" y="946150"/>
              <a:ext cx="1176835" cy="1385952"/>
              <a:chOff x="1250630" y="2046116"/>
              <a:chExt cx="1976412" cy="2300916"/>
            </a:xfrm>
          </p:grpSpPr>
          <p:sp>
            <p:nvSpPr>
              <p:cNvPr id="12" name="円/楕円 46 2">
                <a:extLst>
                  <a:ext uri="{FF2B5EF4-FFF2-40B4-BE49-F238E27FC236}">
                    <a16:creationId xmlns:a16="http://schemas.microsoft.com/office/drawing/2014/main" id="{71B0A6B1-34DD-4000-A446-7872330E93DF}"/>
                  </a:ext>
                </a:extLst>
              </p:cNvPr>
              <p:cNvSpPr/>
              <p:nvPr/>
            </p:nvSpPr>
            <p:spPr>
              <a:xfrm>
                <a:off x="1250630" y="2046116"/>
                <a:ext cx="1976412" cy="1527502"/>
              </a:xfrm>
              <a:prstGeom prst="ellipse">
                <a:avLst/>
              </a:prstGeom>
              <a:solidFill>
                <a:srgbClr val="00B0F0"/>
              </a:solidFill>
              <a:effectLst>
                <a:outerShdw blurRad="381000" dist="114300" dir="1800000" sx="68000" sy="68000" rotWithShape="0">
                  <a:srgbClr val="000000">
                    <a:alpha val="50000"/>
                  </a:srgbClr>
                </a:outerShdw>
              </a:effectLst>
              <a:scene3d>
                <a:camera prst="isometricOffAxis2Top"/>
                <a:lightRig rig="threePt" dir="t"/>
              </a:scene3d>
              <a:sp3d extrusionH="57150" prstMaterial="softEdge">
                <a:bevelT w="635000" h="635000"/>
                <a:bevelB w="635000" h="6350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kumimoji="1" lang="en-US" altLang="ja-JP" sz="1350" dirty="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34" charset="-128"/>
                  </a:rPr>
                  <a:t>Z</a:t>
                </a:r>
                <a:endParaRPr kumimoji="1" lang="ja-JP" altLang="en-US" sz="1350" dirty="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4CAA6C-04C0-4C11-B978-AE4DAE5D467B}"/>
                  </a:ext>
                </a:extLst>
              </p:cNvPr>
              <p:cNvSpPr txBox="1"/>
              <p:nvPr/>
            </p:nvSpPr>
            <p:spPr>
              <a:xfrm>
                <a:off x="1656571" y="3557909"/>
                <a:ext cx="717896" cy="78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/>
                <a:r>
                  <a:rPr kumimoji="1" lang="en-US" altLang="ja-JP" b="1" dirty="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34" charset="-128"/>
                  </a:rPr>
                  <a:t>Z</a:t>
                </a:r>
                <a:endParaRPr kumimoji="1" lang="ja-JP" altLang="en-US" b="1" dirty="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34" charset="-128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2534243-ACF2-4F68-B12E-7BE56EDDB68B}"/>
                </a:ext>
              </a:extLst>
            </p:cNvPr>
            <p:cNvSpPr txBox="1"/>
            <p:nvPr/>
          </p:nvSpPr>
          <p:spPr>
            <a:xfrm>
              <a:off x="1041465" y="3324272"/>
              <a:ext cx="2628740" cy="950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kumimoji="1" lang="en-US" altLang="ja-JP" sz="1400" b="1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Large atomic #: Z~80</a:t>
              </a:r>
            </a:p>
            <a:p>
              <a:pPr algn="ctr" defTabSz="685800"/>
              <a:r>
                <a:rPr kumimoji="1" lang="ja-JP" altLang="en-US" sz="1400" b="1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＋</a:t>
              </a:r>
              <a:endParaRPr kumimoji="1" lang="en-US" altLang="ja-JP" sz="14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endParaRPr>
            </a:p>
            <a:p>
              <a:pPr algn="ctr" defTabSz="685800"/>
              <a:r>
                <a:rPr kumimoji="1" lang="en-US" altLang="ja-JP" sz="1400" b="1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Large velocity:</a:t>
              </a:r>
              <a:r>
                <a:rPr kumimoji="1" lang="ja-JP" altLang="en-US" sz="1400" b="1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ｖ ～ </a:t>
              </a:r>
              <a:r>
                <a:rPr kumimoji="1" lang="en-US" altLang="ja-JP" sz="1400" b="1" dirty="0">
                  <a:solidFill>
                    <a:srgbClr val="00B050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c</a:t>
              </a:r>
              <a:endParaRPr kumimoji="1" lang="ja-JP" altLang="en-US" sz="1400" b="1" dirty="0">
                <a:solidFill>
                  <a:srgbClr val="00B050"/>
                </a:solidFill>
                <a:latin typeface="游ゴシック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7156018-A874-4064-87A5-690517633C04}"/>
              </a:ext>
            </a:extLst>
          </p:cNvPr>
          <p:cNvGrpSpPr/>
          <p:nvPr/>
        </p:nvGrpSpPr>
        <p:grpSpPr>
          <a:xfrm>
            <a:off x="6165647" y="1659958"/>
            <a:ext cx="2899814" cy="1854026"/>
            <a:chOff x="1245568" y="3765470"/>
            <a:chExt cx="4390113" cy="28068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AD70EA4-F069-4190-B7B8-45A92C68E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5568" y="4021253"/>
              <a:ext cx="4390113" cy="25510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44948C8-B23E-4031-8C18-FEB4453B708E}"/>
                </a:ext>
              </a:extLst>
            </p:cNvPr>
            <p:cNvSpPr txBox="1"/>
            <p:nvPr/>
          </p:nvSpPr>
          <p:spPr>
            <a:xfrm>
              <a:off x="2158796" y="3765470"/>
              <a:ext cx="708296" cy="699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3300" b="1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34" charset="-128"/>
                </a:rPr>
                <a:t>Ω</a:t>
              </a:r>
              <a:endParaRPr kumimoji="1" lang="ja-JP" altLang="en-US" sz="33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BBE3F8-9C1B-4019-B09C-E96EBD1F944E}"/>
              </a:ext>
            </a:extLst>
          </p:cNvPr>
          <p:cNvGrpSpPr/>
          <p:nvPr/>
        </p:nvGrpSpPr>
        <p:grpSpPr>
          <a:xfrm>
            <a:off x="2686793" y="74435"/>
            <a:ext cx="6378668" cy="923330"/>
            <a:chOff x="506694" y="648893"/>
            <a:chExt cx="8504891" cy="12311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6159832-1CA4-45F9-94D6-F190531000FD}"/>
                </a:ext>
              </a:extLst>
            </p:cNvPr>
            <p:cNvCxnSpPr>
              <a:cxnSpLocks/>
            </p:cNvCxnSpPr>
            <p:nvPr/>
          </p:nvCxnSpPr>
          <p:spPr>
            <a:xfrm>
              <a:off x="2773370" y="1809895"/>
              <a:ext cx="3896917" cy="0"/>
            </a:xfrm>
            <a:prstGeom prst="line">
              <a:avLst/>
            </a:prstGeom>
            <a:ln w="92075" cmpd="dbl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BC3D336-146B-4E69-905D-4EC67B50711B}"/>
                </a:ext>
              </a:extLst>
            </p:cNvPr>
            <p:cNvCxnSpPr>
              <a:cxnSpLocks/>
            </p:cNvCxnSpPr>
            <p:nvPr/>
          </p:nvCxnSpPr>
          <p:spPr>
            <a:xfrm>
              <a:off x="7114216" y="1805555"/>
              <a:ext cx="1877369" cy="0"/>
            </a:xfrm>
            <a:prstGeom prst="line">
              <a:avLst/>
            </a:prstGeom>
            <a:ln w="92075" cmpd="dbl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CFC4F0E-1B2F-4DFB-807F-66DE84F75C42}"/>
                </a:ext>
              </a:extLst>
            </p:cNvPr>
            <p:cNvSpPr txBox="1"/>
            <p:nvPr/>
          </p:nvSpPr>
          <p:spPr>
            <a:xfrm>
              <a:off x="506694" y="648893"/>
              <a:ext cx="8504891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kumimoji="1" lang="en-US" altLang="ja-JP" sz="2700" dirty="0">
                  <a:latin typeface="+mj-lt"/>
                  <a:ea typeface="游ゴシック" panose="020B0400000000000000" pitchFamily="34" charset="-128"/>
                </a:rPr>
                <a:t>Relativistic Heavy Ion Collisions</a:t>
              </a:r>
            </a:p>
            <a:p>
              <a:pPr defTabSz="685800"/>
              <a:r>
                <a:rPr kumimoji="1" lang="ja-JP" altLang="en-US" sz="2700" dirty="0">
                  <a:latin typeface="+mj-lt"/>
                  <a:ea typeface="游ゴシック" panose="020B0400000000000000" pitchFamily="34" charset="-128"/>
                </a:rPr>
                <a:t>＝ </a:t>
              </a:r>
              <a:r>
                <a:rPr kumimoji="1" lang="en-US" altLang="ja-JP" sz="2700" dirty="0">
                  <a:latin typeface="+mj-lt"/>
                  <a:ea typeface="游ゴシック" panose="020B0400000000000000" pitchFamily="34" charset="-128"/>
                </a:rPr>
                <a:t>QGP</a:t>
              </a:r>
              <a:r>
                <a:rPr kumimoji="1" lang="ja-JP" altLang="en-US" sz="2700" dirty="0">
                  <a:latin typeface="+mj-lt"/>
                  <a:ea typeface="游ゴシック" panose="020B0400000000000000" pitchFamily="34" charset="-128"/>
                </a:rPr>
                <a:t> ＋ </a:t>
              </a:r>
              <a:r>
                <a:rPr kumimoji="1" lang="en-US" altLang="ja-JP" sz="2700" dirty="0">
                  <a:latin typeface="+mj-lt"/>
                  <a:ea typeface="游ゴシック" panose="020B0400000000000000" pitchFamily="34" charset="-128"/>
                </a:rPr>
                <a:t>Strong</a:t>
              </a:r>
              <a:r>
                <a:rPr kumimoji="1" lang="ja-JP" altLang="en-US" sz="2700" dirty="0">
                  <a:latin typeface="+mj-lt"/>
                  <a:ea typeface="游ゴシック" panose="020B0400000000000000" pitchFamily="34" charset="-128"/>
                </a:rPr>
                <a:t> </a:t>
              </a:r>
              <a:r>
                <a:rPr kumimoji="1" lang="en-US" altLang="ja-JP" sz="2700" dirty="0">
                  <a:latin typeface="+mj-lt"/>
                  <a:ea typeface="游ゴシック" panose="020B0400000000000000" pitchFamily="34" charset="-128"/>
                </a:rPr>
                <a:t>magnetic field + Rotation</a:t>
              </a:r>
              <a:endParaRPr kumimoji="1" lang="ja-JP" altLang="en-US" sz="2700" dirty="0">
                <a:latin typeface="+mj-lt"/>
                <a:ea typeface="游ゴシック" panose="020B0400000000000000" pitchFamily="34" charset="-12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BBB2D08-93B0-460A-AF84-4F06D207D765}"/>
              </a:ext>
            </a:extLst>
          </p:cNvPr>
          <p:cNvSpPr txBox="1"/>
          <p:nvPr/>
        </p:nvSpPr>
        <p:spPr>
          <a:xfrm>
            <a:off x="6455615" y="3778938"/>
            <a:ext cx="29017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kumimoji="1" lang="en-US" altLang="ja-JP" sz="2100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34" charset="-128"/>
              </a:rPr>
              <a:t>Large vorticity in QGP</a:t>
            </a:r>
            <a:endParaRPr kumimoji="1" lang="ja-JP" altLang="en-US" sz="2100" dirty="0">
              <a:solidFill>
                <a:srgbClr val="FF0000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27" name="Picture 26" descr="A picture containing ride&#10;&#10;Description automatically generated">
            <a:extLst>
              <a:ext uri="{FF2B5EF4-FFF2-40B4-BE49-F238E27FC236}">
                <a16:creationId xmlns:a16="http://schemas.microsoft.com/office/drawing/2014/main" id="{64DEA6FB-E734-EB4B-B63C-A7EC9F339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3202" y="5064517"/>
            <a:ext cx="2240484" cy="1647231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DC51C63-8271-3CBB-CB71-C64790DD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86" y="4717649"/>
            <a:ext cx="1540592" cy="202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DB837D-6BF8-75E5-0609-9C6B061B3AEE}"/>
              </a:ext>
            </a:extLst>
          </p:cNvPr>
          <p:cNvSpPr txBox="1"/>
          <p:nvPr/>
        </p:nvSpPr>
        <p:spPr>
          <a:xfrm>
            <a:off x="683686" y="4425130"/>
            <a:ext cx="862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ym typeface="Wingdings" panose="05000000000000000000" pitchFamily="2" charset="2"/>
              </a:rPr>
              <a:t> </a:t>
            </a:r>
            <a:r>
              <a:rPr lang="en-US" altLang="ja-JP" sz="2400" dirty="0"/>
              <a:t>Experimental breakthroughs such as spin polarization of hadrons.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A8708B3-CBEC-A7A7-F4BC-E3FBD106B532}"/>
              </a:ext>
            </a:extLst>
          </p:cNvPr>
          <p:cNvSpPr txBox="1"/>
          <p:nvPr/>
        </p:nvSpPr>
        <p:spPr>
          <a:xfrm>
            <a:off x="732894" y="1081177"/>
            <a:ext cx="924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Colliding ions are highly accelerated up to 99.995 % of speed of light.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4C1ED4-8593-CE03-6BDD-38C548DE14B2}"/>
              </a:ext>
            </a:extLst>
          </p:cNvPr>
          <p:cNvSpPr txBox="1"/>
          <p:nvPr/>
        </p:nvSpPr>
        <p:spPr>
          <a:xfrm>
            <a:off x="7787708" y="5003912"/>
            <a:ext cx="28804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STAR, Nature (2017)</a:t>
            </a:r>
          </a:p>
          <a:p>
            <a:r>
              <a:rPr lang="fr-FR" dirty="0"/>
              <a:t>ALICE, PRL (2020)</a:t>
            </a:r>
          </a:p>
          <a:p>
            <a:r>
              <a:rPr lang="fr-FR" dirty="0"/>
              <a:t>ALICE, PRL (2023)</a:t>
            </a:r>
          </a:p>
          <a:p>
            <a:r>
              <a:rPr lang="fr-FR" dirty="0"/>
              <a:t>STAR, Nature (2023)</a:t>
            </a:r>
          </a:p>
          <a:p>
            <a:r>
              <a:rPr lang="en-US" dirty="0"/>
              <a:t>STAR, PRC (2023) </a:t>
            </a:r>
            <a:endParaRPr lang="fr-FR" dirty="0"/>
          </a:p>
          <a:p>
            <a:r>
              <a:rPr lang="fr-FR" dirty="0"/>
              <a:t>etc.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D9EF46-AE34-125E-F25E-7D1841CFCC35}"/>
              </a:ext>
            </a:extLst>
          </p:cNvPr>
          <p:cNvGrpSpPr/>
          <p:nvPr/>
        </p:nvGrpSpPr>
        <p:grpSpPr>
          <a:xfrm>
            <a:off x="1822909" y="5109652"/>
            <a:ext cx="2396060" cy="1623195"/>
            <a:chOff x="8771534" y="664920"/>
            <a:chExt cx="2225656" cy="150775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95E1F8-82AE-60D4-5B89-2A31EF63E752}"/>
                </a:ext>
              </a:extLst>
            </p:cNvPr>
            <p:cNvGrpSpPr/>
            <p:nvPr/>
          </p:nvGrpSpPr>
          <p:grpSpPr>
            <a:xfrm>
              <a:off x="8885558" y="1420587"/>
              <a:ext cx="448179" cy="649113"/>
              <a:chOff x="6090485" y="6016549"/>
              <a:chExt cx="886617" cy="1284118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856A1BD5-19EF-0342-DD1F-603CF832B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908152"/>
                <a:ext cx="3077" cy="392515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8C74207-DCC8-D299-32F1-D79BE700AEBD}"/>
                  </a:ext>
                </a:extLst>
              </p:cNvPr>
              <p:cNvSpPr/>
              <p:nvPr/>
            </p:nvSpPr>
            <p:spPr>
              <a:xfrm>
                <a:off x="6090485" y="6265605"/>
                <a:ext cx="886617" cy="886617"/>
              </a:xfrm>
              <a:prstGeom prst="ellipse">
                <a:avLst/>
              </a:prstGeom>
              <a:solidFill>
                <a:srgbClr val="54A021">
                  <a:lumMod val="40000"/>
                  <a:lumOff val="6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ja-JP" altLang="en-US" sz="825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192" name="Straight Arrow Connector 191">
                <a:extLst>
                  <a:ext uri="{FF2B5EF4-FFF2-40B4-BE49-F238E27FC236}">
                    <a16:creationId xmlns:a16="http://schemas.microsoft.com/office/drawing/2014/main" id="{D56F9D58-16DE-B053-F228-B8BDD0F321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016549"/>
                <a:ext cx="0" cy="304467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B6DC16DF-497B-1359-6E30-77AA98ACD95A}"/>
                  </a:ext>
                </a:extLst>
              </p:cNvPr>
              <p:cNvSpPr/>
              <p:nvPr/>
            </p:nvSpPr>
            <p:spPr>
              <a:xfrm>
                <a:off x="6308225" y="6443236"/>
                <a:ext cx="315764" cy="315764"/>
              </a:xfrm>
              <a:prstGeom prst="ellipse">
                <a:avLst/>
              </a:prstGeom>
              <a:solidFill>
                <a:srgbClr val="54A021">
                  <a:lumMod val="75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u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B3AEB0F3-E98F-F242-F6B9-4E6A0CA64ED7}"/>
                  </a:ext>
                </a:extLst>
              </p:cNvPr>
              <p:cNvSpPr/>
              <p:nvPr/>
            </p:nvSpPr>
            <p:spPr>
              <a:xfrm>
                <a:off x="6509376" y="6505240"/>
                <a:ext cx="315764" cy="315764"/>
              </a:xfrm>
              <a:prstGeom prst="ellipse">
                <a:avLst/>
              </a:prstGeom>
              <a:solidFill>
                <a:srgbClr val="E76618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d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4AB2A8FA-84D5-0146-CB5A-3F8F49861C94}"/>
                  </a:ext>
                </a:extLst>
              </p:cNvPr>
              <p:cNvSpPr/>
              <p:nvPr/>
            </p:nvSpPr>
            <p:spPr>
              <a:xfrm>
                <a:off x="6267184" y="6768843"/>
                <a:ext cx="315764" cy="315764"/>
              </a:xfrm>
              <a:prstGeom prst="ellipse">
                <a:avLst/>
              </a:prstGeom>
              <a:solidFill>
                <a:srgbClr val="2C3C43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s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05C5692-F117-7BBC-E299-ABA814F05F0E}"/>
                </a:ext>
              </a:extLst>
            </p:cNvPr>
            <p:cNvGrpSpPr/>
            <p:nvPr/>
          </p:nvGrpSpPr>
          <p:grpSpPr>
            <a:xfrm>
              <a:off x="10549011" y="1129219"/>
              <a:ext cx="448179" cy="711873"/>
              <a:chOff x="7771425" y="6063753"/>
              <a:chExt cx="886617" cy="1408275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04276E9C-17D1-3841-BDB3-7F101D55FF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06159" y="6063753"/>
                <a:ext cx="3077" cy="392515"/>
              </a:xfrm>
              <a:prstGeom prst="straightConnector1">
                <a:avLst/>
              </a:prstGeom>
              <a:noFill/>
              <a:ln w="57150" cap="rnd" cmpd="sng" algn="ctr">
                <a:solidFill>
                  <a:srgbClr val="0070C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ECF805E-6946-BBC6-D280-12F81D17C1A0}"/>
                  </a:ext>
                </a:extLst>
              </p:cNvPr>
              <p:cNvSpPr/>
              <p:nvPr/>
            </p:nvSpPr>
            <p:spPr>
              <a:xfrm>
                <a:off x="7771425" y="6208115"/>
                <a:ext cx="886617" cy="886617"/>
              </a:xfrm>
              <a:prstGeom prst="ellipse">
                <a:avLst/>
              </a:prstGeom>
              <a:solidFill>
                <a:srgbClr val="54A021">
                  <a:lumMod val="40000"/>
                  <a:lumOff val="6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ja-JP" altLang="en-US" sz="825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1AFBDB03-375B-8EC5-DF2B-DAAE55806E0A}"/>
                  </a:ext>
                </a:extLst>
              </p:cNvPr>
              <p:cNvCxnSpPr>
                <a:cxnSpLocks/>
                <a:stCxn id="56" idx="4"/>
              </p:cNvCxnSpPr>
              <p:nvPr/>
            </p:nvCxnSpPr>
            <p:spPr>
              <a:xfrm>
                <a:off x="8214734" y="7094733"/>
                <a:ext cx="0" cy="377295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0070C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D994886-071A-23FD-5D82-33BA93F18B49}"/>
                  </a:ext>
                </a:extLst>
              </p:cNvPr>
              <p:cNvSpPr/>
              <p:nvPr/>
            </p:nvSpPr>
            <p:spPr>
              <a:xfrm>
                <a:off x="7989165" y="6385746"/>
                <a:ext cx="315764" cy="315764"/>
              </a:xfrm>
              <a:prstGeom prst="ellipse">
                <a:avLst/>
              </a:prstGeom>
              <a:solidFill>
                <a:srgbClr val="54A021">
                  <a:lumMod val="75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u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4D17D7F-DBB1-D69E-C3BF-74AEB2F1EFBA}"/>
                  </a:ext>
                </a:extLst>
              </p:cNvPr>
              <p:cNvSpPr/>
              <p:nvPr/>
            </p:nvSpPr>
            <p:spPr>
              <a:xfrm>
                <a:off x="8190316" y="6447750"/>
                <a:ext cx="315764" cy="315764"/>
              </a:xfrm>
              <a:prstGeom prst="ellipse">
                <a:avLst/>
              </a:prstGeom>
              <a:solidFill>
                <a:srgbClr val="E76618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d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44F74A0-5127-F1FD-16C8-905415411C5C}"/>
                  </a:ext>
                </a:extLst>
              </p:cNvPr>
              <p:cNvSpPr/>
              <p:nvPr/>
            </p:nvSpPr>
            <p:spPr>
              <a:xfrm>
                <a:off x="7948124" y="6711353"/>
                <a:ext cx="315764" cy="315764"/>
              </a:xfrm>
              <a:prstGeom prst="ellipse">
                <a:avLst/>
              </a:prstGeom>
              <a:solidFill>
                <a:srgbClr val="2C3C43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s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624504-EDED-C6E8-5213-064CC0746588}"/>
                </a:ext>
              </a:extLst>
            </p:cNvPr>
            <p:cNvSpPr txBox="1"/>
            <p:nvPr/>
          </p:nvSpPr>
          <p:spPr>
            <a:xfrm>
              <a:off x="9731837" y="695348"/>
              <a:ext cx="83826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>
                <a:defRPr/>
              </a:pPr>
              <a:r>
                <a:rPr lang="en-US" altLang="ja-JP" sz="6600" kern="0" dirty="0">
                  <a:latin typeface="Trebuchet MS" panose="020B0603020202020204"/>
                  <a:ea typeface="メイリオ" panose="020B0604030504040204" pitchFamily="50" charset="-128"/>
                </a:rPr>
                <a:t>&gt;</a:t>
              </a:r>
              <a:endParaRPr lang="ja-JP" altLang="en-US" sz="6600" kern="0" dirty="0">
                <a:latin typeface="Trebuchet MS" panose="020B0603020202020204"/>
                <a:ea typeface="メイリオ" panose="020B0604030504040204" pitchFamily="50" charset="-128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DC6B47C-1F82-D5AC-6A0F-1D823A93D934}"/>
                </a:ext>
              </a:extLst>
            </p:cNvPr>
            <p:cNvGrpSpPr/>
            <p:nvPr/>
          </p:nvGrpSpPr>
          <p:grpSpPr>
            <a:xfrm>
              <a:off x="8771534" y="664920"/>
              <a:ext cx="448179" cy="649113"/>
              <a:chOff x="6090485" y="6016549"/>
              <a:chExt cx="886617" cy="1284118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D34BF1F-743A-2208-9BEC-897B494BE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908152"/>
                <a:ext cx="3077" cy="392515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FCD938A-F674-42BC-2DB2-6E3953221F09}"/>
                  </a:ext>
                </a:extLst>
              </p:cNvPr>
              <p:cNvSpPr/>
              <p:nvPr/>
            </p:nvSpPr>
            <p:spPr>
              <a:xfrm>
                <a:off x="6090485" y="6265605"/>
                <a:ext cx="886617" cy="886617"/>
              </a:xfrm>
              <a:prstGeom prst="ellipse">
                <a:avLst/>
              </a:prstGeom>
              <a:solidFill>
                <a:srgbClr val="54A021">
                  <a:lumMod val="40000"/>
                  <a:lumOff val="6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ja-JP" altLang="en-US" sz="825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A646A20-B704-15C2-790B-84F34A5A84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016549"/>
                <a:ext cx="0" cy="304467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286BF63-7094-CC9D-2C28-F27E9BCBCEEC}"/>
                  </a:ext>
                </a:extLst>
              </p:cNvPr>
              <p:cNvSpPr/>
              <p:nvPr/>
            </p:nvSpPr>
            <p:spPr>
              <a:xfrm>
                <a:off x="6308225" y="6443236"/>
                <a:ext cx="315764" cy="315764"/>
              </a:xfrm>
              <a:prstGeom prst="ellipse">
                <a:avLst/>
              </a:prstGeom>
              <a:solidFill>
                <a:srgbClr val="54A021">
                  <a:lumMod val="75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u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7B6C62FD-9F17-38F3-DDB0-18FCA4F5EAC6}"/>
                  </a:ext>
                </a:extLst>
              </p:cNvPr>
              <p:cNvSpPr/>
              <p:nvPr/>
            </p:nvSpPr>
            <p:spPr>
              <a:xfrm>
                <a:off x="6509376" y="6505240"/>
                <a:ext cx="315764" cy="315764"/>
              </a:xfrm>
              <a:prstGeom prst="ellipse">
                <a:avLst/>
              </a:prstGeom>
              <a:solidFill>
                <a:srgbClr val="E76618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d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12FFC18-7393-EC51-FD5E-29C796DDE748}"/>
                  </a:ext>
                </a:extLst>
              </p:cNvPr>
              <p:cNvSpPr/>
              <p:nvPr/>
            </p:nvSpPr>
            <p:spPr>
              <a:xfrm>
                <a:off x="6267184" y="6768843"/>
                <a:ext cx="315764" cy="315764"/>
              </a:xfrm>
              <a:prstGeom prst="ellipse">
                <a:avLst/>
              </a:prstGeom>
              <a:solidFill>
                <a:srgbClr val="2C3C43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s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9E1FC4-89FA-BAEA-2EA0-76F87D91F0CD}"/>
                </a:ext>
              </a:extLst>
            </p:cNvPr>
            <p:cNvGrpSpPr/>
            <p:nvPr/>
          </p:nvGrpSpPr>
          <p:grpSpPr>
            <a:xfrm>
              <a:off x="9190781" y="902279"/>
              <a:ext cx="448179" cy="649113"/>
              <a:chOff x="6090485" y="6016549"/>
              <a:chExt cx="886617" cy="1284118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7C439056-8768-825A-4066-C97697219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908152"/>
                <a:ext cx="3077" cy="392515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5A2D32A-6421-1144-388E-E73B555F71F3}"/>
                  </a:ext>
                </a:extLst>
              </p:cNvPr>
              <p:cNvSpPr/>
              <p:nvPr/>
            </p:nvSpPr>
            <p:spPr>
              <a:xfrm>
                <a:off x="6090485" y="6265605"/>
                <a:ext cx="886617" cy="886617"/>
              </a:xfrm>
              <a:prstGeom prst="ellipse">
                <a:avLst/>
              </a:prstGeom>
              <a:solidFill>
                <a:srgbClr val="54A021">
                  <a:lumMod val="40000"/>
                  <a:lumOff val="6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ja-JP" altLang="en-US" sz="825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61707FF-0A18-18B5-C451-47FEDC79A4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33794" y="6016549"/>
                <a:ext cx="0" cy="304467"/>
              </a:xfrm>
              <a:prstGeom prst="straightConnector1">
                <a:avLst/>
              </a:prstGeom>
              <a:noFill/>
              <a:ln w="38100" cap="rnd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8BA2D-23F7-49AF-F8A9-88009E71496C}"/>
                  </a:ext>
                </a:extLst>
              </p:cNvPr>
              <p:cNvSpPr/>
              <p:nvPr/>
            </p:nvSpPr>
            <p:spPr>
              <a:xfrm>
                <a:off x="6308225" y="6443236"/>
                <a:ext cx="315764" cy="315764"/>
              </a:xfrm>
              <a:prstGeom prst="ellipse">
                <a:avLst/>
              </a:prstGeom>
              <a:solidFill>
                <a:srgbClr val="54A021">
                  <a:lumMod val="75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u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CB47E79-11AB-758D-3859-7AFB8ED7ED1F}"/>
                  </a:ext>
                </a:extLst>
              </p:cNvPr>
              <p:cNvSpPr/>
              <p:nvPr/>
            </p:nvSpPr>
            <p:spPr>
              <a:xfrm>
                <a:off x="6509376" y="6505240"/>
                <a:ext cx="315764" cy="315764"/>
              </a:xfrm>
              <a:prstGeom prst="ellipse">
                <a:avLst/>
              </a:prstGeom>
              <a:solidFill>
                <a:srgbClr val="E76618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d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A53C406-090D-A6D9-BA91-7964F74FF3D1}"/>
                  </a:ext>
                </a:extLst>
              </p:cNvPr>
              <p:cNvSpPr/>
              <p:nvPr/>
            </p:nvSpPr>
            <p:spPr>
              <a:xfrm>
                <a:off x="6267184" y="6768843"/>
                <a:ext cx="315764" cy="315764"/>
              </a:xfrm>
              <a:prstGeom prst="ellipse">
                <a:avLst/>
              </a:prstGeom>
              <a:solidFill>
                <a:srgbClr val="2C3C43">
                  <a:lumMod val="60000"/>
                  <a:lumOff val="40000"/>
                </a:srgbClr>
              </a:solidFill>
              <a:ln w="19050" cap="rnd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rtlCol="0" anchor="ctr"/>
              <a:lstStyle/>
              <a:p>
                <a:pPr algn="ctr" defTabSz="342900">
                  <a:defRPr/>
                </a:pPr>
                <a:r>
                  <a:rPr lang="en-US" altLang="ja-JP" sz="900" kern="0" dirty="0">
                    <a:latin typeface="Trebuchet MS" panose="020B0603020202020204"/>
                    <a:ea typeface="メイリオ" panose="020B0604030504040204" pitchFamily="50" charset="-128"/>
                  </a:rPr>
                  <a:t>s</a:t>
                </a:r>
                <a:endParaRPr lang="ja-JP" altLang="en-US" sz="900" kern="0" dirty="0">
                  <a:latin typeface="Trebuchet MS" panose="020B0603020202020204"/>
                  <a:ea typeface="メイリオ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5793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矢印コネクタ 4"/>
          <p:cNvCxnSpPr/>
          <p:nvPr/>
        </p:nvCxnSpPr>
        <p:spPr>
          <a:xfrm flipV="1">
            <a:off x="6936944" y="1268760"/>
            <a:ext cx="2376264" cy="1512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9313208" y="836712"/>
            <a:ext cx="144016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/>
          <p:cNvGrpSpPr/>
          <p:nvPr/>
        </p:nvGrpSpPr>
        <p:grpSpPr>
          <a:xfrm>
            <a:off x="7536160" y="4826104"/>
            <a:ext cx="2736304" cy="1276485"/>
            <a:chOff x="5976798" y="4128615"/>
            <a:chExt cx="2736304" cy="1276485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6932409" y="4128615"/>
              <a:ext cx="412063" cy="1276485"/>
              <a:chOff x="3051033" y="1039364"/>
              <a:chExt cx="371867" cy="905210"/>
            </a:xfrm>
          </p:grpSpPr>
          <p:sp>
            <p:nvSpPr>
              <p:cNvPr id="14" name="円/楕円 13"/>
              <p:cNvSpPr/>
              <p:nvPr/>
            </p:nvSpPr>
            <p:spPr>
              <a:xfrm rot="5400000">
                <a:off x="3242943" y="119373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" name="円弧 14"/>
              <p:cNvSpPr/>
              <p:nvPr/>
            </p:nvSpPr>
            <p:spPr>
              <a:xfrm rot="3741566">
                <a:off x="3077347" y="1018135"/>
                <a:ext cx="324324" cy="366782"/>
              </a:xfrm>
              <a:prstGeom prst="arc">
                <a:avLst>
                  <a:gd name="adj1" fmla="val 15288936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6" name="円弧 15"/>
              <p:cNvSpPr/>
              <p:nvPr/>
            </p:nvSpPr>
            <p:spPr>
              <a:xfrm rot="3741566">
                <a:off x="3079819" y="1184484"/>
                <a:ext cx="313923" cy="366782"/>
              </a:xfrm>
              <a:prstGeom prst="arc">
                <a:avLst>
                  <a:gd name="adj1" fmla="val 15152873"/>
                  <a:gd name="adj2" fmla="val 2033161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" name="円/楕円 16"/>
              <p:cNvSpPr/>
              <p:nvPr/>
            </p:nvSpPr>
            <p:spPr>
              <a:xfrm rot="5400000">
                <a:off x="3242943" y="1343537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 rot="5400000">
                <a:off x="3238883" y="1504566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" name="円弧 18"/>
              <p:cNvSpPr/>
              <p:nvPr/>
            </p:nvSpPr>
            <p:spPr>
              <a:xfrm rot="3741566">
                <a:off x="3073288" y="1328969"/>
                <a:ext cx="324324" cy="366782"/>
              </a:xfrm>
              <a:prstGeom prst="arc">
                <a:avLst>
                  <a:gd name="adj1" fmla="val 14782402"/>
                  <a:gd name="adj2" fmla="val 2065050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0" name="円弧 19"/>
              <p:cNvSpPr/>
              <p:nvPr/>
            </p:nvSpPr>
            <p:spPr>
              <a:xfrm rot="3741566">
                <a:off x="3074218" y="1486779"/>
                <a:ext cx="320411" cy="366782"/>
              </a:xfrm>
              <a:prstGeom prst="arc">
                <a:avLst>
                  <a:gd name="adj1" fmla="val 15152873"/>
                  <a:gd name="adj2" fmla="val 20482557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1" name="円/楕円 20"/>
              <p:cNvSpPr/>
              <p:nvPr/>
            </p:nvSpPr>
            <p:spPr>
              <a:xfrm rot="5400000">
                <a:off x="3238883" y="1654372"/>
                <a:ext cx="106513" cy="177896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2" name="円弧 21"/>
              <p:cNvSpPr/>
              <p:nvPr/>
            </p:nvSpPr>
            <p:spPr>
              <a:xfrm rot="3741566">
                <a:off x="3092576" y="1638427"/>
                <a:ext cx="302757" cy="309538"/>
              </a:xfrm>
              <a:prstGeom prst="arc">
                <a:avLst>
                  <a:gd name="adj1" fmla="val 15288936"/>
                  <a:gd name="adj2" fmla="val 214195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23" name="直線コネクタ 22"/>
            <p:cNvCxnSpPr/>
            <p:nvPr/>
          </p:nvCxnSpPr>
          <p:spPr>
            <a:xfrm>
              <a:off x="5976798" y="5405100"/>
              <a:ext cx="2736304" cy="0"/>
            </a:xfrm>
            <a:prstGeom prst="line">
              <a:avLst/>
            </a:prstGeom>
            <a:ln w="1016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" name="テキスト ボックス 3071"/>
          <p:cNvSpPr txBox="1"/>
          <p:nvPr/>
        </p:nvSpPr>
        <p:spPr>
          <a:xfrm>
            <a:off x="3719737" y="116632"/>
            <a:ext cx="5466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Heavy-Quark Effective Theory (LO)</a:t>
            </a:r>
            <a:endParaRPr lang="ja-JP" altLang="en-US" sz="2800" dirty="0"/>
          </a:p>
        </p:txBody>
      </p:sp>
      <p:pic>
        <p:nvPicPr>
          <p:cNvPr id="3080" name="図 3079" descr="\begin{document}&#10;$\gamma^\mu A_\mu = A^0$ when $\vec {\bm v}_Q = 0$.&#10;\end{document}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58" y="5670540"/>
            <a:ext cx="4330463" cy="448380"/>
          </a:xfrm>
          <a:prstGeom prst="rect">
            <a:avLst/>
          </a:prstGeom>
        </p:spPr>
      </p:pic>
      <p:pic>
        <p:nvPicPr>
          <p:cNvPr id="3081" name="図 3080" descr="\begin{document}&#10;\begin{align*}&#10;\gamma^\mu A_\mu \to v_Q^\mu A_\mu &#10;\end{align*}&#10;\end{document}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32" y="4905508"/>
            <a:ext cx="2420617" cy="477000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>
          <a:xfrm>
            <a:off x="6600056" y="2420888"/>
            <a:ext cx="648072" cy="6480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</a:t>
            </a:r>
            <a:endParaRPr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91545" y="1053789"/>
            <a:ext cx="344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HQ-momentum decomposition</a:t>
            </a:r>
            <a:endParaRPr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13204" y="2555612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HQ velocity</a:t>
            </a:r>
            <a:endParaRPr lang="ja-JP" altLang="en-US" sz="2000" dirty="0"/>
          </a:p>
        </p:txBody>
      </p:sp>
      <p:pic>
        <p:nvPicPr>
          <p:cNvPr id="6" name="図 5" descr="\begin{document}&#10;\begin{align*}&#10;(m_Q, m_Q {\bm v}_Q)&#10;\end{align*}&#10;\end{document}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24" y="2348881"/>
            <a:ext cx="1728192" cy="352871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13020600" y="2734688"/>
            <a:ext cx="4573691" cy="1884030"/>
            <a:chOff x="637186" y="4542250"/>
            <a:chExt cx="4573691" cy="1884030"/>
          </a:xfrm>
        </p:grpSpPr>
        <p:pic>
          <p:nvPicPr>
            <p:cNvPr id="12" name="図 11" descr="\begin{document}&#10;\begin{align*}&#10;{\mathcal Q}_+ \gamma^\mu {\mathcal Q}_+ = v_Q^\mu{\mathcal Q}_+&#10;\end{align*}&#10;\end{document}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40" y="5949280"/>
              <a:ext cx="3020221" cy="477000"/>
            </a:xfrm>
            <a:prstGeom prst="rect">
              <a:avLst/>
            </a:prstGeom>
          </p:spPr>
        </p:pic>
        <p:pic>
          <p:nvPicPr>
            <p:cNvPr id="3078" name="図 3077" descr="\begin{document}&#10;\begin{align*}&#10;k^0 = \vec {\bm v}_Q \cdot \bk &#10;\end{align*}&#10;\end{document}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40" y="5024384"/>
              <a:ext cx="1304464" cy="318646"/>
            </a:xfrm>
            <a:prstGeom prst="rect">
              <a:avLst/>
            </a:prstGeom>
          </p:spPr>
        </p:pic>
        <p:pic>
          <p:nvPicPr>
            <p:cNvPr id="3079" name="図 3078" descr="\begin{document}&#10;$k^0 = 0$ when $\vec {\bm v}_Q = 0$.&#10;\end{document}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426" y="5048351"/>
              <a:ext cx="2597451" cy="32486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37186" y="4542250"/>
              <a:ext cx="1950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Dispersion relation</a:t>
              </a:r>
              <a:endParaRPr lang="ja-JP" altLang="en-US" dirty="0"/>
            </a:p>
          </p:txBody>
        </p:sp>
      </p:grpSp>
      <p:pic>
        <p:nvPicPr>
          <p:cNvPr id="8" name="図 7" descr="\begin{document}&#10;\begin{align*}&#10;p^\mu =m_Q v_Q^\mu + k^\mu&#10;\end{align*}&#10;\end{document}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20" y="1579318"/>
            <a:ext cx="2429552" cy="409523"/>
          </a:xfrm>
          <a:prstGeom prst="rect">
            <a:avLst/>
          </a:prstGeom>
        </p:spPr>
      </p:pic>
      <p:pic>
        <p:nvPicPr>
          <p:cNvPr id="9" name="図 8" descr="\begin{document}&#10;\begin{align*}&#10;v_Q^\mu = \left. \frac{1}{m_Q} P^\mu \right \vert_{P^2 = m_Q^2}&#10;\end{align*}&#10;\end{document}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86" y="2888870"/>
            <a:ext cx="2407287" cy="828163"/>
          </a:xfrm>
          <a:prstGeom prst="rect">
            <a:avLst/>
          </a:prstGeom>
        </p:spPr>
      </p:pic>
      <p:pic>
        <p:nvPicPr>
          <p:cNvPr id="25" name="図 24" descr="\begin{document}&#10;\begin{align*}&#10;\bk&#10;\end{align*}&#10;\end{document}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796346"/>
            <a:ext cx="215730" cy="289380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2732568" y="5174584"/>
            <a:ext cx="6120680" cy="1120190"/>
            <a:chOff x="539552" y="3388930"/>
            <a:chExt cx="6120680" cy="1120190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539552" y="3388930"/>
              <a:ext cx="26003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dirty="0"/>
                <a:t>The LO HQ propagator</a:t>
              </a:r>
              <a:endParaRPr lang="ja-JP" altLang="en-US" sz="2000" dirty="0"/>
            </a:p>
          </p:txBody>
        </p:sp>
        <p:pic>
          <p:nvPicPr>
            <p:cNvPr id="10" name="図 9" descr="\begin{document}&#10;\begin{align*}&#10;{\mathcal Q}_\pm = \frac{1}{2} (1\pm \slashed v_Q)&#10;\end{align*}&#10;\end{document}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102" y="3819160"/>
              <a:ext cx="1821130" cy="545944"/>
            </a:xfrm>
            <a:prstGeom prst="rect">
              <a:avLst/>
            </a:prstGeom>
          </p:spPr>
        </p:pic>
        <p:pic>
          <p:nvPicPr>
            <p:cNvPr id="26" name="図 25" descr="\begin{document}&#10;\begin{align*}&#10;S_Q (k; {\bm v}_Q) = \frac{i}{v_Q^\mu k_\mu + i \varepsilon} {\mathcal Q}_+&#10;\end{align*}&#10;\end{document}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62" y="3722796"/>
              <a:ext cx="3546617" cy="786324"/>
            </a:xfrm>
            <a:prstGeom prst="rect">
              <a:avLst/>
            </a:prstGeom>
          </p:spPr>
        </p:pic>
      </p:grpSp>
      <p:sp>
        <p:nvSpPr>
          <p:cNvPr id="27" name="テキスト ボックス 26"/>
          <p:cNvSpPr txBox="1"/>
          <p:nvPr/>
        </p:nvSpPr>
        <p:spPr>
          <a:xfrm>
            <a:off x="2063552" y="4365104"/>
            <a:ext cx="5816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Nonrelativistic magnetic moment suppressed by 1/</a:t>
            </a:r>
            <a:r>
              <a:rPr lang="en-US" altLang="ja-JP" sz="2000" dirty="0" err="1"/>
              <a:t>m</a:t>
            </a:r>
            <a:r>
              <a:rPr lang="en-US" altLang="ja-JP" sz="2000" baseline="-25000" dirty="0" err="1"/>
              <a:t>Q</a:t>
            </a:r>
            <a:endParaRPr lang="ja-JP" alt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06407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6252F-E8ED-4F94-BBAB-3B47977DB0ED}"/>
              </a:ext>
            </a:extLst>
          </p:cNvPr>
          <p:cNvSpPr txBox="1"/>
          <p:nvPr/>
        </p:nvSpPr>
        <p:spPr>
          <a:xfrm>
            <a:off x="1541675" y="2128499"/>
            <a:ext cx="412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 </a:t>
            </a:r>
            <a:r>
              <a:rPr lang="en-US" altLang="ja-JP" sz="3600" dirty="0">
                <a:sym typeface="Wingdings" panose="05000000000000000000" pitchFamily="2" charset="2"/>
              </a:rPr>
              <a:t> </a:t>
            </a:r>
            <a:r>
              <a:rPr lang="en-US" altLang="ja-JP" sz="3600" dirty="0"/>
              <a:t>Large degeneracy</a:t>
            </a:r>
            <a:endParaRPr lang="ja-JP" alt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873BCD-E9B6-61C6-EDBF-D1A3E776FDBF}"/>
              </a:ext>
            </a:extLst>
          </p:cNvPr>
          <p:cNvSpPr txBox="1"/>
          <p:nvPr/>
        </p:nvSpPr>
        <p:spPr>
          <a:xfrm>
            <a:off x="1541675" y="1054478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1. Magnetic fields</a:t>
            </a:r>
            <a:endParaRPr lang="ja-JP" altLang="en-US" sz="3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0C6F8B-9459-4054-D495-D916ADF65CF0}"/>
              </a:ext>
            </a:extLst>
          </p:cNvPr>
          <p:cNvGrpSpPr/>
          <p:nvPr/>
        </p:nvGrpSpPr>
        <p:grpSpPr>
          <a:xfrm>
            <a:off x="7037585" y="-108463"/>
            <a:ext cx="3178144" cy="1930798"/>
            <a:chOff x="853408" y="301248"/>
            <a:chExt cx="3178144" cy="19307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7083331-19E7-5F4D-6EA6-7C353A31A734}"/>
                </a:ext>
              </a:extLst>
            </p:cNvPr>
            <p:cNvGrpSpPr/>
            <p:nvPr/>
          </p:nvGrpSpPr>
          <p:grpSpPr>
            <a:xfrm>
              <a:off x="3148926" y="663788"/>
              <a:ext cx="882626" cy="1052303"/>
              <a:chOff x="1250630" y="2046116"/>
              <a:chExt cx="1976412" cy="2329334"/>
            </a:xfrm>
          </p:grpSpPr>
          <p:sp>
            <p:nvSpPr>
              <p:cNvPr id="21" name="円/楕円 46 1">
                <a:extLst>
                  <a:ext uri="{FF2B5EF4-FFF2-40B4-BE49-F238E27FC236}">
                    <a16:creationId xmlns:a16="http://schemas.microsoft.com/office/drawing/2014/main" id="{D607CBA8-447A-222B-0A1D-50763AE53685}"/>
                  </a:ext>
                </a:extLst>
              </p:cNvPr>
              <p:cNvSpPr/>
              <p:nvPr/>
            </p:nvSpPr>
            <p:spPr>
              <a:xfrm>
                <a:off x="1250630" y="2046116"/>
                <a:ext cx="1976412" cy="1527502"/>
              </a:xfrm>
              <a:prstGeom prst="ellipse">
                <a:avLst/>
              </a:prstGeom>
              <a:solidFill>
                <a:srgbClr val="00B0F0"/>
              </a:solidFill>
              <a:effectLst>
                <a:outerShdw blurRad="381000" dist="114300" dir="1800000" sx="68000" sy="68000" rotWithShape="0">
                  <a:srgbClr val="000000">
                    <a:alpha val="50000"/>
                  </a:srgbClr>
                </a:outerShdw>
              </a:effectLst>
              <a:scene3d>
                <a:camera prst="isometricOffAxis2Top"/>
                <a:lightRig rig="threePt" dir="t"/>
              </a:scene3d>
              <a:sp3d extrusionH="57150" prstMaterial="softEdge">
                <a:bevelT w="635000" h="635000"/>
                <a:bevelB w="635000" h="6350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350" dirty="0"/>
                  <a:t>Z</a:t>
                </a:r>
                <a:endParaRPr lang="ja-JP" altLang="en-US" sz="135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18418DE-98E4-6E39-8493-3A0FFD2DA0BC}"/>
                  </a:ext>
                </a:extLst>
              </p:cNvPr>
              <p:cNvSpPr txBox="1"/>
              <p:nvPr/>
            </p:nvSpPr>
            <p:spPr>
              <a:xfrm>
                <a:off x="1656573" y="3557912"/>
                <a:ext cx="758104" cy="817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solidFill>
                      <a:schemeClr val="bg1"/>
                    </a:solidFill>
                  </a:rPr>
                  <a:t>Z</a:t>
                </a:r>
                <a:endParaRPr lang="ja-JP" altLang="en-US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3E84E2-C445-AEF0-8E6D-F85060FCF5A9}"/>
                </a:ext>
              </a:extLst>
            </p:cNvPr>
            <p:cNvSpPr/>
            <p:nvPr/>
          </p:nvSpPr>
          <p:spPr bwMode="auto">
            <a:xfrm>
              <a:off x="1885936" y="1155810"/>
              <a:ext cx="760776" cy="88116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CCFF66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7" name="右矢印 11">
              <a:extLst>
                <a:ext uri="{FF2B5EF4-FFF2-40B4-BE49-F238E27FC236}">
                  <a16:creationId xmlns:a16="http://schemas.microsoft.com/office/drawing/2014/main" id="{9E146021-45B9-A94E-F8D8-CFA018F3AC62}"/>
                </a:ext>
              </a:extLst>
            </p:cNvPr>
            <p:cNvSpPr/>
            <p:nvPr/>
          </p:nvSpPr>
          <p:spPr bwMode="auto">
            <a:xfrm>
              <a:off x="1315996" y="1399084"/>
              <a:ext cx="929647" cy="187027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isometricTopUp">
                <a:rot lat="19054185" lon="18830481" rev="3055987"/>
              </a:camera>
              <a:lightRig rig="threePt" dir="t"/>
            </a:scene3d>
            <a:sp3d extrusionH="57150" prstMaterial="matte">
              <a:extrusionClr>
                <a:schemeClr val="accent4">
                  <a:lumMod val="20000"/>
                  <a:lumOff val="80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 dirty="0">
                <a:solidFill>
                  <a:srgbClr val="00B050"/>
                </a:solidFill>
              </a:endParaRPr>
            </a:p>
          </p:txBody>
        </p:sp>
        <p:sp>
          <p:nvSpPr>
            <p:cNvPr id="8" name="右矢印 12">
              <a:extLst>
                <a:ext uri="{FF2B5EF4-FFF2-40B4-BE49-F238E27FC236}">
                  <a16:creationId xmlns:a16="http://schemas.microsoft.com/office/drawing/2014/main" id="{C343EE7B-4BBC-9670-8583-B64F245B1A6A}"/>
                </a:ext>
              </a:extLst>
            </p:cNvPr>
            <p:cNvSpPr/>
            <p:nvPr/>
          </p:nvSpPr>
          <p:spPr bwMode="auto">
            <a:xfrm flipH="1" flipV="1">
              <a:off x="2428429" y="1428196"/>
              <a:ext cx="929246" cy="250832"/>
            </a:xfrm>
            <a:prstGeom prst="rightArrow">
              <a:avLst/>
            </a:prstGeom>
            <a:solidFill>
              <a:srgbClr val="00B0F0"/>
            </a:solidFill>
            <a:ln cmpd="sng">
              <a:solidFill>
                <a:schemeClr val="bg1"/>
              </a:solidFill>
            </a:ln>
            <a:scene3d>
              <a:camera prst="isometricTopUp">
                <a:rot lat="19054185" lon="18830481" rev="3055987"/>
              </a:camera>
              <a:lightRig rig="threePt" dir="t"/>
            </a:scene3d>
            <a:sp3d extrusionH="57150" prstMaterial="matte">
              <a:extrusionClr>
                <a:schemeClr val="accent4">
                  <a:lumMod val="20000"/>
                  <a:lumOff val="80000"/>
                </a:schemeClr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 dirty="0">
                <a:solidFill>
                  <a:srgbClr val="00B050"/>
                </a:solidFill>
              </a:endParaRPr>
            </a:p>
          </p:txBody>
        </p:sp>
        <p:grpSp>
          <p:nvGrpSpPr>
            <p:cNvPr id="9" name="グループ化 13">
              <a:extLst>
                <a:ext uri="{FF2B5EF4-FFF2-40B4-BE49-F238E27FC236}">
                  <a16:creationId xmlns:a16="http://schemas.microsoft.com/office/drawing/2014/main" id="{ED85E222-15A2-4A13-965E-0A5B9D627659}"/>
                </a:ext>
              </a:extLst>
            </p:cNvPr>
            <p:cNvGrpSpPr/>
            <p:nvPr/>
          </p:nvGrpSpPr>
          <p:grpSpPr>
            <a:xfrm>
              <a:off x="1285095" y="664559"/>
              <a:ext cx="1489301" cy="1386074"/>
              <a:chOff x="2889035" y="1375408"/>
              <a:chExt cx="2364950" cy="2629656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18" name="円弧 19">
                <a:extLst>
                  <a:ext uri="{FF2B5EF4-FFF2-40B4-BE49-F238E27FC236}">
                    <a16:creationId xmlns:a16="http://schemas.microsoft.com/office/drawing/2014/main" id="{6388C3FA-7A13-72FE-05B5-6A75C4B92150}"/>
                  </a:ext>
                </a:extLst>
              </p:cNvPr>
              <p:cNvSpPr/>
              <p:nvPr/>
            </p:nvSpPr>
            <p:spPr>
              <a:xfrm flipH="1">
                <a:off x="2889035" y="1375408"/>
                <a:ext cx="2364950" cy="2629656"/>
              </a:xfrm>
              <a:prstGeom prst="arc">
                <a:avLst>
                  <a:gd name="adj1" fmla="val 11875548"/>
                  <a:gd name="adj2" fmla="val 1750579"/>
                </a:avLst>
              </a:prstGeom>
              <a:ln w="66675" cap="rnd" cmpd="sng">
                <a:solidFill>
                  <a:srgbClr val="00B050"/>
                </a:solidFill>
                <a:headEnd type="triangle" w="med" len="med"/>
                <a:tailEnd type="none" w="med" len="med"/>
              </a:ln>
              <a:scene3d>
                <a:camera prst="isometricRightUp">
                  <a:rot lat="19786994" lon="17567926" rev="21062887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9" name="円弧 20">
                <a:extLst>
                  <a:ext uri="{FF2B5EF4-FFF2-40B4-BE49-F238E27FC236}">
                    <a16:creationId xmlns:a16="http://schemas.microsoft.com/office/drawing/2014/main" id="{A7131380-CDD5-6150-B63D-019B062D74EA}"/>
                  </a:ext>
                </a:extLst>
              </p:cNvPr>
              <p:cNvSpPr/>
              <p:nvPr/>
            </p:nvSpPr>
            <p:spPr>
              <a:xfrm flipH="1">
                <a:off x="3413959" y="1502894"/>
                <a:ext cx="1204146" cy="2294255"/>
              </a:xfrm>
              <a:prstGeom prst="arc">
                <a:avLst>
                  <a:gd name="adj1" fmla="val 11243535"/>
                  <a:gd name="adj2" fmla="val 1268660"/>
                </a:avLst>
              </a:prstGeom>
              <a:ln w="66675" cap="rnd" cmpd="sng">
                <a:solidFill>
                  <a:srgbClr val="00B050"/>
                </a:solidFill>
                <a:headEnd type="triangle" w="med" len="med"/>
                <a:tailEnd type="none" w="med" len="med"/>
              </a:ln>
              <a:scene3d>
                <a:camera prst="isometricRightUp">
                  <a:rot lat="20082133" lon="17848202" rev="21545114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20" name="円弧 21">
                <a:extLst>
                  <a:ext uri="{FF2B5EF4-FFF2-40B4-BE49-F238E27FC236}">
                    <a16:creationId xmlns:a16="http://schemas.microsoft.com/office/drawing/2014/main" id="{5F86FEF9-E02E-401E-DB52-DC92A65CEF9D}"/>
                  </a:ext>
                </a:extLst>
              </p:cNvPr>
              <p:cNvSpPr/>
              <p:nvPr/>
            </p:nvSpPr>
            <p:spPr>
              <a:xfrm flipH="1">
                <a:off x="3651382" y="1668760"/>
                <a:ext cx="660430" cy="1978851"/>
              </a:xfrm>
              <a:prstGeom prst="arc">
                <a:avLst>
                  <a:gd name="adj1" fmla="val 11867436"/>
                  <a:gd name="adj2" fmla="val 1456315"/>
                </a:avLst>
              </a:prstGeom>
              <a:ln w="66675" cap="rnd" cmpd="sng">
                <a:solidFill>
                  <a:srgbClr val="00B050"/>
                </a:solidFill>
                <a:headEnd type="triangle" w="med" len="med"/>
                <a:tailEnd type="none" w="med" len="med"/>
              </a:ln>
              <a:scene3d>
                <a:camera prst="isometricRightUp">
                  <a:rot lat="19782168" lon="17853733" rev="21542532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grpSp>
          <p:nvGrpSpPr>
            <p:cNvPr id="10" name="グループ化 14">
              <a:extLst>
                <a:ext uri="{FF2B5EF4-FFF2-40B4-BE49-F238E27FC236}">
                  <a16:creationId xmlns:a16="http://schemas.microsoft.com/office/drawing/2014/main" id="{492B82A3-75A8-17EA-6155-BD5631077B80}"/>
                </a:ext>
              </a:extLst>
            </p:cNvPr>
            <p:cNvGrpSpPr/>
            <p:nvPr/>
          </p:nvGrpSpPr>
          <p:grpSpPr>
            <a:xfrm>
              <a:off x="2291257" y="1063898"/>
              <a:ext cx="786093" cy="1168148"/>
              <a:chOff x="4514565" y="2078563"/>
              <a:chExt cx="1514369" cy="2232248"/>
            </a:xfrm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grpSpPr>
          <p:sp>
            <p:nvSpPr>
              <p:cNvPr id="15" name="円弧 16">
                <a:extLst>
                  <a:ext uri="{FF2B5EF4-FFF2-40B4-BE49-F238E27FC236}">
                    <a16:creationId xmlns:a16="http://schemas.microsoft.com/office/drawing/2014/main" id="{844C0F4F-6328-B2CA-6206-AC12B32706C8}"/>
                  </a:ext>
                </a:extLst>
              </p:cNvPr>
              <p:cNvSpPr/>
              <p:nvPr/>
            </p:nvSpPr>
            <p:spPr>
              <a:xfrm>
                <a:off x="4514565" y="2078563"/>
                <a:ext cx="1514369" cy="2232248"/>
              </a:xfrm>
              <a:prstGeom prst="arc">
                <a:avLst>
                  <a:gd name="adj1" fmla="val 11959789"/>
                  <a:gd name="adj2" fmla="val 8776466"/>
                </a:avLst>
              </a:prstGeom>
              <a:ln w="66675" cap="rnd" cmpd="sng">
                <a:solidFill>
                  <a:srgbClr val="00B050">
                    <a:alpha val="87000"/>
                  </a:srgbClr>
                </a:solidFill>
                <a:headEnd type="triangle" w="med" len="med"/>
                <a:tailEnd type="none" w="med" len="med"/>
              </a:ln>
              <a:scene3d>
                <a:camera prst="isometricLeftDown">
                  <a:rot lat="198" lon="2972752" rev="324973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6" name="円弧 17">
                <a:extLst>
                  <a:ext uri="{FF2B5EF4-FFF2-40B4-BE49-F238E27FC236}">
                    <a16:creationId xmlns:a16="http://schemas.microsoft.com/office/drawing/2014/main" id="{A6483490-E86E-C988-2DB2-09AE1067073B}"/>
                  </a:ext>
                </a:extLst>
              </p:cNvPr>
              <p:cNvSpPr/>
              <p:nvPr/>
            </p:nvSpPr>
            <p:spPr>
              <a:xfrm>
                <a:off x="4713512" y="2324491"/>
                <a:ext cx="1137333" cy="1842304"/>
              </a:xfrm>
              <a:prstGeom prst="arc">
                <a:avLst>
                  <a:gd name="adj1" fmla="val 11955876"/>
                  <a:gd name="adj2" fmla="val 8640163"/>
                </a:avLst>
              </a:prstGeom>
              <a:ln w="66675" cap="rnd" cmpd="sng">
                <a:solidFill>
                  <a:srgbClr val="00B050">
                    <a:alpha val="87000"/>
                  </a:srgbClr>
                </a:solidFill>
                <a:headEnd type="triangle" w="med" len="med"/>
                <a:tailEnd type="none" w="med" len="med"/>
              </a:ln>
              <a:scene3d>
                <a:camera prst="isometricLeftDown">
                  <a:rot lat="198" lon="2972752" rev="324973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  <p:sp>
            <p:nvSpPr>
              <p:cNvPr id="17" name="円弧 18">
                <a:extLst>
                  <a:ext uri="{FF2B5EF4-FFF2-40B4-BE49-F238E27FC236}">
                    <a16:creationId xmlns:a16="http://schemas.microsoft.com/office/drawing/2014/main" id="{9422F07F-E99E-9D25-DA28-FD893BC224B4}"/>
                  </a:ext>
                </a:extLst>
              </p:cNvPr>
              <p:cNvSpPr/>
              <p:nvPr/>
            </p:nvSpPr>
            <p:spPr>
              <a:xfrm>
                <a:off x="4865911" y="2582619"/>
                <a:ext cx="833111" cy="1349511"/>
              </a:xfrm>
              <a:prstGeom prst="arc">
                <a:avLst>
                  <a:gd name="adj1" fmla="val 12286575"/>
                  <a:gd name="adj2" fmla="val 8316086"/>
                </a:avLst>
              </a:prstGeom>
              <a:ln w="66675" cap="rnd" cmpd="sng">
                <a:solidFill>
                  <a:srgbClr val="00B050">
                    <a:alpha val="87000"/>
                  </a:srgbClr>
                </a:solidFill>
                <a:headEnd type="triangle" w="med" len="med"/>
                <a:tailEnd type="none" w="med" len="med"/>
              </a:ln>
              <a:scene3d>
                <a:camera prst="isometricLeftDown">
                  <a:rot lat="198" lon="2972752" rev="324973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sp>
          <p:nvSpPr>
            <p:cNvPr id="11" name="テキスト ボックス 15">
              <a:extLst>
                <a:ext uri="{FF2B5EF4-FFF2-40B4-BE49-F238E27FC236}">
                  <a16:creationId xmlns:a16="http://schemas.microsoft.com/office/drawing/2014/main" id="{282B9D95-343B-904A-679A-4E6AD34E1B01}"/>
                </a:ext>
              </a:extLst>
            </p:cNvPr>
            <p:cNvSpPr txBox="1"/>
            <p:nvPr/>
          </p:nvSpPr>
          <p:spPr>
            <a:xfrm>
              <a:off x="2306906" y="301248"/>
              <a:ext cx="530915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50" b="1" dirty="0">
                  <a:solidFill>
                    <a:srgbClr val="00B050"/>
                  </a:solidFill>
                </a:rPr>
                <a:t>B</a:t>
              </a:r>
              <a:endParaRPr lang="ja-JP" altLang="en-US" sz="4050" b="1" dirty="0">
                <a:solidFill>
                  <a:srgbClr val="00B05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DB4B707-EA08-306E-C46E-2A3A4876FDDF}"/>
                </a:ext>
              </a:extLst>
            </p:cNvPr>
            <p:cNvGrpSpPr/>
            <p:nvPr/>
          </p:nvGrpSpPr>
          <p:grpSpPr>
            <a:xfrm>
              <a:off x="853408" y="917617"/>
              <a:ext cx="882626" cy="1052303"/>
              <a:chOff x="1250630" y="2046116"/>
              <a:chExt cx="1976412" cy="2329334"/>
            </a:xfrm>
          </p:grpSpPr>
          <p:sp>
            <p:nvSpPr>
              <p:cNvPr id="13" name="円/楕円 46 2">
                <a:extLst>
                  <a:ext uri="{FF2B5EF4-FFF2-40B4-BE49-F238E27FC236}">
                    <a16:creationId xmlns:a16="http://schemas.microsoft.com/office/drawing/2014/main" id="{3C7B7B2B-DB4D-F3D9-0C88-098C79224666}"/>
                  </a:ext>
                </a:extLst>
              </p:cNvPr>
              <p:cNvSpPr/>
              <p:nvPr/>
            </p:nvSpPr>
            <p:spPr>
              <a:xfrm>
                <a:off x="1250630" y="2046116"/>
                <a:ext cx="1976412" cy="1527502"/>
              </a:xfrm>
              <a:prstGeom prst="ellipse">
                <a:avLst/>
              </a:prstGeom>
              <a:solidFill>
                <a:srgbClr val="00B0F0"/>
              </a:solidFill>
              <a:effectLst>
                <a:outerShdw blurRad="381000" dist="114300" dir="1800000" sx="68000" sy="68000" rotWithShape="0">
                  <a:srgbClr val="000000">
                    <a:alpha val="50000"/>
                  </a:srgbClr>
                </a:outerShdw>
              </a:effectLst>
              <a:scene3d>
                <a:camera prst="isometricOffAxis2Top"/>
                <a:lightRig rig="threePt" dir="t"/>
              </a:scene3d>
              <a:sp3d extrusionH="57150" prstMaterial="softEdge">
                <a:bevelT w="635000" h="635000"/>
                <a:bevelB w="635000" h="635000"/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350" dirty="0"/>
                  <a:t>Z</a:t>
                </a:r>
                <a:endParaRPr lang="ja-JP" altLang="en-US" sz="135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3C481B-7772-28FC-983F-DCA1EDC521FB}"/>
                  </a:ext>
                </a:extLst>
              </p:cNvPr>
              <p:cNvSpPr txBox="1"/>
              <p:nvPr/>
            </p:nvSpPr>
            <p:spPr>
              <a:xfrm>
                <a:off x="1656573" y="3557912"/>
                <a:ext cx="758104" cy="8175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>
                    <a:solidFill>
                      <a:schemeClr val="bg1"/>
                    </a:solidFill>
                  </a:rPr>
                  <a:t>Z</a:t>
                </a:r>
                <a:endParaRPr lang="ja-JP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7CE-317D-893E-85BA-C1B63AB86B58}"/>
              </a:ext>
            </a:extLst>
          </p:cNvPr>
          <p:cNvSpPr txBox="1"/>
          <p:nvPr/>
        </p:nvSpPr>
        <p:spPr>
          <a:xfrm>
            <a:off x="7070469" y="2223544"/>
            <a:ext cx="5193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/>
              <a:t>RHIC, LHC; FAIR, NICA, J-PARC,</a:t>
            </a:r>
            <a:r>
              <a:rPr lang="ja-JP" altLang="en-US" sz="2000" dirty="0"/>
              <a:t> </a:t>
            </a:r>
            <a:r>
              <a:rPr lang="en-US" altLang="ja-JP" sz="2000" dirty="0"/>
              <a:t>HIAF</a:t>
            </a:r>
            <a:endParaRPr lang="ja-JP" altLang="en-US" sz="2000" dirty="0"/>
          </a:p>
          <a:p>
            <a:r>
              <a:rPr lang="en-US" altLang="ja-JP" sz="2000" dirty="0"/>
              <a:t>Neutron stars, Lattice QCD simulations</a:t>
            </a:r>
            <a:endParaRPr lang="ja-JP" alt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5EE402-5B09-1F21-39CA-8952E346B7E1}"/>
              </a:ext>
            </a:extLst>
          </p:cNvPr>
          <p:cNvSpPr txBox="1"/>
          <p:nvPr/>
        </p:nvSpPr>
        <p:spPr>
          <a:xfrm>
            <a:off x="1541676" y="6095037"/>
            <a:ext cx="8968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2. Heavy-quark impurities </a:t>
            </a:r>
            <a:r>
              <a:rPr lang="en-US" altLang="ja-JP" sz="3600" dirty="0">
                <a:sym typeface="Wingdings" panose="05000000000000000000" pitchFamily="2" charset="2"/>
              </a:rPr>
              <a:t> </a:t>
            </a:r>
            <a:r>
              <a:rPr lang="en-US" altLang="ja-JP" sz="3600" dirty="0">
                <a:solidFill>
                  <a:srgbClr val="FF0000"/>
                </a:solidFill>
                <a:sym typeface="Wingdings" panose="05000000000000000000" pitchFamily="2" charset="2"/>
              </a:rPr>
              <a:t>The Kondo effect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A78311A2-7C44-0B9A-E2EC-B6D138FAE3AD}"/>
              </a:ext>
            </a:extLst>
          </p:cNvPr>
          <p:cNvSpPr/>
          <p:nvPr/>
        </p:nvSpPr>
        <p:spPr>
          <a:xfrm rot="5400000">
            <a:off x="6729483" y="5082433"/>
            <a:ext cx="1224136" cy="703925"/>
          </a:xfrm>
          <a:prstGeom prst="leftRightArrow">
            <a:avLst/>
          </a:prstGeom>
          <a:solidFill>
            <a:srgbClr val="FF8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D1BE5-4387-1E42-2996-5EFDD13561ED}"/>
              </a:ext>
            </a:extLst>
          </p:cNvPr>
          <p:cNvSpPr txBox="1"/>
          <p:nvPr/>
        </p:nvSpPr>
        <p:spPr>
          <a:xfrm>
            <a:off x="7815038" y="5287915"/>
            <a:ext cx="1483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Competition</a:t>
            </a:r>
            <a:endParaRPr lang="ja-JP" alt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AA536D-18C0-7E95-1ECE-7A71E3D70AF0}"/>
              </a:ext>
            </a:extLst>
          </p:cNvPr>
          <p:cNvSpPr txBox="1"/>
          <p:nvPr/>
        </p:nvSpPr>
        <p:spPr>
          <a:xfrm>
            <a:off x="13020600" y="3939733"/>
            <a:ext cx="1941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at weak coupling</a:t>
            </a:r>
            <a:endParaRPr lang="ja-JP" altLang="en-US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7A0A7C-DF09-80D2-CE4D-03C891C934F8}"/>
              </a:ext>
            </a:extLst>
          </p:cNvPr>
          <p:cNvSpPr txBox="1"/>
          <p:nvPr/>
        </p:nvSpPr>
        <p:spPr>
          <a:xfrm>
            <a:off x="1613684" y="110737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rgbClr val="FF0000"/>
                </a:solidFill>
              </a:rPr>
              <a:t>Key ingredients</a:t>
            </a:r>
            <a:endParaRPr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5E31EB-60BA-2D79-5A58-A6D4BD441BE8}"/>
              </a:ext>
            </a:extLst>
          </p:cNvPr>
          <p:cNvSpPr txBox="1"/>
          <p:nvPr/>
        </p:nvSpPr>
        <p:spPr>
          <a:xfrm>
            <a:off x="12804576" y="2635171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- Vanishing critical coupling strength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410CAC-3F36-FE7F-8A06-ED555DB01364}"/>
              </a:ext>
            </a:extLst>
          </p:cNvPr>
          <p:cNvGrpSpPr/>
          <p:nvPr/>
        </p:nvGrpSpPr>
        <p:grpSpPr>
          <a:xfrm>
            <a:off x="1541675" y="3212975"/>
            <a:ext cx="9636353" cy="1480975"/>
            <a:chOff x="2278613" y="2788090"/>
            <a:chExt cx="8899415" cy="148097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EE80E7-45A5-0186-7167-675CF312E0D2}"/>
                </a:ext>
              </a:extLst>
            </p:cNvPr>
            <p:cNvSpPr/>
            <p:nvPr/>
          </p:nvSpPr>
          <p:spPr>
            <a:xfrm>
              <a:off x="2278613" y="2788090"/>
              <a:ext cx="8281883" cy="148097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1" name="Arrow: Left-Right 30">
              <a:extLst>
                <a:ext uri="{FF2B5EF4-FFF2-40B4-BE49-F238E27FC236}">
                  <a16:creationId xmlns:a16="http://schemas.microsoft.com/office/drawing/2014/main" id="{6F4B3E4D-D93A-5448-51D0-3CE3B8BC782B}"/>
                </a:ext>
              </a:extLst>
            </p:cNvPr>
            <p:cNvSpPr/>
            <p:nvPr/>
          </p:nvSpPr>
          <p:spPr>
            <a:xfrm>
              <a:off x="5758956" y="3144067"/>
              <a:ext cx="1457205" cy="703925"/>
            </a:xfrm>
            <a:prstGeom prst="left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350" dirty="0"/>
                <a:t>Analogy</a:t>
              </a:r>
              <a:endParaRPr lang="ja-JP" altLang="en-US" sz="13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2C0E015-9B3F-B8AC-E05F-8DAED27EF298}"/>
                </a:ext>
              </a:extLst>
            </p:cNvPr>
            <p:cNvSpPr txBox="1"/>
            <p:nvPr/>
          </p:nvSpPr>
          <p:spPr>
            <a:xfrm>
              <a:off x="2412780" y="2912210"/>
              <a:ext cx="36418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Strong B</a:t>
              </a:r>
            </a:p>
            <a:p>
              <a:r>
                <a:rPr lang="en-US" altLang="ja-JP" sz="2400" dirty="0"/>
                <a:t>- Landau degeneracy</a:t>
              </a:r>
            </a:p>
            <a:p>
              <a:r>
                <a:rPr lang="en-US" altLang="ja-JP" sz="2400" dirty="0"/>
                <a:t>- Chiral symmetry breaking </a:t>
              </a:r>
              <a:endParaRPr lang="ja-JP" altLang="en-US" sz="2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1F58FE-303F-C4B2-F295-B2ECB0EEC3BA}"/>
                </a:ext>
              </a:extLst>
            </p:cNvPr>
            <p:cNvSpPr txBox="1"/>
            <p:nvPr/>
          </p:nvSpPr>
          <p:spPr>
            <a:xfrm>
              <a:off x="7536160" y="2875854"/>
              <a:ext cx="36418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High density</a:t>
              </a:r>
            </a:p>
            <a:p>
              <a:r>
                <a:rPr lang="en-US" altLang="ja-JP" sz="2400" dirty="0"/>
                <a:t>- Fermi degeneracy</a:t>
              </a:r>
            </a:p>
            <a:p>
              <a:r>
                <a:rPr lang="en-US" altLang="ja-JP" sz="2400" dirty="0"/>
                <a:t>- Superconductivity</a:t>
              </a:r>
              <a:endParaRPr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5933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18500-8595-F199-0EB6-0DAACBECF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29BA1F-99C6-1207-4DEC-1D88A62CDB46}"/>
              </a:ext>
            </a:extLst>
          </p:cNvPr>
          <p:cNvSpPr txBox="1"/>
          <p:nvPr/>
        </p:nvSpPr>
        <p:spPr>
          <a:xfrm flipH="1">
            <a:off x="2315580" y="1916832"/>
            <a:ext cx="8172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i="1" dirty="0"/>
              <a:t>Analogy btw the Fermi and Landau degeneracy</a:t>
            </a:r>
            <a:endParaRPr lang="ja-JP" alt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365672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4CD022-4860-F46B-CE08-D1B94834B363}"/>
              </a:ext>
            </a:extLst>
          </p:cNvPr>
          <p:cNvSpPr txBox="1"/>
          <p:nvPr/>
        </p:nvSpPr>
        <p:spPr>
          <a:xfrm>
            <a:off x="1742788" y="186923"/>
            <a:ext cx="7977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“</a:t>
            </a:r>
            <a:r>
              <a:rPr lang="en-US" altLang="ja-JP" sz="2800" dirty="0">
                <a:solidFill>
                  <a:srgbClr val="FF0000"/>
                </a:solidFill>
              </a:rPr>
              <a:t>Magnetic catalysis</a:t>
            </a:r>
            <a:r>
              <a:rPr lang="en-US" altLang="ja-JP" sz="2800" dirty="0"/>
              <a:t>” of the chiral symmetry breaking</a:t>
            </a:r>
            <a:endParaRPr lang="ja-JP" altLang="en-US" sz="28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107C9E-1AB0-8038-4418-53AA63E5339A}"/>
              </a:ext>
            </a:extLst>
          </p:cNvPr>
          <p:cNvSpPr txBox="1"/>
          <p:nvPr/>
        </p:nvSpPr>
        <p:spPr>
          <a:xfrm>
            <a:off x="1775520" y="1126498"/>
            <a:ext cx="7944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Chiral condensate increases </a:t>
            </a:r>
          </a:p>
          <a:p>
            <a:r>
              <a:rPr lang="en-US" altLang="ja-JP" sz="2400" dirty="0"/>
              <a:t>in strong (chromo) magnetic fields. </a:t>
            </a:r>
          </a:p>
          <a:p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ja-JP" altLang="en-US" sz="2400" dirty="0"/>
              <a:t> </a:t>
            </a:r>
            <a:r>
              <a:rPr lang="en-US" altLang="ja-JP" sz="2400" dirty="0"/>
              <a:t>Moreover, “the chiral symmetry is broken with an infinitesimal attractive interaction, i.e., even in QED.” </a:t>
            </a:r>
            <a:endParaRPr lang="ja-JP" altLang="en-US" sz="24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EB9171C-16B6-4C33-CA28-2DF349B835C5}"/>
              </a:ext>
            </a:extLst>
          </p:cNvPr>
          <p:cNvSpPr txBox="1"/>
          <p:nvPr/>
        </p:nvSpPr>
        <p:spPr>
          <a:xfrm>
            <a:off x="7104113" y="3059668"/>
            <a:ext cx="3781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00B050"/>
                </a:solidFill>
              </a:rPr>
              <a:t>Gusynin</a:t>
            </a:r>
            <a:r>
              <a:rPr lang="en-US" altLang="ja-JP" dirty="0">
                <a:solidFill>
                  <a:srgbClr val="00B050"/>
                </a:solidFill>
              </a:rPr>
              <a:t>, </a:t>
            </a:r>
            <a:r>
              <a:rPr lang="en-US" altLang="ja-JP" dirty="0" err="1">
                <a:solidFill>
                  <a:srgbClr val="00B050"/>
                </a:solidFill>
              </a:rPr>
              <a:t>Miransky</a:t>
            </a:r>
            <a:r>
              <a:rPr lang="en-US" altLang="ja-JP" dirty="0">
                <a:solidFill>
                  <a:srgbClr val="00B050"/>
                </a:solidFill>
              </a:rPr>
              <a:t>, Shovkovy (1995)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07C12BF-FCD4-8072-5D0E-0C376633FB64}"/>
              </a:ext>
            </a:extLst>
          </p:cNvPr>
          <p:cNvSpPr txBox="1"/>
          <p:nvPr/>
        </p:nvSpPr>
        <p:spPr>
          <a:xfrm>
            <a:off x="1775520" y="4005065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Analogy with the BCS theory: </a:t>
            </a:r>
          </a:p>
          <a:p>
            <a:r>
              <a:rPr lang="en-US" altLang="ja-JP" sz="2400" dirty="0"/>
              <a:t>“Superconductivity occurs with an infinitesimal attractive interaction.”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FE4E80-4D4D-D1B1-764A-C3727C7A19E6}"/>
              </a:ext>
            </a:extLst>
          </p:cNvPr>
          <p:cNvSpPr txBox="1"/>
          <p:nvPr/>
        </p:nvSpPr>
        <p:spPr>
          <a:xfrm>
            <a:off x="6957782" y="3999242"/>
            <a:ext cx="3920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BCS (1957), Shanker, </a:t>
            </a:r>
            <a:r>
              <a:rPr lang="en-US" altLang="ja-JP" dirty="0" err="1">
                <a:solidFill>
                  <a:srgbClr val="00B050"/>
                </a:solidFill>
              </a:rPr>
              <a:t>Polchinski</a:t>
            </a:r>
            <a:r>
              <a:rPr lang="en-US" altLang="ja-JP" dirty="0">
                <a:solidFill>
                  <a:srgbClr val="00B050"/>
                </a:solidFill>
              </a:rPr>
              <a:t> (1992)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AABBF2E-7CA9-01FE-E27C-840EBCD256FB}"/>
              </a:ext>
            </a:extLst>
          </p:cNvPr>
          <p:cNvSpPr txBox="1"/>
          <p:nvPr/>
        </p:nvSpPr>
        <p:spPr>
          <a:xfrm>
            <a:off x="7176121" y="1110190"/>
            <a:ext cx="3781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00B050"/>
                </a:solidFill>
              </a:rPr>
              <a:t>Klevansky</a:t>
            </a:r>
            <a:r>
              <a:rPr lang="en-US" altLang="ja-JP" dirty="0">
                <a:solidFill>
                  <a:srgbClr val="00B050"/>
                </a:solidFill>
              </a:rPr>
              <a:t>, Lemmer (1989)</a:t>
            </a:r>
          </a:p>
          <a:p>
            <a:r>
              <a:rPr lang="en-US" altLang="ja-JP" dirty="0">
                <a:solidFill>
                  <a:srgbClr val="00B050"/>
                </a:solidFill>
              </a:rPr>
              <a:t>Tatsumi, </a:t>
            </a:r>
            <a:r>
              <a:rPr lang="en-US" altLang="ja-JP" dirty="0" err="1">
                <a:solidFill>
                  <a:srgbClr val="00B050"/>
                </a:solidFill>
              </a:rPr>
              <a:t>Suganuma</a:t>
            </a:r>
            <a:r>
              <a:rPr lang="en-US" altLang="ja-JP" dirty="0">
                <a:solidFill>
                  <a:srgbClr val="00B050"/>
                </a:solidFill>
              </a:rPr>
              <a:t> (1991)</a:t>
            </a:r>
          </a:p>
          <a:p>
            <a:r>
              <a:rPr lang="de-DE" altLang="ja-JP" dirty="0">
                <a:solidFill>
                  <a:srgbClr val="00B050"/>
                </a:solidFill>
                <a:latin typeface="CMR12"/>
              </a:rPr>
              <a:t>Schramm, Muller, Schramm (1992)</a:t>
            </a:r>
            <a:endParaRPr lang="ja-JP" altLang="en-US" dirty="0">
              <a:solidFill>
                <a:srgbClr val="00B05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0920FC-EDC7-A3C4-14D9-464D3D48C5CC}"/>
              </a:ext>
            </a:extLst>
          </p:cNvPr>
          <p:cNvGrpSpPr/>
          <p:nvPr/>
        </p:nvGrpSpPr>
        <p:grpSpPr>
          <a:xfrm>
            <a:off x="1847529" y="5013176"/>
            <a:ext cx="8494159" cy="1728192"/>
            <a:chOff x="251520" y="5013176"/>
            <a:chExt cx="8494159" cy="17281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6978FD-95C2-A1A4-E5C7-0D07F576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7744" y="5137132"/>
              <a:ext cx="4590801" cy="7039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E9957A-49A9-F5DF-A9DD-A9061585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321" y="6015832"/>
              <a:ext cx="8262144" cy="63743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07AC23-B785-C255-E6F8-535B538AC8C9}"/>
                </a:ext>
              </a:extLst>
            </p:cNvPr>
            <p:cNvSpPr/>
            <p:nvPr/>
          </p:nvSpPr>
          <p:spPr>
            <a:xfrm>
              <a:off x="251520" y="5013176"/>
              <a:ext cx="8494159" cy="1728192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8320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48">
            <a:extLst>
              <a:ext uri="{FF2B5EF4-FFF2-40B4-BE49-F238E27FC236}">
                <a16:creationId xmlns:a16="http://schemas.microsoft.com/office/drawing/2014/main" id="{AF88CF56-8011-040D-67C7-7A70DC28E78C}"/>
              </a:ext>
            </a:extLst>
          </p:cNvPr>
          <p:cNvSpPr txBox="1"/>
          <p:nvPr/>
        </p:nvSpPr>
        <p:spPr>
          <a:xfrm>
            <a:off x="3550747" y="60074"/>
            <a:ext cx="5017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Key physics: “Dimensional reduction” 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near the Fermi surface and in strong B</a:t>
            </a:r>
            <a:endParaRPr lang="ja-JP" altLang="en-US" sz="2400" dirty="0">
              <a:solidFill>
                <a:srgbClr val="0070C0"/>
              </a:solidFill>
            </a:endParaRPr>
          </a:p>
        </p:txBody>
      </p:sp>
      <p:grpSp>
        <p:nvGrpSpPr>
          <p:cNvPr id="10" name="グループ化 93">
            <a:extLst>
              <a:ext uri="{FF2B5EF4-FFF2-40B4-BE49-F238E27FC236}">
                <a16:creationId xmlns:a16="http://schemas.microsoft.com/office/drawing/2014/main" id="{A1497236-AEBC-494F-6F67-1CDBBE796C99}"/>
              </a:ext>
            </a:extLst>
          </p:cNvPr>
          <p:cNvGrpSpPr/>
          <p:nvPr/>
        </p:nvGrpSpPr>
        <p:grpSpPr>
          <a:xfrm>
            <a:off x="2739894" y="1167413"/>
            <a:ext cx="1742964" cy="1913843"/>
            <a:chOff x="-36512" y="1991027"/>
            <a:chExt cx="3672408" cy="4032448"/>
          </a:xfrm>
        </p:grpSpPr>
        <p:sp>
          <p:nvSpPr>
            <p:cNvPr id="11" name="円/楕円 94">
              <a:extLst>
                <a:ext uri="{FF2B5EF4-FFF2-40B4-BE49-F238E27FC236}">
                  <a16:creationId xmlns:a16="http://schemas.microsoft.com/office/drawing/2014/main" id="{9ECD3803-843A-3DBD-4EB4-DCDFE1D79DC3}"/>
                </a:ext>
              </a:extLst>
            </p:cNvPr>
            <p:cNvSpPr/>
            <p:nvPr/>
          </p:nvSpPr>
          <p:spPr>
            <a:xfrm>
              <a:off x="-36512" y="2351067"/>
              <a:ext cx="3672408" cy="3672408"/>
            </a:xfrm>
            <a:prstGeom prst="ellipse">
              <a:avLst/>
            </a:prstGeom>
            <a:gradFill flip="none" rotWithShape="1">
              <a:gsLst>
                <a:gs pos="9000">
                  <a:srgbClr val="FF5353"/>
                </a:gs>
                <a:gs pos="73000">
                  <a:schemeClr val="accent2">
                    <a:shade val="100000"/>
                    <a:satMod val="115000"/>
                    <a:lumMod val="0"/>
                    <a:lumOff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500" dirty="0"/>
                <a:t>Fermi surface</a:t>
              </a:r>
              <a:endParaRPr lang="ja-JP" altLang="en-US" sz="1500" dirty="0"/>
            </a:p>
          </p:txBody>
        </p:sp>
        <p:sp>
          <p:nvSpPr>
            <p:cNvPr id="12" name="正方形/長方形 95">
              <a:extLst>
                <a:ext uri="{FF2B5EF4-FFF2-40B4-BE49-F238E27FC236}">
                  <a16:creationId xmlns:a16="http://schemas.microsoft.com/office/drawing/2014/main" id="{316A0BD0-0749-1786-CC91-49989F8E4735}"/>
                </a:ext>
              </a:extLst>
            </p:cNvPr>
            <p:cNvSpPr/>
            <p:nvPr/>
          </p:nvSpPr>
          <p:spPr>
            <a:xfrm>
              <a:off x="2195736" y="1991027"/>
              <a:ext cx="1296144" cy="1471848"/>
            </a:xfrm>
            <a:prstGeom prst="rect">
              <a:avLst/>
            </a:prstGeom>
            <a:solidFill>
              <a:srgbClr val="5BD54B">
                <a:alpha val="49020"/>
              </a:srgbClr>
            </a:solidFill>
            <a:ln>
              <a:solidFill>
                <a:schemeClr val="tx1"/>
              </a:solidFill>
            </a:ln>
            <a:scene3d>
              <a:camera prst="orthographicFront">
                <a:rot lat="18124491" lon="3147612" rev="1721402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13" name="直線矢印コネクタ 96">
              <a:extLst>
                <a:ext uri="{FF2B5EF4-FFF2-40B4-BE49-F238E27FC236}">
                  <a16:creationId xmlns:a16="http://schemas.microsoft.com/office/drawing/2014/main" id="{3A8C28F6-6738-FE83-F2A9-287E2FDE8F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788" y="2124818"/>
              <a:ext cx="324035" cy="58410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97">
              <a:extLst>
                <a:ext uri="{FF2B5EF4-FFF2-40B4-BE49-F238E27FC236}">
                  <a16:creationId xmlns:a16="http://schemas.microsoft.com/office/drawing/2014/main" id="{A4260C3A-B73E-6C3C-F8AA-DF3BC5DD21C2}"/>
                </a:ext>
              </a:extLst>
            </p:cNvPr>
            <p:cNvCxnSpPr/>
            <p:nvPr/>
          </p:nvCxnSpPr>
          <p:spPr>
            <a:xfrm>
              <a:off x="2663788" y="2708920"/>
              <a:ext cx="396044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98">
              <a:extLst>
                <a:ext uri="{FF2B5EF4-FFF2-40B4-BE49-F238E27FC236}">
                  <a16:creationId xmlns:a16="http://schemas.microsoft.com/office/drawing/2014/main" id="{AAC2AEDD-56C1-C037-BED8-3AAE9E5A6274}"/>
                </a:ext>
              </a:extLst>
            </p:cNvPr>
            <p:cNvCxnSpPr/>
            <p:nvPr/>
          </p:nvCxnSpPr>
          <p:spPr>
            <a:xfrm flipV="1">
              <a:off x="2678110" y="2564904"/>
              <a:ext cx="309714" cy="1358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F60E6650-E1AE-01C4-036C-943204255F2B}"/>
              </a:ext>
            </a:extLst>
          </p:cNvPr>
          <p:cNvSpPr/>
          <p:nvPr/>
        </p:nvSpPr>
        <p:spPr>
          <a:xfrm>
            <a:off x="5240418" y="1762578"/>
            <a:ext cx="1457205" cy="703925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350" dirty="0"/>
              <a:t>Analogy</a:t>
            </a:r>
            <a:endParaRPr lang="ja-JP" alt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361D8-1D16-7C1E-52A1-CF5EA68EDB1E}"/>
              </a:ext>
            </a:extLst>
          </p:cNvPr>
          <p:cNvSpPr txBox="1"/>
          <p:nvPr/>
        </p:nvSpPr>
        <p:spPr>
          <a:xfrm>
            <a:off x="1526386" y="3401242"/>
            <a:ext cx="957179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+mj-lt"/>
              </a:rPr>
              <a:t>Degeneracy in 2 dim. out of 3 dim.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</a:rPr>
              <a:t>On the Fermi surface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j-lt"/>
              </a:rPr>
              <a:t>In the transverse plane with respect to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400" dirty="0">
              <a:latin typeface="+mj-lt"/>
            </a:endParaRPr>
          </a:p>
          <a:p>
            <a:r>
              <a:rPr lang="ja-JP" altLang="en-US" sz="2400" dirty="0">
                <a:latin typeface="+mj-lt"/>
              </a:rPr>
              <a:t>⇒ </a:t>
            </a:r>
            <a:r>
              <a:rPr lang="en-US" altLang="ja-JP" sz="2400" dirty="0">
                <a:latin typeface="+mj-lt"/>
              </a:rPr>
              <a:t>Kinematics is only determined by the residual (1+1) dim. dynamics. </a:t>
            </a:r>
            <a:endParaRPr lang="en-US" altLang="ja-JP" sz="24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D5DFD8-5A67-3EB4-E7C4-189C64A6A4EB}"/>
              </a:ext>
            </a:extLst>
          </p:cNvPr>
          <p:cNvGrpSpPr/>
          <p:nvPr/>
        </p:nvGrpSpPr>
        <p:grpSpPr>
          <a:xfrm>
            <a:off x="7096170" y="1233844"/>
            <a:ext cx="2942872" cy="1847547"/>
            <a:chOff x="575636" y="825048"/>
            <a:chExt cx="3412143" cy="2142157"/>
          </a:xfrm>
        </p:grpSpPr>
        <p:sp>
          <p:nvSpPr>
            <p:cNvPr id="19" name="上矢印 2">
              <a:extLst>
                <a:ext uri="{FF2B5EF4-FFF2-40B4-BE49-F238E27FC236}">
                  <a16:creationId xmlns:a16="http://schemas.microsoft.com/office/drawing/2014/main" id="{5E0C5A05-E3E7-CFE1-CE20-31616F79A1F2}"/>
                </a:ext>
              </a:extLst>
            </p:cNvPr>
            <p:cNvSpPr/>
            <p:nvPr/>
          </p:nvSpPr>
          <p:spPr>
            <a:xfrm>
              <a:off x="575636" y="825048"/>
              <a:ext cx="578120" cy="853453"/>
            </a:xfrm>
            <a:prstGeom prst="up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50" dirty="0"/>
                <a:t>B</a:t>
              </a:r>
              <a:endParaRPr lang="ja-JP" altLang="en-US" sz="1050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E50BAC-7D8A-CD6E-30AD-4374AB47E63F}"/>
                </a:ext>
              </a:extLst>
            </p:cNvPr>
            <p:cNvGrpSpPr/>
            <p:nvPr/>
          </p:nvGrpSpPr>
          <p:grpSpPr>
            <a:xfrm>
              <a:off x="732990" y="880459"/>
              <a:ext cx="3254789" cy="2086746"/>
              <a:chOff x="3061895" y="2397403"/>
              <a:chExt cx="5686253" cy="448808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CEDA6E2-1581-CFD2-80CE-C81B42C37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1287" y="3280300"/>
                <a:ext cx="42568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5EF9826-3118-B674-1DD4-0758777C60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90326" y="3280300"/>
                <a:ext cx="1429392" cy="292358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3B5A193-5A3B-0666-A158-3680B570D6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4542" y="3280300"/>
                <a:ext cx="1429392" cy="292358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AA07FD4-37EC-0F35-C6E1-2059E2190F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26111" y="3280300"/>
                <a:ext cx="1429392" cy="292358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D3B2FAE-160A-07E0-20B4-DD74623F0A82}"/>
                  </a:ext>
                </a:extLst>
              </p:cNvPr>
              <p:cNvGrpSpPr/>
              <p:nvPr/>
            </p:nvGrpSpPr>
            <p:grpSpPr>
              <a:xfrm>
                <a:off x="4654651" y="2397403"/>
                <a:ext cx="3482900" cy="2089907"/>
                <a:chOff x="2771800" y="-127393"/>
                <a:chExt cx="3958604" cy="2476273"/>
              </a:xfrm>
            </p:grpSpPr>
            <p:sp>
              <p:nvSpPr>
                <p:cNvPr id="99" name="円柱 123 1">
                  <a:extLst>
                    <a:ext uri="{FF2B5EF4-FFF2-40B4-BE49-F238E27FC236}">
                      <a16:creationId xmlns:a16="http://schemas.microsoft.com/office/drawing/2014/main" id="{60FA6868-3E6E-06A8-7EF0-6C205ED1EB9B}"/>
                    </a:ext>
                  </a:extLst>
                </p:cNvPr>
                <p:cNvSpPr/>
                <p:nvPr/>
              </p:nvSpPr>
              <p:spPr>
                <a:xfrm>
                  <a:off x="4035791" y="-127393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100" name="円柱 130 1">
                  <a:extLst>
                    <a:ext uri="{FF2B5EF4-FFF2-40B4-BE49-F238E27FC236}">
                      <a16:creationId xmlns:a16="http://schemas.microsoft.com/office/drawing/2014/main" id="{5F0AA704-0635-C3CF-8C58-8F6605CDE443}"/>
                    </a:ext>
                  </a:extLst>
                </p:cNvPr>
                <p:cNvSpPr/>
                <p:nvPr/>
              </p:nvSpPr>
              <p:spPr>
                <a:xfrm>
                  <a:off x="6563774" y="-127393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101" name="円柱 140 1">
                  <a:extLst>
                    <a:ext uri="{FF2B5EF4-FFF2-40B4-BE49-F238E27FC236}">
                      <a16:creationId xmlns:a16="http://schemas.microsoft.com/office/drawing/2014/main" id="{D973D40C-89E2-F5A4-104C-46EE0F1FE02E}"/>
                    </a:ext>
                  </a:extLst>
                </p:cNvPr>
                <p:cNvSpPr/>
                <p:nvPr/>
              </p:nvSpPr>
              <p:spPr>
                <a:xfrm>
                  <a:off x="5299782" y="-127393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102" name="円柱 141 1">
                  <a:extLst>
                    <a:ext uri="{FF2B5EF4-FFF2-40B4-BE49-F238E27FC236}">
                      <a16:creationId xmlns:a16="http://schemas.microsoft.com/office/drawing/2014/main" id="{0F9E47B3-1AB6-81CE-AA81-3543E63E8BD7}"/>
                    </a:ext>
                  </a:extLst>
                </p:cNvPr>
                <p:cNvSpPr/>
                <p:nvPr/>
              </p:nvSpPr>
              <p:spPr>
                <a:xfrm>
                  <a:off x="2771800" y="-127393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A41760B-C72F-4ABA-404E-7943E98580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39016" y="3941756"/>
                <a:ext cx="4235287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54F1639-B840-6B96-4560-050AD8DD3AF0}"/>
                  </a:ext>
                </a:extLst>
              </p:cNvPr>
              <p:cNvGrpSpPr/>
              <p:nvPr/>
            </p:nvGrpSpPr>
            <p:grpSpPr>
              <a:xfrm>
                <a:off x="4204129" y="3103044"/>
                <a:ext cx="3482900" cy="2089907"/>
                <a:chOff x="2483768" y="908720"/>
                <a:chExt cx="3958604" cy="2476273"/>
              </a:xfrm>
            </p:grpSpPr>
            <p:sp>
              <p:nvSpPr>
                <p:cNvPr id="95" name="円柱 123 2">
                  <a:extLst>
                    <a:ext uri="{FF2B5EF4-FFF2-40B4-BE49-F238E27FC236}">
                      <a16:creationId xmlns:a16="http://schemas.microsoft.com/office/drawing/2014/main" id="{ADF47D03-0B4C-6787-7F42-63D79EC119C2}"/>
                    </a:ext>
                  </a:extLst>
                </p:cNvPr>
                <p:cNvSpPr/>
                <p:nvPr/>
              </p:nvSpPr>
              <p:spPr>
                <a:xfrm>
                  <a:off x="3747759" y="908720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6" name="円柱 130 2">
                  <a:extLst>
                    <a:ext uri="{FF2B5EF4-FFF2-40B4-BE49-F238E27FC236}">
                      <a16:creationId xmlns:a16="http://schemas.microsoft.com/office/drawing/2014/main" id="{AA7DF394-3E6D-76F8-49A7-D6EC32F37882}"/>
                    </a:ext>
                  </a:extLst>
                </p:cNvPr>
                <p:cNvSpPr/>
                <p:nvPr/>
              </p:nvSpPr>
              <p:spPr>
                <a:xfrm>
                  <a:off x="6275742" y="908720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7" name="円柱 140 2">
                  <a:extLst>
                    <a:ext uri="{FF2B5EF4-FFF2-40B4-BE49-F238E27FC236}">
                      <a16:creationId xmlns:a16="http://schemas.microsoft.com/office/drawing/2014/main" id="{5EC1AE98-194A-C26C-AF46-794C24818A4F}"/>
                    </a:ext>
                  </a:extLst>
                </p:cNvPr>
                <p:cNvSpPr/>
                <p:nvPr/>
              </p:nvSpPr>
              <p:spPr>
                <a:xfrm>
                  <a:off x="5011750" y="908720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8" name="円柱 141 2">
                  <a:extLst>
                    <a:ext uri="{FF2B5EF4-FFF2-40B4-BE49-F238E27FC236}">
                      <a16:creationId xmlns:a16="http://schemas.microsoft.com/office/drawing/2014/main" id="{311A276B-6F5E-A431-329A-F631FE6D3070}"/>
                    </a:ext>
                  </a:extLst>
                </p:cNvPr>
                <p:cNvSpPr/>
                <p:nvPr/>
              </p:nvSpPr>
              <p:spPr>
                <a:xfrm>
                  <a:off x="2483768" y="908720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227CAC-2B81-FB8D-0AEE-C6DE71ABD3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61895" y="3280300"/>
                <a:ext cx="1429392" cy="294578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87D10A9-15A3-2CCF-93AD-93DADB9651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57122" y="4737383"/>
                <a:ext cx="4217390" cy="2457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60FEB81-CFEA-D53E-C470-E17D589610B0}"/>
                  </a:ext>
                </a:extLst>
              </p:cNvPr>
              <p:cNvGrpSpPr/>
              <p:nvPr/>
            </p:nvGrpSpPr>
            <p:grpSpPr>
              <a:xfrm>
                <a:off x="3897412" y="3832318"/>
                <a:ext cx="3482900" cy="2089907"/>
                <a:chOff x="1960703" y="1672655"/>
                <a:chExt cx="3958604" cy="2476273"/>
              </a:xfrm>
            </p:grpSpPr>
            <p:sp>
              <p:nvSpPr>
                <p:cNvPr id="91" name="円柱 123 3">
                  <a:extLst>
                    <a:ext uri="{FF2B5EF4-FFF2-40B4-BE49-F238E27FC236}">
                      <a16:creationId xmlns:a16="http://schemas.microsoft.com/office/drawing/2014/main" id="{882A9363-F0E4-9874-BF25-10632609E177}"/>
                    </a:ext>
                  </a:extLst>
                </p:cNvPr>
                <p:cNvSpPr/>
                <p:nvPr/>
              </p:nvSpPr>
              <p:spPr>
                <a:xfrm>
                  <a:off x="3224694" y="1672655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2" name="円柱 130 3">
                  <a:extLst>
                    <a:ext uri="{FF2B5EF4-FFF2-40B4-BE49-F238E27FC236}">
                      <a16:creationId xmlns:a16="http://schemas.microsoft.com/office/drawing/2014/main" id="{3FF7B79C-4CE5-2965-F455-EAF9CCEB484F}"/>
                    </a:ext>
                  </a:extLst>
                </p:cNvPr>
                <p:cNvSpPr/>
                <p:nvPr/>
              </p:nvSpPr>
              <p:spPr>
                <a:xfrm>
                  <a:off x="5752677" y="1672655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3" name="円柱 140 3">
                  <a:extLst>
                    <a:ext uri="{FF2B5EF4-FFF2-40B4-BE49-F238E27FC236}">
                      <a16:creationId xmlns:a16="http://schemas.microsoft.com/office/drawing/2014/main" id="{36A96818-877E-EB8C-16CC-6B09A0A5EBF6}"/>
                    </a:ext>
                  </a:extLst>
                </p:cNvPr>
                <p:cNvSpPr/>
                <p:nvPr/>
              </p:nvSpPr>
              <p:spPr>
                <a:xfrm>
                  <a:off x="4488685" y="1672655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4" name="円柱 141 3">
                  <a:extLst>
                    <a:ext uri="{FF2B5EF4-FFF2-40B4-BE49-F238E27FC236}">
                      <a16:creationId xmlns:a16="http://schemas.microsoft.com/office/drawing/2014/main" id="{BB4A9C77-CC44-E0F0-8938-40368B9406DF}"/>
                    </a:ext>
                  </a:extLst>
                </p:cNvPr>
                <p:cNvSpPr/>
                <p:nvPr/>
              </p:nvSpPr>
              <p:spPr>
                <a:xfrm>
                  <a:off x="1960703" y="1672655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7275D2D-560C-8803-1418-8B89680822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9989" y="5557588"/>
                <a:ext cx="4224984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0EF1872-ADA3-B6B8-E52D-3B969C4ECE53}"/>
                  </a:ext>
                </a:extLst>
              </p:cNvPr>
              <p:cNvGrpSpPr/>
              <p:nvPr/>
            </p:nvGrpSpPr>
            <p:grpSpPr>
              <a:xfrm>
                <a:off x="3537372" y="4795585"/>
                <a:ext cx="3482900" cy="2089907"/>
                <a:chOff x="1420117" y="2670139"/>
                <a:chExt cx="3958604" cy="2476273"/>
              </a:xfrm>
            </p:grpSpPr>
            <p:sp>
              <p:nvSpPr>
                <p:cNvPr id="87" name="円柱 123 4">
                  <a:extLst>
                    <a:ext uri="{FF2B5EF4-FFF2-40B4-BE49-F238E27FC236}">
                      <a16:creationId xmlns:a16="http://schemas.microsoft.com/office/drawing/2014/main" id="{EDD24E6D-8F20-976B-7043-64A4D0A34506}"/>
                    </a:ext>
                  </a:extLst>
                </p:cNvPr>
                <p:cNvSpPr/>
                <p:nvPr/>
              </p:nvSpPr>
              <p:spPr>
                <a:xfrm>
                  <a:off x="2684108" y="2670139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88" name="円柱 130 4">
                  <a:extLst>
                    <a:ext uri="{FF2B5EF4-FFF2-40B4-BE49-F238E27FC236}">
                      <a16:creationId xmlns:a16="http://schemas.microsoft.com/office/drawing/2014/main" id="{D6A87DF3-C3A8-8183-DDFE-0A62F27241B7}"/>
                    </a:ext>
                  </a:extLst>
                </p:cNvPr>
                <p:cNvSpPr/>
                <p:nvPr/>
              </p:nvSpPr>
              <p:spPr>
                <a:xfrm>
                  <a:off x="5212091" y="2670139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89" name="円柱 140 4">
                  <a:extLst>
                    <a:ext uri="{FF2B5EF4-FFF2-40B4-BE49-F238E27FC236}">
                      <a16:creationId xmlns:a16="http://schemas.microsoft.com/office/drawing/2014/main" id="{240E81E9-CD3F-4437-E8D2-845306FC3F57}"/>
                    </a:ext>
                  </a:extLst>
                </p:cNvPr>
                <p:cNvSpPr/>
                <p:nvPr/>
              </p:nvSpPr>
              <p:spPr>
                <a:xfrm>
                  <a:off x="3948099" y="2670139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  <p:sp>
              <p:nvSpPr>
                <p:cNvPr id="90" name="円柱 141 4">
                  <a:extLst>
                    <a:ext uri="{FF2B5EF4-FFF2-40B4-BE49-F238E27FC236}">
                      <a16:creationId xmlns:a16="http://schemas.microsoft.com/office/drawing/2014/main" id="{B3EEB146-52A7-38B0-32FF-9732C6116420}"/>
                    </a:ext>
                  </a:extLst>
                </p:cNvPr>
                <p:cNvSpPr/>
                <p:nvPr/>
              </p:nvSpPr>
              <p:spPr>
                <a:xfrm>
                  <a:off x="1420117" y="2670139"/>
                  <a:ext cx="166630" cy="2476273"/>
                </a:xfrm>
                <a:prstGeom prst="can">
                  <a:avLst/>
                </a:prstGeom>
                <a:gradFill flip="none" rotWithShape="1">
                  <a:gsLst>
                    <a:gs pos="0">
                      <a:srgbClr val="00B0F0">
                        <a:lumMod val="69000"/>
                      </a:srgbClr>
                    </a:gs>
                    <a:gs pos="50000">
                      <a:srgbClr val="00B0F0">
                        <a:lumMod val="93000"/>
                        <a:lumOff val="7000"/>
                      </a:srgbClr>
                    </a:gs>
                    <a:gs pos="100000">
                      <a:srgbClr val="00B0F0">
                        <a:lumMod val="69000"/>
                      </a:srgb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350"/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7C2BD8E-3571-EC6E-D07F-4CEE5637C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18756" y="3280300"/>
                <a:ext cx="1429392" cy="292358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4819742-0760-0CCA-0A49-D5560D258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895" y="6187951"/>
                <a:ext cx="425686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A5CEF83-705C-2976-4378-F9AD223CD8CA}"/>
                  </a:ext>
                </a:extLst>
              </p:cNvPr>
              <p:cNvGrpSpPr/>
              <p:nvPr/>
            </p:nvGrpSpPr>
            <p:grpSpPr>
              <a:xfrm>
                <a:off x="4427984" y="3385873"/>
                <a:ext cx="4086260" cy="349764"/>
                <a:chOff x="4399124" y="3385873"/>
                <a:chExt cx="4086260" cy="349764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223481C6-7CBC-198E-2BA0-A7B28BA74FDF}"/>
                    </a:ext>
                  </a:extLst>
                </p:cNvPr>
                <p:cNvGrpSpPr/>
                <p:nvPr/>
              </p:nvGrpSpPr>
              <p:grpSpPr>
                <a:xfrm>
                  <a:off x="4399124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85" name="Arc 84">
                    <a:extLst>
                      <a:ext uri="{FF2B5EF4-FFF2-40B4-BE49-F238E27FC236}">
                        <a16:creationId xmlns:a16="http://schemas.microsoft.com/office/drawing/2014/main" id="{ACCE8455-0C6C-DBE3-2E63-636226FBCD3D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86" name="Arc 85">
                    <a:extLst>
                      <a:ext uri="{FF2B5EF4-FFF2-40B4-BE49-F238E27FC236}">
                        <a16:creationId xmlns:a16="http://schemas.microsoft.com/office/drawing/2014/main" id="{343A3272-2AE2-E8A2-66E4-405775597B96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68C446C-AD88-EDC0-1CDC-DC8E39C9A7AA}"/>
                    </a:ext>
                  </a:extLst>
                </p:cNvPr>
                <p:cNvGrpSpPr/>
                <p:nvPr/>
              </p:nvGrpSpPr>
              <p:grpSpPr>
                <a:xfrm>
                  <a:off x="5480453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83" name="Arc 82">
                    <a:extLst>
                      <a:ext uri="{FF2B5EF4-FFF2-40B4-BE49-F238E27FC236}">
                        <a16:creationId xmlns:a16="http://schemas.microsoft.com/office/drawing/2014/main" id="{454DAFF1-B972-504D-2255-0253CC0B7219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84" name="Arc 83">
                    <a:extLst>
                      <a:ext uri="{FF2B5EF4-FFF2-40B4-BE49-F238E27FC236}">
                        <a16:creationId xmlns:a16="http://schemas.microsoft.com/office/drawing/2014/main" id="{24D03877-1845-9168-B375-39A9E09424DA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7CC53812-EF8E-AE0B-4DF4-747028C3A56D}"/>
                    </a:ext>
                  </a:extLst>
                </p:cNvPr>
                <p:cNvGrpSpPr/>
                <p:nvPr/>
              </p:nvGrpSpPr>
              <p:grpSpPr>
                <a:xfrm>
                  <a:off x="6561782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81" name="Arc 80">
                    <a:extLst>
                      <a:ext uri="{FF2B5EF4-FFF2-40B4-BE49-F238E27FC236}">
                        <a16:creationId xmlns:a16="http://schemas.microsoft.com/office/drawing/2014/main" id="{FF78A3E8-22A0-46FE-5A06-F7F505600905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82" name="Arc 81">
                    <a:extLst>
                      <a:ext uri="{FF2B5EF4-FFF2-40B4-BE49-F238E27FC236}">
                        <a16:creationId xmlns:a16="http://schemas.microsoft.com/office/drawing/2014/main" id="{26000086-354C-AD70-45FA-D034E18D842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079F073-A731-172C-FD0C-91863B4EA024}"/>
                    </a:ext>
                  </a:extLst>
                </p:cNvPr>
                <p:cNvGrpSpPr/>
                <p:nvPr/>
              </p:nvGrpSpPr>
              <p:grpSpPr>
                <a:xfrm>
                  <a:off x="7643111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79" name="Arc 78">
                    <a:extLst>
                      <a:ext uri="{FF2B5EF4-FFF2-40B4-BE49-F238E27FC236}">
                        <a16:creationId xmlns:a16="http://schemas.microsoft.com/office/drawing/2014/main" id="{01DFF38D-3C7C-6CD4-DCD8-78F57C2B2DBF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80" name="Arc 79">
                    <a:extLst>
                      <a:ext uri="{FF2B5EF4-FFF2-40B4-BE49-F238E27FC236}">
                        <a16:creationId xmlns:a16="http://schemas.microsoft.com/office/drawing/2014/main" id="{C6F78583-26B0-E527-AFFB-D1E7363572E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49C0DB5-F778-7F3C-10D4-BC9347D6CE46}"/>
                  </a:ext>
                </a:extLst>
              </p:cNvPr>
              <p:cNvGrpSpPr/>
              <p:nvPr/>
            </p:nvGrpSpPr>
            <p:grpSpPr>
              <a:xfrm>
                <a:off x="3635896" y="4951444"/>
                <a:ext cx="4086260" cy="349764"/>
                <a:chOff x="4399124" y="3385873"/>
                <a:chExt cx="4086260" cy="349764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64E7E5EE-8C6C-E1F2-0CAD-3FD1DD2D1AC0}"/>
                    </a:ext>
                  </a:extLst>
                </p:cNvPr>
                <p:cNvGrpSpPr/>
                <p:nvPr/>
              </p:nvGrpSpPr>
              <p:grpSpPr>
                <a:xfrm>
                  <a:off x="4399124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73" name="Arc 72">
                    <a:extLst>
                      <a:ext uri="{FF2B5EF4-FFF2-40B4-BE49-F238E27FC236}">
                        <a16:creationId xmlns:a16="http://schemas.microsoft.com/office/drawing/2014/main" id="{D419BB6D-7BF0-F18A-350F-6DE3333E3B9A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74" name="Arc 73">
                    <a:extLst>
                      <a:ext uri="{FF2B5EF4-FFF2-40B4-BE49-F238E27FC236}">
                        <a16:creationId xmlns:a16="http://schemas.microsoft.com/office/drawing/2014/main" id="{0B6B11EB-23A1-91C0-D54E-4167ABE71C68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9B371586-C017-8E89-460B-DE592F301229}"/>
                    </a:ext>
                  </a:extLst>
                </p:cNvPr>
                <p:cNvGrpSpPr/>
                <p:nvPr/>
              </p:nvGrpSpPr>
              <p:grpSpPr>
                <a:xfrm>
                  <a:off x="5480453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71" name="Arc 70">
                    <a:extLst>
                      <a:ext uri="{FF2B5EF4-FFF2-40B4-BE49-F238E27FC236}">
                        <a16:creationId xmlns:a16="http://schemas.microsoft.com/office/drawing/2014/main" id="{2663B17C-3DBF-7E07-DF0A-ACDAD9D6AEF8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72" name="Arc 71">
                    <a:extLst>
                      <a:ext uri="{FF2B5EF4-FFF2-40B4-BE49-F238E27FC236}">
                        <a16:creationId xmlns:a16="http://schemas.microsoft.com/office/drawing/2014/main" id="{36E34F57-401D-AAA5-1D68-91F85CE75062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B1F16E25-2EF3-3C7B-F349-79400719D114}"/>
                    </a:ext>
                  </a:extLst>
                </p:cNvPr>
                <p:cNvGrpSpPr/>
                <p:nvPr/>
              </p:nvGrpSpPr>
              <p:grpSpPr>
                <a:xfrm>
                  <a:off x="6561782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69" name="Arc 68">
                    <a:extLst>
                      <a:ext uri="{FF2B5EF4-FFF2-40B4-BE49-F238E27FC236}">
                        <a16:creationId xmlns:a16="http://schemas.microsoft.com/office/drawing/2014/main" id="{B3F65549-4FFA-6465-048E-EFBDB915C76A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70" name="Arc 69">
                    <a:extLst>
                      <a:ext uri="{FF2B5EF4-FFF2-40B4-BE49-F238E27FC236}">
                        <a16:creationId xmlns:a16="http://schemas.microsoft.com/office/drawing/2014/main" id="{325B6EF2-02DC-D871-0C93-661F05018D2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63F90552-8191-70F5-B4C6-8AC9A7BECEF9}"/>
                    </a:ext>
                  </a:extLst>
                </p:cNvPr>
                <p:cNvGrpSpPr/>
                <p:nvPr/>
              </p:nvGrpSpPr>
              <p:grpSpPr>
                <a:xfrm>
                  <a:off x="7643111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67" name="Arc 66">
                    <a:extLst>
                      <a:ext uri="{FF2B5EF4-FFF2-40B4-BE49-F238E27FC236}">
                        <a16:creationId xmlns:a16="http://schemas.microsoft.com/office/drawing/2014/main" id="{13F82957-3F7E-C5C6-6B1F-A5E18DA132BA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68" name="Arc 67">
                    <a:extLst>
                      <a:ext uri="{FF2B5EF4-FFF2-40B4-BE49-F238E27FC236}">
                        <a16:creationId xmlns:a16="http://schemas.microsoft.com/office/drawing/2014/main" id="{77494F78-2980-EFDC-8709-9F9F3C1ACFA1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8674B4EF-226F-84C6-44F5-E65E644EDF49}"/>
                  </a:ext>
                </a:extLst>
              </p:cNvPr>
              <p:cNvGrpSpPr/>
              <p:nvPr/>
            </p:nvGrpSpPr>
            <p:grpSpPr>
              <a:xfrm>
                <a:off x="3995936" y="4159356"/>
                <a:ext cx="4086260" cy="349764"/>
                <a:chOff x="4399124" y="3385873"/>
                <a:chExt cx="4086260" cy="349764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C278C06-84F9-6717-4B0E-8E15F8CDCF3A}"/>
                    </a:ext>
                  </a:extLst>
                </p:cNvPr>
                <p:cNvGrpSpPr/>
                <p:nvPr/>
              </p:nvGrpSpPr>
              <p:grpSpPr>
                <a:xfrm>
                  <a:off x="4399124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61" name="Arc 60">
                    <a:extLst>
                      <a:ext uri="{FF2B5EF4-FFF2-40B4-BE49-F238E27FC236}">
                        <a16:creationId xmlns:a16="http://schemas.microsoft.com/office/drawing/2014/main" id="{D27B1628-5424-E8BC-E02A-0251265EA17E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62" name="Arc 61">
                    <a:extLst>
                      <a:ext uri="{FF2B5EF4-FFF2-40B4-BE49-F238E27FC236}">
                        <a16:creationId xmlns:a16="http://schemas.microsoft.com/office/drawing/2014/main" id="{48EAD3B1-14D2-6111-222F-FA231ED3DF7E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9352596E-6E82-860B-25DB-E7D633B15FE0}"/>
                    </a:ext>
                  </a:extLst>
                </p:cNvPr>
                <p:cNvGrpSpPr/>
                <p:nvPr/>
              </p:nvGrpSpPr>
              <p:grpSpPr>
                <a:xfrm>
                  <a:off x="5480453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59" name="Arc 58">
                    <a:extLst>
                      <a:ext uri="{FF2B5EF4-FFF2-40B4-BE49-F238E27FC236}">
                        <a16:creationId xmlns:a16="http://schemas.microsoft.com/office/drawing/2014/main" id="{E605AF7E-E8F1-928A-B340-F7900B2A65BC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60" name="Arc 59">
                    <a:extLst>
                      <a:ext uri="{FF2B5EF4-FFF2-40B4-BE49-F238E27FC236}">
                        <a16:creationId xmlns:a16="http://schemas.microsoft.com/office/drawing/2014/main" id="{64DC2AE2-6DC3-6280-9E7D-C96F55143A32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0138EB8E-CAD6-396D-A356-EF71823726F0}"/>
                    </a:ext>
                  </a:extLst>
                </p:cNvPr>
                <p:cNvGrpSpPr/>
                <p:nvPr/>
              </p:nvGrpSpPr>
              <p:grpSpPr>
                <a:xfrm>
                  <a:off x="6561782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57" name="Arc 56">
                    <a:extLst>
                      <a:ext uri="{FF2B5EF4-FFF2-40B4-BE49-F238E27FC236}">
                        <a16:creationId xmlns:a16="http://schemas.microsoft.com/office/drawing/2014/main" id="{3086D077-593C-DC67-BBDC-82FBE3AA84E1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58" name="Arc 57">
                    <a:extLst>
                      <a:ext uri="{FF2B5EF4-FFF2-40B4-BE49-F238E27FC236}">
                        <a16:creationId xmlns:a16="http://schemas.microsoft.com/office/drawing/2014/main" id="{2CFB699B-D260-AA74-F320-D6B86594A78C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CBDBA3F0-39E2-F182-7C67-D3612214838E}"/>
                    </a:ext>
                  </a:extLst>
                </p:cNvPr>
                <p:cNvGrpSpPr/>
                <p:nvPr/>
              </p:nvGrpSpPr>
              <p:grpSpPr>
                <a:xfrm>
                  <a:off x="7643111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55" name="Arc 54">
                    <a:extLst>
                      <a:ext uri="{FF2B5EF4-FFF2-40B4-BE49-F238E27FC236}">
                        <a16:creationId xmlns:a16="http://schemas.microsoft.com/office/drawing/2014/main" id="{65FCFBD9-EB33-994F-371D-39CDF2CE021C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56" name="Arc 55">
                    <a:extLst>
                      <a:ext uri="{FF2B5EF4-FFF2-40B4-BE49-F238E27FC236}">
                        <a16:creationId xmlns:a16="http://schemas.microsoft.com/office/drawing/2014/main" id="{AFB811BE-DE49-1E1B-4EE9-0A73F0D91999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637DF2D-9665-F4A7-8542-103443C80FDE}"/>
                  </a:ext>
                </a:extLst>
              </p:cNvPr>
              <p:cNvGrpSpPr/>
              <p:nvPr/>
            </p:nvGrpSpPr>
            <p:grpSpPr>
              <a:xfrm>
                <a:off x="3314836" y="5658799"/>
                <a:ext cx="4086260" cy="349764"/>
                <a:chOff x="4399124" y="3385873"/>
                <a:chExt cx="4086260" cy="349764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05F20-268C-12F5-6D4F-3184581E8FB9}"/>
                    </a:ext>
                  </a:extLst>
                </p:cNvPr>
                <p:cNvGrpSpPr/>
                <p:nvPr/>
              </p:nvGrpSpPr>
              <p:grpSpPr>
                <a:xfrm>
                  <a:off x="4399124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49" name="Arc 48">
                    <a:extLst>
                      <a:ext uri="{FF2B5EF4-FFF2-40B4-BE49-F238E27FC236}">
                        <a16:creationId xmlns:a16="http://schemas.microsoft.com/office/drawing/2014/main" id="{7773C86B-B627-DB39-F686-2109374391A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50" name="Arc 49">
                    <a:extLst>
                      <a:ext uri="{FF2B5EF4-FFF2-40B4-BE49-F238E27FC236}">
                        <a16:creationId xmlns:a16="http://schemas.microsoft.com/office/drawing/2014/main" id="{CC193E41-4598-D8CC-7FA4-0708D9539C20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03C0E987-458A-5860-BCF8-EC1A717E2B74}"/>
                    </a:ext>
                  </a:extLst>
                </p:cNvPr>
                <p:cNvGrpSpPr/>
                <p:nvPr/>
              </p:nvGrpSpPr>
              <p:grpSpPr>
                <a:xfrm>
                  <a:off x="5480453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47" name="Arc 46">
                    <a:extLst>
                      <a:ext uri="{FF2B5EF4-FFF2-40B4-BE49-F238E27FC236}">
                        <a16:creationId xmlns:a16="http://schemas.microsoft.com/office/drawing/2014/main" id="{E3227A62-B530-79A5-ED4A-1437FB35F2E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5EED704D-8863-2627-D9C6-0604A6810424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7780A5B6-9531-3D72-6C4F-81F7958607A9}"/>
                    </a:ext>
                  </a:extLst>
                </p:cNvPr>
                <p:cNvGrpSpPr/>
                <p:nvPr/>
              </p:nvGrpSpPr>
              <p:grpSpPr>
                <a:xfrm>
                  <a:off x="6561782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45" name="Arc 44">
                    <a:extLst>
                      <a:ext uri="{FF2B5EF4-FFF2-40B4-BE49-F238E27FC236}">
                        <a16:creationId xmlns:a16="http://schemas.microsoft.com/office/drawing/2014/main" id="{539D40A1-8596-B227-A1E6-D2F8564DDA3D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46" name="Arc 45">
                    <a:extLst>
                      <a:ext uri="{FF2B5EF4-FFF2-40B4-BE49-F238E27FC236}">
                        <a16:creationId xmlns:a16="http://schemas.microsoft.com/office/drawing/2014/main" id="{BA50ED33-656F-DA35-43D7-05483B3E6750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63E0932-BD36-5A43-CF8D-78BCB75DB0D5}"/>
                    </a:ext>
                  </a:extLst>
                </p:cNvPr>
                <p:cNvGrpSpPr/>
                <p:nvPr/>
              </p:nvGrpSpPr>
              <p:grpSpPr>
                <a:xfrm>
                  <a:off x="7643111" y="3385873"/>
                  <a:ext cx="842273" cy="349764"/>
                  <a:chOff x="107504" y="3730129"/>
                  <a:chExt cx="2448272" cy="812937"/>
                </a:xfrm>
              </p:grpSpPr>
              <p:sp>
                <p:nvSpPr>
                  <p:cNvPr id="43" name="Arc 42">
                    <a:extLst>
                      <a:ext uri="{FF2B5EF4-FFF2-40B4-BE49-F238E27FC236}">
                        <a16:creationId xmlns:a16="http://schemas.microsoft.com/office/drawing/2014/main" id="{42FC1A15-1D70-1D55-BB2B-EFFD3C495D0A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0129"/>
                    <a:ext cx="2448272" cy="811205"/>
                  </a:xfrm>
                  <a:prstGeom prst="arc">
                    <a:avLst>
                      <a:gd name="adj1" fmla="val 17439965"/>
                      <a:gd name="adj2" fmla="val 8757765"/>
                    </a:avLst>
                  </a:prstGeom>
                  <a:ln w="57150">
                    <a:solidFill>
                      <a:srgbClr val="0088EE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  <p:sp>
                <p:nvSpPr>
                  <p:cNvPr id="44" name="Arc 43">
                    <a:extLst>
                      <a:ext uri="{FF2B5EF4-FFF2-40B4-BE49-F238E27FC236}">
                        <a16:creationId xmlns:a16="http://schemas.microsoft.com/office/drawing/2014/main" id="{DEA81270-CABB-5281-380E-9BCFB7C6AB87}"/>
                      </a:ext>
                    </a:extLst>
                  </p:cNvPr>
                  <p:cNvSpPr/>
                  <p:nvPr/>
                </p:nvSpPr>
                <p:spPr>
                  <a:xfrm>
                    <a:off x="107504" y="3731861"/>
                    <a:ext cx="2448272" cy="811205"/>
                  </a:xfrm>
                  <a:prstGeom prst="arc">
                    <a:avLst>
                      <a:gd name="adj1" fmla="val 9199856"/>
                      <a:gd name="adj2" fmla="val 17810312"/>
                    </a:avLst>
                  </a:prstGeom>
                  <a:ln w="57150">
                    <a:solidFill>
                      <a:srgbClr val="0088E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350"/>
                  </a:p>
                </p:txBody>
              </p:sp>
            </p:grpSp>
          </p:grpSp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F01C025A-A149-2DDC-0F07-22EB4FE48047}"/>
              </a:ext>
            </a:extLst>
          </p:cNvPr>
          <p:cNvSpPr txBox="1"/>
          <p:nvPr/>
        </p:nvSpPr>
        <p:spPr>
          <a:xfrm>
            <a:off x="1449112" y="5611766"/>
            <a:ext cx="1076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Bound states inevitably emerge in the effective (1+1) dim. </a:t>
            </a:r>
            <a:r>
              <a:rPr lang="en-US" altLang="ja-JP" sz="2400" dirty="0">
                <a:sym typeface="Wingdings" panose="05000000000000000000" pitchFamily="2" charset="2"/>
              </a:rPr>
              <a:t> </a:t>
            </a:r>
            <a:r>
              <a:rPr lang="en-US" altLang="ja-JP" sz="2400" u="sng" dirty="0">
                <a:sym typeface="Wingdings" panose="05000000000000000000" pitchFamily="2" charset="2"/>
              </a:rPr>
              <a:t>Cooper pairs</a:t>
            </a:r>
            <a:endParaRPr lang="en-US" altLang="ja-JP" sz="2400" u="sng" dirty="0"/>
          </a:p>
          <a:p>
            <a:r>
              <a:rPr lang="en-US" altLang="ja-JP" sz="2400" dirty="0"/>
              <a:t>(and thus independently of the coupling strength).</a:t>
            </a:r>
            <a:endParaRPr lang="en-US" altLang="ja-JP" sz="2400" u="sng" dirty="0"/>
          </a:p>
        </p:txBody>
      </p:sp>
    </p:spTree>
    <p:extLst>
      <p:ext uri="{BB962C8B-B14F-4D97-AF65-F5344CB8AC3E}">
        <p14:creationId xmlns:p14="http://schemas.microsoft.com/office/powerpoint/2010/main" val="2931955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2302"/>
  <p:tag name="ORIGINALWIDTH" val="971.1286"/>
  <p:tag name="LATEXADDIN" val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\newcommand{\ahat}{\hat a}&#10;\newcommand{\bhat}{\hat b}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,0.6,0.9}{#1}}}&#10;\newcommand{\red}[1]{{\color[rgb]{0.9,0.2,0.6}{#1}}}&#10;\newcommand{\pp}[1]{{\color[rgb]{0.7,0.3,0.9}{#1}}}&#10;\newcommand{\bro}[1]{{\color[rgb]{0.5,0.3,0.3}{#1}}}&#10;\newcommand{\wh}[1]{{\color[rgb]{1,1,1}{#1}}}&#10;&#10;\newcommand{\Ep}{\epsilon}&#10;&#10;\newcommand{\GS}{{\rm GS}}&#10;\newcommand{\inc}{ {\rm inc} }&#10;\newcommand{\out}{ {\rm out} }&#10;\newcommand{\con}{ c_R}&#10;\renewcommand{\Im}{ {\rm Im} }&#10;\renewcommand{\Re}{ {\rm Re} }&#10;\newcommand{\CS}{ {\rm CS} }&#10;%%%%%%%%%%%%%%%%%%%%%%%%%%%%%%%%%%%%%%%%%%%%%%%%%%%%%&#10;&#10;\textwidth 500pt&#10;&#10;&#10;\begin{document}&#10;&#10;\begin{eqnarray}&#10;\psi_{R/L} \to e^{\pm i \theta} \psi_{R/L}&#10;\nn&#10;\end{eqnarray}&#10;&#10;&#10;\end{document}&#10;&#10;"/>
  <p:tag name="IGUANATEXSIZE" val="28"/>
  <p:tag name="IGUANATEXCURSOR" val="6298"/>
  <p:tag name="TRANSPARENCY" val="True"/>
  <p:tag name="LATEXENGINEID" val="0"/>
  <p:tag name="TEMPFOLDER" val="K:\IguanaTex-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175.853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 \int_{\epsilon_F} \!\! \frac{d\epsilon}{\epsilon}&#10;\sim \cgd{+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1763.78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[\cgd{t^a} \green{t^b}]_{ij}[ \cgd{t^a} \green{t^b}]_{k\ell}&#10;= c \delta_{ij} \delta_{k\ell} - \frac{1}{n} t^c_{ij} t^c_{k\ell}&#10;\nn&#10;\end{eqnarray}&#10;&#10;%%%%%%%%%%%%%%%%%%%%%%%%%%%%%%%%%%%%%%%%&#10;\end{document}&#10;%%%%%%%%%%%%%%%%%%%%%%%%%%%%%%%%%%%%%%%%"/>
  <p:tag name="IGUANATEXSIZE" val="50"/>
  <p:tag name="IGUANATEXCURSOR" val="1353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2300.712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[\cgd{t^a} \green{t^b} ]_{ij}[ \green{t^b} \cgd{t^a}]_{k\ell}&#10;= c \delta_{ij} \delta_{k\ell} - \frac{1}{n} t^c_{ij} t^c_{k\ell}&#10;+ \com{ \frac{n}{2} t^c_{ij} t^c_{k\ell}}&#10;\nn&#10;\end{eqnarray}&#10;&#10;%%%%%%%%%%%%%%%%%%%%%%%%%%%%%%%%%%%%%%%%&#10;\end{document}&#10;%%%%%%%%%%%%%%%%%%%%%%%%%%%%%%%%%%%%%%%%"/>
  <p:tag name="IGUANATEXSIZE" val="50"/>
  <p:tag name="IGUANATEXCURSOR" val="1354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083"/>
  <p:tag name="ORIGINALWIDTH" val="2068.991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gd{&#10;$\int dp_\para/p_\para \sim \log \Lambda$&#10;&#10;$\int d^2 p_\perp \sim \rho_F = \frac{\mu^2}{2\pi^2}$&#10;(Density of states)&#10;}&#10;&#10;%%%%%%%%%%%%%%%%%%%%%%%%%%%%%%%%%%%%%%%%&#10;\end{document}&#10;%%%%%%%%%%%%%%%%%%%%%%%%%%%%%%%%%%%%%%%%"/>
  <p:tag name="IGUANATEXSIZE" val="50"/>
  <p:tag name="IGUANATEXCURSOR" val="1409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577.803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Lambda \frac{dG(\Lambda)}{d\Lambda} = &#10;\cgd{-} c   N_c \cdot \rho_F \cdot G^2(\Lambda)&#10;\nn&#10;\end{eqnarray}&#10;&#10;%%%%%%%%%%%%%%%%%%%%%%%%%%%%%%%%%%%%%%%%&#10;\end{document}&#10;%%%%%%%%%%%%%%%%%%%%%%%%%%%%%%%%%%%%%%%%"/>
  <p:tag name="IGUANATEXSIZE" val="50"/>
  <p:tag name="IGUANATEXCURSOR" val="135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9.7188"/>
  <p:tag name="ORIGINALWIDTH" val="1112.111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Lambda_K \sim \mu \exp( - \frac{c}{N_c g^2})&#10;\nn&#10;\end{eqnarray}&#10;&#10;%%%%%%%%%%%%%%%%%%%%%%%%%%%%%%%%%%%%%%%%&#10;\end{document}&#10;%%%%%%%%%%%%%%%%%%%%%%%%%%%%%%%%%%%%%%%%"/>
  <p:tag name="IGUANATEXSIZE" val="50"/>
  <p:tag name="IGUANATEXCURSOR" val="1345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1948.25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gr}[1]{{\color[rgb]{0.25,0.7,0.25}{#1}}}&#10;\newcommand{\blue}[1]{\textcolor[named]{Blue}{#1}}&#10;\newcommand{\green}[1]{\textcolor[named]{Green}{#1}}&#10;\newcommand{\red}[1]{\textcolor[named]{Red}{#1}}&#10;\newcommand{\gray}[1]{{\color[rgb]{0.7,0.7,0.7}{#1}}}&#10;&#10;%%%%%%%%%%%%%%%%%%%%%%%%%%%%%%%%%%%%%%%%%%%%%%%%%%%%%%%%&#10;&#10;\newcommand{\sla}{\slashed}&#10;\newcommand{\nn}{\nonumber}&#10;\newcommand\eref[1]{Eq.~(\ref{#1})}&#10;\newcommand\fref[1]{Fig.~\ref{#1}}&#10;&#10;%%%%%%%%%% Greek alphabets&#10;\renewcommand{\a}{\alpha}&#10;\renewcommand{\b}{\beta}&#10;\renewcommand{\d}{{\delta}}&#10;\renewcommand{\k}{\kappa}&#10;\renewcommand{\l}{\lambda}&#10;\newcommand{\Lam}{ \Lambda }&#10;\newcommand{\al}{\alpha}&#10;\newcommand{\be}{\beta}&#10;&#10;\newcommand{\ep}{ \epsilon }&#10;\newcommand{\vep}{ \varepsilon }&#10;\newcommand{\Gam}{ \Gamma }&#10;\newcommand{\gam}{ \gamma }&#10;\newcommand{\bgam}{ {\bm \gamma} }&#10;&#10;\newcommand{\Lm}{ \Lambda }&#10;&#10;%%%%%%%%%% 3D vectors&#10;\newcommand{\bx}{{\bm{x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&#10;\newcommand{\integ}{\int\!\!}&#10;\newcommand{\xint}{\int d^4x}&#10;\newcommand{\pint}{\int \frac{d^4p}{ (2\pi)^4}}&#10;\newcommand{\tint}{\int_{-\infty}^{\infty}}&#10;&#10;\newcommand{\id}{\mbox{1}\hspace{-0.25em}\mbox{l}}&#10;\newcommand{\1}{\mbox{1}\hspace{-0.25em}\mbox{l}}&#10;&#10;&#10;\newcommand{\F}{ {\mathscr{F}} }&#10;\newcommand{\G}{ {\mathscr{G}} }&#10;\renewcommand{\Finv}{ {\mathscr{F}} }&#10;\newcommand{\Ginv}{ {\mathscr{G}} }&#10;\newcommand{\prj}{ {\mathcal P} }&#10;\newcommand{\Q}{ {\mathcal Q} }&#10;\newcommand{\Ham}{ {\mathcal H} }&#10;\newcommand{\Lag}{ {\cal{L}} }&#10;\newcommand{\M}{ {\mathcal M} }&#10;\newcommand{\N}{ {\mathcal N} }&#10;\newcommand{\T}{ {\mathcal T} }&#10;\newcommand{\order}{ {\mathcal O} }&#10;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&#10;\newcommand{\vp}{\vect{p}}&#10;\newcommand{\vk}{\vect{k}}&#10;\newcommand{\vl}{\vect{l}}&#10;\newcommand{\vx}{\vect{x}}&#10;\newcommand{\vgamma}{{\boldsymbol \gamma}}&#10;\newcommand{\vzero}{\vect{0}}&#10;\newcommand{\vv}{\vect{v}}&#10;\newcommand{\vB}{\vect{B}}&#10;&#10;\newcommand{\zero}{ {(0)} }&#10;\newcommand{\one}{ {(1)} }&#10;\newcommand{\two}{ {(2)} }&#10;&#10;%%%%%%%%%%%%%%%%%%%%%%%%%%%%%%%%%%%%%%%%&#10;\begin{document}&#10;%%%%%%%%%%%%%%%%%%%%%%%%%%%%%%%%%%%%%%%%&#10;&#10;\begin{eqnarray}&#10;\epsilon^2_n = p_z^2 + m^2 + \blue{(2n+1)|eB|} \cgd{ \pm \frac{g}{2} |eB|}&#10;\nn&#10;\end{eqnarray}&#10;&#10;%%%%%%%%%%%%%%%%%%%%%%%%%%%%%%%%%%%%%%%%&#10;\end{document}&#10;%%%%%%%%%%%%%%%%%%%%%%%%%%%%%%%%%%%%%%%%"/>
  <p:tag name="IGUANATEXSIZE" val="50"/>
  <p:tag name="IGUANATEXCURSOR" val="3511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.74016"/>
  <p:tag name="ORIGINALWIDTH" val="113.2358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gr}[1]{{\color[rgb]{0.25,0.7,0.25}{#1}}}&#10;\newcommand{\blue}[1]{\textcolor[named]{Blue}{#1}}&#10;\newcommand{\green}[1]{\textcolor[named]{Green}{#1}}&#10;\newcommand{\red}[1]{\textcolor[named]{Red}{#1}}&#10;\newcommand{\gray}[1]{{\color[rgb]{0.7,0.7,0.7}{#1}}}&#10;&#10;%%%%%%%%%%%%%%%%%%%%%%%%%%%%%%%%%%%%%%%%%%%%%%%%%%%%%%%%&#10;&#10;\newcommand{\sla}{\slashed}&#10;\newcommand{\nn}{\nonumber}&#10;\newcommand\eref[1]{Eq.~(\ref{#1})}&#10;\newcommand\fref[1]{Fig.~\ref{#1}}&#10;&#10;%%%%%%%%%% Greek alphabets&#10;\renewcommand{\a}{\alpha}&#10;\renewcommand{\b}{\beta}&#10;\renewcommand{\d}{{\delta}}&#10;\renewcommand{\k}{\kappa}&#10;\renewcommand{\l}{\lambda}&#10;\newcommand{\Lam}{ \Lambda }&#10;\newcommand{\al}{\alpha}&#10;\newcommand{\be}{\beta}&#10;&#10;\newcommand{\ep}{ \epsilon }&#10;\newcommand{\vep}{ \varepsilon }&#10;\newcommand{\Gam}{ \Gamma }&#10;\newcommand{\gam}{ \gamma }&#10;\newcommand{\bgam}{ {\bm \gamma} }&#10;&#10;\newcommand{\Lm}{ \Lambda }&#10;&#10;%%%%%%%%%% 3D vectors&#10;\newcommand{\bx}{{\bm{x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&#10;\newcommand{\integ}{\int\!\!}&#10;\newcommand{\xint}{\int d^4x}&#10;\newcommand{\pint}{\int \frac{d^4p}{ (2\pi)^4}}&#10;\newcommand{\tint}{\int_{-\infty}^{\infty}}&#10;&#10;\newcommand{\id}{\mbox{1}\hspace{-0.25em}\mbox{l}}&#10;\newcommand{\1}{\mbox{1}\hspace{-0.25em}\mbox{l}}&#10;&#10;&#10;\newcommand{\F}{ {\mathscr{F}} }&#10;\newcommand{\G}{ {\mathscr{G}} }&#10;\renewcommand{\Finv}{ {\mathscr{F}} }&#10;\newcommand{\Ginv}{ {\mathscr{G}} }&#10;\newcommand{\prj}{ {\mathcal P} }&#10;\newcommand{\Q}{ {\mathcal Q} }&#10;\newcommand{\Ham}{ {\mathcal H} }&#10;\newcommand{\Lag}{ {\cal{L}} }&#10;\newcommand{\M}{ {\mathcal M} }&#10;\newcommand{\N}{ {\mathcal N} }&#10;\newcommand{\T}{ {\mathcal T} }&#10;\newcommand{\order}{ {\mathcal O} }&#10;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&#10;\newcommand{\vp}{\vect{p}}&#10;\newcommand{\vk}{\vect{k}}&#10;\newcommand{\vl}{\vect{l}}&#10;\newcommand{\vx}{\vect{x}}&#10;\newcommand{\vgamma}{{\boldsymbol \gamma}}&#10;\newcommand{\vzero}{\vect{0}}&#10;\newcommand{\vv}{\vect{v}}&#10;\newcommand{\vB}{\vect{B}}&#10;&#10;\newcommand{\zero}{ {(0)} }&#10;\newcommand{\one}{ {(1)} }&#10;\newcommand{\two}{ {(2)} }&#10;&#10;%%%%%%%%%%%%%%%%%%%%%%%%%%%%%%%%%%%%%%%%&#10;\begin{document}&#10;%%%%%%%%%%%%%%%%%%%%%%%%%%%%%%%%%%%%%%%%&#10;&#10;\begin{eqnarray}&#10;p_z&#10;\nn&#10;\end{eqnarray}&#10;&#10;%%%%%%%%%%%%%%%%%%%%%%%%%%%%%%%%%%%%%%%%&#10;\end{document}&#10;%%%%%%%%%%%%%%%%%%%%%%%%%%%%%%%%%%%%%%%%"/>
  <p:tag name="IGUANATEXSIZE" val="50"/>
  <p:tag name="IGUANATEXCURSOR" val="35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1025.122"/>
  <p:tag name="OUTPUTTYPE" val="PNG"/>
  <p:tag name="IGUANATEXVERSION" val="160"/>
  <p:tag name="LATEXADDIN" val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.2,0.6,0.9}{#1}}}&#10;\newcommand{\red}[1]{{\color[rgb]{0.9,0.2,0.6}{#1}}}&#10;\newcommand{\pp}[1]{{\color[rgb]{0.7,0.3,0.9}{#1}}}&#10;\newcommand{\bro}[1]{{\color[rgb]{0.5,0.3,0.3}{#1}}}&#10;\newcommand{\wh}[1]{{\color[rgb]{1,1,1}{#1}}}&#10;%%%%%%%%%%%%%%%%%%%%%%%%%%%%%%%%%%%%%%%%%%%%%%%%%%%%%&#10;\begin{document}&#10;&#10;Magic angle $\sim 1.1 {}^\circ$&#10;&#10;&#10;\end{document}&#10;&#10;"/>
  <p:tag name="IGUANATEXSIZE" val="20"/>
  <p:tag name="IGUANATEXCURSOR" val="5966"/>
  <p:tag name="TRANSPARENCY" val="True"/>
  <p:tag name="LATEXENGINEID" val="0"/>
  <p:tag name="TEMPFOLDER" val="c:\temp-tex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6.6742"/>
  <p:tag name="ORIGINALWIDTH" val="1010.124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gd{&#10;$\int \frac{d\ell_\para}{\ell_\para} \sim \log \Lambda$&#10;\\&#10;&#10;$\int d^2 \ell_\perp \sim \rho_F = \frac{\mu^2}{2\pi^2}$&#10;&#10;Density of states }&#10;&#10;%%%%%%%%%%%%%%%%%%%%%%%%%%%%%%%%%%%%%%%%&#10;\end{document}&#10;%%%%%%%%%%%%%%%%%%%%%%%%%%%%%%%%%%%%%%%%"/>
  <p:tag name="IGUANATEXSIZE" val="50"/>
  <p:tag name="IGUANATEXCURSOR" val="136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241.4698"/>
  <p:tag name="LATEXADDIN" val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\newcommand{\ahat}{\hat a}&#10;\newcommand{\bhat}{\hat b}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,0.6,0.9}{#1}}}&#10;\newcommand{\red}[1]{{\color[rgb]{0.9,0.2,0.6}{#1}}}&#10;\newcommand{\pp}[1]{{\color[rgb]{0.7,0.3,0.9}{#1}}}&#10;\newcommand{\bro}[1]{{\color[rgb]{0.5,0.3,0.3}{#1}}}&#10;\newcommand{\wh}[1]{{\color[rgb]{1,1,1}{#1}}}&#10;&#10;\newcommand{\Ep}{\epsilon}&#10;&#10;\newcommand{\GS}{{\rm GS}}&#10;\newcommand{\inc}{ {\rm inc} }&#10;\newcommand{\out}{ {\rm out} }&#10;\newcommand{\con}{ c_R}&#10;\renewcommand{\Im}{ {\rm Im} }&#10;\renewcommand{\Re}{ {\rm Re} }&#10;\newcommand{\CS}{ {\rm CS} }&#10;%%%%%%%%%%%%%%%%%%%%%%%%%%%%%%%%%%%%%%%%%%%%%%%%%%%%%&#10;&#10;\textwidth 500pt&#10;&#10;&#10;\begin{document}&#10;&#10;\begin{eqnarray}&#10;\lg \bar \psi \psi \rg &#10;\nn&#10;\end{eqnarray}&#10;&#10;&#10;\end{document}&#10;&#10;"/>
  <p:tag name="IGUANATEXSIZE" val="28"/>
  <p:tag name="IGUANATEXCURSOR" val="6280"/>
  <p:tag name="TRANSPARENCY" val="True"/>
  <p:tag name="LATEXENGINEID" val="0"/>
  <p:tag name="TEMPFOLDER" val="K:\IguanaTex-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230.59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int^{\epsilon_F} \!\! \frac{d\epsilon}{\epsilon}&#10;\sim \com{-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175.853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 \int_{\epsilon_F} \!\! \frac{d\epsilon}{\epsilon}&#10;\sim \cgd{+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1763.78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[\cgd{t^a} \green{t^b}]_{ij}[ \cgd{t^a} \green{t^b}]_{k\ell}&#10;= c \delta_{ij} \delta_{k\ell} - \frac{1}{n} t^c_{ij} t^c_{k\ell}&#10;\nn&#10;\end{eqnarray}&#10;&#10;%%%%%%%%%%%%%%%%%%%%%%%%%%%%%%%%%%%%%%%%&#10;\end{document}&#10;%%%%%%%%%%%%%%%%%%%%%%%%%%%%%%%%%%%%%%%%"/>
  <p:tag name="IGUANATEXSIZE" val="50"/>
  <p:tag name="IGUANATEXCURSOR" val="1353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2300.712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[\cgd{t^a} \green{t^b} ]_{ij}[ \green{t^b} \cgd{t^a}]_{k\ell}&#10;= c \delta_{ij} \delta_{k\ell} - \frac{1}{n} t^c_{ij} t^c_{k\ell}&#10;+ \com{ \frac{n}{2} t^c_{ij} t^c_{k\ell}}&#10;\nn&#10;\end{eqnarray}&#10;&#10;%%%%%%%%%%%%%%%%%%%%%%%%%%%%%%%%%%%%%%%%&#10;\end{document}&#10;%%%%%%%%%%%%%%%%%%%%%%%%%%%%%%%%%%%%%%%%"/>
  <p:tag name="IGUANATEXSIZE" val="50"/>
  <p:tag name="IGUANATEXCURSOR" val="1354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3.7083"/>
  <p:tag name="ORIGINALWIDTH" val="2068.991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gd{&#10;$\int dp_\para/p_\para \sim \log \Lambda$&#10;&#10;$\int d^2 p_\perp \sim \rho_F = \frac{\mu^2}{2\pi^2}$&#10;(Density of states)&#10;}&#10;&#10;%%%%%%%%%%%%%%%%%%%%%%%%%%%%%%%%%%%%%%%%&#10;\end{document}&#10;%%%%%%%%%%%%%%%%%%%%%%%%%%%%%%%%%%%%%%%%"/>
  <p:tag name="IGUANATEXSIZE" val="50"/>
  <p:tag name="IGUANATEXCURSOR" val="1409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577.803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Lambda \frac{dG(\Lambda)}{d\Lambda} = &#10;\cgd{-} c   N_c \cdot \rho_F \cdot G^2(\Lambda)&#10;\nn&#10;\end{eqnarray}&#10;&#10;%%%%%%%%%%%%%%%%%%%%%%%%%%%%%%%%%%%%%%%%&#10;\end{document}&#10;%%%%%%%%%%%%%%%%%%%%%%%%%%%%%%%%%%%%%%%%"/>
  <p:tag name="IGUANATEXSIZE" val="50"/>
  <p:tag name="IGUANATEXCURSOR" val="135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9.7188"/>
  <p:tag name="ORIGINALWIDTH" val="1112.111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Lambda_K \sim \mu \exp( - \frac{c}{N_c g^2})&#10;\nn&#10;\end{eqnarray}&#10;&#10;%%%%%%%%%%%%%%%%%%%%%%%%%%%%%%%%%%%%%%%%&#10;\end{document}&#10;%%%%%%%%%%%%%%%%%%%%%%%%%%%%%%%%%%%%%%%%"/>
  <p:tag name="IGUANATEXSIZE" val="50"/>
  <p:tag name="IGUANATEXCURSOR" val="1345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2050.244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Evolution from UV to IR: $\epsilon \to \epsilon - \Delta \epsilon$ &#10;&#10;%%%%%%%%%%%%%%%%%%%%%%%%%%%%%%%%%%%%%%%%&#10;\end{document}&#10;%%%%%%%%%%%%%%%%%%%%%%%%%%%%%%%%%%%%%%%%"/>
  <p:tag name="IGUANATEXSIZE" val="50"/>
  <p:tag name="IGUANATEXCURSOR" val="1350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179"/>
  <p:tag name="ORIGINALWIDTH" val="755.9055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$\ell_\para \to \ell_\para - \Delta \ell_\para $&#10;&#10;$\ell_\perp = \ell_\perp$ &#10;&#10;%%%%%%%%%%%%%%%%%%%%%%%%%%%%%%%%%%%%%%%%&#10;\end{document}&#10;%%%%%%%%%%%%%%%%%%%%%%%%%%%%%%%%%%%%%%%%"/>
  <p:tag name="IGUANATEXSIZE" val="50"/>
  <p:tag name="IGUANATEXCURSOR" val="1331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840.645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$\ell_\perp$: Label of the degenerated states (Does not scale)&#10;&#10;%%%%%%%%%%%%%%%%%%%%%%%%%%%%%%%%%%%%%%%%&#10;\end{document}&#10;%%%%%%%%%%%%%%%%%%%%%%%%%%%%%%%%%%%%%%%%"/>
  <p:tag name="IGUANATEXSIZE" val="50"/>
  <p:tag name="IGUANATEXCURSOR" val="1346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982"/>
  <p:tag name="ORIGINALWIDTH" val="645.6693"/>
  <p:tag name="OUTPUTTYPE" val="PNG"/>
  <p:tag name="IGUANATEXVERSION" val="160"/>
  <p:tag name="LATEXADDIN" val="\documentclass{article}&#10;&#10;\pagestyle{empty}&#10;&#10;%\usepackage[dvipdfmx]{graphicx,color}&#10;%\usepackage[dvipdfmx]{graphicx}&#10;\usepackage{graphicx}&#10;\usepackage{latexsym}&#10;\usepackage{amsfonts}&#10;\usepackage{amssymb}&#10;\usepackage{amsmath}&#10;\usepackage{bm}&#10;\usepackage{mathrsfs}&#10;\usepackage{slashed}&#10;\usepackage{ascmac}&#10;\usepackage{comment}&#10;%\usepackage{stix}&#10;%\usepackage{wrapft}&#10;%\usepackage{nidanfloat}&#10;&#10;\usepackage{dcolumn}% Align table columns on decimal point&#10;&#10;&#10;%%%%%%%%%%%%%%%%%%%%%%%%&#10;\newcommand{\home}{\hat{\omega}}&#10;&#10;\newcommand{\zero}{{(0)}}&#10;\newcommand{\one}{{(1)}}&#10;\newcommand{\two}{{(2)}}&#10;&#10;\renewcommand{\lg}{\langle}&#10;\newcommand{\rg}{\rangle}&#10;&#10;\newcommand{\Rcal}{{\vec {\mathcal R}}}&#10;\newcommand{\Acal}{{\vec {\mathcal A}}}&#10;\newcommand{\Bcal}{{\vec {\mathcal B}}}&#10;&#10;\def\dint{\int \hspace{-1.1em} - \, } &#10;\newcommand{\overlr}[1]{\overleftrightarrow{#1}}&#10;\newcommand{\overl}[1]{\overleftarrow{#1}}&#10;\newcommand{\overr}[1]{\overrightarrow{#1}}&#10;\newcommand{\Com}[2]{ {}_{#1} C_{#2} }&#10;&#10;\newcommand{\with}{\quad{\rm with}\quad}&#10;\newcommand{\an}{\quad{\rm and}\quad}&#10;\newcommand{\kin}{{\rm kin}}&#10;\newcommand{\can}{{\rm can}} &#10;&#10;\newcommand{\cout}[1]{ \if 0 {#1} \fi }&#10;\newcommand{\nn}{\nonumber}&#10;\renewcommand{\=}{&amp;=&amp;}&#10;\newcommand{\nnb}{\nonumber \\}&#10;\newcommand{\pd}{\partial}&#10;&#10;\newcommand{\f}[2]{\frac{ {#1} }{ {#2} } }&#10;\newcommand{\lr}[1]{\langle {#1} \rangle}&#10;\newcommand{\LR}[1]{\left\langle {#1} \right\rangle}&#10;\newcommand{\lan}{\langle} &#10;\newcommand{\ran}{\rangle}&#10;\renewcommand{\l}{\left}&#10;\renewcommand{\r}{\right}&#10;\newcommand{\sbra}[1]{ { \left[ #1 \right] } }&#10;\newcommand{\pare}[1]{ { \left\{ #1 \right\} } }&#10;&#10;\newcommand{\sla}{ \slashed }&#10;\newcommand{\vect}[1]{\mathbf{#1}}&#10;\newcommand{\abs}[1]{\left|#1\right|}&#10;&#10;%%%%%%%%%% Greek alphabets&#10;\renewcommand{\a}{\alpha}&#10;\renewcommand{\b}{\beta}&#10;\renewcommand{\d}{{\delta}}&#10;\renewcommand{\k}{\kappa}&#10;\renewcommand{\l}{\lambda}&#10;\newcommand{\m}{\mu}&#10;\newcommand{\n}{\nu}&#10;\renewcommand{\r}{\rho}&#10;\newcommand{\s}{\sigma}&#10;&#10;&#10;\newcommand{\lam}{\lambda}&#10;\newcommand{\Lam}{ \Lambda }&#10;&#10;&#10;\newcommand{\ve}{\varepsilon}&#10;\newcommand{\ep}{ \epsilon }&#10;\newcommand{\vep}{ \varepsilon }&#10;\newcommand{\Gam}{ \Gamma }&#10;\newcommand{\gam}{ \gamma }&#10;\newcommand{\bgam}{ {\bm \gamma} }&#10;&#10;%%%%%%%%%% 3D vectors&#10;\newcommand{\bx}{{\bm{x}}}&#10;\newcommand{\by}{{\bm{y}}}&#10;\newcommand{\bz}{{\bm{z}}}&#10;\newcommand{\br}{{\bm{r}}}&#10;\newcommand{\bk}{{\bm{k}}}&#10;\newcommand{\bp}{{\bm{p}}}&#10;\newcommand{\bq}{{\bm{q}}}&#10;\newcommand{\bv}{{\bm{v}}}&#10;\newcommand{\bA}{{\bm{A}}}&#10;\newcommand{\bB}{{\bm B}}&#10;\newcommand{\bE}{{\bm E}}&#10;\newcommand{\bj}{{\bm j}}&#10;\newcommand{\bsig}{{\bm \sigma}}&#10;\newcommand{\bs}{{\bm s}}&#10;\newcommand{\bn}{{\bm n}}&#10;\newcommand{\bW}{\bm{W}}&#10;\newcommand{\bP}{\bm{P}}&#10;\newcommand{\bT}{\bm{T}}&#10;\newcommand{\be}{\bm{e}}&#10;&#10;\newcommand{\ba}{\bm{a}}&#10;\newcommand{\bb}{\bm{b}}&#10;\newcommand{\bc}{\bm{c}}&#10;&#10;\newcommand{\integ}{\int\!\!}&#10;\newcommand{\xint}{\int d^4x}&#10;\newcommand{\pint}{\int \frac{d^4p}{ (2\pi)^4}}&#10;\newcommand{\tint}{\int_{-\infty}^{\infty}} &#10;&#10;\newcommand{\re}{\Re e}&#10;\newcommand{\im}{\Im m}&#10;%\newcommand{\arg}{{\rm arg}}&#10;\newcommand{\id}{\mbox{1}\hspace{-0.25em}\mbox{l}}&#10;\newcommand{\1}{\mbox{1}\hspace{-0.25em}\mbox{l}}&#10;&#10;&#10;\newcommand{\A}{ {\mathcal A} }&#10;\newcommand{\B}{ {\mathcal B} }&#10;\newcommand{\C}{ {\mathcal C} }&#10;\newcommand{\D}{ {\mathcal D} }&#10;\newcommand{\E}{ {\mathcal E} }&#10;\newcommand{\F}{ {\mathscr{F}} }&#10;\newcommand{\G}{ {\mathscr{G}} }&#10;\newcommand{\Ham}{ {\mathcal H} }&#10;&#10;\newcommand{\K}{ {\mathcal K} }&#10;\newcommand{\Lag}{ {\mathcal{L}} }&#10;\newcommand{\M}{ {\mathcal M} }&#10;\newcommand{\N}{ {\mathcal N} }&#10;\newcommand{\order}{{\mathcal O}}&#10;\newcommand{\prj}{ {\mathcal P} }&#10;\newcommand{\Q}{ {\mathcal Q} }&#10;&#10;\newcommand{\R}{ {\mathcal R} }&#10;\newcommand{\T}{ {\mathcal T} }&#10;\newcommand{\U}{ {\mathcal U} }&#10;\newcommand{\V}{ {\mathcal V} }&#10;\newcommand{\W}{ {\mathcal W} }&#10;\newcommand{\X}{ {\mathcal X} }&#10;\newcommand{\Y}{ {\mathcal Y } }&#10;\newcommand{\Z}{ {\mathcal Z} }&#10;&#10;\renewcommand{\Finv}{ {\mathscr{F}} }&#10;\newcommand{\Ginv}{ {\mathscr{G}} }&#10;&#10;\newcommand{\herc}{{\rm h.c.}}&#10;\newcommand{\MeV}{ {\rm MeV} }&#10;\newcommand{\GeV}{ {\rm GeV} }&#10;\newcommand{\fm}{ {\rm fm} }&#10;\newcommand{\as}{ \alpha_s }&#10;\newcommand{\para}{ \parallel}&#10;\newcommand{\tot}{ {\rm tot} }&#10;\newcommand{\EM}{{\rm em}}&#10;\newcommand{\Tr}{ {\rm Tr} }&#10;\newcommand{\tr}{ {\rm tr} }&#10;\newcommand{\diag}{ {\rm diag} }&#10;\newcommand{\sgn}{ {\rm sgn} }&#10;\newcommand{\ext}{ {\rm ext} }&#10;\newcommand{\vac}{ {\rm vac} }&#10;\newcommand{\Hall}{ {\rm Hall} }&#10;\newcommand{\eff}{ {\rm eff} }&#10;\newcommand{\fermion}{ {\rm fermion} }&#10;\newcommand{\bson}{ {\rm boson} }&#10;\newcommand{\quark}{ {\rm quark} }&#10;\newcommand{\gluon}{ {\rm gluon} }&#10;\newcommand{\ghost}{ {\rm ghost} }&#10;\newcommand{\fin}{ {\rm fin} }&#10;\renewcommand{\div}{ {\rm div} }&#10;\newcommand{\UV}{ {\rm UV} }&#10;\newcommand{\IR}{ {\rm IR} }&#10;\newcommand{\NO}{ {\rm NO} }&#10;\newcommand{\q}{ {\rm q} }&#10;\newcommand{\YM}{ {\rm YM} }&#10;\newcommand{\dyn}{ {\rm dyn} }&#10;\newcommand{\LLL}{ {\rm LLL} }&#10;\newcommand{\hLL}{ {\rm hLL} }&#10;\newcommand{\QCD}{ {\rm QCD} }&#10;\newcommand{\Res}{{ \rm Res }}&#10;\newcommand{\Deb}{ {\rm Debye} }&#10;\newcommand{\Li}{ {\rm  Li} }&#10; &#10;&#10;&#10;%%%%%%%%%%%%%%%%%%%%%%%%%%%%%%%%%%%%%%%%%%%%%%%%%%%%%%&#10;\usepackage{color} % For blue in-text comments and additions&#10;\usepackage[normalem]{ulem}  % \sout{old text} for strikeout&#10;%\renewcommand\sout{\bgroup \color{red} \ULdepth=-.5ex \ULset}&#10;\newcommand{\com}[1]{{\color[rgb]{0,0,1}{#1}}}&#10;\newcommand{\modi}[1]{{\color[rgb]{0,0,1}{#1}}}&#10;\newcommand{\cgd}[1]{{\color[rgb]{1,0,0}{#1}}}&#10;\newcommand{\changed}[1]{{\color[rgb]{1,0,0}{#1}}}&#10;\newcommand{\gray}[1]{{\color[rgb]{0.7,0.7,0.7}{#1}}}&#10;\newcommand{\gr}[1]{{\color[rgb]{0.3,0.6,0.3}{#1}}}&#10;\newcommand{\blue}[1]{{\color[rgb]{0.2,0.6,0.9}{#1}}}&#10;\newcommand{\red}[1]{{\color[rgb]{0.9,0.2,0.6}{#1}}}&#10;\newcommand{\pp}[1]{{\color[rgb]{0.7,0.3,0.9}{#1}}}&#10;\newcommand{\bro}[1]{{\color[rgb]{0.5,0.3,0.3}{#1}}}&#10;\newcommand{\wh}[1]{{\color[rgb]{1,1,1}{#1}}}&#10;%%%%%%%%%%%%%%%%%%%%%%%%%%%%%%%%%%%%%%%%%%%%%%%%%%%%%&#10;\begin{document}&#10;&#10;\begin{eqnarray}&#10;\langle \bar \psi \sigma^{\mu\nu} \psi \rangle F_{\mu\nu}&#10;\nn&#10;\end{eqnarray}&#10;&#10;&#10;\end{document}&#10;&#10;"/>
  <p:tag name="IGUANATEXSIZE" val="24"/>
  <p:tag name="IGUANATEXCURSOR" val="6009"/>
  <p:tag name="TRANSPARENCY" val="True"/>
  <p:tag name="LATEXENGINEID" val="0"/>
  <p:tag name="TEMPFOLDER" val="c:\temp-tex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358"/>
  <p:tag name="ORIGINALWIDTH" val="3248.594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om{&#10;Scaling dimension of $\psi$ is determined from the kinetic term.&#10;}&#10;&#10;%%%%%%%%%%%%%%%%%%%%%%%%%%%%%%%%%%%%%%%%&#10;\end{document}&#10;%%%%%%%%%%%%%%%%%%%%%%%%%%%%%%%%%%%%%%%%"/>
  <p:tag name="IGUANATEXSIZE" val="50"/>
  <p:tag name="IGUANATEXCURSOR" val="1355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1.7061"/>
  <p:tag name="ORIGINALWIDTH" val="2901.387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gray}[1]{{\color[rgb]{0.7,0.7,0.7}{#1}}}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mathcal{S}^{\rm{kin}}&#10;= \int \!\! dt \sum_{{\bm v}_F} \int\!\! &#10;\frac{ \gray{d^2{\bm \ell}_\perp} d\ell_\parallel} {(2\pi)^3} &#10;\bar \psi_+  %({\bm \ell}; {\bm v}_F) &#10;( i\partial_t - \ell_\parallel) \gamma^0  &#10;\psi_+  %({\bm \ell}; {\bm v}_F) &#10;+ \mathcal O (1/\mu)&#10;\nn&#10;\end{eqnarray}&#10;&#10;%%%%%%%%%%%%%%%%%%%%%%%%%%%%%%%%%%%%%%%%&#10;\end{document}&#10;%%%%%%%%%%%%%%%%%%%%%%%%%%%%%%%%%%%%%%%%"/>
  <p:tag name="IGUANATEXSIZE" val="50"/>
  <p:tag name="IGUANATEXCURSOR" val="1355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.4833"/>
  <p:tag name="ORIGINALWIDTH" val="187.4765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Delta \ell_\para&#10;\nn&#10;\end{eqnarray}&#10;&#10;%%%%%%%%%%%%%%%%%%%%%%%%%%%%%%%%%%%%%%%%&#10;\end{document}&#10;%%%%%%%%%%%%%%%%%%%%%%%%%%%%%%%%%%%%%%%%"/>
  <p:tag name="IGUANATEXSIZE" val="50"/>
  <p:tag name="IGUANATEXCURSOR" val="1319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82.04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From UV to IR: $\epsilon \to s \epsilon \ (s&lt;1)$ &#10;&#10;%%%%%%%%%%%%%%%%%%%%%%%%%%%%%%%%%%%%%%%%&#10;\end{document}&#10;%%%%%%%%%%%%%%%%%%%%%%%%%%%%%%%%%%%%%%%%"/>
  <p:tag name="IGUANATEXSIZE" val="50"/>
  <p:tag name="IGUANATEXCURSOR" val="1331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970.3787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$\ell_\para \to s \ell_\para $, $\ell_\perp = \ell_\perp$ &#10;&#10;%%%%%%%%%%%%%%%%%%%%%%%%%%%%%%%%%%%%%%%%&#10;\end{document}&#10;%%%%%%%%%%%%%%%%%%%%%%%%%%%%%%%%%%%%%%%%"/>
  <p:tag name="IGUANATEXSIZE" val="50"/>
  <p:tag name="IGUANATEXCURSOR" val="1304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1311.58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gd{&#10;Light quark: $d_\psi = - 1/2$&#10;&#10;Heavy quark: $d_\Psi = 0$&#10;}&#10;%%%%%%%%%%%%%%%%%%%%%%%%%%%%%%%%%%%%%%%%&#10;\end{document}&#10;%%%%%%%%%%%%%%%%%%%%%%%%%%%%%%%%%%%%%%%%"/>
  <p:tag name="IGUANATEXSIZE" val="50"/>
  <p:tag name="IGUANATEXCURSOR" val="1349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9576"/>
  <p:tag name="ORIGINALWIDTH" val="3104.612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gray}[1]{{\color[rgb]{0.7,0.7,0.7}{#1}}}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S^{\rm{int}}_{\rm H-L}&#10;&amp;=&amp; \int dt &#10;\left[ \, \int \frac{\gray{d^2\bl_\perp} d\ell_\para} {(2\pi)^3} \, \right]^2&#10;%\left[ \, \int \frac{d^3\bk}{ (2\pi)^3 } \, \right]^2&#10;G[ \bar \psi_+ ^{(3)} t^a \psi_+ ^{(1)} ] &#10;\gray{[ \bar \Psi_{+} ^{(4)} t^{a} \Psi_{+} ^{(2)} ]}&#10;\nn&#10;\end{eqnarray}&#10;&#10;%%%%%%%%%%%%%%%%%%%%%%%%%%%%%%%%%%%%%%%%&#10;\end{document}&#10;%%%%%%%%%%%%%%%%%%%%%%%%%%%%%%%%%%%%%%%%"/>
  <p:tag name="IGUANATEXSIZE" val="50"/>
  <p:tag name="IGUANATEXCURSOR" val="1621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2011.249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gray}[1]{{\color[rgb]{0.7,0.7,0.7}{#1}}}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d_{(\psi\Psi)^2} = (-1) +2(1+d_{\psi}) + \gray{2 d_\Psi} = 0&#10;\nn&#10;\end{eqnarray}&#10;&#10;%%%%%%%%%%%%%%%%%%%%%%%%%%%%%%%%%%%%%%%%&#10;\end{document}&#10;%%%%%%%%%%%%%%%%%%%%%%%%%%%%%%%%%%%%%%%%"/>
  <p:tag name="IGUANATEXSIZE" val="50"/>
  <p:tag name="IGUANATEXCURSOR" val="1360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4665"/>
  <p:tag name="ORIGINALWIDTH" val="1311.58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cgd{&#10;Light quark: $d_\psi = - 1/2$&#10;&#10;Heavy quark: $d_\Psi = 0$&#10;}&#10;%%%%%%%%%%%%%%%%%%%%%%%%%%%%%%%%%%%%%%%%&#10;\end{document}&#10;%%%%%%%%%%%%%%%%%%%%%%%%%%%%%%%%%%%%%%%%"/>
  <p:tag name="IGUANATEXSIZE" val="50"/>
  <p:tag name="IGUANATEXCURSOR" val="1349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8.9576"/>
  <p:tag name="ORIGINALWIDTH" val="3104.612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gray}[1]{{\color[rgb]{0.7,0.7,0.7}{#1}}}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S^{\rm{int}}_{\rm H-L}&#10;&amp;=&amp; \int dt &#10;\left[ \, \int \frac{\gray{d^2\bl_\perp} d\ell_\para} {(2\pi)^3} \, \right]^2&#10;%\left[ \, \int \frac{d^3\bk}{ (2\pi)^3 } \, \right]^2&#10;G[ \bar \psi_+ ^{(3)} t^a \psi_+ ^{(1)} ] &#10;\gray{[ \bar \Psi_{+} ^{(4)} t^{a} \Psi_{+} ^{(2)} ]}&#10;\nn&#10;\end{eqnarray}&#10;&#10;%%%%%%%%%%%%%%%%%%%%%%%%%%%%%%%%%%%%%%%%&#10;\end{document}&#10;%%%%%%%%%%%%%%%%%%%%%%%%%%%%%%%%%%%%%%%%"/>
  <p:tag name="IGUANATEXSIZE" val="50"/>
  <p:tag name="IGUANATEXCURSOR" val="1621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1010.124"/>
  <p:tag name="OUTPUTTYPE" val="PNG"/>
  <p:tag name="IGUANATEXVERSION" val="160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 &#10;&#10;$\int d^2 \ell_\perp \sim \rho_F = \frac{\mu^2}{2\pi^2}$&#10;&#10;Density of states &#10;&#10;%%%%%%%%%%%%%%%%%%%%%%%%%%%%%%%%%%%%%%%%&#10;\end{document}&#10;%%%%%%%%%%%%%%%%%%%%%%%%%%%%%%%%%%%%%%%%"/>
  <p:tag name="IGUANATEXSIZE" val="50"/>
  <p:tag name="IGUANATEXCURSOR" val="1363"/>
  <p:tag name="TRANSPARENCY" val="True"/>
  <p:tag name="LATEXENGINEID" val="0"/>
  <p:tag name="TEMPFOLDER" val="c:\temp-tex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2011.249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gray}[1]{{\color[rgb]{0.7,0.7,0.7}{#1}}}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d_{(\psi\Psi)^2} = (-1) +2(1+d_{\psi}) + \gray{2 d_\Psi} = 0&#10;\nn&#10;\end{eqnarray}&#10;&#10;%%%%%%%%%%%%%%%%%%%%%%%%%%%%%%%%%%%%%%%%&#10;\end{document}&#10;%%%%%%%%%%%%%%%%%%%%%%%%%%%%%%%%%%%%%%%%"/>
  <p:tag name="IGUANATEXSIZE" val="50"/>
  <p:tag name="IGUANATEXCURSOR" val="1360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230.59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int^{\epsilon_F} \!\! \frac{d\epsilon}{\epsilon}&#10;\sim \com{-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175.853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 \int_{\epsilon_F} \!\! \frac{d\epsilon}{\epsilon}&#10;\sim \cgd{+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1010.124"/>
  <p:tag name="OUTPUTTYPE" val="PNG"/>
  <p:tag name="IGUANATEXVERSION" val="160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 &#10;&#10;$\int d^2 \ell_\perp \sim \rho_F = \frac{\mu^2}{2\pi^2}$&#10;&#10;Density of states &#10;&#10;%%%%%%%%%%%%%%%%%%%%%%%%%%%%%%%%%%%%%%%%&#10;\end{document}&#10;%%%%%%%%%%%%%%%%%%%%%%%%%%%%%%%%%%%%%%%%"/>
  <p:tag name="IGUANATEXSIZE" val="50"/>
  <p:tag name="IGUANATEXCURSOR" val="1363"/>
  <p:tag name="TRANSPARENCY" val="True"/>
  <p:tag name="LATEXENGINEID" val="0"/>
  <p:tag name="TEMPFOLDER" val="c:\temp-tex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648.294"/>
  <p:tag name="OUTPUTTYPE" val="PNG"/>
  <p:tag name="IGUANATEXVERSION" val="160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int d^2 \ell_\perp  &#10; \int_{\epsilon_F} \!\! \frac{d\epsilon}{\epsilon}&#10;\sim \rho_F  \log \frac{\Lambda}{\Lambda-d\Lambda}&#10;\nn&#10;\end{eqnarray}&#10;&#10;%%%%%%%%%%%%%%%%%%%%%%%%%%%%%%%%%%%%%%%%&#10;\end{document}&#10;%%%%%%%%%%%%%%%%%%%%%%%%%%%%%%%%%%%%%%%%"/>
  <p:tag name="IGUANATEXSIZE" val="50"/>
  <p:tag name="IGUANATEXCURSOR" val="1388"/>
  <p:tag name="TRANSPARENCY" val="True"/>
  <p:tag name="LATEXENGINEID" val="0"/>
  <p:tag name="TEMPFOLDER" val="c:\temp-tex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230.596"/>
  <p:tag name="LATEXADDIN" val="\documentclass{article}&#10;\pagestyle{empty}&#10;&#10;\usepackage{latexsym}&#10;\usepackage{amsfonts}&#10;\usepackage{amssymb}&#10;\usepackage{amsmath}&#10;\usepackage{bm}&#10;\usepackage{mathrsfs} &#10;\usepackage{color}&#10;&#10;\usepackage{slashed}&#10;&#10;\newcommand{\com}[1]{{\color[rgb]{0,0,1}{#1}}}&#10;\newcommand{\cgd}[1]{{\color[rgb]{1,0,0}{#1}}}&#10;\newcommand{\ans}[1]{{\sf\color[rgb]{0,1,0}{#1}}}&#10;\newcommand{\blue}[1]{\textcolor[named]{Blue}{#1}}&#10;\newcommand{\green}[1]{\textcolor[named]{Green}{#1}}&#10;\newcommand{\red}[1]{\textcolor[named]{Red}{#1}}&#10;&#10;%%%%%%%%%%%%%%%%%%%%%%%%%%%%%%%%%%%%%%%%%%%%%%%%%%%%%%%%&#10;&#10;\newcommand{\sla}{\slashed}&#10;&#10;\newcommand{\sgn}{ {\rm sgn} }&#10;\newcommand{\prj}{ {\mathcal P} }&#10;\newcommand{\mf}{ m_f }&#10;\newcommand{\gam}{ \gamma }&#10;\newcommand{\M}{ {\mathcal M} }&#10;\newcommand{\N}{ {\mathcal N} }&#10;&#10;\newcommand{\bx}{{\bm{x}}}&#10;\newcommand{\br}{{\bm{r}}}&#10;\newcommand{\bk}{{\bm{k}}}&#10;\newcommand{\bp}{{\bm{p}}}&#10;\newcommand{\bq}{{\bm{q}}}&#10;\newcommand{\integ}{\int\!\!}&#10;&#10;\newcommand{\F}{ {\mathscr{F}} }&#10;\newcommand{\G}{ {\mathscr{G}} }&#10;\newcommand{\bB}{{\bm{B}}}&#10;\newcommand{\bE}{{\bm{E}}}&#10;&#10;\newcommand{\bv}{{\bm{v}}}&#10;\newcommand{\bl}{{\bm{\ell}}}&#10;\newcommand{\para}{{\parallel}}&#10;&#10;\newcommand{\nn}{{\nonumber}}&#10;&#10;%%%%%%%%%%%%%%%%%%%%%%%%%%%%%%%%%%%%%%%%&#10;\begin{document}&#10;%%%%%%%%%%%%%%%%%%%%%%%%%%%%%%%%%%%%%%%%&#10;&#10;\begin{eqnarray}&#10;\int^{\epsilon_F} \!\! \frac{d\epsilon}{\epsilon}&#10;\sim \com{-} \log \frac{\Lambda}{\Lambda-d\Lambda}&#10;\nn&#10;\end{eqnarray}&#10;&#10;%%%%%%%%%%%%%%%%%%%%%%%%%%%%%%%%%%%%%%%%&#10;\end{document}&#10;%%%%%%%%%%%%%%%%%%%%%%%%%%%%%%%%%%%%%%%%"/>
  <p:tag name="IGUANATEXSIZE" val="50"/>
  <p:tag name="IGUANATEXCURSOR" val="1302"/>
  <p:tag name="TRANSPARENCY" val="True"/>
  <p:tag name="FILENAME" val=""/>
  <p:tag name="LATEXENGINEID" val="0"/>
  <p:tag name="TEMPFOLDER" val="C:\w32tex\IguanaTex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ichi">
      <a:majorFont>
        <a:latin typeface="Times New Roman"/>
        <a:ea typeface="游ゴシック Light"/>
        <a:cs typeface=""/>
      </a:majorFont>
      <a:minorFont>
        <a:latin typeface="Times New Roman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36285</TotalTime>
  <Words>2729</Words>
  <Application>Microsoft Office PowerPoint</Application>
  <PresentationFormat>Widescreen</PresentationFormat>
  <Paragraphs>517</Paragraphs>
  <Slides>50</Slides>
  <Notes>6</Notes>
  <HiddenSlides>17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AdvOT2b189473.B</vt:lpstr>
      <vt:lpstr>CMR12</vt:lpstr>
      <vt:lpstr>MinionPro-Regular</vt:lpstr>
      <vt:lpstr>Slack-Lato</vt:lpstr>
      <vt:lpstr>Times-Roman</vt:lpstr>
      <vt:lpstr>Whitney-Semibold</vt:lpstr>
      <vt:lpstr>游ゴシック</vt:lpstr>
      <vt:lpstr>Arial</vt:lpstr>
      <vt:lpstr>Calibri</vt:lpstr>
      <vt:lpstr>Cambria Math</vt:lpstr>
      <vt:lpstr>Times New Roman</vt:lpstr>
      <vt:lpstr>Trebuchet MS</vt:lpstr>
      <vt:lpstr>Wingdings</vt:lpstr>
      <vt:lpstr>Office ​​テーマ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Numerical results (+ analytic results)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Scaling argument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Koichi</dc:creator>
  <cp:lastModifiedBy>Koichi HATTORI,</cp:lastModifiedBy>
  <cp:revision>1476</cp:revision>
  <dcterms:created xsi:type="dcterms:W3CDTF">2015-06-07T04:06:16Z</dcterms:created>
  <dcterms:modified xsi:type="dcterms:W3CDTF">2025-06-25T10:45:03Z</dcterms:modified>
</cp:coreProperties>
</file>