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9" r:id="rId1"/>
  </p:sldMasterIdLst>
  <p:notesMasterIdLst>
    <p:notesMasterId r:id="rId49"/>
  </p:notesMasterIdLst>
  <p:sldIdLst>
    <p:sldId id="256" r:id="rId2"/>
    <p:sldId id="849" r:id="rId3"/>
    <p:sldId id="850" r:id="rId4"/>
    <p:sldId id="851" r:id="rId5"/>
    <p:sldId id="852" r:id="rId6"/>
    <p:sldId id="853" r:id="rId7"/>
    <p:sldId id="854" r:id="rId8"/>
    <p:sldId id="773" r:id="rId9"/>
    <p:sldId id="774" r:id="rId10"/>
    <p:sldId id="772" r:id="rId11"/>
    <p:sldId id="855" r:id="rId12"/>
    <p:sldId id="776" r:id="rId13"/>
    <p:sldId id="856" r:id="rId14"/>
    <p:sldId id="766" r:id="rId15"/>
    <p:sldId id="857" r:id="rId16"/>
    <p:sldId id="758" r:id="rId17"/>
    <p:sldId id="759" r:id="rId18"/>
    <p:sldId id="920" r:id="rId19"/>
    <p:sldId id="644" r:id="rId20"/>
    <p:sldId id="921" r:id="rId21"/>
    <p:sldId id="925" r:id="rId22"/>
    <p:sldId id="330" r:id="rId23"/>
    <p:sldId id="275" r:id="rId24"/>
    <p:sldId id="445" r:id="rId25"/>
    <p:sldId id="262" r:id="rId26"/>
    <p:sldId id="264" r:id="rId27"/>
    <p:sldId id="499" r:id="rId28"/>
    <p:sldId id="780" r:id="rId29"/>
    <p:sldId id="740" r:id="rId30"/>
    <p:sldId id="744" r:id="rId31"/>
    <p:sldId id="914" r:id="rId32"/>
    <p:sldId id="915" r:id="rId33"/>
    <p:sldId id="916" r:id="rId34"/>
    <p:sldId id="917" r:id="rId35"/>
    <p:sldId id="922" r:id="rId36"/>
    <p:sldId id="460" r:id="rId37"/>
    <p:sldId id="474" r:id="rId38"/>
    <p:sldId id="505" r:id="rId39"/>
    <p:sldId id="918" r:id="rId40"/>
    <p:sldId id="919" r:id="rId41"/>
    <p:sldId id="613" r:id="rId42"/>
    <p:sldId id="924" r:id="rId43"/>
    <p:sldId id="543" r:id="rId44"/>
    <p:sldId id="418" r:id="rId45"/>
    <p:sldId id="923" r:id="rId46"/>
    <p:sldId id="848" r:id="rId47"/>
    <p:sldId id="554" r:id="rId48"/>
  </p:sldIdLst>
  <p:sldSz cx="9144000" cy="6858000" type="screen4x3"/>
  <p:notesSz cx="6858000" cy="9144000"/>
  <p:defaultTextStyle>
    <a:defPPr>
      <a:defRPr lang="en-US"/>
    </a:defPPr>
    <a:lvl1pPr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ＭＳ Ｐゴシック" charset="0"/>
        <a:cs typeface="ＭＳ Ｐゴシック" charset="0"/>
        <a:sym typeface="Helvetica" charset="0"/>
      </a:defRPr>
    </a:lvl1pPr>
    <a:lvl2pPr marL="228600" indent="2286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ＭＳ Ｐゴシック" charset="0"/>
        <a:cs typeface="ＭＳ Ｐゴシック" charset="0"/>
        <a:sym typeface="Helvetica" charset="0"/>
      </a:defRPr>
    </a:lvl2pPr>
    <a:lvl3pPr marL="457200" indent="4572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ＭＳ Ｐゴシック" charset="0"/>
        <a:cs typeface="ＭＳ Ｐゴシック" charset="0"/>
        <a:sym typeface="Helvetica" charset="0"/>
      </a:defRPr>
    </a:lvl3pPr>
    <a:lvl4pPr marL="685800" indent="6858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ＭＳ Ｐゴシック" charset="0"/>
        <a:cs typeface="ＭＳ Ｐゴシック" charset="0"/>
        <a:sym typeface="Helvetica" charset="0"/>
      </a:defRPr>
    </a:lvl4pPr>
    <a:lvl5pPr marL="914400" indent="9144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ＭＳ Ｐゴシック" charset="0"/>
        <a:cs typeface="ＭＳ Ｐゴシック" charset="0"/>
        <a:sym typeface="Helvetica" charset="0"/>
      </a:defRPr>
    </a:lvl5pPr>
    <a:lvl6pPr marL="2286000" algn="l" defTabSz="457200" rtl="0" eaLnBrk="1" latinLnBrk="0" hangingPunct="1">
      <a:defRPr sz="1200" kern="1200">
        <a:solidFill>
          <a:srgbClr val="000000"/>
        </a:solidFill>
        <a:latin typeface="Helvetica" charset="0"/>
        <a:ea typeface="ＭＳ Ｐゴシック" charset="0"/>
        <a:cs typeface="ＭＳ Ｐゴシック" charset="0"/>
        <a:sym typeface="Helvetica" charset="0"/>
      </a:defRPr>
    </a:lvl6pPr>
    <a:lvl7pPr marL="2743200" algn="l" defTabSz="457200" rtl="0" eaLnBrk="1" latinLnBrk="0" hangingPunct="1">
      <a:defRPr sz="1200" kern="1200">
        <a:solidFill>
          <a:srgbClr val="000000"/>
        </a:solidFill>
        <a:latin typeface="Helvetica" charset="0"/>
        <a:ea typeface="ＭＳ Ｐゴシック" charset="0"/>
        <a:cs typeface="ＭＳ Ｐゴシック" charset="0"/>
        <a:sym typeface="Helvetica" charset="0"/>
      </a:defRPr>
    </a:lvl7pPr>
    <a:lvl8pPr marL="3200400" algn="l" defTabSz="457200" rtl="0" eaLnBrk="1" latinLnBrk="0" hangingPunct="1">
      <a:defRPr sz="1200" kern="1200">
        <a:solidFill>
          <a:srgbClr val="000000"/>
        </a:solidFill>
        <a:latin typeface="Helvetica" charset="0"/>
        <a:ea typeface="ＭＳ Ｐゴシック" charset="0"/>
        <a:cs typeface="ＭＳ Ｐゴシック" charset="0"/>
        <a:sym typeface="Helvetica" charset="0"/>
      </a:defRPr>
    </a:lvl8pPr>
    <a:lvl9pPr marL="3657600" algn="l" defTabSz="457200" rtl="0" eaLnBrk="1" latinLnBrk="0" hangingPunct="1">
      <a:defRPr sz="1200" kern="1200">
        <a:solidFill>
          <a:srgbClr val="000000"/>
        </a:solidFill>
        <a:latin typeface="Helvetica" charset="0"/>
        <a:ea typeface="ＭＳ Ｐゴシック" charset="0"/>
        <a:cs typeface="ＭＳ Ｐゴシック" charset="0"/>
        <a:sym typeface="Helvetic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4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081"/>
    <p:restoredTop sz="92685"/>
  </p:normalViewPr>
  <p:slideViewPr>
    <p:cSldViewPr>
      <p:cViewPr varScale="1">
        <p:scale>
          <a:sx n="103" d="100"/>
          <a:sy n="103" d="100"/>
        </p:scale>
        <p:origin x="192" y="4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70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Lucida Grande" charset="0"/>
              </a:rPr>
              <a:t>Click to edit Master text styles</a:t>
            </a:r>
          </a:p>
          <a:p>
            <a:pPr lvl="1"/>
            <a:r>
              <a:rPr lang="en-US" noProof="0">
                <a:sym typeface="Lucida Grande" charset="0"/>
              </a:rPr>
              <a:t>Second level</a:t>
            </a:r>
          </a:p>
          <a:p>
            <a:pPr lvl="2"/>
            <a:r>
              <a:rPr lang="en-US" noProof="0">
                <a:sym typeface="Lucida Grande" charset="0"/>
              </a:rPr>
              <a:t>Third level</a:t>
            </a:r>
          </a:p>
          <a:p>
            <a:pPr lvl="3"/>
            <a:r>
              <a:rPr lang="en-US" noProof="0">
                <a:sym typeface="Lucida Grande" charset="0"/>
              </a:rPr>
              <a:t>Fourth level</a:t>
            </a:r>
          </a:p>
          <a:p>
            <a:pPr lvl="4"/>
            <a:r>
              <a:rPr lang="en-US" noProof="0">
                <a:sym typeface="Lucida Grand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95837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charset="0"/>
        <a:ea typeface="ＭＳ Ｐゴシック" charset="0"/>
        <a:cs typeface="Lucida Grande" charset="0"/>
        <a:sym typeface="Lucida Grande" charset="0"/>
      </a:defRPr>
    </a:lvl1pPr>
    <a:lvl2pPr marL="2286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2pPr>
    <a:lvl3pPr marL="4572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3pPr>
    <a:lvl4pPr marL="6858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4pPr>
    <a:lvl5pPr marL="9144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13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Similar to conductivity, but at room temperature! Protected from local scattering by global topology</a:t>
            </a:r>
          </a:p>
        </p:txBody>
      </p:sp>
    </p:spTree>
    <p:extLst>
      <p:ext uri="{BB962C8B-B14F-4D97-AF65-F5344CB8AC3E}">
        <p14:creationId xmlns:p14="http://schemas.microsoft.com/office/powerpoint/2010/main" val="2750199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966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8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>
              <a:defRPr/>
            </a:pPr>
            <a:r>
              <a:rPr lang="en-US" dirty="0" err="1"/>
              <a:t>Trisodium</a:t>
            </a:r>
            <a:r>
              <a:rPr lang="en-US" dirty="0"/>
              <a:t> </a:t>
            </a:r>
            <a:r>
              <a:rPr lang="en-US" dirty="0" err="1"/>
              <a:t>bismuthide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226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018E1-028D-D09C-0D08-BE3D4E3B6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E4DBCD-FCFC-AFC1-9EB4-D49B9EF740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771210-128E-0374-FD37-E5EE609DC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78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F66E5-54FC-9246-8EC8-D0F2F96913AF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37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6550F-62FE-0541-B5C8-05B9C77E8755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8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30EC2-F0FD-7143-B476-831CF59C59B3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874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99360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FDAE8-A44A-BA4F-93C2-71D11B833AB9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959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E363-86F9-404F-A45E-F5454818A0DC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350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98B8F-3C33-0340-8CD6-DAC42EDED522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801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DC69A-B9E1-CF4A-A506-E5C784155BEA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18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CB5D2-E7C5-3044-BF65-AE471FD4E0EE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4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6602F-F0C1-004C-AEBF-4A285AC21B26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5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ADB83-3F94-D749-B396-4B90ACD7B3BA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84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97E37-082B-3D49-9CC8-2946672D3B2A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8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Roman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7359650" y="6248400"/>
            <a:ext cx="292100" cy="330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Helvetica" charset="0"/>
              </a:defRPr>
            </a:lvl1pPr>
          </a:lstStyle>
          <a:p>
            <a:pPr>
              <a:defRPr/>
            </a:pPr>
            <a:fld id="{9C07647C-F795-AE4A-AF8E-9BBB37E1F0E0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</p:sldLayoutIdLst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j-lt"/>
          <a:ea typeface="+mj-ea"/>
          <a:cs typeface="+mj-cs"/>
          <a:sym typeface="Times Roman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Times Roman" charset="0"/>
          <a:ea typeface="ＭＳ Ｐゴシック" charset="0"/>
          <a:cs typeface="Times Roman" charset="0"/>
          <a:sym typeface="Times Roman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Times Roman" charset="0"/>
          <a:ea typeface="ＭＳ Ｐゴシック" charset="0"/>
          <a:cs typeface="Times Roman" charset="0"/>
          <a:sym typeface="Times Roman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Times Roman" charset="0"/>
          <a:ea typeface="ＭＳ Ｐゴシック" charset="0"/>
          <a:cs typeface="Times Roman" charset="0"/>
          <a:sym typeface="Times Roman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Times Roman" charset="0"/>
          <a:ea typeface="ＭＳ Ｐゴシック" charset="0"/>
          <a:cs typeface="Times Roman" charset="0"/>
          <a:sym typeface="Times Roman" charset="0"/>
        </a:defRPr>
      </a:lvl5pPr>
      <a:lvl6pPr marL="496888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Times Roman" charset="0"/>
          <a:ea typeface="ＭＳ Ｐゴシック" charset="0"/>
          <a:cs typeface="Times Roman" charset="0"/>
          <a:sym typeface="Times Roman" charset="0"/>
        </a:defRPr>
      </a:lvl6pPr>
      <a:lvl7pPr marL="954088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Times Roman" charset="0"/>
          <a:ea typeface="ＭＳ Ｐゴシック" charset="0"/>
          <a:cs typeface="Times Roman" charset="0"/>
          <a:sym typeface="Times Roman" charset="0"/>
        </a:defRPr>
      </a:lvl7pPr>
      <a:lvl8pPr marL="1411288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Times Roman" charset="0"/>
          <a:ea typeface="ＭＳ Ｐゴシック" charset="0"/>
          <a:cs typeface="Times Roman" charset="0"/>
          <a:sym typeface="Times Roman" charset="0"/>
        </a:defRPr>
      </a:lvl8pPr>
      <a:lvl9pPr marL="1868488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Times Roman" charset="0"/>
          <a:ea typeface="ＭＳ Ｐゴシック" charset="0"/>
          <a:cs typeface="Times Roman" charset="0"/>
          <a:sym typeface="Times Roman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1pPr>
      <a:lvl2pPr marL="228600" indent="2286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2pPr>
      <a:lvl3pPr marL="457200" indent="4572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3pPr>
      <a:lvl4pPr marL="685800" indent="6858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4pPr>
      <a:lvl5pPr marL="914400" indent="9144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5pPr>
      <a:lvl6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6pPr>
      <a:lvl7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7pPr>
      <a:lvl8pPr marL="22860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8pPr>
      <a:lvl9pPr marL="2743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tiff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tiff"/><Relationship Id="rId7" Type="http://schemas.openxmlformats.org/officeDocument/2006/relationships/image" Target="../media/image1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10" Type="http://schemas.openxmlformats.org/officeDocument/2006/relationships/image" Target="../media/image14.png"/><Relationship Id="rId4" Type="http://schemas.openxmlformats.org/officeDocument/2006/relationships/image" Target="../media/image8.tiff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tiff"/><Relationship Id="rId4" Type="http://schemas.openxmlformats.org/officeDocument/2006/relationships/image" Target="../media/image8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1110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504.03248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tiff"/><Relationship Id="rId4" Type="http://schemas.openxmlformats.org/officeDocument/2006/relationships/image" Target="../media/image10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3" Type="http://schemas.openxmlformats.org/officeDocument/2006/relationships/image" Target="../media/image113.tiff"/><Relationship Id="rId7" Type="http://schemas.openxmlformats.org/officeDocument/2006/relationships/image" Target="../media/image1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tiff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AutoShape 1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defRPr/>
            </a:pPr>
            <a:fld id="{C997D20B-14C0-4F49-B5A0-F14AF1622956}" type="slidenum">
              <a:rPr lang="en-US" sz="1400">
                <a:latin typeface="Times Roman" charset="0"/>
                <a:cs typeface="Times Roman" charset="0"/>
                <a:sym typeface="Times Roman" charset="0"/>
              </a:rPr>
              <a:pPr algn="ctr">
                <a:defRPr/>
              </a:pPr>
              <a:t>1</a:t>
            </a:fld>
            <a:endParaRPr lang="en-US">
              <a:cs typeface="Helvetica" charset="0"/>
            </a:endParaRPr>
          </a:p>
        </p:txBody>
      </p:sp>
      <p:sp>
        <p:nvSpPr>
          <p:cNvPr id="8194" name="AutoShape 2"/>
          <p:cNvSpPr>
            <a:spLocks/>
          </p:cNvSpPr>
          <p:nvPr/>
        </p:nvSpPr>
        <p:spPr bwMode="auto">
          <a:xfrm>
            <a:off x="-371047" y="1614706"/>
            <a:ext cx="9144000" cy="1714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defRPr/>
            </a:pPr>
            <a:r>
              <a:rPr lang="en-US" sz="3600" b="1" dirty="0">
                <a:solidFill>
                  <a:srgbClr val="001E57"/>
                </a:solidFill>
                <a:latin typeface="Times Roman" charset="0"/>
                <a:cs typeface="Times Roman" charset="0"/>
                <a:sym typeface="Times Roman" charset="0"/>
              </a:rPr>
              <a:t>                   </a:t>
            </a:r>
          </a:p>
          <a:p>
            <a:pPr marL="39688" defTabSz="914400">
              <a:defRPr/>
            </a:pPr>
            <a:r>
              <a:rPr lang="en-US" sz="3600" b="1" dirty="0">
                <a:solidFill>
                  <a:srgbClr val="001E57"/>
                </a:solidFill>
                <a:latin typeface="Times Roman" charset="0"/>
                <a:cs typeface="Times Roman" charset="0"/>
                <a:sym typeface="Times Roman" charset="0"/>
              </a:rPr>
              <a:t>                    </a:t>
            </a:r>
            <a:r>
              <a:rPr lang="en-US" sz="3600" b="1" dirty="0">
                <a:solidFill>
                  <a:srgbClr val="001E57"/>
                </a:solidFill>
                <a:latin typeface="+mj-lt"/>
                <a:cs typeface="Times Roman" charset="0"/>
                <a:sym typeface="Times Roman" charset="0"/>
              </a:rPr>
              <a:t>Chiral Magnetic Effect:</a:t>
            </a:r>
          </a:p>
          <a:p>
            <a:pPr marL="39688" defTabSz="914400">
              <a:defRPr/>
            </a:pPr>
            <a:r>
              <a:rPr lang="en-US" sz="3600" b="1" dirty="0">
                <a:solidFill>
                  <a:srgbClr val="001E57"/>
                </a:solidFill>
                <a:latin typeface="+mj-lt"/>
                <a:cs typeface="Times Roman" charset="0"/>
                <a:sym typeface="Times Roman" charset="0"/>
              </a:rPr>
              <a:t>             current status and open problems</a:t>
            </a:r>
            <a:r>
              <a:rPr lang="en-US" sz="3200" b="1" dirty="0">
                <a:solidFill>
                  <a:srgbClr val="001E57"/>
                </a:solidFill>
                <a:latin typeface="Times Roman" charset="0"/>
                <a:cs typeface="Times Roman" charset="0"/>
                <a:sym typeface="Times Roman" charset="0"/>
              </a:rPr>
              <a:t>                </a:t>
            </a:r>
          </a:p>
          <a:p>
            <a:pPr marL="39688" defTabSz="914400">
              <a:defRPr/>
            </a:pPr>
            <a:r>
              <a:rPr lang="en-US" sz="3600" b="1" dirty="0">
                <a:solidFill>
                  <a:srgbClr val="001E57"/>
                </a:solidFill>
                <a:latin typeface="Times Roman" charset="0"/>
                <a:cs typeface="Times Roman" charset="0"/>
                <a:sym typeface="Times Roman" charset="0"/>
              </a:rPr>
              <a:t>                                 </a:t>
            </a:r>
            <a:endParaRPr lang="en-US" dirty="0">
              <a:cs typeface="Helvetica" charset="0"/>
            </a:endParaRPr>
          </a:p>
        </p:txBody>
      </p:sp>
      <p:sp>
        <p:nvSpPr>
          <p:cNvPr id="8195" name="AutoShape 3"/>
          <p:cNvSpPr>
            <a:spLocks/>
          </p:cNvSpPr>
          <p:nvPr/>
        </p:nvSpPr>
        <p:spPr bwMode="auto">
          <a:xfrm>
            <a:off x="3079750" y="3786776"/>
            <a:ext cx="2984500" cy="1206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defRPr/>
            </a:pPr>
            <a:r>
              <a:rPr lang="en-US" sz="2800" dirty="0">
                <a:solidFill>
                  <a:srgbClr val="002E7A"/>
                </a:solidFill>
                <a:latin typeface="+mn-lt"/>
                <a:cs typeface="Times Roman" charset="0"/>
                <a:sym typeface="Times Roman" charset="0"/>
              </a:rPr>
              <a:t>Dmitri Kharzeev</a:t>
            </a:r>
          </a:p>
          <a:p>
            <a:pPr marL="39688" defTabSz="914400">
              <a:defRPr/>
            </a:pPr>
            <a:endParaRPr lang="en-US" sz="2400" dirty="0">
              <a:solidFill>
                <a:srgbClr val="002E7A"/>
              </a:solidFill>
              <a:latin typeface="+mn-lt"/>
              <a:cs typeface="Times Roman" charset="0"/>
              <a:sym typeface="Times Roman" charset="0"/>
            </a:endParaRPr>
          </a:p>
          <a:p>
            <a:pPr marL="39688" defTabSz="914400">
              <a:defRPr/>
            </a:pPr>
            <a:r>
              <a:rPr lang="en-US" sz="2400" dirty="0">
                <a:solidFill>
                  <a:srgbClr val="002E7A"/>
                </a:solidFill>
                <a:latin typeface="Times Roman" charset="0"/>
                <a:cs typeface="Times Roman" charset="0"/>
                <a:sym typeface="Times Roman" charset="0"/>
              </a:rPr>
              <a:t>     </a:t>
            </a:r>
            <a:endParaRPr lang="en-US" dirty="0">
              <a:cs typeface="Helvetica" charset="0"/>
            </a:endParaRPr>
          </a:p>
        </p:txBody>
      </p:sp>
      <p:sp>
        <p:nvSpPr>
          <p:cNvPr id="8197" name="AutoShape 5"/>
          <p:cNvSpPr>
            <a:spLocks/>
          </p:cNvSpPr>
          <p:nvPr/>
        </p:nvSpPr>
        <p:spPr bwMode="auto">
          <a:xfrm>
            <a:off x="6946900" y="50800"/>
            <a:ext cx="153988" cy="457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8199" name="Picture 7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5937068"/>
            <a:ext cx="3479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200" name="AutoShape 8"/>
          <p:cNvSpPr>
            <a:spLocks/>
          </p:cNvSpPr>
          <p:nvPr/>
        </p:nvSpPr>
        <p:spPr bwMode="auto">
          <a:xfrm>
            <a:off x="93921" y="225679"/>
            <a:ext cx="9050079" cy="787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ts val="1900"/>
              </a:spcBef>
              <a:defRPr/>
            </a:pPr>
            <a:r>
              <a:rPr lang="en-US" sz="2400" dirty="0">
                <a:solidFill>
                  <a:srgbClr val="042E6A"/>
                </a:solidFill>
                <a:latin typeface="Georgia" charset="0"/>
                <a:cs typeface="Georgia" charset="0"/>
                <a:sym typeface="Georgia" charset="0"/>
              </a:rPr>
              <a:t>  </a:t>
            </a:r>
            <a:r>
              <a:rPr lang="en-US" sz="2400" dirty="0">
                <a:solidFill>
                  <a:srgbClr val="042E6A"/>
                </a:solidFill>
                <a:latin typeface="+mj-lt"/>
                <a:cs typeface="Georgia" charset="0"/>
                <a:sym typeface="Georgia" charset="0"/>
              </a:rPr>
              <a:t>Weyl and Dirac Semimetals as a Laboratory for High Energy Physics,</a:t>
            </a:r>
          </a:p>
          <a:p>
            <a:pPr>
              <a:spcBef>
                <a:spcPts val="1900"/>
              </a:spcBef>
              <a:defRPr/>
            </a:pPr>
            <a:r>
              <a:rPr lang="en-US" sz="2400" dirty="0">
                <a:solidFill>
                  <a:srgbClr val="042E6A"/>
                </a:solidFill>
                <a:latin typeface="+mj-lt"/>
                <a:cs typeface="Georgia" charset="0"/>
                <a:sym typeface="Georgia" charset="0"/>
              </a:rPr>
              <a:t>                                    Braga, Portugal, June 25-28, 2025</a:t>
            </a:r>
            <a:r>
              <a:rPr lang="en-US" sz="1800" dirty="0">
                <a:solidFill>
                  <a:srgbClr val="042E6A"/>
                </a:solidFill>
                <a:latin typeface="+mj-lt"/>
                <a:cs typeface="+mj-cs"/>
                <a:sym typeface="Georgia" charset="0"/>
              </a:rPr>
              <a:t> </a:t>
            </a:r>
          </a:p>
          <a:p>
            <a:pPr>
              <a:spcBef>
                <a:spcPts val="1900"/>
              </a:spcBef>
              <a:defRPr/>
            </a:pPr>
            <a:r>
              <a:rPr lang="en-US" sz="1800" dirty="0">
                <a:solidFill>
                  <a:srgbClr val="042E6A"/>
                </a:solidFill>
                <a:latin typeface="+mj-lt"/>
                <a:cs typeface="+mj-cs"/>
                <a:sym typeface="Georgia" charset="0"/>
              </a:rPr>
              <a:t>              </a:t>
            </a:r>
            <a:r>
              <a:rPr lang="en-US" sz="1800" dirty="0">
                <a:solidFill>
                  <a:srgbClr val="042E6A"/>
                </a:solidFill>
                <a:latin typeface="+mj-lt"/>
                <a:cs typeface="Georgia" charset="0"/>
                <a:sym typeface="Georgia" charset="0"/>
              </a:rPr>
              <a:t>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82221C-E128-484F-9023-3B7ED7D86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632428"/>
            <a:ext cx="2438400" cy="418641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774F3AA3-C122-D445-9F5B-BA1E59761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5864648"/>
            <a:ext cx="2197100" cy="5361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347879-9762-B548-AFA8-43E9CBE68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953" y="5791200"/>
            <a:ext cx="1478693" cy="6279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CA545B-16E7-864A-9CE9-EB6656A6F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900" y="4883324"/>
            <a:ext cx="2133600" cy="6907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26D4F4B4-4D46-B04E-804C-1E7E4EC13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04800" y="-457200"/>
            <a:ext cx="9829800" cy="1600200"/>
          </a:xfrm>
        </p:spPr>
        <p:txBody>
          <a:bodyPr/>
          <a:lstStyle/>
          <a:p>
            <a:pPr indent="0" eaLnBrk="1">
              <a:defRPr/>
            </a:pPr>
            <a:r>
              <a:rPr lang="en-US" sz="3600" dirty="0">
                <a:solidFill>
                  <a:srgbClr val="002060"/>
                </a:solidFill>
              </a:rPr>
              <a:t>Chirality in</a:t>
            </a:r>
            <a:r>
              <a:rPr lang="en-US" sz="3600" dirty="0">
                <a:solidFill>
                  <a:srgbClr val="002060"/>
                </a:solidFill>
                <a:sym typeface="Times Roman" charset="0"/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the</a:t>
            </a:r>
            <a:r>
              <a:rPr lang="en-US" sz="3600" dirty="0">
                <a:solidFill>
                  <a:srgbClr val="002060"/>
                </a:solidFill>
                <a:sym typeface="Times Roman" charset="0"/>
              </a:rPr>
              <a:t> vacuum of the Standard Model</a:t>
            </a:r>
          </a:p>
        </p:txBody>
      </p:sp>
      <p:sp>
        <p:nvSpPr>
          <p:cNvPr id="32771" name="TextBox 2">
            <a:extLst>
              <a:ext uri="{FF2B5EF4-FFF2-40B4-BE49-F238E27FC236}">
                <a16:creationId xmlns:a16="http://schemas.microsoft.com/office/drawing/2014/main" id="{248FF13D-3976-8E44-9FF0-272B82055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9155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9pPr>
          </a:lstStyle>
          <a:p>
            <a:pPr eaLnBrk="1"/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Topological chirality-changing transitions between the vacuum sectors</a:t>
            </a:r>
          </a:p>
          <a:p>
            <a:pPr eaLnBrk="1"/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of QCD are responsible for the spontaneous chiral symmetry breaking</a:t>
            </a:r>
          </a:p>
          <a:p>
            <a:pPr eaLnBrk="1"/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and thus most of the mass of visible Universe.  </a:t>
            </a:r>
          </a:p>
        </p:txBody>
      </p:sp>
      <p:pic>
        <p:nvPicPr>
          <p:cNvPr id="32772" name="Picture 2">
            <a:extLst>
              <a:ext uri="{FF2B5EF4-FFF2-40B4-BE49-F238E27FC236}">
                <a16:creationId xmlns:a16="http://schemas.microsoft.com/office/drawing/2014/main" id="{A3647025-7E69-9A47-A9D5-969A0660F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97BD58-C410-0C4C-AA5A-057F7DFC8522}"/>
              </a:ext>
            </a:extLst>
          </p:cNvPr>
          <p:cNvSpPr txBox="1"/>
          <p:nvPr/>
        </p:nvSpPr>
        <p:spPr>
          <a:xfrm>
            <a:off x="411126" y="5181600"/>
            <a:ext cx="77588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n-lt"/>
              </a:rPr>
              <a:t>Is it possible to directly observe these </a:t>
            </a:r>
          </a:p>
          <a:p>
            <a:r>
              <a:rPr lang="en-US" sz="3200" b="1" dirty="0">
                <a:solidFill>
                  <a:srgbClr val="002060"/>
                </a:solidFill>
                <a:latin typeface="+mn-lt"/>
              </a:rPr>
              <a:t>chirality-changing transitions in experiment?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E6369-4058-8C4F-8F4B-64F8413780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93168" y="6276539"/>
            <a:ext cx="292100" cy="330200"/>
          </a:xfrm>
        </p:spPr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10</a:t>
            </a:fld>
            <a:endParaRPr lang="en-US" sz="1400" dirty="0">
              <a:latin typeface="+mj-lt"/>
              <a:cs typeface="+mj-cs"/>
              <a:sym typeface="Times Roman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7BA76D-03EF-1D46-9195-A62BA57B8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257999" y="2819400"/>
            <a:ext cx="2787502" cy="1374041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385E7183-8550-FF46-B42F-01EC033304AB}"/>
              </a:ext>
            </a:extLst>
          </p:cNvPr>
          <p:cNvSpPr/>
          <p:nvPr/>
        </p:nvSpPr>
        <p:spPr bwMode="auto">
          <a:xfrm>
            <a:off x="7474385" y="3429000"/>
            <a:ext cx="354730" cy="235920"/>
          </a:xfrm>
          <a:prstGeom prst="rightArrow">
            <a:avLst/>
          </a:prstGeom>
          <a:solidFill>
            <a:srgbClr val="A244E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7351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86BA77B-33CF-9F82-F648-60EF8D3D1957}"/>
              </a:ext>
            </a:extLst>
          </p:cNvPr>
          <p:cNvSpPr txBox="1"/>
          <p:nvPr/>
        </p:nvSpPr>
        <p:spPr>
          <a:xfrm>
            <a:off x="228600" y="4087832"/>
            <a:ext cx="846571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A working group with STAR experimentalists was formed to </a:t>
            </a:r>
          </a:p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find a way to detect this local parity violation (chirality imbalance):</a:t>
            </a:r>
          </a:p>
          <a:p>
            <a:endParaRPr lang="en-US" sz="2000" dirty="0">
              <a:solidFill>
                <a:srgbClr val="002060"/>
              </a:solidFill>
              <a:latin typeface="+mn-lt"/>
            </a:endParaRPr>
          </a:p>
          <a:p>
            <a:r>
              <a:rPr lang="en-US" sz="2000" dirty="0">
                <a:solidFill>
                  <a:srgbClr val="002060"/>
                </a:solidFill>
                <a:latin typeface="+mn-lt"/>
              </a:rPr>
              <a:t>J. </a:t>
            </a:r>
            <a:r>
              <a:rPr lang="en-US" sz="2000" dirty="0" err="1">
                <a:solidFill>
                  <a:srgbClr val="002060"/>
                </a:solidFill>
                <a:latin typeface="+mn-lt"/>
              </a:rPr>
              <a:t>Sandweiss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, S. Voloshin, J. Thomas, E. Finch, A. </a:t>
            </a:r>
            <a:r>
              <a:rPr lang="en-US" sz="2000" dirty="0" err="1">
                <a:solidFill>
                  <a:srgbClr val="002060"/>
                </a:solidFill>
                <a:latin typeface="+mn-lt"/>
              </a:rPr>
              <a:t>Chikanian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, R. Longacre, …</a:t>
            </a:r>
          </a:p>
          <a:p>
            <a:endParaRPr lang="en-US" sz="2400" dirty="0">
              <a:solidFill>
                <a:srgbClr val="002060"/>
              </a:solidFill>
              <a:latin typeface="+mn-lt"/>
            </a:endParaRPr>
          </a:p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But after a few years of hard work it has become clear that the</a:t>
            </a:r>
          </a:p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proposed pion correlations are very difficult to detect.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4AF03-52BD-531B-BFD2-1B3112F6A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75479"/>
            <a:ext cx="7772400" cy="30440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ACD3B-4E66-6AF8-1E44-5E4D7EE9EA28}"/>
              </a:ext>
            </a:extLst>
          </p:cNvPr>
          <p:cNvSpPr txBox="1"/>
          <p:nvPr/>
        </p:nvSpPr>
        <p:spPr>
          <a:xfrm>
            <a:off x="962868" y="76200"/>
            <a:ext cx="65796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+mn-lt"/>
              </a:rPr>
              <a:t>We addressed this problem in the 1998 paper with 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+mn-lt"/>
              </a:rPr>
              <a:t>Rob </a:t>
            </a:r>
            <a:r>
              <a:rPr lang="en-US" sz="2400" dirty="0" err="1">
                <a:solidFill>
                  <a:srgbClr val="002060"/>
                </a:solidFill>
                <a:latin typeface="+mn-lt"/>
              </a:rPr>
              <a:t>Pisarski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 and Michel </a:t>
            </a:r>
            <a:r>
              <a:rPr lang="en-US" sz="2400" dirty="0" err="1">
                <a:solidFill>
                  <a:srgbClr val="002060"/>
                </a:solidFill>
                <a:latin typeface="+mn-lt"/>
              </a:rPr>
              <a:t>Tytgat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2C7283-ACFB-1347-1BE4-38B172CB5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839" y="1377433"/>
            <a:ext cx="1521903" cy="20149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321043-BA41-E530-0A34-EA66DAC7D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594001"/>
            <a:ext cx="1066800" cy="15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3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26D4F4B4-4D46-B04E-804C-1E7E4EC13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04800" y="-457200"/>
            <a:ext cx="9829800" cy="1600200"/>
          </a:xfrm>
        </p:spPr>
        <p:txBody>
          <a:bodyPr/>
          <a:lstStyle/>
          <a:p>
            <a:pPr indent="0" eaLnBrk="1">
              <a:defRPr/>
            </a:pPr>
            <a:r>
              <a:rPr lang="en-US" sz="3200" dirty="0">
                <a:solidFill>
                  <a:srgbClr val="002060"/>
                </a:solidFill>
              </a:rPr>
              <a:t>Detecting the topological structure of QCD vacuum </a:t>
            </a:r>
            <a:endParaRPr lang="en-US" sz="3200" dirty="0">
              <a:solidFill>
                <a:srgbClr val="002060"/>
              </a:solidFill>
              <a:sym typeface="Times Roman" charset="0"/>
            </a:endParaRPr>
          </a:p>
        </p:txBody>
      </p:sp>
      <p:sp>
        <p:nvSpPr>
          <p:cNvPr id="32771" name="TextBox 2">
            <a:extLst>
              <a:ext uri="{FF2B5EF4-FFF2-40B4-BE49-F238E27FC236}">
                <a16:creationId xmlns:a16="http://schemas.microsoft.com/office/drawing/2014/main" id="{248FF13D-3976-8E44-9FF0-272B82055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44012"/>
            <a:ext cx="888724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9pPr>
          </a:lstStyle>
          <a:p>
            <a:pPr eaLnBrk="1"/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Topological transitions in the QCD plasma change chirality of quarks. </a:t>
            </a:r>
          </a:p>
          <a:p>
            <a:pPr eaLnBrk="1"/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However, quarks are confined into hadrons, and their chirality cannot </a:t>
            </a:r>
          </a:p>
          <a:p>
            <a:pPr eaLnBrk="1"/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be detected in heavy ion experiments. </a:t>
            </a:r>
          </a:p>
          <a:p>
            <a:pPr eaLnBrk="1"/>
            <a:endParaRPr lang="en-US" altLang="en-US" sz="2400" dirty="0">
              <a:solidFill>
                <a:srgbClr val="002060"/>
              </a:solidFill>
              <a:latin typeface="+mn-lt"/>
            </a:endParaRPr>
          </a:p>
          <a:p>
            <a:pPr eaLnBrk="1"/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Therefore , to observe these chirality-changing transitions we </a:t>
            </a:r>
          </a:p>
          <a:p>
            <a:pPr eaLnBrk="1"/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have to find a way to convert chirality of quarks into something </a:t>
            </a:r>
          </a:p>
          <a:p>
            <a:pPr eaLnBrk="1"/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observable – perhaps, a (fluctuating)  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electric dipole moment </a:t>
            </a:r>
          </a:p>
          <a:p>
            <a:pPr eaLnBrk="1"/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of the QCD plasma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? This would require an external magnetic field or </a:t>
            </a:r>
          </a:p>
          <a:p>
            <a:pPr eaLnBrk="1"/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an angular momentum.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E6369-4058-8C4F-8F4B-64F8413780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93168" y="6276539"/>
            <a:ext cx="292100" cy="330200"/>
          </a:xfrm>
        </p:spPr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12</a:t>
            </a:fld>
            <a:endParaRPr lang="en-US" sz="1400" dirty="0">
              <a:latin typeface="+mj-lt"/>
              <a:cs typeface="+mj-cs"/>
              <a:sym typeface="Times Roman" charset="0"/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959569-2268-E54E-8226-F98879884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5800"/>
            <a:ext cx="9144000" cy="176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282DF8-8096-7045-B7F4-CE7ED589C848}"/>
              </a:ext>
            </a:extLst>
          </p:cNvPr>
          <p:cNvSpPr txBox="1"/>
          <p:nvPr/>
        </p:nvSpPr>
        <p:spPr>
          <a:xfrm>
            <a:off x="990600" y="6412486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hep-</a:t>
            </a:r>
            <a:r>
              <a:rPr lang="en-US" sz="1400" dirty="0" err="1"/>
              <a:t>ph</a:t>
            </a:r>
            <a:r>
              <a:rPr lang="en-US" sz="1400" dirty="0"/>
              <a:t>/0406125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EBF5FC-C2FB-054E-81F8-B96DF05C7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6338810"/>
            <a:ext cx="3429000" cy="4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0039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254C18C-1415-4ADC-7B91-8084A17B312D}"/>
              </a:ext>
            </a:extLst>
          </p:cNvPr>
          <p:cNvSpPr txBox="1"/>
          <p:nvPr/>
        </p:nvSpPr>
        <p:spPr>
          <a:xfrm>
            <a:off x="2480904" y="76200"/>
            <a:ext cx="4405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+mn-lt"/>
              </a:rPr>
              <a:t>This idea was developed further: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DCF7FF-1E9B-CC52-CDE6-28E60923C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18" y="570660"/>
            <a:ext cx="4397782" cy="1444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50061-519C-EBA5-B0FC-54CA498E4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09800"/>
            <a:ext cx="5298113" cy="1715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19CFE9-0066-B07F-9D08-F39252EAC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8" y="4092682"/>
            <a:ext cx="6904926" cy="1819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9A5877-138C-6EBE-5DB8-372F7FB0AC10}"/>
              </a:ext>
            </a:extLst>
          </p:cNvPr>
          <p:cNvSpPr txBox="1"/>
          <p:nvPr/>
        </p:nvSpPr>
        <p:spPr>
          <a:xfrm>
            <a:off x="1771833" y="6105201"/>
            <a:ext cx="3884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+mn-lt"/>
              </a:rPr>
              <a:t> Chiral Magnetic Effect (CME)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5962F9-4885-C68E-3EC9-E1B173D20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799" y="720444"/>
            <a:ext cx="1905000" cy="127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7BCA80-E1FD-4341-1E13-D173FB918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023" y="2273769"/>
            <a:ext cx="1155171" cy="18306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46BDE3-CFC7-2C45-7C46-E022B90D6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5557" y="2264548"/>
            <a:ext cx="1411484" cy="1849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E65941-0513-3044-2424-8F188E223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5233" y="4251906"/>
            <a:ext cx="1825961" cy="182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87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3048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Chiral anomaly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20646" y="1524000"/>
            <a:ext cx="2364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S. Adler ‘69</a:t>
            </a:r>
          </a:p>
          <a:p>
            <a:r>
              <a:rPr lang="en-US" sz="1800" dirty="0"/>
              <a:t>J. Bell, R. </a:t>
            </a:r>
            <a:r>
              <a:rPr lang="en-US" sz="1800" dirty="0" err="1"/>
              <a:t>Jackiw</a:t>
            </a:r>
            <a:r>
              <a:rPr lang="en-US" sz="1800" dirty="0"/>
              <a:t> </a:t>
            </a:r>
            <a:r>
              <a:rPr lang="mr-IN" sz="1800" dirty="0"/>
              <a:t>’</a:t>
            </a:r>
            <a:r>
              <a:rPr lang="en-US" sz="1800" dirty="0"/>
              <a:t>69</a:t>
            </a:r>
          </a:p>
          <a:p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83766" y="1143000"/>
            <a:ext cx="48910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The axial current is not conserved: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CECB4CF3-D2F0-CF47-92FD-ABB7DDAAE96D}"/>
              </a:ext>
            </a:extLst>
          </p:cNvPr>
          <p:cNvSpPr/>
          <p:nvPr/>
        </p:nvSpPr>
        <p:spPr bwMode="auto">
          <a:xfrm>
            <a:off x="3278224" y="4089266"/>
            <a:ext cx="381000" cy="381000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59F365-EAD5-CB4F-B2F7-C9CE3C563A02}"/>
              </a:ext>
            </a:extLst>
          </p:cNvPr>
          <p:cNvSpPr txBox="1"/>
          <p:nvPr/>
        </p:nvSpPr>
        <p:spPr>
          <a:xfrm>
            <a:off x="304800" y="4629486"/>
            <a:ext cx="70663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The chiral charge is not conserved;</a:t>
            </a:r>
          </a:p>
          <a:p>
            <a:r>
              <a:rPr lang="en-US" sz="2400" dirty="0">
                <a:solidFill>
                  <a:srgbClr val="002060"/>
                </a:solidFill>
              </a:rPr>
              <a:t>a </a:t>
            </a:r>
            <a:r>
              <a:rPr lang="en-US" sz="2400" dirty="0" err="1">
                <a:solidFill>
                  <a:srgbClr val="002060"/>
                </a:solidFill>
              </a:rPr>
              <a:t>chirally</a:t>
            </a:r>
            <a:r>
              <a:rPr lang="en-US" sz="2400" dirty="0">
                <a:solidFill>
                  <a:srgbClr val="002060"/>
                </a:solidFill>
              </a:rPr>
              <a:t> imbalanced state of chiral fermions is not</a:t>
            </a:r>
          </a:p>
          <a:p>
            <a:r>
              <a:rPr lang="en-US" sz="2400" dirty="0">
                <a:solidFill>
                  <a:srgbClr val="002060"/>
                </a:solidFill>
              </a:rPr>
              <a:t>a true ground state of the system!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2B59F8-66BB-2346-912E-53E0D76A2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676400"/>
            <a:ext cx="2806700" cy="86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51A89D-FC53-1C4A-99EB-821ABAF24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574" y="2794456"/>
            <a:ext cx="2146300" cy="1142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E3C18E-3AAD-BE48-9184-7E496C710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648" y="5823730"/>
            <a:ext cx="1720850" cy="10342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0BFBBC-05F2-E547-A262-3307BB47618F}"/>
              </a:ext>
            </a:extLst>
          </p:cNvPr>
          <p:cNvSpPr txBox="1"/>
          <p:nvPr/>
        </p:nvSpPr>
        <p:spPr>
          <a:xfrm>
            <a:off x="4572000" y="272432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22163E-A92B-3949-B772-3BBF5A1BFD6B}"/>
              </a:ext>
            </a:extLst>
          </p:cNvPr>
          <p:cNvSpPr txBox="1"/>
          <p:nvPr/>
        </p:nvSpPr>
        <p:spPr>
          <a:xfrm>
            <a:off x="2108791" y="618050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CF09B0-2056-8442-8A8A-472B90C3F388}"/>
              </a:ext>
            </a:extLst>
          </p:cNvPr>
          <p:cNvSpPr txBox="1"/>
          <p:nvPr/>
        </p:nvSpPr>
        <p:spPr>
          <a:xfrm>
            <a:off x="4566304" y="362376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9A2598-A718-6149-8BED-1DEE06A8EC33}"/>
              </a:ext>
            </a:extLst>
          </p:cNvPr>
          <p:cNvSpPr txBox="1"/>
          <p:nvPr/>
        </p:nvSpPr>
        <p:spPr>
          <a:xfrm>
            <a:off x="4457959" y="584593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17602-CF0F-7646-B4A3-EA947C9FD008}"/>
              </a:ext>
            </a:extLst>
          </p:cNvPr>
          <p:cNvSpPr txBox="1"/>
          <p:nvPr/>
        </p:nvSpPr>
        <p:spPr>
          <a:xfrm>
            <a:off x="2057020" y="321222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4BD9B6-6F26-B047-9C20-0028052EDE9F}"/>
              </a:ext>
            </a:extLst>
          </p:cNvPr>
          <p:cNvSpPr txBox="1"/>
          <p:nvPr/>
        </p:nvSpPr>
        <p:spPr>
          <a:xfrm>
            <a:off x="4468592" y="648866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5ACE4-0171-D842-B4DA-A4CC6F929C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14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  <p:pic>
        <p:nvPicPr>
          <p:cNvPr id="4098" name="Picture 2" descr="Stephen L. Adler headshot">
            <a:extLst>
              <a:ext uri="{FF2B5EF4-FFF2-40B4-BE49-F238E27FC236}">
                <a16:creationId xmlns:a16="http://schemas.microsoft.com/office/drawing/2014/main" id="{4924B624-7CDB-CB4E-AC8A-CFD8EBB6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403" y="2542083"/>
            <a:ext cx="1191202" cy="142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hoto of John Bell with apple.">
            <a:extLst>
              <a:ext uri="{FF2B5EF4-FFF2-40B4-BE49-F238E27FC236}">
                <a16:creationId xmlns:a16="http://schemas.microsoft.com/office/drawing/2014/main" id="{6E2E5D02-7EB9-F85C-85A0-6D12553CD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98" y="2558501"/>
            <a:ext cx="1012652" cy="143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4E194162-6544-62CA-4D6F-8B427C6BF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43" y="2558781"/>
            <a:ext cx="1031204" cy="143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652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81000"/>
            <a:ext cx="7772400" cy="1600200"/>
          </a:xfrm>
        </p:spPr>
        <p:txBody>
          <a:bodyPr/>
          <a:lstStyle/>
          <a:p>
            <a:pPr eaLnBrk="1">
              <a:defRPr/>
            </a:pPr>
            <a:r>
              <a:rPr lang="en-US" b="1" dirty="0">
                <a:solidFill>
                  <a:srgbClr val="002060"/>
                </a:solidFill>
              </a:rPr>
              <a:t>Chiral anomaly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8435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 dirty="0">
              <a:cs typeface="Helvetica" charset="0"/>
            </a:endParaRPr>
          </a:p>
        </p:txBody>
      </p:sp>
      <p:sp>
        <p:nvSpPr>
          <p:cNvPr id="18440" name="AutoShape 8"/>
          <p:cNvSpPr>
            <a:spLocks/>
          </p:cNvSpPr>
          <p:nvPr/>
        </p:nvSpPr>
        <p:spPr bwMode="auto">
          <a:xfrm>
            <a:off x="5607050" y="2209800"/>
            <a:ext cx="3505200" cy="2374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defRPr/>
            </a:pPr>
            <a:r>
              <a:rPr lang="en-US" sz="2800" dirty="0">
                <a:solidFill>
                  <a:srgbClr val="002060"/>
                </a:solidFill>
                <a:latin typeface="+mn-lt"/>
                <a:cs typeface="Times Roman" charset="0"/>
                <a:sym typeface="Times Roman" charset="0"/>
              </a:rPr>
              <a:t>In classical background fields (E and B), chiral anomaly induces an </a:t>
            </a:r>
          </a:p>
          <a:p>
            <a:pPr marL="39688" defTabSz="914400">
              <a:defRPr/>
            </a:pPr>
            <a:r>
              <a:rPr lang="en-US" sz="2800" dirty="0">
                <a:solidFill>
                  <a:srgbClr val="002060"/>
                </a:solidFill>
                <a:latin typeface="+mn-lt"/>
                <a:cs typeface="Times Roman" charset="0"/>
                <a:sym typeface="Times Roman" charset="0"/>
              </a:rPr>
              <a:t>imbalance between left- and right-handed fermions;</a:t>
            </a:r>
          </a:p>
          <a:p>
            <a:pPr marL="39688" defTabSz="914400">
              <a:defRPr/>
            </a:pPr>
            <a:endParaRPr lang="en-US" sz="2800" dirty="0">
              <a:solidFill>
                <a:srgbClr val="0070C0"/>
              </a:solidFill>
              <a:latin typeface="+mn-lt"/>
              <a:cs typeface="Times Roman" charset="0"/>
              <a:sym typeface="Times Roman" charset="0"/>
            </a:endParaRPr>
          </a:p>
          <a:p>
            <a:pPr marL="39688" defTabSz="914400">
              <a:defRPr/>
            </a:pPr>
            <a:r>
              <a:rPr lang="en-US" sz="2800" dirty="0">
                <a:solidFill>
                  <a:srgbClr val="002060"/>
                </a:solidFill>
                <a:latin typeface="+mn-lt"/>
                <a:cs typeface="Times Roman" charset="0"/>
                <a:sym typeface="Times Roman" charset="0"/>
              </a:rPr>
              <a:t>chiral chemical potential:      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6247504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Adler; Bell, </a:t>
            </a:r>
            <a:r>
              <a:rPr lang="en-US" sz="1800" dirty="0" err="1"/>
              <a:t>Jackiw</a:t>
            </a:r>
            <a:r>
              <a:rPr lang="en-US" sz="1800" dirty="0"/>
              <a:t> (1969);  Nielsen, </a:t>
            </a:r>
            <a:r>
              <a:rPr lang="en-US" sz="1800" dirty="0" err="1"/>
              <a:t>Ninomiya</a:t>
            </a:r>
            <a:r>
              <a:rPr lang="en-US" sz="1800" dirty="0"/>
              <a:t> (1983)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061877"/>
            <a:ext cx="2273300" cy="520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921" y="5280651"/>
            <a:ext cx="2806700" cy="863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B6F705-F6EF-D549-8A7D-35F229381292}"/>
              </a:ext>
            </a:extLst>
          </p:cNvPr>
          <p:cNvSpPr/>
          <p:nvPr/>
        </p:nvSpPr>
        <p:spPr bwMode="auto">
          <a:xfrm>
            <a:off x="1553861" y="1527528"/>
            <a:ext cx="914400" cy="45322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CF2AA1-16CD-DF4C-87B3-0CF7C7723751}"/>
              </a:ext>
            </a:extLst>
          </p:cNvPr>
          <p:cNvSpPr txBox="1"/>
          <p:nvPr/>
        </p:nvSpPr>
        <p:spPr>
          <a:xfrm>
            <a:off x="1591032" y="165902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LEFT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1B5D98-F8E9-B747-AF39-9BB1895D1382}"/>
              </a:ext>
            </a:extLst>
          </p:cNvPr>
          <p:cNvSpPr/>
          <p:nvPr/>
        </p:nvSpPr>
        <p:spPr bwMode="auto">
          <a:xfrm>
            <a:off x="3956050" y="1589560"/>
            <a:ext cx="914400" cy="45322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B4965D-E579-5A49-948B-44399ABEB885}"/>
              </a:ext>
            </a:extLst>
          </p:cNvPr>
          <p:cNvSpPr txBox="1"/>
          <p:nvPr/>
        </p:nvSpPr>
        <p:spPr>
          <a:xfrm>
            <a:off x="3967639" y="167345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RIGHT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FD3FF3-AAE9-964C-A789-A915E670E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461" y="6114125"/>
            <a:ext cx="2060525" cy="568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4B50E2-ACF6-DA46-ABB8-9612A0E92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22" y="1967467"/>
            <a:ext cx="4306316" cy="332760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A08EC7-CB97-494D-A3DF-C8C084B076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82012" y="6523360"/>
            <a:ext cx="292100" cy="330200"/>
          </a:xfrm>
        </p:spPr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15</a:t>
            </a:fld>
            <a:endParaRPr lang="en-US" sz="1400" dirty="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9902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060700"/>
            <a:ext cx="56134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58" name="Picture 2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975100"/>
            <a:ext cx="30099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59" name="Picture 3" descr="dropped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8" y="1562100"/>
            <a:ext cx="1135062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407442" y="-370593"/>
            <a:ext cx="7772400" cy="1447800"/>
          </a:xfrm>
        </p:spPr>
        <p:txBody>
          <a:bodyPr/>
          <a:lstStyle/>
          <a:p>
            <a:pPr eaLnBrk="1">
              <a:defRPr/>
            </a:pPr>
            <a:r>
              <a:rPr lang="en-US" dirty="0">
                <a:solidFill>
                  <a:srgbClr val="002060"/>
                </a:solidFill>
              </a:rPr>
              <a:t>Chiral Magnetic Effect</a:t>
            </a:r>
          </a:p>
        </p:txBody>
      </p:sp>
      <p:sp>
        <p:nvSpPr>
          <p:cNvPr id="19461" name="AutoShape 5"/>
          <p:cNvSpPr>
            <a:spLocks/>
          </p:cNvSpPr>
          <p:nvPr/>
        </p:nvSpPr>
        <p:spPr bwMode="auto">
          <a:xfrm>
            <a:off x="228600" y="778757"/>
            <a:ext cx="9264650" cy="406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buClr>
                <a:srgbClr val="000000"/>
              </a:buClr>
              <a:buFont typeface="Times Roman" charset="0"/>
              <a:buNone/>
              <a:defRPr/>
            </a:pPr>
            <a:r>
              <a:rPr lang="en-US" sz="1600" dirty="0">
                <a:latin typeface="Times Roman" charset="0"/>
                <a:cs typeface="Times Roman" charset="0"/>
                <a:sym typeface="Times Roman" charset="0"/>
              </a:rPr>
              <a:t>DK’04;  DK, A. </a:t>
            </a:r>
            <a:r>
              <a:rPr lang="en-US" sz="1600" dirty="0" err="1">
                <a:latin typeface="Times Roman" charset="0"/>
                <a:cs typeface="Times Roman" charset="0"/>
                <a:sym typeface="Times Roman" charset="0"/>
              </a:rPr>
              <a:t>Zhitnitsky</a:t>
            </a:r>
            <a:r>
              <a:rPr lang="en-US" sz="1600" dirty="0">
                <a:latin typeface="Times Roman" charset="0"/>
                <a:cs typeface="Times Roman" charset="0"/>
                <a:sym typeface="Times Roman" charset="0"/>
              </a:rPr>
              <a:t> ‘07; DK, </a:t>
            </a:r>
            <a:r>
              <a:rPr lang="en-US" sz="1600" dirty="0" err="1">
                <a:latin typeface="Times Roman" charset="0"/>
                <a:cs typeface="Times Roman" charset="0"/>
                <a:sym typeface="Times Roman" charset="0"/>
              </a:rPr>
              <a:t>L.McLerran</a:t>
            </a:r>
            <a:r>
              <a:rPr lang="en-US" sz="1600" dirty="0">
                <a:latin typeface="Times Roman" charset="0"/>
                <a:cs typeface="Times Roman" charset="0"/>
                <a:sym typeface="Times Roman" charset="0"/>
              </a:rPr>
              <a:t>, </a:t>
            </a:r>
            <a:r>
              <a:rPr lang="en-US" sz="1600" dirty="0" err="1">
                <a:latin typeface="Times Roman" charset="0"/>
                <a:cs typeface="Times Roman" charset="0"/>
                <a:sym typeface="Times Roman" charset="0"/>
              </a:rPr>
              <a:t>H.Warringa</a:t>
            </a:r>
            <a:r>
              <a:rPr lang="en-US" sz="1600" dirty="0">
                <a:latin typeface="Times Roman" charset="0"/>
                <a:cs typeface="Times Roman" charset="0"/>
                <a:sym typeface="Times Roman" charset="0"/>
              </a:rPr>
              <a:t> ’07;  </a:t>
            </a:r>
            <a:r>
              <a:rPr lang="en-US" sz="1600" dirty="0" err="1">
                <a:latin typeface="Times Roman" charset="0"/>
                <a:cs typeface="Times Roman" charset="0"/>
                <a:sym typeface="Times Roman" charset="0"/>
              </a:rPr>
              <a:t>K.Fukushima</a:t>
            </a:r>
            <a:r>
              <a:rPr lang="en-US" sz="1600" dirty="0">
                <a:latin typeface="Times Roman" charset="0"/>
                <a:cs typeface="Times Roman" charset="0"/>
                <a:sym typeface="Times Roman" charset="0"/>
              </a:rPr>
              <a:t>, DK, </a:t>
            </a:r>
            <a:r>
              <a:rPr lang="en-US" sz="1600" dirty="0" err="1">
                <a:latin typeface="Times Roman" charset="0"/>
                <a:cs typeface="Times Roman" charset="0"/>
                <a:sym typeface="Times Roman" charset="0"/>
              </a:rPr>
              <a:t>H.Warringa</a:t>
            </a:r>
            <a:r>
              <a:rPr lang="en-US" sz="1600" dirty="0">
                <a:latin typeface="Times Roman" charset="0"/>
                <a:cs typeface="Times Roman" charset="0"/>
                <a:sym typeface="Times Roman" charset="0"/>
              </a:rPr>
              <a:t>, </a:t>
            </a:r>
          </a:p>
          <a:p>
            <a:pPr marL="39688" defTabSz="914400">
              <a:buClr>
                <a:srgbClr val="000000"/>
              </a:buClr>
              <a:buFont typeface="Times Roman" charset="0"/>
              <a:buNone/>
              <a:defRPr/>
            </a:pPr>
            <a:r>
              <a:rPr lang="en-US" sz="1600" dirty="0">
                <a:latin typeface="Times Roman" charset="0"/>
                <a:cs typeface="Times Roman" charset="0"/>
                <a:sym typeface="Times Roman" charset="0"/>
              </a:rPr>
              <a:t>“Chiral magnetic effect” PRD</a:t>
            </a:r>
            <a:r>
              <a:rPr lang="uk-UA" altLang="ja-JP" sz="1600" dirty="0">
                <a:latin typeface="Times Roman" charset="0"/>
                <a:cs typeface="Times Roman" charset="0"/>
                <a:sym typeface="Times Roman" charset="0"/>
              </a:rPr>
              <a:t>’</a:t>
            </a:r>
            <a:r>
              <a:rPr lang="en-US" sz="1600" dirty="0">
                <a:latin typeface="Times Roman" charset="0"/>
                <a:cs typeface="Times Roman" charset="0"/>
                <a:sym typeface="Times Roman" charset="0"/>
              </a:rPr>
              <a:t>08;      Review and list of refs: DK, arXiv:1312.3348</a:t>
            </a:r>
            <a:r>
              <a:rPr lang="ru-RU" sz="1600" dirty="0">
                <a:latin typeface="Times Roman" charset="0"/>
                <a:cs typeface="Times Roman" charset="0"/>
                <a:sym typeface="Times Roman" charset="0"/>
              </a:rPr>
              <a:t> </a:t>
            </a:r>
            <a:r>
              <a:rPr lang="en-US" sz="1600" dirty="0">
                <a:latin typeface="Times Roman" charset="0"/>
                <a:cs typeface="Times Roman" charset="0"/>
                <a:sym typeface="Times Roman" charset="0"/>
              </a:rPr>
              <a:t>[</a:t>
            </a:r>
            <a:r>
              <a:rPr lang="en-US" sz="1600" dirty="0" err="1">
                <a:latin typeface="Times Roman" charset="0"/>
                <a:cs typeface="Times Roman" charset="0"/>
                <a:sym typeface="Times Roman" charset="0"/>
              </a:rPr>
              <a:t>Prog.Part.Nucl.Phys</a:t>
            </a:r>
            <a:r>
              <a:rPr lang="en-US" sz="1600" dirty="0">
                <a:latin typeface="Times Roman" charset="0"/>
                <a:cs typeface="Times Roman" charset="0"/>
                <a:sym typeface="Times Roman" charset="0"/>
              </a:rPr>
              <a:t>]</a:t>
            </a:r>
          </a:p>
          <a:p>
            <a:pPr marL="39688" defTabSz="914400">
              <a:buClr>
                <a:srgbClr val="000000"/>
              </a:buClr>
              <a:defRPr/>
            </a:pPr>
            <a:endParaRPr lang="en-US" dirty="0">
              <a:cs typeface="Helvetica" charset="0"/>
            </a:endParaRPr>
          </a:p>
        </p:txBody>
      </p:sp>
      <p:pic>
        <p:nvPicPr>
          <p:cNvPr id="19462" name="Picture 6" descr="dropped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5295900"/>
            <a:ext cx="23368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3" name="AutoShape 7"/>
          <p:cNvSpPr>
            <a:spLocks/>
          </p:cNvSpPr>
          <p:nvPr/>
        </p:nvSpPr>
        <p:spPr bwMode="auto">
          <a:xfrm>
            <a:off x="571500" y="1397000"/>
            <a:ext cx="5740400" cy="838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defRPr/>
            </a:pPr>
            <a:r>
              <a:rPr lang="en-US" sz="2400" dirty="0">
                <a:solidFill>
                  <a:srgbClr val="002060"/>
                </a:solidFill>
                <a:latin typeface="+mn-lt"/>
                <a:cs typeface="Times Roman" charset="0"/>
                <a:sym typeface="Times Roman" charset="0"/>
              </a:rPr>
              <a:t>Chiral chemical potential is formally </a:t>
            </a:r>
          </a:p>
          <a:p>
            <a:pPr marL="39688" defTabSz="914400">
              <a:defRPr/>
            </a:pPr>
            <a:r>
              <a:rPr lang="en-US" sz="2400" dirty="0">
                <a:solidFill>
                  <a:srgbClr val="002060"/>
                </a:solidFill>
                <a:latin typeface="+mn-lt"/>
                <a:cs typeface="Times Roman" charset="0"/>
                <a:sym typeface="Times Roman" charset="0"/>
              </a:rPr>
              <a:t>equivalent to a background chiral gauge field:</a:t>
            </a:r>
            <a:endParaRPr lang="en-US" dirty="0">
              <a:solidFill>
                <a:srgbClr val="002060"/>
              </a:solidFill>
              <a:latin typeface="+mn-lt"/>
              <a:cs typeface="Helvetica" charset="0"/>
            </a:endParaRPr>
          </a:p>
        </p:txBody>
      </p:sp>
      <p:sp>
        <p:nvSpPr>
          <p:cNvPr id="19464" name="AutoShape 8"/>
          <p:cNvSpPr>
            <a:spLocks/>
          </p:cNvSpPr>
          <p:nvPr/>
        </p:nvSpPr>
        <p:spPr bwMode="auto">
          <a:xfrm>
            <a:off x="635000" y="2273300"/>
            <a:ext cx="5930900" cy="838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defRPr/>
            </a:pPr>
            <a:r>
              <a:rPr lang="en-US" sz="2400" dirty="0">
                <a:solidFill>
                  <a:srgbClr val="002060"/>
                </a:solidFill>
                <a:latin typeface="+mn-lt"/>
                <a:cs typeface="Times Roman" charset="0"/>
                <a:sym typeface="Times Roman" charset="0"/>
              </a:rPr>
              <a:t>In this background, and in the presence   of B, vector </a:t>
            </a:r>
            <a:r>
              <a:rPr lang="en-US" sz="2400" dirty="0" err="1">
                <a:solidFill>
                  <a:srgbClr val="002060"/>
                </a:solidFill>
                <a:latin typeface="+mn-lt"/>
                <a:cs typeface="Times Roman" charset="0"/>
                <a:sym typeface="Times Roman" charset="0"/>
              </a:rPr>
              <a:t>e.m</a:t>
            </a:r>
            <a:r>
              <a:rPr lang="en-US" sz="2400" dirty="0">
                <a:solidFill>
                  <a:srgbClr val="002060"/>
                </a:solidFill>
                <a:latin typeface="+mn-lt"/>
                <a:cs typeface="Times Roman" charset="0"/>
                <a:sym typeface="Times Roman" charset="0"/>
              </a:rPr>
              <a:t>. current is generated:</a:t>
            </a:r>
            <a:endParaRPr lang="en-US" dirty="0">
              <a:solidFill>
                <a:srgbClr val="002060"/>
              </a:solidFill>
              <a:latin typeface="+mn-lt"/>
              <a:cs typeface="Helvetica" charset="0"/>
            </a:endParaRPr>
          </a:p>
        </p:txBody>
      </p:sp>
      <p:sp>
        <p:nvSpPr>
          <p:cNvPr id="19465" name="AutoShape 9"/>
          <p:cNvSpPr>
            <a:spLocks/>
          </p:cNvSpPr>
          <p:nvPr/>
        </p:nvSpPr>
        <p:spPr bwMode="auto">
          <a:xfrm>
            <a:off x="729470" y="4262463"/>
            <a:ext cx="3684588" cy="469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defRPr/>
            </a:pPr>
            <a:r>
              <a:rPr lang="en-US" sz="2400" dirty="0">
                <a:solidFill>
                  <a:srgbClr val="002060"/>
                </a:solidFill>
                <a:latin typeface="+mn-lt"/>
                <a:cs typeface="Times Roman" charset="0"/>
                <a:sym typeface="Times Roman" charset="0"/>
              </a:rPr>
              <a:t>Compute the current through</a:t>
            </a:r>
            <a:endParaRPr lang="en-US" dirty="0">
              <a:solidFill>
                <a:srgbClr val="002060"/>
              </a:solidFill>
              <a:latin typeface="+mn-lt"/>
              <a:cs typeface="Helvetica" charset="0"/>
            </a:endParaRPr>
          </a:p>
        </p:txBody>
      </p:sp>
      <p:sp>
        <p:nvSpPr>
          <p:cNvPr id="19467" name="AutoShape 11"/>
          <p:cNvSpPr>
            <a:spLocks/>
          </p:cNvSpPr>
          <p:nvPr/>
        </p:nvSpPr>
        <p:spPr bwMode="auto">
          <a:xfrm>
            <a:off x="3225800" y="5143500"/>
            <a:ext cx="2565400" cy="1270000"/>
          </a:xfrm>
          <a:prstGeom prst="roundRect">
            <a:avLst>
              <a:gd name="adj" fmla="val 15000"/>
            </a:avLst>
          </a:prstGeom>
          <a:noFill/>
          <a:ln w="50800" cap="flat" cmpd="sng">
            <a:solidFill>
              <a:srgbClr val="B94F4F"/>
            </a:solidFill>
            <a:prstDash val="solid"/>
            <a:round/>
            <a:headEnd/>
            <a:tailEnd/>
          </a:ln>
          <a:effectLst>
            <a:outerShdw blurRad="127000" dist="76201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marL="39688" defTabSz="914400">
              <a:defRPr/>
            </a:pPr>
            <a:endParaRPr lang="en-US" sz="2800">
              <a:solidFill>
                <a:srgbClr val="4349AA"/>
              </a:solidFill>
              <a:latin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19468" name="AutoShape 12"/>
          <p:cNvSpPr>
            <a:spLocks/>
          </p:cNvSpPr>
          <p:nvPr/>
        </p:nvSpPr>
        <p:spPr bwMode="auto">
          <a:xfrm>
            <a:off x="6197600" y="5168900"/>
            <a:ext cx="2832100" cy="1206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defRPr/>
            </a:pPr>
            <a:r>
              <a:rPr lang="en-US" sz="2400" dirty="0">
                <a:solidFill>
                  <a:srgbClr val="002060"/>
                </a:solidFill>
                <a:latin typeface="+mn-lt"/>
                <a:cs typeface="Times Roman" charset="0"/>
                <a:sym typeface="Times Roman" charset="0"/>
              </a:rPr>
              <a:t>Coefficient is fixed by the chiral anomaly, no corrections</a:t>
            </a:r>
            <a:endParaRPr lang="en-US" dirty="0">
              <a:solidFill>
                <a:srgbClr val="002060"/>
              </a:solidFill>
              <a:latin typeface="+mn-lt"/>
              <a:cs typeface="Helvetica" charset="0"/>
            </a:endParaRPr>
          </a:p>
        </p:txBody>
      </p:sp>
      <p:pic>
        <p:nvPicPr>
          <p:cNvPr id="19470" name="Picture 14" descr="dropped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2082800"/>
            <a:ext cx="2374900" cy="191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71" name="AutoShape 15"/>
          <p:cNvSpPr>
            <a:spLocks/>
          </p:cNvSpPr>
          <p:nvPr/>
        </p:nvSpPr>
        <p:spPr bwMode="auto">
          <a:xfrm>
            <a:off x="8382000" y="3670300"/>
            <a:ext cx="457200" cy="330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39688" defTabSz="914400">
              <a:defRPr/>
            </a:pPr>
            <a:endParaRPr lang="en-US" sz="2800">
              <a:solidFill>
                <a:srgbClr val="4349AA"/>
              </a:solidFill>
              <a:latin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19472" name="Picture 16" descr="droppedImag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3743325"/>
            <a:ext cx="355600" cy="25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73" name="AutoShape 17"/>
          <p:cNvSpPr>
            <a:spLocks/>
          </p:cNvSpPr>
          <p:nvPr/>
        </p:nvSpPr>
        <p:spPr bwMode="auto">
          <a:xfrm>
            <a:off x="6769100" y="2806700"/>
            <a:ext cx="457200" cy="330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39688" defTabSz="914400">
              <a:defRPr/>
            </a:pPr>
            <a:endParaRPr lang="en-US" sz="2800">
              <a:solidFill>
                <a:srgbClr val="4349AA"/>
              </a:solidFill>
              <a:latin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19474" name="Picture 18" descr="droppedIm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3009900"/>
            <a:ext cx="27781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9A3A56-1F6D-7145-BA2A-649622E6644D}"/>
              </a:ext>
            </a:extLst>
          </p:cNvPr>
          <p:cNvSpPr txBox="1"/>
          <p:nvPr/>
        </p:nvSpPr>
        <p:spPr>
          <a:xfrm>
            <a:off x="149196" y="5003800"/>
            <a:ext cx="67313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+mn-lt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+mn-lt"/>
              </a:rPr>
              <a:t>Absent in</a:t>
            </a:r>
          </a:p>
          <a:p>
            <a:r>
              <a:rPr lang="en-US" sz="2000" b="1" dirty="0">
                <a:solidFill>
                  <a:srgbClr val="002060"/>
                </a:solidFill>
                <a:latin typeface="+mn-lt"/>
              </a:rPr>
              <a:t>Maxwell theory!</a:t>
            </a:r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  <a:p>
            <a:r>
              <a:rPr lang="en-US" sz="2000" b="1" dirty="0" err="1">
                <a:solidFill>
                  <a:srgbClr val="002060"/>
                </a:solidFill>
              </a:rPr>
              <a:t>Chirally</a:t>
            </a:r>
            <a:r>
              <a:rPr lang="en-US" sz="2000" b="1" dirty="0">
                <a:solidFill>
                  <a:srgbClr val="002060"/>
                </a:solidFill>
              </a:rPr>
              <a:t> imbalanced system is a non-equilibrium state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B80B0-BFC0-DE46-AF73-083C066D7F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89900" y="6247606"/>
            <a:ext cx="292100" cy="331788"/>
          </a:xfrm>
        </p:spPr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16</a:t>
            </a:fld>
            <a:endParaRPr lang="en-US" sz="1400" dirty="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2247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-203200"/>
            <a:ext cx="7772400" cy="1447800"/>
          </a:xfrm>
        </p:spPr>
        <p:txBody>
          <a:bodyPr/>
          <a:lstStyle/>
          <a:p>
            <a:pPr eaLnBrk="1">
              <a:defRPr/>
            </a:pPr>
            <a:r>
              <a:rPr lang="en-US" dirty="0">
                <a:solidFill>
                  <a:srgbClr val="000090"/>
                </a:solidFill>
                <a:cs typeface="Helvetica"/>
                <a:sym typeface="Times" charset="0"/>
              </a:rPr>
              <a:t>Chiral magnetic conductivity:</a:t>
            </a:r>
            <a:br>
              <a:rPr lang="en-US" dirty="0">
                <a:solidFill>
                  <a:srgbClr val="000090"/>
                </a:solidFill>
                <a:cs typeface="Helvetica"/>
                <a:sym typeface="Times" charset="0"/>
              </a:rPr>
            </a:br>
            <a:r>
              <a:rPr lang="en-US" dirty="0">
                <a:solidFill>
                  <a:srgbClr val="000090"/>
                </a:solidFill>
                <a:cs typeface="Helvetica"/>
                <a:sym typeface="Times" charset="0"/>
              </a:rPr>
              <a:t>discrete symmetries</a:t>
            </a:r>
            <a:endParaRPr lang="en-US" dirty="0">
              <a:solidFill>
                <a:srgbClr val="000090"/>
              </a:solidFill>
              <a:cs typeface="Helvetica"/>
            </a:endParaRPr>
          </a:p>
        </p:txBody>
      </p:sp>
      <p:pic>
        <p:nvPicPr>
          <p:cNvPr id="61442" name="Picture 2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1651000"/>
            <a:ext cx="23368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defRPr/>
            </a:pPr>
            <a:fld id="{6952FB22-C66F-0847-AB5E-95E7B1B10F20}" type="slidenum">
              <a:rPr lang="en-US" sz="1400">
                <a:latin typeface="Times" charset="0"/>
                <a:cs typeface="Times" charset="0"/>
                <a:sym typeface="Times" charset="0"/>
              </a:rPr>
              <a:pPr algn="ctr">
                <a:defRPr/>
              </a:pPr>
              <a:t>17</a:t>
            </a:fld>
            <a:endParaRPr lang="en-US">
              <a:cs typeface="Helvetica" charset="0"/>
            </a:endParaRPr>
          </a:p>
        </p:txBody>
      </p:sp>
      <p:sp>
        <p:nvSpPr>
          <p:cNvPr id="61444" name="AutoShape 4"/>
          <p:cNvSpPr>
            <a:spLocks/>
          </p:cNvSpPr>
          <p:nvPr/>
        </p:nvSpPr>
        <p:spPr bwMode="auto">
          <a:xfrm>
            <a:off x="5511800" y="2743200"/>
            <a:ext cx="1230313" cy="965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defRPr/>
            </a:pPr>
            <a:r>
              <a:rPr lang="en-US" sz="2800" dirty="0">
                <a:solidFill>
                  <a:srgbClr val="4349AA"/>
                </a:solidFill>
                <a:latin typeface="+mn-lt"/>
                <a:cs typeface="Times" charset="0"/>
                <a:sym typeface="Times" charset="0"/>
              </a:rPr>
              <a:t>P-even</a:t>
            </a:r>
          </a:p>
          <a:p>
            <a:pPr marL="39688" defTabSz="914400">
              <a:defRPr/>
            </a:pPr>
            <a:r>
              <a:rPr lang="en-US" sz="2800" dirty="0">
                <a:solidFill>
                  <a:srgbClr val="4349AA"/>
                </a:solidFill>
                <a:latin typeface="+mn-lt"/>
                <a:cs typeface="Times" charset="0"/>
                <a:sym typeface="Times" charset="0"/>
              </a:rPr>
              <a:t>T-odd</a:t>
            </a:r>
            <a:endParaRPr lang="en-US" dirty="0">
              <a:latin typeface="+mn-lt"/>
              <a:cs typeface="Helvetica" charset="0"/>
            </a:endParaRPr>
          </a:p>
        </p:txBody>
      </p:sp>
      <p:sp>
        <p:nvSpPr>
          <p:cNvPr id="61446" name="AutoShape 6"/>
          <p:cNvSpPr>
            <a:spLocks/>
          </p:cNvSpPr>
          <p:nvPr/>
        </p:nvSpPr>
        <p:spPr bwMode="auto">
          <a:xfrm>
            <a:off x="3683000" y="3797300"/>
            <a:ext cx="1003300" cy="533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defRPr/>
            </a:pPr>
            <a:r>
              <a:rPr lang="en-US" sz="2800" dirty="0">
                <a:solidFill>
                  <a:srgbClr val="4349AA"/>
                </a:solidFill>
                <a:latin typeface="+mn-lt"/>
                <a:cs typeface="Times" charset="0"/>
                <a:sym typeface="Times" charset="0"/>
              </a:rPr>
              <a:t>P-odd</a:t>
            </a:r>
            <a:endParaRPr lang="en-US" dirty="0">
              <a:latin typeface="+mn-lt"/>
              <a:cs typeface="Helvetica" charset="0"/>
            </a:endParaRPr>
          </a:p>
        </p:txBody>
      </p:sp>
      <p:sp>
        <p:nvSpPr>
          <p:cNvPr id="61447" name="AutoShape 7"/>
          <p:cNvSpPr>
            <a:spLocks/>
          </p:cNvSpPr>
          <p:nvPr/>
        </p:nvSpPr>
        <p:spPr bwMode="auto">
          <a:xfrm>
            <a:off x="3746500" y="1587500"/>
            <a:ext cx="1054100" cy="1143000"/>
          </a:xfrm>
          <a:prstGeom prst="roundRect">
            <a:avLst>
              <a:gd name="adj" fmla="val 18074"/>
            </a:avLst>
          </a:prstGeom>
          <a:noFill/>
          <a:ln w="38100" cap="flat" cmpd="sng">
            <a:solidFill>
              <a:srgbClr val="FF26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39688" defTabSz="914400">
              <a:defRPr/>
            </a:pPr>
            <a:endParaRPr lang="en-US" sz="2800">
              <a:solidFill>
                <a:srgbClr val="4349AA"/>
              </a:solidFill>
              <a:latin typeface="Times" charset="0"/>
              <a:cs typeface="Times" charset="0"/>
              <a:sym typeface="Times" charset="0"/>
            </a:endParaRPr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H="1">
            <a:off x="2603500" y="2324100"/>
            <a:ext cx="482600" cy="469900"/>
          </a:xfrm>
          <a:prstGeom prst="line">
            <a:avLst/>
          </a:prstGeom>
          <a:noFill/>
          <a:ln w="38100" cap="flat" cmpd="sng">
            <a:solidFill>
              <a:srgbClr val="7A81FF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>
              <a:cs typeface="Helvetica" charset="0"/>
            </a:endParaRPr>
          </a:p>
        </p:txBody>
      </p:sp>
      <p:sp>
        <p:nvSpPr>
          <p:cNvPr id="61449" name="AutoShape 9"/>
          <p:cNvSpPr>
            <a:spLocks/>
          </p:cNvSpPr>
          <p:nvPr/>
        </p:nvSpPr>
        <p:spPr bwMode="auto">
          <a:xfrm>
            <a:off x="2000250" y="2785435"/>
            <a:ext cx="1092200" cy="965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defRPr/>
            </a:pPr>
            <a:r>
              <a:rPr lang="en-US" sz="2800" dirty="0">
                <a:solidFill>
                  <a:srgbClr val="4349AA"/>
                </a:solidFill>
                <a:latin typeface="+mn-lt"/>
                <a:cs typeface="Times" charset="0"/>
                <a:sym typeface="Times" charset="0"/>
              </a:rPr>
              <a:t>P-odd</a:t>
            </a:r>
          </a:p>
          <a:p>
            <a:pPr marL="39688" defTabSz="914400">
              <a:defRPr/>
            </a:pPr>
            <a:r>
              <a:rPr lang="en-US" sz="2800" dirty="0">
                <a:solidFill>
                  <a:srgbClr val="4349AA"/>
                </a:solidFill>
                <a:latin typeface="+mn-lt"/>
                <a:cs typeface="Times" charset="0"/>
                <a:sym typeface="Times" charset="0"/>
              </a:rPr>
              <a:t>T-odd</a:t>
            </a:r>
            <a:endParaRPr lang="en-US" dirty="0">
              <a:latin typeface="+mn-lt"/>
              <a:cs typeface="Helvetica" charset="0"/>
            </a:endParaRPr>
          </a:p>
        </p:txBody>
      </p:sp>
      <p:sp>
        <p:nvSpPr>
          <p:cNvPr id="61450" name="Line 10"/>
          <p:cNvSpPr>
            <a:spLocks noChangeShapeType="1"/>
          </p:cNvSpPr>
          <p:nvPr/>
        </p:nvSpPr>
        <p:spPr bwMode="auto">
          <a:xfrm>
            <a:off x="5232400" y="2260600"/>
            <a:ext cx="609600" cy="419100"/>
          </a:xfrm>
          <a:prstGeom prst="line">
            <a:avLst/>
          </a:prstGeom>
          <a:noFill/>
          <a:ln w="38100" cap="flat" cmpd="sng">
            <a:solidFill>
              <a:srgbClr val="7A81FF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>
              <a:cs typeface="Helvetica" charset="0"/>
            </a:endParaRPr>
          </a:p>
        </p:txBody>
      </p:sp>
      <p:sp>
        <p:nvSpPr>
          <p:cNvPr id="61451" name="Line 11"/>
          <p:cNvSpPr>
            <a:spLocks noChangeShapeType="1"/>
          </p:cNvSpPr>
          <p:nvPr/>
        </p:nvSpPr>
        <p:spPr bwMode="auto">
          <a:xfrm flipV="1">
            <a:off x="4749800" y="3086100"/>
            <a:ext cx="749300" cy="800100"/>
          </a:xfrm>
          <a:prstGeom prst="line">
            <a:avLst/>
          </a:prstGeom>
          <a:noFill/>
          <a:ln w="38100" cap="flat" cmpd="sng">
            <a:solidFill>
              <a:srgbClr val="7A81FF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>
              <a:cs typeface="Helvetica" charset="0"/>
            </a:endParaRPr>
          </a:p>
        </p:txBody>
      </p:sp>
      <p:sp>
        <p:nvSpPr>
          <p:cNvPr id="61452" name="Line 12"/>
          <p:cNvSpPr>
            <a:spLocks noChangeShapeType="1"/>
          </p:cNvSpPr>
          <p:nvPr/>
        </p:nvSpPr>
        <p:spPr bwMode="auto">
          <a:xfrm flipH="1" flipV="1">
            <a:off x="3035300" y="3073400"/>
            <a:ext cx="685800" cy="762000"/>
          </a:xfrm>
          <a:prstGeom prst="line">
            <a:avLst/>
          </a:prstGeom>
          <a:noFill/>
          <a:ln w="38100" cap="flat" cmpd="sng">
            <a:solidFill>
              <a:srgbClr val="7A81FF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>
              <a:cs typeface="Helvetica" charset="0"/>
            </a:endParaRPr>
          </a:p>
        </p:txBody>
      </p:sp>
      <p:sp>
        <p:nvSpPr>
          <p:cNvPr id="61453" name="AutoShape 13"/>
          <p:cNvSpPr>
            <a:spLocks/>
          </p:cNvSpPr>
          <p:nvPr/>
        </p:nvSpPr>
        <p:spPr bwMode="auto">
          <a:xfrm>
            <a:off x="3175000" y="4318000"/>
            <a:ext cx="2014538" cy="533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defRPr/>
            </a:pPr>
            <a:r>
              <a:rPr lang="en-US" sz="2800" u="sng" dirty="0">
                <a:solidFill>
                  <a:srgbClr val="9A244F"/>
                </a:solidFill>
                <a:latin typeface="+mn-lt"/>
                <a:cs typeface="Times" charset="0"/>
                <a:sym typeface="Times" charset="0"/>
              </a:rPr>
              <a:t>P-odd effect!</a:t>
            </a:r>
            <a:endParaRPr lang="en-US" dirty="0">
              <a:latin typeface="+mn-lt"/>
              <a:cs typeface="Helvetica" charset="0"/>
            </a:endParaRPr>
          </a:p>
        </p:txBody>
      </p:sp>
      <p:sp>
        <p:nvSpPr>
          <p:cNvPr id="61454" name="Line 14"/>
          <p:cNvSpPr>
            <a:spLocks noChangeShapeType="1"/>
          </p:cNvSpPr>
          <p:nvPr/>
        </p:nvSpPr>
        <p:spPr bwMode="auto">
          <a:xfrm flipH="1" flipV="1">
            <a:off x="2387600" y="3683000"/>
            <a:ext cx="1143000" cy="1943100"/>
          </a:xfrm>
          <a:prstGeom prst="line">
            <a:avLst/>
          </a:prstGeom>
          <a:noFill/>
          <a:ln w="38100" cap="flat" cmpd="sng">
            <a:solidFill>
              <a:srgbClr val="7A81FF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>
              <a:cs typeface="Helvetica" charset="0"/>
            </a:endParaRPr>
          </a:p>
        </p:txBody>
      </p:sp>
      <p:sp>
        <p:nvSpPr>
          <p:cNvPr id="61455" name="Line 15"/>
          <p:cNvSpPr>
            <a:spLocks noChangeShapeType="1"/>
          </p:cNvSpPr>
          <p:nvPr/>
        </p:nvSpPr>
        <p:spPr bwMode="auto">
          <a:xfrm flipV="1">
            <a:off x="4851400" y="3733800"/>
            <a:ext cx="1092200" cy="1943100"/>
          </a:xfrm>
          <a:prstGeom prst="line">
            <a:avLst/>
          </a:prstGeom>
          <a:noFill/>
          <a:ln w="38100" cap="flat" cmpd="sng">
            <a:solidFill>
              <a:srgbClr val="7A81FF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>
              <a:cs typeface="Helvetica" charset="0"/>
            </a:endParaRPr>
          </a:p>
        </p:txBody>
      </p:sp>
      <p:sp>
        <p:nvSpPr>
          <p:cNvPr id="61456" name="AutoShape 16"/>
          <p:cNvSpPr>
            <a:spLocks/>
          </p:cNvSpPr>
          <p:nvPr/>
        </p:nvSpPr>
        <p:spPr bwMode="auto">
          <a:xfrm>
            <a:off x="3683000" y="5524500"/>
            <a:ext cx="1128713" cy="533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defRPr/>
            </a:pPr>
            <a:r>
              <a:rPr lang="en-US" sz="2800" dirty="0">
                <a:solidFill>
                  <a:srgbClr val="4349AA"/>
                </a:solidFill>
                <a:latin typeface="+mn-lt"/>
                <a:cs typeface="Times" charset="0"/>
                <a:sym typeface="Times" charset="0"/>
              </a:rPr>
              <a:t>T-even</a:t>
            </a:r>
            <a:endParaRPr lang="en-US" dirty="0">
              <a:latin typeface="+mn-lt"/>
              <a:cs typeface="Helvetica" charset="0"/>
            </a:endParaRPr>
          </a:p>
        </p:txBody>
      </p:sp>
      <p:sp>
        <p:nvSpPr>
          <p:cNvPr id="61457" name="AutoShape 17"/>
          <p:cNvSpPr>
            <a:spLocks/>
          </p:cNvSpPr>
          <p:nvPr/>
        </p:nvSpPr>
        <p:spPr bwMode="auto">
          <a:xfrm>
            <a:off x="2806700" y="5930900"/>
            <a:ext cx="3748088" cy="965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defRPr/>
            </a:pPr>
            <a:r>
              <a:rPr lang="en-US" sz="2800" u="sng" dirty="0">
                <a:solidFill>
                  <a:srgbClr val="9A244F"/>
                </a:solidFill>
                <a:latin typeface="+mn-lt"/>
                <a:cs typeface="Times" charset="0"/>
                <a:sym typeface="Times" charset="0"/>
              </a:rPr>
              <a:t>Non-dissipative current!</a:t>
            </a:r>
            <a:endParaRPr lang="en-US" sz="2800" u="sng" dirty="0">
              <a:solidFill>
                <a:srgbClr val="4349AA"/>
              </a:solidFill>
              <a:latin typeface="+mn-lt"/>
              <a:cs typeface="Times" charset="0"/>
              <a:sym typeface="Times" charset="0"/>
            </a:endParaRPr>
          </a:p>
          <a:p>
            <a:pPr marL="39688" defTabSz="914400">
              <a:defRPr/>
            </a:pPr>
            <a:r>
              <a:rPr lang="en-US" sz="2800" dirty="0">
                <a:solidFill>
                  <a:srgbClr val="4349AA"/>
                </a:solidFill>
                <a:latin typeface="+mn-lt"/>
                <a:cs typeface="Times" charset="0"/>
                <a:sym typeface="Times" charset="0"/>
              </a:rPr>
              <a:t>(non-equilibrium)</a:t>
            </a:r>
            <a:endParaRPr lang="en-US" dirty="0">
              <a:latin typeface="+mn-lt"/>
              <a:cs typeface="Helvetica" charset="0"/>
            </a:endParaRPr>
          </a:p>
        </p:txBody>
      </p:sp>
      <p:sp>
        <p:nvSpPr>
          <p:cNvPr id="61458" name="AutoShape 18"/>
          <p:cNvSpPr>
            <a:spLocks/>
          </p:cNvSpPr>
          <p:nvPr/>
        </p:nvSpPr>
        <p:spPr bwMode="auto">
          <a:xfrm>
            <a:off x="6934200" y="3949700"/>
            <a:ext cx="2119313" cy="2260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defRPr/>
            </a:pPr>
            <a:r>
              <a:rPr lang="en-US" sz="2800" dirty="0" err="1">
                <a:solidFill>
                  <a:srgbClr val="4349AA"/>
                </a:solidFill>
                <a:latin typeface="+mn-lt"/>
                <a:cs typeface="Times" charset="0"/>
                <a:sym typeface="Times" charset="0"/>
              </a:rPr>
              <a:t>cf</a:t>
            </a:r>
            <a:r>
              <a:rPr lang="en-US" sz="2800" dirty="0">
                <a:solidFill>
                  <a:srgbClr val="4349AA"/>
                </a:solidFill>
                <a:latin typeface="+mn-lt"/>
                <a:cs typeface="Times" charset="0"/>
                <a:sym typeface="Times" charset="0"/>
              </a:rPr>
              <a:t> Ohmic</a:t>
            </a:r>
          </a:p>
          <a:p>
            <a:pPr marL="39688" defTabSz="914400">
              <a:defRPr/>
            </a:pPr>
            <a:r>
              <a:rPr lang="en-US" sz="2800" dirty="0">
                <a:solidFill>
                  <a:srgbClr val="4349AA"/>
                </a:solidFill>
                <a:latin typeface="+mn-lt"/>
                <a:cs typeface="Times" charset="0"/>
                <a:sym typeface="Times" charset="0"/>
              </a:rPr>
              <a:t>conductivity:</a:t>
            </a:r>
          </a:p>
          <a:p>
            <a:pPr marL="39688" defTabSz="914400">
              <a:defRPr/>
            </a:pPr>
            <a:endParaRPr lang="en-US" sz="2800" dirty="0">
              <a:solidFill>
                <a:srgbClr val="4349AA"/>
              </a:solidFill>
              <a:latin typeface="+mn-lt"/>
              <a:cs typeface="Times" charset="0"/>
              <a:sym typeface="Times" charset="0"/>
            </a:endParaRPr>
          </a:p>
          <a:p>
            <a:pPr marL="39688" defTabSz="914400">
              <a:defRPr/>
            </a:pPr>
            <a:r>
              <a:rPr lang="en-US" sz="2800" dirty="0">
                <a:solidFill>
                  <a:srgbClr val="4349AA"/>
                </a:solidFill>
                <a:latin typeface="+mn-lt"/>
                <a:cs typeface="Times" charset="0"/>
                <a:sym typeface="Times" charset="0"/>
              </a:rPr>
              <a:t>T-odd,</a:t>
            </a:r>
          </a:p>
          <a:p>
            <a:pPr marL="39688" defTabSz="914400">
              <a:defRPr/>
            </a:pPr>
            <a:r>
              <a:rPr lang="en-US" sz="2800" dirty="0">
                <a:solidFill>
                  <a:srgbClr val="4349AA"/>
                </a:solidFill>
                <a:latin typeface="+mn-lt"/>
                <a:cs typeface="Times" charset="0"/>
                <a:sym typeface="Times" charset="0"/>
              </a:rPr>
              <a:t>dissipative</a:t>
            </a:r>
            <a:endParaRPr lang="en-US" dirty="0">
              <a:latin typeface="+mn-lt"/>
              <a:cs typeface="Helvetica" charset="0"/>
            </a:endParaRPr>
          </a:p>
        </p:txBody>
      </p:sp>
      <p:pic>
        <p:nvPicPr>
          <p:cNvPr id="61459" name="Picture 19" descr="dropped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4897438"/>
            <a:ext cx="11430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60" name="Line 20"/>
          <p:cNvSpPr>
            <a:spLocks noChangeShapeType="1"/>
          </p:cNvSpPr>
          <p:nvPr/>
        </p:nvSpPr>
        <p:spPr bwMode="auto">
          <a:xfrm>
            <a:off x="6870700" y="4051300"/>
            <a:ext cx="11113" cy="257810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>
              <a:cs typeface="Helvetica" charset="0"/>
            </a:endParaRPr>
          </a:p>
        </p:txBody>
      </p:sp>
      <p:sp>
        <p:nvSpPr>
          <p:cNvPr id="48149" name="TextBox 1"/>
          <p:cNvSpPr txBox="1">
            <a:spLocks noChangeArrowheads="1"/>
          </p:cNvSpPr>
          <p:nvPr/>
        </p:nvSpPr>
        <p:spPr bwMode="auto">
          <a:xfrm>
            <a:off x="152400" y="4800600"/>
            <a:ext cx="22090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9pPr>
          </a:lstStyle>
          <a:p>
            <a:pPr eaLnBrk="1"/>
            <a:r>
              <a:rPr lang="en-US" sz="2400" dirty="0">
                <a:solidFill>
                  <a:srgbClr val="000090"/>
                </a:solidFill>
                <a:latin typeface="+mn-lt"/>
              </a:rPr>
              <a:t>Effect persists in</a:t>
            </a:r>
          </a:p>
          <a:p>
            <a:pPr eaLnBrk="1"/>
            <a:r>
              <a:rPr lang="en-US" sz="2400" dirty="0">
                <a:solidFill>
                  <a:srgbClr val="000090"/>
                </a:solidFill>
                <a:latin typeface="+mn-lt"/>
              </a:rPr>
              <a:t>hydrodynamics!</a:t>
            </a:r>
          </a:p>
          <a:p>
            <a:pPr eaLnBrk="1"/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48151" name="TextBox 2"/>
          <p:cNvSpPr txBox="1">
            <a:spLocks noChangeArrowheads="1"/>
          </p:cNvSpPr>
          <p:nvPr/>
        </p:nvSpPr>
        <p:spPr bwMode="auto">
          <a:xfrm>
            <a:off x="6248400" y="1295400"/>
            <a:ext cx="259705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9pPr>
          </a:lstStyle>
          <a:p>
            <a:pPr eaLnBrk="1"/>
            <a:r>
              <a:rPr lang="en-US" sz="2800" dirty="0">
                <a:solidFill>
                  <a:srgbClr val="000090"/>
                </a:solidFill>
                <a:latin typeface="+mn-lt"/>
              </a:rPr>
              <a:t>P – parity </a:t>
            </a:r>
          </a:p>
          <a:p>
            <a:pPr eaLnBrk="1"/>
            <a:r>
              <a:rPr lang="en-US" sz="2800" dirty="0">
                <a:solidFill>
                  <a:srgbClr val="000090"/>
                </a:solidFill>
                <a:latin typeface="+mn-lt"/>
              </a:rPr>
              <a:t>T – time reversal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8C3280-239D-394C-A677-3B137D29AC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17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080F7D-3060-EE4B-9266-1A58ECF16C19}"/>
              </a:ext>
            </a:extLst>
          </p:cNvPr>
          <p:cNvSpPr txBox="1"/>
          <p:nvPr/>
        </p:nvSpPr>
        <p:spPr>
          <a:xfrm>
            <a:off x="228600" y="5791200"/>
            <a:ext cx="19152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D.Son</a:t>
            </a:r>
            <a:r>
              <a:rPr lang="en-US" sz="1400" dirty="0"/>
              <a:t>, </a:t>
            </a:r>
            <a:r>
              <a:rPr lang="en-US" sz="1400" dirty="0" err="1"/>
              <a:t>P.Surowka</a:t>
            </a:r>
            <a:r>
              <a:rPr lang="en-US" sz="1400" dirty="0"/>
              <a:t> ’09</a:t>
            </a:r>
          </a:p>
          <a:p>
            <a:endParaRPr lang="en-US" sz="1400" dirty="0"/>
          </a:p>
          <a:p>
            <a:r>
              <a:rPr lang="en-US" sz="1400" dirty="0"/>
              <a:t>DK, </a:t>
            </a:r>
            <a:r>
              <a:rPr lang="en-US" sz="1400" dirty="0" err="1"/>
              <a:t>H.U.Yee</a:t>
            </a:r>
            <a:r>
              <a:rPr lang="en-US" sz="1400" dirty="0"/>
              <a:t> ‘11</a:t>
            </a:r>
          </a:p>
        </p:txBody>
      </p:sp>
    </p:spTree>
    <p:extLst>
      <p:ext uri="{BB962C8B-B14F-4D97-AF65-F5344CB8AC3E}">
        <p14:creationId xmlns:p14="http://schemas.microsoft.com/office/powerpoint/2010/main" val="12949897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B639-02C4-CE05-0FD7-953EFE289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483082"/>
            <a:ext cx="7772400" cy="1600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Chiral magnetic waves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04DB65-559E-AE80-666E-921D5D9D0B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18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FDEBF-6BC8-6C45-36B9-93F031323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442" y="1237172"/>
            <a:ext cx="6819900" cy="3035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9EAD5-A642-F555-7612-FA1236D92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505" y="3861282"/>
            <a:ext cx="6413500" cy="267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2B597-3EA9-ECB6-ECE1-3EAEF1DBE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578" y="5620828"/>
            <a:ext cx="2544073" cy="1012281"/>
          </a:xfrm>
          <a:prstGeom prst="rect">
            <a:avLst/>
          </a:prstGeom>
        </p:spPr>
      </p:pic>
      <p:pic>
        <p:nvPicPr>
          <p:cNvPr id="6146" name="Picture 2" descr="Photo of Yee, Ho-Ung">
            <a:extLst>
              <a:ext uri="{FF2B5EF4-FFF2-40B4-BE49-F238E27FC236}">
                <a16:creationId xmlns:a16="http://schemas.microsoft.com/office/drawing/2014/main" id="{7328EDB4-72A9-76FC-29CC-691B94E33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781" y="1804985"/>
            <a:ext cx="1095254" cy="125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050125-7887-CC1A-96C5-EFEBC6DCD9AC}"/>
              </a:ext>
            </a:extLst>
          </p:cNvPr>
          <p:cNvSpPr txBox="1"/>
          <p:nvPr/>
        </p:nvSpPr>
        <p:spPr>
          <a:xfrm>
            <a:off x="6060272" y="832638"/>
            <a:ext cx="321113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Chiral magnetic wave:</a:t>
            </a:r>
          </a:p>
          <a:p>
            <a:r>
              <a:rPr lang="en-US" sz="2000" dirty="0">
                <a:latin typeface="+mn-lt"/>
              </a:rPr>
              <a:t>coupled oscillations of</a:t>
            </a:r>
          </a:p>
          <a:p>
            <a:r>
              <a:rPr lang="en-US" sz="2000" dirty="0">
                <a:latin typeface="+mn-lt"/>
              </a:rPr>
              <a:t>electric and chiral charges</a:t>
            </a:r>
          </a:p>
          <a:p>
            <a:r>
              <a:rPr lang="en-US" sz="2000" dirty="0">
                <a:latin typeface="+mn-lt"/>
              </a:rPr>
              <a:t>DK, H.U. Yee, ’10</a:t>
            </a: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Quantum simulation reveals</a:t>
            </a:r>
          </a:p>
          <a:p>
            <a:r>
              <a:rPr lang="en-US" sz="2000" dirty="0">
                <a:latin typeface="+mn-lt"/>
              </a:rPr>
              <a:t>the existence of a novel </a:t>
            </a:r>
          </a:p>
          <a:p>
            <a:r>
              <a:rPr lang="en-US" sz="2000" dirty="0">
                <a:latin typeface="+mn-lt"/>
              </a:rPr>
              <a:t>nonlinear chiral magnetic</a:t>
            </a:r>
          </a:p>
          <a:p>
            <a:r>
              <a:rPr lang="en-US" sz="2000" dirty="0">
                <a:latin typeface="+mn-lt"/>
              </a:rPr>
              <a:t>wave at large m/g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K. Ikeda, DK, S. Shi,</a:t>
            </a:r>
          </a:p>
          <a:p>
            <a:r>
              <a:rPr lang="en-US" sz="2000" dirty="0">
                <a:latin typeface="+mn-lt"/>
              </a:rPr>
              <a:t>arXiv:2305.05685; PRD’23</a:t>
            </a: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6872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5D7BE-19A6-6D44-8E87-B33EAB0CD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73" y="-461895"/>
            <a:ext cx="7772400" cy="1600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CME in the Early Universe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A2FACD-809B-5F42-AD55-2A32E502A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9600"/>
            <a:ext cx="9144000" cy="1686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760343-D654-9946-9526-E8FE820D8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2514600"/>
            <a:ext cx="8801100" cy="1828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A89FD-D210-3140-97C8-FA091E76A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19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6BE3BBD-6652-0D48-A4FB-B00B08DFA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97" y="4724400"/>
            <a:ext cx="8265404" cy="131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45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Chirality in subatomic world: chiral fermions</a:t>
            </a:r>
            <a:r>
              <a:rPr lang="en-US" dirty="0">
                <a:solidFill>
                  <a:srgbClr val="002060"/>
                </a:solidFill>
              </a:rPr>
              <a:t> </a:t>
            </a:r>
            <a:br>
              <a:rPr lang="en-US" dirty="0"/>
            </a:b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50" y="1970001"/>
            <a:ext cx="2074581" cy="2426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46" y="4425043"/>
            <a:ext cx="1531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Fermions:</a:t>
            </a:r>
          </a:p>
          <a:p>
            <a:r>
              <a:rPr lang="en-US" sz="1600" dirty="0"/>
              <a:t>E. Fermi,1925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981200"/>
            <a:ext cx="1901377" cy="237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75069" y="4425043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Dirac equation:</a:t>
            </a:r>
          </a:p>
          <a:p>
            <a:r>
              <a:rPr lang="en-US" sz="1600" dirty="0"/>
              <a:t>P. Dirac, 1928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981200"/>
            <a:ext cx="2192619" cy="2273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33792" y="4419184"/>
            <a:ext cx="1538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Weyl fermions:</a:t>
            </a:r>
          </a:p>
          <a:p>
            <a:r>
              <a:rPr lang="en-US" sz="1600" dirty="0"/>
              <a:t>H. Weyl, 1929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842" y="2362200"/>
            <a:ext cx="2077961" cy="15584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23177" y="4396869"/>
            <a:ext cx="2225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2060"/>
                </a:solidFill>
              </a:rPr>
              <a:t>Majorana</a:t>
            </a:r>
            <a:r>
              <a:rPr lang="en-US" sz="1600" dirty="0">
                <a:solidFill>
                  <a:srgbClr val="002060"/>
                </a:solidFill>
              </a:rPr>
              <a:t> fermions:</a:t>
            </a:r>
          </a:p>
          <a:p>
            <a:r>
              <a:rPr lang="en-US" sz="1600" dirty="0"/>
              <a:t>1937</a:t>
            </a:r>
          </a:p>
          <a:p>
            <a:r>
              <a:rPr lang="en-US" sz="1600" dirty="0" err="1"/>
              <a:t>E.Majorana</a:t>
            </a:r>
            <a:r>
              <a:rPr lang="en-US" sz="1600" dirty="0"/>
              <a:t>, 1906-38</a:t>
            </a:r>
            <a:r>
              <a:rPr lang="en-US" sz="16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46" y="4876800"/>
            <a:ext cx="2705100" cy="7699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93" y="5562600"/>
            <a:ext cx="1273629" cy="4098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009818"/>
            <a:ext cx="1752600" cy="5974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93" y="4985831"/>
            <a:ext cx="2209800" cy="581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A2893C-C7C6-7446-A8CF-F06E604ADE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7394" y="5651818"/>
            <a:ext cx="3378200" cy="10668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E8A8E3A-B665-7046-B180-3128F9BC0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2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441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B5ED8-F669-C394-5C9D-6FFA911B6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8C09A-F677-1DD2-4C9E-BFE45C4B5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36" y="-381000"/>
            <a:ext cx="8367127" cy="1600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Bringing gravitational waves to light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23255-7F7E-2F57-1CD9-5D1CC0848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20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86DEB2-0713-2012-5678-7B1E75720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36" y="951201"/>
            <a:ext cx="3802564" cy="1637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8B9E50-8353-3D37-58C2-F356E2F11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26" y="3712926"/>
            <a:ext cx="6159438" cy="2700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35672D-3102-11DE-070D-2A70684AE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070" y="782874"/>
            <a:ext cx="3840620" cy="27985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688417-FEF3-93BF-90A7-C310AE88979C}"/>
              </a:ext>
            </a:extLst>
          </p:cNvPr>
          <p:cNvSpPr txBox="1"/>
          <p:nvPr/>
        </p:nvSpPr>
        <p:spPr>
          <a:xfrm>
            <a:off x="1286077" y="2813314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arXiv:2506.09459</a:t>
            </a:r>
          </a:p>
        </p:txBody>
      </p:sp>
    </p:spTree>
    <p:extLst>
      <p:ext uri="{BB962C8B-B14F-4D97-AF65-F5344CB8AC3E}">
        <p14:creationId xmlns:p14="http://schemas.microsoft.com/office/powerpoint/2010/main" val="2477345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3E5CE-6603-489E-02F7-E4C437F3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Condensed matter analog: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CME induced by strain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3D6DF-7EDD-465B-89AD-9531737AF2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21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E6C35A-3E01-DF7D-AB03-F0F276F87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28800"/>
            <a:ext cx="7772400" cy="971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9C9713-70D8-B9D7-CBED-045EB9485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18" y="2973315"/>
            <a:ext cx="5943600" cy="2549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99451D-DC86-8441-DFBF-1804DB7E2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5774765"/>
            <a:ext cx="2336800" cy="63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C0FD4C-48F2-6965-74C3-576E6DCB1AE2}"/>
              </a:ext>
            </a:extLst>
          </p:cNvPr>
          <p:cNvSpPr txBox="1"/>
          <p:nvPr/>
        </p:nvSpPr>
        <p:spPr>
          <a:xfrm>
            <a:off x="3464954" y="5905969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~ 1 </a:t>
            </a:r>
            <a:r>
              <a:rPr lang="el-GR" sz="2800" dirty="0">
                <a:latin typeface="+mn-lt"/>
              </a:rPr>
              <a:t>μ</a:t>
            </a:r>
            <a:r>
              <a:rPr lang="en-US" sz="2800" dirty="0">
                <a:latin typeface="+mn-lt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129271-D3B4-5D76-C370-7FF6125D7C94}"/>
              </a:ext>
            </a:extLst>
          </p:cNvPr>
          <p:cNvSpPr txBox="1"/>
          <p:nvPr/>
        </p:nvSpPr>
        <p:spPr>
          <a:xfrm>
            <a:off x="4616824" y="283359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1" dirty="0" err="1">
                <a:effectLst/>
                <a:latin typeface="+mn-lt"/>
              </a:rPr>
              <a:t>Phys.Rev.B</a:t>
            </a:r>
            <a:r>
              <a:rPr lang="en-US" sz="2000" b="0" i="0" dirty="0">
                <a:effectLst/>
                <a:latin typeface="+mn-lt"/>
              </a:rPr>
              <a:t> 94 (2016) 24, 241405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0495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/>
          <p:cNvSpPr>
            <a:spLocks/>
          </p:cNvSpPr>
          <p:nvPr/>
        </p:nvSpPr>
        <p:spPr bwMode="auto">
          <a:xfrm>
            <a:off x="222250" y="571500"/>
            <a:ext cx="8826500" cy="1143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defRPr/>
            </a:pPr>
            <a:r>
              <a:rPr lang="ja-JP" altLang="en-US" sz="2400">
                <a:solidFill>
                  <a:srgbClr val="002060"/>
                </a:solidFill>
                <a:latin typeface="+mj-lt"/>
                <a:cs typeface="Times Roman" charset="0"/>
                <a:sym typeface="Times Roman" charset="0"/>
              </a:rPr>
              <a:t>“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Roman" charset="0"/>
                <a:sym typeface="Times Roman" charset="0"/>
              </a:rPr>
              <a:t>Numerical evidence for chiral magnetic effect </a:t>
            </a:r>
          </a:p>
          <a:p>
            <a:pPr marL="39688" defTabSz="914400">
              <a:defRPr/>
            </a:pPr>
            <a:r>
              <a:rPr lang="en-US" sz="2400" dirty="0">
                <a:solidFill>
                  <a:srgbClr val="002060"/>
                </a:solidFill>
                <a:latin typeface="+mj-lt"/>
                <a:cs typeface="Times Roman" charset="0"/>
                <a:sym typeface="Times Roman" charset="0"/>
              </a:rPr>
              <a:t>in lattice gauge theory</a:t>
            </a:r>
            <a:r>
              <a:rPr lang="ja-JP" altLang="en-US" sz="2400">
                <a:solidFill>
                  <a:srgbClr val="002060"/>
                </a:solidFill>
                <a:latin typeface="+mj-lt"/>
                <a:cs typeface="Times Roman" charset="0"/>
                <a:sym typeface="Times Roman" charset="0"/>
              </a:rPr>
              <a:t>”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Roman" charset="0"/>
                <a:sym typeface="Times Roman" charset="0"/>
              </a:rPr>
              <a:t>,</a:t>
            </a:r>
          </a:p>
          <a:p>
            <a:pPr marL="39688" defTabSz="914400">
              <a:defRPr/>
            </a:pPr>
            <a:r>
              <a:rPr lang="en-US" sz="1600" dirty="0">
                <a:latin typeface="+mn-lt"/>
                <a:cs typeface="Times Roman" charset="0"/>
                <a:sym typeface="Times Roman" charset="0"/>
              </a:rPr>
              <a:t>P. </a:t>
            </a:r>
            <a:r>
              <a:rPr lang="en-US" sz="1600" dirty="0" err="1">
                <a:latin typeface="+mn-lt"/>
                <a:cs typeface="Times Roman" charset="0"/>
                <a:sym typeface="Times Roman" charset="0"/>
              </a:rPr>
              <a:t>Buividovich</a:t>
            </a:r>
            <a:r>
              <a:rPr lang="en-US" sz="1600" dirty="0">
                <a:latin typeface="+mn-lt"/>
                <a:cs typeface="Times Roman" charset="0"/>
                <a:sym typeface="Times Roman" charset="0"/>
              </a:rPr>
              <a:t>, M. </a:t>
            </a:r>
            <a:r>
              <a:rPr lang="en-US" sz="1600" dirty="0" err="1">
                <a:latin typeface="+mn-lt"/>
                <a:cs typeface="Times Roman" charset="0"/>
                <a:sym typeface="Times Roman" charset="0"/>
              </a:rPr>
              <a:t>Chernodub</a:t>
            </a:r>
            <a:r>
              <a:rPr lang="en-US" sz="1600" dirty="0">
                <a:latin typeface="+mn-lt"/>
                <a:cs typeface="Times Roman" charset="0"/>
                <a:sym typeface="Times Roman" charset="0"/>
              </a:rPr>
              <a:t>, E. </a:t>
            </a:r>
            <a:r>
              <a:rPr lang="en-US" sz="1600" dirty="0" err="1">
                <a:latin typeface="+mn-lt"/>
                <a:cs typeface="Times Roman" charset="0"/>
                <a:sym typeface="Times Roman" charset="0"/>
              </a:rPr>
              <a:t>Luschevskaya</a:t>
            </a:r>
            <a:r>
              <a:rPr lang="en-US" sz="1600" dirty="0">
                <a:latin typeface="+mn-lt"/>
                <a:cs typeface="Times Roman" charset="0"/>
                <a:sym typeface="Times Roman" charset="0"/>
              </a:rPr>
              <a:t>, M. </a:t>
            </a:r>
            <a:r>
              <a:rPr lang="en-US" sz="1600" dirty="0" err="1">
                <a:latin typeface="+mn-lt"/>
                <a:cs typeface="Times Roman" charset="0"/>
                <a:sym typeface="Times Roman" charset="0"/>
              </a:rPr>
              <a:t>Polikarpov</a:t>
            </a:r>
            <a:r>
              <a:rPr lang="en-US" sz="1600" dirty="0">
                <a:latin typeface="+mn-lt"/>
                <a:cs typeface="Times Roman" charset="0"/>
                <a:sym typeface="Times Roman" charset="0"/>
              </a:rPr>
              <a:t>,</a:t>
            </a:r>
            <a:r>
              <a:rPr lang="en-US" sz="1600" dirty="0">
                <a:latin typeface="+mn-lt"/>
                <a:cs typeface="Arial" charset="0"/>
                <a:sym typeface="Arial" charset="0"/>
              </a:rPr>
              <a:t>  </a:t>
            </a:r>
            <a:r>
              <a:rPr lang="ru-RU" sz="1600" dirty="0">
                <a:latin typeface="+mn-lt"/>
                <a:cs typeface="Arial" charset="0"/>
                <a:sym typeface="Arial" charset="0"/>
              </a:rPr>
              <a:t>а</a:t>
            </a:r>
            <a:r>
              <a:rPr lang="en-US" sz="1600" dirty="0" err="1">
                <a:latin typeface="+mn-lt"/>
                <a:cs typeface="Arial" charset="0"/>
                <a:sym typeface="Arial" charset="0"/>
              </a:rPr>
              <a:t>rXiv</a:t>
            </a:r>
            <a:r>
              <a:rPr lang="en-US" sz="1600" dirty="0">
                <a:latin typeface="+mn-lt"/>
                <a:cs typeface="Arial" charset="0"/>
                <a:sym typeface="Arial" charset="0"/>
              </a:rPr>
              <a:t> 0907.0494; PRD</a:t>
            </a:r>
            <a:r>
              <a:rPr lang="ru-RU" sz="1600" dirty="0">
                <a:latin typeface="+mn-lt"/>
                <a:cs typeface="Arial" charset="0"/>
                <a:sym typeface="Arial" charset="0"/>
              </a:rPr>
              <a:t>’09</a:t>
            </a:r>
            <a:endParaRPr lang="en-US" sz="1600" dirty="0">
              <a:latin typeface="+mn-lt"/>
              <a:cs typeface="Helvetica" charset="0"/>
            </a:endParaRPr>
          </a:p>
        </p:txBody>
      </p:sp>
      <p:sp>
        <p:nvSpPr>
          <p:cNvPr id="52227" name="AutoShape 3"/>
          <p:cNvSpPr>
            <a:spLocks/>
          </p:cNvSpPr>
          <p:nvPr/>
        </p:nvSpPr>
        <p:spPr bwMode="auto">
          <a:xfrm>
            <a:off x="279400" y="5981700"/>
            <a:ext cx="7767638" cy="406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defRPr/>
            </a:pPr>
            <a:r>
              <a:rPr lang="en-US" sz="1800" dirty="0">
                <a:solidFill>
                  <a:srgbClr val="002060"/>
                </a:solidFill>
                <a:latin typeface="+mn-lt"/>
                <a:cs typeface="Helvetica" charset="0"/>
                <a:sym typeface="Times Roman" charset="0"/>
              </a:rPr>
              <a:t>Fluctuations of electric current along the direction of magnetic field are enhanced</a:t>
            </a:r>
            <a:endParaRPr lang="en-US" dirty="0">
              <a:solidFill>
                <a:srgbClr val="002060"/>
              </a:solidFill>
              <a:latin typeface="+mn-lt"/>
              <a:cs typeface="Helvetica" charset="0"/>
            </a:endParaRPr>
          </a:p>
        </p:txBody>
      </p:sp>
      <p:pic>
        <p:nvPicPr>
          <p:cNvPr id="52229" name="Picture 5" descr="dropp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2286000"/>
            <a:ext cx="22860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180E0C1-009E-3E43-9EF6-DBD0BE9C3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53781"/>
            <a:ext cx="5651719" cy="39886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53828E-5637-E14F-A4D9-915C51A3A5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22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BEA3E-CEFC-A947-8456-5C9252F64BC0}"/>
              </a:ext>
            </a:extLst>
          </p:cNvPr>
          <p:cNvSpPr txBox="1"/>
          <p:nvPr/>
        </p:nvSpPr>
        <p:spPr>
          <a:xfrm>
            <a:off x="6964157" y="3986675"/>
            <a:ext cx="1375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M. </a:t>
            </a:r>
            <a:r>
              <a:rPr lang="en-US" sz="1600" dirty="0" err="1">
                <a:latin typeface="+mn-lt"/>
              </a:rPr>
              <a:t>Polikarpov</a:t>
            </a:r>
            <a:r>
              <a:rPr lang="en-US" sz="1600" dirty="0">
                <a:latin typeface="+mn-lt"/>
              </a:rPr>
              <a:t> </a:t>
            </a:r>
          </a:p>
          <a:p>
            <a:r>
              <a:rPr lang="en-US" sz="1600" dirty="0">
                <a:latin typeface="+mn-lt"/>
              </a:rPr>
              <a:t>  1952-2013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752600"/>
            <a:ext cx="9097972" cy="4813300"/>
          </a:xfrm>
          <a:prstGeom prst="rect">
            <a:avLst/>
          </a:prstGeom>
          <a:ln w="12700"/>
        </p:spPr>
      </p:pic>
      <p:sp>
        <p:nvSpPr>
          <p:cNvPr id="351" name="“Chiral magnetic effect in 2+1 flavor QCD+QED”,…"/>
          <p:cNvSpPr/>
          <p:nvPr/>
        </p:nvSpPr>
        <p:spPr>
          <a:xfrm>
            <a:off x="158749" y="521266"/>
            <a:ext cx="8826501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l" defTabSz="914400">
              <a:defRPr sz="2400">
                <a:solidFill>
                  <a:srgbClr val="0042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Roman"/>
              </a:defRPr>
            </a:pPr>
            <a:r>
              <a:rPr b="1" dirty="0">
                <a:solidFill>
                  <a:srgbClr val="002060"/>
                </a:solidFill>
                <a:latin typeface="+mj-lt"/>
              </a:rPr>
              <a:t>“Chiral magnetic effect in 2+1 flavor QCD+QED”</a:t>
            </a:r>
            <a:r>
              <a:rPr dirty="0">
                <a:solidFill>
                  <a:srgbClr val="002060"/>
                </a:solidFill>
                <a:latin typeface="+mj-lt"/>
              </a:rPr>
              <a:t>,</a:t>
            </a:r>
          </a:p>
          <a:p>
            <a:pPr marL="40639" marR="40639" algn="l" defTabSz="914400"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Roman"/>
              </a:defRPr>
            </a:pPr>
            <a:r>
              <a:rPr dirty="0"/>
              <a:t>M. Abramczyk, T. Blum, G. Petropoulos, R. Zhou,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dirty="0" err="1">
                <a:latin typeface="Arial"/>
                <a:ea typeface="Arial"/>
                <a:cs typeface="Arial"/>
                <a:sym typeface="Arial"/>
              </a:rPr>
              <a:t>ArXiv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0911.1348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, PRD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2+1 flavor Domain Wall Fermions, fixed topological sectors, 16^3 x 8 lattice"/>
          <p:cNvSpPr/>
          <p:nvPr/>
        </p:nvSpPr>
        <p:spPr>
          <a:xfrm>
            <a:off x="254000" y="6464300"/>
            <a:ext cx="7168540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l" defTabSz="914400"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2+1 flavor Domain Wall Fermions, fixed topological sectors, 16^3 x 8 lattice</a:t>
            </a:r>
          </a:p>
        </p:txBody>
      </p:sp>
      <p:sp>
        <p:nvSpPr>
          <p:cNvPr id="353" name="Red - positive charge…"/>
          <p:cNvSpPr/>
          <p:nvPr/>
        </p:nvSpPr>
        <p:spPr>
          <a:xfrm>
            <a:off x="2590800" y="1828800"/>
            <a:ext cx="2213680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algn="l" defTabSz="914400">
              <a:defRPr sz="1800">
                <a:solidFill>
                  <a:srgbClr val="B51A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Roman"/>
              </a:defRPr>
            </a:pPr>
            <a:r>
              <a:rPr dirty="0"/>
              <a:t>Red - positive charge</a:t>
            </a:r>
          </a:p>
          <a:p>
            <a:pPr marL="40639" marR="40639" algn="l" defTabSz="914400">
              <a:defRPr sz="1800">
                <a:solidFill>
                  <a:srgbClr val="0056D6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Roman"/>
              </a:defRPr>
            </a:pPr>
            <a:r>
              <a:rPr dirty="0"/>
              <a:t>Blue - negative charge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5DD629-FF9B-6742-A1E0-E7DC76DBA45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C6DB5-FC1F-454D-9F4B-3EAD32DFB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8600"/>
            <a:ext cx="9220200" cy="1600200"/>
          </a:xfrm>
        </p:spPr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</a:rPr>
              <a:t>Can one detect QCD topological transitions </a:t>
            </a:r>
            <a:br>
              <a:rPr lang="en-US" sz="3600" b="1" dirty="0">
                <a:solidFill>
                  <a:srgbClr val="002060"/>
                </a:solidFill>
              </a:rPr>
            </a:br>
            <a:r>
              <a:rPr lang="en-US" sz="3600" b="1" dirty="0">
                <a:solidFill>
                  <a:srgbClr val="002060"/>
                </a:solidFill>
              </a:rPr>
              <a:t>in heavy ion collisions?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CCE3A-A89E-B645-A0D8-2AFC29C0D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4407040" cy="289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1EE159-B1B2-F94F-9BB3-EEBB3A7A7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705" y="1143000"/>
            <a:ext cx="4002296" cy="289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969337-32C2-4441-A96C-2A93DC5CA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499" y="4038600"/>
            <a:ext cx="3663789" cy="2819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96D8DF-1A62-BF4C-B4A8-9FB9E67DD600}"/>
              </a:ext>
            </a:extLst>
          </p:cNvPr>
          <p:cNvSpPr txBox="1"/>
          <p:nvPr/>
        </p:nvSpPr>
        <p:spPr>
          <a:xfrm>
            <a:off x="33050" y="4114800"/>
            <a:ext cx="2678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Relativistic Heavy Ion Collider </a:t>
            </a:r>
          </a:p>
          <a:p>
            <a:r>
              <a:rPr lang="en-US" sz="1600" dirty="0">
                <a:latin typeface="+mn-lt"/>
              </a:rPr>
              <a:t>(RHIC) at BNL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5FFF46-BB6B-0249-9216-626431253E2B}"/>
              </a:ext>
            </a:extLst>
          </p:cNvPr>
          <p:cNvSpPr txBox="1"/>
          <p:nvPr/>
        </p:nvSpPr>
        <p:spPr>
          <a:xfrm>
            <a:off x="221018" y="5998001"/>
            <a:ext cx="2302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Charged hadron tracks in </a:t>
            </a:r>
          </a:p>
          <a:p>
            <a:r>
              <a:rPr lang="en-US" sz="1600" dirty="0">
                <a:latin typeface="+mn-lt"/>
              </a:rPr>
              <a:t>a Au-Au collision at RHIC</a:t>
            </a:r>
          </a:p>
          <a:p>
            <a:r>
              <a:rPr lang="en-US" sz="1600" dirty="0">
                <a:latin typeface="+mn-lt"/>
              </a:rPr>
              <a:t>[STAR experiment]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E1C08B-6C8A-C84F-AF97-18FAC47FF4C9}"/>
              </a:ext>
            </a:extLst>
          </p:cNvPr>
          <p:cNvSpPr txBox="1"/>
          <p:nvPr/>
        </p:nvSpPr>
        <p:spPr>
          <a:xfrm>
            <a:off x="6781800" y="4121888"/>
            <a:ext cx="2115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The STAR Collaboration</a:t>
            </a:r>
          </a:p>
          <a:p>
            <a:r>
              <a:rPr lang="en-US" sz="1600" dirty="0">
                <a:latin typeface="+mn-lt"/>
              </a:rPr>
              <a:t>at RHIC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47727A-D870-C34F-95DA-050603058D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24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72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0B700B6-477A-814D-998C-623B90AD60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900" y="-76200"/>
            <a:ext cx="8458200" cy="1752600"/>
          </a:xfrm>
        </p:spPr>
        <p:txBody>
          <a:bodyPr/>
          <a:lstStyle/>
          <a:p>
            <a:pPr indent="0" eaLnBrk="1">
              <a:defRPr/>
            </a:pPr>
            <a:r>
              <a:rPr lang="en-US" sz="2800" dirty="0">
                <a:solidFill>
                  <a:srgbClr val="002060"/>
                </a:solidFill>
                <a:latin typeface="+mn-lt"/>
                <a:sym typeface="Times Roman" charset="0"/>
              </a:rPr>
              <a:t>Heavy ion collisions as a source of the strongest magnetic fields available in the Laboratory</a:t>
            </a:r>
          </a:p>
        </p:txBody>
      </p:sp>
      <p:pic>
        <p:nvPicPr>
          <p:cNvPr id="14339" name="Picture 3" descr="image.png">
            <a:extLst>
              <a:ext uri="{FF2B5EF4-FFF2-40B4-BE49-F238E27FC236}">
                <a16:creationId xmlns:a16="http://schemas.microsoft.com/office/drawing/2014/main" id="{B96C704C-CA10-ED46-9517-E1698C574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24" y="1759984"/>
            <a:ext cx="5660628" cy="404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0" name="AutoShape 4">
            <a:extLst>
              <a:ext uri="{FF2B5EF4-FFF2-40B4-BE49-F238E27FC236}">
                <a16:creationId xmlns:a16="http://schemas.microsoft.com/office/drawing/2014/main" id="{6D31041E-28E8-8D49-9992-3FF694085419}"/>
              </a:ext>
            </a:extLst>
          </p:cNvPr>
          <p:cNvSpPr>
            <a:spLocks/>
          </p:cNvSpPr>
          <p:nvPr/>
        </p:nvSpPr>
        <p:spPr bwMode="auto">
          <a:xfrm>
            <a:off x="6483350" y="5105400"/>
            <a:ext cx="2654300" cy="698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buClr>
                <a:srgbClr val="000000"/>
              </a:buClr>
              <a:buFont typeface="Times Roman" charset="0"/>
              <a:buNone/>
              <a:defRPr/>
            </a:pPr>
            <a:r>
              <a:rPr lang="en-US" sz="1400" dirty="0">
                <a:latin typeface="+mn-lt"/>
                <a:ea typeface="ＭＳ Ｐゴシック" charset="0"/>
                <a:cs typeface="Times Roman" charset="0"/>
                <a:sym typeface="Times Roman" charset="0"/>
              </a:rPr>
              <a:t>DK, McLerran, </a:t>
            </a:r>
            <a:r>
              <a:rPr lang="en-US" sz="1400" dirty="0" err="1">
                <a:latin typeface="+mn-lt"/>
                <a:ea typeface="ＭＳ Ｐゴシック" charset="0"/>
                <a:cs typeface="Times Roman" charset="0"/>
                <a:sym typeface="Times Roman" charset="0"/>
              </a:rPr>
              <a:t>Warringa</a:t>
            </a:r>
            <a:r>
              <a:rPr lang="en-US" sz="1400" dirty="0">
                <a:latin typeface="+mn-lt"/>
                <a:ea typeface="ＭＳ Ｐゴシック" charset="0"/>
                <a:cs typeface="Times Roman" charset="0"/>
                <a:sym typeface="Times Roman" charset="0"/>
              </a:rPr>
              <a:t>, </a:t>
            </a:r>
          </a:p>
          <a:p>
            <a:pPr marL="39688" defTabSz="914400">
              <a:buClr>
                <a:srgbClr val="000000"/>
              </a:buClr>
              <a:buFont typeface="Times Roman" charset="0"/>
              <a:buNone/>
              <a:defRPr/>
            </a:pPr>
            <a:r>
              <a:rPr lang="en-US" sz="1400" dirty="0" err="1">
                <a:latin typeface="+mn-lt"/>
                <a:ea typeface="ＭＳ Ｐゴシック" charset="0"/>
                <a:cs typeface="Times Roman" charset="0"/>
                <a:sym typeface="Times Roman" charset="0"/>
              </a:rPr>
              <a:t>Nucl</a:t>
            </a:r>
            <a:r>
              <a:rPr lang="en-US" sz="1400" dirty="0">
                <a:latin typeface="+mn-lt"/>
                <a:ea typeface="ＭＳ Ｐゴシック" charset="0"/>
                <a:cs typeface="Times Roman" charset="0"/>
                <a:sym typeface="Times Roman" charset="0"/>
              </a:rPr>
              <a:t> Phys A803(2008)227</a:t>
            </a:r>
            <a:endParaRPr lang="en-US" sz="1400" dirty="0">
              <a:latin typeface="+mn-lt"/>
              <a:ea typeface="ＭＳ Ｐゴシック" charset="0"/>
              <a:sym typeface="Helvetica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DF6002-DC2D-7640-8D7A-D724E36C8E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25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554D4D-0DFF-194B-8900-4CF40A8FAC02}"/>
              </a:ext>
            </a:extLst>
          </p:cNvPr>
          <p:cNvGrpSpPr/>
          <p:nvPr/>
        </p:nvGrpSpPr>
        <p:grpSpPr>
          <a:xfrm>
            <a:off x="4953000" y="1828800"/>
            <a:ext cx="3848100" cy="3200400"/>
            <a:chOff x="457200" y="1828800"/>
            <a:chExt cx="5294313" cy="3946525"/>
          </a:xfrm>
        </p:grpSpPr>
        <p:pic>
          <p:nvPicPr>
            <p:cNvPr id="8" name="Picture 1" descr="image.png">
              <a:extLst>
                <a:ext uri="{FF2B5EF4-FFF2-40B4-BE49-F238E27FC236}">
                  <a16:creationId xmlns:a16="http://schemas.microsoft.com/office/drawing/2014/main" id="{641C76DB-77DB-4941-BF00-F3BE6A85C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828800"/>
              <a:ext cx="5294313" cy="394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FEF3254-B2EE-4143-91D4-00420C84FD5C}"/>
                </a:ext>
              </a:extLst>
            </p:cNvPr>
            <p:cNvCxnSpPr/>
            <p:nvPr/>
          </p:nvCxnSpPr>
          <p:spPr bwMode="auto">
            <a:xfrm flipV="1">
              <a:off x="3352800" y="2057400"/>
              <a:ext cx="0" cy="2794000"/>
            </a:xfrm>
            <a:prstGeom prst="straightConnector1">
              <a:avLst/>
            </a:prstGeom>
            <a:solidFill>
              <a:srgbClr val="C6E6E9"/>
            </a:solidFill>
            <a:ln w="571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289BF1-2A2B-CB45-B71C-AF009D812A4D}"/>
                </a:ext>
              </a:extLst>
            </p:cNvPr>
            <p:cNvSpPr txBox="1"/>
            <p:nvPr/>
          </p:nvSpPr>
          <p:spPr>
            <a:xfrm>
              <a:off x="2792653" y="184897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577722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AutoShape 1">
            <a:extLst>
              <a:ext uri="{FF2B5EF4-FFF2-40B4-BE49-F238E27FC236}">
                <a16:creationId xmlns:a16="http://schemas.microsoft.com/office/drawing/2014/main" id="{CC012FFD-E3D9-7B41-9A05-FC56F2414CFE}"/>
              </a:ext>
            </a:extLst>
          </p:cNvPr>
          <p:cNvSpPr>
            <a:spLocks/>
          </p:cNvSpPr>
          <p:nvPr/>
        </p:nvSpPr>
        <p:spPr bwMode="auto">
          <a:xfrm>
            <a:off x="685800" y="6248400"/>
            <a:ext cx="19050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buClr>
                <a:srgbClr val="000000"/>
              </a:buClr>
              <a:buFont typeface="Times Roman" charset="0"/>
              <a:buNone/>
              <a:defRPr/>
            </a:pPr>
            <a:r>
              <a:rPr lang="en-US" sz="1400">
                <a:latin typeface="Times Roman" charset="0"/>
                <a:ea typeface="ＭＳ Ｐゴシック" charset="0"/>
                <a:cs typeface="Times Roman" charset="0"/>
                <a:sym typeface="Times Roman" charset="0"/>
              </a:rPr>
              <a:t>47</a:t>
            </a:r>
            <a:endParaRPr lang="en-US">
              <a:latin typeface="Helvetica" charset="0"/>
              <a:ea typeface="ＭＳ Ｐゴシック" charset="0"/>
              <a:sym typeface="Helvetica" charset="0"/>
            </a:endParaRPr>
          </a:p>
        </p:txBody>
      </p:sp>
      <p:pic>
        <p:nvPicPr>
          <p:cNvPr id="16386" name="Picture 2" descr="image.png">
            <a:extLst>
              <a:ext uri="{FF2B5EF4-FFF2-40B4-BE49-F238E27FC236}">
                <a16:creationId xmlns:a16="http://schemas.microsoft.com/office/drawing/2014/main" id="{0908FF31-FC3B-3346-AA60-D8A572A14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" y="215900"/>
            <a:ext cx="8951913" cy="663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7" name="AutoShape 3">
            <a:extLst>
              <a:ext uri="{FF2B5EF4-FFF2-40B4-BE49-F238E27FC236}">
                <a16:creationId xmlns:a16="http://schemas.microsoft.com/office/drawing/2014/main" id="{0635A6E1-83FF-6B44-A7D0-A3C2A29C91A3}"/>
              </a:ext>
            </a:extLst>
          </p:cNvPr>
          <p:cNvSpPr>
            <a:spLocks/>
          </p:cNvSpPr>
          <p:nvPr/>
        </p:nvSpPr>
        <p:spPr bwMode="auto">
          <a:xfrm>
            <a:off x="2057400" y="4876800"/>
            <a:ext cx="6667500" cy="990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buClr>
                <a:srgbClr val="FF2600"/>
              </a:buClr>
              <a:buFont typeface="Times Roman" charset="0"/>
              <a:buNone/>
              <a:defRPr/>
            </a:pPr>
            <a:r>
              <a:rPr lang="en-US" sz="2800">
                <a:solidFill>
                  <a:srgbClr val="FF2600"/>
                </a:solidFill>
                <a:latin typeface="Times Roman" charset="0"/>
                <a:ea typeface="ＭＳ Ｐゴシック" charset="0"/>
                <a:cs typeface="Times Roman" charset="0"/>
                <a:sym typeface="Times Roman" charset="0"/>
              </a:rPr>
              <a:t>Heavy ion collisions: the strongest magnetic </a:t>
            </a:r>
          </a:p>
          <a:p>
            <a:pPr marL="39688" defTabSz="914400">
              <a:buClr>
                <a:srgbClr val="FF2600"/>
              </a:buClr>
              <a:buFont typeface="Times Roman" charset="0"/>
              <a:buNone/>
              <a:defRPr/>
            </a:pPr>
            <a:r>
              <a:rPr lang="en-US" sz="2800">
                <a:solidFill>
                  <a:srgbClr val="FF2600"/>
                </a:solidFill>
                <a:latin typeface="Times Roman" charset="0"/>
                <a:ea typeface="ＭＳ Ｐゴシック" charset="0"/>
                <a:cs typeface="Times Roman" charset="0"/>
                <a:sym typeface="Times Roman" charset="0"/>
              </a:rPr>
              <a:t>field ever achieved in the laboratory</a:t>
            </a:r>
            <a:endParaRPr lang="en-US"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16388" name="Line 4">
            <a:extLst>
              <a:ext uri="{FF2B5EF4-FFF2-40B4-BE49-F238E27FC236}">
                <a16:creationId xmlns:a16="http://schemas.microsoft.com/office/drawing/2014/main" id="{855D19F1-88F5-5443-9C37-A762523152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71700" y="6591300"/>
            <a:ext cx="5702300" cy="50800"/>
          </a:xfrm>
          <a:prstGeom prst="line">
            <a:avLst/>
          </a:prstGeom>
          <a:noFill/>
          <a:ln w="50800" cap="flat" cmpd="sng">
            <a:solidFill>
              <a:srgbClr val="8E120B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Helvetica" charset="0"/>
              <a:ea typeface="ＭＳ Ｐゴシック" charset="0"/>
              <a:sym typeface="Helvetica" charset="0"/>
            </a:endParaRP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B70C00A-F8A3-F844-82A1-92D598EB8E27}"/>
              </a:ext>
            </a:extLst>
          </p:cNvPr>
          <p:cNvGrpSpPr/>
          <p:nvPr/>
        </p:nvGrpSpPr>
        <p:grpSpPr>
          <a:xfrm>
            <a:off x="457200" y="1828800"/>
            <a:ext cx="5294313" cy="3946525"/>
            <a:chOff x="457200" y="1828800"/>
            <a:chExt cx="5294313" cy="3946525"/>
          </a:xfrm>
        </p:grpSpPr>
        <p:pic>
          <p:nvPicPr>
            <p:cNvPr id="54273" name="Picture 1" descr="imag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828800"/>
              <a:ext cx="5294313" cy="394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C7D0FCE-91BE-354D-B534-BE727061A5E6}"/>
                </a:ext>
              </a:extLst>
            </p:cNvPr>
            <p:cNvCxnSpPr/>
            <p:nvPr/>
          </p:nvCxnSpPr>
          <p:spPr bwMode="auto">
            <a:xfrm flipV="1">
              <a:off x="3352800" y="2057400"/>
              <a:ext cx="0" cy="2794000"/>
            </a:xfrm>
            <a:prstGeom prst="straightConnector1">
              <a:avLst/>
            </a:prstGeom>
            <a:solidFill>
              <a:srgbClr val="C6E6E9"/>
            </a:solidFill>
            <a:ln w="571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391F8A-DDC7-4347-830A-8BDA4BD08C9D}"/>
                </a:ext>
              </a:extLst>
            </p:cNvPr>
            <p:cNvSpPr txBox="1"/>
            <p:nvPr/>
          </p:nvSpPr>
          <p:spPr>
            <a:xfrm>
              <a:off x="2792653" y="184897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B</a:t>
              </a:r>
            </a:p>
          </p:txBody>
        </p:sp>
      </p:grpSp>
      <p:sp>
        <p:nvSpPr>
          <p:cNvPr id="54274" name="AutoShape 2"/>
          <p:cNvSpPr>
            <a:spLocks/>
          </p:cNvSpPr>
          <p:nvPr/>
        </p:nvSpPr>
        <p:spPr bwMode="auto">
          <a:xfrm>
            <a:off x="3048000" y="3124200"/>
            <a:ext cx="419100" cy="482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buClr>
                <a:srgbClr val="FFFFFF"/>
              </a:buClr>
              <a:buFont typeface="Times" charset="0"/>
              <a:buNone/>
              <a:defRPr/>
            </a:pPr>
            <a:r>
              <a:rPr lang="en-US" sz="3200" b="1" dirty="0">
                <a:solidFill>
                  <a:srgbClr val="FFFFFF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+</a:t>
            </a:r>
            <a:endParaRPr lang="en-US" dirty="0">
              <a:ea typeface="ＭＳ Ｐゴシック" charset="0"/>
            </a:endParaRPr>
          </a:p>
        </p:txBody>
      </p:sp>
      <p:sp>
        <p:nvSpPr>
          <p:cNvPr id="54275" name="AutoShape 3"/>
          <p:cNvSpPr>
            <a:spLocks/>
          </p:cNvSpPr>
          <p:nvPr/>
        </p:nvSpPr>
        <p:spPr bwMode="auto">
          <a:xfrm>
            <a:off x="3124200" y="3810000"/>
            <a:ext cx="220663" cy="609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buClr>
                <a:srgbClr val="000000"/>
              </a:buClr>
              <a:buFont typeface="Times" charset="0"/>
              <a:buNone/>
              <a:defRPr/>
            </a:pPr>
            <a:r>
              <a:rPr lang="en-US" sz="4000" b="1" dirty="0">
                <a:latin typeface="Times" charset="0"/>
                <a:ea typeface="ＭＳ Ｐゴシック" charset="0"/>
                <a:cs typeface="Times" charset="0"/>
                <a:sym typeface="Times" charset="0"/>
              </a:rPr>
              <a:t>-</a:t>
            </a:r>
            <a:endParaRPr lang="en-US" dirty="0">
              <a:ea typeface="ＭＳ Ｐゴシック" charset="0"/>
            </a:endParaRP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 flipH="1">
            <a:off x="3429000" y="2819400"/>
            <a:ext cx="2819400" cy="379413"/>
          </a:xfrm>
          <a:prstGeom prst="line">
            <a:avLst/>
          </a:prstGeom>
          <a:noFill/>
          <a:ln w="38100" cap="flat" cmpd="sng">
            <a:solidFill>
              <a:srgbClr val="4349AA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4277" name="AutoShape 5"/>
          <p:cNvSpPr>
            <a:spLocks/>
          </p:cNvSpPr>
          <p:nvPr/>
        </p:nvSpPr>
        <p:spPr bwMode="auto">
          <a:xfrm>
            <a:off x="6345238" y="2270125"/>
            <a:ext cx="2295525" cy="736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buClr>
                <a:srgbClr val="4349AA"/>
              </a:buClr>
              <a:buFont typeface="Times" charset="0"/>
              <a:buNone/>
              <a:defRPr/>
            </a:pPr>
            <a:r>
              <a:rPr lang="en-US" sz="2400" dirty="0">
                <a:solidFill>
                  <a:srgbClr val="4349AA"/>
                </a:solidFill>
                <a:latin typeface="+mn-lt"/>
                <a:ea typeface="ＭＳ Ｐゴシック" charset="0"/>
                <a:cs typeface="Times" charset="0"/>
                <a:sym typeface="Times" charset="0"/>
              </a:rPr>
              <a:t>excess of positive</a:t>
            </a:r>
          </a:p>
          <a:p>
            <a:pPr marL="39688" defTabSz="914400">
              <a:buClr>
                <a:srgbClr val="4349AA"/>
              </a:buClr>
              <a:buFont typeface="Times" charset="0"/>
              <a:buNone/>
              <a:defRPr/>
            </a:pPr>
            <a:r>
              <a:rPr lang="en-US" sz="2400" dirty="0">
                <a:solidFill>
                  <a:srgbClr val="4349AA"/>
                </a:solidFill>
                <a:latin typeface="+mn-lt"/>
                <a:ea typeface="ＭＳ Ｐゴシック" charset="0"/>
                <a:cs typeface="Times" charset="0"/>
                <a:sym typeface="Times" charset="0"/>
              </a:rPr>
              <a:t>charge</a:t>
            </a:r>
            <a:endParaRPr lang="en-US" dirty="0">
              <a:latin typeface="+mn-lt"/>
              <a:ea typeface="ＭＳ Ｐゴシック" charset="0"/>
            </a:endParaRPr>
          </a:p>
        </p:txBody>
      </p:sp>
      <p:sp>
        <p:nvSpPr>
          <p:cNvPr id="54278" name="AutoShape 6"/>
          <p:cNvSpPr>
            <a:spLocks/>
          </p:cNvSpPr>
          <p:nvPr/>
        </p:nvSpPr>
        <p:spPr bwMode="auto">
          <a:xfrm>
            <a:off x="6324600" y="2286000"/>
            <a:ext cx="2362200" cy="838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25400" cap="flat" cmpd="sng">
            <a:solidFill>
              <a:srgbClr val="FF260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39688" defTabSz="914400">
              <a:defRPr/>
            </a:pPr>
            <a:endParaRPr lang="en-US">
              <a:latin typeface="Times" charset="0"/>
              <a:ea typeface="ＭＳ Ｐゴシック" charset="0"/>
              <a:cs typeface="Times" charset="0"/>
              <a:sym typeface="Times" charset="0"/>
            </a:endParaRPr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 flipH="1" flipV="1">
            <a:off x="3429000" y="4189413"/>
            <a:ext cx="2743200" cy="304800"/>
          </a:xfrm>
          <a:prstGeom prst="line">
            <a:avLst/>
          </a:prstGeom>
          <a:noFill/>
          <a:ln w="38100" cap="flat" cmpd="sng">
            <a:solidFill>
              <a:srgbClr val="4349AA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4280" name="AutoShape 8"/>
          <p:cNvSpPr>
            <a:spLocks/>
          </p:cNvSpPr>
          <p:nvPr/>
        </p:nvSpPr>
        <p:spPr bwMode="auto">
          <a:xfrm>
            <a:off x="6246813" y="4114800"/>
            <a:ext cx="2362200" cy="736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buClr>
                <a:srgbClr val="4349AA"/>
              </a:buClr>
              <a:buFont typeface="Times" charset="0"/>
              <a:buNone/>
              <a:defRPr/>
            </a:pPr>
            <a:r>
              <a:rPr lang="en-US" sz="2400" dirty="0">
                <a:solidFill>
                  <a:srgbClr val="4349AA"/>
                </a:solidFill>
                <a:latin typeface="+mn-lt"/>
                <a:ea typeface="ＭＳ Ｐゴシック" charset="0"/>
                <a:cs typeface="Times" charset="0"/>
                <a:sym typeface="Times" charset="0"/>
              </a:rPr>
              <a:t>excess of negative</a:t>
            </a:r>
          </a:p>
          <a:p>
            <a:pPr marL="39688" defTabSz="914400">
              <a:buClr>
                <a:srgbClr val="4349AA"/>
              </a:buClr>
              <a:buFont typeface="Times" charset="0"/>
              <a:buNone/>
              <a:defRPr/>
            </a:pPr>
            <a:r>
              <a:rPr lang="en-US" sz="2400" dirty="0">
                <a:solidFill>
                  <a:srgbClr val="4349AA"/>
                </a:solidFill>
                <a:latin typeface="+mn-lt"/>
                <a:ea typeface="ＭＳ Ｐゴシック" charset="0"/>
                <a:cs typeface="Times" charset="0"/>
                <a:sym typeface="Times" charset="0"/>
              </a:rPr>
              <a:t>charge</a:t>
            </a:r>
            <a:endParaRPr lang="en-US" dirty="0">
              <a:latin typeface="+mn-lt"/>
              <a:ea typeface="ＭＳ Ｐゴシック" charset="0"/>
            </a:endParaRPr>
          </a:p>
        </p:txBody>
      </p:sp>
      <p:sp>
        <p:nvSpPr>
          <p:cNvPr id="54281" name="AutoShape 9"/>
          <p:cNvSpPr>
            <a:spLocks/>
          </p:cNvSpPr>
          <p:nvPr/>
        </p:nvSpPr>
        <p:spPr bwMode="auto">
          <a:xfrm>
            <a:off x="6248400" y="4191000"/>
            <a:ext cx="2362200" cy="762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25400" cap="flat" cmpd="sng">
            <a:solidFill>
              <a:srgbClr val="FF260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39688" defTabSz="914400">
              <a:defRPr/>
            </a:pPr>
            <a:endParaRPr lang="en-US">
              <a:latin typeface="Times" charset="0"/>
              <a:ea typeface="ＭＳ Ｐゴシック" charset="0"/>
              <a:cs typeface="Times" charset="0"/>
              <a:sym typeface="Times" charset="0"/>
            </a:endParaRPr>
          </a:p>
        </p:txBody>
      </p:sp>
      <p:sp>
        <p:nvSpPr>
          <p:cNvPr id="54282" name="AutoShape 10"/>
          <p:cNvSpPr>
            <a:spLocks/>
          </p:cNvSpPr>
          <p:nvPr/>
        </p:nvSpPr>
        <p:spPr bwMode="auto">
          <a:xfrm>
            <a:off x="388938" y="1387475"/>
            <a:ext cx="7038975" cy="431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buClr>
                <a:srgbClr val="FF2600"/>
              </a:buClr>
              <a:buFont typeface="Times" charset="0"/>
              <a:buNone/>
              <a:defRPr/>
            </a:pPr>
            <a:r>
              <a:rPr lang="en-US" sz="2800" u="sng" dirty="0">
                <a:solidFill>
                  <a:srgbClr val="002060"/>
                </a:solidFill>
                <a:latin typeface="+mn-lt"/>
                <a:ea typeface="ＭＳ Ｐゴシック" charset="0"/>
                <a:cs typeface="Times" charset="0"/>
                <a:sym typeface="Times" charset="0"/>
              </a:rPr>
              <a:t>Electric dipole moment due to chiral imbalance</a:t>
            </a:r>
            <a:endParaRPr lang="en-US" u="sng" dirty="0">
              <a:solidFill>
                <a:srgbClr val="002060"/>
              </a:solidFill>
              <a:latin typeface="+mn-lt"/>
              <a:ea typeface="ＭＳ Ｐゴシック" charset="0"/>
            </a:endParaRPr>
          </a:p>
        </p:txBody>
      </p:sp>
      <p:sp>
        <p:nvSpPr>
          <p:cNvPr id="54283" name="AutoShape 11"/>
          <p:cNvSpPr>
            <a:spLocks/>
          </p:cNvSpPr>
          <p:nvPr/>
        </p:nvSpPr>
        <p:spPr bwMode="auto">
          <a:xfrm>
            <a:off x="493879" y="6221089"/>
            <a:ext cx="5041900" cy="304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buClr>
                <a:srgbClr val="000000"/>
              </a:buClr>
              <a:buFont typeface="Times" charset="0"/>
              <a:buNone/>
              <a:defRPr/>
            </a:pPr>
            <a:r>
              <a:rPr lang="en-US" sz="1600" dirty="0">
                <a:latin typeface="+mn-lt"/>
                <a:ea typeface="ＭＳ Ｐゴシック" charset="0"/>
                <a:cs typeface="Times" charset="0"/>
                <a:sym typeface="Times" charset="0"/>
              </a:rPr>
              <a:t>DK, hep-</a:t>
            </a:r>
            <a:r>
              <a:rPr lang="en-US" sz="1600" dirty="0" err="1">
                <a:latin typeface="+mn-lt"/>
                <a:ea typeface="ＭＳ Ｐゴシック" charset="0"/>
                <a:cs typeface="Times" charset="0"/>
                <a:sym typeface="Times" charset="0"/>
              </a:rPr>
              <a:t>ph</a:t>
            </a:r>
            <a:r>
              <a:rPr lang="en-US" sz="1600" dirty="0">
                <a:latin typeface="+mn-lt"/>
                <a:ea typeface="ＭＳ Ｐゴシック" charset="0"/>
                <a:cs typeface="Times" charset="0"/>
                <a:sym typeface="Times" charset="0"/>
              </a:rPr>
              <a:t>/0406125; Phys.Lett.B633(2006)260</a:t>
            </a:r>
            <a:endParaRPr lang="en-US" sz="1600" dirty="0">
              <a:latin typeface="+mn-lt"/>
              <a:ea typeface="ＭＳ Ｐゴシック" charset="0"/>
            </a:endParaRPr>
          </a:p>
        </p:txBody>
      </p:sp>
      <p:sp>
        <p:nvSpPr>
          <p:cNvPr id="65548" name="Rectangle 1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91440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2060"/>
                </a:solidFill>
                <a:cs typeface="Helvetica" charset="0"/>
                <a:sym typeface="Times" charset="0"/>
              </a:rPr>
              <a:t>CME as a probe of topological transitions </a:t>
            </a:r>
            <a:br>
              <a:rPr lang="en-US" sz="2800" b="1" dirty="0">
                <a:solidFill>
                  <a:srgbClr val="002060"/>
                </a:solidFill>
                <a:cs typeface="Helvetica" charset="0"/>
                <a:sym typeface="Times" charset="0"/>
              </a:rPr>
            </a:br>
            <a:r>
              <a:rPr lang="en-US" sz="2800" b="1" dirty="0">
                <a:solidFill>
                  <a:srgbClr val="002060"/>
                </a:solidFill>
                <a:cs typeface="Helvetica" charset="0"/>
                <a:sym typeface="Times" charset="0"/>
              </a:rPr>
              <a:t>and chiral symmetry restoration in QCD plasma</a:t>
            </a:r>
            <a:endParaRPr lang="en-US" sz="2800" b="1" dirty="0">
              <a:solidFill>
                <a:srgbClr val="002060"/>
              </a:solidFill>
              <a:cs typeface="Helvetica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5E89C9-E15F-574C-B391-D185E39BBC66}"/>
              </a:ext>
            </a:extLst>
          </p:cNvPr>
          <p:cNvSpPr txBox="1"/>
          <p:nvPr/>
        </p:nvSpPr>
        <p:spPr>
          <a:xfrm>
            <a:off x="5410200" y="5092377"/>
            <a:ext cx="34093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+mn-lt"/>
              </a:rPr>
              <a:t>The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problem: </a:t>
            </a:r>
          </a:p>
          <a:p>
            <a:r>
              <a:rPr lang="en-US" sz="2000" dirty="0">
                <a:solidFill>
                  <a:srgbClr val="002060"/>
                </a:solidFill>
                <a:latin typeface="+mn-lt"/>
              </a:rPr>
              <a:t>fluctuating sign, reflecting</a:t>
            </a:r>
          </a:p>
          <a:p>
            <a:r>
              <a:rPr lang="en-US" sz="2000" dirty="0">
                <a:solidFill>
                  <a:srgbClr val="002060"/>
                </a:solidFill>
                <a:latin typeface="+mn-lt"/>
              </a:rPr>
              <a:t>topological fluctuations in QCD</a:t>
            </a:r>
          </a:p>
          <a:p>
            <a:r>
              <a:rPr lang="en-US" sz="2000" dirty="0">
                <a:solidFill>
                  <a:srgbClr val="002060"/>
                </a:solidFill>
                <a:latin typeface="+mn-lt"/>
              </a:rPr>
              <a:t>- backgrounds!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A3751B-0243-DE48-98F0-541BE60C4F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27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1548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B70C00A-F8A3-F844-82A1-92D598EB8E27}"/>
              </a:ext>
            </a:extLst>
          </p:cNvPr>
          <p:cNvGrpSpPr/>
          <p:nvPr/>
        </p:nvGrpSpPr>
        <p:grpSpPr>
          <a:xfrm>
            <a:off x="4858107" y="2682875"/>
            <a:ext cx="3505200" cy="2803525"/>
            <a:chOff x="457200" y="1601934"/>
            <a:chExt cx="5294313" cy="4173391"/>
          </a:xfrm>
        </p:grpSpPr>
        <p:pic>
          <p:nvPicPr>
            <p:cNvPr id="54273" name="Picture 1" descr="imag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828800"/>
              <a:ext cx="5294313" cy="394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C7D0FCE-91BE-354D-B534-BE727061A5E6}"/>
                </a:ext>
              </a:extLst>
            </p:cNvPr>
            <p:cNvCxnSpPr/>
            <p:nvPr/>
          </p:nvCxnSpPr>
          <p:spPr bwMode="auto">
            <a:xfrm flipV="1">
              <a:off x="3352800" y="2057400"/>
              <a:ext cx="0" cy="2794000"/>
            </a:xfrm>
            <a:prstGeom prst="straightConnector1">
              <a:avLst/>
            </a:prstGeom>
            <a:solidFill>
              <a:srgbClr val="C6E6E9"/>
            </a:solidFill>
            <a:ln w="571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391F8A-DDC7-4347-830A-8BDA4BD08C9D}"/>
                </a:ext>
              </a:extLst>
            </p:cNvPr>
            <p:cNvSpPr txBox="1"/>
            <p:nvPr/>
          </p:nvSpPr>
          <p:spPr>
            <a:xfrm>
              <a:off x="2660004" y="1601934"/>
              <a:ext cx="583994" cy="778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+mn-lt"/>
                </a:rPr>
                <a:t>B</a:t>
              </a:r>
            </a:p>
          </p:txBody>
        </p:sp>
      </p:grpSp>
      <p:sp>
        <p:nvSpPr>
          <p:cNvPr id="54274" name="AutoShape 2"/>
          <p:cNvSpPr>
            <a:spLocks/>
          </p:cNvSpPr>
          <p:nvPr/>
        </p:nvSpPr>
        <p:spPr bwMode="auto">
          <a:xfrm>
            <a:off x="3048000" y="3124200"/>
            <a:ext cx="419100" cy="482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buClr>
                <a:srgbClr val="FFFFFF"/>
              </a:buClr>
              <a:buFont typeface="Times" charset="0"/>
              <a:buNone/>
              <a:defRPr/>
            </a:pPr>
            <a:r>
              <a:rPr lang="en-US" sz="3200" b="1">
                <a:solidFill>
                  <a:srgbClr val="FFFFFF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+</a:t>
            </a:r>
            <a:endParaRPr lang="en-US">
              <a:ea typeface="ＭＳ Ｐゴシック" charset="0"/>
            </a:endParaRPr>
          </a:p>
        </p:txBody>
      </p:sp>
      <p:sp>
        <p:nvSpPr>
          <p:cNvPr id="65548" name="Rectangle 1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91440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2060"/>
                </a:solidFill>
                <a:cs typeface="Helvetica" charset="0"/>
                <a:sym typeface="Times" charset="0"/>
              </a:rPr>
              <a:t>CME as a probe of topological transitions </a:t>
            </a:r>
            <a:br>
              <a:rPr lang="en-US" sz="2800" b="1" dirty="0">
                <a:solidFill>
                  <a:srgbClr val="002060"/>
                </a:solidFill>
                <a:cs typeface="Helvetica" charset="0"/>
                <a:sym typeface="Times" charset="0"/>
              </a:rPr>
            </a:br>
            <a:r>
              <a:rPr lang="en-US" sz="2800" b="1" dirty="0">
                <a:solidFill>
                  <a:srgbClr val="002060"/>
                </a:solidFill>
                <a:cs typeface="Helvetica" charset="0"/>
                <a:sym typeface="Times" charset="0"/>
              </a:rPr>
              <a:t>and Event-by-event parity violation in QCD plasma</a:t>
            </a:r>
            <a:endParaRPr lang="en-US" sz="2800" b="1" dirty="0">
              <a:solidFill>
                <a:srgbClr val="002060"/>
              </a:solidFill>
              <a:cs typeface="Helvetica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A3751B-0243-DE48-98F0-541BE60C4F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64010"/>
            <a:ext cx="292100" cy="330200"/>
          </a:xfrm>
        </p:spPr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28</a:t>
            </a:fld>
            <a:endParaRPr lang="en-US" sz="1400" dirty="0">
              <a:latin typeface="+mj-lt"/>
              <a:cs typeface="+mj-cs"/>
              <a:sym typeface="Times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37D186-0673-104F-A5D4-837479A91585}"/>
              </a:ext>
            </a:extLst>
          </p:cNvPr>
          <p:cNvSpPr txBox="1"/>
          <p:nvPr/>
        </p:nvSpPr>
        <p:spPr>
          <a:xfrm>
            <a:off x="1237800" y="5629870"/>
            <a:ext cx="2248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+mn-lt"/>
              </a:rPr>
              <a:t>Global Parity violation</a:t>
            </a:r>
          </a:p>
          <a:p>
            <a:r>
              <a:rPr lang="en-US" sz="1800" dirty="0">
                <a:solidFill>
                  <a:srgbClr val="002060"/>
                </a:solidFill>
                <a:latin typeface="+mn-lt"/>
              </a:rPr>
              <a:t>in Weak interactions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9FAD96-23E7-AF4B-BA72-17B6308970C8}"/>
              </a:ext>
            </a:extLst>
          </p:cNvPr>
          <p:cNvSpPr txBox="1"/>
          <p:nvPr/>
        </p:nvSpPr>
        <p:spPr>
          <a:xfrm>
            <a:off x="5230040" y="5629870"/>
            <a:ext cx="3635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+mn-lt"/>
              </a:rPr>
              <a:t>Local, Event-by-event Parity violation</a:t>
            </a:r>
          </a:p>
          <a:p>
            <a:r>
              <a:rPr lang="en-US" sz="1800" dirty="0">
                <a:solidFill>
                  <a:srgbClr val="002060"/>
                </a:solidFill>
                <a:latin typeface="+mn-lt"/>
              </a:rPr>
              <a:t>in Strong Interactions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93D199-E548-D84A-B7E5-CC86D246F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95" y="2835275"/>
            <a:ext cx="2209271" cy="2651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FAEA7B-ADD3-8049-BE4E-F3E0B4538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2" y="1498663"/>
            <a:ext cx="2428155" cy="1280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20E411-5D18-854F-BD60-E218DE96D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5599" y="1433869"/>
            <a:ext cx="1105801" cy="1410461"/>
          </a:xfrm>
          <a:prstGeom prst="rect">
            <a:avLst/>
          </a:prstGeom>
        </p:spPr>
      </p:pic>
      <p:sp>
        <p:nvSpPr>
          <p:cNvPr id="25" name="AutoShape 2">
            <a:extLst>
              <a:ext uri="{FF2B5EF4-FFF2-40B4-BE49-F238E27FC236}">
                <a16:creationId xmlns:a16="http://schemas.microsoft.com/office/drawing/2014/main" id="{FD7AD6EB-AAD5-CE4F-AF78-80FD2253AD6F}"/>
              </a:ext>
            </a:extLst>
          </p:cNvPr>
          <p:cNvSpPr>
            <a:spLocks/>
          </p:cNvSpPr>
          <p:nvPr/>
        </p:nvSpPr>
        <p:spPr bwMode="auto">
          <a:xfrm>
            <a:off x="6477000" y="3651906"/>
            <a:ext cx="419100" cy="482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buClr>
                <a:srgbClr val="FFFFFF"/>
              </a:buClr>
              <a:buFont typeface="Times" charset="0"/>
              <a:buNone/>
              <a:defRPr/>
            </a:pPr>
            <a:r>
              <a:rPr lang="en-US" sz="3200" b="1" dirty="0">
                <a:solidFill>
                  <a:srgbClr val="FFFFFF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+</a:t>
            </a:r>
            <a:endParaRPr lang="en-US" dirty="0">
              <a:ea typeface="ＭＳ Ｐゴシック" charset="0"/>
            </a:endParaRPr>
          </a:p>
        </p:txBody>
      </p:sp>
      <p:sp>
        <p:nvSpPr>
          <p:cNvPr id="26" name="AutoShape 3">
            <a:extLst>
              <a:ext uri="{FF2B5EF4-FFF2-40B4-BE49-F238E27FC236}">
                <a16:creationId xmlns:a16="http://schemas.microsoft.com/office/drawing/2014/main" id="{5DE23D18-6946-0540-AFE7-23C96FD6A27A}"/>
              </a:ext>
            </a:extLst>
          </p:cNvPr>
          <p:cNvSpPr>
            <a:spLocks/>
          </p:cNvSpPr>
          <p:nvPr/>
        </p:nvSpPr>
        <p:spPr bwMode="auto">
          <a:xfrm>
            <a:off x="6523699" y="4124441"/>
            <a:ext cx="342900" cy="56367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buClr>
                <a:srgbClr val="000000"/>
              </a:buClr>
              <a:buFont typeface="Times" charset="0"/>
              <a:buNone/>
              <a:defRPr/>
            </a:pPr>
            <a:r>
              <a:rPr lang="en-US" sz="4000" b="1" dirty="0">
                <a:solidFill>
                  <a:srgbClr val="00206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-</a:t>
            </a:r>
            <a:endParaRPr lang="en-US" dirty="0">
              <a:solidFill>
                <a:srgbClr val="00206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109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7470E0-940D-8140-9D50-936782D23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9" y="1143000"/>
            <a:ext cx="9144000" cy="34736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F9C398-58FC-C847-BE13-353D4B2B2B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29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1891FF73-57DE-BC46-A48A-D816233D38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1440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2060"/>
                </a:solidFill>
                <a:cs typeface="Helvetica" charset="0"/>
                <a:sym typeface="Times" charset="0"/>
              </a:rPr>
              <a:t>Separating the signal from background: the beginning</a:t>
            </a:r>
            <a:endParaRPr lang="en-US" sz="2800" b="1" dirty="0">
              <a:solidFill>
                <a:srgbClr val="002060"/>
              </a:solidFill>
              <a:cs typeface="Helvetica" charset="0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93ED8A7-65E1-BE4A-B0EB-FEC310354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616661"/>
            <a:ext cx="2272196" cy="2127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D1623D-F12D-C844-ACFD-61E6C9E91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047" y="4521812"/>
            <a:ext cx="5613400" cy="1268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FF2717-A4C8-A74D-87E2-C86D1C788F94}"/>
                  </a:ext>
                </a:extLst>
              </p:cNvPr>
              <p:cNvSpPr txBox="1"/>
              <p:nvPr/>
            </p:nvSpPr>
            <p:spPr>
              <a:xfrm>
                <a:off x="3323047" y="5790594"/>
                <a:ext cx="5326202" cy="982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002060"/>
                    </a:solidFill>
                    <a:latin typeface="+mn-lt"/>
                  </a:rPr>
                  <a:t>Measure the difference of charged hadron fluctuations</a:t>
                </a:r>
              </a:p>
              <a:p>
                <a:r>
                  <a:rPr lang="en-US" sz="1800" dirty="0">
                    <a:solidFill>
                      <a:srgbClr val="002060"/>
                    </a:solidFill>
                    <a:latin typeface="+mn-lt"/>
                  </a:rPr>
                  <a:t>along and perpendicular to magnetic field</a:t>
                </a:r>
              </a:p>
              <a:p>
                <a:r>
                  <a:rPr lang="en-US" sz="1800" dirty="0">
                    <a:solidFill>
                      <a:srgbClr val="002060"/>
                    </a:solidFill>
                    <a:latin typeface="+mn-lt"/>
                  </a:rPr>
                  <a:t>(direction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800" dirty="0">
                    <a:solidFill>
                      <a:srgbClr val="002060"/>
                    </a:solidFill>
                    <a:latin typeface="+mn-lt"/>
                  </a:rPr>
                  <a:t> is defined by the reaction plane)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FF2717-A4C8-A74D-87E2-C86D1C788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047" y="5790594"/>
                <a:ext cx="5326202" cy="982641"/>
              </a:xfrm>
              <a:prstGeom prst="rect">
                <a:avLst/>
              </a:prstGeom>
              <a:blipFill>
                <a:blip r:embed="rId5"/>
                <a:stretch>
                  <a:fillRect l="-950" t="-3846"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Sergei Voloshin">
            <a:extLst>
              <a:ext uri="{FF2B5EF4-FFF2-40B4-BE49-F238E27FC236}">
                <a16:creationId xmlns:a16="http://schemas.microsoft.com/office/drawing/2014/main" id="{01E6FA6C-37D1-7FEE-89CF-581F2686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18" y="1143000"/>
            <a:ext cx="10668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21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ADD6C35-4B10-4BFC-BAD6-56B49A790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49" y="3455869"/>
            <a:ext cx="5029649" cy="151418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3500" b="1" kern="1200" dirty="0">
                <a:solidFill>
                  <a:schemeClr val="tx2"/>
                </a:solidFill>
              </a:rPr>
              <a:t>Chirality of gauge fields</a:t>
            </a:r>
            <a:br>
              <a:rPr lang="en-US" sz="3500" b="1" kern="1200" dirty="0">
                <a:solidFill>
                  <a:schemeClr val="tx2"/>
                </a:solidFill>
              </a:rPr>
            </a:br>
            <a:br>
              <a:rPr lang="en-US" sz="3500" b="1" kern="1200" dirty="0">
                <a:solidFill>
                  <a:schemeClr val="tx2"/>
                </a:solidFill>
              </a:rPr>
            </a:br>
            <a:r>
              <a:rPr lang="en-US" sz="2700" kern="1200" dirty="0">
                <a:solidFill>
                  <a:srgbClr val="002060"/>
                </a:solidFill>
                <a:latin typeface="+mn-lt"/>
              </a:rPr>
              <a:t>Gauge fields can form </a:t>
            </a:r>
            <a:r>
              <a:rPr lang="en-US" sz="2700" b="1" kern="1200" dirty="0">
                <a:solidFill>
                  <a:srgbClr val="002060"/>
                </a:solidFill>
                <a:latin typeface="+mn-lt"/>
              </a:rPr>
              <a:t>chiral knots </a:t>
            </a:r>
            <a:r>
              <a:rPr lang="en-US" sz="2700" kern="1200" dirty="0">
                <a:solidFill>
                  <a:srgbClr val="002060"/>
                </a:solidFill>
                <a:latin typeface="+mn-lt"/>
              </a:rPr>
              <a:t>– for example, knots of magnetic flux in</a:t>
            </a:r>
            <a:br>
              <a:rPr lang="en-US" sz="2700" kern="1200" dirty="0">
                <a:solidFill>
                  <a:srgbClr val="002060"/>
                </a:solidFill>
                <a:latin typeface="+mn-lt"/>
              </a:rPr>
            </a:br>
            <a:r>
              <a:rPr lang="en-US" sz="2700" kern="1200" dirty="0">
                <a:solidFill>
                  <a:srgbClr val="002060"/>
                </a:solidFill>
                <a:latin typeface="+mn-lt"/>
              </a:rPr>
              <a:t>magnetohydrodynamics (magnetic helicity), characterized by </a:t>
            </a:r>
            <a:br>
              <a:rPr lang="en-US" sz="2700" kern="1200" dirty="0">
                <a:solidFill>
                  <a:srgbClr val="002060"/>
                </a:solidFill>
                <a:latin typeface="+mn-lt"/>
              </a:rPr>
            </a:br>
            <a:r>
              <a:rPr lang="en-US" sz="2700" kern="1200" dirty="0" err="1">
                <a:solidFill>
                  <a:srgbClr val="002060"/>
                </a:solidFill>
                <a:latin typeface="+mn-lt"/>
              </a:rPr>
              <a:t>Chern</a:t>
            </a:r>
            <a:r>
              <a:rPr lang="en-US" sz="2700" kern="1200" dirty="0">
                <a:solidFill>
                  <a:srgbClr val="002060"/>
                </a:solidFill>
                <a:latin typeface="+mn-lt"/>
              </a:rPr>
              <a:t>-Simons number</a:t>
            </a:r>
            <a:br>
              <a:rPr lang="en-US" sz="2700" kern="1200" dirty="0">
                <a:solidFill>
                  <a:srgbClr val="002060"/>
                </a:solidFill>
                <a:latin typeface="+mn-lt"/>
              </a:rPr>
            </a:br>
            <a:endParaRPr lang="en-US" sz="2700" kern="1200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2AFDD1C-2418-460A-B0D3-EEF55EC82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50217" y="2290257"/>
            <a:ext cx="3993553" cy="4559213"/>
            <a:chOff x="6852124" y="2290257"/>
            <a:chExt cx="5330118" cy="4559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F1D9B44-43EB-4833-B924-356EBE6D2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52124" y="2290257"/>
              <a:ext cx="5330118" cy="4559213"/>
            </a:xfrm>
            <a:custGeom>
              <a:avLst/>
              <a:gdLst>
                <a:gd name="connsiteX0" fmla="*/ 3444904 w 5330118"/>
                <a:gd name="connsiteY0" fmla="*/ 220 h 4559213"/>
                <a:gd name="connsiteX1" fmla="*/ 3769380 w 5330118"/>
                <a:gd name="connsiteY1" fmla="*/ 20786 h 4559213"/>
                <a:gd name="connsiteX2" fmla="*/ 4399652 w 5330118"/>
                <a:gd name="connsiteY2" fmla="*/ 157746 h 4559213"/>
                <a:gd name="connsiteX3" fmla="*/ 4978946 w 5330118"/>
                <a:gd name="connsiteY3" fmla="*/ 421156 h 4559213"/>
                <a:gd name="connsiteX4" fmla="*/ 5239909 w 5330118"/>
                <a:gd name="connsiteY4" fmla="*/ 596177 h 4559213"/>
                <a:gd name="connsiteX5" fmla="*/ 5330118 w 5330118"/>
                <a:gd name="connsiteY5" fmla="*/ 672101 h 4559213"/>
                <a:gd name="connsiteX6" fmla="*/ 5330118 w 5330118"/>
                <a:gd name="connsiteY6" fmla="*/ 817108 h 4559213"/>
                <a:gd name="connsiteX7" fmla="*/ 5165156 w 5330118"/>
                <a:gd name="connsiteY7" fmla="*/ 689392 h 4559213"/>
                <a:gd name="connsiteX8" fmla="*/ 4907074 w 5330118"/>
                <a:gd name="connsiteY8" fmla="*/ 537310 h 4559213"/>
                <a:gd name="connsiteX9" fmla="*/ 4344130 w 5330118"/>
                <a:gd name="connsiteY9" fmla="*/ 331280 h 4559213"/>
                <a:gd name="connsiteX10" fmla="*/ 3749396 w 5330118"/>
                <a:gd name="connsiteY10" fmla="*/ 251913 h 4559213"/>
                <a:gd name="connsiteX11" fmla="*/ 3153752 w 5330118"/>
                <a:gd name="connsiteY11" fmla="*/ 282158 h 4559213"/>
                <a:gd name="connsiteX12" fmla="*/ 2861381 w 5330118"/>
                <a:gd name="connsiteY12" fmla="*/ 336106 h 4559213"/>
                <a:gd name="connsiteX13" fmla="*/ 2574686 w 5330118"/>
                <a:gd name="connsiteY13" fmla="*/ 413220 h 4559213"/>
                <a:gd name="connsiteX14" fmla="*/ 2294918 w 5330118"/>
                <a:gd name="connsiteY14" fmla="*/ 511569 h 4559213"/>
                <a:gd name="connsiteX15" fmla="*/ 2023438 w 5330118"/>
                <a:gd name="connsiteY15" fmla="*/ 630404 h 4559213"/>
                <a:gd name="connsiteX16" fmla="*/ 1508751 w 5330118"/>
                <a:gd name="connsiteY16" fmla="*/ 922342 h 4559213"/>
                <a:gd name="connsiteX17" fmla="*/ 1387034 w 5330118"/>
                <a:gd name="connsiteY17" fmla="*/ 1006427 h 4559213"/>
                <a:gd name="connsiteX18" fmla="*/ 1327197 w 5330118"/>
                <a:gd name="connsiteY18" fmla="*/ 1049865 h 4559213"/>
                <a:gd name="connsiteX19" fmla="*/ 1268155 w 5330118"/>
                <a:gd name="connsiteY19" fmla="*/ 1094374 h 4559213"/>
                <a:gd name="connsiteX20" fmla="*/ 1040389 w 5330118"/>
                <a:gd name="connsiteY20" fmla="*/ 1283245 h 4559213"/>
                <a:gd name="connsiteX21" fmla="*/ 633794 w 5330118"/>
                <a:gd name="connsiteY21" fmla="*/ 1711714 h 4559213"/>
                <a:gd name="connsiteX22" fmla="*/ 460415 w 5330118"/>
                <a:gd name="connsiteY22" fmla="*/ 1950670 h 4559213"/>
                <a:gd name="connsiteX23" fmla="*/ 312810 w 5330118"/>
                <a:gd name="connsiteY23" fmla="*/ 2205715 h 4559213"/>
                <a:gd name="connsiteX24" fmla="*/ 280110 w 5330118"/>
                <a:gd name="connsiteY24" fmla="*/ 2271675 h 4559213"/>
                <a:gd name="connsiteX25" fmla="*/ 264214 w 5330118"/>
                <a:gd name="connsiteY25" fmla="*/ 2304923 h 4559213"/>
                <a:gd name="connsiteX26" fmla="*/ 249113 w 5330118"/>
                <a:gd name="connsiteY26" fmla="*/ 2338492 h 4559213"/>
                <a:gd name="connsiteX27" fmla="*/ 220272 w 5330118"/>
                <a:gd name="connsiteY27" fmla="*/ 2406168 h 4559213"/>
                <a:gd name="connsiteX28" fmla="*/ 193250 w 5330118"/>
                <a:gd name="connsiteY28" fmla="*/ 2474595 h 4559213"/>
                <a:gd name="connsiteX29" fmla="*/ 105368 w 5330118"/>
                <a:gd name="connsiteY29" fmla="*/ 2754843 h 4559213"/>
                <a:gd name="connsiteX30" fmla="*/ 34063 w 5330118"/>
                <a:gd name="connsiteY30" fmla="*/ 3335503 h 4559213"/>
                <a:gd name="connsiteX31" fmla="*/ 64038 w 5330118"/>
                <a:gd name="connsiteY31" fmla="*/ 3625404 h 4559213"/>
                <a:gd name="connsiteX32" fmla="*/ 155554 w 5330118"/>
                <a:gd name="connsiteY32" fmla="*/ 3902649 h 4559213"/>
                <a:gd name="connsiteX33" fmla="*/ 187118 w 5330118"/>
                <a:gd name="connsiteY33" fmla="*/ 3968931 h 4559213"/>
                <a:gd name="connsiteX34" fmla="*/ 222202 w 5330118"/>
                <a:gd name="connsiteY34" fmla="*/ 4033711 h 4559213"/>
                <a:gd name="connsiteX35" fmla="*/ 299980 w 5330118"/>
                <a:gd name="connsiteY35" fmla="*/ 4159303 h 4559213"/>
                <a:gd name="connsiteX36" fmla="*/ 385818 w 5330118"/>
                <a:gd name="connsiteY36" fmla="*/ 4280604 h 4559213"/>
                <a:gd name="connsiteX37" fmla="*/ 477786 w 5330118"/>
                <a:gd name="connsiteY37" fmla="*/ 4398474 h 4559213"/>
                <a:gd name="connsiteX38" fmla="*/ 609756 w 5330118"/>
                <a:gd name="connsiteY38" fmla="*/ 4559213 h 4559213"/>
                <a:gd name="connsiteX39" fmla="*/ 480825 w 5330118"/>
                <a:gd name="connsiteY39" fmla="*/ 4559213 h 4559213"/>
                <a:gd name="connsiteX40" fmla="*/ 404211 w 5330118"/>
                <a:gd name="connsiteY40" fmla="*/ 4446629 h 4559213"/>
                <a:gd name="connsiteX41" fmla="*/ 321439 w 5330118"/>
                <a:gd name="connsiteY41" fmla="*/ 4320180 h 4559213"/>
                <a:gd name="connsiteX42" fmla="*/ 242640 w 5330118"/>
                <a:gd name="connsiteY42" fmla="*/ 4190941 h 4559213"/>
                <a:gd name="connsiteX43" fmla="*/ 109909 w 5330118"/>
                <a:gd name="connsiteY43" fmla="*/ 3919809 h 4559213"/>
                <a:gd name="connsiteX44" fmla="*/ 26229 w 5330118"/>
                <a:gd name="connsiteY44" fmla="*/ 3632054 h 4559213"/>
                <a:gd name="connsiteX45" fmla="*/ 0 w 5330118"/>
                <a:gd name="connsiteY45" fmla="*/ 3335503 h 4559213"/>
                <a:gd name="connsiteX46" fmla="*/ 234352 w 5330118"/>
                <a:gd name="connsiteY46" fmla="*/ 2173647 h 4559213"/>
                <a:gd name="connsiteX47" fmla="*/ 360384 w 5330118"/>
                <a:gd name="connsiteY47" fmla="*/ 1898869 h 4559213"/>
                <a:gd name="connsiteX48" fmla="*/ 511282 w 5330118"/>
                <a:gd name="connsiteY48" fmla="*/ 1634172 h 4559213"/>
                <a:gd name="connsiteX49" fmla="*/ 884381 w 5330118"/>
                <a:gd name="connsiteY49" fmla="*/ 1143281 h 4559213"/>
                <a:gd name="connsiteX50" fmla="*/ 1104768 w 5330118"/>
                <a:gd name="connsiteY50" fmla="*/ 921806 h 4559213"/>
                <a:gd name="connsiteX51" fmla="*/ 1163128 w 5330118"/>
                <a:gd name="connsiteY51" fmla="*/ 869254 h 4559213"/>
                <a:gd name="connsiteX52" fmla="*/ 1222624 w 5330118"/>
                <a:gd name="connsiteY52" fmla="*/ 817773 h 4559213"/>
                <a:gd name="connsiteX53" fmla="*/ 1345591 w 5330118"/>
                <a:gd name="connsiteY53" fmla="*/ 718886 h 4559213"/>
                <a:gd name="connsiteX54" fmla="*/ 1883100 w 5330118"/>
                <a:gd name="connsiteY54" fmla="*/ 378362 h 4559213"/>
                <a:gd name="connsiteX55" fmla="*/ 3118895 w 5330118"/>
                <a:gd name="connsiteY55" fmla="*/ 13600 h 4559213"/>
                <a:gd name="connsiteX56" fmla="*/ 3444904 w 5330118"/>
                <a:gd name="connsiteY56" fmla="*/ 220 h 45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330118" h="4559213">
                  <a:moveTo>
                    <a:pt x="3444904" y="220"/>
                  </a:moveTo>
                  <a:cubicBezTo>
                    <a:pt x="3553706" y="1507"/>
                    <a:pt x="3662253" y="8452"/>
                    <a:pt x="3769380" y="20786"/>
                  </a:cubicBezTo>
                  <a:cubicBezTo>
                    <a:pt x="3983974" y="45668"/>
                    <a:pt x="4196072" y="90499"/>
                    <a:pt x="4399652" y="157746"/>
                  </a:cubicBezTo>
                  <a:cubicBezTo>
                    <a:pt x="4603235" y="224778"/>
                    <a:pt x="4797732" y="313798"/>
                    <a:pt x="4978946" y="421156"/>
                  </a:cubicBezTo>
                  <a:cubicBezTo>
                    <a:pt x="5069496" y="474943"/>
                    <a:pt x="5156611" y="533449"/>
                    <a:pt x="5239909" y="596177"/>
                  </a:cubicBezTo>
                  <a:lnTo>
                    <a:pt x="5330118" y="672101"/>
                  </a:lnTo>
                  <a:lnTo>
                    <a:pt x="5330118" y="817108"/>
                  </a:lnTo>
                  <a:lnTo>
                    <a:pt x="5165156" y="689392"/>
                  </a:lnTo>
                  <a:cubicBezTo>
                    <a:pt x="5082384" y="633729"/>
                    <a:pt x="4996431" y="582355"/>
                    <a:pt x="4907074" y="537310"/>
                  </a:cubicBezTo>
                  <a:cubicBezTo>
                    <a:pt x="4728926" y="446145"/>
                    <a:pt x="4538970" y="377933"/>
                    <a:pt x="4344130" y="331280"/>
                  </a:cubicBezTo>
                  <a:cubicBezTo>
                    <a:pt x="4149292" y="284518"/>
                    <a:pt x="3949571" y="258885"/>
                    <a:pt x="3749396" y="251913"/>
                  </a:cubicBezTo>
                  <a:cubicBezTo>
                    <a:pt x="3548993" y="243976"/>
                    <a:pt x="3350636" y="254701"/>
                    <a:pt x="3153752" y="282158"/>
                  </a:cubicBezTo>
                  <a:cubicBezTo>
                    <a:pt x="3055539" y="296422"/>
                    <a:pt x="2957892" y="314119"/>
                    <a:pt x="2861381" y="336106"/>
                  </a:cubicBezTo>
                  <a:cubicBezTo>
                    <a:pt x="2764870" y="358414"/>
                    <a:pt x="2669154" y="383833"/>
                    <a:pt x="2574686" y="413220"/>
                  </a:cubicBezTo>
                  <a:cubicBezTo>
                    <a:pt x="2480219" y="442499"/>
                    <a:pt x="2386888" y="475318"/>
                    <a:pt x="2294918" y="511569"/>
                  </a:cubicBezTo>
                  <a:cubicBezTo>
                    <a:pt x="2203063" y="547928"/>
                    <a:pt x="2112455" y="587610"/>
                    <a:pt x="2023438" y="630404"/>
                  </a:cubicBezTo>
                  <a:cubicBezTo>
                    <a:pt x="1845404" y="715883"/>
                    <a:pt x="1673274" y="813375"/>
                    <a:pt x="1508751" y="922342"/>
                  </a:cubicBezTo>
                  <a:cubicBezTo>
                    <a:pt x="1467763" y="949692"/>
                    <a:pt x="1426887" y="977470"/>
                    <a:pt x="1387034" y="1006427"/>
                  </a:cubicBezTo>
                  <a:cubicBezTo>
                    <a:pt x="1366824" y="1020585"/>
                    <a:pt x="1347067" y="1035279"/>
                    <a:pt x="1327197" y="1049865"/>
                  </a:cubicBezTo>
                  <a:cubicBezTo>
                    <a:pt x="1307213" y="1064343"/>
                    <a:pt x="1287571" y="1079252"/>
                    <a:pt x="1268155" y="1094374"/>
                  </a:cubicBezTo>
                  <a:cubicBezTo>
                    <a:pt x="1190152" y="1154757"/>
                    <a:pt x="1113851" y="1217392"/>
                    <a:pt x="1040389" y="1283245"/>
                  </a:cubicBezTo>
                  <a:cubicBezTo>
                    <a:pt x="893125" y="1414521"/>
                    <a:pt x="756533" y="1557701"/>
                    <a:pt x="633794" y="1711714"/>
                  </a:cubicBezTo>
                  <a:cubicBezTo>
                    <a:pt x="572480" y="1788721"/>
                    <a:pt x="514461" y="1868409"/>
                    <a:pt x="460415" y="1950670"/>
                  </a:cubicBezTo>
                  <a:cubicBezTo>
                    <a:pt x="407277" y="2033362"/>
                    <a:pt x="357091" y="2118091"/>
                    <a:pt x="312810" y="2205715"/>
                  </a:cubicBezTo>
                  <a:cubicBezTo>
                    <a:pt x="301342" y="2227488"/>
                    <a:pt x="290669" y="2249581"/>
                    <a:pt x="280110" y="2271675"/>
                  </a:cubicBezTo>
                  <a:lnTo>
                    <a:pt x="264214" y="2304923"/>
                  </a:lnTo>
                  <a:lnTo>
                    <a:pt x="249113" y="2338492"/>
                  </a:lnTo>
                  <a:cubicBezTo>
                    <a:pt x="239234" y="2360908"/>
                    <a:pt x="229243" y="2383324"/>
                    <a:pt x="220272" y="2406168"/>
                  </a:cubicBezTo>
                  <a:cubicBezTo>
                    <a:pt x="211302" y="2429012"/>
                    <a:pt x="201425" y="2451536"/>
                    <a:pt x="193250" y="2474595"/>
                  </a:cubicBezTo>
                  <a:cubicBezTo>
                    <a:pt x="158279" y="2566187"/>
                    <a:pt x="128643" y="2659711"/>
                    <a:pt x="105368" y="2754843"/>
                  </a:cubicBezTo>
                  <a:cubicBezTo>
                    <a:pt x="58134" y="2944678"/>
                    <a:pt x="33950" y="3140091"/>
                    <a:pt x="34063" y="3335503"/>
                  </a:cubicBezTo>
                  <a:cubicBezTo>
                    <a:pt x="34630" y="3432888"/>
                    <a:pt x="44282" y="3530058"/>
                    <a:pt x="64038" y="3625404"/>
                  </a:cubicBezTo>
                  <a:cubicBezTo>
                    <a:pt x="84817" y="3720536"/>
                    <a:pt x="114905" y="3813631"/>
                    <a:pt x="155554" y="3902649"/>
                  </a:cubicBezTo>
                  <a:cubicBezTo>
                    <a:pt x="165205" y="3925066"/>
                    <a:pt x="176446" y="3946945"/>
                    <a:pt x="187118" y="3968931"/>
                  </a:cubicBezTo>
                  <a:cubicBezTo>
                    <a:pt x="198700" y="3990597"/>
                    <a:pt x="209713" y="4012475"/>
                    <a:pt x="222202" y="4033711"/>
                  </a:cubicBezTo>
                  <a:cubicBezTo>
                    <a:pt x="246047" y="4076612"/>
                    <a:pt x="272615" y="4118225"/>
                    <a:pt x="299980" y="4159303"/>
                  </a:cubicBezTo>
                  <a:cubicBezTo>
                    <a:pt x="327230" y="4200488"/>
                    <a:pt x="356410" y="4240599"/>
                    <a:pt x="385818" y="4280604"/>
                  </a:cubicBezTo>
                  <a:cubicBezTo>
                    <a:pt x="415679" y="4320287"/>
                    <a:pt x="446676" y="4359434"/>
                    <a:pt x="477786" y="4398474"/>
                  </a:cubicBezTo>
                  <a:lnTo>
                    <a:pt x="609756" y="4559213"/>
                  </a:lnTo>
                  <a:lnTo>
                    <a:pt x="480825" y="4559213"/>
                  </a:lnTo>
                  <a:lnTo>
                    <a:pt x="404211" y="4446629"/>
                  </a:lnTo>
                  <a:cubicBezTo>
                    <a:pt x="376166" y="4404802"/>
                    <a:pt x="348461" y="4362759"/>
                    <a:pt x="321439" y="4320180"/>
                  </a:cubicBezTo>
                  <a:cubicBezTo>
                    <a:pt x="294415" y="4277601"/>
                    <a:pt x="267619" y="4234915"/>
                    <a:pt x="242640" y="4190941"/>
                  </a:cubicBezTo>
                  <a:cubicBezTo>
                    <a:pt x="192568" y="4103424"/>
                    <a:pt x="146584" y="4013334"/>
                    <a:pt x="109909" y="3919809"/>
                  </a:cubicBezTo>
                  <a:cubicBezTo>
                    <a:pt x="72554" y="3826608"/>
                    <a:pt x="44850" y="3729975"/>
                    <a:pt x="26229" y="3632054"/>
                  </a:cubicBezTo>
                  <a:cubicBezTo>
                    <a:pt x="8403" y="3534134"/>
                    <a:pt x="0" y="3434711"/>
                    <a:pt x="0" y="3335503"/>
                  </a:cubicBezTo>
                  <a:cubicBezTo>
                    <a:pt x="1476" y="2939959"/>
                    <a:pt x="82433" y="2545488"/>
                    <a:pt x="234352" y="2173647"/>
                  </a:cubicBezTo>
                  <a:cubicBezTo>
                    <a:pt x="272502" y="2080767"/>
                    <a:pt x="313831" y="1988745"/>
                    <a:pt x="360384" y="1898869"/>
                  </a:cubicBezTo>
                  <a:cubicBezTo>
                    <a:pt x="406255" y="1808669"/>
                    <a:pt x="456781" y="1720402"/>
                    <a:pt x="511282" y="1634172"/>
                  </a:cubicBezTo>
                  <a:cubicBezTo>
                    <a:pt x="620396" y="1461818"/>
                    <a:pt x="744951" y="1296973"/>
                    <a:pt x="884381" y="1143281"/>
                  </a:cubicBezTo>
                  <a:cubicBezTo>
                    <a:pt x="954438" y="1066703"/>
                    <a:pt x="1027559" y="992378"/>
                    <a:pt x="1104768" y="921806"/>
                  </a:cubicBezTo>
                  <a:cubicBezTo>
                    <a:pt x="1123956" y="904003"/>
                    <a:pt x="1143258" y="886414"/>
                    <a:pt x="1163128" y="869254"/>
                  </a:cubicBezTo>
                  <a:cubicBezTo>
                    <a:pt x="1182885" y="851985"/>
                    <a:pt x="1202300" y="834396"/>
                    <a:pt x="1222624" y="817773"/>
                  </a:cubicBezTo>
                  <a:cubicBezTo>
                    <a:pt x="1262819" y="783988"/>
                    <a:pt x="1304034" y="751277"/>
                    <a:pt x="1345591" y="718886"/>
                  </a:cubicBezTo>
                  <a:cubicBezTo>
                    <a:pt x="1512612" y="590184"/>
                    <a:pt x="1693030" y="476176"/>
                    <a:pt x="1883100" y="378362"/>
                  </a:cubicBezTo>
                  <a:cubicBezTo>
                    <a:pt x="2263126" y="182628"/>
                    <a:pt x="2685504" y="54677"/>
                    <a:pt x="3118895" y="13600"/>
                  </a:cubicBezTo>
                  <a:cubicBezTo>
                    <a:pt x="3227044" y="3304"/>
                    <a:pt x="3336102" y="-1067"/>
                    <a:pt x="3444904" y="22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32CECE0-15B8-4DAB-B839-B0082C6F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4598" y="2512952"/>
              <a:ext cx="5307644" cy="4336518"/>
            </a:xfrm>
            <a:custGeom>
              <a:avLst/>
              <a:gdLst>
                <a:gd name="connsiteX0" fmla="*/ 5307644 w 5307644"/>
                <a:gd name="connsiteY0" fmla="*/ 4310537 h 4336518"/>
                <a:gd name="connsiteX1" fmla="*/ 5307644 w 5307644"/>
                <a:gd name="connsiteY1" fmla="*/ 4336518 h 4336518"/>
                <a:gd name="connsiteX2" fmla="*/ 5271469 w 5307644"/>
                <a:gd name="connsiteY2" fmla="*/ 4336518 h 4336518"/>
                <a:gd name="connsiteX3" fmla="*/ 3433280 w 5307644"/>
                <a:gd name="connsiteY3" fmla="*/ 1379 h 4336518"/>
                <a:gd name="connsiteX4" fmla="*/ 3739290 w 5307644"/>
                <a:gd name="connsiteY4" fmla="*/ 5668 h 4336518"/>
                <a:gd name="connsiteX5" fmla="*/ 4345494 w 5307644"/>
                <a:gd name="connsiteY5" fmla="*/ 94581 h 4336518"/>
                <a:gd name="connsiteX6" fmla="*/ 4922289 w 5307644"/>
                <a:gd name="connsiteY6" fmla="*/ 300933 h 4336518"/>
                <a:gd name="connsiteX7" fmla="*/ 5188801 w 5307644"/>
                <a:gd name="connsiteY7" fmla="*/ 449771 h 4336518"/>
                <a:gd name="connsiteX8" fmla="*/ 5307644 w 5307644"/>
                <a:gd name="connsiteY8" fmla="*/ 531018 h 4336518"/>
                <a:gd name="connsiteX9" fmla="*/ 5307644 w 5307644"/>
                <a:gd name="connsiteY9" fmla="*/ 868543 h 4336518"/>
                <a:gd name="connsiteX10" fmla="*/ 5256558 w 5307644"/>
                <a:gd name="connsiteY10" fmla="*/ 823998 h 4336518"/>
                <a:gd name="connsiteX11" fmla="*/ 4794554 w 5307644"/>
                <a:gd name="connsiteY11" fmla="*/ 538923 h 4336518"/>
                <a:gd name="connsiteX12" fmla="*/ 4274643 w 5307644"/>
                <a:gd name="connsiteY12" fmla="*/ 359921 h 4336518"/>
                <a:gd name="connsiteX13" fmla="*/ 3722940 w 5307644"/>
                <a:gd name="connsiteY13" fmla="*/ 285703 h 4336518"/>
                <a:gd name="connsiteX14" fmla="*/ 3163858 w 5307644"/>
                <a:gd name="connsiteY14" fmla="*/ 304579 h 4336518"/>
                <a:gd name="connsiteX15" fmla="*/ 2615108 w 5307644"/>
                <a:gd name="connsiteY15" fmla="*/ 413546 h 4336518"/>
                <a:gd name="connsiteX16" fmla="*/ 2090201 w 5307644"/>
                <a:gd name="connsiteY16" fmla="*/ 603167 h 4336518"/>
                <a:gd name="connsiteX17" fmla="*/ 1152228 w 5307644"/>
                <a:gd name="connsiteY17" fmla="*/ 1185758 h 4336518"/>
                <a:gd name="connsiteX18" fmla="*/ 768796 w 5307644"/>
                <a:gd name="connsiteY18" fmla="*/ 1574544 h 4336518"/>
                <a:gd name="connsiteX19" fmla="*/ 465637 w 5307644"/>
                <a:gd name="connsiteY19" fmla="*/ 2021033 h 4336518"/>
                <a:gd name="connsiteX20" fmla="*/ 259898 w 5307644"/>
                <a:gd name="connsiteY20" fmla="*/ 2514605 h 4336518"/>
                <a:gd name="connsiteX21" fmla="*/ 185075 w 5307644"/>
                <a:gd name="connsiteY21" fmla="*/ 3040781 h 4336518"/>
                <a:gd name="connsiteX22" fmla="*/ 216639 w 5307644"/>
                <a:gd name="connsiteY22" fmla="*/ 3298400 h 4336518"/>
                <a:gd name="connsiteX23" fmla="*/ 309857 w 5307644"/>
                <a:gd name="connsiteY23" fmla="*/ 3539393 h 4336518"/>
                <a:gd name="connsiteX24" fmla="*/ 374918 w 5307644"/>
                <a:gd name="connsiteY24" fmla="*/ 3652866 h 4336518"/>
                <a:gd name="connsiteX25" fmla="*/ 449628 w 5307644"/>
                <a:gd name="connsiteY25" fmla="*/ 3762691 h 4336518"/>
                <a:gd name="connsiteX26" fmla="*/ 622212 w 5307644"/>
                <a:gd name="connsiteY26" fmla="*/ 3974942 h 4336518"/>
                <a:gd name="connsiteX27" fmla="*/ 808989 w 5307644"/>
                <a:gd name="connsiteY27" fmla="*/ 4188802 h 4336518"/>
                <a:gd name="connsiteX28" fmla="*/ 901868 w 5307644"/>
                <a:gd name="connsiteY28" fmla="*/ 4300450 h 4336518"/>
                <a:gd name="connsiteX29" fmla="*/ 931233 w 5307644"/>
                <a:gd name="connsiteY29" fmla="*/ 4336518 h 4336518"/>
                <a:gd name="connsiteX30" fmla="*/ 512426 w 5307644"/>
                <a:gd name="connsiteY30" fmla="*/ 4336518 h 4336518"/>
                <a:gd name="connsiteX31" fmla="*/ 379799 w 5307644"/>
                <a:gd name="connsiteY31" fmla="*/ 4138930 h 4336518"/>
                <a:gd name="connsiteX32" fmla="*/ 226177 w 5307644"/>
                <a:gd name="connsiteY32" fmla="*/ 3891071 h 4336518"/>
                <a:gd name="connsiteX33" fmla="*/ 156916 w 5307644"/>
                <a:gd name="connsiteY33" fmla="*/ 3759688 h 4336518"/>
                <a:gd name="connsiteX34" fmla="*/ 98101 w 5307644"/>
                <a:gd name="connsiteY34" fmla="*/ 3622191 h 4336518"/>
                <a:gd name="connsiteX35" fmla="*/ 53025 w 5307644"/>
                <a:gd name="connsiteY35" fmla="*/ 3479547 h 4336518"/>
                <a:gd name="connsiteX36" fmla="*/ 36221 w 5307644"/>
                <a:gd name="connsiteY36" fmla="*/ 3406831 h 4336518"/>
                <a:gd name="connsiteX37" fmla="*/ 28841 w 5307644"/>
                <a:gd name="connsiteY37" fmla="*/ 3370365 h 4336518"/>
                <a:gd name="connsiteX38" fmla="*/ 22709 w 5307644"/>
                <a:gd name="connsiteY38" fmla="*/ 3333792 h 4336518"/>
                <a:gd name="connsiteX39" fmla="*/ 0 w 5307644"/>
                <a:gd name="connsiteY39" fmla="*/ 3040781 h 4336518"/>
                <a:gd name="connsiteX40" fmla="*/ 63017 w 5307644"/>
                <a:gd name="connsiteY40" fmla="*/ 2469880 h 4336518"/>
                <a:gd name="connsiteX41" fmla="*/ 252405 w 5307644"/>
                <a:gd name="connsiteY41" fmla="*/ 1922897 h 4336518"/>
                <a:gd name="connsiteX42" fmla="*/ 962499 w 5307644"/>
                <a:gd name="connsiteY42" fmla="*/ 993992 h 4336518"/>
                <a:gd name="connsiteX43" fmla="*/ 1433359 w 5307644"/>
                <a:gd name="connsiteY43" fmla="*/ 630088 h 4336518"/>
                <a:gd name="connsiteX44" fmla="*/ 1959628 w 5307644"/>
                <a:gd name="connsiteY44" fmla="*/ 341151 h 4336518"/>
                <a:gd name="connsiteX45" fmla="*/ 3127865 w 5307644"/>
                <a:gd name="connsiteY45" fmla="*/ 22508 h 4336518"/>
                <a:gd name="connsiteX46" fmla="*/ 3433280 w 5307644"/>
                <a:gd name="connsiteY46" fmla="*/ 1379 h 433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307644" h="4336518">
                  <a:moveTo>
                    <a:pt x="5307644" y="4310537"/>
                  </a:moveTo>
                  <a:lnTo>
                    <a:pt x="5307644" y="4336518"/>
                  </a:lnTo>
                  <a:lnTo>
                    <a:pt x="5271469" y="4336518"/>
                  </a:lnTo>
                  <a:close/>
                  <a:moveTo>
                    <a:pt x="3433280" y="1379"/>
                  </a:moveTo>
                  <a:cubicBezTo>
                    <a:pt x="3535397" y="-1410"/>
                    <a:pt x="3637614" y="38"/>
                    <a:pt x="3739290" y="5668"/>
                  </a:cubicBezTo>
                  <a:cubicBezTo>
                    <a:pt x="3942986" y="17360"/>
                    <a:pt x="4146567" y="45995"/>
                    <a:pt x="4345494" y="94581"/>
                  </a:cubicBezTo>
                  <a:cubicBezTo>
                    <a:pt x="4544420" y="143059"/>
                    <a:pt x="4738691" y="211700"/>
                    <a:pt x="4922289" y="300933"/>
                  </a:cubicBezTo>
                  <a:cubicBezTo>
                    <a:pt x="5013975" y="345550"/>
                    <a:pt x="5103219" y="395127"/>
                    <a:pt x="5188801" y="449771"/>
                  </a:cubicBezTo>
                  <a:lnTo>
                    <a:pt x="5307644" y="531018"/>
                  </a:lnTo>
                  <a:lnTo>
                    <a:pt x="5307644" y="868543"/>
                  </a:lnTo>
                  <a:lnTo>
                    <a:pt x="5256558" y="823998"/>
                  </a:lnTo>
                  <a:cubicBezTo>
                    <a:pt x="5114289" y="712993"/>
                    <a:pt x="4959758" y="616466"/>
                    <a:pt x="4794554" y="538923"/>
                  </a:cubicBezTo>
                  <a:cubicBezTo>
                    <a:pt x="4629462" y="461166"/>
                    <a:pt x="4454722" y="401534"/>
                    <a:pt x="4274643" y="359921"/>
                  </a:cubicBezTo>
                  <a:cubicBezTo>
                    <a:pt x="4094566" y="318200"/>
                    <a:pt x="3909491" y="294176"/>
                    <a:pt x="3722940" y="285703"/>
                  </a:cubicBezTo>
                  <a:cubicBezTo>
                    <a:pt x="3536050" y="276800"/>
                    <a:pt x="3349387" y="282700"/>
                    <a:pt x="3163858" y="304579"/>
                  </a:cubicBezTo>
                  <a:cubicBezTo>
                    <a:pt x="2978444" y="326565"/>
                    <a:pt x="2794732" y="363353"/>
                    <a:pt x="2615108" y="413546"/>
                  </a:cubicBezTo>
                  <a:cubicBezTo>
                    <a:pt x="2435370" y="463526"/>
                    <a:pt x="2260060" y="528198"/>
                    <a:pt x="2090201" y="603167"/>
                  </a:cubicBezTo>
                  <a:cubicBezTo>
                    <a:pt x="1749461" y="751496"/>
                    <a:pt x="1431316" y="948195"/>
                    <a:pt x="1152228" y="1185758"/>
                  </a:cubicBezTo>
                  <a:cubicBezTo>
                    <a:pt x="1013139" y="1304915"/>
                    <a:pt x="884268" y="1434903"/>
                    <a:pt x="768796" y="1574544"/>
                  </a:cubicBezTo>
                  <a:cubicBezTo>
                    <a:pt x="653096" y="1713971"/>
                    <a:pt x="551021" y="1863481"/>
                    <a:pt x="465637" y="2021033"/>
                  </a:cubicBezTo>
                  <a:cubicBezTo>
                    <a:pt x="380253" y="2178478"/>
                    <a:pt x="309176" y="2343324"/>
                    <a:pt x="259898" y="2514605"/>
                  </a:cubicBezTo>
                  <a:cubicBezTo>
                    <a:pt x="210508" y="2685457"/>
                    <a:pt x="184960" y="2863065"/>
                    <a:pt x="185075" y="3040781"/>
                  </a:cubicBezTo>
                  <a:cubicBezTo>
                    <a:pt x="186096" y="3128084"/>
                    <a:pt x="195180" y="3214743"/>
                    <a:pt x="216639" y="3298400"/>
                  </a:cubicBezTo>
                  <a:cubicBezTo>
                    <a:pt x="237759" y="3382163"/>
                    <a:pt x="270572" y="3462280"/>
                    <a:pt x="309857" y="3539393"/>
                  </a:cubicBezTo>
                  <a:cubicBezTo>
                    <a:pt x="329727" y="3577897"/>
                    <a:pt x="351755" y="3615649"/>
                    <a:pt x="374918" y="3652866"/>
                  </a:cubicBezTo>
                  <a:cubicBezTo>
                    <a:pt x="398420" y="3689974"/>
                    <a:pt x="423514" y="3726548"/>
                    <a:pt x="449628" y="3762691"/>
                  </a:cubicBezTo>
                  <a:cubicBezTo>
                    <a:pt x="502539" y="3834764"/>
                    <a:pt x="561354" y="3904692"/>
                    <a:pt x="622212" y="3974942"/>
                  </a:cubicBezTo>
                  <a:cubicBezTo>
                    <a:pt x="683071" y="4045299"/>
                    <a:pt x="746655" y="4115657"/>
                    <a:pt x="808989" y="4188802"/>
                  </a:cubicBezTo>
                  <a:cubicBezTo>
                    <a:pt x="840214" y="4225267"/>
                    <a:pt x="871097" y="4262591"/>
                    <a:pt x="901868" y="4300450"/>
                  </a:cubicBezTo>
                  <a:lnTo>
                    <a:pt x="931233" y="4336518"/>
                  </a:lnTo>
                  <a:lnTo>
                    <a:pt x="512426" y="4336518"/>
                  </a:lnTo>
                  <a:lnTo>
                    <a:pt x="379799" y="4138930"/>
                  </a:lnTo>
                  <a:cubicBezTo>
                    <a:pt x="327002" y="4059028"/>
                    <a:pt x="274886" y="3976765"/>
                    <a:pt x="226177" y="3891071"/>
                  </a:cubicBezTo>
                  <a:cubicBezTo>
                    <a:pt x="201878" y="3848171"/>
                    <a:pt x="178376" y="3804519"/>
                    <a:pt x="156916" y="3759688"/>
                  </a:cubicBezTo>
                  <a:cubicBezTo>
                    <a:pt x="135570" y="3714750"/>
                    <a:pt x="115700" y="3668954"/>
                    <a:pt x="98101" y="3622191"/>
                  </a:cubicBezTo>
                  <a:cubicBezTo>
                    <a:pt x="80842" y="3575323"/>
                    <a:pt x="65514" y="3527810"/>
                    <a:pt x="53025" y="3479547"/>
                  </a:cubicBezTo>
                  <a:cubicBezTo>
                    <a:pt x="47121" y="3455416"/>
                    <a:pt x="41103" y="3431176"/>
                    <a:pt x="36221" y="3406831"/>
                  </a:cubicBezTo>
                  <a:lnTo>
                    <a:pt x="28841" y="3370365"/>
                  </a:lnTo>
                  <a:lnTo>
                    <a:pt x="22709" y="3333792"/>
                  </a:lnTo>
                  <a:cubicBezTo>
                    <a:pt x="6700" y="3236194"/>
                    <a:pt x="0" y="3138058"/>
                    <a:pt x="0" y="3040781"/>
                  </a:cubicBezTo>
                  <a:cubicBezTo>
                    <a:pt x="454" y="2849337"/>
                    <a:pt x="21687" y="2657893"/>
                    <a:pt x="63017" y="2469880"/>
                  </a:cubicBezTo>
                  <a:cubicBezTo>
                    <a:pt x="104233" y="2281976"/>
                    <a:pt x="167362" y="2097718"/>
                    <a:pt x="252405" y="1922897"/>
                  </a:cubicBezTo>
                  <a:cubicBezTo>
                    <a:pt x="423286" y="1573257"/>
                    <a:pt x="670922" y="1260405"/>
                    <a:pt x="962499" y="993992"/>
                  </a:cubicBezTo>
                  <a:cubicBezTo>
                    <a:pt x="1108628" y="860786"/>
                    <a:pt x="1266566" y="739269"/>
                    <a:pt x="1433359" y="630088"/>
                  </a:cubicBezTo>
                  <a:cubicBezTo>
                    <a:pt x="1600380" y="521013"/>
                    <a:pt x="1776144" y="423843"/>
                    <a:pt x="1959628" y="341151"/>
                  </a:cubicBezTo>
                  <a:cubicBezTo>
                    <a:pt x="2327051" y="176950"/>
                    <a:pt x="2722633" y="68411"/>
                    <a:pt x="3127865" y="22508"/>
                  </a:cubicBezTo>
                  <a:cubicBezTo>
                    <a:pt x="3229145" y="11193"/>
                    <a:pt x="3331163" y="4168"/>
                    <a:pt x="3433280" y="137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C5373BF-BD61-4FCF-8ECF-21DFEBE09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3412" y="2537732"/>
              <a:ext cx="5308830" cy="4311738"/>
            </a:xfrm>
            <a:custGeom>
              <a:avLst/>
              <a:gdLst>
                <a:gd name="connsiteX0" fmla="*/ 5308830 w 5308830"/>
                <a:gd name="connsiteY0" fmla="*/ 4026353 h 4311738"/>
                <a:gd name="connsiteX1" fmla="*/ 5308830 w 5308830"/>
                <a:gd name="connsiteY1" fmla="*/ 4311738 h 4311738"/>
                <a:gd name="connsiteX2" fmla="*/ 4948051 w 5308830"/>
                <a:gd name="connsiteY2" fmla="*/ 4311738 h 4311738"/>
                <a:gd name="connsiteX3" fmla="*/ 5002803 w 5308830"/>
                <a:gd name="connsiteY3" fmla="*/ 4271506 h 4311738"/>
                <a:gd name="connsiteX4" fmla="*/ 5221147 w 5308830"/>
                <a:gd name="connsiteY4" fmla="*/ 4102386 h 4311738"/>
                <a:gd name="connsiteX5" fmla="*/ 3595773 w 5308830"/>
                <a:gd name="connsiteY5" fmla="*/ 0 h 4311738"/>
                <a:gd name="connsiteX6" fmla="*/ 5271266 w 5308830"/>
                <a:gd name="connsiteY6" fmla="*/ 516192 h 4311738"/>
                <a:gd name="connsiteX7" fmla="*/ 5308830 w 5308830"/>
                <a:gd name="connsiteY7" fmla="*/ 546905 h 4311738"/>
                <a:gd name="connsiteX8" fmla="*/ 5308830 w 5308830"/>
                <a:gd name="connsiteY8" fmla="*/ 1314056 h 4311738"/>
                <a:gd name="connsiteX9" fmla="*/ 5241798 w 5308830"/>
                <a:gd name="connsiteY9" fmla="*/ 1229961 h 4311738"/>
                <a:gd name="connsiteX10" fmla="*/ 4547599 w 5308830"/>
                <a:gd name="connsiteY10" fmla="*/ 723841 h 4311738"/>
                <a:gd name="connsiteX11" fmla="*/ 3595773 w 5308830"/>
                <a:gd name="connsiteY11" fmla="*/ 536258 h 4311738"/>
                <a:gd name="connsiteX12" fmla="*/ 2484874 w 5308830"/>
                <a:gd name="connsiteY12" fmla="*/ 738106 h 4311738"/>
                <a:gd name="connsiteX13" fmla="*/ 1497964 w 5308830"/>
                <a:gd name="connsiteY13" fmla="*/ 1292596 h 4311738"/>
                <a:gd name="connsiteX14" fmla="*/ 815348 w 5308830"/>
                <a:gd name="connsiteY14" fmla="*/ 2092157 h 4311738"/>
                <a:gd name="connsiteX15" fmla="*/ 567825 w 5308830"/>
                <a:gd name="connsiteY15" fmla="*/ 3022671 h 4311738"/>
                <a:gd name="connsiteX16" fmla="*/ 977486 w 5308830"/>
                <a:gd name="connsiteY16" fmla="*/ 3886690 h 4311738"/>
                <a:gd name="connsiteX17" fmla="*/ 1183907 w 5308830"/>
                <a:gd name="connsiteY17" fmla="*/ 4160932 h 4311738"/>
                <a:gd name="connsiteX18" fmla="*/ 1285607 w 5308830"/>
                <a:gd name="connsiteY18" fmla="*/ 4296799 h 4311738"/>
                <a:gd name="connsiteX19" fmla="*/ 1297817 w 5308830"/>
                <a:gd name="connsiteY19" fmla="*/ 4311738 h 4311738"/>
                <a:gd name="connsiteX20" fmla="*/ 602176 w 5308830"/>
                <a:gd name="connsiteY20" fmla="*/ 4311738 h 4311738"/>
                <a:gd name="connsiteX21" fmla="*/ 583893 w 5308830"/>
                <a:gd name="connsiteY21" fmla="*/ 4287205 h 4311738"/>
                <a:gd name="connsiteX22" fmla="*/ 0 w 5308830"/>
                <a:gd name="connsiteY22" fmla="*/ 3022564 h 4311738"/>
                <a:gd name="connsiteX23" fmla="*/ 3595773 w 5308830"/>
                <a:gd name="connsiteY23" fmla="*/ 0 h 43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08830" h="4311738">
                  <a:moveTo>
                    <a:pt x="5308830" y="4026353"/>
                  </a:moveTo>
                  <a:lnTo>
                    <a:pt x="5308830" y="4311738"/>
                  </a:lnTo>
                  <a:lnTo>
                    <a:pt x="4948051" y="4311738"/>
                  </a:lnTo>
                  <a:lnTo>
                    <a:pt x="5002803" y="4271506"/>
                  </a:lnTo>
                  <a:cubicBezTo>
                    <a:pt x="5078400" y="4214990"/>
                    <a:pt x="5151610" y="4158780"/>
                    <a:pt x="5221147" y="4102386"/>
                  </a:cubicBezTo>
                  <a:close/>
                  <a:moveTo>
                    <a:pt x="3595773" y="0"/>
                  </a:moveTo>
                  <a:cubicBezTo>
                    <a:pt x="4261231" y="0"/>
                    <a:pt x="4825666" y="190293"/>
                    <a:pt x="5271266" y="516192"/>
                  </a:cubicBezTo>
                  <a:lnTo>
                    <a:pt x="5308830" y="546905"/>
                  </a:lnTo>
                  <a:lnTo>
                    <a:pt x="5308830" y="1314056"/>
                  </a:lnTo>
                  <a:lnTo>
                    <a:pt x="5241798" y="1229961"/>
                  </a:lnTo>
                  <a:cubicBezTo>
                    <a:pt x="5047072" y="1010846"/>
                    <a:pt x="4813516" y="840530"/>
                    <a:pt x="4547599" y="723841"/>
                  </a:cubicBezTo>
                  <a:cubicBezTo>
                    <a:pt x="4263856" y="599429"/>
                    <a:pt x="3943667" y="536258"/>
                    <a:pt x="3595773" y="536258"/>
                  </a:cubicBezTo>
                  <a:cubicBezTo>
                    <a:pt x="3226761" y="536258"/>
                    <a:pt x="2852980" y="604041"/>
                    <a:pt x="2484874" y="738106"/>
                  </a:cubicBezTo>
                  <a:cubicBezTo>
                    <a:pt x="2126422" y="868309"/>
                    <a:pt x="1785227" y="1060075"/>
                    <a:pt x="1497964" y="1292596"/>
                  </a:cubicBezTo>
                  <a:cubicBezTo>
                    <a:pt x="1205707" y="1529085"/>
                    <a:pt x="976010" y="1798180"/>
                    <a:pt x="815348" y="2092157"/>
                  </a:cubicBezTo>
                  <a:cubicBezTo>
                    <a:pt x="651166" y="2392675"/>
                    <a:pt x="567825" y="2705743"/>
                    <a:pt x="567825" y="3022671"/>
                  </a:cubicBezTo>
                  <a:cubicBezTo>
                    <a:pt x="567825" y="3341852"/>
                    <a:pt x="700784" y="3528255"/>
                    <a:pt x="977486" y="3886690"/>
                  </a:cubicBezTo>
                  <a:cubicBezTo>
                    <a:pt x="1044249" y="3973134"/>
                    <a:pt x="1113283" y="4062582"/>
                    <a:pt x="1183907" y="4160932"/>
                  </a:cubicBezTo>
                  <a:cubicBezTo>
                    <a:pt x="1217636" y="4207895"/>
                    <a:pt x="1251520" y="4253175"/>
                    <a:pt x="1285607" y="4296799"/>
                  </a:cubicBezTo>
                  <a:lnTo>
                    <a:pt x="1297817" y="4311738"/>
                  </a:lnTo>
                  <a:lnTo>
                    <a:pt x="602176" y="4311738"/>
                  </a:lnTo>
                  <a:lnTo>
                    <a:pt x="583893" y="4287205"/>
                  </a:lnTo>
                  <a:cubicBezTo>
                    <a:pt x="281395" y="3892133"/>
                    <a:pt x="0" y="3570338"/>
                    <a:pt x="0" y="3022564"/>
                  </a:cubicBezTo>
                  <a:cubicBezTo>
                    <a:pt x="0" y="1353193"/>
                    <a:pt x="1810660" y="0"/>
                    <a:pt x="359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E6B45AB-7CCC-4949-9DC2-116644B5F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3412" y="2537732"/>
              <a:ext cx="5308830" cy="4311738"/>
            </a:xfrm>
            <a:custGeom>
              <a:avLst/>
              <a:gdLst>
                <a:gd name="connsiteX0" fmla="*/ 5308830 w 5308830"/>
                <a:gd name="connsiteY0" fmla="*/ 3880900 h 4311738"/>
                <a:gd name="connsiteX1" fmla="*/ 5308830 w 5308830"/>
                <a:gd name="connsiteY1" fmla="*/ 4311738 h 4311738"/>
                <a:gd name="connsiteX2" fmla="*/ 4763109 w 5308830"/>
                <a:gd name="connsiteY2" fmla="*/ 4311738 h 4311738"/>
                <a:gd name="connsiteX3" fmla="*/ 4929066 w 5308830"/>
                <a:gd name="connsiteY3" fmla="*/ 4189789 h 4311738"/>
                <a:gd name="connsiteX4" fmla="*/ 5142959 w 5308830"/>
                <a:gd name="connsiteY4" fmla="*/ 4024320 h 4311738"/>
                <a:gd name="connsiteX5" fmla="*/ 3595773 w 5308830"/>
                <a:gd name="connsiteY5" fmla="*/ 0 h 4311738"/>
                <a:gd name="connsiteX6" fmla="*/ 5271266 w 5308830"/>
                <a:gd name="connsiteY6" fmla="*/ 516192 h 4311738"/>
                <a:gd name="connsiteX7" fmla="*/ 5308830 w 5308830"/>
                <a:gd name="connsiteY7" fmla="*/ 546905 h 4311738"/>
                <a:gd name="connsiteX8" fmla="*/ 5308830 w 5308830"/>
                <a:gd name="connsiteY8" fmla="*/ 1498438 h 4311738"/>
                <a:gd name="connsiteX9" fmla="*/ 5289422 w 5308830"/>
                <a:gd name="connsiteY9" fmla="*/ 1468062 h 4311738"/>
                <a:gd name="connsiteX10" fmla="*/ 5154710 w 5308830"/>
                <a:gd name="connsiteY10" fmla="*/ 1298924 h 4311738"/>
                <a:gd name="connsiteX11" fmla="*/ 4499685 w 5308830"/>
                <a:gd name="connsiteY11" fmla="*/ 821118 h 4311738"/>
                <a:gd name="connsiteX12" fmla="*/ 3595773 w 5308830"/>
                <a:gd name="connsiteY12" fmla="*/ 643510 h 4311738"/>
                <a:gd name="connsiteX13" fmla="*/ 2525523 w 5308830"/>
                <a:gd name="connsiteY13" fmla="*/ 838172 h 4311738"/>
                <a:gd name="connsiteX14" fmla="*/ 1571767 w 5308830"/>
                <a:gd name="connsiteY14" fmla="*/ 1374000 h 4311738"/>
                <a:gd name="connsiteX15" fmla="*/ 916173 w 5308830"/>
                <a:gd name="connsiteY15" fmla="*/ 2141277 h 4311738"/>
                <a:gd name="connsiteX16" fmla="*/ 681254 w 5308830"/>
                <a:gd name="connsiteY16" fmla="*/ 3022671 h 4311738"/>
                <a:gd name="connsiteX17" fmla="*/ 1069115 w 5308830"/>
                <a:gd name="connsiteY17" fmla="*/ 3823519 h 4311738"/>
                <a:gd name="connsiteX18" fmla="*/ 1277807 w 5308830"/>
                <a:gd name="connsiteY18" fmla="*/ 4100764 h 4311738"/>
                <a:gd name="connsiteX19" fmla="*/ 1373308 w 5308830"/>
                <a:gd name="connsiteY19" fmla="*/ 4228488 h 4311738"/>
                <a:gd name="connsiteX20" fmla="*/ 1441062 w 5308830"/>
                <a:gd name="connsiteY20" fmla="*/ 4311738 h 4311738"/>
                <a:gd name="connsiteX21" fmla="*/ 602176 w 5308830"/>
                <a:gd name="connsiteY21" fmla="*/ 4311738 h 4311738"/>
                <a:gd name="connsiteX22" fmla="*/ 583893 w 5308830"/>
                <a:gd name="connsiteY22" fmla="*/ 4287205 h 4311738"/>
                <a:gd name="connsiteX23" fmla="*/ 0 w 5308830"/>
                <a:gd name="connsiteY23" fmla="*/ 3022564 h 4311738"/>
                <a:gd name="connsiteX24" fmla="*/ 3595773 w 5308830"/>
                <a:gd name="connsiteY24" fmla="*/ 0 h 43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08830" h="4311738">
                  <a:moveTo>
                    <a:pt x="5308830" y="3880900"/>
                  </a:moveTo>
                  <a:lnTo>
                    <a:pt x="5308830" y="4311738"/>
                  </a:lnTo>
                  <a:lnTo>
                    <a:pt x="4763109" y="4311738"/>
                  </a:lnTo>
                  <a:lnTo>
                    <a:pt x="4929066" y="4189789"/>
                  </a:lnTo>
                  <a:cubicBezTo>
                    <a:pt x="5003230" y="4134367"/>
                    <a:pt x="5074975" y="4079340"/>
                    <a:pt x="5142959" y="4024320"/>
                  </a:cubicBezTo>
                  <a:close/>
                  <a:moveTo>
                    <a:pt x="3595773" y="0"/>
                  </a:moveTo>
                  <a:cubicBezTo>
                    <a:pt x="4261231" y="0"/>
                    <a:pt x="4825666" y="190293"/>
                    <a:pt x="5271266" y="516192"/>
                  </a:cubicBezTo>
                  <a:lnTo>
                    <a:pt x="5308830" y="546905"/>
                  </a:lnTo>
                  <a:lnTo>
                    <a:pt x="5308830" y="1498438"/>
                  </a:lnTo>
                  <a:lnTo>
                    <a:pt x="5289422" y="1468062"/>
                  </a:lnTo>
                  <a:cubicBezTo>
                    <a:pt x="5247242" y="1408963"/>
                    <a:pt x="5202313" y="1352510"/>
                    <a:pt x="5154710" y="1298924"/>
                  </a:cubicBezTo>
                  <a:cubicBezTo>
                    <a:pt x="4970772" y="1091928"/>
                    <a:pt x="4750500" y="931159"/>
                    <a:pt x="4499685" y="821118"/>
                  </a:cubicBezTo>
                  <a:cubicBezTo>
                    <a:pt x="4231156" y="703248"/>
                    <a:pt x="3926977" y="643510"/>
                    <a:pt x="3595773" y="643510"/>
                  </a:cubicBezTo>
                  <a:cubicBezTo>
                    <a:pt x="3245836" y="643510"/>
                    <a:pt x="2875688" y="710757"/>
                    <a:pt x="2525523" y="838172"/>
                  </a:cubicBezTo>
                  <a:cubicBezTo>
                    <a:pt x="2179105" y="964084"/>
                    <a:pt x="1849265" y="1149415"/>
                    <a:pt x="1571767" y="1374000"/>
                  </a:cubicBezTo>
                  <a:cubicBezTo>
                    <a:pt x="1294611" y="1598264"/>
                    <a:pt x="1067980" y="1863603"/>
                    <a:pt x="916173" y="2141277"/>
                  </a:cubicBezTo>
                  <a:cubicBezTo>
                    <a:pt x="760280" y="2426459"/>
                    <a:pt x="681254" y="2723010"/>
                    <a:pt x="681254" y="3022671"/>
                  </a:cubicBezTo>
                  <a:cubicBezTo>
                    <a:pt x="681254" y="3309032"/>
                    <a:pt x="800134" y="3475166"/>
                    <a:pt x="1069115" y="3823519"/>
                  </a:cubicBezTo>
                  <a:cubicBezTo>
                    <a:pt x="1136445" y="3910714"/>
                    <a:pt x="1206047" y="4000912"/>
                    <a:pt x="1277807" y="4100764"/>
                  </a:cubicBezTo>
                  <a:cubicBezTo>
                    <a:pt x="1309528" y="4144925"/>
                    <a:pt x="1341351" y="4187490"/>
                    <a:pt x="1373308" y="4228488"/>
                  </a:cubicBezTo>
                  <a:lnTo>
                    <a:pt x="1441062" y="4311738"/>
                  </a:lnTo>
                  <a:lnTo>
                    <a:pt x="602176" y="4311738"/>
                  </a:lnTo>
                  <a:lnTo>
                    <a:pt x="583893" y="4287205"/>
                  </a:lnTo>
                  <a:cubicBezTo>
                    <a:pt x="281395" y="3892133"/>
                    <a:pt x="0" y="3570338"/>
                    <a:pt x="0" y="3022564"/>
                  </a:cubicBezTo>
                  <a:cubicBezTo>
                    <a:pt x="0" y="1353193"/>
                    <a:pt x="1810660" y="0"/>
                    <a:pt x="359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D22245-3D67-419C-A6B5-DD0EB0D83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92818" y="0"/>
            <a:ext cx="3811055" cy="3133064"/>
            <a:chOff x="5907711" y="0"/>
            <a:chExt cx="5081407" cy="3133064"/>
          </a:xfrm>
          <a:solidFill>
            <a:schemeClr val="accent5">
              <a:alpha val="5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3A64720-9AA0-4796-8E62-15672228C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9200" y="0"/>
              <a:ext cx="5069918" cy="3111852"/>
            </a:xfrm>
            <a:custGeom>
              <a:avLst/>
              <a:gdLst>
                <a:gd name="connsiteX0" fmla="*/ 145909 w 5069918"/>
                <a:gd name="connsiteY0" fmla="*/ 0 h 3111852"/>
                <a:gd name="connsiteX1" fmla="*/ 205279 w 5069918"/>
                <a:gd name="connsiteY1" fmla="*/ 0 h 3111852"/>
                <a:gd name="connsiteX2" fmla="*/ 202868 w 5069918"/>
                <a:gd name="connsiteY2" fmla="*/ 5043 h 3111852"/>
                <a:gd name="connsiteX3" fmla="*/ 191273 w 5069918"/>
                <a:gd name="connsiteY3" fmla="*/ 30818 h 3111852"/>
                <a:gd name="connsiteX4" fmla="*/ 169129 w 5069918"/>
                <a:gd name="connsiteY4" fmla="*/ 82781 h 3111852"/>
                <a:gd name="connsiteX5" fmla="*/ 148381 w 5069918"/>
                <a:gd name="connsiteY5" fmla="*/ 135320 h 3111852"/>
                <a:gd name="connsiteX6" fmla="*/ 80903 w 5069918"/>
                <a:gd name="connsiteY6" fmla="*/ 350499 h 3111852"/>
                <a:gd name="connsiteX7" fmla="*/ 26154 w 5069918"/>
                <a:gd name="connsiteY7" fmla="*/ 796339 h 3111852"/>
                <a:gd name="connsiteX8" fmla="*/ 49170 w 5069918"/>
                <a:gd name="connsiteY8" fmla="*/ 1018931 h 3111852"/>
                <a:gd name="connsiteX9" fmla="*/ 119437 w 5069918"/>
                <a:gd name="connsiteY9" fmla="*/ 1231804 h 3111852"/>
                <a:gd name="connsiteX10" fmla="*/ 143672 w 5069918"/>
                <a:gd name="connsiteY10" fmla="*/ 1282696 h 3111852"/>
                <a:gd name="connsiteX11" fmla="*/ 170611 w 5069918"/>
                <a:gd name="connsiteY11" fmla="*/ 1332436 h 3111852"/>
                <a:gd name="connsiteX12" fmla="*/ 230330 w 5069918"/>
                <a:gd name="connsiteY12" fmla="*/ 1428867 h 3111852"/>
                <a:gd name="connsiteX13" fmla="*/ 296237 w 5069918"/>
                <a:gd name="connsiteY13" fmla="*/ 1522004 h 3111852"/>
                <a:gd name="connsiteX14" fmla="*/ 366853 w 5069918"/>
                <a:gd name="connsiteY14" fmla="*/ 1612506 h 3111852"/>
                <a:gd name="connsiteX15" fmla="*/ 513838 w 5069918"/>
                <a:gd name="connsiteY15" fmla="*/ 1791535 h 3111852"/>
                <a:gd name="connsiteX16" fmla="*/ 587330 w 5069918"/>
                <a:gd name="connsiteY16" fmla="*/ 1882283 h 3111852"/>
                <a:gd name="connsiteX17" fmla="*/ 658817 w 5069918"/>
                <a:gd name="connsiteY17" fmla="*/ 1974186 h 3111852"/>
                <a:gd name="connsiteX18" fmla="*/ 730305 w 5069918"/>
                <a:gd name="connsiteY18" fmla="*/ 2062959 h 3111852"/>
                <a:gd name="connsiteX19" fmla="*/ 805018 w 5069918"/>
                <a:gd name="connsiteY19" fmla="*/ 2148685 h 3111852"/>
                <a:gd name="connsiteX20" fmla="*/ 963424 w 5069918"/>
                <a:gd name="connsiteY20" fmla="*/ 2310337 h 3111852"/>
                <a:gd name="connsiteX21" fmla="*/ 1319204 w 5069918"/>
                <a:gd name="connsiteY21" fmla="*/ 2580196 h 3111852"/>
                <a:gd name="connsiteX22" fmla="*/ 1515882 w 5069918"/>
                <a:gd name="connsiteY22" fmla="*/ 2681651 h 3111852"/>
                <a:gd name="connsiteX23" fmla="*/ 1723456 w 5069918"/>
                <a:gd name="connsiteY23" fmla="*/ 2758319 h 3111852"/>
                <a:gd name="connsiteX24" fmla="*/ 1939662 w 5069918"/>
                <a:gd name="connsiteY24" fmla="*/ 2811269 h 3111852"/>
                <a:gd name="connsiteX25" fmla="*/ 2162581 w 5069918"/>
                <a:gd name="connsiteY25" fmla="*/ 2840916 h 3111852"/>
                <a:gd name="connsiteX26" fmla="*/ 2389597 w 5069918"/>
                <a:gd name="connsiteY26" fmla="*/ 2850221 h 3111852"/>
                <a:gd name="connsiteX27" fmla="*/ 2446002 w 5069918"/>
                <a:gd name="connsiteY27" fmla="*/ 2849808 h 3111852"/>
                <a:gd name="connsiteX28" fmla="*/ 2473638 w 5069918"/>
                <a:gd name="connsiteY28" fmla="*/ 2849151 h 3111852"/>
                <a:gd name="connsiteX29" fmla="*/ 2501187 w 5069918"/>
                <a:gd name="connsiteY29" fmla="*/ 2847832 h 3111852"/>
                <a:gd name="connsiteX30" fmla="*/ 2610685 w 5069918"/>
                <a:gd name="connsiteY30" fmla="*/ 2838774 h 3111852"/>
                <a:gd name="connsiteX31" fmla="*/ 3033071 w 5069918"/>
                <a:gd name="connsiteY31" fmla="*/ 2730979 h 3111852"/>
                <a:gd name="connsiteX32" fmla="*/ 3232974 w 5069918"/>
                <a:gd name="connsiteY32" fmla="*/ 2637430 h 3111852"/>
                <a:gd name="connsiteX33" fmla="*/ 3425990 w 5069918"/>
                <a:gd name="connsiteY33" fmla="*/ 2523622 h 3111852"/>
                <a:gd name="connsiteX34" fmla="*/ 3613601 w 5069918"/>
                <a:gd name="connsiteY34" fmla="*/ 2394827 h 3111852"/>
                <a:gd name="connsiteX35" fmla="*/ 3706185 w 5069918"/>
                <a:gd name="connsiteY35" fmla="*/ 2326642 h 3111852"/>
                <a:gd name="connsiteX36" fmla="*/ 3799729 w 5069918"/>
                <a:gd name="connsiteY36" fmla="*/ 2255904 h 3111852"/>
                <a:gd name="connsiteX37" fmla="*/ 4175561 w 5069918"/>
                <a:gd name="connsiteY37" fmla="*/ 1976821 h 3111852"/>
                <a:gd name="connsiteX38" fmla="*/ 4517132 w 5069918"/>
                <a:gd name="connsiteY38" fmla="*/ 1683080 h 3111852"/>
                <a:gd name="connsiteX39" fmla="*/ 4659758 w 5069918"/>
                <a:gd name="connsiteY39" fmla="*/ 1519452 h 3111852"/>
                <a:gd name="connsiteX40" fmla="*/ 4773178 w 5069918"/>
                <a:gd name="connsiteY40" fmla="*/ 1340423 h 3111852"/>
                <a:gd name="connsiteX41" fmla="*/ 4892092 w 5069918"/>
                <a:gd name="connsiteY41" fmla="*/ 938311 h 3111852"/>
                <a:gd name="connsiteX42" fmla="*/ 4898804 w 5069918"/>
                <a:gd name="connsiteY42" fmla="*/ 831503 h 3111852"/>
                <a:gd name="connsiteX43" fmla="*/ 4899153 w 5069918"/>
                <a:gd name="connsiteY43" fmla="*/ 776988 h 3111852"/>
                <a:gd name="connsiteX44" fmla="*/ 4898456 w 5069918"/>
                <a:gd name="connsiteY44" fmla="*/ 721484 h 3111852"/>
                <a:gd name="connsiteX45" fmla="*/ 4886774 w 5069918"/>
                <a:gd name="connsiteY45" fmla="*/ 499635 h 3111852"/>
                <a:gd name="connsiteX46" fmla="*/ 4815896 w 5069918"/>
                <a:gd name="connsiteY46" fmla="*/ 59970 h 3111852"/>
                <a:gd name="connsiteX47" fmla="*/ 4798654 w 5069918"/>
                <a:gd name="connsiteY47" fmla="*/ 0 h 3111852"/>
                <a:gd name="connsiteX48" fmla="*/ 4909441 w 5069918"/>
                <a:gd name="connsiteY48" fmla="*/ 0 h 3111852"/>
                <a:gd name="connsiteX49" fmla="*/ 4921297 w 5069918"/>
                <a:gd name="connsiteY49" fmla="*/ 34112 h 3111852"/>
                <a:gd name="connsiteX50" fmla="*/ 5027482 w 5069918"/>
                <a:gd name="connsiteY50" fmla="*/ 483740 h 3111852"/>
                <a:gd name="connsiteX51" fmla="*/ 5058082 w 5069918"/>
                <a:gd name="connsiteY51" fmla="*/ 712837 h 3111852"/>
                <a:gd name="connsiteX52" fmla="*/ 5063486 w 5069918"/>
                <a:gd name="connsiteY52" fmla="*/ 770400 h 3111852"/>
                <a:gd name="connsiteX53" fmla="*/ 5067846 w 5069918"/>
                <a:gd name="connsiteY53" fmla="*/ 829033 h 3111852"/>
                <a:gd name="connsiteX54" fmla="*/ 5069414 w 5069918"/>
                <a:gd name="connsiteY54" fmla="*/ 948521 h 3111852"/>
                <a:gd name="connsiteX55" fmla="*/ 5040732 w 5069918"/>
                <a:gd name="connsiteY55" fmla="*/ 1188571 h 3111852"/>
                <a:gd name="connsiteX56" fmla="*/ 4964102 w 5069918"/>
                <a:gd name="connsiteY56" fmla="*/ 1421620 h 3111852"/>
                <a:gd name="connsiteX57" fmla="*/ 4689486 w 5069918"/>
                <a:gd name="connsiteY57" fmla="*/ 1828757 h 3111852"/>
                <a:gd name="connsiteX58" fmla="*/ 4333792 w 5069918"/>
                <a:gd name="connsiteY58" fmla="*/ 2155355 h 3111852"/>
                <a:gd name="connsiteX59" fmla="*/ 3965196 w 5069918"/>
                <a:gd name="connsiteY59" fmla="*/ 2446790 h 3111852"/>
                <a:gd name="connsiteX60" fmla="*/ 3873745 w 5069918"/>
                <a:gd name="connsiteY60" fmla="*/ 2519916 h 3111852"/>
                <a:gd name="connsiteX61" fmla="*/ 3779416 w 5069918"/>
                <a:gd name="connsiteY61" fmla="*/ 2593454 h 3111852"/>
                <a:gd name="connsiteX62" fmla="*/ 3582739 w 5069918"/>
                <a:gd name="connsiteY62" fmla="*/ 2735343 h 3111852"/>
                <a:gd name="connsiteX63" fmla="*/ 3371851 w 5069918"/>
                <a:gd name="connsiteY63" fmla="*/ 2865126 h 3111852"/>
                <a:gd name="connsiteX64" fmla="*/ 3143614 w 5069918"/>
                <a:gd name="connsiteY64" fmla="*/ 2974568 h 3111852"/>
                <a:gd name="connsiteX65" fmla="*/ 2643552 w 5069918"/>
                <a:gd name="connsiteY65" fmla="*/ 3101304 h 3111852"/>
                <a:gd name="connsiteX66" fmla="*/ 2514264 w 5069918"/>
                <a:gd name="connsiteY66" fmla="*/ 3110445 h 3111852"/>
                <a:gd name="connsiteX67" fmla="*/ 2481920 w 5069918"/>
                <a:gd name="connsiteY67" fmla="*/ 3111598 h 3111852"/>
                <a:gd name="connsiteX68" fmla="*/ 2449664 w 5069918"/>
                <a:gd name="connsiteY68" fmla="*/ 3111763 h 3111852"/>
                <a:gd name="connsiteX69" fmla="*/ 2386284 w 5069918"/>
                <a:gd name="connsiteY69" fmla="*/ 3111022 h 3111852"/>
                <a:gd name="connsiteX70" fmla="*/ 2260658 w 5069918"/>
                <a:gd name="connsiteY70" fmla="*/ 3106080 h 3111852"/>
                <a:gd name="connsiteX71" fmla="*/ 2134945 w 5069918"/>
                <a:gd name="connsiteY71" fmla="*/ 3094716 h 3111852"/>
                <a:gd name="connsiteX72" fmla="*/ 1884564 w 5069918"/>
                <a:gd name="connsiteY72" fmla="*/ 3054200 h 3111852"/>
                <a:gd name="connsiteX73" fmla="*/ 1639764 w 5069918"/>
                <a:gd name="connsiteY73" fmla="*/ 2984286 h 3111852"/>
                <a:gd name="connsiteX74" fmla="*/ 1407081 w 5069918"/>
                <a:gd name="connsiteY74" fmla="*/ 2882913 h 3111852"/>
                <a:gd name="connsiteX75" fmla="*/ 1193491 w 5069918"/>
                <a:gd name="connsiteY75" fmla="*/ 2750989 h 3111852"/>
                <a:gd name="connsiteX76" fmla="*/ 836141 w 5069918"/>
                <a:gd name="connsiteY76" fmla="*/ 2418627 h 3111852"/>
                <a:gd name="connsiteX77" fmla="*/ 690812 w 5069918"/>
                <a:gd name="connsiteY77" fmla="*/ 2230210 h 3111852"/>
                <a:gd name="connsiteX78" fmla="*/ 562397 w 5069918"/>
                <a:gd name="connsiteY78" fmla="*/ 2033725 h 3111852"/>
                <a:gd name="connsiteX79" fmla="*/ 502504 w 5069918"/>
                <a:gd name="connsiteY79" fmla="*/ 1936223 h 3111852"/>
                <a:gd name="connsiteX80" fmla="*/ 440258 w 5069918"/>
                <a:gd name="connsiteY80" fmla="*/ 1840368 h 3111852"/>
                <a:gd name="connsiteX81" fmla="*/ 310360 w 5069918"/>
                <a:gd name="connsiteY81" fmla="*/ 1649481 h 3111852"/>
                <a:gd name="connsiteX82" fmla="*/ 246806 w 5069918"/>
                <a:gd name="connsiteY82" fmla="*/ 1552391 h 3111852"/>
                <a:gd name="connsiteX83" fmla="*/ 186303 w 5069918"/>
                <a:gd name="connsiteY83" fmla="*/ 1453160 h 3111852"/>
                <a:gd name="connsiteX84" fmla="*/ 84390 w 5069918"/>
                <a:gd name="connsiteY84" fmla="*/ 1244980 h 3111852"/>
                <a:gd name="connsiteX85" fmla="*/ 20139 w 5069918"/>
                <a:gd name="connsiteY85" fmla="*/ 1024037 h 3111852"/>
                <a:gd name="connsiteX86" fmla="*/ 0 w 5069918"/>
                <a:gd name="connsiteY86" fmla="*/ 796339 h 3111852"/>
                <a:gd name="connsiteX87" fmla="*/ 102773 w 5069918"/>
                <a:gd name="connsiteY87" fmla="*/ 121376 h 31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5069918" h="3111852">
                  <a:moveTo>
                    <a:pt x="145909" y="0"/>
                  </a:moveTo>
                  <a:lnTo>
                    <a:pt x="205279" y="0"/>
                  </a:lnTo>
                  <a:lnTo>
                    <a:pt x="202868" y="5043"/>
                  </a:lnTo>
                  <a:lnTo>
                    <a:pt x="191273" y="30818"/>
                  </a:lnTo>
                  <a:cubicBezTo>
                    <a:pt x="183688" y="48029"/>
                    <a:pt x="176016" y="65240"/>
                    <a:pt x="169129" y="82781"/>
                  </a:cubicBezTo>
                  <a:cubicBezTo>
                    <a:pt x="162242" y="100321"/>
                    <a:pt x="154658" y="117615"/>
                    <a:pt x="148381" y="135320"/>
                  </a:cubicBezTo>
                  <a:cubicBezTo>
                    <a:pt x="121529" y="205646"/>
                    <a:pt x="98775" y="277455"/>
                    <a:pt x="80903" y="350499"/>
                  </a:cubicBezTo>
                  <a:cubicBezTo>
                    <a:pt x="44636" y="496258"/>
                    <a:pt x="26067" y="646299"/>
                    <a:pt x="26154" y="796339"/>
                  </a:cubicBezTo>
                  <a:cubicBezTo>
                    <a:pt x="26590" y="871114"/>
                    <a:pt x="34001" y="945722"/>
                    <a:pt x="49170" y="1018931"/>
                  </a:cubicBezTo>
                  <a:cubicBezTo>
                    <a:pt x="65124" y="1091975"/>
                    <a:pt x="88226" y="1163454"/>
                    <a:pt x="119437" y="1231804"/>
                  </a:cubicBezTo>
                  <a:cubicBezTo>
                    <a:pt x="126847" y="1249016"/>
                    <a:pt x="135478" y="1265815"/>
                    <a:pt x="143672" y="1282696"/>
                  </a:cubicBezTo>
                  <a:cubicBezTo>
                    <a:pt x="152565" y="1299331"/>
                    <a:pt x="161021" y="1316130"/>
                    <a:pt x="170611" y="1332436"/>
                  </a:cubicBezTo>
                  <a:cubicBezTo>
                    <a:pt x="188919" y="1365375"/>
                    <a:pt x="209319" y="1397327"/>
                    <a:pt x="230330" y="1428867"/>
                  </a:cubicBezTo>
                  <a:cubicBezTo>
                    <a:pt x="251253" y="1460489"/>
                    <a:pt x="273658" y="1491288"/>
                    <a:pt x="296237" y="1522004"/>
                  </a:cubicBezTo>
                  <a:cubicBezTo>
                    <a:pt x="319165" y="1552474"/>
                    <a:pt x="342966" y="1582531"/>
                    <a:pt x="366853" y="1612506"/>
                  </a:cubicBezTo>
                  <a:cubicBezTo>
                    <a:pt x="414714" y="1672540"/>
                    <a:pt x="464756" y="1731337"/>
                    <a:pt x="513838" y="1791535"/>
                  </a:cubicBezTo>
                  <a:cubicBezTo>
                    <a:pt x="538509" y="1821510"/>
                    <a:pt x="563094" y="1851732"/>
                    <a:pt x="587330" y="1882283"/>
                  </a:cubicBezTo>
                  <a:cubicBezTo>
                    <a:pt x="611479" y="1912588"/>
                    <a:pt x="635453" y="1944787"/>
                    <a:pt x="658817" y="1974186"/>
                  </a:cubicBezTo>
                  <a:cubicBezTo>
                    <a:pt x="682008" y="2004326"/>
                    <a:pt x="706330" y="2033560"/>
                    <a:pt x="730305" y="2062959"/>
                  </a:cubicBezTo>
                  <a:cubicBezTo>
                    <a:pt x="754977" y="2091864"/>
                    <a:pt x="779474" y="2120768"/>
                    <a:pt x="805018" y="2148685"/>
                  </a:cubicBezTo>
                  <a:cubicBezTo>
                    <a:pt x="855757" y="2204847"/>
                    <a:pt x="908500" y="2258951"/>
                    <a:pt x="963424" y="2310337"/>
                  </a:cubicBezTo>
                  <a:cubicBezTo>
                    <a:pt x="1073444" y="2412862"/>
                    <a:pt x="1192183" y="2504353"/>
                    <a:pt x="1319204" y="2580196"/>
                  </a:cubicBezTo>
                  <a:cubicBezTo>
                    <a:pt x="1382846" y="2617913"/>
                    <a:pt x="1448143" y="2652500"/>
                    <a:pt x="1515882" y="2681651"/>
                  </a:cubicBezTo>
                  <a:cubicBezTo>
                    <a:pt x="1583184" y="2711626"/>
                    <a:pt x="1652666" y="2736908"/>
                    <a:pt x="1723456" y="2758319"/>
                  </a:cubicBezTo>
                  <a:cubicBezTo>
                    <a:pt x="1794246" y="2779812"/>
                    <a:pt x="1866431" y="2797188"/>
                    <a:pt x="1939662" y="2811269"/>
                  </a:cubicBezTo>
                  <a:cubicBezTo>
                    <a:pt x="2012981" y="2825104"/>
                    <a:pt x="2087519" y="2834574"/>
                    <a:pt x="2162581" y="2840916"/>
                  </a:cubicBezTo>
                  <a:cubicBezTo>
                    <a:pt x="2237643" y="2847338"/>
                    <a:pt x="2313489" y="2850139"/>
                    <a:pt x="2389597" y="2850221"/>
                  </a:cubicBezTo>
                  <a:cubicBezTo>
                    <a:pt x="2408602" y="2850221"/>
                    <a:pt x="2427869" y="2850550"/>
                    <a:pt x="2446002" y="2849808"/>
                  </a:cubicBezTo>
                  <a:lnTo>
                    <a:pt x="2473638" y="2849151"/>
                  </a:lnTo>
                  <a:lnTo>
                    <a:pt x="2501187" y="2847832"/>
                  </a:lnTo>
                  <a:cubicBezTo>
                    <a:pt x="2537890" y="2846268"/>
                    <a:pt x="2574418" y="2842809"/>
                    <a:pt x="2610685" y="2838774"/>
                  </a:cubicBezTo>
                  <a:cubicBezTo>
                    <a:pt x="2755926" y="2821975"/>
                    <a:pt x="2897244" y="2785164"/>
                    <a:pt x="3033071" y="2730979"/>
                  </a:cubicBezTo>
                  <a:cubicBezTo>
                    <a:pt x="3101158" y="2704132"/>
                    <a:pt x="3167589" y="2672263"/>
                    <a:pt x="3232974" y="2637430"/>
                  </a:cubicBezTo>
                  <a:cubicBezTo>
                    <a:pt x="3298446" y="2602760"/>
                    <a:pt x="3362697" y="2564303"/>
                    <a:pt x="3425990" y="2523622"/>
                  </a:cubicBezTo>
                  <a:cubicBezTo>
                    <a:pt x="3489282" y="2482859"/>
                    <a:pt x="3551529" y="2439461"/>
                    <a:pt x="3613601" y="2394827"/>
                  </a:cubicBezTo>
                  <a:cubicBezTo>
                    <a:pt x="3644549" y="2372511"/>
                    <a:pt x="3675411" y="2349617"/>
                    <a:pt x="3706185" y="2326642"/>
                  </a:cubicBezTo>
                  <a:lnTo>
                    <a:pt x="3799729" y="2255904"/>
                  </a:lnTo>
                  <a:cubicBezTo>
                    <a:pt x="3926402" y="2160954"/>
                    <a:pt x="4053597" y="2070123"/>
                    <a:pt x="4175561" y="1976821"/>
                  </a:cubicBezTo>
                  <a:cubicBezTo>
                    <a:pt x="4297526" y="1883601"/>
                    <a:pt x="4414084" y="1787582"/>
                    <a:pt x="4517132" y="1683080"/>
                  </a:cubicBezTo>
                  <a:cubicBezTo>
                    <a:pt x="4568480" y="1630705"/>
                    <a:pt x="4616604" y="1576438"/>
                    <a:pt x="4659758" y="1519452"/>
                  </a:cubicBezTo>
                  <a:cubicBezTo>
                    <a:pt x="4702650" y="1462383"/>
                    <a:pt x="4741184" y="1402845"/>
                    <a:pt x="4773178" y="1340423"/>
                  </a:cubicBezTo>
                  <a:cubicBezTo>
                    <a:pt x="4837865" y="1215829"/>
                    <a:pt x="4877446" y="1079787"/>
                    <a:pt x="4892092" y="938311"/>
                  </a:cubicBezTo>
                  <a:cubicBezTo>
                    <a:pt x="4895666" y="902982"/>
                    <a:pt x="4897845" y="867325"/>
                    <a:pt x="4898804" y="831503"/>
                  </a:cubicBezTo>
                  <a:cubicBezTo>
                    <a:pt x="4899066" y="813633"/>
                    <a:pt x="4899414" y="795764"/>
                    <a:pt x="4899153" y="776988"/>
                  </a:cubicBezTo>
                  <a:cubicBezTo>
                    <a:pt x="4898979" y="758460"/>
                    <a:pt x="4899066" y="740012"/>
                    <a:pt x="4898456" y="721484"/>
                  </a:cubicBezTo>
                  <a:cubicBezTo>
                    <a:pt x="4896974" y="647452"/>
                    <a:pt x="4893226" y="573502"/>
                    <a:pt x="4886774" y="499635"/>
                  </a:cubicBezTo>
                  <a:cubicBezTo>
                    <a:pt x="4873610" y="351981"/>
                    <a:pt x="4851030" y="204740"/>
                    <a:pt x="4815896" y="59970"/>
                  </a:cubicBezTo>
                  <a:lnTo>
                    <a:pt x="4798654" y="0"/>
                  </a:lnTo>
                  <a:lnTo>
                    <a:pt x="4909441" y="0"/>
                  </a:lnTo>
                  <a:lnTo>
                    <a:pt x="4921297" y="34112"/>
                  </a:lnTo>
                  <a:cubicBezTo>
                    <a:pt x="4966630" y="181436"/>
                    <a:pt x="5002460" y="331724"/>
                    <a:pt x="5027482" y="483740"/>
                  </a:cubicBezTo>
                  <a:cubicBezTo>
                    <a:pt x="5040123" y="559749"/>
                    <a:pt x="5050323" y="636170"/>
                    <a:pt x="5058082" y="712837"/>
                  </a:cubicBezTo>
                  <a:cubicBezTo>
                    <a:pt x="5060261" y="732025"/>
                    <a:pt x="5061743" y="751213"/>
                    <a:pt x="5063486" y="770400"/>
                  </a:cubicBezTo>
                  <a:cubicBezTo>
                    <a:pt x="5065318" y="789340"/>
                    <a:pt x="5066625" y="809186"/>
                    <a:pt x="5067846" y="829033"/>
                  </a:cubicBezTo>
                  <a:cubicBezTo>
                    <a:pt x="5069851" y="868643"/>
                    <a:pt x="5070461" y="908500"/>
                    <a:pt x="5069414" y="948521"/>
                  </a:cubicBezTo>
                  <a:cubicBezTo>
                    <a:pt x="5067060" y="1028483"/>
                    <a:pt x="5057820" y="1109021"/>
                    <a:pt x="5040732" y="1188571"/>
                  </a:cubicBezTo>
                  <a:cubicBezTo>
                    <a:pt x="5023123" y="1268038"/>
                    <a:pt x="4997578" y="1346435"/>
                    <a:pt x="4964102" y="1421620"/>
                  </a:cubicBezTo>
                  <a:cubicBezTo>
                    <a:pt x="4897409" y="1572485"/>
                    <a:pt x="4799942" y="1709020"/>
                    <a:pt x="4689486" y="1828757"/>
                  </a:cubicBezTo>
                  <a:cubicBezTo>
                    <a:pt x="4579116" y="1949234"/>
                    <a:pt x="4456716" y="2054888"/>
                    <a:pt x="4333792" y="2155355"/>
                  </a:cubicBezTo>
                  <a:cubicBezTo>
                    <a:pt x="4210520" y="2255657"/>
                    <a:pt x="4085853" y="2350524"/>
                    <a:pt x="3965196" y="2446790"/>
                  </a:cubicBezTo>
                  <a:lnTo>
                    <a:pt x="3873745" y="2519916"/>
                  </a:lnTo>
                  <a:cubicBezTo>
                    <a:pt x="3842621" y="2544539"/>
                    <a:pt x="3811324" y="2569162"/>
                    <a:pt x="3779416" y="2593454"/>
                  </a:cubicBezTo>
                  <a:cubicBezTo>
                    <a:pt x="3715862" y="2642123"/>
                    <a:pt x="3650652" y="2689804"/>
                    <a:pt x="3582739" y="2735343"/>
                  </a:cubicBezTo>
                  <a:cubicBezTo>
                    <a:pt x="3514913" y="2780800"/>
                    <a:pt x="3445170" y="2824939"/>
                    <a:pt x="3371851" y="2865126"/>
                  </a:cubicBezTo>
                  <a:cubicBezTo>
                    <a:pt x="3298533" y="2905230"/>
                    <a:pt x="3222687" y="2942452"/>
                    <a:pt x="3143614" y="2974568"/>
                  </a:cubicBezTo>
                  <a:cubicBezTo>
                    <a:pt x="2985994" y="3039625"/>
                    <a:pt x="2815732" y="3083105"/>
                    <a:pt x="2643552" y="3101304"/>
                  </a:cubicBezTo>
                  <a:cubicBezTo>
                    <a:pt x="2600484" y="3105587"/>
                    <a:pt x="2557331" y="3109046"/>
                    <a:pt x="2514264" y="3110445"/>
                  </a:cubicBezTo>
                  <a:lnTo>
                    <a:pt x="2481920" y="3111598"/>
                  </a:lnTo>
                  <a:lnTo>
                    <a:pt x="2449664" y="3111763"/>
                  </a:lnTo>
                  <a:cubicBezTo>
                    <a:pt x="2427869" y="3112092"/>
                    <a:pt x="2407207" y="3111434"/>
                    <a:pt x="2386284" y="3111022"/>
                  </a:cubicBezTo>
                  <a:cubicBezTo>
                    <a:pt x="2344525" y="3110528"/>
                    <a:pt x="2302505" y="3108140"/>
                    <a:pt x="2260658" y="3106080"/>
                  </a:cubicBezTo>
                  <a:cubicBezTo>
                    <a:pt x="2218725" y="3102787"/>
                    <a:pt x="2176791" y="3099740"/>
                    <a:pt x="2134945" y="3094716"/>
                  </a:cubicBezTo>
                  <a:cubicBezTo>
                    <a:pt x="2051165" y="3085246"/>
                    <a:pt x="1967473" y="3072317"/>
                    <a:pt x="1884564" y="3054200"/>
                  </a:cubicBezTo>
                  <a:cubicBezTo>
                    <a:pt x="1801657" y="3036084"/>
                    <a:pt x="1719708" y="3012778"/>
                    <a:pt x="1639764" y="2984286"/>
                  </a:cubicBezTo>
                  <a:cubicBezTo>
                    <a:pt x="1559820" y="2955710"/>
                    <a:pt x="1481969" y="2921618"/>
                    <a:pt x="1407081" y="2882913"/>
                  </a:cubicBezTo>
                  <a:cubicBezTo>
                    <a:pt x="1332455" y="2843633"/>
                    <a:pt x="1260794" y="2799741"/>
                    <a:pt x="1193491" y="2750989"/>
                  </a:cubicBezTo>
                  <a:cubicBezTo>
                    <a:pt x="1058362" y="2653982"/>
                    <a:pt x="939973" y="2540257"/>
                    <a:pt x="836141" y="2418627"/>
                  </a:cubicBezTo>
                  <a:cubicBezTo>
                    <a:pt x="784444" y="2357523"/>
                    <a:pt x="736321" y="2294444"/>
                    <a:pt x="690812" y="2230210"/>
                  </a:cubicBezTo>
                  <a:cubicBezTo>
                    <a:pt x="645217" y="2165978"/>
                    <a:pt x="602674" y="2100345"/>
                    <a:pt x="562397" y="2033725"/>
                  </a:cubicBezTo>
                  <a:cubicBezTo>
                    <a:pt x="541823" y="2000044"/>
                    <a:pt x="522992" y="1968504"/>
                    <a:pt x="502504" y="1936223"/>
                  </a:cubicBezTo>
                  <a:cubicBezTo>
                    <a:pt x="482192" y="1904189"/>
                    <a:pt x="461530" y="1872155"/>
                    <a:pt x="440258" y="1840368"/>
                  </a:cubicBezTo>
                  <a:lnTo>
                    <a:pt x="310360" y="1649481"/>
                  </a:lnTo>
                  <a:cubicBezTo>
                    <a:pt x="288826" y="1617365"/>
                    <a:pt x="267555" y="1585084"/>
                    <a:pt x="246806" y="1552391"/>
                  </a:cubicBezTo>
                  <a:cubicBezTo>
                    <a:pt x="226057" y="1519698"/>
                    <a:pt x="205483" y="1486923"/>
                    <a:pt x="186303" y="1453160"/>
                  </a:cubicBezTo>
                  <a:cubicBezTo>
                    <a:pt x="147857" y="1385962"/>
                    <a:pt x="112550" y="1316790"/>
                    <a:pt x="84390" y="1244980"/>
                  </a:cubicBezTo>
                  <a:cubicBezTo>
                    <a:pt x="55708" y="1173418"/>
                    <a:pt x="34436" y="1099222"/>
                    <a:pt x="20139" y="1024037"/>
                  </a:cubicBezTo>
                  <a:cubicBezTo>
                    <a:pt x="6452" y="948852"/>
                    <a:pt x="0" y="872513"/>
                    <a:pt x="0" y="796339"/>
                  </a:cubicBezTo>
                  <a:cubicBezTo>
                    <a:pt x="850" y="568560"/>
                    <a:pt x="36028" y="341245"/>
                    <a:pt x="102773" y="121376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1BCBF53-F859-485D-8008-16DE1F4FB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3885" y="1"/>
              <a:ext cx="4960549" cy="2918955"/>
            </a:xfrm>
            <a:custGeom>
              <a:avLst/>
              <a:gdLst>
                <a:gd name="connsiteX0" fmla="*/ 154335 w 4960549"/>
                <a:gd name="connsiteY0" fmla="*/ 0 h 2918955"/>
                <a:gd name="connsiteX1" fmla="*/ 347871 w 4960549"/>
                <a:gd name="connsiteY1" fmla="*/ 0 h 2918955"/>
                <a:gd name="connsiteX2" fmla="*/ 268143 w 4960549"/>
                <a:gd name="connsiteY2" fmla="*/ 165468 h 2918955"/>
                <a:gd name="connsiteX3" fmla="*/ 199554 w 4960549"/>
                <a:gd name="connsiteY3" fmla="*/ 358938 h 2918955"/>
                <a:gd name="connsiteX4" fmla="*/ 142104 w 4960549"/>
                <a:gd name="connsiteY4" fmla="*/ 762944 h 2918955"/>
                <a:gd name="connsiteX5" fmla="*/ 166339 w 4960549"/>
                <a:gd name="connsiteY5" fmla="*/ 960748 h 2918955"/>
                <a:gd name="connsiteX6" fmla="*/ 237914 w 4960549"/>
                <a:gd name="connsiteY6" fmla="*/ 1145787 h 2918955"/>
                <a:gd name="connsiteX7" fmla="*/ 287868 w 4960549"/>
                <a:gd name="connsiteY7" fmla="*/ 1232913 h 2918955"/>
                <a:gd name="connsiteX8" fmla="*/ 345232 w 4960549"/>
                <a:gd name="connsiteY8" fmla="*/ 1317239 h 2918955"/>
                <a:gd name="connsiteX9" fmla="*/ 477745 w 4960549"/>
                <a:gd name="connsiteY9" fmla="*/ 1480209 h 2918955"/>
                <a:gd name="connsiteX10" fmla="*/ 621156 w 4960549"/>
                <a:gd name="connsiteY10" fmla="*/ 1644414 h 2918955"/>
                <a:gd name="connsiteX11" fmla="*/ 692469 w 4960549"/>
                <a:gd name="connsiteY11" fmla="*/ 1730140 h 2918955"/>
                <a:gd name="connsiteX12" fmla="*/ 726731 w 4960549"/>
                <a:gd name="connsiteY12" fmla="*/ 1772220 h 2918955"/>
                <a:gd name="connsiteX13" fmla="*/ 760295 w 4960549"/>
                <a:gd name="connsiteY13" fmla="*/ 1812489 h 2918955"/>
                <a:gd name="connsiteX14" fmla="*/ 1048685 w 4960549"/>
                <a:gd name="connsiteY14" fmla="*/ 2110101 h 2918955"/>
                <a:gd name="connsiteX15" fmla="*/ 1202035 w 4960549"/>
                <a:gd name="connsiteY15" fmla="*/ 2244002 h 2918955"/>
                <a:gd name="connsiteX16" fmla="*/ 1362620 w 4960549"/>
                <a:gd name="connsiteY16" fmla="*/ 2367443 h 2918955"/>
                <a:gd name="connsiteX17" fmla="*/ 1721364 w 4960549"/>
                <a:gd name="connsiteY17" fmla="*/ 2562694 h 2918955"/>
                <a:gd name="connsiteX18" fmla="*/ 1922052 w 4960549"/>
                <a:gd name="connsiteY18" fmla="*/ 2617868 h 2918955"/>
                <a:gd name="connsiteX19" fmla="*/ 1973488 w 4960549"/>
                <a:gd name="connsiteY19" fmla="*/ 2627586 h 2918955"/>
                <a:gd name="connsiteX20" fmla="*/ 2025360 w 4960549"/>
                <a:gd name="connsiteY20" fmla="*/ 2635738 h 2918955"/>
                <a:gd name="connsiteX21" fmla="*/ 2130063 w 4960549"/>
                <a:gd name="connsiteY21" fmla="*/ 2647432 h 2918955"/>
                <a:gd name="connsiteX22" fmla="*/ 2182719 w 4960549"/>
                <a:gd name="connsiteY22" fmla="*/ 2651220 h 2918955"/>
                <a:gd name="connsiteX23" fmla="*/ 2235551 w 4960549"/>
                <a:gd name="connsiteY23" fmla="*/ 2653855 h 2918955"/>
                <a:gd name="connsiteX24" fmla="*/ 2288556 w 4960549"/>
                <a:gd name="connsiteY24" fmla="*/ 2655008 h 2918955"/>
                <a:gd name="connsiteX25" fmla="*/ 2341648 w 4960549"/>
                <a:gd name="connsiteY25" fmla="*/ 2654761 h 2918955"/>
                <a:gd name="connsiteX26" fmla="*/ 2368238 w 4960549"/>
                <a:gd name="connsiteY26" fmla="*/ 2654514 h 2918955"/>
                <a:gd name="connsiteX27" fmla="*/ 2393869 w 4960549"/>
                <a:gd name="connsiteY27" fmla="*/ 2653443 h 2918955"/>
                <a:gd name="connsiteX28" fmla="*/ 2419413 w 4960549"/>
                <a:gd name="connsiteY28" fmla="*/ 2652208 h 2918955"/>
                <a:gd name="connsiteX29" fmla="*/ 2444869 w 4960549"/>
                <a:gd name="connsiteY29" fmla="*/ 2650232 h 2918955"/>
                <a:gd name="connsiteX30" fmla="*/ 2545823 w 4960549"/>
                <a:gd name="connsiteY30" fmla="*/ 2638456 h 2918955"/>
                <a:gd name="connsiteX31" fmla="*/ 2930373 w 4960549"/>
                <a:gd name="connsiteY31" fmla="*/ 2519213 h 2918955"/>
                <a:gd name="connsiteX32" fmla="*/ 3285631 w 4960549"/>
                <a:gd name="connsiteY32" fmla="*/ 2310210 h 2918955"/>
                <a:gd name="connsiteX33" fmla="*/ 3371764 w 4960549"/>
                <a:gd name="connsiteY33" fmla="*/ 2248778 h 2918955"/>
                <a:gd name="connsiteX34" fmla="*/ 3457898 w 4960549"/>
                <a:gd name="connsiteY34" fmla="*/ 2185286 h 2918955"/>
                <a:gd name="connsiteX35" fmla="*/ 3632344 w 4960549"/>
                <a:gd name="connsiteY35" fmla="*/ 2053527 h 2918955"/>
                <a:gd name="connsiteX36" fmla="*/ 3990915 w 4960549"/>
                <a:gd name="connsiteY36" fmla="*/ 1798490 h 2918955"/>
                <a:gd name="connsiteX37" fmla="*/ 4324988 w 4960549"/>
                <a:gd name="connsiteY37" fmla="*/ 1544854 h 2918955"/>
                <a:gd name="connsiteX38" fmla="*/ 4592107 w 4960549"/>
                <a:gd name="connsiteY38" fmla="*/ 1254159 h 2918955"/>
                <a:gd name="connsiteX39" fmla="*/ 4683123 w 4960549"/>
                <a:gd name="connsiteY39" fmla="*/ 1085179 h 2918955"/>
                <a:gd name="connsiteX40" fmla="*/ 4738568 w 4960549"/>
                <a:gd name="connsiteY40" fmla="*/ 900551 h 2918955"/>
                <a:gd name="connsiteX41" fmla="*/ 4753913 w 4960549"/>
                <a:gd name="connsiteY41" fmla="*/ 803708 h 2918955"/>
                <a:gd name="connsiteX42" fmla="*/ 4756441 w 4960549"/>
                <a:gd name="connsiteY42" fmla="*/ 779167 h 2918955"/>
                <a:gd name="connsiteX43" fmla="*/ 4758358 w 4960549"/>
                <a:gd name="connsiteY43" fmla="*/ 754133 h 2918955"/>
                <a:gd name="connsiteX44" fmla="*/ 4761147 w 4960549"/>
                <a:gd name="connsiteY44" fmla="*/ 702417 h 2918955"/>
                <a:gd name="connsiteX45" fmla="*/ 4756353 w 4960549"/>
                <a:gd name="connsiteY45" fmla="*/ 495638 h 2918955"/>
                <a:gd name="connsiteX46" fmla="*/ 4725578 w 4960549"/>
                <a:gd name="connsiteY46" fmla="*/ 291411 h 2918955"/>
                <a:gd name="connsiteX47" fmla="*/ 4673358 w 4960549"/>
                <a:gd name="connsiteY47" fmla="*/ 92042 h 2918955"/>
                <a:gd name="connsiteX48" fmla="*/ 4644342 w 4960549"/>
                <a:gd name="connsiteY48" fmla="*/ 0 h 2918955"/>
                <a:gd name="connsiteX49" fmla="*/ 4862756 w 4960549"/>
                <a:gd name="connsiteY49" fmla="*/ 0 h 2918955"/>
                <a:gd name="connsiteX50" fmla="*/ 4876138 w 4960549"/>
                <a:gd name="connsiteY50" fmla="*/ 45680 h 2918955"/>
                <a:gd name="connsiteX51" fmla="*/ 4911707 w 4960549"/>
                <a:gd name="connsiteY51" fmla="*/ 263329 h 2918955"/>
                <a:gd name="connsiteX52" fmla="*/ 4934809 w 4960549"/>
                <a:gd name="connsiteY52" fmla="*/ 481145 h 2918955"/>
                <a:gd name="connsiteX53" fmla="*/ 4953205 w 4960549"/>
                <a:gd name="connsiteY53" fmla="*/ 698959 h 2918955"/>
                <a:gd name="connsiteX54" fmla="*/ 4956953 w 4960549"/>
                <a:gd name="connsiteY54" fmla="*/ 753557 h 2918955"/>
                <a:gd name="connsiteX55" fmla="*/ 4958611 w 4960549"/>
                <a:gd name="connsiteY55" fmla="*/ 781638 h 2918955"/>
                <a:gd name="connsiteX56" fmla="*/ 4959831 w 4960549"/>
                <a:gd name="connsiteY56" fmla="*/ 810213 h 2918955"/>
                <a:gd name="connsiteX57" fmla="*/ 4958174 w 4960549"/>
                <a:gd name="connsiteY57" fmla="*/ 925338 h 2918955"/>
                <a:gd name="connsiteX58" fmla="*/ 4834030 w 4960549"/>
                <a:gd name="connsiteY58" fmla="*/ 1377519 h 2918955"/>
                <a:gd name="connsiteX59" fmla="*/ 4558106 w 4960549"/>
                <a:gd name="connsiteY59" fmla="*/ 1761515 h 2918955"/>
                <a:gd name="connsiteX60" fmla="*/ 4389937 w 4960549"/>
                <a:gd name="connsiteY60" fmla="*/ 1921603 h 2918955"/>
                <a:gd name="connsiteX61" fmla="*/ 4214618 w 4960549"/>
                <a:gd name="connsiteY61" fmla="*/ 2067115 h 2918955"/>
                <a:gd name="connsiteX62" fmla="*/ 3858489 w 4960549"/>
                <a:gd name="connsiteY62" fmla="*/ 2329316 h 2918955"/>
                <a:gd name="connsiteX63" fmla="*/ 3768868 w 4960549"/>
                <a:gd name="connsiteY63" fmla="*/ 2393301 h 2918955"/>
                <a:gd name="connsiteX64" fmla="*/ 3676806 w 4960549"/>
                <a:gd name="connsiteY64" fmla="*/ 2457698 h 2918955"/>
                <a:gd name="connsiteX65" fmla="*/ 3582477 w 4960549"/>
                <a:gd name="connsiteY65" fmla="*/ 2521272 h 2918955"/>
                <a:gd name="connsiteX66" fmla="*/ 3485185 w 4960549"/>
                <a:gd name="connsiteY66" fmla="*/ 2583035 h 2918955"/>
                <a:gd name="connsiteX67" fmla="*/ 3280923 w 4960549"/>
                <a:gd name="connsiteY67" fmla="*/ 2698983 h 2918955"/>
                <a:gd name="connsiteX68" fmla="*/ 3061230 w 4960549"/>
                <a:gd name="connsiteY68" fmla="*/ 2797555 h 2918955"/>
                <a:gd name="connsiteX69" fmla="*/ 2583137 w 4960549"/>
                <a:gd name="connsiteY69" fmla="*/ 2910950 h 2918955"/>
                <a:gd name="connsiteX70" fmla="*/ 2460038 w 4960549"/>
                <a:gd name="connsiteY70" fmla="*/ 2918280 h 2918955"/>
                <a:gd name="connsiteX71" fmla="*/ 2429263 w 4960549"/>
                <a:gd name="connsiteY71" fmla="*/ 2918938 h 2918955"/>
                <a:gd name="connsiteX72" fmla="*/ 2398576 w 4960549"/>
                <a:gd name="connsiteY72" fmla="*/ 2918774 h 2918955"/>
                <a:gd name="connsiteX73" fmla="*/ 2367977 w 4960549"/>
                <a:gd name="connsiteY73" fmla="*/ 2918444 h 2918955"/>
                <a:gd name="connsiteX74" fmla="*/ 2338249 w 4960549"/>
                <a:gd name="connsiteY74" fmla="*/ 2917374 h 2918955"/>
                <a:gd name="connsiteX75" fmla="*/ 2100770 w 4960549"/>
                <a:gd name="connsiteY75" fmla="*/ 2899503 h 2918955"/>
                <a:gd name="connsiteX76" fmla="*/ 1864776 w 4960549"/>
                <a:gd name="connsiteY76" fmla="*/ 2860141 h 2918955"/>
                <a:gd name="connsiteX77" fmla="*/ 1632964 w 4960549"/>
                <a:gd name="connsiteY77" fmla="*/ 2798461 h 2918955"/>
                <a:gd name="connsiteX78" fmla="*/ 1189219 w 4960549"/>
                <a:gd name="connsiteY78" fmla="*/ 2613010 h 2918955"/>
                <a:gd name="connsiteX79" fmla="*/ 815305 w 4960549"/>
                <a:gd name="connsiteY79" fmla="*/ 2324292 h 2918955"/>
                <a:gd name="connsiteX80" fmla="*/ 663699 w 4960549"/>
                <a:gd name="connsiteY80" fmla="*/ 2150535 h 2918955"/>
                <a:gd name="connsiteX81" fmla="*/ 531274 w 4960549"/>
                <a:gd name="connsiteY81" fmla="*/ 1966565 h 2918955"/>
                <a:gd name="connsiteX82" fmla="*/ 500325 w 4960549"/>
                <a:gd name="connsiteY82" fmla="*/ 1919709 h 2918955"/>
                <a:gd name="connsiteX83" fmla="*/ 470771 w 4960549"/>
                <a:gd name="connsiteY83" fmla="*/ 1874252 h 2918955"/>
                <a:gd name="connsiteX84" fmla="*/ 412448 w 4960549"/>
                <a:gd name="connsiteY84" fmla="*/ 1786137 h 2918955"/>
                <a:gd name="connsiteX85" fmla="*/ 291616 w 4960549"/>
                <a:gd name="connsiteY85" fmla="*/ 1606122 h 2918955"/>
                <a:gd name="connsiteX86" fmla="*/ 173662 w 4960549"/>
                <a:gd name="connsiteY86" fmla="*/ 1415812 h 2918955"/>
                <a:gd name="connsiteX87" fmla="*/ 120483 w 4960549"/>
                <a:gd name="connsiteY87" fmla="*/ 1314934 h 2918955"/>
                <a:gd name="connsiteX88" fmla="*/ 75324 w 4960549"/>
                <a:gd name="connsiteY88" fmla="*/ 1209361 h 2918955"/>
                <a:gd name="connsiteX89" fmla="*/ 40713 w 4960549"/>
                <a:gd name="connsiteY89" fmla="*/ 1099837 h 2918955"/>
                <a:gd name="connsiteX90" fmla="*/ 27811 w 4960549"/>
                <a:gd name="connsiteY90" fmla="*/ 1044004 h 2918955"/>
                <a:gd name="connsiteX91" fmla="*/ 22144 w 4960549"/>
                <a:gd name="connsiteY91" fmla="*/ 1016004 h 2918955"/>
                <a:gd name="connsiteX92" fmla="*/ 17436 w 4960549"/>
                <a:gd name="connsiteY92" fmla="*/ 987923 h 2918955"/>
                <a:gd name="connsiteX93" fmla="*/ 0 w 4960549"/>
                <a:gd name="connsiteY93" fmla="*/ 762944 h 2918955"/>
                <a:gd name="connsiteX94" fmla="*/ 48385 w 4960549"/>
                <a:gd name="connsiteY94" fmla="*/ 324597 h 2918955"/>
                <a:gd name="connsiteX95" fmla="*/ 108474 w 4960549"/>
                <a:gd name="connsiteY95" fmla="*/ 110839 h 29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4960549" h="2918955">
                  <a:moveTo>
                    <a:pt x="154335" y="0"/>
                  </a:moveTo>
                  <a:lnTo>
                    <a:pt x="347871" y="0"/>
                  </a:lnTo>
                  <a:lnTo>
                    <a:pt x="268143" y="165468"/>
                  </a:lnTo>
                  <a:cubicBezTo>
                    <a:pt x="241575" y="228661"/>
                    <a:pt x="218473" y="293182"/>
                    <a:pt x="199554" y="358938"/>
                  </a:cubicBezTo>
                  <a:cubicBezTo>
                    <a:pt x="161632" y="490121"/>
                    <a:pt x="142016" y="626491"/>
                    <a:pt x="142104" y="762944"/>
                  </a:cubicBezTo>
                  <a:cubicBezTo>
                    <a:pt x="142888" y="829977"/>
                    <a:pt x="149862" y="896516"/>
                    <a:pt x="166339" y="960748"/>
                  </a:cubicBezTo>
                  <a:cubicBezTo>
                    <a:pt x="182555" y="1025063"/>
                    <a:pt x="207750" y="1086579"/>
                    <a:pt x="237914" y="1145787"/>
                  </a:cubicBezTo>
                  <a:cubicBezTo>
                    <a:pt x="253170" y="1175351"/>
                    <a:pt x="270084" y="1204338"/>
                    <a:pt x="287868" y="1232913"/>
                  </a:cubicBezTo>
                  <a:cubicBezTo>
                    <a:pt x="305914" y="1261406"/>
                    <a:pt x="325181" y="1289488"/>
                    <a:pt x="345232" y="1317239"/>
                  </a:cubicBezTo>
                  <a:cubicBezTo>
                    <a:pt x="385858" y="1372578"/>
                    <a:pt x="431017" y="1426270"/>
                    <a:pt x="477745" y="1480209"/>
                  </a:cubicBezTo>
                  <a:cubicBezTo>
                    <a:pt x="524474" y="1534231"/>
                    <a:pt x="573294" y="1588252"/>
                    <a:pt x="621156" y="1644414"/>
                  </a:cubicBezTo>
                  <a:cubicBezTo>
                    <a:pt x="645130" y="1672413"/>
                    <a:pt x="668843" y="1701070"/>
                    <a:pt x="692469" y="1730140"/>
                  </a:cubicBezTo>
                  <a:lnTo>
                    <a:pt x="726731" y="1772220"/>
                  </a:lnTo>
                  <a:cubicBezTo>
                    <a:pt x="737977" y="1785644"/>
                    <a:pt x="748700" y="1799396"/>
                    <a:pt x="760295" y="1812489"/>
                  </a:cubicBezTo>
                  <a:cubicBezTo>
                    <a:pt x="850788" y="1919050"/>
                    <a:pt x="948952" y="2017128"/>
                    <a:pt x="1048685" y="2110101"/>
                  </a:cubicBezTo>
                  <a:cubicBezTo>
                    <a:pt x="1098814" y="2156382"/>
                    <a:pt x="1149814" y="2201097"/>
                    <a:pt x="1202035" y="2244002"/>
                  </a:cubicBezTo>
                  <a:cubicBezTo>
                    <a:pt x="1254256" y="2286906"/>
                    <a:pt x="1307435" y="2328410"/>
                    <a:pt x="1362620" y="2367443"/>
                  </a:cubicBezTo>
                  <a:cubicBezTo>
                    <a:pt x="1472554" y="2445675"/>
                    <a:pt x="1591118" y="2515590"/>
                    <a:pt x="1721364" y="2562694"/>
                  </a:cubicBezTo>
                  <a:cubicBezTo>
                    <a:pt x="1786314" y="2586246"/>
                    <a:pt x="1853617" y="2604280"/>
                    <a:pt x="1922052" y="2617868"/>
                  </a:cubicBezTo>
                  <a:cubicBezTo>
                    <a:pt x="1939227" y="2621080"/>
                    <a:pt x="1956227" y="2624786"/>
                    <a:pt x="1973488" y="2627586"/>
                  </a:cubicBezTo>
                  <a:lnTo>
                    <a:pt x="2025360" y="2635738"/>
                  </a:lnTo>
                  <a:cubicBezTo>
                    <a:pt x="2060145" y="2640103"/>
                    <a:pt x="2094930" y="2644714"/>
                    <a:pt x="2130063" y="2647432"/>
                  </a:cubicBezTo>
                  <a:cubicBezTo>
                    <a:pt x="2147587" y="2648996"/>
                    <a:pt x="2165109" y="2650479"/>
                    <a:pt x="2182719" y="2651220"/>
                  </a:cubicBezTo>
                  <a:cubicBezTo>
                    <a:pt x="2200330" y="2652043"/>
                    <a:pt x="2217853" y="2653361"/>
                    <a:pt x="2235551" y="2653855"/>
                  </a:cubicBezTo>
                  <a:lnTo>
                    <a:pt x="2288556" y="2655008"/>
                  </a:lnTo>
                  <a:cubicBezTo>
                    <a:pt x="2306166" y="2655419"/>
                    <a:pt x="2323951" y="2654843"/>
                    <a:pt x="2341648" y="2654761"/>
                  </a:cubicBezTo>
                  <a:lnTo>
                    <a:pt x="2368238" y="2654514"/>
                  </a:lnTo>
                  <a:cubicBezTo>
                    <a:pt x="2376869" y="2654267"/>
                    <a:pt x="2385325" y="2653773"/>
                    <a:pt x="2393869" y="2653443"/>
                  </a:cubicBezTo>
                  <a:cubicBezTo>
                    <a:pt x="2402412" y="2653031"/>
                    <a:pt x="2410956" y="2652785"/>
                    <a:pt x="2419413" y="2652208"/>
                  </a:cubicBezTo>
                  <a:lnTo>
                    <a:pt x="2444869" y="2650232"/>
                  </a:lnTo>
                  <a:cubicBezTo>
                    <a:pt x="2478782" y="2647679"/>
                    <a:pt x="2512433" y="2643397"/>
                    <a:pt x="2545823" y="2638456"/>
                  </a:cubicBezTo>
                  <a:cubicBezTo>
                    <a:pt x="2679470" y="2617539"/>
                    <a:pt x="2807973" y="2576612"/>
                    <a:pt x="2930373" y="2519213"/>
                  </a:cubicBezTo>
                  <a:cubicBezTo>
                    <a:pt x="3053210" y="2462475"/>
                    <a:pt x="3170117" y="2389842"/>
                    <a:pt x="3285631" y="2310210"/>
                  </a:cubicBezTo>
                  <a:cubicBezTo>
                    <a:pt x="3314487" y="2290364"/>
                    <a:pt x="3343169" y="2269612"/>
                    <a:pt x="3371764" y="2248778"/>
                  </a:cubicBezTo>
                  <a:cubicBezTo>
                    <a:pt x="3400534" y="2227943"/>
                    <a:pt x="3429216" y="2206779"/>
                    <a:pt x="3457898" y="2185286"/>
                  </a:cubicBezTo>
                  <a:lnTo>
                    <a:pt x="3632344" y="2053527"/>
                  </a:lnTo>
                  <a:cubicBezTo>
                    <a:pt x="3752043" y="1963848"/>
                    <a:pt x="3872873" y="1880345"/>
                    <a:pt x="3990915" y="1798490"/>
                  </a:cubicBezTo>
                  <a:cubicBezTo>
                    <a:pt x="4108869" y="1716634"/>
                    <a:pt x="4222377" y="1633955"/>
                    <a:pt x="4324988" y="1544854"/>
                  </a:cubicBezTo>
                  <a:cubicBezTo>
                    <a:pt x="4427599" y="1455916"/>
                    <a:pt x="4520271" y="1361132"/>
                    <a:pt x="4592107" y="1254159"/>
                  </a:cubicBezTo>
                  <a:cubicBezTo>
                    <a:pt x="4628025" y="1200715"/>
                    <a:pt x="4658712" y="1144388"/>
                    <a:pt x="4683123" y="1085179"/>
                  </a:cubicBezTo>
                  <a:cubicBezTo>
                    <a:pt x="4707707" y="1026051"/>
                    <a:pt x="4725405" y="964125"/>
                    <a:pt x="4738568" y="900551"/>
                  </a:cubicBezTo>
                  <a:cubicBezTo>
                    <a:pt x="4745107" y="868764"/>
                    <a:pt x="4750338" y="836400"/>
                    <a:pt x="4753913" y="803708"/>
                  </a:cubicBezTo>
                  <a:cubicBezTo>
                    <a:pt x="4754959" y="795555"/>
                    <a:pt x="4755656" y="787320"/>
                    <a:pt x="4756441" y="779167"/>
                  </a:cubicBezTo>
                  <a:cubicBezTo>
                    <a:pt x="4757137" y="770932"/>
                    <a:pt x="4758010" y="762862"/>
                    <a:pt x="4758358" y="754133"/>
                  </a:cubicBezTo>
                  <a:lnTo>
                    <a:pt x="4761147" y="702417"/>
                  </a:lnTo>
                  <a:cubicBezTo>
                    <a:pt x="4763677" y="633409"/>
                    <a:pt x="4762107" y="564317"/>
                    <a:pt x="4756353" y="495638"/>
                  </a:cubicBezTo>
                  <a:cubicBezTo>
                    <a:pt x="4750774" y="426876"/>
                    <a:pt x="4740051" y="358691"/>
                    <a:pt x="4725578" y="291411"/>
                  </a:cubicBezTo>
                  <a:cubicBezTo>
                    <a:pt x="4710932" y="224131"/>
                    <a:pt x="4692625" y="157758"/>
                    <a:pt x="4673358" y="92042"/>
                  </a:cubicBezTo>
                  <a:lnTo>
                    <a:pt x="4644342" y="0"/>
                  </a:lnTo>
                  <a:lnTo>
                    <a:pt x="4862756" y="0"/>
                  </a:lnTo>
                  <a:lnTo>
                    <a:pt x="4876138" y="45680"/>
                  </a:lnTo>
                  <a:cubicBezTo>
                    <a:pt x="4892005" y="117818"/>
                    <a:pt x="4903077" y="190532"/>
                    <a:pt x="4911707" y="263329"/>
                  </a:cubicBezTo>
                  <a:cubicBezTo>
                    <a:pt x="4920513" y="336044"/>
                    <a:pt x="4927575" y="408677"/>
                    <a:pt x="4934809" y="481145"/>
                  </a:cubicBezTo>
                  <a:cubicBezTo>
                    <a:pt x="4941697" y="553694"/>
                    <a:pt x="4947799" y="626244"/>
                    <a:pt x="4953205" y="698959"/>
                  </a:cubicBezTo>
                  <a:lnTo>
                    <a:pt x="4956953" y="753557"/>
                  </a:lnTo>
                  <a:cubicBezTo>
                    <a:pt x="4957651" y="762533"/>
                    <a:pt x="4958087" y="772168"/>
                    <a:pt x="4958611" y="781638"/>
                  </a:cubicBezTo>
                  <a:cubicBezTo>
                    <a:pt x="4959133" y="791108"/>
                    <a:pt x="4959657" y="800661"/>
                    <a:pt x="4959831" y="810213"/>
                  </a:cubicBezTo>
                  <a:cubicBezTo>
                    <a:pt x="4961139" y="848341"/>
                    <a:pt x="4960703" y="886798"/>
                    <a:pt x="4958174" y="925338"/>
                  </a:cubicBezTo>
                  <a:cubicBezTo>
                    <a:pt x="4948759" y="1079578"/>
                    <a:pt x="4904907" y="1234972"/>
                    <a:pt x="4834030" y="1377519"/>
                  </a:cubicBezTo>
                  <a:cubicBezTo>
                    <a:pt x="4763327" y="1520478"/>
                    <a:pt x="4665861" y="1648779"/>
                    <a:pt x="4558106" y="1761515"/>
                  </a:cubicBezTo>
                  <a:cubicBezTo>
                    <a:pt x="4504229" y="1818090"/>
                    <a:pt x="4447650" y="1871123"/>
                    <a:pt x="4389937" y="1921603"/>
                  </a:cubicBezTo>
                  <a:cubicBezTo>
                    <a:pt x="4332223" y="1972083"/>
                    <a:pt x="4273726" y="2020669"/>
                    <a:pt x="4214618" y="2067115"/>
                  </a:cubicBezTo>
                  <a:cubicBezTo>
                    <a:pt x="4096664" y="2160417"/>
                    <a:pt x="3976094" y="2245484"/>
                    <a:pt x="3858489" y="2329316"/>
                  </a:cubicBezTo>
                  <a:lnTo>
                    <a:pt x="3768868" y="2393301"/>
                  </a:lnTo>
                  <a:cubicBezTo>
                    <a:pt x="3738529" y="2414794"/>
                    <a:pt x="3707929" y="2436452"/>
                    <a:pt x="3676806" y="2457698"/>
                  </a:cubicBezTo>
                  <a:cubicBezTo>
                    <a:pt x="3645770" y="2479027"/>
                    <a:pt x="3614385" y="2500273"/>
                    <a:pt x="3582477" y="2521272"/>
                  </a:cubicBezTo>
                  <a:cubicBezTo>
                    <a:pt x="3550483" y="2542107"/>
                    <a:pt x="3518226" y="2562776"/>
                    <a:pt x="3485185" y="2583035"/>
                  </a:cubicBezTo>
                  <a:cubicBezTo>
                    <a:pt x="3419451" y="2623633"/>
                    <a:pt x="3351625" y="2662996"/>
                    <a:pt x="3280923" y="2698983"/>
                  </a:cubicBezTo>
                  <a:cubicBezTo>
                    <a:pt x="3210307" y="2735134"/>
                    <a:pt x="3137251" y="2768732"/>
                    <a:pt x="3061230" y="2797555"/>
                  </a:cubicBezTo>
                  <a:cubicBezTo>
                    <a:pt x="2909886" y="2856024"/>
                    <a:pt x="2747295" y="2895468"/>
                    <a:pt x="2583137" y="2910950"/>
                  </a:cubicBezTo>
                  <a:cubicBezTo>
                    <a:pt x="2542075" y="2914657"/>
                    <a:pt x="2501013" y="2917456"/>
                    <a:pt x="2460038" y="2918280"/>
                  </a:cubicBezTo>
                  <a:lnTo>
                    <a:pt x="2429263" y="2918938"/>
                  </a:lnTo>
                  <a:cubicBezTo>
                    <a:pt x="2419064" y="2919021"/>
                    <a:pt x="2408777" y="2918774"/>
                    <a:pt x="2398576" y="2918774"/>
                  </a:cubicBezTo>
                  <a:lnTo>
                    <a:pt x="2367977" y="2918444"/>
                  </a:lnTo>
                  <a:lnTo>
                    <a:pt x="2338249" y="2917374"/>
                  </a:lnTo>
                  <a:cubicBezTo>
                    <a:pt x="2259089" y="2914985"/>
                    <a:pt x="2179756" y="2909057"/>
                    <a:pt x="2100770" y="2899503"/>
                  </a:cubicBezTo>
                  <a:cubicBezTo>
                    <a:pt x="2021699" y="2890445"/>
                    <a:pt x="1942801" y="2877434"/>
                    <a:pt x="1864776" y="2860141"/>
                  </a:cubicBezTo>
                  <a:cubicBezTo>
                    <a:pt x="1786836" y="2842683"/>
                    <a:pt x="1709508" y="2822013"/>
                    <a:pt x="1632964" y="2798461"/>
                  </a:cubicBezTo>
                  <a:cubicBezTo>
                    <a:pt x="1480138" y="2750946"/>
                    <a:pt x="1329055" y="2691818"/>
                    <a:pt x="1189219" y="2613010"/>
                  </a:cubicBezTo>
                  <a:cubicBezTo>
                    <a:pt x="1049296" y="2534366"/>
                    <a:pt x="924367" y="2434640"/>
                    <a:pt x="815305" y="2324292"/>
                  </a:cubicBezTo>
                  <a:cubicBezTo>
                    <a:pt x="760469" y="2269200"/>
                    <a:pt x="710603" y="2210567"/>
                    <a:pt x="663699" y="2150535"/>
                  </a:cubicBezTo>
                  <a:cubicBezTo>
                    <a:pt x="617059" y="2090255"/>
                    <a:pt x="572684" y="2029069"/>
                    <a:pt x="531274" y="1966565"/>
                  </a:cubicBezTo>
                  <a:cubicBezTo>
                    <a:pt x="520638" y="1951084"/>
                    <a:pt x="510612" y="1935355"/>
                    <a:pt x="500325" y="1919709"/>
                  </a:cubicBezTo>
                  <a:lnTo>
                    <a:pt x="470771" y="1874252"/>
                  </a:lnTo>
                  <a:cubicBezTo>
                    <a:pt x="451853" y="1844853"/>
                    <a:pt x="432238" y="1815701"/>
                    <a:pt x="412448" y="1786137"/>
                  </a:cubicBezTo>
                  <a:lnTo>
                    <a:pt x="291616" y="1606122"/>
                  </a:lnTo>
                  <a:cubicBezTo>
                    <a:pt x="251078" y="1544771"/>
                    <a:pt x="211062" y="1481609"/>
                    <a:pt x="173662" y="1415812"/>
                  </a:cubicBezTo>
                  <a:cubicBezTo>
                    <a:pt x="155005" y="1382872"/>
                    <a:pt x="136960" y="1349355"/>
                    <a:pt x="120483" y="1314934"/>
                  </a:cubicBezTo>
                  <a:cubicBezTo>
                    <a:pt x="104093" y="1280429"/>
                    <a:pt x="88837" y="1245266"/>
                    <a:pt x="75324" y="1209361"/>
                  </a:cubicBezTo>
                  <a:cubicBezTo>
                    <a:pt x="62072" y="1173375"/>
                    <a:pt x="50303" y="1136893"/>
                    <a:pt x="40713" y="1099837"/>
                  </a:cubicBezTo>
                  <a:cubicBezTo>
                    <a:pt x="36180" y="1081308"/>
                    <a:pt x="31560" y="1062697"/>
                    <a:pt x="27811" y="1044004"/>
                  </a:cubicBezTo>
                  <a:lnTo>
                    <a:pt x="22144" y="1016004"/>
                  </a:lnTo>
                  <a:lnTo>
                    <a:pt x="17436" y="987923"/>
                  </a:lnTo>
                  <a:cubicBezTo>
                    <a:pt x="5144" y="912986"/>
                    <a:pt x="0" y="837636"/>
                    <a:pt x="0" y="762944"/>
                  </a:cubicBezTo>
                  <a:cubicBezTo>
                    <a:pt x="349" y="615951"/>
                    <a:pt x="16652" y="468957"/>
                    <a:pt x="48385" y="324597"/>
                  </a:cubicBezTo>
                  <a:cubicBezTo>
                    <a:pt x="64209" y="252459"/>
                    <a:pt x="84238" y="181021"/>
                    <a:pt x="108474" y="11083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6F5721-88D0-4683-BB23-289611A4A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6973" y="0"/>
              <a:ext cx="4934374" cy="2888360"/>
            </a:xfrm>
            <a:custGeom>
              <a:avLst/>
              <a:gdLst>
                <a:gd name="connsiteX0" fmla="*/ 179816 w 4934374"/>
                <a:gd name="connsiteY0" fmla="*/ 0 h 2888360"/>
                <a:gd name="connsiteX1" fmla="*/ 666325 w 4934374"/>
                <a:gd name="connsiteY1" fmla="*/ 0 h 2888360"/>
                <a:gd name="connsiteX2" fmla="*/ 626038 w 4934374"/>
                <a:gd name="connsiteY2" fmla="*/ 65170 h 2888360"/>
                <a:gd name="connsiteX3" fmla="*/ 435986 w 4934374"/>
                <a:gd name="connsiteY3" fmla="*/ 779635 h 2888360"/>
                <a:gd name="connsiteX4" fmla="*/ 750530 w 4934374"/>
                <a:gd name="connsiteY4" fmla="*/ 1443043 h 2888360"/>
                <a:gd name="connsiteX5" fmla="*/ 909024 w 4934374"/>
                <a:gd name="connsiteY5" fmla="*/ 1653610 h 2888360"/>
                <a:gd name="connsiteX6" fmla="*/ 2396223 w 4934374"/>
                <a:gd name="connsiteY6" fmla="*/ 2476694 h 2888360"/>
                <a:gd name="connsiteX7" fmla="*/ 3525201 w 4934374"/>
                <a:gd name="connsiteY7" fmla="*/ 1970327 h 2888360"/>
                <a:gd name="connsiteX8" fmla="*/ 3662596 w 4934374"/>
                <a:gd name="connsiteY8" fmla="*/ 1869778 h 2888360"/>
                <a:gd name="connsiteX9" fmla="*/ 4287500 w 4934374"/>
                <a:gd name="connsiteY9" fmla="*/ 1344141 h 2888360"/>
                <a:gd name="connsiteX10" fmla="*/ 4498563 w 4934374"/>
                <a:gd name="connsiteY10" fmla="*/ 779635 h 2888360"/>
                <a:gd name="connsiteX11" fmla="*/ 4376239 w 4934374"/>
                <a:gd name="connsiteY11" fmla="*/ 16511 h 2888360"/>
                <a:gd name="connsiteX12" fmla="*/ 4369703 w 4934374"/>
                <a:gd name="connsiteY12" fmla="*/ 0 h 2888360"/>
                <a:gd name="connsiteX13" fmla="*/ 4823642 w 4934374"/>
                <a:gd name="connsiteY13" fmla="*/ 0 h 2888360"/>
                <a:gd name="connsiteX14" fmla="*/ 4850554 w 4934374"/>
                <a:gd name="connsiteY14" fmla="*/ 89409 h 2888360"/>
                <a:gd name="connsiteX15" fmla="*/ 4934374 w 4934374"/>
                <a:gd name="connsiteY15" fmla="*/ 779553 h 2888360"/>
                <a:gd name="connsiteX16" fmla="*/ 3793540 w 4934374"/>
                <a:gd name="connsiteY16" fmla="*/ 2294701 h 2888360"/>
                <a:gd name="connsiteX17" fmla="*/ 2396135 w 4934374"/>
                <a:gd name="connsiteY17" fmla="*/ 2888360 h 2888360"/>
                <a:gd name="connsiteX18" fmla="*/ 548273 w 4934374"/>
                <a:gd name="connsiteY18" fmla="*/ 1884684 h 2888360"/>
                <a:gd name="connsiteX19" fmla="*/ 0 w 4934374"/>
                <a:gd name="connsiteY19" fmla="*/ 779553 h 2888360"/>
                <a:gd name="connsiteX20" fmla="*/ 137335 w 4934374"/>
                <a:gd name="connsiteY20" fmla="*/ 89409 h 288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34374" h="2888360">
                  <a:moveTo>
                    <a:pt x="179816" y="0"/>
                  </a:moveTo>
                  <a:lnTo>
                    <a:pt x="666325" y="0"/>
                  </a:lnTo>
                  <a:lnTo>
                    <a:pt x="626038" y="65170"/>
                  </a:lnTo>
                  <a:cubicBezTo>
                    <a:pt x="499976" y="295913"/>
                    <a:pt x="435986" y="536292"/>
                    <a:pt x="435986" y="779635"/>
                  </a:cubicBezTo>
                  <a:cubicBezTo>
                    <a:pt x="435986" y="1024707"/>
                    <a:pt x="538074" y="1167830"/>
                    <a:pt x="750530" y="1443043"/>
                  </a:cubicBezTo>
                  <a:cubicBezTo>
                    <a:pt x="801792" y="1509416"/>
                    <a:pt x="854797" y="1578096"/>
                    <a:pt x="909024" y="1653610"/>
                  </a:cubicBezTo>
                  <a:cubicBezTo>
                    <a:pt x="1323389" y="2230552"/>
                    <a:pt x="1768180" y="2476694"/>
                    <a:pt x="2396223" y="2476694"/>
                  </a:cubicBezTo>
                  <a:cubicBezTo>
                    <a:pt x="2808409" y="2476694"/>
                    <a:pt x="3110835" y="2276173"/>
                    <a:pt x="3525201" y="1970327"/>
                  </a:cubicBezTo>
                  <a:cubicBezTo>
                    <a:pt x="3571493" y="1936152"/>
                    <a:pt x="3617786" y="1902388"/>
                    <a:pt x="3662596" y="1869778"/>
                  </a:cubicBezTo>
                  <a:cubicBezTo>
                    <a:pt x="3905479" y="1692809"/>
                    <a:pt x="4134849" y="1525640"/>
                    <a:pt x="4287500" y="1344141"/>
                  </a:cubicBezTo>
                  <a:cubicBezTo>
                    <a:pt x="4433439" y="1170630"/>
                    <a:pt x="4498563" y="996543"/>
                    <a:pt x="4498563" y="779635"/>
                  </a:cubicBezTo>
                  <a:cubicBezTo>
                    <a:pt x="4498563" y="507799"/>
                    <a:pt x="4456499" y="249674"/>
                    <a:pt x="4376239" y="16511"/>
                  </a:cubicBezTo>
                  <a:lnTo>
                    <a:pt x="4369703" y="0"/>
                  </a:lnTo>
                  <a:lnTo>
                    <a:pt x="4823642" y="0"/>
                  </a:lnTo>
                  <a:lnTo>
                    <a:pt x="4850554" y="89409"/>
                  </a:lnTo>
                  <a:cubicBezTo>
                    <a:pt x="4905864" y="307423"/>
                    <a:pt x="4934374" y="539220"/>
                    <a:pt x="4934374" y="779553"/>
                  </a:cubicBezTo>
                  <a:cubicBezTo>
                    <a:pt x="4934374" y="1521110"/>
                    <a:pt x="4369101" y="1869861"/>
                    <a:pt x="3793540" y="2294701"/>
                  </a:cubicBezTo>
                  <a:cubicBezTo>
                    <a:pt x="3374293" y="2604171"/>
                    <a:pt x="2970389" y="2888360"/>
                    <a:pt x="2396135" y="2888360"/>
                  </a:cubicBezTo>
                  <a:cubicBezTo>
                    <a:pt x="1544564" y="2888360"/>
                    <a:pt x="991670" y="2502058"/>
                    <a:pt x="548273" y="1884684"/>
                  </a:cubicBezTo>
                  <a:cubicBezTo>
                    <a:pt x="282201" y="1514275"/>
                    <a:pt x="0" y="1260227"/>
                    <a:pt x="0" y="779553"/>
                  </a:cubicBezTo>
                  <a:cubicBezTo>
                    <a:pt x="0" y="539220"/>
                    <a:pt x="48876" y="307423"/>
                    <a:pt x="137335" y="8940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DC43E93-F81B-4DAE-9F0A-DF9299A8C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6973" y="0"/>
              <a:ext cx="4934374" cy="2888360"/>
            </a:xfrm>
            <a:custGeom>
              <a:avLst/>
              <a:gdLst>
                <a:gd name="connsiteX0" fmla="*/ 179816 w 4934374"/>
                <a:gd name="connsiteY0" fmla="*/ 0 h 2888360"/>
                <a:gd name="connsiteX1" fmla="*/ 767292 w 4934374"/>
                <a:gd name="connsiteY1" fmla="*/ 0 h 2888360"/>
                <a:gd name="connsiteX2" fmla="*/ 703453 w 4934374"/>
                <a:gd name="connsiteY2" fmla="*/ 102886 h 2888360"/>
                <a:gd name="connsiteX3" fmla="*/ 523079 w 4934374"/>
                <a:gd name="connsiteY3" fmla="*/ 779635 h 2888360"/>
                <a:gd name="connsiteX4" fmla="*/ 820885 w 4934374"/>
                <a:gd name="connsiteY4" fmla="*/ 1394539 h 2888360"/>
                <a:gd name="connsiteX5" fmla="*/ 981122 w 4934374"/>
                <a:gd name="connsiteY5" fmla="*/ 1607412 h 2888360"/>
                <a:gd name="connsiteX6" fmla="*/ 1592426 w 4934374"/>
                <a:gd name="connsiteY6" fmla="*/ 2196871 h 2888360"/>
                <a:gd name="connsiteX7" fmla="*/ 2396135 w 4934374"/>
                <a:gd name="connsiteY7" fmla="*/ 2394345 h 2888360"/>
                <a:gd name="connsiteX8" fmla="*/ 2913111 w 4934374"/>
                <a:gd name="connsiteY8" fmla="*/ 2268597 h 2888360"/>
                <a:gd name="connsiteX9" fmla="*/ 3471411 w 4934374"/>
                <a:gd name="connsiteY9" fmla="*/ 1905518 h 2888360"/>
                <a:gd name="connsiteX10" fmla="*/ 3609242 w 4934374"/>
                <a:gd name="connsiteY10" fmla="*/ 1804640 h 2888360"/>
                <a:gd name="connsiteX11" fmla="*/ 4219151 w 4934374"/>
                <a:gd name="connsiteY11" fmla="*/ 1292919 h 2888360"/>
                <a:gd name="connsiteX12" fmla="*/ 4411295 w 4934374"/>
                <a:gd name="connsiteY12" fmla="*/ 779635 h 2888360"/>
                <a:gd name="connsiteX13" fmla="*/ 4294235 w 4934374"/>
                <a:gd name="connsiteY13" fmla="*/ 44685 h 2888360"/>
                <a:gd name="connsiteX14" fmla="*/ 4276624 w 4934374"/>
                <a:gd name="connsiteY14" fmla="*/ 0 h 2888360"/>
                <a:gd name="connsiteX15" fmla="*/ 4823642 w 4934374"/>
                <a:gd name="connsiteY15" fmla="*/ 0 h 2888360"/>
                <a:gd name="connsiteX16" fmla="*/ 4850554 w 4934374"/>
                <a:gd name="connsiteY16" fmla="*/ 89409 h 2888360"/>
                <a:gd name="connsiteX17" fmla="*/ 4934374 w 4934374"/>
                <a:gd name="connsiteY17" fmla="*/ 779553 h 2888360"/>
                <a:gd name="connsiteX18" fmla="*/ 3793540 w 4934374"/>
                <a:gd name="connsiteY18" fmla="*/ 2294701 h 2888360"/>
                <a:gd name="connsiteX19" fmla="*/ 2396135 w 4934374"/>
                <a:gd name="connsiteY19" fmla="*/ 2888360 h 2888360"/>
                <a:gd name="connsiteX20" fmla="*/ 548273 w 4934374"/>
                <a:gd name="connsiteY20" fmla="*/ 1884684 h 2888360"/>
                <a:gd name="connsiteX21" fmla="*/ 0 w 4934374"/>
                <a:gd name="connsiteY21" fmla="*/ 779553 h 2888360"/>
                <a:gd name="connsiteX22" fmla="*/ 137335 w 4934374"/>
                <a:gd name="connsiteY22" fmla="*/ 89409 h 288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934374" h="2888360">
                  <a:moveTo>
                    <a:pt x="179816" y="0"/>
                  </a:moveTo>
                  <a:lnTo>
                    <a:pt x="767292" y="0"/>
                  </a:lnTo>
                  <a:lnTo>
                    <a:pt x="703453" y="102886"/>
                  </a:lnTo>
                  <a:cubicBezTo>
                    <a:pt x="583756" y="321853"/>
                    <a:pt x="523079" y="549550"/>
                    <a:pt x="523079" y="779635"/>
                  </a:cubicBezTo>
                  <a:cubicBezTo>
                    <a:pt x="523079" y="999508"/>
                    <a:pt x="614356" y="1127068"/>
                    <a:pt x="820885" y="1394539"/>
                  </a:cubicBezTo>
                  <a:cubicBezTo>
                    <a:pt x="872582" y="1461489"/>
                    <a:pt x="926023" y="1530745"/>
                    <a:pt x="981122" y="1607412"/>
                  </a:cubicBezTo>
                  <a:cubicBezTo>
                    <a:pt x="1175968" y="1878671"/>
                    <a:pt x="1375871" y="2071535"/>
                    <a:pt x="1592426" y="2196871"/>
                  </a:cubicBezTo>
                  <a:cubicBezTo>
                    <a:pt x="1821970" y="2329783"/>
                    <a:pt x="2084904" y="2394345"/>
                    <a:pt x="2396135" y="2394345"/>
                  </a:cubicBezTo>
                  <a:cubicBezTo>
                    <a:pt x="2572762" y="2394345"/>
                    <a:pt x="2737009" y="2354405"/>
                    <a:pt x="2913111" y="2268597"/>
                  </a:cubicBezTo>
                  <a:cubicBezTo>
                    <a:pt x="3093922" y="2180483"/>
                    <a:pt x="3272903" y="2052018"/>
                    <a:pt x="3471411" y="1905518"/>
                  </a:cubicBezTo>
                  <a:cubicBezTo>
                    <a:pt x="3517964" y="1871178"/>
                    <a:pt x="3564344" y="1837332"/>
                    <a:pt x="3609242" y="1804640"/>
                  </a:cubicBezTo>
                  <a:cubicBezTo>
                    <a:pt x="3847765" y="1630800"/>
                    <a:pt x="4073038" y="1466594"/>
                    <a:pt x="4219151" y="1292919"/>
                  </a:cubicBezTo>
                  <a:cubicBezTo>
                    <a:pt x="4353843" y="1132832"/>
                    <a:pt x="4411295" y="979332"/>
                    <a:pt x="4411295" y="779635"/>
                  </a:cubicBezTo>
                  <a:cubicBezTo>
                    <a:pt x="4411295" y="517475"/>
                    <a:pt x="4371040" y="268882"/>
                    <a:pt x="4294235" y="44685"/>
                  </a:cubicBezTo>
                  <a:lnTo>
                    <a:pt x="4276624" y="0"/>
                  </a:lnTo>
                  <a:lnTo>
                    <a:pt x="4823642" y="0"/>
                  </a:lnTo>
                  <a:lnTo>
                    <a:pt x="4850554" y="89409"/>
                  </a:lnTo>
                  <a:cubicBezTo>
                    <a:pt x="4905864" y="307423"/>
                    <a:pt x="4934374" y="539220"/>
                    <a:pt x="4934374" y="779553"/>
                  </a:cubicBezTo>
                  <a:cubicBezTo>
                    <a:pt x="4934374" y="1521110"/>
                    <a:pt x="4369101" y="1869861"/>
                    <a:pt x="3793540" y="2294701"/>
                  </a:cubicBezTo>
                  <a:cubicBezTo>
                    <a:pt x="3374293" y="2604171"/>
                    <a:pt x="2970389" y="2888360"/>
                    <a:pt x="2396135" y="2888360"/>
                  </a:cubicBezTo>
                  <a:cubicBezTo>
                    <a:pt x="1544564" y="2888360"/>
                    <a:pt x="991670" y="2502058"/>
                    <a:pt x="548273" y="1884684"/>
                  </a:cubicBezTo>
                  <a:cubicBezTo>
                    <a:pt x="282201" y="1514275"/>
                    <a:pt x="0" y="1260227"/>
                    <a:pt x="0" y="779553"/>
                  </a:cubicBezTo>
                  <a:cubicBezTo>
                    <a:pt x="0" y="539220"/>
                    <a:pt x="48876" y="307423"/>
                    <a:pt x="137335" y="8940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EECE7B-E861-4242-BD71-ADD8F2DD3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7711" y="0"/>
              <a:ext cx="5069918" cy="3133064"/>
            </a:xfrm>
            <a:custGeom>
              <a:avLst/>
              <a:gdLst>
                <a:gd name="connsiteX0" fmla="*/ 153448 w 5069918"/>
                <a:gd name="connsiteY0" fmla="*/ 0 h 3133064"/>
                <a:gd name="connsiteX1" fmla="*/ 215434 w 5069918"/>
                <a:gd name="connsiteY1" fmla="*/ 0 h 3133064"/>
                <a:gd name="connsiteX2" fmla="*/ 215073 w 5069918"/>
                <a:gd name="connsiteY2" fmla="*/ 727 h 3133064"/>
                <a:gd name="connsiteX3" fmla="*/ 202868 w 5069918"/>
                <a:gd name="connsiteY3" fmla="*/ 26255 h 3133064"/>
                <a:gd name="connsiteX4" fmla="*/ 191273 w 5069918"/>
                <a:gd name="connsiteY4" fmla="*/ 52030 h 3133064"/>
                <a:gd name="connsiteX5" fmla="*/ 169129 w 5069918"/>
                <a:gd name="connsiteY5" fmla="*/ 103993 h 3133064"/>
                <a:gd name="connsiteX6" fmla="*/ 148381 w 5069918"/>
                <a:gd name="connsiteY6" fmla="*/ 156532 h 3133064"/>
                <a:gd name="connsiteX7" fmla="*/ 80903 w 5069918"/>
                <a:gd name="connsiteY7" fmla="*/ 371711 h 3133064"/>
                <a:gd name="connsiteX8" fmla="*/ 26154 w 5069918"/>
                <a:gd name="connsiteY8" fmla="*/ 817551 h 3133064"/>
                <a:gd name="connsiteX9" fmla="*/ 49169 w 5069918"/>
                <a:gd name="connsiteY9" fmla="*/ 1040143 h 3133064"/>
                <a:gd name="connsiteX10" fmla="*/ 119437 w 5069918"/>
                <a:gd name="connsiteY10" fmla="*/ 1253016 h 3133064"/>
                <a:gd name="connsiteX11" fmla="*/ 143672 w 5069918"/>
                <a:gd name="connsiteY11" fmla="*/ 1303908 h 3133064"/>
                <a:gd name="connsiteX12" fmla="*/ 170611 w 5069918"/>
                <a:gd name="connsiteY12" fmla="*/ 1353648 h 3133064"/>
                <a:gd name="connsiteX13" fmla="*/ 230330 w 5069918"/>
                <a:gd name="connsiteY13" fmla="*/ 1450079 h 3133064"/>
                <a:gd name="connsiteX14" fmla="*/ 279545 w 5069918"/>
                <a:gd name="connsiteY14" fmla="*/ 1519627 h 3133064"/>
                <a:gd name="connsiteX15" fmla="*/ 228347 w 5069918"/>
                <a:gd name="connsiteY15" fmla="*/ 1437024 h 3133064"/>
                <a:gd name="connsiteX16" fmla="*/ 175168 w 5069918"/>
                <a:gd name="connsiteY16" fmla="*/ 1336146 h 3133064"/>
                <a:gd name="connsiteX17" fmla="*/ 130009 w 5069918"/>
                <a:gd name="connsiteY17" fmla="*/ 1230573 h 3133064"/>
                <a:gd name="connsiteX18" fmla="*/ 95398 w 5069918"/>
                <a:gd name="connsiteY18" fmla="*/ 1121049 h 3133064"/>
                <a:gd name="connsiteX19" fmla="*/ 82496 w 5069918"/>
                <a:gd name="connsiteY19" fmla="*/ 1065216 h 3133064"/>
                <a:gd name="connsiteX20" fmla="*/ 76829 w 5069918"/>
                <a:gd name="connsiteY20" fmla="*/ 1037216 h 3133064"/>
                <a:gd name="connsiteX21" fmla="*/ 72121 w 5069918"/>
                <a:gd name="connsiteY21" fmla="*/ 1009135 h 3133064"/>
                <a:gd name="connsiteX22" fmla="*/ 54685 w 5069918"/>
                <a:gd name="connsiteY22" fmla="*/ 784156 h 3133064"/>
                <a:gd name="connsiteX23" fmla="*/ 103070 w 5069918"/>
                <a:gd name="connsiteY23" fmla="*/ 345810 h 3133064"/>
                <a:gd name="connsiteX24" fmla="*/ 163159 w 5069918"/>
                <a:gd name="connsiteY24" fmla="*/ 132051 h 3133064"/>
                <a:gd name="connsiteX25" fmla="*/ 217797 w 5069918"/>
                <a:gd name="connsiteY25" fmla="*/ 0 h 3133064"/>
                <a:gd name="connsiteX26" fmla="*/ 848227 w 5069918"/>
                <a:gd name="connsiteY26" fmla="*/ 0 h 3133064"/>
                <a:gd name="connsiteX27" fmla="*/ 771226 w 5069918"/>
                <a:gd name="connsiteY27" fmla="*/ 124098 h 3133064"/>
                <a:gd name="connsiteX28" fmla="*/ 590852 w 5069918"/>
                <a:gd name="connsiteY28" fmla="*/ 800847 h 3133064"/>
                <a:gd name="connsiteX29" fmla="*/ 888658 w 5069918"/>
                <a:gd name="connsiteY29" fmla="*/ 1415751 h 3133064"/>
                <a:gd name="connsiteX30" fmla="*/ 1048895 w 5069918"/>
                <a:gd name="connsiteY30" fmla="*/ 1628624 h 3133064"/>
                <a:gd name="connsiteX31" fmla="*/ 1660199 w 5069918"/>
                <a:gd name="connsiteY31" fmla="*/ 2218083 h 3133064"/>
                <a:gd name="connsiteX32" fmla="*/ 2463908 w 5069918"/>
                <a:gd name="connsiteY32" fmla="*/ 2415557 h 3133064"/>
                <a:gd name="connsiteX33" fmla="*/ 2980884 w 5069918"/>
                <a:gd name="connsiteY33" fmla="*/ 2289809 h 3133064"/>
                <a:gd name="connsiteX34" fmla="*/ 3539184 w 5069918"/>
                <a:gd name="connsiteY34" fmla="*/ 1926730 h 3133064"/>
                <a:gd name="connsiteX35" fmla="*/ 3677015 w 5069918"/>
                <a:gd name="connsiteY35" fmla="*/ 1825852 h 3133064"/>
                <a:gd name="connsiteX36" fmla="*/ 4286924 w 5069918"/>
                <a:gd name="connsiteY36" fmla="*/ 1314131 h 3133064"/>
                <a:gd name="connsiteX37" fmla="*/ 4479068 w 5069918"/>
                <a:gd name="connsiteY37" fmla="*/ 800847 h 3133064"/>
                <a:gd name="connsiteX38" fmla="*/ 4362007 w 5069918"/>
                <a:gd name="connsiteY38" fmla="*/ 65898 h 3133064"/>
                <a:gd name="connsiteX39" fmla="*/ 4336037 w 5069918"/>
                <a:gd name="connsiteY39" fmla="*/ 0 h 3133064"/>
                <a:gd name="connsiteX40" fmla="*/ 4913604 w 5069918"/>
                <a:gd name="connsiteY40" fmla="*/ 0 h 3133064"/>
                <a:gd name="connsiteX41" fmla="*/ 4930823 w 5069918"/>
                <a:gd name="connsiteY41" fmla="*/ 66892 h 3133064"/>
                <a:gd name="connsiteX42" fmla="*/ 4940407 w 5069918"/>
                <a:gd name="connsiteY42" fmla="*/ 125535 h 3133064"/>
                <a:gd name="connsiteX43" fmla="*/ 4982006 w 5069918"/>
                <a:gd name="connsiteY43" fmla="*/ 278378 h 3133064"/>
                <a:gd name="connsiteX44" fmla="*/ 5027482 w 5069918"/>
                <a:gd name="connsiteY44" fmla="*/ 504952 h 3133064"/>
                <a:gd name="connsiteX45" fmla="*/ 5058082 w 5069918"/>
                <a:gd name="connsiteY45" fmla="*/ 734049 h 3133064"/>
                <a:gd name="connsiteX46" fmla="*/ 5063486 w 5069918"/>
                <a:gd name="connsiteY46" fmla="*/ 791612 h 3133064"/>
                <a:gd name="connsiteX47" fmla="*/ 5067846 w 5069918"/>
                <a:gd name="connsiteY47" fmla="*/ 850245 h 3133064"/>
                <a:gd name="connsiteX48" fmla="*/ 5069414 w 5069918"/>
                <a:gd name="connsiteY48" fmla="*/ 969733 h 3133064"/>
                <a:gd name="connsiteX49" fmla="*/ 5040732 w 5069918"/>
                <a:gd name="connsiteY49" fmla="*/ 1209783 h 3133064"/>
                <a:gd name="connsiteX50" fmla="*/ 4964102 w 5069918"/>
                <a:gd name="connsiteY50" fmla="*/ 1442832 h 3133064"/>
                <a:gd name="connsiteX51" fmla="*/ 4689486 w 5069918"/>
                <a:gd name="connsiteY51" fmla="*/ 1849969 h 3133064"/>
                <a:gd name="connsiteX52" fmla="*/ 4333792 w 5069918"/>
                <a:gd name="connsiteY52" fmla="*/ 2176567 h 3133064"/>
                <a:gd name="connsiteX53" fmla="*/ 3965196 w 5069918"/>
                <a:gd name="connsiteY53" fmla="*/ 2468002 h 3133064"/>
                <a:gd name="connsiteX54" fmla="*/ 3873745 w 5069918"/>
                <a:gd name="connsiteY54" fmla="*/ 2541128 h 3133064"/>
                <a:gd name="connsiteX55" fmla="*/ 3779416 w 5069918"/>
                <a:gd name="connsiteY55" fmla="*/ 2614666 h 3133064"/>
                <a:gd name="connsiteX56" fmla="*/ 3582739 w 5069918"/>
                <a:gd name="connsiteY56" fmla="*/ 2756555 h 3133064"/>
                <a:gd name="connsiteX57" fmla="*/ 3371851 w 5069918"/>
                <a:gd name="connsiteY57" fmla="*/ 2886338 h 3133064"/>
                <a:gd name="connsiteX58" fmla="*/ 3143614 w 5069918"/>
                <a:gd name="connsiteY58" fmla="*/ 2995780 h 3133064"/>
                <a:gd name="connsiteX59" fmla="*/ 2643552 w 5069918"/>
                <a:gd name="connsiteY59" fmla="*/ 3122516 h 3133064"/>
                <a:gd name="connsiteX60" fmla="*/ 2514264 w 5069918"/>
                <a:gd name="connsiteY60" fmla="*/ 3131657 h 3133064"/>
                <a:gd name="connsiteX61" fmla="*/ 2481920 w 5069918"/>
                <a:gd name="connsiteY61" fmla="*/ 3132810 h 3133064"/>
                <a:gd name="connsiteX62" fmla="*/ 2449664 w 5069918"/>
                <a:gd name="connsiteY62" fmla="*/ 3132975 h 3133064"/>
                <a:gd name="connsiteX63" fmla="*/ 2386284 w 5069918"/>
                <a:gd name="connsiteY63" fmla="*/ 3132234 h 3133064"/>
                <a:gd name="connsiteX64" fmla="*/ 2260658 w 5069918"/>
                <a:gd name="connsiteY64" fmla="*/ 3127292 h 3133064"/>
                <a:gd name="connsiteX65" fmla="*/ 2134945 w 5069918"/>
                <a:gd name="connsiteY65" fmla="*/ 3115928 h 3133064"/>
                <a:gd name="connsiteX66" fmla="*/ 1884564 w 5069918"/>
                <a:gd name="connsiteY66" fmla="*/ 3075412 h 3133064"/>
                <a:gd name="connsiteX67" fmla="*/ 1639764 w 5069918"/>
                <a:gd name="connsiteY67" fmla="*/ 3005498 h 3133064"/>
                <a:gd name="connsiteX68" fmla="*/ 1407081 w 5069918"/>
                <a:gd name="connsiteY68" fmla="*/ 2904125 h 3133064"/>
                <a:gd name="connsiteX69" fmla="*/ 1193491 w 5069918"/>
                <a:gd name="connsiteY69" fmla="*/ 2772201 h 3133064"/>
                <a:gd name="connsiteX70" fmla="*/ 836141 w 5069918"/>
                <a:gd name="connsiteY70" fmla="*/ 2439839 h 3133064"/>
                <a:gd name="connsiteX71" fmla="*/ 690812 w 5069918"/>
                <a:gd name="connsiteY71" fmla="*/ 2251422 h 3133064"/>
                <a:gd name="connsiteX72" fmla="*/ 562397 w 5069918"/>
                <a:gd name="connsiteY72" fmla="*/ 2054937 h 3133064"/>
                <a:gd name="connsiteX73" fmla="*/ 502504 w 5069918"/>
                <a:gd name="connsiteY73" fmla="*/ 1957435 h 3133064"/>
                <a:gd name="connsiteX74" fmla="*/ 440258 w 5069918"/>
                <a:gd name="connsiteY74" fmla="*/ 1861580 h 3133064"/>
                <a:gd name="connsiteX75" fmla="*/ 310360 w 5069918"/>
                <a:gd name="connsiteY75" fmla="*/ 1670693 h 3133064"/>
                <a:gd name="connsiteX76" fmla="*/ 246806 w 5069918"/>
                <a:gd name="connsiteY76" fmla="*/ 1573603 h 3133064"/>
                <a:gd name="connsiteX77" fmla="*/ 186303 w 5069918"/>
                <a:gd name="connsiteY77" fmla="*/ 1474372 h 3133064"/>
                <a:gd name="connsiteX78" fmla="*/ 84390 w 5069918"/>
                <a:gd name="connsiteY78" fmla="*/ 1266192 h 3133064"/>
                <a:gd name="connsiteX79" fmla="*/ 20139 w 5069918"/>
                <a:gd name="connsiteY79" fmla="*/ 1045249 h 3133064"/>
                <a:gd name="connsiteX80" fmla="*/ 0 w 5069918"/>
                <a:gd name="connsiteY80" fmla="*/ 817551 h 3133064"/>
                <a:gd name="connsiteX81" fmla="*/ 102773 w 5069918"/>
                <a:gd name="connsiteY81" fmla="*/ 142588 h 313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069918" h="3133064">
                  <a:moveTo>
                    <a:pt x="153448" y="0"/>
                  </a:moveTo>
                  <a:lnTo>
                    <a:pt x="215434" y="0"/>
                  </a:lnTo>
                  <a:lnTo>
                    <a:pt x="215073" y="727"/>
                  </a:lnTo>
                  <a:lnTo>
                    <a:pt x="202868" y="26255"/>
                  </a:lnTo>
                  <a:lnTo>
                    <a:pt x="191273" y="52030"/>
                  </a:lnTo>
                  <a:cubicBezTo>
                    <a:pt x="183688" y="69241"/>
                    <a:pt x="176016" y="86452"/>
                    <a:pt x="169129" y="103993"/>
                  </a:cubicBezTo>
                  <a:cubicBezTo>
                    <a:pt x="162242" y="121533"/>
                    <a:pt x="154658" y="138827"/>
                    <a:pt x="148381" y="156532"/>
                  </a:cubicBezTo>
                  <a:cubicBezTo>
                    <a:pt x="121529" y="226858"/>
                    <a:pt x="98775" y="298667"/>
                    <a:pt x="80903" y="371711"/>
                  </a:cubicBezTo>
                  <a:cubicBezTo>
                    <a:pt x="44636" y="517470"/>
                    <a:pt x="26067" y="667511"/>
                    <a:pt x="26154" y="817551"/>
                  </a:cubicBezTo>
                  <a:cubicBezTo>
                    <a:pt x="26589" y="892326"/>
                    <a:pt x="34000" y="966934"/>
                    <a:pt x="49169" y="1040143"/>
                  </a:cubicBezTo>
                  <a:cubicBezTo>
                    <a:pt x="65123" y="1113187"/>
                    <a:pt x="88226" y="1184666"/>
                    <a:pt x="119437" y="1253016"/>
                  </a:cubicBezTo>
                  <a:cubicBezTo>
                    <a:pt x="126847" y="1270228"/>
                    <a:pt x="135478" y="1287027"/>
                    <a:pt x="143672" y="1303908"/>
                  </a:cubicBezTo>
                  <a:cubicBezTo>
                    <a:pt x="152565" y="1320543"/>
                    <a:pt x="161021" y="1337342"/>
                    <a:pt x="170611" y="1353648"/>
                  </a:cubicBezTo>
                  <a:cubicBezTo>
                    <a:pt x="188919" y="1386587"/>
                    <a:pt x="209319" y="1418539"/>
                    <a:pt x="230330" y="1450079"/>
                  </a:cubicBezTo>
                  <a:lnTo>
                    <a:pt x="279545" y="1519627"/>
                  </a:lnTo>
                  <a:lnTo>
                    <a:pt x="228347" y="1437024"/>
                  </a:lnTo>
                  <a:cubicBezTo>
                    <a:pt x="209690" y="1404084"/>
                    <a:pt x="191645" y="1370567"/>
                    <a:pt x="175168" y="1336146"/>
                  </a:cubicBezTo>
                  <a:cubicBezTo>
                    <a:pt x="158778" y="1301641"/>
                    <a:pt x="143522" y="1266478"/>
                    <a:pt x="130009" y="1230573"/>
                  </a:cubicBezTo>
                  <a:cubicBezTo>
                    <a:pt x="116757" y="1194587"/>
                    <a:pt x="104988" y="1158105"/>
                    <a:pt x="95398" y="1121049"/>
                  </a:cubicBezTo>
                  <a:cubicBezTo>
                    <a:pt x="90865" y="1102520"/>
                    <a:pt x="86245" y="1083909"/>
                    <a:pt x="82496" y="1065216"/>
                  </a:cubicBezTo>
                  <a:lnTo>
                    <a:pt x="76829" y="1037216"/>
                  </a:lnTo>
                  <a:lnTo>
                    <a:pt x="72121" y="1009135"/>
                  </a:lnTo>
                  <a:cubicBezTo>
                    <a:pt x="59829" y="934198"/>
                    <a:pt x="54685" y="858847"/>
                    <a:pt x="54685" y="784156"/>
                  </a:cubicBezTo>
                  <a:cubicBezTo>
                    <a:pt x="55033" y="637163"/>
                    <a:pt x="71337" y="490169"/>
                    <a:pt x="103070" y="345810"/>
                  </a:cubicBezTo>
                  <a:cubicBezTo>
                    <a:pt x="118894" y="273671"/>
                    <a:pt x="138923" y="202233"/>
                    <a:pt x="163159" y="132051"/>
                  </a:cubicBezTo>
                  <a:lnTo>
                    <a:pt x="217797" y="0"/>
                  </a:lnTo>
                  <a:lnTo>
                    <a:pt x="848227" y="0"/>
                  </a:lnTo>
                  <a:lnTo>
                    <a:pt x="771226" y="124098"/>
                  </a:lnTo>
                  <a:cubicBezTo>
                    <a:pt x="651529" y="343066"/>
                    <a:pt x="590852" y="570762"/>
                    <a:pt x="590852" y="800847"/>
                  </a:cubicBezTo>
                  <a:cubicBezTo>
                    <a:pt x="590852" y="1020720"/>
                    <a:pt x="682129" y="1148280"/>
                    <a:pt x="888658" y="1415751"/>
                  </a:cubicBezTo>
                  <a:cubicBezTo>
                    <a:pt x="940355" y="1482701"/>
                    <a:pt x="993796" y="1551957"/>
                    <a:pt x="1048895" y="1628624"/>
                  </a:cubicBezTo>
                  <a:cubicBezTo>
                    <a:pt x="1243741" y="1899883"/>
                    <a:pt x="1443644" y="2092747"/>
                    <a:pt x="1660199" y="2218083"/>
                  </a:cubicBezTo>
                  <a:cubicBezTo>
                    <a:pt x="1889743" y="2350995"/>
                    <a:pt x="2152677" y="2415557"/>
                    <a:pt x="2463908" y="2415557"/>
                  </a:cubicBezTo>
                  <a:cubicBezTo>
                    <a:pt x="2640535" y="2415557"/>
                    <a:pt x="2804782" y="2375617"/>
                    <a:pt x="2980884" y="2289809"/>
                  </a:cubicBezTo>
                  <a:cubicBezTo>
                    <a:pt x="3161695" y="2201695"/>
                    <a:pt x="3340676" y="2073230"/>
                    <a:pt x="3539184" y="1926730"/>
                  </a:cubicBezTo>
                  <a:cubicBezTo>
                    <a:pt x="3585737" y="1892390"/>
                    <a:pt x="3632117" y="1858544"/>
                    <a:pt x="3677015" y="1825852"/>
                  </a:cubicBezTo>
                  <a:cubicBezTo>
                    <a:pt x="3915538" y="1652012"/>
                    <a:pt x="4140811" y="1487806"/>
                    <a:pt x="4286924" y="1314131"/>
                  </a:cubicBezTo>
                  <a:cubicBezTo>
                    <a:pt x="4421616" y="1154044"/>
                    <a:pt x="4479068" y="1000544"/>
                    <a:pt x="4479068" y="800847"/>
                  </a:cubicBezTo>
                  <a:cubicBezTo>
                    <a:pt x="4479068" y="538687"/>
                    <a:pt x="4438813" y="290094"/>
                    <a:pt x="4362007" y="65898"/>
                  </a:cubicBezTo>
                  <a:lnTo>
                    <a:pt x="4336037" y="0"/>
                  </a:lnTo>
                  <a:lnTo>
                    <a:pt x="4913604" y="0"/>
                  </a:lnTo>
                  <a:lnTo>
                    <a:pt x="4930823" y="66892"/>
                  </a:lnTo>
                  <a:lnTo>
                    <a:pt x="4940407" y="125535"/>
                  </a:lnTo>
                  <a:lnTo>
                    <a:pt x="4982006" y="278378"/>
                  </a:lnTo>
                  <a:cubicBezTo>
                    <a:pt x="4999758" y="353368"/>
                    <a:pt x="5014971" y="428944"/>
                    <a:pt x="5027482" y="504952"/>
                  </a:cubicBezTo>
                  <a:cubicBezTo>
                    <a:pt x="5040123" y="580961"/>
                    <a:pt x="5050323" y="657382"/>
                    <a:pt x="5058082" y="734049"/>
                  </a:cubicBezTo>
                  <a:cubicBezTo>
                    <a:pt x="5060261" y="753237"/>
                    <a:pt x="5061743" y="772425"/>
                    <a:pt x="5063486" y="791612"/>
                  </a:cubicBezTo>
                  <a:cubicBezTo>
                    <a:pt x="5065318" y="810552"/>
                    <a:pt x="5066625" y="830398"/>
                    <a:pt x="5067846" y="850245"/>
                  </a:cubicBezTo>
                  <a:cubicBezTo>
                    <a:pt x="5069851" y="889855"/>
                    <a:pt x="5070461" y="929712"/>
                    <a:pt x="5069414" y="969733"/>
                  </a:cubicBezTo>
                  <a:cubicBezTo>
                    <a:pt x="5067060" y="1049695"/>
                    <a:pt x="5057820" y="1130233"/>
                    <a:pt x="5040732" y="1209783"/>
                  </a:cubicBezTo>
                  <a:cubicBezTo>
                    <a:pt x="5023123" y="1289250"/>
                    <a:pt x="4997578" y="1367647"/>
                    <a:pt x="4964102" y="1442832"/>
                  </a:cubicBezTo>
                  <a:cubicBezTo>
                    <a:pt x="4897409" y="1593697"/>
                    <a:pt x="4799942" y="1730232"/>
                    <a:pt x="4689486" y="1849969"/>
                  </a:cubicBezTo>
                  <a:cubicBezTo>
                    <a:pt x="4579116" y="1970446"/>
                    <a:pt x="4456716" y="2076100"/>
                    <a:pt x="4333792" y="2176567"/>
                  </a:cubicBezTo>
                  <a:cubicBezTo>
                    <a:pt x="4210520" y="2276869"/>
                    <a:pt x="4085853" y="2371736"/>
                    <a:pt x="3965196" y="2468002"/>
                  </a:cubicBezTo>
                  <a:lnTo>
                    <a:pt x="3873745" y="2541128"/>
                  </a:lnTo>
                  <a:cubicBezTo>
                    <a:pt x="3842621" y="2565751"/>
                    <a:pt x="3811324" y="2590374"/>
                    <a:pt x="3779416" y="2614666"/>
                  </a:cubicBezTo>
                  <a:cubicBezTo>
                    <a:pt x="3715862" y="2663335"/>
                    <a:pt x="3650652" y="2711016"/>
                    <a:pt x="3582739" y="2756555"/>
                  </a:cubicBezTo>
                  <a:cubicBezTo>
                    <a:pt x="3514913" y="2802012"/>
                    <a:pt x="3445170" y="2846151"/>
                    <a:pt x="3371851" y="2886338"/>
                  </a:cubicBezTo>
                  <a:cubicBezTo>
                    <a:pt x="3298533" y="2926442"/>
                    <a:pt x="3222687" y="2963664"/>
                    <a:pt x="3143614" y="2995780"/>
                  </a:cubicBezTo>
                  <a:cubicBezTo>
                    <a:pt x="2985994" y="3060837"/>
                    <a:pt x="2815732" y="3104317"/>
                    <a:pt x="2643552" y="3122516"/>
                  </a:cubicBezTo>
                  <a:cubicBezTo>
                    <a:pt x="2600484" y="3126799"/>
                    <a:pt x="2557331" y="3130258"/>
                    <a:pt x="2514264" y="3131657"/>
                  </a:cubicBezTo>
                  <a:lnTo>
                    <a:pt x="2481920" y="3132810"/>
                  </a:lnTo>
                  <a:lnTo>
                    <a:pt x="2449664" y="3132975"/>
                  </a:lnTo>
                  <a:cubicBezTo>
                    <a:pt x="2427868" y="3133304"/>
                    <a:pt x="2407207" y="3132646"/>
                    <a:pt x="2386284" y="3132234"/>
                  </a:cubicBezTo>
                  <a:cubicBezTo>
                    <a:pt x="2344524" y="3131740"/>
                    <a:pt x="2302505" y="3129352"/>
                    <a:pt x="2260658" y="3127292"/>
                  </a:cubicBezTo>
                  <a:cubicBezTo>
                    <a:pt x="2218725" y="3123999"/>
                    <a:pt x="2176791" y="3120952"/>
                    <a:pt x="2134945" y="3115928"/>
                  </a:cubicBezTo>
                  <a:cubicBezTo>
                    <a:pt x="2051165" y="3106458"/>
                    <a:pt x="1967473" y="3093529"/>
                    <a:pt x="1884564" y="3075412"/>
                  </a:cubicBezTo>
                  <a:cubicBezTo>
                    <a:pt x="1801657" y="3057296"/>
                    <a:pt x="1719708" y="3033990"/>
                    <a:pt x="1639764" y="3005498"/>
                  </a:cubicBezTo>
                  <a:cubicBezTo>
                    <a:pt x="1559820" y="2976922"/>
                    <a:pt x="1481969" y="2942830"/>
                    <a:pt x="1407081" y="2904125"/>
                  </a:cubicBezTo>
                  <a:cubicBezTo>
                    <a:pt x="1332455" y="2864845"/>
                    <a:pt x="1260794" y="2820953"/>
                    <a:pt x="1193491" y="2772201"/>
                  </a:cubicBezTo>
                  <a:cubicBezTo>
                    <a:pt x="1058362" y="2675194"/>
                    <a:pt x="939973" y="2561469"/>
                    <a:pt x="836141" y="2439839"/>
                  </a:cubicBezTo>
                  <a:cubicBezTo>
                    <a:pt x="784444" y="2378735"/>
                    <a:pt x="736321" y="2315656"/>
                    <a:pt x="690812" y="2251422"/>
                  </a:cubicBezTo>
                  <a:cubicBezTo>
                    <a:pt x="645217" y="2187190"/>
                    <a:pt x="602674" y="2121557"/>
                    <a:pt x="562397" y="2054937"/>
                  </a:cubicBezTo>
                  <a:cubicBezTo>
                    <a:pt x="541823" y="2021256"/>
                    <a:pt x="522992" y="1989716"/>
                    <a:pt x="502504" y="1957435"/>
                  </a:cubicBezTo>
                  <a:cubicBezTo>
                    <a:pt x="482192" y="1925401"/>
                    <a:pt x="461530" y="1893367"/>
                    <a:pt x="440258" y="1861580"/>
                  </a:cubicBezTo>
                  <a:lnTo>
                    <a:pt x="310360" y="1670693"/>
                  </a:lnTo>
                  <a:cubicBezTo>
                    <a:pt x="288826" y="1638577"/>
                    <a:pt x="267555" y="1606296"/>
                    <a:pt x="246806" y="1573603"/>
                  </a:cubicBezTo>
                  <a:cubicBezTo>
                    <a:pt x="226057" y="1540910"/>
                    <a:pt x="205483" y="1508135"/>
                    <a:pt x="186303" y="1474372"/>
                  </a:cubicBezTo>
                  <a:cubicBezTo>
                    <a:pt x="147857" y="1407174"/>
                    <a:pt x="112550" y="1338002"/>
                    <a:pt x="84390" y="1266192"/>
                  </a:cubicBezTo>
                  <a:cubicBezTo>
                    <a:pt x="55708" y="1194630"/>
                    <a:pt x="34436" y="1120434"/>
                    <a:pt x="20139" y="1045249"/>
                  </a:cubicBezTo>
                  <a:cubicBezTo>
                    <a:pt x="6452" y="970064"/>
                    <a:pt x="0" y="893725"/>
                    <a:pt x="0" y="817551"/>
                  </a:cubicBezTo>
                  <a:cubicBezTo>
                    <a:pt x="850" y="589772"/>
                    <a:pt x="36028" y="362457"/>
                    <a:pt x="102773" y="14258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 charset="0"/>
              </a:endParaRPr>
            </a:p>
          </p:txBody>
        </p:sp>
      </p:grpSp>
      <p:pic>
        <p:nvPicPr>
          <p:cNvPr id="19" name="Picture 3">
            <a:extLst>
              <a:ext uri="{FF2B5EF4-FFF2-40B4-BE49-F238E27FC236}">
                <a16:creationId xmlns:a16="http://schemas.microsoft.com/office/drawing/2014/main" id="{552A3CED-D96C-0942-BD94-7541EC130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6478" y="193431"/>
            <a:ext cx="1783737" cy="151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19C20D-ABFB-754F-BCDE-6E00CFCFA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002" y="3926672"/>
            <a:ext cx="2566454" cy="2609806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E8A8E3A-B665-7046-B180-3128F9BC0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B0FDAE8-A44A-BA4F-93C2-71D11B833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  <a:sym typeface="Helvetica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275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6CFC28-B922-C344-AEBC-990C4018E292}"/>
              </a:ext>
            </a:extLst>
          </p:cNvPr>
          <p:cNvSpPr txBox="1"/>
          <p:nvPr/>
        </p:nvSpPr>
        <p:spPr>
          <a:xfrm>
            <a:off x="0" y="152400"/>
            <a:ext cx="9166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rgbClr val="002060"/>
                </a:solidFill>
              </a:rPr>
              <a:t>Review of CME with heavy ions: </a:t>
            </a:r>
            <a:r>
              <a:rPr lang="en-US" sz="1800" dirty="0">
                <a:solidFill>
                  <a:schemeClr val="tx1"/>
                </a:solidFill>
              </a:rPr>
              <a:t>DK, J. Liao, S. Voloshin, G. Wang, Rep. Prog. Phys.’16</a:t>
            </a: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85F46-FA52-F845-8390-FD3F740F6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58077"/>
            <a:ext cx="5883519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EF5527-5EA3-FC44-A9F9-B3BF15B8C78F}"/>
              </a:ext>
            </a:extLst>
          </p:cNvPr>
          <p:cNvSpPr txBox="1"/>
          <p:nvPr/>
        </p:nvSpPr>
        <p:spPr>
          <a:xfrm>
            <a:off x="-76200" y="1345757"/>
            <a:ext cx="934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Review + Compilation of the current data: DK, J. Liao, Nature Reviews (Phys.) 3 (2021) 55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DC63AF-90AC-F249-86E6-EC955D11E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133600"/>
            <a:ext cx="2724150" cy="3517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68AF7-1D58-5A45-99F0-95AA40064F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30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  <p:pic>
        <p:nvPicPr>
          <p:cNvPr id="2050" name="Picture 2" descr="Jinfeng Liao">
            <a:extLst>
              <a:ext uri="{FF2B5EF4-FFF2-40B4-BE49-F238E27FC236}">
                <a16:creationId xmlns:a16="http://schemas.microsoft.com/office/drawing/2014/main" id="{8A800CA0-A7DD-530D-4554-D4E66E1F7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336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616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7609C-C517-EE21-B52B-7FFAF0E50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C118F-ADDE-9790-565B-8102B8835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600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Very recent news: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STAR result on CME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in beam energy scan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6D768-F74C-778A-08B5-3C7297F6FE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31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C6264-0169-4080-1926-241178C0E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8800"/>
            <a:ext cx="7772400" cy="959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038753-B98A-3915-F0BB-C8E0572C1946}"/>
              </a:ext>
            </a:extLst>
          </p:cNvPr>
          <p:cNvSpPr txBox="1"/>
          <p:nvPr/>
        </p:nvSpPr>
        <p:spPr>
          <a:xfrm>
            <a:off x="6356009" y="2514600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arXiv:2506.00275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E3C6A5-1731-50E4-8CE5-156C9646A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009" y="3352800"/>
            <a:ext cx="3679640" cy="289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0266D1-1A38-87B5-27BD-800CD3213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71" y="2788076"/>
            <a:ext cx="4740829" cy="406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99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95A6B-FB6C-F53B-536B-BD527B522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419CD-9D5C-6E25-0CEB-F046FC313C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32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5EF385-ACE4-886B-CFA8-445FE877F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7377"/>
            <a:ext cx="7772400" cy="959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32B6ED-FB8A-569E-A0C6-484B8C09B344}"/>
              </a:ext>
            </a:extLst>
          </p:cNvPr>
          <p:cNvSpPr txBox="1"/>
          <p:nvPr/>
        </p:nvSpPr>
        <p:spPr>
          <a:xfrm>
            <a:off x="6705600" y="660469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arXiv:2506.00275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723644-E684-7012-7FE1-C9C756214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901" y="1289534"/>
            <a:ext cx="6057900" cy="477598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2017B3-C40B-E70B-66E0-DBC8FD4D6800}"/>
              </a:ext>
            </a:extLst>
          </p:cNvPr>
          <p:cNvCxnSpPr/>
          <p:nvPr/>
        </p:nvCxnSpPr>
        <p:spPr bwMode="auto">
          <a:xfrm>
            <a:off x="1312901" y="3352800"/>
            <a:ext cx="6046749" cy="0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613A29-4691-F2DE-8207-91A8F1CB5CB6}"/>
              </a:ext>
            </a:extLst>
          </p:cNvPr>
          <p:cNvCxnSpPr/>
          <p:nvPr/>
        </p:nvCxnSpPr>
        <p:spPr bwMode="auto">
          <a:xfrm>
            <a:off x="1295400" y="3581400"/>
            <a:ext cx="6046749" cy="0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A2E221-8628-1ED8-6E1A-681EE8FF2DC0}"/>
              </a:ext>
            </a:extLst>
          </p:cNvPr>
          <p:cNvCxnSpPr>
            <a:cxnSpLocks/>
          </p:cNvCxnSpPr>
          <p:nvPr/>
        </p:nvCxnSpPr>
        <p:spPr bwMode="auto">
          <a:xfrm>
            <a:off x="6172200" y="4648200"/>
            <a:ext cx="1339850" cy="0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A0DAC5-6984-FCAC-4877-E44FCCD5AAD9}"/>
              </a:ext>
            </a:extLst>
          </p:cNvPr>
          <p:cNvCxnSpPr/>
          <p:nvPr/>
        </p:nvCxnSpPr>
        <p:spPr bwMode="auto">
          <a:xfrm>
            <a:off x="1465301" y="4953000"/>
            <a:ext cx="6046749" cy="0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B49302-BF1B-DB6E-AD69-351FC8D38644}"/>
              </a:ext>
            </a:extLst>
          </p:cNvPr>
          <p:cNvCxnSpPr>
            <a:cxnSpLocks/>
          </p:cNvCxnSpPr>
          <p:nvPr/>
        </p:nvCxnSpPr>
        <p:spPr bwMode="auto">
          <a:xfrm>
            <a:off x="1465301" y="5181600"/>
            <a:ext cx="2725699" cy="0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EDD6BB2-EB30-D020-CA8B-550186C5C92E}"/>
              </a:ext>
            </a:extLst>
          </p:cNvPr>
          <p:cNvCxnSpPr/>
          <p:nvPr/>
        </p:nvCxnSpPr>
        <p:spPr bwMode="auto">
          <a:xfrm>
            <a:off x="1324052" y="3048000"/>
            <a:ext cx="6046749" cy="0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871632-7BBE-3C4A-649D-59A42297F565}"/>
              </a:ext>
            </a:extLst>
          </p:cNvPr>
          <p:cNvCxnSpPr>
            <a:cxnSpLocks/>
          </p:cNvCxnSpPr>
          <p:nvPr/>
        </p:nvCxnSpPr>
        <p:spPr bwMode="auto">
          <a:xfrm>
            <a:off x="4800600" y="2743200"/>
            <a:ext cx="2541549" cy="0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65062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8684D-0F50-D497-999E-030F4C90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20BEE-DC8E-BD3B-D5B5-2892774F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02" y="-152400"/>
            <a:ext cx="7772400" cy="1600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Why CME at low energies?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4DE52-E27A-D999-029A-4B60E9F6F7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33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B53FAF-8A6A-D798-345D-8AF20A2E09AB}"/>
              </a:ext>
            </a:extLst>
          </p:cNvPr>
          <p:cNvSpPr txBox="1"/>
          <p:nvPr/>
        </p:nvSpPr>
        <p:spPr>
          <a:xfrm>
            <a:off x="0" y="1295400"/>
            <a:ext cx="5898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One reason is the longer-living magnetic field: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6E2C43-743B-28FE-D3C3-2EC6774D9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57065"/>
            <a:ext cx="7772400" cy="4913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9186A7-591E-3DC7-EDBE-D3750396275D}"/>
              </a:ext>
            </a:extLst>
          </p:cNvPr>
          <p:cNvSpPr txBox="1"/>
          <p:nvPr/>
        </p:nvSpPr>
        <p:spPr>
          <a:xfrm>
            <a:off x="7651750" y="3886200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H. Li et al,</a:t>
            </a:r>
          </a:p>
          <a:p>
            <a:r>
              <a:rPr lang="en-US" sz="1800" dirty="0" err="1"/>
              <a:t>arXiv</a:t>
            </a:r>
            <a:r>
              <a:rPr lang="en-US" sz="1800" dirty="0"/>
              <a:t>:</a:t>
            </a:r>
          </a:p>
          <a:p>
            <a:r>
              <a:rPr lang="en-US" sz="1800" dirty="0"/>
              <a:t>2306.02829</a:t>
            </a:r>
          </a:p>
          <a:p>
            <a:r>
              <a:rPr lang="en-US" sz="1800" dirty="0"/>
              <a:t>PRC(2024)</a:t>
            </a:r>
          </a:p>
        </p:txBody>
      </p:sp>
    </p:spTree>
    <p:extLst>
      <p:ext uri="{BB962C8B-B14F-4D97-AF65-F5344CB8AC3E}">
        <p14:creationId xmlns:p14="http://schemas.microsoft.com/office/powerpoint/2010/main" val="3362726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E639C-765B-EE86-934B-8E7DFBCC9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84A05-6937-5BC1-85FE-29B35E76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02" y="-381000"/>
            <a:ext cx="7772400" cy="1600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Why CME at low energies?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D4A5A-5F10-D15C-CA1D-D2C7ACFFB8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34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F100B-6CAC-B8AB-5CD3-BD975F27572B}"/>
              </a:ext>
            </a:extLst>
          </p:cNvPr>
          <p:cNvSpPr txBox="1"/>
          <p:nvPr/>
        </p:nvSpPr>
        <p:spPr>
          <a:xfrm>
            <a:off x="0" y="990600"/>
            <a:ext cx="86332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But there may also be another reason, revealed through </a:t>
            </a:r>
          </a:p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the real-time simulations: enhancement of topological fluctuations</a:t>
            </a:r>
          </a:p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near the critical point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281969-9EFB-7CD7-13F2-AECD9CFDE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8" y="2133600"/>
            <a:ext cx="7772400" cy="2016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D7D2C8-B7C1-D811-D3D0-D0DD40133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114800"/>
            <a:ext cx="3731540" cy="23462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E482BB-8193-A86D-36D8-9358C44A9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630" y="3099158"/>
            <a:ext cx="5055776" cy="33143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A3A93-45B0-F007-A216-3A5B966816AC}"/>
              </a:ext>
            </a:extLst>
          </p:cNvPr>
          <p:cNvSpPr txBox="1"/>
          <p:nvPr/>
        </p:nvSpPr>
        <p:spPr>
          <a:xfrm>
            <a:off x="3200400" y="6396335"/>
            <a:ext cx="6061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Also: </a:t>
            </a:r>
            <a:r>
              <a:rPr lang="en-US" sz="2400" dirty="0" err="1">
                <a:latin typeface="+mn-lt"/>
              </a:rPr>
              <a:t>K.Fukushima</a:t>
            </a:r>
            <a:r>
              <a:rPr lang="en-US" sz="2400" dirty="0">
                <a:latin typeface="+mn-lt"/>
              </a:rPr>
              <a:t>, M. Ruggieri, R. Gatto (2010)</a:t>
            </a:r>
          </a:p>
        </p:txBody>
      </p:sp>
    </p:spTree>
    <p:extLst>
      <p:ext uri="{BB962C8B-B14F-4D97-AF65-F5344CB8AC3E}">
        <p14:creationId xmlns:p14="http://schemas.microsoft.com/office/powerpoint/2010/main" val="322319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AE10F-222D-004F-8E3F-99C330F5C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E2C80-B9A9-86AB-4C18-5B5ADAA23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02" y="-152400"/>
            <a:ext cx="7772400" cy="1600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Better CME observables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with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2E593-CC40-E9E9-EF79-8F7E3D6B5C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35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3E581-FAE7-FC35-5D10-56EE1DE9B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1" y="1549399"/>
            <a:ext cx="9033700" cy="932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E5D71D-9BAD-FB75-1E12-5ECE23A8F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31" y="2583509"/>
            <a:ext cx="4038600" cy="42162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BC7B73-6CC8-9C5E-70A2-55EBBDCBFC9A}"/>
              </a:ext>
            </a:extLst>
          </p:cNvPr>
          <p:cNvSpPr txBox="1"/>
          <p:nvPr/>
        </p:nvSpPr>
        <p:spPr>
          <a:xfrm>
            <a:off x="4671096" y="3829295"/>
            <a:ext cx="45709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n-lt"/>
              </a:rPr>
              <a:t>Up to 90% higher sensitivity</a:t>
            </a:r>
          </a:p>
          <a:p>
            <a:r>
              <a:rPr lang="en-US" sz="2800" dirty="0">
                <a:solidFill>
                  <a:srgbClr val="002060"/>
                </a:solidFill>
                <a:latin typeface="+mn-lt"/>
              </a:rPr>
              <a:t>to CME signal than “standard”</a:t>
            </a:r>
          </a:p>
          <a:p>
            <a:r>
              <a:rPr lang="en-US" sz="2800" dirty="0">
                <a:solidFill>
                  <a:srgbClr val="002060"/>
                </a:solidFill>
                <a:latin typeface="+mn-lt"/>
              </a:rPr>
              <a:t>observables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FC3ED1-F8F9-28BA-0C28-A088B5A52AFC}"/>
              </a:ext>
            </a:extLst>
          </p:cNvPr>
          <p:cNvSpPr txBox="1"/>
          <p:nvPr/>
        </p:nvSpPr>
        <p:spPr>
          <a:xfrm>
            <a:off x="6956593" y="2583509"/>
            <a:ext cx="46646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dirty="0" err="1">
                <a:effectLst/>
                <a:latin typeface="+mn-lt"/>
              </a:rPr>
              <a:t>arXiv</a:t>
            </a:r>
            <a:r>
              <a:rPr lang="en-US" sz="2000" b="0" i="0" dirty="0">
                <a:effectLst/>
                <a:latin typeface="+mn-lt"/>
              </a:rPr>
              <a:t>: </a:t>
            </a:r>
            <a:r>
              <a:rPr lang="en-US" sz="2000" b="0" i="0" u="none" strike="noStrike" dirty="0">
                <a:solidFill>
                  <a:srgbClr val="0050B3"/>
                </a:solidFill>
                <a:effectLst/>
                <a:latin typeface="+mn-lt"/>
                <a:hlinkClick r:id="rId4"/>
              </a:rPr>
              <a:t>2504.03248</a:t>
            </a:r>
            <a:endParaRPr lang="en-US" sz="2000" b="0" i="0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3475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489" y="0"/>
            <a:ext cx="9053022" cy="1600200"/>
          </a:xfrm>
        </p:spPr>
        <p:txBody>
          <a:bodyPr/>
          <a:lstStyle/>
          <a:p>
            <a:pPr indent="0" eaLnBrk="1">
              <a:defRPr/>
            </a:pPr>
            <a:r>
              <a:rPr lang="en-US" sz="4000" dirty="0">
                <a:solidFill>
                  <a:srgbClr val="002060"/>
                </a:solidFill>
              </a:rPr>
              <a:t>CME in Dirac &amp; Weyl semimetals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B96C04-3B99-A340-9682-BDA9AC277B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36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  <p:pic>
        <p:nvPicPr>
          <p:cNvPr id="9" name="Picture 5" descr="Dibujo140225-continuous-ef-tuning-by-surface-k-doping-science-mag.png">
            <a:extLst>
              <a:ext uri="{FF2B5EF4-FFF2-40B4-BE49-F238E27FC236}">
                <a16:creationId xmlns:a16="http://schemas.microsoft.com/office/drawing/2014/main" id="{2F57012E-C52C-1E41-B189-B46543585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676400"/>
            <a:ext cx="6096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new-electronic-material-3d-graphene-sodium-bismuthide.jpg">
            <a:extLst>
              <a:ext uri="{FF2B5EF4-FFF2-40B4-BE49-F238E27FC236}">
                <a16:creationId xmlns:a16="http://schemas.microsoft.com/office/drawing/2014/main" id="{86EBA54E-395D-144A-A87E-46B259C3A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38" y="2362200"/>
            <a:ext cx="2754284" cy="155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F14752-DD62-234C-B106-99064B7D844F}"/>
              </a:ext>
            </a:extLst>
          </p:cNvPr>
          <p:cNvSpPr txBox="1"/>
          <p:nvPr/>
        </p:nvSpPr>
        <p:spPr>
          <a:xfrm>
            <a:off x="578312" y="4419600"/>
            <a:ext cx="82268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+mn-lt"/>
              </a:rPr>
              <a:t>Recent reviews:</a:t>
            </a:r>
          </a:p>
          <a:p>
            <a:endParaRPr lang="en-US" sz="1600" dirty="0">
              <a:solidFill>
                <a:srgbClr val="002060"/>
              </a:solidFill>
              <a:latin typeface="+mn-lt"/>
            </a:endParaRPr>
          </a:p>
          <a:p>
            <a:r>
              <a:rPr lang="en-US" sz="1600" dirty="0">
                <a:solidFill>
                  <a:srgbClr val="002060"/>
                </a:solidFill>
                <a:latin typeface="+mn-lt"/>
              </a:rPr>
              <a:t>N.P. Ong and S. Liang, Nature Rev. Phys. (2021); P. Narang, C. Garcia, C. </a:t>
            </a:r>
            <a:r>
              <a:rPr lang="en-US" sz="1600" dirty="0" err="1">
                <a:solidFill>
                  <a:srgbClr val="002060"/>
                </a:solidFill>
                <a:latin typeface="+mn-lt"/>
              </a:rPr>
              <a:t>Felser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, Nature Mat. (2021)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FA8DBD-B480-6743-BFA2-74A2BF2276D7}"/>
              </a:ext>
            </a:extLst>
          </p:cNvPr>
          <p:cNvSpPr txBox="1"/>
          <p:nvPr/>
        </p:nvSpPr>
        <p:spPr>
          <a:xfrm>
            <a:off x="1295400" y="5883132"/>
            <a:ext cx="5606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Even number of space-time dimensions –</a:t>
            </a:r>
          </a:p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so chiral anomaly operates, can study CME!</a:t>
            </a:r>
          </a:p>
        </p:txBody>
      </p:sp>
    </p:spTree>
    <p:extLst>
      <p:ext uri="{BB962C8B-B14F-4D97-AF65-F5344CB8AC3E}">
        <p14:creationId xmlns:p14="http://schemas.microsoft.com/office/powerpoint/2010/main" val="192805841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-381000"/>
            <a:ext cx="8763000" cy="1600200"/>
          </a:xfrm>
        </p:spPr>
        <p:txBody>
          <a:bodyPr/>
          <a:lstStyle/>
          <a:p>
            <a:pPr indent="0" eaLnBrk="1">
              <a:defRPr/>
            </a:pPr>
            <a:r>
              <a:rPr lang="en-US" dirty="0">
                <a:solidFill>
                  <a:srgbClr val="002060"/>
                </a:solidFill>
              </a:rPr>
              <a:t>CME in chiral materials </a:t>
            </a:r>
          </a:p>
        </p:txBody>
      </p:sp>
      <p:sp>
        <p:nvSpPr>
          <p:cNvPr id="2560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defRPr/>
            </a:pPr>
            <a:fld id="{DC9F25D6-FB1E-1F4F-A0AD-A1F8A6699BFA}" type="slidenum">
              <a:rPr lang="en-US" sz="1400">
                <a:latin typeface="Times Roman" charset="0"/>
                <a:cs typeface="Times Roman" charset="0"/>
                <a:sym typeface="Times Roman" charset="0"/>
              </a:rPr>
              <a:pPr algn="ctr">
                <a:defRPr/>
              </a:pPr>
              <a:t>37</a:t>
            </a:fld>
            <a:endParaRPr lang="en-US">
              <a:cs typeface="Helvetica" charset="0"/>
            </a:endParaRPr>
          </a:p>
        </p:txBody>
      </p:sp>
      <p:pic>
        <p:nvPicPr>
          <p:cNvPr id="5632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769938"/>
            <a:ext cx="9526588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3"/>
          <p:cNvSpPr txBox="1">
            <a:spLocks noChangeArrowheads="1"/>
          </p:cNvSpPr>
          <p:nvPr/>
        </p:nvSpPr>
        <p:spPr bwMode="auto">
          <a:xfrm>
            <a:off x="1844675" y="2590800"/>
            <a:ext cx="43322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9pPr>
          </a:lstStyle>
          <a:p>
            <a:pPr eaLnBrk="1"/>
            <a:r>
              <a:rPr lang="en-US" sz="2000" dirty="0">
                <a:latin typeface="+mn-lt"/>
              </a:rPr>
              <a:t>BNL - Stony Brook - Princeton - Berkeley</a:t>
            </a:r>
          </a:p>
        </p:txBody>
      </p:sp>
      <p:sp>
        <p:nvSpPr>
          <p:cNvPr id="56327" name="Rectangle 6"/>
          <p:cNvSpPr>
            <a:spLocks noChangeArrowheads="1"/>
          </p:cNvSpPr>
          <p:nvPr/>
        </p:nvSpPr>
        <p:spPr bwMode="auto">
          <a:xfrm>
            <a:off x="349738" y="6316772"/>
            <a:ext cx="44964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2400" dirty="0">
                <a:latin typeface="+mn-lt"/>
              </a:rPr>
              <a:t>arXiv:1412.6543 [</a:t>
            </a:r>
            <a:r>
              <a:rPr lang="en-US" sz="2400" dirty="0" err="1">
                <a:latin typeface="+mn-lt"/>
              </a:rPr>
              <a:t>cond</a:t>
            </a:r>
            <a:r>
              <a:rPr lang="en-US" sz="2400" dirty="0">
                <a:latin typeface="+mn-lt"/>
              </a:rPr>
              <a:t>-</a:t>
            </a:r>
            <a:r>
              <a:rPr lang="en-US" sz="2400" dirty="0" err="1">
                <a:latin typeface="+mn-lt"/>
              </a:rPr>
              <a:t>mat.str</a:t>
            </a:r>
            <a:r>
              <a:rPr lang="en-US" sz="2400" dirty="0">
                <a:latin typeface="+mn-lt"/>
              </a:rPr>
              <a:t>-el] </a:t>
            </a:r>
          </a:p>
        </p:txBody>
      </p:sp>
      <p:pic>
        <p:nvPicPr>
          <p:cNvPr id="3" name="Picture 2" descr="d1600116-kharzeev-72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0" y="3032313"/>
            <a:ext cx="4464537" cy="3149979"/>
          </a:xfrm>
          <a:prstGeom prst="rect">
            <a:avLst/>
          </a:prstGeom>
        </p:spPr>
      </p:pic>
      <p:pic>
        <p:nvPicPr>
          <p:cNvPr id="9" name="Picture 8" descr="largecov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732" y="2702674"/>
            <a:ext cx="2273989" cy="29871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858573" y="4800600"/>
            <a:ext cx="1035153" cy="2286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6400800" y="5029200"/>
            <a:ext cx="457773" cy="76200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07487" y="3817938"/>
            <a:ext cx="1825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Nature Phys.</a:t>
            </a:r>
          </a:p>
          <a:p>
            <a:r>
              <a:rPr lang="en-US" sz="2000" dirty="0">
                <a:latin typeface="+mn-lt"/>
              </a:rPr>
              <a:t>12 (2016) 550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162" y="5801357"/>
            <a:ext cx="4340966" cy="7996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FFCE2D-9D86-A942-AD19-5F2B2587E7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37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42313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540" y="2743200"/>
            <a:ext cx="3144660" cy="38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i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4400" y="2895600"/>
            <a:ext cx="9580075" cy="3870350"/>
          </a:xfrm>
          <a:prstGeom prst="rect">
            <a:avLst/>
          </a:prstGeom>
        </p:spPr>
      </p:pic>
      <p:pic>
        <p:nvPicPr>
          <p:cNvPr id="9" name="Picture 8" descr="Screen Shot 2016-02-22 at 12.21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048000"/>
            <a:ext cx="838200" cy="4736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86400" y="2217003"/>
            <a:ext cx="365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</a:rPr>
              <a:t>Q. Li et al,</a:t>
            </a:r>
          </a:p>
          <a:p>
            <a:r>
              <a:rPr lang="en-US" sz="1600" dirty="0">
                <a:latin typeface="+mn-lt"/>
              </a:rPr>
              <a:t>Nature Physics </a:t>
            </a:r>
            <a:r>
              <a:rPr lang="en-US" sz="1600" b="1" dirty="0">
                <a:latin typeface="+mn-lt"/>
              </a:rPr>
              <a:t>12</a:t>
            </a:r>
            <a:r>
              <a:rPr lang="en-US" sz="1600" dirty="0">
                <a:latin typeface="+mn-lt"/>
              </a:rPr>
              <a:t>, 550 (2016)</a:t>
            </a:r>
          </a:p>
          <a:p>
            <a:r>
              <a:rPr lang="en-US" sz="1600" dirty="0">
                <a:latin typeface="+mn-lt"/>
              </a:rPr>
              <a:t>arXiv:1412.6543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23A90-E4C3-0047-A703-64F7413A94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3300" y="6469001"/>
            <a:ext cx="292100" cy="330200"/>
          </a:xfrm>
        </p:spPr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38</a:t>
            </a:fld>
            <a:endParaRPr lang="en-US" sz="1400" dirty="0">
              <a:latin typeface="+mj-lt"/>
              <a:cs typeface="+mj-cs"/>
              <a:sym typeface="Times Roman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A0137C-71D1-C94A-B6D1-EB91B0A6F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87" y="215927"/>
            <a:ext cx="2273300" cy="6994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D51EBE-F788-F342-A41D-ECDF983AD4A4}"/>
              </a:ext>
            </a:extLst>
          </p:cNvPr>
          <p:cNvSpPr txBox="1"/>
          <p:nvPr/>
        </p:nvSpPr>
        <p:spPr>
          <a:xfrm>
            <a:off x="228600" y="372576"/>
            <a:ext cx="862896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+mn-lt"/>
              </a:rPr>
              <a:t>Parallel electric and magnetic fields source the chiral anomaly:</a:t>
            </a:r>
          </a:p>
          <a:p>
            <a:endParaRPr lang="en-US" sz="2000" dirty="0">
              <a:solidFill>
                <a:srgbClr val="002060"/>
              </a:solidFill>
              <a:latin typeface="+mn-lt"/>
            </a:endParaRPr>
          </a:p>
          <a:p>
            <a:r>
              <a:rPr lang="en-US" sz="2000" dirty="0">
                <a:solidFill>
                  <a:srgbClr val="002060"/>
                </a:solidFill>
                <a:latin typeface="+mn-lt"/>
              </a:rPr>
              <a:t>and thus the chiral chemical potential </a:t>
            </a:r>
            <a:r>
              <a:rPr lang="el-GR" sz="2000" dirty="0">
                <a:solidFill>
                  <a:srgbClr val="002060"/>
                </a:solidFill>
                <a:latin typeface="+mn-lt"/>
              </a:rPr>
              <a:t>μ</a:t>
            </a:r>
            <a:r>
              <a:rPr lang="el-GR" sz="2000" baseline="-25000" dirty="0">
                <a:solidFill>
                  <a:srgbClr val="002060"/>
                </a:solidFill>
                <a:latin typeface="+mn-lt"/>
              </a:rPr>
              <a:t>5 </a:t>
            </a:r>
            <a:r>
              <a:rPr lang="el-GR" sz="2000" dirty="0">
                <a:solidFill>
                  <a:srgbClr val="002060"/>
                </a:solidFill>
                <a:latin typeface="+mn-lt"/>
              </a:rPr>
              <a:t>~ ΕΒ τ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  <a:p>
            <a:endParaRPr lang="en-US" sz="2000" dirty="0">
              <a:solidFill>
                <a:srgbClr val="002060"/>
              </a:solidFill>
              <a:latin typeface="+mn-lt"/>
            </a:endParaRPr>
          </a:p>
          <a:p>
            <a:r>
              <a:rPr lang="en-US" sz="2000" dirty="0">
                <a:solidFill>
                  <a:srgbClr val="002060"/>
                </a:solidFill>
                <a:latin typeface="+mn-lt"/>
              </a:rPr>
              <a:t>The CME current is J ~ </a:t>
            </a:r>
            <a:r>
              <a:rPr lang="el-GR" sz="2000" dirty="0">
                <a:solidFill>
                  <a:srgbClr val="002060"/>
                </a:solidFill>
                <a:latin typeface="+mn-lt"/>
              </a:rPr>
              <a:t>μ</a:t>
            </a:r>
            <a:r>
              <a:rPr lang="en-US" sz="2000" baseline="-25000" dirty="0">
                <a:solidFill>
                  <a:srgbClr val="002060"/>
                </a:solidFill>
                <a:latin typeface="+mn-lt"/>
              </a:rPr>
              <a:t>5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B</a:t>
            </a:r>
            <a:r>
              <a:rPr lang="en-US" sz="2000" baseline="30000" dirty="0">
                <a:solidFill>
                  <a:srgbClr val="002060"/>
                </a:solidFill>
                <a:latin typeface="+mn-lt"/>
              </a:rPr>
              <a:t>2 </a:t>
            </a:r>
            <a:r>
              <a:rPr lang="el-GR" sz="2000" dirty="0">
                <a:solidFill>
                  <a:srgbClr val="002060"/>
                </a:solidFill>
                <a:latin typeface="+mn-lt"/>
              </a:rPr>
              <a:t>τ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– longitudinal magnetoconductivity ~ B</a:t>
            </a:r>
            <a:r>
              <a:rPr lang="en-US" sz="2000" baseline="30000" dirty="0">
                <a:solidFill>
                  <a:srgbClr val="002060"/>
                </a:solidFill>
                <a:latin typeface="+mn-lt"/>
              </a:rPr>
              <a:t>2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(at weak B)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83E686-679F-8A44-8A5F-19D9ACDB7B46}"/>
              </a:ext>
            </a:extLst>
          </p:cNvPr>
          <p:cNvSpPr txBox="1"/>
          <p:nvPr/>
        </p:nvSpPr>
        <p:spPr>
          <a:xfrm>
            <a:off x="7315200" y="2034942"/>
            <a:ext cx="1858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D. Son, B. Spivak ‘13</a:t>
            </a:r>
          </a:p>
        </p:txBody>
      </p:sp>
    </p:spTree>
    <p:extLst>
      <p:ext uri="{BB962C8B-B14F-4D97-AF65-F5344CB8AC3E}">
        <p14:creationId xmlns:p14="http://schemas.microsoft.com/office/powerpoint/2010/main" val="116523584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-381000"/>
            <a:ext cx="8763000" cy="1600200"/>
          </a:xfrm>
        </p:spPr>
        <p:txBody>
          <a:bodyPr/>
          <a:lstStyle/>
          <a:p>
            <a:pPr indent="0" eaLnBrk="1">
              <a:defRPr/>
            </a:pPr>
            <a:r>
              <a:rPr lang="en-US" dirty="0">
                <a:solidFill>
                  <a:srgbClr val="002060"/>
                </a:solidFill>
              </a:rPr>
              <a:t>CME in chiral materials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FFCE2D-9D86-A942-AD19-5F2B2587E7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59650" y="6172200"/>
            <a:ext cx="869950" cy="406400"/>
          </a:xfrm>
        </p:spPr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39</a:t>
            </a:fld>
            <a:endParaRPr lang="en-US" sz="1400" dirty="0">
              <a:latin typeface="+mj-lt"/>
              <a:cs typeface="+mj-cs"/>
              <a:sym typeface="Times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B86AFF-4D7E-AB43-A9B7-461D95707E4D}"/>
              </a:ext>
            </a:extLst>
          </p:cNvPr>
          <p:cNvSpPr txBox="1"/>
          <p:nvPr/>
        </p:nvSpPr>
        <p:spPr>
          <a:xfrm>
            <a:off x="228600" y="1066800"/>
            <a:ext cx="4090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+mn-lt"/>
              </a:rPr>
              <a:t>Impressive results from other groups: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BF9791-1B25-E144-A453-7E8F94AEE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1633"/>
            <a:ext cx="9144000" cy="14212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8F70F9-DFAB-6A4F-BB72-1A1CF2E3A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000417"/>
            <a:ext cx="3008726" cy="3744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C81FC5-67C2-2742-93C5-B256B8240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000417"/>
            <a:ext cx="3169879" cy="2895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B3B8BB-A1AD-4749-BCE2-60A9A5B47D74}"/>
              </a:ext>
            </a:extLst>
          </p:cNvPr>
          <p:cNvSpPr txBox="1"/>
          <p:nvPr/>
        </p:nvSpPr>
        <p:spPr>
          <a:xfrm>
            <a:off x="7262303" y="1206589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arXiv:1503.08179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B82536-2C28-AB49-8279-4ADDD5CBAD2C}"/>
              </a:ext>
            </a:extLst>
          </p:cNvPr>
          <p:cNvSpPr txBox="1"/>
          <p:nvPr/>
        </p:nvSpPr>
        <p:spPr>
          <a:xfrm>
            <a:off x="2819400" y="5764316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Science ‘15</a:t>
            </a:r>
          </a:p>
        </p:txBody>
      </p:sp>
    </p:spTree>
    <p:extLst>
      <p:ext uri="{BB962C8B-B14F-4D97-AF65-F5344CB8AC3E}">
        <p14:creationId xmlns:p14="http://schemas.microsoft.com/office/powerpoint/2010/main" val="347498301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139"/>
            <a:ext cx="7772400" cy="1600200"/>
          </a:xfrm>
        </p:spPr>
        <p:txBody>
          <a:bodyPr/>
          <a:lstStyle/>
          <a:p>
            <a:pPr eaLnBrk="1">
              <a:defRPr/>
            </a:pPr>
            <a:r>
              <a:rPr lang="en-US" sz="3600" dirty="0">
                <a:solidFill>
                  <a:srgbClr val="002060"/>
                </a:solidFill>
              </a:rPr>
              <a:t>Chiral anomaly: chirality transfer from fermions to gauge fields (or vice versa)</a:t>
            </a:r>
          </a:p>
        </p:txBody>
      </p:sp>
      <p:pic>
        <p:nvPicPr>
          <p:cNvPr id="378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48612"/>
            <a:ext cx="3124200" cy="323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308139"/>
            <a:ext cx="3200400" cy="32544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0722B3-AC6C-E84F-B7D1-68149D7ADD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848600" y="6248400"/>
            <a:ext cx="292100" cy="330200"/>
          </a:xfrm>
        </p:spPr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4</a:t>
            </a:fld>
            <a:endParaRPr lang="en-US" sz="1400" dirty="0">
              <a:latin typeface="+mj-lt"/>
              <a:cs typeface="+mj-cs"/>
              <a:sym typeface="Times Roman" charset="0"/>
            </a:endParaRPr>
          </a:p>
        </p:txBody>
      </p:sp>
      <p:sp>
        <p:nvSpPr>
          <p:cNvPr id="4" name="Left-Right Arrow 3">
            <a:extLst>
              <a:ext uri="{FF2B5EF4-FFF2-40B4-BE49-F238E27FC236}">
                <a16:creationId xmlns:a16="http://schemas.microsoft.com/office/drawing/2014/main" id="{183C25C6-0B6B-EE4B-B453-9F5740964EB7}"/>
              </a:ext>
            </a:extLst>
          </p:cNvPr>
          <p:cNvSpPr/>
          <p:nvPr/>
        </p:nvSpPr>
        <p:spPr bwMode="auto">
          <a:xfrm>
            <a:off x="3962401" y="3706769"/>
            <a:ext cx="914399" cy="457200"/>
          </a:xfrm>
          <a:prstGeom prst="leftRight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04155FA-6F35-10C1-672B-F7C714C9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685" y="5584139"/>
            <a:ext cx="1219197" cy="121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Yuji Hirono | iTHEMS">
            <a:extLst>
              <a:ext uri="{FF2B5EF4-FFF2-40B4-BE49-F238E27FC236}">
                <a16:creationId xmlns:a16="http://schemas.microsoft.com/office/drawing/2014/main" id="{D7633FF6-9190-6E0A-3DFE-10E309BCF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5623513"/>
            <a:ext cx="882650" cy="117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86E242-F4B9-4E78-48A4-881A27051A27}"/>
              </a:ext>
            </a:extLst>
          </p:cNvPr>
          <p:cNvSpPr txBox="1"/>
          <p:nvPr/>
        </p:nvSpPr>
        <p:spPr>
          <a:xfrm>
            <a:off x="2590800" y="5627371"/>
            <a:ext cx="2640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From: Y. Hirono, DK, Y. Yin,</a:t>
            </a:r>
          </a:p>
          <a:p>
            <a:r>
              <a:rPr lang="en-US" sz="1800" dirty="0">
                <a:latin typeface="+mn-lt"/>
              </a:rPr>
              <a:t>PRD 92 (2015) 12</a:t>
            </a:r>
          </a:p>
        </p:txBody>
      </p:sp>
    </p:spTree>
    <p:extLst>
      <p:ext uri="{BB962C8B-B14F-4D97-AF65-F5344CB8AC3E}">
        <p14:creationId xmlns:p14="http://schemas.microsoft.com/office/powerpoint/2010/main" val="304106667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25078" y="13504"/>
            <a:ext cx="8763000" cy="1600200"/>
          </a:xfrm>
        </p:spPr>
        <p:txBody>
          <a:bodyPr/>
          <a:lstStyle/>
          <a:p>
            <a:pPr indent="0" eaLnBrk="1">
              <a:defRPr/>
            </a:pPr>
            <a:r>
              <a:rPr lang="en-US" dirty="0">
                <a:solidFill>
                  <a:srgbClr val="002060"/>
                </a:solidFill>
              </a:rPr>
              <a:t>CME in chiral materials: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optical measurements </a:t>
            </a:r>
          </a:p>
        </p:txBody>
      </p:sp>
      <p:sp>
        <p:nvSpPr>
          <p:cNvPr id="2560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defRPr/>
            </a:pPr>
            <a:fld id="{DC9F25D6-FB1E-1F4F-A0AD-A1F8A6699BFA}" type="slidenum">
              <a:rPr lang="en-US" sz="1400">
                <a:latin typeface="Times Roman" charset="0"/>
                <a:cs typeface="Times Roman" charset="0"/>
                <a:sym typeface="Times Roman" charset="0"/>
              </a:rPr>
              <a:pPr algn="ctr">
                <a:defRPr/>
              </a:pPr>
              <a:t>40</a:t>
            </a:fld>
            <a:endParaRPr lang="en-US">
              <a:cs typeface="Helvetica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DD3844-7735-65E3-009D-1AEE1091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119" y="4657673"/>
            <a:ext cx="1828579" cy="1371434"/>
          </a:xfrm>
          <a:prstGeom prst="rect">
            <a:avLst/>
          </a:prstGeom>
        </p:spPr>
      </p:pic>
      <p:pic>
        <p:nvPicPr>
          <p:cNvPr id="10" name="Picture 9" descr="A picture containing knife&#10;&#10;Description automatically generated">
            <a:extLst>
              <a:ext uri="{FF2B5EF4-FFF2-40B4-BE49-F238E27FC236}">
                <a16:creationId xmlns:a16="http://schemas.microsoft.com/office/drawing/2014/main" id="{23999724-825D-0ED8-CE69-9A572EAC8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74" y="1792091"/>
            <a:ext cx="7673288" cy="1472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7B139D-EEFB-B7EE-449F-6EFE4DFCC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73" y="3242329"/>
            <a:ext cx="6108727" cy="2833744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02B60BE-9614-C4DC-0A7D-D1102FBF3B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6160022"/>
            <a:ext cx="2057400" cy="7271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891AF6-63E5-403C-1BE2-928DB90EF0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3348" y="3152740"/>
            <a:ext cx="1784350" cy="1337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5DC6C3-8B58-B238-3583-297220E862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542" y="46429"/>
            <a:ext cx="1131963" cy="149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9345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6802B-B505-6247-9B25-639696D03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52400"/>
            <a:ext cx="7772400" cy="1600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Chiral magnetic instability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2F8B0-006F-B34D-9160-9B6C7BC36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85778" y="1781223"/>
            <a:ext cx="4292600" cy="4997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734C7-ACD5-6749-B971-45C75596306A}"/>
              </a:ext>
            </a:extLst>
          </p:cNvPr>
          <p:cNvSpPr txBox="1"/>
          <p:nvPr/>
        </p:nvSpPr>
        <p:spPr>
          <a:xfrm>
            <a:off x="3124200" y="171959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DFBEB1-93B4-4043-8F96-68DCC0304997}"/>
              </a:ext>
            </a:extLst>
          </p:cNvPr>
          <p:cNvSpPr txBox="1"/>
          <p:nvPr/>
        </p:nvSpPr>
        <p:spPr>
          <a:xfrm>
            <a:off x="2743200" y="171959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B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391009-E18D-2C48-BF33-8AD0DA288B02}"/>
              </a:ext>
            </a:extLst>
          </p:cNvPr>
          <p:cNvCxnSpPr/>
          <p:nvPr/>
        </p:nvCxnSpPr>
        <p:spPr bwMode="auto">
          <a:xfrm flipV="1">
            <a:off x="3124200" y="2304365"/>
            <a:ext cx="0" cy="3715435"/>
          </a:xfrm>
          <a:prstGeom prst="straightConnector1">
            <a:avLst/>
          </a:prstGeom>
          <a:solidFill>
            <a:srgbClr val="C6E6E9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Donut 8">
            <a:extLst>
              <a:ext uri="{FF2B5EF4-FFF2-40B4-BE49-F238E27FC236}">
                <a16:creationId xmlns:a16="http://schemas.microsoft.com/office/drawing/2014/main" id="{9EC1A0A2-E20E-DD48-8EBE-1B08B0B1C6EC}"/>
              </a:ext>
            </a:extLst>
          </p:cNvPr>
          <p:cNvSpPr/>
          <p:nvPr/>
        </p:nvSpPr>
        <p:spPr bwMode="auto">
          <a:xfrm>
            <a:off x="1752600" y="3642956"/>
            <a:ext cx="2521024" cy="1245570"/>
          </a:xfrm>
          <a:prstGeom prst="donu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A752B5-6ABA-3C4F-8E0D-1A2061E79502}"/>
              </a:ext>
            </a:extLst>
          </p:cNvPr>
          <p:cNvSpPr txBox="1"/>
          <p:nvPr/>
        </p:nvSpPr>
        <p:spPr>
          <a:xfrm>
            <a:off x="6248400" y="1828800"/>
            <a:ext cx="264367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Transfer of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chiral charge</a:t>
            </a:r>
          </a:p>
          <a:p>
            <a:r>
              <a:rPr lang="en-US" sz="2800" dirty="0">
                <a:solidFill>
                  <a:srgbClr val="002060"/>
                </a:solidFill>
              </a:rPr>
              <a:t>of the fermions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to the magnetic</a:t>
            </a:r>
          </a:p>
          <a:p>
            <a:r>
              <a:rPr lang="en-US" sz="2800" dirty="0">
                <a:solidFill>
                  <a:srgbClr val="002060"/>
                </a:solidFill>
              </a:rPr>
              <a:t>helicity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CDEA86-5999-E14F-81DC-2CBCC6428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900" y="4419600"/>
            <a:ext cx="3594100" cy="876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BCE2A6-2835-6049-A82F-BF0AA0DC2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5181600"/>
            <a:ext cx="29591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457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ACA8B-BDFD-89E4-A1BB-801F8FE717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42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D2498E-726D-38F5-749A-3E1C2BA23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72400" cy="1645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5DDAC3-0C06-063D-FC10-86EFBE29FE76}"/>
              </a:ext>
            </a:extLst>
          </p:cNvPr>
          <p:cNvSpPr txBox="1"/>
          <p:nvPr/>
        </p:nvSpPr>
        <p:spPr>
          <a:xfrm>
            <a:off x="6612139" y="1645315"/>
            <a:ext cx="1877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arXiv:1002.1473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DA4152-373B-46B1-7994-CF0AABC18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435868"/>
            <a:ext cx="3886200" cy="3623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1D4992-7EEF-7537-8195-AB61F1FCB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126" y="2377271"/>
            <a:ext cx="3886199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21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600200"/>
          </a:xfrm>
        </p:spPr>
        <p:txBody>
          <a:bodyPr/>
          <a:lstStyle/>
          <a:p>
            <a:pPr eaLnBrk="1">
              <a:defRPr/>
            </a:pPr>
            <a:r>
              <a:rPr lang="en-US" sz="3600" b="1" dirty="0">
                <a:solidFill>
                  <a:srgbClr val="0042AA"/>
                </a:solidFill>
              </a:rPr>
              <a:t>Inverse cascade of magnetic helicity</a:t>
            </a:r>
            <a:endParaRPr lang="en-US" sz="3600" dirty="0"/>
          </a:p>
        </p:txBody>
      </p:sp>
      <p:sp>
        <p:nvSpPr>
          <p:cNvPr id="18435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defRPr/>
            </a:pPr>
            <a:fld id="{1713508C-8EAE-294D-95E8-EEA3A33A6A95}" type="slidenum">
              <a:rPr lang="en-US" sz="1400">
                <a:latin typeface="Times Roman" charset="0"/>
                <a:cs typeface="Times Roman" charset="0"/>
                <a:sym typeface="Times Roman" charset="0"/>
              </a:rPr>
              <a:pPr algn="ctr">
                <a:defRPr/>
              </a:pPr>
              <a:t>43</a:t>
            </a:fld>
            <a:endParaRPr lang="en-US">
              <a:cs typeface="Helvetica" charset="0"/>
            </a:endParaRPr>
          </a:p>
        </p:txBody>
      </p:sp>
      <p:pic>
        <p:nvPicPr>
          <p:cNvPr id="378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3124200" cy="323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 bwMode="auto">
          <a:xfrm>
            <a:off x="3886200" y="2590800"/>
            <a:ext cx="914400" cy="533400"/>
          </a:xfrm>
          <a:prstGeom prst="rightArrow">
            <a:avLst/>
          </a:prstGeom>
          <a:solidFill>
            <a:srgbClr val="83C2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295400"/>
            <a:ext cx="3200400" cy="3254461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 bwMode="auto">
          <a:xfrm>
            <a:off x="3962400" y="4572000"/>
            <a:ext cx="990600" cy="533400"/>
          </a:xfrm>
          <a:prstGeom prst="leftArrow">
            <a:avLst/>
          </a:prstGeom>
          <a:solidFill>
            <a:srgbClr val="83C2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990600"/>
            <a:ext cx="38198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365C0"/>
                </a:solidFill>
              </a:rPr>
              <a:t>Instability at k&lt;          leads</a:t>
            </a:r>
          </a:p>
          <a:p>
            <a:r>
              <a:rPr lang="en-US" sz="2400" dirty="0">
                <a:solidFill>
                  <a:srgbClr val="0365C0"/>
                </a:solidFill>
              </a:rPr>
              <a:t>to the growth</a:t>
            </a:r>
          </a:p>
          <a:p>
            <a:r>
              <a:rPr lang="en-US" sz="2400" dirty="0">
                <a:solidFill>
                  <a:srgbClr val="0365C0"/>
                </a:solidFill>
              </a:rPr>
              <a:t>of magnetic</a:t>
            </a:r>
          </a:p>
          <a:p>
            <a:r>
              <a:rPr lang="en-US" sz="2400" dirty="0" err="1">
                <a:solidFill>
                  <a:srgbClr val="0365C0"/>
                </a:solidFill>
              </a:rPr>
              <a:t>helicity</a:t>
            </a:r>
            <a:endParaRPr lang="en-US" sz="2400" dirty="0">
              <a:solidFill>
                <a:srgbClr val="0365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974" y="5029200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365C0"/>
                </a:solidFill>
              </a:rPr>
              <a:t>Inverse cascade:</a:t>
            </a:r>
            <a:endParaRPr lang="en-US" sz="2400" dirty="0">
              <a:solidFill>
                <a:srgbClr val="0365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5200" y="3371672"/>
            <a:ext cx="230589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365C0"/>
                </a:solidFill>
              </a:rPr>
              <a:t>Increase of</a:t>
            </a:r>
          </a:p>
          <a:p>
            <a:r>
              <a:rPr lang="en-US" sz="2400" dirty="0">
                <a:solidFill>
                  <a:srgbClr val="0365C0"/>
                </a:solidFill>
              </a:rPr>
              <a:t>of magnetic</a:t>
            </a:r>
          </a:p>
          <a:p>
            <a:r>
              <a:rPr lang="en-US" sz="2400" dirty="0" err="1">
                <a:solidFill>
                  <a:srgbClr val="0365C0"/>
                </a:solidFill>
              </a:rPr>
              <a:t>helicity</a:t>
            </a:r>
            <a:r>
              <a:rPr lang="en-US" sz="2400" dirty="0">
                <a:solidFill>
                  <a:srgbClr val="0365C0"/>
                </a:solidFill>
              </a:rPr>
              <a:t> reduces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990600"/>
            <a:ext cx="457200" cy="4987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1066800"/>
            <a:ext cx="457200" cy="3555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114800"/>
            <a:ext cx="457200" cy="4987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0320" y="5410200"/>
            <a:ext cx="670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M.Joyce</a:t>
            </a:r>
            <a:r>
              <a:rPr lang="en-US" sz="1800" dirty="0"/>
              <a:t> and </a:t>
            </a:r>
            <a:r>
              <a:rPr lang="en-US" sz="1800" dirty="0" err="1"/>
              <a:t>M.Shaposhnikov</a:t>
            </a:r>
            <a:r>
              <a:rPr lang="en-US" sz="1800" dirty="0"/>
              <a:t>, PRL 79 (1997) 1193;</a:t>
            </a:r>
          </a:p>
          <a:p>
            <a:r>
              <a:rPr lang="en-US" sz="1800" dirty="0" err="1"/>
              <a:t>R.Jackiw</a:t>
            </a:r>
            <a:r>
              <a:rPr lang="en-US" sz="1800" dirty="0"/>
              <a:t> and </a:t>
            </a:r>
            <a:r>
              <a:rPr lang="en-US" sz="1800" dirty="0" err="1"/>
              <a:t>S.Pi</a:t>
            </a:r>
            <a:r>
              <a:rPr lang="en-US" sz="1800" dirty="0"/>
              <a:t>, PRD 61 (2000) 105015; </a:t>
            </a:r>
          </a:p>
          <a:p>
            <a:r>
              <a:rPr lang="en-US" sz="1800" dirty="0" err="1"/>
              <a:t>A.Boyarsky</a:t>
            </a:r>
            <a:r>
              <a:rPr lang="en-US" sz="1800" dirty="0"/>
              <a:t>, </a:t>
            </a:r>
            <a:r>
              <a:rPr lang="en-US" sz="1800" dirty="0" err="1"/>
              <a:t>J.Frohlich</a:t>
            </a:r>
            <a:r>
              <a:rPr lang="en-US" sz="1800" dirty="0"/>
              <a:t>, </a:t>
            </a:r>
            <a:r>
              <a:rPr lang="en-US" sz="1800" dirty="0" err="1"/>
              <a:t>O.Ruchayskiy</a:t>
            </a:r>
            <a:r>
              <a:rPr lang="en-US" sz="1800" dirty="0"/>
              <a:t>, PRL 108 (2012) 031301; PRD 92 (2015) 043004; </a:t>
            </a:r>
          </a:p>
          <a:p>
            <a:r>
              <a:rPr lang="en-US" sz="1800" dirty="0" err="1"/>
              <a:t>H.Tashiro</a:t>
            </a:r>
            <a:r>
              <a:rPr lang="en-US" sz="1800" dirty="0"/>
              <a:t>, </a:t>
            </a:r>
            <a:r>
              <a:rPr lang="en-US" sz="1800" dirty="0" err="1"/>
              <a:t>T.Vachaspati</a:t>
            </a:r>
            <a:r>
              <a:rPr lang="en-US" sz="1800" dirty="0"/>
              <a:t>, </a:t>
            </a:r>
            <a:r>
              <a:rPr lang="en-US" sz="1800" dirty="0" err="1"/>
              <a:t>A.Vilenkin</a:t>
            </a:r>
            <a:r>
              <a:rPr lang="en-US" sz="1800" dirty="0"/>
              <a:t>, PRD 86 (2012) 105033</a:t>
            </a:r>
          </a:p>
        </p:txBody>
      </p:sp>
    </p:spTree>
    <p:extLst>
      <p:ext uri="{BB962C8B-B14F-4D97-AF65-F5344CB8AC3E}">
        <p14:creationId xmlns:p14="http://schemas.microsoft.com/office/powerpoint/2010/main" val="123207830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89154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002060"/>
                </a:solidFill>
                <a:latin typeface="Helvetica" charset="0"/>
                <a:cs typeface="Helvetica" charset="0"/>
                <a:sym typeface="Times" charset="0"/>
              </a:rPr>
              <a:t>Self-similar inverse cascade of </a:t>
            </a:r>
            <a:br>
              <a:rPr lang="en-US" sz="3600" dirty="0">
                <a:solidFill>
                  <a:srgbClr val="002060"/>
                </a:solidFill>
                <a:latin typeface="Helvetica" charset="0"/>
                <a:cs typeface="Helvetica" charset="0"/>
                <a:sym typeface="Times" charset="0"/>
              </a:rPr>
            </a:br>
            <a:r>
              <a:rPr lang="en-US" sz="3600" dirty="0">
                <a:solidFill>
                  <a:srgbClr val="002060"/>
                </a:solidFill>
                <a:latin typeface="Helvetica" charset="0"/>
                <a:cs typeface="Helvetica" charset="0"/>
                <a:sym typeface="Times" charset="0"/>
              </a:rPr>
              <a:t>magnetic helicity driven by CME</a:t>
            </a:r>
            <a:endParaRPr lang="en-US" sz="3600" dirty="0">
              <a:solidFill>
                <a:srgbClr val="00206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3490" name="TextBox 3"/>
          <p:cNvSpPr txBox="1">
            <a:spLocks noChangeArrowheads="1"/>
          </p:cNvSpPr>
          <p:nvPr/>
        </p:nvSpPr>
        <p:spPr bwMode="auto">
          <a:xfrm>
            <a:off x="853130" y="6075901"/>
            <a:ext cx="24722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9pPr>
          </a:lstStyle>
          <a:p>
            <a:pPr eaLnBrk="1"/>
            <a:r>
              <a:rPr lang="en-US" sz="1400" dirty="0"/>
              <a:t>Y. </a:t>
            </a:r>
            <a:r>
              <a:rPr lang="en-US" sz="1400" dirty="0" err="1"/>
              <a:t>Hirono</a:t>
            </a:r>
            <a:r>
              <a:rPr lang="en-US" sz="1400" dirty="0"/>
              <a:t>, DK, </a:t>
            </a:r>
            <a:r>
              <a:rPr lang="en-US" sz="1400" dirty="0" err="1"/>
              <a:t>Y.Yin</a:t>
            </a:r>
            <a:r>
              <a:rPr lang="en-US" sz="1400" dirty="0"/>
              <a:t>, PRD’15</a:t>
            </a:r>
          </a:p>
        </p:txBody>
      </p:sp>
      <p:pic>
        <p:nvPicPr>
          <p:cNvPr id="12" name="Picture 11" descr="c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2251183"/>
            <a:ext cx="2133600" cy="23173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" y="1295400"/>
            <a:ext cx="5066730" cy="3689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876800"/>
            <a:ext cx="3454400" cy="121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575" y="5102485"/>
            <a:ext cx="2895600" cy="63585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470EE99-6D01-4E4B-A71F-3977FDE6C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016" y="6414455"/>
            <a:ext cx="19813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9pPr>
          </a:lstStyle>
          <a:p>
            <a:pPr eaLnBrk="1"/>
            <a:r>
              <a:rPr lang="en-US" sz="1400" dirty="0"/>
              <a:t>N. Yamamoto, PRD’16</a:t>
            </a:r>
          </a:p>
          <a:p>
            <a:pPr eaLnBrk="1"/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05A80A-070D-8847-A45E-75568682B3E5}"/>
              </a:ext>
            </a:extLst>
          </p:cNvPr>
          <p:cNvSpPr txBox="1"/>
          <p:nvPr/>
        </p:nvSpPr>
        <p:spPr>
          <a:xfrm>
            <a:off x="5195483" y="5903893"/>
            <a:ext cx="3948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Possible link between “helical </a:t>
            </a:r>
            <a:r>
              <a:rPr lang="en-US" sz="1400" dirty="0" err="1">
                <a:solidFill>
                  <a:srgbClr val="002060"/>
                </a:solidFill>
              </a:rPr>
              <a:t>magnetogenesis</a:t>
            </a:r>
            <a:r>
              <a:rPr lang="en-US" sz="1400" dirty="0">
                <a:solidFill>
                  <a:srgbClr val="002060"/>
                </a:solidFill>
              </a:rPr>
              <a:t>”</a:t>
            </a:r>
          </a:p>
          <a:p>
            <a:r>
              <a:rPr lang="en-US" sz="1400" dirty="0">
                <a:solidFill>
                  <a:srgbClr val="002060"/>
                </a:solidFill>
              </a:rPr>
              <a:t>and baryogenesis in Early Universe:  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r>
              <a:rPr lang="en-US" sz="1400" dirty="0"/>
              <a:t>DK, </a:t>
            </a:r>
            <a:r>
              <a:rPr lang="en-US" sz="1400" dirty="0" err="1"/>
              <a:t>E.Shuryak</a:t>
            </a:r>
            <a:r>
              <a:rPr lang="en-US" sz="1400" dirty="0"/>
              <a:t>, </a:t>
            </a:r>
            <a:r>
              <a:rPr lang="en-US" sz="1400" dirty="0" err="1"/>
              <a:t>I.Zahed</a:t>
            </a:r>
            <a:r>
              <a:rPr lang="en-US" sz="1400" dirty="0"/>
              <a:t>, arXiv:1906.0480, PRD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292E03-9E44-C842-ABC1-A4DABBE961FE}"/>
              </a:ext>
            </a:extLst>
          </p:cNvPr>
          <p:cNvSpPr txBox="1"/>
          <p:nvPr/>
        </p:nvSpPr>
        <p:spPr>
          <a:xfrm>
            <a:off x="6172200" y="1752600"/>
            <a:ext cx="2866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helical </a:t>
            </a:r>
            <a:r>
              <a:rPr lang="en-US" sz="2000" dirty="0" err="1">
                <a:solidFill>
                  <a:srgbClr val="002060"/>
                </a:solidFill>
              </a:rPr>
              <a:t>magnetogenesis</a:t>
            </a:r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in the Universe?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4E0AA0-D436-5348-B216-63BFA962D7E8}"/>
              </a:ext>
            </a:extLst>
          </p:cNvPr>
          <p:cNvSpPr txBox="1"/>
          <p:nvPr/>
        </p:nvSpPr>
        <p:spPr>
          <a:xfrm>
            <a:off x="5638800" y="4092754"/>
            <a:ext cx="37019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Work by A. Brandenburg, T. </a:t>
            </a:r>
            <a:r>
              <a:rPr lang="en-US" sz="1400" dirty="0" err="1"/>
              <a:t>Vachaspati</a:t>
            </a:r>
            <a:r>
              <a:rPr lang="en-US" sz="1400" dirty="0"/>
              <a:t>, </a:t>
            </a:r>
          </a:p>
          <a:p>
            <a:r>
              <a:rPr lang="en-US" sz="1400" dirty="0"/>
              <a:t>A. </a:t>
            </a:r>
            <a:r>
              <a:rPr lang="en-US" sz="1400" dirty="0" err="1"/>
              <a:t>Boyarsky</a:t>
            </a:r>
            <a:r>
              <a:rPr lang="en-US" sz="1400" dirty="0"/>
              <a:t>, O. </a:t>
            </a:r>
            <a:r>
              <a:rPr lang="en-US" sz="1400" dirty="0" err="1"/>
              <a:t>Ruchaysky</a:t>
            </a:r>
            <a:r>
              <a:rPr lang="en-US" sz="1400" dirty="0"/>
              <a:t>, T. </a:t>
            </a:r>
            <a:r>
              <a:rPr lang="en-US" sz="1400" dirty="0" err="1"/>
              <a:t>Kaniashvili</a:t>
            </a:r>
            <a:r>
              <a:rPr lang="en-US" sz="1400" dirty="0"/>
              <a:t>,…</a:t>
            </a:r>
          </a:p>
          <a:p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29510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AF6BF-E83A-D02A-708C-49CCE77FD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BE63DF3F-A6BF-BA97-301F-A8DD6B8010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78" y="13504"/>
            <a:ext cx="8763000" cy="1600200"/>
          </a:xfrm>
        </p:spPr>
        <p:txBody>
          <a:bodyPr/>
          <a:lstStyle/>
          <a:p>
            <a:pPr indent="0" eaLnBrk="1">
              <a:defRPr/>
            </a:pPr>
            <a:r>
              <a:rPr lang="en-US" dirty="0">
                <a:solidFill>
                  <a:srgbClr val="002060"/>
                </a:solidFill>
              </a:rPr>
              <a:t>Can chiral magnetic instability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be observed in chiral materials? </a:t>
            </a:r>
          </a:p>
        </p:txBody>
      </p:sp>
      <p:sp>
        <p:nvSpPr>
          <p:cNvPr id="25603" name="AutoShape 3">
            <a:extLst>
              <a:ext uri="{FF2B5EF4-FFF2-40B4-BE49-F238E27FC236}">
                <a16:creationId xmlns:a16="http://schemas.microsoft.com/office/drawing/2014/main" id="{4991D6A4-6230-5244-3B9B-A4B7DFFE464B}"/>
              </a:ext>
            </a:extLst>
          </p:cNvPr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defRPr/>
            </a:pPr>
            <a:fld id="{DC9F25D6-FB1E-1F4F-A0AD-A1F8A6699BFA}" type="slidenum">
              <a:rPr lang="en-US" sz="1400">
                <a:latin typeface="Times Roman" charset="0"/>
                <a:cs typeface="Times Roman" charset="0"/>
                <a:sym typeface="Times Roman" charset="0"/>
              </a:rPr>
              <a:pPr algn="ctr">
                <a:defRPr/>
              </a:pPr>
              <a:t>45</a:t>
            </a:fld>
            <a:endParaRPr lang="en-US">
              <a:cs typeface="Helvetic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C897A8-F51B-5496-CEA5-681B97608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1613704"/>
            <a:ext cx="6477000" cy="1638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E078EF-D6FC-06E4-E706-F81457F40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292345"/>
            <a:ext cx="7772400" cy="21651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2A922D-6E9B-88FD-A3A6-C875BF534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4983136"/>
            <a:ext cx="4876800" cy="1730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E75134-6C43-B406-BEF5-AD03DED1F74A}"/>
              </a:ext>
            </a:extLst>
          </p:cNvPr>
          <p:cNvSpPr txBox="1"/>
          <p:nvPr/>
        </p:nvSpPr>
        <p:spPr>
          <a:xfrm>
            <a:off x="7290447" y="2666069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PRD (2015)</a:t>
            </a:r>
          </a:p>
        </p:txBody>
      </p:sp>
    </p:spTree>
    <p:extLst>
      <p:ext uri="{BB962C8B-B14F-4D97-AF65-F5344CB8AC3E}">
        <p14:creationId xmlns:p14="http://schemas.microsoft.com/office/powerpoint/2010/main" val="312907763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D7259-8363-A5FD-F327-E3EAE9BE5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C36F966B-A472-6996-7196-15BC1C534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78" y="13504"/>
            <a:ext cx="8763000" cy="1600200"/>
          </a:xfrm>
        </p:spPr>
        <p:txBody>
          <a:bodyPr/>
          <a:lstStyle/>
          <a:p>
            <a:pPr indent="0" eaLnBrk="1">
              <a:defRPr/>
            </a:pPr>
            <a:r>
              <a:rPr lang="en-US" dirty="0">
                <a:solidFill>
                  <a:srgbClr val="002060"/>
                </a:solidFill>
              </a:rPr>
              <a:t>Chiral magnetic instability </a:t>
            </a:r>
          </a:p>
        </p:txBody>
      </p:sp>
      <p:sp>
        <p:nvSpPr>
          <p:cNvPr id="25603" name="AutoShape 3">
            <a:extLst>
              <a:ext uri="{FF2B5EF4-FFF2-40B4-BE49-F238E27FC236}">
                <a16:creationId xmlns:a16="http://schemas.microsoft.com/office/drawing/2014/main" id="{13015377-574E-753A-1499-9240894EC4AE}"/>
              </a:ext>
            </a:extLst>
          </p:cNvPr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defRPr/>
            </a:pPr>
            <a:fld id="{DC9F25D6-FB1E-1F4F-A0AD-A1F8A6699BFA}" type="slidenum">
              <a:rPr lang="en-US" sz="1400">
                <a:latin typeface="Times Roman" charset="0"/>
                <a:cs typeface="Times Roman" charset="0"/>
                <a:sym typeface="Times Roman" charset="0"/>
              </a:rPr>
              <a:pPr algn="ctr">
                <a:defRPr/>
              </a:pPr>
              <a:t>46</a:t>
            </a:fld>
            <a:endParaRPr lang="en-US">
              <a:cs typeface="Helvetic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8E579A-003A-BB4D-AC3A-62676B04C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8" y="1143000"/>
            <a:ext cx="8991600" cy="2148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A73566-F77E-0C86-AECB-A9E962B99788}"/>
              </a:ext>
            </a:extLst>
          </p:cNvPr>
          <p:cNvSpPr txBox="1"/>
          <p:nvPr/>
        </p:nvSpPr>
        <p:spPr>
          <a:xfrm>
            <a:off x="7190537" y="304294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arXiv:2502.05170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AF62A2-060F-9B3C-A4F8-CC3CAAF9C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23885"/>
            <a:ext cx="3962400" cy="2420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7ADE2F-DC11-5EC3-1726-7E45F92F5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3424269"/>
            <a:ext cx="2286000" cy="34573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3A2EFD-30B3-D030-D6C7-43F4DD6C8380}"/>
              </a:ext>
            </a:extLst>
          </p:cNvPr>
          <p:cNvSpPr txBox="1"/>
          <p:nvPr/>
        </p:nvSpPr>
        <p:spPr>
          <a:xfrm>
            <a:off x="6705600" y="4114800"/>
            <a:ext cx="20762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Sinusoids with </a:t>
            </a:r>
          </a:p>
          <a:p>
            <a:r>
              <a:rPr lang="en-US" sz="2000" dirty="0"/>
              <a:t>amplitudes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growing in time</a:t>
            </a:r>
          </a:p>
        </p:txBody>
      </p:sp>
    </p:spTree>
    <p:extLst>
      <p:ext uri="{BB962C8B-B14F-4D97-AF65-F5344CB8AC3E}">
        <p14:creationId xmlns:p14="http://schemas.microsoft.com/office/powerpoint/2010/main" val="342336181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9144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</a:rPr>
              <a:t>Summary</a:t>
            </a:r>
            <a:br>
              <a:rPr lang="en-US" dirty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253A3-0F5A-C241-A41F-B5444F55C32E}"/>
              </a:ext>
            </a:extLst>
          </p:cNvPr>
          <p:cNvSpPr txBox="1"/>
          <p:nvPr/>
        </p:nvSpPr>
        <p:spPr>
          <a:xfrm>
            <a:off x="228600" y="2057400"/>
            <a:ext cx="888884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+mn-lt"/>
              </a:rPr>
              <a:t>The interplay of chirality and quantum anomalies is fascinating.</a:t>
            </a:r>
          </a:p>
          <a:p>
            <a:endParaRPr lang="en-US" sz="2400" dirty="0">
              <a:solidFill>
                <a:srgbClr val="002060"/>
              </a:solidFill>
              <a:latin typeface="+mn-lt"/>
            </a:endParaRPr>
          </a:p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Many novel phenomena to be explored at the current and future</a:t>
            </a:r>
          </a:p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experimental facilities (RHIC, LHC, EIC).</a:t>
            </a:r>
          </a:p>
          <a:p>
            <a:endParaRPr lang="en-US" sz="2400" dirty="0">
              <a:solidFill>
                <a:srgbClr val="002060"/>
              </a:solidFill>
              <a:latin typeface="+mn-lt"/>
            </a:endParaRPr>
          </a:p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Dirac and Weyl semimetals enable tabletop experiments, with results </a:t>
            </a:r>
          </a:p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that are fundamentally interesting and potentially important for </a:t>
            </a:r>
          </a:p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applications (qubits, sensing, transducers, …) </a:t>
            </a:r>
          </a:p>
          <a:p>
            <a:endParaRPr lang="en-US" sz="2400" dirty="0">
              <a:solidFill>
                <a:srgbClr val="002060"/>
              </a:solidFill>
              <a:latin typeface="+mn-lt"/>
            </a:endParaRPr>
          </a:p>
          <a:p>
            <a:endParaRPr lang="en-US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55296-ED6C-464F-AF5B-ADCED06145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47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56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2">
            <a:extLst>
              <a:ext uri="{FF2B5EF4-FFF2-40B4-BE49-F238E27FC236}">
                <a16:creationId xmlns:a16="http://schemas.microsoft.com/office/drawing/2014/main" id="{A3647025-7E69-9A47-A9D5-969A0660F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65" y="37846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Rectangle 1">
            <a:extLst>
              <a:ext uri="{FF2B5EF4-FFF2-40B4-BE49-F238E27FC236}">
                <a16:creationId xmlns:a16="http://schemas.microsoft.com/office/drawing/2014/main" id="{26D4F4B4-4D46-B04E-804C-1E7E4EC13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04800" y="-457200"/>
            <a:ext cx="9829800" cy="1600200"/>
          </a:xfrm>
        </p:spPr>
        <p:txBody>
          <a:bodyPr/>
          <a:lstStyle/>
          <a:p>
            <a:pPr indent="0" eaLnBrk="1">
              <a:defRPr/>
            </a:pPr>
            <a:r>
              <a:rPr lang="en-US" sz="3600" dirty="0">
                <a:solidFill>
                  <a:srgbClr val="002060"/>
                </a:solidFill>
              </a:rPr>
              <a:t>Chirality in</a:t>
            </a:r>
            <a:r>
              <a:rPr lang="en-US" sz="3600" dirty="0">
                <a:solidFill>
                  <a:srgbClr val="002060"/>
                </a:solidFill>
                <a:sym typeface="Times Roman" charset="0"/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the</a:t>
            </a:r>
            <a:r>
              <a:rPr lang="en-US" sz="3600" dirty="0">
                <a:solidFill>
                  <a:srgbClr val="002060"/>
                </a:solidFill>
                <a:sym typeface="Times Roman" charset="0"/>
              </a:rPr>
              <a:t> vacuum of the Standard Model</a:t>
            </a:r>
          </a:p>
        </p:txBody>
      </p:sp>
      <p:sp>
        <p:nvSpPr>
          <p:cNvPr id="32771" name="TextBox 2">
            <a:extLst>
              <a:ext uri="{FF2B5EF4-FFF2-40B4-BE49-F238E27FC236}">
                <a16:creationId xmlns:a16="http://schemas.microsoft.com/office/drawing/2014/main" id="{248FF13D-3976-8E44-9FF0-272B82055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09471"/>
            <a:ext cx="882735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9pPr>
          </a:lstStyle>
          <a:p>
            <a:pPr eaLnBrk="1"/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The instanton and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sphaleron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solutions in non-Abelian gauge theories </a:t>
            </a:r>
          </a:p>
          <a:p>
            <a:pPr eaLnBrk="1"/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describe transitions between topological sectors of the vacuum </a:t>
            </a:r>
          </a:p>
          <a:p>
            <a:pPr eaLnBrk="1"/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marked by different integer values of the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Chern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-Simons number:</a:t>
            </a:r>
          </a:p>
          <a:p>
            <a:pPr eaLnBrk="1"/>
            <a:endParaRPr lang="en-US" altLang="en-US" sz="2400" dirty="0">
              <a:solidFill>
                <a:srgbClr val="002060"/>
              </a:solidFill>
              <a:latin typeface="+mn-lt"/>
            </a:endParaRPr>
          </a:p>
          <a:p>
            <a:pPr eaLnBrk="1"/>
            <a:endParaRPr lang="en-US" altLang="en-US" sz="2400" dirty="0">
              <a:solidFill>
                <a:srgbClr val="002060"/>
              </a:solidFill>
              <a:latin typeface="+mn-lt"/>
            </a:endParaRPr>
          </a:p>
          <a:p>
            <a:pPr eaLnBrk="1"/>
            <a:endParaRPr lang="en-US" altLang="en-US" sz="2400" dirty="0">
              <a:solidFill>
                <a:srgbClr val="002060"/>
              </a:solidFill>
              <a:latin typeface="+mn-lt"/>
            </a:endParaRPr>
          </a:p>
          <a:p>
            <a:pPr eaLnBrk="1"/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QCD (Quantum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ChromoDynamics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) vacuum: </a:t>
            </a:r>
          </a:p>
        </p:txBody>
      </p:sp>
      <p:pic>
        <p:nvPicPr>
          <p:cNvPr id="32774" name="Picture 4">
            <a:extLst>
              <a:ext uri="{FF2B5EF4-FFF2-40B4-BE49-F238E27FC236}">
                <a16:creationId xmlns:a16="http://schemas.microsoft.com/office/drawing/2014/main" id="{E4EA06D4-58A7-3443-ACF3-43EA2FE65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2535183"/>
            <a:ext cx="47879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5">
            <a:extLst>
              <a:ext uri="{FF2B5EF4-FFF2-40B4-BE49-F238E27FC236}">
                <a16:creationId xmlns:a16="http://schemas.microsoft.com/office/drawing/2014/main" id="{D6366500-8242-154B-8948-00AF1FCF4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32965"/>
            <a:ext cx="18669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04E6A5-CA2A-C447-9D51-B479735906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530230" y="6172200"/>
            <a:ext cx="292100" cy="330200"/>
          </a:xfrm>
        </p:spPr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5</a:t>
            </a:fld>
            <a:endParaRPr lang="en-US" sz="1400" dirty="0">
              <a:latin typeface="+mj-lt"/>
              <a:cs typeface="+mj-cs"/>
              <a:sym typeface="Times Roman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B40D3B-AA73-1C49-A043-2CD392233A5F}"/>
              </a:ext>
            </a:extLst>
          </p:cNvPr>
          <p:cNvGrpSpPr/>
          <p:nvPr/>
        </p:nvGrpSpPr>
        <p:grpSpPr>
          <a:xfrm>
            <a:off x="6268451" y="4411059"/>
            <a:ext cx="2787502" cy="1374041"/>
            <a:chOff x="6268451" y="4411059"/>
            <a:chExt cx="2787502" cy="13740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296A93-125F-D640-BA69-036C8570B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6268451" y="4411059"/>
              <a:ext cx="2787502" cy="1374041"/>
            </a:xfrm>
            <a:prstGeom prst="rect">
              <a:avLst/>
            </a:prstGeom>
          </p:spPr>
        </p:pic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A93ACE49-AAA4-C44D-A749-C35E30F837C6}"/>
                </a:ext>
              </a:extLst>
            </p:cNvPr>
            <p:cNvSpPr/>
            <p:nvPr/>
          </p:nvSpPr>
          <p:spPr bwMode="auto">
            <a:xfrm>
              <a:off x="7467600" y="5098080"/>
              <a:ext cx="354730" cy="235920"/>
            </a:xfrm>
            <a:prstGeom prst="rightArrow">
              <a:avLst/>
            </a:prstGeom>
            <a:solidFill>
              <a:srgbClr val="A244E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</a:bodyPr>
            <a:lstStyle/>
            <a:p>
              <a:pPr marL="228600" marR="0" indent="0" algn="l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13009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26D4F4B4-4D46-B04E-804C-1E7E4EC13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04800" y="76200"/>
            <a:ext cx="9829800" cy="1600200"/>
          </a:xfrm>
        </p:spPr>
        <p:txBody>
          <a:bodyPr/>
          <a:lstStyle/>
          <a:p>
            <a:pPr indent="0" eaLnBrk="1">
              <a:defRPr/>
            </a:pPr>
            <a:r>
              <a:rPr lang="en-US" sz="3600" dirty="0">
                <a:solidFill>
                  <a:srgbClr val="002060"/>
                </a:solidFill>
              </a:rPr>
              <a:t>Chirality and the origin of Matter-Antimatter</a:t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</a:rPr>
              <a:t>asymmetry in the Universe</a:t>
            </a:r>
            <a:endParaRPr lang="en-US" sz="3600" dirty="0">
              <a:solidFill>
                <a:srgbClr val="002060"/>
              </a:solidFill>
              <a:sym typeface="Times Roman" charset="0"/>
            </a:endParaRPr>
          </a:p>
        </p:txBody>
      </p:sp>
      <p:sp>
        <p:nvSpPr>
          <p:cNvPr id="25603" name="AutoShape 3">
            <a:extLst>
              <a:ext uri="{FF2B5EF4-FFF2-40B4-BE49-F238E27FC236}">
                <a16:creationId xmlns:a16="http://schemas.microsoft.com/office/drawing/2014/main" id="{E1609F16-CD45-454D-A4A3-576F7EC209B3}"/>
              </a:ext>
            </a:extLst>
          </p:cNvPr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defRPr>
            </a:lvl9pPr>
          </a:lstStyle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26FAD8-106B-6B48-98E4-27DEB76722A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Roman" pitchFamily="2" charset="0"/>
                <a:ea typeface="ＭＳ Ｐゴシック" panose="020B0600070205080204" pitchFamily="34" charset="-128"/>
                <a:sym typeface="Times Roman" pitchFamily="2" charset="0"/>
              </a:rPr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sym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0FFD66-CA03-3A40-A59A-FD25D5D07BC6}"/>
              </a:ext>
            </a:extLst>
          </p:cNvPr>
          <p:cNvSpPr/>
          <p:nvPr/>
        </p:nvSpPr>
        <p:spPr>
          <a:xfrm>
            <a:off x="152400" y="1752600"/>
            <a:ext cx="8001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sym typeface="Helvetica" charset="0"/>
              </a:rPr>
              <a:t>Sakharov conditions for baryogenesis:</a:t>
            </a:r>
          </a:p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ＭＳ Ｐゴシック" charset="0"/>
              <a:sym typeface="Helvetica" charset="0"/>
            </a:endParaRPr>
          </a:p>
          <a:p>
            <a:pPr marL="514350" marR="0" lvl="0" indent="-51435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sym typeface="Helvetica" charset="0"/>
              </a:rPr>
              <a:t>Baryon number violation</a:t>
            </a:r>
          </a:p>
          <a:p>
            <a:pPr marL="514350" marR="0" lvl="0" indent="-51435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sym typeface="Helvetica" charset="0"/>
              </a:rPr>
              <a:t>C and CP symmetries violation</a:t>
            </a:r>
          </a:p>
          <a:p>
            <a:pPr marL="514350" marR="0" lvl="0" indent="-51435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sym typeface="Helvetica" charset="0"/>
              </a:rPr>
              <a:t>Interactions out of thermal equilibrium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sym typeface="Helvetic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CA88E-AAF8-F847-896E-7DBB1F89B3CE}"/>
              </a:ext>
            </a:extLst>
          </p:cNvPr>
          <p:cNvSpPr txBox="1"/>
          <p:nvPr/>
        </p:nvSpPr>
        <p:spPr>
          <a:xfrm>
            <a:off x="7483549" y="3803707"/>
            <a:ext cx="1629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sym typeface="Helvetica" charset="0"/>
              </a:rPr>
              <a:t>A.D. Sakharov, 1967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19E5D-34A9-C54A-95B8-C4CB69168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3" y="4420714"/>
            <a:ext cx="9144000" cy="25134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C82129-2003-804B-A8A5-E064CE7B3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564" y="1305682"/>
            <a:ext cx="1629036" cy="245195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61BB2-6FCB-D74A-99F3-439846674B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0FDAE8-A44A-BA4F-93C2-71D11B833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sym typeface="Helvetica" charset="0"/>
              </a:rPr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ＭＳ Ｐゴシック" charset="0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8013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40FFD66-CA03-3A40-A59A-FD25D5D07BC6}"/>
                  </a:ext>
                </a:extLst>
              </p:cNvPr>
              <p:cNvSpPr/>
              <p:nvPr/>
            </p:nvSpPr>
            <p:spPr>
              <a:xfrm>
                <a:off x="222564" y="1371600"/>
                <a:ext cx="8915400" cy="5411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en-US" sz="2800" dirty="0">
                    <a:solidFill>
                      <a:srgbClr val="002060"/>
                    </a:solidFill>
                    <a:latin typeface="+mn-lt"/>
                  </a:rPr>
                  <a:t>Within the Standard Model, baryon number violating </a:t>
                </a:r>
                <a:r>
                  <a:rPr lang="en-US" altLang="en-US" sz="2800" dirty="0" err="1">
                    <a:solidFill>
                      <a:srgbClr val="002060"/>
                    </a:solidFill>
                    <a:latin typeface="+mn-lt"/>
                  </a:rPr>
                  <a:t>sphaleron</a:t>
                </a:r>
                <a:r>
                  <a:rPr lang="en-US" altLang="en-US" sz="2800" dirty="0">
                    <a:solidFill>
                      <a:srgbClr val="002060"/>
                    </a:solidFill>
                    <a:latin typeface="+mn-lt"/>
                  </a:rPr>
                  <a:t> transitions in hot electroweak plasma operate in the expanding Early Universe. </a:t>
                </a:r>
              </a:p>
              <a:p>
                <a:endParaRPr lang="en-US" sz="2800" baseline="30000" dirty="0">
                  <a:solidFill>
                    <a:srgbClr val="002060"/>
                  </a:solidFill>
                  <a:latin typeface="+mn-lt"/>
                </a:endParaRPr>
              </a:p>
              <a:p>
                <a:endParaRPr lang="en-US" sz="2800" baseline="30000" dirty="0">
                  <a:solidFill>
                    <a:srgbClr val="002060"/>
                  </a:solidFill>
                  <a:latin typeface="+mn-lt"/>
                </a:endParaRPr>
              </a:p>
              <a:p>
                <a:endParaRPr lang="en-US" sz="2800" dirty="0">
                  <a:solidFill>
                    <a:srgbClr val="002060"/>
                  </a:solidFill>
                  <a:latin typeface="+mn-lt"/>
                </a:endParaRPr>
              </a:p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Can we study these processes in the lab?</a:t>
                </a:r>
              </a:p>
              <a:p>
                <a:endParaRPr lang="en-US" sz="2800" dirty="0">
                  <a:solidFill>
                    <a:srgbClr val="002060"/>
                  </a:solidFill>
                  <a:latin typeface="+mn-lt"/>
                </a:endParaRPr>
              </a:p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No – the temperature of electroweak </a:t>
                </a:r>
              </a:p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phase transition is too high,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𝐸𝑊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≈160 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𝐺𝑒𝑉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 </m:t>
                    </m:r>
                    <m:sSup>
                      <m:sSupPr>
                        <m:ctrlPr>
                          <a:rPr lang="en-US" sz="28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 K</a:t>
                </a:r>
              </a:p>
              <a:p>
                <a:endParaRPr lang="en-US" sz="2800" dirty="0">
                  <a:solidFill>
                    <a:srgbClr val="002060"/>
                  </a:solidFill>
                  <a:latin typeface="+mn-lt"/>
                </a:endParaRPr>
              </a:p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But: we can study analogous processes in another </a:t>
                </a:r>
              </a:p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non-Abelian gauge theory of the Standard Model – QCD!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40FFD66-CA03-3A40-A59A-FD25D5D07B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64" y="1371600"/>
                <a:ext cx="8915400" cy="5411481"/>
              </a:xfrm>
              <a:prstGeom prst="rect">
                <a:avLst/>
              </a:prstGeom>
              <a:blipFill>
                <a:blip r:embed="rId2"/>
                <a:stretch>
                  <a:fillRect l="-1422" t="-1405" b="-1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01" name="Rectangle 1">
            <a:extLst>
              <a:ext uri="{FF2B5EF4-FFF2-40B4-BE49-F238E27FC236}">
                <a16:creationId xmlns:a16="http://schemas.microsoft.com/office/drawing/2014/main" id="{26D4F4B4-4D46-B04E-804C-1E7E4EC13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34636" y="-123068"/>
            <a:ext cx="9829800" cy="1600200"/>
          </a:xfrm>
        </p:spPr>
        <p:txBody>
          <a:bodyPr/>
          <a:lstStyle/>
          <a:p>
            <a:pPr indent="0" eaLnBrk="1">
              <a:defRPr/>
            </a:pPr>
            <a:r>
              <a:rPr lang="en-US" sz="3600" dirty="0">
                <a:solidFill>
                  <a:srgbClr val="002060"/>
                </a:solidFill>
              </a:rPr>
              <a:t>Chirality and the origin of Matter-Antimatter</a:t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</a:rPr>
              <a:t>asymmetry in the Universe</a:t>
            </a:r>
            <a:endParaRPr lang="en-US" sz="3600" dirty="0">
              <a:solidFill>
                <a:srgbClr val="002060"/>
              </a:solidFill>
              <a:sym typeface="Times Roman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506543-BF88-2140-9E9F-F46C402E20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848600" y="6223886"/>
            <a:ext cx="292100" cy="330200"/>
          </a:xfrm>
        </p:spPr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7</a:t>
            </a:fld>
            <a:endParaRPr lang="en-US" sz="1400" dirty="0">
              <a:latin typeface="+mj-lt"/>
              <a:cs typeface="+mj-cs"/>
              <a:sym typeface="Times Roman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50AF80-A26F-8B4E-A294-D7F9C2CCC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438400"/>
            <a:ext cx="2590800" cy="19155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3BDDAB-4149-1F40-9B97-92CD1D9477FA}"/>
              </a:ext>
            </a:extLst>
          </p:cNvPr>
          <p:cNvSpPr txBox="1"/>
          <p:nvPr/>
        </p:nvSpPr>
        <p:spPr>
          <a:xfrm>
            <a:off x="7543800" y="4495800"/>
            <a:ext cx="198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Graphics: Hamada, Kikuchi,’20</a:t>
            </a:r>
          </a:p>
        </p:txBody>
      </p:sp>
    </p:spTree>
    <p:extLst>
      <p:ext uri="{BB962C8B-B14F-4D97-AF65-F5344CB8AC3E}">
        <p14:creationId xmlns:p14="http://schemas.microsoft.com/office/powerpoint/2010/main" val="415602856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40FFD66-CA03-3A40-A59A-FD25D5D07BC6}"/>
                  </a:ext>
                </a:extLst>
              </p:cNvPr>
              <p:cNvSpPr/>
              <p:nvPr/>
            </p:nvSpPr>
            <p:spPr>
              <a:xfrm>
                <a:off x="7088" y="1295400"/>
                <a:ext cx="9448800" cy="5302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en-US" sz="2800" dirty="0">
                    <a:solidFill>
                      <a:srgbClr val="002060"/>
                    </a:solidFill>
                    <a:latin typeface="+mn-lt"/>
                  </a:rPr>
                  <a:t>The temperature of QCD phase transition is 1,000 times lower: </a:t>
                </a:r>
                <a:endParaRPr lang="en-US" sz="2800" baseline="30000" dirty="0">
                  <a:solidFill>
                    <a:srgbClr val="002060"/>
                  </a:solidFill>
                  <a:latin typeface="+mn-lt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≈160 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𝑀𝑒𝑉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 </m:t>
                    </m:r>
                    <m:sSup>
                      <m:sSupPr>
                        <m:ctrlPr>
                          <a:rPr lang="en-US" sz="28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 K</a:t>
                </a:r>
              </a:p>
              <a:p>
                <a:endParaRPr lang="en-US" sz="2800" dirty="0">
                  <a:solidFill>
                    <a:srgbClr val="002060"/>
                  </a:solidFill>
                  <a:latin typeface="+mn-lt"/>
                </a:endParaRPr>
              </a:p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QCD plasma can be produced and studied in the ongoing </a:t>
                </a:r>
              </a:p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heavy ion experiments at RHIC (BNL) and LHC (CERN).</a:t>
                </a:r>
              </a:p>
              <a:p>
                <a:endParaRPr lang="en-US" sz="2800" dirty="0">
                  <a:solidFill>
                    <a:srgbClr val="002060"/>
                  </a:solidFill>
                  <a:latin typeface="+mn-lt"/>
                </a:endParaRPr>
              </a:p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QCD </a:t>
                </a:r>
                <a:r>
                  <a:rPr lang="en-US" sz="2800" dirty="0" err="1">
                    <a:solidFill>
                      <a:srgbClr val="002060"/>
                    </a:solidFill>
                    <a:latin typeface="+mn-lt"/>
                  </a:rPr>
                  <a:t>sphalerons</a:t>
                </a:r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 induce chirality violation </a:t>
                </a:r>
              </a:p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(instead of baryon number violation), and </a:t>
                </a:r>
              </a:p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rapid expansion of the produced plasma </a:t>
                </a:r>
              </a:p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drives it out of thermal equilibrium –</a:t>
                </a:r>
              </a:p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thus we expect to see a substantial </a:t>
                </a:r>
                <a:r>
                  <a:rPr lang="en-US" sz="2800" b="1" dirty="0">
                    <a:solidFill>
                      <a:srgbClr val="002060"/>
                    </a:solidFill>
                    <a:latin typeface="+mn-lt"/>
                  </a:rPr>
                  <a:t>generation of 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+mn-lt"/>
                  </a:rPr>
                  <a:t>net chirality</a:t>
                </a:r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, </a:t>
                </a:r>
                <a:r>
                  <a:rPr lang="en-US" sz="2800" u="sng" dirty="0">
                    <a:solidFill>
                      <a:srgbClr val="002060"/>
                    </a:solidFill>
                    <a:latin typeface="+mn-lt"/>
                  </a:rPr>
                  <a:t>of fluctuating sign</a:t>
                </a:r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, </a:t>
                </a:r>
                <a:r>
                  <a:rPr lang="en-US" sz="2800" b="1" dirty="0">
                    <a:solidFill>
                      <a:srgbClr val="002060"/>
                    </a:solidFill>
                    <a:latin typeface="+mn-lt"/>
                  </a:rPr>
                  <a:t>in heavy ion collisions</a:t>
                </a:r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!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40FFD66-CA03-3A40-A59A-FD25D5D07B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" y="1295400"/>
                <a:ext cx="9448800" cy="5302029"/>
              </a:xfrm>
              <a:prstGeom prst="rect">
                <a:avLst/>
              </a:prstGeom>
              <a:blipFill>
                <a:blip r:embed="rId2"/>
                <a:stretch>
                  <a:fillRect l="-1342" t="-1435" b="-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01" name="Rectangle 1">
            <a:extLst>
              <a:ext uri="{FF2B5EF4-FFF2-40B4-BE49-F238E27FC236}">
                <a16:creationId xmlns:a16="http://schemas.microsoft.com/office/drawing/2014/main" id="{26D4F4B4-4D46-B04E-804C-1E7E4EC13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04800" y="-152400"/>
            <a:ext cx="9829800" cy="1600200"/>
          </a:xfrm>
        </p:spPr>
        <p:txBody>
          <a:bodyPr/>
          <a:lstStyle/>
          <a:p>
            <a:pPr indent="0" eaLnBrk="1">
              <a:defRPr/>
            </a:pPr>
            <a:r>
              <a:rPr lang="en-US" sz="3600" dirty="0">
                <a:solidFill>
                  <a:srgbClr val="002060"/>
                </a:solidFill>
              </a:rPr>
              <a:t>Generation of chirality in the QCD plasma</a:t>
            </a:r>
            <a:endParaRPr lang="en-US" sz="3600" dirty="0">
              <a:solidFill>
                <a:srgbClr val="002060"/>
              </a:solidFill>
              <a:sym typeface="Times Roman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506543-BF88-2140-9E9F-F46C402E20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4700" y="6223886"/>
            <a:ext cx="292100" cy="330200"/>
          </a:xfrm>
        </p:spPr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8</a:t>
            </a:fld>
            <a:endParaRPr lang="en-US" sz="1400" dirty="0">
              <a:latin typeface="+mj-lt"/>
              <a:cs typeface="+mj-cs"/>
              <a:sym typeface="Times Roman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7BD793-AB6C-0E49-A95C-3BEA102BF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993" y="3581400"/>
            <a:ext cx="2829515" cy="2092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6D6F50-573C-1A4C-8E99-5A4C79B75191}"/>
              </a:ext>
            </a:extLst>
          </p:cNvPr>
          <p:cNvSpPr txBox="1"/>
          <p:nvPr/>
        </p:nvSpPr>
        <p:spPr>
          <a:xfrm>
            <a:off x="7296998" y="5673456"/>
            <a:ext cx="198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Graphics: Hamada, Kikuchi,’20</a:t>
            </a:r>
          </a:p>
        </p:txBody>
      </p:sp>
    </p:spTree>
    <p:extLst>
      <p:ext uri="{BB962C8B-B14F-4D97-AF65-F5344CB8AC3E}">
        <p14:creationId xmlns:p14="http://schemas.microsoft.com/office/powerpoint/2010/main" val="151726390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AutoShape 3"/>
          <p:cNvSpPr>
            <a:spLocks/>
          </p:cNvSpPr>
          <p:nvPr/>
        </p:nvSpPr>
        <p:spPr bwMode="auto">
          <a:xfrm>
            <a:off x="952500" y="38100"/>
            <a:ext cx="7353300" cy="838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buClr>
                <a:srgbClr val="4349AA"/>
              </a:buClr>
              <a:buFont typeface="Times Roman" charset="0"/>
              <a:buNone/>
              <a:defRPr/>
            </a:pPr>
            <a:r>
              <a:rPr lang="en-US" sz="2400" dirty="0">
                <a:solidFill>
                  <a:srgbClr val="4349AA"/>
                </a:solidFill>
                <a:latin typeface="Times Roman" charset="0"/>
                <a:ea typeface="ＭＳ Ｐゴシック" charset="0"/>
                <a:cs typeface="Times Roman" charset="0"/>
                <a:sym typeface="Times Roman" charset="0"/>
              </a:rPr>
              <a:t>    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Roman" charset="0"/>
                <a:sym typeface="Times Roman" charset="0"/>
              </a:rPr>
              <a:t>           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ＭＳ Ｐゴシック" charset="0"/>
                <a:cs typeface="Times Roman" charset="0"/>
                <a:sym typeface="Times Roman" charset="0"/>
              </a:rPr>
              <a:t>Topological transitions in QCD vacuum</a:t>
            </a:r>
          </a:p>
          <a:p>
            <a:pPr marL="39688" defTabSz="914400">
              <a:buClr>
                <a:srgbClr val="4349AA"/>
              </a:buClr>
              <a:buFont typeface="Times Roman" charset="0"/>
              <a:buNone/>
              <a:defRPr/>
            </a:pPr>
            <a:endParaRPr lang="en-US" sz="2400" dirty="0">
              <a:solidFill>
                <a:srgbClr val="002060"/>
              </a:solidFill>
              <a:latin typeface="+mj-lt"/>
              <a:ea typeface="ＭＳ Ｐゴシック" charset="0"/>
              <a:cs typeface="Times Roman" charset="0"/>
              <a:sym typeface="Times Roman" charset="0"/>
            </a:endParaRPr>
          </a:p>
          <a:p>
            <a:pPr marL="39688" defTabSz="914400">
              <a:buClr>
                <a:srgbClr val="4349AA"/>
              </a:buClr>
              <a:buFont typeface="Times Roman" charset="0"/>
              <a:buNone/>
              <a:defRPr/>
            </a:pPr>
            <a:r>
              <a:rPr lang="en-US" sz="1800" dirty="0">
                <a:solidFill>
                  <a:srgbClr val="4349AA"/>
                </a:solidFill>
                <a:latin typeface="Times Roman" charset="0"/>
                <a:ea typeface="ＭＳ Ｐゴシック" charset="0"/>
                <a:cs typeface="Times Roman" charset="0"/>
                <a:sym typeface="Times Roman" charset="0"/>
              </a:rPr>
              <a:t>                                            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Times Roman" charset="0"/>
                <a:sym typeface="Times Roman" charset="0"/>
              </a:rPr>
              <a:t>D.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Times Roman" charset="0"/>
                <a:sym typeface="Times Roman" charset="0"/>
              </a:rPr>
              <a:t>Leinweber</a:t>
            </a:r>
            <a:endParaRPr lang="en-US" sz="1600" dirty="0">
              <a:solidFill>
                <a:schemeClr val="tx1"/>
              </a:solidFill>
              <a:latin typeface="+mn-lt"/>
              <a:ea typeface="ＭＳ Ｐゴシック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4BF359-D813-6942-BE2B-A600315DFE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651750" y="6248400"/>
            <a:ext cx="292100" cy="330200"/>
          </a:xfrm>
        </p:spPr>
        <p:txBody>
          <a:bodyPr/>
          <a:lstStyle/>
          <a:p>
            <a:pPr>
              <a:defRPr/>
            </a:pPr>
            <a:fld id="{EB0FDAE8-A44A-BA4F-93C2-71D11B833AB9}" type="slidenum">
              <a:rPr lang="en-US" smtClean="0"/>
              <a:pPr>
                <a:defRPr/>
              </a:pPr>
              <a:t>9</a:t>
            </a:fld>
            <a:endParaRPr lang="en-US" sz="1400" dirty="0">
              <a:latin typeface="+mj-lt"/>
              <a:cs typeface="+mj-cs"/>
              <a:sym typeface="Times Roman" charset="0"/>
            </a:endParaRP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5AC29CBF-79AB-A24D-B932-29F579479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0" y="1090762"/>
            <a:ext cx="6248400" cy="46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736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36828</TotalTime>
  <Words>2026</Words>
  <Application>Microsoft Macintosh PowerPoint</Application>
  <PresentationFormat>On-screen Show (4:3)</PresentationFormat>
  <Paragraphs>374</Paragraphs>
  <Slides>47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ＭＳ Ｐゴシック</vt:lpstr>
      <vt:lpstr>Arial</vt:lpstr>
      <vt:lpstr>Calibri</vt:lpstr>
      <vt:lpstr>Calibri Light</vt:lpstr>
      <vt:lpstr>Cambria Math</vt:lpstr>
      <vt:lpstr>Georgia</vt:lpstr>
      <vt:lpstr>Helvetica</vt:lpstr>
      <vt:lpstr>Lucida Grande</vt:lpstr>
      <vt:lpstr>Times</vt:lpstr>
      <vt:lpstr>Times Roman</vt:lpstr>
      <vt:lpstr>1_Office Theme</vt:lpstr>
      <vt:lpstr>PowerPoint Presentation</vt:lpstr>
      <vt:lpstr>Chirality in subatomic world: chiral fermions  </vt:lpstr>
      <vt:lpstr>Chirality of gauge fields  Gauge fields can form chiral knots – for example, knots of magnetic flux in magnetohydrodynamics (magnetic helicity), characterized by  Chern-Simons number </vt:lpstr>
      <vt:lpstr>Chiral anomaly: chirality transfer from fermions to gauge fields (or vice versa)</vt:lpstr>
      <vt:lpstr>Chirality in the vacuum of the Standard Model</vt:lpstr>
      <vt:lpstr>Chirality and the origin of Matter-Antimatter asymmetry in the Universe</vt:lpstr>
      <vt:lpstr>Chirality and the origin of Matter-Antimatter asymmetry in the Universe</vt:lpstr>
      <vt:lpstr>Generation of chirality in the QCD plasma</vt:lpstr>
      <vt:lpstr>PowerPoint Presentation</vt:lpstr>
      <vt:lpstr>Chirality in the vacuum of the Standard Model</vt:lpstr>
      <vt:lpstr>PowerPoint Presentation</vt:lpstr>
      <vt:lpstr>Detecting the topological structure of QCD vacuum </vt:lpstr>
      <vt:lpstr>PowerPoint Presentation</vt:lpstr>
      <vt:lpstr>Chiral anomaly</vt:lpstr>
      <vt:lpstr>Chiral anomaly</vt:lpstr>
      <vt:lpstr>Chiral Magnetic Effect</vt:lpstr>
      <vt:lpstr>Chiral magnetic conductivity: discrete symmetries</vt:lpstr>
      <vt:lpstr>Chiral magnetic waves</vt:lpstr>
      <vt:lpstr>CME in the Early Universe</vt:lpstr>
      <vt:lpstr>Bringing gravitational waves to light</vt:lpstr>
      <vt:lpstr>Condensed matter analog: CME induced by strain</vt:lpstr>
      <vt:lpstr>PowerPoint Presentation</vt:lpstr>
      <vt:lpstr>PowerPoint Presentation</vt:lpstr>
      <vt:lpstr>Can one detect QCD topological transitions  in heavy ion collisions?</vt:lpstr>
      <vt:lpstr>Heavy ion collisions as a source of the strongest magnetic fields available in the Laboratory</vt:lpstr>
      <vt:lpstr>PowerPoint Presentation</vt:lpstr>
      <vt:lpstr>CME as a probe of topological transitions  and chiral symmetry restoration in QCD plasma</vt:lpstr>
      <vt:lpstr>CME as a probe of topological transitions  and Event-by-event parity violation in QCD plasma</vt:lpstr>
      <vt:lpstr>Separating the signal from background: the beginning</vt:lpstr>
      <vt:lpstr>PowerPoint Presentation</vt:lpstr>
      <vt:lpstr>Very recent news: STAR result on CME  in beam energy scan</vt:lpstr>
      <vt:lpstr>PowerPoint Presentation</vt:lpstr>
      <vt:lpstr>Why CME at low energies?</vt:lpstr>
      <vt:lpstr>Why CME at low energies?</vt:lpstr>
      <vt:lpstr>Better CME observables  with machine learning</vt:lpstr>
      <vt:lpstr>CME in Dirac &amp; Weyl semimetals</vt:lpstr>
      <vt:lpstr>CME in chiral materials </vt:lpstr>
      <vt:lpstr>PowerPoint Presentation</vt:lpstr>
      <vt:lpstr>CME in chiral materials </vt:lpstr>
      <vt:lpstr>CME in chiral materials: optical measurements </vt:lpstr>
      <vt:lpstr>Chiral magnetic instability </vt:lpstr>
      <vt:lpstr>PowerPoint Presentation</vt:lpstr>
      <vt:lpstr>Inverse cascade of magnetic helicity</vt:lpstr>
      <vt:lpstr>Self-similar inverse cascade of  magnetic helicity driven by CME</vt:lpstr>
      <vt:lpstr>Can chiral magnetic instability be observed in chiral materials? </vt:lpstr>
      <vt:lpstr>Chiral magnetic instability </vt:lpstr>
      <vt:lpstr>Summary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Dmitri Kharzeev</dc:creator>
  <cp:lastModifiedBy>Dmitri Kharzeev</cp:lastModifiedBy>
  <cp:revision>305</cp:revision>
  <dcterms:created xsi:type="dcterms:W3CDTF">2019-03-20T10:17:13Z</dcterms:created>
  <dcterms:modified xsi:type="dcterms:W3CDTF">2025-06-25T06:55:30Z</dcterms:modified>
</cp:coreProperties>
</file>