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4.xml" ContentType="application/vnd.openxmlformats-officedocument.presentationml.tags+xml"/>
  <Override PartName="/ppt/notesSlides/notesSlide31.xml" ContentType="application/vnd.openxmlformats-officedocument.presentationml.notesSlide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501" r:id="rId2"/>
    <p:sldId id="630" r:id="rId3"/>
    <p:sldId id="321" r:id="rId4"/>
    <p:sldId id="522" r:id="rId5"/>
    <p:sldId id="609" r:id="rId6"/>
    <p:sldId id="632" r:id="rId7"/>
    <p:sldId id="625" r:id="rId8"/>
    <p:sldId id="626" r:id="rId9"/>
    <p:sldId id="627" r:id="rId10"/>
    <p:sldId id="634" r:id="rId11"/>
    <p:sldId id="628" r:id="rId12"/>
    <p:sldId id="443" r:id="rId13"/>
    <p:sldId id="528" r:id="rId14"/>
    <p:sldId id="633" r:id="rId15"/>
    <p:sldId id="573" r:id="rId16"/>
    <p:sldId id="661" r:id="rId17"/>
    <p:sldId id="574" r:id="rId18"/>
    <p:sldId id="575" r:id="rId19"/>
    <p:sldId id="576" r:id="rId20"/>
    <p:sldId id="579" r:id="rId21"/>
    <p:sldId id="581" r:id="rId22"/>
    <p:sldId id="580" r:id="rId23"/>
    <p:sldId id="582" r:id="rId24"/>
    <p:sldId id="584" r:id="rId25"/>
    <p:sldId id="524" r:id="rId26"/>
    <p:sldId id="454" r:id="rId27"/>
    <p:sldId id="335" r:id="rId28"/>
    <p:sldId id="610" r:id="rId29"/>
    <p:sldId id="453" r:id="rId30"/>
    <p:sldId id="437" r:id="rId31"/>
    <p:sldId id="456" r:id="rId32"/>
    <p:sldId id="527" r:id="rId33"/>
    <p:sldId id="345" r:id="rId34"/>
    <p:sldId id="637" r:id="rId35"/>
    <p:sldId id="662" r:id="rId36"/>
    <p:sldId id="364" r:id="rId37"/>
    <p:sldId id="462" r:id="rId38"/>
    <p:sldId id="507" r:id="rId39"/>
    <p:sldId id="508" r:id="rId40"/>
    <p:sldId id="509" r:id="rId41"/>
    <p:sldId id="511" r:id="rId42"/>
    <p:sldId id="512" r:id="rId43"/>
    <p:sldId id="513" r:id="rId44"/>
    <p:sldId id="515" r:id="rId45"/>
    <p:sldId id="520" r:id="rId46"/>
    <p:sldId id="665" r:id="rId47"/>
    <p:sldId id="671" r:id="rId48"/>
    <p:sldId id="672" r:id="rId49"/>
    <p:sldId id="666" r:id="rId50"/>
    <p:sldId id="647" r:id="rId51"/>
    <p:sldId id="668" r:id="rId52"/>
    <p:sldId id="669" r:id="rId53"/>
    <p:sldId id="463" r:id="rId54"/>
    <p:sldId id="612" r:id="rId55"/>
    <p:sldId id="478" r:id="rId56"/>
    <p:sldId id="331" r:id="rId57"/>
    <p:sldId id="636" r:id="rId58"/>
    <p:sldId id="539" r:id="rId59"/>
    <p:sldId id="529" r:id="rId60"/>
    <p:sldId id="554" r:id="rId61"/>
    <p:sldId id="670" r:id="rId62"/>
    <p:sldId id="676" r:id="rId63"/>
    <p:sldId id="488" r:id="rId64"/>
    <p:sldId id="542" r:id="rId65"/>
    <p:sldId id="553" r:id="rId66"/>
    <p:sldId id="664" r:id="rId67"/>
    <p:sldId id="673" r:id="rId68"/>
    <p:sldId id="569" r:id="rId69"/>
    <p:sldId id="570" r:id="rId70"/>
    <p:sldId id="572" r:id="rId71"/>
    <p:sldId id="386" r:id="rId72"/>
    <p:sldId id="387" r:id="rId73"/>
    <p:sldId id="680" r:id="rId74"/>
    <p:sldId id="677" r:id="rId75"/>
    <p:sldId id="684" r:id="rId76"/>
    <p:sldId id="681" r:id="rId77"/>
    <p:sldId id="682" r:id="rId78"/>
    <p:sldId id="674" r:id="rId79"/>
    <p:sldId id="675" r:id="rId80"/>
    <p:sldId id="531" r:id="rId81"/>
    <p:sldId id="629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8"/>
    <p:restoredTop sz="88372" autoAdjust="0"/>
  </p:normalViewPr>
  <p:slideViewPr>
    <p:cSldViewPr snapToGrid="0" snapToObjects="1">
      <p:cViewPr varScale="1">
        <p:scale>
          <a:sx n="112" d="100"/>
          <a:sy n="112" d="100"/>
        </p:scale>
        <p:origin x="4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2589-1871-B341-905B-3B8003F096E7}" type="datetimeFigureOut">
              <a:rPr lang="en-US" smtClean="0"/>
              <a:t>3/31/25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A28A-862B-9A4F-8E01-AC3D1DDAC1D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7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DB74D-11EA-1B4A-9554-C567BFF33928}" type="datetimeFigureOut">
              <a:rPr lang="en-US" smtClean="0"/>
              <a:t>3/31/25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6804-BC12-2E47-A5D0-09CBBB24ADD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008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0862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1: mass of</a:t>
            </a:r>
            <a:r>
              <a:rPr lang="en-GB" b="1" baseline="0" dirty="0"/>
              <a:t> elementary bosons and fermions</a:t>
            </a:r>
            <a:endParaRPr lang="en-GB" b="1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2669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Peter </a:t>
            </a:r>
            <a:r>
              <a:rPr lang="pt-PT" dirty="0" err="1"/>
              <a:t>Ware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(</a:t>
            </a:r>
            <a:r>
              <a:rPr lang="pt-PT" dirty="0" err="1"/>
              <a:t>born</a:t>
            </a:r>
            <a:r>
              <a:rPr lang="pt-PT" dirty="0"/>
              <a:t> 29 </a:t>
            </a:r>
            <a:r>
              <a:rPr lang="pt-PT" dirty="0" err="1"/>
              <a:t>May</a:t>
            </a:r>
            <a:r>
              <a:rPr lang="pt-PT" dirty="0"/>
              <a:t> 1929) </a:t>
            </a:r>
            <a:r>
              <a:rPr lang="pt-PT" dirty="0" err="1"/>
              <a:t>is</a:t>
            </a:r>
            <a:r>
              <a:rPr lang="pt-PT" dirty="0"/>
              <a:t> a </a:t>
            </a:r>
            <a:r>
              <a:rPr lang="pt-PT" dirty="0" err="1"/>
              <a:t>British</a:t>
            </a:r>
            <a:r>
              <a:rPr lang="pt-PT" dirty="0"/>
              <a:t> </a:t>
            </a:r>
            <a:r>
              <a:rPr lang="pt-PT" dirty="0" err="1"/>
              <a:t>theoretical</a:t>
            </a:r>
            <a:r>
              <a:rPr lang="pt-PT" dirty="0"/>
              <a:t> </a:t>
            </a:r>
            <a:r>
              <a:rPr lang="pt-PT" dirty="0" err="1"/>
              <a:t>physicist</a:t>
            </a:r>
            <a:r>
              <a:rPr lang="pt-PT" dirty="0"/>
              <a:t>, </a:t>
            </a:r>
            <a:r>
              <a:rPr lang="pt-PT" dirty="0" err="1"/>
              <a:t>emeritus</a:t>
            </a:r>
            <a:r>
              <a:rPr lang="pt-PT" dirty="0"/>
              <a:t> professor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University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Edinburgh.</a:t>
            </a:r>
            <a:r>
              <a:rPr lang="pt-PT" baseline="0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1960s,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proposed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broken</a:t>
            </a:r>
            <a:r>
              <a:rPr lang="pt-PT" dirty="0"/>
              <a:t> </a:t>
            </a:r>
            <a:r>
              <a:rPr lang="pt-PT" dirty="0" err="1"/>
              <a:t>symmetry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electroweak</a:t>
            </a:r>
            <a:r>
              <a:rPr lang="pt-PT" dirty="0"/>
              <a:t> </a:t>
            </a:r>
            <a:r>
              <a:rPr lang="pt-PT" dirty="0" err="1"/>
              <a:t>theory</a:t>
            </a:r>
            <a:r>
              <a:rPr lang="pt-PT" dirty="0"/>
              <a:t> </a:t>
            </a:r>
            <a:r>
              <a:rPr lang="pt-PT" dirty="0" err="1"/>
              <a:t>could</a:t>
            </a:r>
            <a:r>
              <a:rPr lang="pt-PT" dirty="0"/>
              <a:t> </a:t>
            </a:r>
            <a:r>
              <a:rPr lang="pt-PT" dirty="0" err="1"/>
              <a:t>explain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origin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elementary</a:t>
            </a:r>
            <a:r>
              <a:rPr lang="pt-PT" dirty="0"/>
              <a:t> </a:t>
            </a:r>
            <a:r>
              <a:rPr lang="pt-PT" dirty="0" err="1"/>
              <a:t>particles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general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W </a:t>
            </a:r>
            <a:r>
              <a:rPr lang="pt-PT" dirty="0" err="1"/>
              <a:t>and</a:t>
            </a:r>
            <a:r>
              <a:rPr lang="pt-PT" dirty="0"/>
              <a:t> Z </a:t>
            </a:r>
            <a:r>
              <a:rPr lang="pt-PT" dirty="0" err="1"/>
              <a:t>bosons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particular. </a:t>
            </a:r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so-called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mechanism</a:t>
            </a:r>
            <a:r>
              <a:rPr lang="pt-PT" dirty="0"/>
              <a:t>, </a:t>
            </a:r>
            <a:r>
              <a:rPr lang="pt-PT" dirty="0" err="1"/>
              <a:t>which</a:t>
            </a:r>
            <a:r>
              <a:rPr lang="pt-PT" dirty="0"/>
              <a:t> </a:t>
            </a:r>
            <a:r>
              <a:rPr lang="pt-PT" dirty="0" err="1"/>
              <a:t>was</a:t>
            </a:r>
            <a:r>
              <a:rPr lang="pt-PT" dirty="0"/>
              <a:t> </a:t>
            </a:r>
            <a:r>
              <a:rPr lang="pt-PT" dirty="0" err="1"/>
              <a:t>proposed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several</a:t>
            </a:r>
            <a:r>
              <a:rPr lang="pt-PT" dirty="0"/>
              <a:t> </a:t>
            </a:r>
            <a:r>
              <a:rPr lang="pt-PT" dirty="0" err="1"/>
              <a:t>physicists</a:t>
            </a:r>
            <a:r>
              <a:rPr lang="pt-PT" dirty="0"/>
              <a:t> </a:t>
            </a:r>
            <a:r>
              <a:rPr lang="pt-PT" dirty="0" err="1"/>
              <a:t>besides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time, </a:t>
            </a:r>
            <a:r>
              <a:rPr lang="pt-PT" dirty="0" err="1"/>
              <a:t>predicts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existence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new</a:t>
            </a:r>
            <a:r>
              <a:rPr lang="pt-PT" dirty="0"/>
              <a:t> </a:t>
            </a:r>
            <a:r>
              <a:rPr lang="pt-PT" dirty="0" err="1"/>
              <a:t>particle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detection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which</a:t>
            </a:r>
            <a:r>
              <a:rPr lang="pt-PT" dirty="0"/>
              <a:t> </a:t>
            </a:r>
            <a:r>
              <a:rPr lang="pt-PT" dirty="0" err="1"/>
              <a:t>became</a:t>
            </a:r>
            <a:r>
              <a:rPr lang="pt-PT" dirty="0"/>
              <a:t> </a:t>
            </a:r>
            <a:r>
              <a:rPr lang="pt-PT" dirty="0" err="1"/>
              <a:t>one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great</a:t>
            </a:r>
            <a:r>
              <a:rPr lang="pt-PT" dirty="0"/>
              <a:t> </a:t>
            </a:r>
            <a:r>
              <a:rPr lang="pt-PT" dirty="0" err="1"/>
              <a:t>goals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.</a:t>
            </a:r>
          </a:p>
          <a:p>
            <a:endParaRPr lang="pt-PT" dirty="0"/>
          </a:p>
          <a:p>
            <a:r>
              <a:rPr lang="pt-PT" dirty="0"/>
              <a:t>Robert </a:t>
            </a:r>
            <a:r>
              <a:rPr lang="pt-PT" dirty="0" err="1"/>
              <a:t>Brout</a:t>
            </a:r>
            <a:r>
              <a:rPr lang="pt-PT" dirty="0"/>
              <a:t> (1928 –2011) </a:t>
            </a:r>
            <a:r>
              <a:rPr lang="pt-PT" dirty="0" err="1"/>
              <a:t>was</a:t>
            </a:r>
            <a:r>
              <a:rPr lang="pt-PT" dirty="0"/>
              <a:t> a </a:t>
            </a:r>
            <a:r>
              <a:rPr lang="pt-PT" dirty="0" err="1"/>
              <a:t>Belgian</a:t>
            </a:r>
            <a:r>
              <a:rPr lang="pt-PT" dirty="0"/>
              <a:t> </a:t>
            </a:r>
            <a:r>
              <a:rPr lang="pt-PT" dirty="0" err="1"/>
              <a:t>theoretical</a:t>
            </a:r>
            <a:r>
              <a:rPr lang="pt-PT" dirty="0"/>
              <a:t> </a:t>
            </a:r>
            <a:r>
              <a:rPr lang="pt-PT" dirty="0" err="1"/>
              <a:t>physicist</a:t>
            </a:r>
            <a:r>
              <a:rPr lang="pt-PT" dirty="0"/>
              <a:t> </a:t>
            </a:r>
            <a:r>
              <a:rPr lang="pt-PT" dirty="0" err="1"/>
              <a:t>who</a:t>
            </a:r>
            <a:r>
              <a:rPr lang="pt-PT" dirty="0"/>
              <a:t> </a:t>
            </a:r>
            <a:r>
              <a:rPr lang="pt-PT" dirty="0" err="1"/>
              <a:t>made</a:t>
            </a:r>
            <a:r>
              <a:rPr lang="pt-PT" dirty="0"/>
              <a:t> </a:t>
            </a:r>
            <a:r>
              <a:rPr lang="pt-PT" dirty="0" err="1"/>
              <a:t>significant</a:t>
            </a:r>
            <a:r>
              <a:rPr lang="pt-PT" dirty="0"/>
              <a:t> </a:t>
            </a:r>
            <a:r>
              <a:rPr lang="pt-PT" dirty="0" err="1"/>
              <a:t>contributions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elementary</a:t>
            </a:r>
            <a:r>
              <a:rPr lang="pt-PT" dirty="0"/>
              <a:t> </a:t>
            </a:r>
            <a:r>
              <a:rPr lang="pt-PT" dirty="0" err="1"/>
              <a:t>particle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.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was</a:t>
            </a:r>
            <a:r>
              <a:rPr lang="pt-PT" dirty="0"/>
              <a:t> a Professor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Université</a:t>
            </a:r>
            <a:r>
              <a:rPr lang="pt-PT" dirty="0"/>
              <a:t> Libre de </a:t>
            </a:r>
            <a:r>
              <a:rPr lang="pt-PT" dirty="0" err="1"/>
              <a:t>Bruxelles</a:t>
            </a:r>
            <a:r>
              <a:rPr lang="pt-PT" dirty="0"/>
              <a:t> </a:t>
            </a:r>
            <a:r>
              <a:rPr lang="pt-PT" dirty="0" err="1"/>
              <a:t>where</a:t>
            </a:r>
            <a:r>
              <a:rPr lang="pt-PT" dirty="0"/>
              <a:t>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had</a:t>
            </a:r>
            <a:r>
              <a:rPr lang="pt-PT" dirty="0"/>
              <a:t> </a:t>
            </a:r>
            <a:r>
              <a:rPr lang="pt-PT" dirty="0" err="1"/>
              <a:t>created</a:t>
            </a:r>
            <a:r>
              <a:rPr lang="pt-PT" dirty="0"/>
              <a:t>, </a:t>
            </a:r>
            <a:r>
              <a:rPr lang="pt-PT" dirty="0" err="1"/>
              <a:t>together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François </a:t>
            </a:r>
            <a:r>
              <a:rPr lang="pt-PT" dirty="0" err="1"/>
              <a:t>Englert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Service</a:t>
            </a:r>
            <a:r>
              <a:rPr lang="pt-PT" dirty="0"/>
              <a:t> de </a:t>
            </a:r>
            <a:r>
              <a:rPr lang="pt-PT" dirty="0" err="1"/>
              <a:t>Physique</a:t>
            </a:r>
            <a:r>
              <a:rPr lang="pt-PT" dirty="0"/>
              <a:t> </a:t>
            </a:r>
            <a:r>
              <a:rPr lang="pt-PT" dirty="0" err="1"/>
              <a:t>Théorique</a:t>
            </a:r>
            <a:r>
              <a:rPr lang="pt-PT" dirty="0"/>
              <a:t>.</a:t>
            </a:r>
          </a:p>
          <a:p>
            <a:endParaRPr lang="pt-PT" dirty="0"/>
          </a:p>
          <a:p>
            <a:r>
              <a:rPr lang="pt-PT" dirty="0"/>
              <a:t>François </a:t>
            </a:r>
            <a:r>
              <a:rPr lang="pt-PT" dirty="0" err="1"/>
              <a:t>Baron</a:t>
            </a:r>
            <a:r>
              <a:rPr lang="pt-PT" dirty="0"/>
              <a:t> </a:t>
            </a:r>
            <a:r>
              <a:rPr lang="pt-PT" dirty="0" err="1"/>
              <a:t>Englert</a:t>
            </a:r>
            <a:r>
              <a:rPr lang="pt-PT" dirty="0"/>
              <a:t> (</a:t>
            </a:r>
            <a:r>
              <a:rPr lang="pt-PT" dirty="0" err="1"/>
              <a:t>born</a:t>
            </a:r>
            <a:r>
              <a:rPr lang="pt-PT" dirty="0"/>
              <a:t> 1932) </a:t>
            </a:r>
            <a:r>
              <a:rPr lang="pt-PT" dirty="0" err="1"/>
              <a:t>is</a:t>
            </a:r>
            <a:r>
              <a:rPr lang="pt-PT" dirty="0"/>
              <a:t> a </a:t>
            </a:r>
            <a:r>
              <a:rPr lang="pt-PT" dirty="0" err="1"/>
              <a:t>Belgian</a:t>
            </a:r>
            <a:r>
              <a:rPr lang="pt-PT" dirty="0"/>
              <a:t> </a:t>
            </a:r>
            <a:r>
              <a:rPr lang="pt-PT" dirty="0" err="1"/>
              <a:t>theoretical</a:t>
            </a:r>
            <a:r>
              <a:rPr lang="pt-PT" dirty="0"/>
              <a:t> </a:t>
            </a:r>
            <a:r>
              <a:rPr lang="pt-PT" dirty="0" err="1"/>
              <a:t>physicist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2013 Nobel </a:t>
            </a:r>
            <a:r>
              <a:rPr lang="pt-PT" dirty="0" err="1"/>
              <a:t>prize</a:t>
            </a:r>
            <a:r>
              <a:rPr lang="pt-PT" dirty="0"/>
              <a:t> </a:t>
            </a:r>
            <a:r>
              <a:rPr lang="pt-PT" dirty="0" err="1"/>
              <a:t>laureate</a:t>
            </a:r>
            <a:r>
              <a:rPr lang="pt-PT" dirty="0"/>
              <a:t> (</a:t>
            </a:r>
            <a:r>
              <a:rPr lang="pt-PT" dirty="0" err="1"/>
              <a:t>shared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Peter </a:t>
            </a:r>
            <a:r>
              <a:rPr lang="pt-PT" dirty="0" err="1"/>
              <a:t>Higgs</a:t>
            </a:r>
            <a:r>
              <a:rPr lang="pt-PT" dirty="0"/>
              <a:t>).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Professor </a:t>
            </a:r>
            <a:r>
              <a:rPr lang="pt-PT" dirty="0" err="1"/>
              <a:t>emeritus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Université</a:t>
            </a:r>
            <a:r>
              <a:rPr lang="pt-PT" dirty="0"/>
              <a:t> libre de </a:t>
            </a:r>
            <a:r>
              <a:rPr lang="pt-PT" dirty="0" err="1"/>
              <a:t>Bruxelles</a:t>
            </a:r>
            <a:r>
              <a:rPr lang="pt-PT" dirty="0"/>
              <a:t> (ULB) </a:t>
            </a:r>
            <a:r>
              <a:rPr lang="pt-PT" dirty="0" err="1"/>
              <a:t>where</a:t>
            </a:r>
            <a:r>
              <a:rPr lang="pt-PT" dirty="0"/>
              <a:t>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member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Service</a:t>
            </a:r>
            <a:r>
              <a:rPr lang="pt-PT" dirty="0"/>
              <a:t> de </a:t>
            </a:r>
            <a:r>
              <a:rPr lang="pt-PT" dirty="0" err="1"/>
              <a:t>Physique</a:t>
            </a:r>
            <a:r>
              <a:rPr lang="pt-PT" dirty="0"/>
              <a:t> </a:t>
            </a:r>
            <a:r>
              <a:rPr lang="pt-PT" dirty="0" err="1"/>
              <a:t>Théorique</a:t>
            </a:r>
            <a:r>
              <a:rPr lang="pt-PT" dirty="0"/>
              <a:t>.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a </a:t>
            </a:r>
            <a:r>
              <a:rPr lang="pt-PT" dirty="0" err="1"/>
              <a:t>Sackler</a:t>
            </a:r>
            <a:r>
              <a:rPr lang="pt-PT" dirty="0"/>
              <a:t> Professor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Special</a:t>
            </a:r>
            <a:r>
              <a:rPr lang="pt-PT" dirty="0"/>
              <a:t> </a:t>
            </a:r>
            <a:r>
              <a:rPr lang="pt-PT" dirty="0" err="1"/>
              <a:t>Appointment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School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Astronomy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Tel</a:t>
            </a:r>
            <a:r>
              <a:rPr lang="pt-PT" dirty="0"/>
              <a:t> </a:t>
            </a:r>
            <a:r>
              <a:rPr lang="pt-PT" dirty="0" err="1"/>
              <a:t>Aviv</a:t>
            </a:r>
            <a:r>
              <a:rPr lang="pt-PT" dirty="0"/>
              <a:t> </a:t>
            </a:r>
            <a:r>
              <a:rPr lang="pt-PT" dirty="0" err="1"/>
              <a:t>University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a </a:t>
            </a:r>
            <a:r>
              <a:rPr lang="pt-PT" dirty="0" err="1"/>
              <a:t>member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Institute</a:t>
            </a:r>
            <a:r>
              <a:rPr lang="pt-PT" dirty="0"/>
              <a:t> for Quantum </a:t>
            </a:r>
            <a:r>
              <a:rPr lang="pt-PT" dirty="0" err="1"/>
              <a:t>Studies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Chapman </a:t>
            </a:r>
            <a:r>
              <a:rPr lang="pt-PT" dirty="0" err="1"/>
              <a:t>University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California</a:t>
            </a:r>
            <a:r>
              <a:rPr lang="pt-PT" dirty="0"/>
              <a:t>. 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800" dirty="0"/>
              <a:t>Quebra da simetria electrofraca após o </a:t>
            </a:r>
            <a:r>
              <a:rPr lang="pt-PT" sz="2800" dirty="0" err="1"/>
              <a:t>Big</a:t>
            </a:r>
            <a:r>
              <a:rPr lang="pt-PT" sz="2800" dirty="0"/>
              <a:t> </a:t>
            </a:r>
            <a:r>
              <a:rPr lang="pt-PT" sz="2800" dirty="0" err="1"/>
              <a:t>Bang</a:t>
            </a:r>
            <a:r>
              <a:rPr lang="pt-PT" sz="2800" dirty="0"/>
              <a:t>: quando a densidade de energia baixou,</a:t>
            </a:r>
            <a:r>
              <a:rPr lang="pt-PT" sz="2800" baseline="0" dirty="0"/>
              <a:t> as próprias forças fundamentais mudaram</a:t>
            </a:r>
            <a:endParaRPr lang="pt-PT" sz="28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/>
              <a:t>No fim ficamos</a:t>
            </a:r>
            <a:r>
              <a:rPr lang="pt-PT" b="1" baseline="0" dirty="0"/>
              <a:t> com W e Z com massa, fotão na mesma sem massa, e resta-nos um bosão de </a:t>
            </a:r>
            <a:r>
              <a:rPr lang="pt-PT" b="1" baseline="0" dirty="0" err="1"/>
              <a:t>Higgs</a:t>
            </a:r>
            <a:r>
              <a:rPr lang="pt-PT" b="1" baseline="0" dirty="0"/>
              <a:t>; mas as </a:t>
            </a:r>
            <a:r>
              <a:rPr lang="pt-PT" b="1" baseline="0" dirty="0" err="1"/>
              <a:t>proprias</a:t>
            </a:r>
            <a:r>
              <a:rPr lang="pt-PT" b="1" baseline="0" dirty="0"/>
              <a:t> forças mudam!</a:t>
            </a:r>
            <a:endParaRPr lang="pt-PT" b="1" dirty="0"/>
          </a:p>
          <a:p>
            <a:endParaRPr lang="pt-PT" dirty="0"/>
          </a:p>
          <a:p>
            <a:r>
              <a:rPr lang="en-US" sz="1100" dirty="0">
                <a:solidFill>
                  <a:srgbClr val="000000"/>
                </a:solidFill>
              </a:rPr>
              <a:t>In the Standard Model with no Higgs mechanism, interactions are symmetric and particles do not have mass </a:t>
            </a:r>
          </a:p>
          <a:p>
            <a:r>
              <a:rPr lang="en-US" sz="1100" dirty="0">
                <a:solidFill>
                  <a:srgbClr val="000000"/>
                </a:solidFill>
              </a:rPr>
              <a:t>Electroweak symmetry is broken:</a:t>
            </a:r>
            <a:r>
              <a:rPr lang="en-US" sz="1100" baseline="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Photon does not have mass</a:t>
            </a:r>
            <a:r>
              <a:rPr lang="en-US" baseline="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W, Z have a large mass</a:t>
            </a:r>
          </a:p>
          <a:p>
            <a:r>
              <a:rPr lang="en-US" sz="1200" dirty="0">
                <a:solidFill>
                  <a:srgbClr val="BE0204"/>
                </a:solidFill>
              </a:rPr>
              <a:t>Higgs mechanism: mass of W and Z results from the  Higgs mechanism;</a:t>
            </a:r>
            <a:r>
              <a:rPr lang="en-US" sz="1200" baseline="0" dirty="0">
                <a:solidFill>
                  <a:srgbClr val="BE0204"/>
                </a:solidFill>
              </a:rPr>
              <a:t> </a:t>
            </a:r>
            <a:r>
              <a:rPr lang="en-US" sz="1200" dirty="0">
                <a:solidFill>
                  <a:srgbClr val="BE0204"/>
                </a:solidFill>
              </a:rPr>
              <a:t>Masses of fermions come from a direct interaction with the Higgs field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5126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LHC </a:t>
            </a:r>
            <a:r>
              <a:rPr lang="pt-PT" dirty="0" err="1"/>
              <a:t>Running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2x</a:t>
            </a:r>
            <a:r>
              <a:rPr lang="pt-PT" baseline="0" dirty="0"/>
              <a:t> design </a:t>
            </a:r>
            <a:r>
              <a:rPr lang="pt-PT" baseline="0" dirty="0" err="1"/>
              <a:t>luminosity</a:t>
            </a:r>
            <a:endParaRPr lang="pt-PT" baseline="0" dirty="0"/>
          </a:p>
          <a:p>
            <a:r>
              <a:rPr lang="pt-PT" baseline="0" dirty="0" err="1"/>
              <a:t>Expect</a:t>
            </a:r>
            <a:r>
              <a:rPr lang="pt-PT" baseline="0" dirty="0"/>
              <a:t> 150/pb </a:t>
            </a:r>
            <a:r>
              <a:rPr lang="pt-PT" baseline="0" dirty="0" err="1"/>
              <a:t>by</a:t>
            </a:r>
            <a:r>
              <a:rPr lang="pt-PT" baseline="0" dirty="0"/>
              <a:t> </a:t>
            </a:r>
            <a:r>
              <a:rPr lang="pt-PT" baseline="0" dirty="0" err="1"/>
              <a:t>end</a:t>
            </a:r>
            <a:r>
              <a:rPr lang="pt-PT" baseline="0" dirty="0"/>
              <a:t> </a:t>
            </a:r>
            <a:r>
              <a:rPr lang="pt-PT" baseline="0" dirty="0" err="1"/>
              <a:t>of</a:t>
            </a:r>
            <a:r>
              <a:rPr lang="pt-PT" baseline="0" dirty="0"/>
              <a:t> </a:t>
            </a:r>
            <a:r>
              <a:rPr lang="pt-PT" baseline="0" dirty="0" err="1"/>
              <a:t>this</a:t>
            </a:r>
            <a:r>
              <a:rPr lang="pt-PT" baseline="0" dirty="0"/>
              <a:t> </a:t>
            </a:r>
            <a:r>
              <a:rPr lang="pt-PT" baseline="0" dirty="0" err="1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/>
              <a:t>15 </a:t>
            </a:r>
            <a:r>
              <a:rPr lang="pt-PT" dirty="0" err="1"/>
              <a:t>years</a:t>
            </a:r>
            <a:r>
              <a:rPr lang="pt-PT" dirty="0"/>
              <a:t> to </a:t>
            </a:r>
            <a:r>
              <a:rPr lang="pt-PT" dirty="0" err="1"/>
              <a:t>develop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build</a:t>
            </a:r>
            <a:r>
              <a:rPr lang="pt-PT" dirty="0"/>
              <a:t>; </a:t>
            </a:r>
            <a:r>
              <a:rPr lang="en-US" sz="12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sz="1200" b="1" baseline="300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sz="12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 / </a:t>
            </a:r>
            <a:r>
              <a:rPr lang="en-US" sz="1200" dirty="0" err="1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experiência</a:t>
            </a:r>
            <a:r>
              <a:rPr lang="en-US" sz="12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;</a:t>
            </a:r>
            <a:r>
              <a:rPr lang="en-US" sz="1200" baseline="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developed worldwide computing grid to treat data</a:t>
            </a:r>
            <a:endParaRPr lang="pt-PT" dirty="0"/>
          </a:p>
          <a:p>
            <a:r>
              <a:rPr lang="pt-PT" dirty="0"/>
              <a:t>Cerca de 1000 estudantes de pós-graduação por experiência</a:t>
            </a:r>
            <a:r>
              <a:rPr lang="pt-PT" baseline="0" dirty="0"/>
              <a:t> - </a:t>
            </a:r>
            <a:r>
              <a:rPr lang="pt-PT" dirty="0" err="1"/>
              <a:t>training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</a:t>
            </a:r>
            <a:r>
              <a:rPr lang="pt-PT" dirty="0" err="1"/>
              <a:t>generation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baseline="0" dirty="0"/>
              <a:t> </a:t>
            </a:r>
            <a:r>
              <a:rPr lang="pt-PT" baseline="0" dirty="0" err="1"/>
              <a:t>researchers</a:t>
            </a:r>
            <a:r>
              <a:rPr lang="pt-PT" dirty="0"/>
              <a:t>; </a:t>
            </a:r>
          </a:p>
          <a:p>
            <a:r>
              <a:rPr lang="pt-PT" dirty="0" err="1"/>
              <a:t>Development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computing</a:t>
            </a:r>
            <a:r>
              <a:rPr lang="pt-PT" dirty="0"/>
              <a:t> </a:t>
            </a:r>
            <a:r>
              <a:rPr lang="pt-PT" dirty="0" err="1"/>
              <a:t>Grid</a:t>
            </a:r>
            <a:r>
              <a:rPr lang="pt-PT" dirty="0"/>
              <a:t>,</a:t>
            </a:r>
            <a:r>
              <a:rPr lang="pt-PT" baseline="0" dirty="0"/>
              <a:t> data </a:t>
            </a:r>
            <a:r>
              <a:rPr lang="pt-PT" baseline="0" dirty="0" err="1"/>
              <a:t>analysis</a:t>
            </a:r>
            <a:r>
              <a:rPr lang="pt-PT" baseline="0" dirty="0"/>
              <a:t> </a:t>
            </a:r>
            <a:r>
              <a:rPr lang="pt-PT" baseline="0" dirty="0" err="1"/>
              <a:t>techniques</a:t>
            </a:r>
            <a:r>
              <a:rPr lang="pt-PT" baseline="0" dirty="0"/>
              <a:t>, </a:t>
            </a:r>
            <a:r>
              <a:rPr lang="pt-PT" baseline="0" dirty="0" err="1"/>
              <a:t>etc</a:t>
            </a:r>
            <a:r>
              <a:rPr lang="pt-PT" baseline="0" dirty="0"/>
              <a:t>; </a:t>
            </a:r>
            <a:r>
              <a:rPr lang="pt-PT" dirty="0" err="1"/>
              <a:t>training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engineers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tech</a:t>
            </a:r>
            <a:r>
              <a:rPr lang="pt-PT" dirty="0"/>
              <a:t>. </a:t>
            </a:r>
            <a:r>
              <a:rPr lang="pt-PT" dirty="0" err="1"/>
              <a:t>transfer</a:t>
            </a:r>
            <a:r>
              <a:rPr lang="pt-PT" dirty="0"/>
              <a:t>; 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sz="1200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7912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Alignment</a:t>
            </a:r>
            <a:r>
              <a:rPr lang="pt-PT" dirty="0"/>
              <a:t> to ~30</a:t>
            </a:r>
            <a:r>
              <a:rPr lang="pt-PT" baseline="0" dirty="0"/>
              <a:t> </a:t>
            </a:r>
            <a:r>
              <a:rPr lang="pt-PT" baseline="0" dirty="0" err="1"/>
              <a:t>micron</a:t>
            </a:r>
            <a:endParaRPr lang="pt-PT" baseline="0" dirty="0"/>
          </a:p>
          <a:p>
            <a:r>
              <a:rPr lang="pt-PT" baseline="0" dirty="0" err="1"/>
              <a:t>Beams</a:t>
            </a:r>
            <a:r>
              <a:rPr lang="pt-PT" baseline="0" dirty="0"/>
              <a:t> cross </a:t>
            </a:r>
            <a:r>
              <a:rPr lang="pt-PT" baseline="0" dirty="0" err="1"/>
              <a:t>every</a:t>
            </a:r>
            <a:r>
              <a:rPr lang="pt-PT" baseline="0" dirty="0"/>
              <a:t> 25 </a:t>
            </a:r>
            <a:r>
              <a:rPr lang="pt-PT" baseline="0" dirty="0" err="1"/>
              <a:t>ns</a:t>
            </a:r>
            <a:r>
              <a:rPr lang="pt-PT" baseline="0" dirty="0"/>
              <a:t> (7m)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8441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twiki.cern.ch</a:t>
            </a:r>
            <a:r>
              <a:rPr lang="pt-PT" dirty="0"/>
              <a:t>/</a:t>
            </a:r>
            <a:r>
              <a:rPr lang="pt-PT" dirty="0" err="1"/>
              <a:t>twiki</a:t>
            </a:r>
            <a:r>
              <a:rPr lang="pt-PT" dirty="0"/>
              <a:t>/bin/</a:t>
            </a:r>
            <a:r>
              <a:rPr lang="pt-PT" dirty="0" err="1"/>
              <a:t>view</a:t>
            </a:r>
            <a:r>
              <a:rPr lang="pt-PT" dirty="0"/>
              <a:t>/</a:t>
            </a:r>
            <a:r>
              <a:rPr lang="pt-PT" dirty="0" err="1"/>
              <a:t>LHCPhysics</a:t>
            </a:r>
            <a:r>
              <a:rPr lang="pt-PT" dirty="0"/>
              <a:t>/</a:t>
            </a:r>
            <a:r>
              <a:rPr lang="pt-PT" dirty="0" err="1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twiki.cern.ch</a:t>
            </a:r>
            <a:r>
              <a:rPr lang="pt-PT" dirty="0"/>
              <a:t>/</a:t>
            </a:r>
            <a:r>
              <a:rPr lang="pt-PT" dirty="0" err="1"/>
              <a:t>twiki</a:t>
            </a:r>
            <a:r>
              <a:rPr lang="pt-PT" dirty="0"/>
              <a:t>/bin/</a:t>
            </a:r>
            <a:r>
              <a:rPr lang="pt-PT" dirty="0" err="1"/>
              <a:t>view</a:t>
            </a:r>
            <a:r>
              <a:rPr lang="pt-PT" dirty="0"/>
              <a:t>/</a:t>
            </a:r>
            <a:r>
              <a:rPr lang="pt-PT" dirty="0" err="1"/>
              <a:t>LHCPhysics</a:t>
            </a:r>
            <a:r>
              <a:rPr lang="pt-PT" dirty="0"/>
              <a:t>/</a:t>
            </a:r>
            <a:r>
              <a:rPr lang="pt-PT" dirty="0" err="1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weighting of events is similar to what is used in the final significance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750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Particulas</a:t>
            </a:r>
            <a:r>
              <a:rPr lang="pt-PT" dirty="0"/>
              <a:t> fundamentais conhecidas; forças a que elas reagem; Z tem massa alta ao contrario de </a:t>
            </a:r>
            <a:r>
              <a:rPr lang="pt-PT" dirty="0" err="1"/>
              <a:t>gamma</a:t>
            </a:r>
            <a:r>
              <a:rPr lang="pt-PT" dirty="0"/>
              <a:t> e </a:t>
            </a:r>
            <a:r>
              <a:rPr lang="pt-PT" dirty="0" err="1"/>
              <a:t>gluoes</a:t>
            </a:r>
            <a:r>
              <a:rPr lang="pt-PT" dirty="0"/>
              <a:t>; </a:t>
            </a:r>
            <a:r>
              <a:rPr lang="pt-PT" dirty="0" err="1"/>
              <a:t>Higgs</a:t>
            </a:r>
            <a:r>
              <a:rPr lang="pt-PT" dirty="0"/>
              <a:t> pedra basilar do </a:t>
            </a:r>
            <a:r>
              <a:rPr lang="pt-PT" dirty="0" err="1"/>
              <a:t>edificio</a:t>
            </a:r>
            <a:r>
              <a:rPr lang="pt-PT" dirty="0"/>
              <a:t>; dá massa mas só pequena</a:t>
            </a:r>
            <a:r>
              <a:rPr lang="pt-PT" baseline="0" dirty="0"/>
              <a:t> fração nos</a:t>
            </a:r>
            <a:r>
              <a:rPr lang="pt-PT" dirty="0"/>
              <a:t> </a:t>
            </a:r>
            <a:r>
              <a:rPr lang="pt-PT" dirty="0" err="1"/>
              <a:t>hadroes</a:t>
            </a:r>
            <a:r>
              <a:rPr lang="pt-PT" dirty="0"/>
              <a:t>;</a:t>
            </a:r>
            <a:r>
              <a:rPr lang="pt-PT" baseline="0" dirty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1312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thought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knew</a:t>
            </a:r>
            <a:r>
              <a:rPr lang="pt-PT" dirty="0"/>
              <a:t> – teoria e </a:t>
            </a:r>
            <a:r>
              <a:rPr lang="pt-PT" dirty="0" err="1"/>
              <a:t>pre</a:t>
            </a:r>
            <a:r>
              <a:rPr lang="pt-PT" dirty="0"/>
              <a:t>-LHC 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How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</a:t>
            </a:r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baseline="0" dirty="0"/>
              <a:t> – experimental </a:t>
            </a:r>
            <a:r>
              <a:rPr lang="pt-PT" baseline="0" dirty="0" err="1"/>
              <a:t>aspects</a:t>
            </a:r>
            <a:endParaRPr lang="pt-PT" dirty="0"/>
          </a:p>
          <a:p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–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found</a:t>
            </a:r>
            <a:r>
              <a:rPr lang="pt-PT" dirty="0"/>
              <a:t> a </a:t>
            </a:r>
            <a:r>
              <a:rPr lang="pt-PT" dirty="0" err="1"/>
              <a:t>Higgs</a:t>
            </a:r>
            <a:r>
              <a:rPr lang="pt-PT" baseline="0" dirty="0"/>
              <a:t> </a:t>
            </a:r>
            <a:r>
              <a:rPr lang="pt-PT" baseline="0" dirty="0" err="1"/>
              <a:t>boson</a:t>
            </a:r>
            <a:endParaRPr lang="pt-P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All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have</a:t>
            </a:r>
            <a:r>
              <a:rPr lang="pt-PT" dirty="0"/>
              <a:t> </a:t>
            </a:r>
            <a:r>
              <a:rPr lang="pt-PT" dirty="0" err="1"/>
              <a:t>found</a:t>
            </a:r>
            <a:r>
              <a:rPr lang="pt-PT" dirty="0"/>
              <a:t> </a:t>
            </a:r>
            <a:r>
              <a:rPr lang="pt-PT" dirty="0" err="1"/>
              <a:t>out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meantime</a:t>
            </a:r>
            <a:r>
              <a:rPr lang="pt-PT" dirty="0"/>
              <a:t> – </a:t>
            </a:r>
            <a:r>
              <a:rPr lang="pt-PT" dirty="0" err="1"/>
              <a:t>mass</a:t>
            </a:r>
            <a:r>
              <a:rPr lang="pt-PT" dirty="0"/>
              <a:t>, spin,</a:t>
            </a:r>
            <a:r>
              <a:rPr lang="pt-PT" baseline="0" dirty="0"/>
              <a:t> </a:t>
            </a:r>
            <a:r>
              <a:rPr lang="pt-PT" baseline="0" dirty="0" err="1"/>
              <a:t>parity</a:t>
            </a:r>
            <a:r>
              <a:rPr lang="pt-PT" baseline="0" dirty="0"/>
              <a:t>, cross </a:t>
            </a:r>
            <a:r>
              <a:rPr lang="pt-PT" baseline="0" dirty="0" err="1"/>
              <a:t>sections</a:t>
            </a:r>
            <a:endParaRPr lang="pt-PT" dirty="0"/>
          </a:p>
          <a:p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don’t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think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– teoria e</a:t>
            </a:r>
            <a:r>
              <a:rPr lang="pt-PT" baseline="0" dirty="0"/>
              <a:t> </a:t>
            </a:r>
            <a:r>
              <a:rPr lang="pt-PT" dirty="0"/>
              <a:t>o</a:t>
            </a:r>
            <a:r>
              <a:rPr lang="pt-PT" baseline="0" dirty="0"/>
              <a:t> BSM </a:t>
            </a:r>
            <a:r>
              <a:rPr lang="pt-PT" baseline="0" dirty="0" err="1"/>
              <a:t>Higgs</a:t>
            </a:r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153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Como é que sabíamos disto? Ou só estávamos só a adivinhar?</a:t>
            </a:r>
          </a:p>
          <a:p>
            <a:r>
              <a:rPr lang="pt-PT" dirty="0"/>
              <a:t>Vemos</a:t>
            </a:r>
            <a:r>
              <a:rPr lang="pt-PT" baseline="0" dirty="0"/>
              <a:t> isto em medidas experimentais!! Neste gráfico vemos a probabilidade de um certo tipo de reação entre partículas. </a:t>
            </a:r>
          </a:p>
          <a:p>
            <a:r>
              <a:rPr lang="pt-PT" baseline="0" dirty="0"/>
              <a:t>Há duas possibilidades: uma reação governada pela força fraca e outra reação pela força eletromagnética. </a:t>
            </a:r>
          </a:p>
          <a:p>
            <a:r>
              <a:rPr lang="pt-PT" baseline="0" dirty="0"/>
              <a:t>A altas energias, vemos que as duas forças se tornam numa só força: a força electrofraca. </a:t>
            </a:r>
          </a:p>
          <a:p>
            <a:r>
              <a:rPr lang="pt-PT" baseline="0" dirty="0"/>
              <a:t>É a quebra de simetria ao contrário, como se andássemos para trás no tempo, em direção ao </a:t>
            </a:r>
            <a:r>
              <a:rPr lang="pt-PT" baseline="0" dirty="0" err="1"/>
              <a:t>Big</a:t>
            </a:r>
            <a:r>
              <a:rPr lang="pt-PT" baseline="0" dirty="0"/>
              <a:t> </a:t>
            </a:r>
            <a:r>
              <a:rPr lang="pt-PT" baseline="0" dirty="0" err="1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0180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>
                <a:sym typeface="Wingdings"/>
              </a:rPr>
              <a:t>https</a:t>
            </a:r>
            <a:r>
              <a:rPr lang="pt-PT" dirty="0">
                <a:sym typeface="Wingdings"/>
              </a:rPr>
              <a:t>://</a:t>
            </a:r>
            <a:r>
              <a:rPr lang="pt-PT" dirty="0" err="1">
                <a:sym typeface="Wingdings"/>
              </a:rPr>
              <a:t>atlas.web.cern.ch</a:t>
            </a:r>
            <a:r>
              <a:rPr lang="pt-PT" dirty="0">
                <a:sym typeface="Wingdings"/>
              </a:rPr>
              <a:t>/Atlas/GROUPS/PHYSICS/PAPERS/HIGG-2016-33/  </a:t>
            </a:r>
            <a:r>
              <a:rPr lang="pt-PT" b="1" dirty="0">
                <a:sym typeface="Wingdings"/>
              </a:rPr>
              <a:t>1 </a:t>
            </a:r>
            <a:r>
              <a:rPr lang="pt-PT" b="1" dirty="0" err="1">
                <a:sym typeface="Wingdings"/>
              </a:rPr>
              <a:t>June</a:t>
            </a:r>
            <a:r>
              <a:rPr lang="pt-PT" b="1" dirty="0">
                <a:sym typeface="Wingdings"/>
              </a:rPr>
              <a:t> 2018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http</a:t>
            </a:r>
            <a:r>
              <a:rPr lang="pt-PT" dirty="0"/>
              <a:t>://</a:t>
            </a:r>
            <a:r>
              <a:rPr lang="pt-PT" dirty="0" err="1"/>
              <a:t>cms-results.web.cern.ch</a:t>
            </a:r>
            <a:r>
              <a:rPr lang="pt-PT" dirty="0"/>
              <a:t>/</a:t>
            </a:r>
            <a:r>
              <a:rPr lang="pt-PT" dirty="0" err="1"/>
              <a:t>cms-results</a:t>
            </a:r>
            <a:r>
              <a:rPr lang="pt-PT" dirty="0"/>
              <a:t>/</a:t>
            </a:r>
            <a:r>
              <a:rPr lang="pt-PT" dirty="0" err="1"/>
              <a:t>public-results</a:t>
            </a:r>
            <a:r>
              <a:rPr lang="pt-PT" dirty="0"/>
              <a:t>/</a:t>
            </a:r>
            <a:r>
              <a:rPr lang="pt-PT" dirty="0" err="1"/>
              <a:t>publications</a:t>
            </a:r>
            <a:r>
              <a:rPr lang="pt-PT" dirty="0"/>
              <a:t>/HIG-16-040/</a:t>
            </a:r>
            <a:r>
              <a:rPr lang="pt-PT" dirty="0" err="1"/>
              <a:t>index.html</a:t>
            </a:r>
            <a:r>
              <a:rPr lang="pt-PT" dirty="0"/>
              <a:t> </a:t>
            </a:r>
            <a:r>
              <a:rPr lang="pt-PT" dirty="0">
                <a:sym typeface="Wingdings"/>
              </a:rPr>
              <a:t> </a:t>
            </a:r>
            <a:r>
              <a:rPr lang="pt-P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pt-P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April</a:t>
            </a:r>
            <a:r>
              <a:rPr lang="pt-P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b="1" dirty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>
                <a:sym typeface="Wingdings"/>
              </a:rPr>
              <a:t> </a:t>
            </a:r>
            <a:r>
              <a:rPr lang="en-US" dirty="0"/>
              <a:t>Both use </a:t>
            </a:r>
            <a:r>
              <a:rPr lang="pt-PT" dirty="0"/>
              <a:t>36.1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2015+2016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847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atlas.web.cern.ch</a:t>
            </a:r>
            <a:r>
              <a:rPr lang="pt-PT" dirty="0"/>
              <a:t>/Atlas/GROUPS/PHYSICS/PAPERS/HIGG-2017-06/ </a:t>
            </a:r>
            <a:r>
              <a:rPr lang="pt-PT" dirty="0">
                <a:sym typeface="Wingdings"/>
              </a:rPr>
              <a:t> </a:t>
            </a:r>
            <a:r>
              <a:rPr lang="pt-PT" b="1" dirty="0">
                <a:sym typeface="Wingdings"/>
              </a:rPr>
              <a:t>2 Aug.2018</a:t>
            </a:r>
          </a:p>
          <a:p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above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125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off-shell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production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substantial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cross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LHC [13–16],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vector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 = W; Z)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endParaRPr lang="pt-PT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 quark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decay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become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on-shell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scale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4939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0595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atlas.web.cern.ch</a:t>
            </a:r>
            <a:r>
              <a:rPr lang="pt-PT" dirty="0"/>
              <a:t>/Atlas/GROUPS/PHYSICS/CONFNOTES/ATLAS-CONF-2018-039/ </a:t>
            </a:r>
            <a:r>
              <a:rPr lang="pt-PT" dirty="0">
                <a:sym typeface="Wingdings"/>
              </a:rPr>
              <a:t> </a:t>
            </a:r>
            <a:r>
              <a:rPr lang="pt-PT" b="1" dirty="0">
                <a:sym typeface="Wingdings"/>
              </a:rPr>
              <a:t>25 </a:t>
            </a:r>
            <a:r>
              <a:rPr lang="pt-PT" b="1" dirty="0" err="1">
                <a:sym typeface="Wingdings"/>
              </a:rPr>
              <a:t>July</a:t>
            </a:r>
            <a:r>
              <a:rPr lang="pt-PT" b="1" dirty="0">
                <a:sym typeface="Wingdings"/>
              </a:rPr>
              <a:t> 2018</a:t>
            </a:r>
          </a:p>
          <a:p>
            <a:r>
              <a:rPr lang="pt-PT" dirty="0"/>
              <a:t>VR </a:t>
            </a:r>
            <a:r>
              <a:rPr lang="pt-PT" dirty="0" err="1"/>
              <a:t>jets</a:t>
            </a:r>
            <a:r>
              <a:rPr lang="pt-PT" dirty="0"/>
              <a:t>: </a:t>
            </a:r>
            <a:r>
              <a:rPr lang="pt-PT" dirty="0" err="1"/>
              <a:t>track</a:t>
            </a:r>
            <a:r>
              <a:rPr lang="pt-PT" dirty="0"/>
              <a:t> </a:t>
            </a:r>
            <a:r>
              <a:rPr lang="pt-PT" dirty="0" err="1"/>
              <a:t>jets</a:t>
            </a:r>
            <a:r>
              <a:rPr lang="pt-PT" dirty="0"/>
              <a:t> </a:t>
            </a:r>
            <a:r>
              <a:rPr lang="pt-PT" dirty="0" err="1"/>
              <a:t>reconstructed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algorithm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which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radius</a:t>
            </a:r>
            <a:r>
              <a:rPr lang="pt-PT" dirty="0"/>
              <a:t> </a:t>
            </a:r>
            <a:r>
              <a:rPr lang="pt-PT" dirty="0" err="1"/>
              <a:t>parameter</a:t>
            </a:r>
            <a:r>
              <a:rPr lang="pt-PT" dirty="0"/>
              <a:t> </a:t>
            </a:r>
            <a:r>
              <a:rPr lang="pt-PT" dirty="0" err="1"/>
              <a:t>decreases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baseline="0" dirty="0"/>
              <a:t> </a:t>
            </a:r>
            <a:r>
              <a:rPr lang="pt-PT" dirty="0" err="1"/>
              <a:t>increasing</a:t>
            </a:r>
            <a:r>
              <a:rPr lang="pt-PT" dirty="0"/>
              <a:t> </a:t>
            </a:r>
            <a:r>
              <a:rPr lang="pt-PT" dirty="0" err="1"/>
              <a:t>jet</a:t>
            </a:r>
            <a:r>
              <a:rPr lang="pt-PT" dirty="0"/>
              <a:t> </a:t>
            </a:r>
            <a:r>
              <a:rPr lang="pt-PT" dirty="0" err="1"/>
              <a:t>transverse</a:t>
            </a:r>
            <a:r>
              <a:rPr lang="pt-PT" dirty="0"/>
              <a:t> </a:t>
            </a:r>
            <a:r>
              <a:rPr lang="pt-PT" dirty="0" err="1"/>
              <a:t>momentum</a:t>
            </a:r>
            <a:r>
              <a:rPr lang="pt-PT" dirty="0"/>
              <a:t> (</a:t>
            </a:r>
            <a:r>
              <a:rPr lang="pt-PT" dirty="0" err="1"/>
              <a:t>pT</a:t>
            </a:r>
            <a:r>
              <a:rPr lang="pt-PT" dirty="0"/>
              <a:t>)</a:t>
            </a:r>
          </a:p>
          <a:p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transverse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momentum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single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containing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subjets</a:t>
            </a:r>
            <a:endParaRPr lang="pt-PT" sz="1200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atlas.web.cern.ch</a:t>
            </a:r>
            <a:r>
              <a:rPr lang="pt-PT" dirty="0"/>
              <a:t>/Atlas/GROUPS/PHYSICS/CONFNOTES/ATLAS-CONF-2018-026/ </a:t>
            </a:r>
            <a:r>
              <a:rPr lang="pt-PT" dirty="0">
                <a:sym typeface="Wingdings"/>
              </a:rPr>
              <a:t> </a:t>
            </a:r>
            <a:r>
              <a:rPr lang="pt-PT" b="1" dirty="0">
                <a:sym typeface="Wingdings"/>
              </a:rPr>
              <a:t>2 </a:t>
            </a:r>
            <a:r>
              <a:rPr lang="pt-PT" b="1" dirty="0" err="1">
                <a:sym typeface="Wingdings"/>
              </a:rPr>
              <a:t>Jul</a:t>
            </a:r>
            <a:r>
              <a:rPr lang="pt-PT" b="1" dirty="0">
                <a:sym typeface="Wingdings"/>
              </a:rPr>
              <a:t> 2018</a:t>
            </a:r>
          </a:p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atlas.web.cern.ch</a:t>
            </a:r>
            <a:r>
              <a:rPr lang="pt-PT" dirty="0"/>
              <a:t>/Atlas/GROUPS/PHYSICS/</a:t>
            </a:r>
            <a:r>
              <a:rPr lang="pt-PT" dirty="0" err="1"/>
              <a:t>CombinedSummaryPlots</a:t>
            </a:r>
            <a:r>
              <a:rPr lang="pt-PT" dirty="0"/>
              <a:t>/HIGGS/ATLAS_HIGGS6100_HH_Summary/ATLAS_HIGGS6100_HH_Summary.png</a:t>
            </a:r>
          </a:p>
          <a:p>
            <a:r>
              <a:rPr lang="pt-PT" b="0" dirty="0" err="1"/>
              <a:t>https</a:t>
            </a:r>
            <a:r>
              <a:rPr lang="pt-PT" b="0" dirty="0"/>
              <a:t>://</a:t>
            </a:r>
            <a:r>
              <a:rPr lang="pt-PT" b="0" dirty="0" err="1"/>
              <a:t>atlas.web.cern.ch</a:t>
            </a:r>
            <a:r>
              <a:rPr lang="pt-PT" b="0" dirty="0"/>
              <a:t>/Atlas/GROUPS/PHYSICS/CONFNOTES/ATLAS-CONF-2018-043/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6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Porque é que interessa? </a:t>
            </a:r>
          </a:p>
          <a:p>
            <a:r>
              <a:rPr lang="pt-PT" dirty="0"/>
              <a:t>O </a:t>
            </a:r>
            <a:r>
              <a:rPr lang="pt-PT" dirty="0" err="1"/>
              <a:t>Higgs</a:t>
            </a:r>
            <a:r>
              <a:rPr lang="pt-PT" dirty="0"/>
              <a:t> desintegra-se sobretudo em quarks</a:t>
            </a:r>
            <a:r>
              <a:rPr lang="pt-PT" baseline="0" dirty="0"/>
              <a:t> </a:t>
            </a:r>
            <a:r>
              <a:rPr lang="pt-PT" baseline="0" dirty="0" err="1"/>
              <a:t>bottom</a:t>
            </a:r>
            <a:r>
              <a:rPr lang="pt-PT" baseline="0" dirty="0"/>
              <a:t>. Se vemos isto há menos espaço para </a:t>
            </a:r>
            <a:r>
              <a:rPr lang="pt-PT" baseline="0"/>
              <a:t>nova física!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73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271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2nd </a:t>
            </a:r>
            <a:r>
              <a:rPr lang="pt-PT" dirty="0" err="1"/>
              <a:t>term</a:t>
            </a:r>
            <a:r>
              <a:rPr lang="pt-PT" baseline="0" dirty="0"/>
              <a:t> </a:t>
            </a:r>
            <a:r>
              <a:rPr lang="pt-PT" baseline="0" dirty="0" err="1"/>
              <a:t>is</a:t>
            </a:r>
            <a:r>
              <a:rPr lang="pt-PT" baseline="0" dirty="0"/>
              <a:t> </a:t>
            </a:r>
            <a:r>
              <a:rPr lang="pt-PT" baseline="0" dirty="0" err="1"/>
              <a:t>interference</a:t>
            </a:r>
            <a:r>
              <a:rPr lang="pt-PT" baseline="0" dirty="0"/>
              <a:t> </a:t>
            </a:r>
            <a:r>
              <a:rPr lang="pt-PT" baseline="0" dirty="0" err="1"/>
              <a:t>between</a:t>
            </a:r>
            <a:r>
              <a:rPr lang="pt-PT" baseline="0" dirty="0"/>
              <a:t> CP-</a:t>
            </a:r>
            <a:r>
              <a:rPr lang="pt-PT" baseline="0" dirty="0" err="1"/>
              <a:t>even</a:t>
            </a:r>
            <a:r>
              <a:rPr lang="pt-PT" baseline="0" dirty="0"/>
              <a:t> </a:t>
            </a:r>
            <a:r>
              <a:rPr lang="pt-PT" baseline="0" dirty="0" err="1"/>
              <a:t>and</a:t>
            </a:r>
            <a:r>
              <a:rPr lang="pt-PT" baseline="0" dirty="0"/>
              <a:t> CP-</a:t>
            </a:r>
            <a:r>
              <a:rPr lang="pt-PT" baseline="0" dirty="0" err="1"/>
              <a:t>odd</a:t>
            </a:r>
            <a:r>
              <a:rPr lang="pt-PT" baseline="0" dirty="0"/>
              <a:t> </a:t>
            </a:r>
            <a:r>
              <a:rPr lang="mr-IN" baseline="0" dirty="0"/>
              <a:t>–</a:t>
            </a:r>
            <a:r>
              <a:rPr lang="pt-PT" baseline="0" dirty="0"/>
              <a:t> </a:t>
            </a:r>
            <a:r>
              <a:rPr lang="pt-PT" baseline="0" dirty="0" err="1"/>
              <a:t>is</a:t>
            </a:r>
            <a:r>
              <a:rPr lang="pt-PT" baseline="0" dirty="0"/>
              <a:t> zero for CP-</a:t>
            </a:r>
            <a:r>
              <a:rPr lang="pt-PT" baseline="0" dirty="0" err="1"/>
              <a:t>even</a:t>
            </a:r>
            <a:r>
              <a:rPr lang="pt-PT" baseline="0" dirty="0"/>
              <a:t> </a:t>
            </a:r>
            <a:r>
              <a:rPr lang="pt-PT" baseline="0" dirty="0" err="1"/>
              <a:t>effective</a:t>
            </a:r>
            <a:r>
              <a:rPr lang="pt-PT" baseline="0" dirty="0"/>
              <a:t> </a:t>
            </a:r>
            <a:r>
              <a:rPr lang="pt-PT" baseline="0" dirty="0" err="1"/>
              <a:t>operators</a:t>
            </a:r>
            <a:r>
              <a:rPr lang="pt-PT" baseline="0" dirty="0"/>
              <a:t> </a:t>
            </a:r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term is CP-even but affects rates </a:t>
            </a:r>
            <a:r>
              <a:rPr lang="mr-IN" dirty="0"/>
              <a:t>–</a:t>
            </a:r>
            <a:r>
              <a:rPr lang="en-GB" dirty="0"/>
              <a:t> cannot be distinguished from other BSM rate enhancements</a:t>
            </a:r>
          </a:p>
          <a:p>
            <a:r>
              <a:rPr lang="en-GB" dirty="0" err="1"/>
              <a:t>MadGraph</a:t>
            </a:r>
            <a:r>
              <a:rPr lang="en-GB" dirty="0"/>
              <a:t>: </a:t>
            </a:r>
            <a:r>
              <a:rPr lang="en-GB" sz="1200" dirty="0"/>
              <a:t>, </a:t>
            </a:r>
            <a:r>
              <a:rPr lang="de-DE" sz="1200" dirty="0"/>
              <a:t>arXiv:1405.0301 [</a:t>
            </a:r>
            <a:r>
              <a:rPr lang="de-DE" sz="1200" dirty="0" err="1"/>
              <a:t>hep-ph</a:t>
            </a:r>
            <a:r>
              <a:rPr lang="de-DE" sz="1200" dirty="0"/>
              <a:t>]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75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65045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Reco BDT </a:t>
            </a:r>
            <a:r>
              <a:rPr lang="pt-PT" dirty="0" err="1"/>
              <a:t>trained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baseline="0" dirty="0"/>
              <a:t> </a:t>
            </a:r>
            <a:r>
              <a:rPr lang="pt-PT" baseline="0" dirty="0" err="1"/>
              <a:t>signal</a:t>
            </a:r>
            <a:endParaRPr lang="pt-PT" baseline="0" dirty="0"/>
          </a:p>
          <a:p>
            <a:pPr lvl="1"/>
            <a:r>
              <a:rPr lang="en-GB" b="1" dirty="0" err="1"/>
              <a:t>Lep</a:t>
            </a:r>
            <a:r>
              <a:rPr lang="en-GB" dirty="0"/>
              <a:t>:  target 1 or 2 semi-</a:t>
            </a:r>
            <a:r>
              <a:rPr lang="en-GB" dirty="0" err="1"/>
              <a:t>leptonic</a:t>
            </a:r>
            <a:r>
              <a:rPr lang="en-GB" dirty="0"/>
              <a:t> top decays</a:t>
            </a:r>
          </a:p>
          <a:p>
            <a:pPr lvl="2"/>
            <a:r>
              <a:rPr lang="en-GB" dirty="0"/>
              <a:t>2 leptons: no top reconstruction</a:t>
            </a:r>
          </a:p>
          <a:p>
            <a:pPr lvl="2"/>
            <a:r>
              <a:rPr lang="en-GB" dirty="0"/>
              <a:t>1 lepton: build W candidate (</a:t>
            </a:r>
            <a:r>
              <a:rPr lang="en-GB" dirty="0" err="1"/>
              <a:t>lep+E</a:t>
            </a:r>
            <a:r>
              <a:rPr lang="en-GB" baseline="-25000" dirty="0" err="1"/>
              <a:t>T</a:t>
            </a:r>
            <a:r>
              <a:rPr lang="en-GB" baseline="30000" dirty="0" err="1"/>
              <a:t>miss</a:t>
            </a:r>
            <a:r>
              <a:rPr lang="en-GB" dirty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Had</a:t>
            </a:r>
            <a:r>
              <a:rPr lang="en-GB" dirty="0"/>
              <a:t>:  target </a:t>
            </a:r>
            <a:r>
              <a:rPr lang="en-GB" dirty="0" err="1"/>
              <a:t>hadronic</a:t>
            </a:r>
            <a:r>
              <a:rPr lang="en-GB" dirty="0"/>
              <a:t> top decays</a:t>
            </a:r>
          </a:p>
          <a:p>
            <a:pPr lvl="1"/>
            <a:r>
              <a:rPr lang="en-GB" dirty="0"/>
              <a:t>	reconstruct 1 or 2 tops from jets</a:t>
            </a:r>
          </a:p>
          <a:p>
            <a:pPr lvl="0"/>
            <a:r>
              <a:rPr lang="en-GB" dirty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76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Reco BDT </a:t>
            </a:r>
            <a:r>
              <a:rPr lang="pt-PT" dirty="0" err="1"/>
              <a:t>trained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baseline="0" dirty="0"/>
              <a:t> </a:t>
            </a:r>
            <a:r>
              <a:rPr lang="pt-PT" baseline="0" dirty="0" err="1"/>
              <a:t>signal</a:t>
            </a:r>
            <a:endParaRPr lang="pt-PT" baseline="0" dirty="0"/>
          </a:p>
          <a:p>
            <a:pPr lvl="1"/>
            <a:r>
              <a:rPr lang="en-GB" b="1" dirty="0" err="1"/>
              <a:t>Lep</a:t>
            </a:r>
            <a:r>
              <a:rPr lang="en-GB" dirty="0"/>
              <a:t>:  target 1 or 2 semi-</a:t>
            </a:r>
            <a:r>
              <a:rPr lang="en-GB" dirty="0" err="1"/>
              <a:t>leptonic</a:t>
            </a:r>
            <a:r>
              <a:rPr lang="en-GB" dirty="0"/>
              <a:t> top decays</a:t>
            </a:r>
          </a:p>
          <a:p>
            <a:pPr lvl="2"/>
            <a:r>
              <a:rPr lang="en-GB" dirty="0"/>
              <a:t>2 leptons: no top reconstruction</a:t>
            </a:r>
          </a:p>
          <a:p>
            <a:pPr lvl="2"/>
            <a:r>
              <a:rPr lang="en-GB" dirty="0"/>
              <a:t>1 lepton: build W candidate (</a:t>
            </a:r>
            <a:r>
              <a:rPr lang="en-GB" dirty="0" err="1"/>
              <a:t>lep+E</a:t>
            </a:r>
            <a:r>
              <a:rPr lang="en-GB" baseline="-25000" dirty="0" err="1"/>
              <a:t>T</a:t>
            </a:r>
            <a:r>
              <a:rPr lang="en-GB" baseline="30000" dirty="0" err="1"/>
              <a:t>miss</a:t>
            </a:r>
            <a:r>
              <a:rPr lang="en-GB" dirty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Had</a:t>
            </a:r>
            <a:r>
              <a:rPr lang="en-GB" dirty="0"/>
              <a:t>:  target </a:t>
            </a:r>
            <a:r>
              <a:rPr lang="en-GB" dirty="0" err="1"/>
              <a:t>hadronic</a:t>
            </a:r>
            <a:r>
              <a:rPr lang="en-GB" dirty="0"/>
              <a:t> top decays</a:t>
            </a:r>
          </a:p>
          <a:p>
            <a:pPr lvl="1"/>
            <a:r>
              <a:rPr lang="en-GB" dirty="0"/>
              <a:t>	reconstruct 1 or 2 tops from jets</a:t>
            </a:r>
          </a:p>
          <a:p>
            <a:pPr lvl="0"/>
            <a:r>
              <a:rPr lang="en-GB" dirty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77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Gavin</a:t>
            </a:r>
            <a:r>
              <a:rPr lang="pt-PT" dirty="0"/>
              <a:t> </a:t>
            </a:r>
            <a:r>
              <a:rPr lang="pt-PT" dirty="0" err="1"/>
              <a:t>Salam</a:t>
            </a:r>
            <a:r>
              <a:rPr lang="pt-PT" baseline="0" dirty="0"/>
              <a:t> (LHCP’18) “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&gt;5σ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ttH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→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ττ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independently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ATLAS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CMS,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firmly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fundamental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Yukawa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.”</a:t>
            </a:r>
            <a:endParaRPr lang="pt-PT" baseline="0" dirty="0"/>
          </a:p>
          <a:p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Hbb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etc.):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gauge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unlike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anything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we’ve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401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79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9594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Então, quais são afinal as partículas elementares?</a:t>
            </a:r>
            <a:r>
              <a:rPr lang="pt-PT" baseline="0" dirty="0"/>
              <a:t> </a:t>
            </a:r>
            <a:r>
              <a:rPr lang="pt-PT" dirty="0"/>
              <a:t>Temos os quarks, que dão as diferentes propriedades da</a:t>
            </a:r>
            <a:r>
              <a:rPr lang="pt-PT" baseline="0" dirty="0"/>
              <a:t> nova tabela periódica</a:t>
            </a:r>
          </a:p>
          <a:p>
            <a:r>
              <a:rPr lang="pt-PT" baseline="0" dirty="0"/>
              <a:t>Também temos o electrão (já conhecíamos), e os seus primos mais pesados: muão e tau. Para cada um destes temos os neutrinos (não são feitos de quarks), que são produzidos em reações no Sol, por exemplo. </a:t>
            </a:r>
          </a:p>
          <a:p>
            <a:r>
              <a:rPr lang="pt-PT" baseline="0" dirty="0"/>
              <a:t>Por alguma razão (que desconhecemos) há 3 gerações de partículas elementares, cada uma mais pesada que a anterior </a:t>
            </a:r>
            <a:r>
              <a:rPr lang="pt-PT" baseline="0" dirty="0">
                <a:sym typeface="Wingdings"/>
              </a:rPr>
              <a:t> mistério!</a:t>
            </a:r>
            <a:endParaRPr lang="pt-PT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6822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Erwin</a:t>
            </a:r>
            <a:r>
              <a:rPr lang="pt-PT" dirty="0"/>
              <a:t> </a:t>
            </a:r>
            <a:r>
              <a:rPr lang="pt-PT" dirty="0" err="1"/>
              <a:t>Rudolf</a:t>
            </a:r>
            <a:r>
              <a:rPr lang="pt-PT" dirty="0"/>
              <a:t> </a:t>
            </a:r>
            <a:r>
              <a:rPr lang="pt-PT" dirty="0" err="1"/>
              <a:t>Josef</a:t>
            </a:r>
            <a:r>
              <a:rPr lang="pt-PT" dirty="0"/>
              <a:t> </a:t>
            </a:r>
            <a:r>
              <a:rPr lang="pt-PT" dirty="0" err="1"/>
              <a:t>Alexander</a:t>
            </a:r>
            <a:r>
              <a:rPr lang="pt-PT" dirty="0"/>
              <a:t> </a:t>
            </a:r>
            <a:r>
              <a:rPr lang="pt-PT" dirty="0" err="1"/>
              <a:t>Schrödinger</a:t>
            </a:r>
            <a:r>
              <a:rPr lang="pt-PT" dirty="0"/>
              <a:t> (1887 –1961), </a:t>
            </a:r>
            <a:r>
              <a:rPr lang="pt-PT" dirty="0" err="1"/>
              <a:t>sometimes</a:t>
            </a:r>
            <a:r>
              <a:rPr lang="pt-PT" dirty="0"/>
              <a:t> </a:t>
            </a:r>
            <a:r>
              <a:rPr lang="pt-PT" dirty="0" err="1"/>
              <a:t>written</a:t>
            </a:r>
            <a:r>
              <a:rPr lang="pt-PT" dirty="0"/>
              <a:t> as </a:t>
            </a:r>
            <a:r>
              <a:rPr lang="pt-PT" dirty="0" err="1"/>
              <a:t>Erwin</a:t>
            </a:r>
            <a:r>
              <a:rPr lang="pt-PT" dirty="0"/>
              <a:t> </a:t>
            </a:r>
            <a:r>
              <a:rPr lang="pt-PT" dirty="0" err="1"/>
              <a:t>Schrodinger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Erwin</a:t>
            </a:r>
            <a:r>
              <a:rPr lang="pt-PT" dirty="0"/>
              <a:t> </a:t>
            </a:r>
            <a:r>
              <a:rPr lang="pt-PT" dirty="0" err="1"/>
              <a:t>Schroedinger</a:t>
            </a:r>
            <a:r>
              <a:rPr lang="pt-PT" dirty="0"/>
              <a:t>, </a:t>
            </a:r>
            <a:r>
              <a:rPr lang="pt-PT" dirty="0" err="1"/>
              <a:t>was</a:t>
            </a:r>
            <a:r>
              <a:rPr lang="pt-PT" dirty="0"/>
              <a:t> a Nobel </a:t>
            </a:r>
            <a:r>
              <a:rPr lang="pt-PT" dirty="0" err="1"/>
              <a:t>Prize-winning</a:t>
            </a:r>
            <a:r>
              <a:rPr lang="pt-PT" dirty="0"/>
              <a:t> </a:t>
            </a:r>
            <a:r>
              <a:rPr lang="pt-PT" dirty="0" err="1"/>
              <a:t>Austrian</a:t>
            </a:r>
            <a:r>
              <a:rPr lang="pt-PT" dirty="0"/>
              <a:t> </a:t>
            </a:r>
            <a:r>
              <a:rPr lang="pt-PT" dirty="0" err="1"/>
              <a:t>physicist</a:t>
            </a:r>
            <a:r>
              <a:rPr lang="pt-PT" dirty="0"/>
              <a:t> </a:t>
            </a:r>
            <a:r>
              <a:rPr lang="pt-PT" dirty="0" err="1"/>
              <a:t>who</a:t>
            </a:r>
            <a:r>
              <a:rPr lang="pt-PT" dirty="0"/>
              <a:t> </a:t>
            </a:r>
            <a:r>
              <a:rPr lang="pt-PT" dirty="0" err="1"/>
              <a:t>developed</a:t>
            </a:r>
            <a:r>
              <a:rPr lang="pt-PT" dirty="0"/>
              <a:t> a </a:t>
            </a:r>
            <a:r>
              <a:rPr lang="pt-PT" dirty="0" err="1"/>
              <a:t>number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fundamental </a:t>
            </a:r>
            <a:r>
              <a:rPr lang="pt-PT" dirty="0" err="1"/>
              <a:t>results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field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quantum </a:t>
            </a:r>
            <a:r>
              <a:rPr lang="pt-PT" dirty="0" err="1"/>
              <a:t>theory</a:t>
            </a:r>
            <a:r>
              <a:rPr lang="pt-PT" dirty="0"/>
              <a:t>, </a:t>
            </a:r>
            <a:r>
              <a:rPr lang="pt-PT" dirty="0" err="1"/>
              <a:t>which</a:t>
            </a:r>
            <a:r>
              <a:rPr lang="pt-PT" dirty="0"/>
              <a:t> </a:t>
            </a:r>
            <a:r>
              <a:rPr lang="pt-PT" dirty="0" err="1"/>
              <a:t>formed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basis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wave</a:t>
            </a:r>
            <a:r>
              <a:rPr lang="pt-PT" dirty="0"/>
              <a:t> </a:t>
            </a:r>
            <a:r>
              <a:rPr lang="pt-PT" dirty="0" err="1"/>
              <a:t>mechanics</a:t>
            </a:r>
            <a:r>
              <a:rPr lang="pt-PT" dirty="0"/>
              <a:t>: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formulated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wave</a:t>
            </a:r>
            <a:r>
              <a:rPr lang="pt-PT" dirty="0"/>
              <a:t> </a:t>
            </a:r>
            <a:r>
              <a:rPr lang="pt-PT" dirty="0" err="1"/>
              <a:t>equation</a:t>
            </a:r>
            <a:r>
              <a:rPr lang="pt-PT" dirty="0"/>
              <a:t> (</a:t>
            </a:r>
            <a:r>
              <a:rPr lang="pt-PT" dirty="0" err="1"/>
              <a:t>stationary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time-</a:t>
            </a:r>
            <a:r>
              <a:rPr lang="pt-PT" dirty="0" err="1"/>
              <a:t>dependent</a:t>
            </a:r>
            <a:r>
              <a:rPr lang="pt-PT" dirty="0"/>
              <a:t> </a:t>
            </a:r>
            <a:r>
              <a:rPr lang="pt-PT" dirty="0" err="1"/>
              <a:t>Schrödinger</a:t>
            </a:r>
            <a:r>
              <a:rPr lang="pt-PT" dirty="0"/>
              <a:t> </a:t>
            </a:r>
            <a:r>
              <a:rPr lang="pt-PT" dirty="0" err="1"/>
              <a:t>equation</a:t>
            </a:r>
            <a:r>
              <a:rPr lang="pt-PT" dirty="0"/>
              <a:t>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revealed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identity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his</a:t>
            </a:r>
            <a:r>
              <a:rPr lang="pt-PT" dirty="0"/>
              <a:t> </a:t>
            </a:r>
            <a:r>
              <a:rPr lang="pt-PT" dirty="0" err="1"/>
              <a:t>development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formalism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matrix</a:t>
            </a:r>
            <a:r>
              <a:rPr lang="pt-PT" dirty="0"/>
              <a:t> </a:t>
            </a:r>
            <a:r>
              <a:rPr lang="pt-PT" dirty="0" err="1"/>
              <a:t>mechanics</a:t>
            </a:r>
            <a:r>
              <a:rPr lang="pt-PT" dirty="0"/>
              <a:t>. </a:t>
            </a:r>
            <a:r>
              <a:rPr lang="pt-PT" dirty="0" err="1"/>
              <a:t>Schrödinger</a:t>
            </a:r>
            <a:r>
              <a:rPr lang="pt-PT" dirty="0"/>
              <a:t> </a:t>
            </a:r>
            <a:r>
              <a:rPr lang="pt-PT" dirty="0" err="1"/>
              <a:t>proposed</a:t>
            </a:r>
            <a:r>
              <a:rPr lang="pt-PT" dirty="0"/>
              <a:t> </a:t>
            </a:r>
            <a:r>
              <a:rPr lang="pt-PT" dirty="0" err="1"/>
              <a:t>an</a:t>
            </a:r>
            <a:r>
              <a:rPr lang="pt-PT" dirty="0"/>
              <a:t> original </a:t>
            </a:r>
            <a:r>
              <a:rPr lang="pt-PT" dirty="0" err="1"/>
              <a:t>interpretation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physical</a:t>
            </a:r>
            <a:r>
              <a:rPr lang="pt-PT" dirty="0"/>
              <a:t> </a:t>
            </a:r>
            <a:r>
              <a:rPr lang="pt-PT" dirty="0" err="1"/>
              <a:t>meaning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wave</a:t>
            </a:r>
            <a:r>
              <a:rPr lang="pt-PT" dirty="0"/>
              <a:t> </a:t>
            </a:r>
            <a:r>
              <a:rPr lang="pt-PT" dirty="0" err="1"/>
              <a:t>function</a:t>
            </a:r>
            <a:r>
              <a:rPr lang="pt-PT" dirty="0"/>
              <a:t>.</a:t>
            </a:r>
          </a:p>
          <a:p>
            <a:endParaRPr lang="pt-PT" dirty="0"/>
          </a:p>
          <a:p>
            <a:r>
              <a:rPr lang="pt-PT" dirty="0"/>
              <a:t>Richard </a:t>
            </a:r>
            <a:r>
              <a:rPr lang="pt-PT" dirty="0" err="1"/>
              <a:t>Phillips</a:t>
            </a:r>
            <a:r>
              <a:rPr lang="pt-PT" dirty="0"/>
              <a:t> </a:t>
            </a:r>
            <a:r>
              <a:rPr lang="pt-PT" dirty="0" err="1"/>
              <a:t>Feynman</a:t>
            </a:r>
            <a:r>
              <a:rPr lang="pt-PT" dirty="0"/>
              <a:t> (1918 –</a:t>
            </a:r>
            <a:r>
              <a:rPr lang="pt-PT" baseline="0" dirty="0"/>
              <a:t> </a:t>
            </a:r>
            <a:r>
              <a:rPr lang="pt-PT" dirty="0"/>
              <a:t>1988) </a:t>
            </a:r>
            <a:r>
              <a:rPr lang="pt-PT" dirty="0" err="1"/>
              <a:t>was</a:t>
            </a:r>
            <a:r>
              <a:rPr lang="pt-PT" dirty="0"/>
              <a:t>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American</a:t>
            </a:r>
            <a:r>
              <a:rPr lang="pt-PT" dirty="0"/>
              <a:t> </a:t>
            </a:r>
            <a:r>
              <a:rPr lang="pt-PT" dirty="0" err="1"/>
              <a:t>theoretical</a:t>
            </a:r>
            <a:r>
              <a:rPr lang="pt-PT" dirty="0"/>
              <a:t> </a:t>
            </a:r>
            <a:r>
              <a:rPr lang="pt-PT" dirty="0" err="1"/>
              <a:t>physicist</a:t>
            </a:r>
            <a:r>
              <a:rPr lang="pt-PT" dirty="0"/>
              <a:t> </a:t>
            </a:r>
            <a:r>
              <a:rPr lang="pt-PT" dirty="0" err="1"/>
              <a:t>known</a:t>
            </a:r>
            <a:r>
              <a:rPr lang="pt-PT" dirty="0"/>
              <a:t> for </a:t>
            </a:r>
            <a:r>
              <a:rPr lang="pt-PT" dirty="0" err="1"/>
              <a:t>his</a:t>
            </a:r>
            <a:r>
              <a:rPr lang="pt-PT" dirty="0"/>
              <a:t> </a:t>
            </a:r>
            <a:r>
              <a:rPr lang="pt-PT" dirty="0" err="1"/>
              <a:t>work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path</a:t>
            </a:r>
            <a:r>
              <a:rPr lang="pt-PT" dirty="0"/>
              <a:t> integral </a:t>
            </a:r>
            <a:r>
              <a:rPr lang="pt-PT" dirty="0" err="1"/>
              <a:t>formulation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quantum </a:t>
            </a:r>
            <a:r>
              <a:rPr lang="pt-PT" dirty="0" err="1"/>
              <a:t>mechanics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theory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quantum </a:t>
            </a:r>
            <a:r>
              <a:rPr lang="pt-PT" dirty="0" err="1"/>
              <a:t>electrodynamics</a:t>
            </a:r>
            <a:r>
              <a:rPr lang="pt-PT" dirty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superfluidity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supercooled</a:t>
            </a:r>
            <a:r>
              <a:rPr lang="pt-PT" dirty="0"/>
              <a:t> </a:t>
            </a:r>
            <a:r>
              <a:rPr lang="pt-PT" dirty="0" err="1"/>
              <a:t>liquid</a:t>
            </a:r>
            <a:r>
              <a:rPr lang="pt-PT" dirty="0"/>
              <a:t> </a:t>
            </a:r>
            <a:r>
              <a:rPr lang="pt-PT" dirty="0" err="1"/>
              <a:t>helium</a:t>
            </a:r>
            <a:r>
              <a:rPr lang="pt-PT" dirty="0"/>
              <a:t>, as </a:t>
            </a:r>
            <a:r>
              <a:rPr lang="pt-PT" dirty="0" err="1"/>
              <a:t>well</a:t>
            </a:r>
            <a:r>
              <a:rPr lang="pt-PT" dirty="0"/>
              <a:t> as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particle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for </a:t>
            </a:r>
            <a:r>
              <a:rPr lang="pt-PT" dirty="0" err="1"/>
              <a:t>which</a:t>
            </a:r>
            <a:r>
              <a:rPr lang="pt-PT" dirty="0"/>
              <a:t>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proposed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parton</a:t>
            </a:r>
            <a:r>
              <a:rPr lang="pt-PT" dirty="0"/>
              <a:t> </a:t>
            </a:r>
            <a:r>
              <a:rPr lang="pt-PT" dirty="0" err="1"/>
              <a:t>model</a:t>
            </a:r>
            <a:r>
              <a:rPr lang="pt-PT" dirty="0"/>
              <a:t>. For </a:t>
            </a:r>
            <a:r>
              <a:rPr lang="pt-PT" dirty="0" err="1"/>
              <a:t>his</a:t>
            </a:r>
            <a:r>
              <a:rPr lang="pt-PT" dirty="0"/>
              <a:t> </a:t>
            </a:r>
            <a:r>
              <a:rPr lang="pt-PT" dirty="0" err="1"/>
              <a:t>contributions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development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quantum </a:t>
            </a:r>
            <a:r>
              <a:rPr lang="pt-PT" dirty="0" err="1"/>
              <a:t>electrodynamics</a:t>
            </a:r>
            <a:r>
              <a:rPr lang="pt-PT" dirty="0"/>
              <a:t>, </a:t>
            </a:r>
            <a:r>
              <a:rPr lang="pt-PT" dirty="0" err="1"/>
              <a:t>Feynman</a:t>
            </a:r>
            <a:r>
              <a:rPr lang="pt-PT" dirty="0"/>
              <a:t>, </a:t>
            </a:r>
            <a:r>
              <a:rPr lang="pt-PT" dirty="0" err="1"/>
              <a:t>jointly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Julian </a:t>
            </a:r>
            <a:r>
              <a:rPr lang="pt-PT" dirty="0" err="1"/>
              <a:t>Schwinger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Sin-Itiro</a:t>
            </a:r>
            <a:r>
              <a:rPr lang="pt-PT" dirty="0"/>
              <a:t> </a:t>
            </a:r>
            <a:r>
              <a:rPr lang="pt-PT" dirty="0" err="1"/>
              <a:t>Tomonaga</a:t>
            </a:r>
            <a:r>
              <a:rPr lang="pt-PT" dirty="0"/>
              <a:t>, </a:t>
            </a:r>
            <a:r>
              <a:rPr lang="pt-PT" dirty="0" err="1"/>
              <a:t>received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Nobel </a:t>
            </a:r>
            <a:r>
              <a:rPr lang="pt-PT" dirty="0" err="1"/>
              <a:t>Prize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1965.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5748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By the way: this is related to the conservation of electric charge!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82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Demanding local gauge conservation resulted in obtaining a new field (the photon) and its interactions with the fermion fields. This is the blueprint of all Standard Model theories (called “Gauge theories”).</a:t>
            </a:r>
          </a:p>
          <a:p>
            <a:pPr marL="0" indent="0">
              <a:buNone/>
            </a:pPr>
            <a:r>
              <a:rPr lang="en-GB" dirty="0"/>
              <a:t>Gauge theories are automatically </a:t>
            </a:r>
            <a:r>
              <a:rPr lang="en-GB" dirty="0" err="1"/>
              <a:t>renormalizable</a:t>
            </a:r>
            <a:r>
              <a:rPr lang="en-GB" dirty="0"/>
              <a:t> (‘t </a:t>
            </a:r>
            <a:r>
              <a:rPr lang="en-GB" dirty="0" err="1"/>
              <a:t>Hooft</a:t>
            </a:r>
            <a:r>
              <a:rPr lang="en-GB" dirty="0"/>
              <a:t> &amp; </a:t>
            </a:r>
            <a:r>
              <a:rPr lang="en-GB" dirty="0" err="1"/>
              <a:t>Veltman’s</a:t>
            </a:r>
            <a:r>
              <a:rPr lang="en-GB" dirty="0"/>
              <a:t> Nobel prize) i.e. don’t produce nonsense.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700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Como é que sabíamos disto? Ou só estávamos só a adivinhar?</a:t>
            </a:r>
          </a:p>
          <a:p>
            <a:r>
              <a:rPr lang="pt-PT" dirty="0"/>
              <a:t>Vemos</a:t>
            </a:r>
            <a:r>
              <a:rPr lang="pt-PT" baseline="0" dirty="0"/>
              <a:t> isto em medidas experimentais!! Neste gráfico vemos a probabilidade de um certo tipo de reação entre partículas. </a:t>
            </a:r>
          </a:p>
          <a:p>
            <a:r>
              <a:rPr lang="pt-PT" baseline="0" dirty="0"/>
              <a:t>Há duas possibilidades: uma reação governada pela força fraca e outra reação pela força eletromagnética. </a:t>
            </a:r>
          </a:p>
          <a:p>
            <a:r>
              <a:rPr lang="pt-PT" baseline="0" dirty="0"/>
              <a:t>A altas energias, vemos que as duas forças se tornam numa só força: a força electrofraca. </a:t>
            </a:r>
          </a:p>
          <a:p>
            <a:r>
              <a:rPr lang="pt-PT" baseline="0" dirty="0"/>
              <a:t>É a quebra de simetria ao contrário, como se andássemos para trás no tempo, em direção ao </a:t>
            </a:r>
            <a:r>
              <a:rPr lang="pt-PT" baseline="0" dirty="0" err="1"/>
              <a:t>Big</a:t>
            </a:r>
            <a:r>
              <a:rPr lang="pt-PT" baseline="0" dirty="0"/>
              <a:t> </a:t>
            </a:r>
            <a:r>
              <a:rPr lang="pt-PT" baseline="0" dirty="0" err="1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Como é que sabíamos disto? Ou só estávamos só a adivinhar?</a:t>
            </a:r>
          </a:p>
          <a:p>
            <a:r>
              <a:rPr lang="pt-PT" dirty="0"/>
              <a:t>Vemos</a:t>
            </a:r>
            <a:r>
              <a:rPr lang="pt-PT" baseline="0" dirty="0"/>
              <a:t> isto em medidas experimentais!! Neste gráfico vemos a probabilidade de um certo tipo de reação entre partículas. </a:t>
            </a:r>
          </a:p>
          <a:p>
            <a:r>
              <a:rPr lang="pt-PT" baseline="0" dirty="0"/>
              <a:t>Há duas possibilidades: uma reação governada pela força fraca e outra reação pela força eletromagnética. </a:t>
            </a:r>
          </a:p>
          <a:p>
            <a:r>
              <a:rPr lang="pt-PT" baseline="0" dirty="0"/>
              <a:t>A altas energias, vemos que as duas forças se tornam numa só força: a força electrofraca. </a:t>
            </a:r>
          </a:p>
          <a:p>
            <a:r>
              <a:rPr lang="pt-PT" baseline="0" dirty="0"/>
              <a:t>É a quebra de simetria ao contrário, como se andássemos para trás no tempo, em direção ao </a:t>
            </a:r>
            <a:r>
              <a:rPr lang="pt-PT" baseline="0" dirty="0" err="1"/>
              <a:t>Big</a:t>
            </a:r>
            <a:r>
              <a:rPr lang="pt-PT" baseline="0" dirty="0"/>
              <a:t> </a:t>
            </a:r>
            <a:r>
              <a:rPr lang="pt-PT" baseline="0" dirty="0" err="1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294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39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90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099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0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097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283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61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5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2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128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31 March 2025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2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36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60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10.wdp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2.wdp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1.png"/><Relationship Id="rId5" Type="http://schemas.microsoft.com/office/2007/relationships/hdphoto" Target="../media/hdphoto13.wdp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9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6.wdp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emf"/><Relationship Id="rId18" Type="http://schemas.openxmlformats.org/officeDocument/2006/relationships/image" Target="../media/image143.emf"/><Relationship Id="rId26" Type="http://schemas.openxmlformats.org/officeDocument/2006/relationships/image" Target="../media/image149.png"/><Relationship Id="rId3" Type="http://schemas.openxmlformats.org/officeDocument/2006/relationships/image" Target="../media/image133.png"/><Relationship Id="rId21" Type="http://schemas.openxmlformats.org/officeDocument/2006/relationships/oleObject" Target="../embeddings/oleObject7.bin"/><Relationship Id="rId7" Type="http://schemas.openxmlformats.org/officeDocument/2006/relationships/image" Target="../media/image136.emf"/><Relationship Id="rId12" Type="http://schemas.openxmlformats.org/officeDocument/2006/relationships/oleObject" Target="../embeddings/oleObject4.bin"/><Relationship Id="rId17" Type="http://schemas.openxmlformats.org/officeDocument/2006/relationships/oleObject" Target="../embeddings/oleObject5.bin"/><Relationship Id="rId25" Type="http://schemas.openxmlformats.org/officeDocument/2006/relationships/image" Target="../media/image148.png"/><Relationship Id="rId33" Type="http://schemas.openxmlformats.org/officeDocument/2006/relationships/image" Target="../media/image156.png"/><Relationship Id="rId2" Type="http://schemas.openxmlformats.org/officeDocument/2006/relationships/image" Target="../media/image132.png"/><Relationship Id="rId16" Type="http://schemas.openxmlformats.org/officeDocument/2006/relationships/image" Target="../media/image142.png"/><Relationship Id="rId20" Type="http://schemas.openxmlformats.org/officeDocument/2006/relationships/image" Target="../media/image144.emf"/><Relationship Id="rId29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8.emf"/><Relationship Id="rId24" Type="http://schemas.openxmlformats.org/officeDocument/2006/relationships/image" Target="../media/image147.png"/><Relationship Id="rId32" Type="http://schemas.openxmlformats.org/officeDocument/2006/relationships/image" Target="../media/image155.png"/><Relationship Id="rId5" Type="http://schemas.openxmlformats.org/officeDocument/2006/relationships/image" Target="../media/image135.png"/><Relationship Id="rId15" Type="http://schemas.openxmlformats.org/officeDocument/2006/relationships/image" Target="../media/image141.png"/><Relationship Id="rId23" Type="http://schemas.openxmlformats.org/officeDocument/2006/relationships/image" Target="../media/image146.png"/><Relationship Id="rId28" Type="http://schemas.openxmlformats.org/officeDocument/2006/relationships/image" Target="../media/image151.png"/><Relationship Id="rId10" Type="http://schemas.openxmlformats.org/officeDocument/2006/relationships/oleObject" Target="../embeddings/oleObject3.bin"/><Relationship Id="rId19" Type="http://schemas.openxmlformats.org/officeDocument/2006/relationships/oleObject" Target="../embeddings/oleObject6.bin"/><Relationship Id="rId31" Type="http://schemas.openxmlformats.org/officeDocument/2006/relationships/image" Target="../media/image154.png"/><Relationship Id="rId4" Type="http://schemas.openxmlformats.org/officeDocument/2006/relationships/image" Target="../media/image134.png"/><Relationship Id="rId9" Type="http://schemas.openxmlformats.org/officeDocument/2006/relationships/image" Target="../media/image137.emf"/><Relationship Id="rId14" Type="http://schemas.openxmlformats.org/officeDocument/2006/relationships/image" Target="../media/image140.png"/><Relationship Id="rId22" Type="http://schemas.openxmlformats.org/officeDocument/2006/relationships/image" Target="../media/image145.emf"/><Relationship Id="rId27" Type="http://schemas.openxmlformats.org/officeDocument/2006/relationships/image" Target="../media/image150.png"/><Relationship Id="rId30" Type="http://schemas.openxmlformats.org/officeDocument/2006/relationships/image" Target="../media/image153.png"/><Relationship Id="rId8" Type="http://schemas.openxmlformats.org/officeDocument/2006/relationships/oleObject" Target="../embeddings/oleObject2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1.png"/><Relationship Id="rId5" Type="http://schemas.openxmlformats.org/officeDocument/2006/relationships/image" Target="../media/image160.emf"/><Relationship Id="rId4" Type="http://schemas.openxmlformats.org/officeDocument/2006/relationships/oleObject" Target="../embeddings/oleObject8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189.png"/><Relationship Id="rId5" Type="http://schemas.openxmlformats.org/officeDocument/2006/relationships/image" Target="../media/image184.png"/><Relationship Id="rId10" Type="http://schemas.openxmlformats.org/officeDocument/2006/relationships/hyperlink" Target="https://atlas.web.cern.ch/Atlas/GROUPS/PHYSICS/CombinedSummaryPlots/HIGGS/" TargetMode="External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hyperlink" Target="https://cds.cern.ch/record/2805772" TargetMode="External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370269324000285?via%3Dihub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journals.aps.org/prl/abstract/10.1103/PhysRevLett.125.061802" TargetMode="Externa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gif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1136" b="13293"/>
          <a:stretch/>
        </p:blipFill>
        <p:spPr>
          <a:xfrm>
            <a:off x="2458630" y="2127199"/>
            <a:ext cx="4414898" cy="3336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42" y="474548"/>
            <a:ext cx="9144000" cy="1619057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262626"/>
                </a:solidFill>
              </a:rPr>
              <a:t>Higgs Physics</a:t>
            </a:r>
            <a:br>
              <a:rPr lang="en-US" sz="6600" dirty="0">
                <a:solidFill>
                  <a:srgbClr val="262626"/>
                </a:solidFill>
              </a:rPr>
            </a:br>
            <a:r>
              <a:rPr lang="en-US" sz="5400" dirty="0">
                <a:solidFill>
                  <a:srgbClr val="262626"/>
                </a:solidFill>
              </a:rPr>
              <a:t>Introduction</a:t>
            </a:r>
            <a:endParaRPr lang="pt-PT" sz="6600" dirty="0">
              <a:solidFill>
                <a:srgbClr val="26262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58" y="5463539"/>
            <a:ext cx="9043746" cy="1112627"/>
          </a:xfrm>
          <a:noFill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Physics at the LHC – LIP 31 March 2025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Ricardo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Gonçalo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UC/LIP</a:t>
            </a:r>
          </a:p>
        </p:txBody>
      </p:sp>
    </p:spTree>
    <p:extLst>
      <p:ext uri="{BB962C8B-B14F-4D97-AF65-F5344CB8AC3E}">
        <p14:creationId xmlns:p14="http://schemas.microsoft.com/office/powerpoint/2010/main" val="3958856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1140" y="313411"/>
            <a:ext cx="9022860" cy="6408064"/>
          </a:xfrm>
        </p:spPr>
        <p:txBody>
          <a:bodyPr>
            <a:normAutofit/>
          </a:bodyPr>
          <a:lstStyle/>
          <a:p>
            <a:r>
              <a:rPr lang="pt-PT" sz="2800" dirty="0" err="1"/>
              <a:t>Example</a:t>
            </a:r>
            <a:r>
              <a:rPr lang="pt-PT" sz="2800" dirty="0"/>
              <a:t> </a:t>
            </a:r>
            <a:r>
              <a:rPr lang="pt-PT" sz="2800" dirty="0" err="1"/>
              <a:t>Lagrangians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equations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motion</a:t>
            </a:r>
            <a:r>
              <a:rPr lang="pt-PT" sz="2800" dirty="0"/>
              <a:t>:</a:t>
            </a:r>
          </a:p>
          <a:p>
            <a:r>
              <a:rPr lang="pt-PT" sz="2800" dirty="0"/>
              <a:t>Klein-Gordon </a:t>
            </a:r>
            <a:r>
              <a:rPr lang="pt-PT" sz="2800" dirty="0" err="1"/>
              <a:t>Lagrangian</a:t>
            </a:r>
            <a:r>
              <a:rPr lang="pt-PT" sz="2800" dirty="0"/>
              <a:t> for spin 0 </a:t>
            </a:r>
            <a:r>
              <a:rPr lang="pt-PT" sz="2800" dirty="0" err="1"/>
              <a:t>particles</a:t>
            </a:r>
            <a:r>
              <a:rPr lang="pt-PT" sz="2800" dirty="0"/>
              <a:t> (</a:t>
            </a:r>
            <a:r>
              <a:rPr lang="pt-PT" sz="2800" dirty="0" err="1"/>
              <a:t>scalars</a:t>
            </a:r>
            <a:r>
              <a:rPr lang="pt-PT" sz="2800" dirty="0"/>
              <a:t>):</a:t>
            </a:r>
          </a:p>
          <a:p>
            <a:endParaRPr lang="pt-PT" sz="2800" dirty="0"/>
          </a:p>
          <a:p>
            <a:endParaRPr lang="pt-PT" sz="2800" dirty="0"/>
          </a:p>
          <a:p>
            <a:r>
              <a:rPr lang="pt-PT" sz="2800" dirty="0"/>
              <a:t>Dirac </a:t>
            </a:r>
            <a:r>
              <a:rPr lang="pt-PT" sz="2800" dirty="0" err="1"/>
              <a:t>Lagrangian</a:t>
            </a:r>
            <a:r>
              <a:rPr lang="pt-PT" sz="2800" dirty="0"/>
              <a:t> for spin ½ </a:t>
            </a:r>
            <a:r>
              <a:rPr lang="pt-PT" sz="2800" dirty="0" err="1"/>
              <a:t>particles</a:t>
            </a:r>
            <a:r>
              <a:rPr lang="pt-PT" sz="2800" dirty="0"/>
              <a:t> (</a:t>
            </a:r>
            <a:r>
              <a:rPr lang="pt-PT" sz="2800" dirty="0" err="1"/>
              <a:t>fermions</a:t>
            </a:r>
            <a:r>
              <a:rPr lang="pt-PT" sz="2800" dirty="0"/>
              <a:t>):</a:t>
            </a:r>
          </a:p>
          <a:p>
            <a:endParaRPr lang="pt-PT" sz="2800" dirty="0"/>
          </a:p>
          <a:p>
            <a:endParaRPr lang="pt-PT" sz="2800" dirty="0"/>
          </a:p>
          <a:p>
            <a:r>
              <a:rPr lang="pt-PT" sz="2800" dirty="0" err="1"/>
              <a:t>Proca</a:t>
            </a:r>
            <a:r>
              <a:rPr lang="pt-PT" sz="2800" dirty="0"/>
              <a:t> </a:t>
            </a:r>
            <a:r>
              <a:rPr lang="pt-PT" sz="2800" dirty="0" err="1"/>
              <a:t>Lagrangian</a:t>
            </a:r>
            <a:r>
              <a:rPr lang="pt-PT" sz="2800" dirty="0"/>
              <a:t> for spin 1 (vector) </a:t>
            </a:r>
            <a:r>
              <a:rPr lang="pt-PT" sz="2800" dirty="0" err="1"/>
              <a:t>particles</a:t>
            </a:r>
            <a:r>
              <a:rPr lang="pt-PT" sz="2800" dirty="0"/>
              <a:t>:</a:t>
            </a:r>
          </a:p>
          <a:p>
            <a:pPr marL="0" indent="0">
              <a:buNone/>
            </a:pPr>
            <a:endParaRPr lang="pt-PT" sz="2800" dirty="0"/>
          </a:p>
          <a:p>
            <a:endParaRPr lang="pt-PT" sz="2800" dirty="0"/>
          </a:p>
          <a:p>
            <a:r>
              <a:rPr lang="pt-PT" sz="2800" dirty="0" err="1"/>
              <a:t>Important</a:t>
            </a:r>
            <a:r>
              <a:rPr lang="pt-PT" sz="2800" dirty="0"/>
              <a:t>: </a:t>
            </a:r>
          </a:p>
          <a:p>
            <a:pPr marL="457200" lvl="1" indent="0">
              <a:buNone/>
            </a:pPr>
            <a:r>
              <a:rPr lang="pt-PT" sz="2400" dirty="0" err="1"/>
              <a:t>Mass</a:t>
            </a:r>
            <a:r>
              <a:rPr lang="pt-PT" sz="2400" dirty="0"/>
              <a:t> </a:t>
            </a:r>
            <a:r>
              <a:rPr lang="pt-PT" sz="2400" dirty="0" err="1"/>
              <a:t>terms</a:t>
            </a:r>
            <a:r>
              <a:rPr lang="pt-PT" sz="2400" dirty="0"/>
              <a:t> </a:t>
            </a:r>
            <a:r>
              <a:rPr lang="pt-PT" sz="2400" dirty="0" err="1"/>
              <a:t>in</a:t>
            </a:r>
            <a:r>
              <a:rPr lang="pt-PT" sz="2400" dirty="0"/>
              <a:t> </a:t>
            </a:r>
            <a:r>
              <a:rPr lang="pt-PT" sz="2400" dirty="0" err="1"/>
              <a:t>Lagrangian</a:t>
            </a:r>
            <a:r>
              <a:rPr lang="pt-PT" sz="2400" dirty="0"/>
              <a:t> are </a:t>
            </a:r>
            <a:r>
              <a:rPr lang="pt-PT" sz="2400" dirty="0" err="1"/>
              <a:t>quadratic</a:t>
            </a:r>
            <a:r>
              <a:rPr lang="pt-PT" sz="2400" dirty="0"/>
              <a:t> </a:t>
            </a:r>
            <a:r>
              <a:rPr lang="pt-PT" sz="2400" dirty="0" err="1"/>
              <a:t>in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fields</a:t>
            </a:r>
            <a:endParaRPr lang="pt-PT" sz="2400" dirty="0"/>
          </a:p>
          <a:p>
            <a:endParaRPr lang="pt-PT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22" y="1408503"/>
            <a:ext cx="4306322" cy="812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6957"/>
          <a:stretch/>
        </p:blipFill>
        <p:spPr>
          <a:xfrm>
            <a:off x="405194" y="2957937"/>
            <a:ext cx="3633406" cy="8252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744" y="1408505"/>
            <a:ext cx="2952231" cy="7890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740" y="3058211"/>
            <a:ext cx="2671938" cy="7141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93" y="4371126"/>
            <a:ext cx="7084088" cy="673516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920" y="5044643"/>
            <a:ext cx="3704937" cy="46572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0E1F40-B6C3-A5FD-7279-A5EC29F5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63BFB3-F3C9-19E6-D193-02A3DE8E5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0641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32980"/>
          </a:xfrm>
        </p:spPr>
        <p:txBody>
          <a:bodyPr/>
          <a:lstStyle/>
          <a:p>
            <a:r>
              <a:rPr lang="en-GB" dirty="0"/>
              <a:t>Global gauge invariance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85" y="1903648"/>
            <a:ext cx="4216816" cy="598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212" y="3081148"/>
            <a:ext cx="4297934" cy="64250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3" y="1204069"/>
            <a:ext cx="8976988" cy="48584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100" dirty="0"/>
              <a:t>Take the Dirac </a:t>
            </a:r>
            <a:r>
              <a:rPr lang="en-GB" sz="3100" dirty="0" err="1"/>
              <a:t>Lagrangian</a:t>
            </a:r>
            <a:r>
              <a:rPr lang="en-GB" sz="3100" dirty="0"/>
              <a:t> for a </a:t>
            </a:r>
            <a:r>
              <a:rPr lang="en-GB" sz="3100" dirty="0" err="1"/>
              <a:t>spinor</a:t>
            </a:r>
            <a:r>
              <a:rPr lang="en-GB" sz="3100" dirty="0"/>
              <a:t> field </a:t>
            </a:r>
            <a:r>
              <a:rPr lang="en-GB" sz="3100" i="1" dirty="0" err="1">
                <a:latin typeface="Times New Roman"/>
                <a:cs typeface="Times New Roman"/>
              </a:rPr>
              <a:t>ψ</a:t>
            </a:r>
            <a:r>
              <a:rPr lang="en-GB" sz="3100" dirty="0"/>
              <a:t> representing a spin-½ particle, for example an electron: </a:t>
            </a:r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r>
              <a:rPr lang="en-GB" sz="3100" dirty="0"/>
              <a:t>It is invariant under a global U(1) phase transformation like:</a:t>
            </a:r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r>
              <a:rPr lang="en-GB" sz="3100" dirty="0"/>
              <a:t>Where </a:t>
            </a:r>
            <a:r>
              <a:rPr lang="en-GB" sz="3100" i="1" dirty="0" err="1">
                <a:latin typeface="Times New Roman"/>
                <a:cs typeface="Times New Roman"/>
              </a:rPr>
              <a:t>χ</a:t>
            </a:r>
            <a:r>
              <a:rPr lang="en-GB" sz="3100" dirty="0"/>
              <a:t> is a constant</a:t>
            </a:r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r>
              <a:rPr lang="en-GB" sz="3100" dirty="0"/>
              <a:t>Note: gauge invariance of the Dirac equation can be demonstrated to lead to conservation of probability current </a:t>
            </a:r>
            <a:r>
              <a:rPr lang="en-GB" sz="3100" i="1" dirty="0" err="1">
                <a:latin typeface="Times New Roman"/>
                <a:cs typeface="Times New Roman"/>
              </a:rPr>
              <a:t>j</a:t>
            </a:r>
            <a:r>
              <a:rPr lang="en-GB" sz="3100" i="1" baseline="30000" dirty="0" err="1">
                <a:latin typeface="Times New Roman"/>
                <a:cs typeface="Times New Roman"/>
              </a:rPr>
              <a:t>μ</a:t>
            </a:r>
            <a:endParaRPr lang="en-GB" sz="3100" i="1" baseline="30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69" y="4240323"/>
            <a:ext cx="7086335" cy="624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159" y="5966021"/>
            <a:ext cx="2750609" cy="49781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0121F21-48FA-4AA6-D21B-782D3F22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A21C05-5EEF-356B-8D76-C109D5AD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063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10" y="4286463"/>
            <a:ext cx="5850057" cy="632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2"/>
            <a:ext cx="9144000" cy="930091"/>
          </a:xfrm>
        </p:spPr>
        <p:txBody>
          <a:bodyPr>
            <a:normAutofit/>
          </a:bodyPr>
          <a:lstStyle/>
          <a:p>
            <a:r>
              <a:rPr lang="en-GB" dirty="0"/>
              <a:t>Local gauge invariance and interactions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44" y="847181"/>
            <a:ext cx="8930259" cy="59422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Now, if </a:t>
            </a:r>
            <a:r>
              <a:rPr lang="en-GB" sz="2400" i="1" dirty="0" err="1">
                <a:latin typeface="Times New Roman"/>
                <a:cs typeface="Times New Roman"/>
              </a:rPr>
              <a:t>χ</a:t>
            </a:r>
            <a:r>
              <a:rPr lang="en-GB" sz="2400" i="1" dirty="0">
                <a:latin typeface="Times New Roman"/>
                <a:cs typeface="Times New Roman"/>
              </a:rPr>
              <a:t> = </a:t>
            </a:r>
            <a:r>
              <a:rPr lang="en-GB" sz="2400" i="1" dirty="0" err="1">
                <a:latin typeface="Times New Roman"/>
                <a:cs typeface="Times New Roman"/>
              </a:rPr>
              <a:t>χ</a:t>
            </a:r>
            <a:r>
              <a:rPr lang="en-GB" sz="2400" i="1" dirty="0">
                <a:latin typeface="Times New Roman"/>
                <a:cs typeface="Times New Roman"/>
              </a:rPr>
              <a:t> (x) </a:t>
            </a:r>
            <a:r>
              <a:rPr lang="en-GB" sz="2400" dirty="0"/>
              <a:t>then we get extra terms in the </a:t>
            </a:r>
            <a:r>
              <a:rPr lang="en-GB" sz="2400" dirty="0" err="1"/>
              <a:t>Lagrangian</a:t>
            </a:r>
            <a:r>
              <a:rPr lang="en-GB" sz="2400" dirty="0"/>
              <a:t>: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We can still make the </a:t>
            </a:r>
            <a:r>
              <a:rPr lang="en-GB" sz="2400" dirty="0" err="1"/>
              <a:t>Lagrangian</a:t>
            </a:r>
            <a:r>
              <a:rPr lang="en-GB" sz="2400" dirty="0"/>
              <a:t> invariant by adding an </a:t>
            </a:r>
            <a:r>
              <a:rPr lang="en-GB" sz="2400" b="1" i="1" dirty="0"/>
              <a:t>interaction term</a:t>
            </a:r>
            <a:r>
              <a:rPr lang="en-GB" sz="2400" dirty="0"/>
              <a:t> with a new </a:t>
            </a:r>
            <a:r>
              <a:rPr lang="en-GB" sz="2400" b="1" dirty="0"/>
              <a:t>gauge</a:t>
            </a:r>
            <a:r>
              <a:rPr lang="en-GB" sz="2400" dirty="0"/>
              <a:t> field </a:t>
            </a:r>
            <a:r>
              <a:rPr lang="en-GB" sz="2400" b="1" i="1" dirty="0" err="1"/>
              <a:t>A</a:t>
            </a:r>
            <a:r>
              <a:rPr lang="en-GB" sz="2400" b="1" i="1" baseline="-25000" dirty="0" err="1"/>
              <a:t>μ</a:t>
            </a:r>
            <a:r>
              <a:rPr lang="en-GB" sz="2400" dirty="0"/>
              <a:t> which transforms as: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We get: </a:t>
            </a:r>
          </a:p>
          <a:p>
            <a:pPr marL="0" indent="0">
              <a:buNone/>
            </a:pPr>
            <a:r>
              <a:rPr lang="en-GB" sz="2400" dirty="0"/>
              <a:t>Note: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The new gauge field </a:t>
            </a:r>
            <a:r>
              <a:rPr lang="en-GB" sz="2400" b="1" i="1" dirty="0" err="1">
                <a:latin typeface="Times New Roman"/>
                <a:cs typeface="Times New Roman"/>
              </a:rPr>
              <a:t>A</a:t>
            </a:r>
            <a:r>
              <a:rPr lang="en-GB" sz="2400" b="1" i="1" baseline="-25000" dirty="0" err="1">
                <a:latin typeface="Times New Roman"/>
                <a:cs typeface="Times New Roman"/>
              </a:rPr>
              <a:t>μ</a:t>
            </a:r>
            <a:r>
              <a:rPr lang="en-GB" sz="2400" dirty="0"/>
              <a:t> is the photon in QED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The mass of the fermion is the coefficient of the term on </a:t>
            </a:r>
            <a:r>
              <a:rPr lang="en-GB" sz="2400" i="1" dirty="0" err="1">
                <a:latin typeface="Times New Roman"/>
                <a:cs typeface="Times New Roman"/>
              </a:rPr>
              <a:t>ψψ</a:t>
            </a:r>
            <a:endParaRPr lang="en-GB" sz="2400" i="1" dirty="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There is no term in </a:t>
            </a:r>
            <a:r>
              <a:rPr lang="en-GB" sz="2400" b="1" i="1" dirty="0" err="1">
                <a:latin typeface="Times New Roman"/>
                <a:cs typeface="Times New Roman"/>
              </a:rPr>
              <a:t>A</a:t>
            </a:r>
            <a:r>
              <a:rPr lang="en-GB" sz="2400" b="1" i="1" baseline="-25000" dirty="0" err="1">
                <a:latin typeface="Times New Roman"/>
                <a:cs typeface="Times New Roman"/>
              </a:rPr>
              <a:t>μ</a:t>
            </a:r>
            <a:r>
              <a:rPr lang="en-GB" sz="2400" b="1" i="1" dirty="0" err="1">
                <a:latin typeface="Times New Roman"/>
                <a:cs typeface="Times New Roman"/>
              </a:rPr>
              <a:t>A</a:t>
            </a:r>
            <a:r>
              <a:rPr lang="en-GB" sz="2400" b="1" i="1" baseline="30000" dirty="0" err="1">
                <a:latin typeface="Times New Roman"/>
                <a:cs typeface="Times New Roman"/>
              </a:rPr>
              <a:t>μ</a:t>
            </a:r>
            <a:r>
              <a:rPr lang="en-GB" sz="2400" dirty="0"/>
              <a:t> (the photon has zero mass)</a:t>
            </a:r>
          </a:p>
          <a:p>
            <a:endParaRPr lang="pt-PT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304" y="3635258"/>
            <a:ext cx="3433392" cy="59196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877289" y="5758374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grpSp>
        <p:nvGrpSpPr>
          <p:cNvPr id="4" name="Group 3"/>
          <p:cNvGrpSpPr/>
          <p:nvPr/>
        </p:nvGrpSpPr>
        <p:grpSpPr>
          <a:xfrm>
            <a:off x="374475" y="1456329"/>
            <a:ext cx="8525310" cy="1143923"/>
            <a:chOff x="374475" y="1456329"/>
            <a:chExt cx="8525310" cy="11439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475" y="1456329"/>
              <a:ext cx="8525310" cy="114392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810397" y="2114549"/>
              <a:ext cx="183504" cy="129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CFE5E-67B3-64E2-5C06-F9BC9CC06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7A3BF-77D8-0AC7-D7DA-B071F836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645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F10EC1-F54E-D16F-84E5-89C86B526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 summary….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0576F-CEB6-F471-336A-7A528CF3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E5CA07F-B444-047A-2475-0E149D15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13</a:t>
            </a:fld>
            <a:endParaRPr lang="pt-PT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70954" y="2583952"/>
            <a:ext cx="147706" cy="0"/>
          </a:xfrm>
          <a:prstGeom prst="straightConnector1">
            <a:avLst/>
          </a:prstGeom>
          <a:ln w="44450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5" y="2919616"/>
            <a:ext cx="2065442" cy="2065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92" y="2919616"/>
            <a:ext cx="2065442" cy="2065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9" y="2943213"/>
            <a:ext cx="2066347" cy="20663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8909" y="2115471"/>
            <a:ext cx="2054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Original sphere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112957" y="2106332"/>
            <a:ext cx="2906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Global transformation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370131" y="2106332"/>
            <a:ext cx="2963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Local 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transformação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15134" y="2685907"/>
            <a:ext cx="0" cy="44695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11391" y="2579863"/>
            <a:ext cx="618186" cy="277031"/>
          </a:xfrm>
          <a:prstGeom prst="ellipse">
            <a:avLst/>
          </a:prstGeom>
          <a:noFill/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134" y="1520190"/>
            <a:ext cx="3607736" cy="5393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93663" y="5418665"/>
            <a:ext cx="1659467" cy="491067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800" i="1" dirty="0">
                <a:solidFill>
                  <a:srgbClr val="000000"/>
                </a:solidFill>
                <a:latin typeface="Times New Roman"/>
                <a:cs typeface="Times New Roman"/>
              </a:rPr>
              <a:t>= </a:t>
            </a:r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800" i="1" dirty="0">
                <a:solidFill>
                  <a:srgbClr val="000000"/>
                </a:solidFill>
                <a:latin typeface="Times New Roman"/>
                <a:cs typeface="Times New Roman"/>
              </a:rPr>
              <a:t>(x) </a:t>
            </a:r>
            <a:endParaRPr lang="pt-PT" sz="28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6406" y="5418665"/>
            <a:ext cx="2524508" cy="491067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>
                <a:solidFill>
                  <a:srgbClr val="000000"/>
                </a:solidFill>
              </a:rPr>
              <a:t>constant</a:t>
            </a:r>
            <a:endParaRPr lang="pt-PT" sz="2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103" y="2115471"/>
            <a:ext cx="3119121" cy="28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722" y="274639"/>
            <a:ext cx="6977577" cy="1143000"/>
          </a:xfrm>
        </p:spPr>
        <p:txBody>
          <a:bodyPr>
            <a:normAutofit fontScale="90000"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Weak</a:t>
            </a:r>
            <a:r>
              <a:rPr lang="pt-PT" dirty="0">
                <a:solidFill>
                  <a:schemeClr val="bg1"/>
                </a:solidFill>
              </a:rPr>
              <a:t> Neutral </a:t>
            </a:r>
            <a:r>
              <a:rPr lang="pt-PT" dirty="0" err="1">
                <a:solidFill>
                  <a:schemeClr val="bg1"/>
                </a:solidFill>
              </a:rPr>
              <a:t>Currents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and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Electroweak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Unification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29" name="Picture 28" descr="nc_cc_dsdq2_cteq6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4" y="1849993"/>
            <a:ext cx="4384571" cy="401261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2BBF67-5CFD-8BE8-434C-0B53755D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8B157-0E58-AD0B-98A6-6EF6EDF5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8720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905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Weak</a:t>
            </a:r>
            <a:r>
              <a:rPr lang="pt-PT" dirty="0"/>
              <a:t> </a:t>
            </a:r>
            <a:r>
              <a:rPr lang="pt-PT" dirty="0" err="1"/>
              <a:t>Charged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Neutral </a:t>
            </a:r>
            <a:r>
              <a:rPr lang="pt-PT" dirty="0" err="1"/>
              <a:t>Currents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6489"/>
          <a:stretch/>
        </p:blipFill>
        <p:spPr>
          <a:xfrm>
            <a:off x="0" y="931204"/>
            <a:ext cx="9144000" cy="40359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931204"/>
            <a:ext cx="9144000" cy="5524933"/>
            <a:chOff x="0" y="931204"/>
            <a:chExt cx="9144000" cy="55249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31204"/>
              <a:ext cx="9144000" cy="549026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632856" y="6147709"/>
              <a:ext cx="3574142" cy="3084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5718BDB-F217-42B1-F212-E8B2E75B0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D368B0-3009-08C2-20AF-80867B23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312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950" y="274639"/>
            <a:ext cx="7109460" cy="1143000"/>
          </a:xfrm>
        </p:spPr>
        <p:txBody>
          <a:bodyPr>
            <a:normAutofit/>
          </a:bodyPr>
          <a:lstStyle/>
          <a:p>
            <a:r>
              <a:rPr lang="pt-PT" sz="3600" dirty="0" err="1"/>
              <a:t>Sheldon</a:t>
            </a:r>
            <a:r>
              <a:rPr lang="pt-PT" sz="3600" dirty="0"/>
              <a:t> </a:t>
            </a:r>
            <a:r>
              <a:rPr lang="pt-PT" sz="3600" dirty="0" err="1"/>
              <a:t>Glashow’s</a:t>
            </a:r>
            <a:r>
              <a:rPr lang="pt-PT" sz="3600" dirty="0"/>
              <a:t> </a:t>
            </a:r>
            <a:r>
              <a:rPr lang="pt-PT" sz="3600" dirty="0" err="1"/>
              <a:t>stumbling</a:t>
            </a:r>
            <a:r>
              <a:rPr lang="pt-PT" sz="3600" dirty="0"/>
              <a:t> </a:t>
            </a:r>
            <a:r>
              <a:rPr lang="pt-PT" sz="3600" dirty="0" err="1"/>
              <a:t>block</a:t>
            </a:r>
            <a:endParaRPr lang="pt-PT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9539" y="2194560"/>
            <a:ext cx="4460610" cy="4193700"/>
          </a:xfrm>
        </p:spPr>
        <p:txBody>
          <a:bodyPr>
            <a:normAutofit/>
          </a:bodyPr>
          <a:lstStyle/>
          <a:p>
            <a:r>
              <a:rPr lang="pt-PT" sz="2400" dirty="0"/>
              <a:t>Are </a:t>
            </a:r>
            <a:r>
              <a:rPr lang="pt-PT" sz="2400" dirty="0" err="1"/>
              <a:t>electromagnetic</a:t>
            </a:r>
            <a:r>
              <a:rPr lang="pt-PT" sz="2400" dirty="0"/>
              <a:t> 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weak</a:t>
            </a:r>
            <a:r>
              <a:rPr lang="pt-PT" sz="2400" dirty="0"/>
              <a:t> </a:t>
            </a:r>
            <a:r>
              <a:rPr lang="pt-PT" sz="2400" dirty="0" err="1"/>
              <a:t>interactions</a:t>
            </a:r>
            <a:r>
              <a:rPr lang="pt-PT" sz="2400" dirty="0"/>
              <a:t> </a:t>
            </a:r>
            <a:r>
              <a:rPr lang="pt-PT" sz="2400" dirty="0" err="1"/>
              <a:t>related</a:t>
            </a:r>
            <a:r>
              <a:rPr lang="pt-PT" sz="2400" dirty="0"/>
              <a:t>?</a:t>
            </a:r>
          </a:p>
          <a:p>
            <a:pPr lvl="1"/>
            <a:r>
              <a:rPr lang="pt-PT" sz="2000" dirty="0"/>
              <a:t>Similar </a:t>
            </a:r>
            <a:r>
              <a:rPr lang="pt-PT" sz="2000" dirty="0" err="1"/>
              <a:t>gauge</a:t>
            </a:r>
            <a:r>
              <a:rPr lang="pt-PT" sz="2000" dirty="0"/>
              <a:t> </a:t>
            </a:r>
            <a:r>
              <a:rPr lang="pt-PT" sz="2000" dirty="0" err="1"/>
              <a:t>structure</a:t>
            </a:r>
            <a:r>
              <a:rPr lang="pt-PT" sz="2000" dirty="0"/>
              <a:t> </a:t>
            </a:r>
          </a:p>
          <a:p>
            <a:pPr lvl="1"/>
            <a:r>
              <a:rPr lang="pt-PT" sz="2000" dirty="0"/>
              <a:t>W</a:t>
            </a:r>
            <a:r>
              <a:rPr lang="pt-PT" sz="2000" baseline="30000" dirty="0"/>
              <a:t>±</a:t>
            </a:r>
            <a:r>
              <a:rPr lang="pt-PT" sz="2000" dirty="0"/>
              <a:t> </a:t>
            </a:r>
            <a:r>
              <a:rPr lang="pt-PT" sz="2000" dirty="0" err="1"/>
              <a:t>couples</a:t>
            </a:r>
            <a:r>
              <a:rPr lang="pt-PT" sz="2000" dirty="0"/>
              <a:t> to </a:t>
            </a:r>
            <a:r>
              <a:rPr lang="pt-PT" sz="2000" dirty="0" err="1"/>
              <a:t>charge</a:t>
            </a:r>
            <a:endParaRPr lang="pt-PT" sz="2000" dirty="0"/>
          </a:p>
          <a:p>
            <a:endParaRPr lang="pt-PT" sz="2400" dirty="0"/>
          </a:p>
          <a:p>
            <a:r>
              <a:rPr lang="pt-PT" sz="2400" dirty="0" err="1"/>
              <a:t>But</a:t>
            </a:r>
            <a:r>
              <a:rPr lang="pt-PT" sz="2400" dirty="0"/>
              <a:t> </a:t>
            </a:r>
            <a:r>
              <a:rPr lang="pt-PT" sz="2400" dirty="0" err="1"/>
              <a:t>there</a:t>
            </a:r>
            <a:r>
              <a:rPr lang="pt-PT" sz="2400" dirty="0"/>
              <a:t> are </a:t>
            </a:r>
            <a:r>
              <a:rPr lang="pt-PT" sz="2400" dirty="0" err="1"/>
              <a:t>obvious</a:t>
            </a:r>
            <a:r>
              <a:rPr lang="pt-PT" sz="2400" dirty="0"/>
              <a:t> </a:t>
            </a:r>
            <a:r>
              <a:rPr lang="pt-PT" sz="2400" dirty="0" err="1"/>
              <a:t>differences</a:t>
            </a:r>
            <a:r>
              <a:rPr lang="pt-PT" sz="2400" dirty="0"/>
              <a:t>:</a:t>
            </a:r>
          </a:p>
          <a:p>
            <a:pPr lvl="1"/>
            <a:r>
              <a:rPr lang="pt-PT" sz="2000" dirty="0" err="1"/>
              <a:t>Different</a:t>
            </a:r>
            <a:r>
              <a:rPr lang="pt-PT" sz="2000" dirty="0"/>
              <a:t> </a:t>
            </a:r>
            <a:r>
              <a:rPr lang="pt-PT" sz="2000" dirty="0" err="1"/>
              <a:t>masses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W</a:t>
            </a:r>
            <a:r>
              <a:rPr lang="pt-PT" sz="2000" baseline="30000" dirty="0"/>
              <a:t>±</a:t>
            </a:r>
            <a:r>
              <a:rPr lang="pt-PT" sz="2000" dirty="0"/>
              <a:t>, Z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photon</a:t>
            </a:r>
            <a:endParaRPr lang="pt-PT" sz="2000" dirty="0"/>
          </a:p>
          <a:p>
            <a:pPr lvl="1"/>
            <a:r>
              <a:rPr lang="pt-PT" sz="2000" dirty="0" err="1"/>
              <a:t>Structure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vertex</a:t>
            </a:r>
            <a:r>
              <a:rPr lang="pt-PT" sz="2000" dirty="0"/>
              <a:t> (V-A) </a:t>
            </a:r>
            <a:r>
              <a:rPr lang="pt-PT" sz="2000" dirty="0" err="1"/>
              <a:t>is</a:t>
            </a:r>
            <a:r>
              <a:rPr lang="pt-PT" sz="2000" dirty="0"/>
              <a:t> </a:t>
            </a:r>
            <a:r>
              <a:rPr lang="pt-PT" sz="2000" dirty="0" err="1"/>
              <a:t>different</a:t>
            </a:r>
            <a:r>
              <a:rPr lang="pt-PT" sz="2000" dirty="0"/>
              <a:t> </a:t>
            </a:r>
            <a:r>
              <a:rPr lang="pt-PT" sz="2000" dirty="0" err="1"/>
              <a:t>from</a:t>
            </a:r>
            <a:r>
              <a:rPr lang="pt-PT" sz="2000" dirty="0"/>
              <a:t> EM (V)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439" y="1417639"/>
            <a:ext cx="4035732" cy="4823619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8191D-2BE6-8750-B7D1-F25E8BE9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D68A92-28D3-379B-DA5B-98837467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16</a:t>
            </a:fld>
            <a:endParaRPr lang="pt-P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C7E9CD-692C-6EF0-ED33-10BB59A98A1A}"/>
              </a:ext>
            </a:extLst>
          </p:cNvPr>
          <p:cNvGrpSpPr/>
          <p:nvPr/>
        </p:nvGrpSpPr>
        <p:grpSpPr>
          <a:xfrm>
            <a:off x="323829" y="136523"/>
            <a:ext cx="1303962" cy="2035177"/>
            <a:chOff x="323829" y="136523"/>
            <a:chExt cx="1303962" cy="20351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6CBB24-3088-2E7C-E31E-E89F199A6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41" t="2405" r="85250" b="68865"/>
            <a:stretch/>
          </p:blipFill>
          <p:spPr>
            <a:xfrm>
              <a:off x="323829" y="164900"/>
              <a:ext cx="1303962" cy="2006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E7C037-D15A-6620-5682-3494B044B74C}"/>
                </a:ext>
              </a:extLst>
            </p:cNvPr>
            <p:cNvSpPr txBox="1"/>
            <p:nvPr/>
          </p:nvSpPr>
          <p:spPr>
            <a:xfrm rot="20555239">
              <a:off x="901525" y="136523"/>
              <a:ext cx="726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400" b="1" dirty="0">
                  <a:solidFill>
                    <a:schemeClr val="bg1"/>
                  </a:solidFill>
                </a:rPr>
                <a:t>?</a:t>
              </a:r>
              <a:r>
                <a:rPr lang="en-CH" sz="2800" b="1" dirty="0">
                  <a:solidFill>
                    <a:schemeClr val="bg1"/>
                  </a:solidFill>
                </a:rPr>
                <a:t>?</a:t>
              </a:r>
              <a:r>
                <a:rPr lang="en-CH" sz="3200" b="1" dirty="0">
                  <a:solidFill>
                    <a:schemeClr val="bg1"/>
                  </a:solidFill>
                </a:rPr>
                <a:t>?</a:t>
              </a:r>
              <a:endParaRPr lang="en-CH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558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324"/>
            <a:ext cx="9144000" cy="549026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079880" cy="995288"/>
          </a:xfrm>
        </p:spPr>
        <p:txBody>
          <a:bodyPr>
            <a:normAutofit/>
          </a:bodyPr>
          <a:lstStyle/>
          <a:p>
            <a:r>
              <a:rPr lang="pt-PT" dirty="0" err="1"/>
              <a:t>Weak</a:t>
            </a:r>
            <a:r>
              <a:rPr lang="pt-PT" dirty="0"/>
              <a:t> </a:t>
            </a:r>
            <a:r>
              <a:rPr lang="pt-PT" dirty="0" err="1"/>
              <a:t>Gauge</a:t>
            </a:r>
            <a:r>
              <a:rPr lang="pt-PT" dirty="0"/>
              <a:t> </a:t>
            </a:r>
            <a:r>
              <a:rPr lang="pt-PT" dirty="0" err="1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8C717-2DC0-0E45-153F-E0CF14649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AD5B7D-01F7-D4D3-E03B-24A0820DE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9853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905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Electroweak</a:t>
            </a:r>
            <a:r>
              <a:rPr lang="pt-PT" dirty="0"/>
              <a:t> </a:t>
            </a:r>
            <a:r>
              <a:rPr lang="pt-PT" dirty="0" err="1"/>
              <a:t>Gauge</a:t>
            </a:r>
            <a:r>
              <a:rPr lang="pt-PT" dirty="0"/>
              <a:t> </a:t>
            </a:r>
            <a:r>
              <a:rPr lang="pt-PT" dirty="0" err="1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141"/>
            <a:ext cx="9144000" cy="54902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48564-DEA9-3DD1-5129-861953A9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EFB729-8EE7-D44A-3CE1-AE437341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661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905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The</a:t>
            </a:r>
            <a:r>
              <a:rPr lang="pt-PT" dirty="0"/>
              <a:t> GWS </a:t>
            </a:r>
            <a:r>
              <a:rPr lang="pt-PT" dirty="0" err="1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1"/>
            <a:ext cx="9144000" cy="54902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A63621-F842-5D10-0250-7314A6D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B02167-5F04-A34D-DE8F-4D7001D4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350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8343" y="2072231"/>
            <a:ext cx="5035551" cy="3615388"/>
          </a:xfrm>
        </p:spPr>
        <p:txBody>
          <a:bodyPr>
            <a:normAutofit/>
          </a:bodyPr>
          <a:lstStyle/>
          <a:p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what</a:t>
            </a:r>
            <a:r>
              <a:rPr lang="pt-PT" dirty="0"/>
              <a:t> does </a:t>
            </a:r>
            <a:r>
              <a:rPr lang="pt-PT" dirty="0" err="1"/>
              <a:t>it</a:t>
            </a:r>
            <a:r>
              <a:rPr lang="pt-PT" dirty="0"/>
              <a:t> do?</a:t>
            </a:r>
          </a:p>
          <a:p>
            <a:r>
              <a:rPr lang="pt-PT" dirty="0" err="1"/>
              <a:t>How</a:t>
            </a:r>
            <a:r>
              <a:rPr lang="pt-PT" dirty="0"/>
              <a:t> </a:t>
            </a:r>
            <a:r>
              <a:rPr lang="pt-PT" dirty="0" err="1"/>
              <a:t>did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find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?</a:t>
            </a:r>
          </a:p>
          <a:p>
            <a:r>
              <a:rPr lang="pt-PT" dirty="0" err="1"/>
              <a:t>Why</a:t>
            </a:r>
            <a:r>
              <a:rPr lang="pt-PT" dirty="0"/>
              <a:t> do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care</a:t>
            </a:r>
            <a:r>
              <a:rPr lang="pt-PT" dirty="0"/>
              <a:t>?</a:t>
            </a:r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what</a:t>
            </a:r>
            <a:r>
              <a:rPr lang="pt-PT" dirty="0"/>
              <a:t> comes </a:t>
            </a:r>
            <a:r>
              <a:rPr lang="pt-PT" dirty="0" err="1"/>
              <a:t>next</a:t>
            </a:r>
            <a:r>
              <a:rPr lang="pt-PT" dirty="0"/>
              <a:t>?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12" name="Picture 11" descr="h_sta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73" y="1916309"/>
            <a:ext cx="2841973" cy="348102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CE9FFB-9346-B2BC-F9C5-30738EB6C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4A5E92-4B2D-36FC-5B64-7A0B8113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1440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905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Evidence</a:t>
            </a:r>
            <a:r>
              <a:rPr lang="pt-PT" dirty="0"/>
              <a:t> for </a:t>
            </a:r>
            <a:r>
              <a:rPr lang="pt-PT" dirty="0" err="1"/>
              <a:t>the</a:t>
            </a:r>
            <a:r>
              <a:rPr lang="pt-PT" dirty="0"/>
              <a:t> GWS </a:t>
            </a:r>
            <a:r>
              <a:rPr lang="pt-PT" dirty="0" err="1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085"/>
            <a:ext cx="9144000" cy="54902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74FFE-0FD4-B89B-09D8-712F55C1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1E0997-878C-199D-2605-B20268D1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983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12F1DC-1D01-49E7-1B0E-983FD1F8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75F3E-3C80-395A-F51D-3705C2395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3683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47" y="81401"/>
            <a:ext cx="8736763" cy="672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8916"/>
            <a:ext cx="2794000" cy="19812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8BD5FA-FCA8-9567-A83B-E4493940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182400-0D11-99B2-8FF9-185435E6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748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905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Evidence</a:t>
            </a:r>
            <a:r>
              <a:rPr lang="pt-PT" dirty="0"/>
              <a:t> for </a:t>
            </a:r>
            <a:r>
              <a:rPr lang="pt-PT" dirty="0" err="1"/>
              <a:t>the</a:t>
            </a:r>
            <a:r>
              <a:rPr lang="pt-PT" dirty="0"/>
              <a:t> GWS </a:t>
            </a:r>
            <a:r>
              <a:rPr lang="pt-PT" dirty="0" err="1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1"/>
            <a:ext cx="9144000" cy="54902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255F8-E7C4-273C-B409-B220A60E5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A58252-7B61-413E-4F01-54BC506C2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23</a:t>
            </a:fld>
            <a:endParaRPr lang="pt-PT"/>
          </a:p>
        </p:txBody>
      </p:sp>
      <p:pic>
        <p:nvPicPr>
          <p:cNvPr id="1030" name="Picture 6" descr="The UA1 Experiment">
            <a:extLst>
              <a:ext uri="{FF2B5EF4-FFF2-40B4-BE49-F238E27FC236}">
                <a16:creationId xmlns:a16="http://schemas.microsoft.com/office/drawing/2014/main" id="{16CD3309-07B8-F8CF-E09B-807C68CD7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870" y="411861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255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2"/>
            <a:ext cx="9144000" cy="51435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E5C2EC-8E87-24A3-3925-C16F4FE9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8CF42-D856-BE1D-1153-7E8101A8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3704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0" y="1337027"/>
            <a:ext cx="5011086" cy="25656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673" y="694591"/>
            <a:ext cx="5045578" cy="505819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2F6BA-1432-C136-8FBA-297F0DCE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35ACB-6C7F-DB28-9DF2-5F00ECBB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25</a:t>
            </a:fld>
            <a:endParaRPr lang="pt-PT"/>
          </a:p>
        </p:txBody>
      </p:sp>
      <p:pic>
        <p:nvPicPr>
          <p:cNvPr id="7" name="Picture 6" descr="nc_cc_dsdq2_cteq6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198" y="384442"/>
            <a:ext cx="6670570" cy="610468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287363" y="736746"/>
            <a:ext cx="4687082" cy="1997052"/>
            <a:chOff x="4661737" y="866866"/>
            <a:chExt cx="4687082" cy="1997052"/>
          </a:xfrm>
        </p:grpSpPr>
        <p:sp>
          <p:nvSpPr>
            <p:cNvPr id="23" name="Rectangle 22"/>
            <p:cNvSpPr/>
            <p:nvPr/>
          </p:nvSpPr>
          <p:spPr>
            <a:xfrm>
              <a:off x="4917970" y="1520936"/>
              <a:ext cx="2300766" cy="1068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661737" y="866866"/>
              <a:ext cx="4687082" cy="1997052"/>
              <a:chOff x="4086754" y="829646"/>
              <a:chExt cx="4687082" cy="1997052"/>
            </a:xfrm>
          </p:grpSpPr>
          <p:cxnSp>
            <p:nvCxnSpPr>
              <p:cNvPr id="18" name="Straight Arrow Connector 17"/>
              <p:cNvCxnSpPr>
                <a:stCxn id="2" idx="1"/>
              </p:cNvCxnSpPr>
              <p:nvPr/>
            </p:nvCxnSpPr>
            <p:spPr>
              <a:xfrm flipH="1">
                <a:off x="4086754" y="1828172"/>
                <a:ext cx="1821631" cy="70765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6"/>
              <a:srcRect r="49890"/>
              <a:stretch/>
            </p:blipFill>
            <p:spPr>
              <a:xfrm>
                <a:off x="5908385" y="829646"/>
                <a:ext cx="2865451" cy="19970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672485" y="3037311"/>
            <a:ext cx="4520507" cy="3158288"/>
            <a:chOff x="672481" y="3037311"/>
            <a:chExt cx="4520507" cy="3158288"/>
          </a:xfrm>
        </p:grpSpPr>
        <p:sp>
          <p:nvSpPr>
            <p:cNvPr id="26" name="Rectangle 25"/>
            <p:cNvSpPr/>
            <p:nvPr/>
          </p:nvSpPr>
          <p:spPr>
            <a:xfrm>
              <a:off x="2561492" y="3925500"/>
              <a:ext cx="2631496" cy="12185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72481" y="3037311"/>
              <a:ext cx="3234384" cy="3158288"/>
              <a:chOff x="1715741" y="3198061"/>
              <a:chExt cx="3234384" cy="3158288"/>
            </a:xfrm>
          </p:grpSpPr>
          <p:cxnSp>
            <p:nvCxnSpPr>
              <p:cNvPr id="20" name="Straight Arrow Connector 19"/>
              <p:cNvCxnSpPr>
                <a:stCxn id="19" idx="0"/>
              </p:cNvCxnSpPr>
              <p:nvPr/>
            </p:nvCxnSpPr>
            <p:spPr>
              <a:xfrm flipV="1">
                <a:off x="3332933" y="3198061"/>
                <a:ext cx="692465" cy="86539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50736"/>
              <a:stretch/>
            </p:blipFill>
            <p:spPr>
              <a:xfrm>
                <a:off x="1715741" y="4063454"/>
                <a:ext cx="3234384" cy="2292895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3" name="TextBox 2"/>
          <p:cNvSpPr txBox="1"/>
          <p:nvPr/>
        </p:nvSpPr>
        <p:spPr>
          <a:xfrm rot="1859088">
            <a:off x="2508773" y="1709452"/>
            <a:ext cx="286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Electromagnetic</a:t>
            </a:r>
            <a:r>
              <a:rPr lang="pt-PT" dirty="0"/>
              <a:t> </a:t>
            </a:r>
            <a:r>
              <a:rPr lang="pt-PT" dirty="0" err="1"/>
              <a:t>interaction</a:t>
            </a:r>
            <a:endParaRPr lang="pt-PT" dirty="0"/>
          </a:p>
        </p:txBody>
      </p:sp>
      <p:sp>
        <p:nvSpPr>
          <p:cNvPr id="21" name="TextBox 20"/>
          <p:cNvSpPr txBox="1"/>
          <p:nvPr/>
        </p:nvSpPr>
        <p:spPr>
          <a:xfrm rot="418608">
            <a:off x="2561496" y="2435804"/>
            <a:ext cx="193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Weak</a:t>
            </a:r>
            <a:r>
              <a:rPr lang="pt-PT" dirty="0"/>
              <a:t> </a:t>
            </a:r>
            <a:r>
              <a:rPr lang="pt-PT" dirty="0" err="1"/>
              <a:t>interaction</a:t>
            </a:r>
            <a:endParaRPr lang="pt-PT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5CD22C0-AF87-8D49-B2D5-34F21B6C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7220"/>
          </a:xfrm>
        </p:spPr>
        <p:txBody>
          <a:bodyPr>
            <a:normAutofit fontScale="90000"/>
          </a:bodyPr>
          <a:lstStyle/>
          <a:p>
            <a:r>
              <a:rPr lang="en-US" dirty="0"/>
              <a:t>EW unification</a:t>
            </a:r>
          </a:p>
        </p:txBody>
      </p:sp>
    </p:spTree>
    <p:extLst>
      <p:ext uri="{BB962C8B-B14F-4D97-AF65-F5344CB8AC3E}">
        <p14:creationId xmlns:p14="http://schemas.microsoft.com/office/powerpoint/2010/main" val="274862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39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err="1"/>
              <a:t>Now</a:t>
            </a:r>
            <a:r>
              <a:rPr lang="pt-PT" dirty="0"/>
              <a:t> for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problems</a:t>
            </a:r>
            <a:r>
              <a:rPr lang="pt-PT" dirty="0"/>
              <a:t>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358"/>
            <a:ext cx="9062590" cy="3864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590B1-6F3D-8FE0-4249-8CDD5E9F7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FFCAE-601D-22A0-F076-2D56419F0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95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3792"/>
            <a:ext cx="2133600" cy="365125"/>
          </a:xfrm>
        </p:spPr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082"/>
            <a:ext cx="9144000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11" y="3105443"/>
            <a:ext cx="3775941" cy="6510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795978"/>
            <a:ext cx="8686800" cy="52964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Problem 1: Mass of elementary particles and gauge bosons</a:t>
            </a:r>
          </a:p>
          <a:p>
            <a:pPr marL="0" indent="0">
              <a:buNone/>
            </a:pPr>
            <a:r>
              <a:rPr lang="en-GB" dirty="0"/>
              <a:t>What if we add a photon mass term to the QED </a:t>
            </a:r>
            <a:r>
              <a:rPr lang="en-GB" dirty="0" err="1"/>
              <a:t>Lagrangian</a:t>
            </a:r>
            <a:r>
              <a:rPr lang="en-GB" dirty="0"/>
              <a:t>?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To keep the </a:t>
            </a:r>
            <a:r>
              <a:rPr lang="en-GB" dirty="0" err="1"/>
              <a:t>Lagrangian</a:t>
            </a:r>
            <a:r>
              <a:rPr lang="en-GB" dirty="0"/>
              <a:t> gauge invariant (against a local </a:t>
            </a:r>
            <a:r>
              <a:rPr lang="en-GB" dirty="0">
                <a:latin typeface="Times New Roman"/>
                <a:cs typeface="Times New Roman"/>
              </a:rPr>
              <a:t>U(1)</a:t>
            </a:r>
            <a:r>
              <a:rPr lang="en-GB" dirty="0"/>
              <a:t> local phase transformation) the photon field transforms as: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But the </a:t>
            </a:r>
            <a:r>
              <a:rPr lang="en-GB" i="1" dirty="0" err="1">
                <a:latin typeface="Times New Roman"/>
                <a:cs typeface="Times New Roman"/>
              </a:rPr>
              <a:t>A</a:t>
            </a:r>
            <a:r>
              <a:rPr lang="en-GB" i="1" baseline="30000" dirty="0" err="1">
                <a:latin typeface="Times New Roman"/>
                <a:cs typeface="Times New Roman"/>
              </a:rPr>
              <a:t>μ</a:t>
            </a:r>
            <a:r>
              <a:rPr lang="en-GB" dirty="0"/>
              <a:t> mass term breaks the </a:t>
            </a:r>
            <a:r>
              <a:rPr lang="en-GB" dirty="0" err="1"/>
              <a:t>Lagrangian</a:t>
            </a:r>
            <a:r>
              <a:rPr lang="en-GB" dirty="0"/>
              <a:t> invariance: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For the SU(2)</a:t>
            </a:r>
            <a:r>
              <a:rPr lang="en-GB" baseline="-25000" dirty="0"/>
              <a:t>L</a:t>
            </a:r>
            <a:r>
              <a:rPr lang="en-GB" dirty="0"/>
              <a:t> gauge symmetry transformations of the </a:t>
            </a:r>
            <a:r>
              <a:rPr lang="en-GB" b="1" dirty="0"/>
              <a:t>weak interaction</a:t>
            </a:r>
            <a:r>
              <a:rPr lang="en-GB" dirty="0"/>
              <a:t> the fermion mass term </a:t>
            </a:r>
            <a:r>
              <a:rPr lang="en-GB" i="1" dirty="0" err="1">
                <a:latin typeface="Times New Roman"/>
                <a:cs typeface="Times New Roman"/>
              </a:rPr>
              <a:t>m</a:t>
            </a:r>
            <a:r>
              <a:rPr lang="en-GB" i="1" baseline="-25000" dirty="0" err="1">
                <a:latin typeface="Times New Roman"/>
                <a:cs typeface="Times New Roman"/>
              </a:rPr>
              <a:t>e</a:t>
            </a:r>
            <a:r>
              <a:rPr lang="en-GB" i="1" dirty="0" err="1">
                <a:latin typeface="Times New Roman"/>
                <a:cs typeface="Times New Roman"/>
              </a:rPr>
              <a:t>ψψ</a:t>
            </a:r>
            <a:r>
              <a:rPr lang="en-GB" b="1" dirty="0"/>
              <a:t> </a:t>
            </a:r>
            <a:r>
              <a:rPr lang="en-GB" dirty="0"/>
              <a:t>also breaks invariance!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81554" y="4298177"/>
            <a:ext cx="8855719" cy="1380531"/>
            <a:chOff x="97835" y="4278089"/>
            <a:chExt cx="8855719" cy="10238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35" y="4278089"/>
              <a:ext cx="8855719" cy="541561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5242644" y="5301988"/>
              <a:ext cx="21165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9150" y="4425950"/>
              <a:ext cx="186518" cy="393700"/>
            </a:xfrm>
            <a:prstGeom prst="rect">
              <a:avLst/>
            </a:prstGeom>
          </p:spPr>
        </p:pic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1C0661-E59D-74D8-AECB-98036F3E5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B341F-30A8-F191-D990-4B0B98B1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281" y="2"/>
            <a:ext cx="8631699" cy="853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0000"/>
                </a:solidFill>
                <a:latin typeface="Arial"/>
                <a:cs typeface="Arial"/>
              </a:rPr>
              <a:t>It should not work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17210" y="1797288"/>
            <a:ext cx="4705303" cy="357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626411" y="853672"/>
            <a:ext cx="16281" cy="5567803"/>
          </a:xfrm>
          <a:prstGeom prst="straightConnector1">
            <a:avLst/>
          </a:prstGeom>
          <a:ln>
            <a:solidFill>
              <a:srgbClr val="00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578413" y="2764685"/>
            <a:ext cx="1786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solidFill>
                  <a:srgbClr val="000000"/>
                </a:solidFill>
                <a:latin typeface="Arial"/>
                <a:cs typeface="Arial"/>
              </a:rPr>
              <a:t>MASS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96930" y="5897989"/>
            <a:ext cx="676097" cy="462948"/>
            <a:chOff x="838066" y="5551521"/>
            <a:chExt cx="676097" cy="46294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W</a:t>
              </a:r>
              <a:r>
                <a:rPr lang="pt-PT" sz="2400" baseline="30000" dirty="0">
                  <a:solidFill>
                    <a:srgbClr val="000000"/>
                  </a:solidFill>
                  <a:latin typeface="Arial"/>
                  <a:cs typeface="Arial"/>
                </a:rPr>
                <a:t>±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5430" y="5896706"/>
            <a:ext cx="676097" cy="462948"/>
            <a:chOff x="838066" y="5551521"/>
            <a:chExt cx="676097" cy="46294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Z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37802" y="5899272"/>
            <a:ext cx="676097" cy="462948"/>
            <a:chOff x="838066" y="5551521"/>
            <a:chExt cx="676097" cy="46294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>
                  <a:solidFill>
                    <a:srgbClr val="000000"/>
                  </a:solidFill>
                  <a:latin typeface="Arial"/>
                  <a:cs typeface="Arial"/>
                </a:rPr>
                <a:t>γ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816" y="5893410"/>
            <a:ext cx="676097" cy="462948"/>
            <a:chOff x="838066" y="5551521"/>
            <a:chExt cx="676097" cy="462948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e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15319" y="4623012"/>
            <a:ext cx="676097" cy="462948"/>
            <a:chOff x="838066" y="5551521"/>
            <a:chExt cx="676097" cy="46294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n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23404" y="4621729"/>
            <a:ext cx="676097" cy="462948"/>
            <a:chOff x="838066" y="5551521"/>
            <a:chExt cx="676097" cy="46294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p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36313" y="5892126"/>
            <a:ext cx="676097" cy="462948"/>
            <a:chOff x="838066" y="5551521"/>
            <a:chExt cx="676097" cy="46294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>
                  <a:solidFill>
                    <a:srgbClr val="000000"/>
                  </a:solidFill>
                  <a:latin typeface="Arial"/>
                  <a:cs typeface="Arial"/>
                </a:rPr>
                <a:t>μ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62246" y="5894140"/>
            <a:ext cx="676097" cy="462948"/>
            <a:chOff x="838066" y="5551521"/>
            <a:chExt cx="676097" cy="46294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u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44035" y="5894140"/>
            <a:ext cx="676097" cy="462948"/>
            <a:chOff x="838066" y="5551521"/>
            <a:chExt cx="676097" cy="462948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d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41571" y="5895422"/>
            <a:ext cx="676097" cy="462948"/>
            <a:chOff x="838066" y="5551521"/>
            <a:chExt cx="676097" cy="462948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t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8E2E5-238D-EB8F-F308-7314FFE4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51989-F7B1-DC57-AC01-17819279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81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5.14709E-6 L -4.62179E-6 -0.02132 " pathEditMode="relative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581E-6 -4.52166E-6 L -0.00173 -0.063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2658E-6 -1.09104E-6 L -3.72658E-6 -0.681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063E-6 7.18091E-8 L -3.49063E-6 -0.74357 " pathEditMode="relative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442E-6 -5.14709E-6 L -4.43442E-6 -0.09452 " pathEditMode="relative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973E-6 3.836E-6 L -2.78973E-6 -0.094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1.57054E-6 L -0.00364 -0.96942 " pathEditMode="relative" ptsTypes="AA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253"/>
            <a:ext cx="9144000" cy="16953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7" y="170387"/>
            <a:ext cx="4389705" cy="2989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/>
              <a:t>Problem 2: </a:t>
            </a:r>
          </a:p>
          <a:p>
            <a:pPr marL="0" indent="0">
              <a:buNone/>
            </a:pPr>
            <a:r>
              <a:rPr lang="en-GB" sz="2000" b="1" dirty="0"/>
              <a:t>Longitudinal gauge-boson scattering</a:t>
            </a:r>
          </a:p>
          <a:p>
            <a:pPr marL="0" indent="0">
              <a:buNone/>
            </a:pPr>
            <a:r>
              <a:rPr lang="en-GB" sz="2000" dirty="0"/>
              <a:t>In the absence of the Higgs, some processes have cross sections that grow with the centre of mass energy of the collision… i.e. breaks </a:t>
            </a:r>
            <a:r>
              <a:rPr lang="en-GB" sz="2000" dirty="0" err="1"/>
              <a:t>unitarity</a:t>
            </a:r>
            <a:r>
              <a:rPr lang="en-GB" sz="2000" dirty="0"/>
              <a:t>!</a:t>
            </a:r>
          </a:p>
          <a:p>
            <a:pPr marL="0" indent="0">
              <a:buNone/>
            </a:pPr>
            <a:r>
              <a:rPr lang="en-GB" sz="2000" dirty="0"/>
              <a:t>The Higgs regulates the cross section through negative interference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4261" y="6173901"/>
            <a:ext cx="69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/>
              <a:t>Feynman</a:t>
            </a:r>
            <a:r>
              <a:rPr lang="pt-PT" dirty="0"/>
              <a:t> </a:t>
            </a:r>
            <a:r>
              <a:rPr lang="pt-PT" dirty="0" err="1"/>
              <a:t>diagrams</a:t>
            </a:r>
            <a:r>
              <a:rPr lang="pt-PT" dirty="0"/>
              <a:t> </a:t>
            </a:r>
            <a:r>
              <a:rPr lang="pt-PT" dirty="0" err="1"/>
              <a:t>contributing</a:t>
            </a:r>
            <a:r>
              <a:rPr lang="pt-PT" dirty="0"/>
              <a:t> to</a:t>
            </a:r>
            <a:r>
              <a:rPr lang="en-GB" dirty="0"/>
              <a:t> longitudinal WW scattering</a:t>
            </a:r>
            <a:endParaRPr lang="pt-PT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3534" y="478454"/>
            <a:ext cx="4576611" cy="4048921"/>
            <a:chOff x="4503530" y="478452"/>
            <a:chExt cx="4576611" cy="40489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3530" y="592415"/>
              <a:ext cx="4576611" cy="39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31120" y="478452"/>
              <a:ext cx="245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/>
                <a:t>J.C.Romão</a:t>
              </a:r>
              <a:r>
                <a:rPr lang="pt-PT" sz="1600" dirty="0"/>
                <a:t> [5]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436450" y="4462253"/>
            <a:ext cx="3707550" cy="17116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36648" y="3220686"/>
            <a:ext cx="450353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Bottom line: </a:t>
            </a:r>
            <a:r>
              <a:rPr lang="en-GB" sz="2000" b="1" dirty="0"/>
              <a:t>the SM (without the Higgs mechanism) results in wrong calculations and breaks down for massive particles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3A5FC6-A92A-C3E2-AC82-E341AD99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B9A83B-A7CC-D43E-3298-F3C4C1F7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9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1159933" y="1"/>
            <a:ext cx="6747936" cy="679431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876426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/>
              <a:t>Introduction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8669" y="3632199"/>
            <a:ext cx="6146800" cy="17526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Standard Model particles and interactions, and some theory to set the scene…</a:t>
            </a:r>
          </a:p>
        </p:txBody>
      </p:sp>
    </p:spTree>
    <p:extLst>
      <p:ext uri="{BB962C8B-B14F-4D97-AF65-F5344CB8AC3E}">
        <p14:creationId xmlns:p14="http://schemas.microsoft.com/office/powerpoint/2010/main" val="3784362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</a:extLst>
          </a:blip>
          <a:srcRect l="25635" r="29341" b="38364"/>
          <a:stretch/>
        </p:blipFill>
        <p:spPr>
          <a:xfrm flipH="1">
            <a:off x="4527732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3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The Higgs Mechanism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1"/>
            <a:ext cx="3660401" cy="4974819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Robert </a:t>
              </a:r>
              <a:r>
                <a:rPr lang="pt-PT" dirty="0" err="1"/>
                <a:t>Brout</a:t>
              </a:r>
              <a:r>
                <a:rPr lang="pt-PT" dirty="0"/>
                <a:t> (1928 – 2011)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</a:extLst>
          </a:blip>
          <a:srcRect l="26739"/>
          <a:stretch/>
        </p:blipFill>
        <p:spPr>
          <a:xfrm>
            <a:off x="1543544" y="2298702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41176"/>
            <a:ext cx="284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Peter </a:t>
            </a:r>
            <a:r>
              <a:rPr lang="pt-PT" dirty="0" err="1"/>
              <a:t>Higgs</a:t>
            </a:r>
            <a:r>
              <a:rPr lang="pt-PT" dirty="0"/>
              <a:t> (1929 – 2024)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3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rgbClr val="FFFFFF"/>
                </a:solidFill>
              </a:rPr>
              <a:t>François </a:t>
            </a:r>
            <a:r>
              <a:rPr lang="pt-PT" dirty="0" err="1">
                <a:solidFill>
                  <a:srgbClr val="FFFFFF"/>
                </a:solidFill>
              </a:rPr>
              <a:t>Englert</a:t>
            </a:r>
            <a:r>
              <a:rPr lang="pt-PT" dirty="0">
                <a:solidFill>
                  <a:srgbClr val="FFFFFF"/>
                </a:solidFill>
              </a:rPr>
              <a:t> (b. 1932)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00DF1-44B1-C24D-21A9-5C945792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AB825-ACF4-56DF-CE22-04EBB6E9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6623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80" y="2615436"/>
            <a:ext cx="4018371" cy="4018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022" y="2615436"/>
            <a:ext cx="4454978" cy="3818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65054"/>
            <a:ext cx="8743076" cy="6495767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Introduce</a:t>
            </a:r>
            <a:r>
              <a:rPr lang="pt-PT" dirty="0"/>
              <a:t> a SU(2) </a:t>
            </a:r>
            <a:r>
              <a:rPr lang="pt-PT" dirty="0" err="1"/>
              <a:t>doublet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spin-0 </a:t>
            </a:r>
            <a:r>
              <a:rPr lang="pt-PT" dirty="0" err="1"/>
              <a:t>complex</a:t>
            </a:r>
            <a:r>
              <a:rPr lang="pt-PT" dirty="0"/>
              <a:t> </a:t>
            </a:r>
            <a:r>
              <a:rPr lang="pt-PT" dirty="0" err="1"/>
              <a:t>fields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New </a:t>
            </a:r>
            <a:r>
              <a:rPr lang="pt-PT" dirty="0" err="1"/>
              <a:t>Lagrangian</a:t>
            </a:r>
            <a:r>
              <a:rPr lang="pt-PT" dirty="0"/>
              <a:t> </a:t>
            </a:r>
            <a:r>
              <a:rPr lang="pt-PT" dirty="0" err="1"/>
              <a:t>term</a:t>
            </a:r>
            <a:r>
              <a:rPr lang="pt-PT" dirty="0"/>
              <a:t>: </a:t>
            </a:r>
          </a:p>
          <a:p>
            <a:endParaRPr lang="pt-PT" dirty="0"/>
          </a:p>
          <a:p>
            <a:r>
              <a:rPr lang="pt-PT" dirty="0" err="1"/>
              <a:t>With</a:t>
            </a:r>
            <a:r>
              <a:rPr lang="pt-PT" dirty="0"/>
              <a:t> a </a:t>
            </a:r>
            <a:r>
              <a:rPr lang="pt-PT" dirty="0" err="1"/>
              <a:t>potential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dirty="0"/>
          </a:p>
          <a:p>
            <a:r>
              <a:rPr lang="pt-PT" dirty="0"/>
              <a:t>For </a:t>
            </a:r>
            <a:r>
              <a:rPr lang="pt-PT" dirty="0" err="1">
                <a:latin typeface="Times New Roman"/>
                <a:cs typeface="Times New Roman"/>
              </a:rPr>
              <a:t>λ</a:t>
            </a:r>
            <a:r>
              <a:rPr lang="pt-PT" dirty="0">
                <a:latin typeface="Times New Roman"/>
                <a:cs typeface="Times New Roman"/>
              </a:rPr>
              <a:t>&gt;0, μ</a:t>
            </a:r>
            <a:r>
              <a:rPr lang="pt-PT" baseline="30000" dirty="0">
                <a:latin typeface="Times New Roman"/>
                <a:cs typeface="Times New Roman"/>
              </a:rPr>
              <a:t>2</a:t>
            </a:r>
            <a:r>
              <a:rPr lang="pt-PT" dirty="0">
                <a:latin typeface="Times New Roman"/>
                <a:cs typeface="Times New Roman"/>
              </a:rPr>
              <a:t>&gt;0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potential</a:t>
            </a:r>
            <a:r>
              <a:rPr lang="pt-PT" dirty="0"/>
              <a:t> </a:t>
            </a:r>
            <a:r>
              <a:rPr lang="pt-PT" dirty="0" err="1"/>
              <a:t>has</a:t>
            </a:r>
            <a:r>
              <a:rPr lang="pt-PT" dirty="0"/>
              <a:t> a </a:t>
            </a:r>
          </a:p>
          <a:p>
            <a:pPr marL="0" indent="0">
              <a:buNone/>
            </a:pPr>
            <a:r>
              <a:rPr lang="pt-PT" dirty="0" err="1"/>
              <a:t>minimum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origin</a:t>
            </a:r>
            <a:endParaRPr lang="pt-PT" dirty="0"/>
          </a:p>
          <a:p>
            <a:r>
              <a:rPr lang="pt-PT" dirty="0"/>
              <a:t>For </a:t>
            </a:r>
            <a:r>
              <a:rPr lang="pt-PT" dirty="0" err="1">
                <a:latin typeface="Times New Roman"/>
                <a:cs typeface="Times New Roman"/>
              </a:rPr>
              <a:t>λ</a:t>
            </a:r>
            <a:r>
              <a:rPr lang="pt-PT" dirty="0">
                <a:latin typeface="Times New Roman"/>
                <a:cs typeface="Times New Roman"/>
              </a:rPr>
              <a:t>&gt;0, μ</a:t>
            </a:r>
            <a:r>
              <a:rPr lang="pt-PT" baseline="30000" dirty="0">
                <a:latin typeface="Times New Roman"/>
                <a:cs typeface="Times New Roman"/>
              </a:rPr>
              <a:t>2</a:t>
            </a:r>
            <a:r>
              <a:rPr lang="pt-PT" dirty="0">
                <a:latin typeface="Times New Roman"/>
                <a:cs typeface="Times New Roman"/>
              </a:rPr>
              <a:t>&lt;0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potential</a:t>
            </a:r>
            <a:r>
              <a:rPr lang="pt-PT" dirty="0"/>
              <a:t> </a:t>
            </a:r>
            <a:r>
              <a:rPr lang="pt-PT" dirty="0" err="1"/>
              <a:t>has</a:t>
            </a:r>
            <a:r>
              <a:rPr lang="pt-PT" dirty="0"/>
              <a:t> </a:t>
            </a:r>
            <a:r>
              <a:rPr lang="pt-PT" dirty="0" err="1"/>
              <a:t>an</a:t>
            </a:r>
            <a:endParaRPr lang="pt-PT" dirty="0"/>
          </a:p>
          <a:p>
            <a:pPr marL="0" indent="0">
              <a:buNone/>
            </a:pPr>
            <a:r>
              <a:rPr lang="pt-PT" dirty="0" err="1"/>
              <a:t>infinite</a:t>
            </a:r>
            <a:r>
              <a:rPr lang="pt-PT" dirty="0"/>
              <a:t> </a:t>
            </a:r>
            <a:r>
              <a:rPr lang="pt-PT" dirty="0" err="1"/>
              <a:t>number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minima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: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choice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vacuum</a:t>
            </a:r>
            <a:r>
              <a:rPr lang="pt-PT" dirty="0"/>
              <a:t> (</a:t>
            </a:r>
            <a:r>
              <a:rPr lang="pt-PT" dirty="0" err="1"/>
              <a:t>lowest</a:t>
            </a:r>
            <a:endParaRPr lang="pt-PT" dirty="0"/>
          </a:p>
          <a:p>
            <a:pPr marL="0" indent="0">
              <a:buNone/>
            </a:pPr>
            <a:r>
              <a:rPr lang="pt-PT" dirty="0" err="1"/>
              <a:t>energy</a:t>
            </a:r>
            <a:r>
              <a:rPr lang="pt-PT" dirty="0"/>
              <a:t> </a:t>
            </a:r>
            <a:r>
              <a:rPr lang="pt-PT" dirty="0" err="1"/>
              <a:t>state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field</a:t>
            </a:r>
            <a:r>
              <a:rPr lang="pt-PT" dirty="0"/>
              <a:t>) breaks </a:t>
            </a:r>
            <a:r>
              <a:rPr lang="pt-PT" dirty="0" err="1"/>
              <a:t>the</a:t>
            </a:r>
            <a:r>
              <a:rPr lang="pt-PT" dirty="0"/>
              <a:t> </a:t>
            </a:r>
          </a:p>
          <a:p>
            <a:pPr marL="0" indent="0">
              <a:buNone/>
            </a:pPr>
            <a:r>
              <a:rPr lang="pt-PT" dirty="0" err="1"/>
              <a:t>symmetry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Lagrangian</a:t>
            </a:r>
            <a:endParaRPr lang="pt-PT" dirty="0"/>
          </a:p>
          <a:p>
            <a:pPr marL="0" indent="0">
              <a:buNone/>
            </a:pPr>
            <a:r>
              <a:rPr lang="pt-PT" dirty="0"/>
              <a:t>...</a:t>
            </a:r>
            <a:r>
              <a:rPr lang="pt-PT" dirty="0" err="1"/>
              <a:t>perhaps</a:t>
            </a:r>
            <a:r>
              <a:rPr lang="pt-PT" dirty="0"/>
              <a:t> “</a:t>
            </a:r>
            <a:r>
              <a:rPr lang="pt-PT" dirty="0" err="1"/>
              <a:t>hides</a:t>
            </a:r>
            <a:r>
              <a:rPr lang="pt-PT" dirty="0"/>
              <a:t>” </a:t>
            </a:r>
            <a:r>
              <a:rPr lang="pt-PT" dirty="0" err="1"/>
              <a:t>is</a:t>
            </a:r>
            <a:r>
              <a:rPr lang="pt-PT" dirty="0"/>
              <a:t> a </a:t>
            </a:r>
            <a:r>
              <a:rPr lang="pt-PT" dirty="0" err="1"/>
              <a:t>better</a:t>
            </a:r>
            <a:r>
              <a:rPr lang="pt-PT" dirty="0"/>
              <a:t> </a:t>
            </a:r>
            <a:r>
              <a:rPr lang="pt-PT" dirty="0" err="1"/>
              <a:t>term</a:t>
            </a:r>
            <a:r>
              <a:rPr lang="pt-PT" dirty="0"/>
              <a:t>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979" y="493220"/>
            <a:ext cx="4009698" cy="889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698" y="1399818"/>
            <a:ext cx="4025980" cy="637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23" y="2113493"/>
            <a:ext cx="4011659" cy="615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21" y="4197463"/>
            <a:ext cx="3081597" cy="814007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/>
            <a:stCxn id="10" idx="3"/>
          </p:cNvCxnSpPr>
          <p:nvPr/>
        </p:nvCxnSpPr>
        <p:spPr>
          <a:xfrm>
            <a:off x="4009118" y="4604467"/>
            <a:ext cx="1431562" cy="4070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23C8DB-328D-2D0D-A747-D4C06241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C48-7B91-EB9F-2A3B-C41BCF46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61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866" y="1609571"/>
            <a:ext cx="4419605" cy="44196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46" y="2026507"/>
            <a:ext cx="4569459" cy="34718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ectangle 27"/>
          <p:cNvSpPr/>
          <p:nvPr/>
        </p:nvSpPr>
        <p:spPr>
          <a:xfrm>
            <a:off x="2161816" y="897935"/>
            <a:ext cx="5317221" cy="48682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777" y="1935932"/>
            <a:ext cx="4030227" cy="618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4000" r="98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7926" flipH="1">
            <a:off x="4628760" y="2908141"/>
            <a:ext cx="1989875" cy="19898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08" b="78928" l="183" r="100000">
                        <a14:foregroundMark x1="61108" y1="66753" x2="76855" y2="63129"/>
                        <a14:foregroundMark x1="48987" y1="63542" x2="50879" y2="63694"/>
                        <a14:foregroundMark x1="55273" y1="64865" x2="51807" y2="64041"/>
                        <a14:foregroundMark x1="85181" y1="63628" x2="97876" y2="64865"/>
                        <a14:foregroundMark x1="95374" y1="67578" x2="80371" y2="68403"/>
                        <a14:foregroundMark x1="7715" y1="68511" x2="78320" y2="72287"/>
                        <a14:foregroundMark x1="96460" y1="72982" x2="7910" y2="74349"/>
                        <a14:foregroundMark x1="6946" y1="69488" x2="1160" y2="70855"/>
                        <a14:backgroundMark x1="12341" y1="54405" x2="96460" y2="54753"/>
                      </a14:backgroundRemoval>
                    </a14:imgEffect>
                  </a14:imgLayer>
                </a14:imgProps>
              </a:ext>
            </a:extLst>
          </a:blip>
          <a:srcRect t="59888" b="27421"/>
          <a:stretch/>
        </p:blipFill>
        <p:spPr>
          <a:xfrm>
            <a:off x="0" y="1531417"/>
            <a:ext cx="9144000" cy="404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067" r="93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12406" y="-74866"/>
            <a:ext cx="2101371" cy="210137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E8F4B8-1A3C-7AE8-513E-8AC2582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FFFFC-AA58-42DE-3F26-C38F3B539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99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4626 L 0.00573 0.5475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96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405E-7 -1.33009E-6 C 0.05403 0.05136 0.10806 0.10294 0.13899 0.17488 C 0.16991 0.24682 0.17755 0.33935 0.18537 0.43188 " pathEditMode="relative" ptsTypes="a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EWK Symmetry Breaking in Pictures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09" y="1608281"/>
            <a:ext cx="7161631" cy="5030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1" y="5705397"/>
            <a:ext cx="2092944" cy="650955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58EA2B-4281-CB18-13BD-9A1DE8A65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3D094C-161D-DFFA-1F7F-FAFB4E66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29" y="1263897"/>
            <a:ext cx="6080761" cy="342042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CDA2C4-39C4-4D77-79BA-F376C5407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1907B6-E5C7-8740-BFEA-E3268A38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1807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666" y="3290349"/>
            <a:ext cx="2552270" cy="1782155"/>
          </a:xfrm>
          <a:prstGeom prst="rect">
            <a:avLst/>
          </a:prstGeom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37"/>
            <a:ext cx="8229600" cy="1143000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endParaRPr lang="pt-PT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67806" y="1146039"/>
            <a:ext cx="4382088" cy="4721341"/>
          </a:xfrm>
        </p:spPr>
        <p:txBody>
          <a:bodyPr>
            <a:normAutofit/>
          </a:bodyPr>
          <a:lstStyle/>
          <a:p>
            <a:r>
              <a:rPr lang="pt-PT" sz="2400" dirty="0" err="1"/>
              <a:t>Mass</a:t>
            </a:r>
            <a:endParaRPr lang="pt-PT" sz="2400" dirty="0"/>
          </a:p>
          <a:p>
            <a:r>
              <a:rPr lang="pt-PT" sz="2400" dirty="0"/>
              <a:t>1 </a:t>
            </a:r>
            <a:r>
              <a:rPr lang="pt-PT" sz="2400" dirty="0" err="1"/>
              <a:t>degree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freedom</a:t>
            </a:r>
            <a:r>
              <a:rPr lang="pt-PT" sz="2400" dirty="0"/>
              <a:t> =&gt; Spin 0</a:t>
            </a:r>
          </a:p>
          <a:p>
            <a:r>
              <a:rPr lang="pt-PT" sz="2400" dirty="0" err="1"/>
              <a:t>Couplings</a:t>
            </a:r>
            <a:r>
              <a:rPr lang="pt-PT" sz="2400" dirty="0"/>
              <a:t>:</a:t>
            </a:r>
          </a:p>
          <a:p>
            <a:r>
              <a:rPr lang="pt-PT" sz="2400" dirty="0"/>
              <a:t>To </a:t>
            </a:r>
            <a:r>
              <a:rPr lang="pt-PT" sz="2400" dirty="0" err="1"/>
              <a:t>gauge</a:t>
            </a:r>
            <a:r>
              <a:rPr lang="pt-PT" sz="2400" dirty="0"/>
              <a:t> </a:t>
            </a:r>
            <a:r>
              <a:rPr lang="pt-PT" sz="2400" dirty="0" err="1"/>
              <a:t>bosons</a:t>
            </a:r>
            <a:endParaRPr lang="pt-PT" sz="2400" dirty="0"/>
          </a:p>
          <a:p>
            <a:endParaRPr lang="pt-PT" sz="2400" dirty="0"/>
          </a:p>
          <a:p>
            <a:endParaRPr lang="pt-PT" sz="2400" dirty="0"/>
          </a:p>
          <a:p>
            <a:r>
              <a:rPr lang="pt-PT" sz="2400" dirty="0" err="1"/>
              <a:t>Yukawa</a:t>
            </a:r>
            <a:r>
              <a:rPr lang="pt-PT" sz="2400" dirty="0"/>
              <a:t> </a:t>
            </a:r>
            <a:r>
              <a:rPr lang="pt-PT" sz="2400" dirty="0" err="1"/>
              <a:t>couplings</a:t>
            </a:r>
            <a:r>
              <a:rPr lang="pt-PT" sz="2400" dirty="0"/>
              <a:t> to </a:t>
            </a:r>
            <a:r>
              <a:rPr lang="pt-PT" sz="2400" dirty="0" err="1"/>
              <a:t>fermions</a:t>
            </a:r>
            <a:endParaRPr lang="pt-PT" sz="2400" dirty="0"/>
          </a:p>
          <a:p>
            <a:endParaRPr lang="pt-PT" sz="2400" dirty="0"/>
          </a:p>
          <a:p>
            <a:endParaRPr lang="pt-PT" sz="2400" dirty="0"/>
          </a:p>
          <a:p>
            <a:r>
              <a:rPr lang="pt-PT" sz="2400" dirty="0" err="1"/>
              <a:t>Self-couplings</a:t>
            </a:r>
            <a:endParaRPr lang="pt-PT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666" y="1937807"/>
            <a:ext cx="2315958" cy="1489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149" y="1941670"/>
            <a:ext cx="2227850" cy="1485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629" y="5054745"/>
            <a:ext cx="2205483" cy="1484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498" y="5049646"/>
            <a:ext cx="2182502" cy="1480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47" y="2953941"/>
            <a:ext cx="1571204" cy="6271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251" y="2953941"/>
            <a:ext cx="1653898" cy="6271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659" y="4308719"/>
            <a:ext cx="1706545" cy="735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047" y="5533727"/>
            <a:ext cx="1571204" cy="6776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2567" y="5533728"/>
            <a:ext cx="1708582" cy="6673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2657" y="997385"/>
            <a:ext cx="2092944" cy="65095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E8924-CEE1-9316-B5FB-D6D261DCF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5487099-769C-AA49-E2F9-858B1759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440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2"/>
            <a:ext cx="10984771" cy="6865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45" y="195720"/>
            <a:ext cx="3457366" cy="25061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5396700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Long Way to Discovery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7916EA-82C4-5987-C26E-6F7146232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1A746-045B-4707-9639-8FAEA00C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49" y="501647"/>
            <a:ext cx="4828557" cy="11516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02" y="1724879"/>
            <a:ext cx="1490472" cy="1987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91" y="1724880"/>
            <a:ext cx="3497206" cy="1967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673" y="1724880"/>
            <a:ext cx="1405128" cy="1967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12178"/>
            <a:ext cx="9144000" cy="26441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177081"/>
            <a:ext cx="9144000" cy="10093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08A59D-7A05-AAD8-83CE-9B223068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0DBBEB-5033-916B-17E2-6E2F23A0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645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122" y="53117"/>
            <a:ext cx="4034878" cy="685297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Searches at LEP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114A08-3081-CE1B-63D2-F1C3E7941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C143E-88DF-3EC8-C2E2-8ADCE72B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7639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18212"/>
          </a:xfrm>
        </p:spPr>
        <p:txBody>
          <a:bodyPr/>
          <a:lstStyle/>
          <a:p>
            <a:r>
              <a:rPr lang="en-GB" dirty="0"/>
              <a:t>Low-mass searches at LEP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55" y="1514949"/>
            <a:ext cx="7667089" cy="484140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217AE8-3A0F-0A9A-D02C-C68A7B99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218C515-FF58-5D79-8CF0-22605668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80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9" y="548529"/>
            <a:ext cx="7111269" cy="211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99" y="2664881"/>
            <a:ext cx="2454602" cy="3691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70339" y="2664883"/>
            <a:ext cx="2410417" cy="3691469"/>
            <a:chOff x="5068123" y="3166531"/>
            <a:chExt cx="2410417" cy="36914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4967" y="3166532"/>
              <a:ext cx="1183573" cy="3691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8123" y="3166531"/>
              <a:ext cx="1179219" cy="3691467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E09303-52A8-C307-2D5C-4411EACE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38798DC-1308-B03D-0103-0252F7A2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0892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32980"/>
          </a:xfrm>
        </p:spPr>
        <p:txBody>
          <a:bodyPr>
            <a:normAutofit fontScale="90000"/>
          </a:bodyPr>
          <a:lstStyle/>
          <a:p>
            <a:r>
              <a:rPr lang="en-GB" dirty="0"/>
              <a:t>Higher-mass Higgs production at LEP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49" y="1467243"/>
            <a:ext cx="6884664" cy="488910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CA9B6-53DC-94E9-F897-DA49CE2A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41D2D8-7989-CDC2-52C1-C4D4BBB46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9052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2926"/>
            <a:ext cx="7937611" cy="613855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B2C080-5A9E-008F-34D4-BFAF852C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8AB23-BF22-3E99-AA20-BE9F5205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0306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25" y="2"/>
            <a:ext cx="7309847" cy="818212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Searches at the </a:t>
            </a:r>
            <a:r>
              <a:rPr lang="en-GB" dirty="0" err="1">
                <a:solidFill>
                  <a:srgbClr val="FFFFFF"/>
                </a:solidFill>
              </a:rPr>
              <a:t>Tevatron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A76958-47AD-79BE-0F12-3FCF84B4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6AE8B-FFF4-70EF-081B-81F53A0FC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0625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4" y="1132461"/>
            <a:ext cx="7944242" cy="5396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7820"/>
          </a:xfrm>
        </p:spPr>
        <p:txBody>
          <a:bodyPr/>
          <a:lstStyle/>
          <a:p>
            <a:r>
              <a:rPr lang="en-GB" dirty="0"/>
              <a:t>Higgs production at the </a:t>
            </a:r>
            <a:r>
              <a:rPr lang="en-GB" dirty="0" err="1"/>
              <a:t>Tevatron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B75B42-2C8D-2A39-DAE1-5E31F570B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B336AB-60FE-D3DB-282D-BD4D7B8E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3696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748821"/>
          </a:xfrm>
        </p:spPr>
        <p:txBody>
          <a:bodyPr>
            <a:normAutofit fontScale="90000"/>
          </a:bodyPr>
          <a:lstStyle/>
          <a:p>
            <a:r>
              <a:rPr lang="en-GB" dirty="0"/>
              <a:t>The final stand of the </a:t>
            </a:r>
            <a:r>
              <a:rPr lang="en-GB" dirty="0" err="1"/>
              <a:t>Tevatron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419710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By the end of its lifetime, the </a:t>
            </a:r>
            <a:r>
              <a:rPr lang="en-GB" dirty="0" err="1"/>
              <a:t>Tevatron</a:t>
            </a:r>
            <a:r>
              <a:rPr lang="en-GB" dirty="0"/>
              <a:t> had very sophisticated analyses of a huge number of channels</a:t>
            </a:r>
          </a:p>
          <a:p>
            <a:endParaRPr lang="en-GB" dirty="0"/>
          </a:p>
          <a:p>
            <a:r>
              <a:rPr lang="en-GB" dirty="0"/>
              <a:t>By that time the LHC was collecting data and analysing it very fast</a:t>
            </a:r>
          </a:p>
          <a:p>
            <a:endParaRPr lang="en-GB" dirty="0"/>
          </a:p>
          <a:p>
            <a:r>
              <a:rPr lang="en-GB" dirty="0"/>
              <a:t>The CDF and D0 experiments obtained an excess of around 3 standard deviations in the mass range </a:t>
            </a:r>
            <a:r>
              <a:rPr lang="nl-NL" dirty="0"/>
              <a:t>115&lt;M</a:t>
            </a:r>
            <a:r>
              <a:rPr lang="nl-NL" baseline="-25000" dirty="0"/>
              <a:t>H</a:t>
            </a:r>
            <a:r>
              <a:rPr lang="nl-NL" dirty="0"/>
              <a:t>&lt;140 </a:t>
            </a:r>
            <a:r>
              <a:rPr lang="nl-NL" dirty="0" err="1"/>
              <a:t>GeV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Not enough to claim discovery, but consistent with the LHC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12" y="1023460"/>
            <a:ext cx="4216521" cy="278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23" y="3810409"/>
            <a:ext cx="3503588" cy="2670303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122EE73-3185-D46B-2337-35B68598D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CB187FD-75B4-D983-5400-88F3D829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7144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23875"/>
          </a:xfrm>
        </p:spPr>
        <p:txBody>
          <a:bodyPr>
            <a:normAutofit fontScale="90000"/>
          </a:bodyPr>
          <a:lstStyle/>
          <a:p>
            <a:r>
              <a:rPr lang="pt-PT" dirty="0"/>
              <a:t>LEP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Tevatron</a:t>
            </a:r>
            <a:r>
              <a:rPr lang="pt-PT" dirty="0"/>
              <a:t>: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Blue</a:t>
            </a:r>
            <a:r>
              <a:rPr lang="pt-PT" dirty="0"/>
              <a:t> </a:t>
            </a:r>
            <a:r>
              <a:rPr lang="pt-PT" dirty="0" err="1"/>
              <a:t>Band</a:t>
            </a:r>
            <a:r>
              <a:rPr lang="pt-PT" dirty="0"/>
              <a:t> </a:t>
            </a:r>
            <a:r>
              <a:rPr lang="pt-PT" dirty="0" err="1"/>
              <a:t>Plot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56703"/>
            <a:ext cx="3811182" cy="3615900"/>
          </a:xfrm>
        </p:spPr>
        <p:txBody>
          <a:bodyPr>
            <a:normAutofit fontScale="92500"/>
          </a:bodyPr>
          <a:lstStyle/>
          <a:p>
            <a:r>
              <a:rPr lang="pt-PT" sz="2400" dirty="0" err="1"/>
              <a:t>Decades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searches</a:t>
            </a:r>
            <a:r>
              <a:rPr lang="pt-PT" sz="2400" dirty="0"/>
              <a:t> </a:t>
            </a:r>
            <a:r>
              <a:rPr lang="pt-PT" sz="2400" dirty="0" err="1"/>
              <a:t>in</a:t>
            </a:r>
            <a:r>
              <a:rPr lang="pt-PT" sz="2400" dirty="0"/>
              <a:t> </a:t>
            </a:r>
            <a:r>
              <a:rPr lang="pt-PT" sz="2400" dirty="0" err="1"/>
              <a:t>several</a:t>
            </a:r>
            <a:r>
              <a:rPr lang="pt-PT" sz="2400" dirty="0"/>
              <a:t> </a:t>
            </a:r>
            <a:r>
              <a:rPr lang="pt-PT" sz="2400" dirty="0" err="1"/>
              <a:t>experiments</a:t>
            </a:r>
            <a:r>
              <a:rPr lang="pt-PT" sz="2400" dirty="0"/>
              <a:t>...</a:t>
            </a:r>
          </a:p>
          <a:p>
            <a:endParaRPr lang="pt-PT" sz="2400" dirty="0"/>
          </a:p>
          <a:p>
            <a:r>
              <a:rPr lang="pt-PT" sz="2400" dirty="0" err="1"/>
              <a:t>By</a:t>
            </a:r>
            <a:r>
              <a:rPr lang="pt-PT" sz="2400" dirty="0"/>
              <a:t> </a:t>
            </a:r>
            <a:r>
              <a:rPr lang="pt-PT" sz="2400" dirty="0" err="1"/>
              <a:t>July</a:t>
            </a:r>
            <a:r>
              <a:rPr lang="pt-PT" sz="2400" dirty="0"/>
              <a:t> 2010: </a:t>
            </a:r>
          </a:p>
          <a:p>
            <a:pPr lvl="1"/>
            <a:r>
              <a:rPr lang="pt-PT" sz="2400" dirty="0" err="1"/>
              <a:t>LEP+Tevatron+SLD</a:t>
            </a:r>
            <a:r>
              <a:rPr lang="pt-PT" sz="2400" dirty="0"/>
              <a:t> </a:t>
            </a:r>
            <a:r>
              <a:rPr lang="pt-PT" sz="2400" dirty="0" err="1"/>
              <a:t>limits</a:t>
            </a:r>
            <a:endParaRPr lang="pt-PT" sz="2400" dirty="0"/>
          </a:p>
          <a:p>
            <a:pPr lvl="1"/>
            <a:r>
              <a:rPr lang="pt-PT" sz="2400" dirty="0" err="1"/>
              <a:t>Higgs</a:t>
            </a:r>
            <a:r>
              <a:rPr lang="pt-PT" sz="2400" dirty="0"/>
              <a:t> </a:t>
            </a:r>
            <a:r>
              <a:rPr lang="pt-PT" sz="2400" dirty="0" err="1"/>
              <a:t>excluded</a:t>
            </a:r>
            <a:r>
              <a:rPr lang="pt-PT" sz="2400" dirty="0"/>
              <a:t> for </a:t>
            </a:r>
            <a:r>
              <a:rPr lang="pt-PT" sz="2400" dirty="0" err="1"/>
              <a:t>m</a:t>
            </a:r>
            <a:r>
              <a:rPr lang="pt-PT" sz="2400" baseline="-25000" dirty="0" err="1"/>
              <a:t>h</a:t>
            </a:r>
            <a:r>
              <a:rPr lang="pt-PT" sz="2400" dirty="0"/>
              <a:t>&lt;114.4 </a:t>
            </a:r>
            <a:r>
              <a:rPr lang="pt-PT" sz="2400" dirty="0" err="1"/>
              <a:t>GeV</a:t>
            </a:r>
            <a:r>
              <a:rPr lang="pt-PT" sz="2400" dirty="0"/>
              <a:t> </a:t>
            </a:r>
            <a:r>
              <a:rPr lang="pt-PT" sz="2400" dirty="0" err="1"/>
              <a:t>at</a:t>
            </a:r>
            <a:r>
              <a:rPr lang="pt-PT" sz="2400" dirty="0"/>
              <a:t> 95% CL</a:t>
            </a:r>
          </a:p>
          <a:p>
            <a:pPr lvl="1"/>
            <a:r>
              <a:rPr lang="pt-PT" sz="2400" dirty="0" err="1"/>
              <a:t>Plus</a:t>
            </a:r>
            <a:r>
              <a:rPr lang="pt-PT" sz="2400" dirty="0"/>
              <a:t> </a:t>
            </a:r>
            <a:r>
              <a:rPr lang="pt-PT" sz="2400" dirty="0" err="1"/>
              <a:t>between</a:t>
            </a:r>
            <a:r>
              <a:rPr lang="pt-PT" sz="2400" dirty="0"/>
              <a:t> 158 </a:t>
            </a:r>
            <a:r>
              <a:rPr lang="pt-PT" sz="2400" dirty="0" err="1"/>
              <a:t>and</a:t>
            </a:r>
            <a:r>
              <a:rPr lang="pt-PT" sz="2400" dirty="0"/>
              <a:t> 175 </a:t>
            </a:r>
            <a:r>
              <a:rPr lang="pt-PT" sz="2400" dirty="0" err="1"/>
              <a:t>GeV</a:t>
            </a:r>
            <a:endParaRPr lang="pt-PT" sz="2400" dirty="0"/>
          </a:p>
          <a:p>
            <a:endParaRPr lang="pt-PT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3811184" y="1494900"/>
            <a:ext cx="5216033" cy="4896741"/>
            <a:chOff x="3878429" y="1269848"/>
            <a:chExt cx="5995234" cy="5588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8429" y="1269848"/>
              <a:ext cx="5782983" cy="55881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7963074" y="2954920"/>
              <a:ext cx="3396674" cy="424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CERN-PH-EP-2010-05</a:t>
              </a:r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64A53F-3E4E-1B53-331F-4BC5F9FDA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7DD0C-5BA9-A985-7A0A-4E2A703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3434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5540" y="179598"/>
            <a:ext cx="8553003" cy="5576882"/>
            <a:chOff x="395536" y="179598"/>
            <a:chExt cx="8553003" cy="557688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34995" y="5417924"/>
              <a:ext cx="840661" cy="338554"/>
            </a:xfrm>
            <a:prstGeom prst="rect">
              <a:avLst/>
            </a:prstGeom>
            <a:solidFill>
              <a:srgbClr val="FF0000"/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CMS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536" y="179598"/>
              <a:ext cx="2880320" cy="2160240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/>
                <a:t>Design (p-p </a:t>
              </a:r>
              <a:r>
                <a:rPr lang="pt-PT" sz="1600" dirty="0" err="1"/>
                <a:t>run</a:t>
              </a:r>
              <a:r>
                <a:rPr lang="pt-PT" sz="1600" dirty="0"/>
                <a:t>):</a:t>
              </a:r>
            </a:p>
            <a:p>
              <a:r>
                <a:rPr lang="pt-PT" sz="1600" dirty="0"/>
                <a:t>√s = 14 </a:t>
              </a:r>
              <a:r>
                <a:rPr lang="pt-PT" sz="1600" dirty="0" err="1"/>
                <a:t>TeV</a:t>
              </a:r>
              <a:r>
                <a:rPr lang="pt-PT" sz="1600" dirty="0"/>
                <a:t> (design)</a:t>
              </a:r>
            </a:p>
            <a:p>
              <a:r>
                <a:rPr lang="pt-PT" sz="1600" dirty="0" err="1"/>
                <a:t>N</a:t>
              </a:r>
              <a:r>
                <a:rPr lang="pt-PT" sz="1600" baseline="-25000" dirty="0" err="1"/>
                <a:t>p</a:t>
              </a:r>
              <a:r>
                <a:rPr lang="pt-PT" sz="1600" dirty="0"/>
                <a:t> = 1.2 x 10</a:t>
              </a:r>
              <a:r>
                <a:rPr lang="pt-PT" sz="1600" baseline="30000" dirty="0"/>
                <a:t>11 </a:t>
              </a:r>
              <a:r>
                <a:rPr lang="pt-PT" sz="1600" dirty="0"/>
                <a:t>p/</a:t>
              </a:r>
              <a:r>
                <a:rPr lang="pt-PT" sz="1600" dirty="0" err="1"/>
                <a:t>bunch</a:t>
              </a:r>
              <a:endParaRPr lang="pt-PT" sz="1600" dirty="0"/>
            </a:p>
            <a:p>
              <a:r>
                <a:rPr lang="pt-PT" sz="1600" dirty="0"/>
                <a:t>2780 </a:t>
              </a:r>
              <a:r>
                <a:rPr lang="pt-PT" sz="1600" dirty="0" err="1"/>
                <a:t>bunches</a:t>
              </a:r>
              <a:endParaRPr lang="pt-PT" sz="1600" dirty="0"/>
            </a:p>
            <a:p>
              <a:r>
                <a:rPr lang="pt-PT" sz="1600" dirty="0" err="1"/>
                <a:t>Peak</a:t>
              </a:r>
              <a:r>
                <a:rPr lang="pt-PT" sz="1600" dirty="0"/>
                <a:t> L = 1 x 10</a:t>
              </a:r>
              <a:r>
                <a:rPr lang="pt-PT" sz="1600" baseline="30000" dirty="0"/>
                <a:t>34</a:t>
              </a:r>
              <a:r>
                <a:rPr lang="pt-PT" sz="1600" dirty="0"/>
                <a:t> cm</a:t>
              </a:r>
              <a:r>
                <a:rPr lang="pt-PT" sz="1600" baseline="30000" dirty="0"/>
                <a:t>-2</a:t>
              </a:r>
              <a:r>
                <a:rPr lang="pt-PT" sz="1600" dirty="0"/>
                <a:t>s</a:t>
              </a:r>
              <a:r>
                <a:rPr lang="pt-PT" sz="1600" baseline="30000" dirty="0"/>
                <a:t>-1</a:t>
              </a:r>
              <a:r>
                <a:rPr lang="pt-PT" sz="1600" dirty="0"/>
                <a:t> (design)</a:t>
              </a:r>
              <a:endParaRPr lang="pt-PT" sz="1600" baseline="30000" dirty="0"/>
            </a:p>
            <a:p>
              <a:r>
                <a:rPr lang="pt-PT" sz="1600" dirty="0"/>
                <a:t>β* = 55 cm</a:t>
              </a:r>
            </a:p>
            <a:p>
              <a:r>
                <a:rPr lang="pt-PT" sz="1600" dirty="0" err="1"/>
                <a:t>Run</a:t>
              </a:r>
              <a:r>
                <a:rPr lang="pt-PT" sz="1600" dirty="0"/>
                <a:t> 1: 2009 – 2013 √s = 7/8 </a:t>
              </a:r>
              <a:r>
                <a:rPr lang="pt-PT" sz="1600" dirty="0" err="1"/>
                <a:t>TeV</a:t>
              </a:r>
              <a:r>
                <a:rPr lang="pt-PT" sz="1600" dirty="0"/>
                <a:t> </a:t>
              </a:r>
            </a:p>
            <a:p>
              <a:r>
                <a:rPr lang="pt-PT" sz="1600" dirty="0" err="1"/>
                <a:t>Run</a:t>
              </a:r>
              <a:r>
                <a:rPr lang="pt-PT" sz="1600" dirty="0"/>
                <a:t> 2: 2015 – 2018 √s = 13 </a:t>
              </a:r>
              <a:r>
                <a:rPr lang="pt-PT" sz="1600" dirty="0" err="1"/>
                <a:t>TeV</a:t>
              </a:r>
              <a:endParaRPr lang="pt-PT" sz="16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</a:rPr>
                <a:t>Mont Blanc</a:t>
              </a:r>
              <a:endParaRPr lang="es-ES_tradnl" sz="1600" dirty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DDDDDD"/>
                  </a:solidFill>
                </a:rPr>
                <a:t>ATLAS</a:t>
              </a:r>
              <a:endParaRPr lang="en-US" dirty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0"/>
            </p:cNvCxnSpPr>
            <p:nvPr/>
          </p:nvCxnSpPr>
          <p:spPr>
            <a:xfrm flipH="1" flipV="1">
              <a:off x="634996" y="4221090"/>
              <a:ext cx="420330" cy="11968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457200" y="1911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>
                <a:solidFill>
                  <a:srgbClr val="FFFFFF"/>
                </a:solidFill>
              </a:rPr>
              <a:t>Discovery at the LHC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15" name="Content Placeholder 6" descr="ATLAS_black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 flipH="1">
            <a:off x="5550135" y="1954387"/>
            <a:ext cx="3136667" cy="1951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632952"/>
            <a:ext cx="2141980" cy="1593701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8F2D515-1BD7-993E-6D57-C487C721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724DF49-638D-0E77-57DD-4F758633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46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8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" y="3168352"/>
            <a:ext cx="4995799" cy="3717032"/>
          </a:xfrm>
          <a:prstGeom prst="rect">
            <a:avLst/>
          </a:prstGeom>
        </p:spPr>
      </p:pic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 flipH="1">
            <a:off x="2978055" y="-27384"/>
            <a:ext cx="6250075" cy="4136520"/>
          </a:xfrm>
        </p:spPr>
      </p:pic>
      <p:sp>
        <p:nvSpPr>
          <p:cNvPr id="31" name="Rectangle 30"/>
          <p:cNvSpPr/>
          <p:nvPr/>
        </p:nvSpPr>
        <p:spPr>
          <a:xfrm>
            <a:off x="313755" y="387491"/>
            <a:ext cx="2664296" cy="14401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>
                <a:solidFill>
                  <a:schemeClr val="tx1"/>
                </a:solidFill>
              </a:rPr>
              <a:t>ATLAS</a:t>
            </a:r>
          </a:p>
          <a:p>
            <a:r>
              <a:rPr lang="pt-PT" sz="1600" dirty="0">
                <a:solidFill>
                  <a:schemeClr val="tx1"/>
                </a:solidFill>
              </a:rPr>
              <a:t>5000 colaboradores </a:t>
            </a:r>
          </a:p>
          <a:p>
            <a:r>
              <a:rPr lang="pt-PT" sz="1600" dirty="0">
                <a:solidFill>
                  <a:schemeClr val="tx1"/>
                </a:solidFill>
              </a:rPr>
              <a:t>175 institutos de 38 países</a:t>
            </a:r>
          </a:p>
          <a:p>
            <a:pPr eaLnBrk="0"/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m, 7 000 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62527" y="4820180"/>
            <a:ext cx="2880320" cy="153617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>
                <a:solidFill>
                  <a:schemeClr val="tx1"/>
                </a:solidFill>
              </a:rPr>
              <a:t>CMS</a:t>
            </a:r>
          </a:p>
          <a:p>
            <a:r>
              <a:rPr lang="pt-PT" sz="1600" dirty="0">
                <a:solidFill>
                  <a:schemeClr val="tx1"/>
                </a:solidFill>
              </a:rPr>
              <a:t>3800 colaboradores </a:t>
            </a:r>
          </a:p>
          <a:p>
            <a:r>
              <a:rPr lang="pt-PT" sz="1600" dirty="0">
                <a:solidFill>
                  <a:schemeClr val="tx1"/>
                </a:solidFill>
              </a:rPr>
              <a:t>199 institutos de 43 países</a:t>
            </a:r>
          </a:p>
          <a:p>
            <a:pPr eaLnBrk="0"/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22 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15 m, 14 000 t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705600" y="655955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47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ED921-6E49-3A5B-A0E8-63CD6841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90FEE-63A5-824E-BBDA-B53BF92C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47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5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6"/>
    </mc:Choice>
    <mc:Fallback xmlns="">
      <p:transition xmlns:p14="http://schemas.microsoft.com/office/powerpoint/2010/main" spd="slow" advTm="9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51857"/>
            <a:ext cx="7776864" cy="4307934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48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198E4-9CDA-C1AC-AA8F-B01CEA2C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BA4F8-EDC4-0C87-54C0-1E716139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4267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-28575" y="1058866"/>
            <a:ext cx="9172575" cy="5043487"/>
          </a:xfr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84300" y="5417925"/>
            <a:ext cx="3085207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 cmpd="sng">
            <a:noFill/>
            <a:miter lim="800000"/>
            <a:headEnd/>
            <a:tailEnd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Solenoid: </a:t>
            </a:r>
            <a:r>
              <a:rPr lang="en-US" sz="1600" dirty="0">
                <a:solidFill>
                  <a:srgbClr val="FFFFFF"/>
                </a:solidFill>
              </a:rPr>
              <a:t> B = 2 T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>
                <a:solidFill>
                  <a:srgbClr val="FFFFFF"/>
                </a:solidFill>
              </a:rPr>
              <a:t>Inner Tracker: 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|</a:t>
            </a:r>
            <a:r>
              <a:rPr lang="en-US" sz="1600" dirty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dirty="0">
                <a:solidFill>
                  <a:schemeClr val="bg1"/>
                </a:solidFill>
              </a:rPr>
              <a:t>| &lt; 2.5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Si pixels/strips and Trans. Rad. Det.</a:t>
            </a:r>
          </a:p>
          <a:p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</a:t>
            </a:r>
            <a:r>
              <a:rPr lang="en-US" sz="1600" dirty="0" err="1">
                <a:solidFill>
                  <a:srgbClr val="FFFFFF"/>
                </a:solidFill>
              </a:rPr>
              <a:t>/p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dirty="0">
                <a:solidFill>
                  <a:srgbClr val="FFFFFF"/>
                </a:solidFill>
              </a:rPr>
              <a:t> = 0.05% </a:t>
            </a:r>
            <a:r>
              <a:rPr lang="en-US" sz="1600" dirty="0" err="1">
                <a:solidFill>
                  <a:srgbClr val="FFFFFF"/>
                </a:solidFill>
              </a:rPr>
              <a:t>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baseline="-250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GeV</a:t>
            </a:r>
            <a:r>
              <a:rPr lang="en-US" sz="1600" dirty="0">
                <a:solidFill>
                  <a:srgbClr val="FFFFFF"/>
                </a:solidFill>
              </a:rPr>
              <a:t>) </a:t>
            </a:r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</a:t>
            </a:r>
            <a:r>
              <a:rPr lang="en-US" sz="1600" dirty="0">
                <a:solidFill>
                  <a:srgbClr val="FFFFFF"/>
                </a:solidFill>
                <a:sym typeface="Symbol" pitchFamily="-110" charset="2"/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1%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4995" y="169334"/>
            <a:ext cx="3834512" cy="831775"/>
          </a:xfrm>
          <a:prstGeom prst="rect">
            <a:avLst/>
          </a:prstGeom>
          <a:solidFill>
            <a:srgbClr val="5896E5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1600" b="1" dirty="0" err="1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600" b="1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 Spectrometer</a:t>
            </a:r>
            <a:r>
              <a:rPr lang="en-US" sz="1600" b="1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:</a:t>
            </a:r>
            <a:r>
              <a:rPr lang="en-US" sz="1600" dirty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|</a:t>
            </a:r>
            <a:r>
              <a:rPr lang="en-US" sz="1600" b="1" dirty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b="1" dirty="0">
                <a:solidFill>
                  <a:schemeClr val="bg1"/>
                </a:solidFill>
              </a:rPr>
              <a:t>| &lt; 2.7</a:t>
            </a:r>
            <a:endParaRPr lang="en-US" sz="1600" b="1" dirty="0">
              <a:solidFill>
                <a:schemeClr val="bg1"/>
              </a:solidFill>
              <a:ea typeface="ＭＳ Ｐゴシック" pitchFamily="-110" charset="-128"/>
              <a:cs typeface="ＭＳ Ｐゴシック" pitchFamily="-110" charset="-128"/>
              <a:sym typeface="Symbol" pitchFamily="-110" charset="2"/>
            </a:endParaRPr>
          </a:p>
          <a:p>
            <a:pPr eaLnBrk="0" hangingPunct="0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Air-core toroid + gas-based </a:t>
            </a:r>
            <a:r>
              <a:rPr lang="en-US" sz="1600" dirty="0" err="1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muon</a:t>
            </a: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chambers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/>
            <a:r>
              <a:rPr lang="en-US" sz="16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σ/p</a:t>
            </a:r>
            <a:r>
              <a:rPr lang="en-US" sz="1600" baseline="-250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600" baseline="-25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= 2% @ 50GeV</a:t>
            </a:r>
            <a:r>
              <a:rPr lang="en-US" sz="1600" baseline="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to 10% @ 1TeV (ID+MS)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2552255" y="1001110"/>
            <a:ext cx="1676095" cy="1201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11992" y="169335"/>
            <a:ext cx="2776435" cy="831773"/>
          </a:xfrm>
          <a:prstGeom prst="rect">
            <a:avLst/>
          </a:prstGeom>
          <a:solidFill>
            <a:srgbClr val="FFB04F"/>
          </a:solidFill>
          <a:ln>
            <a:noFill/>
          </a:ln>
          <a:effectLst>
            <a:outerShdw blurRad="53975" dist="762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000000"/>
                </a:solidFill>
              </a:rPr>
              <a:t>EM calorimeter: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|</a:t>
            </a:r>
            <a:r>
              <a:rPr lang="en-US" sz="1600" dirty="0">
                <a:solidFill>
                  <a:schemeClr val="tx1"/>
                </a:solidFill>
                <a:sym typeface="Symbol" pitchFamily="-110" charset="2"/>
              </a:rPr>
              <a:t></a:t>
            </a:r>
            <a:r>
              <a:rPr lang="en-US" sz="1600" dirty="0">
                <a:solidFill>
                  <a:schemeClr val="tx1"/>
                </a:solidFill>
              </a:rPr>
              <a:t>| &lt; 2.5 (3.2)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Pb-LAr</a:t>
            </a:r>
            <a:r>
              <a:rPr lang="en-US" sz="1600" dirty="0">
                <a:solidFill>
                  <a:srgbClr val="000000"/>
                </a:solidFill>
              </a:rPr>
              <a:t> accordion sampling</a:t>
            </a:r>
          </a:p>
          <a:p>
            <a:r>
              <a:rPr lang="en-US" sz="1600" dirty="0">
                <a:solidFill>
                  <a:srgbClr val="000000"/>
                </a:solidFill>
                <a:sym typeface="Symbol" pitchFamily="-110" charset="2"/>
              </a:rPr>
              <a:t></a:t>
            </a:r>
            <a:r>
              <a:rPr lang="en-US" sz="1600" dirty="0">
                <a:solidFill>
                  <a:srgbClr val="000000"/>
                </a:solidFill>
              </a:rPr>
              <a:t>/E = 10%/</a:t>
            </a:r>
            <a:r>
              <a:rPr lang="en-US" sz="1600" dirty="0">
                <a:solidFill>
                  <a:srgbClr val="000000"/>
                </a:solidFill>
                <a:sym typeface="Symbol" pitchFamily="-110" charset="2"/>
              </a:rPr>
              <a:t></a:t>
            </a:r>
            <a:r>
              <a:rPr lang="en-US" sz="1600" dirty="0">
                <a:solidFill>
                  <a:srgbClr val="000000"/>
                </a:solidFill>
              </a:rPr>
              <a:t>E </a:t>
            </a:r>
            <a:r>
              <a:rPr lang="en-US" sz="1600" dirty="0">
                <a:solidFill>
                  <a:srgbClr val="000000"/>
                </a:solidFill>
                <a:sym typeface="Symbol" pitchFamily="-110" charset="2"/>
              </a:rPr>
              <a:t> 0.7%</a:t>
            </a:r>
            <a:endParaRPr lang="es-ES_tradnl" sz="1600" dirty="0">
              <a:solidFill>
                <a:srgbClr val="000000"/>
              </a:solidFill>
              <a:sym typeface="Symbol" pitchFamily="-110" charset="2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305780" y="1001109"/>
            <a:ext cx="1694426" cy="224445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98794" y="5031480"/>
            <a:ext cx="2673949" cy="107087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DDDDDD"/>
                </a:solidFill>
              </a:rPr>
              <a:t>Hadronic</a:t>
            </a:r>
            <a:r>
              <a:rPr lang="en-US" b="1" dirty="0">
                <a:solidFill>
                  <a:srgbClr val="DDDDDD"/>
                </a:solidFill>
              </a:rPr>
              <a:t> calorimeter: </a:t>
            </a:r>
          </a:p>
          <a:p>
            <a:r>
              <a:rPr lang="en-US" dirty="0">
                <a:solidFill>
                  <a:srgbClr val="DDDDDD"/>
                </a:solidFill>
                <a:sym typeface="Symbol" pitchFamily="-110" charset="2"/>
              </a:rPr>
              <a:t>Fe/scintillator / Cu/W-</a:t>
            </a:r>
            <a:r>
              <a:rPr lang="en-US" dirty="0" err="1">
                <a:solidFill>
                  <a:srgbClr val="DDDDDD"/>
                </a:solidFill>
                <a:sym typeface="Symbol" pitchFamily="-110" charset="2"/>
              </a:rPr>
              <a:t>LAr</a:t>
            </a:r>
            <a:endParaRPr lang="en-US" dirty="0">
              <a:solidFill>
                <a:srgbClr val="DDDDDD"/>
              </a:solidFill>
              <a:sym typeface="Symbol" pitchFamily="-110" charset="2"/>
            </a:endParaRPr>
          </a:p>
          <a:p>
            <a:r>
              <a:rPr lang="en-US" dirty="0" err="1">
                <a:solidFill>
                  <a:srgbClr val="DDDDDD"/>
                </a:solidFill>
                <a:sym typeface="Symbol" pitchFamily="-110" charset="2"/>
              </a:rPr>
              <a:t></a:t>
            </a:r>
            <a:r>
              <a:rPr lang="en-US" dirty="0" err="1">
                <a:solidFill>
                  <a:srgbClr val="DDDDDD"/>
                </a:solidFill>
              </a:rPr>
              <a:t>/E</a:t>
            </a:r>
            <a:r>
              <a:rPr lang="en-US" baseline="-25000" dirty="0" err="1">
                <a:solidFill>
                  <a:srgbClr val="DDDDDD"/>
                </a:solidFill>
              </a:rPr>
              <a:t>jet</a:t>
            </a:r>
            <a:r>
              <a:rPr lang="en-US" dirty="0">
                <a:solidFill>
                  <a:srgbClr val="DDDDDD"/>
                </a:solidFill>
              </a:rPr>
              <a:t>= 50%/</a:t>
            </a:r>
            <a:r>
              <a:rPr lang="en-US" dirty="0">
                <a:solidFill>
                  <a:srgbClr val="DDDDDD"/>
                </a:solidFill>
                <a:sym typeface="Symbol" pitchFamily="-110" charset="2"/>
              </a:rPr>
              <a:t></a:t>
            </a:r>
            <a:r>
              <a:rPr lang="en-US" dirty="0">
                <a:solidFill>
                  <a:srgbClr val="DDDDDD"/>
                </a:solidFill>
              </a:rPr>
              <a:t>E</a:t>
            </a:r>
            <a:r>
              <a:rPr lang="en-US" dirty="0">
                <a:solidFill>
                  <a:srgbClr val="DDDDDD"/>
                </a:solidFill>
                <a:sym typeface="Symbol" pitchFamily="-110" charset="2"/>
              </a:rPr>
              <a:t> </a:t>
            </a:r>
            <a:r>
              <a:rPr lang="en-US" dirty="0" err="1">
                <a:solidFill>
                  <a:srgbClr val="DDDDDD"/>
                </a:solidFill>
                <a:sym typeface="Symbol" pitchFamily="-110" charset="2"/>
              </a:rPr>
              <a:t></a:t>
            </a:r>
            <a:r>
              <a:rPr lang="en-US" dirty="0">
                <a:solidFill>
                  <a:srgbClr val="DDDDDD"/>
                </a:solidFill>
                <a:sym typeface="Symbol" pitchFamily="-110" charset="2"/>
              </a:rPr>
              <a:t> 3% 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305780" y="3858003"/>
            <a:ext cx="1093010" cy="17089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2926904" y="3552585"/>
            <a:ext cx="1815918" cy="18653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298883" y="4233336"/>
            <a:ext cx="2675459" cy="1869017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69850" dist="1143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</a:t>
            </a:r>
            <a:r>
              <a:rPr lang="en-US" dirty="0" err="1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GB" dirty="0" err="1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dirty="0" err="1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7000 </a:t>
            </a:r>
            <a:r>
              <a:rPr lang="en-US" dirty="0" err="1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tonnes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b="1" baseline="300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2-level trigger reducing 40 MHz collision rate to 1 kHz of events to tape</a:t>
            </a:r>
          </a:p>
        </p:txBody>
      </p:sp>
      <p:cxnSp>
        <p:nvCxnSpPr>
          <p:cNvPr id="25" name="Straight Arrow Connector 24"/>
          <p:cNvCxnSpPr>
            <a:stCxn id="10" idx="2"/>
          </p:cNvCxnSpPr>
          <p:nvPr/>
        </p:nvCxnSpPr>
        <p:spPr>
          <a:xfrm flipH="1">
            <a:off x="1448085" y="1001110"/>
            <a:ext cx="1104166" cy="105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cxnSp>
        <p:nvCxnSpPr>
          <p:cNvPr id="30" name="Straight Arrow Connector 29"/>
          <p:cNvCxnSpPr>
            <a:stCxn id="9" idx="0"/>
          </p:cNvCxnSpPr>
          <p:nvPr/>
        </p:nvCxnSpPr>
        <p:spPr>
          <a:xfrm flipV="1">
            <a:off x="2926904" y="3407905"/>
            <a:ext cx="2169620" cy="201002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3881D2-527B-53D5-EC7C-5D7218A06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F1DBE-4C33-F2C9-9E30-D0F9EFC6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49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0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55605"/>
            <a:ext cx="7772400" cy="1143000"/>
          </a:xfrm>
        </p:spPr>
        <p:txBody>
          <a:bodyPr/>
          <a:lstStyle/>
          <a:p>
            <a:r>
              <a:rPr lang="pt-PT" dirty="0">
                <a:solidFill>
                  <a:srgbClr val="FFFFFF"/>
                </a:solidFill>
                <a:latin typeface="Arial"/>
                <a:cs typeface="Arial"/>
              </a:rPr>
              <a:t>Fundamental Forces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5605"/>
            <a:ext cx="8229600" cy="43588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D40A9-1BBD-969E-131B-A880BA753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A370-C41C-84A2-9658-7B3A2568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65215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28"/>
            <a:ext cx="9144000" cy="636567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59ECDE-B5C3-915A-750C-A54D7A6AF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31F0C-028A-95F4-CCF3-BB950E1E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20350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86360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@ </a:t>
            </a:r>
            <a:r>
              <a:rPr lang="pt-PT" dirty="0" err="1"/>
              <a:t>the</a:t>
            </a:r>
            <a:r>
              <a:rPr lang="pt-PT" dirty="0"/>
              <a:t>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1001"/>
            <a:ext cx="8892480" cy="2262983"/>
          </a:xfrm>
        </p:spPr>
        <p:txBody>
          <a:bodyPr>
            <a:normAutofit/>
          </a:bodyPr>
          <a:lstStyle/>
          <a:p>
            <a:r>
              <a:rPr lang="pt-PT" sz="2400" dirty="0" err="1"/>
              <a:t>Many</a:t>
            </a:r>
            <a:r>
              <a:rPr lang="pt-PT" sz="2400" dirty="0"/>
              <a:t> </a:t>
            </a:r>
            <a:r>
              <a:rPr lang="pt-PT" sz="2400" dirty="0" err="1"/>
              <a:t>different</a:t>
            </a:r>
            <a:r>
              <a:rPr lang="pt-PT" sz="2400" dirty="0"/>
              <a:t> </a:t>
            </a:r>
            <a:r>
              <a:rPr lang="pt-PT" sz="2400" dirty="0" err="1"/>
              <a:t>production</a:t>
            </a:r>
            <a:r>
              <a:rPr lang="pt-PT" sz="2400" dirty="0"/>
              <a:t>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decay</a:t>
            </a:r>
            <a:r>
              <a:rPr lang="pt-PT" sz="2400" dirty="0"/>
              <a:t> </a:t>
            </a:r>
            <a:r>
              <a:rPr lang="pt-PT" sz="2400" dirty="0" err="1"/>
              <a:t>mechanisms</a:t>
            </a:r>
            <a:endParaRPr lang="pt-PT" sz="2400" dirty="0"/>
          </a:p>
          <a:p>
            <a:pPr lvl="1"/>
            <a:r>
              <a:rPr lang="pt-PT" sz="2000" dirty="0" err="1"/>
              <a:t>Span</a:t>
            </a:r>
            <a:r>
              <a:rPr lang="pt-PT" sz="2000" dirty="0"/>
              <a:t> 3 </a:t>
            </a:r>
            <a:r>
              <a:rPr lang="pt-PT" sz="2000" dirty="0" err="1"/>
              <a:t>orders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magnitude </a:t>
            </a:r>
            <a:r>
              <a:rPr lang="pt-PT" sz="2000" dirty="0" err="1"/>
              <a:t>in</a:t>
            </a:r>
            <a:r>
              <a:rPr lang="pt-PT" sz="2000" dirty="0"/>
              <a:t> cross </a:t>
            </a:r>
            <a:r>
              <a:rPr lang="pt-PT" sz="2000" dirty="0" err="1"/>
              <a:t>section</a:t>
            </a:r>
            <a:r>
              <a:rPr lang="pt-PT" sz="2000" dirty="0"/>
              <a:t>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branching</a:t>
            </a:r>
            <a:r>
              <a:rPr lang="pt-PT" sz="2000" dirty="0"/>
              <a:t> ratio</a:t>
            </a:r>
          </a:p>
          <a:p>
            <a:pPr lvl="1"/>
            <a:r>
              <a:rPr lang="pt-PT" sz="2000" dirty="0"/>
              <a:t>Some </a:t>
            </a:r>
            <a:r>
              <a:rPr lang="pt-PT" sz="2000" dirty="0" err="1"/>
              <a:t>very</a:t>
            </a:r>
            <a:r>
              <a:rPr lang="pt-PT" sz="2000" dirty="0"/>
              <a:t> </a:t>
            </a:r>
            <a:r>
              <a:rPr lang="pt-PT" sz="2000" dirty="0" err="1"/>
              <a:t>clean</a:t>
            </a:r>
            <a:r>
              <a:rPr lang="pt-PT" sz="2000" dirty="0"/>
              <a:t> </a:t>
            </a:r>
            <a:r>
              <a:rPr lang="pt-PT" sz="2000" dirty="0" err="1"/>
              <a:t>decays</a:t>
            </a:r>
            <a:r>
              <a:rPr lang="pt-PT" sz="2000" dirty="0"/>
              <a:t> </a:t>
            </a:r>
            <a:r>
              <a:rPr lang="pt-PT" sz="2000" dirty="0" err="1"/>
              <a:t>with</a:t>
            </a:r>
            <a:r>
              <a:rPr lang="pt-PT" sz="2000" dirty="0"/>
              <a:t> </a:t>
            </a:r>
            <a:r>
              <a:rPr lang="pt-PT" sz="2000" dirty="0" err="1"/>
              <a:t>low</a:t>
            </a:r>
            <a:r>
              <a:rPr lang="pt-PT" sz="2000" dirty="0"/>
              <a:t> BR (</a:t>
            </a:r>
            <a:r>
              <a:rPr lang="pt-PT" sz="2000" dirty="0" err="1"/>
              <a:t>γγ</a:t>
            </a:r>
            <a:r>
              <a:rPr lang="pt-PT" sz="2000" dirty="0"/>
              <a:t>, 4l)</a:t>
            </a:r>
          </a:p>
          <a:p>
            <a:pPr lvl="1"/>
            <a:r>
              <a:rPr lang="pt-PT" sz="2000" dirty="0" err="1"/>
              <a:t>Other</a:t>
            </a:r>
            <a:r>
              <a:rPr lang="pt-PT" sz="2000" dirty="0"/>
              <a:t> </a:t>
            </a:r>
            <a:r>
              <a:rPr lang="pt-PT" sz="2000" dirty="0" err="1"/>
              <a:t>very</a:t>
            </a:r>
            <a:r>
              <a:rPr lang="pt-PT" sz="2000" dirty="0"/>
              <a:t> </a:t>
            </a:r>
            <a:r>
              <a:rPr lang="pt-PT" sz="2000" dirty="0" err="1"/>
              <a:t>difficult</a:t>
            </a:r>
            <a:r>
              <a:rPr lang="pt-PT" sz="2000" dirty="0"/>
              <a:t> </a:t>
            </a:r>
            <a:r>
              <a:rPr lang="pt-PT" sz="2000" dirty="0" err="1"/>
              <a:t>with</a:t>
            </a:r>
            <a:r>
              <a:rPr lang="pt-PT" sz="2000" dirty="0"/>
              <a:t> </a:t>
            </a:r>
            <a:r>
              <a:rPr lang="pt-PT" sz="2000" dirty="0" err="1"/>
              <a:t>higher</a:t>
            </a:r>
            <a:r>
              <a:rPr lang="pt-PT" sz="2000" dirty="0"/>
              <a:t> rates (</a:t>
            </a:r>
            <a:r>
              <a:rPr lang="pt-PT" sz="2000" dirty="0" err="1"/>
              <a:t>bb</a:t>
            </a:r>
            <a:r>
              <a:rPr lang="pt-PT" sz="2000" dirty="0"/>
              <a:t>, WW, </a:t>
            </a:r>
            <a:r>
              <a:rPr lang="pt-PT" sz="2000" dirty="0" err="1"/>
              <a:t>ττ</a:t>
            </a:r>
            <a:r>
              <a:rPr lang="pt-PT" sz="2000" dirty="0"/>
              <a:t>,...)</a:t>
            </a:r>
          </a:p>
          <a:p>
            <a:r>
              <a:rPr lang="pt-PT" sz="2400" dirty="0"/>
              <a:t>Access </a:t>
            </a:r>
            <a:r>
              <a:rPr lang="pt-PT" sz="2400" dirty="0" err="1"/>
              <a:t>Higgs</a:t>
            </a:r>
            <a:r>
              <a:rPr lang="pt-PT" sz="2400" dirty="0"/>
              <a:t> </a:t>
            </a:r>
            <a:r>
              <a:rPr lang="pt-PT" sz="2400" dirty="0" err="1"/>
              <a:t>properties</a:t>
            </a:r>
            <a:r>
              <a:rPr lang="pt-PT" sz="2400" dirty="0"/>
              <a:t> </a:t>
            </a:r>
            <a:r>
              <a:rPr lang="pt-PT" sz="2400" dirty="0" err="1"/>
              <a:t>through</a:t>
            </a:r>
            <a:r>
              <a:rPr lang="pt-PT" sz="2400" dirty="0"/>
              <a:t> </a:t>
            </a:r>
            <a:r>
              <a:rPr lang="pt-PT" sz="2400" dirty="0" err="1"/>
              <a:t>combination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different</a:t>
            </a:r>
            <a:r>
              <a:rPr lang="pt-PT" sz="2400" dirty="0"/>
              <a:t> </a:t>
            </a:r>
            <a:r>
              <a:rPr lang="pt-PT" sz="2400" dirty="0" err="1"/>
              <a:t>channels</a:t>
            </a:r>
            <a:endParaRPr lang="pt-PT" sz="2400" dirty="0"/>
          </a:p>
          <a:p>
            <a:endParaRPr lang="pt-PT" sz="2400" dirty="0"/>
          </a:p>
          <a:p>
            <a:endParaRPr lang="pt-PT" sz="2400" dirty="0"/>
          </a:p>
          <a:p>
            <a:endParaRPr lang="pt-PT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" y="3323982"/>
            <a:ext cx="5624857" cy="2985340"/>
          </a:xfrm>
          <a:prstGeom prst="rect">
            <a:avLst/>
          </a:prstGeom>
        </p:spPr>
      </p:pic>
      <p:pic>
        <p:nvPicPr>
          <p:cNvPr id="7" name="Picture 6" descr="Plot_Escan_H125_new_sq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1529" y="3234877"/>
            <a:ext cx="3295951" cy="34289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62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04248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3164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FC6CE-B8A1-941D-ABA2-FD784AB2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87DD59-16C2-91C6-2A57-E4D34E88C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5784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86360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@ </a:t>
            </a:r>
            <a:r>
              <a:rPr lang="pt-PT" dirty="0" err="1"/>
              <a:t>the</a:t>
            </a:r>
            <a:r>
              <a:rPr lang="pt-PT" dirty="0"/>
              <a:t>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1001"/>
            <a:ext cx="8892480" cy="2262983"/>
          </a:xfrm>
        </p:spPr>
        <p:txBody>
          <a:bodyPr>
            <a:normAutofit/>
          </a:bodyPr>
          <a:lstStyle/>
          <a:p>
            <a:r>
              <a:rPr lang="pt-PT" sz="2400" dirty="0" err="1"/>
              <a:t>Many</a:t>
            </a:r>
            <a:r>
              <a:rPr lang="pt-PT" sz="2400" dirty="0"/>
              <a:t> </a:t>
            </a:r>
            <a:r>
              <a:rPr lang="pt-PT" sz="2400" dirty="0" err="1"/>
              <a:t>different</a:t>
            </a:r>
            <a:r>
              <a:rPr lang="pt-PT" sz="2400" dirty="0"/>
              <a:t> </a:t>
            </a:r>
            <a:r>
              <a:rPr lang="pt-PT" sz="2400" dirty="0" err="1"/>
              <a:t>production</a:t>
            </a:r>
            <a:r>
              <a:rPr lang="pt-PT" sz="2400" dirty="0"/>
              <a:t>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decay</a:t>
            </a:r>
            <a:r>
              <a:rPr lang="pt-PT" sz="2400" dirty="0"/>
              <a:t> </a:t>
            </a:r>
            <a:r>
              <a:rPr lang="pt-PT" sz="2400" dirty="0" err="1"/>
              <a:t>mechanisms</a:t>
            </a:r>
            <a:endParaRPr lang="pt-PT" sz="2400" dirty="0"/>
          </a:p>
          <a:p>
            <a:pPr lvl="1"/>
            <a:r>
              <a:rPr lang="pt-PT" sz="2000" dirty="0" err="1"/>
              <a:t>Span</a:t>
            </a:r>
            <a:r>
              <a:rPr lang="pt-PT" sz="2000" dirty="0"/>
              <a:t> 3 </a:t>
            </a:r>
            <a:r>
              <a:rPr lang="pt-PT" sz="2000" dirty="0" err="1"/>
              <a:t>orders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magnitude </a:t>
            </a:r>
            <a:r>
              <a:rPr lang="pt-PT" sz="2000" dirty="0" err="1"/>
              <a:t>in</a:t>
            </a:r>
            <a:r>
              <a:rPr lang="pt-PT" sz="2000" dirty="0"/>
              <a:t> cross </a:t>
            </a:r>
            <a:r>
              <a:rPr lang="pt-PT" sz="2000" dirty="0" err="1"/>
              <a:t>section</a:t>
            </a:r>
            <a:r>
              <a:rPr lang="pt-PT" sz="2000" dirty="0"/>
              <a:t>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branching</a:t>
            </a:r>
            <a:r>
              <a:rPr lang="pt-PT" sz="2000" dirty="0"/>
              <a:t> ratio</a:t>
            </a:r>
          </a:p>
          <a:p>
            <a:pPr lvl="1"/>
            <a:r>
              <a:rPr lang="pt-PT" sz="2000" dirty="0"/>
              <a:t>Some </a:t>
            </a:r>
            <a:r>
              <a:rPr lang="pt-PT" sz="2000" dirty="0" err="1"/>
              <a:t>very</a:t>
            </a:r>
            <a:r>
              <a:rPr lang="pt-PT" sz="2000" dirty="0"/>
              <a:t> </a:t>
            </a:r>
            <a:r>
              <a:rPr lang="pt-PT" sz="2000" dirty="0" err="1"/>
              <a:t>clean</a:t>
            </a:r>
            <a:r>
              <a:rPr lang="pt-PT" sz="2000" dirty="0"/>
              <a:t> </a:t>
            </a:r>
            <a:r>
              <a:rPr lang="pt-PT" sz="2000" dirty="0" err="1"/>
              <a:t>decays</a:t>
            </a:r>
            <a:r>
              <a:rPr lang="pt-PT" sz="2000" dirty="0"/>
              <a:t> </a:t>
            </a:r>
            <a:r>
              <a:rPr lang="pt-PT" sz="2000" dirty="0" err="1"/>
              <a:t>with</a:t>
            </a:r>
            <a:r>
              <a:rPr lang="pt-PT" sz="2000" dirty="0"/>
              <a:t> </a:t>
            </a:r>
            <a:r>
              <a:rPr lang="pt-PT" sz="2000" dirty="0" err="1"/>
              <a:t>low</a:t>
            </a:r>
            <a:r>
              <a:rPr lang="pt-PT" sz="2000" dirty="0"/>
              <a:t> BR (</a:t>
            </a:r>
            <a:r>
              <a:rPr lang="pt-PT" sz="2000" dirty="0" err="1"/>
              <a:t>γγ</a:t>
            </a:r>
            <a:r>
              <a:rPr lang="pt-PT" sz="2000" dirty="0"/>
              <a:t>, 4l)</a:t>
            </a:r>
          </a:p>
          <a:p>
            <a:pPr lvl="1"/>
            <a:r>
              <a:rPr lang="pt-PT" sz="2000" dirty="0" err="1"/>
              <a:t>Other</a:t>
            </a:r>
            <a:r>
              <a:rPr lang="pt-PT" sz="2000" dirty="0"/>
              <a:t> </a:t>
            </a:r>
            <a:r>
              <a:rPr lang="pt-PT" sz="2000" dirty="0" err="1"/>
              <a:t>very</a:t>
            </a:r>
            <a:r>
              <a:rPr lang="pt-PT" sz="2000" dirty="0"/>
              <a:t> </a:t>
            </a:r>
            <a:r>
              <a:rPr lang="pt-PT" sz="2000" dirty="0" err="1"/>
              <a:t>difficult</a:t>
            </a:r>
            <a:r>
              <a:rPr lang="pt-PT" sz="2000" dirty="0"/>
              <a:t> </a:t>
            </a:r>
            <a:r>
              <a:rPr lang="pt-PT" sz="2000" dirty="0" err="1"/>
              <a:t>with</a:t>
            </a:r>
            <a:r>
              <a:rPr lang="pt-PT" sz="2000" dirty="0"/>
              <a:t> </a:t>
            </a:r>
            <a:r>
              <a:rPr lang="pt-PT" sz="2000" dirty="0" err="1"/>
              <a:t>higher</a:t>
            </a:r>
            <a:r>
              <a:rPr lang="pt-PT" sz="2000" dirty="0"/>
              <a:t> rates (</a:t>
            </a:r>
            <a:r>
              <a:rPr lang="pt-PT" sz="2000" dirty="0" err="1"/>
              <a:t>bb</a:t>
            </a:r>
            <a:r>
              <a:rPr lang="pt-PT" sz="2000" dirty="0"/>
              <a:t>, WW, </a:t>
            </a:r>
            <a:r>
              <a:rPr lang="pt-PT" sz="2000" dirty="0" err="1"/>
              <a:t>ττ</a:t>
            </a:r>
            <a:r>
              <a:rPr lang="pt-PT" sz="2000" dirty="0"/>
              <a:t>,...)</a:t>
            </a:r>
          </a:p>
          <a:p>
            <a:r>
              <a:rPr lang="pt-PT" sz="2400" dirty="0"/>
              <a:t>Access </a:t>
            </a:r>
            <a:r>
              <a:rPr lang="pt-PT" sz="2400" dirty="0" err="1"/>
              <a:t>Higgs</a:t>
            </a:r>
            <a:r>
              <a:rPr lang="pt-PT" sz="2400" dirty="0"/>
              <a:t> </a:t>
            </a:r>
            <a:r>
              <a:rPr lang="pt-PT" sz="2400" dirty="0" err="1"/>
              <a:t>properties</a:t>
            </a:r>
            <a:r>
              <a:rPr lang="pt-PT" sz="2400" dirty="0"/>
              <a:t> </a:t>
            </a:r>
            <a:r>
              <a:rPr lang="pt-PT" sz="2400" dirty="0" err="1"/>
              <a:t>through</a:t>
            </a:r>
            <a:r>
              <a:rPr lang="pt-PT" sz="2400" dirty="0"/>
              <a:t> </a:t>
            </a:r>
            <a:r>
              <a:rPr lang="pt-PT" sz="2400" dirty="0" err="1"/>
              <a:t>combination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different</a:t>
            </a:r>
            <a:r>
              <a:rPr lang="pt-PT" sz="2400" dirty="0"/>
              <a:t> </a:t>
            </a:r>
            <a:r>
              <a:rPr lang="pt-PT" sz="2400" dirty="0" err="1"/>
              <a:t>channels</a:t>
            </a:r>
            <a:endParaRPr lang="pt-PT" sz="2400" dirty="0"/>
          </a:p>
          <a:p>
            <a:endParaRPr lang="pt-PT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8" y="3323017"/>
            <a:ext cx="3092613" cy="3356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74" y="5074199"/>
            <a:ext cx="2586217" cy="158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234" y="3429002"/>
            <a:ext cx="2563957" cy="1571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429002"/>
            <a:ext cx="2520280" cy="1544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32" y="5074198"/>
            <a:ext cx="2539425" cy="15563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429001"/>
            <a:ext cx="2706702" cy="3201519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B0A7F-D1A0-CD86-6E46-303A9D88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1DDCB-2A0B-58E1-17B4-42326DB19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4461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895534"/>
            <a:ext cx="4446963" cy="3335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takes</a:t>
            </a:r>
            <a:r>
              <a:rPr lang="pt-PT" dirty="0"/>
              <a:t> time to </a:t>
            </a:r>
            <a:r>
              <a:rPr lang="pt-PT" dirty="0" err="1"/>
              <a:t>get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7" y="1895534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EPS-HEP 2011 </a:t>
              </a:r>
              <a:r>
                <a:rPr lang="pt-PT" dirty="0" err="1"/>
                <a:t>conference</a:t>
              </a:r>
              <a:r>
                <a:rPr lang="pt-PT" dirty="0"/>
                <a:t> [6]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6040376" y="3028104"/>
            <a:ext cx="700097" cy="123728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F040F-B025-5584-EDD6-0223DAAD9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3B21969-FD8F-86E0-C095-C4C3224B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58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488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20000"/>
                </a:solidFill>
              </a:rPr>
              <a:t>2012: </a:t>
            </a:r>
            <a:r>
              <a:rPr lang="en-US" dirty="0" err="1">
                <a:solidFill>
                  <a:srgbClr val="420000"/>
                </a:solidFill>
              </a:rPr>
              <a:t>Descoberta</a:t>
            </a:r>
            <a:r>
              <a:rPr lang="en-US" dirty="0">
                <a:solidFill>
                  <a:srgbClr val="420000"/>
                </a:solidFill>
              </a:rPr>
              <a:t> do </a:t>
            </a:r>
            <a:r>
              <a:rPr lang="en-US" dirty="0" err="1">
                <a:solidFill>
                  <a:srgbClr val="420000"/>
                </a:solidFill>
              </a:rPr>
              <a:t>bosão</a:t>
            </a:r>
            <a:r>
              <a:rPr lang="en-US" dirty="0">
                <a:solidFill>
                  <a:srgbClr val="420000"/>
                </a:solidFill>
              </a:rPr>
              <a:t> de Higgs: H-&gt;</a:t>
            </a:r>
            <a:r>
              <a:rPr lang="en-US" sz="4800" dirty="0" err="1">
                <a:latin typeface="Times New Roman"/>
                <a:cs typeface="Times New Roman"/>
                <a:sym typeface="Wingdings"/>
              </a:rPr>
              <a:t>γγ</a:t>
            </a:r>
            <a:endParaRPr lang="pt-PT" dirty="0"/>
          </a:p>
        </p:txBody>
      </p:sp>
      <p:pic>
        <p:nvPicPr>
          <p:cNvPr id="13" name="Picture 12" descr="Hgg-ATLAS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64" y="748885"/>
            <a:ext cx="6299036" cy="610911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9FCF0-F6B1-C079-1E66-EB0B4856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36792-8F50-DDDB-7FE1-B4BF228C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92057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9" y="1738431"/>
            <a:ext cx="7359160" cy="556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37159"/>
          </a:xfrm>
        </p:spPr>
        <p:txBody>
          <a:bodyPr/>
          <a:lstStyle/>
          <a:p>
            <a:r>
              <a:rPr lang="pt-PT" dirty="0" err="1"/>
              <a:t>Discovery</a:t>
            </a:r>
            <a:r>
              <a:rPr lang="pt-PT" dirty="0"/>
              <a:t> </a:t>
            </a:r>
            <a:r>
              <a:rPr lang="pt-PT" dirty="0" err="1"/>
              <a:t>channels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4" y="1111797"/>
            <a:ext cx="8809436" cy="214422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/>
              <a:t>Discovery</a:t>
            </a:r>
            <a:r>
              <a:rPr lang="pt-PT" dirty="0"/>
              <a:t> </a:t>
            </a:r>
            <a:r>
              <a:rPr lang="pt-PT" dirty="0" err="1"/>
              <a:t>was</a:t>
            </a:r>
            <a:r>
              <a:rPr lang="pt-PT" dirty="0"/>
              <a:t> </a:t>
            </a:r>
            <a:r>
              <a:rPr lang="pt-PT" dirty="0" err="1"/>
              <a:t>made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ATLAS </a:t>
            </a:r>
            <a:r>
              <a:rPr lang="pt-PT" dirty="0" err="1"/>
              <a:t>and</a:t>
            </a:r>
            <a:r>
              <a:rPr lang="pt-PT" dirty="0"/>
              <a:t> CMS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5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7 </a:t>
            </a:r>
            <a:r>
              <a:rPr lang="pt-PT" dirty="0" err="1"/>
              <a:t>TeV</a:t>
            </a:r>
            <a:r>
              <a:rPr lang="pt-PT" dirty="0"/>
              <a:t> data </a:t>
            </a:r>
            <a:r>
              <a:rPr lang="pt-PT" dirty="0" err="1"/>
              <a:t>and</a:t>
            </a:r>
            <a:r>
              <a:rPr lang="pt-PT" dirty="0"/>
              <a:t> 20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8 </a:t>
            </a:r>
            <a:r>
              <a:rPr lang="pt-PT" dirty="0" err="1"/>
              <a:t>TeV</a:t>
            </a:r>
            <a:r>
              <a:rPr lang="pt-PT" dirty="0"/>
              <a:t> data per </a:t>
            </a:r>
            <a:r>
              <a:rPr lang="pt-PT" dirty="0" err="1"/>
              <a:t>experiment</a:t>
            </a:r>
            <a:r>
              <a:rPr lang="pt-PT" dirty="0"/>
              <a:t>; </a:t>
            </a:r>
            <a:r>
              <a:rPr lang="pt-PT" dirty="0" err="1"/>
              <a:t>several</a:t>
            </a:r>
            <a:r>
              <a:rPr lang="pt-PT" dirty="0"/>
              <a:t> </a:t>
            </a:r>
            <a:r>
              <a:rPr lang="pt-PT" dirty="0" err="1"/>
              <a:t>channels</a:t>
            </a:r>
            <a:r>
              <a:rPr lang="pt-PT" dirty="0"/>
              <a:t> </a:t>
            </a:r>
            <a:r>
              <a:rPr lang="pt-PT" dirty="0" err="1"/>
              <a:t>combined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means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400 000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bosons</a:t>
            </a:r>
            <a:r>
              <a:rPr lang="pt-PT" dirty="0"/>
              <a:t> </a:t>
            </a:r>
            <a:r>
              <a:rPr lang="pt-PT" dirty="0" err="1"/>
              <a:t>produced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8 000 000 000 000 000 (8x10</a:t>
            </a:r>
            <a:r>
              <a:rPr lang="pt-PT" baseline="30000" dirty="0"/>
              <a:t>15</a:t>
            </a:r>
            <a:r>
              <a:rPr lang="pt-PT" dirty="0"/>
              <a:t>) </a:t>
            </a:r>
            <a:r>
              <a:rPr lang="pt-PT" dirty="0" err="1"/>
              <a:t>proton</a:t>
            </a:r>
            <a:r>
              <a:rPr lang="pt-PT" dirty="0"/>
              <a:t> </a:t>
            </a:r>
            <a:r>
              <a:rPr lang="pt-PT" dirty="0" err="1"/>
              <a:t>collisions</a:t>
            </a:r>
            <a:r>
              <a:rPr lang="pt-PT" dirty="0"/>
              <a:t> </a:t>
            </a:r>
          </a:p>
          <a:p>
            <a:pPr lvl="1"/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4000 </a:t>
            </a:r>
            <a:r>
              <a:rPr lang="pt-PT" dirty="0" err="1"/>
              <a:t>events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bosons</a:t>
            </a:r>
            <a:r>
              <a:rPr lang="pt-PT" dirty="0"/>
              <a:t> </a:t>
            </a:r>
            <a:r>
              <a:rPr lang="pt-PT" dirty="0" err="1"/>
              <a:t>contributed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discovery</a:t>
            </a:r>
            <a:r>
              <a:rPr lang="pt-PT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181" y="3256024"/>
            <a:ext cx="3441678" cy="3180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406" y="3134952"/>
            <a:ext cx="3422804" cy="3302069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9F13D-323B-2C3C-2877-E3CFD977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295F-FD7D-FDFA-42A4-5A57A3F7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34606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01" y="180532"/>
            <a:ext cx="3514921" cy="2409763"/>
          </a:xfrm>
        </p:spPr>
        <p:txBody>
          <a:bodyPr>
            <a:normAutofit fontScale="90000"/>
          </a:bodyPr>
          <a:lstStyle/>
          <a:p>
            <a:r>
              <a:rPr lang="en-GB" dirty="0"/>
              <a:t>The Standard Model of particle physics </a:t>
            </a:r>
            <a:r>
              <a:rPr lang="en-GB" u="sng" dirty="0"/>
              <a:t>completed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9464" y="1570632"/>
            <a:ext cx="3938957" cy="47857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17946" y="5106389"/>
            <a:ext cx="1175302" cy="1156035"/>
            <a:chOff x="7968698" y="5092364"/>
            <a:chExt cx="1175302" cy="11560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167" l="0" r="991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68698" y="5092364"/>
              <a:ext cx="1175302" cy="11560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081237" y="5608369"/>
              <a:ext cx="979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>
                  <a:solidFill>
                    <a:schemeClr val="bg2"/>
                  </a:solidFill>
                  <a:latin typeface="Arial"/>
                  <a:cs typeface="Arial"/>
                </a:rPr>
                <a:t>2013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8" b="99287" l="10000" r="90000">
                        <a14:foregroundMark x1="54750" y1="42518" x2="54750" y2="42518"/>
                        <a14:backgroundMark x1="24583" y1="40736" x2="25417" y2="60214"/>
                        <a14:backgroundMark x1="35417" y1="93705" x2="43417" y2="96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11" r="25326"/>
          <a:stretch/>
        </p:blipFill>
        <p:spPr>
          <a:xfrm>
            <a:off x="9716268" y="1807760"/>
            <a:ext cx="2605987" cy="280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" y="3198457"/>
            <a:ext cx="3942148" cy="282212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EAB19B-3DC2-7EB8-6738-4E8C91BE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211D653-E366-91EF-55CB-CBDC7BF8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666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S2013-Highlights_HiggsCov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922" y="162560"/>
            <a:ext cx="6817360" cy="523212"/>
          </a:xfrm>
          <a:prstGeom prst="rect">
            <a:avLst/>
          </a:prstGeom>
          <a:solidFill>
            <a:srgbClr val="202634"/>
          </a:solidFill>
        </p:spPr>
        <p:txBody>
          <a:bodyPr wrap="square" lIns="91436" tIns="45716" rIns="91436" bIns="45716" rtlCol="0">
            <a:spAutoFit/>
          </a:bodyPr>
          <a:lstStyle/>
          <a:p>
            <a:pPr defTabSz="457155"/>
            <a:r>
              <a:rPr lang="pt-BR" sz="2800" dirty="0">
                <a:solidFill>
                  <a:srgbClr val="FFFFFF"/>
                </a:solidFill>
                <a:latin typeface="Arial"/>
              </a:rPr>
              <a:t>A Descoberta do </a:t>
            </a:r>
            <a:r>
              <a:rPr lang="pt-BR" sz="2800" dirty="0" err="1">
                <a:solidFill>
                  <a:srgbClr val="FFFFFF"/>
                </a:solidFill>
                <a:latin typeface="Arial"/>
              </a:rPr>
              <a:t>bosão</a:t>
            </a:r>
            <a:r>
              <a:rPr lang="pt-BR" sz="2800" dirty="0">
                <a:solidFill>
                  <a:srgbClr val="FFFFFF"/>
                </a:solidFill>
                <a:latin typeface="Arial"/>
              </a:rPr>
              <a:t> de </a:t>
            </a:r>
            <a:r>
              <a:rPr lang="pt-BR" sz="2800" dirty="0" err="1">
                <a:solidFill>
                  <a:srgbClr val="FFFFFF"/>
                </a:solidFill>
                <a:latin typeface="Arial"/>
              </a:rPr>
              <a:t>Higgs</a:t>
            </a:r>
            <a:endParaRPr lang="pt-BR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31 March 2025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045126" y="2995544"/>
            <a:ext cx="2871835" cy="37259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2F806-CF30-F885-E1CE-3CA21C16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69010-EC80-7BE8-CDC1-29005AD8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8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31 March 2025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HiggsDiscovery201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349819"/>
            <a:ext cx="4513667" cy="6006533"/>
          </a:xfrm>
          <a:prstGeom prst="rect">
            <a:avLst/>
          </a:prstGeom>
        </p:spPr>
      </p:pic>
      <p:pic>
        <p:nvPicPr>
          <p:cNvPr id="6" name="Picture 5" descr="HiggsDiscovery201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490" y="428385"/>
            <a:ext cx="4520511" cy="581381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4670B8-77E3-D758-2AAE-4C945E283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001849-A161-45AB-EFD9-0458B3AB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20627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chemeClr val="bg1"/>
                </a:solidFill>
              </a:rPr>
              <a:t>The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Story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So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Fa</a:t>
            </a:r>
            <a:r>
              <a:rPr lang="pt-PT" dirty="0" err="1">
                <a:solidFill>
                  <a:srgbClr val="FFFFFF"/>
                </a:solidFill>
              </a:rPr>
              <a:t>r</a:t>
            </a:r>
            <a:r>
              <a:rPr lang="pt-PT" dirty="0">
                <a:solidFill>
                  <a:srgbClr val="FFFFFF"/>
                </a:solidFill>
              </a:rPr>
              <a:t>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173" y="1417639"/>
            <a:ext cx="3973448" cy="4347845"/>
          </a:xfrm>
          <a:prstGeom prst="rect">
            <a:avLst/>
          </a:prstGeom>
        </p:spPr>
      </p:pic>
      <p:sp>
        <p:nvSpPr>
          <p:cNvPr id="3" name="Rectangle 2"/>
          <p:cNvSpPr>
            <a:spLocks noChangeAspect="1"/>
          </p:cNvSpPr>
          <p:nvPr/>
        </p:nvSpPr>
        <p:spPr>
          <a:xfrm>
            <a:off x="792330" y="264921"/>
            <a:ext cx="7274803" cy="156966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now?!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968" y="1637133"/>
            <a:ext cx="6292290" cy="471921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F895F-7242-5E16-45FE-683B24E28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8D101-B214-9AB3-2BCD-F1D9DEA7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080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9"/>
            <a:ext cx="3578218" cy="1143000"/>
          </a:xfrm>
        </p:spPr>
        <p:txBody>
          <a:bodyPr>
            <a:normAutofit fontScale="90000"/>
          </a:bodyPr>
          <a:lstStyle/>
          <a:p>
            <a:r>
              <a:rPr lang="pt-PT" dirty="0"/>
              <a:t>Fundamental forces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0866" y="1739139"/>
            <a:ext cx="3763818" cy="4202879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Electromagnetic</a:t>
            </a:r>
            <a:r>
              <a:rPr lang="pt-PT" dirty="0"/>
              <a:t>:</a:t>
            </a:r>
          </a:p>
          <a:p>
            <a:pPr lvl="1"/>
            <a:r>
              <a:rPr lang="pt-PT" dirty="0" err="1"/>
              <a:t>Carried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photons</a:t>
            </a:r>
            <a:endParaRPr lang="pt-PT" dirty="0"/>
          </a:p>
          <a:p>
            <a:pPr lvl="1"/>
            <a:r>
              <a:rPr lang="pt-PT" dirty="0" err="1"/>
              <a:t>Acts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electrical</a:t>
            </a:r>
            <a:r>
              <a:rPr lang="pt-PT" dirty="0"/>
              <a:t> </a:t>
            </a:r>
            <a:r>
              <a:rPr lang="pt-PT" dirty="0" err="1"/>
              <a:t>charge</a:t>
            </a:r>
            <a:r>
              <a:rPr lang="pt-PT" dirty="0"/>
              <a:t> </a:t>
            </a:r>
          </a:p>
          <a:p>
            <a:r>
              <a:rPr lang="pt-PT" dirty="0" err="1"/>
              <a:t>Weak</a:t>
            </a:r>
            <a:r>
              <a:rPr lang="pt-PT" dirty="0"/>
              <a:t>:</a:t>
            </a:r>
          </a:p>
          <a:p>
            <a:pPr lvl="1"/>
            <a:r>
              <a:rPr lang="pt-PT" dirty="0" err="1"/>
              <a:t>Carried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:</a:t>
            </a:r>
          </a:p>
          <a:p>
            <a:pPr lvl="2"/>
            <a:r>
              <a:rPr lang="pt-PT" dirty="0"/>
              <a:t>W</a:t>
            </a:r>
            <a:r>
              <a:rPr lang="pt-PT" baseline="30000" dirty="0"/>
              <a:t>±</a:t>
            </a:r>
            <a:r>
              <a:rPr lang="pt-PT" dirty="0"/>
              <a:t> (</a:t>
            </a:r>
            <a:r>
              <a:rPr lang="pt-PT" dirty="0" err="1"/>
              <a:t>charged</a:t>
            </a:r>
            <a:r>
              <a:rPr lang="pt-PT" dirty="0"/>
              <a:t> </a:t>
            </a:r>
            <a:r>
              <a:rPr lang="pt-PT" dirty="0" err="1"/>
              <a:t>current</a:t>
            </a:r>
            <a:r>
              <a:rPr lang="pt-PT" dirty="0"/>
              <a:t>)</a:t>
            </a:r>
          </a:p>
          <a:p>
            <a:pPr lvl="2"/>
            <a:r>
              <a:rPr lang="pt-PT" dirty="0"/>
              <a:t>Z</a:t>
            </a:r>
            <a:r>
              <a:rPr lang="pt-PT" baseline="30000" dirty="0"/>
              <a:t>0</a:t>
            </a:r>
            <a:r>
              <a:rPr lang="pt-PT" dirty="0"/>
              <a:t> (neutral </a:t>
            </a:r>
            <a:r>
              <a:rPr lang="pt-PT" dirty="0" err="1"/>
              <a:t>current</a:t>
            </a:r>
            <a:r>
              <a:rPr lang="pt-PT" dirty="0"/>
              <a:t>)</a:t>
            </a:r>
          </a:p>
          <a:p>
            <a:pPr lvl="1"/>
            <a:r>
              <a:rPr lang="pt-PT" dirty="0" err="1"/>
              <a:t>Acts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weak</a:t>
            </a:r>
            <a:r>
              <a:rPr lang="pt-PT" dirty="0"/>
              <a:t> </a:t>
            </a:r>
            <a:r>
              <a:rPr lang="pt-PT" dirty="0" err="1"/>
              <a:t>isospin</a:t>
            </a:r>
            <a:endParaRPr lang="pt-PT" dirty="0"/>
          </a:p>
          <a:p>
            <a:r>
              <a:rPr lang="pt-PT" dirty="0" err="1"/>
              <a:t>Strong</a:t>
            </a:r>
            <a:r>
              <a:rPr lang="pt-PT" dirty="0"/>
              <a:t>:</a:t>
            </a:r>
          </a:p>
          <a:p>
            <a:pPr lvl="1"/>
            <a:r>
              <a:rPr lang="pt-PT" dirty="0" err="1"/>
              <a:t>Carried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8 </a:t>
            </a:r>
            <a:r>
              <a:rPr lang="pt-PT" dirty="0" err="1"/>
              <a:t>gluons</a:t>
            </a:r>
            <a:endParaRPr lang="pt-PT" dirty="0"/>
          </a:p>
          <a:p>
            <a:pPr lvl="1"/>
            <a:r>
              <a:rPr lang="pt-PT" dirty="0" err="1"/>
              <a:t>Acts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colour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66972" y="5942016"/>
            <a:ext cx="1125415" cy="915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70D56F-428E-EDAE-F137-2EC9552F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4C937-327E-EF07-19CA-4CC9F66C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01998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916"/>
          <a:stretch/>
        </p:blipFill>
        <p:spPr>
          <a:xfrm>
            <a:off x="127000" y="501651"/>
            <a:ext cx="8872510" cy="6383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7" y="-27384"/>
            <a:ext cx="7481455" cy="778099"/>
          </a:xfrm>
        </p:spPr>
        <p:txBody>
          <a:bodyPr>
            <a:normAutofit/>
          </a:bodyPr>
          <a:lstStyle/>
          <a:p>
            <a:r>
              <a:rPr lang="pt-PT" dirty="0" err="1"/>
              <a:t>Probing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125 </a:t>
            </a:r>
            <a:r>
              <a:rPr lang="pt-PT" dirty="0" err="1"/>
              <a:t>GeV</a:t>
            </a:r>
            <a:r>
              <a:rPr lang="pt-PT" dirty="0"/>
              <a:t> </a:t>
            </a:r>
            <a:r>
              <a:rPr lang="pt-PT" dirty="0" err="1"/>
              <a:t>Higgs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grpSp>
        <p:nvGrpSpPr>
          <p:cNvPr id="91" name="Group 90"/>
          <p:cNvGrpSpPr/>
          <p:nvPr/>
        </p:nvGrpSpPr>
        <p:grpSpPr>
          <a:xfrm>
            <a:off x="1942728" y="3793269"/>
            <a:ext cx="4645496" cy="1903179"/>
            <a:chOff x="1907704" y="3264234"/>
            <a:chExt cx="4645496" cy="1903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6740" t="13147" r="18180" b="30369"/>
            <a:stretch/>
          </p:blipFill>
          <p:spPr>
            <a:xfrm>
              <a:off x="1907704" y="3264234"/>
              <a:ext cx="4645496" cy="18929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580112" y="465958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rgbClr val="D9D9D9"/>
                  </a:solidFill>
                  <a:latin typeface="Times"/>
                  <a:cs typeface="Times"/>
                </a:rPr>
                <a:t>BSM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3548882"/>
              <a:ext cx="1717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Triple </a:t>
              </a:r>
              <a:r>
                <a:rPr lang="pt-PT" sz="1600" dirty="0" err="1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coupling</a:t>
              </a:r>
              <a:r>
                <a:rPr lang="pt-PT" sz="1600" dirty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 λ</a:t>
              </a:r>
              <a:r>
                <a:rPr lang="pt-PT" sz="1600" baseline="-25000" dirty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2152" y="3662318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rgbClr val="D9D9D9"/>
                  </a:solidFill>
                  <a:latin typeface="Times"/>
                  <a:cs typeface="Times"/>
                </a:rPr>
                <a:t>2HDM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16" y="4500408"/>
              <a:ext cx="137579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>
                  <a:solidFill>
                    <a:srgbClr val="D9D9D9"/>
                  </a:solidFill>
                  <a:latin typeface="Times"/>
                  <a:cs typeface="Times"/>
                </a:rPr>
                <a:t>Yukawa</a:t>
              </a:r>
              <a:r>
                <a:rPr lang="pt-PT" sz="1600" dirty="0">
                  <a:solidFill>
                    <a:srgbClr val="D9D9D9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pt-PT" sz="1600" dirty="0" err="1">
                  <a:solidFill>
                    <a:srgbClr val="D9D9D9"/>
                  </a:solidFill>
                  <a:latin typeface="Times"/>
                  <a:cs typeface="Times"/>
                </a:rPr>
                <a:t>couplings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445220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>
                  <a:solidFill>
                    <a:srgbClr val="000000"/>
                  </a:solidFill>
                  <a:latin typeface="Times"/>
                  <a:cs typeface="Times"/>
                </a:rPr>
                <a:t>Ribs</a:t>
              </a:r>
              <a:endParaRPr lang="pt-PT" sz="16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3465" y="401859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rgbClr val="D9D9D9"/>
                  </a:solidFill>
                  <a:latin typeface="Times"/>
                  <a:cs typeface="Times"/>
                </a:rPr>
                <a:t>Aorta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388060" y="4047619"/>
              <a:ext cx="1615988" cy="24547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88060" y="4106942"/>
              <a:ext cx="383468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1"/>
            </p:cNvCxnSpPr>
            <p:nvPr/>
          </p:nvCxnSpPr>
          <p:spPr>
            <a:xfrm flipH="1" flipV="1">
              <a:off x="4860033" y="4047623"/>
              <a:ext cx="563432" cy="14024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1"/>
            </p:cNvCxnSpPr>
            <p:nvPr/>
          </p:nvCxnSpPr>
          <p:spPr>
            <a:xfrm flipH="1" flipV="1">
              <a:off x="4427984" y="3548885"/>
              <a:ext cx="216024" cy="1692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342" b="58099" l="63053" r="74177"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61662" t="31372" r="24432" b="38931"/>
            <a:stretch/>
          </p:blipFill>
          <p:spPr>
            <a:xfrm>
              <a:off x="4620765" y="4303317"/>
              <a:ext cx="478533" cy="864096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 flipV="1">
              <a:off x="5045474" y="4644875"/>
              <a:ext cx="563432" cy="1839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432914" y="4579869"/>
              <a:ext cx="258494" cy="9199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432914" y="4671861"/>
              <a:ext cx="410894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432914" y="4694188"/>
              <a:ext cx="410894" cy="39905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518794" y="3413603"/>
              <a:ext cx="173358" cy="47153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907704" y="3810526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>
                  <a:latin typeface="Times"/>
                  <a:cs typeface="Times"/>
                </a:rPr>
                <a:t>Clavicle</a:t>
              </a:r>
              <a:endParaRPr lang="pt-PT" sz="1600" dirty="0">
                <a:latin typeface="Times"/>
                <a:cs typeface="Time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771528" y="4579869"/>
              <a:ext cx="296416" cy="24899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71528" y="4828860"/>
              <a:ext cx="296416" cy="2915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87C11D-8271-D9CA-5A24-7556819C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B0639C9-08DA-8327-EF8C-48733782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6864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25652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Production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3177294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81000" imgH="241300" progId="Equation.3">
                    <p:embed/>
                  </p:oleObj>
                </mc:Choice>
                <mc:Fallback>
                  <p:oleObj name="Equation" r:id="rId6" imgW="381000" imgH="241300" progId="Equation.3">
                    <p:embed/>
                    <p:pic>
                      <p:nvPicPr>
                        <p:cNvPr id="22" name="Object 2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1112308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81000" imgH="241300" progId="Equation.3">
                    <p:embed/>
                  </p:oleObj>
                </mc:Choice>
                <mc:Fallback>
                  <p:oleObj name="Equation" r:id="rId8" imgW="381000" imgH="241300" progId="Equation.3">
                    <p:embed/>
                    <p:pic>
                      <p:nvPicPr>
                        <p:cNvPr id="23" name="Object 22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0671024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1585405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25" name="Object 24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25652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06733"/>
              <a:chOff x="3661569" y="4271634"/>
              <a:chExt cx="2421849" cy="100511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53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53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53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Decay</a:t>
              </a: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2998316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9626437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4060333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21" name="Object 20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18401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×</a:t>
            </a:r>
          </a:p>
        </p:txBody>
      </p:sp>
      <p:sp>
        <p:nvSpPr>
          <p:cNvPr id="33" name="Pentagon 32"/>
          <p:cNvSpPr/>
          <p:nvPr/>
        </p:nvSpPr>
        <p:spPr>
          <a:xfrm>
            <a:off x="6019800" y="1904597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FIT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3" y="1256527"/>
            <a:ext cx="1855259" cy="1433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3" y="2696688"/>
            <a:ext cx="1855259" cy="1760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90334" y="4386667"/>
            <a:ext cx="1958130" cy="1994663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4" y="5075995"/>
            <a:ext cx="1956451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Backgrounds 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51742" y="3128733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H-&gt;ZZ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51742" y="1788351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H-&gt;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γγ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52320" y="4568893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H-&gt;WW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4068960" y="3921809"/>
            <a:ext cx="3777610" cy="550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3215340" y="2836207"/>
            <a:ext cx="2808312" cy="7098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2761334" y="4533837"/>
            <a:ext cx="2469984" cy="7415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3132856" y="1191247"/>
            <a:ext cx="2691125" cy="6829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3185409" y="143804"/>
            <a:ext cx="2719171" cy="7170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928" y="462137"/>
            <a:ext cx="2163048" cy="631635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23481" y="462137"/>
            <a:ext cx="2314023" cy="631635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290751" y="404667"/>
            <a:ext cx="3745749" cy="717511"/>
          </a:xfrm>
          <a:prstGeom prst="rect">
            <a:avLst/>
          </a:prstGeom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114E10-9D55-99B4-E780-C364FB88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5EA4445F-D5B6-1623-7B79-CD1BB1C6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24240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strength</a:t>
            </a:r>
            <a:r>
              <a:rPr lang="pt-PT" dirty="0"/>
              <a:t> </a:t>
            </a:r>
            <a:r>
              <a:rPr lang="pt-PT" dirty="0" err="1"/>
              <a:t>measurements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543" y="1670852"/>
            <a:ext cx="5051321" cy="4482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40"/>
            <a:ext cx="3771974" cy="4685499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73D429-1DE5-F3A6-8674-3E152C81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0CB139-A826-B83B-EDCB-2EE0E88DA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62051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702"/>
            <a:ext cx="9144000" cy="931164"/>
          </a:xfrm>
        </p:spPr>
        <p:txBody>
          <a:bodyPr>
            <a:normAutofit/>
          </a:bodyPr>
          <a:lstStyle/>
          <a:p>
            <a:r>
              <a:rPr lang="en-US" dirty="0"/>
              <a:t>Higgs boson mass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07095"/>
            <a:ext cx="3857352" cy="4784143"/>
          </a:xfrm>
        </p:spPr>
        <p:txBody>
          <a:bodyPr>
            <a:noAutofit/>
          </a:bodyPr>
          <a:lstStyle/>
          <a:p>
            <a:r>
              <a:rPr lang="en-US" sz="2400" dirty="0"/>
              <a:t>Mass</a:t>
            </a:r>
            <a:r>
              <a:rPr lang="en-US" sz="2400" b="1" dirty="0"/>
              <a:t>:</a:t>
            </a:r>
            <a:r>
              <a:rPr lang="en-US" sz="2400" dirty="0"/>
              <a:t> around 125GeV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/>
              <a:t>Was the only unknown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/>
              <a:t>SM parameter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</a:t>
            </a:r>
            <a:endParaRPr lang="en-US" dirty="0"/>
          </a:p>
          <a:p>
            <a:r>
              <a:rPr lang="en-US" sz="2400" dirty="0"/>
              <a:t>For a while, different mass values were being measured in ATLAS and CMS, and in different channels</a:t>
            </a:r>
          </a:p>
          <a:p>
            <a:r>
              <a:rPr lang="en-US" sz="2400" dirty="0"/>
              <a:t>Numbers evolved with accumulated statistics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5094" y="1464830"/>
            <a:ext cx="4002705" cy="4074863"/>
            <a:chOff x="4990552" y="1007372"/>
            <a:chExt cx="4002705" cy="4074862"/>
          </a:xfrm>
        </p:grpSpPr>
        <p:grpSp>
          <p:nvGrpSpPr>
            <p:cNvPr id="9" name="Group 8"/>
            <p:cNvGrpSpPr/>
            <p:nvPr/>
          </p:nvGrpSpPr>
          <p:grpSpPr>
            <a:xfrm>
              <a:off x="4990552" y="1205802"/>
              <a:ext cx="3749669" cy="3876432"/>
              <a:chOff x="4990552" y="1549678"/>
              <a:chExt cx="3749669" cy="38764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0552" y="1808704"/>
                <a:ext cx="3749669" cy="36174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98452" y="1549678"/>
                <a:ext cx="3091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/>
                  <a:t>ATLAS: arXiv:1307.1427</a:t>
                </a:r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3200501"/>
                </p:ext>
              </p:extLst>
            </p:nvPr>
          </p:nvGraphicFramePr>
          <p:xfrm>
            <a:off x="8028335" y="1007372"/>
            <a:ext cx="964922" cy="57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723900" imgH="431800" progId="Equation.3">
                    <p:embed/>
                  </p:oleObj>
                </mc:Choice>
                <mc:Fallback>
                  <p:oleObj name="Equation" r:id="rId4" imgW="723900" imgH="431800" progId="Equation.3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28335" y="1007372"/>
                          <a:ext cx="964922" cy="575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 descr="evolution_ma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5" y="1464828"/>
            <a:ext cx="4295419" cy="393891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14552" y="1663259"/>
            <a:ext cx="4829448" cy="4412464"/>
            <a:chOff x="4314552" y="1663258"/>
            <a:chExt cx="4829448" cy="4412464"/>
          </a:xfrm>
        </p:grpSpPr>
        <p:grpSp>
          <p:nvGrpSpPr>
            <p:cNvPr id="13" name="Group 12"/>
            <p:cNvGrpSpPr/>
            <p:nvPr/>
          </p:nvGrpSpPr>
          <p:grpSpPr>
            <a:xfrm>
              <a:off x="4314552" y="1663258"/>
              <a:ext cx="4829448" cy="4412464"/>
              <a:chOff x="4314552" y="1663258"/>
              <a:chExt cx="4829448" cy="44124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14552" y="1663258"/>
                <a:ext cx="4563243" cy="38764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14552" y="2040396"/>
                <a:ext cx="4829448" cy="403532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581" y="1807093"/>
              <a:ext cx="4029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/>
                <a:t>Phys. Rev. Lett. 114, 191803</a:t>
              </a:r>
              <a:endParaRPr lang="pt-PT" dirty="0"/>
            </a:p>
          </p:txBody>
        </p:sp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B35E8A8-126F-65D1-86FD-BDCF7347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AEF75F9-A23E-E09B-562B-5A4A0E39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487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778099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 </a:t>
            </a:r>
            <a:r>
              <a:rPr lang="pt-PT" dirty="0" err="1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09" y="1124746"/>
            <a:ext cx="3976742" cy="2578601"/>
          </a:xfrm>
        </p:spPr>
        <p:txBody>
          <a:bodyPr>
            <a:normAutofit/>
          </a:bodyPr>
          <a:lstStyle/>
          <a:p>
            <a:r>
              <a:rPr lang="pt-PT" sz="2400" dirty="0" err="1"/>
              <a:t>Mass</a:t>
            </a:r>
            <a:r>
              <a:rPr lang="pt-PT" sz="2400" dirty="0"/>
              <a:t> </a:t>
            </a:r>
            <a:r>
              <a:rPr lang="pt-PT" sz="2400" dirty="0" err="1"/>
              <a:t>measurement</a:t>
            </a:r>
            <a:r>
              <a:rPr lang="pt-PT" sz="2400" dirty="0"/>
              <a:t> </a:t>
            </a:r>
            <a:r>
              <a:rPr lang="pt-PT" sz="2400" dirty="0" err="1"/>
              <a:t>from</a:t>
            </a:r>
            <a:r>
              <a:rPr lang="pt-PT" sz="2400" dirty="0"/>
              <a:t> </a:t>
            </a:r>
          </a:p>
          <a:p>
            <a:pPr lvl="1"/>
            <a:r>
              <a:rPr lang="el-GR" sz="2400" dirty="0"/>
              <a:t>H</a:t>
            </a:r>
            <a:r>
              <a:rPr lang="el-GR" sz="2400" dirty="0">
                <a:sym typeface="Wingdings"/>
              </a:rPr>
              <a:t></a:t>
            </a:r>
            <a:r>
              <a:rPr lang="el-GR" sz="2400" dirty="0"/>
              <a:t>ZZ</a:t>
            </a:r>
            <a:r>
              <a:rPr lang="en-US" sz="2400" dirty="0"/>
              <a:t>*</a:t>
            </a:r>
            <a:r>
              <a:rPr lang="en-US" sz="2400" dirty="0">
                <a:sym typeface="Wingdings"/>
              </a:rPr>
              <a:t></a:t>
            </a:r>
            <a:r>
              <a:rPr lang="el-GR" sz="2400" dirty="0"/>
              <a:t>4l</a:t>
            </a:r>
            <a:endParaRPr lang="en-US" sz="2400" dirty="0"/>
          </a:p>
          <a:p>
            <a:pPr lvl="1"/>
            <a:r>
              <a:rPr lang="pt-PT" sz="2400" dirty="0"/>
              <a:t>H</a:t>
            </a:r>
            <a:r>
              <a:rPr lang="pt-PT" sz="2400" dirty="0">
                <a:sym typeface="Wingdings"/>
              </a:rPr>
              <a:t></a:t>
            </a:r>
            <a:r>
              <a:rPr lang="pt-PT" sz="2400" dirty="0"/>
              <a:t> </a:t>
            </a:r>
            <a:r>
              <a:rPr lang="pt-PT" sz="2400" dirty="0" err="1"/>
              <a:t>γγ</a:t>
            </a:r>
            <a:endParaRPr lang="pt-PT" sz="2400" dirty="0"/>
          </a:p>
          <a:p>
            <a:r>
              <a:rPr lang="pt-PT" sz="2400" dirty="0" err="1"/>
              <a:t>Precision</a:t>
            </a:r>
            <a:r>
              <a:rPr lang="pt-PT" sz="2400" dirty="0"/>
              <a:t> </a:t>
            </a:r>
            <a:r>
              <a:rPr lang="pt-PT" sz="2400" dirty="0" err="1"/>
              <a:t>at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permille</a:t>
            </a:r>
            <a:r>
              <a:rPr lang="pt-PT" sz="2400" dirty="0"/>
              <a:t> </a:t>
            </a:r>
            <a:r>
              <a:rPr lang="pt-PT" sz="2400" dirty="0" err="1"/>
              <a:t>level</a:t>
            </a:r>
            <a:r>
              <a:rPr lang="pt-PT" sz="2400" dirty="0"/>
              <a:t> </a:t>
            </a:r>
            <a:r>
              <a:rPr lang="pt-PT" sz="2400" dirty="0" err="1"/>
              <a:t>achieved</a:t>
            </a:r>
            <a:endParaRPr lang="pt-PT" sz="24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855" y="1908549"/>
            <a:ext cx="4916697" cy="44478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4CB8F-23A5-9111-BB36-700E5C0E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B9797-F733-B252-4238-0FC370FA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40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7"/>
    </mc:Choice>
    <mc:Fallback xmlns="">
      <p:transition xmlns:p14="http://schemas.microsoft.com/office/powerpoint/2010/main" spd="slow" advTm="60617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15214" y="2539577"/>
            <a:ext cx="4213175" cy="3999251"/>
            <a:chOff x="1475656" y="1264926"/>
            <a:chExt cx="5361893" cy="5229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1264926"/>
              <a:ext cx="5361893" cy="52292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868144" y="213285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Oval 12"/>
            <p:cNvSpPr/>
            <p:nvPr/>
          </p:nvSpPr>
          <p:spPr>
            <a:xfrm>
              <a:off x="4283968" y="3429000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/>
            <p:cNvSpPr/>
            <p:nvPr/>
          </p:nvSpPr>
          <p:spPr>
            <a:xfrm>
              <a:off x="3958952" y="357301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/>
            <p:cNvSpPr/>
            <p:nvPr/>
          </p:nvSpPr>
          <p:spPr>
            <a:xfrm>
              <a:off x="2590800" y="4437112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8628" y="2581876"/>
            <a:ext cx="4666582" cy="3524635"/>
            <a:chOff x="-723827" y="3321554"/>
            <a:chExt cx="5440403" cy="39061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827" y="3687370"/>
              <a:ext cx="5440403" cy="354031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59464" y="3321554"/>
              <a:ext cx="3546135" cy="40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/>
                <a:t>arXiv:1803.01853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50107"/>
          </a:xfrm>
        </p:spPr>
        <p:txBody>
          <a:bodyPr>
            <a:normAutofit/>
          </a:bodyPr>
          <a:lstStyle/>
          <a:p>
            <a:r>
              <a:rPr lang="pt-PT" dirty="0" err="1"/>
              <a:t>Exploring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electroweak</a:t>
            </a:r>
            <a:r>
              <a:rPr lang="pt-PT" dirty="0"/>
              <a:t> </a:t>
            </a:r>
            <a:r>
              <a:rPr lang="pt-PT" dirty="0" err="1"/>
              <a:t>scale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10" y="1149595"/>
            <a:ext cx="8579389" cy="1343303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Precision</a:t>
            </a:r>
            <a:r>
              <a:rPr lang="pt-PT" dirty="0"/>
              <a:t> </a:t>
            </a:r>
            <a:r>
              <a:rPr lang="pt-PT" dirty="0" err="1"/>
              <a:t>measurements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m</a:t>
            </a:r>
            <a:r>
              <a:rPr lang="pt-PT" baseline="-25000" dirty="0"/>
              <a:t>W</a:t>
            </a:r>
            <a:r>
              <a:rPr lang="pt-PT" dirty="0"/>
              <a:t>, </a:t>
            </a:r>
            <a:r>
              <a:rPr lang="pt-PT" dirty="0" err="1"/>
              <a:t>m</a:t>
            </a:r>
            <a:r>
              <a:rPr lang="pt-PT" baseline="-25000" dirty="0" err="1"/>
              <a:t>t</a:t>
            </a:r>
            <a:r>
              <a:rPr lang="pt-PT" dirty="0"/>
              <a:t>,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dirty="0"/>
              <a:t> are </a:t>
            </a:r>
            <a:r>
              <a:rPr lang="pt-PT" dirty="0" err="1"/>
              <a:t>stringent</a:t>
            </a:r>
            <a:r>
              <a:rPr lang="pt-PT" dirty="0"/>
              <a:t> </a:t>
            </a:r>
            <a:r>
              <a:rPr lang="pt-PT" dirty="0" err="1"/>
              <a:t>tests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SM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EW </a:t>
            </a:r>
            <a:r>
              <a:rPr lang="pt-PT" dirty="0" err="1"/>
              <a:t>scale</a:t>
            </a:r>
            <a:endParaRPr lang="pt-PT" dirty="0"/>
          </a:p>
          <a:p>
            <a:pPr lvl="1"/>
            <a:r>
              <a:rPr lang="pt-PT" dirty="0"/>
              <a:t>E.g. </a:t>
            </a:r>
            <a:r>
              <a:rPr lang="pt-PT" dirty="0" err="1"/>
              <a:t>excluding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dirty="0"/>
              <a:t>, global EW </a:t>
            </a:r>
            <a:r>
              <a:rPr lang="pt-PT" dirty="0" err="1"/>
              <a:t>fit</a:t>
            </a:r>
            <a:r>
              <a:rPr lang="pt-PT" dirty="0"/>
              <a:t> </a:t>
            </a:r>
            <a:r>
              <a:rPr lang="pt-PT" dirty="0" err="1"/>
              <a:t>gives</a:t>
            </a:r>
            <a:r>
              <a:rPr lang="pt-PT" dirty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dirty="0"/>
              <a:t> = 90 ± 21 </a:t>
            </a:r>
            <a:r>
              <a:rPr lang="pt-PT" dirty="0" err="1"/>
              <a:t>GeV</a:t>
            </a:r>
            <a:r>
              <a:rPr lang="pt-PT" dirty="0"/>
              <a:t> (1.7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tension</a:t>
            </a:r>
            <a:r>
              <a:rPr lang="pt-PT" dirty="0"/>
              <a:t>) </a:t>
            </a:r>
            <a:r>
              <a:rPr lang="pt-PT" dirty="0" err="1"/>
              <a:t>driven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part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top</a:t>
            </a:r>
            <a:endParaRPr lang="pt-PT" baseline="-25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E8D59-FBF6-AB70-C1A6-3D2AACCED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8E36-AE8E-EC58-75D5-5F9340A0C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69564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2" y="3284984"/>
            <a:ext cx="4036582" cy="678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663" y="1340771"/>
            <a:ext cx="4445081" cy="4375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78099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 </a:t>
            </a:r>
            <a:r>
              <a:rPr lang="pt-PT" dirty="0" err="1"/>
              <a:t>width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68761"/>
            <a:ext cx="4330658" cy="4962675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SM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width</a:t>
            </a:r>
            <a:r>
              <a:rPr lang="pt-PT" dirty="0"/>
              <a:t> Γ</a:t>
            </a:r>
            <a:r>
              <a:rPr lang="pt-PT" baseline="-25000" dirty="0"/>
              <a:t>H</a:t>
            </a:r>
            <a:r>
              <a:rPr lang="pt-PT" dirty="0"/>
              <a:t>~4.1 </a:t>
            </a:r>
            <a:r>
              <a:rPr lang="pt-PT" dirty="0" err="1"/>
              <a:t>MeV</a:t>
            </a:r>
            <a:endParaRPr lang="pt-PT" dirty="0"/>
          </a:p>
          <a:p>
            <a:pPr lvl="1"/>
            <a:r>
              <a:rPr lang="pt-PT" dirty="0"/>
              <a:t>Too </a:t>
            </a:r>
            <a:r>
              <a:rPr lang="pt-PT" dirty="0" err="1"/>
              <a:t>small</a:t>
            </a:r>
            <a:r>
              <a:rPr lang="pt-PT" dirty="0"/>
              <a:t> to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directly</a:t>
            </a:r>
            <a:endParaRPr lang="pt-PT" dirty="0"/>
          </a:p>
          <a:p>
            <a:pPr lvl="1"/>
            <a:r>
              <a:rPr lang="pt-PT" dirty="0" err="1"/>
              <a:t>Best</a:t>
            </a:r>
            <a:r>
              <a:rPr lang="pt-PT" dirty="0"/>
              <a:t> </a:t>
            </a:r>
            <a:r>
              <a:rPr lang="pt-PT" dirty="0" err="1"/>
              <a:t>direct</a:t>
            </a:r>
            <a:r>
              <a:rPr lang="pt-PT" dirty="0"/>
              <a:t> </a:t>
            </a:r>
            <a:r>
              <a:rPr lang="pt-PT" dirty="0" err="1"/>
              <a:t>limit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CMS: </a:t>
            </a:r>
          </a:p>
          <a:p>
            <a:pPr lvl="2"/>
            <a:r>
              <a:rPr lang="pt-PT" dirty="0"/>
              <a:t>Γ</a:t>
            </a:r>
            <a:r>
              <a:rPr lang="pt-PT" baseline="-25000" dirty="0"/>
              <a:t>H </a:t>
            </a:r>
            <a:r>
              <a:rPr lang="pt-PT" dirty="0"/>
              <a:t>&lt; 1.1GeV @ 95% CL</a:t>
            </a:r>
          </a:p>
          <a:p>
            <a:r>
              <a:rPr lang="pt-PT" dirty="0" err="1"/>
              <a:t>Off-shell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en-US" dirty="0"/>
              <a:t> sensitive(*) to </a:t>
            </a:r>
            <a:r>
              <a:rPr lang="pt-PT" dirty="0"/>
              <a:t>Γ</a:t>
            </a:r>
            <a:r>
              <a:rPr lang="pt-PT" baseline="-25000" dirty="0"/>
              <a:t>H</a:t>
            </a:r>
            <a:endParaRPr lang="en-US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ATLAS </a:t>
            </a:r>
            <a:r>
              <a:rPr lang="pt-PT" dirty="0" err="1"/>
              <a:t>measurement</a:t>
            </a:r>
            <a:r>
              <a:rPr lang="pt-PT" dirty="0"/>
              <a:t>: </a:t>
            </a:r>
          </a:p>
          <a:p>
            <a:pPr lvl="1"/>
            <a:r>
              <a:rPr lang="pt-PT" b="1" dirty="0">
                <a:sym typeface="Wingdings"/>
              </a:rPr>
              <a:t>ppH</a:t>
            </a:r>
            <a:r>
              <a:rPr lang="pt-PT" b="1" dirty="0"/>
              <a:t>ZZ</a:t>
            </a:r>
            <a:r>
              <a:rPr lang="pt-PT" b="1" dirty="0">
                <a:sym typeface="Wingdings"/>
              </a:rPr>
              <a:t>4l </a:t>
            </a:r>
            <a:r>
              <a:rPr lang="pt-PT" dirty="0" err="1">
                <a:sym typeface="Wingdings"/>
              </a:rPr>
              <a:t>and</a:t>
            </a:r>
            <a:r>
              <a:rPr lang="pt-PT" dirty="0">
                <a:sym typeface="Wingdings"/>
              </a:rPr>
              <a:t> ZZ2l2</a:t>
            </a:r>
            <a:r>
              <a:rPr lang="el-GR" dirty="0"/>
              <a:t>ν</a:t>
            </a:r>
            <a:endParaRPr lang="en-US" dirty="0"/>
          </a:p>
          <a:p>
            <a:pPr lvl="1"/>
            <a:r>
              <a:rPr lang="pt-PT" b="1" dirty="0"/>
              <a:t>m(</a:t>
            </a:r>
            <a:r>
              <a:rPr lang="pt-PT" b="1" dirty="0">
                <a:sym typeface="Wingdings"/>
              </a:rPr>
              <a:t>H</a:t>
            </a:r>
            <a:r>
              <a:rPr lang="pt-PT" b="1" dirty="0"/>
              <a:t>) &gt; 2 m(Z) </a:t>
            </a:r>
          </a:p>
          <a:p>
            <a:pPr lvl="1"/>
            <a:r>
              <a:rPr lang="pt-PT" dirty="0"/>
              <a:t>36.1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13 </a:t>
            </a:r>
            <a:r>
              <a:rPr lang="pt-PT" dirty="0" err="1"/>
              <a:t>TeV</a:t>
            </a:r>
            <a:r>
              <a:rPr lang="pt-PT" dirty="0"/>
              <a:t> data </a:t>
            </a:r>
          </a:p>
          <a:p>
            <a:pPr lvl="1"/>
            <a:r>
              <a:rPr lang="pt-PT" dirty="0" err="1"/>
              <a:t>Observed</a:t>
            </a:r>
            <a:r>
              <a:rPr lang="pt-PT" dirty="0"/>
              <a:t> (</a:t>
            </a:r>
            <a:r>
              <a:rPr lang="pt-PT" dirty="0" err="1"/>
              <a:t>expected</a:t>
            </a:r>
            <a:r>
              <a:rPr lang="pt-PT" dirty="0"/>
              <a:t>) </a:t>
            </a:r>
            <a:r>
              <a:rPr lang="pt-PT" dirty="0" err="1"/>
              <a:t>limit</a:t>
            </a:r>
            <a:r>
              <a:rPr lang="pt-PT" dirty="0"/>
              <a:t>: </a:t>
            </a:r>
          </a:p>
          <a:p>
            <a:pPr lvl="2"/>
            <a:r>
              <a:rPr lang="pt-PT" dirty="0">
                <a:solidFill>
                  <a:srgbClr val="FF0000"/>
                </a:solidFill>
              </a:rPr>
              <a:t>Γ</a:t>
            </a:r>
            <a:r>
              <a:rPr lang="pt-PT" baseline="-25000" dirty="0">
                <a:solidFill>
                  <a:srgbClr val="FF0000"/>
                </a:solidFill>
              </a:rPr>
              <a:t>H </a:t>
            </a:r>
            <a:r>
              <a:rPr lang="pt-PT" dirty="0">
                <a:solidFill>
                  <a:srgbClr val="FF0000"/>
                </a:solidFill>
              </a:rPr>
              <a:t>&lt; 14.4 (15.2) </a:t>
            </a:r>
            <a:r>
              <a:rPr lang="pt-PT" dirty="0" err="1">
                <a:solidFill>
                  <a:srgbClr val="FF0000"/>
                </a:solidFill>
              </a:rPr>
              <a:t>MeV</a:t>
            </a:r>
            <a:endParaRPr lang="pt-PT" baseline="300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043608" y="-27384"/>
            <a:ext cx="810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arXiv:1808.01191 [</a:t>
            </a:r>
            <a:r>
              <a:rPr lang="pt-PT" sz="1600" dirty="0" err="1"/>
              <a:t>hep-ex</a:t>
            </a:r>
            <a:r>
              <a:rPr lang="pt-PT" sz="1600" dirty="0"/>
              <a:t>]/HIGG-2017-06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464" y="1400666"/>
            <a:ext cx="4824536" cy="4631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250" y="4149081"/>
            <a:ext cx="4953496" cy="1021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6576" y="698437"/>
            <a:ext cx="5887824" cy="13024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2012" y="6046768"/>
            <a:ext cx="8630468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/>
              <a:t>(*) Assume </a:t>
            </a:r>
            <a:r>
              <a:rPr lang="pt-PT" dirty="0" err="1"/>
              <a:t>interference</a:t>
            </a:r>
            <a:r>
              <a:rPr lang="pt-PT" dirty="0"/>
              <a:t> </a:t>
            </a:r>
            <a:r>
              <a:rPr lang="pt-PT" dirty="0" err="1"/>
              <a:t>term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                       </a:t>
            </a:r>
            <a:r>
              <a:rPr lang="pt-PT" dirty="0" err="1"/>
              <a:t>proportional</a:t>
            </a:r>
            <a:r>
              <a:rPr lang="pt-PT" dirty="0"/>
              <a:t> to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904" y="6131419"/>
            <a:ext cx="936104" cy="2499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9448" y="6080315"/>
            <a:ext cx="2232992" cy="301015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57DC3C-465A-48B6-3650-CAA2AE3DF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85ABDE1-FAB9-F2EB-F46D-67174C4F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36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9"/>
            <a:ext cx="8229600" cy="1143000"/>
          </a:xfrm>
        </p:spPr>
        <p:txBody>
          <a:bodyPr/>
          <a:lstStyle/>
          <a:p>
            <a:r>
              <a:rPr lang="pt-PT" dirty="0" err="1"/>
              <a:t>Measuring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Spin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82" y="1619313"/>
            <a:ext cx="4886669" cy="1692139"/>
          </a:xfrm>
        </p:spPr>
        <p:txBody>
          <a:bodyPr>
            <a:normAutofit/>
          </a:bodyPr>
          <a:lstStyle/>
          <a:p>
            <a:r>
              <a:rPr lang="pt-PT" sz="2800" dirty="0"/>
              <a:t>Polar </a:t>
            </a:r>
            <a:r>
              <a:rPr lang="pt-PT" sz="2800" dirty="0" err="1"/>
              <a:t>angle</a:t>
            </a:r>
            <a:r>
              <a:rPr lang="pt-PT" sz="2800" dirty="0"/>
              <a:t> </a:t>
            </a:r>
            <a:r>
              <a:rPr lang="pt-PT" sz="2800" dirty="0" err="1"/>
              <a:t>θ</a:t>
            </a:r>
            <a:r>
              <a:rPr lang="pt-PT" sz="2800" dirty="0"/>
              <a:t> </a:t>
            </a:r>
            <a:r>
              <a:rPr lang="pt-PT" sz="2800" dirty="0" err="1"/>
              <a:t>in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rest</a:t>
            </a:r>
            <a:r>
              <a:rPr lang="pt-PT" sz="2800" dirty="0"/>
              <a:t> </a:t>
            </a:r>
            <a:r>
              <a:rPr lang="pt-PT" sz="2800" dirty="0" err="1"/>
              <a:t>frame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diphoton</a:t>
            </a:r>
            <a:r>
              <a:rPr lang="pt-PT" sz="2800" dirty="0"/>
              <a:t> </a:t>
            </a:r>
            <a:r>
              <a:rPr lang="pt-PT" sz="2800" dirty="0" err="1"/>
              <a:t>system</a:t>
            </a:r>
            <a:r>
              <a:rPr lang="pt-PT" sz="2800" dirty="0"/>
              <a:t> (</a:t>
            </a:r>
            <a:r>
              <a:rPr lang="pt-PT" sz="2800" dirty="0" err="1"/>
              <a:t>Collins-Soper</a:t>
            </a:r>
            <a:r>
              <a:rPr lang="pt-PT" sz="2800" dirty="0"/>
              <a:t> </a:t>
            </a:r>
            <a:r>
              <a:rPr lang="pt-PT" sz="2800" dirty="0" err="1"/>
              <a:t>frame</a:t>
            </a:r>
            <a:r>
              <a:rPr lang="pt-PT" sz="28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0" y="5287540"/>
            <a:ext cx="3601329" cy="985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027" y="1160441"/>
            <a:ext cx="4053659" cy="2745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028" y="3877199"/>
            <a:ext cx="3869775" cy="2620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082" y="3230622"/>
            <a:ext cx="2812885" cy="1831411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13BA839-D9CF-1777-E34D-22C9D435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C330A1-CBF1-21AB-4145-28C843AEC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35969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Casting a </a:t>
            </a:r>
            <a:r>
              <a:rPr lang="pt-PT" dirty="0" err="1"/>
              <a:t>wider</a:t>
            </a:r>
            <a:r>
              <a:rPr lang="pt-PT" dirty="0"/>
              <a:t> </a:t>
            </a:r>
            <a:r>
              <a:rPr lang="pt-PT" dirty="0" err="1"/>
              <a:t>net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88840"/>
            <a:ext cx="4824536" cy="312681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66579-3B97-DE50-35AB-2451A63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8272F5-2447-8366-14B6-EF373009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45610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45" y="3674677"/>
            <a:ext cx="3610744" cy="2681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50107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+ </a:t>
            </a:r>
            <a:r>
              <a:rPr lang="pt-PT" dirty="0" err="1"/>
              <a:t>Dark</a:t>
            </a:r>
            <a:r>
              <a:rPr lang="pt-PT" dirty="0"/>
              <a:t> </a:t>
            </a:r>
            <a:r>
              <a:rPr lang="pt-PT" dirty="0" err="1"/>
              <a:t>Matter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30" y="1311425"/>
            <a:ext cx="4851904" cy="5086659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Used</a:t>
            </a:r>
            <a:r>
              <a:rPr lang="pt-PT" dirty="0"/>
              <a:t> 79.8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13 </a:t>
            </a:r>
            <a:r>
              <a:rPr lang="pt-PT" dirty="0" err="1"/>
              <a:t>TeV</a:t>
            </a:r>
            <a:r>
              <a:rPr lang="pt-PT" dirty="0"/>
              <a:t> data</a:t>
            </a:r>
          </a:p>
          <a:p>
            <a:pPr lvl="1"/>
            <a:r>
              <a:rPr lang="pt-PT" dirty="0" err="1"/>
              <a:t>High</a:t>
            </a:r>
            <a:r>
              <a:rPr lang="pt-PT" dirty="0"/>
              <a:t> </a:t>
            </a:r>
            <a:r>
              <a:rPr lang="pt-PT" dirty="0" err="1"/>
              <a:t>E</a:t>
            </a:r>
            <a:r>
              <a:rPr lang="pt-PT" baseline="-25000" dirty="0" err="1"/>
              <a:t>T</a:t>
            </a:r>
            <a:r>
              <a:rPr lang="pt-PT" baseline="30000" dirty="0" err="1"/>
              <a:t>miss</a:t>
            </a:r>
            <a:r>
              <a:rPr lang="pt-PT" dirty="0"/>
              <a:t> (&gt;150GeV) </a:t>
            </a:r>
            <a:r>
              <a:rPr lang="pt-PT" dirty="0" err="1"/>
              <a:t>and</a:t>
            </a:r>
            <a:r>
              <a:rPr lang="pt-PT" dirty="0"/>
              <a:t> b-</a:t>
            </a:r>
            <a:r>
              <a:rPr lang="pt-PT" dirty="0" err="1"/>
              <a:t>tagging</a:t>
            </a:r>
            <a:r>
              <a:rPr lang="pt-PT" dirty="0"/>
              <a:t> to </a:t>
            </a:r>
            <a:r>
              <a:rPr lang="pt-PT" dirty="0" err="1"/>
              <a:t>suppress</a:t>
            </a:r>
            <a:r>
              <a:rPr lang="pt-PT" dirty="0"/>
              <a:t> backgrounds</a:t>
            </a:r>
          </a:p>
          <a:p>
            <a:pPr lvl="1"/>
            <a:r>
              <a:rPr lang="pt-PT" dirty="0" err="1"/>
              <a:t>Reconstruct</a:t>
            </a:r>
            <a:r>
              <a:rPr lang="pt-PT" dirty="0"/>
              <a:t> b-</a:t>
            </a:r>
            <a:r>
              <a:rPr lang="pt-PT" dirty="0" err="1"/>
              <a:t>jets</a:t>
            </a:r>
            <a:r>
              <a:rPr lang="pt-PT" dirty="0"/>
              <a:t> as 2 </a:t>
            </a:r>
            <a:r>
              <a:rPr lang="pt-PT" dirty="0" err="1"/>
              <a:t>small</a:t>
            </a:r>
            <a:r>
              <a:rPr lang="pt-PT" dirty="0"/>
              <a:t> </a:t>
            </a:r>
            <a:r>
              <a:rPr lang="pt-PT" dirty="0" err="1"/>
              <a:t>jets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merged</a:t>
            </a:r>
            <a:r>
              <a:rPr lang="pt-PT" dirty="0"/>
              <a:t> </a:t>
            </a:r>
            <a:r>
              <a:rPr lang="pt-PT" dirty="0" err="1"/>
              <a:t>variable-radius</a:t>
            </a:r>
            <a:r>
              <a:rPr lang="pt-PT" dirty="0"/>
              <a:t> (VR) </a:t>
            </a:r>
            <a:r>
              <a:rPr lang="pt-PT" dirty="0" err="1"/>
              <a:t>track</a:t>
            </a:r>
            <a:r>
              <a:rPr lang="pt-PT" dirty="0"/>
              <a:t> </a:t>
            </a:r>
            <a:r>
              <a:rPr lang="pt-PT" dirty="0" err="1"/>
              <a:t>jets</a:t>
            </a:r>
            <a:endParaRPr lang="pt-PT" dirty="0"/>
          </a:p>
          <a:p>
            <a:endParaRPr lang="pt-PT" dirty="0"/>
          </a:p>
          <a:p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benchmark</a:t>
            </a:r>
            <a:r>
              <a:rPr lang="pt-PT" dirty="0"/>
              <a:t>: </a:t>
            </a:r>
            <a:r>
              <a:rPr lang="pt-PT" dirty="0" err="1"/>
              <a:t>Type</a:t>
            </a:r>
            <a:r>
              <a:rPr lang="pt-PT" dirty="0"/>
              <a:t>-II 2HDM + U(1)</a:t>
            </a:r>
            <a:r>
              <a:rPr lang="pt-PT" baseline="-25000" dirty="0"/>
              <a:t>Z’</a:t>
            </a:r>
            <a:r>
              <a:rPr lang="pt-PT" dirty="0"/>
              <a:t> </a:t>
            </a:r>
            <a:r>
              <a:rPr lang="pt-PT" dirty="0" err="1"/>
              <a:t>symmetry</a:t>
            </a:r>
            <a:r>
              <a:rPr lang="pt-PT" dirty="0"/>
              <a:t> (Z’-2HDM)</a:t>
            </a:r>
          </a:p>
          <a:p>
            <a:endParaRPr lang="pt-PT" dirty="0"/>
          </a:p>
          <a:p>
            <a:r>
              <a:rPr lang="pt-PT" dirty="0" err="1"/>
              <a:t>Main</a:t>
            </a:r>
            <a:r>
              <a:rPr lang="pt-PT" dirty="0"/>
              <a:t> backgrounds: </a:t>
            </a:r>
            <a:r>
              <a:rPr lang="pt-PT" dirty="0" err="1"/>
              <a:t>tt</a:t>
            </a:r>
            <a:r>
              <a:rPr lang="pt-PT" dirty="0"/>
              <a:t>, W/</a:t>
            </a:r>
            <a:r>
              <a:rPr lang="pt-PT" dirty="0" err="1"/>
              <a:t>Z+jets</a:t>
            </a:r>
            <a:endParaRPr lang="pt-PT" dirty="0"/>
          </a:p>
          <a:p>
            <a:endParaRPr lang="pt-PT" dirty="0"/>
          </a:p>
          <a:p>
            <a:r>
              <a:rPr lang="pt-PT" dirty="0" err="1"/>
              <a:t>Excluded</a:t>
            </a:r>
            <a:r>
              <a:rPr lang="pt-PT" dirty="0"/>
              <a:t> </a:t>
            </a:r>
            <a:r>
              <a:rPr lang="pt-PT" dirty="0" err="1"/>
              <a:t>region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A</a:t>
            </a:r>
            <a:r>
              <a:rPr lang="pt-PT" dirty="0"/>
              <a:t> – </a:t>
            </a:r>
            <a:r>
              <a:rPr lang="pt-PT" dirty="0" err="1"/>
              <a:t>m</a:t>
            </a:r>
            <a:r>
              <a:rPr lang="pt-PT" baseline="-25000" dirty="0" err="1"/>
              <a:t>Z</a:t>
            </a:r>
            <a:r>
              <a:rPr lang="pt-PT" baseline="-25000" dirty="0"/>
              <a:t>’</a:t>
            </a:r>
            <a:r>
              <a:rPr lang="pt-PT" dirty="0"/>
              <a:t> plane</a:t>
            </a:r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ATLAS-CONF-2018-039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48880" y="1798297"/>
            <a:ext cx="2773634" cy="2710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38" y="3734412"/>
            <a:ext cx="3801055" cy="2663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280" y="1311428"/>
            <a:ext cx="3071192" cy="2341485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F660634-214C-C543-8A6C-841923DA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595E3E1-86FA-D20F-35F9-1E16827F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21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12" y="3846831"/>
            <a:ext cx="4042717" cy="3010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07" y="1679380"/>
            <a:ext cx="3527953" cy="1224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Let’s</a:t>
            </a:r>
            <a:r>
              <a:rPr lang="pt-PT" dirty="0"/>
              <a:t> </a:t>
            </a:r>
            <a:r>
              <a:rPr lang="pt-PT" dirty="0" err="1"/>
              <a:t>talk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quantum </a:t>
            </a:r>
            <a:r>
              <a:rPr lang="pt-PT" dirty="0" err="1"/>
              <a:t>fields</a:t>
            </a:r>
            <a:r>
              <a:rPr lang="pt-PT" dirty="0"/>
              <a:t>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243" y1="52914" x2="39243" y2="52914"/>
                        <a14:foregroundMark x1="35458" y1="44325" x2="8566" y2="55982"/>
                        <a14:foregroundMark x1="37450" y1="42178" x2="28486" y2="80061"/>
                        <a14:foregroundMark x1="58167" y1="46012" x2="58167" y2="46012"/>
                        <a14:backgroundMark x1="1793" y1="60736" x2="1793" y2="60736"/>
                        <a14:backgroundMark x1="1195" y1="62730" x2="1195" y2="62730"/>
                        <a14:backgroundMark x1="797" y1="65031" x2="797" y2="65031"/>
                        <a14:backgroundMark x1="797" y1="68405" x2="797" y2="68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258" y="3174570"/>
            <a:ext cx="2864282" cy="3720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9625" l="170" r="100000">
                        <a14:foregroundMark x1="18537" y1="17375" x2="18537" y2="17375"/>
                        <a14:foregroundMark x1="12755" y1="9375" x2="23980" y2="9625"/>
                        <a14:foregroundMark x1="13095" y1="21375" x2="29082" y2="31625"/>
                        <a14:foregroundMark x1="52211" y1="67625" x2="51190" y2="98625"/>
                        <a14:foregroundMark x1="38605" y1="66000" x2="48129" y2="96375"/>
                        <a14:foregroundMark x1="26701" y1="68625" x2="26701" y2="95375"/>
                        <a14:foregroundMark x1="15816" y1="70625" x2="22619" y2="97000"/>
                        <a14:foregroundMark x1="29082" y1="14375" x2="29082" y2="14375"/>
                        <a14:foregroundMark x1="30272" y1="17875" x2="30272" y2="17875"/>
                        <a14:foregroundMark x1="30612" y1="23000" x2="30612" y2="23000"/>
                        <a14:foregroundMark x1="73980" y1="58750" x2="63605" y2="92750"/>
                        <a14:foregroundMark x1="76020" y1="51875" x2="97619" y2="82000"/>
                        <a14:backgroundMark x1="68537" y1="33000" x2="68537" y2="33000"/>
                        <a14:backgroundMark x1="4082" y1="26125" x2="4082" y2="26125"/>
                        <a14:backgroundMark x1="82143" y1="52750" x2="99150" y2="78375"/>
                        <a14:backgroundMark x1="76361" y1="34125" x2="76361" y2="34125"/>
                      </a14:backgroundRemoval>
                    </a14:imgEffect>
                  </a14:imgLayer>
                </a14:imgProps>
              </a:ext>
            </a:extLst>
          </a:blip>
          <a:srcRect b="15887"/>
          <a:stretch/>
        </p:blipFill>
        <p:spPr>
          <a:xfrm>
            <a:off x="4" y="1904741"/>
            <a:ext cx="4098093" cy="4989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76" y="6177294"/>
            <a:ext cx="178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rgbClr val="FFFFFF"/>
                </a:solidFill>
              </a:rPr>
              <a:t>Richard </a:t>
            </a:r>
            <a:r>
              <a:rPr lang="pt-PT" dirty="0" err="1">
                <a:solidFill>
                  <a:srgbClr val="FFFFFF"/>
                </a:solidFill>
              </a:rPr>
              <a:t>Feynman</a:t>
            </a:r>
            <a:r>
              <a:rPr lang="pt-PT" dirty="0">
                <a:solidFill>
                  <a:srgbClr val="FFFFFF"/>
                </a:solidFill>
              </a:rPr>
              <a:t> (1918 - 1988)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4757" y="5515293"/>
            <a:ext cx="1665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rgbClr val="FFFFFF"/>
                </a:solidFill>
              </a:rPr>
              <a:t>Erwin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Schrödinger</a:t>
            </a:r>
            <a:r>
              <a:rPr lang="pt-PT" dirty="0">
                <a:solidFill>
                  <a:srgbClr val="FFFFFF"/>
                </a:solidFill>
              </a:rPr>
              <a:t> (1887 - 1961)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8604" y="4198397"/>
            <a:ext cx="24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Fluffy</a:t>
            </a:r>
            <a:r>
              <a:rPr lang="pt-PT" dirty="0"/>
              <a:t> (????)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FA5FC-9A46-8AC8-3D2E-985A0C842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1B5D2-1617-A760-C542-C06AFC8BA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</p:spTree>
    <p:extLst>
      <p:ext uri="{BB962C8B-B14F-4D97-AF65-F5344CB8AC3E}">
        <p14:creationId xmlns:p14="http://schemas.microsoft.com/office/powerpoint/2010/main" val="18763032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13331"/>
            <a:ext cx="3073400" cy="2059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789" y="3535407"/>
            <a:ext cx="2980623" cy="28616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24" y="2106162"/>
            <a:ext cx="4030559" cy="1409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39475"/>
            <a:ext cx="4267200" cy="6213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8"/>
            <a:ext cx="4427984" cy="494357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/>
              <a:t>The</a:t>
            </a:r>
            <a:r>
              <a:rPr lang="pt-PT" dirty="0"/>
              <a:t> triple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coupling</a:t>
            </a:r>
            <a:r>
              <a:rPr lang="pt-PT" dirty="0"/>
              <a:t> </a:t>
            </a:r>
            <a:r>
              <a:rPr lang="pt-PT" dirty="0" err="1"/>
              <a:t>λ</a:t>
            </a:r>
            <a:r>
              <a:rPr lang="pt-PT" baseline="-25000" dirty="0" err="1"/>
              <a:t>HHH</a:t>
            </a:r>
            <a:r>
              <a:rPr lang="pt-PT" dirty="0"/>
              <a:t> can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probed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di-Higgs</a:t>
            </a:r>
            <a:r>
              <a:rPr lang="pt-PT" dirty="0"/>
              <a:t> </a:t>
            </a:r>
            <a:r>
              <a:rPr lang="pt-PT" dirty="0" err="1"/>
              <a:t>production</a:t>
            </a:r>
            <a:endParaRPr lang="pt-PT" dirty="0"/>
          </a:p>
          <a:p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suppressed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SM! </a:t>
            </a:r>
          </a:p>
          <a:p>
            <a:pPr lvl="1"/>
            <a:r>
              <a:rPr lang="pt-PT" dirty="0"/>
              <a:t>Negative </a:t>
            </a:r>
            <a:r>
              <a:rPr lang="pt-PT" dirty="0" err="1"/>
              <a:t>interference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LO </a:t>
            </a:r>
            <a:r>
              <a:rPr lang="pt-PT" dirty="0" err="1"/>
              <a:t>diagrams</a:t>
            </a:r>
            <a:r>
              <a:rPr lang="pt-PT" dirty="0"/>
              <a:t> </a:t>
            </a:r>
          </a:p>
          <a:p>
            <a:pPr lvl="1"/>
            <a:r>
              <a:rPr lang="pt-PT" dirty="0"/>
              <a:t>Cross </a:t>
            </a:r>
            <a:r>
              <a:rPr lang="pt-PT" dirty="0" err="1"/>
              <a:t>section</a:t>
            </a:r>
            <a:r>
              <a:rPr lang="pt-PT" dirty="0"/>
              <a:t> 1500x </a:t>
            </a:r>
            <a:r>
              <a:rPr lang="pt-PT" dirty="0" err="1"/>
              <a:t>less</a:t>
            </a:r>
            <a:r>
              <a:rPr lang="pt-PT" dirty="0"/>
              <a:t> </a:t>
            </a:r>
            <a:r>
              <a:rPr lang="pt-PT" dirty="0" err="1"/>
              <a:t>than</a:t>
            </a:r>
            <a:r>
              <a:rPr lang="pt-PT" dirty="0"/>
              <a:t> </a:t>
            </a:r>
            <a:r>
              <a:rPr lang="pt-PT" dirty="0" err="1"/>
              <a:t>ggF</a:t>
            </a:r>
            <a:endParaRPr lang="pt-PT" dirty="0"/>
          </a:p>
          <a:p>
            <a:r>
              <a:rPr lang="pt-PT" dirty="0" err="1"/>
              <a:t>Wide</a:t>
            </a:r>
            <a:r>
              <a:rPr lang="pt-PT" dirty="0"/>
              <a:t> range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decay</a:t>
            </a:r>
            <a:r>
              <a:rPr lang="pt-PT" dirty="0"/>
              <a:t> BR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channel</a:t>
            </a:r>
            <a:r>
              <a:rPr lang="pt-PT" dirty="0"/>
              <a:t> </a:t>
            </a:r>
            <a:r>
              <a:rPr lang="pt-PT" dirty="0" err="1"/>
              <a:t>purity</a:t>
            </a:r>
            <a:endParaRPr lang="pt-PT" dirty="0"/>
          </a:p>
          <a:p>
            <a:r>
              <a:rPr lang="pt-PT" dirty="0" err="1">
                <a:solidFill>
                  <a:srgbClr val="000000"/>
                </a:solidFill>
              </a:rPr>
              <a:t>bbττ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analysis</a:t>
            </a:r>
            <a:r>
              <a:rPr lang="pt-PT" dirty="0">
                <a:solidFill>
                  <a:srgbClr val="000000"/>
                </a:solidFill>
              </a:rPr>
              <a:t>:</a:t>
            </a:r>
            <a:endParaRPr lang="pt-PT" dirty="0"/>
          </a:p>
          <a:p>
            <a:pPr lvl="1"/>
            <a:r>
              <a:rPr lang="pt-PT" dirty="0" err="1"/>
              <a:t>Used</a:t>
            </a:r>
            <a:r>
              <a:rPr lang="pt-PT" dirty="0"/>
              <a:t> 36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13 </a:t>
            </a:r>
            <a:r>
              <a:rPr lang="pt-PT" dirty="0" err="1"/>
              <a:t>TeV</a:t>
            </a:r>
            <a:r>
              <a:rPr lang="pt-PT" dirty="0"/>
              <a:t> data</a:t>
            </a:r>
          </a:p>
          <a:p>
            <a:pPr lvl="1"/>
            <a:r>
              <a:rPr lang="pt-PT" dirty="0">
                <a:solidFill>
                  <a:srgbClr val="000000"/>
                </a:solidFill>
              </a:rPr>
              <a:t>Final </a:t>
            </a:r>
            <a:r>
              <a:rPr lang="pt-PT" dirty="0" err="1">
                <a:solidFill>
                  <a:srgbClr val="000000"/>
                </a:solidFill>
              </a:rPr>
              <a:t>state</a:t>
            </a:r>
            <a:r>
              <a:rPr lang="pt-PT" dirty="0">
                <a:solidFill>
                  <a:srgbClr val="000000"/>
                </a:solidFill>
              </a:rPr>
              <a:t> BR(</a:t>
            </a:r>
            <a:r>
              <a:rPr lang="pt-PT" dirty="0" err="1">
                <a:solidFill>
                  <a:srgbClr val="000000"/>
                </a:solidFill>
              </a:rPr>
              <a:t>bbττ</a:t>
            </a:r>
            <a:r>
              <a:rPr lang="pt-PT" dirty="0">
                <a:solidFill>
                  <a:srgbClr val="000000"/>
                </a:solidFill>
              </a:rPr>
              <a:t>)=7%</a:t>
            </a:r>
          </a:p>
          <a:p>
            <a:pPr lvl="1"/>
            <a:r>
              <a:rPr lang="pt-PT" dirty="0">
                <a:solidFill>
                  <a:srgbClr val="000000"/>
                </a:solidFill>
              </a:rPr>
              <a:t>Non-</a:t>
            </a:r>
            <a:r>
              <a:rPr lang="pt-PT" dirty="0" err="1">
                <a:solidFill>
                  <a:srgbClr val="000000"/>
                </a:solidFill>
              </a:rPr>
              <a:t>Resonant</a:t>
            </a:r>
            <a:r>
              <a:rPr lang="pt-PT" dirty="0">
                <a:solidFill>
                  <a:srgbClr val="000000"/>
                </a:solidFill>
              </a:rPr>
              <a:t> 95% CL </a:t>
            </a:r>
            <a:r>
              <a:rPr lang="pt-PT" dirty="0" err="1">
                <a:solidFill>
                  <a:srgbClr val="000000"/>
                </a:solidFill>
              </a:rPr>
              <a:t>limit</a:t>
            </a:r>
            <a:r>
              <a:rPr lang="pt-PT" dirty="0">
                <a:solidFill>
                  <a:srgbClr val="000000"/>
                </a:solidFill>
              </a:rPr>
              <a:t>: </a:t>
            </a:r>
          </a:p>
          <a:p>
            <a:pPr marL="914400" lvl="2" indent="0">
              <a:buNone/>
            </a:pPr>
            <a:r>
              <a:rPr lang="pt-PT" b="1" dirty="0" err="1">
                <a:solidFill>
                  <a:srgbClr val="000000"/>
                </a:solidFill>
              </a:rPr>
              <a:t>μ</a:t>
            </a:r>
            <a:r>
              <a:rPr lang="pt-PT" b="1" dirty="0">
                <a:solidFill>
                  <a:srgbClr val="000000"/>
                </a:solidFill>
              </a:rPr>
              <a:t> &lt; 12.7 </a:t>
            </a:r>
            <a:r>
              <a:rPr lang="pt-PT" b="1" dirty="0" err="1">
                <a:solidFill>
                  <a:srgbClr val="000000"/>
                </a:solidFill>
              </a:rPr>
              <a:t>observed</a:t>
            </a:r>
            <a:r>
              <a:rPr lang="pt-PT" b="1" dirty="0">
                <a:solidFill>
                  <a:srgbClr val="000000"/>
                </a:solidFill>
              </a:rPr>
              <a:t> (14.8 </a:t>
            </a:r>
            <a:r>
              <a:rPr lang="pt-PT" b="1" dirty="0" err="1">
                <a:solidFill>
                  <a:srgbClr val="000000"/>
                </a:solidFill>
              </a:rPr>
              <a:t>expexcted</a:t>
            </a:r>
            <a:r>
              <a:rPr lang="pt-PT" b="1" dirty="0">
                <a:solidFill>
                  <a:srgbClr val="000000"/>
                </a:solidFill>
              </a:rPr>
              <a:t>)</a:t>
            </a:r>
          </a:p>
          <a:p>
            <a:r>
              <a:rPr lang="pt-PT" dirty="0" err="1">
                <a:solidFill>
                  <a:srgbClr val="FF0000"/>
                </a:solidFill>
              </a:rPr>
              <a:t>Combination</a:t>
            </a:r>
            <a:r>
              <a:rPr lang="pt-PT" dirty="0">
                <a:solidFill>
                  <a:srgbClr val="FF0000"/>
                </a:solidFill>
              </a:rPr>
              <a:t>: </a:t>
            </a:r>
            <a:r>
              <a:rPr lang="pt-PT" dirty="0" err="1">
                <a:solidFill>
                  <a:srgbClr val="FF0000"/>
                </a:solidFill>
              </a:rPr>
              <a:t>at</a:t>
            </a:r>
            <a:r>
              <a:rPr lang="pt-PT" dirty="0">
                <a:solidFill>
                  <a:srgbClr val="FF0000"/>
                </a:solidFill>
              </a:rPr>
              <a:t> ≈10 x SM </a:t>
            </a:r>
            <a:r>
              <a:rPr lang="pt-PT" dirty="0" err="1">
                <a:solidFill>
                  <a:srgbClr val="FF0000"/>
                </a:solidFill>
              </a:rPr>
              <a:t>sensitivity</a:t>
            </a:r>
            <a:r>
              <a:rPr lang="pt-PT" dirty="0">
                <a:solidFill>
                  <a:srgbClr val="FF0000"/>
                </a:solidFill>
              </a:rPr>
              <a:t> – </a:t>
            </a:r>
            <a:r>
              <a:rPr lang="pt-PT" dirty="0" err="1">
                <a:solidFill>
                  <a:srgbClr val="FF0000"/>
                </a:solidFill>
              </a:rPr>
              <a:t>with</a:t>
            </a:r>
            <a:r>
              <a:rPr lang="pt-PT" dirty="0">
                <a:solidFill>
                  <a:srgbClr val="FF0000"/>
                </a:solidFill>
              </a:rPr>
              <a:t> 3% </a:t>
            </a:r>
            <a:r>
              <a:rPr lang="pt-PT" dirty="0" err="1">
                <a:solidFill>
                  <a:srgbClr val="FF0000"/>
                </a:solidFill>
              </a:rPr>
              <a:t>of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the</a:t>
            </a:r>
            <a:r>
              <a:rPr lang="pt-PT" dirty="0">
                <a:solidFill>
                  <a:srgbClr val="FF0000"/>
                </a:solidFill>
              </a:rPr>
              <a:t> HL-LHC </a:t>
            </a:r>
            <a:r>
              <a:rPr lang="pt-PT" dirty="0" err="1">
                <a:solidFill>
                  <a:srgbClr val="FF0000"/>
                </a:solidFill>
              </a:rPr>
              <a:t>luminosity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analyzed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22115"/>
          </a:xfrm>
        </p:spPr>
        <p:txBody>
          <a:bodyPr/>
          <a:lstStyle/>
          <a:p>
            <a:r>
              <a:rPr lang="pt-PT" dirty="0"/>
              <a:t>Triple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coupling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1" y="-27384"/>
            <a:ext cx="60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arXiv:1808.00336 [</a:t>
            </a:r>
            <a:r>
              <a:rPr lang="pt-PT" dirty="0" err="1"/>
              <a:t>hep-ex</a:t>
            </a:r>
            <a:r>
              <a:rPr lang="pt-PT" dirty="0"/>
              <a:t>]; ATLAS-CONF-2018-043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560" y="1547855"/>
            <a:ext cx="7823200" cy="1841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57677" y="3180494"/>
            <a:ext cx="3492077" cy="2592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933056" y="4351"/>
            <a:ext cx="3595820" cy="284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8" y="6156012"/>
            <a:ext cx="515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Di-Higgs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plot</a:t>
            </a:r>
            <a:r>
              <a:rPr lang="pt-PT" dirty="0"/>
              <a:t> </a:t>
            </a:r>
            <a:r>
              <a:rPr lang="pt-PT" dirty="0">
                <a:hlinkClick r:id="rId10"/>
              </a:rPr>
              <a:t>here</a:t>
            </a:r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4052" y="3573018"/>
            <a:ext cx="3672407" cy="2880428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BACF29-5E9F-7EF0-DEC7-9B32C92E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E640695-4F45-C1E5-3D5A-148FF728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69439"/>
          </a:xfrm>
        </p:spPr>
        <p:txBody>
          <a:bodyPr/>
          <a:lstStyle/>
          <a:p>
            <a:r>
              <a:rPr lang="en-US" dirty="0"/>
              <a:t>A bit of fun…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2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What if…</a:t>
            </a:r>
          </a:p>
          <a:p>
            <a:pPr lvl="1"/>
            <a:r>
              <a:rPr lang="en-US" dirty="0"/>
              <a:t>At higher orders, Higgs potential doesn’t have to be stable</a:t>
            </a:r>
          </a:p>
          <a:p>
            <a:pPr lvl="1"/>
            <a:r>
              <a:rPr lang="en-US" dirty="0"/>
              <a:t>Depending on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r>
              <a:rPr lang="en-US" dirty="0"/>
              <a:t> and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second minimum can be lower than EW minimum ⇒ tunneling between EW vacuum and true vacuum?!</a:t>
            </a:r>
          </a:p>
          <a:p>
            <a:r>
              <a:rPr lang="en-US" dirty="0"/>
              <a:t>“</a:t>
            </a:r>
            <a:r>
              <a:rPr lang="en-US" dirty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>
                <a:solidFill>
                  <a:srgbClr val="0000FF"/>
                </a:solidFill>
              </a:rPr>
              <a:t>16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GeV</a:t>
            </a:r>
            <a:r>
              <a:rPr lang="en-US" dirty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/>
              <a:t>”, I. </a:t>
            </a:r>
            <a:r>
              <a:rPr lang="en-US" dirty="0" err="1"/>
              <a:t>Masina</a:t>
            </a:r>
            <a:r>
              <a:rPr lang="en-US" dirty="0"/>
              <a:t>, arXiv:1403.5244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See also: V. </a:t>
            </a:r>
            <a:r>
              <a:rPr lang="en-US" dirty="0" err="1"/>
              <a:t>Brachina</a:t>
            </a:r>
            <a:r>
              <a:rPr lang="en-US" dirty="0"/>
              <a:t>, </a:t>
            </a:r>
            <a:r>
              <a:rPr lang="en-US" dirty="0" err="1"/>
              <a:t>Moriond</a:t>
            </a:r>
            <a:r>
              <a:rPr lang="en-US" dirty="0"/>
              <a:t> 2014 (</a:t>
            </a:r>
            <a:r>
              <a:rPr lang="hu-HU" dirty="0"/>
              <a:t>Phys.Rev.Lett.111, 241801 (2013))</a:t>
            </a:r>
            <a:r>
              <a:rPr lang="en-US" dirty="0"/>
              <a:t>, G. </a:t>
            </a:r>
            <a:r>
              <a:rPr lang="en-US" dirty="0" err="1"/>
              <a:t>Degrassi</a:t>
            </a:r>
            <a:r>
              <a:rPr lang="en-US" dirty="0"/>
              <a:t> et al, arXiv:1205.6497v2; </a:t>
            </a:r>
            <a:r>
              <a:rPr lang="en-US" dirty="0" err="1"/>
              <a:t>R.Contino</a:t>
            </a:r>
            <a:r>
              <a:rPr lang="en-US" dirty="0"/>
              <a:t>, Workshop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fisica</a:t>
            </a:r>
            <a:r>
              <a:rPr lang="en-US" dirty="0"/>
              <a:t> p-p a LHC, 2013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70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1-loop effective potential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9"/>
            <a:ext cx="3840245" cy="2671729"/>
            <a:chOff x="4623207" y="394866"/>
            <a:chExt cx="3578800" cy="24470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38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RG-improved potential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4" y="915798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7AC82D-BD8D-1712-26A8-C3D2E7647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3740E4-FAE7-1699-D87D-F76A87C6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3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51"/>
            <a:ext cx="3897546" cy="1341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5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universe seems to live near a critical condition</a:t>
            </a:r>
          </a:p>
          <a:p>
            <a:r>
              <a:rPr lang="en-US" dirty="0"/>
              <a:t>JHEP 1208 (2012) 098</a:t>
            </a:r>
          </a:p>
          <a:p>
            <a:r>
              <a:rPr lang="en-US" sz="2400" dirty="0"/>
              <a:t>Why?!</a:t>
            </a:r>
          </a:p>
          <a:p>
            <a:r>
              <a:rPr lang="en-US" sz="2400" dirty="0"/>
              <a:t>Explained by underlying theory?</a:t>
            </a:r>
          </a:p>
          <a:p>
            <a:r>
              <a:rPr lang="en-US" sz="2400" dirty="0"/>
              <a:t>Anthropic principle?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4B0F5C-1EF6-7703-0048-79AF7089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50289-D51C-A063-81B7-D4A242507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>
                <a:solidFill>
                  <a:srgbClr val="FFFFFF"/>
                </a:solidFill>
              </a:rPr>
              <a:t>Higgs</a:t>
            </a:r>
            <a:r>
              <a:rPr lang="pt-PT" dirty="0">
                <a:solidFill>
                  <a:srgbClr val="FFFFFF"/>
                </a:solidFill>
              </a:rPr>
              <a:t> @ LIP ATLAS </a:t>
            </a:r>
            <a:r>
              <a:rPr lang="pt-PT" dirty="0" err="1">
                <a:solidFill>
                  <a:srgbClr val="FFFFFF"/>
                </a:solidFill>
              </a:rPr>
              <a:t>Group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411429"/>
            <a:ext cx="4038600" cy="4525963"/>
          </a:xfrm>
        </p:spPr>
        <p:txBody>
          <a:bodyPr/>
          <a:lstStyle/>
          <a:p>
            <a:r>
              <a:rPr lang="pt-PT" dirty="0" err="1">
                <a:solidFill>
                  <a:schemeClr val="bg1"/>
                </a:solidFill>
              </a:rPr>
              <a:t>Exploring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Higgs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couplings</a:t>
            </a:r>
            <a:r>
              <a:rPr lang="pt-PT" dirty="0">
                <a:solidFill>
                  <a:schemeClr val="bg1"/>
                </a:solidFill>
              </a:rPr>
              <a:t> to </a:t>
            </a:r>
            <a:r>
              <a:rPr lang="pt-PT" dirty="0" err="1">
                <a:solidFill>
                  <a:schemeClr val="bg1"/>
                </a:solidFill>
              </a:rPr>
              <a:t>heavy</a:t>
            </a:r>
            <a:r>
              <a:rPr lang="pt-PT" dirty="0">
                <a:solidFill>
                  <a:schemeClr val="bg1"/>
                </a:solidFill>
              </a:rPr>
              <a:t> quarks</a:t>
            </a:r>
          </a:p>
          <a:p>
            <a:r>
              <a:rPr lang="pt-PT" dirty="0" err="1">
                <a:solidFill>
                  <a:schemeClr val="bg1"/>
                </a:solidFill>
              </a:rPr>
              <a:t>Less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well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known</a:t>
            </a:r>
            <a:r>
              <a:rPr lang="pt-PT" dirty="0">
                <a:solidFill>
                  <a:schemeClr val="bg1"/>
                </a:solidFill>
              </a:rPr>
              <a:t>... </a:t>
            </a:r>
            <a:r>
              <a:rPr lang="pt-PT" dirty="0" err="1">
                <a:solidFill>
                  <a:schemeClr val="bg1"/>
                </a:solidFill>
              </a:rPr>
              <a:t>Much</a:t>
            </a:r>
            <a:r>
              <a:rPr lang="pt-PT" dirty="0">
                <a:solidFill>
                  <a:schemeClr val="bg1"/>
                </a:solidFill>
              </a:rPr>
              <a:t> more </a:t>
            </a:r>
            <a:r>
              <a:rPr lang="pt-PT" dirty="0" err="1">
                <a:solidFill>
                  <a:schemeClr val="bg1"/>
                </a:solidFill>
              </a:rPr>
              <a:t>space</a:t>
            </a:r>
            <a:r>
              <a:rPr lang="pt-PT" dirty="0">
                <a:solidFill>
                  <a:schemeClr val="bg1"/>
                </a:solidFill>
              </a:rPr>
              <a:t> for </a:t>
            </a:r>
            <a:r>
              <a:rPr lang="pt-PT" dirty="0" err="1">
                <a:solidFill>
                  <a:schemeClr val="bg1"/>
                </a:solidFill>
              </a:rPr>
              <a:t>surprises</a:t>
            </a:r>
            <a:r>
              <a:rPr lang="pt-PT" dirty="0">
                <a:solidFill>
                  <a:schemeClr val="bg1"/>
                </a:solidFill>
              </a:rPr>
              <a:t>!</a:t>
            </a:r>
          </a:p>
          <a:p>
            <a:r>
              <a:rPr lang="pt-PT" dirty="0">
                <a:solidFill>
                  <a:schemeClr val="bg1"/>
                </a:solidFill>
              </a:rPr>
              <a:t>New </a:t>
            </a:r>
            <a:r>
              <a:rPr lang="pt-PT" dirty="0" err="1">
                <a:solidFill>
                  <a:schemeClr val="bg1"/>
                </a:solidFill>
              </a:rPr>
              <a:t>physics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effects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may</a:t>
            </a:r>
            <a:r>
              <a:rPr lang="pt-PT" dirty="0">
                <a:solidFill>
                  <a:schemeClr val="bg1"/>
                </a:solidFill>
              </a:rPr>
              <a:t> show </a:t>
            </a:r>
            <a:r>
              <a:rPr lang="pt-PT" dirty="0" err="1">
                <a:solidFill>
                  <a:schemeClr val="bg1"/>
                </a:solidFill>
              </a:rPr>
              <a:t>up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already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at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leading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order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  <a:latin typeface="Calibri"/>
              </a:rPr>
              <a:t>31 March 2025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489"/>
          <a:stretch/>
        </p:blipFill>
        <p:spPr>
          <a:xfrm>
            <a:off x="4741333" y="1366157"/>
            <a:ext cx="4284330" cy="15615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33" y="2977927"/>
            <a:ext cx="4284330" cy="17115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41333" y="4744953"/>
            <a:ext cx="42843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FFFF"/>
                </a:solidFill>
              </a:rPr>
              <a:t>2018: </a:t>
            </a:r>
            <a:r>
              <a:rPr lang="pt-PT" dirty="0" err="1">
                <a:solidFill>
                  <a:srgbClr val="FFFFFF"/>
                </a:solidFill>
              </a:rPr>
              <a:t>Hbb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and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Htt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couplings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demonstrated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dirty="0">
                <a:solidFill>
                  <a:srgbClr val="FFFFFF"/>
                </a:solidFill>
              </a:rPr>
              <a:t>2020: </a:t>
            </a:r>
            <a:r>
              <a:rPr lang="en-US" dirty="0">
                <a:solidFill>
                  <a:srgbClr val="FFFFFF"/>
                </a:solidFill>
              </a:rPr>
              <a:t>CP of </a:t>
            </a:r>
            <a:r>
              <a:rPr lang="en-US" dirty="0" err="1">
                <a:solidFill>
                  <a:srgbClr val="FFFFFF"/>
                </a:solidFill>
              </a:rPr>
              <a:t>ttH</a:t>
            </a:r>
            <a:r>
              <a:rPr lang="en-US" dirty="0">
                <a:solidFill>
                  <a:srgbClr val="FFFFFF"/>
                </a:solidFill>
              </a:rPr>
              <a:t> coupling in </a:t>
            </a:r>
            <a:r>
              <a:rPr lang="mr-IN" dirty="0">
                <a:solidFill>
                  <a:srgbClr val="FFFFFF"/>
                </a:solidFill>
              </a:rPr>
              <a:t>ttH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mr-IN" dirty="0">
                <a:solidFill>
                  <a:srgbClr val="FFFFFF"/>
                </a:solidFill>
              </a:rPr>
              <a:t>H</a:t>
            </a:r>
            <a:r>
              <a:rPr lang="en-US" dirty="0">
                <a:solidFill>
                  <a:srgbClr val="FFFFFF"/>
                </a:solidFill>
              </a:rPr>
              <a:t>-&gt;</a:t>
            </a:r>
            <a:r>
              <a:rPr lang="mr-IN" dirty="0">
                <a:solidFill>
                  <a:srgbClr val="FFFFFF"/>
                </a:solidFill>
              </a:rPr>
              <a:t>γγ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pt-PT" dirty="0">
                <a:solidFill>
                  <a:srgbClr val="FFFFFF"/>
                </a:solidFill>
              </a:rPr>
              <a:t>2022: </a:t>
            </a:r>
            <a:r>
              <a:rPr lang="pt-PT" dirty="0" err="1">
                <a:solidFill>
                  <a:srgbClr val="FFFFFF"/>
                </a:solidFill>
              </a:rPr>
              <a:t>ttH</a:t>
            </a:r>
            <a:r>
              <a:rPr lang="pt-PT" dirty="0">
                <a:solidFill>
                  <a:srgbClr val="FFFFFF"/>
                </a:solidFill>
              </a:rPr>
              <a:t>, H-&gt;</a:t>
            </a:r>
            <a:r>
              <a:rPr lang="pt-PT" dirty="0" err="1">
                <a:solidFill>
                  <a:srgbClr val="FFFFFF"/>
                </a:solidFill>
              </a:rPr>
              <a:t>bb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fiducial</a:t>
            </a:r>
            <a:r>
              <a:rPr lang="pt-PT" dirty="0">
                <a:solidFill>
                  <a:srgbClr val="FFFFFF"/>
                </a:solidFill>
              </a:rPr>
              <a:t> cross </a:t>
            </a:r>
            <a:r>
              <a:rPr lang="pt-PT" dirty="0" err="1">
                <a:solidFill>
                  <a:srgbClr val="FFFFFF"/>
                </a:solidFill>
              </a:rPr>
              <a:t>section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2022: Preliminary results for CP of </a:t>
            </a:r>
            <a:r>
              <a:rPr lang="en-US" dirty="0" err="1">
                <a:solidFill>
                  <a:srgbClr val="FFFFFF"/>
                </a:solidFill>
              </a:rPr>
              <a:t>ttH</a:t>
            </a:r>
            <a:r>
              <a:rPr lang="en-US" dirty="0">
                <a:solidFill>
                  <a:srgbClr val="FFFFFF"/>
                </a:solidFill>
              </a:rPr>
              <a:t> coupling studied in </a:t>
            </a:r>
            <a:r>
              <a:rPr lang="mr-IN" dirty="0">
                <a:solidFill>
                  <a:srgbClr val="FFFFFF"/>
                </a:solidFill>
              </a:rPr>
              <a:t>ttH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mr-IN" dirty="0">
                <a:solidFill>
                  <a:srgbClr val="FFFFFF"/>
                </a:solidFill>
              </a:rPr>
              <a:t>H</a:t>
            </a:r>
            <a:r>
              <a:rPr lang="en-US" dirty="0">
                <a:solidFill>
                  <a:srgbClr val="FFFFFF"/>
                </a:solidFill>
              </a:rPr>
              <a:t>-&gt;bb</a:t>
            </a:r>
          </a:p>
          <a:p>
            <a:r>
              <a:rPr lang="en-US" dirty="0">
                <a:solidFill>
                  <a:srgbClr val="FFFFFF"/>
                </a:solidFill>
              </a:rPr>
              <a:t>2024: Published paper on CP of </a:t>
            </a:r>
            <a:r>
              <a:rPr lang="en-US" dirty="0" err="1">
                <a:solidFill>
                  <a:srgbClr val="FFFFFF"/>
                </a:solidFill>
              </a:rPr>
              <a:t>ttH</a:t>
            </a:r>
            <a:endParaRPr lang="en-US" dirty="0">
              <a:solidFill>
                <a:srgbClr val="FFFFFF"/>
              </a:solidFill>
            </a:endParaRPr>
          </a:p>
          <a:p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D2D5A46-B9CA-7C9B-2051-5D241D622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R. Gonçalo -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lecture</a:t>
            </a:r>
            <a:r>
              <a:rPr lang="pt-PT" dirty="0"/>
              <a:t>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29426E-B9F9-4E74-A34D-49CFE271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239292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929"/>
            <a:ext cx="8229600" cy="797688"/>
          </a:xfrm>
        </p:spPr>
        <p:txBody>
          <a:bodyPr/>
          <a:lstStyle/>
          <a:p>
            <a:r>
              <a:rPr lang="pt-PT" dirty="0" err="1">
                <a:solidFill>
                  <a:srgbClr val="FFFFFF"/>
                </a:solidFill>
              </a:rPr>
              <a:t>ttH</a:t>
            </a:r>
            <a:r>
              <a:rPr lang="pt-PT" dirty="0">
                <a:solidFill>
                  <a:srgbClr val="FFFFFF"/>
                </a:solidFill>
              </a:rPr>
              <a:t> CP </a:t>
            </a:r>
            <a:r>
              <a:rPr lang="pt-PT" dirty="0" err="1">
                <a:solidFill>
                  <a:srgbClr val="FFFFFF"/>
                </a:solidFill>
              </a:rPr>
              <a:t>measurement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11" name="Picture 10" descr="space_bw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910" y="1303038"/>
            <a:ext cx="3502881" cy="2169088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pace_bw_ne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908" y="3755222"/>
            <a:ext cx="3502858" cy="1966596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49900" y="1303037"/>
            <a:ext cx="5140008" cy="517311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FFFF"/>
                </a:solidFill>
              </a:rPr>
              <a:t>Sakharov conditions for a matter-dominated universe require CP violation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Known CP-violating processes: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From complex phases in CKM-matrix - quark mixing  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Maybe in PNMS-matrix as well - neutrino mixing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BUT: insufficient, by factor of millions!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CP violation in Higgs sector?</a:t>
            </a:r>
          </a:p>
          <a:p>
            <a:pPr marL="742865" lvl="2" indent="-342861"/>
            <a:r>
              <a:rPr lang="en-GB" sz="2900" dirty="0">
                <a:solidFill>
                  <a:srgbClr val="FFFFFF"/>
                </a:solidFill>
              </a:rPr>
              <a:t>Possible in some models with extended Higgs sector (e.g. some 2HDMs)</a:t>
            </a:r>
          </a:p>
          <a:p>
            <a:pPr marL="742865" lvl="2" indent="-342861"/>
            <a:r>
              <a:rPr lang="en-GB" sz="2900" dirty="0">
                <a:solidFill>
                  <a:srgbClr val="FFFFFF"/>
                </a:solidFill>
              </a:rPr>
              <a:t>Need </a:t>
            </a:r>
            <a:r>
              <a:rPr lang="en-GB" sz="2900" b="1" dirty="0">
                <a:solidFill>
                  <a:srgbClr val="FFFFFF"/>
                </a:solidFill>
              </a:rPr>
              <a:t>mixing</a:t>
            </a:r>
            <a:r>
              <a:rPr lang="en-GB" sz="2900" dirty="0">
                <a:solidFill>
                  <a:srgbClr val="FFFFFF"/>
                </a:solidFill>
              </a:rPr>
              <a:t> of scalar (CP-even) and pseudo-scalar (CP-odd) Higgs states</a:t>
            </a:r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What do we know about Higgs CP properties?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In the SM, Higgs scalar is a CP </a:t>
            </a:r>
            <a:r>
              <a:rPr lang="en-GB" dirty="0" err="1">
                <a:solidFill>
                  <a:srgbClr val="FFFFFF"/>
                </a:solidFill>
              </a:rPr>
              <a:t>eigenstate</a:t>
            </a:r>
            <a:r>
              <a:rPr lang="en-GB" dirty="0">
                <a:solidFill>
                  <a:srgbClr val="FFFFFF"/>
                </a:solidFill>
              </a:rPr>
              <a:t> with J</a:t>
            </a:r>
            <a:r>
              <a:rPr lang="en-GB" baseline="30000" dirty="0">
                <a:solidFill>
                  <a:srgbClr val="FFFFFF"/>
                </a:solidFill>
              </a:rPr>
              <a:t>CP</a:t>
            </a:r>
            <a:r>
              <a:rPr lang="en-GB" dirty="0">
                <a:solidFill>
                  <a:srgbClr val="FFFFFF"/>
                </a:solidFill>
              </a:rPr>
              <a:t> = 0</a:t>
            </a:r>
            <a:r>
              <a:rPr lang="en-GB" baseline="30000" dirty="0">
                <a:solidFill>
                  <a:srgbClr val="FFFFFF"/>
                </a:solidFill>
              </a:rPr>
              <a:t>++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Pure J</a:t>
            </a:r>
            <a:r>
              <a:rPr lang="en-GB" baseline="30000" dirty="0">
                <a:solidFill>
                  <a:srgbClr val="FFFFFF"/>
                </a:solidFill>
              </a:rPr>
              <a:t>P</a:t>
            </a:r>
            <a:r>
              <a:rPr lang="en-GB" dirty="0">
                <a:solidFill>
                  <a:srgbClr val="FFFFFF"/>
                </a:solidFill>
              </a:rPr>
              <a:t> = 0</a:t>
            </a:r>
            <a:r>
              <a:rPr lang="en-GB" baseline="30000" dirty="0">
                <a:solidFill>
                  <a:srgbClr val="FFFFFF"/>
                </a:solidFill>
              </a:rPr>
              <a:t>-</a:t>
            </a:r>
            <a:r>
              <a:rPr lang="en-GB" dirty="0">
                <a:solidFill>
                  <a:srgbClr val="FFFFFF"/>
                </a:solidFill>
              </a:rPr>
              <a:t> hypothesis for observed Higgs boson was ruled out in Run 1</a:t>
            </a:r>
            <a:endParaRPr lang="en-GB" baseline="30000" dirty="0">
              <a:solidFill>
                <a:srgbClr val="FFFFFF"/>
              </a:solidFill>
            </a:endParaRPr>
          </a:p>
          <a:p>
            <a:pPr lvl="1"/>
            <a:r>
              <a:rPr lang="en-GB" dirty="0">
                <a:solidFill>
                  <a:srgbClr val="FFFFFF"/>
                </a:solidFill>
              </a:rPr>
              <a:t>But a </a:t>
            </a:r>
            <a:r>
              <a:rPr lang="en-GB" b="1" dirty="0">
                <a:solidFill>
                  <a:srgbClr val="FFFFFF"/>
                </a:solidFill>
              </a:rPr>
              <a:t>large</a:t>
            </a:r>
            <a:r>
              <a:rPr lang="en-GB" dirty="0">
                <a:solidFill>
                  <a:srgbClr val="FFFFFF"/>
                </a:solidFill>
              </a:rPr>
              <a:t> CP-odd admixture is not ruled out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49BE9-9D94-CF8A-297C-C9FB4144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830FE-9119-D1E6-1A33-F203651F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13551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40"/>
            <a:ext cx="9144000" cy="824069"/>
          </a:xfrm>
        </p:spPr>
        <p:txBody>
          <a:bodyPr>
            <a:normAutofit/>
          </a:bodyPr>
          <a:lstStyle/>
          <a:p>
            <a:r>
              <a:rPr lang="en-GB" dirty="0"/>
              <a:t>How to search for a CP-odd admixture?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359" y="5878036"/>
            <a:ext cx="4944930" cy="4623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42910" y="1502337"/>
            <a:ext cx="3221586" cy="34778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pPr marL="285717" indent="-285717">
              <a:buFont typeface="Arial"/>
              <a:buChar char="•"/>
            </a:pPr>
            <a:r>
              <a:rPr lang="en-GB" sz="2000" dirty="0"/>
              <a:t>Effect of CP-odd  components on </a:t>
            </a:r>
            <a:r>
              <a:rPr lang="en-GB" sz="2000" b="1" dirty="0" err="1"/>
              <a:t>bosonic</a:t>
            </a:r>
            <a:r>
              <a:rPr lang="en-GB" sz="2000" b="1" dirty="0"/>
              <a:t> couplings</a:t>
            </a:r>
            <a:r>
              <a:rPr lang="en-GB" sz="2000" dirty="0"/>
              <a:t> </a:t>
            </a:r>
            <a:r>
              <a:rPr lang="en-GB" sz="2000" dirty="0" err="1"/>
              <a:t>parametrized</a:t>
            </a:r>
            <a:r>
              <a:rPr lang="en-GB" sz="2000" dirty="0"/>
              <a:t> as expansion with higher order terms suppressed by powers of scale of new physics </a:t>
            </a:r>
            <a:r>
              <a:rPr lang="en-GB" sz="2000" dirty="0" err="1"/>
              <a:t>Λ</a:t>
            </a:r>
            <a:endParaRPr lang="en-GB" sz="2000" dirty="0"/>
          </a:p>
          <a:p>
            <a:pPr marL="285717" indent="-285717">
              <a:buFont typeface="Arial"/>
              <a:buChar char="•"/>
            </a:pPr>
            <a:r>
              <a:rPr lang="en-GB" sz="2000" dirty="0"/>
              <a:t>Could explain why a CP-odd admixture has not been seen</a:t>
            </a:r>
          </a:p>
          <a:p>
            <a:pPr marL="285717" indent="-285717">
              <a:buFont typeface="Arial"/>
              <a:buChar char="•"/>
            </a:pP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88456" y="1558238"/>
            <a:ext cx="2895064" cy="3477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pPr marL="285717" indent="-285717">
              <a:buFont typeface="Arial"/>
              <a:buChar char="•"/>
            </a:pPr>
            <a:r>
              <a:rPr lang="en-GB" sz="2000" b="1" dirty="0" err="1"/>
              <a:t>Fermionic</a:t>
            </a:r>
            <a:r>
              <a:rPr lang="en-GB" sz="2000" b="1" dirty="0"/>
              <a:t> couplings</a:t>
            </a:r>
            <a:r>
              <a:rPr lang="en-GB" sz="2000" dirty="0"/>
              <a:t> are affected at tree level</a:t>
            </a:r>
          </a:p>
          <a:p>
            <a:pPr marL="285717" indent="-285717">
              <a:buFont typeface="Arial"/>
              <a:buChar char="•"/>
            </a:pPr>
            <a:r>
              <a:rPr lang="en-GB" sz="2000" dirty="0"/>
              <a:t>Mixing angle α between CP-even and CP-odd coupling  components</a:t>
            </a:r>
          </a:p>
          <a:p>
            <a:pPr marL="285717" indent="-285717">
              <a:buFont typeface="Arial"/>
              <a:buChar char="•"/>
            </a:pPr>
            <a:r>
              <a:rPr lang="en-GB" sz="2000" dirty="0"/>
              <a:t>More notable for heavier fermions due to enhanced coupling</a:t>
            </a:r>
          </a:p>
          <a:p>
            <a:endParaRPr lang="en-GB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467480" y="2042992"/>
            <a:ext cx="2507586" cy="1596904"/>
            <a:chOff x="3619975" y="1897554"/>
            <a:chExt cx="2481590" cy="15969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9975" y="1897554"/>
              <a:ext cx="2481590" cy="159690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/>
            <p:cNvSpPr/>
            <p:nvPr/>
          </p:nvSpPr>
          <p:spPr>
            <a:xfrm>
              <a:off x="4509832" y="2568406"/>
              <a:ext cx="256607" cy="2568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5308729" y="2568406"/>
              <a:ext cx="242603" cy="2568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68" y="5166005"/>
            <a:ext cx="5228849" cy="4867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202044-87E5-08F9-4CA4-57AD93F5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5208E-8B2D-8301-186D-5D30BC2F0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51654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71" y="366071"/>
            <a:ext cx="8229600" cy="629468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H-top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</a:t>
            </a:r>
            <a:r>
              <a:rPr lang="pt-PT" sz="3600" dirty="0" err="1"/>
              <a:t>ttH</a:t>
            </a:r>
            <a:r>
              <a:rPr lang="pt-PT" sz="3600" dirty="0"/>
              <a:t>/</a:t>
            </a:r>
            <a:r>
              <a:rPr lang="pt-PT" sz="3600" dirty="0" err="1"/>
              <a:t>tH</a:t>
            </a:r>
            <a:r>
              <a:rPr lang="pt-PT" sz="3600" dirty="0"/>
              <a:t>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873" y="1277034"/>
            <a:ext cx="4660844" cy="1697855"/>
          </a:xfrm>
        </p:spPr>
        <p:txBody>
          <a:bodyPr>
            <a:noAutofit/>
          </a:bodyPr>
          <a:lstStyle/>
          <a:p>
            <a:r>
              <a:rPr lang="en-GB" sz="2000" dirty="0"/>
              <a:t>Calculate CP-sensitive observables </a:t>
            </a:r>
            <a:r>
              <a:rPr lang="en-GB" sz="2000" b="1" i="1" dirty="0"/>
              <a:t>b</a:t>
            </a:r>
            <a:r>
              <a:rPr lang="en-GB" sz="2000" b="1" i="1" baseline="-25000" dirty="0"/>
              <a:t>2</a:t>
            </a:r>
            <a:r>
              <a:rPr lang="en-GB" sz="2000" dirty="0"/>
              <a:t> and </a:t>
            </a:r>
            <a:r>
              <a:rPr lang="en-GB" sz="2000" b="1" i="1" dirty="0"/>
              <a:t>b</a:t>
            </a:r>
            <a:r>
              <a:rPr lang="en-GB" sz="2000" b="1" i="1" baseline="-25000" dirty="0"/>
              <a:t>4</a:t>
            </a:r>
            <a:r>
              <a:rPr lang="en-GB" sz="2000" dirty="0"/>
              <a:t> from top-quark 3-momenta</a:t>
            </a:r>
          </a:p>
          <a:p>
            <a:r>
              <a:rPr lang="en-GB" sz="2000" dirty="0"/>
              <a:t>Use different observables in combined fit depending on region</a:t>
            </a:r>
          </a:p>
          <a:p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4803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hlinkClick r:id="rId3"/>
              </a:rPr>
              <a:t>ATLAS-CONF-2022-016</a:t>
            </a:r>
            <a:r>
              <a:rPr lang="is-IS" sz="1200" dirty="0"/>
              <a:t> (16 March 2022)</a:t>
            </a:r>
            <a:endParaRPr lang="pt-PT" sz="1200" dirty="0"/>
          </a:p>
        </p:txBody>
      </p:sp>
      <p:sp>
        <p:nvSpPr>
          <p:cNvPr id="31" name="Oval 30"/>
          <p:cNvSpPr/>
          <p:nvPr/>
        </p:nvSpPr>
        <p:spPr>
          <a:xfrm>
            <a:off x="7727765" y="506688"/>
            <a:ext cx="274441" cy="30405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99" y="4376077"/>
            <a:ext cx="5216279" cy="2071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5" y="3114688"/>
            <a:ext cx="2679983" cy="685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496" y="3083620"/>
            <a:ext cx="1579068" cy="761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564" y="1277032"/>
            <a:ext cx="2244550" cy="2584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581" y="3992087"/>
            <a:ext cx="2226881" cy="2580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0012" y="1277034"/>
            <a:ext cx="2210523" cy="258498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99016" y="240000"/>
            <a:ext cx="1263379" cy="857264"/>
            <a:chOff x="4711700" y="4799299"/>
            <a:chExt cx="1483793" cy="640535"/>
          </a:xfrm>
        </p:grpSpPr>
        <p:sp>
          <p:nvSpPr>
            <p:cNvPr id="30" name="Freeform 29"/>
            <p:cNvSpPr/>
            <p:nvPr/>
          </p:nvSpPr>
          <p:spPr>
            <a:xfrm>
              <a:off x="5100425" y="4858566"/>
              <a:ext cx="606109" cy="534701"/>
            </a:xfrm>
            <a:custGeom>
              <a:avLst/>
              <a:gdLst>
                <a:gd name="connsiteX0" fmla="*/ 589175 w 606109"/>
                <a:gd name="connsiteY0" fmla="*/ 12700 h 534701"/>
                <a:gd name="connsiteX1" fmla="*/ 411375 w 606109"/>
                <a:gd name="connsiteY1" fmla="*/ 8467 h 534701"/>
                <a:gd name="connsiteX2" fmla="*/ 352109 w 606109"/>
                <a:gd name="connsiteY2" fmla="*/ 4233 h 534701"/>
                <a:gd name="connsiteX3" fmla="*/ 187009 w 606109"/>
                <a:gd name="connsiteY3" fmla="*/ 8467 h 534701"/>
                <a:gd name="connsiteX4" fmla="*/ 106575 w 606109"/>
                <a:gd name="connsiteY4" fmla="*/ 4233 h 534701"/>
                <a:gd name="connsiteX5" fmla="*/ 47309 w 606109"/>
                <a:gd name="connsiteY5" fmla="*/ 0 h 534701"/>
                <a:gd name="connsiteX6" fmla="*/ 13442 w 606109"/>
                <a:gd name="connsiteY6" fmla="*/ 4233 h 534701"/>
                <a:gd name="connsiteX7" fmla="*/ 742 w 606109"/>
                <a:gd name="connsiteY7" fmla="*/ 8467 h 534701"/>
                <a:gd name="connsiteX8" fmla="*/ 4975 w 606109"/>
                <a:gd name="connsiteY8" fmla="*/ 21167 h 534701"/>
                <a:gd name="connsiteX9" fmla="*/ 17675 w 606109"/>
                <a:gd name="connsiteY9" fmla="*/ 16933 h 534701"/>
                <a:gd name="connsiteX10" fmla="*/ 9209 w 606109"/>
                <a:gd name="connsiteY10" fmla="*/ 182033 h 534701"/>
                <a:gd name="connsiteX11" fmla="*/ 13442 w 606109"/>
                <a:gd name="connsiteY11" fmla="*/ 207433 h 534701"/>
                <a:gd name="connsiteX12" fmla="*/ 21909 w 606109"/>
                <a:gd name="connsiteY12" fmla="*/ 266700 h 534701"/>
                <a:gd name="connsiteX13" fmla="*/ 17675 w 606109"/>
                <a:gd name="connsiteY13" fmla="*/ 330200 h 534701"/>
                <a:gd name="connsiteX14" fmla="*/ 13442 w 606109"/>
                <a:gd name="connsiteY14" fmla="*/ 355600 h 534701"/>
                <a:gd name="connsiteX15" fmla="*/ 17675 w 606109"/>
                <a:gd name="connsiteY15" fmla="*/ 436033 h 534701"/>
                <a:gd name="connsiteX16" fmla="*/ 13442 w 606109"/>
                <a:gd name="connsiteY16" fmla="*/ 499533 h 534701"/>
                <a:gd name="connsiteX17" fmla="*/ 17675 w 606109"/>
                <a:gd name="connsiteY17" fmla="*/ 529167 h 534701"/>
                <a:gd name="connsiteX18" fmla="*/ 115042 w 606109"/>
                <a:gd name="connsiteY18" fmla="*/ 533400 h 534701"/>
                <a:gd name="connsiteX19" fmla="*/ 606109 w 606109"/>
                <a:gd name="connsiteY19" fmla="*/ 529167 h 5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6109" h="534701">
                  <a:moveTo>
                    <a:pt x="589175" y="12700"/>
                  </a:moveTo>
                  <a:lnTo>
                    <a:pt x="411375" y="8467"/>
                  </a:lnTo>
                  <a:cubicBezTo>
                    <a:pt x="391582" y="7760"/>
                    <a:pt x="371915" y="4233"/>
                    <a:pt x="352109" y="4233"/>
                  </a:cubicBezTo>
                  <a:cubicBezTo>
                    <a:pt x="297058" y="4233"/>
                    <a:pt x="242042" y="7056"/>
                    <a:pt x="187009" y="8467"/>
                  </a:cubicBezTo>
                  <a:lnTo>
                    <a:pt x="106575" y="4233"/>
                  </a:lnTo>
                  <a:cubicBezTo>
                    <a:pt x="86806" y="3035"/>
                    <a:pt x="67115" y="0"/>
                    <a:pt x="47309" y="0"/>
                  </a:cubicBezTo>
                  <a:cubicBezTo>
                    <a:pt x="35932" y="0"/>
                    <a:pt x="24731" y="2822"/>
                    <a:pt x="13442" y="4233"/>
                  </a:cubicBezTo>
                  <a:cubicBezTo>
                    <a:pt x="9209" y="5644"/>
                    <a:pt x="2738" y="4476"/>
                    <a:pt x="742" y="8467"/>
                  </a:cubicBezTo>
                  <a:cubicBezTo>
                    <a:pt x="-1254" y="12458"/>
                    <a:pt x="984" y="19171"/>
                    <a:pt x="4975" y="21167"/>
                  </a:cubicBezTo>
                  <a:cubicBezTo>
                    <a:pt x="8966" y="23163"/>
                    <a:pt x="13442" y="18344"/>
                    <a:pt x="17675" y="16933"/>
                  </a:cubicBezTo>
                  <a:cubicBezTo>
                    <a:pt x="13102" y="76390"/>
                    <a:pt x="9209" y="117809"/>
                    <a:pt x="9209" y="182033"/>
                  </a:cubicBezTo>
                  <a:cubicBezTo>
                    <a:pt x="9209" y="190616"/>
                    <a:pt x="12377" y="198916"/>
                    <a:pt x="13442" y="207433"/>
                  </a:cubicBezTo>
                  <a:cubicBezTo>
                    <a:pt x="20659" y="265176"/>
                    <a:pt x="13248" y="232062"/>
                    <a:pt x="21909" y="266700"/>
                  </a:cubicBezTo>
                  <a:cubicBezTo>
                    <a:pt x="20498" y="287867"/>
                    <a:pt x="19686" y="309082"/>
                    <a:pt x="17675" y="330200"/>
                  </a:cubicBezTo>
                  <a:cubicBezTo>
                    <a:pt x="16861" y="338745"/>
                    <a:pt x="13442" y="347017"/>
                    <a:pt x="13442" y="355600"/>
                  </a:cubicBezTo>
                  <a:cubicBezTo>
                    <a:pt x="13442" y="382448"/>
                    <a:pt x="16264" y="409222"/>
                    <a:pt x="17675" y="436033"/>
                  </a:cubicBezTo>
                  <a:cubicBezTo>
                    <a:pt x="16264" y="457200"/>
                    <a:pt x="13442" y="478319"/>
                    <a:pt x="13442" y="499533"/>
                  </a:cubicBezTo>
                  <a:cubicBezTo>
                    <a:pt x="13442" y="509511"/>
                    <a:pt x="8209" y="526012"/>
                    <a:pt x="17675" y="529167"/>
                  </a:cubicBezTo>
                  <a:cubicBezTo>
                    <a:pt x="48494" y="539440"/>
                    <a:pt x="82586" y="531989"/>
                    <a:pt x="115042" y="533400"/>
                  </a:cubicBezTo>
                  <a:cubicBezTo>
                    <a:pt x="363330" y="525124"/>
                    <a:pt x="199685" y="529167"/>
                    <a:pt x="606109" y="529167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4711700" y="4799299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flipH="1">
              <a:off x="4711700" y="5346700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flipH="1" flipV="1">
              <a:off x="5801793" y="4958936"/>
              <a:ext cx="381000" cy="171474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flipH="1" flipV="1">
              <a:off x="5808143" y="5130410"/>
              <a:ext cx="387350" cy="165100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5143500" y="5115974"/>
              <a:ext cx="694267" cy="19060"/>
            </a:xfrm>
            <a:custGeom>
              <a:avLst/>
              <a:gdLst>
                <a:gd name="connsiteX0" fmla="*/ 0 w 694267"/>
                <a:gd name="connsiteY0" fmla="*/ 6360 h 19060"/>
                <a:gd name="connsiteX1" fmla="*/ 165100 w 694267"/>
                <a:gd name="connsiteY1" fmla="*/ 6360 h 19060"/>
                <a:gd name="connsiteX2" fmla="*/ 237067 w 694267"/>
                <a:gd name="connsiteY2" fmla="*/ 2127 h 19060"/>
                <a:gd name="connsiteX3" fmla="*/ 495300 w 694267"/>
                <a:gd name="connsiteY3" fmla="*/ 10594 h 19060"/>
                <a:gd name="connsiteX4" fmla="*/ 601133 w 694267"/>
                <a:gd name="connsiteY4" fmla="*/ 19060 h 19060"/>
                <a:gd name="connsiteX5" fmla="*/ 690033 w 694267"/>
                <a:gd name="connsiteY5" fmla="*/ 10594 h 19060"/>
                <a:gd name="connsiteX6" fmla="*/ 694267 w 694267"/>
                <a:gd name="connsiteY6" fmla="*/ 6360 h 1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67" h="19060">
                  <a:moveTo>
                    <a:pt x="0" y="6360"/>
                  </a:moveTo>
                  <a:cubicBezTo>
                    <a:pt x="71565" y="-7952"/>
                    <a:pt x="-8250" y="6360"/>
                    <a:pt x="165100" y="6360"/>
                  </a:cubicBezTo>
                  <a:cubicBezTo>
                    <a:pt x="189130" y="6360"/>
                    <a:pt x="213078" y="3538"/>
                    <a:pt x="237067" y="2127"/>
                  </a:cubicBezTo>
                  <a:cubicBezTo>
                    <a:pt x="357815" y="4871"/>
                    <a:pt x="395983" y="3500"/>
                    <a:pt x="495300" y="10594"/>
                  </a:cubicBezTo>
                  <a:lnTo>
                    <a:pt x="601133" y="19060"/>
                  </a:lnTo>
                  <a:cubicBezTo>
                    <a:pt x="611704" y="18305"/>
                    <a:pt x="670339" y="15518"/>
                    <a:pt x="690033" y="10594"/>
                  </a:cubicBezTo>
                  <a:cubicBezTo>
                    <a:pt x="691969" y="10110"/>
                    <a:pt x="692856" y="7771"/>
                    <a:pt x="694267" y="636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FEC4B-86EC-3E72-357E-CB918E823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08FEE-EA12-4120-98BF-032BB438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9381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71" y="517259"/>
            <a:ext cx="8229600" cy="629468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H-top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</a:t>
            </a:r>
            <a:r>
              <a:rPr lang="pt-PT" sz="3600" dirty="0" err="1"/>
              <a:t>ttH</a:t>
            </a:r>
            <a:r>
              <a:rPr lang="pt-PT" sz="3600" dirty="0"/>
              <a:t>/</a:t>
            </a:r>
            <a:r>
              <a:rPr lang="pt-PT" sz="3600" dirty="0" err="1"/>
              <a:t>tH</a:t>
            </a:r>
            <a:r>
              <a:rPr lang="pt-PT" sz="3600" dirty="0"/>
              <a:t>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16233"/>
            <a:ext cx="4409670" cy="33854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600" dirty="0">
                <a:hlinkClick r:id="rId3"/>
              </a:rPr>
              <a:t>Phys.Lett.B 849 (2024) 138469</a:t>
            </a:r>
            <a:endParaRPr lang="pt-PT" sz="1600" dirty="0"/>
          </a:p>
        </p:txBody>
      </p:sp>
      <p:sp>
        <p:nvSpPr>
          <p:cNvPr id="31" name="Oval 30"/>
          <p:cNvSpPr/>
          <p:nvPr/>
        </p:nvSpPr>
        <p:spPr>
          <a:xfrm>
            <a:off x="7727765" y="506688"/>
            <a:ext cx="274441" cy="30405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833" y="5714770"/>
            <a:ext cx="5062322" cy="457954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7499016" y="240000"/>
            <a:ext cx="1263379" cy="857264"/>
            <a:chOff x="4711700" y="4799299"/>
            <a:chExt cx="1483793" cy="640535"/>
          </a:xfrm>
        </p:grpSpPr>
        <p:sp>
          <p:nvSpPr>
            <p:cNvPr id="30" name="Freeform 29"/>
            <p:cNvSpPr/>
            <p:nvPr/>
          </p:nvSpPr>
          <p:spPr>
            <a:xfrm>
              <a:off x="5100425" y="4858566"/>
              <a:ext cx="606109" cy="534701"/>
            </a:xfrm>
            <a:custGeom>
              <a:avLst/>
              <a:gdLst>
                <a:gd name="connsiteX0" fmla="*/ 589175 w 606109"/>
                <a:gd name="connsiteY0" fmla="*/ 12700 h 534701"/>
                <a:gd name="connsiteX1" fmla="*/ 411375 w 606109"/>
                <a:gd name="connsiteY1" fmla="*/ 8467 h 534701"/>
                <a:gd name="connsiteX2" fmla="*/ 352109 w 606109"/>
                <a:gd name="connsiteY2" fmla="*/ 4233 h 534701"/>
                <a:gd name="connsiteX3" fmla="*/ 187009 w 606109"/>
                <a:gd name="connsiteY3" fmla="*/ 8467 h 534701"/>
                <a:gd name="connsiteX4" fmla="*/ 106575 w 606109"/>
                <a:gd name="connsiteY4" fmla="*/ 4233 h 534701"/>
                <a:gd name="connsiteX5" fmla="*/ 47309 w 606109"/>
                <a:gd name="connsiteY5" fmla="*/ 0 h 534701"/>
                <a:gd name="connsiteX6" fmla="*/ 13442 w 606109"/>
                <a:gd name="connsiteY6" fmla="*/ 4233 h 534701"/>
                <a:gd name="connsiteX7" fmla="*/ 742 w 606109"/>
                <a:gd name="connsiteY7" fmla="*/ 8467 h 534701"/>
                <a:gd name="connsiteX8" fmla="*/ 4975 w 606109"/>
                <a:gd name="connsiteY8" fmla="*/ 21167 h 534701"/>
                <a:gd name="connsiteX9" fmla="*/ 17675 w 606109"/>
                <a:gd name="connsiteY9" fmla="*/ 16933 h 534701"/>
                <a:gd name="connsiteX10" fmla="*/ 9209 w 606109"/>
                <a:gd name="connsiteY10" fmla="*/ 182033 h 534701"/>
                <a:gd name="connsiteX11" fmla="*/ 13442 w 606109"/>
                <a:gd name="connsiteY11" fmla="*/ 207433 h 534701"/>
                <a:gd name="connsiteX12" fmla="*/ 21909 w 606109"/>
                <a:gd name="connsiteY12" fmla="*/ 266700 h 534701"/>
                <a:gd name="connsiteX13" fmla="*/ 17675 w 606109"/>
                <a:gd name="connsiteY13" fmla="*/ 330200 h 534701"/>
                <a:gd name="connsiteX14" fmla="*/ 13442 w 606109"/>
                <a:gd name="connsiteY14" fmla="*/ 355600 h 534701"/>
                <a:gd name="connsiteX15" fmla="*/ 17675 w 606109"/>
                <a:gd name="connsiteY15" fmla="*/ 436033 h 534701"/>
                <a:gd name="connsiteX16" fmla="*/ 13442 w 606109"/>
                <a:gd name="connsiteY16" fmla="*/ 499533 h 534701"/>
                <a:gd name="connsiteX17" fmla="*/ 17675 w 606109"/>
                <a:gd name="connsiteY17" fmla="*/ 529167 h 534701"/>
                <a:gd name="connsiteX18" fmla="*/ 115042 w 606109"/>
                <a:gd name="connsiteY18" fmla="*/ 533400 h 534701"/>
                <a:gd name="connsiteX19" fmla="*/ 606109 w 606109"/>
                <a:gd name="connsiteY19" fmla="*/ 529167 h 5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6109" h="534701">
                  <a:moveTo>
                    <a:pt x="589175" y="12700"/>
                  </a:moveTo>
                  <a:lnTo>
                    <a:pt x="411375" y="8467"/>
                  </a:lnTo>
                  <a:cubicBezTo>
                    <a:pt x="391582" y="7760"/>
                    <a:pt x="371915" y="4233"/>
                    <a:pt x="352109" y="4233"/>
                  </a:cubicBezTo>
                  <a:cubicBezTo>
                    <a:pt x="297058" y="4233"/>
                    <a:pt x="242042" y="7056"/>
                    <a:pt x="187009" y="8467"/>
                  </a:cubicBezTo>
                  <a:lnTo>
                    <a:pt x="106575" y="4233"/>
                  </a:lnTo>
                  <a:cubicBezTo>
                    <a:pt x="86806" y="3035"/>
                    <a:pt x="67115" y="0"/>
                    <a:pt x="47309" y="0"/>
                  </a:cubicBezTo>
                  <a:cubicBezTo>
                    <a:pt x="35932" y="0"/>
                    <a:pt x="24731" y="2822"/>
                    <a:pt x="13442" y="4233"/>
                  </a:cubicBezTo>
                  <a:cubicBezTo>
                    <a:pt x="9209" y="5644"/>
                    <a:pt x="2738" y="4476"/>
                    <a:pt x="742" y="8467"/>
                  </a:cubicBezTo>
                  <a:cubicBezTo>
                    <a:pt x="-1254" y="12458"/>
                    <a:pt x="984" y="19171"/>
                    <a:pt x="4975" y="21167"/>
                  </a:cubicBezTo>
                  <a:cubicBezTo>
                    <a:pt x="8966" y="23163"/>
                    <a:pt x="13442" y="18344"/>
                    <a:pt x="17675" y="16933"/>
                  </a:cubicBezTo>
                  <a:cubicBezTo>
                    <a:pt x="13102" y="76390"/>
                    <a:pt x="9209" y="117809"/>
                    <a:pt x="9209" y="182033"/>
                  </a:cubicBezTo>
                  <a:cubicBezTo>
                    <a:pt x="9209" y="190616"/>
                    <a:pt x="12377" y="198916"/>
                    <a:pt x="13442" y="207433"/>
                  </a:cubicBezTo>
                  <a:cubicBezTo>
                    <a:pt x="20659" y="265176"/>
                    <a:pt x="13248" y="232062"/>
                    <a:pt x="21909" y="266700"/>
                  </a:cubicBezTo>
                  <a:cubicBezTo>
                    <a:pt x="20498" y="287867"/>
                    <a:pt x="19686" y="309082"/>
                    <a:pt x="17675" y="330200"/>
                  </a:cubicBezTo>
                  <a:cubicBezTo>
                    <a:pt x="16861" y="338745"/>
                    <a:pt x="13442" y="347017"/>
                    <a:pt x="13442" y="355600"/>
                  </a:cubicBezTo>
                  <a:cubicBezTo>
                    <a:pt x="13442" y="382448"/>
                    <a:pt x="16264" y="409222"/>
                    <a:pt x="17675" y="436033"/>
                  </a:cubicBezTo>
                  <a:cubicBezTo>
                    <a:pt x="16264" y="457200"/>
                    <a:pt x="13442" y="478319"/>
                    <a:pt x="13442" y="499533"/>
                  </a:cubicBezTo>
                  <a:cubicBezTo>
                    <a:pt x="13442" y="509511"/>
                    <a:pt x="8209" y="526012"/>
                    <a:pt x="17675" y="529167"/>
                  </a:cubicBezTo>
                  <a:cubicBezTo>
                    <a:pt x="48494" y="539440"/>
                    <a:pt x="82586" y="531989"/>
                    <a:pt x="115042" y="533400"/>
                  </a:cubicBezTo>
                  <a:cubicBezTo>
                    <a:pt x="363330" y="525124"/>
                    <a:pt x="199685" y="529167"/>
                    <a:pt x="606109" y="529167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4711700" y="4799299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flipH="1">
              <a:off x="4711700" y="5346700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flipH="1" flipV="1">
              <a:off x="5801793" y="4958936"/>
              <a:ext cx="381000" cy="171474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flipH="1" flipV="1">
              <a:off x="5808143" y="5130410"/>
              <a:ext cx="387350" cy="165100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5143500" y="5115974"/>
              <a:ext cx="694267" cy="19060"/>
            </a:xfrm>
            <a:custGeom>
              <a:avLst/>
              <a:gdLst>
                <a:gd name="connsiteX0" fmla="*/ 0 w 694267"/>
                <a:gd name="connsiteY0" fmla="*/ 6360 h 19060"/>
                <a:gd name="connsiteX1" fmla="*/ 165100 w 694267"/>
                <a:gd name="connsiteY1" fmla="*/ 6360 h 19060"/>
                <a:gd name="connsiteX2" fmla="*/ 237067 w 694267"/>
                <a:gd name="connsiteY2" fmla="*/ 2127 h 19060"/>
                <a:gd name="connsiteX3" fmla="*/ 495300 w 694267"/>
                <a:gd name="connsiteY3" fmla="*/ 10594 h 19060"/>
                <a:gd name="connsiteX4" fmla="*/ 601133 w 694267"/>
                <a:gd name="connsiteY4" fmla="*/ 19060 h 19060"/>
                <a:gd name="connsiteX5" fmla="*/ 690033 w 694267"/>
                <a:gd name="connsiteY5" fmla="*/ 10594 h 19060"/>
                <a:gd name="connsiteX6" fmla="*/ 694267 w 694267"/>
                <a:gd name="connsiteY6" fmla="*/ 6360 h 1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67" h="19060">
                  <a:moveTo>
                    <a:pt x="0" y="6360"/>
                  </a:moveTo>
                  <a:cubicBezTo>
                    <a:pt x="71565" y="-7952"/>
                    <a:pt x="-8250" y="6360"/>
                    <a:pt x="165100" y="6360"/>
                  </a:cubicBezTo>
                  <a:cubicBezTo>
                    <a:pt x="189130" y="6360"/>
                    <a:pt x="213078" y="3538"/>
                    <a:pt x="237067" y="2127"/>
                  </a:cubicBezTo>
                  <a:cubicBezTo>
                    <a:pt x="357815" y="4871"/>
                    <a:pt x="395983" y="3500"/>
                    <a:pt x="495300" y="10594"/>
                  </a:cubicBezTo>
                  <a:lnTo>
                    <a:pt x="601133" y="19060"/>
                  </a:lnTo>
                  <a:cubicBezTo>
                    <a:pt x="611704" y="18305"/>
                    <a:pt x="670339" y="15518"/>
                    <a:pt x="690033" y="10594"/>
                  </a:cubicBezTo>
                  <a:cubicBezTo>
                    <a:pt x="691969" y="10110"/>
                    <a:pt x="692856" y="7771"/>
                    <a:pt x="694267" y="636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grpSp>
        <p:nvGrpSpPr>
          <p:cNvPr id="20" name="Group 19"/>
          <p:cNvGrpSpPr/>
          <p:nvPr/>
        </p:nvGrpSpPr>
        <p:grpSpPr>
          <a:xfrm>
            <a:off x="5063312" y="1678127"/>
            <a:ext cx="3991767" cy="3505243"/>
            <a:chOff x="3697787" y="1269931"/>
            <a:chExt cx="3056545" cy="26289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7787" y="1269931"/>
              <a:ext cx="3056545" cy="2628932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208249" y="2004895"/>
              <a:ext cx="811551" cy="516556"/>
              <a:chOff x="7714309" y="3649001"/>
              <a:chExt cx="811551" cy="516556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7720488" y="4077133"/>
                <a:ext cx="805372" cy="6943"/>
              </a:xfrm>
              <a:prstGeom prst="straightConnector1">
                <a:avLst/>
              </a:prstGeom>
              <a:ln w="127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endCxn id="38" idx="0"/>
              </p:cNvCxnSpPr>
              <p:nvPr/>
            </p:nvCxnSpPr>
            <p:spPr>
              <a:xfrm flipV="1">
                <a:off x="7714309" y="3649001"/>
                <a:ext cx="471784" cy="435076"/>
              </a:xfrm>
              <a:prstGeom prst="straightConnector1">
                <a:avLst/>
              </a:prstGeom>
              <a:ln w="127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Arc 28"/>
              <p:cNvSpPr/>
              <p:nvPr/>
            </p:nvSpPr>
            <p:spPr>
              <a:xfrm rot="1674909">
                <a:off x="7743832" y="3818424"/>
                <a:ext cx="319405" cy="347133"/>
              </a:xfrm>
              <a:prstGeom prst="arc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010409" y="3649001"/>
                <a:ext cx="351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α</a:t>
                </a: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915" y="1678127"/>
            <a:ext cx="4890397" cy="456570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Simultaneous fit in all regions</a:t>
            </a:r>
          </a:p>
          <a:p>
            <a:r>
              <a:rPr lang="en-GB" b="1" dirty="0"/>
              <a:t>μ = 0.83</a:t>
            </a:r>
            <a:r>
              <a:rPr lang="en-GB" b="1" baseline="30000" dirty="0"/>
              <a:t>+0.30</a:t>
            </a:r>
            <a:r>
              <a:rPr lang="en-GB" b="1" baseline="-25000" dirty="0"/>
              <a:t>-0.46</a:t>
            </a:r>
            <a:r>
              <a:rPr lang="en-GB" b="1" dirty="0"/>
              <a:t> </a:t>
            </a:r>
          </a:p>
          <a:p>
            <a:r>
              <a:rPr lang="en-GB" b="1" dirty="0"/>
              <a:t>α = 11° </a:t>
            </a:r>
            <a:r>
              <a:rPr lang="en-GB" b="1" baseline="30000" dirty="0"/>
              <a:t>+55</a:t>
            </a:r>
            <a:r>
              <a:rPr lang="en-GB" b="1" baseline="-25000" dirty="0"/>
              <a:t>-77</a:t>
            </a:r>
            <a:r>
              <a:rPr lang="en-GB" b="1" dirty="0"/>
              <a:t> </a:t>
            </a:r>
          </a:p>
          <a:p>
            <a:pPr marL="0" indent="0">
              <a:buNone/>
            </a:pPr>
            <a:r>
              <a:rPr lang="en-GB" dirty="0"/>
              <a:t>Expected:</a:t>
            </a:r>
          </a:p>
          <a:p>
            <a:r>
              <a:rPr lang="en-GB" dirty="0"/>
              <a:t>μ = 1.0</a:t>
            </a:r>
            <a:r>
              <a:rPr lang="en-GB" baseline="30000" dirty="0"/>
              <a:t>+0.25</a:t>
            </a:r>
            <a:r>
              <a:rPr lang="en-GB" baseline="-25000" dirty="0"/>
              <a:t>-0.27</a:t>
            </a:r>
            <a:r>
              <a:rPr lang="en-GB" dirty="0"/>
              <a:t> </a:t>
            </a:r>
          </a:p>
          <a:p>
            <a:r>
              <a:rPr lang="en-GB" dirty="0"/>
              <a:t>α = 0° </a:t>
            </a:r>
            <a:r>
              <a:rPr lang="en-GB" baseline="30000" dirty="0"/>
              <a:t>+49</a:t>
            </a:r>
            <a:r>
              <a:rPr lang="en-GB" baseline="-25000" dirty="0"/>
              <a:t>-50</a:t>
            </a:r>
            <a:endParaRPr lang="en-GB" dirty="0"/>
          </a:p>
          <a:p>
            <a:r>
              <a:rPr lang="en-GB" dirty="0"/>
              <a:t>Pure CP-odd (α = 90°) disfavoured at </a:t>
            </a:r>
            <a:r>
              <a:rPr lang="en-GB" b="1" dirty="0"/>
              <a:t>1.2 </a:t>
            </a:r>
            <a:r>
              <a:rPr lang="en-GB" b="1" dirty="0" err="1"/>
              <a:t>σ</a:t>
            </a: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Complementary to previous </a:t>
            </a:r>
            <a:r>
              <a:rPr lang="en-US" dirty="0" err="1"/>
              <a:t>ttH</a:t>
            </a:r>
            <a:r>
              <a:rPr lang="en-US" dirty="0"/>
              <a:t>(</a:t>
            </a:r>
            <a:r>
              <a:rPr lang="en-US" dirty="0" err="1"/>
              <a:t>H</a:t>
            </a:r>
            <a:r>
              <a:rPr lang="en-US" dirty="0" err="1">
                <a:sym typeface="Wingdings"/>
              </a:rPr>
              <a:t></a:t>
            </a:r>
            <a:r>
              <a:rPr lang="en-US" dirty="0" err="1"/>
              <a:t>γγ</a:t>
            </a:r>
            <a:r>
              <a:rPr lang="en-US" dirty="0"/>
              <a:t>) analysis:</a:t>
            </a:r>
          </a:p>
          <a:p>
            <a:r>
              <a:rPr lang="en-US" dirty="0">
                <a:hlinkClick r:id="rId6"/>
              </a:rPr>
              <a:t>Phys. Rev. Lett. 125 (2020) 061802</a:t>
            </a:r>
            <a:endParaRPr lang="en-US" dirty="0"/>
          </a:p>
          <a:p>
            <a:r>
              <a:rPr lang="en-US" dirty="0"/>
              <a:t>Pure CP-odd (α = 90°) excluded at </a:t>
            </a:r>
            <a:r>
              <a:rPr lang="en-US" b="1" dirty="0"/>
              <a:t>3.9 </a:t>
            </a:r>
            <a:r>
              <a:rPr lang="en-US" b="1" dirty="0" err="1"/>
              <a:t>σ</a:t>
            </a:r>
            <a:endParaRPr lang="en-US" b="1" dirty="0"/>
          </a:p>
          <a:p>
            <a:r>
              <a:rPr lang="en-US" dirty="0"/>
              <a:t>Limit on </a:t>
            </a:r>
            <a:r>
              <a:rPr lang="en-US" b="1" dirty="0"/>
              <a:t>|α| &lt; 43° </a:t>
            </a:r>
            <a:r>
              <a:rPr lang="en-US" dirty="0"/>
              <a:t>at 95% C.L.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1C782-D483-8395-7B9E-0F8CABEE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8430B-8E72-5630-93E0-9B3E966C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73564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152213" y="1493487"/>
            <a:ext cx="3969669" cy="3991575"/>
            <a:chOff x="9040750" y="1364471"/>
            <a:chExt cx="3844312" cy="36801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0750" y="1364471"/>
              <a:ext cx="3844312" cy="368017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404648" y="2924944"/>
              <a:ext cx="1361720" cy="64557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Summary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53369"/>
            <a:ext cx="5759156" cy="5230713"/>
          </a:xfrm>
        </p:spPr>
        <p:txBody>
          <a:bodyPr>
            <a:noAutofit/>
          </a:bodyPr>
          <a:lstStyle/>
          <a:p>
            <a:r>
              <a:rPr lang="pl-PL" sz="2400" dirty="0" err="1"/>
              <a:t>Higgs</a:t>
            </a:r>
            <a:r>
              <a:rPr lang="pl-PL" sz="2400" dirty="0"/>
              <a:t> </a:t>
            </a:r>
            <a:r>
              <a:rPr lang="pl-PL" sz="2400" dirty="0" err="1"/>
              <a:t>sector</a:t>
            </a:r>
            <a:r>
              <a:rPr lang="pl-PL" sz="2400" dirty="0"/>
              <a:t> </a:t>
            </a:r>
            <a:r>
              <a:rPr lang="pl-PL" sz="2400" dirty="0" err="1"/>
              <a:t>measurements</a:t>
            </a:r>
            <a:r>
              <a:rPr lang="pl-PL" sz="2400" dirty="0"/>
              <a:t> </a:t>
            </a:r>
            <a:r>
              <a:rPr lang="pl-PL" sz="2400" dirty="0" err="1"/>
              <a:t>look</a:t>
            </a:r>
            <a:r>
              <a:rPr lang="pl-PL" sz="2400" dirty="0"/>
              <a:t> SM-</a:t>
            </a:r>
            <a:r>
              <a:rPr lang="pl-PL" sz="2400" dirty="0" err="1"/>
              <a:t>like</a:t>
            </a:r>
            <a:r>
              <a:rPr lang="pl-PL" sz="2400" dirty="0"/>
              <a:t> </a:t>
            </a:r>
            <a:r>
              <a:rPr lang="pl-PL" sz="2400" dirty="0" err="1"/>
              <a:t>so</a:t>
            </a:r>
            <a:r>
              <a:rPr lang="pl-PL" sz="2400" dirty="0"/>
              <a:t> far</a:t>
            </a:r>
          </a:p>
          <a:p>
            <a:r>
              <a:rPr lang="pl-PL" sz="2400" b="1" dirty="0"/>
              <a:t>But </a:t>
            </a:r>
            <a:r>
              <a:rPr lang="pt-PT" sz="2400" b="1" dirty="0" err="1"/>
              <a:t>there</a:t>
            </a:r>
            <a:r>
              <a:rPr lang="pt-PT" sz="2400" b="1" dirty="0"/>
              <a:t> </a:t>
            </a:r>
            <a:r>
              <a:rPr lang="pt-PT" sz="2400" b="1" dirty="0" err="1"/>
              <a:t>is</a:t>
            </a:r>
            <a:r>
              <a:rPr lang="pt-PT" sz="2400" b="1" dirty="0"/>
              <a:t> </a:t>
            </a:r>
            <a:r>
              <a:rPr lang="pt-PT" sz="2400" b="1" dirty="0" err="1"/>
              <a:t>new</a:t>
            </a:r>
            <a:r>
              <a:rPr lang="pt-PT" sz="2400" b="1" dirty="0"/>
              <a:t> </a:t>
            </a:r>
            <a:r>
              <a:rPr lang="pt-PT" sz="2400" b="1" dirty="0" err="1"/>
              <a:t>physics</a:t>
            </a:r>
            <a:r>
              <a:rPr lang="pt-PT" sz="2400" b="1" dirty="0"/>
              <a:t> </a:t>
            </a:r>
            <a:r>
              <a:rPr lang="pt-PT" sz="2400" b="1" dirty="0" err="1"/>
              <a:t>out</a:t>
            </a:r>
            <a:r>
              <a:rPr lang="pt-PT" sz="2400" b="1" dirty="0"/>
              <a:t> </a:t>
            </a:r>
            <a:r>
              <a:rPr lang="pt-PT" sz="2400" b="1" dirty="0" err="1"/>
              <a:t>there</a:t>
            </a:r>
            <a:r>
              <a:rPr lang="pt-PT" sz="2400" b="1" dirty="0"/>
              <a:t>!</a:t>
            </a:r>
          </a:p>
          <a:p>
            <a:r>
              <a:rPr lang="pl-PL" sz="2400" dirty="0"/>
              <a:t>The </a:t>
            </a:r>
            <a:r>
              <a:rPr lang="pl-PL" sz="2400" dirty="0" err="1"/>
              <a:t>Higgs</a:t>
            </a:r>
            <a:r>
              <a:rPr lang="pl-PL" sz="2400" dirty="0"/>
              <a:t> </a:t>
            </a:r>
            <a:r>
              <a:rPr lang="pl-PL" sz="2400" dirty="0" err="1"/>
              <a:t>is</a:t>
            </a:r>
            <a:r>
              <a:rPr lang="pl-PL" sz="2400" dirty="0"/>
              <a:t>: </a:t>
            </a:r>
          </a:p>
          <a:p>
            <a:pPr lvl="1"/>
            <a:r>
              <a:rPr lang="pl-PL" sz="2000" dirty="0"/>
              <a:t>The </a:t>
            </a:r>
            <a:r>
              <a:rPr lang="pl-PL" sz="2000" dirty="0" err="1"/>
              <a:t>only</a:t>
            </a:r>
            <a:r>
              <a:rPr lang="pl-PL" sz="2000" dirty="0"/>
              <a:t> </a:t>
            </a:r>
            <a:r>
              <a:rPr lang="pl-PL" sz="2000" dirty="0" err="1"/>
              <a:t>fundamental</a:t>
            </a:r>
            <a:r>
              <a:rPr lang="pl-PL" sz="2000" dirty="0"/>
              <a:t> </a:t>
            </a:r>
            <a:r>
              <a:rPr lang="pl-PL" sz="2000" dirty="0" err="1"/>
              <a:t>scalar</a:t>
            </a:r>
            <a:endParaRPr lang="pl-PL" sz="2000" dirty="0"/>
          </a:p>
          <a:p>
            <a:pPr lvl="1"/>
            <a:r>
              <a:rPr lang="pl-PL" sz="2000" dirty="0" err="1"/>
              <a:t>Connected</a:t>
            </a:r>
            <a:r>
              <a:rPr lang="pl-PL" sz="2000" dirty="0"/>
              <a:t> to EW </a:t>
            </a:r>
            <a:r>
              <a:rPr lang="pl-PL" sz="2000" dirty="0" err="1"/>
              <a:t>symmetry</a:t>
            </a:r>
            <a:r>
              <a:rPr lang="pl-PL" sz="2000" dirty="0"/>
              <a:t> </a:t>
            </a:r>
            <a:r>
              <a:rPr lang="pl-PL" sz="2000" dirty="0" err="1"/>
              <a:t>breaking</a:t>
            </a:r>
            <a:endParaRPr lang="pl-PL" sz="2000" dirty="0"/>
          </a:p>
          <a:p>
            <a:pPr lvl="1"/>
            <a:r>
              <a:rPr lang="pl-PL" sz="2000" dirty="0"/>
              <a:t>A </a:t>
            </a:r>
            <a:r>
              <a:rPr lang="pl-PL" sz="2000" dirty="0" err="1"/>
              <a:t>great</a:t>
            </a:r>
            <a:r>
              <a:rPr lang="pl-PL" sz="2000" dirty="0"/>
              <a:t> </a:t>
            </a:r>
            <a:r>
              <a:rPr lang="pl-PL" sz="2000" dirty="0" err="1"/>
              <a:t>window</a:t>
            </a:r>
            <a:r>
              <a:rPr lang="pl-PL" sz="2000" dirty="0"/>
              <a:t> to </a:t>
            </a:r>
            <a:r>
              <a:rPr lang="pl-PL" sz="2000" dirty="0" err="1"/>
              <a:t>look</a:t>
            </a:r>
            <a:r>
              <a:rPr lang="pl-PL" sz="2000" dirty="0"/>
              <a:t> </a:t>
            </a:r>
            <a:r>
              <a:rPr lang="pl-PL" sz="2000" dirty="0" err="1"/>
              <a:t>beyond</a:t>
            </a:r>
            <a:r>
              <a:rPr lang="pl-PL" sz="2000" dirty="0"/>
              <a:t> the Standard Model</a:t>
            </a:r>
          </a:p>
          <a:p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we</a:t>
            </a:r>
            <a:r>
              <a:rPr lang="pt-PT" sz="2400" dirty="0"/>
              <a:t> </a:t>
            </a:r>
            <a:r>
              <a:rPr lang="pt-PT" sz="2400" dirty="0" err="1"/>
              <a:t>have</a:t>
            </a:r>
            <a:r>
              <a:rPr lang="pt-PT" sz="2400" dirty="0"/>
              <a:t> </a:t>
            </a:r>
            <a:r>
              <a:rPr lang="pt-PT" sz="2400" dirty="0" err="1"/>
              <a:t>only</a:t>
            </a:r>
            <a:r>
              <a:rPr lang="pt-PT" sz="2400" dirty="0"/>
              <a:t> </a:t>
            </a:r>
            <a:r>
              <a:rPr lang="pt-PT" sz="2400" dirty="0" err="1"/>
              <a:t>collected</a:t>
            </a:r>
            <a:r>
              <a:rPr lang="pt-PT" sz="2400" dirty="0"/>
              <a:t> ≈</a:t>
            </a:r>
            <a:r>
              <a:rPr lang="pl-PL" sz="2400" dirty="0"/>
              <a:t>5% of </a:t>
            </a:r>
            <a:r>
              <a:rPr lang="pl-PL" sz="2400" dirty="0" err="1"/>
              <a:t>all</a:t>
            </a:r>
            <a:r>
              <a:rPr lang="pl-PL" sz="2400" dirty="0"/>
              <a:t> HL-LHC data! </a:t>
            </a:r>
          </a:p>
          <a:p>
            <a:pPr marL="0" indent="0" algn="ctr">
              <a:buNone/>
            </a:pPr>
            <a:r>
              <a:rPr lang="pl-PL" b="1" dirty="0"/>
              <a:t>Watch </a:t>
            </a:r>
            <a:r>
              <a:rPr lang="pl-PL" b="1" dirty="0" err="1"/>
              <a:t>this</a:t>
            </a:r>
            <a:r>
              <a:rPr lang="pl-PL" b="1" dirty="0"/>
              <a:t> </a:t>
            </a:r>
            <a:r>
              <a:rPr lang="pl-PL" b="1" dirty="0" err="1"/>
              <a:t>space</a:t>
            </a:r>
            <a:r>
              <a:rPr lang="pl-PL" dirty="0"/>
              <a:t>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002" y="741554"/>
            <a:ext cx="3664720" cy="26334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D8916E-D58D-84AB-35CF-47616E2D8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A1329-658F-AA15-ED6E-11402985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78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1626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564" y="1117131"/>
            <a:ext cx="3957699" cy="2839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564" y="4496955"/>
            <a:ext cx="4289325" cy="3174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0" y="0"/>
            <a:ext cx="9144620" cy="5859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6" b="89949" l="2102" r="98485">
                        <a14:foregroundMark x1="47654" y1="38330" x2="49071" y2="55537"/>
                        <a14:foregroundMark x1="53959" y1="37734" x2="55230" y2="53407"/>
                        <a14:foregroundMark x1="63832" y1="36797" x2="64174" y2="54003"/>
                        <a14:foregroundMark x1="72972" y1="35945" x2="74194" y2="51874"/>
                        <a14:foregroundMark x1="80352" y1="35264" x2="80890" y2="47530"/>
                        <a14:foregroundMark x1="90176" y1="33135" x2="90567" y2="40801"/>
                        <a14:foregroundMark x1="91789" y1="50000" x2="90909" y2="52129"/>
                        <a14:foregroundMark x1="38172" y1="40801" x2="37634" y2="54600"/>
                        <a14:foregroundMark x1="26735" y1="44463" x2="26735" y2="60733"/>
                        <a14:foregroundMark x1="19159" y1="46337" x2="20039" y2="59796"/>
                        <a14:foregroundMark x1="8798" y1="47530" x2="14223" y2="57666"/>
                        <a14:foregroundMark x1="6549" y1="37990" x2="9873" y2="37138"/>
                        <a14:backgroundMark x1="22874" y1="48552" x2="23803" y2="65843"/>
                        <a14:backgroundMark x1="28641" y1="51363" x2="29081" y2="52981"/>
                        <a14:backgroundMark x1="83040" y1="36116" x2="83236" y2="38927"/>
                        <a14:backgroundMark x1="44526" y1="43356" x2="44526" y2="557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765" y="1552615"/>
            <a:ext cx="5801710" cy="33290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54C86B-779B-7F33-ADD9-B7D61CA2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E15517-7708-55A2-9564-33901A79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79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58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93303"/>
          </a:xfrm>
        </p:spPr>
        <p:txBody>
          <a:bodyPr/>
          <a:lstStyle/>
          <a:p>
            <a:r>
              <a:rPr lang="en-GB" dirty="0"/>
              <a:t>Quantum field theory…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36168" y="1102820"/>
            <a:ext cx="8686800" cy="12903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Imagine space as an infinite continuum of balls and springs, where each ball is connected to its neighbours by elastic bands. </a:t>
            </a:r>
            <a:r>
              <a:rPr lang="en-GB" b="1" dirty="0"/>
              <a:t>Particles are  perturbations of this field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09" y="2748829"/>
            <a:ext cx="6092336" cy="35914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99194" y="2572001"/>
            <a:ext cx="6207727" cy="4189439"/>
            <a:chOff x="252918" y="2279216"/>
            <a:chExt cx="6553999" cy="4485234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7200" y="6153885"/>
              <a:ext cx="6349717" cy="488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79352" y="2279216"/>
              <a:ext cx="2711791" cy="40433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22034" y="2279216"/>
              <a:ext cx="702166" cy="69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/>
                <a:t>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9800" y="6072485"/>
              <a:ext cx="702166" cy="69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/>
                <a:t>x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9190" y="4346792"/>
              <a:ext cx="0" cy="21281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2918" y="3738900"/>
              <a:ext cx="1538298" cy="69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err="1"/>
                <a:t>ϕ</a:t>
              </a:r>
              <a:r>
                <a:rPr lang="pt-PT" sz="3600" dirty="0"/>
                <a:t>(</a:t>
              </a:r>
              <a:r>
                <a:rPr lang="pt-PT" sz="3600" dirty="0" err="1"/>
                <a:t>x,y</a:t>
              </a:r>
              <a:r>
                <a:rPr lang="pt-PT" sz="3600" dirty="0"/>
                <a:t>)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411E16-A699-EA49-2CA9-61905C4F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5366E-7597-6C60-AC6D-4E100586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75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31 March 2025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75" y="933743"/>
            <a:ext cx="3337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dirty="0" err="1">
                <a:solidFill>
                  <a:srgbClr val="FFFFFF"/>
                </a:solidFill>
              </a:rPr>
              <a:t>Questions</a:t>
            </a:r>
            <a:r>
              <a:rPr lang="pt-PT" sz="4800" dirty="0">
                <a:solidFill>
                  <a:srgbClr val="FFFFFF"/>
                </a:solidFill>
              </a:rPr>
              <a:t>?</a:t>
            </a:r>
          </a:p>
          <a:p>
            <a:endParaRPr lang="pt-PT" sz="4800" dirty="0">
              <a:solidFill>
                <a:srgbClr val="FFFFFF"/>
              </a:solidFill>
            </a:endParaRPr>
          </a:p>
          <a:p>
            <a:r>
              <a:rPr lang="pt-PT" sz="4800" dirty="0" err="1">
                <a:solidFill>
                  <a:srgbClr val="FFFFFF"/>
                </a:solidFill>
              </a:rPr>
              <a:t>Thank</a:t>
            </a:r>
            <a:r>
              <a:rPr lang="pt-PT" sz="4800" dirty="0">
                <a:solidFill>
                  <a:srgbClr val="FFFFFF"/>
                </a:solidFill>
              </a:rPr>
              <a:t> </a:t>
            </a:r>
            <a:r>
              <a:rPr lang="pt-PT" sz="4800" dirty="0" err="1">
                <a:solidFill>
                  <a:srgbClr val="FFFFFF"/>
                </a:solidFill>
              </a:rPr>
              <a:t>you</a:t>
            </a:r>
            <a:r>
              <a:rPr lang="pt-PT" sz="4800" dirty="0">
                <a:solidFill>
                  <a:srgbClr val="FFFFFF"/>
                </a:solidFill>
              </a:rPr>
              <a:t> for </a:t>
            </a:r>
            <a:r>
              <a:rPr lang="pt-PT" sz="4800" dirty="0" err="1">
                <a:solidFill>
                  <a:srgbClr val="FFFFFF"/>
                </a:solidFill>
              </a:rPr>
              <a:t>your</a:t>
            </a:r>
            <a:r>
              <a:rPr lang="pt-PT" sz="4800" dirty="0">
                <a:solidFill>
                  <a:srgbClr val="FFFFFF"/>
                </a:solidFill>
              </a:rPr>
              <a:t> </a:t>
            </a:r>
            <a:r>
              <a:rPr lang="pt-PT" sz="4800" dirty="0" err="1">
                <a:solidFill>
                  <a:srgbClr val="FFFFFF"/>
                </a:solidFill>
              </a:rPr>
              <a:t>interest</a:t>
            </a:r>
            <a:r>
              <a:rPr lang="pt-PT" sz="48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161" y="5558842"/>
            <a:ext cx="363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err="1">
                <a:solidFill>
                  <a:srgbClr val="FFFFFF"/>
                </a:solidFill>
              </a:rPr>
              <a:t>jgoncalo@lip.pt</a:t>
            </a:r>
            <a:endParaRPr lang="pt-PT" sz="36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453" y="0"/>
            <a:ext cx="5600551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96A39-D4CD-7591-B10A-459BC1583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52394F-54EE-E64B-AD6A-41EC8A1C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58146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4" y="1007942"/>
            <a:ext cx="2687285" cy="1827353"/>
          </a:xfrm>
          <a:prstGeom prst="rect">
            <a:avLst/>
          </a:prstGeom>
        </p:spPr>
      </p:pic>
      <p:pic>
        <p:nvPicPr>
          <p:cNvPr id="6" name="Picture 5" descr="Modelos-Barras-FUNDOS-v04_3logos-FEE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06" y="5327708"/>
            <a:ext cx="5876794" cy="909272"/>
          </a:xfrm>
          <a:prstGeom prst="rect">
            <a:avLst/>
          </a:prstGeom>
        </p:spPr>
      </p:pic>
      <p:pic>
        <p:nvPicPr>
          <p:cNvPr id="7" name="Picture 6" descr="FCT_log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" y="5327709"/>
            <a:ext cx="2287386" cy="905699"/>
          </a:xfrm>
          <a:prstGeom prst="rect">
            <a:avLst/>
          </a:prstGeom>
        </p:spPr>
      </p:pic>
      <p:pic>
        <p:nvPicPr>
          <p:cNvPr id="8" name="Picture 7" descr="IDPASC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" y="3169220"/>
            <a:ext cx="1538156" cy="1710797"/>
          </a:xfrm>
          <a:prstGeom prst="rect">
            <a:avLst/>
          </a:prstGeom>
        </p:spPr>
      </p:pic>
      <p:pic>
        <p:nvPicPr>
          <p:cNvPr id="9" name="Picture 8" descr="SPFd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90" y="3340901"/>
            <a:ext cx="3711416" cy="1539119"/>
          </a:xfrm>
          <a:prstGeom prst="rect">
            <a:avLst/>
          </a:prstGeom>
        </p:spPr>
      </p:pic>
      <p:pic>
        <p:nvPicPr>
          <p:cNvPr id="10" name="Picture 9" descr="FCTUC_H_FundoClar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56" y="1007942"/>
            <a:ext cx="6119293" cy="2161281"/>
          </a:xfrm>
          <a:prstGeom prst="rect">
            <a:avLst/>
          </a:prstGeom>
        </p:spPr>
      </p:pic>
      <p:pic>
        <p:nvPicPr>
          <p:cNvPr id="11" name="Picture 10" descr="ATLAS_logo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31" y="3169220"/>
            <a:ext cx="3253663" cy="1710797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4760CAB-FF36-BB6F-465A-553BED92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B4FB7C0-7AC0-A3C1-1B3F-545A9D79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5998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24" y="2470839"/>
            <a:ext cx="5154706" cy="7005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31 March 2025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2" y="4428613"/>
            <a:ext cx="3984412" cy="633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440" y="4428613"/>
            <a:ext cx="2200634" cy="688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1" y="5462364"/>
            <a:ext cx="4422029" cy="848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69" y="774289"/>
            <a:ext cx="2630566" cy="874321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21665" y="285441"/>
            <a:ext cx="8875286" cy="54157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Generalized coordinates are </a:t>
            </a:r>
            <a:r>
              <a:rPr lang="en-GB" sz="2400" b="1" dirty="0"/>
              <a:t>fields</a:t>
            </a:r>
            <a:r>
              <a:rPr lang="en-GB" sz="2400" dirty="0"/>
              <a:t> (dislocation of each spring)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dirty="0"/>
              <a:t>In a relativistic theory we must treat space and time coordinates on an equal footing, so the derivatives in the classical equations are now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In place of a </a:t>
            </a:r>
            <a:r>
              <a:rPr lang="en-GB" sz="2400" dirty="0" err="1"/>
              <a:t>Lagrangian</a:t>
            </a:r>
            <a:r>
              <a:rPr lang="en-GB" sz="2400" dirty="0"/>
              <a:t> we have a </a:t>
            </a:r>
            <a:r>
              <a:rPr lang="en-GB" sz="2400" b="1" dirty="0" err="1"/>
              <a:t>Lagrangian</a:t>
            </a:r>
            <a:r>
              <a:rPr lang="en-GB" sz="2400" b="1" dirty="0"/>
              <a:t> density </a:t>
            </a:r>
            <a:r>
              <a:rPr lang="en-GB" sz="2400" dirty="0"/>
              <a:t>(we call it </a:t>
            </a:r>
            <a:r>
              <a:rPr lang="en-GB" sz="2400" dirty="0" err="1"/>
              <a:t>Lagrangian</a:t>
            </a:r>
            <a:r>
              <a:rPr lang="en-GB" sz="2400" dirty="0"/>
              <a:t> anyway, just to be confusing)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			   								with:</a:t>
            </a:r>
          </a:p>
          <a:p>
            <a:pPr marL="0" indent="0">
              <a:buNone/>
            </a:pPr>
            <a:r>
              <a:rPr lang="en-GB" sz="2400" dirty="0"/>
              <a:t>Get dynamics from the Euler-Lagrange equation:</a:t>
            </a:r>
            <a:endParaRPr lang="en-GB" sz="24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E58590-AFDD-0906-2156-AD2E2431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Higgs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224689-96DD-154A-D28E-0904B5527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17739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33247</TotalTime>
  <Words>5175</Words>
  <Application>Microsoft Macintosh PowerPoint</Application>
  <PresentationFormat>On-screen Show (4:3)</PresentationFormat>
  <Paragraphs>775</Paragraphs>
  <Slides>81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1" baseType="lpstr">
      <vt:lpstr>ＭＳ Ｐゴシック</vt:lpstr>
      <vt:lpstr>Arial</vt:lpstr>
      <vt:lpstr>Calibri</vt:lpstr>
      <vt:lpstr>Century Gothic</vt:lpstr>
      <vt:lpstr>Symbol</vt:lpstr>
      <vt:lpstr>Times</vt:lpstr>
      <vt:lpstr>Times New Roman</vt:lpstr>
      <vt:lpstr>Wingdings</vt:lpstr>
      <vt:lpstr>Office Theme</vt:lpstr>
      <vt:lpstr>Equation</vt:lpstr>
      <vt:lpstr>Higgs Physics Introduction</vt:lpstr>
      <vt:lpstr>Outlook</vt:lpstr>
      <vt:lpstr>Introduction</vt:lpstr>
      <vt:lpstr>PowerPoint Presentation</vt:lpstr>
      <vt:lpstr>Fundamental Forces</vt:lpstr>
      <vt:lpstr>Fundamental forces</vt:lpstr>
      <vt:lpstr>Let’s talk about quantum fields...</vt:lpstr>
      <vt:lpstr>Quantum field theory…</vt:lpstr>
      <vt:lpstr>PowerPoint Presentation</vt:lpstr>
      <vt:lpstr>PowerPoint Presentation</vt:lpstr>
      <vt:lpstr>Global gauge invariance</vt:lpstr>
      <vt:lpstr>Local gauge invariance and interactions</vt:lpstr>
      <vt:lpstr>In summary….</vt:lpstr>
      <vt:lpstr>Weak Neutral Currents and Electroweak Unification</vt:lpstr>
      <vt:lpstr>Weak Charged and Neutral Currents</vt:lpstr>
      <vt:lpstr>Sheldon Glashow’s stumbling block</vt:lpstr>
      <vt:lpstr>Weak Gauge Theory</vt:lpstr>
      <vt:lpstr>Electroweak Gauge Theory</vt:lpstr>
      <vt:lpstr>The GWS Model</vt:lpstr>
      <vt:lpstr>Evidence for the GWS model</vt:lpstr>
      <vt:lpstr>PowerPoint Presentation</vt:lpstr>
      <vt:lpstr>PowerPoint Presentation</vt:lpstr>
      <vt:lpstr>Evidence for the GWS model</vt:lpstr>
      <vt:lpstr>PowerPoint Presentation</vt:lpstr>
      <vt:lpstr>EW unification</vt:lpstr>
      <vt:lpstr>Now for the problems...</vt:lpstr>
      <vt:lpstr>PowerPoint Presentation</vt:lpstr>
      <vt:lpstr>PowerPoint Presentation</vt:lpstr>
      <vt:lpstr>PowerPoint Presentation</vt:lpstr>
      <vt:lpstr>The Higgs Mechanism</vt:lpstr>
      <vt:lpstr>PowerPoint Presentation</vt:lpstr>
      <vt:lpstr>PowerPoint Presentation</vt:lpstr>
      <vt:lpstr>EWK Symmetry Breaking in Pictures</vt:lpstr>
      <vt:lpstr>PowerPoint Presentation</vt:lpstr>
      <vt:lpstr>Higgs Properties</vt:lpstr>
      <vt:lpstr>The Long Way to Discovery</vt:lpstr>
      <vt:lpstr>PowerPoint Presentation</vt:lpstr>
      <vt:lpstr>Searches at LEP</vt:lpstr>
      <vt:lpstr>Low-mass searches at LEP</vt:lpstr>
      <vt:lpstr>Higher-mass Higgs production at LEP</vt:lpstr>
      <vt:lpstr>PowerPoint Presentation</vt:lpstr>
      <vt:lpstr>Searches at the Tevatron</vt:lpstr>
      <vt:lpstr>Higgs production at the Tevatron</vt:lpstr>
      <vt:lpstr>The final stand of the Tevatron</vt:lpstr>
      <vt:lpstr>LEP and Tevatron: the Blue Band 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Higgs @ the LHC</vt:lpstr>
      <vt:lpstr>Higgs @ the LHC</vt:lpstr>
      <vt:lpstr>It takes time to get it right</vt:lpstr>
      <vt:lpstr>2012: Descoberta do bosão de Higgs: H-&gt;γγ</vt:lpstr>
      <vt:lpstr>Discovery channels</vt:lpstr>
      <vt:lpstr>The Standard Model of particle physics completed</vt:lpstr>
      <vt:lpstr>PowerPoint Presentation</vt:lpstr>
      <vt:lpstr>PowerPoint Presentation</vt:lpstr>
      <vt:lpstr>The Story So Far...</vt:lpstr>
      <vt:lpstr>Probing the 125 GeV Higgs</vt:lpstr>
      <vt:lpstr>PowerPoint Presentation</vt:lpstr>
      <vt:lpstr>Signal strength measurements</vt:lpstr>
      <vt:lpstr>Higgs boson mass</vt:lpstr>
      <vt:lpstr>Higgs boson mass</vt:lpstr>
      <vt:lpstr>Exploring the electroweak scale</vt:lpstr>
      <vt:lpstr>Higgs boson width</vt:lpstr>
      <vt:lpstr>Measuring the Higgs Spin</vt:lpstr>
      <vt:lpstr>Casting a wider net</vt:lpstr>
      <vt:lpstr>Higgs + Dark Matter</vt:lpstr>
      <vt:lpstr>Triple Higgs coupling</vt:lpstr>
      <vt:lpstr>A bit of fun…</vt:lpstr>
      <vt:lpstr>PowerPoint Presentation</vt:lpstr>
      <vt:lpstr>Higgs @ LIP ATLAS Group</vt:lpstr>
      <vt:lpstr>ttH CP measurement</vt:lpstr>
      <vt:lpstr>How to search for a CP-odd admixture?</vt:lpstr>
      <vt:lpstr>H-top Coupling in ttH/tH production </vt:lpstr>
      <vt:lpstr>H-top Coupling in ttH/tH production </vt:lpstr>
      <vt:lpstr>Summary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476</cp:revision>
  <dcterms:created xsi:type="dcterms:W3CDTF">2016-11-20T16:00:43Z</dcterms:created>
  <dcterms:modified xsi:type="dcterms:W3CDTF">2025-03-31T13:14:39Z</dcterms:modified>
</cp:coreProperties>
</file>