
<file path=[Content_Types].xml><?xml version="1.0" encoding="utf-8"?>
<Types xmlns="http://schemas.openxmlformats.org/package/2006/content-types">
  <Default Extension="(null)" ContentType="image/x-emf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708" r:id="rId1"/>
    <p:sldMasterId id="2147483709" r:id="rId2"/>
    <p:sldMasterId id="2147483711" r:id="rId3"/>
    <p:sldMasterId id="2147483713" r:id="rId4"/>
    <p:sldMasterId id="2147483726" r:id="rId5"/>
  </p:sldMasterIdLst>
  <p:notesMasterIdLst>
    <p:notesMasterId r:id="rId14"/>
  </p:notesMasterIdLst>
  <p:sldIdLst>
    <p:sldId id="256" r:id="rId6"/>
    <p:sldId id="260" r:id="rId7"/>
    <p:sldId id="293" r:id="rId8"/>
    <p:sldId id="300" r:id="rId9"/>
    <p:sldId id="301" r:id="rId10"/>
    <p:sldId id="302" r:id="rId11"/>
    <p:sldId id="299" r:id="rId12"/>
    <p:sldId id="282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B4E3"/>
    <a:srgbClr val="235AA5"/>
    <a:srgbClr val="134C9F"/>
    <a:srgbClr val="558ED5"/>
    <a:srgbClr val="9E470E"/>
    <a:srgbClr val="F1C2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89"/>
    <p:restoredTop sz="94694"/>
  </p:normalViewPr>
  <p:slideViewPr>
    <p:cSldViewPr snapToGrid="0">
      <p:cViewPr varScale="1">
        <p:scale>
          <a:sx n="156" d="100"/>
          <a:sy n="156" d="100"/>
        </p:scale>
        <p:origin x="504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4381f6ae82_0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4381f6ae82_0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7e9916b852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7e9916b852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036F4356-1EC7-654D-AC56-96FEB5315CE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8E367C-36C7-A64D-8FCE-8269F6BE9461}" type="slidenum">
              <a:rPr kumimoji="0" lang="pt-PT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/>
                <a:ea typeface="Arial Unicode MS" pitchFamily="2"/>
                <a:cs typeface="Tahoma" pitchFamily="2"/>
                <a:sym typeface="Helvetica" charset="0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pt-PT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/>
              <a:ea typeface="Arial Unicode MS" pitchFamily="2"/>
              <a:cs typeface="Tahoma" pitchFamily="2"/>
              <a:sym typeface="Helvetica" charset="0"/>
            </a:endParaRPr>
          </a:p>
        </p:txBody>
      </p:sp>
      <p:sp>
        <p:nvSpPr>
          <p:cNvPr id="2" name="Shape 282">
            <a:extLst>
              <a:ext uri="{FF2B5EF4-FFF2-40B4-BE49-F238E27FC236}">
                <a16:creationId xmlns:a16="http://schemas.microsoft.com/office/drawing/2014/main" id="{0A66475F-27F2-7641-B12D-7ADE0461B0D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hape 283">
            <a:extLst>
              <a:ext uri="{FF2B5EF4-FFF2-40B4-BE49-F238E27FC236}">
                <a16:creationId xmlns:a16="http://schemas.microsoft.com/office/drawing/2014/main" id="{222E4FC7-A27F-2049-8BBC-F1441491F7B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440"/>
          </a:xfrm>
        </p:spPr>
        <p:txBody>
          <a:bodyPr wrap="square" lIns="91440" tIns="91440" rIns="91440" bIns="91440" anchor="t">
            <a:noAutofit/>
          </a:bodyPr>
          <a:lstStyle/>
          <a:p>
            <a:pPr lvl="0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313843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1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>
            <a:spLocks noGrp="1"/>
          </p:cNvSpPr>
          <p:nvPr>
            <p:ph type="subTitle" idx="1"/>
          </p:nvPr>
        </p:nvSpPr>
        <p:spPr>
          <a:xfrm>
            <a:off x="457200" y="205200"/>
            <a:ext cx="8229300" cy="39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5" name="Google Shape;75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0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9" name="Google Shape;79;p20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0" name="Google Shape;80;p20"/>
          <p:cNvSpPr txBox="1">
            <a:spLocks noGrp="1"/>
          </p:cNvSpPr>
          <p:nvPr>
            <p:ph type="body" idx="3"/>
          </p:nvPr>
        </p:nvSpPr>
        <p:spPr>
          <a:xfrm>
            <a:off x="4674240" y="120348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1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21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2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1" name="Google Shape;91;p22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2" name="Google Shape;92;p22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6" name="Google Shape;96;p2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7" name="Google Shape;97;p23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3" name="Google Shape;103;p24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4" name="Google Shape;104;p24"/>
          <p:cNvSpPr txBox="1">
            <a:spLocks noGrp="1"/>
          </p:cNvSpPr>
          <p:nvPr>
            <p:ph type="body" idx="4"/>
          </p:nvPr>
        </p:nvSpPr>
        <p:spPr>
          <a:xfrm>
            <a:off x="45720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5" name="Google Shape;105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8" name="Google Shape;108;p2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9" name="Google Shape;109;p25"/>
          <p:cNvSpPr txBox="1">
            <a:spLocks noGrp="1"/>
          </p:cNvSpPr>
          <p:nvPr>
            <p:ph type="body" idx="2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0" name="Google Shape;110;p25"/>
          <p:cNvSpPr/>
          <p:nvPr/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25"/>
          <p:cNvSpPr/>
          <p:nvPr/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2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81" name="Google Shape;181;p43"/>
          <p:cNvSpPr txBox="1">
            <a:spLocks noGrp="1"/>
          </p:cNvSpPr>
          <p:nvPr>
            <p:ph type="subTitle" idx="1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4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84" name="Google Shape;184;p44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5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87" name="Google Shape;187;p45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88" name="Google Shape;188;p45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6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7"/>
          <p:cNvSpPr txBox="1">
            <a:spLocks noGrp="1"/>
          </p:cNvSpPr>
          <p:nvPr>
            <p:ph type="subTitle" idx="1"/>
          </p:nvPr>
        </p:nvSpPr>
        <p:spPr>
          <a:xfrm>
            <a:off x="457200" y="205200"/>
            <a:ext cx="8229300" cy="39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8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95" name="Google Shape;195;p48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96" name="Google Shape;196;p48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97" name="Google Shape;197;p48"/>
          <p:cNvSpPr txBox="1">
            <a:spLocks noGrp="1"/>
          </p:cNvSpPr>
          <p:nvPr>
            <p:ph type="body" idx="3"/>
          </p:nvPr>
        </p:nvSpPr>
        <p:spPr>
          <a:xfrm>
            <a:off x="4674240" y="120348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9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00" name="Google Shape;200;p49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01" name="Google Shape;201;p49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02" name="Google Shape;202;p49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0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05" name="Google Shape;205;p50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06" name="Google Shape;206;p50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07" name="Google Shape;207;p50"/>
          <p:cNvSpPr txBox="1">
            <a:spLocks noGrp="1"/>
          </p:cNvSpPr>
          <p:nvPr>
            <p:ph type="body" idx="3"/>
          </p:nvPr>
        </p:nvSpPr>
        <p:spPr>
          <a:xfrm>
            <a:off x="457200" y="276192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1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10" name="Google Shape;210;p51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11" name="Google Shape;211;p51"/>
          <p:cNvSpPr txBox="1">
            <a:spLocks noGrp="1"/>
          </p:cNvSpPr>
          <p:nvPr>
            <p:ph type="body" idx="2"/>
          </p:nvPr>
        </p:nvSpPr>
        <p:spPr>
          <a:xfrm>
            <a:off x="457200" y="2761920"/>
            <a:ext cx="82293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2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14" name="Google Shape;214;p52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15" name="Google Shape;215;p52"/>
          <p:cNvSpPr txBox="1">
            <a:spLocks noGrp="1"/>
          </p:cNvSpPr>
          <p:nvPr>
            <p:ph type="body" idx="2"/>
          </p:nvPr>
        </p:nvSpPr>
        <p:spPr>
          <a:xfrm>
            <a:off x="4674240" y="120348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16" name="Google Shape;216;p52"/>
          <p:cNvSpPr txBox="1">
            <a:spLocks noGrp="1"/>
          </p:cNvSpPr>
          <p:nvPr>
            <p:ph type="body" idx="3"/>
          </p:nvPr>
        </p:nvSpPr>
        <p:spPr>
          <a:xfrm>
            <a:off x="467424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17" name="Google Shape;217;p52"/>
          <p:cNvSpPr txBox="1">
            <a:spLocks noGrp="1"/>
          </p:cNvSpPr>
          <p:nvPr>
            <p:ph type="body" idx="4"/>
          </p:nvPr>
        </p:nvSpPr>
        <p:spPr>
          <a:xfrm>
            <a:off x="457200" y="2761920"/>
            <a:ext cx="4015800" cy="14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3"/>
          <p:cNvSpPr txBox="1">
            <a:spLocks noGrp="1"/>
          </p:cNvSpPr>
          <p:nvPr>
            <p:ph type="title"/>
          </p:nvPr>
        </p:nvSpPr>
        <p:spPr>
          <a:xfrm>
            <a:off x="457200" y="205200"/>
            <a:ext cx="8229300" cy="8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0" name="Google Shape;220;p5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1" name="Google Shape;221;p53"/>
          <p:cNvSpPr txBox="1">
            <a:spLocks noGrp="1"/>
          </p:cNvSpPr>
          <p:nvPr>
            <p:ph type="body" idx="2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2" name="Google Shape;222;p53"/>
          <p:cNvSpPr/>
          <p:nvPr/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</p:sp>
      <p:sp>
        <p:nvSpPr>
          <p:cNvPr id="223" name="Google Shape;223;p53"/>
          <p:cNvSpPr/>
          <p:nvPr/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 descr="Shape 409"/>
          <p:cNvSpPr/>
          <p:nvPr/>
        </p:nvSpPr>
        <p:spPr>
          <a:xfrm>
            <a:off x="-1" y="-1"/>
            <a:ext cx="4577762" cy="514332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4" descr="Shape 411"/>
          <p:cNvSpPr/>
          <p:nvPr/>
        </p:nvSpPr>
        <p:spPr>
          <a:xfrm>
            <a:off x="578879" y="578879"/>
            <a:ext cx="54001" cy="67536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4" descr="Shape 412"/>
          <p:cNvSpPr/>
          <p:nvPr/>
        </p:nvSpPr>
        <p:spPr>
          <a:xfrm>
            <a:off x="9089639" y="-1"/>
            <a:ext cx="54001" cy="5143322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4419600" y="4608065"/>
            <a:ext cx="2133600" cy="318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>
                <a:solidFill>
                  <a:srgbClr val="58585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>
                <a:solidFill>
                  <a:srgbClr val="58585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>
                <a:solidFill>
                  <a:srgbClr val="58585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>
                <a:solidFill>
                  <a:srgbClr val="58585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>
                <a:solidFill>
                  <a:srgbClr val="58585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>
                <a:solidFill>
                  <a:srgbClr val="58585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>
                <a:solidFill>
                  <a:srgbClr val="58585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>
                <a:solidFill>
                  <a:srgbClr val="58585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5858"/>
              </a:buClr>
              <a:buSzPts val="1000"/>
              <a:buFont typeface="Arial"/>
              <a:buNone/>
              <a:defRPr>
                <a:solidFill>
                  <a:srgbClr val="58585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02262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9D3D92-3BF8-C245-8908-75BA47B6D3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BF511E8-04F5-1642-988F-9FBD384D1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6"/>
            <a:ext cx="6858000" cy="124142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13556114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749F25-E947-2D4C-A42E-1EC51934F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CC71ED7-76D7-3E49-8F57-56BB86D1C5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655300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00B932-5053-A44C-8B93-4C51C7DB5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1"/>
            <a:ext cx="7886700" cy="213995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65D2938-3637-8E44-894B-2B5A033C6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1"/>
            <a:ext cx="7886700" cy="112553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13736286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E41A4C-29D4-4E45-B372-084F6D9EB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8763D088-59C0-674F-8F04-73B1FE5B1F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3326"/>
            <a:ext cx="4038600" cy="339407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0C19D0F6-0DA0-E942-88AD-B8DBE6744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03326"/>
            <a:ext cx="4038600" cy="3394075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107757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20CD9B-60EC-4841-94A0-D5945F053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9"/>
            <a:ext cx="7886700" cy="993775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3256AC74-83B4-B34A-A127-3156C24D9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40" y="1260475"/>
            <a:ext cx="3868737" cy="619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42CBB50A-7E39-3A47-B69D-45B88B5B6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40" y="1879600"/>
            <a:ext cx="3868737" cy="2762250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5C2233AB-7F6B-0B44-8F3A-B0D55BE1AC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86BC44B3-F8FC-184C-8307-2F122364CC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9684932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D39DE8-0A28-8549-A9ED-5863867D3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11463892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5186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83B748-EAF2-854A-AD2B-645C6F483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F4F9730-93C4-AA4D-BA0D-06268E644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4"/>
            <a:ext cx="4629150" cy="36544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1631F529-4AC8-AD45-9FAD-EE4F112D3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1543050"/>
            <a:ext cx="2949575" cy="28590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9011955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DBC26E-684C-1D4E-911C-82AD57C0E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40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D723EF3C-D6A6-9C42-B53F-7657A094D5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4"/>
            <a:ext cx="4629150" cy="36544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EE109C8-A2A7-DB49-B015-1683383F2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40" y="1543050"/>
            <a:ext cx="2949575" cy="28590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PT"/>
              <a:t>Editar os estilos de texto do Modelo Global</a:t>
            </a:r>
          </a:p>
        </p:txBody>
      </p:sp>
    </p:spTree>
    <p:extLst>
      <p:ext uri="{BB962C8B-B14F-4D97-AF65-F5344CB8AC3E}">
        <p14:creationId xmlns:p14="http://schemas.microsoft.com/office/powerpoint/2010/main" val="27211451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E98CEE-7541-E74D-ADE4-53EF42A62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FF335EDF-60F6-0145-AF8A-660F1FB8C6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2707705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EAA88EC-DAF6-F644-A5A4-65AA116122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04788"/>
            <a:ext cx="2057400" cy="4392612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DDCEC617-949F-C94F-8B04-0B080EBD2E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4788"/>
            <a:ext cx="6019800" cy="4392612"/>
          </a:xfrm>
        </p:spPr>
        <p:txBody>
          <a:bodyPr vert="eaVert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528497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33759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96869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28330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76038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06845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82130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63932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890282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21608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387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0"/>
            <a:ext cx="9143700" cy="335940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685800" y="1534680"/>
            <a:ext cx="7799100" cy="11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/>
            </a:lvl1pPr>
            <a:lvl2pPr lvl="1" algn="r">
              <a:buNone/>
              <a:defRPr sz="1300"/>
            </a:lvl2pPr>
            <a:lvl3pPr lvl="2" algn="r">
              <a:buNone/>
              <a:defRPr sz="1300"/>
            </a:lvl3pPr>
            <a:lvl4pPr lvl="3" algn="r">
              <a:buNone/>
              <a:defRPr sz="1300"/>
            </a:lvl4pPr>
            <a:lvl5pPr lvl="4" algn="r">
              <a:buNone/>
              <a:defRPr sz="1300"/>
            </a:lvl5pPr>
            <a:lvl6pPr lvl="5" algn="r">
              <a:buNone/>
              <a:defRPr sz="1300"/>
            </a:lvl6pPr>
            <a:lvl7pPr lvl="6" algn="r">
              <a:buNone/>
              <a:defRPr sz="1300"/>
            </a:lvl7pPr>
            <a:lvl8pPr lvl="7" algn="r">
              <a:buNone/>
              <a:defRPr sz="1300"/>
            </a:lvl8pPr>
            <a:lvl9pPr lvl="8" algn="r">
              <a:buNone/>
              <a:defRPr sz="13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41"/>
          <p:cNvSpPr/>
          <p:nvPr/>
        </p:nvSpPr>
        <p:spPr>
          <a:xfrm>
            <a:off x="0" y="0"/>
            <a:ext cx="4577700" cy="514320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41"/>
          <p:cNvSpPr txBox="1">
            <a:spLocks noGrp="1"/>
          </p:cNvSpPr>
          <p:nvPr>
            <p:ph type="title"/>
          </p:nvPr>
        </p:nvSpPr>
        <p:spPr>
          <a:xfrm>
            <a:off x="844560" y="422640"/>
            <a:ext cx="3226200" cy="8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75" name="Google Shape;175;p41"/>
          <p:cNvSpPr/>
          <p:nvPr/>
        </p:nvSpPr>
        <p:spPr>
          <a:xfrm>
            <a:off x="578880" y="578880"/>
            <a:ext cx="54000" cy="67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41"/>
          <p:cNvSpPr/>
          <p:nvPr/>
        </p:nvSpPr>
        <p:spPr>
          <a:xfrm>
            <a:off x="9089640" y="0"/>
            <a:ext cx="54000" cy="5143200"/>
          </a:xfrm>
          <a:prstGeom prst="rect">
            <a:avLst/>
          </a:prstGeom>
          <a:solidFill>
            <a:srgbClr val="134D9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41"/>
          <p:cNvSpPr txBox="1">
            <a:spLocks noGrp="1"/>
          </p:cNvSpPr>
          <p:nvPr>
            <p:ph type="body" idx="1"/>
          </p:nvPr>
        </p:nvSpPr>
        <p:spPr>
          <a:xfrm>
            <a:off x="457200" y="1440000"/>
            <a:ext cx="8229300" cy="29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725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8">
            <a:extLst>
              <a:ext uri="{FF2B5EF4-FFF2-40B4-BE49-F238E27FC236}">
                <a16:creationId xmlns:a16="http://schemas.microsoft.com/office/drawing/2014/main" id="{087DBF34-B0E1-5345-99DB-25BEFF7B839A}"/>
              </a:ext>
            </a:extLst>
          </p:cNvPr>
          <p:cNvSpPr/>
          <p:nvPr/>
        </p:nvSpPr>
        <p:spPr>
          <a:xfrm>
            <a:off x="0" y="0"/>
            <a:ext cx="9143640" cy="2593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134D9E"/>
          </a:solidFill>
          <a:ln>
            <a:noFill/>
            <a:prstDash val="solid"/>
          </a:ln>
        </p:spPr>
        <p:txBody>
          <a:bodyPr vert="horz" wrap="square" lIns="68580" tIns="68580" rIns="68580" bIns="68580" anchor="ctr" anchorCtr="0" compatLnSpc="0">
            <a:no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pt-PT" sz="135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Arial Unicode MS" pitchFamily="2"/>
            </a:endParaRPr>
          </a:p>
        </p:txBody>
      </p:sp>
      <p:sp>
        <p:nvSpPr>
          <p:cNvPr id="3" name="Marcador de Posição do Título 2">
            <a:extLst>
              <a:ext uri="{FF2B5EF4-FFF2-40B4-BE49-F238E27FC236}">
                <a16:creationId xmlns:a16="http://schemas.microsoft.com/office/drawing/2014/main" id="{660C3002-A1D3-4340-8B22-27400E5788A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205201"/>
            <a:ext cx="8229240" cy="85859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855CE8CB-53B4-C147-B287-9761678F6B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57200" y="1203480"/>
            <a:ext cx="8229240" cy="33944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/>
          <a:p>
            <a:pPr lvl="0"/>
            <a:r>
              <a:rPr lang="pt-PT"/>
              <a:t>Editar os estilos de texto do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812166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ftr="0" dt="0"/>
  <p:txStyles>
    <p:titleStyle>
      <a:lvl1pPr marL="0" marR="0" indent="0" algn="l" rtl="0" hangingPunct="0">
        <a:lnSpc>
          <a:spcPct val="100000"/>
        </a:lnSpc>
        <a:tabLst/>
        <a:defRPr lang="pt-PT" sz="1050" b="0" i="0" u="none" strike="noStrike" kern="1200" spc="0">
          <a:ln>
            <a:noFill/>
          </a:ln>
          <a:solidFill>
            <a:srgbClr val="000000"/>
          </a:solidFill>
          <a:latin typeface="Arial" pitchFamily="18"/>
          <a:cs typeface="Arial" pitchFamily="2"/>
        </a:defRPr>
      </a:lvl1pPr>
    </p:titleStyle>
    <p:bodyStyle>
      <a:lvl1pPr marL="0" marR="0" indent="0" algn="l" rtl="0" hangingPunct="0">
        <a:lnSpc>
          <a:spcPct val="100000"/>
        </a:lnSpc>
        <a:spcBef>
          <a:spcPts val="0"/>
        </a:spcBef>
        <a:spcAft>
          <a:spcPts val="1063"/>
        </a:spcAft>
        <a:tabLst/>
        <a:defRPr lang="pt-PT" sz="1050" b="0" i="0" u="none" strike="noStrike" kern="1200" spc="0">
          <a:ln>
            <a:noFill/>
          </a:ln>
          <a:solidFill>
            <a:srgbClr val="000000"/>
          </a:solidFill>
          <a:latin typeface="Arial" pitchFamily="18"/>
          <a:cs typeface="Arial" pitchFamily="2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474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2.(null)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DDFB3A75-1485-4EDB-300C-0ADBCF0A0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67" y="0"/>
            <a:ext cx="9152164" cy="2579716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EDB41A73-13CE-AD2F-DC0D-2A9C5EB618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779"/>
          <a:stretch/>
        </p:blipFill>
        <p:spPr>
          <a:xfrm>
            <a:off x="3703320" y="0"/>
            <a:ext cx="2583180" cy="2320977"/>
          </a:xfrm>
          <a:prstGeom prst="rect">
            <a:avLst/>
          </a:prstGeom>
        </p:spPr>
      </p:pic>
      <p:sp>
        <p:nvSpPr>
          <p:cNvPr id="5" name="Google Shape;269;p66">
            <a:extLst>
              <a:ext uri="{FF2B5EF4-FFF2-40B4-BE49-F238E27FC236}">
                <a16:creationId xmlns:a16="http://schemas.microsoft.com/office/drawing/2014/main" id="{36B59849-7FE6-E61B-A7A8-6DB0C2D25509}"/>
              </a:ext>
            </a:extLst>
          </p:cNvPr>
          <p:cNvSpPr/>
          <p:nvPr/>
        </p:nvSpPr>
        <p:spPr>
          <a:xfrm>
            <a:off x="-16332" y="6013"/>
            <a:ext cx="9160329" cy="2822307"/>
          </a:xfrm>
          <a:prstGeom prst="rect">
            <a:avLst/>
          </a:prstGeom>
          <a:solidFill>
            <a:srgbClr val="558ED5">
              <a:alpha val="7568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48F6F09-F768-83EE-6F96-EB3C34D877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404"/>
          <a:stretch/>
        </p:blipFill>
        <p:spPr>
          <a:xfrm>
            <a:off x="-1" y="2327564"/>
            <a:ext cx="9152165" cy="2822307"/>
          </a:xfrm>
          <a:prstGeom prst="rect">
            <a:avLst/>
          </a:prstGeom>
        </p:spPr>
      </p:pic>
      <p:sp>
        <p:nvSpPr>
          <p:cNvPr id="269" name="Google Shape;269;p66"/>
          <p:cNvSpPr/>
          <p:nvPr/>
        </p:nvSpPr>
        <p:spPr>
          <a:xfrm>
            <a:off x="0" y="2327563"/>
            <a:ext cx="9160329" cy="2822307"/>
          </a:xfrm>
          <a:prstGeom prst="rect">
            <a:avLst/>
          </a:prstGeom>
          <a:solidFill>
            <a:srgbClr val="134D9E">
              <a:alpha val="657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0" name="Google Shape;270;p66"/>
          <p:cNvSpPr txBox="1"/>
          <p:nvPr/>
        </p:nvSpPr>
        <p:spPr>
          <a:xfrm>
            <a:off x="-3" y="1016649"/>
            <a:ext cx="9152165" cy="2822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rgbClr val="FFFFFF"/>
                </a:solidFill>
                <a:latin typeface="Titillium Web" pitchFamily="2" charset="77"/>
                <a:ea typeface="Titillium Web"/>
                <a:cs typeface="Titillium Web"/>
                <a:sym typeface="Titillium Web"/>
              </a:rPr>
              <a:t>Education,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rgbClr val="FFFFFF"/>
                </a:solidFill>
                <a:latin typeface="Titillium Web" pitchFamily="2" charset="77"/>
                <a:ea typeface="Titillium Web"/>
                <a:cs typeface="Titillium Web"/>
                <a:sym typeface="Titillium Web"/>
              </a:rPr>
              <a:t>Communications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rgbClr val="FFFFFF"/>
                </a:solidFill>
                <a:latin typeface="Titillium Web" pitchFamily="2" charset="77"/>
                <a:ea typeface="Titillium Web"/>
                <a:cs typeface="Titillium Web"/>
                <a:sym typeface="Titillium Web"/>
              </a:rPr>
              <a:t>&amp;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>
                <a:solidFill>
                  <a:srgbClr val="FFFFFF"/>
                </a:solidFill>
                <a:latin typeface="Titillium Web" pitchFamily="2" charset="77"/>
                <a:ea typeface="Titillium Web"/>
                <a:cs typeface="Titillium Web"/>
                <a:sym typeface="Titillium Web"/>
              </a:rPr>
              <a:t>Outreach</a:t>
            </a:r>
          </a:p>
        </p:txBody>
      </p:sp>
      <p:sp>
        <p:nvSpPr>
          <p:cNvPr id="271" name="Google Shape;271;p66"/>
          <p:cNvSpPr txBox="1"/>
          <p:nvPr/>
        </p:nvSpPr>
        <p:spPr>
          <a:xfrm>
            <a:off x="168172" y="4425503"/>
            <a:ext cx="1774928" cy="361666"/>
          </a:xfrm>
          <a:prstGeom prst="rect">
            <a:avLst/>
          </a:prstGeom>
          <a:noFill/>
          <a:ln>
            <a:noFill/>
          </a:ln>
          <a:effectLst>
            <a:outerShdw blurRad="57150" dist="38100" dir="4440000" algn="bl" rotWithShape="0">
              <a:srgbClr val="1F497D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rgbClr val="FFFFFF"/>
                </a:solidFill>
                <a:latin typeface="Titillium Web" pitchFamily="2" charset="77"/>
                <a:ea typeface="Titillium Web Light"/>
                <a:cs typeface="Titillium Web Light"/>
                <a:sym typeface="Titillium Web Light"/>
              </a:rPr>
              <a:t>Lisbon, January 2025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F5565B1-9B84-C65B-D1FD-2537EF8B5F3C}"/>
              </a:ext>
            </a:extLst>
          </p:cNvPr>
          <p:cNvSpPr txBox="1"/>
          <p:nvPr/>
        </p:nvSpPr>
        <p:spPr>
          <a:xfrm>
            <a:off x="7462160" y="3832531"/>
            <a:ext cx="14205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u="sng" dirty="0">
                <a:solidFill>
                  <a:schemeClr val="bg1">
                    <a:lumMod val="95000"/>
                  </a:schemeClr>
                </a:solidFill>
                <a:latin typeface="Titillium Web" pitchFamily="2" charset="77"/>
              </a:rPr>
              <a:t>Pedro Abreu</a:t>
            </a:r>
            <a:r>
              <a:rPr lang="en-GB" sz="1400" dirty="0">
                <a:solidFill>
                  <a:schemeClr val="bg1">
                    <a:lumMod val="95000"/>
                  </a:schemeClr>
                </a:solidFill>
                <a:latin typeface="Titillium Web" pitchFamily="2" charset="77"/>
              </a:rPr>
              <a:t> </a:t>
            </a:r>
            <a:br>
              <a:rPr lang="en-GB" sz="1400" dirty="0">
                <a:solidFill>
                  <a:schemeClr val="bg1">
                    <a:lumMod val="95000"/>
                  </a:schemeClr>
                </a:solidFill>
                <a:latin typeface="Titillium Web" pitchFamily="2" charset="77"/>
              </a:rPr>
            </a:br>
            <a:r>
              <a:rPr lang="en-GB" sz="1400" dirty="0">
                <a:solidFill>
                  <a:schemeClr val="bg1">
                    <a:lumMod val="95000"/>
                  </a:schemeClr>
                </a:solidFill>
                <a:latin typeface="Titillium Web" pitchFamily="2" charset="77"/>
              </a:rPr>
              <a:t>for the </a:t>
            </a:r>
          </a:p>
          <a:p>
            <a:pPr algn="ctr"/>
            <a:r>
              <a:rPr lang="en-GB" sz="1400" dirty="0">
                <a:solidFill>
                  <a:schemeClr val="bg1">
                    <a:lumMod val="95000"/>
                  </a:schemeClr>
                </a:solidFill>
                <a:latin typeface="Titillium Web" pitchFamily="2" charset="77"/>
              </a:rPr>
              <a:t>LIP-ECO group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0EB6CA0-44A7-953E-A7CD-B4326070D9EB}"/>
              </a:ext>
            </a:extLst>
          </p:cNvPr>
          <p:cNvSpPr txBox="1"/>
          <p:nvPr/>
        </p:nvSpPr>
        <p:spPr>
          <a:xfrm>
            <a:off x="3061469" y="273661"/>
            <a:ext cx="3029223" cy="584775"/>
          </a:xfrm>
          <a:prstGeom prst="rect">
            <a:avLst/>
          </a:prstGeom>
          <a:solidFill>
            <a:srgbClr val="8EB4E3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i="1" dirty="0">
                <a:solidFill>
                  <a:schemeClr val="bg1">
                    <a:lumMod val="95000"/>
                  </a:schemeClr>
                </a:solidFill>
              </a:rPr>
              <a:t>Contribution to the PT input to the</a:t>
            </a:r>
          </a:p>
          <a:p>
            <a:pPr algn="ctr"/>
            <a:r>
              <a:rPr lang="en-GB" sz="1800" b="1" i="1" dirty="0">
                <a:solidFill>
                  <a:schemeClr val="bg1">
                    <a:lumMod val="95000"/>
                  </a:schemeClr>
                </a:solidFill>
              </a:rPr>
              <a:t>ESPPU 2026</a:t>
            </a:r>
            <a:endParaRPr lang="en-GB" b="1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l="11054" t="19013" r="9586" b="28679"/>
          <a:stretch/>
        </p:blipFill>
        <p:spPr>
          <a:xfrm>
            <a:off x="228600" y="3265516"/>
            <a:ext cx="4342449" cy="1609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7"/>
          <p:cNvPicPr preferRelativeResize="0"/>
          <p:nvPr/>
        </p:nvPicPr>
        <p:blipFill rotWithShape="1">
          <a:blip r:embed="rId4">
            <a:alphaModFix/>
          </a:blip>
          <a:srcRect t="10021" b="9805"/>
          <a:stretch/>
        </p:blipFill>
        <p:spPr>
          <a:xfrm>
            <a:off x="4997300" y="198513"/>
            <a:ext cx="4005450" cy="2140188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7"/>
          <p:cNvSpPr txBox="1"/>
          <p:nvPr/>
        </p:nvSpPr>
        <p:spPr>
          <a:xfrm>
            <a:off x="228600" y="1885644"/>
            <a:ext cx="4277700" cy="1069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235AA5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35AA5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35AA5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  <a:p>
            <a:pPr marL="45720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235AA5"/>
              </a:solidFill>
              <a:effectLst/>
              <a:uLnTx/>
              <a:uFillTx/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 rotWithShape="1">
          <a:blip r:embed="rId5">
            <a:alphaModFix/>
          </a:blip>
          <a:srcRect t="16895"/>
          <a:stretch/>
        </p:blipFill>
        <p:spPr>
          <a:xfrm>
            <a:off x="5073500" y="2571750"/>
            <a:ext cx="3929242" cy="23030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2;p14">
            <a:extLst>
              <a:ext uri="{FF2B5EF4-FFF2-40B4-BE49-F238E27FC236}">
                <a16:creationId xmlns:a16="http://schemas.microsoft.com/office/drawing/2014/main" id="{6E442C7A-47AE-716E-7946-B1B01EA9B2E4}"/>
              </a:ext>
            </a:extLst>
          </p:cNvPr>
          <p:cNvSpPr txBox="1"/>
          <p:nvPr/>
        </p:nvSpPr>
        <p:spPr>
          <a:xfrm>
            <a:off x="496253" y="186891"/>
            <a:ext cx="5171411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dirty="0">
                <a:ln>
                  <a:noFill/>
                </a:ln>
                <a:solidFill>
                  <a:srgbClr val="134C9F"/>
                </a:solidFill>
                <a:effectLst/>
                <a:uLnTx/>
                <a:uFillTx/>
                <a:latin typeface="Titillium Web" pitchFamily="2" charset="77"/>
                <a:ea typeface="Open Sans"/>
                <a:cs typeface="Open Sans"/>
                <a:sym typeface="Open Sans"/>
              </a:rPr>
              <a:t>TRAIN THE STUDENTS</a:t>
            </a:r>
            <a:br>
              <a:rPr kumimoji="0" lang="en-GB" sz="2000" b="1" i="0" u="none" strike="noStrike" kern="0" cap="none" spc="0" normalizeH="0" baseline="0" dirty="0">
                <a:ln>
                  <a:noFill/>
                </a:ln>
                <a:solidFill>
                  <a:srgbClr val="134C9F"/>
                </a:solidFill>
                <a:effectLst/>
                <a:uLnTx/>
                <a:uFillTx/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kumimoji="0" lang="en-GB" sz="2000" i="1" u="none" strike="noStrike" kern="0" cap="none" spc="0" normalizeH="0" baseline="0" dirty="0">
                <a:ln>
                  <a:noFill/>
                </a:ln>
                <a:solidFill>
                  <a:srgbClr val="134C9F"/>
                </a:solidFill>
                <a:effectLst/>
                <a:uLnTx/>
                <a:uFillTx/>
                <a:latin typeface="Titillium Web" pitchFamily="2" charset="77"/>
                <a:ea typeface="Open Sans"/>
                <a:cs typeface="Open Sans"/>
                <a:sym typeface="Open Sans"/>
              </a:rPr>
              <a:t>… and the Researchers</a:t>
            </a:r>
            <a:endParaRPr kumimoji="0" lang="en-GB" sz="2000" b="1" i="0" u="none" strike="noStrike" kern="0" cap="none" spc="0" normalizeH="0" baseline="0" dirty="0">
              <a:ln>
                <a:noFill/>
              </a:ln>
              <a:solidFill>
                <a:srgbClr val="134C9F"/>
              </a:solidFill>
              <a:effectLst/>
              <a:uLnTx/>
              <a:uFillTx/>
              <a:latin typeface="Titillium Web" pitchFamily="2" charset="77"/>
              <a:ea typeface="Open Sans"/>
              <a:cs typeface="Open Sans"/>
              <a:sym typeface="Open Sans"/>
            </a:endParaRPr>
          </a:p>
        </p:txBody>
      </p:sp>
      <p:cxnSp>
        <p:nvCxnSpPr>
          <p:cNvPr id="3" name="Conexão Reta 2">
            <a:extLst>
              <a:ext uri="{FF2B5EF4-FFF2-40B4-BE49-F238E27FC236}">
                <a16:creationId xmlns:a16="http://schemas.microsoft.com/office/drawing/2014/main" id="{6801FF8D-9A2B-F89C-1034-D799CBECE769}"/>
              </a:ext>
            </a:extLst>
          </p:cNvPr>
          <p:cNvCxnSpPr>
            <a:cxnSpLocks/>
          </p:cNvCxnSpPr>
          <p:nvPr/>
        </p:nvCxnSpPr>
        <p:spPr>
          <a:xfrm>
            <a:off x="426720" y="341530"/>
            <a:ext cx="0" cy="571501"/>
          </a:xfrm>
          <a:prstGeom prst="line">
            <a:avLst/>
          </a:prstGeom>
          <a:ln w="57150">
            <a:solidFill>
              <a:srgbClr val="134C9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Google Shape;61;p14">
            <a:extLst>
              <a:ext uri="{FF2B5EF4-FFF2-40B4-BE49-F238E27FC236}">
                <a16:creationId xmlns:a16="http://schemas.microsoft.com/office/drawing/2014/main" id="{564E2827-77E1-E0EB-83D5-2A1C5B9EEE20}"/>
              </a:ext>
            </a:extLst>
          </p:cNvPr>
          <p:cNvSpPr txBox="1"/>
          <p:nvPr/>
        </p:nvSpPr>
        <p:spPr>
          <a:xfrm>
            <a:off x="358453" y="1346610"/>
            <a:ext cx="4776648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304800">
              <a:spcAft>
                <a:spcPts val="1200"/>
              </a:spcAft>
              <a:buClr>
                <a:srgbClr val="134C9F"/>
              </a:buClr>
              <a:buSzPts val="1200"/>
              <a:buFont typeface="Open Sans"/>
              <a:buChar char="●"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35AA5"/>
                </a:solidFill>
                <a:effectLst/>
                <a:uLnTx/>
                <a:uFillTx/>
                <a:latin typeface="Titillium Web" pitchFamily="2" charset="77"/>
                <a:ea typeface="Open Sans"/>
                <a:cs typeface="Open Sans"/>
                <a:sym typeface="Open Sans"/>
              </a:rPr>
              <a:t>Open minds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235AA5"/>
              </a:solidFill>
              <a:effectLst/>
              <a:uLnTx/>
              <a:uFillTx/>
              <a:latin typeface="Titillium Web" pitchFamily="2" charset="77"/>
              <a:ea typeface="Open Sans"/>
              <a:cs typeface="Open Sans"/>
              <a:sym typeface="Open Sans"/>
            </a:endParaRPr>
          </a:p>
          <a:p>
            <a:pPr marL="457200" indent="-304800">
              <a:spcAft>
                <a:spcPts val="1200"/>
              </a:spcAft>
              <a:buClr>
                <a:srgbClr val="134C9F"/>
              </a:buClr>
              <a:buSzPts val="1200"/>
              <a:buFont typeface="Open Sans"/>
              <a:buChar char="●"/>
            </a:pP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Efficient communication skills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235AA5"/>
              </a:solidFill>
              <a:effectLst/>
              <a:uLnTx/>
              <a:uFillTx/>
              <a:latin typeface="Titillium Web" pitchFamily="2" charset="77"/>
              <a:ea typeface="Open Sans"/>
              <a:cs typeface="Open Sans"/>
              <a:sym typeface="Open Sans"/>
            </a:endParaRPr>
          </a:p>
          <a:p>
            <a:pPr marL="457200" indent="-304800">
              <a:spcAft>
                <a:spcPts val="1200"/>
              </a:spcAft>
              <a:buClr>
                <a:srgbClr val="134C9F"/>
              </a:buClr>
              <a:buSzPts val="1200"/>
              <a:buFont typeface="Open Sans"/>
              <a:buChar char="●"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35AA5"/>
                </a:solidFill>
                <a:effectLst/>
                <a:uLnTx/>
                <a:uFillTx/>
                <a:latin typeface="Titillium Web" pitchFamily="2" charset="77"/>
                <a:ea typeface="Open Sans"/>
                <a:cs typeface="Open Sans"/>
                <a:sym typeface="Open Sans"/>
              </a:rPr>
              <a:t>Public engagement and outreach</a:t>
            </a:r>
          </a:p>
          <a:p>
            <a:pPr marL="457200" indent="-304800">
              <a:spcAft>
                <a:spcPts val="1200"/>
              </a:spcAft>
              <a:buClr>
                <a:srgbClr val="134C9F"/>
              </a:buClr>
              <a:buSzPts val="1200"/>
              <a:buFont typeface="Open Sans"/>
              <a:buChar char="●"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35AA5"/>
                </a:solidFill>
                <a:effectLst/>
                <a:uLnTx/>
                <a:uFillTx/>
                <a:latin typeface="Titillium Web" pitchFamily="2" charset="77"/>
                <a:ea typeface="Open Sans"/>
                <a:cs typeface="Open Sans"/>
                <a:sym typeface="Open Sans"/>
              </a:rPr>
              <a:t>In academia or in specific programmes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C27F7FD-C32A-6C8A-6626-232F6557978A}"/>
              </a:ext>
            </a:extLst>
          </p:cNvPr>
          <p:cNvSpPr txBox="1"/>
          <p:nvPr/>
        </p:nvSpPr>
        <p:spPr>
          <a:xfrm>
            <a:off x="8655794" y="4912668"/>
            <a:ext cx="359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fld id="{6AD97973-5764-094B-A76C-F66030C27C69}" type="slidenum">
              <a:rPr lang="pt-PT" sz="900" kern="1200" smtClean="0">
                <a:solidFill>
                  <a:srgbClr val="134D9E"/>
                </a:solidFill>
                <a:latin typeface="Titillium Web Light" pitchFamily="2" charset="77"/>
                <a:ea typeface="+mn-ea"/>
                <a:cs typeface="+mn-cs"/>
                <a:sym typeface="Helvetica" charset="0"/>
              </a:rPr>
              <a:t>2</a:t>
            </a:fld>
            <a:r>
              <a:rPr lang="pt-PT" sz="900" kern="1200" dirty="0">
                <a:solidFill>
                  <a:srgbClr val="134D9E"/>
                </a:solidFill>
                <a:latin typeface="Titillium Web Light" pitchFamily="2" charset="77"/>
                <a:ea typeface="+mn-ea"/>
                <a:cs typeface="+mn-cs"/>
                <a:sym typeface="Helvetica" charset="0"/>
              </a:rPr>
              <a:t>/8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67253B8B-5C4D-2A37-C7EF-B3840CB99E2B}"/>
              </a:ext>
            </a:extLst>
          </p:cNvPr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B9D8A193-0F27-2CD1-6ED0-9D1DE06CDFF0}"/>
              </a:ext>
            </a:extLst>
          </p:cNvPr>
          <p:cNvCxnSpPr>
            <a:cxnSpLocks/>
          </p:cNvCxnSpPr>
          <p:nvPr/>
        </p:nvCxnSpPr>
        <p:spPr>
          <a:xfrm>
            <a:off x="426720" y="341530"/>
            <a:ext cx="0" cy="571501"/>
          </a:xfrm>
          <a:prstGeom prst="line">
            <a:avLst/>
          </a:prstGeom>
          <a:ln w="57150">
            <a:solidFill>
              <a:srgbClr val="134C9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5887D28C-C208-3603-D7C0-0BD89D647CC5}"/>
              </a:ext>
            </a:extLst>
          </p:cNvPr>
          <p:cNvSpPr txBox="1"/>
          <p:nvPr/>
        </p:nvSpPr>
        <p:spPr>
          <a:xfrm>
            <a:off x="533400" y="289302"/>
            <a:ext cx="6550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134C9F"/>
                </a:solidFill>
                <a:effectLst/>
                <a:latin typeface="Titillium Web" pitchFamily="2" charset="77"/>
              </a:rPr>
              <a:t>HIGH-SCHOOL TEACHERS AND STUDENTS’ ENGAGEMENT</a:t>
            </a:r>
            <a:endParaRPr lang="en-GB" sz="1600" dirty="0">
              <a:solidFill>
                <a:srgbClr val="235AA5"/>
              </a:solidFill>
              <a:effectLst/>
              <a:latin typeface="Titillium Web" pitchFamily="2" charset="77"/>
            </a:endParaRPr>
          </a:p>
        </p:txBody>
      </p:sp>
      <p:pic>
        <p:nvPicPr>
          <p:cNvPr id="9" name="Grafik 9">
            <a:extLst>
              <a:ext uri="{FF2B5EF4-FFF2-40B4-BE49-F238E27FC236}">
                <a16:creationId xmlns:a16="http://schemas.microsoft.com/office/drawing/2014/main" id="{A2F86424-17E2-3F24-552F-77D521AC45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70" y="3638638"/>
            <a:ext cx="2282792" cy="1284103"/>
          </a:xfrm>
          <a:prstGeom prst="rect">
            <a:avLst/>
          </a:prstGeom>
          <a:ln>
            <a:solidFill>
              <a:sysClr val="windowText" lastClr="000000"/>
            </a:solidFill>
          </a:ln>
          <a:effectLst/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E22E2C5-7B28-953C-4375-F60DD5889CBB}"/>
              </a:ext>
            </a:extLst>
          </p:cNvPr>
          <p:cNvSpPr txBox="1"/>
          <p:nvPr/>
        </p:nvSpPr>
        <p:spPr>
          <a:xfrm>
            <a:off x="8655794" y="4912668"/>
            <a:ext cx="359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fld id="{6AD97973-5764-094B-A76C-F66030C27C69}" type="slidenum">
              <a:rPr lang="pt-PT" sz="900" kern="1200" smtClean="0">
                <a:solidFill>
                  <a:srgbClr val="134D9E"/>
                </a:solidFill>
                <a:latin typeface="Titillium Web Light" pitchFamily="2" charset="77"/>
                <a:ea typeface="+mn-ea"/>
                <a:cs typeface="+mn-cs"/>
                <a:sym typeface="Helvetica" charset="0"/>
              </a:rPr>
              <a:t>3</a:t>
            </a:fld>
            <a:r>
              <a:rPr lang="pt-PT" sz="900" kern="1200" dirty="0">
                <a:solidFill>
                  <a:srgbClr val="134D9E"/>
                </a:solidFill>
                <a:latin typeface="Titillium Web Light" pitchFamily="2" charset="77"/>
                <a:ea typeface="+mn-ea"/>
                <a:cs typeface="+mn-cs"/>
                <a:sym typeface="Helvetica" charset="0"/>
              </a:rPr>
              <a:t>/8</a:t>
            </a:r>
          </a:p>
        </p:txBody>
      </p:sp>
      <p:sp>
        <p:nvSpPr>
          <p:cNvPr id="4" name="Google Shape;61;p14">
            <a:extLst>
              <a:ext uri="{FF2B5EF4-FFF2-40B4-BE49-F238E27FC236}">
                <a16:creationId xmlns:a16="http://schemas.microsoft.com/office/drawing/2014/main" id="{6E76C578-8909-9435-DD79-44AD459BE750}"/>
              </a:ext>
            </a:extLst>
          </p:cNvPr>
          <p:cNvSpPr txBox="1"/>
          <p:nvPr/>
        </p:nvSpPr>
        <p:spPr>
          <a:xfrm>
            <a:off x="358453" y="1039105"/>
            <a:ext cx="4776648" cy="230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304800">
              <a:spcAft>
                <a:spcPts val="1200"/>
              </a:spcAft>
              <a:buClr>
                <a:srgbClr val="134C9F"/>
              </a:buClr>
              <a:buSzPts val="1200"/>
              <a:buFont typeface="Open Sans"/>
              <a:buChar char="●"/>
            </a:pP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High-quality Teachers Programmes</a:t>
            </a:r>
            <a:b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…</a:t>
            </a:r>
            <a:r>
              <a:rPr lang="en-GB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such as CERN’s PT Language Teacher Programmes</a:t>
            </a:r>
            <a:endParaRPr kumimoji="0" lang="en-GB" sz="14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Titillium Web" pitchFamily="2" charset="77"/>
              <a:ea typeface="Open Sans"/>
              <a:cs typeface="Open Sans"/>
              <a:sym typeface="Open Sans"/>
            </a:endParaRPr>
          </a:p>
          <a:p>
            <a:pPr marL="457200" indent="-304800">
              <a:spcAft>
                <a:spcPts val="1200"/>
              </a:spcAft>
              <a:buClr>
                <a:srgbClr val="134C9F"/>
              </a:buClr>
              <a:buSzPts val="1200"/>
              <a:buFont typeface="Open Sans"/>
              <a:buChar char="●"/>
            </a:pP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Activities for high-school students </a:t>
            </a:r>
            <a:b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…</a:t>
            </a:r>
            <a:r>
              <a:rPr lang="en-GB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such as IPPOG’s Masterclasses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Titillium Web" pitchFamily="2" charset="77"/>
              <a:ea typeface="Open Sans"/>
              <a:cs typeface="Open Sans"/>
              <a:sym typeface="Open Sans"/>
            </a:endParaRPr>
          </a:p>
          <a:p>
            <a:pPr marL="457200" indent="-304800">
              <a:spcAft>
                <a:spcPts val="1200"/>
              </a:spcAft>
              <a:buClr>
                <a:srgbClr val="134C9F"/>
              </a:buClr>
              <a:buSzPts val="1200"/>
              <a:buFont typeface="Open Sans"/>
              <a:buChar char="●"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35AA5"/>
                </a:solidFill>
                <a:effectLst/>
                <a:uLnTx/>
                <a:uFillTx/>
                <a:latin typeface="Titillium Web" pitchFamily="2" charset="77"/>
                <a:ea typeface="Open Sans"/>
                <a:cs typeface="Open Sans"/>
                <a:sym typeface="Open Sans"/>
              </a:rPr>
              <a:t>Support</a:t>
            </a: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 for Science Clubs at Schools</a:t>
            </a:r>
            <a:b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…</a:t>
            </a:r>
            <a:r>
              <a:rPr lang="en-GB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such as PT </a:t>
            </a:r>
            <a:r>
              <a:rPr lang="en-GB" i="1" dirty="0" err="1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Ciência</a:t>
            </a:r>
            <a:r>
              <a:rPr lang="en-GB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 Viva Science Clubs programme</a:t>
            </a:r>
          </a:p>
          <a:p>
            <a:pPr marL="457200" indent="-304800">
              <a:spcAft>
                <a:spcPts val="1200"/>
              </a:spcAft>
              <a:buClr>
                <a:srgbClr val="134C9F"/>
              </a:buClr>
              <a:buSzPts val="1200"/>
              <a:buFont typeface="Open Sans"/>
              <a:buChar char="●"/>
            </a:pP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Outreach talks at schools</a:t>
            </a:r>
            <a:endParaRPr kumimoji="0" lang="en-GB" sz="1400" b="0" u="none" strike="noStrike" kern="0" cap="none" spc="0" normalizeH="0" baseline="0" noProof="0" dirty="0">
              <a:ln>
                <a:noFill/>
              </a:ln>
              <a:solidFill>
                <a:srgbClr val="235AA5"/>
              </a:solidFill>
              <a:effectLst/>
              <a:uLnTx/>
              <a:uFillTx/>
              <a:latin typeface="Titillium Web" pitchFamily="2" charset="77"/>
              <a:ea typeface="Open Sans"/>
              <a:cs typeface="Open Sans"/>
              <a:sym typeface="Open Sans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6C5CB1F9-2189-3A13-A105-A19D854D2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908" y="3254337"/>
            <a:ext cx="5879323" cy="1788006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7C24680-5089-FD8F-FB92-D1BE244D8A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06" t="31113" r="23608" b="27837"/>
          <a:stretch/>
        </p:blipFill>
        <p:spPr>
          <a:xfrm>
            <a:off x="5946473" y="2283543"/>
            <a:ext cx="2921078" cy="1235575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C7561864-CF17-537E-20EA-83485D8B99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202" b="36729"/>
          <a:stretch/>
        </p:blipFill>
        <p:spPr>
          <a:xfrm>
            <a:off x="5135101" y="620900"/>
            <a:ext cx="3732450" cy="160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148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329FF3-401A-6946-67F6-1D8B1DAD2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DD2608C4-AC8D-78D6-6F01-11AE8F6C2EC8}"/>
              </a:ext>
            </a:extLst>
          </p:cNvPr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6D08C216-510B-ADD6-ED87-C168C6C7F8AB}"/>
              </a:ext>
            </a:extLst>
          </p:cNvPr>
          <p:cNvCxnSpPr>
            <a:cxnSpLocks/>
          </p:cNvCxnSpPr>
          <p:nvPr/>
        </p:nvCxnSpPr>
        <p:spPr>
          <a:xfrm>
            <a:off x="426720" y="341530"/>
            <a:ext cx="0" cy="571501"/>
          </a:xfrm>
          <a:prstGeom prst="line">
            <a:avLst/>
          </a:prstGeom>
          <a:ln w="57150">
            <a:solidFill>
              <a:srgbClr val="134C9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1E4FACCB-75F4-0D10-CDE1-B29B7271880D}"/>
              </a:ext>
            </a:extLst>
          </p:cNvPr>
          <p:cNvSpPr txBox="1"/>
          <p:nvPr/>
        </p:nvSpPr>
        <p:spPr>
          <a:xfrm>
            <a:off x="533400" y="289302"/>
            <a:ext cx="45015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134C9F"/>
                </a:solidFill>
                <a:effectLst/>
                <a:latin typeface="Titillium Web" pitchFamily="2" charset="77"/>
              </a:rPr>
              <a:t>PUBLIC ENGAGEMENT AND OUTREACH</a:t>
            </a:r>
            <a:endParaRPr lang="en-GB" sz="1600" dirty="0">
              <a:solidFill>
                <a:srgbClr val="235AA5"/>
              </a:solidFill>
              <a:effectLst/>
              <a:latin typeface="Titillium Web" pitchFamily="2" charset="77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8542D66-710E-B74D-FF8C-79B0C68F4E30}"/>
              </a:ext>
            </a:extLst>
          </p:cNvPr>
          <p:cNvSpPr txBox="1"/>
          <p:nvPr/>
        </p:nvSpPr>
        <p:spPr>
          <a:xfrm>
            <a:off x="8655794" y="4912668"/>
            <a:ext cx="359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fld id="{6AD97973-5764-094B-A76C-F66030C27C69}" type="slidenum">
              <a:rPr lang="pt-PT" sz="900" kern="1200" smtClean="0">
                <a:solidFill>
                  <a:srgbClr val="134D9E"/>
                </a:solidFill>
                <a:latin typeface="Titillium Web Light" pitchFamily="2" charset="77"/>
                <a:ea typeface="+mn-ea"/>
                <a:cs typeface="+mn-cs"/>
                <a:sym typeface="Helvetica" charset="0"/>
              </a:rPr>
              <a:t>4</a:t>
            </a:fld>
            <a:r>
              <a:rPr lang="pt-PT" sz="900" kern="1200" dirty="0">
                <a:solidFill>
                  <a:srgbClr val="134D9E"/>
                </a:solidFill>
                <a:latin typeface="Titillium Web Light" pitchFamily="2" charset="77"/>
                <a:ea typeface="+mn-ea"/>
                <a:cs typeface="+mn-cs"/>
                <a:sym typeface="Helvetica" charset="0"/>
              </a:rPr>
              <a:t>/8</a:t>
            </a:r>
          </a:p>
        </p:txBody>
      </p:sp>
      <p:sp>
        <p:nvSpPr>
          <p:cNvPr id="4" name="Google Shape;61;p14">
            <a:extLst>
              <a:ext uri="{FF2B5EF4-FFF2-40B4-BE49-F238E27FC236}">
                <a16:creationId xmlns:a16="http://schemas.microsoft.com/office/drawing/2014/main" id="{C3BDF40F-BF49-B8FB-35D5-89B993FCABF5}"/>
              </a:ext>
            </a:extLst>
          </p:cNvPr>
          <p:cNvSpPr txBox="1"/>
          <p:nvPr/>
        </p:nvSpPr>
        <p:spPr>
          <a:xfrm>
            <a:off x="358452" y="1039105"/>
            <a:ext cx="5151593" cy="215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304800">
              <a:spcAft>
                <a:spcPts val="1200"/>
              </a:spcAft>
              <a:buClr>
                <a:srgbClr val="134C9F"/>
              </a:buClr>
              <a:buSzPts val="1200"/>
              <a:buFont typeface="Open Sans"/>
              <a:buChar char="●"/>
            </a:pP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Mandatory component of a Researcher’s Activities</a:t>
            </a:r>
            <a:b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…</a:t>
            </a:r>
            <a:r>
              <a:rPr lang="en-GB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with a </a:t>
            </a:r>
            <a:r>
              <a:rPr lang="en-GB" b="1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minimum level </a:t>
            </a:r>
            <a:r>
              <a:rPr lang="en-GB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of commitment (1%? - 2 days/year ?), </a:t>
            </a:r>
            <a:br>
              <a:rPr lang="en-GB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lang="en-GB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but more should be encouraged</a:t>
            </a:r>
            <a:endParaRPr kumimoji="0" lang="en-GB" sz="14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Titillium Web" pitchFamily="2" charset="77"/>
              <a:ea typeface="Open Sans"/>
              <a:cs typeface="Open Sans"/>
              <a:sym typeface="Open Sans"/>
            </a:endParaRPr>
          </a:p>
          <a:p>
            <a:pPr marL="457200" indent="-304800">
              <a:spcAft>
                <a:spcPts val="1200"/>
              </a:spcAft>
              <a:buClr>
                <a:srgbClr val="134C9F"/>
              </a:buClr>
              <a:buSzPts val="1200"/>
              <a:buFont typeface="Open Sans"/>
              <a:buChar char="●"/>
            </a:pP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Institute Support</a:t>
            </a:r>
            <a:b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…</a:t>
            </a:r>
            <a:r>
              <a:rPr lang="en-GB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human resources, logistics, financial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Titillium Web" pitchFamily="2" charset="77"/>
              <a:ea typeface="Open Sans"/>
              <a:cs typeface="Open Sans"/>
              <a:sym typeface="Open Sans"/>
            </a:endParaRPr>
          </a:p>
          <a:p>
            <a:pPr marL="457200" indent="-304800">
              <a:spcAft>
                <a:spcPts val="1200"/>
              </a:spcAft>
              <a:buClr>
                <a:srgbClr val="134C9F"/>
              </a:buClr>
              <a:buSzPts val="1200"/>
              <a:buFont typeface="Open Sans"/>
              <a:buChar char="●"/>
            </a:pP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35AA5"/>
                </a:solidFill>
                <a:effectLst/>
                <a:uLnTx/>
                <a:uFillTx/>
                <a:latin typeface="Titillium Web" pitchFamily="2" charset="77"/>
                <a:ea typeface="Open Sans"/>
                <a:cs typeface="Open Sans"/>
                <a:sym typeface="Open Sans"/>
              </a:rPr>
              <a:t>Active Involvement</a:t>
            </a:r>
            <a:b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rgbClr val="235AA5"/>
                </a:solidFill>
                <a:effectLst/>
                <a:uLnTx/>
                <a:uFillTx/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kumimoji="0" lang="en-GB" sz="1400" b="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tillium Web" pitchFamily="2" charset="77"/>
                <a:ea typeface="Open Sans"/>
                <a:cs typeface="Open Sans"/>
                <a:sym typeface="Open Sans"/>
              </a:rPr>
              <a:t>…</a:t>
            </a:r>
            <a:r>
              <a:rPr kumimoji="0" lang="en-GB" sz="1400" b="0" i="1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Titillium Web" pitchFamily="2" charset="77"/>
                <a:ea typeface="Open Sans"/>
                <a:cs typeface="Open Sans"/>
                <a:sym typeface="Open Sans"/>
              </a:rPr>
              <a:t>of the scientists connected with the field </a:t>
            </a:r>
          </a:p>
        </p:txBody>
      </p:sp>
      <p:pic>
        <p:nvPicPr>
          <p:cNvPr id="6" name="Imagem 5" descr="Uma imagem com texto, pessoa, multidão&#10;&#10;Descrição gerada automaticamente">
            <a:extLst>
              <a:ext uri="{FF2B5EF4-FFF2-40B4-BE49-F238E27FC236}">
                <a16:creationId xmlns:a16="http://schemas.microsoft.com/office/drawing/2014/main" id="{1DFBBF41-5E13-D6B2-6B77-5DA9FB1BC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1298" y="1922466"/>
            <a:ext cx="4884494" cy="2758965"/>
          </a:xfrm>
          <a:prstGeom prst="rect">
            <a:avLst/>
          </a:prstGeom>
        </p:spPr>
      </p:pic>
      <p:pic>
        <p:nvPicPr>
          <p:cNvPr id="10" name="Google Shape;71;p15">
            <a:extLst>
              <a:ext uri="{FF2B5EF4-FFF2-40B4-BE49-F238E27FC236}">
                <a16:creationId xmlns:a16="http://schemas.microsoft.com/office/drawing/2014/main" id="{C7B87710-AA1E-9FE8-8850-32FAD5FE1B1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682" t="5332" r="2295"/>
          <a:stretch/>
        </p:blipFill>
        <p:spPr>
          <a:xfrm>
            <a:off x="892749" y="3248947"/>
            <a:ext cx="2961920" cy="18132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7400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8E4FA4-27AE-6ACB-4B78-167A78103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CE925427-87B4-236F-2681-9C979B94F51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Google Shape;79;p16">
            <a:extLst>
              <a:ext uri="{FF2B5EF4-FFF2-40B4-BE49-F238E27FC236}">
                <a16:creationId xmlns:a16="http://schemas.microsoft.com/office/drawing/2014/main" id="{D4E5E677-08E0-4553-CDC8-683A424397D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13743" t="17518" r="10286" b="7457"/>
          <a:stretch/>
        </p:blipFill>
        <p:spPr>
          <a:xfrm>
            <a:off x="2381628" y="2588230"/>
            <a:ext cx="3892538" cy="24185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89C36F3D-3FD2-AE29-E93E-D687FFE628A5}"/>
              </a:ext>
            </a:extLst>
          </p:cNvPr>
          <p:cNvCxnSpPr>
            <a:cxnSpLocks/>
          </p:cNvCxnSpPr>
          <p:nvPr/>
        </p:nvCxnSpPr>
        <p:spPr>
          <a:xfrm>
            <a:off x="426720" y="341530"/>
            <a:ext cx="0" cy="571501"/>
          </a:xfrm>
          <a:prstGeom prst="line">
            <a:avLst/>
          </a:prstGeom>
          <a:ln w="57150">
            <a:solidFill>
              <a:srgbClr val="134C9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CCE82D03-8054-8E49-2EBA-7A8F3C6701EF}"/>
              </a:ext>
            </a:extLst>
          </p:cNvPr>
          <p:cNvSpPr txBox="1"/>
          <p:nvPr/>
        </p:nvSpPr>
        <p:spPr>
          <a:xfrm>
            <a:off x="533400" y="289302"/>
            <a:ext cx="2196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134C9F"/>
                </a:solidFill>
                <a:effectLst/>
                <a:latin typeface="Titillium Web" pitchFamily="2" charset="77"/>
              </a:rPr>
              <a:t>COMMUNICATION</a:t>
            </a:r>
            <a:endParaRPr lang="en-GB" sz="1600" dirty="0">
              <a:solidFill>
                <a:srgbClr val="235AA5"/>
              </a:solidFill>
              <a:effectLst/>
              <a:latin typeface="Titillium Web" pitchFamily="2" charset="77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70A8502-22C3-8390-0430-28B832F1C57C}"/>
              </a:ext>
            </a:extLst>
          </p:cNvPr>
          <p:cNvSpPr txBox="1"/>
          <p:nvPr/>
        </p:nvSpPr>
        <p:spPr>
          <a:xfrm>
            <a:off x="8655794" y="4912668"/>
            <a:ext cx="359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fld id="{6AD97973-5764-094B-A76C-F66030C27C69}" type="slidenum">
              <a:rPr lang="pt-PT" sz="900" kern="1200" smtClean="0">
                <a:solidFill>
                  <a:srgbClr val="134D9E"/>
                </a:solidFill>
                <a:latin typeface="Titillium Web Light" pitchFamily="2" charset="77"/>
                <a:ea typeface="+mn-ea"/>
                <a:cs typeface="+mn-cs"/>
                <a:sym typeface="Helvetica" charset="0"/>
              </a:rPr>
              <a:t>5</a:t>
            </a:fld>
            <a:r>
              <a:rPr lang="pt-PT" sz="900" kern="1200" dirty="0">
                <a:solidFill>
                  <a:srgbClr val="134D9E"/>
                </a:solidFill>
                <a:latin typeface="Titillium Web Light" pitchFamily="2" charset="77"/>
                <a:ea typeface="+mn-ea"/>
                <a:cs typeface="+mn-cs"/>
                <a:sym typeface="Helvetica" charset="0"/>
              </a:rPr>
              <a:t>/8</a:t>
            </a:r>
          </a:p>
        </p:txBody>
      </p:sp>
      <p:pic>
        <p:nvPicPr>
          <p:cNvPr id="9" name="Google Shape;82;p16">
            <a:extLst>
              <a:ext uri="{FF2B5EF4-FFF2-40B4-BE49-F238E27FC236}">
                <a16:creationId xmlns:a16="http://schemas.microsoft.com/office/drawing/2014/main" id="{CF3411A7-E9B4-DE06-B27B-6EC0215C45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9234" t="10734" r="30274" b="62669"/>
          <a:stretch/>
        </p:blipFill>
        <p:spPr>
          <a:xfrm>
            <a:off x="6200062" y="2711250"/>
            <a:ext cx="2523825" cy="932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83;p16">
            <a:extLst>
              <a:ext uri="{FF2B5EF4-FFF2-40B4-BE49-F238E27FC236}">
                <a16:creationId xmlns:a16="http://schemas.microsoft.com/office/drawing/2014/main" id="{1483100C-7E09-BF5B-4E45-B533CB4DB40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0050" y="134125"/>
            <a:ext cx="2523825" cy="22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81;p16">
            <a:extLst>
              <a:ext uri="{FF2B5EF4-FFF2-40B4-BE49-F238E27FC236}">
                <a16:creationId xmlns:a16="http://schemas.microsoft.com/office/drawing/2014/main" id="{FB0B7E30-B7A1-16B6-7CCD-4537E8E1FB6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00050" y="3631150"/>
            <a:ext cx="2523825" cy="13880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BDF89C0C-FEDE-D190-CA13-C5F6D8BC8EB1}"/>
              </a:ext>
            </a:extLst>
          </p:cNvPr>
          <p:cNvSpPr/>
          <p:nvPr/>
        </p:nvSpPr>
        <p:spPr>
          <a:xfrm>
            <a:off x="2381628" y="4106636"/>
            <a:ext cx="141136" cy="912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D9D14B6-2154-B249-D5D2-AA5547BEA70A}"/>
              </a:ext>
            </a:extLst>
          </p:cNvPr>
          <p:cNvSpPr/>
          <p:nvPr/>
        </p:nvSpPr>
        <p:spPr>
          <a:xfrm rot="5400000">
            <a:off x="2438132" y="4412799"/>
            <a:ext cx="300269" cy="912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Google Shape;61;p14">
            <a:extLst>
              <a:ext uri="{FF2B5EF4-FFF2-40B4-BE49-F238E27FC236}">
                <a16:creationId xmlns:a16="http://schemas.microsoft.com/office/drawing/2014/main" id="{B27C4CA0-CA9C-39F0-CEF2-603B0E975E5D}"/>
              </a:ext>
            </a:extLst>
          </p:cNvPr>
          <p:cNvSpPr txBox="1"/>
          <p:nvPr/>
        </p:nvSpPr>
        <p:spPr>
          <a:xfrm>
            <a:off x="368154" y="869854"/>
            <a:ext cx="5469308" cy="4401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304800">
              <a:spcAft>
                <a:spcPts val="1200"/>
              </a:spcAft>
              <a:buClr>
                <a:srgbClr val="134C9F"/>
              </a:buClr>
              <a:buSzPts val="1200"/>
              <a:buFont typeface="Open Sans"/>
              <a:buChar char="●"/>
            </a:pP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Should be a key priority of the field</a:t>
            </a:r>
          </a:p>
          <a:p>
            <a:pPr marL="457200" indent="-304800">
              <a:spcAft>
                <a:spcPts val="1200"/>
              </a:spcAft>
              <a:buClr>
                <a:srgbClr val="134C9F"/>
              </a:buClr>
              <a:buSzPts val="1200"/>
              <a:buFont typeface="Open Sans"/>
              <a:buChar char="●"/>
            </a:pP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Promote its successes in all its missions </a:t>
            </a:r>
            <a:b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( </a:t>
            </a:r>
            <a:r>
              <a:rPr lang="en-GB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research, R&amp;D and applications, training highly skilled people, public engagement and international peaceful collaborations 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)</a:t>
            </a: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 </a:t>
            </a:r>
          </a:p>
          <a:p>
            <a:pPr marL="457200" indent="-304800">
              <a:spcAft>
                <a:spcPts val="1200"/>
              </a:spcAft>
              <a:buClr>
                <a:srgbClr val="134C9F"/>
              </a:buClr>
              <a:buSzPts val="1200"/>
              <a:buFont typeface="Open Sans"/>
              <a:buChar char="●"/>
            </a:pPr>
            <a:r>
              <a:rPr kumimoji="0" lang="en-GB" sz="1400" i="0" u="none" strike="noStrike" kern="0" cap="none" spc="0" normalizeH="0" baseline="0" noProof="0" dirty="0">
                <a:ln>
                  <a:noFill/>
                </a:ln>
                <a:solidFill>
                  <a:srgbClr val="235AA5"/>
                </a:solidFill>
                <a:effectLst/>
                <a:uLnTx/>
                <a:uFillTx/>
                <a:latin typeface="Titillium Web" pitchFamily="2" charset="77"/>
                <a:ea typeface="Open Sans"/>
                <a:cs typeface="Open Sans"/>
                <a:sym typeface="Open Sans"/>
              </a:rPr>
              <a:t>Networks with scientists</a:t>
            </a: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 and professional communicators</a:t>
            </a:r>
            <a:b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( </a:t>
            </a:r>
            <a:r>
              <a:rPr lang="en-GB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considering target audiences, media, goals, and knowledgeable about social media 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)</a:t>
            </a:r>
          </a:p>
          <a:p>
            <a:pPr marL="457200" indent="-304800">
              <a:spcAft>
                <a:spcPts val="1200"/>
              </a:spcAft>
              <a:buClr>
                <a:srgbClr val="134C9F"/>
              </a:buClr>
              <a:buSzPts val="1200"/>
              <a:buFont typeface="Open Sans"/>
              <a:buChar char="●"/>
            </a:pP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Train the</a:t>
            </a:r>
            <a:b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scientists to deal</a:t>
            </a:r>
            <a:b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with the media!</a:t>
            </a:r>
            <a:b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( </a:t>
            </a:r>
            <a:r>
              <a:rPr lang="en-GB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and social media! </a:t>
            </a:r>
            <a:r>
              <a:rPr lang="en-GB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)</a:t>
            </a:r>
          </a:p>
          <a:p>
            <a:pPr marL="457200" indent="-304800">
              <a:spcAft>
                <a:spcPts val="1200"/>
              </a:spcAft>
              <a:buClr>
                <a:srgbClr val="134C9F"/>
              </a:buClr>
              <a:buSzPts val="1200"/>
              <a:buFont typeface="Open Sans"/>
              <a:buChar char="●"/>
            </a:pP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Usage of modern </a:t>
            </a:r>
            <a:b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communication tools</a:t>
            </a:r>
            <a:b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( </a:t>
            </a:r>
            <a:r>
              <a:rPr lang="en-GB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interactive digital</a:t>
            </a:r>
            <a:br>
              <a:rPr lang="en-GB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lang="en-GB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platforms, storytelling</a:t>
            </a:r>
            <a:br>
              <a:rPr lang="en-GB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lang="en-GB" i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and visualization techniques</a:t>
            </a: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3054672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84AEC0-477E-9D33-4804-A611E875CF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6A828157-F586-17E6-4E68-B4A7D939801D}"/>
              </a:ext>
            </a:extLst>
          </p:cNvPr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D34C52A3-34F1-5CFD-3BF3-67EA652B907A}"/>
              </a:ext>
            </a:extLst>
          </p:cNvPr>
          <p:cNvCxnSpPr>
            <a:cxnSpLocks/>
          </p:cNvCxnSpPr>
          <p:nvPr/>
        </p:nvCxnSpPr>
        <p:spPr>
          <a:xfrm>
            <a:off x="426720" y="341530"/>
            <a:ext cx="0" cy="571501"/>
          </a:xfrm>
          <a:prstGeom prst="line">
            <a:avLst/>
          </a:prstGeom>
          <a:ln w="57150">
            <a:solidFill>
              <a:srgbClr val="134C9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551CAB73-8C4A-E81D-98DE-62AD2FB3E91C}"/>
              </a:ext>
            </a:extLst>
          </p:cNvPr>
          <p:cNvSpPr txBox="1"/>
          <p:nvPr/>
        </p:nvSpPr>
        <p:spPr>
          <a:xfrm>
            <a:off x="533400" y="289302"/>
            <a:ext cx="17540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134C9F"/>
                </a:solidFill>
                <a:effectLst/>
                <a:latin typeface="Titillium Web" pitchFamily="2" charset="77"/>
              </a:rPr>
              <a:t>RECOGNITION</a:t>
            </a:r>
            <a:endParaRPr lang="en-GB" sz="1600" dirty="0">
              <a:solidFill>
                <a:srgbClr val="235AA5"/>
              </a:solidFill>
              <a:effectLst/>
              <a:latin typeface="Titillium Web" pitchFamily="2" charset="77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A304447-DC64-E4CE-8215-2747490252DE}"/>
              </a:ext>
            </a:extLst>
          </p:cNvPr>
          <p:cNvSpPr txBox="1"/>
          <p:nvPr/>
        </p:nvSpPr>
        <p:spPr>
          <a:xfrm>
            <a:off x="8655794" y="4912668"/>
            <a:ext cx="359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fld id="{6AD97973-5764-094B-A76C-F66030C27C69}" type="slidenum">
              <a:rPr lang="pt-PT" sz="900" kern="1200" smtClean="0">
                <a:solidFill>
                  <a:srgbClr val="134D9E"/>
                </a:solidFill>
                <a:latin typeface="Titillium Web Light" pitchFamily="2" charset="77"/>
                <a:ea typeface="+mn-ea"/>
                <a:cs typeface="+mn-cs"/>
                <a:sym typeface="Helvetica" charset="0"/>
              </a:rPr>
              <a:t>6</a:t>
            </a:fld>
            <a:r>
              <a:rPr lang="pt-PT" sz="900" kern="1200" dirty="0">
                <a:solidFill>
                  <a:srgbClr val="134D9E"/>
                </a:solidFill>
                <a:latin typeface="Titillium Web Light" pitchFamily="2" charset="77"/>
                <a:ea typeface="+mn-ea"/>
                <a:cs typeface="+mn-cs"/>
                <a:sym typeface="Helvetica" charset="0"/>
              </a:rPr>
              <a:t>/8</a:t>
            </a:r>
          </a:p>
        </p:txBody>
      </p:sp>
      <p:sp>
        <p:nvSpPr>
          <p:cNvPr id="4" name="Google Shape;61;p14">
            <a:extLst>
              <a:ext uri="{FF2B5EF4-FFF2-40B4-BE49-F238E27FC236}">
                <a16:creationId xmlns:a16="http://schemas.microsoft.com/office/drawing/2014/main" id="{7E6D667F-3B1E-43D3-7BE1-6145507F142B}"/>
              </a:ext>
            </a:extLst>
          </p:cNvPr>
          <p:cNvSpPr txBox="1"/>
          <p:nvPr/>
        </p:nvSpPr>
        <p:spPr>
          <a:xfrm>
            <a:off x="368154" y="869854"/>
            <a:ext cx="8506422" cy="1785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304800">
              <a:spcAft>
                <a:spcPts val="1200"/>
              </a:spcAft>
              <a:buClr>
                <a:srgbClr val="134C9F"/>
              </a:buClr>
              <a:buSzPts val="1200"/>
              <a:buFont typeface="Open Sans"/>
              <a:buChar char="●"/>
            </a:pP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Efforts in public engagement and communication activities of Researchers</a:t>
            </a:r>
            <a:b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( </a:t>
            </a:r>
            <a:r>
              <a:rPr lang="en-GB" i="1" dirty="0">
                <a:solidFill>
                  <a:srgbClr val="8EB4E3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these are as important as all other aspects of the missions of a Researcher and </a:t>
            </a:r>
            <a:br>
              <a:rPr lang="en-GB" i="1" dirty="0">
                <a:solidFill>
                  <a:srgbClr val="8EB4E3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lang="en-GB" i="1" dirty="0">
                <a:solidFill>
                  <a:srgbClr val="8EB4E3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should be an assessment criterion in the evaluation of her/his career</a:t>
            </a: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 )</a:t>
            </a:r>
          </a:p>
          <a:p>
            <a:pPr marL="457200" indent="-304800">
              <a:spcAft>
                <a:spcPts val="1200"/>
              </a:spcAft>
              <a:buClr>
                <a:srgbClr val="134C9F"/>
              </a:buClr>
              <a:buSzPts val="1200"/>
              <a:buFont typeface="Open Sans"/>
              <a:buChar char="●"/>
            </a:pP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Importance of the outreach and communication in projects</a:t>
            </a:r>
            <a:b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( </a:t>
            </a:r>
            <a:r>
              <a:rPr lang="en-GB" i="1" dirty="0">
                <a:solidFill>
                  <a:srgbClr val="8EB4E3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projects should contain a minimum commitment/investment/resources to the </a:t>
            </a:r>
            <a:br>
              <a:rPr lang="en-GB" i="1" dirty="0">
                <a:solidFill>
                  <a:srgbClr val="8EB4E3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lang="en-GB" i="1" dirty="0">
                <a:solidFill>
                  <a:srgbClr val="8EB4E3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public communication and outreach of the project </a:t>
            </a: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) </a:t>
            </a:r>
            <a:endParaRPr kumimoji="0" lang="en-GB" sz="1400" i="0" u="none" strike="noStrike" kern="0" cap="none" spc="0" normalizeH="0" baseline="0" noProof="0" dirty="0">
              <a:ln>
                <a:noFill/>
              </a:ln>
              <a:solidFill>
                <a:srgbClr val="235AA5"/>
              </a:solidFill>
              <a:effectLst/>
              <a:uLnTx/>
              <a:uFillTx/>
              <a:latin typeface="Titillium Web" pitchFamily="2" charset="77"/>
              <a:ea typeface="Open Sans"/>
              <a:cs typeface="Open Sans"/>
              <a:sym typeface="Open Sans"/>
            </a:endParaRPr>
          </a:p>
        </p:txBody>
      </p:sp>
      <p:cxnSp>
        <p:nvCxnSpPr>
          <p:cNvPr id="6" name="Conexão Reta 5">
            <a:extLst>
              <a:ext uri="{FF2B5EF4-FFF2-40B4-BE49-F238E27FC236}">
                <a16:creationId xmlns:a16="http://schemas.microsoft.com/office/drawing/2014/main" id="{9214772B-98CB-E66F-05A2-1EE4DB7F3D61}"/>
              </a:ext>
            </a:extLst>
          </p:cNvPr>
          <p:cNvCxnSpPr>
            <a:cxnSpLocks/>
          </p:cNvCxnSpPr>
          <p:nvPr/>
        </p:nvCxnSpPr>
        <p:spPr>
          <a:xfrm>
            <a:off x="426720" y="2835370"/>
            <a:ext cx="0" cy="571501"/>
          </a:xfrm>
          <a:prstGeom prst="line">
            <a:avLst/>
          </a:prstGeom>
          <a:ln w="57150">
            <a:solidFill>
              <a:srgbClr val="134C9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2E42726C-0CED-4FD0-B764-E9E59F0AB8FD}"/>
              </a:ext>
            </a:extLst>
          </p:cNvPr>
          <p:cNvSpPr txBox="1"/>
          <p:nvPr/>
        </p:nvSpPr>
        <p:spPr>
          <a:xfrm>
            <a:off x="533400" y="2783142"/>
            <a:ext cx="2803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134C9F"/>
                </a:solidFill>
                <a:effectLst/>
                <a:latin typeface="Titillium Web" pitchFamily="2" charset="77"/>
              </a:rPr>
              <a:t>SCIENTIFIC DIPLOMACY</a:t>
            </a:r>
            <a:endParaRPr lang="en-GB" sz="1600" dirty="0">
              <a:solidFill>
                <a:srgbClr val="235AA5"/>
              </a:solidFill>
              <a:effectLst/>
              <a:latin typeface="Titillium Web" pitchFamily="2" charset="77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61C41B27-CEC4-B424-A16C-CF0BA6C922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10" r="21071" b="33763"/>
          <a:stretch/>
        </p:blipFill>
        <p:spPr>
          <a:xfrm>
            <a:off x="6743706" y="195944"/>
            <a:ext cx="2237549" cy="2217832"/>
          </a:xfrm>
          <a:prstGeom prst="rect">
            <a:avLst/>
          </a:prstGeom>
        </p:spPr>
      </p:pic>
      <p:sp>
        <p:nvSpPr>
          <p:cNvPr id="11" name="Google Shape;61;p14">
            <a:extLst>
              <a:ext uri="{FF2B5EF4-FFF2-40B4-BE49-F238E27FC236}">
                <a16:creationId xmlns:a16="http://schemas.microsoft.com/office/drawing/2014/main" id="{16E3FACF-52BB-9C17-D7B7-DF2C4BD0F792}"/>
              </a:ext>
            </a:extLst>
          </p:cNvPr>
          <p:cNvSpPr txBox="1"/>
          <p:nvPr/>
        </p:nvSpPr>
        <p:spPr>
          <a:xfrm>
            <a:off x="426720" y="3358427"/>
            <a:ext cx="8506422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indent="-304800">
              <a:spcAft>
                <a:spcPts val="1200"/>
              </a:spcAft>
              <a:buClr>
                <a:srgbClr val="134C9F"/>
              </a:buClr>
              <a:buSzPts val="1200"/>
              <a:buFont typeface="Open Sans"/>
              <a:buChar char="●"/>
            </a:pP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Should be encouraged in all Researchers</a:t>
            </a:r>
            <a:b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( </a:t>
            </a:r>
            <a:r>
              <a:rPr lang="en-GB" i="1" dirty="0">
                <a:solidFill>
                  <a:srgbClr val="8EB4E3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they should act as Ambassadors of the field</a:t>
            </a: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 )</a:t>
            </a:r>
          </a:p>
          <a:p>
            <a:pPr marL="457200" indent="-304800">
              <a:spcAft>
                <a:spcPts val="1200"/>
              </a:spcAft>
              <a:buClr>
                <a:srgbClr val="134C9F"/>
              </a:buClr>
              <a:buSzPts val="1200"/>
              <a:buFont typeface="Open Sans"/>
              <a:buChar char="●"/>
            </a:pP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Dissemination in their communities</a:t>
            </a:r>
            <a:b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( </a:t>
            </a:r>
            <a:r>
              <a:rPr lang="en-GB" i="1" dirty="0">
                <a:solidFill>
                  <a:srgbClr val="8EB4E3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seek understanding and support among peers [specially those outside </a:t>
            </a:r>
            <a:br>
              <a:rPr lang="en-GB" i="1" dirty="0">
                <a:solidFill>
                  <a:srgbClr val="8EB4E3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</a:br>
            <a:r>
              <a:rPr lang="en-GB" i="1" dirty="0">
                <a:solidFill>
                  <a:srgbClr val="8EB4E3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the field], family and friends, general audiences at public events </a:t>
            </a:r>
            <a:r>
              <a:rPr lang="en-GB" dirty="0">
                <a:solidFill>
                  <a:srgbClr val="235AA5"/>
                </a:solidFill>
                <a:latin typeface="Titillium Web" pitchFamily="2" charset="77"/>
                <a:ea typeface="Open Sans"/>
                <a:cs typeface="Open Sans"/>
                <a:sym typeface="Open Sans"/>
              </a:rPr>
              <a:t>) </a:t>
            </a:r>
            <a:endParaRPr kumimoji="0" lang="en-GB" sz="1400" i="0" u="none" strike="noStrike" kern="0" cap="none" spc="0" normalizeH="0" baseline="0" noProof="0" dirty="0">
              <a:ln>
                <a:noFill/>
              </a:ln>
              <a:solidFill>
                <a:srgbClr val="235AA5"/>
              </a:solidFill>
              <a:effectLst/>
              <a:uLnTx/>
              <a:uFillTx/>
              <a:latin typeface="Titillium Web" pitchFamily="2" charset="77"/>
              <a:ea typeface="Open Sans"/>
              <a:cs typeface="Open Sans"/>
              <a:sym typeface="Open Sans"/>
            </a:endParaRPr>
          </a:p>
        </p:txBody>
      </p:sp>
      <p:pic>
        <p:nvPicPr>
          <p:cNvPr id="12" name="Google Shape;72;p15">
            <a:extLst>
              <a:ext uri="{FF2B5EF4-FFF2-40B4-BE49-F238E27FC236}">
                <a16:creationId xmlns:a16="http://schemas.microsoft.com/office/drawing/2014/main" id="{E2CBE619-4D6B-E273-0F7B-2636CBDB8F6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0191" y="2807394"/>
            <a:ext cx="2803973" cy="183320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F49101CC-4FED-A006-B03A-97F987612E09}"/>
              </a:ext>
            </a:extLst>
          </p:cNvPr>
          <p:cNvSpPr txBox="1"/>
          <p:nvPr/>
        </p:nvSpPr>
        <p:spPr>
          <a:xfrm>
            <a:off x="6141486" y="3914356"/>
            <a:ext cx="891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900" dirty="0">
                <a:solidFill>
                  <a:schemeClr val="bg1"/>
                </a:solidFill>
                <a:latin typeface="Titillium Web" pitchFamily="2" charset="77"/>
              </a:rPr>
              <a:t>@ UNIVERSAL</a:t>
            </a:r>
          </a:p>
          <a:p>
            <a:pPr algn="ctr"/>
            <a:r>
              <a:rPr lang="en-GB" sz="900" dirty="0">
                <a:solidFill>
                  <a:schemeClr val="bg1"/>
                </a:solidFill>
                <a:latin typeface="Titillium Web" pitchFamily="2" charset="77"/>
              </a:rPr>
              <a:t>SCIENCE</a:t>
            </a:r>
          </a:p>
        </p:txBody>
      </p:sp>
    </p:spTree>
    <p:extLst>
      <p:ext uri="{BB962C8B-B14F-4D97-AF65-F5344CB8AC3E}">
        <p14:creationId xmlns:p14="http://schemas.microsoft.com/office/powerpoint/2010/main" val="845115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67253B8B-5C4D-2A37-C7EF-B3840CB99E2B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558ED5"/>
              </a:solidFill>
            </a:endParaRPr>
          </a:p>
        </p:txBody>
      </p:sp>
      <p:cxnSp>
        <p:nvCxnSpPr>
          <p:cNvPr id="5" name="Conexão Reta 4">
            <a:extLst>
              <a:ext uri="{FF2B5EF4-FFF2-40B4-BE49-F238E27FC236}">
                <a16:creationId xmlns:a16="http://schemas.microsoft.com/office/drawing/2014/main" id="{B9D8A193-0F27-2CD1-6ED0-9D1DE06CDFF0}"/>
              </a:ext>
            </a:extLst>
          </p:cNvPr>
          <p:cNvCxnSpPr>
            <a:cxnSpLocks/>
          </p:cNvCxnSpPr>
          <p:nvPr/>
        </p:nvCxnSpPr>
        <p:spPr>
          <a:xfrm>
            <a:off x="426720" y="341530"/>
            <a:ext cx="0" cy="571501"/>
          </a:xfrm>
          <a:prstGeom prst="line">
            <a:avLst/>
          </a:prstGeom>
          <a:ln w="57150">
            <a:solidFill>
              <a:srgbClr val="134C9F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5887D28C-C208-3603-D7C0-0BD89D647CC5}"/>
              </a:ext>
            </a:extLst>
          </p:cNvPr>
          <p:cNvSpPr txBox="1"/>
          <p:nvPr/>
        </p:nvSpPr>
        <p:spPr>
          <a:xfrm>
            <a:off x="533400" y="304800"/>
            <a:ext cx="1699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134C9F"/>
                </a:solidFill>
                <a:effectLst/>
                <a:latin typeface="TitilliumWeb" pitchFamily="2" charset="77"/>
              </a:rPr>
              <a:t>Conclusions</a:t>
            </a:r>
            <a:endParaRPr lang="en-GB" sz="1800" dirty="0">
              <a:solidFill>
                <a:srgbClr val="134C9F"/>
              </a:solidFill>
              <a:effectLst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5E0EEDF-5296-4028-C2F0-56EDA176F697}"/>
              </a:ext>
            </a:extLst>
          </p:cNvPr>
          <p:cNvSpPr txBox="1"/>
          <p:nvPr/>
        </p:nvSpPr>
        <p:spPr>
          <a:xfrm>
            <a:off x="533400" y="929853"/>
            <a:ext cx="861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  <a:latin typeface="Titillium Web" pitchFamily="2" charset="77"/>
              </a:rPr>
              <a:t>Education, Communication and Outreach </a:t>
            </a:r>
            <a:r>
              <a:rPr lang="en-GB" sz="1600" dirty="0">
                <a:latin typeface="Titillium Web" pitchFamily="2" charset="77"/>
              </a:rPr>
              <a:t>are </a:t>
            </a:r>
            <a:r>
              <a:rPr lang="en-GB" sz="1600" dirty="0">
                <a:solidFill>
                  <a:srgbClr val="0070C0"/>
                </a:solidFill>
                <a:latin typeface="Titillium Web" pitchFamily="2" charset="77"/>
              </a:rPr>
              <a:t>essential pillars </a:t>
            </a:r>
            <a:r>
              <a:rPr lang="en-GB" sz="1600" dirty="0">
                <a:latin typeface="Titillium Web" pitchFamily="2" charset="77"/>
              </a:rPr>
              <a:t>for the future of Particle Physics.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3D4F4DC-A649-5A1C-35AD-EF9E35C9512F}"/>
              </a:ext>
            </a:extLst>
          </p:cNvPr>
          <p:cNvSpPr txBox="1"/>
          <p:nvPr/>
        </p:nvSpPr>
        <p:spPr>
          <a:xfrm>
            <a:off x="8655794" y="4912668"/>
            <a:ext cx="359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fld id="{6AD97973-5764-094B-A76C-F66030C27C69}" type="slidenum">
              <a:rPr lang="pt-PT" sz="900" kern="1200" smtClean="0">
                <a:solidFill>
                  <a:srgbClr val="134D9E"/>
                </a:solidFill>
                <a:latin typeface="Titillium Web Light" pitchFamily="2" charset="77"/>
                <a:ea typeface="+mn-ea"/>
                <a:cs typeface="+mn-cs"/>
                <a:sym typeface="Helvetica" charset="0"/>
              </a:rPr>
              <a:t>7</a:t>
            </a:fld>
            <a:r>
              <a:rPr lang="pt-PT" sz="900" kern="1200" dirty="0">
                <a:solidFill>
                  <a:srgbClr val="134D9E"/>
                </a:solidFill>
                <a:latin typeface="Titillium Web Light" pitchFamily="2" charset="77"/>
                <a:ea typeface="+mn-ea"/>
                <a:cs typeface="+mn-cs"/>
                <a:sym typeface="Helvetica" charset="0"/>
              </a:rPr>
              <a:t>/8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DD05DEF-CCCF-1E4C-DBE4-CBEFC02ABD87}"/>
              </a:ext>
            </a:extLst>
          </p:cNvPr>
          <p:cNvSpPr txBox="1"/>
          <p:nvPr/>
        </p:nvSpPr>
        <p:spPr>
          <a:xfrm>
            <a:off x="5280454" y="4337032"/>
            <a:ext cx="3515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134C9F"/>
                </a:solidFill>
              </a:rPr>
              <a:t>…an ongoing process!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9B398A09-2238-59EB-E234-B3102146069A}"/>
              </a:ext>
            </a:extLst>
          </p:cNvPr>
          <p:cNvSpPr txBox="1"/>
          <p:nvPr/>
        </p:nvSpPr>
        <p:spPr>
          <a:xfrm>
            <a:off x="533400" y="1382378"/>
            <a:ext cx="85053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  <a:latin typeface="Titillium Web" pitchFamily="2" charset="77"/>
              </a:rPr>
              <a:t>Many scientists</a:t>
            </a:r>
            <a:r>
              <a:rPr lang="en-GB" sz="1600" dirty="0">
                <a:latin typeface="Titillium Web" pitchFamily="2" charset="77"/>
              </a:rPr>
              <a:t>, at different levels of commitment, </a:t>
            </a:r>
            <a:r>
              <a:rPr lang="en-GB" sz="1600" dirty="0">
                <a:solidFill>
                  <a:srgbClr val="0070C0"/>
                </a:solidFill>
                <a:latin typeface="Titillium Web" pitchFamily="2" charset="77"/>
              </a:rPr>
              <a:t>along with experts in outreach and communication</a:t>
            </a:r>
            <a:r>
              <a:rPr lang="en-GB" sz="1600" dirty="0">
                <a:solidFill>
                  <a:srgbClr val="002060"/>
                </a:solidFill>
                <a:latin typeface="Titillium Web" pitchFamily="2" charset="77"/>
              </a:rPr>
              <a:t>, </a:t>
            </a:r>
            <a:r>
              <a:rPr lang="en-GB" sz="1600" dirty="0">
                <a:solidFill>
                  <a:schemeClr val="tx1"/>
                </a:solidFill>
                <a:latin typeface="Titillium Web" pitchFamily="2" charset="77"/>
              </a:rPr>
              <a:t>are </a:t>
            </a:r>
            <a:r>
              <a:rPr lang="en-GB" sz="1600" b="1" dirty="0">
                <a:solidFill>
                  <a:srgbClr val="002060"/>
                </a:solidFill>
                <a:latin typeface="Titillium Web" pitchFamily="2" charset="77"/>
              </a:rPr>
              <a:t>already</a:t>
            </a:r>
            <a:r>
              <a:rPr lang="en-GB" sz="1600" dirty="0">
                <a:solidFill>
                  <a:srgbClr val="002060"/>
                </a:solidFill>
                <a:latin typeface="Titillium Web" pitchFamily="2" charset="77"/>
              </a:rPr>
              <a:t> </a:t>
            </a:r>
            <a:r>
              <a:rPr lang="en-GB" sz="1600" b="1" dirty="0">
                <a:solidFill>
                  <a:srgbClr val="002060"/>
                </a:solidFill>
                <a:latin typeface="Titillium Web" pitchFamily="2" charset="77"/>
              </a:rPr>
              <a:t>engaging the public and students</a:t>
            </a:r>
            <a:r>
              <a:rPr lang="en-GB" sz="1600" dirty="0">
                <a:solidFill>
                  <a:schemeClr val="tx1"/>
                </a:solidFill>
                <a:latin typeface="Titillium Web" pitchFamily="2" charset="77"/>
              </a:rPr>
              <a:t> in different venues and </a:t>
            </a:r>
            <a:r>
              <a:rPr lang="en-GB" sz="1600" dirty="0">
                <a:latin typeface="Titillium Web" pitchFamily="2" charset="77"/>
              </a:rPr>
              <a:t>carry outwards the excitement of the field.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D72060D-AA7A-1B9C-1259-92D8BD6DE2E0}"/>
              </a:ext>
            </a:extLst>
          </p:cNvPr>
          <p:cNvSpPr txBox="1"/>
          <p:nvPr/>
        </p:nvSpPr>
        <p:spPr>
          <a:xfrm>
            <a:off x="533400" y="2282020"/>
            <a:ext cx="8505396" cy="2071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013" lvl="1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70C0"/>
                </a:solidFill>
                <a:latin typeface="Titillium Web" pitchFamily="2" charset="77"/>
              </a:rPr>
              <a:t>Communication &amp; Outreach </a:t>
            </a:r>
            <a:r>
              <a:rPr lang="en-GB" sz="1600" dirty="0">
                <a:solidFill>
                  <a:schemeClr val="tx1"/>
                </a:solidFill>
                <a:latin typeface="Titillium Web" pitchFamily="2" charset="77"/>
              </a:rPr>
              <a:t>in our field</a:t>
            </a:r>
            <a:r>
              <a:rPr lang="en-GB" sz="1600" dirty="0">
                <a:solidFill>
                  <a:srgbClr val="0070C0"/>
                </a:solidFill>
                <a:latin typeface="Titillium Web" pitchFamily="2" charset="77"/>
              </a:rPr>
              <a:t> </a:t>
            </a:r>
            <a:r>
              <a:rPr lang="en-GB" sz="1600" b="1" dirty="0">
                <a:solidFill>
                  <a:schemeClr val="bg2">
                    <a:lumMod val="75000"/>
                  </a:schemeClr>
                </a:solidFill>
                <a:latin typeface="Titillium Web" pitchFamily="2" charset="77"/>
              </a:rPr>
              <a:t>need</a:t>
            </a:r>
            <a:r>
              <a:rPr lang="en-GB" sz="1600" b="1" dirty="0">
                <a:solidFill>
                  <a:srgbClr val="0070C0"/>
                </a:solidFill>
                <a:latin typeface="Titillium Web" pitchFamily="2" charset="77"/>
              </a:rPr>
              <a:t> </a:t>
            </a:r>
            <a:r>
              <a:rPr lang="en-GB" sz="1600" b="1" dirty="0">
                <a:solidFill>
                  <a:srgbClr val="153C68"/>
                </a:solidFill>
                <a:latin typeface="Titillium Web" pitchFamily="2" charset="77"/>
              </a:rPr>
              <a:t>YOUR</a:t>
            </a:r>
            <a:r>
              <a:rPr lang="en-GB" sz="1600" dirty="0">
                <a:solidFill>
                  <a:srgbClr val="153C68"/>
                </a:solidFill>
                <a:latin typeface="Titillium Web" pitchFamily="2" charset="77"/>
              </a:rPr>
              <a:t> </a:t>
            </a:r>
            <a:r>
              <a:rPr lang="en-GB" sz="1600" b="1" dirty="0">
                <a:solidFill>
                  <a:srgbClr val="153C68"/>
                </a:solidFill>
                <a:latin typeface="Titillium Web" pitchFamily="2" charset="77"/>
              </a:rPr>
              <a:t>support</a:t>
            </a:r>
            <a:r>
              <a:rPr lang="en-GB" sz="1600" dirty="0">
                <a:solidFill>
                  <a:srgbClr val="153C68"/>
                </a:solidFill>
                <a:latin typeface="Titillium Web" pitchFamily="2" charset="77"/>
              </a:rPr>
              <a:t> </a:t>
            </a:r>
            <a:r>
              <a:rPr lang="en-GB" sz="1600" b="1" dirty="0">
                <a:solidFill>
                  <a:srgbClr val="153C68"/>
                </a:solidFill>
                <a:latin typeface="Titillium Web" pitchFamily="2" charset="77"/>
              </a:rPr>
              <a:t>and</a:t>
            </a:r>
            <a:r>
              <a:rPr lang="en-GB" sz="1600" dirty="0">
                <a:solidFill>
                  <a:srgbClr val="153C68"/>
                </a:solidFill>
                <a:latin typeface="Titillium Web" pitchFamily="2" charset="77"/>
              </a:rPr>
              <a:t> </a:t>
            </a:r>
            <a:r>
              <a:rPr lang="en-GB" sz="1600" b="1" dirty="0">
                <a:solidFill>
                  <a:srgbClr val="153C68"/>
                </a:solidFill>
                <a:latin typeface="Titillium Web" pitchFamily="2" charset="77"/>
              </a:rPr>
              <a:t>contribution</a:t>
            </a:r>
            <a:r>
              <a:rPr lang="en-GB" sz="1600" dirty="0">
                <a:latin typeface="Titillium Web" pitchFamily="2" charset="77"/>
              </a:rPr>
              <a:t>,</a:t>
            </a:r>
          </a:p>
          <a:p>
            <a:pPr marL="582613" lvl="2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Titillium Web" pitchFamily="2" charset="77"/>
              </a:rPr>
              <a:t>as actively being an </a:t>
            </a:r>
            <a:r>
              <a:rPr lang="en-GB" sz="1600" b="1" dirty="0">
                <a:solidFill>
                  <a:srgbClr val="002060"/>
                </a:solidFill>
                <a:latin typeface="Titillium Web" pitchFamily="2" charset="77"/>
              </a:rPr>
              <a:t>ambassador</a:t>
            </a:r>
            <a:r>
              <a:rPr lang="en-GB" sz="1600" dirty="0">
                <a:latin typeface="Titillium Web" pitchFamily="2" charset="77"/>
              </a:rPr>
              <a:t> of the field,</a:t>
            </a:r>
          </a:p>
          <a:p>
            <a:pPr marL="582613" lvl="2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Titillium Web" pitchFamily="2" charset="77"/>
              </a:rPr>
              <a:t>as speaker/moderator/motivator/organiser/educator/tutor,</a:t>
            </a:r>
          </a:p>
          <a:p>
            <a:pPr marL="582613" lvl="2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Titillium Web" pitchFamily="2" charset="77"/>
              </a:rPr>
              <a:t>as </a:t>
            </a:r>
            <a:r>
              <a:rPr lang="en-GB" sz="1600" b="1" dirty="0">
                <a:solidFill>
                  <a:srgbClr val="002060"/>
                </a:solidFill>
                <a:latin typeface="Titillium Web" pitchFamily="2" charset="77"/>
              </a:rPr>
              <a:t>evaluator</a:t>
            </a:r>
            <a:r>
              <a:rPr lang="en-GB" sz="1600" dirty="0">
                <a:latin typeface="Titillium Web" pitchFamily="2" charset="77"/>
              </a:rPr>
              <a:t> of projects/career assessment/applications/positions,</a:t>
            </a:r>
          </a:p>
          <a:p>
            <a:pPr marL="582613" lvl="2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Titillium Web" pitchFamily="2" charset="77"/>
              </a:rPr>
              <a:t>consider </a:t>
            </a:r>
            <a:r>
              <a:rPr lang="en-GB" sz="1600" b="1" dirty="0">
                <a:solidFill>
                  <a:srgbClr val="153C68"/>
                </a:solidFill>
                <a:latin typeface="Titillium Web" pitchFamily="2" charset="77"/>
              </a:rPr>
              <a:t>experience in outreach </a:t>
            </a:r>
            <a:r>
              <a:rPr lang="en-GB" sz="1600" dirty="0">
                <a:latin typeface="Titillium Web" pitchFamily="2" charset="77"/>
              </a:rPr>
              <a:t>when evaluating people,</a:t>
            </a:r>
          </a:p>
          <a:p>
            <a:pPr marL="582613" lvl="2" indent="-342900">
              <a:lnSpc>
                <a:spcPts val="26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latin typeface="Titillium Web" pitchFamily="2" charset="77"/>
              </a:rPr>
              <a:t>and/or helping creating the conditions for a better Edu-Comm-OR in PP.</a:t>
            </a:r>
          </a:p>
        </p:txBody>
      </p:sp>
    </p:spTree>
    <p:extLst>
      <p:ext uri="{BB962C8B-B14F-4D97-AF65-F5344CB8AC3E}">
        <p14:creationId xmlns:p14="http://schemas.microsoft.com/office/powerpoint/2010/main" val="17066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BC226C12-1C6B-6941-9706-ABBE2CF02A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7"/>
          <a:stretch/>
        </p:blipFill>
        <p:spPr>
          <a:xfrm>
            <a:off x="1147833" y="4722970"/>
            <a:ext cx="4234257" cy="420530"/>
          </a:xfrm>
          <a:prstGeom prst="rect">
            <a:avLst/>
          </a:prstGeom>
        </p:spPr>
      </p:pic>
      <p:sp>
        <p:nvSpPr>
          <p:cNvPr id="2" name="Shape 285">
            <a:extLst>
              <a:ext uri="{FF2B5EF4-FFF2-40B4-BE49-F238E27FC236}">
                <a16:creationId xmlns:a16="http://schemas.microsoft.com/office/drawing/2014/main" id="{A05ABDDC-AE96-634B-94BC-1B7125E68BE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914200" y="1594068"/>
            <a:ext cx="3505950" cy="869670"/>
          </a:xfrm>
        </p:spPr>
        <p:txBody>
          <a:bodyPr vert="horz" wrap="square" lIns="68580" tIns="68580" rIns="68580" bIns="68580" anchor="t">
            <a:noAutofit/>
          </a:bodyPr>
          <a:lstStyle/>
          <a:p>
            <a:pPr lvl="0"/>
            <a:r>
              <a:rPr lang="en-GB" sz="7200" b="1" dirty="0">
                <a:solidFill>
                  <a:srgbClr val="FFFFFF"/>
                </a:solidFill>
                <a:latin typeface="Titillium Web" pitchFamily="18"/>
              </a:rPr>
              <a:t>Thanks!</a:t>
            </a:r>
          </a:p>
        </p:txBody>
      </p:sp>
      <p:sp>
        <p:nvSpPr>
          <p:cNvPr id="3" name="Shape 286">
            <a:extLst>
              <a:ext uri="{FF2B5EF4-FFF2-40B4-BE49-F238E27FC236}">
                <a16:creationId xmlns:a16="http://schemas.microsoft.com/office/drawing/2014/main" id="{678FED6E-282B-1741-917D-BA55A55DAA50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930535" y="3157416"/>
            <a:ext cx="3473280" cy="1297591"/>
          </a:xfrm>
        </p:spPr>
        <p:txBody>
          <a:bodyPr vert="horz" wrap="square" lIns="68580" tIns="68580" rIns="68580" bIns="68580" anchor="t">
            <a:noAutofit/>
          </a:bodyPr>
          <a:lstStyle/>
          <a:p>
            <a:pPr>
              <a:spcAft>
                <a:spcPts val="0"/>
              </a:spcAft>
            </a:pPr>
            <a:r>
              <a:rPr lang="en-GB" sz="2700" dirty="0">
                <a:latin typeface="Titillium Web" pitchFamily="18"/>
              </a:rPr>
              <a:t>Any questions?</a:t>
            </a:r>
          </a:p>
          <a:p>
            <a:pPr>
              <a:spcAft>
                <a:spcPts val="0"/>
              </a:spcAft>
            </a:pPr>
            <a:r>
              <a:rPr lang="en-GB" sz="1350" dirty="0">
                <a:latin typeface="Titillium Web" pitchFamily="18"/>
              </a:rPr>
              <a:t>                         You can find me at   </a:t>
            </a:r>
            <a:r>
              <a:rPr lang="en-GB" sz="1350" dirty="0" err="1">
                <a:latin typeface="Titillium Web" pitchFamily="18"/>
              </a:rPr>
              <a:t>abreu@lip.pt</a:t>
            </a:r>
            <a:endParaRPr lang="en-GB" sz="1350" dirty="0">
              <a:latin typeface="Titillium Web" pitchFamily="18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40413277-04B1-104E-AFD3-907A74AC96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4" r="30171"/>
          <a:stretch/>
        </p:blipFill>
        <p:spPr>
          <a:xfrm>
            <a:off x="1490370" y="1870744"/>
            <a:ext cx="1221600" cy="123867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04B31AB2-5987-0344-85D6-5F50F37A5F33}"/>
              </a:ext>
            </a:extLst>
          </p:cNvPr>
          <p:cNvSpPr txBox="1"/>
          <p:nvPr/>
        </p:nvSpPr>
        <p:spPr>
          <a:xfrm>
            <a:off x="1512730" y="3109419"/>
            <a:ext cx="118544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GB" sz="1350" b="1" i="1" kern="1200" dirty="0">
                <a:solidFill>
                  <a:srgbClr val="173F6D"/>
                </a:solidFill>
                <a:latin typeface="Titillium Web SemiBold" pitchFamily="2" charset="77"/>
                <a:ea typeface="+mn-ea"/>
                <a:cs typeface="+mn-cs"/>
                <a:sym typeface="Helvetica" charset="0"/>
              </a:rPr>
              <a:t>Planting </a:t>
            </a:r>
            <a:br>
              <a:rPr lang="en-GB" sz="1350" b="1" i="1" kern="1200" dirty="0">
                <a:solidFill>
                  <a:srgbClr val="173F6D"/>
                </a:solidFill>
                <a:latin typeface="Titillium Web SemiBold" pitchFamily="2" charset="77"/>
                <a:ea typeface="+mn-ea"/>
                <a:cs typeface="+mn-cs"/>
                <a:sym typeface="Helvetica" charset="0"/>
              </a:rPr>
            </a:br>
            <a:r>
              <a:rPr lang="en-GB" sz="1350" b="1" i="1" kern="1200" dirty="0">
                <a:solidFill>
                  <a:srgbClr val="173F6D"/>
                </a:solidFill>
                <a:latin typeface="Titillium Web SemiBold" pitchFamily="2" charset="77"/>
                <a:ea typeface="+mn-ea"/>
                <a:cs typeface="+mn-cs"/>
                <a:sym typeface="Helvetica" charset="0"/>
              </a:rPr>
              <a:t>a future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71698F6-CF57-D549-B4B7-DF4104EE9C6F}"/>
              </a:ext>
            </a:extLst>
          </p:cNvPr>
          <p:cNvSpPr/>
          <p:nvPr/>
        </p:nvSpPr>
        <p:spPr>
          <a:xfrm>
            <a:off x="2928511" y="2631699"/>
            <a:ext cx="3791423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>
              <a:buClrTx/>
              <a:defRPr/>
            </a:pPr>
            <a:r>
              <a:rPr lang="en-GB" sz="1800" kern="1200" dirty="0">
                <a:solidFill>
                  <a:prstClr val="black"/>
                </a:solidFill>
                <a:latin typeface="Titillium Web" pitchFamily="18"/>
                <a:ea typeface="+mn-ea"/>
                <a:cs typeface="+mn-cs"/>
                <a:sym typeface="Helvetica" charset="0"/>
              </a:rPr>
              <a:t>to all the people already contributing!</a:t>
            </a:r>
            <a:br>
              <a:rPr lang="en-GB" sz="1800" kern="1200" dirty="0">
                <a:solidFill>
                  <a:prstClr val="black"/>
                </a:solidFill>
                <a:latin typeface="Titillium Web" pitchFamily="18"/>
                <a:ea typeface="+mn-ea"/>
                <a:cs typeface="+mn-cs"/>
                <a:sym typeface="Helvetica" charset="0"/>
              </a:rPr>
            </a:br>
            <a:r>
              <a:rPr lang="en-GB" sz="1350" kern="1200" dirty="0">
                <a:solidFill>
                  <a:prstClr val="black"/>
                </a:solidFill>
                <a:latin typeface="Titillium Web" pitchFamily="18"/>
                <a:ea typeface="+mn-ea"/>
                <a:cs typeface="+mn-cs"/>
                <a:sym typeface="Helvetica" charset="0"/>
              </a:rPr>
              <a:t>...and for your attention!</a:t>
            </a:r>
            <a:endParaRPr lang="en-GB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  <a:sym typeface="Helvetica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BDAA5966-C208-6942-A902-7377F1D872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143" y="4618174"/>
            <a:ext cx="920669" cy="650658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65B9CE17-DEAD-3B4B-8CCA-D076EB235B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7" t="17945" r="32879" b="50618"/>
          <a:stretch/>
        </p:blipFill>
        <p:spPr>
          <a:xfrm>
            <a:off x="5382090" y="3983780"/>
            <a:ext cx="584087" cy="407388"/>
          </a:xfrm>
          <a:prstGeom prst="rect">
            <a:avLst/>
          </a:prstGeom>
        </p:spPr>
      </p:pic>
      <p:cxnSp>
        <p:nvCxnSpPr>
          <p:cNvPr id="16" name="Conexão Reta 15">
            <a:extLst>
              <a:ext uri="{FF2B5EF4-FFF2-40B4-BE49-F238E27FC236}">
                <a16:creationId xmlns:a16="http://schemas.microsoft.com/office/drawing/2014/main" id="{9AE9A3E3-A4CF-3A4E-A9E3-A2EE34E889E5}"/>
              </a:ext>
            </a:extLst>
          </p:cNvPr>
          <p:cNvCxnSpPr>
            <a:cxnSpLocks/>
          </p:cNvCxnSpPr>
          <p:nvPr/>
        </p:nvCxnSpPr>
        <p:spPr>
          <a:xfrm flipH="1">
            <a:off x="5992245" y="3983779"/>
            <a:ext cx="184157" cy="4331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A8F49D2-4271-E14B-A8B4-77562CE4C8D7}"/>
              </a:ext>
            </a:extLst>
          </p:cNvPr>
          <p:cNvSpPr txBox="1"/>
          <p:nvPr/>
        </p:nvSpPr>
        <p:spPr>
          <a:xfrm>
            <a:off x="6193812" y="2336435"/>
            <a:ext cx="11705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GB" sz="900" kern="1200" dirty="0">
                <a:solidFill>
                  <a:prstClr val="white"/>
                </a:solidFill>
                <a:latin typeface="Titillium Web" pitchFamily="2" charset="77"/>
                <a:sym typeface="Helvetica" charset="0"/>
              </a:rPr>
              <a:t>(this is a big thanks!)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A35C6B3E-6E7A-924F-941F-D3930FFABA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384" y="3778514"/>
            <a:ext cx="827586" cy="827586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C6B30E09-3439-9D4D-989B-BEDA588C36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1" t="27704" r="16344" b="28953"/>
          <a:stretch/>
        </p:blipFill>
        <p:spPr>
          <a:xfrm>
            <a:off x="6202470" y="4035193"/>
            <a:ext cx="673434" cy="304561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7AAEC33C-4210-8C46-B042-46BBFEF9FD5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5"/>
          <a:stretch/>
        </p:blipFill>
        <p:spPr>
          <a:xfrm>
            <a:off x="2346038" y="3778514"/>
            <a:ext cx="783706" cy="83624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376BE04D-2ABB-165D-CC2C-D05C5E781C14}"/>
              </a:ext>
            </a:extLst>
          </p:cNvPr>
          <p:cNvSpPr txBox="1"/>
          <p:nvPr/>
        </p:nvSpPr>
        <p:spPr>
          <a:xfrm>
            <a:off x="8643437" y="4933235"/>
            <a:ext cx="35939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fld id="{6AD97973-5764-094B-A76C-F66030C27C69}" type="slidenum">
              <a:rPr lang="pt-PT" sz="900" kern="1200" smtClean="0">
                <a:solidFill>
                  <a:srgbClr val="134D9E"/>
                </a:solidFill>
                <a:latin typeface="Titillium Web Light" pitchFamily="2" charset="77"/>
                <a:ea typeface="+mn-ea"/>
                <a:cs typeface="+mn-cs"/>
                <a:sym typeface="Helvetica" charset="0"/>
              </a:rPr>
              <a:t>8</a:t>
            </a:fld>
            <a:r>
              <a:rPr lang="pt-PT" sz="900" kern="1200" dirty="0">
                <a:solidFill>
                  <a:srgbClr val="134D9E"/>
                </a:solidFill>
                <a:latin typeface="Titillium Web Light" pitchFamily="2" charset="77"/>
                <a:ea typeface="+mn-ea"/>
                <a:cs typeface="+mn-cs"/>
                <a:sym typeface="Helvetica" charset="0"/>
              </a:rPr>
              <a:t>/8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7C30C95-4470-04FA-3513-3F4E21A960D8}"/>
              </a:ext>
            </a:extLst>
          </p:cNvPr>
          <p:cNvSpPr txBox="1"/>
          <p:nvPr/>
        </p:nvSpPr>
        <p:spPr>
          <a:xfrm>
            <a:off x="1487662" y="582806"/>
            <a:ext cx="6168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34290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GB" sz="2800" b="1" kern="1200" noProof="1">
                <a:solidFill>
                  <a:schemeClr val="bg1"/>
                </a:solidFill>
                <a:latin typeface="Titillium Web" pitchFamily="2" charset="77"/>
                <a:sym typeface="Helvetica" charset="0"/>
              </a:rPr>
              <a:t>Comm</a:t>
            </a:r>
            <a:r>
              <a:rPr lang="en-GB" sz="2800" b="1" kern="1200" noProof="1">
                <a:solidFill>
                  <a:srgbClr val="FF0000"/>
                </a:solidFill>
                <a:latin typeface="Titillium Web" pitchFamily="2" charset="77"/>
                <a:sym typeface="Helvetica" charset="0"/>
              </a:rPr>
              <a:t>_</a:t>
            </a:r>
            <a:r>
              <a:rPr lang="en-GB" sz="2800" b="1" kern="1200" noProof="1">
                <a:solidFill>
                  <a:schemeClr val="bg1"/>
                </a:solidFill>
                <a:latin typeface="Titillium Web" pitchFamily="2" charset="77"/>
                <a:sym typeface="Helvetica" charset="0"/>
              </a:rPr>
              <a:t>nication and O</a:t>
            </a:r>
            <a:r>
              <a:rPr lang="en-GB" sz="2800" b="1" kern="1200" noProof="1">
                <a:solidFill>
                  <a:srgbClr val="FF0000"/>
                </a:solidFill>
                <a:latin typeface="Titillium Web" pitchFamily="2" charset="77"/>
                <a:sym typeface="Helvetica" charset="0"/>
              </a:rPr>
              <a:t>_</a:t>
            </a:r>
            <a:r>
              <a:rPr lang="en-GB" sz="2800" b="1" kern="1200" noProof="1">
                <a:solidFill>
                  <a:schemeClr val="bg1"/>
                </a:solidFill>
                <a:latin typeface="Titillium Web" pitchFamily="2" charset="77"/>
                <a:sym typeface="Helvetica" charset="0"/>
              </a:rPr>
              <a:t>treach </a:t>
            </a:r>
            <a:r>
              <a:rPr lang="en-GB" sz="2800" b="1" i="1" kern="1200" noProof="1">
                <a:solidFill>
                  <a:schemeClr val="bg1"/>
                </a:solidFill>
                <a:latin typeface="Titillium Web" pitchFamily="2" charset="77"/>
                <a:sym typeface="Helvetica" charset="0"/>
              </a:rPr>
              <a:t>need</a:t>
            </a:r>
            <a:r>
              <a:rPr lang="en-GB" sz="2800" b="1" kern="1200" noProof="1">
                <a:solidFill>
                  <a:schemeClr val="bg1"/>
                </a:solidFill>
                <a:latin typeface="Titillium Web" pitchFamily="2" charset="77"/>
                <a:sym typeface="Helvetica" charset="0"/>
              </a:rPr>
              <a:t>  </a:t>
            </a:r>
            <a:r>
              <a:rPr lang="en-GB" sz="2800" b="1" kern="1200" noProof="1">
                <a:solidFill>
                  <a:srgbClr val="FF0000"/>
                </a:solidFill>
                <a:latin typeface="Titillium Web" pitchFamily="2" charset="77"/>
                <a:sym typeface="Helvetica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46824623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2507</TotalTime>
  <Words>555</Words>
  <Application>Microsoft Macintosh PowerPoint</Application>
  <PresentationFormat>Apresentação no Ecrã (16:9)</PresentationFormat>
  <Paragraphs>64</Paragraphs>
  <Slides>8</Slides>
  <Notes>3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8</vt:i4>
      </vt:variant>
      <vt:variant>
        <vt:lpstr>Tema</vt:lpstr>
      </vt:variant>
      <vt:variant>
        <vt:i4>5</vt:i4>
      </vt:variant>
      <vt:variant>
        <vt:lpstr>Títulos dos diapositivos</vt:lpstr>
      </vt:variant>
      <vt:variant>
        <vt:i4>8</vt:i4>
      </vt:variant>
    </vt:vector>
  </HeadingPairs>
  <TitlesOfParts>
    <vt:vector size="21" baseType="lpstr">
      <vt:lpstr>Arial</vt:lpstr>
      <vt:lpstr>Calibri</vt:lpstr>
      <vt:lpstr>Open Sans</vt:lpstr>
      <vt:lpstr>Times New Roman</vt:lpstr>
      <vt:lpstr>Titillium Web</vt:lpstr>
      <vt:lpstr>Titillium Web Light</vt:lpstr>
      <vt:lpstr>Titillium Web SemiBold</vt:lpstr>
      <vt:lpstr>TitilliumWeb</vt:lpstr>
      <vt:lpstr>Simple Light</vt:lpstr>
      <vt:lpstr>Office Theme</vt:lpstr>
      <vt:lpstr>Office Theme</vt:lpstr>
      <vt:lpstr>Default 2</vt:lpstr>
      <vt:lpstr>1_Simple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Pedro Abreu</cp:lastModifiedBy>
  <cp:revision>115</cp:revision>
  <dcterms:modified xsi:type="dcterms:W3CDTF">2025-01-18T17:59:55Z</dcterms:modified>
</cp:coreProperties>
</file>