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343" r:id="rId4"/>
    <p:sldId id="347" r:id="rId5"/>
    <p:sldId id="348" r:id="rId6"/>
    <p:sldId id="346" r:id="rId7"/>
    <p:sldId id="349" r:id="rId8"/>
  </p:sldIdLst>
  <p:sldSz cx="9144000" cy="5143500" type="screen16x9"/>
  <p:notesSz cx="6858000" cy="9144000"/>
  <p:embeddedFontLst>
    <p:embeddedFont>
      <p:font typeface="Titillium Web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618"/>
    <a:srgbClr val="110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5"/>
    <p:restoredTop sz="94672"/>
  </p:normalViewPr>
  <p:slideViewPr>
    <p:cSldViewPr snapToGrid="0">
      <p:cViewPr varScale="1">
        <p:scale>
          <a:sx n="117" d="100"/>
          <a:sy n="117" d="100"/>
        </p:scale>
        <p:origin x="184" y="7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1952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ddb1b980d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ddb1b980d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ados Unidos e CERN assinam declaração conjunta sobre FCC">
            <a:extLst>
              <a:ext uri="{FF2B5EF4-FFF2-40B4-BE49-F238E27FC236}">
                <a16:creationId xmlns:a16="http://schemas.microsoft.com/office/drawing/2014/main" id="{FA2785AF-E470-ADB9-0AE8-4830E64CD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4"/>
          <a:stretch/>
        </p:blipFill>
        <p:spPr bwMode="auto">
          <a:xfrm>
            <a:off x="0" y="1"/>
            <a:ext cx="914153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Google Shape;100;p25"/>
          <p:cNvSpPr txBox="1">
            <a:spLocks noGrp="1"/>
          </p:cNvSpPr>
          <p:nvPr>
            <p:ph type="ctrTitle"/>
          </p:nvPr>
        </p:nvSpPr>
        <p:spPr>
          <a:xfrm>
            <a:off x="2579914" y="4136898"/>
            <a:ext cx="4488515" cy="8484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PT" sz="2400" b="1" dirty="0" err="1">
                <a:solidFill>
                  <a:srgbClr val="6884B3"/>
                </a:solidFill>
                <a:latin typeface="Titillium Web"/>
                <a:ea typeface="Titillium Web"/>
                <a:cs typeface="Titillium Web"/>
                <a:sym typeface="Titillium Web"/>
              </a:rPr>
              <a:t>European</a:t>
            </a:r>
            <a:r>
              <a:rPr lang="pt-PT" sz="2400" b="1" dirty="0">
                <a:solidFill>
                  <a:srgbClr val="6884B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pt-PT" sz="2400" b="1" dirty="0" err="1">
                <a:solidFill>
                  <a:srgbClr val="6884B3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Strategy</a:t>
            </a:r>
            <a:r>
              <a:rPr lang="pt-PT" sz="2400" b="1" dirty="0">
                <a:solidFill>
                  <a:srgbClr val="6884B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pt-PT" sz="2400" b="1" dirty="0" err="1">
                <a:solidFill>
                  <a:srgbClr val="6884B3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Discussion</a:t>
            </a:r>
            <a:br>
              <a:rPr lang="pt-PT" sz="2400" b="1" dirty="0">
                <a:solidFill>
                  <a:srgbClr val="6884B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pt-PT" sz="2400" b="1" dirty="0">
                <a:solidFill>
                  <a:srgbClr val="6884B3"/>
                </a:solidFill>
                <a:latin typeface="Titillium Web"/>
                <a:ea typeface="Titillium Web"/>
                <a:cs typeface="Titillium Web"/>
                <a:sym typeface="Titillium Web"/>
              </a:rPr>
              <a:t>LIP-</a:t>
            </a:r>
            <a:r>
              <a:rPr lang="pt-PT" sz="2400" b="1" dirty="0" err="1">
                <a:solidFill>
                  <a:srgbClr val="6884B3"/>
                </a:solidFill>
                <a:latin typeface="Titillium Web"/>
                <a:ea typeface="Titillium Web"/>
                <a:cs typeface="Titillium Web"/>
                <a:sym typeface="Titillium Web"/>
              </a:rPr>
              <a:t>Lisbon</a:t>
            </a:r>
            <a:r>
              <a:rPr lang="pt-PT" sz="2400" b="1" dirty="0">
                <a:solidFill>
                  <a:srgbClr val="6884B3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- 20 </a:t>
            </a:r>
            <a:r>
              <a:rPr lang="pt-PT" sz="2400" b="1" dirty="0" err="1">
                <a:solidFill>
                  <a:srgbClr val="6884B3"/>
                </a:solidFill>
                <a:latin typeface="Titillium Web"/>
                <a:ea typeface="Titillium Web"/>
                <a:cs typeface="Titillium Web"/>
                <a:sym typeface="Titillium Web"/>
              </a:rPr>
              <a:t>January</a:t>
            </a:r>
            <a:r>
              <a:rPr lang="pt-PT" sz="2400" b="1" dirty="0">
                <a:solidFill>
                  <a:srgbClr val="6884B3"/>
                </a:solidFill>
                <a:latin typeface="Titillium Web"/>
                <a:ea typeface="Titillium Web"/>
                <a:cs typeface="Titillium Web"/>
                <a:sym typeface="Titillium Web"/>
              </a:rPr>
              <a:t> 2025</a:t>
            </a:r>
            <a:endParaRPr sz="2400" b="1" dirty="0">
              <a:solidFill>
                <a:srgbClr val="6884B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246493" y="314139"/>
            <a:ext cx="6742136" cy="117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36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FCC – the Future Circular Collider</a:t>
            </a:r>
            <a:endParaRPr sz="1050" dirty="0"/>
          </a:p>
        </p:txBody>
      </p:sp>
      <p:pic>
        <p:nvPicPr>
          <p:cNvPr id="15" name="Picture 14" descr="UC_V_FundoEscuro-branc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9" y="5830597"/>
            <a:ext cx="990600" cy="992979"/>
          </a:xfrm>
          <a:prstGeom prst="rect">
            <a:avLst/>
          </a:prstGeom>
        </p:spPr>
      </p:pic>
      <p:pic>
        <p:nvPicPr>
          <p:cNvPr id="16" name="Picture 15" descr="2017_FCT_H_branco.png"/>
          <p:cNvPicPr>
            <a:picLocks noChangeAspect="1"/>
          </p:cNvPicPr>
          <p:nvPr/>
        </p:nvPicPr>
        <p:blipFill rotWithShape="1">
          <a:blip r:embed="rId5" cstate="screen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41" r="8619"/>
          <a:stretch/>
        </p:blipFill>
        <p:spPr>
          <a:xfrm>
            <a:off x="6697132" y="5952040"/>
            <a:ext cx="2453385" cy="850593"/>
          </a:xfrm>
          <a:prstGeom prst="rect">
            <a:avLst/>
          </a:prstGeom>
        </p:spPr>
      </p:pic>
      <p:pic>
        <p:nvPicPr>
          <p:cNvPr id="17" name="Picture 16" descr="LIP-white-3100x2100.png"/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830" y="6084748"/>
            <a:ext cx="855732" cy="579689"/>
          </a:xfrm>
          <a:prstGeom prst="rect">
            <a:avLst/>
          </a:prstGeom>
        </p:spPr>
      </p:pic>
      <p:pic>
        <p:nvPicPr>
          <p:cNvPr id="19" name="Picture 18" descr="spf_fisica_particulas.png"/>
          <p:cNvPicPr>
            <a:picLocks noChangeAspect="1"/>
          </p:cNvPicPr>
          <p:nvPr/>
        </p:nvPicPr>
        <p:blipFill>
          <a:blip r:embed="rId7" cstate="screen">
            <a:lum bright="70000" contrast="-70000"/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867" y="6084748"/>
            <a:ext cx="1613327" cy="619177"/>
          </a:xfrm>
          <a:prstGeom prst="rect">
            <a:avLst/>
          </a:prstGeom>
        </p:spPr>
      </p:pic>
      <p:pic>
        <p:nvPicPr>
          <p:cNvPr id="20" name="Picture 19" descr="logo-cern.gif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117" y="5990731"/>
            <a:ext cx="873113" cy="873113"/>
          </a:xfrm>
          <a:prstGeom prst="rect">
            <a:avLst/>
          </a:prstGeom>
        </p:spPr>
      </p:pic>
      <p:pic>
        <p:nvPicPr>
          <p:cNvPr id="22" name="Picture 21" descr="LIP-White-Logo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9" y="4147457"/>
            <a:ext cx="908813" cy="615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874" y="4758267"/>
            <a:ext cx="7219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Ricardo Gonçalo </a:t>
            </a:r>
            <a:r>
              <a:rPr lang="mr-IN" dirty="0">
                <a:solidFill>
                  <a:srgbClr val="FFFFFF"/>
                </a:solidFill>
              </a:rPr>
              <a:t>–</a:t>
            </a:r>
            <a:r>
              <a:rPr lang="pt-PT" dirty="0">
                <a:solidFill>
                  <a:srgbClr val="FFFFFF"/>
                </a:solidFill>
              </a:rPr>
              <a:t> UC / LIP</a:t>
            </a:r>
          </a:p>
        </p:txBody>
      </p:sp>
      <p:pic>
        <p:nvPicPr>
          <p:cNvPr id="2" name="Picture 1" descr="UC_V_FundoEscuro-branc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53" y="3845317"/>
            <a:ext cx="1295073" cy="1298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475A4B-5A61-8249-E9B8-2AFAC9DD45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8629" y="292109"/>
            <a:ext cx="2064656" cy="7304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48CC-5CAD-8330-9D8F-4F984FE1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we need a new collider?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AED4E6-C2E9-3C80-CABB-39142CDF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916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Standard Model confirmed up to scales of O(</a:t>
            </a:r>
            <a:r>
              <a:rPr lang="en-US" dirty="0" err="1"/>
              <a:t>TeV</a:t>
            </a:r>
            <a:r>
              <a:rPr lang="en-US" dirty="0"/>
              <a:t>)</a:t>
            </a:r>
          </a:p>
          <a:p>
            <a:r>
              <a:rPr lang="en-US" dirty="0"/>
              <a:t>No new physics evident </a:t>
            </a:r>
          </a:p>
          <a:p>
            <a:pPr lvl="1"/>
            <a:r>
              <a:rPr lang="en-US" dirty="0"/>
              <a:t>And yet we know it </a:t>
            </a:r>
            <a:r>
              <a:rPr lang="en-US" b="1" dirty="0"/>
              <a:t>must</a:t>
            </a:r>
            <a:r>
              <a:rPr lang="en-US" dirty="0"/>
              <a:t> be there!</a:t>
            </a:r>
          </a:p>
          <a:p>
            <a:pPr lvl="1"/>
            <a:r>
              <a:rPr lang="en-US" dirty="0"/>
              <a:t>Dark energy, dark matter, matter-antimatter asymmetry…</a:t>
            </a:r>
          </a:p>
          <a:p>
            <a:r>
              <a:rPr lang="en-US" dirty="0"/>
              <a:t>SM-like Higgs boson discovered </a:t>
            </a:r>
          </a:p>
          <a:p>
            <a:r>
              <a:rPr lang="en-US" dirty="0"/>
              <a:t>Higgs couplings essential to understand deep structure of the Universe</a:t>
            </a:r>
          </a:p>
          <a:p>
            <a:pPr lvl="1"/>
            <a:r>
              <a:rPr lang="en-US" dirty="0"/>
              <a:t>Higgs couplings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particle masses </a:t>
            </a:r>
            <a:r>
              <a:rPr lang="en-US" dirty="0">
                <a:sym typeface="Wingdings" pitchFamily="2" charset="2"/>
              </a:rPr>
              <a:t> size of atoms, nuclei stability, stellar physics, </a:t>
            </a:r>
            <a:r>
              <a:rPr lang="en-US" dirty="0" err="1">
                <a:sym typeface="Wingdings" pitchFamily="2" charset="2"/>
              </a:rPr>
              <a:t>etc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Higgs self-couplings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EW symmetry breaking in early Universe</a:t>
            </a:r>
          </a:p>
          <a:p>
            <a:pPr lvl="1"/>
            <a:r>
              <a:rPr lang="en-US" dirty="0"/>
              <a:t>Matter-antimatter asymmetry </a:t>
            </a:r>
            <a:r>
              <a:rPr lang="en-US" dirty="0">
                <a:sym typeface="Wingdings" pitchFamily="2" charset="2"/>
              </a:rPr>
              <a:t> CP violation in Higgs sector?</a:t>
            </a:r>
          </a:p>
          <a:p>
            <a:r>
              <a:rPr lang="en-US" dirty="0">
                <a:sym typeface="Wingdings" pitchFamily="2" charset="2"/>
              </a:rPr>
              <a:t>HL-LHC will make much progress, but…</a:t>
            </a:r>
          </a:p>
          <a:p>
            <a:r>
              <a:rPr lang="en-US" dirty="0">
                <a:sym typeface="Wingdings" pitchFamily="2" charset="2"/>
              </a:rPr>
              <a:t>No “no-loose theorem” any more!</a:t>
            </a:r>
          </a:p>
          <a:p>
            <a:pPr lvl="1"/>
            <a:r>
              <a:rPr lang="en-US" dirty="0">
                <a:sym typeface="Wingdings" pitchFamily="2" charset="2"/>
              </a:rPr>
              <a:t>We need a </a:t>
            </a:r>
            <a:r>
              <a:rPr lang="en-US" b="1" dirty="0">
                <a:sym typeface="Wingdings" pitchFamily="2" charset="2"/>
              </a:rPr>
              <a:t>broad experimental </a:t>
            </a:r>
            <a:r>
              <a:rPr lang="en-US" b="1" dirty="0" err="1">
                <a:sym typeface="Wingdings" pitchFamily="2" charset="2"/>
              </a:rPr>
              <a:t>programme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to push the beyond current knowledge</a:t>
            </a:r>
          </a:p>
          <a:p>
            <a:pPr lvl="1"/>
            <a:r>
              <a:rPr lang="en-US" u="sng" dirty="0"/>
              <a:t>Both </a:t>
            </a:r>
            <a:r>
              <a:rPr lang="en-US" b="1" u="sng" dirty="0"/>
              <a:t>precision </a:t>
            </a:r>
            <a:r>
              <a:rPr lang="en-US" u="sng" dirty="0"/>
              <a:t>and </a:t>
            </a:r>
            <a:r>
              <a:rPr lang="en-US" b="1" u="sng" dirty="0"/>
              <a:t>higher energy</a:t>
            </a:r>
            <a:r>
              <a:rPr lang="en-US" u="sng" dirty="0"/>
              <a:t> contribute to new physics sensitivity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CB843-DDF2-419B-CC14-068A7C216A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2</a:t>
            </a:fld>
            <a:endParaRPr lang="pt-PT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19DF53-CF0E-EE36-A65F-58B50B204ED4}"/>
              </a:ext>
            </a:extLst>
          </p:cNvPr>
          <p:cNvGrpSpPr/>
          <p:nvPr/>
        </p:nvGrpSpPr>
        <p:grpSpPr>
          <a:xfrm>
            <a:off x="6272479" y="125098"/>
            <a:ext cx="2701335" cy="1922851"/>
            <a:chOff x="5419408" y="445025"/>
            <a:chExt cx="3327400" cy="2495550"/>
          </a:xfrm>
        </p:grpSpPr>
        <p:pic>
          <p:nvPicPr>
            <p:cNvPr id="10" name="Picture 2" descr="Winston Churchill | Biography, World War II, Quotes, Books ...">
              <a:extLst>
                <a:ext uri="{FF2B5EF4-FFF2-40B4-BE49-F238E27FC236}">
                  <a16:creationId xmlns:a16="http://schemas.microsoft.com/office/drawing/2014/main" id="{5B99BDBE-D5F1-7442-F85E-32A7F5600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408" y="445025"/>
              <a:ext cx="3327400" cy="2495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836C80-4049-5849-8930-488870FAB689}"/>
                </a:ext>
              </a:extLst>
            </p:cNvPr>
            <p:cNvSpPr txBox="1"/>
            <p:nvPr/>
          </p:nvSpPr>
          <p:spPr>
            <a:xfrm>
              <a:off x="5419408" y="2341408"/>
              <a:ext cx="3000685" cy="59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“Plans are of little importance, but planning is essential.”</a:t>
              </a:r>
            </a:p>
          </p:txBody>
        </p:sp>
      </p:grpSp>
      <p:pic>
        <p:nvPicPr>
          <p:cNvPr id="13" name="Picture 2" descr="Here Be Dragons">
            <a:extLst>
              <a:ext uri="{FF2B5EF4-FFF2-40B4-BE49-F238E27FC236}">
                <a16:creationId xmlns:a16="http://schemas.microsoft.com/office/drawing/2014/main" id="{82BC2B01-BEE9-C9E7-62EA-42777514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79" y="0"/>
            <a:ext cx="2741125" cy="25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5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15B79-26D7-7C5F-53BD-99BE0EBA3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4D79C-CD5D-69FB-15D7-6D257049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we need the FCC?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66015-F441-8296-5F97-476B2C5F6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449" y="1017725"/>
            <a:ext cx="5712608" cy="3416400"/>
          </a:xfrm>
        </p:spPr>
        <p:txBody>
          <a:bodyPr/>
          <a:lstStyle/>
          <a:p>
            <a:r>
              <a:rPr lang="en-US" dirty="0"/>
              <a:t>FCC-</a:t>
            </a:r>
            <a:r>
              <a:rPr lang="en-US" dirty="0" err="1"/>
              <a:t>ee</a:t>
            </a:r>
            <a:r>
              <a:rPr lang="en-US" dirty="0"/>
              <a:t>: </a:t>
            </a:r>
            <a:r>
              <a:rPr lang="en-US" dirty="0" err="1"/>
              <a:t>e+e</a:t>
            </a:r>
            <a:r>
              <a:rPr lang="en-US" dirty="0"/>
              <a:t>- collider is the first goal! </a:t>
            </a:r>
          </a:p>
          <a:p>
            <a:pPr lvl="1"/>
            <a:r>
              <a:rPr lang="en-US" dirty="0"/>
              <a:t>Runs: Z (200ab</a:t>
            </a:r>
            <a:r>
              <a:rPr lang="en-US" baseline="30000" dirty="0"/>
              <a:t>-1</a:t>
            </a:r>
            <a:r>
              <a:rPr lang="en-US" dirty="0"/>
              <a:t>), WW (20ab</a:t>
            </a:r>
            <a:r>
              <a:rPr lang="en-US" baseline="30000" dirty="0"/>
              <a:t>-1</a:t>
            </a:r>
            <a:r>
              <a:rPr lang="en-US" dirty="0"/>
              <a:t>), ZH (10ab</a:t>
            </a:r>
            <a:r>
              <a:rPr lang="en-US" baseline="30000" dirty="0"/>
              <a:t>-1</a:t>
            </a:r>
            <a:r>
              <a:rPr lang="en-US" dirty="0"/>
              <a:t>), top (2 ab</a:t>
            </a:r>
            <a:r>
              <a:rPr lang="en-US" baseline="30000" dirty="0"/>
              <a:t>-1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Ultimate </a:t>
            </a:r>
            <a:r>
              <a:rPr lang="en-US" b="1" dirty="0"/>
              <a:t>precision</a:t>
            </a:r>
            <a:r>
              <a:rPr lang="en-US" dirty="0"/>
              <a:t> in Higgs/EW/top physics</a:t>
            </a:r>
          </a:p>
          <a:p>
            <a:r>
              <a:rPr lang="en-US" dirty="0"/>
              <a:t>FCC-</a:t>
            </a:r>
            <a:r>
              <a:rPr lang="en-US" dirty="0" err="1"/>
              <a:t>hh</a:t>
            </a:r>
            <a:r>
              <a:rPr lang="en-US" dirty="0"/>
              <a:t>: √s = 100 </a:t>
            </a:r>
            <a:r>
              <a:rPr lang="en-US" dirty="0" err="1"/>
              <a:t>TeV</a:t>
            </a:r>
            <a:r>
              <a:rPr lang="en-US" dirty="0"/>
              <a:t> p-p collider</a:t>
            </a:r>
          </a:p>
          <a:p>
            <a:pPr lvl="1"/>
            <a:r>
              <a:rPr lang="en-GB" dirty="0">
                <a:effectLst/>
                <a:latin typeface="Arial" panose="020B0604020202020204" pitchFamily="34" charset="0"/>
              </a:rPr>
              <a:t>&gt; 10</a:t>
            </a:r>
            <a:r>
              <a:rPr lang="en-GB" baseline="30000" dirty="0">
                <a:effectLst/>
                <a:latin typeface="Arial" panose="020B0604020202020204" pitchFamily="34" charset="0"/>
              </a:rPr>
              <a:t>10</a:t>
            </a:r>
            <a:r>
              <a:rPr lang="en-GB" dirty="0">
                <a:effectLst/>
                <a:latin typeface="Arial" panose="020B0604020202020204" pitchFamily="34" charset="0"/>
              </a:rPr>
              <a:t>Higgs events; &gt; 10</a:t>
            </a:r>
            <a:r>
              <a:rPr lang="en-GB" baseline="30000" dirty="0">
                <a:effectLst/>
                <a:latin typeface="Arial" panose="020B0604020202020204" pitchFamily="34" charset="0"/>
              </a:rPr>
              <a:t>7</a:t>
            </a:r>
            <a:r>
              <a:rPr lang="en-GB" dirty="0">
                <a:effectLst/>
                <a:latin typeface="Arial" panose="020B0604020202020204" pitchFamily="34" charset="0"/>
              </a:rPr>
              <a:t> di-Higgs </a:t>
            </a:r>
          </a:p>
          <a:p>
            <a:pPr lvl="1"/>
            <a:r>
              <a:rPr lang="en-US" dirty="0"/>
              <a:t>Explore physics at highest energy frontier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6</a:t>
            </a:r>
            <a:r>
              <a:rPr lang="en-US" dirty="0"/>
              <a:t> Higgs with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&gt; 1 </a:t>
            </a:r>
            <a:r>
              <a:rPr lang="en-US" dirty="0" err="1"/>
              <a:t>TeV</a:t>
            </a:r>
            <a:endParaRPr lang="en-US" dirty="0"/>
          </a:p>
          <a:p>
            <a:pPr lvl="1"/>
            <a:r>
              <a:rPr lang="en-US" dirty="0"/>
              <a:t>Measure Higgs self-coupling to few %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7BEFC-463F-8DEB-0486-42BEBA9DC8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3</a:t>
            </a:fld>
            <a:endParaRPr lang="pt-PT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AF0F9C-78DE-F1C7-E6D0-7A81F4201C7B}"/>
              </a:ext>
            </a:extLst>
          </p:cNvPr>
          <p:cNvGrpSpPr/>
          <p:nvPr/>
        </p:nvGrpSpPr>
        <p:grpSpPr>
          <a:xfrm>
            <a:off x="5900057" y="185054"/>
            <a:ext cx="3041102" cy="2645232"/>
            <a:chOff x="5557294" y="315686"/>
            <a:chExt cx="3275006" cy="28236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FD2169-9E4C-FE2B-463F-DEE24C99B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7294" y="343403"/>
              <a:ext cx="3189514" cy="279594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6C3FA5-51AC-3E37-272E-49DB243F7BEA}"/>
                </a:ext>
              </a:extLst>
            </p:cNvPr>
            <p:cNvSpPr/>
            <p:nvPr/>
          </p:nvSpPr>
          <p:spPr>
            <a:xfrm>
              <a:off x="8055429" y="315686"/>
              <a:ext cx="776871" cy="925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1CBF05-DCA0-35C0-76E8-941FCC476208}"/>
                </a:ext>
              </a:extLst>
            </p:cNvPr>
            <p:cNvSpPr/>
            <p:nvPr/>
          </p:nvSpPr>
          <p:spPr>
            <a:xfrm>
              <a:off x="8472458" y="1220595"/>
              <a:ext cx="317095" cy="2489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4" descr="Approval timeline">
            <a:extLst>
              <a:ext uri="{FF2B5EF4-FFF2-40B4-BE49-F238E27FC236}">
                <a16:creationId xmlns:a16="http://schemas.microsoft.com/office/drawing/2014/main" id="{CCAA9BE7-F7EA-1DE3-9312-0F358A19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3287083"/>
            <a:ext cx="5889172" cy="18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0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A33C-F0BC-5F7E-B73E-3EA7BBB0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the FCC?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4AF12-C259-4F21-D929-515EEE875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83" y="963295"/>
            <a:ext cx="6134950" cy="3416400"/>
          </a:xfrm>
        </p:spPr>
        <p:txBody>
          <a:bodyPr/>
          <a:lstStyle/>
          <a:p>
            <a:r>
              <a:rPr lang="en-US" dirty="0"/>
              <a:t>Feasibility study: 2021 – 2026</a:t>
            </a:r>
          </a:p>
          <a:p>
            <a:pPr lvl="1"/>
            <a:r>
              <a:rPr lang="en-US" dirty="0"/>
              <a:t>Midterm report in early 2024 signed by 296 authors </a:t>
            </a:r>
          </a:p>
          <a:p>
            <a:r>
              <a:rPr lang="en-US" dirty="0"/>
              <a:t>Final report almost ready: 3 volumes</a:t>
            </a:r>
          </a:p>
          <a:p>
            <a:pPr lvl="1"/>
            <a:r>
              <a:rPr lang="en-US" dirty="0"/>
              <a:t>From </a:t>
            </a:r>
            <a:r>
              <a:rPr lang="en-US" b="1" dirty="0"/>
              <a:t>physics case </a:t>
            </a:r>
            <a:r>
              <a:rPr lang="en-US" dirty="0"/>
              <a:t>to </a:t>
            </a:r>
            <a:r>
              <a:rPr lang="en-US" b="1" dirty="0"/>
              <a:t>geological</a:t>
            </a:r>
            <a:r>
              <a:rPr lang="en-US" dirty="0"/>
              <a:t>, </a:t>
            </a:r>
            <a:r>
              <a:rPr lang="en-US" b="1" dirty="0"/>
              <a:t>financial</a:t>
            </a:r>
            <a:r>
              <a:rPr lang="en-US" dirty="0"/>
              <a:t>, </a:t>
            </a:r>
            <a:r>
              <a:rPr lang="en-US" b="1" dirty="0"/>
              <a:t>environmental</a:t>
            </a:r>
            <a:r>
              <a:rPr lang="en-US" dirty="0"/>
              <a:t> and </a:t>
            </a:r>
            <a:r>
              <a:rPr lang="en-US" b="1" dirty="0"/>
              <a:t>technical</a:t>
            </a:r>
            <a:r>
              <a:rPr lang="en-US" dirty="0"/>
              <a:t> feasibility, </a:t>
            </a:r>
            <a:r>
              <a:rPr lang="en-US" b="1" dirty="0"/>
              <a:t>accelerators</a:t>
            </a:r>
            <a:r>
              <a:rPr lang="en-US" dirty="0"/>
              <a:t> and </a:t>
            </a:r>
            <a:r>
              <a:rPr lang="en-US" b="1" dirty="0"/>
              <a:t>detectors</a:t>
            </a:r>
            <a:r>
              <a:rPr lang="en-US" dirty="0"/>
              <a:t> </a:t>
            </a:r>
          </a:p>
          <a:p>
            <a:r>
              <a:rPr lang="en-US" dirty="0"/>
              <a:t>Since the Midterm Report:</a:t>
            </a:r>
          </a:p>
          <a:p>
            <a:pPr lvl="1"/>
            <a:r>
              <a:rPr lang="en-US" b="1" dirty="0"/>
              <a:t>Four interaction points </a:t>
            </a:r>
            <a:r>
              <a:rPr lang="en-US" dirty="0"/>
              <a:t>to double statistics at 4% cost increase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D1675-4167-55E2-A343-535EED4D09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4</a:t>
            </a:fld>
            <a:endParaRPr lang="pt-P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F36C0F-A1A9-6035-C8F9-95002276453F}"/>
              </a:ext>
            </a:extLst>
          </p:cNvPr>
          <p:cNvGrpSpPr/>
          <p:nvPr/>
        </p:nvGrpSpPr>
        <p:grpSpPr>
          <a:xfrm>
            <a:off x="6272479" y="81554"/>
            <a:ext cx="2701335" cy="1922851"/>
            <a:chOff x="5419408" y="445025"/>
            <a:chExt cx="3327400" cy="2495550"/>
          </a:xfrm>
        </p:grpSpPr>
        <p:pic>
          <p:nvPicPr>
            <p:cNvPr id="6" name="Picture 2" descr="Winston Churchill | Biography, World War II, Quotes, Books ...">
              <a:extLst>
                <a:ext uri="{FF2B5EF4-FFF2-40B4-BE49-F238E27FC236}">
                  <a16:creationId xmlns:a16="http://schemas.microsoft.com/office/drawing/2014/main" id="{45DA0A65-7A0D-71E4-7E72-89AFF6FC1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408" y="445025"/>
              <a:ext cx="3327400" cy="2495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F29C35-83BD-D722-B83D-4E4A9819FCB7}"/>
                </a:ext>
              </a:extLst>
            </p:cNvPr>
            <p:cNvSpPr txBox="1"/>
            <p:nvPr/>
          </p:nvSpPr>
          <p:spPr>
            <a:xfrm>
              <a:off x="5419408" y="2341408"/>
              <a:ext cx="3000685" cy="59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“Plans are of little importance, but planning is essential.”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68942A7-3A7E-3153-F0AA-34414BBF4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478" y="2042528"/>
            <a:ext cx="2701335" cy="2761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0F40F-0FBF-FC0D-F34B-B0AE62E2CC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2556"/>
          <a:stretch/>
        </p:blipFill>
        <p:spPr>
          <a:xfrm>
            <a:off x="76201" y="3242233"/>
            <a:ext cx="6159973" cy="1449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ABF90-5663-76C0-086A-5972E1FFA2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34" b="27059"/>
          <a:stretch/>
        </p:blipFill>
        <p:spPr>
          <a:xfrm>
            <a:off x="170187" y="3024810"/>
            <a:ext cx="6054946" cy="19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DB38B-1761-8B97-4747-BA27F148A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1730-EEC3-BEA5-1D9E-57ECE1C1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else do we need the FCC?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6ABBE-9934-E4CE-956C-A5232DA13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618" y="1152475"/>
            <a:ext cx="6099896" cy="341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FCC-</a:t>
            </a:r>
            <a:r>
              <a:rPr lang="en-US" dirty="0" err="1"/>
              <a:t>ee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Favoured</a:t>
            </a:r>
            <a:r>
              <a:rPr lang="en-US" dirty="0"/>
              <a:t> by comparison with alternatives (CEPC basically same)</a:t>
            </a:r>
          </a:p>
          <a:p>
            <a:pPr lvl="1"/>
            <a:r>
              <a:rPr lang="en-US" dirty="0"/>
              <a:t>FCC-</a:t>
            </a:r>
            <a:r>
              <a:rPr lang="en-US" dirty="0" err="1"/>
              <a:t>ee</a:t>
            </a:r>
            <a:r>
              <a:rPr lang="en-US" dirty="0"/>
              <a:t> / -</a:t>
            </a:r>
            <a:r>
              <a:rPr lang="en-US" dirty="0" err="1"/>
              <a:t>hh</a:t>
            </a:r>
            <a:r>
              <a:rPr lang="en-US" dirty="0"/>
              <a:t> complementary </a:t>
            </a:r>
            <a:r>
              <a:rPr lang="en-US" dirty="0" err="1"/>
              <a:t>programme</a:t>
            </a:r>
            <a:r>
              <a:rPr lang="en-US" dirty="0"/>
              <a:t> using common infrastructure</a:t>
            </a:r>
          </a:p>
          <a:p>
            <a:pPr lvl="1"/>
            <a:r>
              <a:rPr lang="en-US" dirty="0"/>
              <a:t>Flagship </a:t>
            </a:r>
            <a:r>
              <a:rPr lang="en-US" b="1" dirty="0"/>
              <a:t>world facility </a:t>
            </a:r>
            <a:r>
              <a:rPr lang="en-US" dirty="0"/>
              <a:t>for the rest of the century…</a:t>
            </a:r>
          </a:p>
          <a:p>
            <a:r>
              <a:rPr lang="en-US" dirty="0"/>
              <a:t>Cost of FCC-</a:t>
            </a:r>
            <a:r>
              <a:rPr lang="en-US" dirty="0" err="1"/>
              <a:t>ee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Around 15000 MCHF including the top run</a:t>
            </a:r>
          </a:p>
          <a:p>
            <a:pPr lvl="1"/>
            <a:r>
              <a:rPr lang="en-US" dirty="0"/>
              <a:t>55% civil engineering &amp; infrastructures</a:t>
            </a:r>
          </a:p>
          <a:p>
            <a:pPr lvl="1"/>
            <a:r>
              <a:rPr lang="en-US" dirty="0"/>
              <a:t>25% accelerators</a:t>
            </a:r>
          </a:p>
          <a:p>
            <a:pPr lvl="1"/>
            <a:r>
              <a:rPr lang="en-US" dirty="0"/>
              <a:t>Remaining 20%: four experiments &amp; infrastructures</a:t>
            </a:r>
          </a:p>
          <a:p>
            <a:r>
              <a:rPr lang="en-US" dirty="0"/>
              <a:t>Total </a:t>
            </a:r>
            <a:r>
              <a:rPr lang="en-US" dirty="0" err="1"/>
              <a:t>programme</a:t>
            </a:r>
            <a:r>
              <a:rPr lang="en-US" dirty="0"/>
              <a:t> ~30 MCHF </a:t>
            </a:r>
          </a:p>
          <a:p>
            <a:pPr lvl="1"/>
            <a:r>
              <a:rPr lang="en-US" dirty="0"/>
              <a:t>60 € per European to be paid over 30 years</a:t>
            </a:r>
          </a:p>
          <a:p>
            <a:r>
              <a:rPr lang="en-US" dirty="0"/>
              <a:t>Why else?</a:t>
            </a:r>
          </a:p>
          <a:p>
            <a:pPr lvl="1"/>
            <a:r>
              <a:rPr lang="en-US" dirty="0"/>
              <a:t>Technology innovation and technology transfer </a:t>
            </a:r>
          </a:p>
          <a:p>
            <a:pPr lvl="1"/>
            <a:r>
              <a:rPr lang="en-US" dirty="0"/>
              <a:t>People training in international environment: from theory to computing and engineering</a:t>
            </a:r>
          </a:p>
          <a:p>
            <a:pPr lvl="1"/>
            <a:r>
              <a:rPr lang="en-US" dirty="0"/>
              <a:t>Flagship project for CERN and an anchor for science in Europe and the world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C89E8-1B0D-C4B1-D691-2909E777F2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5</a:t>
            </a:fld>
            <a:endParaRPr lang="pt-PT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F25D0D-29CE-50F6-EBE7-4D2A77FF7149}"/>
              </a:ext>
            </a:extLst>
          </p:cNvPr>
          <p:cNvGrpSpPr/>
          <p:nvPr/>
        </p:nvGrpSpPr>
        <p:grpSpPr>
          <a:xfrm>
            <a:off x="7506497" y="5366657"/>
            <a:ext cx="3275006" cy="2823666"/>
            <a:chOff x="5557294" y="315686"/>
            <a:chExt cx="3275006" cy="28236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3616D7-18DC-3D3D-0CC5-F061D19E4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7294" y="343403"/>
              <a:ext cx="3189514" cy="279594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05EB82-91B2-C9A8-5E25-EEEF2703E0A6}"/>
                </a:ext>
              </a:extLst>
            </p:cNvPr>
            <p:cNvSpPr/>
            <p:nvPr/>
          </p:nvSpPr>
          <p:spPr>
            <a:xfrm>
              <a:off x="8055429" y="315686"/>
              <a:ext cx="776871" cy="925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DD24C0-8C44-C54B-ACC1-D2A0BE517017}"/>
                </a:ext>
              </a:extLst>
            </p:cNvPr>
            <p:cNvSpPr/>
            <p:nvPr/>
          </p:nvSpPr>
          <p:spPr>
            <a:xfrm>
              <a:off x="8472458" y="1220595"/>
              <a:ext cx="317095" cy="2489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Here Be Dragons">
            <a:extLst>
              <a:ext uri="{FF2B5EF4-FFF2-40B4-BE49-F238E27FC236}">
                <a16:creationId xmlns:a16="http://schemas.microsoft.com/office/drawing/2014/main" id="{A9F26D2A-31B5-D9C5-F167-366F3764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-2632107"/>
            <a:ext cx="2741125" cy="25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95F94C-AF1F-258F-1E12-F100F82D5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3" y="2498252"/>
            <a:ext cx="2975429" cy="2239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47B756-D9DD-C065-C12D-82085F09667E}"/>
              </a:ext>
            </a:extLst>
          </p:cNvPr>
          <p:cNvSpPr txBox="1"/>
          <p:nvPr/>
        </p:nvSpPr>
        <p:spPr>
          <a:xfrm>
            <a:off x="6371516" y="4062312"/>
            <a:ext cx="2100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</a:rPr>
              <a:t>[A. Blondel, C. </a:t>
            </a:r>
            <a:r>
              <a:rPr lang="en-GB" sz="1000" dirty="0" err="1">
                <a:effectLst/>
                <a:latin typeface="Arial" panose="020B0604020202020204" pitchFamily="34" charset="0"/>
              </a:rPr>
              <a:t>Grojean</a:t>
            </a:r>
            <a:r>
              <a:rPr lang="en-GB" sz="1000" dirty="0">
                <a:effectLst/>
                <a:latin typeface="Arial" panose="020B0604020202020204" pitchFamily="34" charset="0"/>
              </a:rPr>
              <a:t>, P. </a:t>
            </a:r>
            <a:r>
              <a:rPr lang="en-GB" sz="1000" dirty="0" err="1">
                <a:effectLst/>
                <a:latin typeface="Arial" panose="020B0604020202020204" pitchFamily="34" charset="0"/>
              </a:rPr>
              <a:t>Janot</a:t>
            </a:r>
            <a:r>
              <a:rPr lang="en-GB" sz="1000" dirty="0">
                <a:effectLst/>
                <a:latin typeface="Arial" panose="020B0604020202020204" pitchFamily="34" charset="0"/>
              </a:rPr>
              <a:t>, </a:t>
            </a:r>
            <a:r>
              <a:rPr lang="en-GB" sz="1000" dirty="0" err="1">
                <a:effectLst/>
                <a:latin typeface="Arial" panose="020B0604020202020204" pitchFamily="34" charset="0"/>
              </a:rPr>
              <a:t>G.Wilkinson</a:t>
            </a:r>
            <a:r>
              <a:rPr lang="en-GB" sz="1000" dirty="0">
                <a:effectLst/>
                <a:latin typeface="Arial" panose="020B0604020202020204" pitchFamily="34" charset="0"/>
              </a:rPr>
              <a:t>,  arXiv:2412.13130]</a:t>
            </a:r>
          </a:p>
          <a:p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332317-E3EF-2A6F-080D-51B8DCFA8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913" y="151039"/>
            <a:ext cx="2997469" cy="2382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AD72F28-241D-D2F6-88C6-6D6C33DC9405}"/>
              </a:ext>
            </a:extLst>
          </p:cNvPr>
          <p:cNvGrpSpPr/>
          <p:nvPr/>
        </p:nvGrpSpPr>
        <p:grpSpPr>
          <a:xfrm>
            <a:off x="5791200" y="4706128"/>
            <a:ext cx="2955608" cy="307777"/>
            <a:chOff x="5791200" y="4706128"/>
            <a:chExt cx="2955608" cy="3077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7C21F2-1DD3-CDAB-E773-892875BCDC25}"/>
                </a:ext>
              </a:extLst>
            </p:cNvPr>
            <p:cNvSpPr txBox="1"/>
            <p:nvPr/>
          </p:nvSpPr>
          <p:spPr>
            <a:xfrm>
              <a:off x="6148087" y="4706128"/>
              <a:ext cx="2598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Default running scenarios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83FB24-7BBE-A428-1925-E8D997874519}"/>
                </a:ext>
              </a:extLst>
            </p:cNvPr>
            <p:cNvCxnSpPr/>
            <p:nvPr/>
          </p:nvCxnSpPr>
          <p:spPr>
            <a:xfrm>
              <a:off x="5791200" y="4860017"/>
              <a:ext cx="40049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470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838E2-D56D-AFF7-BFD9-FC496E9F72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6</a:t>
            </a:fld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54AC5-0904-5F93-08E0-F825C1DB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58" y="394206"/>
            <a:ext cx="7772400" cy="4355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2C1C4-1ED9-A060-4600-C8D30B2F78FA}"/>
              </a:ext>
            </a:extLst>
          </p:cNvPr>
          <p:cNvSpPr txBox="1"/>
          <p:nvPr/>
        </p:nvSpPr>
        <p:spPr>
          <a:xfrm>
            <a:off x="6042889" y="4748637"/>
            <a:ext cx="293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Christophe </a:t>
            </a:r>
            <a:r>
              <a:rPr lang="en-US" dirty="0" err="1"/>
              <a:t>Grojean</a:t>
            </a:r>
            <a:r>
              <a:rPr lang="en-US" dirty="0"/>
              <a:t>, Feb.24</a:t>
            </a:r>
          </a:p>
        </p:txBody>
      </p:sp>
    </p:spTree>
    <p:extLst>
      <p:ext uri="{BB962C8B-B14F-4D97-AF65-F5344CB8AC3E}">
        <p14:creationId xmlns:p14="http://schemas.microsoft.com/office/powerpoint/2010/main" val="10565112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3D67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11119</TotalTime>
  <Words>460</Words>
  <Application>Microsoft Macintosh PowerPoint</Application>
  <PresentationFormat>On-screen Show (16:9)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Titillium Web</vt:lpstr>
      <vt:lpstr>Wingdings</vt:lpstr>
      <vt:lpstr>Simple Light</vt:lpstr>
      <vt:lpstr>Simple Light</vt:lpstr>
      <vt:lpstr>European Strategy Discussion LIP-Lisbon - 20 January 2025</vt:lpstr>
      <vt:lpstr>Why we need a new collider?</vt:lpstr>
      <vt:lpstr>Why we need the FCC? </vt:lpstr>
      <vt:lpstr>Status of the FCC? </vt:lpstr>
      <vt:lpstr>Why else do we need the FCC?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uma actualização da estratégia</dc:title>
  <cp:lastModifiedBy>Ricardo Goncalo</cp:lastModifiedBy>
  <cp:revision>132</cp:revision>
  <dcterms:modified xsi:type="dcterms:W3CDTF">2025-01-20T10:23:18Z</dcterms:modified>
</cp:coreProperties>
</file>