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Poppins"/>
      <p:regular r:id="rId23"/>
      <p:bold r:id="rId24"/>
      <p:italic r:id="rId25"/>
      <p:boldItalic r:id="rId26"/>
    </p:embeddedFont>
    <p:embeddedFont>
      <p:font typeface="Titillium Web"/>
      <p:regular r:id="rId27"/>
      <p:bold r:id="rId28"/>
      <p:italic r:id="rId29"/>
      <p:boldItalic r:id="rId30"/>
    </p:embeddedFont>
    <p:embeddedFont>
      <p:font typeface="Poppins SemiBold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TitilliumWeb-bold.fntdata"/><Relationship Id="rId27" Type="http://schemas.openxmlformats.org/officeDocument/2006/relationships/font" Target="fonts/TitilliumWeb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itilliumWeb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SemiBold-regular.fntdata"/><Relationship Id="rId30" Type="http://schemas.openxmlformats.org/officeDocument/2006/relationships/font" Target="fonts/TitilliumWeb-boldItalic.fntdata"/><Relationship Id="rId11" Type="http://schemas.openxmlformats.org/officeDocument/2006/relationships/slide" Target="slides/slide6.xml"/><Relationship Id="rId33" Type="http://schemas.openxmlformats.org/officeDocument/2006/relationships/font" Target="fonts/PoppinsSemiBold-italic.fntdata"/><Relationship Id="rId10" Type="http://schemas.openxmlformats.org/officeDocument/2006/relationships/slide" Target="slides/slide5.xml"/><Relationship Id="rId32" Type="http://schemas.openxmlformats.org/officeDocument/2006/relationships/font" Target="fonts/PoppinsSemiBo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PoppinsSemiBold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0c0e51bb5_3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40c0e51bb5_3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b1f67f56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b1f67f56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62ca14c0d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062ca14c0d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6203de4da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6203de4da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cfa5d4a6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0cfa5d4a6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0cfa5d4a6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0cfa5d4a6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0cfa5d4a6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0cfa5d4a6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e834c9d4d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5e834c9d4d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524e6f8ea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524e6f8ea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d76ec62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d76ec62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6203de4da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6203de4da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062ca14c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062ca14c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e834c9d4d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5e834c9d4d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62ca14c0d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62ca14c0d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7187259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07187259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62ca14c0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062ca14c0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b1f67f56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0b1f67f56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BERGRID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github.com/egi-qc/software-releases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hyperlink" Target="https://github.com/egi-qc/software-release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repository.egi.eu/sw/production/" TargetMode="External"/><Relationship Id="rId4" Type="http://schemas.openxmlformats.org/officeDocument/2006/relationships/hyperlink" Target="https://repository.egi.eu/software/umd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repository.egi.eu/umd/distribution.html?id=5.0.0#5.0.0" TargetMode="External"/><Relationship Id="rId4" Type="http://schemas.openxmlformats.org/officeDocument/2006/relationships/hyperlink" Target="https://repository.egi.eu/umd/installation-notes.html?id=5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hyperlink" Target="https://github.com/egi-qc" TargetMode="External"/><Relationship Id="rId5" Type="http://schemas.openxmlformats.org/officeDocument/2006/relationships/hyperlink" Target="https://github.com/egi-qc/software-releases" TargetMode="External"/><Relationship Id="rId6" Type="http://schemas.openxmlformats.org/officeDocument/2006/relationships/hyperlink" Target="https://github.com/egi-qc/umd-verification" TargetMode="External"/><Relationship Id="rId7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5" y="-78825"/>
            <a:ext cx="9481474" cy="533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9950" y="1381125"/>
            <a:ext cx="2072075" cy="5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4294967295" type="ctrTitle"/>
          </p:nvPr>
        </p:nvSpPr>
        <p:spPr>
          <a:xfrm>
            <a:off x="311708" y="20549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EFEF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Software Provisioning and </a:t>
            </a:r>
            <a:r>
              <a:rPr lang="en" sz="3500">
                <a:solidFill>
                  <a:srgbClr val="FEFEF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Infrastructure</a:t>
            </a:r>
            <a:endParaRPr sz="3500">
              <a:solidFill>
                <a:srgbClr val="FEFEFE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EFEF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(UMD/CMD)</a:t>
            </a:r>
            <a:r>
              <a:rPr lang="en" sz="3500">
                <a:solidFill>
                  <a:srgbClr val="FEFEF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br>
              <a:rPr lang="en" sz="2055">
                <a:solidFill>
                  <a:srgbClr val="CCCCCC"/>
                </a:solidFill>
              </a:rPr>
            </a:br>
            <a:br>
              <a:rPr lang="en" sz="2055">
                <a:solidFill>
                  <a:srgbClr val="CCCCCC"/>
                </a:solidFill>
              </a:rPr>
            </a:br>
            <a:r>
              <a:rPr lang="en" sz="1555">
                <a:solidFill>
                  <a:srgbClr val="CCCCCC"/>
                </a:solidFill>
              </a:rPr>
              <a:t>Mario  David (LIP), João Pina (LIP), Carlos Manuel (LIP), Jorge Gomes (LIP), Samuel Bernardo (LIP), Pablo Orviz (IFCA)</a:t>
            </a:r>
            <a:endParaRPr sz="2255">
              <a:solidFill>
                <a:srgbClr val="CCCCC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425" y="551525"/>
            <a:ext cx="6641100" cy="254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/>
          <p:nvPr/>
        </p:nvSpPr>
        <p:spPr>
          <a:xfrm flipH="1" rot="10800000">
            <a:off x="0" y="125"/>
            <a:ext cx="3103800" cy="18129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22"/>
          <p:cNvSpPr txBox="1"/>
          <p:nvPr/>
        </p:nvSpPr>
        <p:spPr>
          <a:xfrm>
            <a:off x="152400" y="152400"/>
            <a:ext cx="30000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Workflow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3375650" y="2724150"/>
            <a:ext cx="933600" cy="292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3620125" y="3543300"/>
            <a:ext cx="933600" cy="241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2"/>
          <p:cNvSpPr txBox="1"/>
          <p:nvPr/>
        </p:nvSpPr>
        <p:spPr>
          <a:xfrm>
            <a:off x="3883425" y="551525"/>
            <a:ext cx="38835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Moving product to prod repository 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64" name="Google Shape;164;p22"/>
          <p:cNvCxnSpPr/>
          <p:nvPr/>
        </p:nvCxnSpPr>
        <p:spPr>
          <a:xfrm>
            <a:off x="7859850" y="2153400"/>
            <a:ext cx="0" cy="387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5" name="Google Shape;165;p22"/>
          <p:cNvCxnSpPr/>
          <p:nvPr/>
        </p:nvCxnSpPr>
        <p:spPr>
          <a:xfrm flipH="1">
            <a:off x="5690825" y="3785100"/>
            <a:ext cx="703500" cy="16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6950" y="3316538"/>
            <a:ext cx="2055316" cy="174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5938525" y="25626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https://github.com/egi-qc/ansible-release-candidate</a:t>
            </a:r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100775" y="4441225"/>
            <a:ext cx="4960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https://jenkins.egi.ifca.es/job/QualityCriteriaValidation/job/release-candidate/409/artifact/logs/qc_conf.stdout/*view*/</a:t>
            </a:r>
            <a:endParaRPr/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000" y="2972025"/>
            <a:ext cx="4571980" cy="122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/>
          <p:nvPr/>
        </p:nvSpPr>
        <p:spPr>
          <a:xfrm>
            <a:off x="968425" y="1591500"/>
            <a:ext cx="425100" cy="4545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5</a:t>
            </a:r>
            <a:endParaRPr>
              <a:solidFill>
                <a:schemeClr val="lt1"/>
              </a:solidFill>
              <a:highlight>
                <a:srgbClr val="C27BA0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/>
          <p:nvPr/>
        </p:nvSpPr>
        <p:spPr>
          <a:xfrm flipH="1" rot="10800000">
            <a:off x="0" y="125"/>
            <a:ext cx="3103800" cy="18129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" name="Google Shape;177;p23"/>
          <p:cNvSpPr txBox="1"/>
          <p:nvPr/>
        </p:nvSpPr>
        <p:spPr>
          <a:xfrm>
            <a:off x="152400" y="152400"/>
            <a:ext cx="30000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Evolution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192775" y="1813025"/>
            <a:ext cx="3579300" cy="19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Future: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Integration with SQAaaS from EOSC-Synergy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Allow full pipeline tests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Allow it to be used by </a:t>
            </a:r>
            <a:r>
              <a:rPr b="1" lang="en">
                <a:solidFill>
                  <a:schemeClr val="dk1"/>
                </a:solidFill>
              </a:rPr>
              <a:t>external users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EGI / EOSC marketplace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3375650" y="2724150"/>
            <a:ext cx="933600" cy="292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3620125" y="3543300"/>
            <a:ext cx="933600" cy="241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2075" y="218125"/>
            <a:ext cx="2873476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/>
          <p:nvPr/>
        </p:nvSpPr>
        <p:spPr>
          <a:xfrm>
            <a:off x="6812850" y="1473025"/>
            <a:ext cx="108600" cy="29322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3"/>
          <p:cNvSpPr txBox="1"/>
          <p:nvPr/>
        </p:nvSpPr>
        <p:spPr>
          <a:xfrm>
            <a:off x="7088750" y="2739025"/>
            <a:ext cx="147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SQAaaS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5" y="-78825"/>
            <a:ext cx="9481474" cy="533335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/>
          <p:nvPr/>
        </p:nvSpPr>
        <p:spPr>
          <a:xfrm>
            <a:off x="-106275" y="-180475"/>
            <a:ext cx="9384600" cy="5514600"/>
          </a:xfrm>
          <a:prstGeom prst="rect">
            <a:avLst/>
          </a:prstGeom>
          <a:solidFill>
            <a:srgbClr val="0B5394">
              <a:alpha val="42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"/>
          <p:cNvSpPr/>
          <p:nvPr/>
        </p:nvSpPr>
        <p:spPr>
          <a:xfrm flipH="1" rot="10800000">
            <a:off x="-118525" y="-78875"/>
            <a:ext cx="9295500" cy="5463000"/>
          </a:xfrm>
          <a:prstGeom prst="rtTriangle">
            <a:avLst/>
          </a:prstGeom>
          <a:solidFill>
            <a:srgbClr val="0B5394">
              <a:alpha val="42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4"/>
          <p:cNvSpPr txBox="1"/>
          <p:nvPr>
            <p:ph type="title"/>
          </p:nvPr>
        </p:nvSpPr>
        <p:spPr>
          <a:xfrm>
            <a:off x="1316225" y="1593575"/>
            <a:ext cx="642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 u="sng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Questions?</a:t>
            </a:r>
            <a:endParaRPr sz="3520" u="sng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5578" y="4373178"/>
            <a:ext cx="833886" cy="23733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/>
          <p:nvPr>
            <p:ph idx="4294967295" type="ctrTitle"/>
          </p:nvPr>
        </p:nvSpPr>
        <p:spPr>
          <a:xfrm>
            <a:off x="1158692" y="4544568"/>
            <a:ext cx="2565000" cy="3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950">
                <a:solidFill>
                  <a:srgbClr val="FEFEF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Repositories for UMD and CMD</a:t>
            </a:r>
            <a:endParaRPr sz="950">
              <a:solidFill>
                <a:srgbClr val="FEFEFE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2029">
              <a:solidFill>
                <a:srgbClr val="CCCCC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900" y="4217926"/>
            <a:ext cx="833900" cy="6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/>
        </p:nvSpPr>
        <p:spPr>
          <a:xfrm flipH="1" rot="10800000">
            <a:off x="0" y="150"/>
            <a:ext cx="2620200" cy="15399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4"/>
          <p:cNvSpPr txBox="1"/>
          <p:nvPr/>
        </p:nvSpPr>
        <p:spPr>
          <a:xfrm>
            <a:off x="152400" y="152400"/>
            <a:ext cx="15909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b="1" lang="en" sz="212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nd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type="title"/>
          </p:nvPr>
        </p:nvSpPr>
        <p:spPr>
          <a:xfrm>
            <a:off x="2135600" y="347650"/>
            <a:ext cx="642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Yum repositories (new structure)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2" name="Google Shape;20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25"/>
          <p:cNvSpPr/>
          <p:nvPr/>
        </p:nvSpPr>
        <p:spPr>
          <a:xfrm flipH="1" rot="10800000">
            <a:off x="0" y="50"/>
            <a:ext cx="2483100" cy="14484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152400" y="152400"/>
            <a:ext cx="30000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Nexus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5" name="Google Shape;205;p25"/>
          <p:cNvSpPr txBox="1"/>
          <p:nvPr>
            <p:ph idx="1" type="body"/>
          </p:nvPr>
        </p:nvSpPr>
        <p:spPr>
          <a:xfrm>
            <a:off x="540300" y="1385750"/>
            <a:ext cx="8424000" cy="36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050">
                <a:solidFill>
                  <a:srgbClr val="4A4F54"/>
                </a:solidFill>
                <a:highlight>
                  <a:srgbClr val="F7F6F7"/>
                </a:highlight>
              </a:rPr>
              <a:t>[UMD-5]</a:t>
            </a:r>
            <a:endParaRPr sz="1050">
              <a:solidFill>
                <a:srgbClr val="4A4F54"/>
              </a:solidFill>
              <a:highlight>
                <a:srgbClr val="F7F6F7"/>
              </a:highlight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4A4F54"/>
                </a:solidFill>
                <a:highlight>
                  <a:srgbClr val="F7F6F7"/>
                </a:highlight>
              </a:rPr>
              <a:t>name=UMD 5 main repository (Alma Linux 9)</a:t>
            </a:r>
            <a:endParaRPr sz="1050">
              <a:solidFill>
                <a:srgbClr val="4A4F54"/>
              </a:solidFill>
              <a:highlight>
                <a:srgbClr val="F7F6F7"/>
              </a:highlight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4A4F54"/>
                </a:solidFill>
                <a:highlight>
                  <a:srgbClr val="F7F6F7"/>
                </a:highlight>
              </a:rPr>
              <a:t>baseurl=https://repository.egi.eu/sw/production/umd/5/al9/release/$basearch</a:t>
            </a:r>
            <a:endParaRPr sz="1050">
              <a:solidFill>
                <a:srgbClr val="4A4F54"/>
              </a:solidFill>
              <a:highlight>
                <a:srgbClr val="F7F6F7"/>
              </a:highlight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4A4F54"/>
                </a:solidFill>
                <a:highlight>
                  <a:srgbClr val="F7F6F7"/>
                </a:highlight>
              </a:rPr>
              <a:t>enabled=1</a:t>
            </a:r>
            <a:endParaRPr sz="1050">
              <a:solidFill>
                <a:srgbClr val="4A4F54"/>
              </a:solidFill>
              <a:highlight>
                <a:srgbClr val="F7F6F7"/>
              </a:highlight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4A4F54"/>
                </a:solidFill>
                <a:highlight>
                  <a:srgbClr val="F7F6F7"/>
                </a:highlight>
              </a:rPr>
              <a:t>priority=1</a:t>
            </a:r>
            <a:endParaRPr sz="1050">
              <a:solidFill>
                <a:srgbClr val="4A4F54"/>
              </a:solidFill>
              <a:highlight>
                <a:srgbClr val="F7F6F7"/>
              </a:highlight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4A4F54"/>
                </a:solidFill>
                <a:highlight>
                  <a:srgbClr val="F7F6F7"/>
                </a:highlight>
              </a:rPr>
              <a:t>gpgcheck=1</a:t>
            </a:r>
            <a:endParaRPr sz="1050">
              <a:solidFill>
                <a:srgbClr val="4A4F54"/>
              </a:solidFill>
              <a:highlight>
                <a:srgbClr val="F7F6F7"/>
              </a:highlight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050">
                <a:solidFill>
                  <a:srgbClr val="4A4F54"/>
                </a:solidFill>
                <a:highlight>
                  <a:srgbClr val="F7F6F7"/>
                </a:highlight>
              </a:rPr>
              <a:t>gpgkey=https://repository.egi.eu/repository/umd/5/UMD-5-RPM-PGP-KEY</a:t>
            </a:r>
            <a:endParaRPr b="1" sz="1120"/>
          </a:p>
        </p:txBody>
      </p:sp>
      <p:sp>
        <p:nvSpPr>
          <p:cNvPr id="206" name="Google Shape;206;p25"/>
          <p:cNvSpPr txBox="1"/>
          <p:nvPr/>
        </p:nvSpPr>
        <p:spPr>
          <a:xfrm>
            <a:off x="5550875" y="1821150"/>
            <a:ext cx="3176700" cy="1693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EPEL 9 required </a:t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UMD higher priority than EPEL</a:t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Priorities already part of  DNF</a:t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Need crb almalinux9 enabled</a:t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 more base / updates &gt;&gt; release </a:t>
            </a:r>
            <a:endParaRPr b="1"/>
          </a:p>
        </p:txBody>
      </p:sp>
      <p:sp>
        <p:nvSpPr>
          <p:cNvPr id="207" name="Google Shape;207;p25"/>
          <p:cNvSpPr/>
          <p:nvPr/>
        </p:nvSpPr>
        <p:spPr>
          <a:xfrm>
            <a:off x="2313450" y="937175"/>
            <a:ext cx="1867500" cy="510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Production </a:t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2135600" y="347650"/>
            <a:ext cx="642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Yum repositories (new structure)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3" name="Google Shape;21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26"/>
          <p:cNvSpPr/>
          <p:nvPr/>
        </p:nvSpPr>
        <p:spPr>
          <a:xfrm flipH="1" rot="10800000">
            <a:off x="0" y="50"/>
            <a:ext cx="2483100" cy="14484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6"/>
          <p:cNvSpPr txBox="1"/>
          <p:nvPr/>
        </p:nvSpPr>
        <p:spPr>
          <a:xfrm>
            <a:off x="152400" y="152400"/>
            <a:ext cx="30000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Nexus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6" name="Google Shape;216;p26"/>
          <p:cNvSpPr txBox="1"/>
          <p:nvPr>
            <p:ph idx="1" type="body"/>
          </p:nvPr>
        </p:nvSpPr>
        <p:spPr>
          <a:xfrm>
            <a:off x="540300" y="1385750"/>
            <a:ext cx="8424000" cy="36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4A4F54"/>
                </a:solidFill>
                <a:highlight>
                  <a:srgbClr val="F7F6F7"/>
                </a:highlight>
              </a:rPr>
              <a:t>[UMD-5-testing]</a:t>
            </a:r>
            <a:endParaRPr sz="1050">
              <a:solidFill>
                <a:srgbClr val="4A4F54"/>
              </a:solidFill>
              <a:highlight>
                <a:srgbClr val="F7F6F7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4A4F54"/>
                </a:solidFill>
                <a:highlight>
                  <a:srgbClr val="F7F6F7"/>
                </a:highlight>
              </a:rPr>
              <a:t>name=UMD 5 nexus testing (Alma Linux 9)</a:t>
            </a:r>
            <a:endParaRPr sz="1050">
              <a:solidFill>
                <a:srgbClr val="4A4F54"/>
              </a:solidFill>
              <a:highlight>
                <a:srgbClr val="F7F6F7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4A4F54"/>
                </a:solidFill>
                <a:highlight>
                  <a:srgbClr val="F7F6F7"/>
                </a:highlight>
              </a:rPr>
              <a:t>baseurl=https://repository.egi.eu/sw/production/umd/5/al9/testing/$basearch</a:t>
            </a:r>
            <a:endParaRPr sz="1050">
              <a:solidFill>
                <a:srgbClr val="4A4F54"/>
              </a:solidFill>
              <a:highlight>
                <a:srgbClr val="F7F6F7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4A4F54"/>
                </a:solidFill>
                <a:highlight>
                  <a:srgbClr val="F7F6F7"/>
                </a:highlight>
              </a:rPr>
              <a:t>enabled=0</a:t>
            </a:r>
            <a:endParaRPr sz="1050">
              <a:solidFill>
                <a:srgbClr val="4A4F54"/>
              </a:solidFill>
              <a:highlight>
                <a:srgbClr val="F7F6F7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4A4F54"/>
                </a:solidFill>
                <a:highlight>
                  <a:srgbClr val="F7F6F7"/>
                </a:highlight>
              </a:rPr>
              <a:t>priority=1</a:t>
            </a:r>
            <a:endParaRPr sz="1050">
              <a:solidFill>
                <a:srgbClr val="4A4F54"/>
              </a:solidFill>
              <a:highlight>
                <a:srgbClr val="F7F6F7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4A4F54"/>
                </a:solidFill>
                <a:highlight>
                  <a:srgbClr val="F7F6F7"/>
                </a:highlight>
              </a:rPr>
              <a:t>gpgcheck=1</a:t>
            </a:r>
            <a:endParaRPr sz="1050">
              <a:solidFill>
                <a:srgbClr val="4A4F54"/>
              </a:solidFill>
              <a:highlight>
                <a:srgbClr val="F7F6F7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4A4F54"/>
                </a:solidFill>
                <a:highlight>
                  <a:srgbClr val="F7F6F7"/>
                </a:highlight>
              </a:rPr>
              <a:t>gpgkey=https://repository.egi.eu/repository/umd/5/UMD-5-RPM-PGP-KEY</a:t>
            </a:r>
            <a:endParaRPr b="1"/>
          </a:p>
        </p:txBody>
      </p:sp>
      <p:sp>
        <p:nvSpPr>
          <p:cNvPr id="217" name="Google Shape;217;p26"/>
          <p:cNvSpPr/>
          <p:nvPr/>
        </p:nvSpPr>
        <p:spPr>
          <a:xfrm>
            <a:off x="2313450" y="937175"/>
            <a:ext cx="1867500" cy="510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Testing </a:t>
            </a:r>
            <a:endParaRPr b="1"/>
          </a:p>
        </p:txBody>
      </p:sp>
      <p:sp>
        <p:nvSpPr>
          <p:cNvPr id="218" name="Google Shape;218;p26"/>
          <p:cNvSpPr txBox="1"/>
          <p:nvPr/>
        </p:nvSpPr>
        <p:spPr>
          <a:xfrm>
            <a:off x="5550875" y="1821150"/>
            <a:ext cx="3176700" cy="723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Packages under testing but already validated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/>
          <p:nvPr>
            <p:ph type="title"/>
          </p:nvPr>
        </p:nvSpPr>
        <p:spPr>
          <a:xfrm>
            <a:off x="2135600" y="347650"/>
            <a:ext cx="642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Yum repositories (new structure)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27"/>
          <p:cNvSpPr/>
          <p:nvPr/>
        </p:nvSpPr>
        <p:spPr>
          <a:xfrm flipH="1" rot="10800000">
            <a:off x="0" y="50"/>
            <a:ext cx="2483100" cy="14484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7"/>
          <p:cNvSpPr txBox="1"/>
          <p:nvPr/>
        </p:nvSpPr>
        <p:spPr>
          <a:xfrm>
            <a:off x="152400" y="152400"/>
            <a:ext cx="30000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Nexus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7" name="Google Shape;227;p27"/>
          <p:cNvSpPr txBox="1"/>
          <p:nvPr>
            <p:ph idx="1" type="body"/>
          </p:nvPr>
        </p:nvSpPr>
        <p:spPr>
          <a:xfrm>
            <a:off x="540300" y="1385750"/>
            <a:ext cx="8424000" cy="36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4A4F54"/>
                </a:solidFill>
                <a:highlight>
                  <a:srgbClr val="F7F6F7"/>
                </a:highlight>
              </a:rPr>
              <a:t>[UMD-5-contrib]</a:t>
            </a:r>
            <a:endParaRPr sz="1050">
              <a:solidFill>
                <a:srgbClr val="4A4F54"/>
              </a:solidFill>
              <a:highlight>
                <a:srgbClr val="F7F6F7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4A4F54"/>
                </a:solidFill>
                <a:highlight>
                  <a:srgbClr val="F7F6F7"/>
                </a:highlight>
              </a:rPr>
              <a:t>name=UMD 5 contrib (Alma Linux 9)</a:t>
            </a:r>
            <a:endParaRPr sz="1050">
              <a:solidFill>
                <a:srgbClr val="4A4F54"/>
              </a:solidFill>
              <a:highlight>
                <a:srgbClr val="F7F6F7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4A4F54"/>
                </a:solidFill>
                <a:highlight>
                  <a:srgbClr val="F7F6F7"/>
                </a:highlight>
              </a:rPr>
              <a:t>baseurl=https://repository.egi.eu/sw/production/umd/5/al9/contrib/$basearch</a:t>
            </a:r>
            <a:endParaRPr sz="1050">
              <a:solidFill>
                <a:srgbClr val="4A4F54"/>
              </a:solidFill>
              <a:highlight>
                <a:srgbClr val="F7F6F7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4A4F54"/>
                </a:solidFill>
                <a:highlight>
                  <a:srgbClr val="F7F6F7"/>
                </a:highlight>
              </a:rPr>
              <a:t>enabled=0</a:t>
            </a:r>
            <a:endParaRPr sz="1050">
              <a:solidFill>
                <a:srgbClr val="4A4F54"/>
              </a:solidFill>
              <a:highlight>
                <a:srgbClr val="F7F6F7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4A4F54"/>
                </a:solidFill>
                <a:highlight>
                  <a:srgbClr val="F7F6F7"/>
                </a:highlight>
              </a:rPr>
              <a:t>priority=1</a:t>
            </a:r>
            <a:endParaRPr sz="1050">
              <a:solidFill>
                <a:srgbClr val="4A4F54"/>
              </a:solidFill>
              <a:highlight>
                <a:srgbClr val="F7F6F7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4A4F54"/>
                </a:solidFill>
                <a:highlight>
                  <a:srgbClr val="F7F6F7"/>
                </a:highlight>
              </a:rPr>
              <a:t>gpgcheck=1</a:t>
            </a:r>
            <a:endParaRPr sz="1050">
              <a:solidFill>
                <a:srgbClr val="4A4F54"/>
              </a:solidFill>
              <a:highlight>
                <a:srgbClr val="F7F6F7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1050">
                <a:solidFill>
                  <a:srgbClr val="4A4F54"/>
                </a:solidFill>
                <a:highlight>
                  <a:srgbClr val="F7F6F7"/>
                </a:highlight>
              </a:rPr>
              <a:t>gpgkey=https://repository.egi.eu/repository/umd/5/UMD-5-RPM-PGP-KEY</a:t>
            </a:r>
            <a:endParaRPr b="1" sz="11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b="1" sz="1100"/>
          </a:p>
        </p:txBody>
      </p:sp>
      <p:sp>
        <p:nvSpPr>
          <p:cNvPr id="228" name="Google Shape;228;p27"/>
          <p:cNvSpPr/>
          <p:nvPr/>
        </p:nvSpPr>
        <p:spPr>
          <a:xfrm>
            <a:off x="2313450" y="937175"/>
            <a:ext cx="2895000" cy="510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External Contribution (new)  </a:t>
            </a:r>
            <a:endParaRPr b="1"/>
          </a:p>
        </p:txBody>
      </p:sp>
      <p:sp>
        <p:nvSpPr>
          <p:cNvPr id="229" name="Google Shape;229;p27"/>
          <p:cNvSpPr txBox="1"/>
          <p:nvPr/>
        </p:nvSpPr>
        <p:spPr>
          <a:xfrm>
            <a:off x="5550875" y="1821150"/>
            <a:ext cx="3176700" cy="723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Packages under testing but already validated: Caso 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/>
          <p:nvPr/>
        </p:nvSpPr>
        <p:spPr>
          <a:xfrm flipH="1" rot="10800000">
            <a:off x="0" y="50"/>
            <a:ext cx="2483100" cy="14484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8"/>
          <p:cNvSpPr txBox="1"/>
          <p:nvPr/>
        </p:nvSpPr>
        <p:spPr>
          <a:xfrm>
            <a:off x="152400" y="152400"/>
            <a:ext cx="30000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Pipeline</a:t>
            </a:r>
            <a:endParaRPr b="1" sz="212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Workflow</a:t>
            </a:r>
            <a:endParaRPr sz="13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6" name="Google Shape;236;p28"/>
          <p:cNvSpPr txBox="1"/>
          <p:nvPr>
            <p:ph type="title"/>
          </p:nvPr>
        </p:nvSpPr>
        <p:spPr>
          <a:xfrm>
            <a:off x="1814775" y="292625"/>
            <a:ext cx="701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UMD/CMD new Workflow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7" name="Google Shape;237;p28"/>
          <p:cNvSpPr txBox="1"/>
          <p:nvPr>
            <p:ph idx="12" type="sldNum"/>
          </p:nvPr>
        </p:nvSpPr>
        <p:spPr>
          <a:xfrm>
            <a:off x="8444770" y="4676623"/>
            <a:ext cx="498900" cy="3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28"/>
          <p:cNvSpPr/>
          <p:nvPr/>
        </p:nvSpPr>
        <p:spPr>
          <a:xfrm>
            <a:off x="404650" y="1462000"/>
            <a:ext cx="1317832" cy="570768"/>
          </a:xfrm>
          <a:prstGeom prst="flowChartPunchedCard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json_parser.py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239" name="Google Shape;239;p28"/>
          <p:cNvSpPr/>
          <p:nvPr/>
        </p:nvSpPr>
        <p:spPr>
          <a:xfrm>
            <a:off x="2213601" y="1462000"/>
            <a:ext cx="1624179" cy="570768"/>
          </a:xfrm>
          <a:prstGeom prst="flowChartPunchedCard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download_pkgs.py (option 0)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240" name="Google Shape;240;p28"/>
          <p:cNvSpPr/>
          <p:nvPr/>
        </p:nvSpPr>
        <p:spPr>
          <a:xfrm>
            <a:off x="4607875" y="1470394"/>
            <a:ext cx="1624179" cy="570768"/>
          </a:xfrm>
          <a:prstGeom prst="flowChartPunchedCard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</a:rPr>
              <a:t>rpm_sign.sh (option 0)</a:t>
            </a:r>
            <a:endParaRPr b="1" sz="1300">
              <a:solidFill>
                <a:schemeClr val="lt1"/>
              </a:solidFill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7002171" y="1462000"/>
            <a:ext cx="1624179" cy="570768"/>
          </a:xfrm>
          <a:prstGeom prst="flowChartPunchedCard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</a:rPr>
              <a:t>upload_pkgs.py</a:t>
            </a:r>
            <a:endParaRPr b="1" sz="13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</a:rPr>
              <a:t>(option 0)</a:t>
            </a:r>
            <a:endParaRPr b="1" sz="1300">
              <a:solidFill>
                <a:schemeClr val="lt1"/>
              </a:solidFill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2213601" y="2674912"/>
            <a:ext cx="1624179" cy="570768"/>
          </a:xfrm>
          <a:prstGeom prst="flowChartPunchedCard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</a:rPr>
              <a:t>json_parser.sh</a:t>
            </a:r>
            <a:endParaRPr b="1" sz="13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</a:rPr>
              <a:t>(option 1)</a:t>
            </a:r>
            <a:endParaRPr b="1" sz="1300">
              <a:solidFill>
                <a:schemeClr val="lt1"/>
              </a:solidFill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251476" y="2674925"/>
            <a:ext cx="1624179" cy="570768"/>
          </a:xfrm>
          <a:prstGeom prst="flowChartPunchedCard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</a:rPr>
              <a:t>clean.sh</a:t>
            </a:r>
            <a:endParaRPr b="1" sz="1300">
              <a:solidFill>
                <a:schemeClr val="lt1"/>
              </a:solidFill>
            </a:endParaRPr>
          </a:p>
        </p:txBody>
      </p:sp>
      <p:cxnSp>
        <p:nvCxnSpPr>
          <p:cNvPr id="244" name="Google Shape;244;p28"/>
          <p:cNvCxnSpPr>
            <a:stCxn id="238" idx="3"/>
            <a:endCxn id="239" idx="1"/>
          </p:cNvCxnSpPr>
          <p:nvPr/>
        </p:nvCxnSpPr>
        <p:spPr>
          <a:xfrm>
            <a:off x="1722482" y="1747384"/>
            <a:ext cx="491100" cy="0"/>
          </a:xfrm>
          <a:prstGeom prst="straightConnector1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5" name="Google Shape;245;p28"/>
          <p:cNvCxnSpPr>
            <a:stCxn id="239" idx="3"/>
            <a:endCxn id="240" idx="1"/>
          </p:cNvCxnSpPr>
          <p:nvPr/>
        </p:nvCxnSpPr>
        <p:spPr>
          <a:xfrm>
            <a:off x="3837780" y="1747384"/>
            <a:ext cx="770100" cy="8400"/>
          </a:xfrm>
          <a:prstGeom prst="straightConnector1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6" name="Google Shape;246;p28"/>
          <p:cNvCxnSpPr>
            <a:stCxn id="240" idx="3"/>
            <a:endCxn id="241" idx="1"/>
          </p:cNvCxnSpPr>
          <p:nvPr/>
        </p:nvCxnSpPr>
        <p:spPr>
          <a:xfrm flipH="1" rot="10800000">
            <a:off x="6232054" y="1747378"/>
            <a:ext cx="770100" cy="8400"/>
          </a:xfrm>
          <a:prstGeom prst="straightConnector1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7" name="Google Shape;247;p28"/>
          <p:cNvCxnSpPr>
            <a:stCxn id="241" idx="2"/>
            <a:endCxn id="248" idx="0"/>
          </p:cNvCxnSpPr>
          <p:nvPr/>
        </p:nvCxnSpPr>
        <p:spPr>
          <a:xfrm>
            <a:off x="7814261" y="2032768"/>
            <a:ext cx="0" cy="642000"/>
          </a:xfrm>
          <a:prstGeom prst="straightConnector1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9" name="Google Shape;249;p28"/>
          <p:cNvCxnSpPr>
            <a:stCxn id="248" idx="1"/>
            <a:endCxn id="250" idx="3"/>
          </p:cNvCxnSpPr>
          <p:nvPr/>
        </p:nvCxnSpPr>
        <p:spPr>
          <a:xfrm rot="10800000">
            <a:off x="6232071" y="2960296"/>
            <a:ext cx="770100" cy="0"/>
          </a:xfrm>
          <a:prstGeom prst="straightConnector1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1" name="Google Shape;251;p28"/>
          <p:cNvCxnSpPr>
            <a:stCxn id="250" idx="1"/>
            <a:endCxn id="242" idx="3"/>
          </p:cNvCxnSpPr>
          <p:nvPr/>
        </p:nvCxnSpPr>
        <p:spPr>
          <a:xfrm rot="10800000">
            <a:off x="3837780" y="2960296"/>
            <a:ext cx="770100" cy="0"/>
          </a:xfrm>
          <a:prstGeom prst="straightConnector1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2" name="Google Shape;252;p28"/>
          <p:cNvCxnSpPr>
            <a:stCxn id="242" idx="1"/>
            <a:endCxn id="243" idx="3"/>
          </p:cNvCxnSpPr>
          <p:nvPr/>
        </p:nvCxnSpPr>
        <p:spPr>
          <a:xfrm rot="10800000">
            <a:off x="1875801" y="2960296"/>
            <a:ext cx="337800" cy="0"/>
          </a:xfrm>
          <a:prstGeom prst="straightConnector1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3" name="Google Shape;253;p28"/>
          <p:cNvSpPr/>
          <p:nvPr/>
        </p:nvSpPr>
        <p:spPr>
          <a:xfrm>
            <a:off x="7002171" y="2674925"/>
            <a:ext cx="1624179" cy="570768"/>
          </a:xfrm>
          <a:prstGeom prst="flowChartPunchedCard">
            <a:avLst/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</a:rPr>
              <a:t>package-install (jenkins job)</a:t>
            </a:r>
            <a:endParaRPr b="1" sz="1300">
              <a:solidFill>
                <a:schemeClr val="lt1"/>
              </a:solidFill>
            </a:endParaRPr>
          </a:p>
        </p:txBody>
      </p:sp>
      <p:sp>
        <p:nvSpPr>
          <p:cNvPr id="254" name="Google Shape;254;p28"/>
          <p:cNvSpPr/>
          <p:nvPr/>
        </p:nvSpPr>
        <p:spPr>
          <a:xfrm>
            <a:off x="4607884" y="2646237"/>
            <a:ext cx="1624179" cy="570768"/>
          </a:xfrm>
          <a:prstGeom prst="flowChartPunchedCard">
            <a:avLst/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</a:rPr>
              <a:t>release-candidate</a:t>
            </a:r>
            <a:r>
              <a:rPr b="1" lang="en" sz="1300">
                <a:solidFill>
                  <a:schemeClr val="lt1"/>
                </a:solidFill>
              </a:rPr>
              <a:t>(jenkins job)</a:t>
            </a:r>
            <a:endParaRPr b="1" sz="1300">
              <a:solidFill>
                <a:schemeClr val="lt1"/>
              </a:solidFill>
            </a:endParaRPr>
          </a:p>
        </p:txBody>
      </p:sp>
      <p:sp>
        <p:nvSpPr>
          <p:cNvPr id="255" name="Google Shape;255;p28"/>
          <p:cNvSpPr/>
          <p:nvPr/>
        </p:nvSpPr>
        <p:spPr>
          <a:xfrm>
            <a:off x="2213601" y="3741725"/>
            <a:ext cx="1624179" cy="570768"/>
          </a:xfrm>
          <a:prstGeom prst="flowChartPunchedCard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lt1"/>
                </a:solidFill>
              </a:rPr>
              <a:t>u</a:t>
            </a:r>
            <a:r>
              <a:rPr b="1" lang="en" sz="1300">
                <a:solidFill>
                  <a:schemeClr val="lt1"/>
                </a:solidFill>
              </a:rPr>
              <a:t>pload_pkgs.py</a:t>
            </a:r>
            <a:endParaRPr b="1" sz="13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lt1"/>
                </a:solidFill>
              </a:rPr>
              <a:t>(option 1)</a:t>
            </a:r>
            <a:endParaRPr b="1" sz="1300">
              <a:solidFill>
                <a:schemeClr val="lt1"/>
              </a:solidFill>
            </a:endParaRPr>
          </a:p>
        </p:txBody>
      </p:sp>
      <p:cxnSp>
        <p:nvCxnSpPr>
          <p:cNvPr id="256" name="Google Shape;256;p28"/>
          <p:cNvCxnSpPr>
            <a:endCxn id="255" idx="0"/>
          </p:cNvCxnSpPr>
          <p:nvPr/>
        </p:nvCxnSpPr>
        <p:spPr>
          <a:xfrm flipH="1">
            <a:off x="3025690" y="3245525"/>
            <a:ext cx="7200" cy="496200"/>
          </a:xfrm>
          <a:prstGeom prst="straightConnector1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7" name="Google Shape;257;p28"/>
          <p:cNvSpPr txBox="1"/>
          <p:nvPr/>
        </p:nvSpPr>
        <p:spPr>
          <a:xfrm>
            <a:off x="1257200" y="4399250"/>
            <a:ext cx="441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Approved</a:t>
            </a:r>
            <a:r>
              <a:rPr lang="en"/>
              <a:t> the Release (Testing/Production repository)</a:t>
            </a:r>
            <a:endParaRPr/>
          </a:p>
        </p:txBody>
      </p:sp>
      <p:sp>
        <p:nvSpPr>
          <p:cNvPr id="258" name="Google Shape;258;p28"/>
          <p:cNvSpPr txBox="1"/>
          <p:nvPr/>
        </p:nvSpPr>
        <p:spPr>
          <a:xfrm>
            <a:off x="2228950" y="984225"/>
            <a:ext cx="390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https://github.com/egi-qc/software-releases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650" y="324314"/>
            <a:ext cx="536100" cy="5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9"/>
          <p:cNvSpPr txBox="1"/>
          <p:nvPr/>
        </p:nvSpPr>
        <p:spPr>
          <a:xfrm>
            <a:off x="2770275" y="350900"/>
            <a:ext cx="441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B539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https://github.com/egi-qc/software-releases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265" name="Google Shape;26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29"/>
          <p:cNvSpPr txBox="1"/>
          <p:nvPr>
            <p:ph idx="1" type="body"/>
          </p:nvPr>
        </p:nvSpPr>
        <p:spPr>
          <a:xfrm>
            <a:off x="521250" y="1061725"/>
            <a:ext cx="8424000" cy="36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The pipeline is as follows:</a:t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json_parser.py</a:t>
            </a:r>
            <a:r>
              <a:rPr lang="en"/>
              <a:t>: parse json, get the list of files to download and produce list of filenames (packages).</a:t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download_pkgs.py</a:t>
            </a:r>
            <a:r>
              <a:rPr lang="en"/>
              <a:t> (option 0): download the packages to a temporary directory.</a:t>
            </a:r>
            <a:endParaRPr/>
          </a:p>
          <a:p>
            <a:pPr indent="-308610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rpm_sign.sh</a:t>
            </a:r>
            <a:r>
              <a:rPr lang="en"/>
              <a:t> (option 0): rpm sign each package.</a:t>
            </a:r>
            <a:endParaRPr/>
          </a:p>
          <a:p>
            <a:pPr indent="-308610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rpm_sign.sh</a:t>
            </a:r>
            <a:r>
              <a:rPr lang="en"/>
              <a:t> (option 0): verify signature of each package.</a:t>
            </a:r>
            <a:endParaRPr/>
          </a:p>
          <a:p>
            <a:pPr indent="-290830" lvl="1" marL="914400" rtl="0" algn="l">
              <a:spcBef>
                <a:spcPts val="100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a. verification of the packages</a:t>
            </a:r>
            <a:endParaRPr/>
          </a:p>
          <a:p>
            <a:pPr indent="-308610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upload_pkgs.py</a:t>
            </a:r>
            <a:r>
              <a:rPr lang="en"/>
              <a:t>: upload each package to nexusrepo.</a:t>
            </a:r>
            <a:endParaRPr/>
          </a:p>
          <a:p>
            <a:pPr indent="-308610" lvl="0" marL="457200" rtl="0" algn="l">
              <a:spcBef>
                <a:spcPts val="1000"/>
              </a:spcBef>
              <a:spcAft>
                <a:spcPts val="0"/>
              </a:spcAft>
              <a:buSzPct val="102857"/>
              <a:buAutoNum type="arabicPeriod"/>
            </a:pPr>
            <a:r>
              <a:rPr b="1" lang="en"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Package-install</a:t>
            </a:r>
            <a:r>
              <a:rPr lang="en"/>
              <a:t>:</a:t>
            </a:r>
            <a:r>
              <a:rPr lang="en" sz="1750">
                <a:solidFill>
                  <a:srgbClr val="24292F"/>
                </a:solidFill>
                <a:highlight>
                  <a:srgbClr val="F6F8FA"/>
                </a:highlight>
              </a:rPr>
              <a:t> Validate package installations from testing repository and perform functional tests.</a:t>
            </a:r>
            <a:endParaRPr sz="1750"/>
          </a:p>
          <a:p>
            <a:pPr indent="-308610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release-candidate</a:t>
            </a:r>
            <a:r>
              <a:rPr lang="en"/>
              <a:t>:</a:t>
            </a:r>
            <a:r>
              <a:rPr lang="en" sz="1750">
                <a:solidFill>
                  <a:srgbClr val="24292F"/>
                </a:solidFill>
                <a:highlight>
                  <a:srgbClr val="F6F8FA"/>
                </a:highlight>
              </a:rPr>
              <a:t> Install all packages in release repo together with the new packages from testing</a:t>
            </a:r>
            <a:endParaRPr/>
          </a:p>
          <a:p>
            <a:pPr indent="-308610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json_parser.sh</a:t>
            </a:r>
            <a:r>
              <a:rPr lang="en"/>
              <a:t>: Produce new json file as asset of the new release</a:t>
            </a:r>
            <a:endParaRPr/>
          </a:p>
          <a:p>
            <a:pPr indent="-308610" lvl="0" marL="457200" rtl="0" algn="l">
              <a:spcBef>
                <a:spcPts val="1000"/>
              </a:spcBef>
              <a:spcAft>
                <a:spcPts val="1200"/>
              </a:spcAft>
              <a:buSzPct val="100000"/>
              <a:buAutoNum type="arabicPeriod"/>
            </a:pPr>
            <a:r>
              <a:rPr b="1" lang="en"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clean.sh</a:t>
            </a:r>
            <a:r>
              <a:rPr lang="en"/>
              <a:t>: clean temporary directories.</a:t>
            </a:r>
            <a:endParaRPr/>
          </a:p>
        </p:txBody>
      </p:sp>
      <p:sp>
        <p:nvSpPr>
          <p:cNvPr id="267" name="Google Shape;267;p29"/>
          <p:cNvSpPr/>
          <p:nvPr/>
        </p:nvSpPr>
        <p:spPr>
          <a:xfrm flipH="1" rot="10800000">
            <a:off x="0" y="50"/>
            <a:ext cx="2483100" cy="14484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9"/>
          <p:cNvSpPr txBox="1"/>
          <p:nvPr/>
        </p:nvSpPr>
        <p:spPr>
          <a:xfrm>
            <a:off x="152400" y="152400"/>
            <a:ext cx="14091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Pipeline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 flipH="1" rot="10800000">
            <a:off x="0" y="125"/>
            <a:ext cx="3103800" cy="18129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152400" y="152400"/>
            <a:ext cx="30000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Repositories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3043650" y="275175"/>
            <a:ext cx="317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EGI Repositories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896650" y="1509750"/>
            <a:ext cx="604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7143" y="210625"/>
            <a:ext cx="928109" cy="626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1801" y="992853"/>
            <a:ext cx="1363574" cy="33424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231300" y="1388875"/>
            <a:ext cx="8681400" cy="3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EGI Software Repository </a:t>
            </a:r>
            <a:r>
              <a:rPr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provides access for the </a:t>
            </a:r>
            <a:r>
              <a:rPr lang="en" sz="1600" u="sng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middleware distributions</a:t>
            </a:r>
            <a:r>
              <a:rPr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(</a:t>
            </a:r>
            <a:r>
              <a:rPr b="1"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used by WLCG sites)</a:t>
            </a:r>
            <a:r>
              <a:rPr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together with some Community Repositories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●"/>
            </a:pPr>
            <a:r>
              <a:rPr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Constitutes a contribution from IBERGRID to the WLCG infrastructure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Composed by: </a:t>
            </a:r>
            <a:endParaRPr b="1"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●"/>
            </a:pPr>
            <a:r>
              <a:rPr b="1"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Software Quality Assurance -  </a:t>
            </a:r>
            <a:r>
              <a:rPr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validation of the products released as part of the UMD 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○"/>
            </a:pPr>
            <a:r>
              <a:rPr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Software Quality criteria - </a:t>
            </a:r>
            <a:r>
              <a:rPr b="1"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definition of the criterias</a:t>
            </a:r>
            <a:r>
              <a:rPr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(done once per product)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○"/>
            </a:pPr>
            <a:r>
              <a:rPr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Software validation of the criteria - </a:t>
            </a:r>
            <a:r>
              <a:rPr b="1"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run tests</a:t>
            </a:r>
            <a:r>
              <a:rPr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against the define criterias (done for every release)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○"/>
            </a:pPr>
            <a:r>
              <a:rPr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Done by IBERGRID since 2012 now LIP + CSIC (ex partners: UPV, CESGA)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○"/>
            </a:pPr>
            <a:r>
              <a:rPr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Contract paid by EGI under competitive call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●"/>
            </a:pPr>
            <a:r>
              <a:rPr b="1"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Repositories Infrastructure -  </a:t>
            </a:r>
            <a:r>
              <a:rPr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provides a </a:t>
            </a:r>
            <a:r>
              <a:rPr b="1"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unified</a:t>
            </a:r>
            <a:r>
              <a:rPr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point of access for the middleware distributions (IBERGRID since 2021)</a:t>
            </a:r>
            <a:endParaRPr sz="13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 flipH="1" rot="10800000">
            <a:off x="0" y="125"/>
            <a:ext cx="3103800" cy="18129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152400" y="152400"/>
            <a:ext cx="30000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Repositories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6" name="Google Shape;76;p15"/>
          <p:cNvSpPr txBox="1"/>
          <p:nvPr>
            <p:ph type="title"/>
          </p:nvPr>
        </p:nvSpPr>
        <p:spPr>
          <a:xfrm>
            <a:off x="3043650" y="275175"/>
            <a:ext cx="317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EGI Repositories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896650" y="1509750"/>
            <a:ext cx="604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1245350" y="1408550"/>
            <a:ext cx="73473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Two</a:t>
            </a:r>
            <a:r>
              <a:rPr b="1" lang="en"/>
              <a:t> main categories: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 Support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AlmaLinux9 (EL9)  : </a:t>
            </a:r>
            <a:r>
              <a:rPr b="1" lang="en"/>
              <a:t>UMD-5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7143" y="210625"/>
            <a:ext cx="928109" cy="626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1801" y="992853"/>
            <a:ext cx="1363574" cy="33424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1241271" y="2406325"/>
            <a:ext cx="3000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The Unified Middleware Distribution (</a:t>
            </a:r>
            <a:r>
              <a:rPr b="1" lang="en">
                <a:solidFill>
                  <a:schemeClr val="dk1"/>
                </a:solidFill>
              </a:rPr>
              <a:t>UMD</a:t>
            </a:r>
            <a:r>
              <a:rPr lang="en">
                <a:solidFill>
                  <a:schemeClr val="dk1"/>
                </a:solidFill>
              </a:rPr>
              <a:t>): </a:t>
            </a:r>
            <a:br>
              <a:rPr lang="en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redistribution of traditional middleware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4095850" y="2406325"/>
            <a:ext cx="2907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IGTF</a:t>
            </a:r>
            <a:r>
              <a:rPr lang="en">
                <a:solidFill>
                  <a:schemeClr val="dk1"/>
                </a:solidFill>
              </a:rPr>
              <a:t> Distribution of </a:t>
            </a:r>
            <a:r>
              <a:rPr lang="en" u="sng">
                <a:solidFill>
                  <a:schemeClr val="dk1"/>
                </a:solidFill>
              </a:rPr>
              <a:t>Authority Trust Anchors</a:t>
            </a:r>
            <a:r>
              <a:rPr lang="en">
                <a:solidFill>
                  <a:schemeClr val="dk1"/>
                </a:solidFill>
              </a:rPr>
              <a:t>: </a:t>
            </a:r>
            <a:r>
              <a:rPr lang="en" sz="1300">
                <a:solidFill>
                  <a:schemeClr val="dk1"/>
                </a:solidFill>
              </a:rPr>
              <a:t>packages with the trust 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anchor information</a:t>
            </a:r>
            <a:endParaRPr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 flipH="1" rot="10800000">
            <a:off x="0" y="125"/>
            <a:ext cx="3103800" cy="18129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51900" y="152400"/>
            <a:ext cx="30000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What’s new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1896650" y="1509750"/>
            <a:ext cx="604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1183725" y="983100"/>
            <a:ext cx="7927800" cy="41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Complete redesign of the service:</a:t>
            </a:r>
            <a:endParaRPr sz="17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Current  infrastructure based on Nexus Repository OSS 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Release workflow implemented in GitHub and Jenkins pipelines.</a:t>
            </a:r>
            <a:endParaRPr sz="16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Software </a:t>
            </a:r>
            <a:r>
              <a:rPr lang="en" sz="1700">
                <a:solidFill>
                  <a:schemeClr val="dk1"/>
                </a:solidFill>
              </a:rPr>
              <a:t>Quality assurance - Full-automated approach</a:t>
            </a:r>
            <a:endParaRPr sz="17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b="1" lang="en" sz="1600">
                <a:solidFill>
                  <a:schemeClr val="dk1"/>
                </a:solidFill>
              </a:rPr>
              <a:t>Faster release cycle</a:t>
            </a:r>
            <a:r>
              <a:rPr lang="en" sz="1600">
                <a:solidFill>
                  <a:schemeClr val="dk1"/>
                </a:solidFill>
              </a:rPr>
              <a:t> with higher automation and less manual intervention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New Functionalities: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I</a:t>
            </a:r>
            <a:r>
              <a:rPr lang="en" sz="1600">
                <a:solidFill>
                  <a:schemeClr val="dk1"/>
                </a:solidFill>
              </a:rPr>
              <a:t>PV6 compliant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New backend behind a proxy (HAProxy)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https://repository.egi.eu/sw/production/</a:t>
            </a:r>
            <a:r>
              <a:rPr lang="en" sz="1600">
                <a:solidFill>
                  <a:schemeClr val="dk1"/>
                </a:solidFill>
              </a:rPr>
              <a:t> (prod)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https://repository.egi.eu/software/umd/</a:t>
            </a:r>
            <a:r>
              <a:rPr lang="en" sz="1600">
                <a:solidFill>
                  <a:schemeClr val="dk1"/>
                </a:solidFill>
              </a:rPr>
              <a:t>  (dev)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High Availability (server side)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Full automatic process until testing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Testing -&gt; production (manual git commit)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2135600" y="347650"/>
            <a:ext cx="642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Yum repositories (UMD-5 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structure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)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17"/>
          <p:cNvSpPr/>
          <p:nvPr/>
        </p:nvSpPr>
        <p:spPr>
          <a:xfrm flipH="1" rot="10800000">
            <a:off x="0" y="50"/>
            <a:ext cx="2483100" cy="14484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152400" y="152400"/>
            <a:ext cx="30000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Structure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540300" y="1385750"/>
            <a:ext cx="8424000" cy="36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b="1"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release</a:t>
            </a:r>
            <a:r>
              <a:rPr lang="en"/>
              <a:t>: Main repository with all the packages (</a:t>
            </a:r>
            <a:r>
              <a:rPr b="1" lang="en"/>
              <a:t>= to production</a:t>
            </a:r>
            <a:r>
              <a:rPr lang="en"/>
              <a:t>).</a:t>
            </a:r>
            <a:endParaRPr/>
          </a:p>
          <a:p>
            <a:pPr indent="-317182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testing</a:t>
            </a:r>
            <a:r>
              <a:rPr lang="en"/>
              <a:t> : testing repository with rpm not fully validated in production environment. RPM belonging to release declared as production ready will be moved from testing to release.  </a:t>
            </a:r>
            <a:endParaRPr/>
          </a:p>
          <a:p>
            <a:pPr indent="-317182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contrib</a:t>
            </a:r>
            <a:r>
              <a:rPr lang="en"/>
              <a:t>: repository for specific communities or special services. (</a:t>
            </a:r>
            <a:r>
              <a:rPr b="1" lang="en"/>
              <a:t>NEW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/>
              <a:t>Dropped repositories: Staged Rollout </a:t>
            </a:r>
            <a:r>
              <a:rPr lang="en"/>
              <a:t>and </a:t>
            </a:r>
            <a:r>
              <a:rPr b="1" lang="en"/>
              <a:t>Release Candidate</a:t>
            </a:r>
            <a:r>
              <a:rPr lang="en"/>
              <a:t> 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UMD-5</a:t>
            </a:r>
            <a:r>
              <a:rPr b="1" lang="en">
                <a:solidFill>
                  <a:schemeClr val="dk1"/>
                </a:solidFill>
              </a:rPr>
              <a:t> Production since (October 2024) </a:t>
            </a:r>
            <a:endParaRPr b="1">
              <a:solidFill>
                <a:schemeClr val="dk1"/>
              </a:solidFill>
            </a:endParaRPr>
          </a:p>
          <a:p>
            <a:pPr indent="-31718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b="1" lang="en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https://repository.egi.eu/umd/distribution.html?id=5.0.0#5.0.0</a:t>
            </a:r>
            <a:r>
              <a:rPr b="1" lang="en" sz="1800">
                <a:solidFill>
                  <a:schemeClr val="dk1"/>
                </a:solidFill>
              </a:rPr>
              <a:t> </a:t>
            </a:r>
            <a:endParaRPr b="1" sz="1800">
              <a:solidFill>
                <a:schemeClr val="dk1"/>
              </a:solidFill>
            </a:endParaRPr>
          </a:p>
          <a:p>
            <a:pPr indent="-31718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b="1" lang="en" sz="1800">
                <a:solidFill>
                  <a:schemeClr val="dk1"/>
                </a:solidFill>
              </a:rPr>
              <a:t>Install instructions: </a:t>
            </a:r>
            <a:endParaRPr b="1" sz="1800">
              <a:solidFill>
                <a:schemeClr val="dk1"/>
              </a:solidFill>
            </a:endParaRPr>
          </a:p>
          <a:p>
            <a:pPr indent="-31718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b="1" lang="en" sz="18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https://repository.egi.eu/umd/installation-notes.html?id=5</a:t>
            </a:r>
            <a:r>
              <a:rPr b="1" lang="en" sz="1800">
                <a:solidFill>
                  <a:schemeClr val="dk1"/>
                </a:solidFill>
              </a:rPr>
              <a:t>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 flipH="1" rot="10800000">
            <a:off x="0" y="125"/>
            <a:ext cx="3103800" cy="18129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152400" y="152400"/>
            <a:ext cx="30000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Architecture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3375650" y="2724150"/>
            <a:ext cx="933600" cy="292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3620125" y="3543300"/>
            <a:ext cx="933600" cy="241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4300" y="732400"/>
            <a:ext cx="7056849" cy="415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/>
          <p:nvPr/>
        </p:nvSpPr>
        <p:spPr>
          <a:xfrm flipH="1" rot="10800000">
            <a:off x="0" y="125"/>
            <a:ext cx="3103800" cy="18129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19"/>
          <p:cNvSpPr txBox="1"/>
          <p:nvPr/>
        </p:nvSpPr>
        <p:spPr>
          <a:xfrm>
            <a:off x="152400" y="152400"/>
            <a:ext cx="30000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Workflow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3375650" y="2724150"/>
            <a:ext cx="933600" cy="292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3620125" y="3543300"/>
            <a:ext cx="933600" cy="241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375" y="1131500"/>
            <a:ext cx="2350750" cy="321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1052100" y="4421800"/>
            <a:ext cx="1471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70C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Workflow</a:t>
            </a:r>
            <a:endParaRPr sz="1300">
              <a:solidFill>
                <a:srgbClr val="0070C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7508575" y="934100"/>
            <a:ext cx="1471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70C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Architecture</a:t>
            </a:r>
            <a:endParaRPr sz="1300">
              <a:solidFill>
                <a:srgbClr val="0070C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5524" y="1395775"/>
            <a:ext cx="5319974" cy="31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5025" y="928750"/>
            <a:ext cx="5790027" cy="385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>
            <p:ph type="title"/>
          </p:nvPr>
        </p:nvSpPr>
        <p:spPr>
          <a:xfrm>
            <a:off x="1784675" y="445025"/>
            <a:ext cx="704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Tracking of the workflow all based on git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20"/>
          <p:cNvSpPr/>
          <p:nvPr/>
        </p:nvSpPr>
        <p:spPr>
          <a:xfrm flipH="1" rot="10800000">
            <a:off x="0" y="50"/>
            <a:ext cx="2483100" cy="14484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152400" y="152400"/>
            <a:ext cx="30000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Git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30225" y="1623900"/>
            <a:ext cx="50061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provisioning process: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https://github.com/egi-qc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Releases: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https://github.com/egi-qc/software-releases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Ansible playbooks for install </a:t>
            </a:r>
            <a:r>
              <a:rPr lang="en"/>
              <a:t>software</a:t>
            </a:r>
            <a:r>
              <a:rPr lang="en"/>
              <a:t>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https://github.com/egi-qc/umd-verification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7950" y="3486024"/>
            <a:ext cx="3440776" cy="15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175" y="595700"/>
            <a:ext cx="7316973" cy="237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/>
          <p:nvPr/>
        </p:nvSpPr>
        <p:spPr>
          <a:xfrm flipH="1" rot="10800000">
            <a:off x="0" y="125"/>
            <a:ext cx="3103800" cy="18129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152400" y="152400"/>
            <a:ext cx="30000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Workflow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3375650" y="2724150"/>
            <a:ext cx="933600" cy="292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/>
          <p:nvPr/>
        </p:nvSpPr>
        <p:spPr>
          <a:xfrm>
            <a:off x="3620125" y="3543300"/>
            <a:ext cx="933600" cy="241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3883425" y="551525"/>
            <a:ext cx="38835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Moving product to testing repository 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46" name="Google Shape;146;p21"/>
          <p:cNvCxnSpPr/>
          <p:nvPr/>
        </p:nvCxnSpPr>
        <p:spPr>
          <a:xfrm>
            <a:off x="6868325" y="2354850"/>
            <a:ext cx="0" cy="485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7" name="Google Shape;147;p21"/>
          <p:cNvSpPr txBox="1"/>
          <p:nvPr/>
        </p:nvSpPr>
        <p:spPr>
          <a:xfrm>
            <a:off x="5060875" y="2885500"/>
            <a:ext cx="349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https://github.com/egi-qc/umd-verification</a:t>
            </a:r>
            <a:endParaRPr/>
          </a:p>
        </p:txBody>
      </p:sp>
      <p:cxnSp>
        <p:nvCxnSpPr>
          <p:cNvPr id="148" name="Google Shape;148;p21"/>
          <p:cNvCxnSpPr/>
          <p:nvPr/>
        </p:nvCxnSpPr>
        <p:spPr>
          <a:xfrm rot="10800000">
            <a:off x="5121563" y="4182949"/>
            <a:ext cx="425100" cy="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5925" y="3191974"/>
            <a:ext cx="2073843" cy="186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1476950" y="401012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https://jenkins.egi.ifca.es/job/QualityCriteriaValidation/job/package-install/268/artifact/logs/qc_conf.stdout/*view*/</a:t>
            </a: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852" y="2651850"/>
            <a:ext cx="682349" cy="2322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/>
          <p:nvPr/>
        </p:nvSpPr>
        <p:spPr>
          <a:xfrm>
            <a:off x="968425" y="1591500"/>
            <a:ext cx="425100" cy="4545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EFEFE"/>
                </a:solidFill>
              </a:rPr>
              <a:t>3</a:t>
            </a:r>
            <a:endParaRPr>
              <a:solidFill>
                <a:srgbClr val="FEFEFE"/>
              </a:solidFill>
              <a:highlight>
                <a:srgbClr val="C27BA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