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321" r:id="rId3"/>
    <p:sldId id="317" r:id="rId4"/>
    <p:sldId id="338" r:id="rId5"/>
    <p:sldId id="337" r:id="rId6"/>
    <p:sldId id="326" r:id="rId7"/>
    <p:sldId id="327" r:id="rId8"/>
    <p:sldId id="340" r:id="rId9"/>
    <p:sldId id="341" r:id="rId10"/>
    <p:sldId id="310" r:id="rId11"/>
    <p:sldId id="311" r:id="rId12"/>
    <p:sldId id="342" r:id="rId13"/>
    <p:sldId id="332" r:id="rId14"/>
    <p:sldId id="320" r:id="rId15"/>
    <p:sldId id="279" r:id="rId16"/>
    <p:sldId id="343" r:id="rId17"/>
    <p:sldId id="308" r:id="rId18"/>
    <p:sldId id="334" r:id="rId19"/>
    <p:sldId id="262" r:id="rId20"/>
    <p:sldId id="336" r:id="rId21"/>
    <p:sldId id="264" r:id="rId22"/>
    <p:sldId id="335" r:id="rId23"/>
    <p:sldId id="274" r:id="rId24"/>
    <p:sldId id="286" r:id="rId25"/>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C3E6"/>
    <a:srgbClr val="96FFFF"/>
    <a:srgbClr val="9696FF"/>
    <a:srgbClr val="FF9696"/>
    <a:srgbClr val="FFFF96"/>
    <a:srgbClr val="640000"/>
    <a:srgbClr val="006400"/>
    <a:srgbClr val="000064"/>
    <a:srgbClr val="32324B"/>
    <a:srgbClr val="919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31" autoAdjust="0"/>
    <p:restoredTop sz="94707" autoAdjust="0"/>
  </p:normalViewPr>
  <p:slideViewPr>
    <p:cSldViewPr snapToGrid="0">
      <p:cViewPr varScale="1">
        <p:scale>
          <a:sx n="116" d="100"/>
          <a:sy n="116" d="100"/>
        </p:scale>
        <p:origin x="378" y="10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2816FD-B30E-437E-8E61-FB48A52C1329}" type="datetimeFigureOut">
              <a:rPr lang="pt-PT" smtClean="0"/>
              <a:t>16/10/2024</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C45910-E0B9-4C71-81E2-332A9BF6BF6E}" type="slidenum">
              <a:rPr lang="pt-PT" smtClean="0"/>
              <a:t>‹nº›</a:t>
            </a:fld>
            <a:endParaRPr lang="pt-PT"/>
          </a:p>
        </p:txBody>
      </p:sp>
    </p:spTree>
    <p:extLst>
      <p:ext uri="{BB962C8B-B14F-4D97-AF65-F5344CB8AC3E}">
        <p14:creationId xmlns:p14="http://schemas.microsoft.com/office/powerpoint/2010/main" val="745702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BC2BB4AB-AEDB-4E4F-93A9-F9DDE8BF3819}" type="slidenum">
              <a:rPr lang="pt-PT" smtClean="0"/>
              <a:t>1</a:t>
            </a:fld>
            <a:endParaRPr lang="pt-PT"/>
          </a:p>
        </p:txBody>
      </p:sp>
    </p:spTree>
    <p:extLst>
      <p:ext uri="{BB962C8B-B14F-4D97-AF65-F5344CB8AC3E}">
        <p14:creationId xmlns:p14="http://schemas.microsoft.com/office/powerpoint/2010/main" val="3228526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90491D5B-73EE-47E2-BC81-8DF04D66BCB4}" type="slidenum">
              <a:rPr lang="pt-PT" smtClean="0"/>
              <a:t>12</a:t>
            </a:fld>
            <a:endParaRPr lang="pt-PT"/>
          </a:p>
        </p:txBody>
      </p:sp>
    </p:spTree>
    <p:extLst>
      <p:ext uri="{BB962C8B-B14F-4D97-AF65-F5344CB8AC3E}">
        <p14:creationId xmlns:p14="http://schemas.microsoft.com/office/powerpoint/2010/main" val="342792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BC2BB4AB-AEDB-4E4F-93A9-F9DDE8BF3819}" type="slidenum">
              <a:rPr lang="pt-PT" smtClean="0"/>
              <a:t>13</a:t>
            </a:fld>
            <a:endParaRPr lang="pt-PT"/>
          </a:p>
        </p:txBody>
      </p:sp>
    </p:spTree>
    <p:extLst>
      <p:ext uri="{BB962C8B-B14F-4D97-AF65-F5344CB8AC3E}">
        <p14:creationId xmlns:p14="http://schemas.microsoft.com/office/powerpoint/2010/main" val="109415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90491D5B-73EE-47E2-BC81-8DF04D66BCB4}" type="slidenum">
              <a:rPr lang="pt-PT" smtClean="0"/>
              <a:t>14</a:t>
            </a:fld>
            <a:endParaRPr lang="pt-PT"/>
          </a:p>
        </p:txBody>
      </p:sp>
    </p:spTree>
    <p:extLst>
      <p:ext uri="{BB962C8B-B14F-4D97-AF65-F5344CB8AC3E}">
        <p14:creationId xmlns:p14="http://schemas.microsoft.com/office/powerpoint/2010/main" val="257287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90491D5B-73EE-47E2-BC81-8DF04D66BCB4}" type="slidenum">
              <a:rPr lang="pt-PT" smtClean="0"/>
              <a:t>15</a:t>
            </a:fld>
            <a:endParaRPr lang="pt-PT"/>
          </a:p>
        </p:txBody>
      </p:sp>
    </p:spTree>
    <p:extLst>
      <p:ext uri="{BB962C8B-B14F-4D97-AF65-F5344CB8AC3E}">
        <p14:creationId xmlns:p14="http://schemas.microsoft.com/office/powerpoint/2010/main" val="2352212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BC2BB4AB-AEDB-4E4F-93A9-F9DDE8BF3819}" type="slidenum">
              <a:rPr lang="pt-PT" smtClean="0"/>
              <a:t>17</a:t>
            </a:fld>
            <a:endParaRPr lang="pt-PT"/>
          </a:p>
        </p:txBody>
      </p:sp>
    </p:spTree>
    <p:extLst>
      <p:ext uri="{BB962C8B-B14F-4D97-AF65-F5344CB8AC3E}">
        <p14:creationId xmlns:p14="http://schemas.microsoft.com/office/powerpoint/2010/main" val="3853261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BC2BB4AB-AEDB-4E4F-93A9-F9DDE8BF3819}" type="slidenum">
              <a:rPr lang="pt-PT" smtClean="0"/>
              <a:t>18</a:t>
            </a:fld>
            <a:endParaRPr lang="pt-PT"/>
          </a:p>
        </p:txBody>
      </p:sp>
    </p:spTree>
    <p:extLst>
      <p:ext uri="{BB962C8B-B14F-4D97-AF65-F5344CB8AC3E}">
        <p14:creationId xmlns:p14="http://schemas.microsoft.com/office/powerpoint/2010/main" val="502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BC2BB4AB-AEDB-4E4F-93A9-F9DDE8BF3819}" type="slidenum">
              <a:rPr lang="pt-PT" smtClean="0"/>
              <a:t>19</a:t>
            </a:fld>
            <a:endParaRPr lang="pt-PT"/>
          </a:p>
        </p:txBody>
      </p:sp>
    </p:spTree>
    <p:extLst>
      <p:ext uri="{BB962C8B-B14F-4D97-AF65-F5344CB8AC3E}">
        <p14:creationId xmlns:p14="http://schemas.microsoft.com/office/powerpoint/2010/main" val="1003736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85C45910-E0B9-4C71-81E2-332A9BF6BF6E}" type="slidenum">
              <a:rPr lang="pt-PT" smtClean="0"/>
              <a:t>20</a:t>
            </a:fld>
            <a:endParaRPr lang="pt-PT"/>
          </a:p>
        </p:txBody>
      </p:sp>
    </p:spTree>
    <p:extLst>
      <p:ext uri="{BB962C8B-B14F-4D97-AF65-F5344CB8AC3E}">
        <p14:creationId xmlns:p14="http://schemas.microsoft.com/office/powerpoint/2010/main" val="2188353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85C45910-E0B9-4C71-81E2-332A9BF6BF6E}" type="slidenum">
              <a:rPr lang="pt-PT" smtClean="0"/>
              <a:t>21</a:t>
            </a:fld>
            <a:endParaRPr lang="pt-PT"/>
          </a:p>
        </p:txBody>
      </p:sp>
    </p:spTree>
    <p:extLst>
      <p:ext uri="{BB962C8B-B14F-4D97-AF65-F5344CB8AC3E}">
        <p14:creationId xmlns:p14="http://schemas.microsoft.com/office/powerpoint/2010/main" val="864824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85C45910-E0B9-4C71-81E2-332A9BF6BF6E}" type="slidenum">
              <a:rPr lang="pt-PT" smtClean="0"/>
              <a:t>22</a:t>
            </a:fld>
            <a:endParaRPr lang="pt-PT"/>
          </a:p>
        </p:txBody>
      </p:sp>
    </p:spTree>
    <p:extLst>
      <p:ext uri="{BB962C8B-B14F-4D97-AF65-F5344CB8AC3E}">
        <p14:creationId xmlns:p14="http://schemas.microsoft.com/office/powerpoint/2010/main" val="1722673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90491D5B-73EE-47E2-BC81-8DF04D66BCB4}" type="slidenum">
              <a:rPr lang="pt-PT" smtClean="0"/>
              <a:t>2</a:t>
            </a:fld>
            <a:endParaRPr lang="pt-PT"/>
          </a:p>
        </p:txBody>
      </p:sp>
    </p:spTree>
    <p:extLst>
      <p:ext uri="{BB962C8B-B14F-4D97-AF65-F5344CB8AC3E}">
        <p14:creationId xmlns:p14="http://schemas.microsoft.com/office/powerpoint/2010/main" val="3779305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6578B8EE-91D8-4CAE-B72B-20740047631C}" type="slidenum">
              <a:rPr lang="pt-PT" smtClean="0"/>
              <a:t>23</a:t>
            </a:fld>
            <a:endParaRPr lang="pt-PT"/>
          </a:p>
        </p:txBody>
      </p:sp>
    </p:spTree>
    <p:extLst>
      <p:ext uri="{BB962C8B-B14F-4D97-AF65-F5344CB8AC3E}">
        <p14:creationId xmlns:p14="http://schemas.microsoft.com/office/powerpoint/2010/main" val="816116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6578B8EE-91D8-4CAE-B72B-20740047631C}" type="slidenum">
              <a:rPr lang="pt-PT" smtClean="0"/>
              <a:t>24</a:t>
            </a:fld>
            <a:endParaRPr lang="pt-PT"/>
          </a:p>
        </p:txBody>
      </p:sp>
    </p:spTree>
    <p:extLst>
      <p:ext uri="{BB962C8B-B14F-4D97-AF65-F5344CB8AC3E}">
        <p14:creationId xmlns:p14="http://schemas.microsoft.com/office/powerpoint/2010/main" val="271225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90491D5B-73EE-47E2-BC81-8DF04D66BCB4}" type="slidenum">
              <a:rPr lang="pt-PT" smtClean="0"/>
              <a:t>4</a:t>
            </a:fld>
            <a:endParaRPr lang="pt-PT"/>
          </a:p>
        </p:txBody>
      </p:sp>
    </p:spTree>
    <p:extLst>
      <p:ext uri="{BB962C8B-B14F-4D97-AF65-F5344CB8AC3E}">
        <p14:creationId xmlns:p14="http://schemas.microsoft.com/office/powerpoint/2010/main" val="1413152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90491D5B-73EE-47E2-BC81-8DF04D66BCB4}" type="slidenum">
              <a:rPr lang="pt-PT" smtClean="0"/>
              <a:t>6</a:t>
            </a:fld>
            <a:endParaRPr lang="pt-PT"/>
          </a:p>
        </p:txBody>
      </p:sp>
    </p:spTree>
    <p:extLst>
      <p:ext uri="{BB962C8B-B14F-4D97-AF65-F5344CB8AC3E}">
        <p14:creationId xmlns:p14="http://schemas.microsoft.com/office/powerpoint/2010/main" val="1909554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85C45910-E0B9-4C71-81E2-332A9BF6BF6E}" type="slidenum">
              <a:rPr lang="pt-PT" smtClean="0"/>
              <a:t>7</a:t>
            </a:fld>
            <a:endParaRPr lang="pt-PT"/>
          </a:p>
        </p:txBody>
      </p:sp>
    </p:spTree>
    <p:extLst>
      <p:ext uri="{BB962C8B-B14F-4D97-AF65-F5344CB8AC3E}">
        <p14:creationId xmlns:p14="http://schemas.microsoft.com/office/powerpoint/2010/main" val="2550065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BC2BB4AB-AEDB-4E4F-93A9-F9DDE8BF3819}" type="slidenum">
              <a:rPr lang="pt-PT" smtClean="0"/>
              <a:t>8</a:t>
            </a:fld>
            <a:endParaRPr lang="pt-PT"/>
          </a:p>
        </p:txBody>
      </p:sp>
    </p:spTree>
    <p:extLst>
      <p:ext uri="{BB962C8B-B14F-4D97-AF65-F5344CB8AC3E}">
        <p14:creationId xmlns:p14="http://schemas.microsoft.com/office/powerpoint/2010/main" val="4094292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90491D5B-73EE-47E2-BC81-8DF04D66BCB4}" type="slidenum">
              <a:rPr lang="pt-PT" smtClean="0"/>
              <a:t>9</a:t>
            </a:fld>
            <a:endParaRPr lang="pt-PT"/>
          </a:p>
        </p:txBody>
      </p:sp>
    </p:spTree>
    <p:extLst>
      <p:ext uri="{BB962C8B-B14F-4D97-AF65-F5344CB8AC3E}">
        <p14:creationId xmlns:p14="http://schemas.microsoft.com/office/powerpoint/2010/main" val="3124742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BC2BB4AB-AEDB-4E4F-93A9-F9DDE8BF3819}" type="slidenum">
              <a:rPr lang="pt-PT" smtClean="0"/>
              <a:t>10</a:t>
            </a:fld>
            <a:endParaRPr lang="pt-PT"/>
          </a:p>
        </p:txBody>
      </p:sp>
    </p:spTree>
    <p:extLst>
      <p:ext uri="{BB962C8B-B14F-4D97-AF65-F5344CB8AC3E}">
        <p14:creationId xmlns:p14="http://schemas.microsoft.com/office/powerpoint/2010/main" val="1605018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BC2BB4AB-AEDB-4E4F-93A9-F9DDE8BF3819}" type="slidenum">
              <a:rPr lang="pt-PT" smtClean="0"/>
              <a:t>11</a:t>
            </a:fld>
            <a:endParaRPr lang="pt-PT"/>
          </a:p>
        </p:txBody>
      </p:sp>
    </p:spTree>
    <p:extLst>
      <p:ext uri="{BB962C8B-B14F-4D97-AF65-F5344CB8AC3E}">
        <p14:creationId xmlns:p14="http://schemas.microsoft.com/office/powerpoint/2010/main" val="609958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PT" smtClean="0"/>
              <a:t>Clique para editar o estilo</a:t>
            </a:r>
            <a:endParaRPr lang="pt-P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19E4C35F-A799-4369-BCFB-557CFA4D315A}" type="datetimeFigureOut">
              <a:rPr lang="pt-PT" smtClean="0"/>
              <a:t>16/10/2024</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ADF54B4D-CBEE-4A24-900A-3D9BD9C76743}" type="slidenum">
              <a:rPr lang="pt-PT" smtClean="0"/>
              <a:t>‹nº›</a:t>
            </a:fld>
            <a:endParaRPr lang="pt-PT"/>
          </a:p>
        </p:txBody>
      </p:sp>
    </p:spTree>
    <p:extLst>
      <p:ext uri="{BB962C8B-B14F-4D97-AF65-F5344CB8AC3E}">
        <p14:creationId xmlns:p14="http://schemas.microsoft.com/office/powerpoint/2010/main" val="1180756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19E4C35F-A799-4369-BCFB-557CFA4D315A}" type="datetimeFigureOut">
              <a:rPr lang="pt-PT" smtClean="0"/>
              <a:t>16/10/2024</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ADF54B4D-CBEE-4A24-900A-3D9BD9C76743}" type="slidenum">
              <a:rPr lang="pt-PT" smtClean="0"/>
              <a:t>‹nº›</a:t>
            </a:fld>
            <a:endParaRPr lang="pt-PT"/>
          </a:p>
        </p:txBody>
      </p:sp>
    </p:spTree>
    <p:extLst>
      <p:ext uri="{BB962C8B-B14F-4D97-AF65-F5344CB8AC3E}">
        <p14:creationId xmlns:p14="http://schemas.microsoft.com/office/powerpoint/2010/main" val="2238016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838200" y="365125"/>
            <a:ext cx="7734300" cy="5811838"/>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19E4C35F-A799-4369-BCFB-557CFA4D315A}" type="datetimeFigureOut">
              <a:rPr lang="pt-PT" smtClean="0"/>
              <a:t>16/10/2024</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ADF54B4D-CBEE-4A24-900A-3D9BD9C76743}" type="slidenum">
              <a:rPr lang="pt-PT" smtClean="0"/>
              <a:t>‹nº›</a:t>
            </a:fld>
            <a:endParaRPr lang="pt-PT"/>
          </a:p>
        </p:txBody>
      </p:sp>
    </p:spTree>
    <p:extLst>
      <p:ext uri="{BB962C8B-B14F-4D97-AF65-F5344CB8AC3E}">
        <p14:creationId xmlns:p14="http://schemas.microsoft.com/office/powerpoint/2010/main" val="347867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19E4C35F-A799-4369-BCFB-557CFA4D315A}" type="datetimeFigureOut">
              <a:rPr lang="pt-PT" smtClean="0"/>
              <a:t>16/10/2024</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ADF54B4D-CBEE-4A24-900A-3D9BD9C76743}" type="slidenum">
              <a:rPr lang="pt-PT" smtClean="0"/>
              <a:t>‹nº›</a:t>
            </a:fld>
            <a:endParaRPr lang="pt-PT"/>
          </a:p>
        </p:txBody>
      </p:sp>
    </p:spTree>
    <p:extLst>
      <p:ext uri="{BB962C8B-B14F-4D97-AF65-F5344CB8AC3E}">
        <p14:creationId xmlns:p14="http://schemas.microsoft.com/office/powerpoint/2010/main" val="3590283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PT" smtClean="0"/>
              <a:t>Clique para editar o estilo</a:t>
            </a:r>
            <a:endParaRPr lang="pt-PT"/>
          </a:p>
        </p:txBody>
      </p:sp>
      <p:sp>
        <p:nvSpPr>
          <p:cNvPr id="3" name="Marcador de Posição do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19E4C35F-A799-4369-BCFB-557CFA4D315A}" type="datetimeFigureOut">
              <a:rPr lang="pt-PT" smtClean="0"/>
              <a:t>16/10/2024</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ADF54B4D-CBEE-4A24-900A-3D9BD9C76743}" type="slidenum">
              <a:rPr lang="pt-PT" smtClean="0"/>
              <a:t>‹nº›</a:t>
            </a:fld>
            <a:endParaRPr lang="pt-PT"/>
          </a:p>
        </p:txBody>
      </p:sp>
    </p:spTree>
    <p:extLst>
      <p:ext uri="{BB962C8B-B14F-4D97-AF65-F5344CB8AC3E}">
        <p14:creationId xmlns:p14="http://schemas.microsoft.com/office/powerpoint/2010/main" val="2499035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838200" y="1825625"/>
            <a:ext cx="5181600" cy="435133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172200" y="1825625"/>
            <a:ext cx="5181600" cy="435133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19E4C35F-A799-4369-BCFB-557CFA4D315A}" type="datetimeFigureOut">
              <a:rPr lang="pt-PT" smtClean="0"/>
              <a:t>16/10/2024</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ADF54B4D-CBEE-4A24-900A-3D9BD9C76743}" type="slidenum">
              <a:rPr lang="pt-PT" smtClean="0"/>
              <a:t>‹nº›</a:t>
            </a:fld>
            <a:endParaRPr lang="pt-PT"/>
          </a:p>
        </p:txBody>
      </p:sp>
    </p:spTree>
    <p:extLst>
      <p:ext uri="{BB962C8B-B14F-4D97-AF65-F5344CB8AC3E}">
        <p14:creationId xmlns:p14="http://schemas.microsoft.com/office/powerpoint/2010/main" val="1568990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smtClean="0"/>
              <a:t>Clique para editar o estilo</a:t>
            </a:r>
            <a:endParaRPr lang="pt-PT"/>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19E4C35F-A799-4369-BCFB-557CFA4D315A}" type="datetimeFigureOut">
              <a:rPr lang="pt-PT" smtClean="0"/>
              <a:t>16/10/2024</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ADF54B4D-CBEE-4A24-900A-3D9BD9C76743}" type="slidenum">
              <a:rPr lang="pt-PT" smtClean="0"/>
              <a:t>‹nº›</a:t>
            </a:fld>
            <a:endParaRPr lang="pt-PT"/>
          </a:p>
        </p:txBody>
      </p:sp>
    </p:spTree>
    <p:extLst>
      <p:ext uri="{BB962C8B-B14F-4D97-AF65-F5344CB8AC3E}">
        <p14:creationId xmlns:p14="http://schemas.microsoft.com/office/powerpoint/2010/main" val="4135348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19E4C35F-A799-4369-BCFB-557CFA4D315A}" type="datetimeFigureOut">
              <a:rPr lang="pt-PT" smtClean="0"/>
              <a:t>16/10/2024</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ADF54B4D-CBEE-4A24-900A-3D9BD9C76743}" type="slidenum">
              <a:rPr lang="pt-PT" smtClean="0"/>
              <a:t>‹nº›</a:t>
            </a:fld>
            <a:endParaRPr lang="pt-PT"/>
          </a:p>
        </p:txBody>
      </p:sp>
    </p:spTree>
    <p:extLst>
      <p:ext uri="{BB962C8B-B14F-4D97-AF65-F5344CB8AC3E}">
        <p14:creationId xmlns:p14="http://schemas.microsoft.com/office/powerpoint/2010/main" val="3132526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19E4C35F-A799-4369-BCFB-557CFA4D315A}" type="datetimeFigureOut">
              <a:rPr lang="pt-PT" smtClean="0"/>
              <a:t>16/10/2024</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ADF54B4D-CBEE-4A24-900A-3D9BD9C76743}" type="slidenum">
              <a:rPr lang="pt-PT" smtClean="0"/>
              <a:t>‹nº›</a:t>
            </a:fld>
            <a:endParaRPr lang="pt-PT"/>
          </a:p>
        </p:txBody>
      </p:sp>
    </p:spTree>
    <p:extLst>
      <p:ext uri="{BB962C8B-B14F-4D97-AF65-F5344CB8AC3E}">
        <p14:creationId xmlns:p14="http://schemas.microsoft.com/office/powerpoint/2010/main" val="3979650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smtClean="0"/>
              <a:t>Clique para editar o estilo</a:t>
            </a:r>
            <a:endParaRPr lang="pt-PT"/>
          </a:p>
        </p:txBody>
      </p:sp>
      <p:sp>
        <p:nvSpPr>
          <p:cNvPr id="3" name="Marcador de Posição de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19E4C35F-A799-4369-BCFB-557CFA4D315A}" type="datetimeFigureOut">
              <a:rPr lang="pt-PT" smtClean="0"/>
              <a:t>16/10/2024</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ADF54B4D-CBEE-4A24-900A-3D9BD9C76743}" type="slidenum">
              <a:rPr lang="pt-PT" smtClean="0"/>
              <a:t>‹nº›</a:t>
            </a:fld>
            <a:endParaRPr lang="pt-PT"/>
          </a:p>
        </p:txBody>
      </p:sp>
    </p:spTree>
    <p:extLst>
      <p:ext uri="{BB962C8B-B14F-4D97-AF65-F5344CB8AC3E}">
        <p14:creationId xmlns:p14="http://schemas.microsoft.com/office/powerpoint/2010/main" val="3689698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smtClean="0"/>
              <a:t>Clique para editar o estilo</a:t>
            </a:r>
            <a:endParaRPr lang="pt-PT"/>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19E4C35F-A799-4369-BCFB-557CFA4D315A}" type="datetimeFigureOut">
              <a:rPr lang="pt-PT" smtClean="0"/>
              <a:t>16/10/2024</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ADF54B4D-CBEE-4A24-900A-3D9BD9C76743}" type="slidenum">
              <a:rPr lang="pt-PT" smtClean="0"/>
              <a:t>‹nº›</a:t>
            </a:fld>
            <a:endParaRPr lang="pt-PT"/>
          </a:p>
        </p:txBody>
      </p:sp>
    </p:spTree>
    <p:extLst>
      <p:ext uri="{BB962C8B-B14F-4D97-AF65-F5344CB8AC3E}">
        <p14:creationId xmlns:p14="http://schemas.microsoft.com/office/powerpoint/2010/main" val="1065501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E4C35F-A799-4369-BCFB-557CFA4D315A}" type="datetimeFigureOut">
              <a:rPr lang="pt-PT" smtClean="0"/>
              <a:t>16/10/2024</a:t>
            </a:fld>
            <a:endParaRPr lang="pt-PT"/>
          </a:p>
        </p:txBody>
      </p:sp>
      <p:sp>
        <p:nvSpPr>
          <p:cNvPr id="5" name="Marcador de Posição do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F54B4D-CBEE-4A24-900A-3D9BD9C76743}" type="slidenum">
              <a:rPr lang="pt-PT" smtClean="0"/>
              <a:t>‹nº›</a:t>
            </a:fld>
            <a:endParaRPr lang="pt-PT"/>
          </a:p>
        </p:txBody>
      </p:sp>
    </p:spTree>
    <p:extLst>
      <p:ext uri="{BB962C8B-B14F-4D97-AF65-F5344CB8AC3E}">
        <p14:creationId xmlns:p14="http://schemas.microsoft.com/office/powerpoint/2010/main" val="2536601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gitlab.cern.ch/dossantn/edm-overhau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0.png"/></Relationships>
</file>

<file path=ppt/slides/_rels/slide24.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0" y="-8709"/>
            <a:ext cx="12192000" cy="68580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Retângulo 11"/>
          <p:cNvSpPr/>
          <p:nvPr/>
        </p:nvSpPr>
        <p:spPr>
          <a:xfrm>
            <a:off x="361200" y="370800"/>
            <a:ext cx="11469600" cy="611206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grpSp>
        <p:nvGrpSpPr>
          <p:cNvPr id="9" name="Grupo 8"/>
          <p:cNvGrpSpPr/>
          <p:nvPr/>
        </p:nvGrpSpPr>
        <p:grpSpPr>
          <a:xfrm>
            <a:off x="353848" y="5520295"/>
            <a:ext cx="11305708" cy="1046719"/>
            <a:chOff x="353848" y="5520295"/>
            <a:chExt cx="11305708" cy="1046719"/>
          </a:xfrm>
        </p:grpSpPr>
        <p:grpSp>
          <p:nvGrpSpPr>
            <p:cNvPr id="11" name="Grupo 10"/>
            <p:cNvGrpSpPr/>
            <p:nvPr/>
          </p:nvGrpSpPr>
          <p:grpSpPr>
            <a:xfrm>
              <a:off x="353848" y="5520295"/>
              <a:ext cx="11305708" cy="1046719"/>
              <a:chOff x="-1473061" y="4561040"/>
              <a:chExt cx="13132617" cy="1215860"/>
            </a:xfrm>
          </p:grpSpPr>
          <p:pic>
            <p:nvPicPr>
              <p:cNvPr id="15" name="Imagem 14"/>
              <p:cNvPicPr>
                <a:picLocks noChangeAspect="1"/>
              </p:cNvPicPr>
              <p:nvPr/>
            </p:nvPicPr>
            <p:blipFill rotWithShape="1">
              <a:blip r:embed="rId4">
                <a:clrChange>
                  <a:clrFrom>
                    <a:srgbClr val="FFFFFF"/>
                  </a:clrFrom>
                  <a:clrTo>
                    <a:srgbClr val="FFFFFF">
                      <a:alpha val="0"/>
                    </a:srgbClr>
                  </a:clrTo>
                </a:clrChange>
              </a:blip>
              <a:srcRect l="8236" r="8019"/>
              <a:stretch/>
            </p:blipFill>
            <p:spPr>
              <a:xfrm>
                <a:off x="9723738" y="4561040"/>
                <a:ext cx="1935818" cy="1215860"/>
              </a:xfrm>
              <a:prstGeom prst="rect">
                <a:avLst/>
              </a:prstGeom>
            </p:spPr>
          </p:pic>
          <p:pic>
            <p:nvPicPr>
              <p:cNvPr id="16" name="Imagem 15"/>
              <p:cNvPicPr>
                <a:picLocks noChangeAspect="1"/>
              </p:cNvPicPr>
              <p:nvPr/>
            </p:nvPicPr>
            <p:blipFill>
              <a:blip r:embed="rId5">
                <a:clrChange>
                  <a:clrFrom>
                    <a:srgbClr val="000000"/>
                  </a:clrFrom>
                  <a:clrTo>
                    <a:srgbClr val="000000">
                      <a:alpha val="0"/>
                    </a:srgbClr>
                  </a:clrTo>
                </a:clrChange>
              </a:blip>
              <a:stretch>
                <a:fillRect/>
              </a:stretch>
            </p:blipFill>
            <p:spPr>
              <a:xfrm>
                <a:off x="5205575" y="4682531"/>
                <a:ext cx="4587606" cy="969826"/>
              </a:xfrm>
              <a:prstGeom prst="rect">
                <a:avLst/>
              </a:prstGeom>
            </p:spPr>
          </p:pic>
          <p:pic>
            <p:nvPicPr>
              <p:cNvPr id="17" name="Imagem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828" y="4659377"/>
                <a:ext cx="3494688" cy="1008534"/>
              </a:xfrm>
              <a:prstGeom prst="rect">
                <a:avLst/>
              </a:prstGeom>
            </p:spPr>
          </p:pic>
          <p:pic>
            <p:nvPicPr>
              <p:cNvPr id="18" name="Imagem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73061" y="4690485"/>
                <a:ext cx="2376995" cy="946318"/>
              </a:xfrm>
              <a:prstGeom prst="rect">
                <a:avLst/>
              </a:prstGeom>
            </p:spPr>
          </p:pic>
        </p:grpSp>
        <p:graphicFrame>
          <p:nvGraphicFramePr>
            <p:cNvPr id="14" name="Objeto 13"/>
            <p:cNvGraphicFramePr>
              <a:graphicFrameLocks noChangeAspect="1"/>
            </p:cNvGraphicFramePr>
            <p:nvPr>
              <p:extLst/>
            </p:nvPr>
          </p:nvGraphicFramePr>
          <p:xfrm>
            <a:off x="4635325" y="5776811"/>
            <a:ext cx="1385977" cy="536058"/>
          </p:xfrm>
          <a:graphic>
            <a:graphicData uri="http://schemas.openxmlformats.org/presentationml/2006/ole">
              <mc:AlternateContent xmlns:mc="http://schemas.openxmlformats.org/markup-compatibility/2006">
                <mc:Choice xmlns:v="urn:schemas-microsoft-com:vml" Requires="v">
                  <p:oleObj spid="_x0000_s1109" name="Acrobat Document" r:id="rId8" imgW="4752716" imgH="1838012" progId="AcroExch.Document.DC">
                    <p:embed/>
                  </p:oleObj>
                </mc:Choice>
                <mc:Fallback>
                  <p:oleObj name="Acrobat Document" r:id="rId8" imgW="4752716" imgH="1838012" progId="AcroExch.Document.DC">
                    <p:embed/>
                    <p:pic>
                      <p:nvPicPr>
                        <p:cNvPr id="0" name=""/>
                        <p:cNvPicPr/>
                        <p:nvPr/>
                      </p:nvPicPr>
                      <p:blipFill>
                        <a:blip r:embed="rId9"/>
                        <a:stretch>
                          <a:fillRect/>
                        </a:stretch>
                      </p:blipFill>
                      <p:spPr>
                        <a:xfrm>
                          <a:off x="4635325" y="5776811"/>
                          <a:ext cx="1385977" cy="536058"/>
                        </a:xfrm>
                        <a:prstGeom prst="rect">
                          <a:avLst/>
                        </a:prstGeom>
                      </p:spPr>
                    </p:pic>
                  </p:oleObj>
                </mc:Fallback>
              </mc:AlternateContent>
            </a:graphicData>
          </a:graphic>
        </p:graphicFrame>
      </p:grpSp>
      <p:sp>
        <p:nvSpPr>
          <p:cNvPr id="13" name="Retângulo 12"/>
          <p:cNvSpPr/>
          <p:nvPr/>
        </p:nvSpPr>
        <p:spPr>
          <a:xfrm>
            <a:off x="9641636" y="5195179"/>
            <a:ext cx="2100021" cy="422152"/>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pt-PT" sz="2000" b="1" dirty="0" smtClean="0">
              <a:latin typeface="Palatino Linotype" panose="02040502050505030304" pitchFamily="18" charset="0"/>
            </a:endParaRPr>
          </a:p>
        </p:txBody>
      </p:sp>
      <p:pic>
        <p:nvPicPr>
          <p:cNvPr id="3" name="Imagem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08098" y="4195339"/>
            <a:ext cx="1436394" cy="1436394"/>
          </a:xfrm>
          <a:prstGeom prst="rect">
            <a:avLst/>
          </a:prstGeom>
        </p:spPr>
      </p:pic>
      <p:sp>
        <p:nvSpPr>
          <p:cNvPr id="20" name="Título 1"/>
          <p:cNvSpPr txBox="1">
            <a:spLocks/>
          </p:cNvSpPr>
          <p:nvPr/>
        </p:nvSpPr>
        <p:spPr>
          <a:xfrm>
            <a:off x="405772" y="623354"/>
            <a:ext cx="11380457" cy="348782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6600" dirty="0">
                <a:latin typeface="Nunito ExtraLight Black" pitchFamily="2" charset="0"/>
                <a:cs typeface="Times New Roman" panose="02020603050405020304" pitchFamily="18" charset="0"/>
              </a:rPr>
              <a:t>Accelerating the ATLAS Trigger System with Graphical Processing Units</a:t>
            </a:r>
          </a:p>
        </p:txBody>
      </p:sp>
      <p:sp>
        <p:nvSpPr>
          <p:cNvPr id="21" name="CaixaDeTexto 20"/>
          <p:cNvSpPr txBox="1"/>
          <p:nvPr/>
        </p:nvSpPr>
        <p:spPr>
          <a:xfrm>
            <a:off x="2403633" y="4004759"/>
            <a:ext cx="7384734" cy="646331"/>
          </a:xfrm>
          <a:prstGeom prst="rect">
            <a:avLst/>
          </a:prstGeom>
          <a:noFill/>
        </p:spPr>
        <p:txBody>
          <a:bodyPr wrap="square" rtlCol="0">
            <a:spAutoFit/>
          </a:bodyPr>
          <a:lstStyle/>
          <a:p>
            <a:pPr algn="ctr"/>
            <a:r>
              <a:rPr lang="en-GB" b="1" dirty="0" smtClean="0">
                <a:latin typeface="Nunito ExtraLight Black" pitchFamily="2" charset="0"/>
                <a:cs typeface="Times New Roman" panose="02020603050405020304" pitchFamily="18" charset="0"/>
              </a:rPr>
              <a:t>8th IDPASC Student </a:t>
            </a:r>
            <a:r>
              <a:rPr lang="en-GB" b="1" dirty="0">
                <a:latin typeface="Nunito ExtraLight Black" pitchFamily="2" charset="0"/>
                <a:cs typeface="Times New Roman" panose="02020603050405020304" pitchFamily="18" charset="0"/>
              </a:rPr>
              <a:t>Workshop </a:t>
            </a:r>
          </a:p>
          <a:p>
            <a:pPr algn="ctr"/>
            <a:r>
              <a:rPr lang="en-GB" b="1" dirty="0" smtClean="0">
                <a:latin typeface="Nunito ExtraLight Black" pitchFamily="2" charset="0"/>
                <a:cs typeface="Times New Roman" panose="02020603050405020304" pitchFamily="18" charset="0"/>
              </a:rPr>
              <a:t>16/10/2024</a:t>
            </a:r>
            <a:endParaRPr lang="en-GB" b="1" dirty="0">
              <a:latin typeface="Nunito ExtraLight Black" pitchFamily="2" charset="0"/>
              <a:cs typeface="Times New Roman" panose="02020603050405020304" pitchFamily="18" charset="0"/>
            </a:endParaRPr>
          </a:p>
        </p:txBody>
      </p:sp>
      <p:sp>
        <p:nvSpPr>
          <p:cNvPr id="22" name="Retângulo 21"/>
          <p:cNvSpPr/>
          <p:nvPr/>
        </p:nvSpPr>
        <p:spPr>
          <a:xfrm>
            <a:off x="2869475" y="4645786"/>
            <a:ext cx="6453051" cy="338554"/>
          </a:xfrm>
          <a:prstGeom prst="rect">
            <a:avLst/>
          </a:prstGeom>
        </p:spPr>
        <p:txBody>
          <a:bodyPr wrap="square">
            <a:spAutoFit/>
          </a:bodyPr>
          <a:lstStyle/>
          <a:p>
            <a:pPr algn="ctr"/>
            <a:r>
              <a:rPr lang="en-US" sz="1600" b="1" dirty="0" err="1">
                <a:latin typeface="Nunito ExtraLight" pitchFamily="2" charset="0"/>
                <a:cs typeface="Times New Roman" panose="02020603050405020304" pitchFamily="18" charset="0"/>
              </a:rPr>
              <a:t>Nuno</a:t>
            </a:r>
            <a:r>
              <a:rPr lang="en-US" sz="1600" b="1" dirty="0">
                <a:latin typeface="Nunito ExtraLight" pitchFamily="2" charset="0"/>
                <a:cs typeface="Times New Roman" panose="02020603050405020304" pitchFamily="18" charset="0"/>
              </a:rPr>
              <a:t> dos Santos </a:t>
            </a:r>
            <a:r>
              <a:rPr lang="en-US" sz="1600" b="1" dirty="0" err="1" smtClean="0">
                <a:latin typeface="Nunito ExtraLight" pitchFamily="2" charset="0"/>
                <a:cs typeface="Times New Roman" panose="02020603050405020304" pitchFamily="18" charset="0"/>
              </a:rPr>
              <a:t>Fernandes</a:t>
            </a:r>
            <a:endParaRPr lang="en-US" sz="1600" dirty="0">
              <a:latin typeface="Nunito ExtraLight" pitchFamily="2" charset="0"/>
              <a:cs typeface="Times New Roman" panose="02020603050405020304" pitchFamily="18" charset="0"/>
            </a:endParaRPr>
          </a:p>
        </p:txBody>
      </p:sp>
    </p:spTree>
    <p:extLst>
      <p:ext uri="{BB962C8B-B14F-4D97-AF65-F5344CB8AC3E}">
        <p14:creationId xmlns:p14="http://schemas.microsoft.com/office/powerpoint/2010/main" val="403224938"/>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9343" y="933513"/>
            <a:ext cx="6813314" cy="4896000"/>
          </a:xfrm>
          <a:prstGeom prst="rect">
            <a:avLst/>
          </a:prstGeom>
        </p:spPr>
      </p:pic>
      <p:sp>
        <p:nvSpPr>
          <p:cNvPr id="9" name="CaixaDeTexto 8"/>
          <p:cNvSpPr txBox="1"/>
          <p:nvPr/>
        </p:nvSpPr>
        <p:spPr>
          <a:xfrm>
            <a:off x="439783" y="5808617"/>
            <a:ext cx="11312434" cy="677108"/>
          </a:xfrm>
          <a:prstGeom prst="rect">
            <a:avLst/>
          </a:prstGeom>
          <a:noFill/>
        </p:spPr>
        <p:txBody>
          <a:bodyPr wrap="square" rtlCol="0">
            <a:spAutoFit/>
          </a:bodyPr>
          <a:lstStyle/>
          <a:p>
            <a:pPr algn="ctr"/>
            <a:r>
              <a:rPr lang="pt-PT" dirty="0" err="1" smtClean="0">
                <a:latin typeface="Lusitana" pitchFamily="2" charset="0"/>
              </a:rPr>
              <a:t>We</a:t>
            </a:r>
            <a:r>
              <a:rPr lang="pt-PT" dirty="0" smtClean="0">
                <a:latin typeface="Lusitana" pitchFamily="2" charset="0"/>
              </a:rPr>
              <a:t> </a:t>
            </a:r>
            <a:r>
              <a:rPr lang="pt-PT" dirty="0" err="1" smtClean="0">
                <a:latin typeface="Lusitana" pitchFamily="2" charset="0"/>
              </a:rPr>
              <a:t>currently</a:t>
            </a:r>
            <a:r>
              <a:rPr lang="pt-PT" dirty="0" smtClean="0">
                <a:latin typeface="Lusitana" pitchFamily="2" charset="0"/>
              </a:rPr>
              <a:t> </a:t>
            </a:r>
            <a:r>
              <a:rPr lang="pt-PT" dirty="0" err="1" smtClean="0">
                <a:latin typeface="Lusitana" pitchFamily="2" charset="0"/>
              </a:rPr>
              <a:t>achieve</a:t>
            </a:r>
            <a:r>
              <a:rPr lang="pt-PT" dirty="0" smtClean="0">
                <a:latin typeface="Lusitana" pitchFamily="2" charset="0"/>
              </a:rPr>
              <a:t> a </a:t>
            </a:r>
            <a:r>
              <a:rPr lang="pt-PT" b="1" dirty="0" smtClean="0">
                <a:latin typeface="Lusitana" pitchFamily="2" charset="0"/>
              </a:rPr>
              <a:t>speed-</a:t>
            </a:r>
            <a:r>
              <a:rPr lang="pt-PT" b="1" dirty="0" err="1" smtClean="0">
                <a:latin typeface="Lusitana" pitchFamily="2" charset="0"/>
              </a:rPr>
              <a:t>up</a:t>
            </a:r>
            <a:r>
              <a:rPr lang="pt-PT" b="1" dirty="0" smtClean="0">
                <a:latin typeface="Lusitana" pitchFamily="2" charset="0"/>
              </a:rPr>
              <a:t> </a:t>
            </a:r>
            <a:r>
              <a:rPr lang="pt-PT" b="1" dirty="0" err="1">
                <a:latin typeface="Lusitana" pitchFamily="2" charset="0"/>
              </a:rPr>
              <a:t>of</a:t>
            </a:r>
            <a:r>
              <a:rPr lang="pt-PT" b="1" dirty="0">
                <a:latin typeface="Lusitana" pitchFamily="2" charset="0"/>
              </a:rPr>
              <a:t> </a:t>
            </a:r>
            <a:r>
              <a:rPr lang="en-US" sz="2000" b="1" dirty="0" smtClean="0">
                <a:solidFill>
                  <a:schemeClr val="accent1">
                    <a:lumMod val="75000"/>
                  </a:schemeClr>
                </a:solidFill>
                <a:latin typeface="Lusitana" pitchFamily="2" charset="0"/>
              </a:rPr>
              <a:t>~5.9 </a:t>
            </a:r>
            <a:r>
              <a:rPr lang="en-US" b="1" dirty="0">
                <a:latin typeface="Lusitana" pitchFamily="2" charset="0"/>
              </a:rPr>
              <a:t>for di-jets, </a:t>
            </a:r>
            <a:r>
              <a:rPr lang="en-US" sz="2000" b="1" dirty="0" smtClean="0">
                <a:solidFill>
                  <a:schemeClr val="accent2">
                    <a:lumMod val="75000"/>
                  </a:schemeClr>
                </a:solidFill>
                <a:latin typeface="Lusitana" pitchFamily="2" charset="0"/>
              </a:rPr>
              <a:t>~8.9</a:t>
            </a:r>
            <a:r>
              <a:rPr lang="en-US" b="1" dirty="0" smtClean="0">
                <a:latin typeface="Lusitana" pitchFamily="2" charset="0"/>
              </a:rPr>
              <a:t> </a:t>
            </a:r>
            <a:r>
              <a:rPr lang="en-US" b="1" dirty="0">
                <a:latin typeface="Lusitana" pitchFamily="2" charset="0"/>
              </a:rPr>
              <a:t>for </a:t>
            </a:r>
            <a:r>
              <a:rPr lang="en-US" b="1" i="1" dirty="0" err="1" smtClean="0">
                <a:latin typeface="Lusitana" pitchFamily="2" charset="0"/>
              </a:rPr>
              <a:t>tt</a:t>
            </a:r>
            <a:r>
              <a:rPr lang="en-US" dirty="0" smtClean="0">
                <a:latin typeface="Lusitana" pitchFamily="2" charset="0"/>
              </a:rPr>
              <a:t>, considering all data conversions and transfers</a:t>
            </a:r>
            <a:r>
              <a:rPr lang="en-US" i="1" dirty="0" smtClean="0">
                <a:latin typeface="Lusitana" pitchFamily="2" charset="0"/>
              </a:rPr>
              <a:t>.</a:t>
            </a:r>
            <a:endParaRPr lang="en-US" i="1" dirty="0">
              <a:latin typeface="Lusitana" pitchFamily="2" charset="0"/>
            </a:endParaRPr>
          </a:p>
          <a:p>
            <a:pPr algn="ctr"/>
            <a:r>
              <a:rPr lang="en-US" dirty="0" smtClean="0">
                <a:latin typeface="Lusitana" pitchFamily="2" charset="0"/>
              </a:rPr>
              <a:t>The speed-up depends on the complexity of the event (number and size of the clusters), mostly due to CPU scaling.</a:t>
            </a:r>
            <a:endParaRPr lang="pt-PT" dirty="0">
              <a:latin typeface="Lusitana" pitchFamily="2" charset="0"/>
            </a:endParaRPr>
          </a:p>
        </p:txBody>
      </p:sp>
      <p:cxnSp>
        <p:nvCxnSpPr>
          <p:cNvPr id="7" name="Conexão reta 6"/>
          <p:cNvCxnSpPr/>
          <p:nvPr/>
        </p:nvCxnSpPr>
        <p:spPr>
          <a:xfrm>
            <a:off x="0" y="416232"/>
            <a:ext cx="0" cy="62541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exão reta 7"/>
          <p:cNvCxnSpPr/>
          <p:nvPr/>
        </p:nvCxnSpPr>
        <p:spPr>
          <a:xfrm flipH="1">
            <a:off x="12191999" y="416232"/>
            <a:ext cx="1" cy="62541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tângulo 50"/>
          <p:cNvSpPr/>
          <p:nvPr/>
        </p:nvSpPr>
        <p:spPr>
          <a:xfrm>
            <a:off x="0" y="-1"/>
            <a:ext cx="12192000" cy="832465"/>
          </a:xfrm>
          <a:prstGeom prst="rect">
            <a:avLst/>
          </a:prstGeom>
          <a:solidFill>
            <a:schemeClr val="tx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prstClr val="black"/>
                </a:solidFill>
                <a:latin typeface="Nunito ExtraLight Black" pitchFamily="2" charset="0"/>
              </a:rPr>
              <a:t>Speed-up from GPU Acceleration in Relation to the CPU Implementation</a:t>
            </a:r>
          </a:p>
        </p:txBody>
      </p:sp>
      <p:sp>
        <p:nvSpPr>
          <p:cNvPr id="10" name="CaixaDeTexto 9"/>
          <p:cNvSpPr txBox="1"/>
          <p:nvPr/>
        </p:nvSpPr>
        <p:spPr>
          <a:xfrm>
            <a:off x="0" y="6482862"/>
            <a:ext cx="2934000" cy="375138"/>
          </a:xfrm>
          <a:prstGeom prst="rect">
            <a:avLst/>
          </a:prstGeom>
          <a:solidFill>
            <a:schemeClr val="tx2">
              <a:lumMod val="40000"/>
              <a:lumOff val="60000"/>
            </a:schemeClr>
          </a:solidFill>
          <a:ln>
            <a:solidFill>
              <a:schemeClr val="tx1"/>
            </a:solidFill>
          </a:ln>
        </p:spPr>
        <p:txBody>
          <a:bodyPr wrap="square" lIns="180000" rIns="180000" rtlCol="0" anchor="ctr">
            <a:noAutofit/>
          </a:bodyPr>
          <a:lstStyle/>
          <a:p>
            <a:r>
              <a:rPr lang="pt-PT" sz="1400" dirty="0" smtClean="0">
                <a:latin typeface="Nunito ExtraLight" pitchFamily="2" charset="0"/>
                <a:cs typeface="Times New Roman" panose="02020603050405020304" pitchFamily="18" charset="0"/>
              </a:rPr>
              <a:t>Nuno dos Santos Fernandes</a:t>
            </a:r>
            <a:endParaRPr lang="pt-PT" sz="1400" dirty="0">
              <a:latin typeface="Nunito ExtraLight" pitchFamily="2" charset="0"/>
              <a:cs typeface="Times New Roman" panose="02020603050405020304" pitchFamily="18" charset="0"/>
            </a:endParaRPr>
          </a:p>
        </p:txBody>
      </p:sp>
      <p:sp>
        <p:nvSpPr>
          <p:cNvPr id="11" name="CaixaDeTexto 10"/>
          <p:cNvSpPr txBox="1"/>
          <p:nvPr/>
        </p:nvSpPr>
        <p:spPr>
          <a:xfrm>
            <a:off x="9257999" y="6482862"/>
            <a:ext cx="2934000" cy="375138"/>
          </a:xfrm>
          <a:prstGeom prst="rect">
            <a:avLst/>
          </a:prstGeom>
          <a:solidFill>
            <a:schemeClr val="tx2">
              <a:lumMod val="40000"/>
              <a:lumOff val="60000"/>
            </a:schemeClr>
          </a:solidFill>
          <a:ln>
            <a:solidFill>
              <a:schemeClr val="tx1"/>
            </a:solidFill>
          </a:ln>
        </p:spPr>
        <p:txBody>
          <a:bodyPr wrap="square" lIns="180000" rIns="180000" rtlCol="0" anchor="ctr">
            <a:noAutofit/>
          </a:bodyPr>
          <a:lstStyle/>
          <a:p>
            <a:pPr algn="r"/>
            <a:fld id="{5F9120BF-66DE-4C54-B6E1-BA17062F8DD3}" type="slidenum">
              <a:rPr lang="pt-PT" sz="1400" smtClean="0">
                <a:latin typeface="Nunito ExtraLight" pitchFamily="2" charset="0"/>
                <a:cs typeface="Times New Roman" panose="02020603050405020304" pitchFamily="18" charset="0"/>
              </a:rPr>
              <a:t>10</a:t>
            </a:fld>
            <a:endParaRPr lang="pt-PT" sz="1600" dirty="0">
              <a:latin typeface="Nunito ExtraLight" pitchFamily="2" charset="0"/>
              <a:cs typeface="Times New Roman" panose="02020603050405020304" pitchFamily="18" charset="0"/>
            </a:endParaRPr>
          </a:p>
        </p:txBody>
      </p:sp>
      <p:sp>
        <p:nvSpPr>
          <p:cNvPr id="12" name="CaixaDeTexto 11"/>
          <p:cNvSpPr txBox="1"/>
          <p:nvPr/>
        </p:nvSpPr>
        <p:spPr>
          <a:xfrm>
            <a:off x="2934000" y="6482862"/>
            <a:ext cx="6324000" cy="375138"/>
          </a:xfrm>
          <a:prstGeom prst="rect">
            <a:avLst/>
          </a:prstGeom>
          <a:solidFill>
            <a:schemeClr val="tx2">
              <a:lumMod val="40000"/>
              <a:lumOff val="60000"/>
            </a:schemeClr>
          </a:solidFill>
          <a:ln>
            <a:solidFill>
              <a:schemeClr val="tx1"/>
            </a:solidFill>
          </a:ln>
        </p:spPr>
        <p:txBody>
          <a:bodyPr wrap="square" rtlCol="0" anchor="ctr">
            <a:noAutofit/>
          </a:bodyPr>
          <a:lstStyle/>
          <a:p>
            <a:pPr algn="ctr"/>
            <a:r>
              <a:rPr lang="en-GB" sz="1400" dirty="0">
                <a:latin typeface="Nunito ExtraLight SemiBold" pitchFamily="2" charset="0"/>
                <a:cs typeface="Times New Roman" panose="02020603050405020304" pitchFamily="18" charset="0"/>
              </a:rPr>
              <a:t>Accelerating the ATLAS Trigger System with Graphical Processing Units</a:t>
            </a:r>
          </a:p>
        </p:txBody>
      </p:sp>
      <p:sp>
        <p:nvSpPr>
          <p:cNvPr id="13" name="CaixaDeTexto 12"/>
          <p:cNvSpPr txBox="1"/>
          <p:nvPr/>
        </p:nvSpPr>
        <p:spPr>
          <a:xfrm>
            <a:off x="6742342" y="5710128"/>
            <a:ext cx="280846" cy="400110"/>
          </a:xfrm>
          <a:prstGeom prst="rect">
            <a:avLst/>
          </a:prstGeom>
          <a:noFill/>
        </p:spPr>
        <p:txBody>
          <a:bodyPr wrap="none" rtlCol="0">
            <a:spAutoFit/>
          </a:bodyPr>
          <a:lstStyle/>
          <a:p>
            <a:r>
              <a:rPr lang="pt-PT" sz="2000" b="1" dirty="0" smtClean="0">
                <a:latin typeface="Lusitana" pitchFamily="2" charset="0"/>
              </a:rPr>
              <a:t>-</a:t>
            </a:r>
            <a:endParaRPr lang="pt-PT" sz="2000" b="1" dirty="0">
              <a:latin typeface="Lusitana" pitchFamily="2" charset="0"/>
            </a:endParaRPr>
          </a:p>
        </p:txBody>
      </p:sp>
    </p:spTree>
    <p:extLst>
      <p:ext uri="{BB962C8B-B14F-4D97-AF65-F5344CB8AC3E}">
        <p14:creationId xmlns:p14="http://schemas.microsoft.com/office/powerpoint/2010/main" val="785686299"/>
      </p:ext>
    </p:extLst>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aixaDeTexto 16"/>
          <p:cNvSpPr txBox="1"/>
          <p:nvPr/>
        </p:nvSpPr>
        <p:spPr>
          <a:xfrm>
            <a:off x="361200" y="1017863"/>
            <a:ext cx="11678400" cy="369332"/>
          </a:xfrm>
          <a:prstGeom prst="rect">
            <a:avLst/>
          </a:prstGeom>
          <a:noFill/>
        </p:spPr>
        <p:txBody>
          <a:bodyPr wrap="square" rtlCol="0">
            <a:spAutoFit/>
          </a:bodyPr>
          <a:lstStyle/>
          <a:p>
            <a:pPr marL="144000" indent="-144000" algn="just">
              <a:spcBef>
                <a:spcPts val="600"/>
              </a:spcBef>
              <a:spcAft>
                <a:spcPts val="600"/>
              </a:spcAft>
              <a:buFont typeface="Arial" panose="020B0604020202020204" pitchFamily="34" charset="0"/>
              <a:buChar char="•"/>
            </a:pPr>
            <a:r>
              <a:rPr lang="en-GB" b="1" dirty="0">
                <a:solidFill>
                  <a:prstClr val="black"/>
                </a:solidFill>
                <a:latin typeface="Lusitana" pitchFamily="2" charset="0"/>
                <a:cs typeface="Times New Roman" panose="02020603050405020304" pitchFamily="18" charset="0"/>
              </a:rPr>
              <a:t>Main bottleneck</a:t>
            </a:r>
            <a:r>
              <a:rPr lang="en-GB" dirty="0">
                <a:solidFill>
                  <a:prstClr val="black"/>
                </a:solidFill>
                <a:latin typeface="Lusitana" pitchFamily="2" charset="0"/>
                <a:cs typeface="Times New Roman" panose="02020603050405020304" pitchFamily="18" charset="0"/>
              </a:rPr>
              <a:t>: </a:t>
            </a:r>
            <a:r>
              <a:rPr lang="en-GB" b="1" dirty="0" smtClean="0">
                <a:solidFill>
                  <a:prstClr val="black"/>
                </a:solidFill>
                <a:latin typeface="Lusitana" pitchFamily="2" charset="0"/>
                <a:cs typeface="Times New Roman" panose="02020603050405020304" pitchFamily="18" charset="0"/>
              </a:rPr>
              <a:t>converting the </a:t>
            </a:r>
            <a:r>
              <a:rPr lang="en-GB" b="1" dirty="0">
                <a:solidFill>
                  <a:prstClr val="black"/>
                </a:solidFill>
                <a:latin typeface="Lusitana" pitchFamily="2" charset="0"/>
                <a:cs typeface="Times New Roman" panose="02020603050405020304" pitchFamily="18" charset="0"/>
              </a:rPr>
              <a:t>GPU data structures </a:t>
            </a:r>
            <a:r>
              <a:rPr lang="en-GB" dirty="0" smtClean="0">
                <a:solidFill>
                  <a:prstClr val="black"/>
                </a:solidFill>
                <a:latin typeface="Lusitana" pitchFamily="2" charset="0"/>
                <a:cs typeface="Times New Roman" panose="02020603050405020304" pitchFamily="18" charset="0"/>
              </a:rPr>
              <a:t>representing the clusters </a:t>
            </a:r>
            <a:r>
              <a:rPr lang="en-GB" b="1" dirty="0" smtClean="0">
                <a:solidFill>
                  <a:prstClr val="black"/>
                </a:solidFill>
                <a:latin typeface="Lusitana" pitchFamily="2" charset="0"/>
                <a:cs typeface="Times New Roman" panose="02020603050405020304" pitchFamily="18" charset="0"/>
              </a:rPr>
              <a:t>back </a:t>
            </a:r>
            <a:r>
              <a:rPr lang="en-GB" b="1" dirty="0">
                <a:solidFill>
                  <a:prstClr val="black"/>
                </a:solidFill>
                <a:latin typeface="Lusitana" pitchFamily="2" charset="0"/>
                <a:cs typeface="Times New Roman" panose="02020603050405020304" pitchFamily="18" charset="0"/>
              </a:rPr>
              <a:t>to </a:t>
            </a:r>
            <a:r>
              <a:rPr lang="en-GB" b="1" dirty="0" smtClean="0">
                <a:solidFill>
                  <a:prstClr val="black"/>
                </a:solidFill>
                <a:latin typeface="Lusitana" pitchFamily="2" charset="0"/>
                <a:cs typeface="Times New Roman" panose="02020603050405020304" pitchFamily="18" charset="0"/>
              </a:rPr>
              <a:t>CPU-compatible structures</a:t>
            </a:r>
            <a:endParaRPr lang="en-GB" b="1" dirty="0">
              <a:solidFill>
                <a:prstClr val="black"/>
              </a:solidFill>
              <a:latin typeface="Lusitana" pitchFamily="2" charset="0"/>
              <a:cs typeface="Times New Roman" panose="02020603050405020304" pitchFamily="18" charset="0"/>
            </a:endParaRPr>
          </a:p>
        </p:txBody>
      </p:sp>
      <p:cxnSp>
        <p:nvCxnSpPr>
          <p:cNvPr id="7" name="Conexão reta 6"/>
          <p:cNvCxnSpPr/>
          <p:nvPr/>
        </p:nvCxnSpPr>
        <p:spPr>
          <a:xfrm>
            <a:off x="0" y="416232"/>
            <a:ext cx="0" cy="62541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exão reta 7"/>
          <p:cNvCxnSpPr/>
          <p:nvPr/>
        </p:nvCxnSpPr>
        <p:spPr>
          <a:xfrm flipH="1">
            <a:off x="12191999" y="416232"/>
            <a:ext cx="1" cy="62541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tângulo 50"/>
          <p:cNvSpPr/>
          <p:nvPr/>
        </p:nvSpPr>
        <p:spPr>
          <a:xfrm>
            <a:off x="0" y="-1"/>
            <a:ext cx="12192000" cy="832465"/>
          </a:xfrm>
          <a:prstGeom prst="rect">
            <a:avLst/>
          </a:prstGeom>
          <a:solidFill>
            <a:schemeClr val="tx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prstClr val="black"/>
                </a:solidFill>
                <a:latin typeface="Nunito ExtraLight Black" pitchFamily="2" charset="0"/>
              </a:rPr>
              <a:t>Breakdown of GPU Execution Times</a:t>
            </a:r>
            <a:endParaRPr lang="pt-PT" sz="2400" b="1" dirty="0">
              <a:solidFill>
                <a:prstClr val="black"/>
              </a:solidFill>
              <a:latin typeface="Nunito ExtraLight Black" pitchFamily="2" charset="0"/>
            </a:endParaRPr>
          </a:p>
        </p:txBody>
      </p:sp>
      <p:sp>
        <p:nvSpPr>
          <p:cNvPr id="12" name="CaixaDeTexto 11"/>
          <p:cNvSpPr txBox="1"/>
          <p:nvPr/>
        </p:nvSpPr>
        <p:spPr>
          <a:xfrm>
            <a:off x="0" y="6482862"/>
            <a:ext cx="2934000" cy="375138"/>
          </a:xfrm>
          <a:prstGeom prst="rect">
            <a:avLst/>
          </a:prstGeom>
          <a:solidFill>
            <a:schemeClr val="tx2">
              <a:lumMod val="40000"/>
              <a:lumOff val="60000"/>
            </a:schemeClr>
          </a:solidFill>
          <a:ln>
            <a:solidFill>
              <a:schemeClr val="tx1"/>
            </a:solidFill>
          </a:ln>
        </p:spPr>
        <p:txBody>
          <a:bodyPr wrap="square" lIns="180000" rIns="180000" rtlCol="0" anchor="ctr">
            <a:noAutofit/>
          </a:bodyPr>
          <a:lstStyle/>
          <a:p>
            <a:r>
              <a:rPr lang="pt-PT" sz="1400" dirty="0" smtClean="0">
                <a:latin typeface="Nunito ExtraLight" pitchFamily="2" charset="0"/>
                <a:cs typeface="Times New Roman" panose="02020603050405020304" pitchFamily="18" charset="0"/>
              </a:rPr>
              <a:t>Nuno dos Santos Fernandes</a:t>
            </a:r>
            <a:endParaRPr lang="pt-PT" sz="1400" dirty="0">
              <a:latin typeface="Nunito ExtraLight" pitchFamily="2" charset="0"/>
              <a:cs typeface="Times New Roman" panose="02020603050405020304" pitchFamily="18" charset="0"/>
            </a:endParaRPr>
          </a:p>
        </p:txBody>
      </p:sp>
      <p:sp>
        <p:nvSpPr>
          <p:cNvPr id="13" name="CaixaDeTexto 12"/>
          <p:cNvSpPr txBox="1"/>
          <p:nvPr/>
        </p:nvSpPr>
        <p:spPr>
          <a:xfrm>
            <a:off x="9257999" y="6482862"/>
            <a:ext cx="2934000" cy="375138"/>
          </a:xfrm>
          <a:prstGeom prst="rect">
            <a:avLst/>
          </a:prstGeom>
          <a:solidFill>
            <a:schemeClr val="tx2">
              <a:lumMod val="40000"/>
              <a:lumOff val="60000"/>
            </a:schemeClr>
          </a:solidFill>
          <a:ln>
            <a:solidFill>
              <a:schemeClr val="tx1"/>
            </a:solidFill>
          </a:ln>
        </p:spPr>
        <p:txBody>
          <a:bodyPr wrap="square" lIns="180000" rIns="180000" rtlCol="0" anchor="ctr">
            <a:noAutofit/>
          </a:bodyPr>
          <a:lstStyle/>
          <a:p>
            <a:pPr algn="r"/>
            <a:fld id="{5F9120BF-66DE-4C54-B6E1-BA17062F8DD3}" type="slidenum">
              <a:rPr lang="pt-PT" sz="1400" smtClean="0">
                <a:latin typeface="Nunito ExtraLight" pitchFamily="2" charset="0"/>
                <a:cs typeface="Times New Roman" panose="02020603050405020304" pitchFamily="18" charset="0"/>
              </a:rPr>
              <a:t>11</a:t>
            </a:fld>
            <a:endParaRPr lang="pt-PT" sz="1600" dirty="0">
              <a:latin typeface="Nunito ExtraLight" pitchFamily="2" charset="0"/>
              <a:cs typeface="Times New Roman" panose="02020603050405020304" pitchFamily="18" charset="0"/>
            </a:endParaRPr>
          </a:p>
        </p:txBody>
      </p:sp>
      <p:sp>
        <p:nvSpPr>
          <p:cNvPr id="14" name="CaixaDeTexto 13"/>
          <p:cNvSpPr txBox="1"/>
          <p:nvPr/>
        </p:nvSpPr>
        <p:spPr>
          <a:xfrm>
            <a:off x="2934000" y="6482862"/>
            <a:ext cx="6324000" cy="375138"/>
          </a:xfrm>
          <a:prstGeom prst="rect">
            <a:avLst/>
          </a:prstGeom>
          <a:solidFill>
            <a:schemeClr val="tx2">
              <a:lumMod val="40000"/>
              <a:lumOff val="60000"/>
            </a:schemeClr>
          </a:solidFill>
          <a:ln>
            <a:solidFill>
              <a:schemeClr val="tx1"/>
            </a:solidFill>
          </a:ln>
        </p:spPr>
        <p:txBody>
          <a:bodyPr wrap="square" rtlCol="0" anchor="ctr">
            <a:noAutofit/>
          </a:bodyPr>
          <a:lstStyle/>
          <a:p>
            <a:pPr algn="ctr"/>
            <a:r>
              <a:rPr lang="en-GB" sz="1400" dirty="0">
                <a:latin typeface="Nunito ExtraLight SemiBold" pitchFamily="2" charset="0"/>
                <a:cs typeface="Times New Roman" panose="02020603050405020304" pitchFamily="18" charset="0"/>
              </a:rPr>
              <a:t>Accelerating the ATLAS Trigger System with Graphical Processing Units</a:t>
            </a:r>
          </a:p>
        </p:txBody>
      </p:sp>
      <p:sp>
        <p:nvSpPr>
          <p:cNvPr id="11" name="Retângulo 10"/>
          <p:cNvSpPr>
            <a:spLocks noChangeAspect="1"/>
          </p:cNvSpPr>
          <p:nvPr/>
        </p:nvSpPr>
        <p:spPr>
          <a:xfrm>
            <a:off x="1265990" y="5779068"/>
            <a:ext cx="9648000" cy="2473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pic>
        <p:nvPicPr>
          <p:cNvPr id="18" name="Imagem 17"/>
          <p:cNvPicPr>
            <a:picLocks noChangeAspect="1"/>
          </p:cNvPicPr>
          <p:nvPr/>
        </p:nvPicPr>
        <p:blipFill>
          <a:blip r:embed="rId3">
            <a:clrChange>
              <a:clrFrom>
                <a:srgbClr val="FFFFFF"/>
              </a:clrFrom>
              <a:clrTo>
                <a:srgbClr val="FFFFFF">
                  <a:alpha val="0"/>
                </a:srgbClr>
              </a:clrTo>
            </a:clrChange>
          </a:blip>
          <a:stretch>
            <a:fillRect/>
          </a:stretch>
        </p:blipFill>
        <p:spPr>
          <a:xfrm>
            <a:off x="1241629" y="1393341"/>
            <a:ext cx="9708743" cy="4970591"/>
          </a:xfrm>
          <a:prstGeom prst="rect">
            <a:avLst/>
          </a:prstGeom>
        </p:spPr>
      </p:pic>
    </p:spTree>
    <p:extLst>
      <p:ext uri="{BB962C8B-B14F-4D97-AF65-F5344CB8AC3E}">
        <p14:creationId xmlns:p14="http://schemas.microsoft.com/office/powerpoint/2010/main" val="218278496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0" y="0"/>
            <a:ext cx="12192000" cy="68580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Retângulo 11"/>
          <p:cNvSpPr/>
          <p:nvPr/>
        </p:nvSpPr>
        <p:spPr>
          <a:xfrm>
            <a:off x="361200" y="370800"/>
            <a:ext cx="11469600" cy="611206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 name="Título 1"/>
          <p:cNvSpPr>
            <a:spLocks noGrp="1"/>
          </p:cNvSpPr>
          <p:nvPr>
            <p:ph type="ctrTitle"/>
          </p:nvPr>
        </p:nvSpPr>
        <p:spPr>
          <a:xfrm>
            <a:off x="1061573" y="2233031"/>
            <a:ext cx="10068854" cy="2387600"/>
          </a:xfrm>
        </p:spPr>
        <p:txBody>
          <a:bodyPr anchor="ctr">
            <a:normAutofit/>
          </a:bodyPr>
          <a:lstStyle/>
          <a:p>
            <a:r>
              <a:rPr lang="en-GB" sz="4800" b="1" dirty="0" smtClean="0">
                <a:latin typeface="Nunito ExtraLight ExtraBold" pitchFamily="2" charset="0"/>
                <a:cs typeface="Times New Roman" panose="02020603050405020304" pitchFamily="18" charset="0"/>
              </a:rPr>
              <a:t>Summary and Future Efforts</a:t>
            </a:r>
            <a:endParaRPr lang="pt-PT" sz="4800" b="1" dirty="0">
              <a:latin typeface="Nunito ExtraLight ExtraBold" pitchFamily="2" charset="0"/>
              <a:cs typeface="Times New Roman" panose="02020603050405020304" pitchFamily="18" charset="0"/>
            </a:endParaRPr>
          </a:p>
        </p:txBody>
      </p:sp>
    </p:spTree>
    <p:extLst>
      <p:ext uri="{BB962C8B-B14F-4D97-AF65-F5344CB8AC3E}">
        <p14:creationId xmlns:p14="http://schemas.microsoft.com/office/powerpoint/2010/main" val="3583710847"/>
      </p:ext>
    </p:extLst>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xão reta 6"/>
          <p:cNvCxnSpPr/>
          <p:nvPr/>
        </p:nvCxnSpPr>
        <p:spPr>
          <a:xfrm>
            <a:off x="0" y="416232"/>
            <a:ext cx="0" cy="62541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exão reta 7"/>
          <p:cNvCxnSpPr/>
          <p:nvPr/>
        </p:nvCxnSpPr>
        <p:spPr>
          <a:xfrm flipH="1">
            <a:off x="12191999" y="416232"/>
            <a:ext cx="1" cy="62541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0" y="-1"/>
            <a:ext cx="12192000" cy="832465"/>
          </a:xfrm>
          <a:prstGeom prst="rect">
            <a:avLst/>
          </a:prstGeom>
          <a:solidFill>
            <a:schemeClr val="tx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latin typeface="Nunito ExtraLight Black" pitchFamily="2" charset="0"/>
              </a:rPr>
              <a:t>Summary and Future Efforts</a:t>
            </a:r>
            <a:endParaRPr lang="en-GB" sz="2400" b="1" dirty="0">
              <a:solidFill>
                <a:schemeClr val="tx1"/>
              </a:solidFill>
              <a:latin typeface="Nunito ExtraLight Black" pitchFamily="2" charset="0"/>
            </a:endParaRPr>
          </a:p>
        </p:txBody>
      </p:sp>
      <p:sp>
        <p:nvSpPr>
          <p:cNvPr id="9" name="CaixaDeTexto 8"/>
          <p:cNvSpPr txBox="1"/>
          <p:nvPr/>
        </p:nvSpPr>
        <p:spPr>
          <a:xfrm>
            <a:off x="361199" y="1017863"/>
            <a:ext cx="11830800" cy="5509200"/>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GB" dirty="0" err="1" smtClean="0">
                <a:latin typeface="Lusitana" pitchFamily="2" charset="0"/>
                <a:cs typeface="Times New Roman" panose="02020603050405020304" pitchFamily="18" charset="0"/>
              </a:rPr>
              <a:t>Topo</a:t>
            </a:r>
            <a:r>
              <a:rPr lang="en-GB" dirty="0" smtClean="0">
                <a:latin typeface="Lusitana" pitchFamily="2" charset="0"/>
                <a:cs typeface="Times New Roman" panose="02020603050405020304" pitchFamily="18" charset="0"/>
              </a:rPr>
              <a:t>-Automaton Clustering </a:t>
            </a:r>
            <a:r>
              <a:rPr lang="en-GB" b="1" dirty="0" smtClean="0">
                <a:latin typeface="Lusitana" pitchFamily="2" charset="0"/>
                <a:cs typeface="Times New Roman" panose="02020603050405020304" pitchFamily="18" charset="0"/>
              </a:rPr>
              <a:t>fully implemented</a:t>
            </a:r>
            <a:r>
              <a:rPr lang="en-GB" dirty="0" smtClean="0">
                <a:latin typeface="Lusitana" pitchFamily="2" charset="0"/>
                <a:cs typeface="Times New Roman" panose="02020603050405020304" pitchFamily="18" charset="0"/>
              </a:rPr>
              <a:t> and working, for </a:t>
            </a:r>
            <a:r>
              <a:rPr lang="en-GB" b="1" dirty="0" smtClean="0">
                <a:latin typeface="Lusitana" pitchFamily="2" charset="0"/>
                <a:cs typeface="Times New Roman" panose="02020603050405020304" pitchFamily="18" charset="0"/>
              </a:rPr>
              <a:t>cluster growing</a:t>
            </a:r>
            <a:r>
              <a:rPr lang="en-GB" dirty="0" smtClean="0">
                <a:latin typeface="Lusitana" pitchFamily="2" charset="0"/>
                <a:cs typeface="Times New Roman" panose="02020603050405020304" pitchFamily="18" charset="0"/>
              </a:rPr>
              <a:t>, </a:t>
            </a:r>
            <a:r>
              <a:rPr lang="en-GB" b="1" dirty="0" smtClean="0">
                <a:latin typeface="Lusitana" pitchFamily="2" charset="0"/>
                <a:cs typeface="Times New Roman" panose="02020603050405020304" pitchFamily="18" charset="0"/>
              </a:rPr>
              <a:t>cluster splitting</a:t>
            </a:r>
            <a:r>
              <a:rPr lang="en-GB" dirty="0" smtClean="0">
                <a:latin typeface="Lusitana" pitchFamily="2" charset="0"/>
                <a:cs typeface="Times New Roman" panose="02020603050405020304" pitchFamily="18" charset="0"/>
              </a:rPr>
              <a:t> and </a:t>
            </a:r>
            <a:r>
              <a:rPr lang="en-GB" b="1" dirty="0" smtClean="0">
                <a:latin typeface="Lusitana" pitchFamily="2" charset="0"/>
                <a:cs typeface="Times New Roman" panose="02020603050405020304" pitchFamily="18" charset="0"/>
              </a:rPr>
              <a:t>cluster moments calculation</a:t>
            </a:r>
            <a:r>
              <a:rPr lang="en-GB" dirty="0" smtClean="0">
                <a:latin typeface="Lusitana" pitchFamily="2" charset="0"/>
                <a:cs typeface="Times New Roman" panose="02020603050405020304" pitchFamily="18" charset="0"/>
              </a:rPr>
              <a:t>, with configurability on a par with the CPU implementation (essentially, </a:t>
            </a:r>
            <a:r>
              <a:rPr lang="en-GB" b="1" dirty="0" smtClean="0">
                <a:latin typeface="Lusitana" pitchFamily="2" charset="0"/>
                <a:cs typeface="Times New Roman" panose="02020603050405020304" pitchFamily="18" charset="0"/>
              </a:rPr>
              <a:t>drop-in replacement</a:t>
            </a:r>
            <a:r>
              <a:rPr lang="en-GB" dirty="0" smtClean="0">
                <a:latin typeface="Lusitana" pitchFamily="2" charset="0"/>
                <a:cs typeface="Times New Roman" panose="02020603050405020304" pitchFamily="18" charset="0"/>
              </a:rPr>
              <a:t>)</a:t>
            </a:r>
          </a:p>
          <a:p>
            <a:pPr marL="800100" lvl="1" indent="-342900">
              <a:spcBef>
                <a:spcPts val="600"/>
              </a:spcBef>
              <a:spcAft>
                <a:spcPts val="1200"/>
              </a:spcAft>
              <a:buFont typeface="Wingdings" panose="05000000000000000000" pitchFamily="2" charset="2"/>
              <a:buChar char="§"/>
            </a:pPr>
            <a:r>
              <a:rPr lang="en-GB" dirty="0" smtClean="0">
                <a:latin typeface="Lusitana" pitchFamily="2" charset="0"/>
                <a:cs typeface="Times New Roman" panose="02020603050405020304" pitchFamily="18" charset="0"/>
              </a:rPr>
              <a:t>First completed prototype for ATLAS Phase II, well ahead of schedule</a:t>
            </a:r>
            <a:endParaRPr lang="en-GB" dirty="0" smtClean="0">
              <a:latin typeface="Lusitana" pitchFamily="2" charset="0"/>
              <a:cs typeface="Times New Roman" panose="02020603050405020304" pitchFamily="18" charset="0"/>
            </a:endParaRPr>
          </a:p>
          <a:p>
            <a:pPr marL="342900" indent="-342900">
              <a:spcBef>
                <a:spcPts val="600"/>
              </a:spcBef>
              <a:buFont typeface="Arial" panose="020B0604020202020204" pitchFamily="34" charset="0"/>
              <a:buChar char="•"/>
            </a:pPr>
            <a:r>
              <a:rPr lang="en-GB" dirty="0" smtClean="0">
                <a:latin typeface="Lusitana" pitchFamily="2" charset="0"/>
                <a:cs typeface="Times New Roman" panose="02020603050405020304" pitchFamily="18" charset="0"/>
              </a:rPr>
              <a:t>A very significant </a:t>
            </a:r>
            <a:r>
              <a:rPr lang="en-GB" b="1" dirty="0" smtClean="0">
                <a:latin typeface="Lusitana" pitchFamily="2" charset="0"/>
                <a:cs typeface="Times New Roman" panose="02020603050405020304" pitchFamily="18" charset="0"/>
              </a:rPr>
              <a:t>speed-up</a:t>
            </a:r>
            <a:r>
              <a:rPr lang="en-GB" dirty="0" smtClean="0">
                <a:latin typeface="Lusitana" pitchFamily="2" charset="0"/>
                <a:cs typeface="Times New Roman" panose="02020603050405020304" pitchFamily="18" charset="0"/>
              </a:rPr>
              <a:t> was found (factor of </a:t>
            </a:r>
            <a:r>
              <a:rPr lang="en-GB" b="1" dirty="0" smtClean="0">
                <a:latin typeface="Lusitana" pitchFamily="2" charset="0"/>
                <a:cs typeface="Times New Roman" panose="02020603050405020304" pitchFamily="18" charset="0"/>
              </a:rPr>
              <a:t>~5.9 for di-jet events, ~8.9 for denser </a:t>
            </a:r>
            <a:r>
              <a:rPr lang="en-GB" b="1" i="1" dirty="0" err="1" smtClean="0">
                <a:latin typeface="Lusitana" pitchFamily="2" charset="0"/>
                <a:cs typeface="Times New Roman" panose="02020603050405020304" pitchFamily="18" charset="0"/>
              </a:rPr>
              <a:t>tt</a:t>
            </a:r>
            <a:r>
              <a:rPr lang="en-GB" b="1" dirty="0" smtClean="0">
                <a:latin typeface="Lusitana" pitchFamily="2" charset="0"/>
                <a:cs typeface="Times New Roman" panose="02020603050405020304" pitchFamily="18" charset="0"/>
              </a:rPr>
              <a:t>  events</a:t>
            </a:r>
            <a:r>
              <a:rPr lang="en-GB" dirty="0" smtClean="0">
                <a:latin typeface="Lusitana" pitchFamily="2" charset="0"/>
                <a:cs typeface="Times New Roman" panose="02020603050405020304" pitchFamily="18" charset="0"/>
              </a:rPr>
              <a:t>)</a:t>
            </a:r>
          </a:p>
          <a:p>
            <a:pPr marL="742950" lvl="1" indent="-285750">
              <a:spcBef>
                <a:spcPts val="600"/>
              </a:spcBef>
              <a:spcAft>
                <a:spcPts val="1200"/>
              </a:spcAft>
              <a:buFont typeface="Wingdings" panose="05000000000000000000" pitchFamily="2" charset="2"/>
              <a:buChar char="§"/>
            </a:pPr>
            <a:r>
              <a:rPr lang="en-GB" dirty="0" smtClean="0">
                <a:solidFill>
                  <a:prstClr val="black"/>
                </a:solidFill>
                <a:latin typeface="Lusitana" pitchFamily="2" charset="0"/>
                <a:cs typeface="Times New Roman" panose="02020603050405020304" pitchFamily="18" charset="0"/>
              </a:rPr>
              <a:t>A significant portion of the GPU event processing time </a:t>
            </a:r>
            <a:r>
              <a:rPr lang="en-GB" b="1" dirty="0" smtClean="0">
                <a:solidFill>
                  <a:prstClr val="black"/>
                </a:solidFill>
                <a:latin typeface="Lusitana" pitchFamily="2" charset="0"/>
                <a:cs typeface="Times New Roman" panose="02020603050405020304" pitchFamily="18" charset="0"/>
              </a:rPr>
              <a:t>(60~70%)</a:t>
            </a:r>
            <a:r>
              <a:rPr lang="en-GB" dirty="0" smtClean="0">
                <a:solidFill>
                  <a:prstClr val="black"/>
                </a:solidFill>
                <a:latin typeface="Lusitana" pitchFamily="2" charset="0"/>
                <a:cs typeface="Times New Roman" panose="02020603050405020304" pitchFamily="18" charset="0"/>
              </a:rPr>
              <a:t> is spent in </a:t>
            </a:r>
            <a:r>
              <a:rPr lang="en-GB" b="1" dirty="0" smtClean="0">
                <a:solidFill>
                  <a:prstClr val="black"/>
                </a:solidFill>
                <a:latin typeface="Lusitana" pitchFamily="2" charset="0"/>
                <a:cs typeface="Times New Roman" panose="02020603050405020304" pitchFamily="18" charset="0"/>
              </a:rPr>
              <a:t>data conversions</a:t>
            </a:r>
          </a:p>
          <a:p>
            <a:pPr marL="342900" indent="-342900">
              <a:spcBef>
                <a:spcPts val="600"/>
              </a:spcBef>
              <a:buFont typeface="Arial" panose="020B0604020202020204" pitchFamily="34" charset="0"/>
              <a:buChar char="•"/>
            </a:pPr>
            <a:r>
              <a:rPr lang="en-GB" b="1" dirty="0" smtClean="0">
                <a:latin typeface="Lusitana" pitchFamily="2" charset="0"/>
                <a:cs typeface="Times New Roman" panose="02020603050405020304" pitchFamily="18" charset="0"/>
              </a:rPr>
              <a:t>A general solution </a:t>
            </a:r>
            <a:r>
              <a:rPr lang="en-GB" dirty="0" smtClean="0">
                <a:latin typeface="Lusitana" pitchFamily="2" charset="0"/>
                <a:cs typeface="Times New Roman" panose="02020603050405020304" pitchFamily="18" charset="0"/>
              </a:rPr>
              <a:t>to </a:t>
            </a:r>
            <a:r>
              <a:rPr lang="en-GB" b="1" dirty="0" smtClean="0">
                <a:latin typeface="Lusitana" pitchFamily="2" charset="0"/>
                <a:cs typeface="Times New Roman" panose="02020603050405020304" pitchFamily="18" charset="0"/>
              </a:rPr>
              <a:t>mitigate the data structure conversion overhead</a:t>
            </a:r>
            <a:r>
              <a:rPr lang="en-GB" dirty="0" smtClean="0">
                <a:latin typeface="Lusitana" pitchFamily="2" charset="0"/>
                <a:cs typeface="Times New Roman" panose="02020603050405020304" pitchFamily="18" charset="0"/>
              </a:rPr>
              <a:t> is under development (</a:t>
            </a:r>
            <a:r>
              <a:rPr lang="en-GB" dirty="0" smtClean="0">
                <a:latin typeface="Lusitana" pitchFamily="2" charset="0"/>
                <a:cs typeface="Times New Roman" panose="02020603050405020304" pitchFamily="18" charset="0"/>
                <a:hlinkClick r:id="rId3"/>
              </a:rPr>
              <a:t>Marionette</a:t>
            </a:r>
            <a:r>
              <a:rPr lang="en-GB" dirty="0" smtClean="0">
                <a:latin typeface="Lusitana" pitchFamily="2" charset="0"/>
                <a:cs typeface="Times New Roman" panose="02020603050405020304" pitchFamily="18" charset="0"/>
              </a:rPr>
              <a:t>)</a:t>
            </a:r>
            <a:endParaRPr lang="en-GB" b="1" dirty="0" smtClean="0">
              <a:latin typeface="Lusitana" pitchFamily="2" charset="0"/>
              <a:cs typeface="Times New Roman" panose="02020603050405020304" pitchFamily="18" charset="0"/>
            </a:endParaRPr>
          </a:p>
          <a:p>
            <a:pPr marL="800100" lvl="1" indent="-342900">
              <a:spcBef>
                <a:spcPts val="600"/>
              </a:spcBef>
              <a:buFont typeface="Wingdings" panose="05000000000000000000" pitchFamily="2" charset="2"/>
              <a:buChar char="§"/>
            </a:pPr>
            <a:r>
              <a:rPr lang="en-GB" b="1" dirty="0" smtClean="0">
                <a:latin typeface="Lusitana" pitchFamily="2" charset="0"/>
                <a:cs typeface="Times New Roman" panose="02020603050405020304" pitchFamily="18" charset="0"/>
              </a:rPr>
              <a:t>Integration</a:t>
            </a:r>
            <a:r>
              <a:rPr lang="en-GB" dirty="0" smtClean="0">
                <a:latin typeface="Lusitana" pitchFamily="2" charset="0"/>
                <a:cs typeface="Times New Roman" panose="02020603050405020304" pitchFamily="18" charset="0"/>
              </a:rPr>
              <a:t> with the </a:t>
            </a:r>
            <a:r>
              <a:rPr lang="en-GB" b="1" dirty="0" smtClean="0">
                <a:latin typeface="Lusitana" pitchFamily="2" charset="0"/>
                <a:cs typeface="Times New Roman" panose="02020603050405020304" pitchFamily="18" charset="0"/>
              </a:rPr>
              <a:t>current implementation</a:t>
            </a:r>
            <a:r>
              <a:rPr lang="en-GB" dirty="0" smtClean="0">
                <a:latin typeface="Lusitana" pitchFamily="2" charset="0"/>
                <a:cs typeface="Times New Roman" panose="02020603050405020304" pitchFamily="18" charset="0"/>
              </a:rPr>
              <a:t> of </a:t>
            </a:r>
            <a:r>
              <a:rPr lang="en-GB" dirty="0" err="1" smtClean="0">
                <a:latin typeface="Lusitana" pitchFamily="2" charset="0"/>
                <a:cs typeface="Times New Roman" panose="02020603050405020304" pitchFamily="18" charset="0"/>
              </a:rPr>
              <a:t>Topo</a:t>
            </a:r>
            <a:r>
              <a:rPr lang="en-GB" dirty="0" smtClean="0">
                <a:latin typeface="Lusitana" pitchFamily="2" charset="0"/>
                <a:cs typeface="Times New Roman" panose="02020603050405020304" pitchFamily="18" charset="0"/>
              </a:rPr>
              <a:t>-Automaton Clustering to follow</a:t>
            </a:r>
          </a:p>
          <a:p>
            <a:pPr marL="800100" lvl="1" indent="-342900">
              <a:spcBef>
                <a:spcPts val="600"/>
              </a:spcBef>
              <a:spcAft>
                <a:spcPts val="1200"/>
              </a:spcAft>
              <a:buFont typeface="Wingdings" panose="05000000000000000000" pitchFamily="2" charset="2"/>
              <a:buChar char="§"/>
            </a:pPr>
            <a:r>
              <a:rPr lang="en-GB" dirty="0">
                <a:latin typeface="Lusitana" pitchFamily="2" charset="0"/>
                <a:cs typeface="Times New Roman" panose="02020603050405020304" pitchFamily="18" charset="0"/>
              </a:rPr>
              <a:t>At least a </a:t>
            </a:r>
            <a:r>
              <a:rPr lang="en-GB" b="1" dirty="0">
                <a:latin typeface="Lusitana" pitchFamily="2" charset="0"/>
                <a:cs typeface="Times New Roman" panose="02020603050405020304" pitchFamily="18" charset="0"/>
              </a:rPr>
              <a:t>factor of 2</a:t>
            </a:r>
            <a:r>
              <a:rPr lang="en-GB" dirty="0">
                <a:latin typeface="Lusitana" pitchFamily="2" charset="0"/>
                <a:cs typeface="Times New Roman" panose="02020603050405020304" pitchFamily="18" charset="0"/>
              </a:rPr>
              <a:t> improvement on the current </a:t>
            </a:r>
            <a:r>
              <a:rPr lang="en-GB" b="1" dirty="0">
                <a:latin typeface="Lusitana" pitchFamily="2" charset="0"/>
                <a:cs typeface="Times New Roman" panose="02020603050405020304" pitchFamily="18" charset="0"/>
              </a:rPr>
              <a:t>speed-up</a:t>
            </a:r>
            <a:r>
              <a:rPr lang="en-GB" dirty="0">
                <a:latin typeface="Lusitana" pitchFamily="2" charset="0"/>
                <a:cs typeface="Times New Roman" panose="02020603050405020304" pitchFamily="18" charset="0"/>
              </a:rPr>
              <a:t> seems </a:t>
            </a:r>
            <a:r>
              <a:rPr lang="en-GB" dirty="0" smtClean="0">
                <a:latin typeface="Lusitana" pitchFamily="2" charset="0"/>
                <a:cs typeface="Times New Roman" panose="02020603050405020304" pitchFamily="18" charset="0"/>
              </a:rPr>
              <a:t>feasible</a:t>
            </a:r>
            <a:endParaRPr lang="en-GB" b="1" dirty="0" smtClean="0">
              <a:latin typeface="Lusitana" pitchFamily="2" charset="0"/>
              <a:cs typeface="Times New Roman" panose="02020603050405020304" pitchFamily="18" charset="0"/>
            </a:endParaRPr>
          </a:p>
          <a:p>
            <a:pPr marL="342900" indent="-342900">
              <a:spcBef>
                <a:spcPts val="600"/>
              </a:spcBef>
              <a:buFont typeface="Arial" panose="020B0604020202020204" pitchFamily="34" charset="0"/>
              <a:buChar char="•"/>
            </a:pPr>
            <a:r>
              <a:rPr lang="en-GB" b="1" dirty="0" smtClean="0">
                <a:latin typeface="Lusitana" pitchFamily="2" charset="0"/>
                <a:cs typeface="Times New Roman" panose="02020603050405020304" pitchFamily="18" charset="0"/>
              </a:rPr>
              <a:t>Lessons </a:t>
            </a:r>
            <a:r>
              <a:rPr lang="en-GB" b="1" dirty="0" smtClean="0">
                <a:latin typeface="Lusitana" pitchFamily="2" charset="0"/>
                <a:cs typeface="Times New Roman" panose="02020603050405020304" pitchFamily="18" charset="0"/>
              </a:rPr>
              <a:t>learned</a:t>
            </a:r>
            <a:r>
              <a:rPr lang="en-GB" dirty="0" smtClean="0">
                <a:latin typeface="Lusitana" pitchFamily="2" charset="0"/>
                <a:cs typeface="Times New Roman" panose="02020603050405020304" pitchFamily="18" charset="0"/>
              </a:rPr>
              <a:t> and </a:t>
            </a:r>
            <a:r>
              <a:rPr lang="en-GB" b="1" dirty="0" smtClean="0">
                <a:latin typeface="Lusitana" pitchFamily="2" charset="0"/>
                <a:cs typeface="Times New Roman" panose="02020603050405020304" pitchFamily="18" charset="0"/>
              </a:rPr>
              <a:t>experience gained</a:t>
            </a:r>
            <a:r>
              <a:rPr lang="en-GB" dirty="0" smtClean="0">
                <a:latin typeface="Lusitana" pitchFamily="2" charset="0"/>
                <a:cs typeface="Times New Roman" panose="02020603050405020304" pitchFamily="18" charset="0"/>
              </a:rPr>
              <a:t> from this development have fed back into general hardware acceleration-related development within ATLAS and in particular the ATLAS </a:t>
            </a:r>
            <a:r>
              <a:rPr lang="en-GB" dirty="0" smtClean="0">
                <a:latin typeface="Lusitana" pitchFamily="2" charset="0"/>
                <a:cs typeface="Times New Roman" panose="02020603050405020304" pitchFamily="18" charset="0"/>
              </a:rPr>
              <a:t>Trigger</a:t>
            </a:r>
          </a:p>
          <a:p>
            <a:pPr marL="800100" lvl="1" indent="-342900">
              <a:spcBef>
                <a:spcPts val="600"/>
              </a:spcBef>
              <a:spcAft>
                <a:spcPts val="1200"/>
              </a:spcAft>
              <a:buFont typeface="Wingdings" panose="05000000000000000000" pitchFamily="2" charset="2"/>
              <a:buChar char="§"/>
            </a:pPr>
            <a:r>
              <a:rPr lang="en-GB" dirty="0" smtClean="0">
                <a:latin typeface="Lusitana" pitchFamily="2" charset="0"/>
                <a:cs typeface="Times New Roman" panose="02020603050405020304" pitchFamily="18" charset="0"/>
              </a:rPr>
              <a:t>Currently co-coordinator of HLT </a:t>
            </a:r>
            <a:r>
              <a:rPr lang="en-GB" dirty="0" err="1" smtClean="0">
                <a:latin typeface="Lusitana" pitchFamily="2" charset="0"/>
                <a:cs typeface="Times New Roman" panose="02020603050405020304" pitchFamily="18" charset="0"/>
              </a:rPr>
              <a:t>Calo</a:t>
            </a:r>
            <a:r>
              <a:rPr lang="en-GB" dirty="0" smtClean="0">
                <a:latin typeface="Lusitana" pitchFamily="2" charset="0"/>
                <a:cs typeface="Times New Roman" panose="02020603050405020304" pitchFamily="18" charset="0"/>
              </a:rPr>
              <a:t>, responsible for the calorimeter reconstruction in the High Level Trigger</a:t>
            </a:r>
            <a:endParaRPr lang="en-GB" dirty="0" smtClean="0">
              <a:latin typeface="Lusitana" pitchFamily="2" charset="0"/>
              <a:cs typeface="Times New Roman" panose="02020603050405020304" pitchFamily="18" charset="0"/>
            </a:endParaRPr>
          </a:p>
          <a:p>
            <a:pPr marL="342900" indent="-342900">
              <a:spcBef>
                <a:spcPts val="600"/>
              </a:spcBef>
              <a:buFont typeface="Arial" panose="020B0604020202020204" pitchFamily="34" charset="0"/>
              <a:buChar char="•"/>
            </a:pPr>
            <a:r>
              <a:rPr lang="en-GB" dirty="0" smtClean="0">
                <a:latin typeface="Lusitana" pitchFamily="2" charset="0"/>
                <a:cs typeface="Times New Roman" panose="02020603050405020304" pitchFamily="18" charset="0"/>
              </a:rPr>
              <a:t>A </a:t>
            </a:r>
            <a:r>
              <a:rPr lang="en-GB" b="1" dirty="0" smtClean="0">
                <a:latin typeface="Lusitana" pitchFamily="2" charset="0"/>
                <a:cs typeface="Times New Roman" panose="02020603050405020304" pitchFamily="18" charset="0"/>
              </a:rPr>
              <a:t>final decision</a:t>
            </a:r>
            <a:r>
              <a:rPr lang="en-GB" dirty="0" smtClean="0">
                <a:latin typeface="Lusitana" pitchFamily="2" charset="0"/>
                <a:cs typeface="Times New Roman" panose="02020603050405020304" pitchFamily="18" charset="0"/>
              </a:rPr>
              <a:t> on </a:t>
            </a:r>
            <a:r>
              <a:rPr lang="en-GB" b="1" dirty="0" smtClean="0">
                <a:latin typeface="Lusitana" pitchFamily="2" charset="0"/>
                <a:cs typeface="Times New Roman" panose="02020603050405020304" pitchFamily="18" charset="0"/>
              </a:rPr>
              <a:t>using this approach in the ATLAS Trigger</a:t>
            </a:r>
            <a:r>
              <a:rPr lang="en-GB" dirty="0" smtClean="0">
                <a:latin typeface="Lusitana" pitchFamily="2" charset="0"/>
                <a:cs typeface="Times New Roman" panose="02020603050405020304" pitchFamily="18" charset="0"/>
              </a:rPr>
              <a:t> depends on a </a:t>
            </a:r>
            <a:r>
              <a:rPr lang="en-GB" b="1" dirty="0" smtClean="0">
                <a:latin typeface="Lusitana" pitchFamily="2" charset="0"/>
                <a:cs typeface="Times New Roman" panose="02020603050405020304" pitchFamily="18" charset="0"/>
              </a:rPr>
              <a:t>general technical assessment</a:t>
            </a:r>
            <a:r>
              <a:rPr lang="en-GB" dirty="0" smtClean="0">
                <a:latin typeface="Lusitana" pitchFamily="2" charset="0"/>
                <a:cs typeface="Times New Roman" panose="02020603050405020304" pitchFamily="18" charset="0"/>
              </a:rPr>
              <a:t> of the feasibility and/or performance of </a:t>
            </a:r>
            <a:r>
              <a:rPr lang="en-GB" b="1" dirty="0" smtClean="0">
                <a:latin typeface="Lusitana" pitchFamily="2" charset="0"/>
                <a:cs typeface="Times New Roman" panose="02020603050405020304" pitchFamily="18" charset="0"/>
              </a:rPr>
              <a:t>GPU-accelerated algorithms</a:t>
            </a:r>
            <a:r>
              <a:rPr lang="en-GB" dirty="0" smtClean="0">
                <a:latin typeface="Lusitana" pitchFamily="2" charset="0"/>
                <a:cs typeface="Times New Roman" panose="02020603050405020304" pitchFamily="18" charset="0"/>
              </a:rPr>
              <a:t>, being scheduled for </a:t>
            </a:r>
            <a:r>
              <a:rPr lang="en-GB" b="1" dirty="0" smtClean="0">
                <a:latin typeface="Lusitana" pitchFamily="2" charset="0"/>
                <a:cs typeface="Times New Roman" panose="02020603050405020304" pitchFamily="18" charset="0"/>
              </a:rPr>
              <a:t>next year</a:t>
            </a:r>
          </a:p>
          <a:p>
            <a:pPr marL="800100" lvl="1" indent="-342900">
              <a:spcBef>
                <a:spcPts val="600"/>
              </a:spcBef>
              <a:spcAft>
                <a:spcPts val="1200"/>
              </a:spcAft>
              <a:buFont typeface="Wingdings" panose="05000000000000000000" pitchFamily="2" charset="2"/>
              <a:buChar char="§"/>
            </a:pPr>
            <a:r>
              <a:rPr lang="en-GB" dirty="0" smtClean="0">
                <a:latin typeface="Lusitana" pitchFamily="2" charset="0"/>
                <a:cs typeface="Times New Roman" panose="02020603050405020304" pitchFamily="18" charset="0"/>
              </a:rPr>
              <a:t>The approach is </a:t>
            </a:r>
            <a:r>
              <a:rPr lang="en-GB" b="1" dirty="0" smtClean="0">
                <a:latin typeface="Lusitana" pitchFamily="2" charset="0"/>
                <a:cs typeface="Times New Roman" panose="02020603050405020304" pitchFamily="18" charset="0"/>
              </a:rPr>
              <a:t>also being considered </a:t>
            </a:r>
            <a:r>
              <a:rPr lang="en-GB" dirty="0" smtClean="0">
                <a:latin typeface="Lusitana" pitchFamily="2" charset="0"/>
                <a:cs typeface="Times New Roman" panose="02020603050405020304" pitchFamily="18" charset="0"/>
              </a:rPr>
              <a:t>for </a:t>
            </a:r>
            <a:r>
              <a:rPr lang="en-GB" b="1" dirty="0" smtClean="0">
                <a:latin typeface="Lusitana" pitchFamily="2" charset="0"/>
                <a:cs typeface="Times New Roman" panose="02020603050405020304" pitchFamily="18" charset="0"/>
              </a:rPr>
              <a:t>offline reconstruction</a:t>
            </a:r>
            <a:r>
              <a:rPr lang="en-GB" dirty="0" smtClean="0">
                <a:latin typeface="Lusitana" pitchFamily="2" charset="0"/>
                <a:cs typeface="Times New Roman" panose="02020603050405020304" pitchFamily="18" charset="0"/>
              </a:rPr>
              <a:t> on </a:t>
            </a:r>
            <a:r>
              <a:rPr lang="en-GB" b="1" dirty="0" smtClean="0">
                <a:latin typeface="Lusitana" pitchFamily="2" charset="0"/>
                <a:cs typeface="Times New Roman" panose="02020603050405020304" pitchFamily="18" charset="0"/>
              </a:rPr>
              <a:t>grid sites where GPUs are available</a:t>
            </a:r>
          </a:p>
        </p:txBody>
      </p:sp>
      <p:sp>
        <p:nvSpPr>
          <p:cNvPr id="2" name="CaixaDeTexto 1"/>
          <p:cNvSpPr txBox="1"/>
          <p:nvPr/>
        </p:nvSpPr>
        <p:spPr>
          <a:xfrm>
            <a:off x="9238345" y="2020049"/>
            <a:ext cx="280846" cy="400110"/>
          </a:xfrm>
          <a:prstGeom prst="rect">
            <a:avLst/>
          </a:prstGeom>
          <a:noFill/>
        </p:spPr>
        <p:txBody>
          <a:bodyPr wrap="none" rtlCol="0">
            <a:spAutoFit/>
          </a:bodyPr>
          <a:lstStyle/>
          <a:p>
            <a:r>
              <a:rPr lang="pt-PT" sz="2000" dirty="0" smtClean="0">
                <a:latin typeface="Lusitana" pitchFamily="2" charset="0"/>
              </a:rPr>
              <a:t>-</a:t>
            </a:r>
            <a:endParaRPr lang="pt-PT" sz="2000" dirty="0">
              <a:latin typeface="Lusitana" pitchFamily="2" charset="0"/>
            </a:endParaRPr>
          </a:p>
        </p:txBody>
      </p:sp>
      <p:sp>
        <p:nvSpPr>
          <p:cNvPr id="10" name="CaixaDeTexto 9"/>
          <p:cNvSpPr txBox="1"/>
          <p:nvPr/>
        </p:nvSpPr>
        <p:spPr>
          <a:xfrm>
            <a:off x="0" y="6482862"/>
            <a:ext cx="2934000" cy="375138"/>
          </a:xfrm>
          <a:prstGeom prst="rect">
            <a:avLst/>
          </a:prstGeom>
          <a:solidFill>
            <a:schemeClr val="tx2">
              <a:lumMod val="40000"/>
              <a:lumOff val="60000"/>
            </a:schemeClr>
          </a:solidFill>
          <a:ln>
            <a:solidFill>
              <a:schemeClr val="tx1"/>
            </a:solidFill>
          </a:ln>
        </p:spPr>
        <p:txBody>
          <a:bodyPr wrap="square" lIns="180000" rIns="180000" rtlCol="0" anchor="ctr">
            <a:noAutofit/>
          </a:bodyPr>
          <a:lstStyle/>
          <a:p>
            <a:r>
              <a:rPr lang="pt-PT" sz="1400" dirty="0" smtClean="0">
                <a:latin typeface="Nunito ExtraLight" pitchFamily="2" charset="0"/>
                <a:cs typeface="Times New Roman" panose="02020603050405020304" pitchFamily="18" charset="0"/>
              </a:rPr>
              <a:t>Nuno dos Santos Fernandes</a:t>
            </a:r>
            <a:endParaRPr lang="pt-PT" sz="1400" dirty="0">
              <a:latin typeface="Nunito ExtraLight" pitchFamily="2" charset="0"/>
              <a:cs typeface="Times New Roman" panose="02020603050405020304" pitchFamily="18" charset="0"/>
            </a:endParaRPr>
          </a:p>
        </p:txBody>
      </p:sp>
      <p:sp>
        <p:nvSpPr>
          <p:cNvPr id="15" name="CaixaDeTexto 14"/>
          <p:cNvSpPr txBox="1"/>
          <p:nvPr/>
        </p:nvSpPr>
        <p:spPr>
          <a:xfrm>
            <a:off x="9257999" y="6482862"/>
            <a:ext cx="2934000" cy="375138"/>
          </a:xfrm>
          <a:prstGeom prst="rect">
            <a:avLst/>
          </a:prstGeom>
          <a:solidFill>
            <a:schemeClr val="tx2">
              <a:lumMod val="40000"/>
              <a:lumOff val="60000"/>
            </a:schemeClr>
          </a:solidFill>
          <a:ln>
            <a:solidFill>
              <a:schemeClr val="tx1"/>
            </a:solidFill>
          </a:ln>
        </p:spPr>
        <p:txBody>
          <a:bodyPr wrap="square" lIns="180000" rIns="180000" rtlCol="0" anchor="ctr">
            <a:noAutofit/>
          </a:bodyPr>
          <a:lstStyle/>
          <a:p>
            <a:pPr algn="r"/>
            <a:fld id="{5F9120BF-66DE-4C54-B6E1-BA17062F8DD3}" type="slidenum">
              <a:rPr lang="pt-PT" sz="1400" smtClean="0">
                <a:latin typeface="Nunito ExtraLight" pitchFamily="2" charset="0"/>
                <a:cs typeface="Times New Roman" panose="02020603050405020304" pitchFamily="18" charset="0"/>
              </a:rPr>
              <a:t>13</a:t>
            </a:fld>
            <a:endParaRPr lang="pt-PT" sz="1600" dirty="0">
              <a:latin typeface="Nunito ExtraLight" pitchFamily="2" charset="0"/>
              <a:cs typeface="Times New Roman" panose="02020603050405020304" pitchFamily="18" charset="0"/>
            </a:endParaRPr>
          </a:p>
        </p:txBody>
      </p:sp>
      <p:sp>
        <p:nvSpPr>
          <p:cNvPr id="16" name="CaixaDeTexto 15"/>
          <p:cNvSpPr txBox="1"/>
          <p:nvPr/>
        </p:nvSpPr>
        <p:spPr>
          <a:xfrm>
            <a:off x="2934000" y="6482862"/>
            <a:ext cx="6324000" cy="375138"/>
          </a:xfrm>
          <a:prstGeom prst="rect">
            <a:avLst/>
          </a:prstGeom>
          <a:solidFill>
            <a:schemeClr val="tx2">
              <a:lumMod val="40000"/>
              <a:lumOff val="60000"/>
            </a:schemeClr>
          </a:solidFill>
          <a:ln>
            <a:solidFill>
              <a:schemeClr val="tx1"/>
            </a:solidFill>
          </a:ln>
        </p:spPr>
        <p:txBody>
          <a:bodyPr wrap="square" rtlCol="0" anchor="ctr">
            <a:noAutofit/>
          </a:bodyPr>
          <a:lstStyle/>
          <a:p>
            <a:pPr algn="ctr"/>
            <a:r>
              <a:rPr lang="en-GB" sz="1400" dirty="0">
                <a:latin typeface="Nunito ExtraLight SemiBold" pitchFamily="2" charset="0"/>
                <a:cs typeface="Times New Roman" panose="02020603050405020304" pitchFamily="18" charset="0"/>
              </a:rPr>
              <a:t>Accelerating the ATLAS Trigger System with Graphical Processing Units</a:t>
            </a:r>
          </a:p>
        </p:txBody>
      </p:sp>
    </p:spTree>
    <p:extLst>
      <p:ext uri="{BB962C8B-B14F-4D97-AF65-F5344CB8AC3E}">
        <p14:creationId xmlns:p14="http://schemas.microsoft.com/office/powerpoint/2010/main" val="2653705905"/>
      </p:ext>
    </p:extLst>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0" y="0"/>
            <a:ext cx="12192000" cy="68580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Retângulo 11"/>
          <p:cNvSpPr/>
          <p:nvPr/>
        </p:nvSpPr>
        <p:spPr>
          <a:xfrm>
            <a:off x="361200" y="370800"/>
            <a:ext cx="11469600" cy="611206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 name="Título 1"/>
          <p:cNvSpPr>
            <a:spLocks noGrp="1"/>
          </p:cNvSpPr>
          <p:nvPr>
            <p:ph type="ctrTitle"/>
          </p:nvPr>
        </p:nvSpPr>
        <p:spPr>
          <a:xfrm>
            <a:off x="1061573" y="2233031"/>
            <a:ext cx="10068854" cy="2387600"/>
          </a:xfrm>
        </p:spPr>
        <p:txBody>
          <a:bodyPr anchor="ctr">
            <a:normAutofit/>
          </a:bodyPr>
          <a:lstStyle/>
          <a:p>
            <a:r>
              <a:rPr lang="pt-PT" sz="4800" b="1" dirty="0" err="1">
                <a:latin typeface="Nunito ExtraLight ExtraBold" pitchFamily="2" charset="0"/>
                <a:cs typeface="Times New Roman" panose="02020603050405020304" pitchFamily="18" charset="0"/>
              </a:rPr>
              <a:t>Thank</a:t>
            </a:r>
            <a:r>
              <a:rPr lang="pt-PT" sz="4800" b="1" dirty="0">
                <a:latin typeface="Nunito ExtraLight ExtraBold" pitchFamily="2" charset="0"/>
                <a:cs typeface="Times New Roman" panose="02020603050405020304" pitchFamily="18" charset="0"/>
              </a:rPr>
              <a:t> </a:t>
            </a:r>
            <a:r>
              <a:rPr lang="pt-PT" sz="4800" b="1" dirty="0" err="1">
                <a:latin typeface="Nunito ExtraLight ExtraBold" pitchFamily="2" charset="0"/>
                <a:cs typeface="Times New Roman" panose="02020603050405020304" pitchFamily="18" charset="0"/>
              </a:rPr>
              <a:t>you</a:t>
            </a:r>
            <a:r>
              <a:rPr lang="pt-PT" sz="4800" b="1" dirty="0">
                <a:latin typeface="Nunito ExtraLight ExtraBold" pitchFamily="2" charset="0"/>
                <a:cs typeface="Times New Roman" panose="02020603050405020304" pitchFamily="18" charset="0"/>
              </a:rPr>
              <a:t> for </a:t>
            </a:r>
            <a:r>
              <a:rPr lang="pt-PT" sz="4800" b="1" dirty="0" err="1">
                <a:latin typeface="Nunito ExtraLight ExtraBold" pitchFamily="2" charset="0"/>
                <a:cs typeface="Times New Roman" panose="02020603050405020304" pitchFamily="18" charset="0"/>
              </a:rPr>
              <a:t>your</a:t>
            </a:r>
            <a:r>
              <a:rPr lang="pt-PT" sz="4800" b="1" dirty="0">
                <a:latin typeface="Nunito ExtraLight ExtraBold" pitchFamily="2" charset="0"/>
                <a:cs typeface="Times New Roman" panose="02020603050405020304" pitchFamily="18" charset="0"/>
              </a:rPr>
              <a:t> </a:t>
            </a:r>
            <a:r>
              <a:rPr lang="pt-PT" sz="4800" b="1" dirty="0" err="1">
                <a:latin typeface="Nunito ExtraLight ExtraBold" pitchFamily="2" charset="0"/>
                <a:cs typeface="Times New Roman" panose="02020603050405020304" pitchFamily="18" charset="0"/>
              </a:rPr>
              <a:t>attention</a:t>
            </a:r>
            <a:r>
              <a:rPr lang="pt-PT" sz="4800" b="1" dirty="0">
                <a:latin typeface="Nunito ExtraLight ExtraBold" pitchFamily="2" charset="0"/>
                <a:cs typeface="Times New Roman" panose="02020603050405020304" pitchFamily="18" charset="0"/>
              </a:rPr>
              <a:t>!</a:t>
            </a:r>
          </a:p>
        </p:txBody>
      </p:sp>
    </p:spTree>
    <p:extLst>
      <p:ext uri="{BB962C8B-B14F-4D97-AF65-F5344CB8AC3E}">
        <p14:creationId xmlns:p14="http://schemas.microsoft.com/office/powerpoint/2010/main" val="72502042"/>
      </p:ext>
    </p:extLst>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0" y="0"/>
            <a:ext cx="12192000" cy="68580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Retângulo 11"/>
          <p:cNvSpPr/>
          <p:nvPr/>
        </p:nvSpPr>
        <p:spPr>
          <a:xfrm>
            <a:off x="361200" y="370800"/>
            <a:ext cx="11469600" cy="611206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 name="Título 1"/>
          <p:cNvSpPr>
            <a:spLocks noGrp="1"/>
          </p:cNvSpPr>
          <p:nvPr>
            <p:ph type="ctrTitle"/>
          </p:nvPr>
        </p:nvSpPr>
        <p:spPr>
          <a:xfrm>
            <a:off x="1061573" y="2233031"/>
            <a:ext cx="10068854" cy="2387600"/>
          </a:xfrm>
        </p:spPr>
        <p:txBody>
          <a:bodyPr anchor="ctr">
            <a:normAutofit/>
          </a:bodyPr>
          <a:lstStyle/>
          <a:p>
            <a:r>
              <a:rPr lang="en-GB" sz="4800" b="1" dirty="0" smtClean="0">
                <a:latin typeface="Nunito ExtraLight ExtraBold" pitchFamily="2" charset="0"/>
                <a:cs typeface="Times New Roman" panose="02020603050405020304" pitchFamily="18" charset="0"/>
              </a:rPr>
              <a:t>Backup Slides</a:t>
            </a:r>
            <a:endParaRPr lang="pt-PT" sz="4800" b="1" dirty="0">
              <a:latin typeface="Nunito ExtraLight ExtraBold" pitchFamily="2" charset="0"/>
              <a:cs typeface="Times New Roman" panose="02020603050405020304" pitchFamily="18" charset="0"/>
            </a:endParaRPr>
          </a:p>
        </p:txBody>
      </p:sp>
    </p:spTree>
    <p:extLst>
      <p:ext uri="{BB962C8B-B14F-4D97-AF65-F5344CB8AC3E}">
        <p14:creationId xmlns:p14="http://schemas.microsoft.com/office/powerpoint/2010/main" val="4045493761"/>
      </p:ext>
    </p:extLst>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Conexão reta 13"/>
          <p:cNvCxnSpPr/>
          <p:nvPr/>
        </p:nvCxnSpPr>
        <p:spPr>
          <a:xfrm>
            <a:off x="0" y="416232"/>
            <a:ext cx="0" cy="62541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exão reta 15"/>
          <p:cNvCxnSpPr/>
          <p:nvPr/>
        </p:nvCxnSpPr>
        <p:spPr>
          <a:xfrm flipH="1">
            <a:off x="12191999" y="416232"/>
            <a:ext cx="1" cy="62541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361200" y="1017863"/>
            <a:ext cx="11469600" cy="4093428"/>
          </a:xfrm>
          <a:prstGeom prst="rect">
            <a:avLst/>
          </a:prstGeom>
          <a:noFill/>
        </p:spPr>
        <p:txBody>
          <a:bodyPr wrap="square" rtlCol="0">
            <a:spAutoFit/>
          </a:bodyPr>
          <a:lstStyle/>
          <a:p>
            <a:pPr marL="285750" indent="-285750" algn="just">
              <a:spcBef>
                <a:spcPts val="1200"/>
              </a:spcBef>
              <a:spcAft>
                <a:spcPts val="1200"/>
              </a:spcAft>
              <a:buFont typeface="Arial" panose="020B0604020202020204" pitchFamily="34" charset="0"/>
              <a:buChar char="•"/>
            </a:pPr>
            <a:r>
              <a:rPr lang="pt-PT" sz="2000" b="1" u="sng" dirty="0" smtClean="0">
                <a:latin typeface="Lusitana" pitchFamily="2" charset="0"/>
                <a:cs typeface="Times New Roman" panose="02020603050405020304" pitchFamily="18" charset="0"/>
              </a:rPr>
              <a:t>A</a:t>
            </a:r>
            <a:r>
              <a:rPr lang="pt-PT" sz="2000" dirty="0" smtClean="0">
                <a:latin typeface="Lusitana" pitchFamily="2" charset="0"/>
                <a:cs typeface="Times New Roman" panose="02020603050405020304" pitchFamily="18" charset="0"/>
              </a:rPr>
              <a:t> </a:t>
            </a:r>
            <a:r>
              <a:rPr lang="pt-PT" sz="2000" b="1" u="sng" dirty="0" smtClean="0">
                <a:latin typeface="Lusitana" pitchFamily="2" charset="0"/>
                <a:cs typeface="Times New Roman" panose="02020603050405020304" pitchFamily="18" charset="0"/>
              </a:rPr>
              <a:t>T</a:t>
            </a:r>
            <a:r>
              <a:rPr lang="pt-PT" sz="2000" dirty="0" smtClean="0">
                <a:latin typeface="Lusitana" pitchFamily="2" charset="0"/>
                <a:cs typeface="Times New Roman" panose="02020603050405020304" pitchFamily="18" charset="0"/>
              </a:rPr>
              <a:t>oroidal </a:t>
            </a:r>
            <a:r>
              <a:rPr lang="pt-PT" sz="2000" b="1" u="sng" dirty="0" smtClean="0">
                <a:latin typeface="Lusitana" pitchFamily="2" charset="0"/>
                <a:cs typeface="Times New Roman" panose="02020603050405020304" pitchFamily="18" charset="0"/>
              </a:rPr>
              <a:t>L</a:t>
            </a:r>
            <a:r>
              <a:rPr lang="pt-PT" sz="2000" dirty="0" smtClean="0">
                <a:latin typeface="Lusitana" pitchFamily="2" charset="0"/>
                <a:cs typeface="Times New Roman" panose="02020603050405020304" pitchFamily="18" charset="0"/>
              </a:rPr>
              <a:t>HC </a:t>
            </a:r>
            <a:r>
              <a:rPr lang="pt-PT" sz="2000" b="1" u="sng" dirty="0" err="1" smtClean="0">
                <a:latin typeface="Lusitana" pitchFamily="2" charset="0"/>
                <a:cs typeface="Times New Roman" panose="02020603050405020304" pitchFamily="18" charset="0"/>
              </a:rPr>
              <a:t>A</a:t>
            </a:r>
            <a:r>
              <a:rPr lang="pt-PT" sz="2000" dirty="0" err="1" smtClean="0">
                <a:latin typeface="Lusitana" pitchFamily="2" charset="0"/>
                <a:cs typeface="Times New Roman" panose="02020603050405020304" pitchFamily="18" charset="0"/>
              </a:rPr>
              <a:t>pparatu</a:t>
            </a:r>
            <a:r>
              <a:rPr lang="pt-PT" sz="2000" b="1" u="sng" dirty="0" err="1" smtClean="0">
                <a:latin typeface="Lusitana" pitchFamily="2" charset="0"/>
                <a:cs typeface="Times New Roman" panose="02020603050405020304" pitchFamily="18" charset="0"/>
              </a:rPr>
              <a:t>s</a:t>
            </a:r>
            <a:endParaRPr lang="pt-PT" sz="2000" b="1" u="sng" dirty="0">
              <a:latin typeface="Lusitana" pitchFamily="2" charset="0"/>
              <a:cs typeface="Times New Roman" panose="02020603050405020304" pitchFamily="18" charset="0"/>
            </a:endParaRPr>
          </a:p>
          <a:p>
            <a:pPr marL="285750" indent="-285750" algn="just">
              <a:spcBef>
                <a:spcPts val="1200"/>
              </a:spcBef>
              <a:spcAft>
                <a:spcPts val="1200"/>
              </a:spcAft>
              <a:buFont typeface="Arial" panose="020B0604020202020204" pitchFamily="34" charset="0"/>
              <a:buChar char="•"/>
            </a:pPr>
            <a:r>
              <a:rPr lang="pt-PT" sz="2000" dirty="0" err="1" smtClean="0">
                <a:latin typeface="Lusitana" pitchFamily="2" charset="0"/>
                <a:cs typeface="Times New Roman" panose="02020603050405020304" pitchFamily="18" charset="0"/>
              </a:rPr>
              <a:t>One</a:t>
            </a:r>
            <a:r>
              <a:rPr lang="pt-PT" sz="2000" dirty="0" smtClean="0">
                <a:latin typeface="Lusitana" pitchFamily="2" charset="0"/>
                <a:cs typeface="Times New Roman" panose="02020603050405020304" pitchFamily="18" charset="0"/>
              </a:rPr>
              <a:t> </a:t>
            </a:r>
            <a:r>
              <a:rPr lang="pt-PT" sz="2000" dirty="0" err="1" smtClean="0">
                <a:latin typeface="Lusitana" pitchFamily="2" charset="0"/>
                <a:cs typeface="Times New Roman" panose="02020603050405020304" pitchFamily="18" charset="0"/>
              </a:rPr>
              <a:t>of</a:t>
            </a:r>
            <a:r>
              <a:rPr lang="pt-PT" sz="2000" dirty="0" smtClean="0">
                <a:latin typeface="Lusitana" pitchFamily="2" charset="0"/>
                <a:cs typeface="Times New Roman" panose="02020603050405020304" pitchFamily="18" charset="0"/>
              </a:rPr>
              <a:t> </a:t>
            </a:r>
            <a:r>
              <a:rPr lang="pt-PT" sz="2000" dirty="0" err="1" smtClean="0">
                <a:latin typeface="Lusitana" pitchFamily="2" charset="0"/>
                <a:cs typeface="Times New Roman" panose="02020603050405020304" pitchFamily="18" charset="0"/>
              </a:rPr>
              <a:t>the</a:t>
            </a:r>
            <a:r>
              <a:rPr lang="pt-PT" sz="2000" dirty="0" smtClean="0">
                <a:latin typeface="Lusitana" pitchFamily="2" charset="0"/>
                <a:cs typeface="Times New Roman" panose="02020603050405020304" pitchFamily="18" charset="0"/>
              </a:rPr>
              <a:t> </a:t>
            </a:r>
            <a:r>
              <a:rPr lang="pt-PT" sz="2000" dirty="0" err="1" smtClean="0">
                <a:latin typeface="Lusitana" pitchFamily="2" charset="0"/>
                <a:cs typeface="Times New Roman" panose="02020603050405020304" pitchFamily="18" charset="0"/>
              </a:rPr>
              <a:t>two</a:t>
            </a:r>
            <a:r>
              <a:rPr lang="pt-PT" sz="2000" dirty="0" smtClean="0">
                <a:latin typeface="Lusitana" pitchFamily="2" charset="0"/>
                <a:cs typeface="Times New Roman" panose="02020603050405020304" pitchFamily="18" charset="0"/>
              </a:rPr>
              <a:t> </a:t>
            </a:r>
            <a:r>
              <a:rPr lang="pt-PT" sz="2000" b="1" dirty="0" smtClean="0">
                <a:latin typeface="Lusitana" pitchFamily="2" charset="0"/>
                <a:cs typeface="Times New Roman" panose="02020603050405020304" pitchFamily="18" charset="0"/>
              </a:rPr>
              <a:t>general-</a:t>
            </a:r>
            <a:r>
              <a:rPr lang="pt-PT" sz="2000" b="1" dirty="0" err="1" smtClean="0">
                <a:latin typeface="Lusitana" pitchFamily="2" charset="0"/>
                <a:cs typeface="Times New Roman" panose="02020603050405020304" pitchFamily="18" charset="0"/>
              </a:rPr>
              <a:t>purpose</a:t>
            </a:r>
            <a:r>
              <a:rPr lang="pt-PT" sz="2000" b="1" dirty="0" smtClean="0">
                <a:latin typeface="Lusitana" pitchFamily="2" charset="0"/>
                <a:cs typeface="Times New Roman" panose="02020603050405020304" pitchFamily="18" charset="0"/>
              </a:rPr>
              <a:t> </a:t>
            </a:r>
            <a:r>
              <a:rPr lang="pt-PT" sz="2000" b="1" dirty="0" err="1" smtClean="0">
                <a:latin typeface="Lusitana" pitchFamily="2" charset="0"/>
                <a:cs typeface="Times New Roman" panose="02020603050405020304" pitchFamily="18" charset="0"/>
              </a:rPr>
              <a:t>detectors</a:t>
            </a:r>
            <a:r>
              <a:rPr lang="pt-PT" sz="2000" dirty="0" smtClean="0">
                <a:latin typeface="Lusitana" pitchFamily="2" charset="0"/>
                <a:cs typeface="Times New Roman" panose="02020603050405020304" pitchFamily="18" charset="0"/>
              </a:rPr>
              <a:t> </a:t>
            </a:r>
            <a:r>
              <a:rPr lang="pt-PT" sz="2000" dirty="0" err="1" smtClean="0">
                <a:latin typeface="Lusitana" pitchFamily="2" charset="0"/>
                <a:cs typeface="Times New Roman" panose="02020603050405020304" pitchFamily="18" charset="0"/>
              </a:rPr>
              <a:t>at</a:t>
            </a:r>
            <a:r>
              <a:rPr lang="pt-PT" sz="2000" dirty="0" smtClean="0">
                <a:latin typeface="Lusitana" pitchFamily="2" charset="0"/>
                <a:cs typeface="Times New Roman" panose="02020603050405020304" pitchFamily="18" charset="0"/>
              </a:rPr>
              <a:t> </a:t>
            </a:r>
            <a:r>
              <a:rPr lang="pt-PT" sz="2000" dirty="0" err="1" smtClean="0">
                <a:latin typeface="Lusitana" pitchFamily="2" charset="0"/>
                <a:cs typeface="Times New Roman" panose="02020603050405020304" pitchFamily="18" charset="0"/>
              </a:rPr>
              <a:t>the</a:t>
            </a:r>
            <a:r>
              <a:rPr lang="pt-PT" sz="2000" dirty="0" smtClean="0">
                <a:latin typeface="Lusitana" pitchFamily="2" charset="0"/>
                <a:cs typeface="Times New Roman" panose="02020603050405020304" pitchFamily="18" charset="0"/>
              </a:rPr>
              <a:t> LHC</a:t>
            </a:r>
            <a:endParaRPr lang="pt-PT" sz="2000" dirty="0">
              <a:latin typeface="Lusitana" pitchFamily="2" charset="0"/>
              <a:cs typeface="Times New Roman" panose="02020603050405020304" pitchFamily="18" charset="0"/>
            </a:endParaRPr>
          </a:p>
          <a:p>
            <a:pPr marL="285750" indent="-285750" algn="just">
              <a:spcBef>
                <a:spcPts val="1200"/>
              </a:spcBef>
              <a:spcAft>
                <a:spcPts val="1200"/>
              </a:spcAft>
              <a:buFont typeface="Arial" panose="020B0604020202020204" pitchFamily="34" charset="0"/>
              <a:buChar char="•"/>
            </a:pPr>
            <a:r>
              <a:rPr lang="pt-PT" sz="2000" dirty="0" err="1" smtClean="0">
                <a:latin typeface="Lusitana" pitchFamily="2" charset="0"/>
                <a:cs typeface="Times New Roman" panose="02020603050405020304" pitchFamily="18" charset="0"/>
              </a:rPr>
              <a:t>Three</a:t>
            </a:r>
            <a:r>
              <a:rPr lang="pt-PT" sz="2000" dirty="0" smtClean="0">
                <a:latin typeface="Lusitana" pitchFamily="2" charset="0"/>
                <a:cs typeface="Times New Roman" panose="02020603050405020304" pitchFamily="18" charset="0"/>
              </a:rPr>
              <a:t> </a:t>
            </a:r>
            <a:r>
              <a:rPr lang="pt-PT" sz="2000" dirty="0" err="1" smtClean="0">
                <a:latin typeface="Lusitana" pitchFamily="2" charset="0"/>
                <a:cs typeface="Times New Roman" panose="02020603050405020304" pitchFamily="18" charset="0"/>
              </a:rPr>
              <a:t>layers</a:t>
            </a:r>
            <a:r>
              <a:rPr lang="pt-PT" sz="2000" dirty="0" smtClean="0">
                <a:latin typeface="Lusitana" pitchFamily="2" charset="0"/>
                <a:cs typeface="Times New Roman" panose="02020603050405020304" pitchFamily="18" charset="0"/>
              </a:rPr>
              <a:t>:</a:t>
            </a:r>
          </a:p>
          <a:p>
            <a:pPr marL="742950" lvl="1" indent="-285750" algn="just">
              <a:spcBef>
                <a:spcPts val="1200"/>
              </a:spcBef>
              <a:spcAft>
                <a:spcPts val="1200"/>
              </a:spcAft>
              <a:buFont typeface="Wingdings" panose="05000000000000000000" pitchFamily="2" charset="2"/>
              <a:buChar char="§"/>
            </a:pPr>
            <a:r>
              <a:rPr lang="pt-PT" sz="2000" dirty="0" err="1" smtClean="0">
                <a:latin typeface="Lusitana" pitchFamily="2" charset="0"/>
                <a:cs typeface="Times New Roman" panose="02020603050405020304" pitchFamily="18" charset="0"/>
              </a:rPr>
              <a:t>Inner</a:t>
            </a:r>
            <a:r>
              <a:rPr lang="pt-PT" sz="2000" dirty="0" smtClean="0">
                <a:latin typeface="Lusitana" pitchFamily="2" charset="0"/>
                <a:cs typeface="Times New Roman" panose="02020603050405020304" pitchFamily="18" charset="0"/>
              </a:rPr>
              <a:t> Detector</a:t>
            </a:r>
          </a:p>
          <a:p>
            <a:pPr marL="742950" lvl="1" indent="-285750" algn="just">
              <a:spcBef>
                <a:spcPts val="1200"/>
              </a:spcBef>
              <a:spcAft>
                <a:spcPts val="1200"/>
              </a:spcAft>
              <a:buFont typeface="Wingdings" panose="05000000000000000000" pitchFamily="2" charset="2"/>
              <a:buChar char="§"/>
            </a:pPr>
            <a:r>
              <a:rPr lang="pt-PT" sz="2000" b="1" dirty="0" err="1" smtClean="0">
                <a:latin typeface="Lusitana" pitchFamily="2" charset="0"/>
                <a:cs typeface="Times New Roman" panose="02020603050405020304" pitchFamily="18" charset="0"/>
              </a:rPr>
              <a:t>Calorimeters</a:t>
            </a:r>
            <a:endParaRPr lang="pt-PT" sz="2000" b="1" dirty="0" smtClean="0">
              <a:latin typeface="Lusitana" pitchFamily="2" charset="0"/>
              <a:cs typeface="Times New Roman" panose="02020603050405020304" pitchFamily="18" charset="0"/>
            </a:endParaRPr>
          </a:p>
          <a:p>
            <a:pPr marL="742950" lvl="1" indent="-285750" algn="just">
              <a:spcBef>
                <a:spcPts val="1200"/>
              </a:spcBef>
              <a:spcAft>
                <a:spcPts val="1200"/>
              </a:spcAft>
              <a:buFont typeface="Wingdings" panose="05000000000000000000" pitchFamily="2" charset="2"/>
              <a:buChar char="§"/>
            </a:pPr>
            <a:r>
              <a:rPr lang="pt-PT" sz="2000" dirty="0" err="1" smtClean="0">
                <a:latin typeface="Lusitana" pitchFamily="2" charset="0"/>
                <a:cs typeface="Times New Roman" panose="02020603050405020304" pitchFamily="18" charset="0"/>
              </a:rPr>
              <a:t>Muon</a:t>
            </a:r>
            <a:r>
              <a:rPr lang="pt-PT" sz="2000" dirty="0" smtClean="0">
                <a:latin typeface="Lusitana" pitchFamily="2" charset="0"/>
                <a:cs typeface="Times New Roman" panose="02020603050405020304" pitchFamily="18" charset="0"/>
              </a:rPr>
              <a:t> </a:t>
            </a:r>
            <a:r>
              <a:rPr lang="pt-PT" sz="2000" dirty="0" err="1" smtClean="0">
                <a:latin typeface="Lusitana" pitchFamily="2" charset="0"/>
                <a:cs typeface="Times New Roman" panose="02020603050405020304" pitchFamily="18" charset="0"/>
              </a:rPr>
              <a:t>Spectrometers</a:t>
            </a:r>
            <a:endParaRPr lang="pt-PT" sz="2000" dirty="0" smtClean="0">
              <a:latin typeface="Lusitana" pitchFamily="2" charset="0"/>
              <a:cs typeface="Times New Roman" panose="02020603050405020304" pitchFamily="18" charset="0"/>
            </a:endParaRPr>
          </a:p>
          <a:p>
            <a:pPr marL="342900" indent="-342900" algn="just">
              <a:spcBef>
                <a:spcPts val="1200"/>
              </a:spcBef>
              <a:spcAft>
                <a:spcPts val="1200"/>
              </a:spcAft>
              <a:buFont typeface="Arial" panose="020B0604020202020204" pitchFamily="34" charset="0"/>
              <a:buChar char="•"/>
            </a:pPr>
            <a:r>
              <a:rPr lang="pt-PT" sz="2000" dirty="0" smtClean="0">
                <a:latin typeface="Lusitana" pitchFamily="2" charset="0"/>
                <a:cs typeface="Times New Roman" panose="02020603050405020304" pitchFamily="18" charset="0"/>
              </a:rPr>
              <a:t>10</a:t>
            </a:r>
            <a:r>
              <a:rPr lang="pt-PT" sz="2000" baseline="30000" dirty="0" smtClean="0">
                <a:latin typeface="Lusitana" pitchFamily="2" charset="0"/>
                <a:cs typeface="Times New Roman" panose="02020603050405020304" pitchFamily="18" charset="0"/>
              </a:rPr>
              <a:t>8</a:t>
            </a:r>
            <a:r>
              <a:rPr lang="pt-PT" sz="2000" dirty="0" smtClean="0">
                <a:latin typeface="Lusitana" pitchFamily="2" charset="0"/>
                <a:cs typeface="Times New Roman" panose="02020603050405020304" pitchFamily="18" charset="0"/>
              </a:rPr>
              <a:t> </a:t>
            </a:r>
            <a:r>
              <a:rPr lang="pt-PT" sz="2000" dirty="0" err="1" smtClean="0">
                <a:latin typeface="Lusitana" pitchFamily="2" charset="0"/>
                <a:cs typeface="Times New Roman" panose="02020603050405020304" pitchFamily="18" charset="0"/>
              </a:rPr>
              <a:t>electronic</a:t>
            </a:r>
            <a:r>
              <a:rPr lang="pt-PT" sz="2000" dirty="0" smtClean="0">
                <a:latin typeface="Lusitana" pitchFamily="2" charset="0"/>
                <a:cs typeface="Times New Roman" panose="02020603050405020304" pitchFamily="18" charset="0"/>
              </a:rPr>
              <a:t> </a:t>
            </a:r>
            <a:r>
              <a:rPr lang="pt-PT" sz="2000" dirty="0" err="1" smtClean="0">
                <a:latin typeface="Lusitana" pitchFamily="2" charset="0"/>
                <a:cs typeface="Times New Roman" panose="02020603050405020304" pitchFamily="18" charset="0"/>
              </a:rPr>
              <a:t>channels</a:t>
            </a:r>
            <a:endParaRPr lang="pt-PT" sz="2000" dirty="0" smtClean="0">
              <a:latin typeface="Lusitana" pitchFamily="2" charset="0"/>
              <a:cs typeface="Times New Roman" panose="02020603050405020304" pitchFamily="18" charset="0"/>
            </a:endParaRPr>
          </a:p>
        </p:txBody>
      </p:sp>
      <p:pic>
        <p:nvPicPr>
          <p:cNvPr id="4" name="Imagem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11668" y="1689772"/>
            <a:ext cx="6419132" cy="4123350"/>
          </a:xfrm>
          <a:prstGeom prst="rect">
            <a:avLst/>
          </a:prstGeom>
        </p:spPr>
      </p:pic>
      <p:sp>
        <p:nvSpPr>
          <p:cNvPr id="10" name="CaixaDeTexto 9"/>
          <p:cNvSpPr txBox="1"/>
          <p:nvPr/>
        </p:nvSpPr>
        <p:spPr>
          <a:xfrm>
            <a:off x="0" y="6482862"/>
            <a:ext cx="2934000" cy="375138"/>
          </a:xfrm>
          <a:prstGeom prst="rect">
            <a:avLst/>
          </a:prstGeom>
          <a:solidFill>
            <a:schemeClr val="tx2">
              <a:lumMod val="40000"/>
              <a:lumOff val="60000"/>
            </a:schemeClr>
          </a:solidFill>
          <a:ln>
            <a:solidFill>
              <a:schemeClr val="tx1"/>
            </a:solidFill>
          </a:ln>
        </p:spPr>
        <p:txBody>
          <a:bodyPr wrap="square" lIns="180000" rIns="180000" rtlCol="0" anchor="ctr">
            <a:noAutofit/>
          </a:bodyPr>
          <a:lstStyle/>
          <a:p>
            <a:r>
              <a:rPr lang="pt-PT" sz="1400" dirty="0" smtClean="0">
                <a:latin typeface="Nunito ExtraLight" pitchFamily="2" charset="0"/>
                <a:cs typeface="Times New Roman" panose="02020603050405020304" pitchFamily="18" charset="0"/>
              </a:rPr>
              <a:t>Nuno dos Santos Fernandes</a:t>
            </a:r>
            <a:endParaRPr lang="pt-PT" sz="1400" dirty="0">
              <a:latin typeface="Nunito ExtraLight" pitchFamily="2" charset="0"/>
              <a:cs typeface="Times New Roman" panose="02020603050405020304" pitchFamily="18" charset="0"/>
            </a:endParaRPr>
          </a:p>
        </p:txBody>
      </p:sp>
      <p:sp>
        <p:nvSpPr>
          <p:cNvPr id="11" name="CaixaDeTexto 10"/>
          <p:cNvSpPr txBox="1"/>
          <p:nvPr/>
        </p:nvSpPr>
        <p:spPr>
          <a:xfrm>
            <a:off x="9257999" y="6482862"/>
            <a:ext cx="2934000" cy="375138"/>
          </a:xfrm>
          <a:prstGeom prst="rect">
            <a:avLst/>
          </a:prstGeom>
          <a:solidFill>
            <a:schemeClr val="tx2">
              <a:lumMod val="40000"/>
              <a:lumOff val="60000"/>
            </a:schemeClr>
          </a:solidFill>
          <a:ln>
            <a:solidFill>
              <a:schemeClr val="tx1"/>
            </a:solidFill>
          </a:ln>
        </p:spPr>
        <p:txBody>
          <a:bodyPr wrap="square" lIns="180000" rIns="180000" rtlCol="0" anchor="ctr">
            <a:noAutofit/>
          </a:bodyPr>
          <a:lstStyle/>
          <a:p>
            <a:pPr algn="r"/>
            <a:fld id="{5F9120BF-66DE-4C54-B6E1-BA17062F8DD3}" type="slidenum">
              <a:rPr lang="pt-PT" sz="1400" smtClean="0">
                <a:latin typeface="Nunito ExtraLight" pitchFamily="2" charset="0"/>
                <a:cs typeface="Times New Roman" panose="02020603050405020304" pitchFamily="18" charset="0"/>
              </a:rPr>
              <a:t>16</a:t>
            </a:fld>
            <a:endParaRPr lang="pt-PT" sz="1600" dirty="0">
              <a:latin typeface="Nunito ExtraLight" pitchFamily="2" charset="0"/>
              <a:cs typeface="Times New Roman" panose="02020603050405020304" pitchFamily="18" charset="0"/>
            </a:endParaRPr>
          </a:p>
        </p:txBody>
      </p:sp>
      <p:sp>
        <p:nvSpPr>
          <p:cNvPr id="12" name="CaixaDeTexto 11"/>
          <p:cNvSpPr txBox="1"/>
          <p:nvPr/>
        </p:nvSpPr>
        <p:spPr>
          <a:xfrm>
            <a:off x="2934000" y="6482862"/>
            <a:ext cx="6324000" cy="375138"/>
          </a:xfrm>
          <a:prstGeom prst="rect">
            <a:avLst/>
          </a:prstGeom>
          <a:solidFill>
            <a:schemeClr val="tx2">
              <a:lumMod val="40000"/>
              <a:lumOff val="60000"/>
            </a:schemeClr>
          </a:solidFill>
          <a:ln>
            <a:solidFill>
              <a:schemeClr val="tx1"/>
            </a:solidFill>
          </a:ln>
        </p:spPr>
        <p:txBody>
          <a:bodyPr wrap="square" rtlCol="0" anchor="ctr">
            <a:noAutofit/>
          </a:bodyPr>
          <a:lstStyle/>
          <a:p>
            <a:pPr algn="ctr"/>
            <a:r>
              <a:rPr lang="en-GB" sz="1400" dirty="0">
                <a:latin typeface="Nunito ExtraLight SemiBold" pitchFamily="2" charset="0"/>
                <a:cs typeface="Times New Roman" panose="02020603050405020304" pitchFamily="18" charset="0"/>
              </a:rPr>
              <a:t>Accelerating the ATLAS Trigger System with Graphical Processing Units</a:t>
            </a:r>
            <a:endParaRPr lang="en-GB" sz="1400" dirty="0">
              <a:latin typeface="Nunito ExtraLight SemiBold" pitchFamily="2" charset="0"/>
              <a:cs typeface="Times New Roman" panose="02020603050405020304" pitchFamily="18" charset="0"/>
            </a:endParaRPr>
          </a:p>
        </p:txBody>
      </p:sp>
      <p:sp>
        <p:nvSpPr>
          <p:cNvPr id="13" name="Retângulo 12"/>
          <p:cNvSpPr/>
          <p:nvPr/>
        </p:nvSpPr>
        <p:spPr>
          <a:xfrm>
            <a:off x="0" y="-1"/>
            <a:ext cx="12192000" cy="832465"/>
          </a:xfrm>
          <a:prstGeom prst="rect">
            <a:avLst/>
          </a:prstGeom>
          <a:solidFill>
            <a:schemeClr val="tx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b="1" dirty="0" err="1">
                <a:solidFill>
                  <a:schemeClr val="tx1"/>
                </a:solidFill>
                <a:latin typeface="Nunito ExtraLight Black" pitchFamily="2" charset="0"/>
              </a:rPr>
              <a:t>The</a:t>
            </a:r>
            <a:r>
              <a:rPr lang="pt-PT" sz="2400" b="1" dirty="0">
                <a:solidFill>
                  <a:schemeClr val="tx1"/>
                </a:solidFill>
                <a:latin typeface="Nunito ExtraLight Black" pitchFamily="2" charset="0"/>
              </a:rPr>
              <a:t> ATLAS </a:t>
            </a:r>
            <a:r>
              <a:rPr lang="pt-PT" sz="2400" b="1" dirty="0" err="1">
                <a:solidFill>
                  <a:schemeClr val="tx1"/>
                </a:solidFill>
                <a:latin typeface="Nunito ExtraLight Black" pitchFamily="2" charset="0"/>
              </a:rPr>
              <a:t>Experiment</a:t>
            </a:r>
            <a:endParaRPr lang="pt-PT" sz="2400" b="1" dirty="0">
              <a:solidFill>
                <a:schemeClr val="tx1"/>
              </a:solidFill>
              <a:latin typeface="Nunito ExtraLight Black" pitchFamily="2" charset="0"/>
            </a:endParaRPr>
          </a:p>
        </p:txBody>
      </p:sp>
      <p:sp>
        <p:nvSpPr>
          <p:cNvPr id="2" name="Retângulo 1"/>
          <p:cNvSpPr/>
          <p:nvPr/>
        </p:nvSpPr>
        <p:spPr>
          <a:xfrm>
            <a:off x="361200" y="5132329"/>
            <a:ext cx="5050468" cy="1015663"/>
          </a:xfrm>
          <a:prstGeom prst="rect">
            <a:avLst/>
          </a:prstGeom>
        </p:spPr>
        <p:txBody>
          <a:bodyPr wrap="square">
            <a:spAutoFit/>
          </a:bodyPr>
          <a:lstStyle/>
          <a:p>
            <a:pPr marL="742950" lvl="1" indent="-285750" algn="just">
              <a:spcAft>
                <a:spcPts val="1200"/>
              </a:spcAft>
              <a:buFont typeface="Wingdings" panose="05000000000000000000" pitchFamily="2" charset="2"/>
              <a:buChar char="§"/>
            </a:pPr>
            <a:r>
              <a:rPr lang="pt-PT" sz="2000" dirty="0">
                <a:latin typeface="Lusitana" pitchFamily="2" charset="0"/>
                <a:cs typeface="Times New Roman" panose="02020603050405020304" pitchFamily="18" charset="0"/>
              </a:rPr>
              <a:t>187652 </a:t>
            </a:r>
            <a:r>
              <a:rPr lang="pt-PT" sz="2000" dirty="0" err="1">
                <a:latin typeface="Lusitana" pitchFamily="2" charset="0"/>
                <a:cs typeface="Times New Roman" panose="02020603050405020304" pitchFamily="18" charset="0"/>
              </a:rPr>
              <a:t>calorimeter</a:t>
            </a:r>
            <a:r>
              <a:rPr lang="pt-PT" sz="2000" dirty="0">
                <a:latin typeface="Lusitana" pitchFamily="2" charset="0"/>
                <a:cs typeface="Times New Roman" panose="02020603050405020304" pitchFamily="18" charset="0"/>
              </a:rPr>
              <a:t> </a:t>
            </a:r>
            <a:r>
              <a:rPr lang="pt-PT" sz="2000" dirty="0" err="1">
                <a:latin typeface="Lusitana" pitchFamily="2" charset="0"/>
                <a:cs typeface="Times New Roman" panose="02020603050405020304" pitchFamily="18" charset="0"/>
              </a:rPr>
              <a:t>cells</a:t>
            </a:r>
            <a:r>
              <a:rPr lang="pt-PT" sz="2000" dirty="0">
                <a:latin typeface="Lusitana" pitchFamily="2" charset="0"/>
                <a:cs typeface="Times New Roman" panose="02020603050405020304" pitchFamily="18" charset="0"/>
              </a:rPr>
              <a:t> </a:t>
            </a:r>
            <a:r>
              <a:rPr lang="pt-PT" sz="2000" dirty="0" err="1">
                <a:latin typeface="Lusitana" pitchFamily="2" charset="0"/>
                <a:cs typeface="Times New Roman" panose="02020603050405020304" pitchFamily="18" charset="0"/>
              </a:rPr>
              <a:t>with</a:t>
            </a:r>
            <a:r>
              <a:rPr lang="pt-PT" sz="2000" dirty="0">
                <a:latin typeface="Lusitana" pitchFamily="2" charset="0"/>
                <a:cs typeface="Times New Roman" panose="02020603050405020304" pitchFamily="18" charset="0"/>
              </a:rPr>
              <a:t> </a:t>
            </a:r>
            <a:r>
              <a:rPr lang="pt-PT" sz="2000" dirty="0" err="1" smtClean="0">
                <a:latin typeface="Lusitana" pitchFamily="2" charset="0"/>
                <a:cs typeface="Times New Roman" panose="02020603050405020304" pitchFamily="18" charset="0"/>
              </a:rPr>
              <a:t>multiple</a:t>
            </a:r>
            <a:r>
              <a:rPr lang="pt-PT" sz="2000" dirty="0" smtClean="0">
                <a:latin typeface="Lusitana" pitchFamily="2" charset="0"/>
                <a:cs typeface="Times New Roman" panose="02020603050405020304" pitchFamily="18" charset="0"/>
              </a:rPr>
              <a:t> </a:t>
            </a:r>
            <a:r>
              <a:rPr lang="pt-PT" sz="2000" dirty="0" err="1" smtClean="0">
                <a:latin typeface="Lusitana" pitchFamily="2" charset="0"/>
                <a:cs typeface="Times New Roman" panose="02020603050405020304" pitchFamily="18" charset="0"/>
              </a:rPr>
              <a:t>gain</a:t>
            </a:r>
            <a:r>
              <a:rPr lang="pt-PT" sz="2000" dirty="0" smtClean="0">
                <a:latin typeface="Lusitana" pitchFamily="2" charset="0"/>
                <a:cs typeface="Times New Roman" panose="02020603050405020304" pitchFamily="18" charset="0"/>
              </a:rPr>
              <a:t> </a:t>
            </a:r>
            <a:r>
              <a:rPr lang="pt-PT" sz="2000" dirty="0" err="1">
                <a:latin typeface="Lusitana" pitchFamily="2" charset="0"/>
                <a:cs typeface="Times New Roman" panose="02020603050405020304" pitchFamily="18" charset="0"/>
              </a:rPr>
              <a:t>paths</a:t>
            </a:r>
            <a:r>
              <a:rPr lang="pt-PT" sz="2000" dirty="0">
                <a:latin typeface="Lusitana" pitchFamily="2" charset="0"/>
                <a:cs typeface="Times New Roman" panose="02020603050405020304" pitchFamily="18" charset="0"/>
              </a:rPr>
              <a:t> to optimize </a:t>
            </a:r>
            <a:r>
              <a:rPr lang="pt-PT" sz="2000" dirty="0" err="1">
                <a:latin typeface="Lusitana" pitchFamily="2" charset="0"/>
                <a:cs typeface="Times New Roman" panose="02020603050405020304" pitchFamily="18" charset="0"/>
              </a:rPr>
              <a:t>resolution</a:t>
            </a:r>
            <a:r>
              <a:rPr lang="pt-PT" sz="2000" dirty="0">
                <a:latin typeface="Lusitana" pitchFamily="2" charset="0"/>
                <a:cs typeface="Times New Roman" panose="02020603050405020304" pitchFamily="18" charset="0"/>
              </a:rPr>
              <a:t> </a:t>
            </a:r>
            <a:r>
              <a:rPr lang="pt-PT" sz="2000" i="1" dirty="0">
                <a:latin typeface="Lusitana" pitchFamily="2" charset="0"/>
                <a:cs typeface="Times New Roman" panose="02020603050405020304" pitchFamily="18" charset="0"/>
              </a:rPr>
              <a:t>versus</a:t>
            </a:r>
            <a:r>
              <a:rPr lang="pt-PT" sz="2000" dirty="0">
                <a:latin typeface="Lusitana" pitchFamily="2" charset="0"/>
                <a:cs typeface="Times New Roman" panose="02020603050405020304" pitchFamily="18" charset="0"/>
              </a:rPr>
              <a:t> </a:t>
            </a:r>
            <a:r>
              <a:rPr lang="pt-PT" sz="2000" dirty="0" smtClean="0">
                <a:latin typeface="Lusitana" pitchFamily="2" charset="0"/>
                <a:cs typeface="Times New Roman" panose="02020603050405020304" pitchFamily="18" charset="0"/>
              </a:rPr>
              <a:t> </a:t>
            </a:r>
            <a:r>
              <a:rPr lang="pt-PT" sz="2000" dirty="0" err="1" smtClean="0">
                <a:latin typeface="Lusitana" pitchFamily="2" charset="0"/>
                <a:cs typeface="Times New Roman" panose="02020603050405020304" pitchFamily="18" charset="0"/>
              </a:rPr>
              <a:t>dynamic</a:t>
            </a:r>
            <a:r>
              <a:rPr lang="pt-PT" sz="2000" dirty="0" smtClean="0">
                <a:latin typeface="Lusitana" pitchFamily="2" charset="0"/>
                <a:cs typeface="Times New Roman" panose="02020603050405020304" pitchFamily="18" charset="0"/>
              </a:rPr>
              <a:t> </a:t>
            </a:r>
            <a:r>
              <a:rPr lang="pt-PT" sz="2000" dirty="0">
                <a:latin typeface="Lusitana" pitchFamily="2" charset="0"/>
                <a:cs typeface="Times New Roman" panose="02020603050405020304" pitchFamily="18" charset="0"/>
              </a:rPr>
              <a:t>range </a:t>
            </a:r>
            <a:r>
              <a:rPr lang="pt-PT" sz="2000" dirty="0" err="1">
                <a:latin typeface="Lusitana" pitchFamily="2" charset="0"/>
                <a:cs typeface="Times New Roman" panose="02020603050405020304" pitchFamily="18" charset="0"/>
              </a:rPr>
              <a:t>of</a:t>
            </a:r>
            <a:r>
              <a:rPr lang="pt-PT" sz="2000" dirty="0">
                <a:latin typeface="Lusitana" pitchFamily="2" charset="0"/>
                <a:cs typeface="Times New Roman" panose="02020603050405020304" pitchFamily="18" charset="0"/>
              </a:rPr>
              <a:t> </a:t>
            </a:r>
            <a:r>
              <a:rPr lang="pt-PT" sz="2000" dirty="0" err="1">
                <a:latin typeface="Lusitana" pitchFamily="2" charset="0"/>
                <a:cs typeface="Times New Roman" panose="02020603050405020304" pitchFamily="18" charset="0"/>
              </a:rPr>
              <a:t>operation</a:t>
            </a:r>
            <a:endParaRPr lang="pt-PT" sz="2000" dirty="0">
              <a:latin typeface="Lusitana" pitchFamily="2" charset="0"/>
              <a:cs typeface="Times New Roman" panose="02020603050405020304" pitchFamily="18" charset="0"/>
            </a:endParaRPr>
          </a:p>
        </p:txBody>
      </p:sp>
    </p:spTree>
    <p:extLst>
      <p:ext uri="{BB962C8B-B14F-4D97-AF65-F5344CB8AC3E}">
        <p14:creationId xmlns:p14="http://schemas.microsoft.com/office/powerpoint/2010/main" val="1603766952"/>
      </p:ext>
    </p:extLst>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xão reta 6"/>
          <p:cNvCxnSpPr/>
          <p:nvPr/>
        </p:nvCxnSpPr>
        <p:spPr>
          <a:xfrm>
            <a:off x="0" y="416232"/>
            <a:ext cx="0" cy="62541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exão reta 7"/>
          <p:cNvCxnSpPr/>
          <p:nvPr/>
        </p:nvCxnSpPr>
        <p:spPr>
          <a:xfrm flipH="1">
            <a:off x="12191999" y="416232"/>
            <a:ext cx="1" cy="62541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tângulo 50"/>
          <p:cNvSpPr/>
          <p:nvPr/>
        </p:nvSpPr>
        <p:spPr>
          <a:xfrm>
            <a:off x="0" y="-1"/>
            <a:ext cx="12192000" cy="832465"/>
          </a:xfrm>
          <a:prstGeom prst="rect">
            <a:avLst/>
          </a:prstGeom>
          <a:solidFill>
            <a:schemeClr val="tx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b="1" dirty="0" err="1" smtClean="0">
                <a:solidFill>
                  <a:prstClr val="black"/>
                </a:solidFill>
                <a:latin typeface="Nunito ExtraLight Black" pitchFamily="2" charset="0"/>
              </a:rPr>
              <a:t>Conditions</a:t>
            </a:r>
            <a:r>
              <a:rPr lang="pt-PT" sz="2400" b="1" dirty="0" smtClean="0">
                <a:solidFill>
                  <a:prstClr val="black"/>
                </a:solidFill>
                <a:latin typeface="Nunito ExtraLight Black" pitchFamily="2" charset="0"/>
              </a:rPr>
              <a:t> </a:t>
            </a:r>
            <a:r>
              <a:rPr lang="pt-PT" sz="2400" b="1" dirty="0" err="1" smtClean="0">
                <a:solidFill>
                  <a:prstClr val="black"/>
                </a:solidFill>
                <a:latin typeface="Nunito ExtraLight Black" pitchFamily="2" charset="0"/>
              </a:rPr>
              <a:t>of</a:t>
            </a:r>
            <a:r>
              <a:rPr lang="pt-PT" sz="2400" b="1" dirty="0" smtClean="0">
                <a:solidFill>
                  <a:prstClr val="black"/>
                </a:solidFill>
                <a:latin typeface="Nunito ExtraLight Black" pitchFamily="2" charset="0"/>
              </a:rPr>
              <a:t> </a:t>
            </a:r>
            <a:r>
              <a:rPr lang="pt-PT" sz="2400" b="1" dirty="0" err="1" smtClean="0">
                <a:solidFill>
                  <a:prstClr val="black"/>
                </a:solidFill>
                <a:latin typeface="Nunito ExtraLight Black" pitchFamily="2" charset="0"/>
              </a:rPr>
              <a:t>the</a:t>
            </a:r>
            <a:r>
              <a:rPr lang="pt-PT" sz="2400" b="1" dirty="0" smtClean="0">
                <a:solidFill>
                  <a:prstClr val="black"/>
                </a:solidFill>
                <a:latin typeface="Nunito ExtraLight Black" pitchFamily="2" charset="0"/>
              </a:rPr>
              <a:t> Benchmarking</a:t>
            </a:r>
            <a:endParaRPr lang="pt-PT" sz="2400" b="1" dirty="0">
              <a:solidFill>
                <a:prstClr val="black"/>
              </a:solidFill>
              <a:latin typeface="Nunito ExtraLight Black" pitchFamily="2" charset="0"/>
            </a:endParaRPr>
          </a:p>
        </p:txBody>
      </p:sp>
      <mc:AlternateContent xmlns:mc="http://schemas.openxmlformats.org/markup-compatibility/2006" xmlns:a14="http://schemas.microsoft.com/office/drawing/2010/main">
        <mc:Choice Requires="a14">
          <p:sp>
            <p:nvSpPr>
              <p:cNvPr id="9" name="CaixaDeTexto 8"/>
              <p:cNvSpPr txBox="1"/>
              <p:nvPr/>
            </p:nvSpPr>
            <p:spPr>
              <a:xfrm>
                <a:off x="361199" y="1017863"/>
                <a:ext cx="11830799" cy="5093702"/>
              </a:xfrm>
              <a:prstGeom prst="rect">
                <a:avLst/>
              </a:prstGeom>
              <a:noFill/>
            </p:spPr>
            <p:txBody>
              <a:bodyPr wrap="square" rtlCol="0">
                <a:spAutoFit/>
              </a:bodyPr>
              <a:lstStyle/>
              <a:p>
                <a:pPr marL="180000" indent="-180000" algn="just">
                  <a:spcBef>
                    <a:spcPts val="600"/>
                  </a:spcBef>
                  <a:spcAft>
                    <a:spcPts val="600"/>
                  </a:spcAft>
                  <a:buFont typeface="Arial" panose="020B0604020202020204" pitchFamily="34" charset="0"/>
                  <a:buChar char="•"/>
                </a:pPr>
                <a:r>
                  <a:rPr lang="pt-PT" sz="2000" dirty="0" smtClean="0">
                    <a:latin typeface="Lusitana" pitchFamily="2" charset="0"/>
                    <a:cs typeface="Consolas" panose="020B0609020204030204" pitchFamily="49" charset="0"/>
                  </a:rPr>
                  <a:t>Samples </a:t>
                </a:r>
                <a:r>
                  <a:rPr lang="pt-PT" sz="2000" dirty="0" err="1">
                    <a:latin typeface="Lusitana" pitchFamily="2" charset="0"/>
                    <a:cs typeface="Consolas" panose="020B0609020204030204" pitchFamily="49" charset="0"/>
                  </a:rPr>
                  <a:t>correspond</a:t>
                </a:r>
                <a:r>
                  <a:rPr lang="pt-PT" sz="2000" dirty="0">
                    <a:latin typeface="Lusitana" pitchFamily="2" charset="0"/>
                    <a:cs typeface="Consolas" panose="020B0609020204030204" pitchFamily="49" charset="0"/>
                  </a:rPr>
                  <a:t> to </a:t>
                </a:r>
                <a:r>
                  <a:rPr lang="pt-PT" sz="2000" dirty="0" err="1">
                    <a:latin typeface="Lusitana" pitchFamily="2" charset="0"/>
                    <a:cs typeface="Consolas" panose="020B0609020204030204" pitchFamily="49" charset="0"/>
                  </a:rPr>
                  <a:t>two</a:t>
                </a:r>
                <a:r>
                  <a:rPr lang="pt-PT" sz="2000" dirty="0">
                    <a:latin typeface="Lusitana" pitchFamily="2" charset="0"/>
                    <a:cs typeface="Consolas" panose="020B0609020204030204" pitchFamily="49" charset="0"/>
                  </a:rPr>
                  <a:t> </a:t>
                </a:r>
                <a:r>
                  <a:rPr lang="pt-PT" sz="2000" dirty="0" err="1">
                    <a:latin typeface="Lusitana" pitchFamily="2" charset="0"/>
                    <a:cs typeface="Consolas" panose="020B0609020204030204" pitchFamily="49" charset="0"/>
                  </a:rPr>
                  <a:t>kinds</a:t>
                </a:r>
                <a:r>
                  <a:rPr lang="pt-PT" sz="2000" dirty="0">
                    <a:latin typeface="Lusitana" pitchFamily="2" charset="0"/>
                    <a:cs typeface="Consolas" panose="020B0609020204030204" pitchFamily="49" charset="0"/>
                  </a:rPr>
                  <a:t> </a:t>
                </a:r>
                <a:r>
                  <a:rPr lang="pt-PT" sz="2000" dirty="0" err="1">
                    <a:latin typeface="Lusitana" pitchFamily="2" charset="0"/>
                    <a:cs typeface="Consolas" panose="020B0609020204030204" pitchFamily="49" charset="0"/>
                  </a:rPr>
                  <a:t>of</a:t>
                </a:r>
                <a:r>
                  <a:rPr lang="pt-PT" sz="2000" dirty="0">
                    <a:latin typeface="Lusitana" pitchFamily="2" charset="0"/>
                    <a:cs typeface="Consolas" panose="020B0609020204030204" pitchFamily="49" charset="0"/>
                  </a:rPr>
                  <a:t> </a:t>
                </a:r>
                <a:r>
                  <a:rPr lang="pt-PT" sz="2000" b="1" dirty="0">
                    <a:latin typeface="Lusitana" pitchFamily="2" charset="0"/>
                    <a:cs typeface="Consolas" panose="020B0609020204030204" pitchFamily="49" charset="0"/>
                  </a:rPr>
                  <a:t>Monte-Carlo </a:t>
                </a:r>
                <a:r>
                  <a:rPr lang="pt-PT" sz="2000" b="1" dirty="0" err="1">
                    <a:latin typeface="Lusitana" pitchFamily="2" charset="0"/>
                    <a:cs typeface="Consolas" panose="020B0609020204030204" pitchFamily="49" charset="0"/>
                  </a:rPr>
                  <a:t>simulated</a:t>
                </a:r>
                <a:r>
                  <a:rPr lang="pt-PT" sz="2000" dirty="0">
                    <a:latin typeface="Lusitana" pitchFamily="2" charset="0"/>
                    <a:cs typeface="Consolas" panose="020B0609020204030204" pitchFamily="49" charset="0"/>
                  </a:rPr>
                  <a:t> </a:t>
                </a:r>
                <a:r>
                  <a:rPr lang="pt-PT" sz="2000" dirty="0" err="1">
                    <a:latin typeface="Lusitana" pitchFamily="2" charset="0"/>
                    <a:cs typeface="Consolas" panose="020B0609020204030204" pitchFamily="49" charset="0"/>
                  </a:rPr>
                  <a:t>events</a:t>
                </a:r>
                <a:r>
                  <a:rPr lang="pt-PT" sz="2000" dirty="0">
                    <a:latin typeface="Lusitana" pitchFamily="2" charset="0"/>
                    <a:cs typeface="Consolas" panose="020B0609020204030204" pitchFamily="49" charset="0"/>
                  </a:rPr>
                  <a:t>:</a:t>
                </a:r>
              </a:p>
              <a:p>
                <a:pPr marL="800100" lvl="1" indent="-342900" algn="just">
                  <a:spcBef>
                    <a:spcPts val="600"/>
                  </a:spcBef>
                  <a:spcAft>
                    <a:spcPts val="600"/>
                  </a:spcAft>
                  <a:buFont typeface="Wingdings" panose="05000000000000000000" pitchFamily="2" charset="2"/>
                  <a:buChar char="§"/>
                </a:pPr>
                <a:r>
                  <a:rPr lang="pt-PT" sz="2000" b="1" i="1" dirty="0" err="1">
                    <a:latin typeface="Lusitana" pitchFamily="2" charset="0"/>
                    <a:cs typeface="Consolas" panose="020B0609020204030204" pitchFamily="49" charset="0"/>
                  </a:rPr>
                  <a:t>tt</a:t>
                </a:r>
                <a:r>
                  <a:rPr lang="pt-PT" sz="2000" b="1" dirty="0">
                    <a:latin typeface="Lusitana" pitchFamily="2" charset="0"/>
                    <a:cs typeface="Consolas" panose="020B0609020204030204" pitchFamily="49" charset="0"/>
                  </a:rPr>
                  <a:t> </a:t>
                </a:r>
                <a:r>
                  <a:rPr lang="pt-PT" sz="2000" b="1" dirty="0" err="1">
                    <a:latin typeface="Lusitana" pitchFamily="2" charset="0"/>
                    <a:cs typeface="Consolas" panose="020B0609020204030204" pitchFamily="49" charset="0"/>
                  </a:rPr>
                  <a:t>events</a:t>
                </a:r>
                <a:r>
                  <a:rPr lang="pt-PT" sz="2000" dirty="0">
                    <a:latin typeface="Lusitana" pitchFamily="2" charset="0"/>
                    <a:cs typeface="Consolas" panose="020B0609020204030204" pitchFamily="49" charset="0"/>
                  </a:rPr>
                  <a:t>: 3000 </a:t>
                </a:r>
                <a:r>
                  <a:rPr lang="pt-PT" sz="2000" dirty="0" err="1">
                    <a:latin typeface="Lusitana" pitchFamily="2" charset="0"/>
                    <a:cs typeface="Consolas" panose="020B0609020204030204" pitchFamily="49" charset="0"/>
                  </a:rPr>
                  <a:t>events</a:t>
                </a:r>
                <a:r>
                  <a:rPr lang="pt-PT" sz="2000" dirty="0">
                    <a:latin typeface="Lusitana" pitchFamily="2" charset="0"/>
                    <a:cs typeface="Consolas" panose="020B0609020204030204" pitchFamily="49" charset="0"/>
                  </a:rPr>
                  <a:t>, </a:t>
                </a:r>
                <a14:m>
                  <m:oMath xmlns:m="http://schemas.openxmlformats.org/officeDocument/2006/math">
                    <m:r>
                      <a:rPr lang="pt-PT" sz="2000" i="1">
                        <a:latin typeface="Cambria Math" panose="02040503050406030204" pitchFamily="18" charset="0"/>
                        <a:cs typeface="Consolas" panose="020B0609020204030204" pitchFamily="49" charset="0"/>
                      </a:rPr>
                      <m:t>𝜇</m:t>
                    </m:r>
                    <m:r>
                      <a:rPr lang="pt-PT" sz="2000" i="1">
                        <a:latin typeface="Cambria Math" panose="02040503050406030204" pitchFamily="18" charset="0"/>
                        <a:cs typeface="Consolas" panose="020B0609020204030204" pitchFamily="49" charset="0"/>
                      </a:rPr>
                      <m:t>=80</m:t>
                    </m:r>
                  </m:oMath>
                </a14:m>
                <a:endParaRPr lang="pt-PT" sz="2000" dirty="0">
                  <a:latin typeface="Lusitana" pitchFamily="2" charset="0"/>
                  <a:cs typeface="Consolas" panose="020B0609020204030204" pitchFamily="49" charset="0"/>
                </a:endParaRPr>
              </a:p>
              <a:p>
                <a:pPr marL="800100" lvl="1" indent="-342900" algn="just">
                  <a:spcBef>
                    <a:spcPts val="600"/>
                  </a:spcBef>
                  <a:spcAft>
                    <a:spcPts val="600"/>
                  </a:spcAft>
                  <a:buFont typeface="Wingdings" panose="05000000000000000000" pitchFamily="2" charset="2"/>
                  <a:buChar char="§"/>
                </a:pPr>
                <a:r>
                  <a:rPr lang="pt-PT" sz="2000" b="1" dirty="0" err="1">
                    <a:latin typeface="Lusitana" pitchFamily="2" charset="0"/>
                    <a:cs typeface="Consolas" panose="020B0609020204030204" pitchFamily="49" charset="0"/>
                  </a:rPr>
                  <a:t>di-jet</a:t>
                </a:r>
                <a:r>
                  <a:rPr lang="pt-PT" sz="2000" b="1" dirty="0">
                    <a:latin typeface="Lusitana" pitchFamily="2" charset="0"/>
                    <a:cs typeface="Consolas" panose="020B0609020204030204" pitchFamily="49" charset="0"/>
                  </a:rPr>
                  <a:t> </a:t>
                </a:r>
                <a:r>
                  <a:rPr lang="pt-PT" sz="2000" b="1" dirty="0" err="1">
                    <a:latin typeface="Lusitana" pitchFamily="2" charset="0"/>
                    <a:cs typeface="Consolas" panose="020B0609020204030204" pitchFamily="49" charset="0"/>
                  </a:rPr>
                  <a:t>events</a:t>
                </a:r>
                <a:r>
                  <a:rPr lang="pt-PT" sz="2000" dirty="0">
                    <a:latin typeface="Lusitana" pitchFamily="2" charset="0"/>
                    <a:cs typeface="Consolas" panose="020B0609020204030204" pitchFamily="49" charset="0"/>
                  </a:rPr>
                  <a:t>: </a:t>
                </a:r>
                <a:r>
                  <a:rPr lang="pt-PT" sz="2000" dirty="0" smtClean="0">
                    <a:latin typeface="Lusitana" pitchFamily="2" charset="0"/>
                    <a:cs typeface="Consolas" panose="020B0609020204030204" pitchFamily="49" charset="0"/>
                  </a:rPr>
                  <a:t>10000 </a:t>
                </a:r>
                <a:r>
                  <a:rPr lang="pt-PT" sz="2000" dirty="0" err="1" smtClean="0">
                    <a:latin typeface="Lusitana" pitchFamily="2" charset="0"/>
                    <a:cs typeface="Consolas" panose="020B0609020204030204" pitchFamily="49" charset="0"/>
                  </a:rPr>
                  <a:t>events</a:t>
                </a:r>
                <a:r>
                  <a:rPr lang="pt-PT" sz="2000" dirty="0">
                    <a:latin typeface="Lusitana" pitchFamily="2" charset="0"/>
                    <a:cs typeface="Consolas" panose="020B0609020204030204" pitchFamily="49" charset="0"/>
                  </a:rPr>
                  <a:t>, </a:t>
                </a:r>
                <a14:m>
                  <m:oMath xmlns:m="http://schemas.openxmlformats.org/officeDocument/2006/math">
                    <m:r>
                      <a:rPr lang="pt-PT" sz="2000" i="1">
                        <a:latin typeface="Cambria Math" panose="02040503050406030204" pitchFamily="18" charset="0"/>
                        <a:cs typeface="Consolas" panose="020B0609020204030204" pitchFamily="49" charset="0"/>
                      </a:rPr>
                      <m:t>𝜇</m:t>
                    </m:r>
                    <m:r>
                      <a:rPr lang="pt-PT" sz="2000" i="1">
                        <a:latin typeface="Cambria Math" panose="02040503050406030204" pitchFamily="18" charset="0"/>
                        <a:cs typeface="Consolas" panose="020B0609020204030204" pitchFamily="49" charset="0"/>
                      </a:rPr>
                      <m:t>=200</m:t>
                    </m:r>
                  </m:oMath>
                </a14:m>
                <a:endParaRPr lang="pt-PT" sz="2000" dirty="0" smtClean="0">
                  <a:latin typeface="Lusitana" pitchFamily="2" charset="0"/>
                  <a:cs typeface="Consolas" panose="020B0609020204030204" pitchFamily="49" charset="0"/>
                </a:endParaRPr>
              </a:p>
              <a:p>
                <a:pPr marL="180000" indent="-180000">
                  <a:spcBef>
                    <a:spcPts val="1200"/>
                  </a:spcBef>
                  <a:spcAft>
                    <a:spcPts val="1200"/>
                  </a:spcAft>
                  <a:buFont typeface="Arial" panose="020B0604020202020204" pitchFamily="34" charset="0"/>
                  <a:buChar char="•"/>
                </a:pPr>
                <a:r>
                  <a:rPr lang="en-US" sz="2000" dirty="0" smtClean="0">
                    <a:solidFill>
                      <a:prstClr val="black"/>
                    </a:solidFill>
                    <a:latin typeface="Lusitana" pitchFamily="2" charset="0"/>
                    <a:cs typeface="Consolas" panose="020B0609020204030204" pitchFamily="49" charset="0"/>
                  </a:rPr>
                  <a:t>Results were obtained on </a:t>
                </a:r>
                <a:r>
                  <a:rPr lang="pt-PT" sz="2000" dirty="0" smtClean="0">
                    <a:solidFill>
                      <a:prstClr val="black"/>
                    </a:solidFill>
                    <a:latin typeface="Lusitana" pitchFamily="2" charset="0"/>
                    <a:cs typeface="Consolas" panose="020B0609020204030204" pitchFamily="49" charset="0"/>
                  </a:rPr>
                  <a:t>a </a:t>
                </a:r>
                <a:r>
                  <a:rPr lang="pt-PT" sz="2000" dirty="0" err="1" smtClean="0">
                    <a:solidFill>
                      <a:prstClr val="black"/>
                    </a:solidFill>
                    <a:latin typeface="Lusitana" pitchFamily="2" charset="0"/>
                    <a:cs typeface="Consolas" panose="020B0609020204030204" pitchFamily="49" charset="0"/>
                  </a:rPr>
                  <a:t>remote</a:t>
                </a:r>
                <a:r>
                  <a:rPr lang="pt-PT" sz="2000" dirty="0" smtClean="0">
                    <a:solidFill>
                      <a:prstClr val="black"/>
                    </a:solidFill>
                    <a:latin typeface="Lusitana" pitchFamily="2" charset="0"/>
                    <a:cs typeface="Consolas" panose="020B0609020204030204" pitchFamily="49" charset="0"/>
                  </a:rPr>
                  <a:t> server </a:t>
                </a:r>
                <a:r>
                  <a:rPr lang="pt-PT" sz="2000" dirty="0" err="1" smtClean="0">
                    <a:solidFill>
                      <a:prstClr val="black"/>
                    </a:solidFill>
                    <a:latin typeface="Lusitana" pitchFamily="2" charset="0"/>
                    <a:cs typeface="Consolas" panose="020B0609020204030204" pitchFamily="49" charset="0"/>
                  </a:rPr>
                  <a:t>provided</a:t>
                </a:r>
                <a:r>
                  <a:rPr lang="pt-PT" sz="2000" dirty="0" smtClean="0">
                    <a:solidFill>
                      <a:prstClr val="black"/>
                    </a:solidFill>
                    <a:latin typeface="Lusitana" pitchFamily="2" charset="0"/>
                    <a:cs typeface="Consolas" panose="020B0609020204030204" pitchFamily="49" charset="0"/>
                  </a:rPr>
                  <a:t> </a:t>
                </a:r>
                <a:r>
                  <a:rPr lang="pt-PT" sz="2000" dirty="0" err="1" smtClean="0">
                    <a:solidFill>
                      <a:prstClr val="black"/>
                    </a:solidFill>
                    <a:latin typeface="Lusitana" pitchFamily="2" charset="0"/>
                    <a:cs typeface="Consolas" panose="020B0609020204030204" pitchFamily="49" charset="0"/>
                  </a:rPr>
                  <a:t>by</a:t>
                </a:r>
                <a:r>
                  <a:rPr lang="pt-PT" sz="2000" dirty="0" smtClean="0">
                    <a:solidFill>
                      <a:prstClr val="black"/>
                    </a:solidFill>
                    <a:latin typeface="Lusitana" pitchFamily="2" charset="0"/>
                    <a:cs typeface="Consolas" panose="020B0609020204030204" pitchFamily="49" charset="0"/>
                  </a:rPr>
                  <a:t> </a:t>
                </a:r>
                <a:r>
                  <a:rPr lang="pt-PT" sz="2000" dirty="0" err="1" smtClean="0">
                    <a:solidFill>
                      <a:prstClr val="black"/>
                    </a:solidFill>
                    <a:latin typeface="Lusitana" pitchFamily="2" charset="0"/>
                    <a:cs typeface="Consolas" panose="020B0609020204030204" pitchFamily="49" charset="0"/>
                  </a:rPr>
                  <a:t>the</a:t>
                </a:r>
                <a:r>
                  <a:rPr lang="pt-PT" sz="2000" dirty="0" smtClean="0">
                    <a:solidFill>
                      <a:prstClr val="black"/>
                    </a:solidFill>
                    <a:latin typeface="Lusitana" pitchFamily="2" charset="0"/>
                    <a:cs typeface="Consolas" panose="020B0609020204030204" pitchFamily="49" charset="0"/>
                  </a:rPr>
                  <a:t> </a:t>
                </a:r>
                <a:r>
                  <a:rPr lang="pt-PT" sz="2000" dirty="0" err="1" smtClean="0">
                    <a:solidFill>
                      <a:prstClr val="black"/>
                    </a:solidFill>
                    <a:latin typeface="Lusitana" pitchFamily="2" charset="0"/>
                    <a:cs typeface="Consolas" panose="020B0609020204030204" pitchFamily="49" charset="0"/>
                  </a:rPr>
                  <a:t>Brookhaven</a:t>
                </a:r>
                <a:r>
                  <a:rPr lang="pt-PT" sz="2000" dirty="0" smtClean="0">
                    <a:solidFill>
                      <a:prstClr val="black"/>
                    </a:solidFill>
                    <a:latin typeface="Lusitana" pitchFamily="2" charset="0"/>
                    <a:cs typeface="Consolas" panose="020B0609020204030204" pitchFamily="49" charset="0"/>
                  </a:rPr>
                  <a:t> </a:t>
                </a:r>
                <a:r>
                  <a:rPr lang="pt-PT" sz="2000" dirty="0" err="1" smtClean="0">
                    <a:solidFill>
                      <a:prstClr val="black"/>
                    </a:solidFill>
                    <a:latin typeface="Lusitana" pitchFamily="2" charset="0"/>
                    <a:cs typeface="Consolas" panose="020B0609020204030204" pitchFamily="49" charset="0"/>
                  </a:rPr>
                  <a:t>National</a:t>
                </a:r>
                <a:r>
                  <a:rPr lang="pt-PT" sz="2000" dirty="0" smtClean="0">
                    <a:solidFill>
                      <a:prstClr val="black"/>
                    </a:solidFill>
                    <a:latin typeface="Lusitana" pitchFamily="2" charset="0"/>
                    <a:cs typeface="Consolas" panose="020B0609020204030204" pitchFamily="49" charset="0"/>
                  </a:rPr>
                  <a:t> </a:t>
                </a:r>
                <a:r>
                  <a:rPr lang="pt-PT" sz="2000" dirty="0" err="1" smtClean="0">
                    <a:solidFill>
                      <a:prstClr val="black"/>
                    </a:solidFill>
                    <a:latin typeface="Lusitana" pitchFamily="2" charset="0"/>
                    <a:cs typeface="Consolas" panose="020B0609020204030204" pitchFamily="49" charset="0"/>
                  </a:rPr>
                  <a:t>Laboratory</a:t>
                </a:r>
                <a:r>
                  <a:rPr lang="pt-PT" sz="2000" dirty="0" smtClean="0">
                    <a:solidFill>
                      <a:prstClr val="black"/>
                    </a:solidFill>
                    <a:latin typeface="Lusitana" pitchFamily="2" charset="0"/>
                    <a:cs typeface="Consolas" panose="020B0609020204030204" pitchFamily="49" charset="0"/>
                  </a:rPr>
                  <a:t>:</a:t>
                </a:r>
                <a:br>
                  <a:rPr lang="pt-PT" sz="2000" dirty="0" smtClean="0">
                    <a:solidFill>
                      <a:prstClr val="black"/>
                    </a:solidFill>
                    <a:latin typeface="Lusitana" pitchFamily="2" charset="0"/>
                    <a:cs typeface="Consolas" panose="020B0609020204030204" pitchFamily="49" charset="0"/>
                  </a:rPr>
                </a:br>
                <a:r>
                  <a:rPr lang="pt-PT" sz="2000" b="1" dirty="0" smtClean="0">
                    <a:solidFill>
                      <a:prstClr val="black"/>
                    </a:solidFill>
                    <a:latin typeface="Lusitana" pitchFamily="2" charset="0"/>
                    <a:cs typeface="Consolas" panose="020B0609020204030204" pitchFamily="49" charset="0"/>
                  </a:rPr>
                  <a:t>GPU </a:t>
                </a:r>
                <a:r>
                  <a:rPr lang="pt-PT" sz="2000" b="1" dirty="0" err="1" smtClean="0">
                    <a:solidFill>
                      <a:prstClr val="black"/>
                    </a:solidFill>
                    <a:latin typeface="Lusitana" pitchFamily="2" charset="0"/>
                    <a:cs typeface="Consolas" panose="020B0609020204030204" pitchFamily="49" charset="0"/>
                  </a:rPr>
                  <a:t>is</a:t>
                </a:r>
                <a:r>
                  <a:rPr lang="pt-PT" sz="2000" b="1" dirty="0" smtClean="0">
                    <a:solidFill>
                      <a:prstClr val="black"/>
                    </a:solidFill>
                    <a:latin typeface="Lusitana" pitchFamily="2" charset="0"/>
                    <a:cs typeface="Consolas" panose="020B0609020204030204" pitchFamily="49" charset="0"/>
                  </a:rPr>
                  <a:t> a Tesla P100, CPU </a:t>
                </a:r>
                <a:r>
                  <a:rPr lang="pt-PT" sz="2000" b="1" dirty="0" err="1" smtClean="0">
                    <a:solidFill>
                      <a:prstClr val="black"/>
                    </a:solidFill>
                    <a:latin typeface="Lusitana" pitchFamily="2" charset="0"/>
                    <a:cs typeface="Consolas" panose="020B0609020204030204" pitchFamily="49" charset="0"/>
                  </a:rPr>
                  <a:t>is</a:t>
                </a:r>
                <a:r>
                  <a:rPr lang="pt-PT" sz="2000" b="1" dirty="0" smtClean="0">
                    <a:solidFill>
                      <a:prstClr val="black"/>
                    </a:solidFill>
                    <a:latin typeface="Lusitana" pitchFamily="2" charset="0"/>
                    <a:cs typeface="Consolas" panose="020B0609020204030204" pitchFamily="49" charset="0"/>
                  </a:rPr>
                  <a:t> a </a:t>
                </a:r>
                <a:r>
                  <a:rPr lang="pt-PT" sz="2000" b="1" dirty="0" err="1" smtClean="0">
                    <a:solidFill>
                      <a:prstClr val="black"/>
                    </a:solidFill>
                    <a:latin typeface="Lusitana" pitchFamily="2" charset="0"/>
                    <a:cs typeface="Consolas" panose="020B0609020204030204" pitchFamily="49" charset="0"/>
                  </a:rPr>
                  <a:t>Xeon</a:t>
                </a:r>
                <a:r>
                  <a:rPr lang="pt-PT" sz="2000" b="1" dirty="0" smtClean="0">
                    <a:solidFill>
                      <a:prstClr val="black"/>
                    </a:solidFill>
                    <a:latin typeface="Lusitana" pitchFamily="2" charset="0"/>
                    <a:cs typeface="Consolas" panose="020B0609020204030204" pitchFamily="49" charset="0"/>
                  </a:rPr>
                  <a:t> </a:t>
                </a:r>
                <a:r>
                  <a:rPr lang="pt-PT" sz="2000" b="1" dirty="0">
                    <a:solidFill>
                      <a:prstClr val="black"/>
                    </a:solidFill>
                    <a:latin typeface="Lusitana" pitchFamily="2" charset="0"/>
                    <a:cs typeface="Consolas" panose="020B0609020204030204" pitchFamily="49" charset="0"/>
                  </a:rPr>
                  <a:t>E5-2695 </a:t>
                </a:r>
                <a:r>
                  <a:rPr lang="pt-PT" sz="2000" b="1" dirty="0" smtClean="0">
                    <a:solidFill>
                      <a:prstClr val="black"/>
                    </a:solidFill>
                    <a:latin typeface="Lusitana" pitchFamily="2" charset="0"/>
                    <a:cs typeface="Consolas" panose="020B0609020204030204" pitchFamily="49" charset="0"/>
                  </a:rPr>
                  <a:t>v4</a:t>
                </a:r>
              </a:p>
              <a:p>
                <a:pPr marL="180000" indent="-180000">
                  <a:spcBef>
                    <a:spcPts val="1200"/>
                  </a:spcBef>
                  <a:spcAft>
                    <a:spcPts val="600"/>
                  </a:spcAft>
                  <a:buFont typeface="Arial" panose="020B0604020202020204" pitchFamily="34" charset="0"/>
                  <a:buChar char="•"/>
                </a:pPr>
                <a:r>
                  <a:rPr lang="pt-PT" sz="2000" dirty="0" smtClean="0">
                    <a:solidFill>
                      <a:prstClr val="black"/>
                    </a:solidFill>
                    <a:latin typeface="Lusitana" pitchFamily="2" charset="0"/>
                    <a:cs typeface="Consolas" panose="020B0609020204030204" pitchFamily="49" charset="0"/>
                  </a:rPr>
                  <a:t>Time </a:t>
                </a:r>
                <a:r>
                  <a:rPr lang="pt-PT" sz="2000" dirty="0" err="1" smtClean="0">
                    <a:solidFill>
                      <a:prstClr val="black"/>
                    </a:solidFill>
                    <a:latin typeface="Lusitana" pitchFamily="2" charset="0"/>
                    <a:cs typeface="Consolas" panose="020B0609020204030204" pitchFamily="49" charset="0"/>
                  </a:rPr>
                  <a:t>measurements</a:t>
                </a:r>
                <a:r>
                  <a:rPr lang="pt-PT" sz="2000" dirty="0" smtClean="0">
                    <a:solidFill>
                      <a:prstClr val="black"/>
                    </a:solidFill>
                    <a:latin typeface="Lusitana" pitchFamily="2" charset="0"/>
                    <a:cs typeface="Consolas" panose="020B0609020204030204" pitchFamily="49" charset="0"/>
                  </a:rPr>
                  <a:t> </a:t>
                </a:r>
                <a:r>
                  <a:rPr lang="pt-PT" sz="2000" dirty="0" err="1" smtClean="0">
                    <a:solidFill>
                      <a:prstClr val="black"/>
                    </a:solidFill>
                    <a:latin typeface="Lusitana" pitchFamily="2" charset="0"/>
                    <a:cs typeface="Consolas" panose="020B0609020204030204" pitchFamily="49" charset="0"/>
                  </a:rPr>
                  <a:t>were</a:t>
                </a:r>
                <a:r>
                  <a:rPr lang="pt-PT" sz="2000" dirty="0" smtClean="0">
                    <a:solidFill>
                      <a:prstClr val="black"/>
                    </a:solidFill>
                    <a:latin typeface="Lusitana" pitchFamily="2" charset="0"/>
                    <a:cs typeface="Consolas" panose="020B0609020204030204" pitchFamily="49" charset="0"/>
                  </a:rPr>
                  <a:t> </a:t>
                </a:r>
                <a:r>
                  <a:rPr lang="pt-PT" sz="2000" dirty="0" err="1" smtClean="0">
                    <a:solidFill>
                      <a:prstClr val="black"/>
                    </a:solidFill>
                    <a:latin typeface="Lusitana" pitchFamily="2" charset="0"/>
                    <a:cs typeface="Consolas" panose="020B0609020204030204" pitchFamily="49" charset="0"/>
                  </a:rPr>
                  <a:t>based</a:t>
                </a:r>
                <a:r>
                  <a:rPr lang="pt-PT" sz="2000" dirty="0" smtClean="0">
                    <a:solidFill>
                      <a:prstClr val="black"/>
                    </a:solidFill>
                    <a:latin typeface="Lusitana" pitchFamily="2" charset="0"/>
                    <a:cs typeface="Consolas" panose="020B0609020204030204" pitchFamily="49" charset="0"/>
                  </a:rPr>
                  <a:t> </a:t>
                </a:r>
                <a:r>
                  <a:rPr lang="pt-PT" sz="2000" dirty="0" err="1" smtClean="0">
                    <a:solidFill>
                      <a:prstClr val="black"/>
                    </a:solidFill>
                    <a:latin typeface="Lusitana" pitchFamily="2" charset="0"/>
                    <a:cs typeface="Consolas" panose="020B0609020204030204" pitchFamily="49" charset="0"/>
                  </a:rPr>
                  <a:t>on</a:t>
                </a:r>
                <a:r>
                  <a:rPr lang="pt-PT" sz="2000" dirty="0" smtClean="0">
                    <a:solidFill>
                      <a:prstClr val="black"/>
                    </a:solidFill>
                    <a:latin typeface="Lusitana" pitchFamily="2" charset="0"/>
                    <a:cs typeface="Consolas" panose="020B0609020204030204" pitchFamily="49" charset="0"/>
                  </a:rPr>
                  <a:t> a </a:t>
                </a:r>
                <a:r>
                  <a:rPr lang="pt-PT" sz="2000" b="1" dirty="0" smtClean="0">
                    <a:solidFill>
                      <a:prstClr val="black"/>
                    </a:solidFill>
                    <a:latin typeface="Lusitana" pitchFamily="2" charset="0"/>
                    <a:cs typeface="Consolas" panose="020B0609020204030204" pitchFamily="49" charset="0"/>
                  </a:rPr>
                  <a:t>per-</a:t>
                </a:r>
                <a:r>
                  <a:rPr lang="pt-PT" sz="2000" b="1" dirty="0" err="1" smtClean="0">
                    <a:solidFill>
                      <a:prstClr val="black"/>
                    </a:solidFill>
                    <a:latin typeface="Lusitana" pitchFamily="2" charset="0"/>
                    <a:cs typeface="Consolas" panose="020B0609020204030204" pitchFamily="49" charset="0"/>
                  </a:rPr>
                  <a:t>thread</a:t>
                </a:r>
                <a:r>
                  <a:rPr lang="pt-PT" sz="2000" b="1" dirty="0" smtClean="0">
                    <a:solidFill>
                      <a:prstClr val="black"/>
                    </a:solidFill>
                    <a:latin typeface="Lusitana" pitchFamily="2" charset="0"/>
                    <a:cs typeface="Consolas" panose="020B0609020204030204" pitchFamily="49" charset="0"/>
                  </a:rPr>
                  <a:t> </a:t>
                </a:r>
                <a:r>
                  <a:rPr lang="pt-PT" sz="2000" b="1" dirty="0" err="1" smtClean="0">
                    <a:solidFill>
                      <a:prstClr val="black"/>
                    </a:solidFill>
                    <a:latin typeface="Lusitana" pitchFamily="2" charset="0"/>
                    <a:cs typeface="Consolas" panose="020B0609020204030204" pitchFamily="49" charset="0"/>
                  </a:rPr>
                  <a:t>clock</a:t>
                </a:r>
                <a:endParaRPr lang="pt-PT" sz="2000" b="1" dirty="0" smtClean="0">
                  <a:solidFill>
                    <a:prstClr val="black"/>
                  </a:solidFill>
                  <a:latin typeface="Lusitana" pitchFamily="2" charset="0"/>
                  <a:cs typeface="Consolas" panose="020B0609020204030204" pitchFamily="49" charset="0"/>
                </a:endParaRPr>
              </a:p>
              <a:p>
                <a:pPr marL="800100" lvl="1" indent="-342900">
                  <a:spcBef>
                    <a:spcPts val="600"/>
                  </a:spcBef>
                  <a:spcAft>
                    <a:spcPts val="600"/>
                  </a:spcAft>
                  <a:buFont typeface="Wingdings" panose="05000000000000000000" pitchFamily="2" charset="2"/>
                  <a:buChar char="§"/>
                </a:pPr>
                <a:r>
                  <a:rPr lang="pt-PT" sz="2000" dirty="0" smtClean="0">
                    <a:solidFill>
                      <a:prstClr val="black"/>
                    </a:solidFill>
                    <a:latin typeface="Lusitana" pitchFamily="2" charset="0"/>
                    <a:cs typeface="Consolas" panose="020B0609020204030204" pitchFamily="49" charset="0"/>
                  </a:rPr>
                  <a:t>For a single </a:t>
                </a:r>
                <a:r>
                  <a:rPr lang="pt-PT" sz="2000" dirty="0" err="1" smtClean="0">
                    <a:solidFill>
                      <a:prstClr val="black"/>
                    </a:solidFill>
                    <a:latin typeface="Lusitana" pitchFamily="2" charset="0"/>
                    <a:cs typeface="Consolas" panose="020B0609020204030204" pitchFamily="49" charset="0"/>
                  </a:rPr>
                  <a:t>thread</a:t>
                </a:r>
                <a:r>
                  <a:rPr lang="pt-PT" sz="2000" dirty="0" smtClean="0">
                    <a:solidFill>
                      <a:prstClr val="black"/>
                    </a:solidFill>
                    <a:latin typeface="Lusitana" pitchFamily="2" charset="0"/>
                    <a:cs typeface="Consolas" panose="020B0609020204030204" pitchFamily="49" charset="0"/>
                  </a:rPr>
                  <a:t>, “</a:t>
                </a:r>
                <a:r>
                  <a:rPr lang="pt-PT" sz="2000" dirty="0" err="1" smtClean="0">
                    <a:solidFill>
                      <a:prstClr val="black"/>
                    </a:solidFill>
                    <a:latin typeface="Lusitana" pitchFamily="2" charset="0"/>
                    <a:cs typeface="Consolas" panose="020B0609020204030204" pitchFamily="49" charset="0"/>
                  </a:rPr>
                  <a:t>any</a:t>
                </a:r>
                <a:r>
                  <a:rPr lang="pt-PT" sz="2000" dirty="0" smtClean="0">
                    <a:solidFill>
                      <a:prstClr val="black"/>
                    </a:solidFill>
                    <a:latin typeface="Lusitana" pitchFamily="2" charset="0"/>
                    <a:cs typeface="Consolas" panose="020B0609020204030204" pitchFamily="49" charset="0"/>
                  </a:rPr>
                  <a:t> </a:t>
                </a:r>
                <a:r>
                  <a:rPr lang="pt-PT" sz="2000" dirty="0" err="1" smtClean="0">
                    <a:solidFill>
                      <a:prstClr val="black"/>
                    </a:solidFill>
                    <a:latin typeface="Lusitana" pitchFamily="2" charset="0"/>
                    <a:cs typeface="Consolas" panose="020B0609020204030204" pitchFamily="49" charset="0"/>
                  </a:rPr>
                  <a:t>clock</a:t>
                </a:r>
                <a:r>
                  <a:rPr lang="pt-PT" sz="2000" dirty="0" smtClean="0">
                    <a:solidFill>
                      <a:prstClr val="black"/>
                    </a:solidFill>
                    <a:latin typeface="Lusitana" pitchFamily="2" charset="0"/>
                    <a:cs typeface="Consolas" panose="020B0609020204030204" pitchFamily="49" charset="0"/>
                  </a:rPr>
                  <a:t>” </a:t>
                </a:r>
                <a:r>
                  <a:rPr lang="pt-PT" sz="2000" dirty="0" err="1" smtClean="0">
                    <a:solidFill>
                      <a:prstClr val="black"/>
                    </a:solidFill>
                    <a:latin typeface="Lusitana" pitchFamily="2" charset="0"/>
                    <a:cs typeface="Consolas" panose="020B0609020204030204" pitchFamily="49" charset="0"/>
                  </a:rPr>
                  <a:t>would</a:t>
                </a:r>
                <a:r>
                  <a:rPr lang="pt-PT" sz="2000" dirty="0" smtClean="0">
                    <a:solidFill>
                      <a:prstClr val="black"/>
                    </a:solidFill>
                    <a:latin typeface="Lusitana" pitchFamily="2" charset="0"/>
                    <a:cs typeface="Consolas" panose="020B0609020204030204" pitchFamily="49" charset="0"/>
                  </a:rPr>
                  <a:t> </a:t>
                </a:r>
                <a:r>
                  <a:rPr lang="pt-PT" sz="2000" dirty="0" err="1" smtClean="0">
                    <a:solidFill>
                      <a:prstClr val="black"/>
                    </a:solidFill>
                    <a:latin typeface="Lusitana" pitchFamily="2" charset="0"/>
                    <a:cs typeface="Consolas" panose="020B0609020204030204" pitchFamily="49" charset="0"/>
                  </a:rPr>
                  <a:t>work</a:t>
                </a:r>
                <a:endParaRPr lang="pt-PT" sz="2000" dirty="0">
                  <a:solidFill>
                    <a:prstClr val="black"/>
                  </a:solidFill>
                  <a:latin typeface="Lusitana" pitchFamily="2" charset="0"/>
                  <a:cs typeface="Consolas" panose="020B0609020204030204" pitchFamily="49" charset="0"/>
                </a:endParaRPr>
              </a:p>
              <a:p>
                <a:pPr marL="1257300" lvl="2" indent="-342900">
                  <a:spcBef>
                    <a:spcPts val="600"/>
                  </a:spcBef>
                  <a:spcAft>
                    <a:spcPts val="600"/>
                  </a:spcAft>
                  <a:buFont typeface="Courier New" panose="02070309020205020404" pitchFamily="49" charset="0"/>
                  <a:buChar char="o"/>
                </a:pPr>
                <a:r>
                  <a:rPr lang="pt-PT" sz="2000" dirty="0" err="1" smtClean="0">
                    <a:solidFill>
                      <a:prstClr val="black"/>
                    </a:solidFill>
                    <a:latin typeface="Lusitana" pitchFamily="2" charset="0"/>
                    <a:cs typeface="Consolas" panose="020B0609020204030204" pitchFamily="49" charset="0"/>
                  </a:rPr>
                  <a:t>The</a:t>
                </a:r>
                <a:r>
                  <a:rPr lang="pt-PT" sz="2000" dirty="0" smtClean="0">
                    <a:solidFill>
                      <a:prstClr val="black"/>
                    </a:solidFill>
                    <a:latin typeface="Lusitana" pitchFamily="2" charset="0"/>
                    <a:cs typeface="Consolas" panose="020B0609020204030204" pitchFamily="49" charset="0"/>
                  </a:rPr>
                  <a:t> </a:t>
                </a:r>
                <a:r>
                  <a:rPr lang="pt-PT" sz="2000" dirty="0">
                    <a:solidFill>
                      <a:prstClr val="black"/>
                    </a:solidFill>
                    <a:latin typeface="Lusitana" pitchFamily="2" charset="0"/>
                    <a:cs typeface="Consolas" panose="020B0609020204030204" pitchFamily="49" charset="0"/>
                  </a:rPr>
                  <a:t>CPU – GPU </a:t>
                </a:r>
                <a:r>
                  <a:rPr lang="pt-PT" sz="2000" dirty="0" err="1">
                    <a:solidFill>
                      <a:prstClr val="black"/>
                    </a:solidFill>
                    <a:latin typeface="Lusitana" pitchFamily="2" charset="0"/>
                    <a:cs typeface="Consolas" panose="020B0609020204030204" pitchFamily="49" charset="0"/>
                  </a:rPr>
                  <a:t>comparison</a:t>
                </a:r>
                <a:r>
                  <a:rPr lang="pt-PT" sz="2000" dirty="0">
                    <a:solidFill>
                      <a:prstClr val="black"/>
                    </a:solidFill>
                    <a:latin typeface="Lusitana" pitchFamily="2" charset="0"/>
                    <a:cs typeface="Consolas" panose="020B0609020204030204" pitchFamily="49" charset="0"/>
                  </a:rPr>
                  <a:t> </a:t>
                </a:r>
                <a:r>
                  <a:rPr lang="pt-PT" sz="2000" dirty="0" err="1" smtClean="0">
                    <a:solidFill>
                      <a:prstClr val="black"/>
                    </a:solidFill>
                    <a:latin typeface="Lusitana" pitchFamily="2" charset="0"/>
                    <a:cs typeface="Consolas" panose="020B0609020204030204" pitchFamily="49" charset="0"/>
                  </a:rPr>
                  <a:t>is</a:t>
                </a:r>
                <a:r>
                  <a:rPr lang="pt-PT" sz="2000" dirty="0" smtClean="0">
                    <a:solidFill>
                      <a:prstClr val="black"/>
                    </a:solidFill>
                    <a:latin typeface="Lusitana" pitchFamily="2" charset="0"/>
                    <a:cs typeface="Consolas" panose="020B0609020204030204" pitchFamily="49" charset="0"/>
                  </a:rPr>
                  <a:t> a bit </a:t>
                </a:r>
                <a:r>
                  <a:rPr lang="pt-PT" sz="2000" dirty="0" err="1" smtClean="0">
                    <a:solidFill>
                      <a:prstClr val="black"/>
                    </a:solidFill>
                    <a:latin typeface="Lusitana" pitchFamily="2" charset="0"/>
                    <a:cs typeface="Consolas" panose="020B0609020204030204" pitchFamily="49" charset="0"/>
                  </a:rPr>
                  <a:t>lopsided</a:t>
                </a:r>
                <a:r>
                  <a:rPr lang="pt-PT" sz="2000" dirty="0" smtClean="0">
                    <a:solidFill>
                      <a:prstClr val="black"/>
                    </a:solidFill>
                    <a:latin typeface="Lusitana" pitchFamily="2" charset="0"/>
                    <a:cs typeface="Consolas" panose="020B0609020204030204" pitchFamily="49" charset="0"/>
                  </a:rPr>
                  <a:t>, </a:t>
                </a:r>
                <a:r>
                  <a:rPr lang="pt-PT" sz="2000" dirty="0" err="1" smtClean="0">
                    <a:solidFill>
                      <a:prstClr val="black"/>
                    </a:solidFill>
                    <a:latin typeface="Lusitana" pitchFamily="2" charset="0"/>
                    <a:cs typeface="Consolas" panose="020B0609020204030204" pitchFamily="49" charset="0"/>
                  </a:rPr>
                  <a:t>though</a:t>
                </a:r>
                <a:r>
                  <a:rPr lang="pt-PT" sz="2000" dirty="0" smtClean="0">
                    <a:solidFill>
                      <a:prstClr val="black"/>
                    </a:solidFill>
                    <a:latin typeface="Lusitana" pitchFamily="2" charset="0"/>
                    <a:cs typeface="Consolas" panose="020B0609020204030204" pitchFamily="49" charset="0"/>
                  </a:rPr>
                  <a:t>…</a:t>
                </a:r>
              </a:p>
              <a:p>
                <a:pPr marL="800100" lvl="1" indent="-342900">
                  <a:spcBef>
                    <a:spcPts val="600"/>
                  </a:spcBef>
                  <a:spcAft>
                    <a:spcPts val="600"/>
                  </a:spcAft>
                  <a:buFont typeface="Wingdings" panose="05000000000000000000" pitchFamily="2" charset="2"/>
                  <a:buChar char="§"/>
                </a:pPr>
                <a:r>
                  <a:rPr lang="pt-PT" sz="2000" dirty="0" smtClean="0">
                    <a:solidFill>
                      <a:prstClr val="black"/>
                    </a:solidFill>
                    <a:latin typeface="Lusitana" pitchFamily="2" charset="0"/>
                    <a:cs typeface="Consolas" panose="020B0609020204030204" pitchFamily="49" charset="0"/>
                  </a:rPr>
                  <a:t>For more </a:t>
                </a:r>
                <a:r>
                  <a:rPr lang="pt-PT" sz="2000" dirty="0" err="1" smtClean="0">
                    <a:solidFill>
                      <a:prstClr val="black"/>
                    </a:solidFill>
                    <a:latin typeface="Lusitana" pitchFamily="2" charset="0"/>
                    <a:cs typeface="Consolas" panose="020B0609020204030204" pitchFamily="49" charset="0"/>
                  </a:rPr>
                  <a:t>threads</a:t>
                </a:r>
                <a:r>
                  <a:rPr lang="pt-PT" sz="2000" dirty="0" smtClean="0">
                    <a:solidFill>
                      <a:prstClr val="black"/>
                    </a:solidFill>
                    <a:latin typeface="Lusitana" pitchFamily="2" charset="0"/>
                    <a:cs typeface="Consolas" panose="020B0609020204030204" pitchFamily="49" charset="0"/>
                  </a:rPr>
                  <a:t>, </a:t>
                </a:r>
                <a:r>
                  <a:rPr lang="pt-PT" sz="2000" b="1" dirty="0" smtClean="0">
                    <a:solidFill>
                      <a:prstClr val="black"/>
                    </a:solidFill>
                    <a:latin typeface="Lusitana" pitchFamily="2" charset="0"/>
                    <a:cs typeface="Consolas" panose="020B0609020204030204" pitchFamily="49" charset="0"/>
                  </a:rPr>
                  <a:t>timing </a:t>
                </a:r>
                <a:r>
                  <a:rPr lang="pt-PT" sz="2000" b="1" dirty="0" err="1" smtClean="0">
                    <a:solidFill>
                      <a:prstClr val="black"/>
                    </a:solidFill>
                    <a:latin typeface="Lusitana" pitchFamily="2" charset="0"/>
                    <a:cs typeface="Consolas" panose="020B0609020204030204" pitchFamily="49" charset="0"/>
                  </a:rPr>
                  <a:t>and</a:t>
                </a:r>
                <a:r>
                  <a:rPr lang="pt-PT" sz="2000" b="1" dirty="0" smtClean="0">
                    <a:solidFill>
                      <a:prstClr val="black"/>
                    </a:solidFill>
                    <a:latin typeface="Lusitana" pitchFamily="2" charset="0"/>
                    <a:cs typeface="Consolas" panose="020B0609020204030204" pitchFamily="49" charset="0"/>
                  </a:rPr>
                  <a:t> speed-</a:t>
                </a:r>
                <a:r>
                  <a:rPr lang="pt-PT" sz="2000" b="1" dirty="0" err="1" smtClean="0">
                    <a:solidFill>
                      <a:prstClr val="black"/>
                    </a:solidFill>
                    <a:latin typeface="Lusitana" pitchFamily="2" charset="0"/>
                    <a:cs typeface="Consolas" panose="020B0609020204030204" pitchFamily="49" charset="0"/>
                  </a:rPr>
                  <a:t>up</a:t>
                </a:r>
                <a:r>
                  <a:rPr lang="pt-PT" sz="2000" b="1" dirty="0" smtClean="0">
                    <a:solidFill>
                      <a:prstClr val="black"/>
                    </a:solidFill>
                    <a:latin typeface="Lusitana" pitchFamily="2" charset="0"/>
                    <a:cs typeface="Consolas" panose="020B0609020204030204" pitchFamily="49" charset="0"/>
                  </a:rPr>
                  <a:t>  are </a:t>
                </a:r>
                <a:r>
                  <a:rPr lang="pt-PT" sz="2000" b="1" dirty="0" err="1" smtClean="0">
                    <a:solidFill>
                      <a:prstClr val="black"/>
                    </a:solidFill>
                    <a:latin typeface="Lusitana" pitchFamily="2" charset="0"/>
                    <a:cs typeface="Consolas" panose="020B0609020204030204" pitchFamily="49" charset="0"/>
                  </a:rPr>
                  <a:t>representative</a:t>
                </a:r>
                <a:r>
                  <a:rPr lang="pt-PT" sz="2000" b="1" dirty="0" smtClean="0">
                    <a:solidFill>
                      <a:prstClr val="black"/>
                    </a:solidFill>
                    <a:latin typeface="Lusitana" pitchFamily="2" charset="0"/>
                    <a:cs typeface="Consolas" panose="020B0609020204030204" pitchFamily="49" charset="0"/>
                  </a:rPr>
                  <a:t>, </a:t>
                </a:r>
                <a:r>
                  <a:rPr lang="pt-PT" sz="2000" b="1" dirty="0" err="1" smtClean="0">
                    <a:solidFill>
                      <a:prstClr val="black"/>
                    </a:solidFill>
                    <a:latin typeface="Lusitana" pitchFamily="2" charset="0"/>
                    <a:cs typeface="Consolas" panose="020B0609020204030204" pitchFamily="49" charset="0"/>
                  </a:rPr>
                  <a:t>but</a:t>
                </a:r>
                <a:r>
                  <a:rPr lang="pt-PT" sz="2000" b="1" dirty="0" smtClean="0">
                    <a:solidFill>
                      <a:prstClr val="black"/>
                    </a:solidFill>
                    <a:latin typeface="Lusitana" pitchFamily="2" charset="0"/>
                    <a:cs typeface="Consolas" panose="020B0609020204030204" pitchFamily="49" charset="0"/>
                  </a:rPr>
                  <a:t> </a:t>
                </a:r>
                <a:r>
                  <a:rPr lang="pt-PT" sz="2000" b="1" dirty="0" err="1" smtClean="0">
                    <a:solidFill>
                      <a:prstClr val="black"/>
                    </a:solidFill>
                    <a:latin typeface="Lusitana" pitchFamily="2" charset="0"/>
                    <a:cs typeface="Consolas" panose="020B0609020204030204" pitchFamily="49" charset="0"/>
                  </a:rPr>
                  <a:t>throughput</a:t>
                </a:r>
                <a:r>
                  <a:rPr lang="pt-PT" sz="2000" b="1" dirty="0" smtClean="0">
                    <a:solidFill>
                      <a:prstClr val="black"/>
                    </a:solidFill>
                    <a:latin typeface="Lusitana" pitchFamily="2" charset="0"/>
                    <a:cs typeface="Consolas" panose="020B0609020204030204" pitchFamily="49" charset="0"/>
                  </a:rPr>
                  <a:t> </a:t>
                </a:r>
                <a:r>
                  <a:rPr lang="pt-PT" sz="2000" b="1" dirty="0" err="1" smtClean="0">
                    <a:solidFill>
                      <a:prstClr val="black"/>
                    </a:solidFill>
                    <a:latin typeface="Lusitana" pitchFamily="2" charset="0"/>
                    <a:cs typeface="Consolas" panose="020B0609020204030204" pitchFamily="49" charset="0"/>
                  </a:rPr>
                  <a:t>is</a:t>
                </a:r>
                <a:r>
                  <a:rPr lang="pt-PT" sz="2000" b="1" dirty="0" smtClean="0">
                    <a:solidFill>
                      <a:prstClr val="black"/>
                    </a:solidFill>
                    <a:latin typeface="Lusitana" pitchFamily="2" charset="0"/>
                    <a:cs typeface="Consolas" panose="020B0609020204030204" pitchFamily="49" charset="0"/>
                  </a:rPr>
                  <a:t> a </a:t>
                </a:r>
                <a:r>
                  <a:rPr lang="pt-PT" sz="2000" b="1" dirty="0" err="1" smtClean="0">
                    <a:solidFill>
                      <a:prstClr val="black"/>
                    </a:solidFill>
                    <a:latin typeface="Lusitana" pitchFamily="2" charset="0"/>
                    <a:cs typeface="Consolas" panose="020B0609020204030204" pitchFamily="49" charset="0"/>
                  </a:rPr>
                  <a:t>best</a:t>
                </a:r>
                <a:r>
                  <a:rPr lang="pt-PT" sz="2000" b="1" dirty="0" smtClean="0">
                    <a:solidFill>
                      <a:prstClr val="black"/>
                    </a:solidFill>
                    <a:latin typeface="Lusitana" pitchFamily="2" charset="0"/>
                    <a:cs typeface="Consolas" panose="020B0609020204030204" pitchFamily="49" charset="0"/>
                  </a:rPr>
                  <a:t>-case </a:t>
                </a:r>
                <a:r>
                  <a:rPr lang="pt-PT" sz="2000" b="1" dirty="0" err="1" smtClean="0">
                    <a:solidFill>
                      <a:prstClr val="black"/>
                    </a:solidFill>
                    <a:latin typeface="Lusitana" pitchFamily="2" charset="0"/>
                    <a:cs typeface="Consolas" panose="020B0609020204030204" pitchFamily="49" charset="0"/>
                  </a:rPr>
                  <a:t>estimate</a:t>
                </a:r>
                <a:endParaRPr lang="pt-PT" sz="2000" b="1" dirty="0" smtClean="0">
                  <a:solidFill>
                    <a:prstClr val="black"/>
                  </a:solidFill>
                  <a:latin typeface="Lusitana" pitchFamily="2" charset="0"/>
                  <a:cs typeface="Consolas" panose="020B0609020204030204" pitchFamily="49" charset="0"/>
                </a:endParaRPr>
              </a:p>
              <a:p>
                <a:pPr marL="1257300" lvl="2" indent="-342900">
                  <a:spcBef>
                    <a:spcPts val="600"/>
                  </a:spcBef>
                  <a:spcAft>
                    <a:spcPts val="600"/>
                  </a:spcAft>
                  <a:buFont typeface="Courier New" panose="02070309020205020404" pitchFamily="49" charset="0"/>
                  <a:buChar char="o"/>
                </a:pPr>
                <a:r>
                  <a:rPr lang="pt-PT" sz="2000" dirty="0" err="1" smtClean="0">
                    <a:solidFill>
                      <a:prstClr val="black"/>
                    </a:solidFill>
                    <a:latin typeface="Lusitana" pitchFamily="2" charset="0"/>
                    <a:cs typeface="Consolas" panose="020B0609020204030204" pitchFamily="49" charset="0"/>
                  </a:rPr>
                  <a:t>Essentially</a:t>
                </a:r>
                <a:r>
                  <a:rPr lang="pt-PT" sz="2000" dirty="0" smtClean="0">
                    <a:solidFill>
                      <a:prstClr val="black"/>
                    </a:solidFill>
                    <a:latin typeface="Lusitana" pitchFamily="2" charset="0"/>
                    <a:cs typeface="Consolas" panose="020B0609020204030204" pitchFamily="49" charset="0"/>
                  </a:rPr>
                  <a:t>, </a:t>
                </a:r>
                <a:r>
                  <a:rPr lang="pt-PT" sz="2000" dirty="0" err="1" smtClean="0">
                    <a:solidFill>
                      <a:prstClr val="black"/>
                    </a:solidFill>
                    <a:latin typeface="Lusitana" pitchFamily="2" charset="0"/>
                    <a:cs typeface="Consolas" panose="020B0609020204030204" pitchFamily="49" charset="0"/>
                  </a:rPr>
                  <a:t>we</a:t>
                </a:r>
                <a:r>
                  <a:rPr lang="pt-PT" sz="2000" dirty="0" smtClean="0">
                    <a:solidFill>
                      <a:prstClr val="black"/>
                    </a:solidFill>
                    <a:latin typeface="Lusitana" pitchFamily="2" charset="0"/>
                    <a:cs typeface="Consolas" panose="020B0609020204030204" pitchFamily="49" charset="0"/>
                  </a:rPr>
                  <a:t> are </a:t>
                </a:r>
                <a:r>
                  <a:rPr lang="pt-PT" sz="2000" dirty="0" err="1" smtClean="0">
                    <a:solidFill>
                      <a:prstClr val="black"/>
                    </a:solidFill>
                    <a:latin typeface="Lusitana" pitchFamily="2" charset="0"/>
                    <a:cs typeface="Consolas" panose="020B0609020204030204" pitchFamily="49" charset="0"/>
                  </a:rPr>
                  <a:t>assuming</a:t>
                </a:r>
                <a:r>
                  <a:rPr lang="pt-PT" sz="2000" dirty="0" smtClean="0">
                    <a:solidFill>
                      <a:prstClr val="black"/>
                    </a:solidFill>
                    <a:latin typeface="Lusitana" pitchFamily="2" charset="0"/>
                    <a:cs typeface="Consolas" panose="020B0609020204030204" pitchFamily="49" charset="0"/>
                  </a:rPr>
                  <a:t> </a:t>
                </a:r>
                <a:r>
                  <a:rPr lang="pt-PT" sz="2000" dirty="0" err="1" smtClean="0">
                    <a:solidFill>
                      <a:prstClr val="black"/>
                    </a:solidFill>
                    <a:latin typeface="Lusitana" pitchFamily="2" charset="0"/>
                    <a:cs typeface="Consolas" panose="020B0609020204030204" pitchFamily="49" charset="0"/>
                  </a:rPr>
                  <a:t>everything</a:t>
                </a:r>
                <a:r>
                  <a:rPr lang="pt-PT" sz="2000" dirty="0" smtClean="0">
                    <a:solidFill>
                      <a:prstClr val="black"/>
                    </a:solidFill>
                    <a:latin typeface="Lusitana" pitchFamily="2" charset="0"/>
                    <a:cs typeface="Consolas" panose="020B0609020204030204" pitchFamily="49" charset="0"/>
                  </a:rPr>
                  <a:t> </a:t>
                </a:r>
                <a:r>
                  <a:rPr lang="pt-PT" sz="2000" dirty="0" err="1" smtClean="0">
                    <a:solidFill>
                      <a:prstClr val="black"/>
                    </a:solidFill>
                    <a:latin typeface="Lusitana" pitchFamily="2" charset="0"/>
                    <a:cs typeface="Consolas" panose="020B0609020204030204" pitchFamily="49" charset="0"/>
                  </a:rPr>
                  <a:t>is</a:t>
                </a:r>
                <a:r>
                  <a:rPr lang="pt-PT" sz="2000" dirty="0" smtClean="0">
                    <a:solidFill>
                      <a:prstClr val="black"/>
                    </a:solidFill>
                    <a:latin typeface="Lusitana" pitchFamily="2" charset="0"/>
                    <a:cs typeface="Consolas" panose="020B0609020204030204" pitchFamily="49" charset="0"/>
                  </a:rPr>
                  <a:t> </a:t>
                </a:r>
                <a:r>
                  <a:rPr lang="pt-PT" sz="2000" dirty="0" err="1" smtClean="0">
                    <a:solidFill>
                      <a:prstClr val="black"/>
                    </a:solidFill>
                    <a:latin typeface="Lusitana" pitchFamily="2" charset="0"/>
                    <a:cs typeface="Consolas" panose="020B0609020204030204" pitchFamily="49" charset="0"/>
                  </a:rPr>
                  <a:t>always</a:t>
                </a:r>
                <a:r>
                  <a:rPr lang="pt-PT" sz="2000" dirty="0" smtClean="0">
                    <a:solidFill>
                      <a:prstClr val="black"/>
                    </a:solidFill>
                    <a:latin typeface="Lusitana" pitchFamily="2" charset="0"/>
                    <a:cs typeface="Consolas" panose="020B0609020204030204" pitchFamily="49" charset="0"/>
                  </a:rPr>
                  <a:t> </a:t>
                </a:r>
                <a:r>
                  <a:rPr lang="pt-PT" sz="2000" dirty="0" err="1" smtClean="0">
                    <a:solidFill>
                      <a:prstClr val="black"/>
                    </a:solidFill>
                    <a:latin typeface="Lusitana" pitchFamily="2" charset="0"/>
                    <a:cs typeface="Consolas" panose="020B0609020204030204" pitchFamily="49" charset="0"/>
                  </a:rPr>
                  <a:t>running</a:t>
                </a:r>
                <a:r>
                  <a:rPr lang="pt-PT" sz="2000" dirty="0" smtClean="0">
                    <a:solidFill>
                      <a:prstClr val="black"/>
                    </a:solidFill>
                    <a:latin typeface="Lusitana" pitchFamily="2" charset="0"/>
                    <a:cs typeface="Consolas" panose="020B0609020204030204" pitchFamily="49" charset="0"/>
                  </a:rPr>
                  <a:t> in </a:t>
                </a:r>
                <a:r>
                  <a:rPr lang="pt-PT" sz="2000" dirty="0" err="1" smtClean="0">
                    <a:solidFill>
                      <a:prstClr val="black"/>
                    </a:solidFill>
                    <a:latin typeface="Lusitana" pitchFamily="2" charset="0"/>
                    <a:cs typeface="Consolas" panose="020B0609020204030204" pitchFamily="49" charset="0"/>
                  </a:rPr>
                  <a:t>parallel</a:t>
                </a:r>
                <a:endParaRPr lang="pt-PT" sz="2000" dirty="0" smtClean="0">
                  <a:solidFill>
                    <a:prstClr val="black"/>
                  </a:solidFill>
                  <a:latin typeface="Lusitana" pitchFamily="2" charset="0"/>
                  <a:cs typeface="Consolas" panose="020B0609020204030204" pitchFamily="49" charset="0"/>
                </a:endParaRPr>
              </a:p>
              <a:p>
                <a:pPr marL="800100" lvl="1" indent="-342900">
                  <a:spcBef>
                    <a:spcPts val="600"/>
                  </a:spcBef>
                  <a:spcAft>
                    <a:spcPts val="600"/>
                  </a:spcAft>
                  <a:buFont typeface="Wingdings" panose="05000000000000000000" pitchFamily="2" charset="2"/>
                  <a:buChar char="§"/>
                </a:pPr>
                <a:r>
                  <a:rPr lang="pt-PT" sz="2000" dirty="0" err="1" smtClean="0">
                    <a:solidFill>
                      <a:prstClr val="black"/>
                    </a:solidFill>
                    <a:latin typeface="Lusitana" pitchFamily="2" charset="0"/>
                    <a:cs typeface="Consolas" panose="020B0609020204030204" pitchFamily="49" charset="0"/>
                  </a:rPr>
                  <a:t>This</a:t>
                </a:r>
                <a:r>
                  <a:rPr lang="pt-PT" sz="2000" dirty="0" smtClean="0">
                    <a:solidFill>
                      <a:prstClr val="black"/>
                    </a:solidFill>
                    <a:latin typeface="Lusitana" pitchFamily="2" charset="0"/>
                    <a:cs typeface="Consolas" panose="020B0609020204030204" pitchFamily="49" charset="0"/>
                  </a:rPr>
                  <a:t> </a:t>
                </a:r>
                <a:r>
                  <a:rPr lang="pt-PT" sz="2000" dirty="0" err="1" smtClean="0">
                    <a:solidFill>
                      <a:prstClr val="black"/>
                    </a:solidFill>
                    <a:latin typeface="Lusitana" pitchFamily="2" charset="0"/>
                    <a:cs typeface="Consolas" panose="020B0609020204030204" pitchFamily="49" charset="0"/>
                  </a:rPr>
                  <a:t>is</a:t>
                </a:r>
                <a:r>
                  <a:rPr lang="pt-PT" sz="2000" dirty="0" smtClean="0">
                    <a:solidFill>
                      <a:prstClr val="black"/>
                    </a:solidFill>
                    <a:latin typeface="Lusitana" pitchFamily="2" charset="0"/>
                    <a:cs typeface="Consolas" panose="020B0609020204030204" pitchFamily="49" charset="0"/>
                  </a:rPr>
                  <a:t> </a:t>
                </a:r>
                <a:r>
                  <a:rPr lang="pt-PT" sz="2000" dirty="0" err="1" smtClean="0">
                    <a:solidFill>
                      <a:prstClr val="black"/>
                    </a:solidFill>
                    <a:latin typeface="Lusitana" pitchFamily="2" charset="0"/>
                    <a:cs typeface="Consolas" panose="020B0609020204030204" pitchFamily="49" charset="0"/>
                  </a:rPr>
                  <a:t>due</a:t>
                </a:r>
                <a:r>
                  <a:rPr lang="pt-PT" sz="2000" dirty="0" smtClean="0">
                    <a:solidFill>
                      <a:prstClr val="black"/>
                    </a:solidFill>
                    <a:latin typeface="Lusitana" pitchFamily="2" charset="0"/>
                    <a:cs typeface="Consolas" panose="020B0609020204030204" pitchFamily="49" charset="0"/>
                  </a:rPr>
                  <a:t> to </a:t>
                </a:r>
                <a:r>
                  <a:rPr lang="pt-PT" sz="2000" b="1" dirty="0" err="1" smtClean="0">
                    <a:solidFill>
                      <a:prstClr val="black"/>
                    </a:solidFill>
                    <a:latin typeface="Lusitana" pitchFamily="2" charset="0"/>
                    <a:cs typeface="Consolas" panose="020B0609020204030204" pitchFamily="49" charset="0"/>
                  </a:rPr>
                  <a:t>several</a:t>
                </a:r>
                <a:r>
                  <a:rPr lang="pt-PT" sz="2000" b="1" dirty="0" smtClean="0">
                    <a:solidFill>
                      <a:prstClr val="black"/>
                    </a:solidFill>
                    <a:latin typeface="Lusitana" pitchFamily="2" charset="0"/>
                    <a:cs typeface="Consolas" panose="020B0609020204030204" pitchFamily="49" charset="0"/>
                  </a:rPr>
                  <a:t> </a:t>
                </a:r>
                <a:r>
                  <a:rPr lang="pt-PT" sz="2000" b="1" dirty="0" err="1" smtClean="0">
                    <a:solidFill>
                      <a:prstClr val="black"/>
                    </a:solidFill>
                    <a:latin typeface="Lusitana" pitchFamily="2" charset="0"/>
                    <a:cs typeface="Consolas" panose="020B0609020204030204" pitchFamily="49" charset="0"/>
                  </a:rPr>
                  <a:t>limitations</a:t>
                </a:r>
                <a:r>
                  <a:rPr lang="pt-PT" sz="2000" dirty="0" smtClean="0">
                    <a:solidFill>
                      <a:prstClr val="black"/>
                    </a:solidFill>
                    <a:latin typeface="Lusitana" pitchFamily="2" charset="0"/>
                    <a:cs typeface="Consolas" panose="020B0609020204030204" pitchFamily="49" charset="0"/>
                  </a:rPr>
                  <a:t> </a:t>
                </a:r>
                <a:r>
                  <a:rPr lang="pt-PT" sz="2000" dirty="0" err="1" smtClean="0">
                    <a:solidFill>
                      <a:prstClr val="black"/>
                    </a:solidFill>
                    <a:latin typeface="Lusitana" pitchFamily="2" charset="0"/>
                    <a:cs typeface="Consolas" panose="020B0609020204030204" pitchFamily="49" charset="0"/>
                  </a:rPr>
                  <a:t>when</a:t>
                </a:r>
                <a:r>
                  <a:rPr lang="pt-PT" sz="2000" dirty="0" smtClean="0">
                    <a:solidFill>
                      <a:prstClr val="black"/>
                    </a:solidFill>
                    <a:latin typeface="Lusitana" pitchFamily="2" charset="0"/>
                    <a:cs typeface="Consolas" panose="020B0609020204030204" pitchFamily="49" charset="0"/>
                  </a:rPr>
                  <a:t> </a:t>
                </a:r>
                <a:r>
                  <a:rPr lang="pt-PT" sz="2000" dirty="0" err="1" smtClean="0">
                    <a:solidFill>
                      <a:prstClr val="black"/>
                    </a:solidFill>
                    <a:latin typeface="Lusitana" pitchFamily="2" charset="0"/>
                    <a:cs typeface="Consolas" panose="020B0609020204030204" pitchFamily="49" charset="0"/>
                  </a:rPr>
                  <a:t>trying</a:t>
                </a:r>
                <a:r>
                  <a:rPr lang="pt-PT" sz="2000" dirty="0" smtClean="0">
                    <a:solidFill>
                      <a:prstClr val="black"/>
                    </a:solidFill>
                    <a:latin typeface="Lusitana" pitchFamily="2" charset="0"/>
                    <a:cs typeface="Consolas" panose="020B0609020204030204" pitchFamily="49" charset="0"/>
                  </a:rPr>
                  <a:t> to </a:t>
                </a:r>
                <a:r>
                  <a:rPr lang="pt-PT" sz="2000" b="1" dirty="0" err="1" smtClean="0">
                    <a:solidFill>
                      <a:prstClr val="black"/>
                    </a:solidFill>
                    <a:latin typeface="Lusitana" pitchFamily="2" charset="0"/>
                    <a:cs typeface="Consolas" panose="020B0609020204030204" pitchFamily="49" charset="0"/>
                  </a:rPr>
                  <a:t>benchmark</a:t>
                </a:r>
                <a:r>
                  <a:rPr lang="pt-PT" sz="2000" b="1" dirty="0" smtClean="0">
                    <a:solidFill>
                      <a:prstClr val="black"/>
                    </a:solidFill>
                    <a:latin typeface="Lusitana" pitchFamily="2" charset="0"/>
                    <a:cs typeface="Consolas" panose="020B0609020204030204" pitchFamily="49" charset="0"/>
                  </a:rPr>
                  <a:t> </a:t>
                </a:r>
                <a:r>
                  <a:rPr lang="pt-PT" sz="2000" b="1" dirty="0" err="1" smtClean="0">
                    <a:solidFill>
                      <a:prstClr val="black"/>
                    </a:solidFill>
                    <a:latin typeface="Lusitana" pitchFamily="2" charset="0"/>
                    <a:cs typeface="Consolas" panose="020B0609020204030204" pitchFamily="49" charset="0"/>
                  </a:rPr>
                  <a:t>within</a:t>
                </a:r>
                <a:r>
                  <a:rPr lang="pt-PT" sz="2000" b="1" dirty="0" smtClean="0">
                    <a:solidFill>
                      <a:prstClr val="black"/>
                    </a:solidFill>
                    <a:latin typeface="Lusitana" pitchFamily="2" charset="0"/>
                    <a:cs typeface="Consolas" panose="020B0609020204030204" pitchFamily="49" charset="0"/>
                  </a:rPr>
                  <a:t> </a:t>
                </a:r>
                <a:r>
                  <a:rPr lang="pt-PT" sz="2000" b="1" dirty="0" err="1" smtClean="0">
                    <a:solidFill>
                      <a:prstClr val="black"/>
                    </a:solidFill>
                    <a:latin typeface="Lusitana" pitchFamily="2" charset="0"/>
                    <a:cs typeface="Consolas" panose="020B0609020204030204" pitchFamily="49" charset="0"/>
                  </a:rPr>
                  <a:t>the</a:t>
                </a:r>
                <a:r>
                  <a:rPr lang="pt-PT" sz="2000" b="1" dirty="0" smtClean="0">
                    <a:solidFill>
                      <a:prstClr val="black"/>
                    </a:solidFill>
                    <a:latin typeface="Lusitana" pitchFamily="2" charset="0"/>
                    <a:cs typeface="Consolas" panose="020B0609020204030204" pitchFamily="49" charset="0"/>
                  </a:rPr>
                  <a:t> ATLAS software</a:t>
                </a:r>
              </a:p>
            </p:txBody>
          </p:sp>
        </mc:Choice>
        <mc:Fallback xmlns="">
          <p:sp>
            <p:nvSpPr>
              <p:cNvPr id="9" name="CaixaDeTexto 8"/>
              <p:cNvSpPr txBox="1">
                <a:spLocks noRot="1" noChangeAspect="1" noMove="1" noResize="1" noEditPoints="1" noAdjustHandles="1" noChangeArrowheads="1" noChangeShapeType="1" noTextEdit="1"/>
              </p:cNvSpPr>
              <p:nvPr/>
            </p:nvSpPr>
            <p:spPr>
              <a:xfrm>
                <a:off x="361199" y="1017863"/>
                <a:ext cx="11830799" cy="5093702"/>
              </a:xfrm>
              <a:prstGeom prst="rect">
                <a:avLst/>
              </a:prstGeom>
              <a:blipFill rotWithShape="0">
                <a:blip r:embed="rId3"/>
                <a:stretch>
                  <a:fillRect l="-464" t="-718" b="-1077"/>
                </a:stretch>
              </a:blipFill>
            </p:spPr>
            <p:txBody>
              <a:bodyPr/>
              <a:lstStyle/>
              <a:p>
                <a:r>
                  <a:rPr lang="pt-PT">
                    <a:noFill/>
                  </a:rPr>
                  <a:t> </a:t>
                </a:r>
              </a:p>
            </p:txBody>
          </p:sp>
        </mc:Fallback>
      </mc:AlternateContent>
      <p:sp>
        <p:nvSpPr>
          <p:cNvPr id="11" name="CaixaDeTexto 10"/>
          <p:cNvSpPr txBox="1"/>
          <p:nvPr/>
        </p:nvSpPr>
        <p:spPr>
          <a:xfrm>
            <a:off x="1294677" y="1365794"/>
            <a:ext cx="280846" cy="400110"/>
          </a:xfrm>
          <a:prstGeom prst="rect">
            <a:avLst/>
          </a:prstGeom>
          <a:noFill/>
        </p:spPr>
        <p:txBody>
          <a:bodyPr wrap="none" rtlCol="0">
            <a:spAutoFit/>
          </a:bodyPr>
          <a:lstStyle/>
          <a:p>
            <a:r>
              <a:rPr lang="pt-PT" sz="2000" dirty="0" smtClean="0">
                <a:latin typeface="Lusitana" pitchFamily="2" charset="0"/>
              </a:rPr>
              <a:t>-</a:t>
            </a:r>
            <a:endParaRPr lang="pt-PT" sz="2000" dirty="0">
              <a:latin typeface="Lusitana" pitchFamily="2" charset="0"/>
            </a:endParaRPr>
          </a:p>
        </p:txBody>
      </p:sp>
      <p:sp>
        <p:nvSpPr>
          <p:cNvPr id="12" name="CaixaDeTexto 11"/>
          <p:cNvSpPr txBox="1"/>
          <p:nvPr/>
        </p:nvSpPr>
        <p:spPr>
          <a:xfrm>
            <a:off x="0" y="6482862"/>
            <a:ext cx="2934000" cy="375138"/>
          </a:xfrm>
          <a:prstGeom prst="rect">
            <a:avLst/>
          </a:prstGeom>
          <a:solidFill>
            <a:schemeClr val="tx2">
              <a:lumMod val="40000"/>
              <a:lumOff val="60000"/>
            </a:schemeClr>
          </a:solidFill>
          <a:ln>
            <a:solidFill>
              <a:schemeClr val="tx1"/>
            </a:solidFill>
          </a:ln>
        </p:spPr>
        <p:txBody>
          <a:bodyPr wrap="square" lIns="180000" rIns="180000" rtlCol="0" anchor="ctr">
            <a:noAutofit/>
          </a:bodyPr>
          <a:lstStyle/>
          <a:p>
            <a:r>
              <a:rPr lang="pt-PT" sz="1400" dirty="0" smtClean="0">
                <a:latin typeface="Nunito ExtraLight" pitchFamily="2" charset="0"/>
                <a:cs typeface="Times New Roman" panose="02020603050405020304" pitchFamily="18" charset="0"/>
              </a:rPr>
              <a:t>Nuno dos Santos Fernandes</a:t>
            </a:r>
            <a:endParaRPr lang="pt-PT" sz="1400" dirty="0">
              <a:latin typeface="Nunito ExtraLight" pitchFamily="2" charset="0"/>
              <a:cs typeface="Times New Roman" panose="02020603050405020304" pitchFamily="18" charset="0"/>
            </a:endParaRPr>
          </a:p>
        </p:txBody>
      </p:sp>
      <p:sp>
        <p:nvSpPr>
          <p:cNvPr id="13" name="CaixaDeTexto 12"/>
          <p:cNvSpPr txBox="1"/>
          <p:nvPr/>
        </p:nvSpPr>
        <p:spPr>
          <a:xfrm>
            <a:off x="9257999" y="6482862"/>
            <a:ext cx="2934000" cy="375138"/>
          </a:xfrm>
          <a:prstGeom prst="rect">
            <a:avLst/>
          </a:prstGeom>
          <a:solidFill>
            <a:schemeClr val="tx2">
              <a:lumMod val="40000"/>
              <a:lumOff val="60000"/>
            </a:schemeClr>
          </a:solidFill>
          <a:ln>
            <a:solidFill>
              <a:schemeClr val="tx1"/>
            </a:solidFill>
          </a:ln>
        </p:spPr>
        <p:txBody>
          <a:bodyPr wrap="square" lIns="180000" rIns="180000" rtlCol="0" anchor="ctr">
            <a:noAutofit/>
          </a:bodyPr>
          <a:lstStyle/>
          <a:p>
            <a:pPr algn="r"/>
            <a:fld id="{5F9120BF-66DE-4C54-B6E1-BA17062F8DD3}" type="slidenum">
              <a:rPr lang="pt-PT" sz="1400" smtClean="0">
                <a:latin typeface="Nunito ExtraLight" pitchFamily="2" charset="0"/>
                <a:cs typeface="Times New Roman" panose="02020603050405020304" pitchFamily="18" charset="0"/>
              </a:rPr>
              <a:t>17</a:t>
            </a:fld>
            <a:endParaRPr lang="pt-PT" sz="1600" dirty="0">
              <a:latin typeface="Nunito ExtraLight" pitchFamily="2" charset="0"/>
              <a:cs typeface="Times New Roman" panose="02020603050405020304" pitchFamily="18" charset="0"/>
            </a:endParaRPr>
          </a:p>
        </p:txBody>
      </p:sp>
      <p:sp>
        <p:nvSpPr>
          <p:cNvPr id="14" name="CaixaDeTexto 13"/>
          <p:cNvSpPr txBox="1"/>
          <p:nvPr/>
        </p:nvSpPr>
        <p:spPr>
          <a:xfrm>
            <a:off x="2934000" y="6482862"/>
            <a:ext cx="6324000" cy="375138"/>
          </a:xfrm>
          <a:prstGeom prst="rect">
            <a:avLst/>
          </a:prstGeom>
          <a:solidFill>
            <a:schemeClr val="tx2">
              <a:lumMod val="40000"/>
              <a:lumOff val="60000"/>
            </a:schemeClr>
          </a:solidFill>
          <a:ln>
            <a:solidFill>
              <a:schemeClr val="tx1"/>
            </a:solidFill>
          </a:ln>
        </p:spPr>
        <p:txBody>
          <a:bodyPr wrap="square" rtlCol="0" anchor="ctr">
            <a:noAutofit/>
          </a:bodyPr>
          <a:lstStyle/>
          <a:p>
            <a:pPr algn="ctr"/>
            <a:r>
              <a:rPr lang="en-GB" sz="1400" dirty="0">
                <a:latin typeface="Nunito ExtraLight SemiBold" pitchFamily="2" charset="0"/>
                <a:cs typeface="Times New Roman" panose="02020603050405020304" pitchFamily="18" charset="0"/>
              </a:rPr>
              <a:t>Accelerating the ATLAS Trigger System with Graphical Processing Units</a:t>
            </a:r>
          </a:p>
        </p:txBody>
      </p:sp>
    </p:spTree>
    <p:extLst>
      <p:ext uri="{BB962C8B-B14F-4D97-AF65-F5344CB8AC3E}">
        <p14:creationId xmlns:p14="http://schemas.microsoft.com/office/powerpoint/2010/main" val="1964285037"/>
      </p:ext>
    </p:extLst>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xão reta 6"/>
          <p:cNvCxnSpPr/>
          <p:nvPr/>
        </p:nvCxnSpPr>
        <p:spPr>
          <a:xfrm>
            <a:off x="0" y="416232"/>
            <a:ext cx="0" cy="62541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exão reta 7"/>
          <p:cNvCxnSpPr/>
          <p:nvPr/>
        </p:nvCxnSpPr>
        <p:spPr>
          <a:xfrm flipH="1">
            <a:off x="12191999" y="416232"/>
            <a:ext cx="1" cy="62541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tângulo 50"/>
          <p:cNvSpPr/>
          <p:nvPr/>
        </p:nvSpPr>
        <p:spPr>
          <a:xfrm>
            <a:off x="0" y="-1"/>
            <a:ext cx="12192000" cy="832465"/>
          </a:xfrm>
          <a:prstGeom prst="rect">
            <a:avLst/>
          </a:prstGeom>
          <a:solidFill>
            <a:schemeClr val="tx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prstClr val="black"/>
                </a:solidFill>
                <a:latin typeface="Nunito ExtraLight Black" pitchFamily="2" charset="0"/>
              </a:rPr>
              <a:t>Breakdown of GPU Execution Times</a:t>
            </a:r>
            <a:endParaRPr lang="pt-PT" sz="2400" b="1" dirty="0">
              <a:solidFill>
                <a:prstClr val="black"/>
              </a:solidFill>
              <a:latin typeface="Nunito ExtraLight Black" pitchFamily="2" charset="0"/>
            </a:endParaRPr>
          </a:p>
        </p:txBody>
      </p:sp>
      <p:sp>
        <p:nvSpPr>
          <p:cNvPr id="2" name="Retângulo 1"/>
          <p:cNvSpPr/>
          <p:nvPr/>
        </p:nvSpPr>
        <p:spPr>
          <a:xfrm>
            <a:off x="2046000" y="4348163"/>
            <a:ext cx="8100000" cy="17597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1" name="Retângulo 10"/>
          <p:cNvSpPr/>
          <p:nvPr/>
        </p:nvSpPr>
        <p:spPr>
          <a:xfrm>
            <a:off x="2055848" y="1395413"/>
            <a:ext cx="8080304" cy="1952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pic>
        <p:nvPicPr>
          <p:cNvPr id="6" name="Imagem 5"/>
          <p:cNvPicPr>
            <a:picLocks noChangeAspect="1"/>
          </p:cNvPicPr>
          <p:nvPr/>
        </p:nvPicPr>
        <p:blipFill>
          <a:blip r:embed="rId3">
            <a:clrChange>
              <a:clrFrom>
                <a:srgbClr val="FFFFFF"/>
              </a:clrFrom>
              <a:clrTo>
                <a:srgbClr val="FFFFFF">
                  <a:alpha val="0"/>
                </a:srgbClr>
              </a:clrTo>
            </a:clrChange>
          </a:blip>
          <a:stretch>
            <a:fillRect/>
          </a:stretch>
        </p:blipFill>
        <p:spPr>
          <a:xfrm>
            <a:off x="2031390" y="957663"/>
            <a:ext cx="8129220" cy="5400000"/>
          </a:xfrm>
          <a:prstGeom prst="rect">
            <a:avLst/>
          </a:prstGeom>
        </p:spPr>
      </p:pic>
      <p:sp>
        <p:nvSpPr>
          <p:cNvPr id="12" name="CaixaDeTexto 11"/>
          <p:cNvSpPr txBox="1"/>
          <p:nvPr/>
        </p:nvSpPr>
        <p:spPr>
          <a:xfrm>
            <a:off x="0" y="6482862"/>
            <a:ext cx="2934000" cy="375138"/>
          </a:xfrm>
          <a:prstGeom prst="rect">
            <a:avLst/>
          </a:prstGeom>
          <a:solidFill>
            <a:schemeClr val="tx2">
              <a:lumMod val="40000"/>
              <a:lumOff val="60000"/>
            </a:schemeClr>
          </a:solidFill>
          <a:ln>
            <a:solidFill>
              <a:schemeClr val="tx1"/>
            </a:solidFill>
          </a:ln>
        </p:spPr>
        <p:txBody>
          <a:bodyPr wrap="square" lIns="180000" rIns="180000" rtlCol="0" anchor="ctr">
            <a:noAutofit/>
          </a:bodyPr>
          <a:lstStyle/>
          <a:p>
            <a:r>
              <a:rPr lang="pt-PT" sz="1400" dirty="0" smtClean="0">
                <a:latin typeface="Nunito ExtraLight" pitchFamily="2" charset="0"/>
                <a:cs typeface="Times New Roman" panose="02020603050405020304" pitchFamily="18" charset="0"/>
              </a:rPr>
              <a:t>Nuno dos Santos Fernandes</a:t>
            </a:r>
            <a:endParaRPr lang="pt-PT" sz="1400" dirty="0">
              <a:latin typeface="Nunito ExtraLight" pitchFamily="2" charset="0"/>
              <a:cs typeface="Times New Roman" panose="02020603050405020304" pitchFamily="18" charset="0"/>
            </a:endParaRPr>
          </a:p>
        </p:txBody>
      </p:sp>
      <p:sp>
        <p:nvSpPr>
          <p:cNvPr id="13" name="CaixaDeTexto 12"/>
          <p:cNvSpPr txBox="1"/>
          <p:nvPr/>
        </p:nvSpPr>
        <p:spPr>
          <a:xfrm>
            <a:off x="9257999" y="6482862"/>
            <a:ext cx="2934000" cy="375138"/>
          </a:xfrm>
          <a:prstGeom prst="rect">
            <a:avLst/>
          </a:prstGeom>
          <a:solidFill>
            <a:schemeClr val="tx2">
              <a:lumMod val="40000"/>
              <a:lumOff val="60000"/>
            </a:schemeClr>
          </a:solidFill>
          <a:ln>
            <a:solidFill>
              <a:schemeClr val="tx1"/>
            </a:solidFill>
          </a:ln>
        </p:spPr>
        <p:txBody>
          <a:bodyPr wrap="square" lIns="180000" rIns="180000" rtlCol="0" anchor="ctr">
            <a:noAutofit/>
          </a:bodyPr>
          <a:lstStyle/>
          <a:p>
            <a:pPr algn="r"/>
            <a:fld id="{5F9120BF-66DE-4C54-B6E1-BA17062F8DD3}" type="slidenum">
              <a:rPr lang="pt-PT" sz="1400" smtClean="0">
                <a:latin typeface="Nunito ExtraLight" pitchFamily="2" charset="0"/>
                <a:cs typeface="Times New Roman" panose="02020603050405020304" pitchFamily="18" charset="0"/>
              </a:rPr>
              <a:t>18</a:t>
            </a:fld>
            <a:endParaRPr lang="pt-PT" sz="1600" dirty="0">
              <a:latin typeface="Nunito ExtraLight" pitchFamily="2" charset="0"/>
              <a:cs typeface="Times New Roman" panose="02020603050405020304" pitchFamily="18" charset="0"/>
            </a:endParaRPr>
          </a:p>
        </p:txBody>
      </p:sp>
      <p:sp>
        <p:nvSpPr>
          <p:cNvPr id="14" name="CaixaDeTexto 13"/>
          <p:cNvSpPr txBox="1"/>
          <p:nvPr/>
        </p:nvSpPr>
        <p:spPr>
          <a:xfrm>
            <a:off x="2934000" y="6482862"/>
            <a:ext cx="6324000" cy="375138"/>
          </a:xfrm>
          <a:prstGeom prst="rect">
            <a:avLst/>
          </a:prstGeom>
          <a:solidFill>
            <a:schemeClr val="tx2">
              <a:lumMod val="40000"/>
              <a:lumOff val="60000"/>
            </a:schemeClr>
          </a:solidFill>
          <a:ln>
            <a:solidFill>
              <a:schemeClr val="tx1"/>
            </a:solidFill>
          </a:ln>
        </p:spPr>
        <p:txBody>
          <a:bodyPr wrap="square" rtlCol="0" anchor="ctr">
            <a:noAutofit/>
          </a:bodyPr>
          <a:lstStyle/>
          <a:p>
            <a:pPr algn="ctr"/>
            <a:r>
              <a:rPr lang="en-GB" sz="1400" dirty="0">
                <a:latin typeface="Nunito ExtraLight SemiBold" pitchFamily="2" charset="0"/>
                <a:cs typeface="Times New Roman" panose="02020603050405020304" pitchFamily="18" charset="0"/>
              </a:rPr>
              <a:t>Accelerating the ATLAS Trigger System with Graphical Processing Units</a:t>
            </a:r>
          </a:p>
        </p:txBody>
      </p:sp>
    </p:spTree>
    <p:extLst>
      <p:ext uri="{BB962C8B-B14F-4D97-AF65-F5344CB8AC3E}">
        <p14:creationId xmlns:p14="http://schemas.microsoft.com/office/powerpoint/2010/main" val="352162697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p:cNvSpPr txBox="1"/>
          <p:nvPr/>
        </p:nvSpPr>
        <p:spPr>
          <a:xfrm>
            <a:off x="361200" y="1017863"/>
            <a:ext cx="7141890" cy="5278368"/>
          </a:xfrm>
          <a:prstGeom prst="rect">
            <a:avLst/>
          </a:prstGeom>
          <a:noFill/>
        </p:spPr>
        <p:txBody>
          <a:bodyPr wrap="square" rtlCol="0">
            <a:spAutoFit/>
          </a:bodyPr>
          <a:lstStyle/>
          <a:p>
            <a:pPr algn="just">
              <a:spcBef>
                <a:spcPts val="9000"/>
              </a:spcBef>
            </a:pPr>
            <a:endParaRPr lang="pt-PT" dirty="0" smtClean="0">
              <a:latin typeface="Lusitana" pitchFamily="2" charset="0"/>
              <a:cs typeface="Times New Roman" panose="02020603050405020304" pitchFamily="18" charset="0"/>
            </a:endParaRPr>
          </a:p>
          <a:p>
            <a:pPr marL="285750" indent="-285750" algn="just">
              <a:spcBef>
                <a:spcPts val="15000"/>
              </a:spcBef>
              <a:spcAft>
                <a:spcPts val="600"/>
              </a:spcAft>
              <a:buFont typeface="Arial" panose="020B0604020202020204" pitchFamily="34" charset="0"/>
              <a:buChar char="•"/>
            </a:pPr>
            <a:r>
              <a:rPr lang="pt-PT" dirty="0" err="1" smtClean="0">
                <a:latin typeface="Lusitana" pitchFamily="2" charset="0"/>
                <a:cs typeface="Times New Roman" panose="02020603050405020304" pitchFamily="18" charset="0"/>
              </a:rPr>
              <a:t>Showers</a:t>
            </a:r>
            <a:r>
              <a:rPr lang="pt-PT" dirty="0" smtClean="0">
                <a:latin typeface="Lusitana" pitchFamily="2" charset="0"/>
                <a:cs typeface="Times New Roman" panose="02020603050405020304" pitchFamily="18" charset="0"/>
              </a:rPr>
              <a:t> </a:t>
            </a:r>
            <a:r>
              <a:rPr lang="pt-PT" b="1" dirty="0" err="1" smtClean="0">
                <a:latin typeface="Lusitana" pitchFamily="2" charset="0"/>
                <a:cs typeface="Times New Roman" panose="02020603050405020304" pitchFamily="18" charset="0"/>
              </a:rPr>
              <a:t>deposit</a:t>
            </a:r>
            <a:r>
              <a:rPr lang="pt-PT" b="1" dirty="0" smtClean="0">
                <a:latin typeface="Lusitana" pitchFamily="2" charset="0"/>
                <a:cs typeface="Times New Roman" panose="02020603050405020304" pitchFamily="18" charset="0"/>
              </a:rPr>
              <a:t> </a:t>
            </a:r>
            <a:r>
              <a:rPr lang="pt-PT" b="1" dirty="0" err="1" smtClean="0">
                <a:latin typeface="Lusitana" pitchFamily="2" charset="0"/>
                <a:cs typeface="Times New Roman" panose="02020603050405020304" pitchFamily="18" charset="0"/>
              </a:rPr>
              <a:t>their</a:t>
            </a:r>
            <a:r>
              <a:rPr lang="pt-PT" b="1" dirty="0" smtClean="0">
                <a:latin typeface="Lusitana" pitchFamily="2" charset="0"/>
                <a:cs typeface="Times New Roman" panose="02020603050405020304" pitchFamily="18" charset="0"/>
              </a:rPr>
              <a:t> </a:t>
            </a:r>
            <a:r>
              <a:rPr lang="pt-PT" b="1" dirty="0" err="1" smtClean="0">
                <a:latin typeface="Lusitana" pitchFamily="2" charset="0"/>
                <a:cs typeface="Times New Roman" panose="02020603050405020304" pitchFamily="18" charset="0"/>
              </a:rPr>
              <a:t>energy</a:t>
            </a:r>
            <a:r>
              <a:rPr lang="pt-PT" dirty="0" smtClean="0">
                <a:latin typeface="Lusitana" pitchFamily="2" charset="0"/>
                <a:cs typeface="Times New Roman" panose="02020603050405020304" pitchFamily="18" charset="0"/>
              </a:rPr>
              <a:t> in a </a:t>
            </a:r>
            <a:r>
              <a:rPr lang="pt-PT" dirty="0" err="1" smtClean="0">
                <a:latin typeface="Lusitana" pitchFamily="2" charset="0"/>
                <a:cs typeface="Times New Roman" panose="02020603050405020304" pitchFamily="18" charset="0"/>
              </a:rPr>
              <a:t>finite</a:t>
            </a:r>
            <a:r>
              <a:rPr lang="pt-PT" dirty="0" smtClean="0">
                <a:latin typeface="Lusitana" pitchFamily="2" charset="0"/>
                <a:cs typeface="Times New Roman" panose="02020603050405020304" pitchFamily="18" charset="0"/>
              </a:rPr>
              <a:t> </a:t>
            </a:r>
            <a:r>
              <a:rPr lang="pt-PT" dirty="0" err="1" smtClean="0">
                <a:latin typeface="Lusitana" pitchFamily="2" charset="0"/>
                <a:cs typeface="Times New Roman" panose="02020603050405020304" pitchFamily="18" charset="0"/>
              </a:rPr>
              <a:t>region</a:t>
            </a:r>
            <a:r>
              <a:rPr lang="pt-PT" dirty="0" smtClean="0">
                <a:latin typeface="Lusitana" pitchFamily="2" charset="0"/>
                <a:cs typeface="Times New Roman" panose="02020603050405020304" pitchFamily="18" charset="0"/>
              </a:rPr>
              <a:t> </a:t>
            </a:r>
            <a:r>
              <a:rPr lang="pt-PT" dirty="0" err="1" smtClean="0">
                <a:latin typeface="Lusitana" pitchFamily="2" charset="0"/>
                <a:cs typeface="Times New Roman" panose="02020603050405020304" pitchFamily="18" charset="0"/>
              </a:rPr>
              <a:t>of</a:t>
            </a:r>
            <a:r>
              <a:rPr lang="pt-PT" dirty="0" smtClean="0">
                <a:latin typeface="Lusitana" pitchFamily="2" charset="0"/>
                <a:cs typeface="Times New Roman" panose="02020603050405020304" pitchFamily="18" charset="0"/>
              </a:rPr>
              <a:t> </a:t>
            </a:r>
            <a:r>
              <a:rPr lang="pt-PT" dirty="0" err="1" smtClean="0">
                <a:latin typeface="Lusitana" pitchFamily="2" charset="0"/>
                <a:cs typeface="Times New Roman" panose="02020603050405020304" pitchFamily="18" charset="0"/>
              </a:rPr>
              <a:t>space</a:t>
            </a:r>
            <a:r>
              <a:rPr lang="pt-PT" dirty="0" smtClean="0">
                <a:latin typeface="Lusitana" pitchFamily="2" charset="0"/>
                <a:cs typeface="Times New Roman" panose="02020603050405020304" pitchFamily="18" charset="0"/>
              </a:rPr>
              <a:t>:</a:t>
            </a:r>
            <a:br>
              <a:rPr lang="pt-PT" dirty="0" smtClean="0">
                <a:latin typeface="Lusitana" pitchFamily="2" charset="0"/>
                <a:cs typeface="Times New Roman" panose="02020603050405020304" pitchFamily="18" charset="0"/>
              </a:rPr>
            </a:br>
            <a:r>
              <a:rPr lang="pt-PT" dirty="0" smtClean="0">
                <a:latin typeface="Lusitana" pitchFamily="2" charset="0"/>
                <a:cs typeface="Times New Roman" panose="02020603050405020304" pitchFamily="18" charset="0"/>
              </a:rPr>
              <a:t>a </a:t>
            </a:r>
            <a:r>
              <a:rPr lang="pt-PT" b="1" dirty="0" err="1" smtClean="0">
                <a:latin typeface="Lusitana" pitchFamily="2" charset="0"/>
                <a:cs typeface="Times New Roman" panose="02020603050405020304" pitchFamily="18" charset="0"/>
              </a:rPr>
              <a:t>calorimeter</a:t>
            </a:r>
            <a:r>
              <a:rPr lang="pt-PT" b="1" dirty="0" smtClean="0">
                <a:latin typeface="Lusitana" pitchFamily="2" charset="0"/>
                <a:cs typeface="Times New Roman" panose="02020603050405020304" pitchFamily="18" charset="0"/>
              </a:rPr>
              <a:t> </a:t>
            </a:r>
            <a:r>
              <a:rPr lang="pt-PT" b="1" dirty="0" err="1" smtClean="0">
                <a:latin typeface="Lusitana" pitchFamily="2" charset="0"/>
                <a:cs typeface="Times New Roman" panose="02020603050405020304" pitchFamily="18" charset="0"/>
              </a:rPr>
              <a:t>cell</a:t>
            </a:r>
            <a:endParaRPr lang="pt-PT" b="1" dirty="0" smtClean="0">
              <a:latin typeface="Lusitana" pitchFamily="2" charset="0"/>
              <a:cs typeface="Times New Roman" panose="02020603050405020304" pitchFamily="18" charset="0"/>
            </a:endParaRPr>
          </a:p>
          <a:p>
            <a:pPr marL="285750" indent="-285750" algn="just">
              <a:spcBef>
                <a:spcPts val="1200"/>
              </a:spcBef>
              <a:spcAft>
                <a:spcPts val="600"/>
              </a:spcAft>
              <a:buFont typeface="Arial" panose="020B0604020202020204" pitchFamily="34" charset="0"/>
              <a:buChar char="•"/>
            </a:pPr>
            <a:r>
              <a:rPr lang="pt-PT" dirty="0" err="1" smtClean="0">
                <a:latin typeface="Lusitana" pitchFamily="2" charset="0"/>
                <a:cs typeface="Times New Roman" panose="02020603050405020304" pitchFamily="18" charset="0"/>
              </a:rPr>
              <a:t>Calorimeter</a:t>
            </a:r>
            <a:r>
              <a:rPr lang="pt-PT" dirty="0" smtClean="0">
                <a:latin typeface="Lusitana" pitchFamily="2" charset="0"/>
                <a:cs typeface="Times New Roman" panose="02020603050405020304" pitchFamily="18" charset="0"/>
              </a:rPr>
              <a:t> </a:t>
            </a:r>
            <a:r>
              <a:rPr lang="pt-PT" dirty="0" err="1" smtClean="0">
                <a:latin typeface="Lusitana" pitchFamily="2" charset="0"/>
                <a:cs typeface="Times New Roman" panose="02020603050405020304" pitchFamily="18" charset="0"/>
              </a:rPr>
              <a:t>cells</a:t>
            </a:r>
            <a:r>
              <a:rPr lang="pt-PT" dirty="0" smtClean="0">
                <a:latin typeface="Lusitana" pitchFamily="2" charset="0"/>
                <a:cs typeface="Times New Roman" panose="02020603050405020304" pitchFamily="18" charset="0"/>
              </a:rPr>
              <a:t> </a:t>
            </a:r>
            <a:r>
              <a:rPr lang="pt-PT" dirty="0" err="1" smtClean="0">
                <a:latin typeface="Lusitana" pitchFamily="2" charset="0"/>
                <a:cs typeface="Times New Roman" panose="02020603050405020304" pitchFamily="18" charset="0"/>
              </a:rPr>
              <a:t>organized</a:t>
            </a:r>
            <a:r>
              <a:rPr lang="pt-PT" dirty="0" smtClean="0">
                <a:latin typeface="Lusitana" pitchFamily="2" charset="0"/>
                <a:cs typeface="Times New Roman" panose="02020603050405020304" pitchFamily="18" charset="0"/>
              </a:rPr>
              <a:t> in </a:t>
            </a:r>
            <a:r>
              <a:rPr lang="pt-PT" dirty="0" err="1" smtClean="0">
                <a:latin typeface="Lusitana" pitchFamily="2" charset="0"/>
                <a:cs typeface="Times New Roman" panose="02020603050405020304" pitchFamily="18" charset="0"/>
              </a:rPr>
              <a:t>up</a:t>
            </a:r>
            <a:r>
              <a:rPr lang="pt-PT" dirty="0" smtClean="0">
                <a:latin typeface="Lusitana" pitchFamily="2" charset="0"/>
                <a:cs typeface="Times New Roman" panose="02020603050405020304" pitchFamily="18" charset="0"/>
              </a:rPr>
              <a:t> to </a:t>
            </a:r>
            <a:r>
              <a:rPr lang="pt-PT" b="1" dirty="0" smtClean="0">
                <a:latin typeface="Lusitana" pitchFamily="2" charset="0"/>
                <a:cs typeface="Times New Roman" panose="02020603050405020304" pitchFamily="18" charset="0"/>
              </a:rPr>
              <a:t>28 </a:t>
            </a:r>
            <a:r>
              <a:rPr lang="pt-PT" b="1" dirty="0" err="1" smtClean="0">
                <a:latin typeface="Lusitana" pitchFamily="2" charset="0"/>
                <a:cs typeface="Times New Roman" panose="02020603050405020304" pitchFamily="18" charset="0"/>
              </a:rPr>
              <a:t>different</a:t>
            </a:r>
            <a:r>
              <a:rPr lang="pt-PT" b="1" dirty="0" smtClean="0">
                <a:latin typeface="Lusitana" pitchFamily="2" charset="0"/>
                <a:cs typeface="Times New Roman" panose="02020603050405020304" pitchFamily="18" charset="0"/>
              </a:rPr>
              <a:t> </a:t>
            </a:r>
            <a:r>
              <a:rPr lang="pt-PT" b="1" dirty="0" err="1" smtClean="0">
                <a:latin typeface="Lusitana" pitchFamily="2" charset="0"/>
                <a:cs typeface="Times New Roman" panose="02020603050405020304" pitchFamily="18" charset="0"/>
              </a:rPr>
              <a:t>sampling</a:t>
            </a:r>
            <a:r>
              <a:rPr lang="pt-PT" b="1" dirty="0" smtClean="0">
                <a:latin typeface="Lusitana" pitchFamily="2" charset="0"/>
                <a:cs typeface="Times New Roman" panose="02020603050405020304" pitchFamily="18" charset="0"/>
              </a:rPr>
              <a:t> </a:t>
            </a:r>
            <a:r>
              <a:rPr lang="pt-PT" b="1" dirty="0" err="1" smtClean="0">
                <a:latin typeface="Lusitana" pitchFamily="2" charset="0"/>
                <a:cs typeface="Times New Roman" panose="02020603050405020304" pitchFamily="18" charset="0"/>
              </a:rPr>
              <a:t>layers</a:t>
            </a:r>
            <a:endParaRPr lang="pt-PT" b="1" dirty="0" smtClean="0">
              <a:latin typeface="Lusitana" pitchFamily="2" charset="0"/>
              <a:cs typeface="Times New Roman" panose="02020603050405020304" pitchFamily="18" charset="0"/>
            </a:endParaRPr>
          </a:p>
          <a:p>
            <a:pPr marL="285750" indent="-285750" algn="just">
              <a:spcBef>
                <a:spcPts val="1200"/>
              </a:spcBef>
              <a:spcAft>
                <a:spcPts val="600"/>
              </a:spcAft>
              <a:buFont typeface="Arial" panose="020B0604020202020204" pitchFamily="34" charset="0"/>
              <a:buChar char="•"/>
            </a:pPr>
            <a:r>
              <a:rPr lang="pt-PT" dirty="0" err="1" smtClean="0">
                <a:latin typeface="Lusitana" pitchFamily="2" charset="0"/>
                <a:cs typeface="Times New Roman" panose="02020603050405020304" pitchFamily="18" charset="0"/>
              </a:rPr>
              <a:t>Two</a:t>
            </a:r>
            <a:r>
              <a:rPr lang="pt-PT" dirty="0" smtClean="0">
                <a:latin typeface="Lusitana" pitchFamily="2" charset="0"/>
                <a:cs typeface="Times New Roman" panose="02020603050405020304" pitchFamily="18" charset="0"/>
              </a:rPr>
              <a:t> </a:t>
            </a:r>
            <a:r>
              <a:rPr lang="pt-PT" dirty="0" err="1" smtClean="0">
                <a:latin typeface="Lusitana" pitchFamily="2" charset="0"/>
                <a:cs typeface="Times New Roman" panose="02020603050405020304" pitchFamily="18" charset="0"/>
              </a:rPr>
              <a:t>main</a:t>
            </a:r>
            <a:r>
              <a:rPr lang="pt-PT" dirty="0" smtClean="0">
                <a:latin typeface="Lusitana" pitchFamily="2" charset="0"/>
                <a:cs typeface="Times New Roman" panose="02020603050405020304" pitchFamily="18" charset="0"/>
              </a:rPr>
              <a:t> </a:t>
            </a:r>
            <a:r>
              <a:rPr lang="pt-PT" dirty="0" err="1" smtClean="0">
                <a:latin typeface="Lusitana" pitchFamily="2" charset="0"/>
                <a:cs typeface="Times New Roman" panose="02020603050405020304" pitchFamily="18" charset="0"/>
              </a:rPr>
              <a:t>sources</a:t>
            </a:r>
            <a:r>
              <a:rPr lang="pt-PT" dirty="0" smtClean="0">
                <a:latin typeface="Lusitana" pitchFamily="2" charset="0"/>
                <a:cs typeface="Times New Roman" panose="02020603050405020304" pitchFamily="18" charset="0"/>
              </a:rPr>
              <a:t> </a:t>
            </a:r>
            <a:r>
              <a:rPr lang="pt-PT" dirty="0" err="1" smtClean="0">
                <a:latin typeface="Lusitana" pitchFamily="2" charset="0"/>
                <a:cs typeface="Times New Roman" panose="02020603050405020304" pitchFamily="18" charset="0"/>
              </a:rPr>
              <a:t>of</a:t>
            </a:r>
            <a:r>
              <a:rPr lang="pt-PT" dirty="0" smtClean="0">
                <a:latin typeface="Lusitana" pitchFamily="2" charset="0"/>
                <a:cs typeface="Times New Roman" panose="02020603050405020304" pitchFamily="18" charset="0"/>
              </a:rPr>
              <a:t> </a:t>
            </a:r>
            <a:r>
              <a:rPr lang="pt-PT" b="1" dirty="0" smtClean="0">
                <a:latin typeface="Lusitana" pitchFamily="2" charset="0"/>
                <a:cs typeface="Times New Roman" panose="02020603050405020304" pitchFamily="18" charset="0"/>
              </a:rPr>
              <a:t>noise</a:t>
            </a:r>
            <a:r>
              <a:rPr lang="pt-PT" dirty="0" smtClean="0">
                <a:latin typeface="Lusitana" pitchFamily="2" charset="0"/>
                <a:cs typeface="Times New Roman" panose="02020603050405020304" pitchFamily="18" charset="0"/>
              </a:rPr>
              <a:t>: </a:t>
            </a:r>
            <a:r>
              <a:rPr lang="pt-PT" dirty="0" err="1" smtClean="0">
                <a:latin typeface="Lusitana" pitchFamily="2" charset="0"/>
                <a:cs typeface="Times New Roman" panose="02020603050405020304" pitchFamily="18" charset="0"/>
              </a:rPr>
              <a:t>electronic</a:t>
            </a:r>
            <a:r>
              <a:rPr lang="pt-PT" dirty="0" smtClean="0">
                <a:latin typeface="Lusitana" pitchFamily="2" charset="0"/>
                <a:cs typeface="Times New Roman" panose="02020603050405020304" pitchFamily="18" charset="0"/>
              </a:rPr>
              <a:t> </a:t>
            </a:r>
            <a:r>
              <a:rPr lang="pt-PT" dirty="0" err="1" smtClean="0">
                <a:latin typeface="Lusitana" pitchFamily="2" charset="0"/>
                <a:cs typeface="Times New Roman" panose="02020603050405020304" pitchFamily="18" charset="0"/>
              </a:rPr>
              <a:t>read</a:t>
            </a:r>
            <a:r>
              <a:rPr lang="pt-PT" dirty="0" smtClean="0">
                <a:latin typeface="Lusitana" pitchFamily="2" charset="0"/>
                <a:cs typeface="Times New Roman" panose="02020603050405020304" pitchFamily="18" charset="0"/>
              </a:rPr>
              <a:t>-out </a:t>
            </a:r>
            <a:r>
              <a:rPr lang="pt-PT" dirty="0" err="1" smtClean="0">
                <a:latin typeface="Lusitana" pitchFamily="2" charset="0"/>
                <a:cs typeface="Times New Roman" panose="02020603050405020304" pitchFamily="18" charset="0"/>
              </a:rPr>
              <a:t>and</a:t>
            </a:r>
            <a:r>
              <a:rPr lang="pt-PT" dirty="0" smtClean="0">
                <a:latin typeface="Lusitana" pitchFamily="2" charset="0"/>
                <a:cs typeface="Times New Roman" panose="02020603050405020304" pitchFamily="18" charset="0"/>
              </a:rPr>
              <a:t> pile-</a:t>
            </a:r>
            <a:r>
              <a:rPr lang="pt-PT" dirty="0" err="1" smtClean="0">
                <a:latin typeface="Lusitana" pitchFamily="2" charset="0"/>
                <a:cs typeface="Times New Roman" panose="02020603050405020304" pitchFamily="18" charset="0"/>
              </a:rPr>
              <a:t>up</a:t>
            </a:r>
            <a:endParaRPr lang="pt-PT" dirty="0" smtClean="0">
              <a:latin typeface="Lusitana" pitchFamily="2" charset="0"/>
              <a:cs typeface="Times New Roman" panose="02020603050405020304" pitchFamily="18" charset="0"/>
            </a:endParaRPr>
          </a:p>
          <a:p>
            <a:pPr marL="742950" lvl="1" indent="-285750" algn="just">
              <a:spcBef>
                <a:spcPts val="600"/>
              </a:spcBef>
              <a:spcAft>
                <a:spcPts val="600"/>
              </a:spcAft>
              <a:buFont typeface="Arial" panose="020B0604020202020204" pitchFamily="34" charset="0"/>
              <a:buChar char="•"/>
            </a:pPr>
            <a:r>
              <a:rPr lang="pt-PT" dirty="0" err="1" smtClean="0">
                <a:latin typeface="Lusitana" pitchFamily="2" charset="0"/>
                <a:cs typeface="Times New Roman" panose="02020603050405020304" pitchFamily="18" charset="0"/>
              </a:rPr>
              <a:t>The</a:t>
            </a:r>
            <a:r>
              <a:rPr lang="pt-PT" dirty="0" smtClean="0">
                <a:latin typeface="Lusitana" pitchFamily="2" charset="0"/>
                <a:cs typeface="Times New Roman" panose="02020603050405020304" pitchFamily="18" charset="0"/>
              </a:rPr>
              <a:t> </a:t>
            </a:r>
            <a:r>
              <a:rPr lang="pt-PT" b="1" dirty="0" smtClean="0">
                <a:latin typeface="Lusitana" pitchFamily="2" charset="0"/>
                <a:cs typeface="Times New Roman" panose="02020603050405020304" pitchFamily="18" charset="0"/>
              </a:rPr>
              <a:t>noise </a:t>
            </a:r>
            <a:r>
              <a:rPr lang="pt-PT" b="1" dirty="0" err="1" smtClean="0">
                <a:latin typeface="Lusitana" pitchFamily="2" charset="0"/>
                <a:cs typeface="Times New Roman" panose="02020603050405020304" pitchFamily="18" charset="0"/>
              </a:rPr>
              <a:t>estimate</a:t>
            </a:r>
            <a:r>
              <a:rPr lang="pt-PT" dirty="0" smtClean="0">
                <a:latin typeface="Lusitana" pitchFamily="2" charset="0"/>
                <a:cs typeface="Times New Roman" panose="02020603050405020304" pitchFamily="18" charset="0"/>
              </a:rPr>
              <a:t> </a:t>
            </a:r>
            <a:r>
              <a:rPr lang="pt-PT" dirty="0" err="1" smtClean="0">
                <a:latin typeface="Lusitana" pitchFamily="2" charset="0"/>
                <a:cs typeface="Times New Roman" panose="02020603050405020304" pitchFamily="18" charset="0"/>
              </a:rPr>
              <a:t>is</a:t>
            </a:r>
            <a:r>
              <a:rPr lang="pt-PT" dirty="0" smtClean="0">
                <a:latin typeface="Lusitana" pitchFamily="2" charset="0"/>
                <a:cs typeface="Times New Roman" panose="02020603050405020304" pitchFamily="18" charset="0"/>
              </a:rPr>
              <a:t> </a:t>
            </a:r>
            <a:r>
              <a:rPr lang="pt-PT" dirty="0" err="1" smtClean="0">
                <a:latin typeface="Lusitana" pitchFamily="2" charset="0"/>
                <a:cs typeface="Times New Roman" panose="02020603050405020304" pitchFamily="18" charset="0"/>
              </a:rPr>
              <a:t>typically</a:t>
            </a:r>
            <a:r>
              <a:rPr lang="pt-PT" dirty="0" smtClean="0">
                <a:latin typeface="Lusitana" pitchFamily="2" charset="0"/>
                <a:cs typeface="Times New Roman" panose="02020603050405020304" pitchFamily="18" charset="0"/>
              </a:rPr>
              <a:t> a </a:t>
            </a:r>
            <a:r>
              <a:rPr lang="pt-PT" dirty="0" err="1" smtClean="0">
                <a:latin typeface="Lusitana" pitchFamily="2" charset="0"/>
                <a:cs typeface="Times New Roman" panose="02020603050405020304" pitchFamily="18" charset="0"/>
              </a:rPr>
              <a:t>function</a:t>
            </a:r>
            <a:r>
              <a:rPr lang="pt-PT" dirty="0" smtClean="0">
                <a:latin typeface="Lusitana" pitchFamily="2" charset="0"/>
                <a:cs typeface="Times New Roman" panose="02020603050405020304" pitchFamily="18" charset="0"/>
              </a:rPr>
              <a:t> </a:t>
            </a:r>
            <a:r>
              <a:rPr lang="pt-PT" dirty="0" err="1" smtClean="0">
                <a:latin typeface="Lusitana" pitchFamily="2" charset="0"/>
                <a:cs typeface="Times New Roman" panose="02020603050405020304" pitchFamily="18" charset="0"/>
              </a:rPr>
              <a:t>of</a:t>
            </a:r>
            <a:r>
              <a:rPr lang="pt-PT" dirty="0" smtClean="0">
                <a:latin typeface="Lusitana" pitchFamily="2" charset="0"/>
                <a:cs typeface="Times New Roman" panose="02020603050405020304" pitchFamily="18" charset="0"/>
              </a:rPr>
              <a:t> </a:t>
            </a:r>
            <a:r>
              <a:rPr lang="pt-PT" dirty="0" err="1" smtClean="0">
                <a:latin typeface="Lusitana" pitchFamily="2" charset="0"/>
                <a:cs typeface="Times New Roman" panose="02020603050405020304" pitchFamily="18" charset="0"/>
              </a:rPr>
              <a:t>the</a:t>
            </a:r>
            <a:r>
              <a:rPr lang="pt-PT" dirty="0" smtClean="0">
                <a:latin typeface="Lusitana" pitchFamily="2" charset="0"/>
                <a:cs typeface="Times New Roman" panose="02020603050405020304" pitchFamily="18" charset="0"/>
              </a:rPr>
              <a:t> </a:t>
            </a:r>
            <a:r>
              <a:rPr lang="pt-PT" dirty="0" err="1" smtClean="0">
                <a:latin typeface="Lusitana" pitchFamily="2" charset="0"/>
                <a:cs typeface="Times New Roman" panose="02020603050405020304" pitchFamily="18" charset="0"/>
              </a:rPr>
              <a:t>gain</a:t>
            </a:r>
            <a:r>
              <a:rPr lang="pt-PT" dirty="0" smtClean="0">
                <a:latin typeface="Lusitana" pitchFamily="2" charset="0"/>
                <a:cs typeface="Times New Roman" panose="02020603050405020304" pitchFamily="18" charset="0"/>
              </a:rPr>
              <a:t> </a:t>
            </a:r>
            <a:r>
              <a:rPr lang="pt-PT" dirty="0" err="1" smtClean="0">
                <a:latin typeface="Lusitana" pitchFamily="2" charset="0"/>
                <a:cs typeface="Times New Roman" panose="02020603050405020304" pitchFamily="18" charset="0"/>
              </a:rPr>
              <a:t>of</a:t>
            </a:r>
            <a:r>
              <a:rPr lang="pt-PT" dirty="0" smtClean="0">
                <a:latin typeface="Lusitana" pitchFamily="2" charset="0"/>
                <a:cs typeface="Times New Roman" panose="02020603050405020304" pitchFamily="18" charset="0"/>
              </a:rPr>
              <a:t> </a:t>
            </a:r>
            <a:r>
              <a:rPr lang="pt-PT" dirty="0" err="1" smtClean="0">
                <a:latin typeface="Lusitana" pitchFamily="2" charset="0"/>
                <a:cs typeface="Times New Roman" panose="02020603050405020304" pitchFamily="18" charset="0"/>
              </a:rPr>
              <a:t>the</a:t>
            </a:r>
            <a:r>
              <a:rPr lang="pt-PT" dirty="0" smtClean="0">
                <a:latin typeface="Lusitana" pitchFamily="2" charset="0"/>
                <a:cs typeface="Times New Roman" panose="02020603050405020304" pitchFamily="18" charset="0"/>
              </a:rPr>
              <a:t> </a:t>
            </a:r>
            <a:r>
              <a:rPr lang="pt-PT" dirty="0" err="1" smtClean="0">
                <a:latin typeface="Lusitana" pitchFamily="2" charset="0"/>
                <a:cs typeface="Times New Roman" panose="02020603050405020304" pitchFamily="18" charset="0"/>
              </a:rPr>
              <a:t>cell</a:t>
            </a:r>
            <a:endParaRPr lang="pt-PT" dirty="0" smtClean="0">
              <a:latin typeface="Lusitana" pitchFamily="2" charset="0"/>
              <a:cs typeface="Times New Roman" panose="02020603050405020304" pitchFamily="18" charset="0"/>
            </a:endParaRPr>
          </a:p>
          <a:p>
            <a:pPr marL="742950" lvl="1" indent="-285750" algn="just">
              <a:spcBef>
                <a:spcPts val="600"/>
              </a:spcBef>
              <a:spcAft>
                <a:spcPts val="600"/>
              </a:spcAft>
              <a:buFont typeface="Arial" panose="020B0604020202020204" pitchFamily="34" charset="0"/>
              <a:buChar char="•"/>
            </a:pPr>
            <a:r>
              <a:rPr lang="pt-PT" dirty="0" smtClean="0">
                <a:latin typeface="Lusitana" pitchFamily="2" charset="0"/>
                <a:cs typeface="Times New Roman" panose="02020603050405020304" pitchFamily="18" charset="0"/>
              </a:rPr>
              <a:t>For </a:t>
            </a:r>
            <a:r>
              <a:rPr lang="pt-PT" dirty="0" err="1" smtClean="0">
                <a:latin typeface="Lusitana" pitchFamily="2" charset="0"/>
                <a:cs typeface="Times New Roman" panose="02020603050405020304" pitchFamily="18" charset="0"/>
              </a:rPr>
              <a:t>the</a:t>
            </a:r>
            <a:r>
              <a:rPr lang="pt-PT" dirty="0" smtClean="0">
                <a:latin typeface="Lusitana" pitchFamily="2" charset="0"/>
                <a:cs typeface="Times New Roman" panose="02020603050405020304" pitchFamily="18" charset="0"/>
              </a:rPr>
              <a:t> </a:t>
            </a:r>
            <a:r>
              <a:rPr lang="pt-PT" b="1" dirty="0" smtClean="0">
                <a:latin typeface="Lusitana" pitchFamily="2" charset="0"/>
                <a:cs typeface="Times New Roman" panose="02020603050405020304" pitchFamily="18" charset="0"/>
              </a:rPr>
              <a:t>Tile </a:t>
            </a:r>
            <a:r>
              <a:rPr lang="pt-PT" b="1" dirty="0" err="1" smtClean="0">
                <a:latin typeface="Lusitana" pitchFamily="2" charset="0"/>
                <a:cs typeface="Times New Roman" panose="02020603050405020304" pitchFamily="18" charset="0"/>
              </a:rPr>
              <a:t>calorimeter</a:t>
            </a:r>
            <a:r>
              <a:rPr lang="pt-PT" dirty="0" smtClean="0">
                <a:latin typeface="Lusitana" pitchFamily="2" charset="0"/>
                <a:cs typeface="Times New Roman" panose="02020603050405020304" pitchFamily="18" charset="0"/>
              </a:rPr>
              <a:t>, </a:t>
            </a:r>
            <a:r>
              <a:rPr lang="pt-PT" dirty="0" err="1" smtClean="0">
                <a:latin typeface="Lusitana" pitchFamily="2" charset="0"/>
                <a:cs typeface="Times New Roman" panose="02020603050405020304" pitchFamily="18" charset="0"/>
              </a:rPr>
              <a:t>the</a:t>
            </a:r>
            <a:r>
              <a:rPr lang="pt-PT" dirty="0" smtClean="0">
                <a:latin typeface="Lusitana" pitchFamily="2" charset="0"/>
                <a:cs typeface="Times New Roman" panose="02020603050405020304" pitchFamily="18" charset="0"/>
              </a:rPr>
              <a:t> </a:t>
            </a:r>
            <a:r>
              <a:rPr lang="pt-PT" dirty="0" err="1" smtClean="0">
                <a:latin typeface="Lusitana" pitchFamily="2" charset="0"/>
                <a:cs typeface="Times New Roman" panose="02020603050405020304" pitchFamily="18" charset="0"/>
              </a:rPr>
              <a:t>electronic</a:t>
            </a:r>
            <a:r>
              <a:rPr lang="pt-PT" dirty="0" smtClean="0">
                <a:latin typeface="Lusitana" pitchFamily="2" charset="0"/>
                <a:cs typeface="Times New Roman" panose="02020603050405020304" pitchFamily="18" charset="0"/>
              </a:rPr>
              <a:t> noise can </a:t>
            </a:r>
            <a:r>
              <a:rPr lang="pt-PT" dirty="0" err="1" smtClean="0">
                <a:latin typeface="Lusitana" pitchFamily="2" charset="0"/>
                <a:cs typeface="Times New Roman" panose="02020603050405020304" pitchFamily="18" charset="0"/>
              </a:rPr>
              <a:t>be</a:t>
            </a:r>
            <a:r>
              <a:rPr lang="pt-PT" dirty="0" smtClean="0">
                <a:latin typeface="Lusitana" pitchFamily="2" charset="0"/>
                <a:cs typeface="Times New Roman" panose="02020603050405020304" pitchFamily="18" charset="0"/>
              </a:rPr>
              <a:t> </a:t>
            </a:r>
            <a:r>
              <a:rPr lang="pt-PT" dirty="0" err="1" smtClean="0">
                <a:latin typeface="Lusitana" pitchFamily="2" charset="0"/>
                <a:cs typeface="Times New Roman" panose="02020603050405020304" pitchFamily="18" charset="0"/>
              </a:rPr>
              <a:t>estimated</a:t>
            </a:r>
            <a:r>
              <a:rPr lang="pt-PT" dirty="0" smtClean="0">
                <a:latin typeface="Lusitana" pitchFamily="2" charset="0"/>
                <a:cs typeface="Times New Roman" panose="02020603050405020304" pitchFamily="18" charset="0"/>
              </a:rPr>
              <a:t> </a:t>
            </a:r>
            <a:r>
              <a:rPr lang="pt-PT" dirty="0" err="1" smtClean="0">
                <a:latin typeface="Lusitana" pitchFamily="2" charset="0"/>
                <a:cs typeface="Times New Roman" panose="02020603050405020304" pitchFamily="18" charset="0"/>
              </a:rPr>
              <a:t>by</a:t>
            </a:r>
            <a:r>
              <a:rPr lang="pt-PT" dirty="0" smtClean="0">
                <a:latin typeface="Lusitana" pitchFamily="2" charset="0"/>
                <a:cs typeface="Times New Roman" panose="02020603050405020304" pitchFamily="18" charset="0"/>
              </a:rPr>
              <a:t> a </a:t>
            </a:r>
            <a:r>
              <a:rPr lang="pt-PT" b="1" dirty="0" err="1" smtClean="0">
                <a:latin typeface="Lusitana" pitchFamily="2" charset="0"/>
                <a:cs typeface="Times New Roman" panose="02020603050405020304" pitchFamily="18" charset="0"/>
              </a:rPr>
              <a:t>two-Gaussian</a:t>
            </a:r>
            <a:r>
              <a:rPr lang="pt-PT" b="1" dirty="0" smtClean="0">
                <a:latin typeface="Lusitana" pitchFamily="2" charset="0"/>
                <a:cs typeface="Times New Roman" panose="02020603050405020304" pitchFamily="18" charset="0"/>
              </a:rPr>
              <a:t> </a:t>
            </a:r>
            <a:r>
              <a:rPr lang="pt-PT" b="1" dirty="0" err="1" smtClean="0">
                <a:latin typeface="Lusitana" pitchFamily="2" charset="0"/>
                <a:cs typeface="Times New Roman" panose="02020603050405020304" pitchFamily="18" charset="0"/>
              </a:rPr>
              <a:t>model</a:t>
            </a:r>
            <a:r>
              <a:rPr lang="pt-PT" dirty="0" smtClean="0">
                <a:latin typeface="Lusitana" pitchFamily="2" charset="0"/>
                <a:cs typeface="Times New Roman" panose="02020603050405020304" pitchFamily="18" charset="0"/>
              </a:rPr>
              <a:t>, </a:t>
            </a:r>
            <a:r>
              <a:rPr lang="pt-PT" dirty="0" err="1" smtClean="0">
                <a:latin typeface="Lusitana" pitchFamily="2" charset="0"/>
                <a:cs typeface="Times New Roman" panose="02020603050405020304" pitchFamily="18" charset="0"/>
              </a:rPr>
              <a:t>which</a:t>
            </a:r>
            <a:r>
              <a:rPr lang="pt-PT" dirty="0" smtClean="0">
                <a:latin typeface="Lusitana" pitchFamily="2" charset="0"/>
                <a:cs typeface="Times New Roman" panose="02020603050405020304" pitchFamily="18" charset="0"/>
              </a:rPr>
              <a:t> </a:t>
            </a:r>
            <a:r>
              <a:rPr lang="pt-PT" dirty="0" err="1" smtClean="0">
                <a:latin typeface="Lusitana" pitchFamily="2" charset="0"/>
                <a:cs typeface="Times New Roman" panose="02020603050405020304" pitchFamily="18" charset="0"/>
              </a:rPr>
              <a:t>involves</a:t>
            </a:r>
            <a:r>
              <a:rPr lang="pt-PT" dirty="0" smtClean="0">
                <a:latin typeface="Lusitana" pitchFamily="2" charset="0"/>
                <a:cs typeface="Times New Roman" panose="02020603050405020304" pitchFamily="18" charset="0"/>
              </a:rPr>
              <a:t> more </a:t>
            </a:r>
            <a:r>
              <a:rPr lang="pt-PT" dirty="0" err="1" smtClean="0">
                <a:latin typeface="Lusitana" pitchFamily="2" charset="0"/>
                <a:cs typeface="Times New Roman" panose="02020603050405020304" pitchFamily="18" charset="0"/>
              </a:rPr>
              <a:t>sophisticated</a:t>
            </a:r>
            <a:r>
              <a:rPr lang="pt-PT" dirty="0" smtClean="0">
                <a:latin typeface="Lusitana" pitchFamily="2" charset="0"/>
                <a:cs typeface="Times New Roman" panose="02020603050405020304" pitchFamily="18" charset="0"/>
              </a:rPr>
              <a:t> </a:t>
            </a:r>
            <a:r>
              <a:rPr lang="pt-PT" dirty="0" err="1" smtClean="0">
                <a:latin typeface="Lusitana" pitchFamily="2" charset="0"/>
                <a:cs typeface="Times New Roman" panose="02020603050405020304" pitchFamily="18" charset="0"/>
              </a:rPr>
              <a:t>computations</a:t>
            </a:r>
            <a:r>
              <a:rPr lang="pt-PT" dirty="0" smtClean="0">
                <a:latin typeface="Lusitana" pitchFamily="2" charset="0"/>
                <a:cs typeface="Times New Roman" panose="02020603050405020304" pitchFamily="18" charset="0"/>
              </a:rPr>
              <a:t> (</a:t>
            </a:r>
            <a:r>
              <a:rPr lang="pt-PT" dirty="0" err="1" smtClean="0">
                <a:latin typeface="Lusitana" pitchFamily="2" charset="0"/>
                <a:cs typeface="Times New Roman" panose="02020603050405020304" pitchFamily="18" charset="0"/>
              </a:rPr>
              <a:t>inverse</a:t>
            </a:r>
            <a:r>
              <a:rPr lang="pt-PT" dirty="0" smtClean="0">
                <a:latin typeface="Lusitana" pitchFamily="2" charset="0"/>
                <a:cs typeface="Times New Roman" panose="02020603050405020304" pitchFamily="18" charset="0"/>
              </a:rPr>
              <a:t> error </a:t>
            </a:r>
            <a:r>
              <a:rPr lang="pt-PT" dirty="0" err="1" smtClean="0">
                <a:latin typeface="Lusitana" pitchFamily="2" charset="0"/>
                <a:cs typeface="Times New Roman" panose="02020603050405020304" pitchFamily="18" charset="0"/>
              </a:rPr>
              <a:t>function</a:t>
            </a:r>
            <a:r>
              <a:rPr lang="pt-PT" dirty="0" smtClean="0">
                <a:latin typeface="Lusitana" pitchFamily="2" charset="0"/>
                <a:cs typeface="Times New Roman" panose="02020603050405020304" pitchFamily="18" charset="0"/>
              </a:rPr>
              <a:t> </a:t>
            </a:r>
            <a:r>
              <a:rPr lang="pt-PT" dirty="0" err="1" smtClean="0">
                <a:latin typeface="Lusitana" pitchFamily="2" charset="0"/>
                <a:cs typeface="Times New Roman" panose="02020603050405020304" pitchFamily="18" charset="0"/>
              </a:rPr>
              <a:t>of</a:t>
            </a:r>
            <a:r>
              <a:rPr lang="pt-PT" dirty="0" smtClean="0">
                <a:latin typeface="Lusitana" pitchFamily="2" charset="0"/>
                <a:cs typeface="Times New Roman" panose="02020603050405020304" pitchFamily="18" charset="0"/>
              </a:rPr>
              <a:t> error </a:t>
            </a:r>
            <a:r>
              <a:rPr lang="pt-PT" dirty="0" err="1" smtClean="0">
                <a:latin typeface="Lusitana" pitchFamily="2" charset="0"/>
                <a:cs typeface="Times New Roman" panose="02020603050405020304" pitchFamily="18" charset="0"/>
              </a:rPr>
              <a:t>functions</a:t>
            </a:r>
            <a:r>
              <a:rPr lang="pt-PT" dirty="0" smtClean="0">
                <a:latin typeface="Lusitana" pitchFamily="2" charset="0"/>
                <a:cs typeface="Times New Roman" panose="02020603050405020304" pitchFamily="18" charset="0"/>
              </a:rPr>
              <a:t>)</a:t>
            </a:r>
            <a:endParaRPr lang="pt-PT" dirty="0">
              <a:latin typeface="Lusitana" pitchFamily="2" charset="0"/>
              <a:cs typeface="Times New Roman" panose="02020603050405020304" pitchFamily="18" charset="0"/>
            </a:endParaRPr>
          </a:p>
        </p:txBody>
      </p:sp>
      <p:sp>
        <p:nvSpPr>
          <p:cNvPr id="12" name="Cubo 11"/>
          <p:cNvSpPr/>
          <p:nvPr/>
        </p:nvSpPr>
        <p:spPr>
          <a:xfrm flipH="1" flipV="1">
            <a:off x="3169028" y="1529282"/>
            <a:ext cx="5853941" cy="1472238"/>
          </a:xfrm>
          <a:prstGeom prst="cube">
            <a:avLst/>
          </a:prstGeom>
          <a:solidFill>
            <a:schemeClr val="bg1">
              <a:lumMod val="95000"/>
            </a:schemeClr>
          </a:solidFill>
          <a:ln w="38100">
            <a:solidFill>
              <a:schemeClr val="tx1"/>
            </a:solidFill>
            <a:prstDash val="dash"/>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pt-PT" sz="2000" b="1" dirty="0" smtClean="0">
              <a:latin typeface="Palatino Linotype" panose="02040502050505030304" pitchFamily="18" charset="0"/>
            </a:endParaRPr>
          </a:p>
        </p:txBody>
      </p:sp>
      <p:pic>
        <p:nvPicPr>
          <p:cNvPr id="13" name="Imagem 12"/>
          <p:cNvPicPr>
            <a:picLocks noChangeAspect="1"/>
          </p:cNvPicPr>
          <p:nvPr/>
        </p:nvPicPr>
        <p:blipFill>
          <a:blip r:embed="rId3"/>
          <a:stretch>
            <a:fillRect/>
          </a:stretch>
        </p:blipFill>
        <p:spPr>
          <a:xfrm>
            <a:off x="3312935" y="1577025"/>
            <a:ext cx="5566130" cy="1304657"/>
          </a:xfrm>
          <a:prstGeom prst="rect">
            <a:avLst/>
          </a:prstGeom>
        </p:spPr>
      </p:pic>
      <p:sp>
        <p:nvSpPr>
          <p:cNvPr id="18" name="Cubo 17"/>
          <p:cNvSpPr/>
          <p:nvPr/>
        </p:nvSpPr>
        <p:spPr>
          <a:xfrm>
            <a:off x="3169027" y="1529315"/>
            <a:ext cx="5853941" cy="1470540"/>
          </a:xfrm>
          <a:prstGeom prst="cube">
            <a:avLst/>
          </a:prstGeom>
          <a:solidFill>
            <a:srgbClr val="F2F2F2">
              <a:alpha val="30196"/>
            </a:srgbClr>
          </a:solidFill>
          <a:ln w="38100">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pt-PT" sz="2000" b="1" dirty="0" smtClean="0">
              <a:latin typeface="Palatino Linotype" panose="02040502050505030304" pitchFamily="18" charset="0"/>
            </a:endParaRPr>
          </a:p>
        </p:txBody>
      </p:sp>
      <p:sp>
        <p:nvSpPr>
          <p:cNvPr id="14" name="Paralelogramo 13"/>
          <p:cNvSpPr/>
          <p:nvPr/>
        </p:nvSpPr>
        <p:spPr>
          <a:xfrm rot="5400000" flipH="1">
            <a:off x="3624608" y="2090785"/>
            <a:ext cx="1395516" cy="366650"/>
          </a:xfrm>
          <a:prstGeom prst="parallelogram">
            <a:avLst>
              <a:gd name="adj" fmla="val 94845"/>
            </a:avLst>
          </a:prstGeom>
          <a:solidFill>
            <a:srgbClr val="7B7B7B">
              <a:alpha val="49804"/>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PT" sz="2000" b="1" dirty="0" err="1" smtClean="0">
              <a:solidFill>
                <a:schemeClr val="tx1"/>
              </a:solidFill>
              <a:latin typeface="Palatino Linotype" panose="02040502050505030304" pitchFamily="18" charset="0"/>
            </a:endParaRPr>
          </a:p>
        </p:txBody>
      </p:sp>
      <p:sp>
        <p:nvSpPr>
          <p:cNvPr id="15" name="Paralelogramo 14"/>
          <p:cNvSpPr/>
          <p:nvPr/>
        </p:nvSpPr>
        <p:spPr>
          <a:xfrm rot="5400000" flipH="1">
            <a:off x="5136729" y="2086202"/>
            <a:ext cx="1395516" cy="366650"/>
          </a:xfrm>
          <a:prstGeom prst="parallelogram">
            <a:avLst>
              <a:gd name="adj" fmla="val 94845"/>
            </a:avLst>
          </a:prstGeom>
          <a:solidFill>
            <a:srgbClr val="7B7B7B">
              <a:alpha val="49804"/>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PT" sz="2000" b="1" dirty="0" err="1" smtClean="0">
              <a:solidFill>
                <a:schemeClr val="tx1"/>
              </a:solidFill>
              <a:latin typeface="Palatino Linotype" panose="02040502050505030304" pitchFamily="18" charset="0"/>
            </a:endParaRPr>
          </a:p>
        </p:txBody>
      </p:sp>
      <p:sp>
        <p:nvSpPr>
          <p:cNvPr id="16" name="Paralelogramo 15"/>
          <p:cNvSpPr/>
          <p:nvPr/>
        </p:nvSpPr>
        <p:spPr>
          <a:xfrm rot="5400000" flipH="1">
            <a:off x="6827666" y="2080812"/>
            <a:ext cx="1395516" cy="366650"/>
          </a:xfrm>
          <a:prstGeom prst="parallelogram">
            <a:avLst>
              <a:gd name="adj" fmla="val 94845"/>
            </a:avLst>
          </a:prstGeom>
          <a:solidFill>
            <a:srgbClr val="7B7B7B">
              <a:alpha val="49804"/>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PT" sz="2000" b="1" dirty="0" err="1" smtClean="0">
              <a:solidFill>
                <a:schemeClr val="tx1"/>
              </a:solidFill>
              <a:latin typeface="Palatino Linotype" panose="02040502050505030304" pitchFamily="18" charset="0"/>
            </a:endParaRPr>
          </a:p>
        </p:txBody>
      </p:sp>
      <p:pic>
        <p:nvPicPr>
          <p:cNvPr id="9" name="Image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9064" y="3063679"/>
            <a:ext cx="5001698" cy="3606752"/>
          </a:xfrm>
          <a:prstGeom prst="rect">
            <a:avLst/>
          </a:prstGeom>
        </p:spPr>
      </p:pic>
      <p:cxnSp>
        <p:nvCxnSpPr>
          <p:cNvPr id="7" name="Conexão reta 6"/>
          <p:cNvCxnSpPr/>
          <p:nvPr/>
        </p:nvCxnSpPr>
        <p:spPr>
          <a:xfrm>
            <a:off x="0" y="416232"/>
            <a:ext cx="0" cy="62541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exão reta 7"/>
          <p:cNvCxnSpPr/>
          <p:nvPr/>
        </p:nvCxnSpPr>
        <p:spPr>
          <a:xfrm flipH="1">
            <a:off x="12191999" y="416232"/>
            <a:ext cx="1" cy="62541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aixaDeTexto 10"/>
          <p:cNvSpPr txBox="1"/>
          <p:nvPr/>
        </p:nvSpPr>
        <p:spPr>
          <a:xfrm>
            <a:off x="361200" y="1017863"/>
            <a:ext cx="11480768" cy="369332"/>
          </a:xfrm>
          <a:prstGeom prst="rect">
            <a:avLst/>
          </a:prstGeom>
          <a:noFill/>
        </p:spPr>
        <p:txBody>
          <a:bodyPr wrap="square" rtlCol="0">
            <a:spAutoFit/>
          </a:bodyPr>
          <a:lstStyle/>
          <a:p>
            <a:pPr marL="285750" indent="-285750" algn="just">
              <a:buFont typeface="Arial" panose="020B0604020202020204" pitchFamily="34" charset="0"/>
              <a:buChar char="•"/>
            </a:pPr>
            <a:r>
              <a:rPr lang="en-GB" dirty="0" smtClean="0">
                <a:latin typeface="Lusitana" pitchFamily="2" charset="0"/>
                <a:cs typeface="Times New Roman" panose="02020603050405020304" pitchFamily="18" charset="0"/>
              </a:rPr>
              <a:t>Reconstruction of </a:t>
            </a:r>
            <a:r>
              <a:rPr lang="en-GB" b="1" dirty="0" smtClean="0">
                <a:latin typeface="Lusitana" pitchFamily="2" charset="0"/>
                <a:cs typeface="Times New Roman" panose="02020603050405020304" pitchFamily="18" charset="0"/>
              </a:rPr>
              <a:t>showers</a:t>
            </a:r>
            <a:r>
              <a:rPr lang="en-GB" dirty="0" smtClean="0">
                <a:latin typeface="Lusitana" pitchFamily="2" charset="0"/>
                <a:cs typeface="Times New Roman" panose="02020603050405020304" pitchFamily="18" charset="0"/>
              </a:rPr>
              <a:t> generated by outgoing particles in the calorimeters of the ATLAS experiment</a:t>
            </a:r>
            <a:endParaRPr lang="pt-PT" dirty="0" smtClean="0">
              <a:latin typeface="Lusitana" pitchFamily="2" charset="0"/>
              <a:cs typeface="Times New Roman" panose="02020603050405020304" pitchFamily="18" charset="0"/>
            </a:endParaRPr>
          </a:p>
        </p:txBody>
      </p:sp>
      <p:sp>
        <p:nvSpPr>
          <p:cNvPr id="17" name="Oval 16"/>
          <p:cNvSpPr/>
          <p:nvPr/>
        </p:nvSpPr>
        <p:spPr>
          <a:xfrm>
            <a:off x="-467879" y="2243868"/>
            <a:ext cx="213360" cy="21336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pt-PT" sz="2000" b="1" dirty="0" smtClean="0">
              <a:latin typeface="Palatino Linotype" panose="02040502050505030304" pitchFamily="18" charset="0"/>
            </a:endParaRPr>
          </a:p>
        </p:txBody>
      </p:sp>
      <p:sp>
        <p:nvSpPr>
          <p:cNvPr id="22" name="Retângulo 21"/>
          <p:cNvSpPr/>
          <p:nvPr/>
        </p:nvSpPr>
        <p:spPr>
          <a:xfrm>
            <a:off x="0" y="-1"/>
            <a:ext cx="12192000" cy="832465"/>
          </a:xfrm>
          <a:prstGeom prst="rect">
            <a:avLst/>
          </a:prstGeom>
          <a:solidFill>
            <a:schemeClr val="tx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b="1" dirty="0" err="1">
                <a:solidFill>
                  <a:schemeClr val="tx1"/>
                </a:solidFill>
                <a:latin typeface="Nunito ExtraLight Black" pitchFamily="2" charset="0"/>
              </a:rPr>
              <a:t>Calorimeter</a:t>
            </a:r>
            <a:r>
              <a:rPr lang="pt-PT" sz="2400" b="1" dirty="0">
                <a:solidFill>
                  <a:schemeClr val="tx1"/>
                </a:solidFill>
                <a:latin typeface="Nunito ExtraLight Black" pitchFamily="2" charset="0"/>
              </a:rPr>
              <a:t> </a:t>
            </a:r>
            <a:r>
              <a:rPr lang="pt-PT" sz="2400" b="1" dirty="0" err="1">
                <a:solidFill>
                  <a:schemeClr val="tx1"/>
                </a:solidFill>
                <a:latin typeface="Nunito ExtraLight Black" pitchFamily="2" charset="0"/>
              </a:rPr>
              <a:t>Reconstruction</a:t>
            </a:r>
            <a:r>
              <a:rPr lang="pt-PT" sz="2400" b="1" dirty="0">
                <a:solidFill>
                  <a:schemeClr val="tx1"/>
                </a:solidFill>
                <a:latin typeface="Nunito ExtraLight Black" pitchFamily="2" charset="0"/>
              </a:rPr>
              <a:t> </a:t>
            </a:r>
            <a:r>
              <a:rPr lang="pt-PT" sz="2400" b="1" dirty="0" err="1">
                <a:solidFill>
                  <a:schemeClr val="tx1"/>
                </a:solidFill>
                <a:latin typeface="Nunito ExtraLight Black" pitchFamily="2" charset="0"/>
              </a:rPr>
              <a:t>Algorithms</a:t>
            </a:r>
            <a:endParaRPr lang="pt-PT" sz="2400" b="1" dirty="0">
              <a:solidFill>
                <a:schemeClr val="tx1"/>
              </a:solidFill>
              <a:latin typeface="Nunito ExtraLight Black" pitchFamily="2" charset="0"/>
            </a:endParaRPr>
          </a:p>
        </p:txBody>
      </p:sp>
      <p:sp>
        <p:nvSpPr>
          <p:cNvPr id="23" name="CaixaDeTexto 22"/>
          <p:cNvSpPr txBox="1"/>
          <p:nvPr/>
        </p:nvSpPr>
        <p:spPr>
          <a:xfrm>
            <a:off x="0" y="6482862"/>
            <a:ext cx="2934000" cy="375138"/>
          </a:xfrm>
          <a:prstGeom prst="rect">
            <a:avLst/>
          </a:prstGeom>
          <a:solidFill>
            <a:schemeClr val="tx2">
              <a:lumMod val="40000"/>
              <a:lumOff val="60000"/>
            </a:schemeClr>
          </a:solidFill>
          <a:ln>
            <a:solidFill>
              <a:schemeClr val="tx1"/>
            </a:solidFill>
          </a:ln>
        </p:spPr>
        <p:txBody>
          <a:bodyPr wrap="square" lIns="180000" rIns="180000" rtlCol="0" anchor="ctr">
            <a:noAutofit/>
          </a:bodyPr>
          <a:lstStyle/>
          <a:p>
            <a:r>
              <a:rPr lang="pt-PT" sz="1400" dirty="0" smtClean="0">
                <a:latin typeface="Nunito ExtraLight" pitchFamily="2" charset="0"/>
                <a:cs typeface="Times New Roman" panose="02020603050405020304" pitchFamily="18" charset="0"/>
              </a:rPr>
              <a:t>Nuno dos Santos Fernandes</a:t>
            </a:r>
            <a:endParaRPr lang="pt-PT" sz="1400" dirty="0">
              <a:latin typeface="Nunito ExtraLight" pitchFamily="2" charset="0"/>
              <a:cs typeface="Times New Roman" panose="02020603050405020304" pitchFamily="18" charset="0"/>
            </a:endParaRPr>
          </a:p>
        </p:txBody>
      </p:sp>
      <p:sp>
        <p:nvSpPr>
          <p:cNvPr id="24" name="CaixaDeTexto 23"/>
          <p:cNvSpPr txBox="1"/>
          <p:nvPr/>
        </p:nvSpPr>
        <p:spPr>
          <a:xfrm>
            <a:off x="9257999" y="6482862"/>
            <a:ext cx="2934000" cy="375138"/>
          </a:xfrm>
          <a:prstGeom prst="rect">
            <a:avLst/>
          </a:prstGeom>
          <a:solidFill>
            <a:schemeClr val="tx2">
              <a:lumMod val="40000"/>
              <a:lumOff val="60000"/>
            </a:schemeClr>
          </a:solidFill>
          <a:ln>
            <a:solidFill>
              <a:schemeClr val="tx1"/>
            </a:solidFill>
          </a:ln>
        </p:spPr>
        <p:txBody>
          <a:bodyPr wrap="square" lIns="180000" rIns="180000" rtlCol="0" anchor="ctr">
            <a:noAutofit/>
          </a:bodyPr>
          <a:lstStyle/>
          <a:p>
            <a:pPr algn="r"/>
            <a:fld id="{5F9120BF-66DE-4C54-B6E1-BA17062F8DD3}" type="slidenum">
              <a:rPr lang="pt-PT" sz="1400" smtClean="0">
                <a:latin typeface="Nunito ExtraLight" pitchFamily="2" charset="0"/>
                <a:cs typeface="Times New Roman" panose="02020603050405020304" pitchFamily="18" charset="0"/>
              </a:rPr>
              <a:t>19</a:t>
            </a:fld>
            <a:endParaRPr lang="pt-PT" sz="1600" dirty="0">
              <a:latin typeface="Nunito ExtraLight" pitchFamily="2" charset="0"/>
              <a:cs typeface="Times New Roman" panose="02020603050405020304" pitchFamily="18" charset="0"/>
            </a:endParaRPr>
          </a:p>
        </p:txBody>
      </p:sp>
      <p:sp>
        <p:nvSpPr>
          <p:cNvPr id="25" name="CaixaDeTexto 24"/>
          <p:cNvSpPr txBox="1"/>
          <p:nvPr/>
        </p:nvSpPr>
        <p:spPr>
          <a:xfrm>
            <a:off x="2934000" y="6482862"/>
            <a:ext cx="6324000" cy="375138"/>
          </a:xfrm>
          <a:prstGeom prst="rect">
            <a:avLst/>
          </a:prstGeom>
          <a:solidFill>
            <a:schemeClr val="tx2">
              <a:lumMod val="40000"/>
              <a:lumOff val="60000"/>
            </a:schemeClr>
          </a:solidFill>
          <a:ln>
            <a:solidFill>
              <a:schemeClr val="tx1"/>
            </a:solidFill>
          </a:ln>
        </p:spPr>
        <p:txBody>
          <a:bodyPr wrap="square" rtlCol="0" anchor="ctr">
            <a:noAutofit/>
          </a:bodyPr>
          <a:lstStyle/>
          <a:p>
            <a:pPr algn="ctr"/>
            <a:r>
              <a:rPr lang="en-GB" sz="1400" dirty="0">
                <a:latin typeface="Nunito ExtraLight SemiBold" pitchFamily="2" charset="0"/>
                <a:cs typeface="Times New Roman" panose="02020603050405020304" pitchFamily="18" charset="0"/>
              </a:rPr>
              <a:t>Accelerating the ATLAS Trigger System with Graphical Processing Units</a:t>
            </a:r>
          </a:p>
        </p:txBody>
      </p:sp>
    </p:spTree>
    <p:extLst>
      <p:ext uri="{BB962C8B-B14F-4D97-AF65-F5344CB8AC3E}">
        <p14:creationId xmlns:p14="http://schemas.microsoft.com/office/powerpoint/2010/main" val="421972479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fill="hold" grpId="0" nodeType="clickEffect">
                                  <p:stCondLst>
                                    <p:cond delay="0"/>
                                  </p:stCondLst>
                                  <p:childTnLst>
                                    <p:animMotion origin="layout" path="M -0.01601 -0.00301 L 1.13568 -0.00879 " pathEditMode="relative" rAng="0" ptsTypes="AA">
                                      <p:cBhvr>
                                        <p:cTn id="6" dur="2500" fill="hold"/>
                                        <p:tgtEl>
                                          <p:spTgt spid="17"/>
                                        </p:tgtEl>
                                        <p:attrNameLst>
                                          <p:attrName>ppt_x</p:attrName>
                                          <p:attrName>ppt_y</p:attrName>
                                        </p:attrNameLst>
                                      </p:cBhvr>
                                      <p:rCtr x="57578" y="-301"/>
                                    </p:animMotion>
                                  </p:childTnLst>
                                </p:cTn>
                              </p:par>
                              <p:par>
                                <p:cTn id="7" presetID="22" presetClass="entr" presetSubtype="8" fill="hold" nodeType="withEffect">
                                  <p:stCondLst>
                                    <p:cond delay="680"/>
                                  </p:stCondLst>
                                  <p:childTnLst>
                                    <p:set>
                                      <p:cBhvr>
                                        <p:cTn id="8" dur="1" fill="hold">
                                          <p:stCondLst>
                                            <p:cond delay="0"/>
                                          </p:stCondLst>
                                        </p:cTn>
                                        <p:tgtEl>
                                          <p:spTgt spid="13"/>
                                        </p:tgtEl>
                                        <p:attrNameLst>
                                          <p:attrName>style.visibility</p:attrName>
                                        </p:attrNameLst>
                                      </p:cBhvr>
                                      <p:to>
                                        <p:strVal val="visible"/>
                                      </p:to>
                                    </p:set>
                                    <p:animEffect transition="in" filter="wipe(left)">
                                      <p:cBhvr>
                                        <p:cTn id="9" dur="125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0" y="0"/>
            <a:ext cx="12192000" cy="68580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Retângulo 11"/>
          <p:cNvSpPr/>
          <p:nvPr/>
        </p:nvSpPr>
        <p:spPr>
          <a:xfrm>
            <a:off x="361200" y="370800"/>
            <a:ext cx="11469600" cy="611206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 name="Título 1"/>
          <p:cNvSpPr>
            <a:spLocks noGrp="1"/>
          </p:cNvSpPr>
          <p:nvPr>
            <p:ph type="ctrTitle"/>
          </p:nvPr>
        </p:nvSpPr>
        <p:spPr>
          <a:xfrm>
            <a:off x="1061573" y="2233031"/>
            <a:ext cx="10068854" cy="2387600"/>
          </a:xfrm>
        </p:spPr>
        <p:txBody>
          <a:bodyPr anchor="ctr">
            <a:normAutofit/>
          </a:bodyPr>
          <a:lstStyle/>
          <a:p>
            <a:r>
              <a:rPr lang="en-GB" sz="4800" b="1" dirty="0" smtClean="0">
                <a:latin typeface="Nunito ExtraLight ExtraBold" pitchFamily="2" charset="0"/>
                <a:cs typeface="Times New Roman" panose="02020603050405020304" pitchFamily="18" charset="0"/>
              </a:rPr>
              <a:t>ATLAS &amp; Trigger</a:t>
            </a:r>
            <a:endParaRPr lang="pt-PT" sz="4800" b="1" dirty="0">
              <a:latin typeface="Nunito ExtraLight ExtraBold" pitchFamily="2" charset="0"/>
              <a:cs typeface="Times New Roman" panose="02020603050405020304" pitchFamily="18" charset="0"/>
            </a:endParaRPr>
          </a:p>
        </p:txBody>
      </p:sp>
    </p:spTree>
    <p:extLst>
      <p:ext uri="{BB962C8B-B14F-4D97-AF65-F5344CB8AC3E}">
        <p14:creationId xmlns:p14="http://schemas.microsoft.com/office/powerpoint/2010/main" val="3642354130"/>
      </p:ext>
    </p:extLst>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ixaDeTexto 13"/>
          <p:cNvSpPr txBox="1"/>
          <p:nvPr/>
        </p:nvSpPr>
        <p:spPr>
          <a:xfrm>
            <a:off x="361200" y="1017863"/>
            <a:ext cx="11564100" cy="4098558"/>
          </a:xfrm>
          <a:prstGeom prst="rect">
            <a:avLst/>
          </a:prstGeom>
          <a:noFill/>
        </p:spPr>
        <p:txBody>
          <a:bodyPr wrap="square" rtlCol="0">
            <a:spAutoFit/>
          </a:bodyPr>
          <a:lstStyle/>
          <a:p>
            <a:pPr marL="285750" indent="-285750" algn="just">
              <a:spcBef>
                <a:spcPts val="600"/>
              </a:spcBef>
              <a:spcAft>
                <a:spcPts val="600"/>
              </a:spcAft>
              <a:buFont typeface="Arial" panose="020B0604020202020204" pitchFamily="34" charset="0"/>
              <a:buChar char="•"/>
            </a:pPr>
            <a:r>
              <a:rPr lang="en-GB" dirty="0" smtClean="0">
                <a:solidFill>
                  <a:prstClr val="black"/>
                </a:solidFill>
                <a:latin typeface="Lusitana" pitchFamily="2" charset="0"/>
                <a:cs typeface="Times New Roman" panose="02020603050405020304" pitchFamily="18" charset="0"/>
              </a:rPr>
              <a:t>Two main algorithmic stages:</a:t>
            </a:r>
          </a:p>
          <a:p>
            <a:pPr marL="540000" lvl="1" indent="-285750" algn="just">
              <a:spcAft>
                <a:spcPts val="1200"/>
              </a:spcAft>
              <a:buFont typeface="Wingdings" panose="05000000000000000000" pitchFamily="2" charset="2"/>
              <a:buChar char="§"/>
            </a:pPr>
            <a:r>
              <a:rPr lang="en-GB" b="1" dirty="0" smtClean="0">
                <a:solidFill>
                  <a:prstClr val="black"/>
                </a:solidFill>
                <a:latin typeface="Lusitana" pitchFamily="2" charset="0"/>
                <a:cs typeface="Times New Roman" panose="02020603050405020304" pitchFamily="18" charset="0"/>
              </a:rPr>
              <a:t>Cluster growing</a:t>
            </a:r>
            <a:r>
              <a:rPr lang="en-GB" dirty="0" smtClean="0">
                <a:solidFill>
                  <a:prstClr val="black"/>
                </a:solidFill>
                <a:latin typeface="Lusitana" pitchFamily="2" charset="0"/>
                <a:cs typeface="Times New Roman" panose="02020603050405020304" pitchFamily="18" charset="0"/>
              </a:rPr>
              <a:t>: iteratively </a:t>
            </a:r>
            <a:r>
              <a:rPr lang="en-GB" b="1" dirty="0" smtClean="0">
                <a:solidFill>
                  <a:prstClr val="black"/>
                </a:solidFill>
                <a:latin typeface="Lusitana" pitchFamily="2" charset="0"/>
                <a:cs typeface="Times New Roman" panose="02020603050405020304" pitchFamily="18" charset="0"/>
              </a:rPr>
              <a:t>assign cells</a:t>
            </a:r>
            <a:r>
              <a:rPr lang="en-GB" dirty="0" smtClean="0">
                <a:solidFill>
                  <a:prstClr val="black"/>
                </a:solidFill>
                <a:latin typeface="Lusitana" pitchFamily="2" charset="0"/>
                <a:cs typeface="Times New Roman" panose="02020603050405020304" pitchFamily="18" charset="0"/>
              </a:rPr>
              <a:t> to clusters based on the </a:t>
            </a:r>
            <a:r>
              <a:rPr lang="en-GB" b="1" dirty="0" smtClean="0">
                <a:solidFill>
                  <a:prstClr val="black"/>
                </a:solidFill>
                <a:latin typeface="Lusitana" pitchFamily="2" charset="0"/>
                <a:cs typeface="Times New Roman" panose="02020603050405020304" pitchFamily="18" charset="0"/>
              </a:rPr>
              <a:t>SNR</a:t>
            </a:r>
            <a:r>
              <a:rPr lang="en-GB" dirty="0" smtClean="0">
                <a:solidFill>
                  <a:prstClr val="black"/>
                </a:solidFill>
                <a:latin typeface="Lusitana" pitchFamily="2" charset="0"/>
                <a:cs typeface="Times New Roman" panose="02020603050405020304" pitchFamily="18" charset="0"/>
              </a:rPr>
              <a:t> (classify cells as </a:t>
            </a:r>
            <a:r>
              <a:rPr lang="en-GB" b="1" dirty="0" smtClean="0">
                <a:solidFill>
                  <a:prstClr val="black"/>
                </a:solidFill>
                <a:latin typeface="Lusitana" pitchFamily="2" charset="0"/>
                <a:cs typeface="Times New Roman" panose="02020603050405020304" pitchFamily="18" charset="0"/>
              </a:rPr>
              <a:t>seed</a:t>
            </a:r>
            <a:r>
              <a:rPr lang="en-GB" dirty="0" smtClean="0">
                <a:solidFill>
                  <a:prstClr val="black"/>
                </a:solidFill>
                <a:latin typeface="Lusitana" pitchFamily="2" charset="0"/>
                <a:cs typeface="Times New Roman" panose="02020603050405020304" pitchFamily="18" charset="0"/>
              </a:rPr>
              <a:t>, </a:t>
            </a:r>
            <a:r>
              <a:rPr lang="en-GB" b="1" dirty="0" smtClean="0">
                <a:solidFill>
                  <a:prstClr val="black"/>
                </a:solidFill>
                <a:latin typeface="Lusitana" pitchFamily="2" charset="0"/>
                <a:cs typeface="Times New Roman" panose="02020603050405020304" pitchFamily="18" charset="0"/>
              </a:rPr>
              <a:t>growing</a:t>
            </a:r>
            <a:r>
              <a:rPr lang="en-GB" dirty="0" smtClean="0">
                <a:solidFill>
                  <a:prstClr val="black"/>
                </a:solidFill>
                <a:latin typeface="Lusitana" pitchFamily="2" charset="0"/>
                <a:cs typeface="Times New Roman" panose="02020603050405020304" pitchFamily="18" charset="0"/>
              </a:rPr>
              <a:t> or </a:t>
            </a:r>
            <a:r>
              <a:rPr lang="en-GB" b="1" dirty="0" smtClean="0">
                <a:solidFill>
                  <a:prstClr val="black"/>
                </a:solidFill>
                <a:latin typeface="Lusitana" pitchFamily="2" charset="0"/>
                <a:cs typeface="Times New Roman" panose="02020603050405020304" pitchFamily="18" charset="0"/>
              </a:rPr>
              <a:t>terminal</a:t>
            </a:r>
            <a:r>
              <a:rPr lang="en-GB" dirty="0" smtClean="0">
                <a:solidFill>
                  <a:prstClr val="black"/>
                </a:solidFill>
                <a:latin typeface="Lusitana" pitchFamily="2" charset="0"/>
                <a:cs typeface="Times New Roman" panose="02020603050405020304" pitchFamily="18" charset="0"/>
              </a:rPr>
              <a:t>, clusters grow out from the seeds to their neighbouring cells in an order defined by the SNR of the seed, clusters are merged if they touch through growing cells)</a:t>
            </a:r>
          </a:p>
          <a:p>
            <a:pPr marL="540000" lvl="1" indent="-285750" algn="just">
              <a:spcBef>
                <a:spcPts val="10000"/>
              </a:spcBef>
              <a:spcAft>
                <a:spcPts val="1200"/>
              </a:spcAft>
              <a:buFont typeface="Wingdings" panose="05000000000000000000" pitchFamily="2" charset="2"/>
              <a:buChar char="§"/>
            </a:pPr>
            <a:r>
              <a:rPr lang="en-GB" b="1" dirty="0" smtClean="0">
                <a:solidFill>
                  <a:prstClr val="black"/>
                </a:solidFill>
                <a:latin typeface="Lusitana" pitchFamily="2" charset="0"/>
                <a:cs typeface="Times New Roman" panose="02020603050405020304" pitchFamily="18" charset="0"/>
              </a:rPr>
              <a:t>Cluster splitting</a:t>
            </a:r>
            <a:r>
              <a:rPr lang="en-GB" dirty="0" smtClean="0">
                <a:solidFill>
                  <a:prstClr val="black"/>
                </a:solidFill>
                <a:latin typeface="Lusitana" pitchFamily="2" charset="0"/>
                <a:cs typeface="Times New Roman" panose="02020603050405020304" pitchFamily="18" charset="0"/>
              </a:rPr>
              <a:t>: split the clusters around </a:t>
            </a:r>
            <a:r>
              <a:rPr lang="en-GB" b="1" dirty="0" smtClean="0">
                <a:solidFill>
                  <a:prstClr val="black"/>
                </a:solidFill>
                <a:latin typeface="Lusitana" pitchFamily="2" charset="0"/>
                <a:cs typeface="Times New Roman" panose="02020603050405020304" pitchFamily="18" charset="0"/>
              </a:rPr>
              <a:t>local maxima of the energy</a:t>
            </a:r>
            <a:r>
              <a:rPr lang="en-GB" dirty="0" smtClean="0">
                <a:solidFill>
                  <a:prstClr val="black"/>
                </a:solidFill>
                <a:latin typeface="Lusitana" pitchFamily="2" charset="0"/>
                <a:cs typeface="Times New Roman" panose="02020603050405020304" pitchFamily="18" charset="0"/>
              </a:rPr>
              <a:t> to distinguish different objects travelling in the same direction (identify local maxima, exclude maxima from certain regions of the detector that overlap in certain directions to favour layers with greater radiation depth, start growing the clusters to neighbouring cells in an order defined by the energy of the cells, cells that can belong to more than one maximum are shared, shared cells grow clusters only in the end and are weighted based on the energy and distance to the centroid)</a:t>
            </a:r>
            <a:endParaRPr lang="en-GB" b="1" dirty="0" smtClean="0">
              <a:solidFill>
                <a:prstClr val="black"/>
              </a:solidFill>
              <a:latin typeface="Lusitana" pitchFamily="2" charset="0"/>
              <a:cs typeface="Times New Roman" panose="02020603050405020304" pitchFamily="18" charset="0"/>
            </a:endParaRPr>
          </a:p>
        </p:txBody>
      </p:sp>
      <p:sp>
        <p:nvSpPr>
          <p:cNvPr id="8" name="Retângulo 7"/>
          <p:cNvSpPr/>
          <p:nvPr/>
        </p:nvSpPr>
        <p:spPr>
          <a:xfrm>
            <a:off x="0" y="-1"/>
            <a:ext cx="12192000" cy="832465"/>
          </a:xfrm>
          <a:prstGeom prst="rect">
            <a:avLst/>
          </a:prstGeom>
          <a:solidFill>
            <a:schemeClr val="tx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b="1" dirty="0" err="1" smtClean="0">
                <a:solidFill>
                  <a:schemeClr val="tx1"/>
                </a:solidFill>
                <a:latin typeface="Nunito ExtraLight Black" pitchFamily="2" charset="0"/>
              </a:rPr>
              <a:t>Topological</a:t>
            </a:r>
            <a:r>
              <a:rPr lang="pt-PT" sz="2400" b="1" dirty="0" smtClean="0">
                <a:solidFill>
                  <a:schemeClr val="tx1"/>
                </a:solidFill>
                <a:latin typeface="Nunito ExtraLight Black" pitchFamily="2" charset="0"/>
              </a:rPr>
              <a:t> </a:t>
            </a:r>
            <a:r>
              <a:rPr lang="pt-PT" sz="2400" b="1" dirty="0" err="1" smtClean="0">
                <a:solidFill>
                  <a:schemeClr val="tx1"/>
                </a:solidFill>
                <a:latin typeface="Nunito ExtraLight Black" pitchFamily="2" charset="0"/>
              </a:rPr>
              <a:t>Clustering</a:t>
            </a:r>
            <a:endParaRPr lang="pt-PT" sz="2400" b="1" dirty="0">
              <a:solidFill>
                <a:schemeClr val="tx1"/>
              </a:solidFill>
              <a:latin typeface="Nunito ExtraLight Black" pitchFamily="2" charset="0"/>
            </a:endParaRPr>
          </a:p>
        </p:txBody>
      </p:sp>
      <p:cxnSp>
        <p:nvCxnSpPr>
          <p:cNvPr id="9" name="Conexão reta 8"/>
          <p:cNvCxnSpPr/>
          <p:nvPr/>
        </p:nvCxnSpPr>
        <p:spPr>
          <a:xfrm>
            <a:off x="0" y="416232"/>
            <a:ext cx="0" cy="62541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exão reta 9"/>
          <p:cNvCxnSpPr/>
          <p:nvPr/>
        </p:nvCxnSpPr>
        <p:spPr>
          <a:xfrm flipH="1">
            <a:off x="12191999" y="416232"/>
            <a:ext cx="1" cy="62541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aixaDeTexto 10"/>
          <p:cNvSpPr txBox="1"/>
          <p:nvPr/>
        </p:nvSpPr>
        <p:spPr>
          <a:xfrm>
            <a:off x="0" y="6482862"/>
            <a:ext cx="2934000" cy="375138"/>
          </a:xfrm>
          <a:prstGeom prst="rect">
            <a:avLst/>
          </a:prstGeom>
          <a:solidFill>
            <a:schemeClr val="tx2">
              <a:lumMod val="40000"/>
              <a:lumOff val="60000"/>
            </a:schemeClr>
          </a:solidFill>
          <a:ln>
            <a:solidFill>
              <a:schemeClr val="tx1"/>
            </a:solidFill>
          </a:ln>
        </p:spPr>
        <p:txBody>
          <a:bodyPr wrap="square" lIns="180000" rIns="180000" rtlCol="0" anchor="ctr">
            <a:noAutofit/>
          </a:bodyPr>
          <a:lstStyle/>
          <a:p>
            <a:r>
              <a:rPr lang="pt-PT" sz="1400" dirty="0" smtClean="0">
                <a:latin typeface="Nunito ExtraLight" pitchFamily="2" charset="0"/>
                <a:cs typeface="Times New Roman" panose="02020603050405020304" pitchFamily="18" charset="0"/>
              </a:rPr>
              <a:t>Nuno dos Santos Fernandes</a:t>
            </a:r>
            <a:endParaRPr lang="pt-PT" sz="1400" dirty="0">
              <a:latin typeface="Nunito ExtraLight" pitchFamily="2" charset="0"/>
              <a:cs typeface="Times New Roman" panose="02020603050405020304" pitchFamily="18" charset="0"/>
            </a:endParaRPr>
          </a:p>
        </p:txBody>
      </p:sp>
      <p:sp>
        <p:nvSpPr>
          <p:cNvPr id="12" name="CaixaDeTexto 11"/>
          <p:cNvSpPr txBox="1"/>
          <p:nvPr/>
        </p:nvSpPr>
        <p:spPr>
          <a:xfrm>
            <a:off x="9257999" y="6482862"/>
            <a:ext cx="2934000" cy="375138"/>
          </a:xfrm>
          <a:prstGeom prst="rect">
            <a:avLst/>
          </a:prstGeom>
          <a:solidFill>
            <a:schemeClr val="tx2">
              <a:lumMod val="40000"/>
              <a:lumOff val="60000"/>
            </a:schemeClr>
          </a:solidFill>
          <a:ln>
            <a:solidFill>
              <a:schemeClr val="tx1"/>
            </a:solidFill>
          </a:ln>
        </p:spPr>
        <p:txBody>
          <a:bodyPr wrap="square" lIns="180000" rIns="180000" rtlCol="0" anchor="ctr">
            <a:noAutofit/>
          </a:bodyPr>
          <a:lstStyle/>
          <a:p>
            <a:pPr algn="r"/>
            <a:fld id="{5F9120BF-66DE-4C54-B6E1-BA17062F8DD3}" type="slidenum">
              <a:rPr lang="pt-PT" sz="1400" smtClean="0">
                <a:latin typeface="Nunito ExtraLight" pitchFamily="2" charset="0"/>
                <a:cs typeface="Times New Roman" panose="02020603050405020304" pitchFamily="18" charset="0"/>
              </a:rPr>
              <a:t>20</a:t>
            </a:fld>
            <a:endParaRPr lang="pt-PT" sz="1600" dirty="0">
              <a:latin typeface="Nunito ExtraLight" pitchFamily="2" charset="0"/>
              <a:cs typeface="Times New Roman" panose="02020603050405020304" pitchFamily="18" charset="0"/>
            </a:endParaRPr>
          </a:p>
        </p:txBody>
      </p:sp>
      <p:sp>
        <p:nvSpPr>
          <p:cNvPr id="13" name="CaixaDeTexto 12"/>
          <p:cNvSpPr txBox="1"/>
          <p:nvPr/>
        </p:nvSpPr>
        <p:spPr>
          <a:xfrm>
            <a:off x="2934000" y="6482862"/>
            <a:ext cx="6324000" cy="375138"/>
          </a:xfrm>
          <a:prstGeom prst="rect">
            <a:avLst/>
          </a:prstGeom>
          <a:solidFill>
            <a:schemeClr val="tx2">
              <a:lumMod val="40000"/>
              <a:lumOff val="60000"/>
            </a:schemeClr>
          </a:solidFill>
          <a:ln>
            <a:solidFill>
              <a:schemeClr val="tx1"/>
            </a:solidFill>
          </a:ln>
        </p:spPr>
        <p:txBody>
          <a:bodyPr wrap="square" rtlCol="0" anchor="ctr">
            <a:noAutofit/>
          </a:bodyPr>
          <a:lstStyle/>
          <a:p>
            <a:pPr algn="ctr"/>
            <a:r>
              <a:rPr lang="en-GB" sz="1400" dirty="0">
                <a:latin typeface="Nunito ExtraLight SemiBold" pitchFamily="2" charset="0"/>
                <a:cs typeface="Times New Roman" panose="02020603050405020304" pitchFamily="18" charset="0"/>
              </a:rPr>
              <a:t>Accelerating the ATLAS Trigger System with Graphical Processing Units</a:t>
            </a:r>
          </a:p>
        </p:txBody>
      </p:sp>
      <p:pic>
        <p:nvPicPr>
          <p:cNvPr id="3" name="Imagem 2"/>
          <p:cNvPicPr>
            <a:picLocks noChangeAspect="1"/>
          </p:cNvPicPr>
          <p:nvPr/>
        </p:nvPicPr>
        <p:blipFill>
          <a:blip r:embed="rId3"/>
          <a:stretch>
            <a:fillRect/>
          </a:stretch>
        </p:blipFill>
        <p:spPr>
          <a:xfrm>
            <a:off x="531882" y="5155561"/>
            <a:ext cx="11128236" cy="1260000"/>
          </a:xfrm>
          <a:prstGeom prst="rect">
            <a:avLst/>
          </a:prstGeom>
        </p:spPr>
      </p:pic>
      <p:grpSp>
        <p:nvGrpSpPr>
          <p:cNvPr id="7" name="Grupo 6"/>
          <p:cNvGrpSpPr/>
          <p:nvPr/>
        </p:nvGrpSpPr>
        <p:grpSpPr>
          <a:xfrm>
            <a:off x="531882" y="2297845"/>
            <a:ext cx="10762503" cy="1260000"/>
            <a:chOff x="531882" y="2297845"/>
            <a:chExt cx="10762503" cy="1260000"/>
          </a:xfrm>
        </p:grpSpPr>
        <p:pic>
          <p:nvPicPr>
            <p:cNvPr id="6" name="Imagem 5"/>
            <p:cNvPicPr>
              <a:picLocks noChangeAspect="1"/>
            </p:cNvPicPr>
            <p:nvPr/>
          </p:nvPicPr>
          <p:blipFill>
            <a:blip r:embed="rId4"/>
            <a:stretch>
              <a:fillRect/>
            </a:stretch>
          </p:blipFill>
          <p:spPr>
            <a:xfrm>
              <a:off x="9293154" y="2430023"/>
              <a:ext cx="2001231" cy="997200"/>
            </a:xfrm>
            <a:prstGeom prst="rect">
              <a:avLst/>
            </a:prstGeom>
          </p:spPr>
        </p:pic>
        <p:pic>
          <p:nvPicPr>
            <p:cNvPr id="2" name="Imagem 1"/>
            <p:cNvPicPr>
              <a:picLocks noChangeAspect="1"/>
            </p:cNvPicPr>
            <p:nvPr/>
          </p:nvPicPr>
          <p:blipFill>
            <a:blip r:embed="rId5"/>
            <a:stretch>
              <a:fillRect/>
            </a:stretch>
          </p:blipFill>
          <p:spPr>
            <a:xfrm>
              <a:off x="531882" y="2297845"/>
              <a:ext cx="8225543" cy="1260000"/>
            </a:xfrm>
            <a:prstGeom prst="rect">
              <a:avLst/>
            </a:prstGeom>
          </p:spPr>
        </p:pic>
      </p:grpSp>
    </p:spTree>
    <p:extLst>
      <p:ext uri="{BB962C8B-B14F-4D97-AF65-F5344CB8AC3E}">
        <p14:creationId xmlns:p14="http://schemas.microsoft.com/office/powerpoint/2010/main" val="603399304"/>
      </p:ext>
    </p:extLst>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0" y="-1"/>
            <a:ext cx="12192000" cy="832465"/>
          </a:xfrm>
          <a:prstGeom prst="rect">
            <a:avLst/>
          </a:prstGeom>
          <a:solidFill>
            <a:schemeClr val="tx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b="1" dirty="0" err="1" smtClean="0">
                <a:solidFill>
                  <a:schemeClr val="tx1"/>
                </a:solidFill>
                <a:latin typeface="Nunito ExtraLight Black" pitchFamily="2" charset="0"/>
              </a:rPr>
              <a:t>Limitations</a:t>
            </a:r>
            <a:r>
              <a:rPr lang="pt-PT" sz="2400" b="1" dirty="0" smtClean="0">
                <a:solidFill>
                  <a:schemeClr val="tx1"/>
                </a:solidFill>
                <a:latin typeface="Nunito ExtraLight Black" pitchFamily="2" charset="0"/>
              </a:rPr>
              <a:t> </a:t>
            </a:r>
            <a:r>
              <a:rPr lang="pt-PT" sz="2400" b="1" dirty="0" err="1" smtClean="0">
                <a:solidFill>
                  <a:schemeClr val="tx1"/>
                </a:solidFill>
                <a:latin typeface="Nunito ExtraLight Black" pitchFamily="2" charset="0"/>
              </a:rPr>
              <a:t>of</a:t>
            </a:r>
            <a:r>
              <a:rPr lang="pt-PT" sz="2400" b="1" dirty="0" smtClean="0">
                <a:solidFill>
                  <a:schemeClr val="tx1"/>
                </a:solidFill>
                <a:latin typeface="Nunito ExtraLight Black" pitchFamily="2" charset="0"/>
              </a:rPr>
              <a:t> </a:t>
            </a:r>
            <a:r>
              <a:rPr lang="pt-PT" sz="2400" b="1" dirty="0" err="1" smtClean="0">
                <a:solidFill>
                  <a:schemeClr val="tx1"/>
                </a:solidFill>
                <a:latin typeface="Nunito ExtraLight Black" pitchFamily="2" charset="0"/>
              </a:rPr>
              <a:t>Topological</a:t>
            </a:r>
            <a:r>
              <a:rPr lang="pt-PT" sz="2400" b="1" dirty="0" smtClean="0">
                <a:solidFill>
                  <a:schemeClr val="tx1"/>
                </a:solidFill>
                <a:latin typeface="Nunito ExtraLight Black" pitchFamily="2" charset="0"/>
              </a:rPr>
              <a:t> </a:t>
            </a:r>
            <a:r>
              <a:rPr lang="pt-PT" sz="2400" b="1" dirty="0" err="1" smtClean="0">
                <a:solidFill>
                  <a:schemeClr val="tx1"/>
                </a:solidFill>
                <a:latin typeface="Nunito ExtraLight Black" pitchFamily="2" charset="0"/>
              </a:rPr>
              <a:t>Clusterin</a:t>
            </a:r>
            <a:r>
              <a:rPr lang="pt-PT" sz="2400" b="1" dirty="0" err="1">
                <a:solidFill>
                  <a:schemeClr val="tx1"/>
                </a:solidFill>
                <a:latin typeface="Nunito ExtraLight Black" pitchFamily="2" charset="0"/>
              </a:rPr>
              <a:t>g</a:t>
            </a:r>
            <a:endParaRPr lang="pt-PT" sz="2400" b="1" dirty="0">
              <a:solidFill>
                <a:schemeClr val="tx1"/>
              </a:solidFill>
              <a:latin typeface="Nunito ExtraLight Black" pitchFamily="2" charset="0"/>
            </a:endParaRPr>
          </a:p>
        </p:txBody>
      </p:sp>
      <p:cxnSp>
        <p:nvCxnSpPr>
          <p:cNvPr id="9" name="Conexão reta 8"/>
          <p:cNvCxnSpPr/>
          <p:nvPr/>
        </p:nvCxnSpPr>
        <p:spPr>
          <a:xfrm>
            <a:off x="0" y="416232"/>
            <a:ext cx="0" cy="62541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exão reta 9"/>
          <p:cNvCxnSpPr/>
          <p:nvPr/>
        </p:nvCxnSpPr>
        <p:spPr>
          <a:xfrm flipH="1">
            <a:off x="12191999" y="416232"/>
            <a:ext cx="1" cy="62541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aixaDeTexto 10"/>
          <p:cNvSpPr txBox="1"/>
          <p:nvPr/>
        </p:nvSpPr>
        <p:spPr>
          <a:xfrm>
            <a:off x="0" y="6482862"/>
            <a:ext cx="2934000" cy="375138"/>
          </a:xfrm>
          <a:prstGeom prst="rect">
            <a:avLst/>
          </a:prstGeom>
          <a:solidFill>
            <a:schemeClr val="tx2">
              <a:lumMod val="40000"/>
              <a:lumOff val="60000"/>
            </a:schemeClr>
          </a:solidFill>
          <a:ln>
            <a:solidFill>
              <a:schemeClr val="tx1"/>
            </a:solidFill>
          </a:ln>
        </p:spPr>
        <p:txBody>
          <a:bodyPr wrap="square" lIns="180000" rIns="180000" rtlCol="0" anchor="ctr">
            <a:noAutofit/>
          </a:bodyPr>
          <a:lstStyle/>
          <a:p>
            <a:r>
              <a:rPr lang="pt-PT" sz="1400" dirty="0" smtClean="0">
                <a:latin typeface="Nunito ExtraLight" pitchFamily="2" charset="0"/>
                <a:cs typeface="Times New Roman" panose="02020603050405020304" pitchFamily="18" charset="0"/>
              </a:rPr>
              <a:t>Nuno dos Santos Fernandes</a:t>
            </a:r>
            <a:endParaRPr lang="pt-PT" sz="1400" dirty="0">
              <a:latin typeface="Nunito ExtraLight" pitchFamily="2" charset="0"/>
              <a:cs typeface="Times New Roman" panose="02020603050405020304" pitchFamily="18" charset="0"/>
            </a:endParaRPr>
          </a:p>
        </p:txBody>
      </p:sp>
      <p:sp>
        <p:nvSpPr>
          <p:cNvPr id="12" name="CaixaDeTexto 11"/>
          <p:cNvSpPr txBox="1"/>
          <p:nvPr/>
        </p:nvSpPr>
        <p:spPr>
          <a:xfrm>
            <a:off x="9257999" y="6482862"/>
            <a:ext cx="2934000" cy="375138"/>
          </a:xfrm>
          <a:prstGeom prst="rect">
            <a:avLst/>
          </a:prstGeom>
          <a:solidFill>
            <a:schemeClr val="tx2">
              <a:lumMod val="40000"/>
              <a:lumOff val="60000"/>
            </a:schemeClr>
          </a:solidFill>
          <a:ln>
            <a:solidFill>
              <a:schemeClr val="tx1"/>
            </a:solidFill>
          </a:ln>
        </p:spPr>
        <p:txBody>
          <a:bodyPr wrap="square" lIns="180000" rIns="180000" rtlCol="0" anchor="ctr">
            <a:noAutofit/>
          </a:bodyPr>
          <a:lstStyle/>
          <a:p>
            <a:pPr algn="r"/>
            <a:fld id="{5F9120BF-66DE-4C54-B6E1-BA17062F8DD3}" type="slidenum">
              <a:rPr lang="pt-PT" sz="1400" smtClean="0">
                <a:latin typeface="Nunito ExtraLight" pitchFamily="2" charset="0"/>
                <a:cs typeface="Times New Roman" panose="02020603050405020304" pitchFamily="18" charset="0"/>
              </a:rPr>
              <a:t>21</a:t>
            </a:fld>
            <a:endParaRPr lang="pt-PT" sz="1600" dirty="0">
              <a:latin typeface="Nunito ExtraLight" pitchFamily="2" charset="0"/>
              <a:cs typeface="Times New Roman" panose="02020603050405020304" pitchFamily="18" charset="0"/>
            </a:endParaRPr>
          </a:p>
        </p:txBody>
      </p:sp>
      <p:sp>
        <p:nvSpPr>
          <p:cNvPr id="13" name="CaixaDeTexto 12"/>
          <p:cNvSpPr txBox="1"/>
          <p:nvPr/>
        </p:nvSpPr>
        <p:spPr>
          <a:xfrm>
            <a:off x="2934000" y="6482862"/>
            <a:ext cx="6324000" cy="375138"/>
          </a:xfrm>
          <a:prstGeom prst="rect">
            <a:avLst/>
          </a:prstGeom>
          <a:solidFill>
            <a:schemeClr val="tx2">
              <a:lumMod val="40000"/>
              <a:lumOff val="60000"/>
            </a:schemeClr>
          </a:solidFill>
          <a:ln>
            <a:solidFill>
              <a:schemeClr val="tx1"/>
            </a:solidFill>
          </a:ln>
        </p:spPr>
        <p:txBody>
          <a:bodyPr wrap="square" rtlCol="0" anchor="ctr">
            <a:noAutofit/>
          </a:bodyPr>
          <a:lstStyle/>
          <a:p>
            <a:pPr algn="ctr"/>
            <a:r>
              <a:rPr lang="en-GB" sz="1400" dirty="0">
                <a:latin typeface="Nunito ExtraLight SemiBold" pitchFamily="2" charset="0"/>
                <a:cs typeface="Times New Roman" panose="02020603050405020304" pitchFamily="18" charset="0"/>
              </a:rPr>
              <a:t>Accelerating the ATLAS Trigger System with Graphical Processing Units</a:t>
            </a:r>
          </a:p>
        </p:txBody>
      </p:sp>
      <p:sp>
        <p:nvSpPr>
          <p:cNvPr id="14" name="CaixaDeTexto 13"/>
          <p:cNvSpPr txBox="1"/>
          <p:nvPr/>
        </p:nvSpPr>
        <p:spPr>
          <a:xfrm>
            <a:off x="361200" y="1017863"/>
            <a:ext cx="11513300" cy="5555367"/>
          </a:xfrm>
          <a:prstGeom prst="rect">
            <a:avLst/>
          </a:prstGeom>
          <a:noFill/>
        </p:spPr>
        <p:txBody>
          <a:bodyPr wrap="square" rtlCol="0">
            <a:spAutoFit/>
          </a:bodyPr>
          <a:lstStyle/>
          <a:p>
            <a:pPr marL="285750" indent="-285750" algn="just">
              <a:spcBef>
                <a:spcPts val="1200"/>
              </a:spcBef>
              <a:spcAft>
                <a:spcPts val="1200"/>
              </a:spcAft>
              <a:buFont typeface="Arial" panose="020B0604020202020204" pitchFamily="34" charset="0"/>
              <a:buChar char="•"/>
            </a:pPr>
            <a:r>
              <a:rPr lang="en-GB" b="1" dirty="0" smtClean="0">
                <a:solidFill>
                  <a:prstClr val="black"/>
                </a:solidFill>
                <a:latin typeface="Lusitana" pitchFamily="2" charset="0"/>
                <a:cs typeface="Times New Roman" panose="02020603050405020304" pitchFamily="18" charset="0"/>
              </a:rPr>
              <a:t>Resizing</a:t>
            </a:r>
            <a:r>
              <a:rPr lang="en-GB" dirty="0" smtClean="0">
                <a:solidFill>
                  <a:prstClr val="black"/>
                </a:solidFill>
                <a:latin typeface="Lusitana" pitchFamily="2" charset="0"/>
                <a:cs typeface="Times New Roman" panose="02020603050405020304" pitchFamily="18" charset="0"/>
              </a:rPr>
              <a:t> a container is </a:t>
            </a:r>
            <a:r>
              <a:rPr lang="en-GB" b="1" dirty="0" smtClean="0">
                <a:solidFill>
                  <a:prstClr val="black"/>
                </a:solidFill>
                <a:latin typeface="Lusitana" pitchFamily="2" charset="0"/>
                <a:cs typeface="Times New Roman" panose="02020603050405020304" pitchFamily="18" charset="0"/>
              </a:rPr>
              <a:t>difficult to do in parallel</a:t>
            </a:r>
            <a:r>
              <a:rPr lang="en-GB" dirty="0" smtClean="0">
                <a:solidFill>
                  <a:prstClr val="black"/>
                </a:solidFill>
                <a:latin typeface="Lusitana" pitchFamily="2" charset="0"/>
                <a:cs typeface="Times New Roman" panose="02020603050405020304" pitchFamily="18" charset="0"/>
              </a:rPr>
              <a:t>, and it goes </a:t>
            </a:r>
            <a:r>
              <a:rPr lang="en-GB" b="1" dirty="0" smtClean="0">
                <a:solidFill>
                  <a:prstClr val="black"/>
                </a:solidFill>
                <a:latin typeface="Lusitana" pitchFamily="2" charset="0"/>
                <a:cs typeface="Times New Roman" panose="02020603050405020304" pitchFamily="18" charset="0"/>
              </a:rPr>
              <a:t>against the memory </a:t>
            </a:r>
            <a:r>
              <a:rPr lang="en-GB" b="1" dirty="0">
                <a:solidFill>
                  <a:prstClr val="black"/>
                </a:solidFill>
                <a:latin typeface="Lusitana" pitchFamily="2" charset="0"/>
                <a:cs typeface="Times New Roman" panose="02020603050405020304" pitchFamily="18" charset="0"/>
              </a:rPr>
              <a:t>model</a:t>
            </a:r>
            <a:r>
              <a:rPr lang="en-GB" dirty="0">
                <a:solidFill>
                  <a:prstClr val="black"/>
                </a:solidFill>
                <a:latin typeface="Lusitana" pitchFamily="2" charset="0"/>
                <a:cs typeface="Times New Roman" panose="02020603050405020304" pitchFamily="18" charset="0"/>
              </a:rPr>
              <a:t> of both GPUs and </a:t>
            </a:r>
            <a:r>
              <a:rPr lang="en-GB" dirty="0" smtClean="0">
                <a:solidFill>
                  <a:prstClr val="black"/>
                </a:solidFill>
                <a:latin typeface="Lusitana" pitchFamily="2" charset="0"/>
                <a:cs typeface="Times New Roman" panose="02020603050405020304" pitchFamily="18" charset="0"/>
              </a:rPr>
              <a:t>FPGAs</a:t>
            </a:r>
          </a:p>
          <a:p>
            <a:pPr marL="285750" indent="-285750" algn="just">
              <a:spcBef>
                <a:spcPts val="1200"/>
              </a:spcBef>
              <a:spcAft>
                <a:spcPts val="1200"/>
              </a:spcAft>
              <a:buFont typeface="Arial" panose="020B0604020202020204" pitchFamily="34" charset="0"/>
              <a:buChar char="•"/>
            </a:pPr>
            <a:r>
              <a:rPr lang="en-GB" dirty="0" smtClean="0">
                <a:solidFill>
                  <a:prstClr val="black"/>
                </a:solidFill>
                <a:latin typeface="Lusitana" pitchFamily="2" charset="0"/>
                <a:cs typeface="Times New Roman" panose="02020603050405020304" pitchFamily="18" charset="0"/>
              </a:rPr>
              <a:t>Topological Clustering involves </a:t>
            </a:r>
            <a:r>
              <a:rPr lang="en-GB" b="1" dirty="0" smtClean="0">
                <a:solidFill>
                  <a:prstClr val="black"/>
                </a:solidFill>
                <a:latin typeface="Lusitana" pitchFamily="2" charset="0"/>
                <a:cs typeface="Times New Roman" panose="02020603050405020304" pitchFamily="18" charset="0"/>
              </a:rPr>
              <a:t>keeping track of multiple lists</a:t>
            </a:r>
            <a:r>
              <a:rPr lang="en-GB" baseline="30000" dirty="0" smtClean="0">
                <a:solidFill>
                  <a:prstClr val="black"/>
                </a:solidFill>
                <a:latin typeface="Lusitana" pitchFamily="2" charset="0"/>
                <a:cs typeface="Times New Roman" panose="02020603050405020304" pitchFamily="18" charset="0"/>
              </a:rPr>
              <a:t>1</a:t>
            </a:r>
            <a:r>
              <a:rPr lang="en-GB" dirty="0" smtClean="0">
                <a:solidFill>
                  <a:prstClr val="black"/>
                </a:solidFill>
                <a:latin typeface="Lusitana" pitchFamily="2" charset="0"/>
                <a:cs typeface="Times New Roman" panose="02020603050405020304" pitchFamily="18" charset="0"/>
              </a:rPr>
              <a:t> of cells, especially for </a:t>
            </a:r>
            <a:r>
              <a:rPr lang="en-GB" b="1" dirty="0" smtClean="0">
                <a:solidFill>
                  <a:prstClr val="black"/>
                </a:solidFill>
                <a:latin typeface="Lusitana" pitchFamily="2" charset="0"/>
                <a:cs typeface="Times New Roman" panose="02020603050405020304" pitchFamily="18" charset="0"/>
              </a:rPr>
              <a:t>cluster splitting</a:t>
            </a:r>
          </a:p>
          <a:p>
            <a:pPr marL="285750" indent="-285750" algn="just">
              <a:spcBef>
                <a:spcPts val="1200"/>
              </a:spcBef>
              <a:spcAft>
                <a:spcPts val="1200"/>
              </a:spcAft>
              <a:buFont typeface="Arial" panose="020B0604020202020204" pitchFamily="34" charset="0"/>
              <a:buChar char="•"/>
            </a:pPr>
            <a:r>
              <a:rPr lang="en-GB" dirty="0" smtClean="0">
                <a:solidFill>
                  <a:prstClr val="black"/>
                </a:solidFill>
                <a:latin typeface="Lusitana" pitchFamily="2" charset="0"/>
                <a:cs typeface="Times New Roman" panose="02020603050405020304" pitchFamily="18" charset="0"/>
              </a:rPr>
              <a:t>The </a:t>
            </a:r>
            <a:r>
              <a:rPr lang="en-GB" b="1" dirty="0" smtClean="0">
                <a:solidFill>
                  <a:prstClr val="black"/>
                </a:solidFill>
                <a:latin typeface="Lusitana" pitchFamily="2" charset="0"/>
                <a:cs typeface="Times New Roman" panose="02020603050405020304" pitchFamily="18" charset="0"/>
              </a:rPr>
              <a:t>clusters</a:t>
            </a:r>
            <a:r>
              <a:rPr lang="en-GB" dirty="0" smtClean="0">
                <a:solidFill>
                  <a:prstClr val="black"/>
                </a:solidFill>
                <a:latin typeface="Lusitana" pitchFamily="2" charset="0"/>
                <a:cs typeface="Times New Roman" panose="02020603050405020304" pitchFamily="18" charset="0"/>
              </a:rPr>
              <a:t> themselves are also </a:t>
            </a:r>
            <a:r>
              <a:rPr lang="en-GB" b="1" dirty="0" smtClean="0">
                <a:solidFill>
                  <a:prstClr val="black"/>
                </a:solidFill>
                <a:latin typeface="Lusitana" pitchFamily="2" charset="0"/>
                <a:cs typeface="Times New Roman" panose="02020603050405020304" pitchFamily="18" charset="0"/>
              </a:rPr>
              <a:t>expressed as lists</a:t>
            </a:r>
            <a:r>
              <a:rPr lang="en-GB" baseline="30000" dirty="0" smtClean="0">
                <a:solidFill>
                  <a:prstClr val="black"/>
                </a:solidFill>
                <a:latin typeface="Lusitana" pitchFamily="2" charset="0"/>
                <a:cs typeface="Times New Roman" panose="02020603050405020304" pitchFamily="18" charset="0"/>
              </a:rPr>
              <a:t>1</a:t>
            </a:r>
            <a:r>
              <a:rPr lang="en-GB" dirty="0" smtClean="0">
                <a:solidFill>
                  <a:prstClr val="black"/>
                </a:solidFill>
                <a:latin typeface="Lusitana" pitchFamily="2" charset="0"/>
                <a:cs typeface="Times New Roman" panose="02020603050405020304" pitchFamily="18" charset="0"/>
              </a:rPr>
              <a:t> which must be </a:t>
            </a:r>
            <a:r>
              <a:rPr lang="en-GB" b="1" dirty="0" smtClean="0">
                <a:solidFill>
                  <a:prstClr val="black"/>
                </a:solidFill>
                <a:latin typeface="Lusitana" pitchFamily="2" charset="0"/>
                <a:cs typeface="Times New Roman" panose="02020603050405020304" pitchFamily="18" charset="0"/>
              </a:rPr>
              <a:t>resized</a:t>
            </a:r>
            <a:r>
              <a:rPr lang="en-GB" dirty="0" smtClean="0">
                <a:solidFill>
                  <a:prstClr val="black"/>
                </a:solidFill>
                <a:latin typeface="Lusitana" pitchFamily="2" charset="0"/>
                <a:cs typeface="Times New Roman" panose="02020603050405020304" pitchFamily="18" charset="0"/>
              </a:rPr>
              <a:t> as we add and remove cells</a:t>
            </a:r>
          </a:p>
          <a:p>
            <a:pPr marL="285750" indent="-285750" algn="just">
              <a:spcBef>
                <a:spcPts val="1200"/>
              </a:spcBef>
              <a:spcAft>
                <a:spcPts val="1200"/>
              </a:spcAft>
              <a:buFont typeface="Arial" panose="020B0604020202020204" pitchFamily="34" charset="0"/>
              <a:buChar char="•"/>
            </a:pPr>
            <a:r>
              <a:rPr lang="en-GB" dirty="0" smtClean="0">
                <a:solidFill>
                  <a:prstClr val="black"/>
                </a:solidFill>
                <a:latin typeface="Lusitana" pitchFamily="2" charset="0"/>
                <a:cs typeface="Times New Roman" panose="02020603050405020304" pitchFamily="18" charset="0"/>
              </a:rPr>
              <a:t>For a more </a:t>
            </a:r>
            <a:r>
              <a:rPr lang="en-GB" b="1" dirty="0" smtClean="0">
                <a:solidFill>
                  <a:prstClr val="black"/>
                </a:solidFill>
                <a:latin typeface="Lusitana" pitchFamily="2" charset="0"/>
                <a:cs typeface="Times New Roman" panose="02020603050405020304" pitchFamily="18" charset="0"/>
              </a:rPr>
              <a:t>parallel-friendly</a:t>
            </a:r>
            <a:r>
              <a:rPr lang="en-GB" dirty="0" smtClean="0">
                <a:solidFill>
                  <a:prstClr val="black"/>
                </a:solidFill>
                <a:latin typeface="Lusitana" pitchFamily="2" charset="0"/>
                <a:cs typeface="Times New Roman" panose="02020603050405020304" pitchFamily="18" charset="0"/>
              </a:rPr>
              <a:t> implementation, we can instead </a:t>
            </a:r>
            <a:r>
              <a:rPr lang="en-GB" b="1" dirty="0" smtClean="0">
                <a:solidFill>
                  <a:prstClr val="black"/>
                </a:solidFill>
                <a:latin typeface="Lusitana" pitchFamily="2" charset="0"/>
                <a:cs typeface="Times New Roman" panose="02020603050405020304" pitchFamily="18" charset="0"/>
              </a:rPr>
              <a:t>mark the cells</a:t>
            </a:r>
            <a:r>
              <a:rPr lang="en-GB" dirty="0" smtClean="0">
                <a:solidFill>
                  <a:prstClr val="black"/>
                </a:solidFill>
                <a:latin typeface="Lusitana" pitchFamily="2" charset="0"/>
                <a:cs typeface="Times New Roman" panose="02020603050405020304" pitchFamily="18" charset="0"/>
              </a:rPr>
              <a:t> that belong to each cluster with a “</a:t>
            </a:r>
            <a:r>
              <a:rPr lang="en-GB" b="1" dirty="0" smtClean="0">
                <a:solidFill>
                  <a:prstClr val="black"/>
                </a:solidFill>
                <a:latin typeface="Lusitana" pitchFamily="2" charset="0"/>
                <a:cs typeface="Times New Roman" panose="02020603050405020304" pitchFamily="18" charset="0"/>
              </a:rPr>
              <a:t>tag</a:t>
            </a:r>
            <a:r>
              <a:rPr lang="en-GB" dirty="0" smtClean="0">
                <a:solidFill>
                  <a:prstClr val="black"/>
                </a:solidFill>
                <a:latin typeface="Lusitana" pitchFamily="2" charset="0"/>
                <a:cs typeface="Times New Roman" panose="02020603050405020304" pitchFamily="18" charset="0"/>
              </a:rPr>
              <a:t>”</a:t>
            </a:r>
          </a:p>
          <a:p>
            <a:pPr marL="742950" lvl="1" indent="-285750" algn="just">
              <a:spcAft>
                <a:spcPts val="1200"/>
              </a:spcAft>
              <a:buFont typeface="Wingdings" panose="05000000000000000000" pitchFamily="2" charset="2"/>
              <a:buChar char="§"/>
            </a:pPr>
            <a:r>
              <a:rPr lang="en-GB" dirty="0" smtClean="0">
                <a:solidFill>
                  <a:prstClr val="black"/>
                </a:solidFill>
                <a:latin typeface="Lusitana" pitchFamily="2" charset="0"/>
                <a:cs typeface="Times New Roman" panose="02020603050405020304" pitchFamily="18" charset="0"/>
              </a:rPr>
              <a:t>By constructing these </a:t>
            </a:r>
            <a:r>
              <a:rPr lang="en-GB" b="1" dirty="0" smtClean="0">
                <a:solidFill>
                  <a:prstClr val="black"/>
                </a:solidFill>
                <a:latin typeface="Lusitana" pitchFamily="2" charset="0"/>
                <a:cs typeface="Times New Roman" panose="02020603050405020304" pitchFamily="18" charset="0"/>
              </a:rPr>
              <a:t>tags</a:t>
            </a:r>
            <a:r>
              <a:rPr lang="en-GB" dirty="0" smtClean="0">
                <a:solidFill>
                  <a:prstClr val="black"/>
                </a:solidFill>
                <a:latin typeface="Lusitana" pitchFamily="2" charset="0"/>
                <a:cs typeface="Times New Roman" panose="02020603050405020304" pitchFamily="18" charset="0"/>
              </a:rPr>
              <a:t> appropriately, the </a:t>
            </a:r>
            <a:r>
              <a:rPr lang="en-GB" b="1" dirty="0" smtClean="0">
                <a:solidFill>
                  <a:prstClr val="black"/>
                </a:solidFill>
                <a:latin typeface="Lusitana" pitchFamily="2" charset="0"/>
                <a:cs typeface="Times New Roman" panose="02020603050405020304" pitchFamily="18" charset="0"/>
              </a:rPr>
              <a:t>sorting steps can be skipped</a:t>
            </a:r>
            <a:r>
              <a:rPr lang="en-GB" dirty="0" smtClean="0">
                <a:solidFill>
                  <a:prstClr val="black"/>
                </a:solidFill>
                <a:latin typeface="Lusitana" pitchFamily="2" charset="0"/>
                <a:cs typeface="Times New Roman" panose="02020603050405020304" pitchFamily="18" charset="0"/>
              </a:rPr>
              <a:t> entirely: floating point numbers that follow the </a:t>
            </a:r>
            <a:r>
              <a:rPr lang="en-GB" b="1" dirty="0" smtClean="0">
                <a:solidFill>
                  <a:prstClr val="black"/>
                </a:solidFill>
                <a:latin typeface="Lusitana" pitchFamily="2" charset="0"/>
                <a:cs typeface="Times New Roman" panose="02020603050405020304" pitchFamily="18" charset="0"/>
              </a:rPr>
              <a:t>IEEE-754 standard</a:t>
            </a:r>
            <a:r>
              <a:rPr lang="en-GB" dirty="0" smtClean="0">
                <a:solidFill>
                  <a:prstClr val="black"/>
                </a:solidFill>
                <a:latin typeface="Lusitana" pitchFamily="2" charset="0"/>
                <a:cs typeface="Times New Roman" panose="02020603050405020304" pitchFamily="18" charset="0"/>
              </a:rPr>
              <a:t> can be put in a “</a:t>
            </a:r>
            <a:r>
              <a:rPr lang="en-GB" b="1" dirty="0" smtClean="0">
                <a:solidFill>
                  <a:prstClr val="black"/>
                </a:solidFill>
                <a:latin typeface="Lusitana" pitchFamily="2" charset="0"/>
                <a:cs typeface="Times New Roman" panose="02020603050405020304" pitchFamily="18" charset="0"/>
              </a:rPr>
              <a:t>total ordering</a:t>
            </a:r>
            <a:r>
              <a:rPr lang="en-GB" dirty="0" smtClean="0">
                <a:solidFill>
                  <a:prstClr val="black"/>
                </a:solidFill>
                <a:latin typeface="Lusitana" pitchFamily="2" charset="0"/>
                <a:cs typeface="Times New Roman" panose="02020603050405020304" pitchFamily="18" charset="0"/>
              </a:rPr>
              <a:t>” where the </a:t>
            </a:r>
            <a:r>
              <a:rPr lang="en-GB" b="1" dirty="0" smtClean="0">
                <a:solidFill>
                  <a:prstClr val="black"/>
                </a:solidFill>
                <a:latin typeface="Lusitana" pitchFamily="2" charset="0"/>
                <a:cs typeface="Times New Roman" panose="02020603050405020304" pitchFamily="18" charset="0"/>
              </a:rPr>
              <a:t>bit patterns</a:t>
            </a:r>
            <a:r>
              <a:rPr lang="en-GB" dirty="0" smtClean="0">
                <a:solidFill>
                  <a:prstClr val="black"/>
                </a:solidFill>
                <a:latin typeface="Lusitana" pitchFamily="2" charset="0"/>
                <a:cs typeface="Times New Roman" panose="02020603050405020304" pitchFamily="18" charset="0"/>
              </a:rPr>
              <a:t>, interpreted as integers, are </a:t>
            </a:r>
            <a:r>
              <a:rPr lang="en-GB" b="1" dirty="0" smtClean="0">
                <a:solidFill>
                  <a:prstClr val="black"/>
                </a:solidFill>
                <a:latin typeface="Lusitana" pitchFamily="2" charset="0"/>
                <a:cs typeface="Times New Roman" panose="02020603050405020304" pitchFamily="18" charset="0"/>
              </a:rPr>
              <a:t>ordered in the same way</a:t>
            </a:r>
            <a:r>
              <a:rPr lang="en-GB" dirty="0" smtClean="0">
                <a:solidFill>
                  <a:prstClr val="black"/>
                </a:solidFill>
                <a:latin typeface="Lusitana" pitchFamily="2" charset="0"/>
                <a:cs typeface="Times New Roman" panose="02020603050405020304" pitchFamily="18" charset="0"/>
              </a:rPr>
              <a:t> as the original floating point numbers</a:t>
            </a:r>
          </a:p>
          <a:p>
            <a:pPr marL="742950" lvl="1" indent="-285750" algn="just">
              <a:spcAft>
                <a:spcPts val="1200"/>
              </a:spcAft>
              <a:buFont typeface="Wingdings" panose="05000000000000000000" pitchFamily="2" charset="2"/>
              <a:buChar char="§"/>
            </a:pPr>
            <a:r>
              <a:rPr lang="en-GB" dirty="0" smtClean="0">
                <a:solidFill>
                  <a:prstClr val="black"/>
                </a:solidFill>
                <a:latin typeface="Lusitana" pitchFamily="2" charset="0"/>
                <a:cs typeface="Times New Roman" panose="02020603050405020304" pitchFamily="18" charset="0"/>
              </a:rPr>
              <a:t>By defining a </a:t>
            </a:r>
            <a:r>
              <a:rPr lang="en-GB" b="1" dirty="0" smtClean="0">
                <a:solidFill>
                  <a:prstClr val="black"/>
                </a:solidFill>
                <a:latin typeface="Lusitana" pitchFamily="2" charset="0"/>
                <a:cs typeface="Times New Roman" panose="02020603050405020304" pitchFamily="18" charset="0"/>
              </a:rPr>
              <a:t>set of rules</a:t>
            </a:r>
            <a:r>
              <a:rPr lang="en-GB" dirty="0" smtClean="0">
                <a:solidFill>
                  <a:prstClr val="black"/>
                </a:solidFill>
                <a:latin typeface="Lusitana" pitchFamily="2" charset="0"/>
                <a:cs typeface="Times New Roman" panose="02020603050405020304" pitchFamily="18" charset="0"/>
              </a:rPr>
              <a:t> for how these tags are propagated </a:t>
            </a:r>
            <a:r>
              <a:rPr lang="en-GB" b="1" dirty="0" smtClean="0">
                <a:solidFill>
                  <a:prstClr val="black"/>
                </a:solidFill>
                <a:latin typeface="Lusitana" pitchFamily="2" charset="0"/>
                <a:cs typeface="Times New Roman" panose="02020603050405020304" pitchFamily="18" charset="0"/>
              </a:rPr>
              <a:t>from a cell to its neighbours</a:t>
            </a:r>
            <a:r>
              <a:rPr lang="en-GB" dirty="0" smtClean="0">
                <a:solidFill>
                  <a:prstClr val="black"/>
                </a:solidFill>
                <a:latin typeface="Lusitana" pitchFamily="2" charset="0"/>
                <a:cs typeface="Times New Roman" panose="02020603050405020304" pitchFamily="18" charset="0"/>
              </a:rPr>
              <a:t>, one can replicate the entire behaviour of the iterative parts of cluster growing and cluster splitting while only </a:t>
            </a:r>
            <a:r>
              <a:rPr lang="en-GB" b="1" dirty="0" smtClean="0">
                <a:solidFill>
                  <a:prstClr val="black"/>
                </a:solidFill>
                <a:latin typeface="Lusitana" pitchFamily="2" charset="0"/>
                <a:cs typeface="Times New Roman" panose="02020603050405020304" pitchFamily="18" charset="0"/>
              </a:rPr>
              <a:t>considering each pair of neighbours independently from each other</a:t>
            </a:r>
            <a:r>
              <a:rPr lang="en-GB" dirty="0" smtClean="0">
                <a:solidFill>
                  <a:prstClr val="black"/>
                </a:solidFill>
                <a:latin typeface="Lusitana" pitchFamily="2" charset="0"/>
                <a:cs typeface="Times New Roman" panose="02020603050405020304" pitchFamily="18" charset="0"/>
              </a:rPr>
              <a:t> (potentially in parallel, as long as tag updates are thread-safe)</a:t>
            </a:r>
          </a:p>
          <a:p>
            <a:pPr marL="285750" indent="-285750" algn="just">
              <a:spcBef>
                <a:spcPts val="1200"/>
              </a:spcBef>
              <a:spcAft>
                <a:spcPts val="1200"/>
              </a:spcAft>
              <a:buFont typeface="Arial" panose="020B0604020202020204" pitchFamily="34" charset="0"/>
              <a:buChar char="•"/>
            </a:pPr>
            <a:r>
              <a:rPr lang="en-GB" dirty="0" smtClean="0">
                <a:solidFill>
                  <a:prstClr val="black"/>
                </a:solidFill>
                <a:latin typeface="Lusitana" pitchFamily="2" charset="0"/>
                <a:cs typeface="Times New Roman" panose="02020603050405020304" pitchFamily="18" charset="0"/>
              </a:rPr>
              <a:t>Since we have both a </a:t>
            </a:r>
            <a:r>
              <a:rPr lang="en-GB" b="1" dirty="0" smtClean="0">
                <a:solidFill>
                  <a:prstClr val="black"/>
                </a:solidFill>
                <a:latin typeface="Lusitana" pitchFamily="2" charset="0"/>
                <a:cs typeface="Times New Roman" panose="02020603050405020304" pitchFamily="18" charset="0"/>
              </a:rPr>
              <a:t>state</a:t>
            </a:r>
            <a:r>
              <a:rPr lang="en-GB" dirty="0" smtClean="0">
                <a:solidFill>
                  <a:prstClr val="black"/>
                </a:solidFill>
                <a:latin typeface="Lusitana" pitchFamily="2" charset="0"/>
                <a:cs typeface="Times New Roman" panose="02020603050405020304" pitchFamily="18" charset="0"/>
              </a:rPr>
              <a:t> for each cell and can specify the </a:t>
            </a:r>
            <a:r>
              <a:rPr lang="en-GB" b="1" dirty="0" smtClean="0">
                <a:solidFill>
                  <a:prstClr val="black"/>
                </a:solidFill>
                <a:latin typeface="Lusitana" pitchFamily="2" charset="0"/>
                <a:cs typeface="Times New Roman" panose="02020603050405020304" pitchFamily="18" charset="0"/>
              </a:rPr>
              <a:t>rules for how that state changes</a:t>
            </a:r>
            <a:r>
              <a:rPr lang="en-GB" dirty="0" smtClean="0">
                <a:solidFill>
                  <a:prstClr val="black"/>
                </a:solidFill>
                <a:latin typeface="Lusitana" pitchFamily="2" charset="0"/>
                <a:cs typeface="Times New Roman" panose="02020603050405020304" pitchFamily="18" charset="0"/>
              </a:rPr>
              <a:t> based on the neighbourhood, this is equivalent to a </a:t>
            </a:r>
            <a:r>
              <a:rPr lang="en-GB" b="1" dirty="0" smtClean="0">
                <a:solidFill>
                  <a:prstClr val="black"/>
                </a:solidFill>
                <a:latin typeface="Lusitana" pitchFamily="2" charset="0"/>
                <a:cs typeface="Times New Roman" panose="02020603050405020304" pitchFamily="18" charset="0"/>
              </a:rPr>
              <a:t>cellular automaton</a:t>
            </a:r>
            <a:r>
              <a:rPr lang="en-GB" dirty="0" smtClean="0">
                <a:solidFill>
                  <a:prstClr val="black"/>
                </a:solidFill>
                <a:latin typeface="Lusitana" pitchFamily="2" charset="0"/>
                <a:cs typeface="Times New Roman" panose="02020603050405020304" pitchFamily="18" charset="0"/>
              </a:rPr>
              <a:t>, hence </a:t>
            </a:r>
            <a:r>
              <a:rPr lang="en-GB" b="1" dirty="0" err="1" smtClean="0">
                <a:solidFill>
                  <a:prstClr val="black"/>
                </a:solidFill>
                <a:latin typeface="Lusitana" pitchFamily="2" charset="0"/>
                <a:cs typeface="Times New Roman" panose="02020603050405020304" pitchFamily="18" charset="0"/>
              </a:rPr>
              <a:t>Topo</a:t>
            </a:r>
            <a:r>
              <a:rPr lang="en-GB" b="1" dirty="0" smtClean="0">
                <a:solidFill>
                  <a:prstClr val="black"/>
                </a:solidFill>
                <a:latin typeface="Lusitana" pitchFamily="2" charset="0"/>
                <a:cs typeface="Times New Roman" panose="02020603050405020304" pitchFamily="18" charset="0"/>
              </a:rPr>
              <a:t>-Automaton Clustering</a:t>
            </a:r>
          </a:p>
          <a:p>
            <a:pPr algn="ctr">
              <a:spcBef>
                <a:spcPts val="1800"/>
              </a:spcBef>
              <a:spcAft>
                <a:spcPts val="1200"/>
              </a:spcAft>
            </a:pPr>
            <a:r>
              <a:rPr lang="en-GB" sz="1400" baseline="30000" dirty="0" smtClean="0">
                <a:solidFill>
                  <a:prstClr val="black"/>
                </a:solidFill>
                <a:latin typeface="Lusitana" pitchFamily="2" charset="0"/>
                <a:cs typeface="Times New Roman" panose="02020603050405020304" pitchFamily="18" charset="0"/>
              </a:rPr>
              <a:t>1</a:t>
            </a:r>
            <a:r>
              <a:rPr lang="en-GB" sz="1400" dirty="0" smtClean="0">
                <a:solidFill>
                  <a:prstClr val="black"/>
                </a:solidFill>
                <a:latin typeface="Lusitana" pitchFamily="2" charset="0"/>
                <a:cs typeface="Times New Roman" panose="02020603050405020304" pitchFamily="18" charset="0"/>
              </a:rPr>
              <a:t> – “List” is used here in the sense of an ordered collection of items; specifically, they correspond to dynamically allocated arrays, or “vectors” in C++.</a:t>
            </a:r>
          </a:p>
        </p:txBody>
      </p:sp>
    </p:spTree>
    <p:extLst>
      <p:ext uri="{BB962C8B-B14F-4D97-AF65-F5344CB8AC3E}">
        <p14:creationId xmlns:p14="http://schemas.microsoft.com/office/powerpoint/2010/main" val="90249523"/>
      </p:ext>
    </p:extLst>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0" y="-1"/>
            <a:ext cx="12192000" cy="832465"/>
          </a:xfrm>
          <a:prstGeom prst="rect">
            <a:avLst/>
          </a:prstGeom>
          <a:solidFill>
            <a:schemeClr val="tx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b="1" dirty="0" smtClean="0">
                <a:solidFill>
                  <a:schemeClr val="tx1"/>
                </a:solidFill>
                <a:latin typeface="Nunito ExtraLight Black" pitchFamily="2" charset="0"/>
              </a:rPr>
              <a:t>Topo-</a:t>
            </a:r>
            <a:r>
              <a:rPr lang="pt-PT" sz="2400" b="1" dirty="0" err="1" smtClean="0">
                <a:solidFill>
                  <a:schemeClr val="tx1"/>
                </a:solidFill>
                <a:latin typeface="Nunito ExtraLight Black" pitchFamily="2" charset="0"/>
              </a:rPr>
              <a:t>Automaton</a:t>
            </a:r>
            <a:r>
              <a:rPr lang="pt-PT" sz="2400" b="1" dirty="0" smtClean="0">
                <a:solidFill>
                  <a:schemeClr val="tx1"/>
                </a:solidFill>
                <a:latin typeface="Nunito ExtraLight Black" pitchFamily="2" charset="0"/>
              </a:rPr>
              <a:t> </a:t>
            </a:r>
            <a:r>
              <a:rPr lang="pt-PT" sz="2400" b="1" dirty="0" err="1" smtClean="0">
                <a:solidFill>
                  <a:schemeClr val="tx1"/>
                </a:solidFill>
                <a:latin typeface="Nunito ExtraLight Black" pitchFamily="2" charset="0"/>
              </a:rPr>
              <a:t>Clustering</a:t>
            </a:r>
            <a:endParaRPr lang="pt-PT" sz="2400" b="1" dirty="0">
              <a:solidFill>
                <a:schemeClr val="tx1"/>
              </a:solidFill>
              <a:latin typeface="Nunito ExtraLight Black" pitchFamily="2" charset="0"/>
            </a:endParaRPr>
          </a:p>
        </p:txBody>
      </p:sp>
      <p:cxnSp>
        <p:nvCxnSpPr>
          <p:cNvPr id="9" name="Conexão reta 8"/>
          <p:cNvCxnSpPr/>
          <p:nvPr/>
        </p:nvCxnSpPr>
        <p:spPr>
          <a:xfrm>
            <a:off x="0" y="416232"/>
            <a:ext cx="0" cy="62541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exão reta 9"/>
          <p:cNvCxnSpPr/>
          <p:nvPr/>
        </p:nvCxnSpPr>
        <p:spPr>
          <a:xfrm flipH="1">
            <a:off x="12191999" y="416232"/>
            <a:ext cx="1" cy="62541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aixaDeTexto 10"/>
          <p:cNvSpPr txBox="1"/>
          <p:nvPr/>
        </p:nvSpPr>
        <p:spPr>
          <a:xfrm>
            <a:off x="0" y="6482862"/>
            <a:ext cx="2934000" cy="375138"/>
          </a:xfrm>
          <a:prstGeom prst="rect">
            <a:avLst/>
          </a:prstGeom>
          <a:solidFill>
            <a:schemeClr val="tx2">
              <a:lumMod val="40000"/>
              <a:lumOff val="60000"/>
            </a:schemeClr>
          </a:solidFill>
          <a:ln>
            <a:solidFill>
              <a:schemeClr val="tx1"/>
            </a:solidFill>
          </a:ln>
        </p:spPr>
        <p:txBody>
          <a:bodyPr wrap="square" lIns="180000" rIns="180000" rtlCol="0" anchor="ctr">
            <a:noAutofit/>
          </a:bodyPr>
          <a:lstStyle/>
          <a:p>
            <a:r>
              <a:rPr lang="pt-PT" sz="1400" dirty="0" smtClean="0">
                <a:latin typeface="Nunito ExtraLight" pitchFamily="2" charset="0"/>
                <a:cs typeface="Times New Roman" panose="02020603050405020304" pitchFamily="18" charset="0"/>
              </a:rPr>
              <a:t>Nuno dos Santos Fernandes</a:t>
            </a:r>
            <a:endParaRPr lang="pt-PT" sz="1400" dirty="0">
              <a:latin typeface="Nunito ExtraLight" pitchFamily="2" charset="0"/>
              <a:cs typeface="Times New Roman" panose="02020603050405020304" pitchFamily="18" charset="0"/>
            </a:endParaRPr>
          </a:p>
        </p:txBody>
      </p:sp>
      <p:sp>
        <p:nvSpPr>
          <p:cNvPr id="12" name="CaixaDeTexto 11"/>
          <p:cNvSpPr txBox="1"/>
          <p:nvPr/>
        </p:nvSpPr>
        <p:spPr>
          <a:xfrm>
            <a:off x="9257999" y="6482862"/>
            <a:ext cx="2934000" cy="375138"/>
          </a:xfrm>
          <a:prstGeom prst="rect">
            <a:avLst/>
          </a:prstGeom>
          <a:solidFill>
            <a:schemeClr val="tx2">
              <a:lumMod val="40000"/>
              <a:lumOff val="60000"/>
            </a:schemeClr>
          </a:solidFill>
          <a:ln>
            <a:solidFill>
              <a:schemeClr val="tx1"/>
            </a:solidFill>
          </a:ln>
        </p:spPr>
        <p:txBody>
          <a:bodyPr wrap="square" lIns="180000" rIns="180000" rtlCol="0" anchor="ctr">
            <a:noAutofit/>
          </a:bodyPr>
          <a:lstStyle/>
          <a:p>
            <a:pPr algn="r"/>
            <a:fld id="{5F9120BF-66DE-4C54-B6E1-BA17062F8DD3}" type="slidenum">
              <a:rPr lang="pt-PT" sz="1400" smtClean="0">
                <a:latin typeface="Nunito ExtraLight" pitchFamily="2" charset="0"/>
                <a:cs typeface="Times New Roman" panose="02020603050405020304" pitchFamily="18" charset="0"/>
              </a:rPr>
              <a:t>22</a:t>
            </a:fld>
            <a:endParaRPr lang="pt-PT" sz="1600" dirty="0">
              <a:latin typeface="Nunito ExtraLight" pitchFamily="2" charset="0"/>
              <a:cs typeface="Times New Roman" panose="02020603050405020304" pitchFamily="18" charset="0"/>
            </a:endParaRPr>
          </a:p>
        </p:txBody>
      </p:sp>
      <p:sp>
        <p:nvSpPr>
          <p:cNvPr id="13" name="CaixaDeTexto 12"/>
          <p:cNvSpPr txBox="1"/>
          <p:nvPr/>
        </p:nvSpPr>
        <p:spPr>
          <a:xfrm>
            <a:off x="2934000" y="6482862"/>
            <a:ext cx="6324000" cy="375138"/>
          </a:xfrm>
          <a:prstGeom prst="rect">
            <a:avLst/>
          </a:prstGeom>
          <a:solidFill>
            <a:schemeClr val="tx2">
              <a:lumMod val="40000"/>
              <a:lumOff val="60000"/>
            </a:schemeClr>
          </a:solidFill>
          <a:ln>
            <a:solidFill>
              <a:schemeClr val="tx1"/>
            </a:solidFill>
          </a:ln>
        </p:spPr>
        <p:txBody>
          <a:bodyPr wrap="square" rtlCol="0" anchor="ctr">
            <a:noAutofit/>
          </a:bodyPr>
          <a:lstStyle/>
          <a:p>
            <a:pPr algn="ctr"/>
            <a:r>
              <a:rPr lang="en-GB" sz="1400" dirty="0">
                <a:latin typeface="Nunito ExtraLight SemiBold" pitchFamily="2" charset="0"/>
                <a:cs typeface="Times New Roman" panose="02020603050405020304" pitchFamily="18" charset="0"/>
              </a:rPr>
              <a:t>Accelerating the ATLAS Trigger System with Graphical Processing Units</a:t>
            </a:r>
          </a:p>
        </p:txBody>
      </p:sp>
      <p:sp>
        <p:nvSpPr>
          <p:cNvPr id="14" name="CaixaDeTexto 13"/>
          <p:cNvSpPr txBox="1"/>
          <p:nvPr/>
        </p:nvSpPr>
        <p:spPr>
          <a:xfrm>
            <a:off x="361200" y="1017863"/>
            <a:ext cx="11513300" cy="5463034"/>
          </a:xfrm>
          <a:prstGeom prst="rect">
            <a:avLst/>
          </a:prstGeom>
          <a:noFill/>
        </p:spPr>
        <p:txBody>
          <a:bodyPr wrap="square" rtlCol="0">
            <a:spAutoFit/>
          </a:bodyPr>
          <a:lstStyle/>
          <a:p>
            <a:pPr marL="285750" indent="-285750" algn="just">
              <a:spcBef>
                <a:spcPts val="1200"/>
              </a:spcBef>
              <a:spcAft>
                <a:spcPts val="1200"/>
              </a:spcAft>
              <a:buFont typeface="Arial" panose="020B0604020202020204" pitchFamily="34" charset="0"/>
              <a:buChar char="•"/>
            </a:pPr>
            <a:r>
              <a:rPr lang="en-GB" b="1" dirty="0" smtClean="0">
                <a:solidFill>
                  <a:prstClr val="black"/>
                </a:solidFill>
                <a:latin typeface="Lusitana" pitchFamily="2" charset="0"/>
                <a:cs typeface="Times New Roman" panose="02020603050405020304" pitchFamily="18" charset="0"/>
              </a:rPr>
              <a:t>Cluster tags</a:t>
            </a:r>
            <a:r>
              <a:rPr lang="en-GB" dirty="0" smtClean="0">
                <a:solidFill>
                  <a:prstClr val="black"/>
                </a:solidFill>
                <a:latin typeface="Lusitana" pitchFamily="2" charset="0"/>
                <a:cs typeface="Times New Roman" panose="02020603050405020304" pitchFamily="18" charset="0"/>
              </a:rPr>
              <a:t> are </a:t>
            </a:r>
            <a:r>
              <a:rPr lang="en-GB" b="1" dirty="0" smtClean="0">
                <a:solidFill>
                  <a:prstClr val="black"/>
                </a:solidFill>
                <a:latin typeface="Lusitana" pitchFamily="2" charset="0"/>
                <a:cs typeface="Times New Roman" panose="02020603050405020304" pitchFamily="18" charset="0"/>
              </a:rPr>
              <a:t>64-bit integers</a:t>
            </a:r>
            <a:r>
              <a:rPr lang="en-GB" dirty="0" smtClean="0">
                <a:solidFill>
                  <a:prstClr val="black"/>
                </a:solidFill>
                <a:latin typeface="Lusitana" pitchFamily="2" charset="0"/>
                <a:cs typeface="Times New Roman" panose="02020603050405020304" pitchFamily="18" charset="0"/>
              </a:rPr>
              <a:t> with </a:t>
            </a:r>
            <a:r>
              <a:rPr lang="en-GB" b="1" dirty="0" smtClean="0">
                <a:solidFill>
                  <a:prstClr val="black"/>
                </a:solidFill>
                <a:latin typeface="Lusitana" pitchFamily="2" charset="0"/>
                <a:cs typeface="Times New Roman" panose="02020603050405020304" pitchFamily="18" charset="0"/>
              </a:rPr>
              <a:t>specific structure</a:t>
            </a:r>
            <a:r>
              <a:rPr lang="en-GB" dirty="0" smtClean="0">
                <a:solidFill>
                  <a:prstClr val="black"/>
                </a:solidFill>
                <a:latin typeface="Lusitana" pitchFamily="2" charset="0"/>
                <a:cs typeface="Times New Roman" panose="02020603050405020304" pitchFamily="18" charset="0"/>
              </a:rPr>
              <a:t>:</a:t>
            </a:r>
          </a:p>
          <a:p>
            <a:pPr marL="285750" indent="-285750" algn="just">
              <a:spcBef>
                <a:spcPts val="15000"/>
              </a:spcBef>
              <a:spcAft>
                <a:spcPts val="1200"/>
              </a:spcAft>
              <a:buFont typeface="Arial" panose="020B0604020202020204" pitchFamily="34" charset="0"/>
              <a:buChar char="•"/>
            </a:pPr>
            <a:r>
              <a:rPr lang="en-GB" dirty="0" smtClean="0">
                <a:solidFill>
                  <a:prstClr val="black"/>
                </a:solidFill>
                <a:latin typeface="Lusitana" pitchFamily="2" charset="0"/>
                <a:cs typeface="Times New Roman" panose="02020603050405020304" pitchFamily="18" charset="0"/>
              </a:rPr>
              <a:t>The tags are </a:t>
            </a:r>
            <a:r>
              <a:rPr lang="en-GB" b="1" dirty="0" smtClean="0">
                <a:solidFill>
                  <a:prstClr val="black"/>
                </a:solidFill>
                <a:latin typeface="Lusitana" pitchFamily="2" charset="0"/>
                <a:cs typeface="Times New Roman" panose="02020603050405020304" pitchFamily="18" charset="0"/>
              </a:rPr>
              <a:t>propagated through pairs of neighbouring cells</a:t>
            </a:r>
            <a:r>
              <a:rPr lang="en-GB" dirty="0" smtClean="0">
                <a:solidFill>
                  <a:prstClr val="black"/>
                </a:solidFill>
                <a:latin typeface="Lusitana" pitchFamily="2" charset="0"/>
                <a:cs typeface="Times New Roman" panose="02020603050405020304" pitchFamily="18" charset="0"/>
              </a:rPr>
              <a:t> satisfying the conditions for clusters to expand</a:t>
            </a:r>
          </a:p>
          <a:p>
            <a:pPr marL="742950" lvl="1" indent="-285750" algn="just">
              <a:spcAft>
                <a:spcPts val="1200"/>
              </a:spcAft>
              <a:buFont typeface="Wingdings" panose="05000000000000000000" pitchFamily="2" charset="2"/>
              <a:buChar char="§"/>
            </a:pPr>
            <a:r>
              <a:rPr lang="en-GB" dirty="0" smtClean="0">
                <a:solidFill>
                  <a:prstClr val="black"/>
                </a:solidFill>
                <a:latin typeface="Lusitana" pitchFamily="2" charset="0"/>
                <a:cs typeface="Times New Roman" panose="02020603050405020304" pitchFamily="18" charset="0"/>
              </a:rPr>
              <a:t>We handle each </a:t>
            </a:r>
            <a:r>
              <a:rPr lang="en-GB" b="1" dirty="0" smtClean="0">
                <a:solidFill>
                  <a:prstClr val="black"/>
                </a:solidFill>
                <a:latin typeface="Lusitana" pitchFamily="2" charset="0"/>
                <a:cs typeface="Times New Roman" panose="02020603050405020304" pitchFamily="18" charset="0"/>
              </a:rPr>
              <a:t>pair of cells in parallel</a:t>
            </a:r>
            <a:r>
              <a:rPr lang="en-GB" dirty="0" smtClean="0">
                <a:solidFill>
                  <a:prstClr val="black"/>
                </a:solidFill>
                <a:latin typeface="Lusitana" pitchFamily="2" charset="0"/>
                <a:cs typeface="Times New Roman" panose="02020603050405020304" pitchFamily="18" charset="0"/>
              </a:rPr>
              <a:t>, using appropriate </a:t>
            </a:r>
            <a:r>
              <a:rPr lang="en-GB" b="1" dirty="0" smtClean="0">
                <a:solidFill>
                  <a:prstClr val="black"/>
                </a:solidFill>
                <a:latin typeface="Lusitana" pitchFamily="2" charset="0"/>
                <a:cs typeface="Times New Roman" panose="02020603050405020304" pitchFamily="18" charset="0"/>
              </a:rPr>
              <a:t>atomic operations</a:t>
            </a:r>
            <a:r>
              <a:rPr lang="en-GB" dirty="0" smtClean="0">
                <a:solidFill>
                  <a:prstClr val="black"/>
                </a:solidFill>
                <a:latin typeface="Lusitana" pitchFamily="2" charset="0"/>
                <a:cs typeface="Times New Roman" panose="02020603050405020304" pitchFamily="18" charset="0"/>
              </a:rPr>
              <a:t> when needed</a:t>
            </a:r>
          </a:p>
          <a:p>
            <a:pPr marL="285750" indent="-285750" algn="just">
              <a:spcBef>
                <a:spcPts val="1200"/>
              </a:spcBef>
              <a:spcAft>
                <a:spcPts val="1200"/>
              </a:spcAft>
              <a:buFont typeface="Arial" panose="020B0604020202020204" pitchFamily="34" charset="0"/>
              <a:buChar char="•"/>
            </a:pPr>
            <a:r>
              <a:rPr lang="en-GB" b="1" dirty="0" smtClean="0">
                <a:solidFill>
                  <a:prstClr val="black"/>
                </a:solidFill>
                <a:latin typeface="Lusitana" pitchFamily="2" charset="0"/>
                <a:cs typeface="Times New Roman" panose="02020603050405020304" pitchFamily="18" charset="0"/>
              </a:rPr>
              <a:t>Additional logic</a:t>
            </a:r>
            <a:r>
              <a:rPr lang="en-GB" dirty="0" smtClean="0">
                <a:solidFill>
                  <a:prstClr val="black"/>
                </a:solidFill>
                <a:latin typeface="Lusitana" pitchFamily="2" charset="0"/>
                <a:cs typeface="Times New Roman" panose="02020603050405020304" pitchFamily="18" charset="0"/>
              </a:rPr>
              <a:t> (e. g. keeping a cell to cluster index table) </a:t>
            </a:r>
            <a:r>
              <a:rPr lang="en-GB" b="1" dirty="0" smtClean="0">
                <a:solidFill>
                  <a:prstClr val="black"/>
                </a:solidFill>
                <a:latin typeface="Lusitana" pitchFamily="2" charset="0"/>
                <a:cs typeface="Times New Roman" panose="02020603050405020304" pitchFamily="18" charset="0"/>
              </a:rPr>
              <a:t>reduces the number of iterations</a:t>
            </a:r>
          </a:p>
          <a:p>
            <a:pPr marL="285750" indent="-285750" algn="just">
              <a:spcBef>
                <a:spcPts val="1200"/>
              </a:spcBef>
              <a:spcAft>
                <a:spcPts val="1200"/>
              </a:spcAft>
              <a:buFont typeface="Arial" panose="020B0604020202020204" pitchFamily="34" charset="0"/>
              <a:buChar char="•"/>
            </a:pPr>
            <a:r>
              <a:rPr lang="en-GB" dirty="0" smtClean="0">
                <a:solidFill>
                  <a:prstClr val="black"/>
                </a:solidFill>
                <a:latin typeface="Lusitana" pitchFamily="2" charset="0"/>
                <a:cs typeface="Times New Roman" panose="02020603050405020304" pitchFamily="18" charset="0"/>
              </a:rPr>
              <a:t>All necessary </a:t>
            </a:r>
            <a:r>
              <a:rPr lang="en-GB" b="1" dirty="0" smtClean="0">
                <a:solidFill>
                  <a:prstClr val="black"/>
                </a:solidFill>
                <a:latin typeface="Lusitana" pitchFamily="2" charset="0"/>
                <a:cs typeface="Times New Roman" panose="02020603050405020304" pitchFamily="18" charset="0"/>
              </a:rPr>
              <a:t>temporary information stored</a:t>
            </a:r>
            <a:r>
              <a:rPr lang="en-GB" dirty="0" smtClean="0">
                <a:solidFill>
                  <a:prstClr val="black"/>
                </a:solidFill>
                <a:latin typeface="Lusitana" pitchFamily="2" charset="0"/>
                <a:cs typeface="Times New Roman" panose="02020603050405020304" pitchFamily="18" charset="0"/>
              </a:rPr>
              <a:t> in the same block of memory meant to hold the </a:t>
            </a:r>
            <a:r>
              <a:rPr lang="en-GB" b="1" dirty="0" smtClean="0">
                <a:solidFill>
                  <a:prstClr val="black"/>
                </a:solidFill>
                <a:latin typeface="Lusitana" pitchFamily="2" charset="0"/>
                <a:cs typeface="Times New Roman" panose="02020603050405020304" pitchFamily="18" charset="0"/>
              </a:rPr>
              <a:t>cluster moments</a:t>
            </a:r>
            <a:r>
              <a:rPr lang="en-GB" dirty="0" smtClean="0">
                <a:solidFill>
                  <a:prstClr val="black"/>
                </a:solidFill>
                <a:latin typeface="Lusitana" pitchFamily="2" charset="0"/>
                <a:cs typeface="Times New Roman" panose="02020603050405020304" pitchFamily="18" charset="0"/>
              </a:rPr>
              <a:t> (calculated only at the end), </a:t>
            </a:r>
            <a:r>
              <a:rPr lang="en-GB" b="1" dirty="0" smtClean="0">
                <a:solidFill>
                  <a:prstClr val="black"/>
                </a:solidFill>
                <a:latin typeface="Lusitana" pitchFamily="2" charset="0"/>
                <a:cs typeface="Times New Roman" panose="02020603050405020304" pitchFamily="18" charset="0"/>
              </a:rPr>
              <a:t>everything can be pre-allocated</a:t>
            </a:r>
          </a:p>
          <a:p>
            <a:pPr marL="742950" lvl="1" indent="-285750" algn="just">
              <a:spcAft>
                <a:spcPts val="1200"/>
              </a:spcAft>
              <a:buFont typeface="Wingdings" panose="05000000000000000000" pitchFamily="2" charset="2"/>
              <a:buChar char="§"/>
            </a:pPr>
            <a:r>
              <a:rPr lang="en-GB" dirty="0" smtClean="0">
                <a:solidFill>
                  <a:prstClr val="black"/>
                </a:solidFill>
                <a:latin typeface="Lusitana" pitchFamily="2" charset="0"/>
                <a:cs typeface="Times New Roman" panose="02020603050405020304" pitchFamily="18" charset="0"/>
              </a:rPr>
              <a:t>Total </a:t>
            </a:r>
            <a:r>
              <a:rPr lang="en-GB" b="1" dirty="0" smtClean="0">
                <a:solidFill>
                  <a:prstClr val="black"/>
                </a:solidFill>
                <a:latin typeface="Lusitana" pitchFamily="2" charset="0"/>
                <a:cs typeface="Times New Roman" panose="02020603050405020304" pitchFamily="18" charset="0"/>
              </a:rPr>
              <a:t>per event memory</a:t>
            </a:r>
            <a:r>
              <a:rPr lang="en-GB" dirty="0" smtClean="0">
                <a:solidFill>
                  <a:prstClr val="black"/>
                </a:solidFill>
                <a:latin typeface="Lusitana" pitchFamily="2" charset="0"/>
                <a:cs typeface="Times New Roman" panose="02020603050405020304" pitchFamily="18" charset="0"/>
              </a:rPr>
              <a:t> footprint is </a:t>
            </a:r>
            <a:r>
              <a:rPr lang="en-GB" b="1" dirty="0" smtClean="0">
                <a:solidFill>
                  <a:prstClr val="black"/>
                </a:solidFill>
                <a:latin typeface="Lusitana" pitchFamily="2" charset="0"/>
                <a:cs typeface="Times New Roman" panose="02020603050405020304" pitchFamily="18" charset="0"/>
              </a:rPr>
              <a:t>~80 MB</a:t>
            </a:r>
          </a:p>
          <a:p>
            <a:pPr marL="742950" lvl="1" indent="-285750" algn="just">
              <a:spcAft>
                <a:spcPts val="1200"/>
              </a:spcAft>
              <a:buFont typeface="Wingdings" panose="05000000000000000000" pitchFamily="2" charset="2"/>
              <a:buChar char="§"/>
            </a:pPr>
            <a:r>
              <a:rPr lang="en-GB" dirty="0" smtClean="0">
                <a:solidFill>
                  <a:prstClr val="black"/>
                </a:solidFill>
                <a:latin typeface="Lusitana" pitchFamily="2" charset="0"/>
                <a:cs typeface="Times New Roman" panose="02020603050405020304" pitchFamily="18" charset="0"/>
              </a:rPr>
              <a:t>Cell geometry and neighbourhood relations also need to be stored: </a:t>
            </a:r>
            <a:r>
              <a:rPr lang="en-GB" b="1" dirty="0" smtClean="0">
                <a:solidFill>
                  <a:prstClr val="black"/>
                </a:solidFill>
                <a:latin typeface="Lusitana" pitchFamily="2" charset="0"/>
                <a:cs typeface="Times New Roman" panose="02020603050405020304" pitchFamily="18" charset="0"/>
              </a:rPr>
              <a:t>~100 MB</a:t>
            </a:r>
            <a:r>
              <a:rPr lang="en-GB" dirty="0" smtClean="0">
                <a:solidFill>
                  <a:prstClr val="black"/>
                </a:solidFill>
                <a:latin typeface="Lusitana" pitchFamily="2" charset="0"/>
                <a:cs typeface="Times New Roman" panose="02020603050405020304" pitchFamily="18" charset="0"/>
              </a:rPr>
              <a:t> of </a:t>
            </a:r>
            <a:r>
              <a:rPr lang="en-GB" b="1" dirty="0" smtClean="0">
                <a:solidFill>
                  <a:prstClr val="black"/>
                </a:solidFill>
                <a:latin typeface="Lusitana" pitchFamily="2" charset="0"/>
                <a:cs typeface="Times New Roman" panose="02020603050405020304" pitchFamily="18" charset="0"/>
              </a:rPr>
              <a:t>constant information</a:t>
            </a:r>
          </a:p>
        </p:txBody>
      </p:sp>
      <p:pic>
        <p:nvPicPr>
          <p:cNvPr id="2" name="Image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200" y="1439244"/>
            <a:ext cx="5400000" cy="1575833"/>
          </a:xfrm>
          <a:prstGeom prst="rect">
            <a:avLst/>
          </a:prstGeom>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2500" y="1438259"/>
            <a:ext cx="5472000" cy="1691138"/>
          </a:xfrm>
          <a:prstGeom prst="rect">
            <a:avLst/>
          </a:prstGeom>
        </p:spPr>
      </p:pic>
      <p:sp>
        <p:nvSpPr>
          <p:cNvPr id="4" name="CaixaDeTexto 3"/>
          <p:cNvSpPr txBox="1"/>
          <p:nvPr/>
        </p:nvSpPr>
        <p:spPr>
          <a:xfrm>
            <a:off x="1865199" y="2975508"/>
            <a:ext cx="2392001" cy="307777"/>
          </a:xfrm>
          <a:prstGeom prst="rect">
            <a:avLst/>
          </a:prstGeom>
          <a:noFill/>
        </p:spPr>
        <p:txBody>
          <a:bodyPr wrap="none" rtlCol="0">
            <a:spAutoFit/>
          </a:bodyPr>
          <a:lstStyle/>
          <a:p>
            <a:r>
              <a:rPr lang="pt-PT" sz="1400" dirty="0" smtClean="0">
                <a:latin typeface="Lusitana" pitchFamily="2" charset="0"/>
              </a:rPr>
              <a:t>Cluster </a:t>
            </a:r>
            <a:r>
              <a:rPr lang="pt-PT" sz="1400" dirty="0" err="1" smtClean="0">
                <a:latin typeface="Lusitana" pitchFamily="2" charset="0"/>
              </a:rPr>
              <a:t>growing</a:t>
            </a:r>
            <a:r>
              <a:rPr lang="pt-PT" sz="1400" dirty="0" smtClean="0">
                <a:latin typeface="Lusitana" pitchFamily="2" charset="0"/>
              </a:rPr>
              <a:t> </a:t>
            </a:r>
            <a:r>
              <a:rPr lang="pt-PT" sz="1400" dirty="0" err="1" smtClean="0">
                <a:latin typeface="Lusitana" pitchFamily="2" charset="0"/>
              </a:rPr>
              <a:t>tag</a:t>
            </a:r>
            <a:r>
              <a:rPr lang="pt-PT" sz="1400" dirty="0" smtClean="0">
                <a:latin typeface="Lusitana" pitchFamily="2" charset="0"/>
              </a:rPr>
              <a:t> </a:t>
            </a:r>
            <a:r>
              <a:rPr lang="pt-PT" sz="1400" dirty="0" err="1" smtClean="0">
                <a:latin typeface="Lusitana" pitchFamily="2" charset="0"/>
              </a:rPr>
              <a:t>structure</a:t>
            </a:r>
            <a:endParaRPr lang="pt-PT" sz="1400" dirty="0">
              <a:latin typeface="Lusitana" pitchFamily="2" charset="0"/>
            </a:endParaRPr>
          </a:p>
        </p:txBody>
      </p:sp>
      <p:sp>
        <p:nvSpPr>
          <p:cNvPr id="15" name="CaixaDeTexto 14"/>
          <p:cNvSpPr txBox="1"/>
          <p:nvPr/>
        </p:nvSpPr>
        <p:spPr>
          <a:xfrm>
            <a:off x="7942499" y="2975508"/>
            <a:ext cx="2395207" cy="307777"/>
          </a:xfrm>
          <a:prstGeom prst="rect">
            <a:avLst/>
          </a:prstGeom>
          <a:noFill/>
        </p:spPr>
        <p:txBody>
          <a:bodyPr wrap="none" rtlCol="0">
            <a:spAutoFit/>
          </a:bodyPr>
          <a:lstStyle/>
          <a:p>
            <a:r>
              <a:rPr lang="pt-PT" sz="1400" dirty="0" smtClean="0">
                <a:latin typeface="Lusitana" pitchFamily="2" charset="0"/>
              </a:rPr>
              <a:t>Cluster </a:t>
            </a:r>
            <a:r>
              <a:rPr lang="pt-PT" sz="1400" dirty="0" err="1" smtClean="0">
                <a:latin typeface="Lusitana" pitchFamily="2" charset="0"/>
              </a:rPr>
              <a:t>splitting</a:t>
            </a:r>
            <a:r>
              <a:rPr lang="pt-PT" sz="1400" dirty="0" smtClean="0">
                <a:latin typeface="Lusitana" pitchFamily="2" charset="0"/>
              </a:rPr>
              <a:t> </a:t>
            </a:r>
            <a:r>
              <a:rPr lang="pt-PT" sz="1400" dirty="0" err="1" smtClean="0">
                <a:latin typeface="Lusitana" pitchFamily="2" charset="0"/>
              </a:rPr>
              <a:t>tag</a:t>
            </a:r>
            <a:r>
              <a:rPr lang="pt-PT" sz="1400" dirty="0" smtClean="0">
                <a:latin typeface="Lusitana" pitchFamily="2" charset="0"/>
              </a:rPr>
              <a:t> </a:t>
            </a:r>
            <a:r>
              <a:rPr lang="pt-PT" sz="1400" dirty="0" err="1" smtClean="0">
                <a:latin typeface="Lusitana" pitchFamily="2" charset="0"/>
              </a:rPr>
              <a:t>structure</a:t>
            </a:r>
            <a:endParaRPr lang="pt-PT" sz="1400" dirty="0">
              <a:latin typeface="Lusitana" pitchFamily="2" charset="0"/>
            </a:endParaRPr>
          </a:p>
        </p:txBody>
      </p:sp>
    </p:spTree>
    <p:extLst>
      <p:ext uri="{BB962C8B-B14F-4D97-AF65-F5344CB8AC3E}">
        <p14:creationId xmlns:p14="http://schemas.microsoft.com/office/powerpoint/2010/main" val="155642048"/>
      </p:ext>
    </p:extLst>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CaixaDeTexto 146"/>
          <p:cNvSpPr txBox="1"/>
          <p:nvPr/>
        </p:nvSpPr>
        <p:spPr>
          <a:xfrm>
            <a:off x="625850" y="4488744"/>
            <a:ext cx="2180469" cy="646331"/>
          </a:xfrm>
          <a:prstGeom prst="rect">
            <a:avLst/>
          </a:prstGeom>
          <a:noFill/>
        </p:spPr>
        <p:txBody>
          <a:bodyPr wrap="none" rtlCol="0">
            <a:spAutoFit/>
          </a:bodyPr>
          <a:lstStyle/>
          <a:p>
            <a:pPr algn="r"/>
            <a:r>
              <a:rPr lang="pt-PT" dirty="0" err="1" smtClean="0">
                <a:latin typeface="Lusitana" pitchFamily="2" charset="0"/>
              </a:rPr>
              <a:t>Signal</a:t>
            </a:r>
            <a:r>
              <a:rPr lang="pt-PT" dirty="0" smtClean="0">
                <a:latin typeface="Lusitana" pitchFamily="2" charset="0"/>
              </a:rPr>
              <a:t>-to-noise ratio</a:t>
            </a:r>
            <a:br>
              <a:rPr lang="pt-PT" dirty="0" smtClean="0">
                <a:latin typeface="Lusitana" pitchFamily="2" charset="0"/>
              </a:rPr>
            </a:br>
            <a:r>
              <a:rPr lang="pt-PT" dirty="0" smtClean="0">
                <a:latin typeface="Lusitana" pitchFamily="2" charset="0"/>
              </a:rPr>
              <a:t>in total </a:t>
            </a:r>
            <a:r>
              <a:rPr lang="pt-PT" dirty="0" err="1" smtClean="0">
                <a:latin typeface="Lusitana" pitchFamily="2" charset="0"/>
              </a:rPr>
              <a:t>ordering</a:t>
            </a:r>
            <a:endParaRPr lang="pt-PT" dirty="0">
              <a:latin typeface="Lusitana" pitchFamily="2" charset="0"/>
            </a:endParaRPr>
          </a:p>
        </p:txBody>
      </p:sp>
      <p:grpSp>
        <p:nvGrpSpPr>
          <p:cNvPr id="138" name="Grupo 137"/>
          <p:cNvGrpSpPr/>
          <p:nvPr/>
        </p:nvGrpSpPr>
        <p:grpSpPr>
          <a:xfrm>
            <a:off x="281136" y="3159000"/>
            <a:ext cx="11520000" cy="540000"/>
            <a:chOff x="281136" y="5676384"/>
            <a:chExt cx="11520000" cy="1080000"/>
          </a:xfrm>
        </p:grpSpPr>
        <p:sp>
          <p:nvSpPr>
            <p:cNvPr id="74" name="Retângulo 73"/>
            <p:cNvSpPr/>
            <p:nvPr/>
          </p:nvSpPr>
          <p:spPr>
            <a:xfrm>
              <a:off x="28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5" name="Retângulo 74"/>
            <p:cNvSpPr/>
            <p:nvPr/>
          </p:nvSpPr>
          <p:spPr>
            <a:xfrm>
              <a:off x="46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6" name="Retângulo 75"/>
            <p:cNvSpPr/>
            <p:nvPr/>
          </p:nvSpPr>
          <p:spPr>
            <a:xfrm>
              <a:off x="64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7" name="Retângulo 76"/>
            <p:cNvSpPr/>
            <p:nvPr/>
          </p:nvSpPr>
          <p:spPr>
            <a:xfrm>
              <a:off x="82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8" name="Retângulo 77"/>
            <p:cNvSpPr/>
            <p:nvPr/>
          </p:nvSpPr>
          <p:spPr>
            <a:xfrm>
              <a:off x="100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9" name="Retângulo 78"/>
            <p:cNvSpPr/>
            <p:nvPr/>
          </p:nvSpPr>
          <p:spPr>
            <a:xfrm>
              <a:off x="118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0" name="Retângulo 79"/>
            <p:cNvSpPr/>
            <p:nvPr/>
          </p:nvSpPr>
          <p:spPr>
            <a:xfrm>
              <a:off x="136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1" name="Retângulo 80"/>
            <p:cNvSpPr/>
            <p:nvPr/>
          </p:nvSpPr>
          <p:spPr>
            <a:xfrm>
              <a:off x="154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2" name="Retângulo 81"/>
            <p:cNvSpPr/>
            <p:nvPr/>
          </p:nvSpPr>
          <p:spPr>
            <a:xfrm>
              <a:off x="172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3" name="Retângulo 82"/>
            <p:cNvSpPr/>
            <p:nvPr/>
          </p:nvSpPr>
          <p:spPr>
            <a:xfrm>
              <a:off x="190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4" name="Retângulo 83"/>
            <p:cNvSpPr/>
            <p:nvPr/>
          </p:nvSpPr>
          <p:spPr>
            <a:xfrm>
              <a:off x="208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5" name="Retângulo 84"/>
            <p:cNvSpPr/>
            <p:nvPr/>
          </p:nvSpPr>
          <p:spPr>
            <a:xfrm>
              <a:off x="226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6" name="Retângulo 85"/>
            <p:cNvSpPr/>
            <p:nvPr/>
          </p:nvSpPr>
          <p:spPr>
            <a:xfrm>
              <a:off x="244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7" name="Retângulo 86"/>
            <p:cNvSpPr/>
            <p:nvPr/>
          </p:nvSpPr>
          <p:spPr>
            <a:xfrm>
              <a:off x="262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8" name="Retângulo 87"/>
            <p:cNvSpPr/>
            <p:nvPr/>
          </p:nvSpPr>
          <p:spPr>
            <a:xfrm>
              <a:off x="280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9" name="Retângulo 88"/>
            <p:cNvSpPr/>
            <p:nvPr/>
          </p:nvSpPr>
          <p:spPr>
            <a:xfrm>
              <a:off x="298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0" name="Retângulo 89"/>
            <p:cNvSpPr/>
            <p:nvPr/>
          </p:nvSpPr>
          <p:spPr>
            <a:xfrm>
              <a:off x="316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1" name="Retângulo 90"/>
            <p:cNvSpPr/>
            <p:nvPr/>
          </p:nvSpPr>
          <p:spPr>
            <a:xfrm>
              <a:off x="334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2" name="Retângulo 91"/>
            <p:cNvSpPr/>
            <p:nvPr/>
          </p:nvSpPr>
          <p:spPr>
            <a:xfrm>
              <a:off x="352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3" name="Retângulo 92"/>
            <p:cNvSpPr/>
            <p:nvPr/>
          </p:nvSpPr>
          <p:spPr>
            <a:xfrm>
              <a:off x="370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4" name="Retângulo 93"/>
            <p:cNvSpPr/>
            <p:nvPr/>
          </p:nvSpPr>
          <p:spPr>
            <a:xfrm>
              <a:off x="388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5" name="Retângulo 94"/>
            <p:cNvSpPr/>
            <p:nvPr/>
          </p:nvSpPr>
          <p:spPr>
            <a:xfrm>
              <a:off x="406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6" name="Retângulo 95"/>
            <p:cNvSpPr/>
            <p:nvPr/>
          </p:nvSpPr>
          <p:spPr>
            <a:xfrm>
              <a:off x="424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7" name="Retângulo 96"/>
            <p:cNvSpPr/>
            <p:nvPr/>
          </p:nvSpPr>
          <p:spPr>
            <a:xfrm>
              <a:off x="442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8" name="Retângulo 97"/>
            <p:cNvSpPr/>
            <p:nvPr/>
          </p:nvSpPr>
          <p:spPr>
            <a:xfrm>
              <a:off x="460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9" name="Retângulo 98"/>
            <p:cNvSpPr/>
            <p:nvPr/>
          </p:nvSpPr>
          <p:spPr>
            <a:xfrm>
              <a:off x="478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0" name="Retângulo 99"/>
            <p:cNvSpPr/>
            <p:nvPr/>
          </p:nvSpPr>
          <p:spPr>
            <a:xfrm>
              <a:off x="496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1" name="Retângulo 100"/>
            <p:cNvSpPr/>
            <p:nvPr/>
          </p:nvSpPr>
          <p:spPr>
            <a:xfrm>
              <a:off x="514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2" name="Retângulo 101"/>
            <p:cNvSpPr/>
            <p:nvPr/>
          </p:nvSpPr>
          <p:spPr>
            <a:xfrm>
              <a:off x="532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3" name="Retângulo 102"/>
            <p:cNvSpPr/>
            <p:nvPr/>
          </p:nvSpPr>
          <p:spPr>
            <a:xfrm>
              <a:off x="550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4" name="Retângulo 103"/>
            <p:cNvSpPr/>
            <p:nvPr/>
          </p:nvSpPr>
          <p:spPr>
            <a:xfrm>
              <a:off x="568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5" name="Retângulo 104"/>
            <p:cNvSpPr/>
            <p:nvPr/>
          </p:nvSpPr>
          <p:spPr>
            <a:xfrm>
              <a:off x="586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6" name="Retângulo 105"/>
            <p:cNvSpPr/>
            <p:nvPr/>
          </p:nvSpPr>
          <p:spPr>
            <a:xfrm>
              <a:off x="604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7" name="Retângulo 106"/>
            <p:cNvSpPr/>
            <p:nvPr/>
          </p:nvSpPr>
          <p:spPr>
            <a:xfrm>
              <a:off x="622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8" name="Retângulo 107"/>
            <p:cNvSpPr/>
            <p:nvPr/>
          </p:nvSpPr>
          <p:spPr>
            <a:xfrm>
              <a:off x="640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9" name="Retângulo 108"/>
            <p:cNvSpPr/>
            <p:nvPr/>
          </p:nvSpPr>
          <p:spPr>
            <a:xfrm>
              <a:off x="658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0" name="Retângulo 109"/>
            <p:cNvSpPr/>
            <p:nvPr/>
          </p:nvSpPr>
          <p:spPr>
            <a:xfrm>
              <a:off x="676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1" name="Retângulo 110"/>
            <p:cNvSpPr/>
            <p:nvPr/>
          </p:nvSpPr>
          <p:spPr>
            <a:xfrm>
              <a:off x="694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2" name="Retângulo 111"/>
            <p:cNvSpPr/>
            <p:nvPr/>
          </p:nvSpPr>
          <p:spPr>
            <a:xfrm>
              <a:off x="712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3" name="Retângulo 112"/>
            <p:cNvSpPr/>
            <p:nvPr/>
          </p:nvSpPr>
          <p:spPr>
            <a:xfrm>
              <a:off x="730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4" name="Retângulo 113"/>
            <p:cNvSpPr/>
            <p:nvPr/>
          </p:nvSpPr>
          <p:spPr>
            <a:xfrm>
              <a:off x="748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5" name="Retângulo 114"/>
            <p:cNvSpPr/>
            <p:nvPr/>
          </p:nvSpPr>
          <p:spPr>
            <a:xfrm>
              <a:off x="766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6" name="Retângulo 115"/>
            <p:cNvSpPr/>
            <p:nvPr/>
          </p:nvSpPr>
          <p:spPr>
            <a:xfrm>
              <a:off x="784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7" name="Retângulo 116"/>
            <p:cNvSpPr/>
            <p:nvPr/>
          </p:nvSpPr>
          <p:spPr>
            <a:xfrm>
              <a:off x="802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8" name="Retângulo 117"/>
            <p:cNvSpPr/>
            <p:nvPr/>
          </p:nvSpPr>
          <p:spPr>
            <a:xfrm>
              <a:off x="820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9" name="Retângulo 118"/>
            <p:cNvSpPr/>
            <p:nvPr/>
          </p:nvSpPr>
          <p:spPr>
            <a:xfrm>
              <a:off x="838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0" name="Retângulo 119"/>
            <p:cNvSpPr/>
            <p:nvPr/>
          </p:nvSpPr>
          <p:spPr>
            <a:xfrm>
              <a:off x="856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1" name="Retângulo 120"/>
            <p:cNvSpPr/>
            <p:nvPr/>
          </p:nvSpPr>
          <p:spPr>
            <a:xfrm>
              <a:off x="874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2" name="Retângulo 121"/>
            <p:cNvSpPr/>
            <p:nvPr/>
          </p:nvSpPr>
          <p:spPr>
            <a:xfrm>
              <a:off x="892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3" name="Retângulo 122"/>
            <p:cNvSpPr/>
            <p:nvPr/>
          </p:nvSpPr>
          <p:spPr>
            <a:xfrm>
              <a:off x="910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4" name="Retângulo 123"/>
            <p:cNvSpPr/>
            <p:nvPr/>
          </p:nvSpPr>
          <p:spPr>
            <a:xfrm>
              <a:off x="928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5" name="Retângulo 124"/>
            <p:cNvSpPr/>
            <p:nvPr/>
          </p:nvSpPr>
          <p:spPr>
            <a:xfrm>
              <a:off x="946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6" name="Retângulo 125"/>
            <p:cNvSpPr/>
            <p:nvPr/>
          </p:nvSpPr>
          <p:spPr>
            <a:xfrm>
              <a:off x="964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7" name="Retângulo 126"/>
            <p:cNvSpPr/>
            <p:nvPr/>
          </p:nvSpPr>
          <p:spPr>
            <a:xfrm>
              <a:off x="982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8" name="Retângulo 127"/>
            <p:cNvSpPr/>
            <p:nvPr/>
          </p:nvSpPr>
          <p:spPr>
            <a:xfrm>
              <a:off x="1000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9" name="Retângulo 128"/>
            <p:cNvSpPr/>
            <p:nvPr/>
          </p:nvSpPr>
          <p:spPr>
            <a:xfrm>
              <a:off x="1018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0" name="Retângulo 129"/>
            <p:cNvSpPr/>
            <p:nvPr/>
          </p:nvSpPr>
          <p:spPr>
            <a:xfrm>
              <a:off x="1036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1" name="Retângulo 130"/>
            <p:cNvSpPr/>
            <p:nvPr/>
          </p:nvSpPr>
          <p:spPr>
            <a:xfrm>
              <a:off x="1054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2" name="Retângulo 131"/>
            <p:cNvSpPr/>
            <p:nvPr/>
          </p:nvSpPr>
          <p:spPr>
            <a:xfrm>
              <a:off x="1072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3" name="Retângulo 132"/>
            <p:cNvSpPr/>
            <p:nvPr/>
          </p:nvSpPr>
          <p:spPr>
            <a:xfrm>
              <a:off x="1090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4" name="Retângulo 133"/>
            <p:cNvSpPr/>
            <p:nvPr/>
          </p:nvSpPr>
          <p:spPr>
            <a:xfrm>
              <a:off x="1108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5" name="Retângulo 134"/>
            <p:cNvSpPr/>
            <p:nvPr/>
          </p:nvSpPr>
          <p:spPr>
            <a:xfrm>
              <a:off x="1126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6" name="Retângulo 135"/>
            <p:cNvSpPr/>
            <p:nvPr/>
          </p:nvSpPr>
          <p:spPr>
            <a:xfrm>
              <a:off x="1144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7" name="Retângulo 136"/>
            <p:cNvSpPr/>
            <p:nvPr/>
          </p:nvSpPr>
          <p:spPr>
            <a:xfrm>
              <a:off x="1162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8" name="Retângulo 7"/>
          <p:cNvSpPr/>
          <p:nvPr/>
        </p:nvSpPr>
        <p:spPr>
          <a:xfrm>
            <a:off x="281136" y="3159000"/>
            <a:ext cx="180000" cy="540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6" name="Grupo 5"/>
          <p:cNvGrpSpPr/>
          <p:nvPr/>
        </p:nvGrpSpPr>
        <p:grpSpPr>
          <a:xfrm>
            <a:off x="641136" y="3159000"/>
            <a:ext cx="2160000" cy="540000"/>
            <a:chOff x="641136" y="3159000"/>
            <a:chExt cx="2160000" cy="540000"/>
          </a:xfrm>
        </p:grpSpPr>
        <p:sp>
          <p:nvSpPr>
            <p:cNvPr id="26" name="Retângulo 25"/>
            <p:cNvSpPr/>
            <p:nvPr/>
          </p:nvSpPr>
          <p:spPr>
            <a:xfrm>
              <a:off x="1901136" y="3159000"/>
              <a:ext cx="180000" cy="540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 name="Retângulo 26"/>
            <p:cNvSpPr/>
            <p:nvPr/>
          </p:nvSpPr>
          <p:spPr>
            <a:xfrm>
              <a:off x="2081136" y="3159000"/>
              <a:ext cx="180000" cy="540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8" name="Retângulo 27"/>
            <p:cNvSpPr/>
            <p:nvPr/>
          </p:nvSpPr>
          <p:spPr>
            <a:xfrm>
              <a:off x="2261136" y="3159000"/>
              <a:ext cx="180000" cy="540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 name="Retângulo 28"/>
            <p:cNvSpPr/>
            <p:nvPr/>
          </p:nvSpPr>
          <p:spPr>
            <a:xfrm>
              <a:off x="2441136" y="3159000"/>
              <a:ext cx="180000" cy="540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0" name="Retângulo 29"/>
            <p:cNvSpPr/>
            <p:nvPr/>
          </p:nvSpPr>
          <p:spPr>
            <a:xfrm>
              <a:off x="2621136" y="3159000"/>
              <a:ext cx="180000" cy="540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141" name="Grupo 140"/>
            <p:cNvGrpSpPr/>
            <p:nvPr/>
          </p:nvGrpSpPr>
          <p:grpSpPr>
            <a:xfrm>
              <a:off x="641136" y="3159000"/>
              <a:ext cx="1260000" cy="540000"/>
              <a:chOff x="641136" y="1464048"/>
              <a:chExt cx="1260000" cy="1080000"/>
            </a:xfrm>
            <a:solidFill>
              <a:srgbClr val="FF0000"/>
            </a:solidFill>
          </p:grpSpPr>
          <p:sp>
            <p:nvSpPr>
              <p:cNvPr id="10" name="Retângulo 9"/>
              <p:cNvSpPr/>
              <p:nvPr/>
            </p:nvSpPr>
            <p:spPr>
              <a:xfrm>
                <a:off x="641136" y="1464048"/>
                <a:ext cx="180000" cy="1080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Retângulo 10"/>
              <p:cNvSpPr/>
              <p:nvPr/>
            </p:nvSpPr>
            <p:spPr>
              <a:xfrm>
                <a:off x="821136" y="1464048"/>
                <a:ext cx="180000" cy="1080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Retângulo 11"/>
              <p:cNvSpPr/>
              <p:nvPr/>
            </p:nvSpPr>
            <p:spPr>
              <a:xfrm>
                <a:off x="1001136" y="1464048"/>
                <a:ext cx="180000" cy="1080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Retângulo 12"/>
              <p:cNvSpPr/>
              <p:nvPr/>
            </p:nvSpPr>
            <p:spPr>
              <a:xfrm>
                <a:off x="1181136" y="1464048"/>
                <a:ext cx="180000" cy="1080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Retângulo 13"/>
              <p:cNvSpPr/>
              <p:nvPr/>
            </p:nvSpPr>
            <p:spPr>
              <a:xfrm>
                <a:off x="1361136" y="1464048"/>
                <a:ext cx="180000" cy="1080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Retângulo 14"/>
              <p:cNvSpPr/>
              <p:nvPr/>
            </p:nvSpPr>
            <p:spPr>
              <a:xfrm>
                <a:off x="1541136" y="1464048"/>
                <a:ext cx="180000" cy="1080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etângulo 15"/>
              <p:cNvSpPr/>
              <p:nvPr/>
            </p:nvSpPr>
            <p:spPr>
              <a:xfrm>
                <a:off x="1721136" y="1464048"/>
                <a:ext cx="180000" cy="1080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grpSp>
      <p:sp>
        <p:nvSpPr>
          <p:cNvPr id="143" name="CaixaDeTexto 142"/>
          <p:cNvSpPr txBox="1"/>
          <p:nvPr/>
        </p:nvSpPr>
        <p:spPr>
          <a:xfrm>
            <a:off x="474932" y="1011194"/>
            <a:ext cx="6452407" cy="369332"/>
          </a:xfrm>
          <a:prstGeom prst="rect">
            <a:avLst/>
          </a:prstGeom>
          <a:noFill/>
        </p:spPr>
        <p:txBody>
          <a:bodyPr wrap="none" rtlCol="0">
            <a:spAutoFit/>
          </a:bodyPr>
          <a:lstStyle/>
          <a:p>
            <a:r>
              <a:rPr lang="pt-PT" dirty="0" err="1">
                <a:latin typeface="Lusitana" pitchFamily="2" charset="0"/>
              </a:rPr>
              <a:t>High</a:t>
            </a:r>
            <a:r>
              <a:rPr lang="pt-PT" dirty="0">
                <a:latin typeface="Lusitana" pitchFamily="2" charset="0"/>
              </a:rPr>
              <a:t> bit to </a:t>
            </a:r>
            <a:r>
              <a:rPr lang="pt-PT" dirty="0" err="1">
                <a:latin typeface="Lusitana" pitchFamily="2" charset="0"/>
              </a:rPr>
              <a:t>distinguish</a:t>
            </a:r>
            <a:r>
              <a:rPr lang="pt-PT" dirty="0">
                <a:latin typeface="Lusitana" pitchFamily="2" charset="0"/>
              </a:rPr>
              <a:t> </a:t>
            </a:r>
            <a:r>
              <a:rPr lang="pt-PT" dirty="0" err="1">
                <a:latin typeface="Lusitana" pitchFamily="2" charset="0"/>
              </a:rPr>
              <a:t>valid</a:t>
            </a:r>
            <a:r>
              <a:rPr lang="pt-PT" dirty="0">
                <a:latin typeface="Lusitana" pitchFamily="2" charset="0"/>
              </a:rPr>
              <a:t> </a:t>
            </a:r>
            <a:r>
              <a:rPr lang="pt-PT" dirty="0" err="1">
                <a:latin typeface="Lusitana" pitchFamily="2" charset="0"/>
              </a:rPr>
              <a:t>tags</a:t>
            </a:r>
            <a:r>
              <a:rPr lang="pt-PT" dirty="0">
                <a:latin typeface="Lusitana" pitchFamily="2" charset="0"/>
              </a:rPr>
              <a:t> </a:t>
            </a:r>
            <a:r>
              <a:rPr lang="pt-PT" dirty="0" err="1">
                <a:latin typeface="Lusitana" pitchFamily="2" charset="0"/>
              </a:rPr>
              <a:t>from</a:t>
            </a:r>
            <a:r>
              <a:rPr lang="pt-PT" dirty="0">
                <a:latin typeface="Lusitana" pitchFamily="2" charset="0"/>
              </a:rPr>
              <a:t> terminal </a:t>
            </a:r>
            <a:r>
              <a:rPr lang="pt-PT" dirty="0" err="1">
                <a:latin typeface="Lusitana" pitchFamily="2" charset="0"/>
              </a:rPr>
              <a:t>and</a:t>
            </a:r>
            <a:r>
              <a:rPr lang="pt-PT" dirty="0">
                <a:latin typeface="Lusitana" pitchFamily="2" charset="0"/>
              </a:rPr>
              <a:t> </a:t>
            </a:r>
            <a:r>
              <a:rPr lang="pt-PT" dirty="0" err="1">
                <a:latin typeface="Lusitana" pitchFamily="2" charset="0"/>
              </a:rPr>
              <a:t>growing</a:t>
            </a:r>
            <a:r>
              <a:rPr lang="pt-PT" dirty="0">
                <a:latin typeface="Lusitana" pitchFamily="2" charset="0"/>
              </a:rPr>
              <a:t> </a:t>
            </a:r>
            <a:r>
              <a:rPr lang="pt-PT" dirty="0" err="1">
                <a:latin typeface="Lusitana" pitchFamily="2" charset="0"/>
              </a:rPr>
              <a:t>cells</a:t>
            </a:r>
            <a:endParaRPr lang="pt-PT" dirty="0">
              <a:latin typeface="Lusitana" pitchFamily="2" charset="0"/>
            </a:endParaRPr>
          </a:p>
        </p:txBody>
      </p:sp>
      <mc:AlternateContent xmlns:mc="http://schemas.openxmlformats.org/markup-compatibility/2006" xmlns:a14="http://schemas.microsoft.com/office/drawing/2010/main">
        <mc:Choice Requires="a14">
          <p:sp>
            <p:nvSpPr>
              <p:cNvPr id="146" name="CaixaDeTexto 145"/>
              <p:cNvSpPr txBox="1"/>
              <p:nvPr/>
            </p:nvSpPr>
            <p:spPr>
              <a:xfrm>
                <a:off x="2807228" y="2476444"/>
                <a:ext cx="4126258" cy="379078"/>
              </a:xfrm>
              <a:prstGeom prst="rect">
                <a:avLst/>
              </a:prstGeom>
              <a:noFill/>
            </p:spPr>
            <p:txBody>
              <a:bodyPr wrap="none" rtlCol="0">
                <a:spAutoFit/>
              </a:bodyPr>
              <a:lstStyle/>
              <a:p>
                <a:r>
                  <a:rPr lang="pt-PT" dirty="0" smtClean="0">
                    <a:latin typeface="Lusitana" pitchFamily="2" charset="0"/>
                  </a:rPr>
                  <a:t>12 bit </a:t>
                </a:r>
                <a:r>
                  <a:rPr lang="pt-PT" dirty="0" err="1" smtClean="0">
                    <a:latin typeface="Lusitana" pitchFamily="2" charset="0"/>
                  </a:rPr>
                  <a:t>counter</a:t>
                </a:r>
                <a:r>
                  <a:rPr lang="pt-PT" dirty="0" smtClean="0">
                    <a:latin typeface="Lusitana" pitchFamily="2" charset="0"/>
                  </a:rPr>
                  <a:t> (</a:t>
                </a:r>
                <a14:m>
                  <m:oMath xmlns:m="http://schemas.openxmlformats.org/officeDocument/2006/math">
                    <m:sSup>
                      <m:sSupPr>
                        <m:ctrlPr>
                          <a:rPr lang="pt-PT" b="0" i="1" smtClean="0">
                            <a:latin typeface="Cambria Math" panose="02040503050406030204" pitchFamily="18" charset="0"/>
                          </a:rPr>
                        </m:ctrlPr>
                      </m:sSupPr>
                      <m:e>
                        <m:r>
                          <a:rPr lang="pt-PT" b="0" i="1" smtClean="0">
                            <a:latin typeface="Cambria Math" panose="02040503050406030204" pitchFamily="18" charset="0"/>
                          </a:rPr>
                          <m:t>2</m:t>
                        </m:r>
                      </m:e>
                      <m:sup>
                        <m:r>
                          <a:rPr lang="pt-PT" b="0" i="1" smtClean="0">
                            <a:latin typeface="Cambria Math" panose="02040503050406030204" pitchFamily="18" charset="0"/>
                          </a:rPr>
                          <m:t>12</m:t>
                        </m:r>
                      </m:sup>
                    </m:sSup>
                    <m:r>
                      <a:rPr lang="pt-PT" b="0" i="1" smtClean="0">
                        <a:latin typeface="Cambria Math" panose="02040503050406030204" pitchFamily="18" charset="0"/>
                      </a:rPr>
                      <m:t>−1−#</m:t>
                    </m:r>
                    <m:r>
                      <m:rPr>
                        <m:nor/>
                      </m:rPr>
                      <a:rPr lang="pt-PT" b="0" i="0" smtClean="0">
                        <a:latin typeface="Lusitana" pitchFamily="2" charset="0"/>
                      </a:rPr>
                      <m:t>propagations</m:t>
                    </m:r>
                  </m:oMath>
                </a14:m>
                <a:r>
                  <a:rPr lang="pt-PT" dirty="0" smtClean="0">
                    <a:latin typeface="Lusitana" pitchFamily="2" charset="0"/>
                  </a:rPr>
                  <a:t>)</a:t>
                </a:r>
                <a:endParaRPr lang="pt-PT" dirty="0">
                  <a:latin typeface="Lusitana" pitchFamily="2" charset="0"/>
                </a:endParaRPr>
              </a:p>
            </p:txBody>
          </p:sp>
        </mc:Choice>
        <mc:Fallback xmlns="">
          <p:sp>
            <p:nvSpPr>
              <p:cNvPr id="146" name="CaixaDeTexto 145"/>
              <p:cNvSpPr txBox="1">
                <a:spLocks noRot="1" noChangeAspect="1" noMove="1" noResize="1" noEditPoints="1" noAdjustHandles="1" noChangeArrowheads="1" noChangeShapeType="1" noTextEdit="1"/>
              </p:cNvSpPr>
              <p:nvPr/>
            </p:nvSpPr>
            <p:spPr>
              <a:xfrm>
                <a:off x="2807228" y="2476444"/>
                <a:ext cx="4126258" cy="379078"/>
              </a:xfrm>
              <a:prstGeom prst="rect">
                <a:avLst/>
              </a:prstGeom>
              <a:blipFill rotWithShape="0">
                <a:blip r:embed="rId3"/>
                <a:stretch>
                  <a:fillRect l="-1331" t="-4839" r="-444" b="-25806"/>
                </a:stretch>
              </a:blipFill>
            </p:spPr>
            <p:txBody>
              <a:bodyPr/>
              <a:lstStyle/>
              <a:p>
                <a:r>
                  <a:rPr lang="pt-PT">
                    <a:noFill/>
                  </a:rPr>
                  <a:t> </a:t>
                </a:r>
              </a:p>
            </p:txBody>
          </p:sp>
        </mc:Fallback>
      </mc:AlternateContent>
      <p:sp>
        <p:nvSpPr>
          <p:cNvPr id="149" name="CaixaDeTexto 148"/>
          <p:cNvSpPr txBox="1"/>
          <p:nvPr/>
        </p:nvSpPr>
        <p:spPr>
          <a:xfrm>
            <a:off x="6332611" y="5913854"/>
            <a:ext cx="2218877" cy="369332"/>
          </a:xfrm>
          <a:prstGeom prst="rect">
            <a:avLst/>
          </a:prstGeom>
          <a:noFill/>
        </p:spPr>
        <p:txBody>
          <a:bodyPr wrap="none" rtlCol="0">
            <a:spAutoFit/>
          </a:bodyPr>
          <a:lstStyle/>
          <a:p>
            <a:pPr algn="ctr"/>
            <a:r>
              <a:rPr lang="pt-PT" dirty="0" err="1" smtClean="0">
                <a:latin typeface="Lusitana" pitchFamily="2" charset="0"/>
              </a:rPr>
              <a:t>Index</a:t>
            </a:r>
            <a:r>
              <a:rPr lang="pt-PT" dirty="0" smtClean="0">
                <a:latin typeface="Lusitana" pitchFamily="2" charset="0"/>
              </a:rPr>
              <a:t> </a:t>
            </a:r>
            <a:r>
              <a:rPr lang="pt-PT" dirty="0" err="1" smtClean="0">
                <a:latin typeface="Lusitana" pitchFamily="2" charset="0"/>
              </a:rPr>
              <a:t>of</a:t>
            </a:r>
            <a:r>
              <a:rPr lang="pt-PT" dirty="0" smtClean="0">
                <a:latin typeface="Lusitana" pitchFamily="2" charset="0"/>
              </a:rPr>
              <a:t> </a:t>
            </a:r>
            <a:r>
              <a:rPr lang="pt-PT" dirty="0" err="1" smtClean="0">
                <a:latin typeface="Lusitana" pitchFamily="2" charset="0"/>
              </a:rPr>
              <a:t>the</a:t>
            </a:r>
            <a:r>
              <a:rPr lang="pt-PT" dirty="0" smtClean="0">
                <a:latin typeface="Lusitana" pitchFamily="2" charset="0"/>
              </a:rPr>
              <a:t> </a:t>
            </a:r>
            <a:r>
              <a:rPr lang="pt-PT" dirty="0" err="1" smtClean="0">
                <a:latin typeface="Lusitana" pitchFamily="2" charset="0"/>
              </a:rPr>
              <a:t>seed</a:t>
            </a:r>
            <a:r>
              <a:rPr lang="pt-PT" dirty="0" smtClean="0">
                <a:latin typeface="Lusitana" pitchFamily="2" charset="0"/>
              </a:rPr>
              <a:t> </a:t>
            </a:r>
            <a:r>
              <a:rPr lang="pt-PT" dirty="0" err="1" smtClean="0">
                <a:latin typeface="Lusitana" pitchFamily="2" charset="0"/>
              </a:rPr>
              <a:t>cell</a:t>
            </a:r>
            <a:endParaRPr lang="pt-PT" dirty="0">
              <a:latin typeface="Lusitana" pitchFamily="2" charset="0"/>
            </a:endParaRPr>
          </a:p>
        </p:txBody>
      </p:sp>
      <mc:AlternateContent xmlns:mc="http://schemas.openxmlformats.org/markup-compatibility/2006" xmlns:a14="http://schemas.microsoft.com/office/drawing/2010/main">
        <mc:Choice Requires="a14">
          <p:sp>
            <p:nvSpPr>
              <p:cNvPr id="150" name="CaixaDeTexto 149"/>
              <p:cNvSpPr txBox="1"/>
              <p:nvPr/>
            </p:nvSpPr>
            <p:spPr>
              <a:xfrm>
                <a:off x="7523880" y="1357434"/>
                <a:ext cx="4277256" cy="1243546"/>
              </a:xfrm>
              <a:prstGeom prst="rect">
                <a:avLst/>
              </a:prstGeom>
              <a:solidFill>
                <a:schemeClr val="tx1">
                  <a:lumMod val="75000"/>
                  <a:lumOff val="25000"/>
                </a:schemeClr>
              </a:solidFill>
              <a:ln>
                <a:solidFill>
                  <a:schemeClr val="tx1"/>
                </a:solidFill>
              </a:ln>
            </p:spPr>
            <p:txBody>
              <a:bodyPr wrap="square" rtlCol="0" anchor="ctr">
                <a:spAutoFit/>
              </a:bodyPr>
              <a:lstStyle/>
              <a:p>
                <a:pPr>
                  <a:spcBef>
                    <a:spcPts val="600"/>
                  </a:spcBef>
                  <a:spcAft>
                    <a:spcPts val="600"/>
                  </a:spcAft>
                </a:pPr>
                <a:r>
                  <a:rPr lang="pt-PT" b="1" dirty="0" smtClean="0">
                    <a:solidFill>
                      <a:schemeClr val="bg1"/>
                    </a:solidFill>
                    <a:latin typeface="Lusitana" pitchFamily="2" charset="0"/>
                  </a:rPr>
                  <a:t>Assumptions:</a:t>
                </a:r>
              </a:p>
              <a:p>
                <a:pPr marL="540000" lvl="1" indent="-180000">
                  <a:spcBef>
                    <a:spcPts val="600"/>
                  </a:spcBef>
                  <a:spcAft>
                    <a:spcPts val="600"/>
                  </a:spcAft>
                  <a:buFont typeface="Arial" panose="020B0604020202020204" pitchFamily="34" charset="0"/>
                  <a:buChar char="•"/>
                </a:pPr>
                <a:r>
                  <a:rPr lang="pt-PT" b="1" dirty="0" err="1" smtClean="0">
                    <a:solidFill>
                      <a:schemeClr val="bg1"/>
                    </a:solidFill>
                    <a:latin typeface="Lusitana" pitchFamily="2" charset="0"/>
                  </a:rPr>
                  <a:t>Less</a:t>
                </a:r>
                <a:r>
                  <a:rPr lang="pt-PT" b="1" dirty="0" smtClean="0">
                    <a:solidFill>
                      <a:schemeClr val="bg1"/>
                    </a:solidFill>
                    <a:latin typeface="Lusitana" pitchFamily="2" charset="0"/>
                  </a:rPr>
                  <a:t> </a:t>
                </a:r>
                <a:r>
                  <a:rPr lang="pt-PT" b="1" dirty="0" err="1" smtClean="0">
                    <a:solidFill>
                      <a:schemeClr val="bg1"/>
                    </a:solidFill>
                    <a:latin typeface="Lusitana" pitchFamily="2" charset="0"/>
                  </a:rPr>
                  <a:t>than</a:t>
                </a:r>
                <a:r>
                  <a:rPr lang="pt-PT" b="1" dirty="0" smtClean="0">
                    <a:solidFill>
                      <a:schemeClr val="bg1"/>
                    </a:solidFill>
                    <a:latin typeface="Lusitana" pitchFamily="2" charset="0"/>
                  </a:rPr>
                  <a:t> </a:t>
                </a:r>
                <a14:m>
                  <m:oMath xmlns:m="http://schemas.openxmlformats.org/officeDocument/2006/math">
                    <m:sSup>
                      <m:sSupPr>
                        <m:ctrlPr>
                          <a:rPr lang="pt-PT" b="1" i="1" smtClean="0">
                            <a:solidFill>
                              <a:schemeClr val="bg1"/>
                            </a:solidFill>
                            <a:latin typeface="Cambria Math" panose="02040503050406030204" pitchFamily="18" charset="0"/>
                          </a:rPr>
                        </m:ctrlPr>
                      </m:sSupPr>
                      <m:e>
                        <m:r>
                          <a:rPr lang="pt-PT" b="1" i="1" smtClean="0">
                            <a:solidFill>
                              <a:schemeClr val="bg1"/>
                            </a:solidFill>
                            <a:latin typeface="Cambria Math" panose="02040503050406030204" pitchFamily="18" charset="0"/>
                          </a:rPr>
                          <m:t>𝟐</m:t>
                        </m:r>
                      </m:e>
                      <m:sup>
                        <m:r>
                          <a:rPr lang="pt-PT" b="1" i="1" smtClean="0">
                            <a:solidFill>
                              <a:schemeClr val="bg1"/>
                            </a:solidFill>
                            <a:latin typeface="Cambria Math" panose="02040503050406030204" pitchFamily="18" charset="0"/>
                          </a:rPr>
                          <m:t>𝟏𝟔</m:t>
                        </m:r>
                      </m:sup>
                    </m:sSup>
                    <m:r>
                      <a:rPr lang="pt-PT" b="1" i="1" smtClean="0">
                        <a:solidFill>
                          <a:schemeClr val="bg1"/>
                        </a:solidFill>
                        <a:latin typeface="Cambria Math" panose="02040503050406030204" pitchFamily="18" charset="0"/>
                      </a:rPr>
                      <m:t>=</m:t>
                    </m:r>
                    <m:r>
                      <a:rPr lang="pt-PT" b="1" i="1" smtClean="0">
                        <a:solidFill>
                          <a:schemeClr val="bg1"/>
                        </a:solidFill>
                        <a:latin typeface="Cambria Math" panose="02040503050406030204" pitchFamily="18" charset="0"/>
                      </a:rPr>
                      <m:t>𝟔𝟓𝟓𝟑𝟔</m:t>
                    </m:r>
                  </m:oMath>
                </a14:m>
                <a:r>
                  <a:rPr lang="pt-PT" b="1" dirty="0" smtClean="0">
                    <a:solidFill>
                      <a:schemeClr val="bg1"/>
                    </a:solidFill>
                    <a:latin typeface="Lusitana" pitchFamily="2" charset="0"/>
                  </a:rPr>
                  <a:t> clusters</a:t>
                </a:r>
              </a:p>
              <a:p>
                <a:pPr marL="540000" lvl="1" indent="-180000">
                  <a:spcBef>
                    <a:spcPts val="600"/>
                  </a:spcBef>
                  <a:spcAft>
                    <a:spcPts val="600"/>
                  </a:spcAft>
                  <a:buFont typeface="Arial" panose="020B0604020202020204" pitchFamily="34" charset="0"/>
                  <a:buChar char="•"/>
                </a:pPr>
                <a:r>
                  <a:rPr lang="pt-PT" b="1" dirty="0" err="1" smtClean="0">
                    <a:solidFill>
                      <a:schemeClr val="bg1"/>
                    </a:solidFill>
                    <a:latin typeface="Lusitana" pitchFamily="2" charset="0"/>
                  </a:rPr>
                  <a:t>Less</a:t>
                </a:r>
                <a:r>
                  <a:rPr lang="pt-PT" b="1" dirty="0" smtClean="0">
                    <a:solidFill>
                      <a:schemeClr val="bg1"/>
                    </a:solidFill>
                    <a:latin typeface="Lusitana" pitchFamily="2" charset="0"/>
                  </a:rPr>
                  <a:t> </a:t>
                </a:r>
                <a:r>
                  <a:rPr lang="pt-PT" b="1" dirty="0" err="1" smtClean="0">
                    <a:solidFill>
                      <a:schemeClr val="bg1"/>
                    </a:solidFill>
                    <a:latin typeface="Lusitana" pitchFamily="2" charset="0"/>
                  </a:rPr>
                  <a:t>than</a:t>
                </a:r>
                <a:r>
                  <a:rPr lang="pt-PT" b="1" dirty="0" smtClean="0">
                    <a:solidFill>
                      <a:schemeClr val="bg1"/>
                    </a:solidFill>
                    <a:latin typeface="Lusitana" pitchFamily="2" charset="0"/>
                  </a:rPr>
                  <a:t> </a:t>
                </a:r>
                <a14:m>
                  <m:oMath xmlns:m="http://schemas.openxmlformats.org/officeDocument/2006/math">
                    <m:sSup>
                      <m:sSupPr>
                        <m:ctrlPr>
                          <a:rPr lang="pt-PT" b="1" i="1">
                            <a:solidFill>
                              <a:schemeClr val="bg1"/>
                            </a:solidFill>
                            <a:latin typeface="Cambria Math" panose="02040503050406030204" pitchFamily="18" charset="0"/>
                          </a:rPr>
                        </m:ctrlPr>
                      </m:sSupPr>
                      <m:e>
                        <m:r>
                          <a:rPr lang="pt-PT" b="1" i="1">
                            <a:solidFill>
                              <a:schemeClr val="bg1"/>
                            </a:solidFill>
                            <a:latin typeface="Cambria Math" panose="02040503050406030204" pitchFamily="18" charset="0"/>
                          </a:rPr>
                          <m:t>𝟐</m:t>
                        </m:r>
                      </m:e>
                      <m:sup>
                        <m:r>
                          <a:rPr lang="pt-PT" b="1" i="1">
                            <a:solidFill>
                              <a:schemeClr val="bg1"/>
                            </a:solidFill>
                            <a:latin typeface="Cambria Math" panose="02040503050406030204" pitchFamily="18" charset="0"/>
                          </a:rPr>
                          <m:t>𝟏</m:t>
                        </m:r>
                        <m:r>
                          <a:rPr lang="pt-PT" b="1" i="1" smtClean="0">
                            <a:solidFill>
                              <a:schemeClr val="bg1"/>
                            </a:solidFill>
                            <a:latin typeface="Cambria Math" panose="02040503050406030204" pitchFamily="18" charset="0"/>
                          </a:rPr>
                          <m:t>𝟐</m:t>
                        </m:r>
                      </m:sup>
                    </m:sSup>
                  </m:oMath>
                </a14:m>
                <a:r>
                  <a:rPr lang="pt-PT" b="1" dirty="0" smtClean="0">
                    <a:solidFill>
                      <a:schemeClr val="bg1"/>
                    </a:solidFill>
                    <a:latin typeface="Lusitana" pitchFamily="2" charset="0"/>
                  </a:rPr>
                  <a:t> propagation steps</a:t>
                </a:r>
              </a:p>
            </p:txBody>
          </p:sp>
        </mc:Choice>
        <mc:Fallback xmlns="">
          <p:sp>
            <p:nvSpPr>
              <p:cNvPr id="150" name="CaixaDeTexto 149"/>
              <p:cNvSpPr txBox="1">
                <a:spLocks noRot="1" noChangeAspect="1" noMove="1" noResize="1" noEditPoints="1" noAdjustHandles="1" noChangeArrowheads="1" noChangeShapeType="1" noTextEdit="1"/>
              </p:cNvSpPr>
              <p:nvPr/>
            </p:nvSpPr>
            <p:spPr>
              <a:xfrm>
                <a:off x="7523880" y="1357434"/>
                <a:ext cx="4277256" cy="1243546"/>
              </a:xfrm>
              <a:prstGeom prst="rect">
                <a:avLst/>
              </a:prstGeom>
              <a:blipFill rotWithShape="0">
                <a:blip r:embed="rId4"/>
                <a:stretch>
                  <a:fillRect l="-994" t="-1942" b="-7282"/>
                </a:stretch>
              </a:blipFill>
              <a:ln>
                <a:solidFill>
                  <a:schemeClr val="tx1"/>
                </a:solidFill>
              </a:ln>
            </p:spPr>
            <p:txBody>
              <a:bodyPr/>
              <a:lstStyle/>
              <a:p>
                <a:r>
                  <a:rPr lang="pt-PT">
                    <a:noFill/>
                  </a:rPr>
                  <a:t> </a:t>
                </a:r>
              </a:p>
            </p:txBody>
          </p:sp>
        </mc:Fallback>
      </mc:AlternateContent>
      <p:cxnSp>
        <p:nvCxnSpPr>
          <p:cNvPr id="145" name="Conexão reta 144"/>
          <p:cNvCxnSpPr/>
          <p:nvPr/>
        </p:nvCxnSpPr>
        <p:spPr>
          <a:xfrm>
            <a:off x="0" y="416232"/>
            <a:ext cx="0" cy="62541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Conexão reta 147"/>
          <p:cNvCxnSpPr/>
          <p:nvPr/>
        </p:nvCxnSpPr>
        <p:spPr>
          <a:xfrm flipH="1">
            <a:off x="12191999" y="416232"/>
            <a:ext cx="1" cy="62541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4" name="Retângulo 153"/>
          <p:cNvSpPr/>
          <p:nvPr/>
        </p:nvSpPr>
        <p:spPr>
          <a:xfrm>
            <a:off x="279192" y="925860"/>
            <a:ext cx="180000" cy="540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5" name="Grupo 4"/>
          <p:cNvGrpSpPr/>
          <p:nvPr/>
        </p:nvGrpSpPr>
        <p:grpSpPr>
          <a:xfrm>
            <a:off x="2801136" y="3159000"/>
            <a:ext cx="5760000" cy="540000"/>
            <a:chOff x="2801136" y="3159000"/>
            <a:chExt cx="5760000" cy="540000"/>
          </a:xfrm>
        </p:grpSpPr>
        <p:sp>
          <p:nvSpPr>
            <p:cNvPr id="31" name="Retângulo 30"/>
            <p:cNvSpPr/>
            <p:nvPr/>
          </p:nvSpPr>
          <p:spPr>
            <a:xfrm>
              <a:off x="280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2" name="Retângulo 31"/>
            <p:cNvSpPr/>
            <p:nvPr/>
          </p:nvSpPr>
          <p:spPr>
            <a:xfrm>
              <a:off x="298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3" name="Retângulo 32"/>
            <p:cNvSpPr/>
            <p:nvPr/>
          </p:nvSpPr>
          <p:spPr>
            <a:xfrm>
              <a:off x="316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4" name="Retângulo 33"/>
            <p:cNvSpPr/>
            <p:nvPr/>
          </p:nvSpPr>
          <p:spPr>
            <a:xfrm>
              <a:off x="334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5" name="Retângulo 34"/>
            <p:cNvSpPr/>
            <p:nvPr/>
          </p:nvSpPr>
          <p:spPr>
            <a:xfrm>
              <a:off x="352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6" name="Retângulo 35"/>
            <p:cNvSpPr/>
            <p:nvPr/>
          </p:nvSpPr>
          <p:spPr>
            <a:xfrm>
              <a:off x="370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7" name="Retângulo 36"/>
            <p:cNvSpPr/>
            <p:nvPr/>
          </p:nvSpPr>
          <p:spPr>
            <a:xfrm>
              <a:off x="388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8" name="Retângulo 37"/>
            <p:cNvSpPr/>
            <p:nvPr/>
          </p:nvSpPr>
          <p:spPr>
            <a:xfrm>
              <a:off x="406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9" name="Retângulo 38"/>
            <p:cNvSpPr/>
            <p:nvPr/>
          </p:nvSpPr>
          <p:spPr>
            <a:xfrm>
              <a:off x="424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0" name="Retângulo 39"/>
            <p:cNvSpPr/>
            <p:nvPr/>
          </p:nvSpPr>
          <p:spPr>
            <a:xfrm>
              <a:off x="442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1" name="Retângulo 40"/>
            <p:cNvSpPr/>
            <p:nvPr/>
          </p:nvSpPr>
          <p:spPr>
            <a:xfrm>
              <a:off x="460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2" name="Retângulo 41"/>
            <p:cNvSpPr/>
            <p:nvPr/>
          </p:nvSpPr>
          <p:spPr>
            <a:xfrm>
              <a:off x="478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3" name="Retângulo 42"/>
            <p:cNvSpPr/>
            <p:nvPr/>
          </p:nvSpPr>
          <p:spPr>
            <a:xfrm>
              <a:off x="496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4" name="Retângulo 43"/>
            <p:cNvSpPr/>
            <p:nvPr/>
          </p:nvSpPr>
          <p:spPr>
            <a:xfrm>
              <a:off x="514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5" name="Retângulo 44"/>
            <p:cNvSpPr/>
            <p:nvPr/>
          </p:nvSpPr>
          <p:spPr>
            <a:xfrm>
              <a:off x="532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6" name="Retângulo 45"/>
            <p:cNvSpPr/>
            <p:nvPr/>
          </p:nvSpPr>
          <p:spPr>
            <a:xfrm>
              <a:off x="550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7" name="Retângulo 46"/>
            <p:cNvSpPr/>
            <p:nvPr/>
          </p:nvSpPr>
          <p:spPr>
            <a:xfrm>
              <a:off x="568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8" name="Retângulo 47"/>
            <p:cNvSpPr/>
            <p:nvPr/>
          </p:nvSpPr>
          <p:spPr>
            <a:xfrm>
              <a:off x="586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9" name="Retângulo 48"/>
            <p:cNvSpPr/>
            <p:nvPr/>
          </p:nvSpPr>
          <p:spPr>
            <a:xfrm>
              <a:off x="604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0" name="Retângulo 49"/>
            <p:cNvSpPr/>
            <p:nvPr/>
          </p:nvSpPr>
          <p:spPr>
            <a:xfrm>
              <a:off x="622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1" name="Retângulo 50"/>
            <p:cNvSpPr/>
            <p:nvPr/>
          </p:nvSpPr>
          <p:spPr>
            <a:xfrm>
              <a:off x="640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2" name="Retângulo 51"/>
            <p:cNvSpPr/>
            <p:nvPr/>
          </p:nvSpPr>
          <p:spPr>
            <a:xfrm>
              <a:off x="658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3" name="Retângulo 52"/>
            <p:cNvSpPr/>
            <p:nvPr/>
          </p:nvSpPr>
          <p:spPr>
            <a:xfrm>
              <a:off x="676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4" name="Retângulo 53"/>
            <p:cNvSpPr/>
            <p:nvPr/>
          </p:nvSpPr>
          <p:spPr>
            <a:xfrm>
              <a:off x="694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5" name="Retângulo 54"/>
            <p:cNvSpPr/>
            <p:nvPr/>
          </p:nvSpPr>
          <p:spPr>
            <a:xfrm>
              <a:off x="712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6" name="Retângulo 55"/>
            <p:cNvSpPr/>
            <p:nvPr/>
          </p:nvSpPr>
          <p:spPr>
            <a:xfrm>
              <a:off x="730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68" name="Retângulo 267"/>
            <p:cNvSpPr/>
            <p:nvPr/>
          </p:nvSpPr>
          <p:spPr>
            <a:xfrm>
              <a:off x="748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69" name="Retângulo 268"/>
            <p:cNvSpPr/>
            <p:nvPr/>
          </p:nvSpPr>
          <p:spPr>
            <a:xfrm>
              <a:off x="766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0" name="Retângulo 269"/>
            <p:cNvSpPr/>
            <p:nvPr/>
          </p:nvSpPr>
          <p:spPr>
            <a:xfrm>
              <a:off x="784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1" name="Retângulo 270"/>
            <p:cNvSpPr/>
            <p:nvPr/>
          </p:nvSpPr>
          <p:spPr>
            <a:xfrm>
              <a:off x="802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2" name="Retângulo 271"/>
            <p:cNvSpPr/>
            <p:nvPr/>
          </p:nvSpPr>
          <p:spPr>
            <a:xfrm>
              <a:off x="820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3" name="Retângulo 272"/>
            <p:cNvSpPr/>
            <p:nvPr/>
          </p:nvSpPr>
          <p:spPr>
            <a:xfrm>
              <a:off x="838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grpSp>
        <p:nvGrpSpPr>
          <p:cNvPr id="3" name="Grupo 2"/>
          <p:cNvGrpSpPr/>
          <p:nvPr/>
        </p:nvGrpSpPr>
        <p:grpSpPr>
          <a:xfrm>
            <a:off x="8561136" y="3159000"/>
            <a:ext cx="3240000" cy="540000"/>
            <a:chOff x="8561136" y="3159000"/>
            <a:chExt cx="3240000" cy="540000"/>
          </a:xfrm>
        </p:grpSpPr>
        <p:grpSp>
          <p:nvGrpSpPr>
            <p:cNvPr id="140" name="Grupo 139"/>
            <p:cNvGrpSpPr/>
            <p:nvPr/>
          </p:nvGrpSpPr>
          <p:grpSpPr>
            <a:xfrm>
              <a:off x="8921136" y="3159000"/>
              <a:ext cx="2880000" cy="540000"/>
              <a:chOff x="8921136" y="4396224"/>
              <a:chExt cx="2880000" cy="1080000"/>
            </a:xfrm>
          </p:grpSpPr>
          <p:sp>
            <p:nvSpPr>
              <p:cNvPr id="58" name="Retângulo 57"/>
              <p:cNvSpPr/>
              <p:nvPr/>
            </p:nvSpPr>
            <p:spPr>
              <a:xfrm>
                <a:off x="892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9" name="Retângulo 58"/>
              <p:cNvSpPr/>
              <p:nvPr/>
            </p:nvSpPr>
            <p:spPr>
              <a:xfrm>
                <a:off x="910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0" name="Retângulo 59"/>
              <p:cNvSpPr/>
              <p:nvPr/>
            </p:nvSpPr>
            <p:spPr>
              <a:xfrm>
                <a:off x="928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1" name="Retângulo 60"/>
              <p:cNvSpPr/>
              <p:nvPr/>
            </p:nvSpPr>
            <p:spPr>
              <a:xfrm>
                <a:off x="946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2" name="Retângulo 61"/>
              <p:cNvSpPr/>
              <p:nvPr/>
            </p:nvSpPr>
            <p:spPr>
              <a:xfrm>
                <a:off x="964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3" name="Retângulo 62"/>
              <p:cNvSpPr/>
              <p:nvPr/>
            </p:nvSpPr>
            <p:spPr>
              <a:xfrm>
                <a:off x="982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4" name="Retângulo 63"/>
              <p:cNvSpPr/>
              <p:nvPr/>
            </p:nvSpPr>
            <p:spPr>
              <a:xfrm>
                <a:off x="1000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5" name="Retângulo 64"/>
              <p:cNvSpPr/>
              <p:nvPr/>
            </p:nvSpPr>
            <p:spPr>
              <a:xfrm>
                <a:off x="1018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6" name="Retângulo 65"/>
              <p:cNvSpPr/>
              <p:nvPr/>
            </p:nvSpPr>
            <p:spPr>
              <a:xfrm>
                <a:off x="1036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7" name="Retângulo 66"/>
              <p:cNvSpPr/>
              <p:nvPr/>
            </p:nvSpPr>
            <p:spPr>
              <a:xfrm>
                <a:off x="1054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8" name="Retângulo 67"/>
              <p:cNvSpPr/>
              <p:nvPr/>
            </p:nvSpPr>
            <p:spPr>
              <a:xfrm>
                <a:off x="1072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9" name="Retângulo 68"/>
              <p:cNvSpPr/>
              <p:nvPr/>
            </p:nvSpPr>
            <p:spPr>
              <a:xfrm>
                <a:off x="1090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0" name="Retângulo 69"/>
              <p:cNvSpPr/>
              <p:nvPr/>
            </p:nvSpPr>
            <p:spPr>
              <a:xfrm>
                <a:off x="1108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1" name="Retângulo 70"/>
              <p:cNvSpPr/>
              <p:nvPr/>
            </p:nvSpPr>
            <p:spPr>
              <a:xfrm>
                <a:off x="1126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2" name="Retângulo 71"/>
              <p:cNvSpPr/>
              <p:nvPr/>
            </p:nvSpPr>
            <p:spPr>
              <a:xfrm>
                <a:off x="1144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3" name="Retângulo 72"/>
              <p:cNvSpPr/>
              <p:nvPr/>
            </p:nvSpPr>
            <p:spPr>
              <a:xfrm>
                <a:off x="1162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274" name="Retângulo 273"/>
            <p:cNvSpPr/>
            <p:nvPr/>
          </p:nvSpPr>
          <p:spPr>
            <a:xfrm>
              <a:off x="8561136" y="3159000"/>
              <a:ext cx="180000" cy="54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5" name="Retângulo 274"/>
            <p:cNvSpPr/>
            <p:nvPr/>
          </p:nvSpPr>
          <p:spPr>
            <a:xfrm>
              <a:off x="8741136" y="3159000"/>
              <a:ext cx="180000" cy="54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254" name="Retângulo 253"/>
          <p:cNvSpPr/>
          <p:nvPr/>
        </p:nvSpPr>
        <p:spPr>
          <a:xfrm>
            <a:off x="456961" y="3159000"/>
            <a:ext cx="180000" cy="5400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56" name="Retângulo 255"/>
          <p:cNvSpPr/>
          <p:nvPr/>
        </p:nvSpPr>
        <p:spPr>
          <a:xfrm>
            <a:off x="456961" y="1658588"/>
            <a:ext cx="180000" cy="5400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57" name="CaixaDeTexto 256"/>
          <p:cNvSpPr txBox="1"/>
          <p:nvPr/>
        </p:nvSpPr>
        <p:spPr>
          <a:xfrm>
            <a:off x="639725" y="1605216"/>
            <a:ext cx="6248827" cy="646331"/>
          </a:xfrm>
          <a:prstGeom prst="rect">
            <a:avLst/>
          </a:prstGeom>
          <a:noFill/>
        </p:spPr>
        <p:txBody>
          <a:bodyPr wrap="none" rtlCol="0">
            <a:spAutoFit/>
          </a:bodyPr>
          <a:lstStyle/>
          <a:p>
            <a:r>
              <a:rPr lang="pt-PT" dirty="0" err="1" smtClean="0">
                <a:latin typeface="Lusitana" pitchFamily="2" charset="0"/>
              </a:rPr>
              <a:t>Flag</a:t>
            </a:r>
            <a:r>
              <a:rPr lang="pt-PT" dirty="0" smtClean="0">
                <a:latin typeface="Lusitana" pitchFamily="2" charset="0"/>
              </a:rPr>
              <a:t> for </a:t>
            </a:r>
            <a:r>
              <a:rPr lang="pt-PT" dirty="0" err="1" smtClean="0">
                <a:latin typeface="Lusitana" pitchFamily="2" charset="0"/>
              </a:rPr>
              <a:t>preventing</a:t>
            </a:r>
            <a:r>
              <a:rPr lang="pt-PT" dirty="0" smtClean="0">
                <a:latin typeface="Lusitana" pitchFamily="2" charset="0"/>
              </a:rPr>
              <a:t> </a:t>
            </a:r>
            <a:r>
              <a:rPr lang="pt-PT" dirty="0" err="1" smtClean="0">
                <a:latin typeface="Lusitana" pitchFamily="2" charset="0"/>
              </a:rPr>
              <a:t>merges</a:t>
            </a:r>
            <a:r>
              <a:rPr lang="pt-PT" dirty="0" smtClean="0">
                <a:latin typeface="Lusitana" pitchFamily="2" charset="0"/>
              </a:rPr>
              <a:t> </a:t>
            </a:r>
            <a:r>
              <a:rPr lang="pt-PT" dirty="0" err="1" smtClean="0">
                <a:latin typeface="Lusitana" pitchFamily="2" charset="0"/>
              </a:rPr>
              <a:t>through</a:t>
            </a:r>
            <a:r>
              <a:rPr lang="pt-PT" dirty="0" smtClean="0">
                <a:latin typeface="Lusitana" pitchFamily="2" charset="0"/>
              </a:rPr>
              <a:t> </a:t>
            </a:r>
            <a:r>
              <a:rPr lang="pt-PT" dirty="0" err="1" smtClean="0">
                <a:latin typeface="Lusitana" pitchFamily="2" charset="0"/>
              </a:rPr>
              <a:t>seed</a:t>
            </a:r>
            <a:r>
              <a:rPr lang="pt-PT" dirty="0" smtClean="0">
                <a:latin typeface="Lusitana" pitchFamily="2" charset="0"/>
              </a:rPr>
              <a:t> </a:t>
            </a:r>
            <a:r>
              <a:rPr lang="pt-PT" dirty="0" err="1" smtClean="0">
                <a:latin typeface="Lusitana" pitchFamily="2" charset="0"/>
              </a:rPr>
              <a:t>cells</a:t>
            </a:r>
            <a:r>
              <a:rPr lang="pt-PT" dirty="0" smtClean="0">
                <a:latin typeface="Lusitana" pitchFamily="2" charset="0"/>
              </a:rPr>
              <a:t/>
            </a:r>
            <a:br>
              <a:rPr lang="pt-PT" dirty="0" smtClean="0">
                <a:latin typeface="Lusitana" pitchFamily="2" charset="0"/>
              </a:rPr>
            </a:br>
            <a:r>
              <a:rPr lang="pt-PT" dirty="0" smtClean="0">
                <a:latin typeface="Lusitana" pitchFamily="2" charset="0"/>
              </a:rPr>
              <a:t>(1 </a:t>
            </a:r>
            <a:r>
              <a:rPr lang="pt-PT" dirty="0" err="1" smtClean="0">
                <a:latin typeface="Lusitana" pitchFamily="2" charset="0"/>
              </a:rPr>
              <a:t>only</a:t>
            </a:r>
            <a:r>
              <a:rPr lang="pt-PT" dirty="0" smtClean="0">
                <a:latin typeface="Lusitana" pitchFamily="2" charset="0"/>
              </a:rPr>
              <a:t> in some </a:t>
            </a:r>
            <a:r>
              <a:rPr lang="pt-PT" dirty="0" err="1" smtClean="0">
                <a:latin typeface="Lusitana" pitchFamily="2" charset="0"/>
              </a:rPr>
              <a:t>edge</a:t>
            </a:r>
            <a:r>
              <a:rPr lang="pt-PT" dirty="0" smtClean="0">
                <a:latin typeface="Lusitana" pitchFamily="2" charset="0"/>
              </a:rPr>
              <a:t> cases </a:t>
            </a:r>
            <a:r>
              <a:rPr lang="pt-PT" dirty="0" err="1" smtClean="0">
                <a:latin typeface="Lusitana" pitchFamily="2" charset="0"/>
              </a:rPr>
              <a:t>with</a:t>
            </a:r>
            <a:r>
              <a:rPr lang="pt-PT" dirty="0" smtClean="0">
                <a:latin typeface="Lusitana" pitchFamily="2" charset="0"/>
              </a:rPr>
              <a:t> non-</a:t>
            </a:r>
            <a:r>
              <a:rPr lang="pt-PT" dirty="0" err="1" smtClean="0">
                <a:latin typeface="Lusitana" pitchFamily="2" charset="0"/>
              </a:rPr>
              <a:t>absolute</a:t>
            </a:r>
            <a:r>
              <a:rPr lang="pt-PT" dirty="0" smtClean="0">
                <a:latin typeface="Lusitana" pitchFamily="2" charset="0"/>
              </a:rPr>
              <a:t> </a:t>
            </a:r>
            <a:r>
              <a:rPr lang="pt-PT" dirty="0" err="1" smtClean="0">
                <a:latin typeface="Lusitana" pitchFamily="2" charset="0"/>
              </a:rPr>
              <a:t>value</a:t>
            </a:r>
            <a:r>
              <a:rPr lang="pt-PT" dirty="0" smtClean="0">
                <a:latin typeface="Lusitana" pitchFamily="2" charset="0"/>
              </a:rPr>
              <a:t> </a:t>
            </a:r>
            <a:r>
              <a:rPr lang="pt-PT" dirty="0" err="1" smtClean="0">
                <a:latin typeface="Lusitana" pitchFamily="2" charset="0"/>
              </a:rPr>
              <a:t>thresholds</a:t>
            </a:r>
            <a:r>
              <a:rPr lang="pt-PT" dirty="0" smtClean="0">
                <a:latin typeface="Lusitana" pitchFamily="2" charset="0"/>
              </a:rPr>
              <a:t>)</a:t>
            </a:r>
            <a:endParaRPr lang="pt-PT" dirty="0">
              <a:latin typeface="Lusitana" pitchFamily="2" charset="0"/>
            </a:endParaRPr>
          </a:p>
        </p:txBody>
      </p:sp>
      <p:grpSp>
        <p:nvGrpSpPr>
          <p:cNvPr id="4" name="Grupo 3"/>
          <p:cNvGrpSpPr/>
          <p:nvPr/>
        </p:nvGrpSpPr>
        <p:grpSpPr>
          <a:xfrm>
            <a:off x="8556883" y="5828520"/>
            <a:ext cx="3238544" cy="540000"/>
            <a:chOff x="8556883" y="5828520"/>
            <a:chExt cx="3238544" cy="540000"/>
          </a:xfrm>
        </p:grpSpPr>
        <p:grpSp>
          <p:nvGrpSpPr>
            <p:cNvPr id="204" name="Grupo 203"/>
            <p:cNvGrpSpPr/>
            <p:nvPr/>
          </p:nvGrpSpPr>
          <p:grpSpPr>
            <a:xfrm>
              <a:off x="8915427" y="5828520"/>
              <a:ext cx="2880000" cy="540000"/>
              <a:chOff x="8921136" y="4396224"/>
              <a:chExt cx="2880000" cy="1080000"/>
            </a:xfrm>
          </p:grpSpPr>
          <p:sp>
            <p:nvSpPr>
              <p:cNvPr id="205" name="Retângulo 204"/>
              <p:cNvSpPr/>
              <p:nvPr/>
            </p:nvSpPr>
            <p:spPr>
              <a:xfrm>
                <a:off x="892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6" name="Retângulo 205"/>
              <p:cNvSpPr/>
              <p:nvPr/>
            </p:nvSpPr>
            <p:spPr>
              <a:xfrm>
                <a:off x="910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7" name="Retângulo 206"/>
              <p:cNvSpPr/>
              <p:nvPr/>
            </p:nvSpPr>
            <p:spPr>
              <a:xfrm>
                <a:off x="928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8" name="Retângulo 207"/>
              <p:cNvSpPr/>
              <p:nvPr/>
            </p:nvSpPr>
            <p:spPr>
              <a:xfrm>
                <a:off x="946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9" name="Retângulo 208"/>
              <p:cNvSpPr/>
              <p:nvPr/>
            </p:nvSpPr>
            <p:spPr>
              <a:xfrm>
                <a:off x="964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0" name="Retângulo 209"/>
              <p:cNvSpPr/>
              <p:nvPr/>
            </p:nvSpPr>
            <p:spPr>
              <a:xfrm>
                <a:off x="982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1" name="Retângulo 210"/>
              <p:cNvSpPr/>
              <p:nvPr/>
            </p:nvSpPr>
            <p:spPr>
              <a:xfrm>
                <a:off x="1000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2" name="Retângulo 211"/>
              <p:cNvSpPr/>
              <p:nvPr/>
            </p:nvSpPr>
            <p:spPr>
              <a:xfrm>
                <a:off x="1018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3" name="Retângulo 212"/>
              <p:cNvSpPr/>
              <p:nvPr/>
            </p:nvSpPr>
            <p:spPr>
              <a:xfrm>
                <a:off x="1036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4" name="Retângulo 213"/>
              <p:cNvSpPr/>
              <p:nvPr/>
            </p:nvSpPr>
            <p:spPr>
              <a:xfrm>
                <a:off x="1054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5" name="Retângulo 214"/>
              <p:cNvSpPr/>
              <p:nvPr/>
            </p:nvSpPr>
            <p:spPr>
              <a:xfrm>
                <a:off x="1072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6" name="Retângulo 215"/>
              <p:cNvSpPr/>
              <p:nvPr/>
            </p:nvSpPr>
            <p:spPr>
              <a:xfrm>
                <a:off x="1090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7" name="Retângulo 216"/>
              <p:cNvSpPr/>
              <p:nvPr/>
            </p:nvSpPr>
            <p:spPr>
              <a:xfrm>
                <a:off x="1108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8" name="Retângulo 217"/>
              <p:cNvSpPr/>
              <p:nvPr/>
            </p:nvSpPr>
            <p:spPr>
              <a:xfrm>
                <a:off x="1126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9" name="Retângulo 218"/>
              <p:cNvSpPr/>
              <p:nvPr/>
            </p:nvSpPr>
            <p:spPr>
              <a:xfrm>
                <a:off x="1144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20" name="Retângulo 219"/>
              <p:cNvSpPr/>
              <p:nvPr/>
            </p:nvSpPr>
            <p:spPr>
              <a:xfrm>
                <a:off x="1162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255" name="Retângulo 254"/>
            <p:cNvSpPr/>
            <p:nvPr/>
          </p:nvSpPr>
          <p:spPr>
            <a:xfrm>
              <a:off x="8556883" y="5828520"/>
              <a:ext cx="180000" cy="54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58" name="Retângulo 257"/>
            <p:cNvSpPr/>
            <p:nvPr/>
          </p:nvSpPr>
          <p:spPr>
            <a:xfrm>
              <a:off x="8736883" y="5828520"/>
              <a:ext cx="180000" cy="54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grpSp>
        <p:nvGrpSpPr>
          <p:cNvPr id="259" name="Grupo 258"/>
          <p:cNvGrpSpPr/>
          <p:nvPr/>
        </p:nvGrpSpPr>
        <p:grpSpPr>
          <a:xfrm>
            <a:off x="2803307" y="4536427"/>
            <a:ext cx="5760000" cy="540000"/>
            <a:chOff x="2801136" y="3159000"/>
            <a:chExt cx="5760000" cy="540000"/>
          </a:xfrm>
        </p:grpSpPr>
        <p:sp>
          <p:nvSpPr>
            <p:cNvPr id="260" name="Retângulo 259"/>
            <p:cNvSpPr/>
            <p:nvPr/>
          </p:nvSpPr>
          <p:spPr>
            <a:xfrm>
              <a:off x="280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61" name="Retângulo 260"/>
            <p:cNvSpPr/>
            <p:nvPr/>
          </p:nvSpPr>
          <p:spPr>
            <a:xfrm>
              <a:off x="298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62" name="Retângulo 261"/>
            <p:cNvSpPr/>
            <p:nvPr/>
          </p:nvSpPr>
          <p:spPr>
            <a:xfrm>
              <a:off x="316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63" name="Retângulo 262"/>
            <p:cNvSpPr/>
            <p:nvPr/>
          </p:nvSpPr>
          <p:spPr>
            <a:xfrm>
              <a:off x="334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64" name="Retângulo 263"/>
            <p:cNvSpPr/>
            <p:nvPr/>
          </p:nvSpPr>
          <p:spPr>
            <a:xfrm>
              <a:off x="352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65" name="Retângulo 264"/>
            <p:cNvSpPr/>
            <p:nvPr/>
          </p:nvSpPr>
          <p:spPr>
            <a:xfrm>
              <a:off x="370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66" name="Retângulo 265"/>
            <p:cNvSpPr/>
            <p:nvPr/>
          </p:nvSpPr>
          <p:spPr>
            <a:xfrm>
              <a:off x="388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6" name="Retângulo 275"/>
            <p:cNvSpPr/>
            <p:nvPr/>
          </p:nvSpPr>
          <p:spPr>
            <a:xfrm>
              <a:off x="406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7" name="Retângulo 276"/>
            <p:cNvSpPr/>
            <p:nvPr/>
          </p:nvSpPr>
          <p:spPr>
            <a:xfrm>
              <a:off x="424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8" name="Retângulo 277"/>
            <p:cNvSpPr/>
            <p:nvPr/>
          </p:nvSpPr>
          <p:spPr>
            <a:xfrm>
              <a:off x="442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9" name="Retângulo 278"/>
            <p:cNvSpPr/>
            <p:nvPr/>
          </p:nvSpPr>
          <p:spPr>
            <a:xfrm>
              <a:off x="460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80" name="Retângulo 279"/>
            <p:cNvSpPr/>
            <p:nvPr/>
          </p:nvSpPr>
          <p:spPr>
            <a:xfrm>
              <a:off x="478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81" name="Retângulo 280"/>
            <p:cNvSpPr/>
            <p:nvPr/>
          </p:nvSpPr>
          <p:spPr>
            <a:xfrm>
              <a:off x="496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82" name="Retângulo 281"/>
            <p:cNvSpPr/>
            <p:nvPr/>
          </p:nvSpPr>
          <p:spPr>
            <a:xfrm>
              <a:off x="514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83" name="Retângulo 282"/>
            <p:cNvSpPr/>
            <p:nvPr/>
          </p:nvSpPr>
          <p:spPr>
            <a:xfrm>
              <a:off x="532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84" name="Retângulo 283"/>
            <p:cNvSpPr/>
            <p:nvPr/>
          </p:nvSpPr>
          <p:spPr>
            <a:xfrm>
              <a:off x="550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85" name="Retângulo 284"/>
            <p:cNvSpPr/>
            <p:nvPr/>
          </p:nvSpPr>
          <p:spPr>
            <a:xfrm>
              <a:off x="568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86" name="Retângulo 285"/>
            <p:cNvSpPr/>
            <p:nvPr/>
          </p:nvSpPr>
          <p:spPr>
            <a:xfrm>
              <a:off x="586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87" name="Retângulo 286"/>
            <p:cNvSpPr/>
            <p:nvPr/>
          </p:nvSpPr>
          <p:spPr>
            <a:xfrm>
              <a:off x="604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88" name="Retângulo 287"/>
            <p:cNvSpPr/>
            <p:nvPr/>
          </p:nvSpPr>
          <p:spPr>
            <a:xfrm>
              <a:off x="622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89" name="Retângulo 288"/>
            <p:cNvSpPr/>
            <p:nvPr/>
          </p:nvSpPr>
          <p:spPr>
            <a:xfrm>
              <a:off x="640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0" name="Retângulo 289"/>
            <p:cNvSpPr/>
            <p:nvPr/>
          </p:nvSpPr>
          <p:spPr>
            <a:xfrm>
              <a:off x="658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1" name="Retângulo 290"/>
            <p:cNvSpPr/>
            <p:nvPr/>
          </p:nvSpPr>
          <p:spPr>
            <a:xfrm>
              <a:off x="676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2" name="Retângulo 291"/>
            <p:cNvSpPr/>
            <p:nvPr/>
          </p:nvSpPr>
          <p:spPr>
            <a:xfrm>
              <a:off x="694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3" name="Retângulo 292"/>
            <p:cNvSpPr/>
            <p:nvPr/>
          </p:nvSpPr>
          <p:spPr>
            <a:xfrm>
              <a:off x="712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4" name="Retângulo 293"/>
            <p:cNvSpPr/>
            <p:nvPr/>
          </p:nvSpPr>
          <p:spPr>
            <a:xfrm>
              <a:off x="730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5" name="Retângulo 294"/>
            <p:cNvSpPr/>
            <p:nvPr/>
          </p:nvSpPr>
          <p:spPr>
            <a:xfrm>
              <a:off x="748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6" name="Retângulo 295"/>
            <p:cNvSpPr/>
            <p:nvPr/>
          </p:nvSpPr>
          <p:spPr>
            <a:xfrm>
              <a:off x="766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7" name="Retângulo 296"/>
            <p:cNvSpPr/>
            <p:nvPr/>
          </p:nvSpPr>
          <p:spPr>
            <a:xfrm>
              <a:off x="784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8" name="Retângulo 297"/>
            <p:cNvSpPr/>
            <p:nvPr/>
          </p:nvSpPr>
          <p:spPr>
            <a:xfrm>
              <a:off x="802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09" name="Retângulo 308"/>
            <p:cNvSpPr/>
            <p:nvPr/>
          </p:nvSpPr>
          <p:spPr>
            <a:xfrm>
              <a:off x="820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10" name="Retângulo 309"/>
            <p:cNvSpPr/>
            <p:nvPr/>
          </p:nvSpPr>
          <p:spPr>
            <a:xfrm>
              <a:off x="838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grpSp>
        <p:nvGrpSpPr>
          <p:cNvPr id="311" name="Grupo 310"/>
          <p:cNvGrpSpPr/>
          <p:nvPr/>
        </p:nvGrpSpPr>
        <p:grpSpPr>
          <a:xfrm>
            <a:off x="641136" y="2390604"/>
            <a:ext cx="2160000" cy="540000"/>
            <a:chOff x="641136" y="3159000"/>
            <a:chExt cx="2160000" cy="540000"/>
          </a:xfrm>
        </p:grpSpPr>
        <p:sp>
          <p:nvSpPr>
            <p:cNvPr id="312" name="Retângulo 311"/>
            <p:cNvSpPr/>
            <p:nvPr/>
          </p:nvSpPr>
          <p:spPr>
            <a:xfrm>
              <a:off x="1901136" y="3159000"/>
              <a:ext cx="180000" cy="540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13" name="Retângulo 312"/>
            <p:cNvSpPr/>
            <p:nvPr/>
          </p:nvSpPr>
          <p:spPr>
            <a:xfrm>
              <a:off x="2081136" y="3159000"/>
              <a:ext cx="180000" cy="540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14" name="Retângulo 313"/>
            <p:cNvSpPr/>
            <p:nvPr/>
          </p:nvSpPr>
          <p:spPr>
            <a:xfrm>
              <a:off x="2261136" y="3159000"/>
              <a:ext cx="180000" cy="540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15" name="Retângulo 314"/>
            <p:cNvSpPr/>
            <p:nvPr/>
          </p:nvSpPr>
          <p:spPr>
            <a:xfrm>
              <a:off x="2441136" y="3159000"/>
              <a:ext cx="180000" cy="540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16" name="Retângulo 315"/>
            <p:cNvSpPr/>
            <p:nvPr/>
          </p:nvSpPr>
          <p:spPr>
            <a:xfrm>
              <a:off x="2621136" y="3159000"/>
              <a:ext cx="180000" cy="540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317" name="Grupo 316"/>
            <p:cNvGrpSpPr/>
            <p:nvPr/>
          </p:nvGrpSpPr>
          <p:grpSpPr>
            <a:xfrm>
              <a:off x="641136" y="3159000"/>
              <a:ext cx="1260000" cy="540000"/>
              <a:chOff x="641136" y="1464048"/>
              <a:chExt cx="1260000" cy="1080000"/>
            </a:xfrm>
            <a:solidFill>
              <a:srgbClr val="FF0000"/>
            </a:solidFill>
          </p:grpSpPr>
          <p:sp>
            <p:nvSpPr>
              <p:cNvPr id="318" name="Retângulo 317"/>
              <p:cNvSpPr/>
              <p:nvPr/>
            </p:nvSpPr>
            <p:spPr>
              <a:xfrm>
                <a:off x="641136" y="1464048"/>
                <a:ext cx="180000" cy="1080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19" name="Retângulo 318"/>
              <p:cNvSpPr/>
              <p:nvPr/>
            </p:nvSpPr>
            <p:spPr>
              <a:xfrm>
                <a:off x="821136" y="1464048"/>
                <a:ext cx="180000" cy="1080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20" name="Retângulo 319"/>
              <p:cNvSpPr/>
              <p:nvPr/>
            </p:nvSpPr>
            <p:spPr>
              <a:xfrm>
                <a:off x="1001136" y="1464048"/>
                <a:ext cx="180000" cy="1080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21" name="Retângulo 320"/>
              <p:cNvSpPr/>
              <p:nvPr/>
            </p:nvSpPr>
            <p:spPr>
              <a:xfrm>
                <a:off x="1181136" y="1464048"/>
                <a:ext cx="180000" cy="1080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22" name="Retângulo 321"/>
              <p:cNvSpPr/>
              <p:nvPr/>
            </p:nvSpPr>
            <p:spPr>
              <a:xfrm>
                <a:off x="1361136" y="1464048"/>
                <a:ext cx="180000" cy="1080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23" name="Retângulo 322"/>
              <p:cNvSpPr/>
              <p:nvPr/>
            </p:nvSpPr>
            <p:spPr>
              <a:xfrm>
                <a:off x="1541136" y="1464048"/>
                <a:ext cx="180000" cy="1080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24" name="Retângulo 323"/>
              <p:cNvSpPr/>
              <p:nvPr/>
            </p:nvSpPr>
            <p:spPr>
              <a:xfrm>
                <a:off x="1721136" y="1464048"/>
                <a:ext cx="180000" cy="1080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grpSp>
      <p:sp>
        <p:nvSpPr>
          <p:cNvPr id="225" name="Retângulo 224"/>
          <p:cNvSpPr/>
          <p:nvPr/>
        </p:nvSpPr>
        <p:spPr>
          <a:xfrm>
            <a:off x="0" y="-1"/>
            <a:ext cx="12192000" cy="832465"/>
          </a:xfrm>
          <a:prstGeom prst="rect">
            <a:avLst/>
          </a:prstGeom>
          <a:solidFill>
            <a:schemeClr val="tx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b="1" dirty="0" smtClean="0">
                <a:solidFill>
                  <a:schemeClr val="tx1"/>
                </a:solidFill>
                <a:latin typeface="Nunito ExtraLight Black" pitchFamily="2" charset="0"/>
              </a:rPr>
              <a:t>Topo-</a:t>
            </a:r>
            <a:r>
              <a:rPr lang="pt-PT" sz="2400" b="1" dirty="0" err="1" smtClean="0">
                <a:solidFill>
                  <a:schemeClr val="tx1"/>
                </a:solidFill>
                <a:latin typeface="Nunito ExtraLight Black" pitchFamily="2" charset="0"/>
              </a:rPr>
              <a:t>Automaton</a:t>
            </a:r>
            <a:r>
              <a:rPr lang="pt-PT" sz="2400" b="1" dirty="0" smtClean="0">
                <a:solidFill>
                  <a:schemeClr val="tx1"/>
                </a:solidFill>
                <a:latin typeface="Nunito ExtraLight Black" pitchFamily="2" charset="0"/>
              </a:rPr>
              <a:t> Cluster </a:t>
            </a:r>
            <a:r>
              <a:rPr lang="pt-PT" sz="2400" b="1" dirty="0" err="1" smtClean="0">
                <a:solidFill>
                  <a:schemeClr val="tx1"/>
                </a:solidFill>
                <a:latin typeface="Nunito ExtraLight Black" pitchFamily="2" charset="0"/>
              </a:rPr>
              <a:t>Growing</a:t>
            </a:r>
            <a:r>
              <a:rPr lang="pt-PT" sz="2400" b="1" dirty="0" smtClean="0">
                <a:solidFill>
                  <a:schemeClr val="tx1"/>
                </a:solidFill>
                <a:latin typeface="Nunito ExtraLight Black" pitchFamily="2" charset="0"/>
              </a:rPr>
              <a:t> – </a:t>
            </a:r>
            <a:r>
              <a:rPr lang="pt-PT" sz="2400" b="1" dirty="0" err="1" smtClean="0">
                <a:solidFill>
                  <a:schemeClr val="tx1"/>
                </a:solidFill>
                <a:latin typeface="Nunito ExtraLight Black" pitchFamily="2" charset="0"/>
              </a:rPr>
              <a:t>Anatomy</a:t>
            </a:r>
            <a:r>
              <a:rPr lang="pt-PT" sz="2400" b="1" dirty="0" smtClean="0">
                <a:solidFill>
                  <a:schemeClr val="tx1"/>
                </a:solidFill>
                <a:latin typeface="Nunito ExtraLight Black" pitchFamily="2" charset="0"/>
              </a:rPr>
              <a:t> </a:t>
            </a:r>
            <a:r>
              <a:rPr lang="pt-PT" sz="2400" b="1" dirty="0" err="1" smtClean="0">
                <a:solidFill>
                  <a:schemeClr val="tx1"/>
                </a:solidFill>
                <a:latin typeface="Nunito ExtraLight Black" pitchFamily="2" charset="0"/>
              </a:rPr>
              <a:t>of</a:t>
            </a:r>
            <a:r>
              <a:rPr lang="pt-PT" sz="2400" b="1" dirty="0" smtClean="0">
                <a:solidFill>
                  <a:schemeClr val="tx1"/>
                </a:solidFill>
                <a:latin typeface="Nunito ExtraLight Black" pitchFamily="2" charset="0"/>
              </a:rPr>
              <a:t> a </a:t>
            </a:r>
            <a:r>
              <a:rPr lang="pt-PT" sz="2400" b="1" dirty="0" err="1" smtClean="0">
                <a:solidFill>
                  <a:schemeClr val="tx1"/>
                </a:solidFill>
                <a:latin typeface="Nunito ExtraLight Black" pitchFamily="2" charset="0"/>
              </a:rPr>
              <a:t>Tag</a:t>
            </a:r>
            <a:r>
              <a:rPr lang="pt-PT" sz="2400" b="1" dirty="0" smtClean="0">
                <a:solidFill>
                  <a:schemeClr val="tx1"/>
                </a:solidFill>
                <a:latin typeface="Nunito ExtraLight Black" pitchFamily="2" charset="0"/>
              </a:rPr>
              <a:t> </a:t>
            </a:r>
            <a:endParaRPr lang="pt-PT" sz="2400" b="1" dirty="0">
              <a:solidFill>
                <a:schemeClr val="tx1"/>
              </a:solidFill>
              <a:latin typeface="Nunito ExtraLight Black" pitchFamily="2" charset="0"/>
            </a:endParaRPr>
          </a:p>
        </p:txBody>
      </p:sp>
      <p:sp>
        <p:nvSpPr>
          <p:cNvPr id="226" name="CaixaDeTexto 225"/>
          <p:cNvSpPr txBox="1"/>
          <p:nvPr/>
        </p:nvSpPr>
        <p:spPr>
          <a:xfrm>
            <a:off x="0" y="6482862"/>
            <a:ext cx="2934000" cy="375138"/>
          </a:xfrm>
          <a:prstGeom prst="rect">
            <a:avLst/>
          </a:prstGeom>
          <a:solidFill>
            <a:schemeClr val="tx2">
              <a:lumMod val="40000"/>
              <a:lumOff val="60000"/>
            </a:schemeClr>
          </a:solidFill>
          <a:ln>
            <a:solidFill>
              <a:schemeClr val="tx1"/>
            </a:solidFill>
          </a:ln>
        </p:spPr>
        <p:txBody>
          <a:bodyPr wrap="square" lIns="180000" rIns="180000" rtlCol="0" anchor="ctr">
            <a:noAutofit/>
          </a:bodyPr>
          <a:lstStyle/>
          <a:p>
            <a:r>
              <a:rPr lang="pt-PT" sz="1400" dirty="0" smtClean="0">
                <a:latin typeface="Nunito ExtraLight" pitchFamily="2" charset="0"/>
                <a:cs typeface="Times New Roman" panose="02020603050405020304" pitchFamily="18" charset="0"/>
              </a:rPr>
              <a:t>Nuno dos Santos Fernandes</a:t>
            </a:r>
            <a:endParaRPr lang="pt-PT" sz="1400" dirty="0">
              <a:latin typeface="Nunito ExtraLight" pitchFamily="2" charset="0"/>
              <a:cs typeface="Times New Roman" panose="02020603050405020304" pitchFamily="18" charset="0"/>
            </a:endParaRPr>
          </a:p>
        </p:txBody>
      </p:sp>
      <p:sp>
        <p:nvSpPr>
          <p:cNvPr id="227" name="CaixaDeTexto 226"/>
          <p:cNvSpPr txBox="1"/>
          <p:nvPr/>
        </p:nvSpPr>
        <p:spPr>
          <a:xfrm>
            <a:off x="9257999" y="6482862"/>
            <a:ext cx="2934000" cy="375138"/>
          </a:xfrm>
          <a:prstGeom prst="rect">
            <a:avLst/>
          </a:prstGeom>
          <a:solidFill>
            <a:schemeClr val="tx2">
              <a:lumMod val="40000"/>
              <a:lumOff val="60000"/>
            </a:schemeClr>
          </a:solidFill>
          <a:ln>
            <a:solidFill>
              <a:schemeClr val="tx1"/>
            </a:solidFill>
          </a:ln>
        </p:spPr>
        <p:txBody>
          <a:bodyPr wrap="square" lIns="180000" rIns="180000" rtlCol="0" anchor="ctr">
            <a:noAutofit/>
          </a:bodyPr>
          <a:lstStyle/>
          <a:p>
            <a:pPr algn="r"/>
            <a:fld id="{5F9120BF-66DE-4C54-B6E1-BA17062F8DD3}" type="slidenum">
              <a:rPr lang="pt-PT" sz="1400" smtClean="0">
                <a:latin typeface="Nunito ExtraLight" pitchFamily="2" charset="0"/>
                <a:cs typeface="Times New Roman" panose="02020603050405020304" pitchFamily="18" charset="0"/>
              </a:rPr>
              <a:t>23</a:t>
            </a:fld>
            <a:endParaRPr lang="pt-PT" sz="1600" dirty="0">
              <a:latin typeface="Nunito ExtraLight" pitchFamily="2" charset="0"/>
              <a:cs typeface="Times New Roman" panose="02020603050405020304" pitchFamily="18" charset="0"/>
            </a:endParaRPr>
          </a:p>
        </p:txBody>
      </p:sp>
      <p:sp>
        <p:nvSpPr>
          <p:cNvPr id="228" name="CaixaDeTexto 227"/>
          <p:cNvSpPr txBox="1"/>
          <p:nvPr/>
        </p:nvSpPr>
        <p:spPr>
          <a:xfrm>
            <a:off x="2934000" y="6482862"/>
            <a:ext cx="6324000" cy="375138"/>
          </a:xfrm>
          <a:prstGeom prst="rect">
            <a:avLst/>
          </a:prstGeom>
          <a:solidFill>
            <a:schemeClr val="tx2">
              <a:lumMod val="40000"/>
              <a:lumOff val="60000"/>
            </a:schemeClr>
          </a:solidFill>
          <a:ln>
            <a:solidFill>
              <a:schemeClr val="tx1"/>
            </a:solidFill>
          </a:ln>
        </p:spPr>
        <p:txBody>
          <a:bodyPr wrap="square" rtlCol="0" anchor="ctr">
            <a:noAutofit/>
          </a:bodyPr>
          <a:lstStyle/>
          <a:p>
            <a:pPr algn="ctr"/>
            <a:r>
              <a:rPr lang="en-GB" sz="1400" dirty="0">
                <a:latin typeface="Nunito ExtraLight SemiBold" pitchFamily="2" charset="0"/>
                <a:cs typeface="Times New Roman" panose="02020603050405020304" pitchFamily="18" charset="0"/>
              </a:rPr>
              <a:t>Accelerating the ATLAS Trigger System with Graphical Processing Units</a:t>
            </a:r>
          </a:p>
        </p:txBody>
      </p:sp>
    </p:spTree>
    <p:extLst>
      <p:ext uri="{BB962C8B-B14F-4D97-AF65-F5344CB8AC3E}">
        <p14:creationId xmlns:p14="http://schemas.microsoft.com/office/powerpoint/2010/main" val="391158077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4"/>
                                        </p:tgtEl>
                                        <p:attrNameLst>
                                          <p:attrName>style.visibility</p:attrName>
                                        </p:attrNameLst>
                                      </p:cBhvr>
                                      <p:to>
                                        <p:strVal val="visible"/>
                                      </p:to>
                                    </p:set>
                                    <p:animEffect transition="in" filter="fade">
                                      <p:cBhvr>
                                        <p:cTn id="10" dur="500"/>
                                        <p:tgtEl>
                                          <p:spTgt spid="25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1" nodeType="clickEffect">
                                  <p:stCondLst>
                                    <p:cond delay="0"/>
                                  </p:stCondLst>
                                  <p:childTnLst>
                                    <p:animMotion origin="layout" path="M 1.45833E-6 0 L 1.45833E-6 -0.32569 " pathEditMode="relative" rAng="0" ptsTypes="AA">
                                      <p:cBhvr>
                                        <p:cTn id="23" dur="1500" fill="hold"/>
                                        <p:tgtEl>
                                          <p:spTgt spid="8"/>
                                        </p:tgtEl>
                                        <p:attrNameLst>
                                          <p:attrName>ppt_x</p:attrName>
                                          <p:attrName>ppt_y</p:attrName>
                                        </p:attrNameLst>
                                      </p:cBhvr>
                                      <p:rCtr x="0" y="-16296"/>
                                    </p:animMotion>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143"/>
                                        </p:tgtEl>
                                        <p:attrNameLst>
                                          <p:attrName>style.visibility</p:attrName>
                                        </p:attrNameLst>
                                      </p:cBhvr>
                                      <p:to>
                                        <p:strVal val="visible"/>
                                      </p:to>
                                    </p:set>
                                    <p:animEffect transition="in" filter="fade">
                                      <p:cBhvr>
                                        <p:cTn id="27" dur="500"/>
                                        <p:tgtEl>
                                          <p:spTgt spid="143"/>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1" nodeType="clickEffect">
                                  <p:stCondLst>
                                    <p:cond delay="0"/>
                                  </p:stCondLst>
                                  <p:childTnLst>
                                    <p:animMotion origin="layout" path="M -1.66667E-6 0 L -1.66667E-6 -0.21944 " pathEditMode="relative" rAng="0" ptsTypes="AA">
                                      <p:cBhvr>
                                        <p:cTn id="31" dur="1000" fill="hold"/>
                                        <p:tgtEl>
                                          <p:spTgt spid="254"/>
                                        </p:tgtEl>
                                        <p:attrNameLst>
                                          <p:attrName>ppt_x</p:attrName>
                                          <p:attrName>ppt_y</p:attrName>
                                        </p:attrNameLst>
                                      </p:cBhvr>
                                      <p:rCtr x="0" y="-10972"/>
                                    </p:animMotion>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257"/>
                                        </p:tgtEl>
                                        <p:attrNameLst>
                                          <p:attrName>style.visibility</p:attrName>
                                        </p:attrNameLst>
                                      </p:cBhvr>
                                      <p:to>
                                        <p:strVal val="visible"/>
                                      </p:to>
                                    </p:set>
                                    <p:animEffect transition="in" filter="fade">
                                      <p:cBhvr>
                                        <p:cTn id="35" dur="500"/>
                                        <p:tgtEl>
                                          <p:spTgt spid="257"/>
                                        </p:tgtEl>
                                      </p:cBhvr>
                                    </p:animEffect>
                                  </p:childTnLst>
                                </p:cTn>
                              </p:par>
                            </p:childTnLst>
                          </p:cTn>
                        </p:par>
                      </p:childTnLst>
                    </p:cTn>
                  </p:par>
                  <p:par>
                    <p:cTn id="36" fill="hold">
                      <p:stCondLst>
                        <p:cond delay="indefinite"/>
                      </p:stCondLst>
                      <p:childTnLst>
                        <p:par>
                          <p:cTn id="37" fill="hold">
                            <p:stCondLst>
                              <p:cond delay="0"/>
                            </p:stCondLst>
                            <p:childTnLst>
                              <p:par>
                                <p:cTn id="38" presetID="64" presetClass="path" presetSubtype="0" accel="50000" decel="50000" fill="hold" nodeType="clickEffect">
                                  <p:stCondLst>
                                    <p:cond delay="0"/>
                                  </p:stCondLst>
                                  <p:childTnLst>
                                    <p:animMotion origin="layout" path="M 4.16667E-6 0 L 4.16667E-6 -0.11157 " pathEditMode="relative" rAng="0" ptsTypes="AA">
                                      <p:cBhvr>
                                        <p:cTn id="39" dur="500" fill="hold"/>
                                        <p:tgtEl>
                                          <p:spTgt spid="6"/>
                                        </p:tgtEl>
                                        <p:attrNameLst>
                                          <p:attrName>ppt_x</p:attrName>
                                          <p:attrName>ppt_y</p:attrName>
                                        </p:attrNameLst>
                                      </p:cBhvr>
                                      <p:rCtr x="0" y="-5579"/>
                                    </p:animMotion>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46"/>
                                        </p:tgtEl>
                                        <p:attrNameLst>
                                          <p:attrName>style.visibility</p:attrName>
                                        </p:attrNameLst>
                                      </p:cBhvr>
                                      <p:to>
                                        <p:strVal val="visible"/>
                                      </p:to>
                                    </p:set>
                                    <p:animEffect transition="in" filter="fade">
                                      <p:cBhvr>
                                        <p:cTn id="43" dur="500"/>
                                        <p:tgtEl>
                                          <p:spTgt spid="146"/>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nodeType="clickEffect">
                                  <p:stCondLst>
                                    <p:cond delay="0"/>
                                  </p:stCondLst>
                                  <p:childTnLst>
                                    <p:animMotion origin="layout" path="M 4.58333E-6 0 L 0.00013 0.20069 " pathEditMode="relative" rAng="0" ptsTypes="AA">
                                      <p:cBhvr>
                                        <p:cTn id="47" dur="750" fill="hold"/>
                                        <p:tgtEl>
                                          <p:spTgt spid="5"/>
                                        </p:tgtEl>
                                        <p:attrNameLst>
                                          <p:attrName>ppt_x</p:attrName>
                                          <p:attrName>ppt_y</p:attrName>
                                        </p:attrNameLst>
                                      </p:cBhvr>
                                      <p:rCtr x="0" y="10023"/>
                                    </p:animMotion>
                                  </p:childTnLst>
                                </p:cTn>
                              </p:par>
                            </p:childTnLst>
                          </p:cTn>
                        </p:par>
                        <p:par>
                          <p:cTn id="48" fill="hold">
                            <p:stCondLst>
                              <p:cond delay="750"/>
                            </p:stCondLst>
                            <p:childTnLst>
                              <p:par>
                                <p:cTn id="49" presetID="10" presetClass="entr" presetSubtype="0" fill="hold" grpId="0" nodeType="afterEffect">
                                  <p:stCondLst>
                                    <p:cond delay="0"/>
                                  </p:stCondLst>
                                  <p:childTnLst>
                                    <p:set>
                                      <p:cBhvr>
                                        <p:cTn id="50" dur="1" fill="hold">
                                          <p:stCondLst>
                                            <p:cond delay="0"/>
                                          </p:stCondLst>
                                        </p:cTn>
                                        <p:tgtEl>
                                          <p:spTgt spid="147"/>
                                        </p:tgtEl>
                                        <p:attrNameLst>
                                          <p:attrName>style.visibility</p:attrName>
                                        </p:attrNameLst>
                                      </p:cBhvr>
                                      <p:to>
                                        <p:strVal val="visible"/>
                                      </p:to>
                                    </p:set>
                                    <p:animEffect transition="in" filter="fade">
                                      <p:cBhvr>
                                        <p:cTn id="51" dur="500"/>
                                        <p:tgtEl>
                                          <p:spTgt spid="147"/>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nodeType="clickEffect">
                                  <p:stCondLst>
                                    <p:cond delay="0"/>
                                  </p:stCondLst>
                                  <p:childTnLst>
                                    <p:animMotion origin="layout" path="M 3.95833E-6 0 L -0.00039 0.38889 " pathEditMode="relative" rAng="0" ptsTypes="AA">
                                      <p:cBhvr>
                                        <p:cTn id="55" dur="1500" fill="hold"/>
                                        <p:tgtEl>
                                          <p:spTgt spid="3"/>
                                        </p:tgtEl>
                                        <p:attrNameLst>
                                          <p:attrName>ppt_x</p:attrName>
                                          <p:attrName>ppt_y</p:attrName>
                                        </p:attrNameLst>
                                      </p:cBhvr>
                                      <p:rCtr x="-26" y="19444"/>
                                    </p:animMotion>
                                  </p:childTnLst>
                                </p:cTn>
                              </p:par>
                            </p:childTnLst>
                          </p:cTn>
                        </p:par>
                        <p:par>
                          <p:cTn id="56" fill="hold">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fade">
                                      <p:cBhvr>
                                        <p:cTn id="59" dur="500"/>
                                        <p:tgtEl>
                                          <p:spTgt spid="14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50"/>
                                        </p:tgtEl>
                                        <p:attrNameLst>
                                          <p:attrName>style.visibility</p:attrName>
                                        </p:attrNameLst>
                                      </p:cBhvr>
                                      <p:to>
                                        <p:strVal val="visible"/>
                                      </p:to>
                                    </p:set>
                                    <p:animEffect transition="in" filter="fade">
                                      <p:cBhvr>
                                        <p:cTn id="64" dur="500"/>
                                        <p:tgtEl>
                                          <p:spTgt spid="150"/>
                                        </p:tgtEl>
                                      </p:cBhvr>
                                    </p:animEffect>
                                  </p:childTnLst>
                                </p:cTn>
                              </p:par>
                              <p:par>
                                <p:cTn id="65" presetID="1" presetClass="entr" presetSubtype="0" fill="hold" grpId="0" nodeType="withEffect">
                                  <p:stCondLst>
                                    <p:cond delay="0"/>
                                  </p:stCondLst>
                                  <p:childTnLst>
                                    <p:set>
                                      <p:cBhvr>
                                        <p:cTn id="66" dur="1" fill="hold">
                                          <p:stCondLst>
                                            <p:cond delay="0"/>
                                          </p:stCondLst>
                                        </p:cTn>
                                        <p:tgtEl>
                                          <p:spTgt spid="15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5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5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p:bldP spid="8" grpId="0" animBg="1"/>
      <p:bldP spid="8" grpId="1" animBg="1"/>
      <p:bldP spid="143" grpId="0"/>
      <p:bldP spid="146" grpId="0"/>
      <p:bldP spid="149" grpId="0"/>
      <p:bldP spid="150" grpId="0" animBg="1"/>
      <p:bldP spid="154" grpId="0" animBg="1"/>
      <p:bldP spid="254" grpId="0" animBg="1"/>
      <p:bldP spid="254" grpId="1" animBg="1"/>
      <p:bldP spid="256" grpId="0" animBg="1"/>
      <p:bldP spid="25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CaixaDeTexto 146"/>
          <p:cNvSpPr txBox="1"/>
          <p:nvPr/>
        </p:nvSpPr>
        <p:spPr>
          <a:xfrm>
            <a:off x="-20717" y="4488744"/>
            <a:ext cx="2834430" cy="646331"/>
          </a:xfrm>
          <a:prstGeom prst="rect">
            <a:avLst/>
          </a:prstGeom>
          <a:noFill/>
        </p:spPr>
        <p:txBody>
          <a:bodyPr wrap="none" rtlCol="0">
            <a:spAutoFit/>
          </a:bodyPr>
          <a:lstStyle/>
          <a:p>
            <a:pPr algn="r"/>
            <a:r>
              <a:rPr lang="pt-PT" dirty="0" err="1" smtClean="0">
                <a:latin typeface="Lusitana" pitchFamily="2" charset="0"/>
              </a:rPr>
              <a:t>Cell</a:t>
            </a:r>
            <a:r>
              <a:rPr lang="pt-PT" dirty="0" smtClean="0">
                <a:latin typeface="Lusitana" pitchFamily="2" charset="0"/>
              </a:rPr>
              <a:t> </a:t>
            </a:r>
            <a:r>
              <a:rPr lang="pt-PT" dirty="0" err="1" smtClean="0">
                <a:latin typeface="Lusitana" pitchFamily="2" charset="0"/>
              </a:rPr>
              <a:t>energy</a:t>
            </a:r>
            <a:r>
              <a:rPr lang="pt-PT" dirty="0" smtClean="0">
                <a:latin typeface="Lusitana" pitchFamily="2" charset="0"/>
              </a:rPr>
              <a:t/>
            </a:r>
            <a:br>
              <a:rPr lang="pt-PT" dirty="0" smtClean="0">
                <a:latin typeface="Lusitana" pitchFamily="2" charset="0"/>
              </a:rPr>
            </a:br>
            <a:r>
              <a:rPr lang="pt-PT" dirty="0" smtClean="0">
                <a:latin typeface="Lusitana" pitchFamily="2" charset="0"/>
              </a:rPr>
              <a:t>(</a:t>
            </a:r>
            <a:r>
              <a:rPr lang="pt-PT" dirty="0" err="1" smtClean="0">
                <a:latin typeface="Lusitana" pitchFamily="2" charset="0"/>
              </a:rPr>
              <a:t>all</a:t>
            </a:r>
            <a:r>
              <a:rPr lang="pt-PT" dirty="0" smtClean="0">
                <a:latin typeface="Lusitana" pitchFamily="2" charset="0"/>
              </a:rPr>
              <a:t> set for original clusters)</a:t>
            </a:r>
            <a:endParaRPr lang="pt-PT" dirty="0">
              <a:latin typeface="Lusitana" pitchFamily="2" charset="0"/>
            </a:endParaRPr>
          </a:p>
        </p:txBody>
      </p:sp>
      <p:grpSp>
        <p:nvGrpSpPr>
          <p:cNvPr id="138" name="Grupo 137"/>
          <p:cNvGrpSpPr/>
          <p:nvPr/>
        </p:nvGrpSpPr>
        <p:grpSpPr>
          <a:xfrm>
            <a:off x="281136" y="3159000"/>
            <a:ext cx="11520000" cy="540000"/>
            <a:chOff x="281136" y="5676384"/>
            <a:chExt cx="11520000" cy="1080000"/>
          </a:xfrm>
        </p:grpSpPr>
        <p:sp>
          <p:nvSpPr>
            <p:cNvPr id="74" name="Retângulo 73"/>
            <p:cNvSpPr/>
            <p:nvPr/>
          </p:nvSpPr>
          <p:spPr>
            <a:xfrm>
              <a:off x="28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5" name="Retângulo 74"/>
            <p:cNvSpPr/>
            <p:nvPr/>
          </p:nvSpPr>
          <p:spPr>
            <a:xfrm>
              <a:off x="46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6" name="Retângulo 75"/>
            <p:cNvSpPr/>
            <p:nvPr/>
          </p:nvSpPr>
          <p:spPr>
            <a:xfrm>
              <a:off x="64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7" name="Retângulo 76"/>
            <p:cNvSpPr/>
            <p:nvPr/>
          </p:nvSpPr>
          <p:spPr>
            <a:xfrm>
              <a:off x="82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8" name="Retângulo 77"/>
            <p:cNvSpPr/>
            <p:nvPr/>
          </p:nvSpPr>
          <p:spPr>
            <a:xfrm>
              <a:off x="100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9" name="Retângulo 78"/>
            <p:cNvSpPr/>
            <p:nvPr/>
          </p:nvSpPr>
          <p:spPr>
            <a:xfrm>
              <a:off x="118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0" name="Retângulo 79"/>
            <p:cNvSpPr/>
            <p:nvPr/>
          </p:nvSpPr>
          <p:spPr>
            <a:xfrm>
              <a:off x="136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1" name="Retângulo 80"/>
            <p:cNvSpPr/>
            <p:nvPr/>
          </p:nvSpPr>
          <p:spPr>
            <a:xfrm>
              <a:off x="154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2" name="Retângulo 81"/>
            <p:cNvSpPr/>
            <p:nvPr/>
          </p:nvSpPr>
          <p:spPr>
            <a:xfrm>
              <a:off x="172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3" name="Retângulo 82"/>
            <p:cNvSpPr/>
            <p:nvPr/>
          </p:nvSpPr>
          <p:spPr>
            <a:xfrm>
              <a:off x="190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4" name="Retângulo 83"/>
            <p:cNvSpPr/>
            <p:nvPr/>
          </p:nvSpPr>
          <p:spPr>
            <a:xfrm>
              <a:off x="208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5" name="Retângulo 84"/>
            <p:cNvSpPr/>
            <p:nvPr/>
          </p:nvSpPr>
          <p:spPr>
            <a:xfrm>
              <a:off x="226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6" name="Retângulo 85"/>
            <p:cNvSpPr/>
            <p:nvPr/>
          </p:nvSpPr>
          <p:spPr>
            <a:xfrm>
              <a:off x="244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7" name="Retângulo 86"/>
            <p:cNvSpPr/>
            <p:nvPr/>
          </p:nvSpPr>
          <p:spPr>
            <a:xfrm>
              <a:off x="262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8" name="Retângulo 87"/>
            <p:cNvSpPr/>
            <p:nvPr/>
          </p:nvSpPr>
          <p:spPr>
            <a:xfrm>
              <a:off x="280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9" name="Retângulo 88"/>
            <p:cNvSpPr/>
            <p:nvPr/>
          </p:nvSpPr>
          <p:spPr>
            <a:xfrm>
              <a:off x="298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0" name="Retângulo 89"/>
            <p:cNvSpPr/>
            <p:nvPr/>
          </p:nvSpPr>
          <p:spPr>
            <a:xfrm>
              <a:off x="316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1" name="Retângulo 90"/>
            <p:cNvSpPr/>
            <p:nvPr/>
          </p:nvSpPr>
          <p:spPr>
            <a:xfrm>
              <a:off x="334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2" name="Retângulo 91"/>
            <p:cNvSpPr/>
            <p:nvPr/>
          </p:nvSpPr>
          <p:spPr>
            <a:xfrm>
              <a:off x="352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3" name="Retângulo 92"/>
            <p:cNvSpPr/>
            <p:nvPr/>
          </p:nvSpPr>
          <p:spPr>
            <a:xfrm>
              <a:off x="370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4" name="Retângulo 93"/>
            <p:cNvSpPr/>
            <p:nvPr/>
          </p:nvSpPr>
          <p:spPr>
            <a:xfrm>
              <a:off x="388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5" name="Retângulo 94"/>
            <p:cNvSpPr/>
            <p:nvPr/>
          </p:nvSpPr>
          <p:spPr>
            <a:xfrm>
              <a:off x="406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6" name="Retângulo 95"/>
            <p:cNvSpPr/>
            <p:nvPr/>
          </p:nvSpPr>
          <p:spPr>
            <a:xfrm>
              <a:off x="424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7" name="Retângulo 96"/>
            <p:cNvSpPr/>
            <p:nvPr/>
          </p:nvSpPr>
          <p:spPr>
            <a:xfrm>
              <a:off x="442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8" name="Retângulo 97"/>
            <p:cNvSpPr/>
            <p:nvPr/>
          </p:nvSpPr>
          <p:spPr>
            <a:xfrm>
              <a:off x="460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9" name="Retângulo 98"/>
            <p:cNvSpPr/>
            <p:nvPr/>
          </p:nvSpPr>
          <p:spPr>
            <a:xfrm>
              <a:off x="478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0" name="Retângulo 99"/>
            <p:cNvSpPr/>
            <p:nvPr/>
          </p:nvSpPr>
          <p:spPr>
            <a:xfrm>
              <a:off x="496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1" name="Retângulo 100"/>
            <p:cNvSpPr/>
            <p:nvPr/>
          </p:nvSpPr>
          <p:spPr>
            <a:xfrm>
              <a:off x="514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2" name="Retângulo 101"/>
            <p:cNvSpPr/>
            <p:nvPr/>
          </p:nvSpPr>
          <p:spPr>
            <a:xfrm>
              <a:off x="532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3" name="Retângulo 102"/>
            <p:cNvSpPr/>
            <p:nvPr/>
          </p:nvSpPr>
          <p:spPr>
            <a:xfrm>
              <a:off x="550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4" name="Retângulo 103"/>
            <p:cNvSpPr/>
            <p:nvPr/>
          </p:nvSpPr>
          <p:spPr>
            <a:xfrm>
              <a:off x="568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5" name="Retângulo 104"/>
            <p:cNvSpPr/>
            <p:nvPr/>
          </p:nvSpPr>
          <p:spPr>
            <a:xfrm>
              <a:off x="586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6" name="Retângulo 105"/>
            <p:cNvSpPr/>
            <p:nvPr/>
          </p:nvSpPr>
          <p:spPr>
            <a:xfrm>
              <a:off x="604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7" name="Retângulo 106"/>
            <p:cNvSpPr/>
            <p:nvPr/>
          </p:nvSpPr>
          <p:spPr>
            <a:xfrm>
              <a:off x="622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8" name="Retângulo 107"/>
            <p:cNvSpPr/>
            <p:nvPr/>
          </p:nvSpPr>
          <p:spPr>
            <a:xfrm>
              <a:off x="640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9" name="Retângulo 108"/>
            <p:cNvSpPr/>
            <p:nvPr/>
          </p:nvSpPr>
          <p:spPr>
            <a:xfrm>
              <a:off x="658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0" name="Retângulo 109"/>
            <p:cNvSpPr/>
            <p:nvPr/>
          </p:nvSpPr>
          <p:spPr>
            <a:xfrm>
              <a:off x="676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1" name="Retângulo 110"/>
            <p:cNvSpPr/>
            <p:nvPr/>
          </p:nvSpPr>
          <p:spPr>
            <a:xfrm>
              <a:off x="694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2" name="Retângulo 111"/>
            <p:cNvSpPr/>
            <p:nvPr/>
          </p:nvSpPr>
          <p:spPr>
            <a:xfrm>
              <a:off x="712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3" name="Retângulo 112"/>
            <p:cNvSpPr/>
            <p:nvPr/>
          </p:nvSpPr>
          <p:spPr>
            <a:xfrm>
              <a:off x="730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4" name="Retângulo 113"/>
            <p:cNvSpPr/>
            <p:nvPr/>
          </p:nvSpPr>
          <p:spPr>
            <a:xfrm>
              <a:off x="748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5" name="Retângulo 114"/>
            <p:cNvSpPr/>
            <p:nvPr/>
          </p:nvSpPr>
          <p:spPr>
            <a:xfrm>
              <a:off x="766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6" name="Retângulo 115"/>
            <p:cNvSpPr/>
            <p:nvPr/>
          </p:nvSpPr>
          <p:spPr>
            <a:xfrm>
              <a:off x="784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7" name="Retângulo 116"/>
            <p:cNvSpPr/>
            <p:nvPr/>
          </p:nvSpPr>
          <p:spPr>
            <a:xfrm>
              <a:off x="802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8" name="Retângulo 117"/>
            <p:cNvSpPr/>
            <p:nvPr/>
          </p:nvSpPr>
          <p:spPr>
            <a:xfrm>
              <a:off x="820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9" name="Retângulo 118"/>
            <p:cNvSpPr/>
            <p:nvPr/>
          </p:nvSpPr>
          <p:spPr>
            <a:xfrm>
              <a:off x="838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0" name="Retângulo 119"/>
            <p:cNvSpPr/>
            <p:nvPr/>
          </p:nvSpPr>
          <p:spPr>
            <a:xfrm>
              <a:off x="856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1" name="Retângulo 120"/>
            <p:cNvSpPr/>
            <p:nvPr/>
          </p:nvSpPr>
          <p:spPr>
            <a:xfrm>
              <a:off x="874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2" name="Retângulo 121"/>
            <p:cNvSpPr/>
            <p:nvPr/>
          </p:nvSpPr>
          <p:spPr>
            <a:xfrm>
              <a:off x="892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3" name="Retângulo 122"/>
            <p:cNvSpPr/>
            <p:nvPr/>
          </p:nvSpPr>
          <p:spPr>
            <a:xfrm>
              <a:off x="910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4" name="Retângulo 123"/>
            <p:cNvSpPr/>
            <p:nvPr/>
          </p:nvSpPr>
          <p:spPr>
            <a:xfrm>
              <a:off x="928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5" name="Retângulo 124"/>
            <p:cNvSpPr/>
            <p:nvPr/>
          </p:nvSpPr>
          <p:spPr>
            <a:xfrm>
              <a:off x="946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6" name="Retângulo 125"/>
            <p:cNvSpPr/>
            <p:nvPr/>
          </p:nvSpPr>
          <p:spPr>
            <a:xfrm>
              <a:off x="964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7" name="Retângulo 126"/>
            <p:cNvSpPr/>
            <p:nvPr/>
          </p:nvSpPr>
          <p:spPr>
            <a:xfrm>
              <a:off x="982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8" name="Retângulo 127"/>
            <p:cNvSpPr/>
            <p:nvPr/>
          </p:nvSpPr>
          <p:spPr>
            <a:xfrm>
              <a:off x="1000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9" name="Retângulo 128"/>
            <p:cNvSpPr/>
            <p:nvPr/>
          </p:nvSpPr>
          <p:spPr>
            <a:xfrm>
              <a:off x="1018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0" name="Retângulo 129"/>
            <p:cNvSpPr/>
            <p:nvPr/>
          </p:nvSpPr>
          <p:spPr>
            <a:xfrm>
              <a:off x="1036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1" name="Retângulo 130"/>
            <p:cNvSpPr/>
            <p:nvPr/>
          </p:nvSpPr>
          <p:spPr>
            <a:xfrm>
              <a:off x="1054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2" name="Retângulo 131"/>
            <p:cNvSpPr/>
            <p:nvPr/>
          </p:nvSpPr>
          <p:spPr>
            <a:xfrm>
              <a:off x="1072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3" name="Retângulo 132"/>
            <p:cNvSpPr/>
            <p:nvPr/>
          </p:nvSpPr>
          <p:spPr>
            <a:xfrm>
              <a:off x="1090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4" name="Retângulo 133"/>
            <p:cNvSpPr/>
            <p:nvPr/>
          </p:nvSpPr>
          <p:spPr>
            <a:xfrm>
              <a:off x="1108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5" name="Retângulo 134"/>
            <p:cNvSpPr/>
            <p:nvPr/>
          </p:nvSpPr>
          <p:spPr>
            <a:xfrm>
              <a:off x="1126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6" name="Retângulo 135"/>
            <p:cNvSpPr/>
            <p:nvPr/>
          </p:nvSpPr>
          <p:spPr>
            <a:xfrm>
              <a:off x="1144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7" name="Retângulo 136"/>
            <p:cNvSpPr/>
            <p:nvPr/>
          </p:nvSpPr>
          <p:spPr>
            <a:xfrm>
              <a:off x="11621136" y="5676384"/>
              <a:ext cx="180000" cy="108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8" name="Retângulo 7"/>
          <p:cNvSpPr/>
          <p:nvPr/>
        </p:nvSpPr>
        <p:spPr>
          <a:xfrm>
            <a:off x="281136" y="3159000"/>
            <a:ext cx="180000" cy="540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6" name="Grupo 5"/>
          <p:cNvGrpSpPr/>
          <p:nvPr/>
        </p:nvGrpSpPr>
        <p:grpSpPr>
          <a:xfrm>
            <a:off x="641136" y="3159000"/>
            <a:ext cx="2160000" cy="540000"/>
            <a:chOff x="641136" y="3159000"/>
            <a:chExt cx="2160000" cy="540000"/>
          </a:xfrm>
        </p:grpSpPr>
        <p:sp>
          <p:nvSpPr>
            <p:cNvPr id="26" name="Retângulo 25"/>
            <p:cNvSpPr/>
            <p:nvPr/>
          </p:nvSpPr>
          <p:spPr>
            <a:xfrm>
              <a:off x="1901136" y="3159000"/>
              <a:ext cx="180000" cy="540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 name="Retângulo 26"/>
            <p:cNvSpPr/>
            <p:nvPr/>
          </p:nvSpPr>
          <p:spPr>
            <a:xfrm>
              <a:off x="2081136" y="3159000"/>
              <a:ext cx="180000" cy="540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8" name="Retângulo 27"/>
            <p:cNvSpPr/>
            <p:nvPr/>
          </p:nvSpPr>
          <p:spPr>
            <a:xfrm>
              <a:off x="2261136" y="3159000"/>
              <a:ext cx="180000" cy="540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 name="Retângulo 28"/>
            <p:cNvSpPr/>
            <p:nvPr/>
          </p:nvSpPr>
          <p:spPr>
            <a:xfrm>
              <a:off x="2441136" y="3159000"/>
              <a:ext cx="180000" cy="540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0" name="Retângulo 29"/>
            <p:cNvSpPr/>
            <p:nvPr/>
          </p:nvSpPr>
          <p:spPr>
            <a:xfrm>
              <a:off x="2621136" y="3159000"/>
              <a:ext cx="180000" cy="540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141" name="Grupo 140"/>
            <p:cNvGrpSpPr/>
            <p:nvPr/>
          </p:nvGrpSpPr>
          <p:grpSpPr>
            <a:xfrm>
              <a:off x="641136" y="3159000"/>
              <a:ext cx="1260000" cy="540000"/>
              <a:chOff x="641136" y="1464048"/>
              <a:chExt cx="1260000" cy="1080000"/>
            </a:xfrm>
            <a:solidFill>
              <a:srgbClr val="FF0000"/>
            </a:solidFill>
          </p:grpSpPr>
          <p:sp>
            <p:nvSpPr>
              <p:cNvPr id="10" name="Retângulo 9"/>
              <p:cNvSpPr/>
              <p:nvPr/>
            </p:nvSpPr>
            <p:spPr>
              <a:xfrm>
                <a:off x="641136" y="1464048"/>
                <a:ext cx="180000" cy="1080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Retângulo 10"/>
              <p:cNvSpPr/>
              <p:nvPr/>
            </p:nvSpPr>
            <p:spPr>
              <a:xfrm>
                <a:off x="821136" y="1464048"/>
                <a:ext cx="180000" cy="1080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Retângulo 11"/>
              <p:cNvSpPr/>
              <p:nvPr/>
            </p:nvSpPr>
            <p:spPr>
              <a:xfrm>
                <a:off x="1001136" y="1464048"/>
                <a:ext cx="180000" cy="1080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Retângulo 12"/>
              <p:cNvSpPr/>
              <p:nvPr/>
            </p:nvSpPr>
            <p:spPr>
              <a:xfrm>
                <a:off x="1181136" y="1464048"/>
                <a:ext cx="180000" cy="1080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Retângulo 13"/>
              <p:cNvSpPr/>
              <p:nvPr/>
            </p:nvSpPr>
            <p:spPr>
              <a:xfrm>
                <a:off x="1361136" y="1464048"/>
                <a:ext cx="180000" cy="1080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Retângulo 14"/>
              <p:cNvSpPr/>
              <p:nvPr/>
            </p:nvSpPr>
            <p:spPr>
              <a:xfrm>
                <a:off x="1541136" y="1464048"/>
                <a:ext cx="180000" cy="1080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etângulo 15"/>
              <p:cNvSpPr/>
              <p:nvPr/>
            </p:nvSpPr>
            <p:spPr>
              <a:xfrm>
                <a:off x="1721136" y="1464048"/>
                <a:ext cx="180000" cy="1080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grpSp>
      <p:sp>
        <p:nvSpPr>
          <p:cNvPr id="143" name="CaixaDeTexto 142"/>
          <p:cNvSpPr txBox="1"/>
          <p:nvPr/>
        </p:nvSpPr>
        <p:spPr>
          <a:xfrm>
            <a:off x="516408" y="1011194"/>
            <a:ext cx="2209259" cy="369332"/>
          </a:xfrm>
          <a:prstGeom prst="rect">
            <a:avLst/>
          </a:prstGeom>
          <a:noFill/>
        </p:spPr>
        <p:txBody>
          <a:bodyPr wrap="none" rtlCol="0">
            <a:spAutoFit/>
          </a:bodyPr>
          <a:lstStyle/>
          <a:p>
            <a:r>
              <a:rPr lang="pt-PT" dirty="0" err="1" smtClean="0">
                <a:latin typeface="Lusitana" pitchFamily="2" charset="0"/>
              </a:rPr>
              <a:t>Primary</a:t>
            </a:r>
            <a:r>
              <a:rPr lang="pt-PT" dirty="0" smtClean="0">
                <a:latin typeface="Lusitana" pitchFamily="2" charset="0"/>
              </a:rPr>
              <a:t> </a:t>
            </a:r>
            <a:r>
              <a:rPr lang="pt-PT" dirty="0" err="1" smtClean="0">
                <a:latin typeface="Lusitana" pitchFamily="2" charset="0"/>
              </a:rPr>
              <a:t>maxima</a:t>
            </a:r>
            <a:r>
              <a:rPr lang="pt-PT" dirty="0" smtClean="0">
                <a:latin typeface="Lusitana" pitchFamily="2" charset="0"/>
              </a:rPr>
              <a:t> </a:t>
            </a:r>
            <a:r>
              <a:rPr lang="pt-PT" dirty="0" err="1" smtClean="0">
                <a:latin typeface="Lusitana" pitchFamily="2" charset="0"/>
              </a:rPr>
              <a:t>flag</a:t>
            </a:r>
            <a:endParaRPr lang="pt-PT" dirty="0">
              <a:latin typeface="Lusitana" pitchFamily="2" charset="0"/>
            </a:endParaRPr>
          </a:p>
        </p:txBody>
      </p:sp>
      <mc:AlternateContent xmlns:mc="http://schemas.openxmlformats.org/markup-compatibility/2006" xmlns:a14="http://schemas.microsoft.com/office/drawing/2010/main">
        <mc:Choice Requires="a14">
          <p:sp>
            <p:nvSpPr>
              <p:cNvPr id="146" name="CaixaDeTexto 145"/>
              <p:cNvSpPr txBox="1"/>
              <p:nvPr/>
            </p:nvSpPr>
            <p:spPr>
              <a:xfrm>
                <a:off x="2796668" y="2476444"/>
                <a:ext cx="4126258" cy="379078"/>
              </a:xfrm>
              <a:prstGeom prst="rect">
                <a:avLst/>
              </a:prstGeom>
              <a:noFill/>
            </p:spPr>
            <p:txBody>
              <a:bodyPr wrap="none" rtlCol="0">
                <a:spAutoFit/>
              </a:bodyPr>
              <a:lstStyle/>
              <a:p>
                <a:r>
                  <a:rPr lang="pt-PT" dirty="0" smtClean="0">
                    <a:latin typeface="Lusitana" pitchFamily="2" charset="0"/>
                  </a:rPr>
                  <a:t>12 bit </a:t>
                </a:r>
                <a:r>
                  <a:rPr lang="pt-PT" dirty="0" err="1" smtClean="0">
                    <a:latin typeface="Lusitana" pitchFamily="2" charset="0"/>
                  </a:rPr>
                  <a:t>counter</a:t>
                </a:r>
                <a:r>
                  <a:rPr lang="pt-PT" dirty="0" smtClean="0">
                    <a:latin typeface="Lusitana" pitchFamily="2" charset="0"/>
                  </a:rPr>
                  <a:t> (</a:t>
                </a:r>
                <a14:m>
                  <m:oMath xmlns:m="http://schemas.openxmlformats.org/officeDocument/2006/math">
                    <m:sSup>
                      <m:sSupPr>
                        <m:ctrlPr>
                          <a:rPr lang="pt-PT" b="0" i="1" smtClean="0">
                            <a:latin typeface="Cambria Math" panose="02040503050406030204" pitchFamily="18" charset="0"/>
                          </a:rPr>
                        </m:ctrlPr>
                      </m:sSupPr>
                      <m:e>
                        <m:r>
                          <a:rPr lang="pt-PT" b="0" i="1" smtClean="0">
                            <a:latin typeface="Cambria Math" panose="02040503050406030204" pitchFamily="18" charset="0"/>
                          </a:rPr>
                          <m:t>2</m:t>
                        </m:r>
                      </m:e>
                      <m:sup>
                        <m:r>
                          <a:rPr lang="pt-PT" b="0" i="1" smtClean="0">
                            <a:latin typeface="Cambria Math" panose="02040503050406030204" pitchFamily="18" charset="0"/>
                          </a:rPr>
                          <m:t>12</m:t>
                        </m:r>
                      </m:sup>
                    </m:sSup>
                    <m:r>
                      <a:rPr lang="pt-PT" b="0" i="1" smtClean="0">
                        <a:latin typeface="Cambria Math" panose="02040503050406030204" pitchFamily="18" charset="0"/>
                      </a:rPr>
                      <m:t>−1−#</m:t>
                    </m:r>
                    <m:r>
                      <m:rPr>
                        <m:nor/>
                      </m:rPr>
                      <a:rPr lang="pt-PT" b="0" i="0" smtClean="0">
                        <a:latin typeface="Lusitana" pitchFamily="2" charset="0"/>
                      </a:rPr>
                      <m:t>propagations</m:t>
                    </m:r>
                  </m:oMath>
                </a14:m>
                <a:r>
                  <a:rPr lang="pt-PT" dirty="0" smtClean="0">
                    <a:latin typeface="Lusitana" pitchFamily="2" charset="0"/>
                  </a:rPr>
                  <a:t>)</a:t>
                </a:r>
                <a:endParaRPr lang="pt-PT" dirty="0">
                  <a:latin typeface="Lusitana" pitchFamily="2" charset="0"/>
                </a:endParaRPr>
              </a:p>
            </p:txBody>
          </p:sp>
        </mc:Choice>
        <mc:Fallback xmlns="">
          <p:sp>
            <p:nvSpPr>
              <p:cNvPr id="146" name="CaixaDeTexto 145"/>
              <p:cNvSpPr txBox="1">
                <a:spLocks noRot="1" noChangeAspect="1" noMove="1" noResize="1" noEditPoints="1" noAdjustHandles="1" noChangeArrowheads="1" noChangeShapeType="1" noTextEdit="1"/>
              </p:cNvSpPr>
              <p:nvPr/>
            </p:nvSpPr>
            <p:spPr>
              <a:xfrm>
                <a:off x="2796668" y="2476444"/>
                <a:ext cx="4126258" cy="379078"/>
              </a:xfrm>
              <a:prstGeom prst="rect">
                <a:avLst/>
              </a:prstGeom>
              <a:blipFill rotWithShape="0">
                <a:blip r:embed="rId3"/>
                <a:stretch>
                  <a:fillRect l="-1329" t="-4839" r="-295" b="-25806"/>
                </a:stretch>
              </a:blipFill>
            </p:spPr>
            <p:txBody>
              <a:bodyPr/>
              <a:lstStyle/>
              <a:p>
                <a:r>
                  <a:rPr lang="pt-PT">
                    <a:noFill/>
                  </a:rPr>
                  <a:t> </a:t>
                </a:r>
              </a:p>
            </p:txBody>
          </p:sp>
        </mc:Fallback>
      </mc:AlternateContent>
      <p:sp>
        <p:nvSpPr>
          <p:cNvPr id="149" name="CaixaDeTexto 148"/>
          <p:cNvSpPr txBox="1"/>
          <p:nvPr/>
        </p:nvSpPr>
        <p:spPr>
          <a:xfrm>
            <a:off x="3207354" y="5913854"/>
            <a:ext cx="5355953" cy="369332"/>
          </a:xfrm>
          <a:prstGeom prst="rect">
            <a:avLst/>
          </a:prstGeom>
          <a:noFill/>
        </p:spPr>
        <p:txBody>
          <a:bodyPr wrap="none" rtlCol="0">
            <a:spAutoFit/>
          </a:bodyPr>
          <a:lstStyle/>
          <a:p>
            <a:pPr algn="r"/>
            <a:r>
              <a:rPr lang="pt-PT" dirty="0" err="1" smtClean="0">
                <a:latin typeface="Lusitana" pitchFamily="2" charset="0"/>
              </a:rPr>
              <a:t>Index</a:t>
            </a:r>
            <a:r>
              <a:rPr lang="pt-PT" dirty="0" smtClean="0">
                <a:latin typeface="Lusitana" pitchFamily="2" charset="0"/>
              </a:rPr>
              <a:t> </a:t>
            </a:r>
            <a:r>
              <a:rPr lang="pt-PT" dirty="0" err="1" smtClean="0">
                <a:latin typeface="Lusitana" pitchFamily="2" charset="0"/>
              </a:rPr>
              <a:t>of</a:t>
            </a:r>
            <a:r>
              <a:rPr lang="pt-PT" dirty="0" smtClean="0">
                <a:latin typeface="Lusitana" pitchFamily="2" charset="0"/>
              </a:rPr>
              <a:t> </a:t>
            </a:r>
            <a:r>
              <a:rPr lang="pt-PT" dirty="0" err="1" smtClean="0">
                <a:latin typeface="Lusitana" pitchFamily="2" charset="0"/>
              </a:rPr>
              <a:t>the</a:t>
            </a:r>
            <a:r>
              <a:rPr lang="pt-PT" dirty="0" smtClean="0">
                <a:latin typeface="Lusitana" pitchFamily="2" charset="0"/>
              </a:rPr>
              <a:t> </a:t>
            </a:r>
            <a:r>
              <a:rPr lang="pt-PT" dirty="0" err="1" smtClean="0">
                <a:latin typeface="Lusitana" pitchFamily="2" charset="0"/>
              </a:rPr>
              <a:t>cell</a:t>
            </a:r>
            <a:r>
              <a:rPr lang="pt-PT" dirty="0" smtClean="0">
                <a:latin typeface="Lusitana" pitchFamily="2" charset="0"/>
              </a:rPr>
              <a:t> (</a:t>
            </a:r>
            <a:r>
              <a:rPr lang="pt-PT" dirty="0" err="1" smtClean="0">
                <a:latin typeface="Lusitana" pitchFamily="2" charset="0"/>
              </a:rPr>
              <a:t>or</a:t>
            </a:r>
            <a:r>
              <a:rPr lang="pt-PT" dirty="0" smtClean="0">
                <a:latin typeface="Lusitana" pitchFamily="2" charset="0"/>
              </a:rPr>
              <a:t> cluster </a:t>
            </a:r>
            <a:r>
              <a:rPr lang="pt-PT" dirty="0" err="1" smtClean="0">
                <a:latin typeface="Lusitana" pitchFamily="2" charset="0"/>
              </a:rPr>
              <a:t>index</a:t>
            </a:r>
            <a:r>
              <a:rPr lang="pt-PT" dirty="0" smtClean="0">
                <a:latin typeface="Lusitana" pitchFamily="2" charset="0"/>
              </a:rPr>
              <a:t> for original clusters)</a:t>
            </a:r>
            <a:endParaRPr lang="pt-PT" dirty="0">
              <a:latin typeface="Lusitana" pitchFamily="2" charset="0"/>
            </a:endParaRPr>
          </a:p>
        </p:txBody>
      </p:sp>
      <mc:AlternateContent xmlns:mc="http://schemas.openxmlformats.org/markup-compatibility/2006" xmlns:a14="http://schemas.microsoft.com/office/drawing/2010/main">
        <mc:Choice Requires="a14">
          <p:sp>
            <p:nvSpPr>
              <p:cNvPr id="150" name="CaixaDeTexto 149"/>
              <p:cNvSpPr txBox="1"/>
              <p:nvPr/>
            </p:nvSpPr>
            <p:spPr>
              <a:xfrm>
                <a:off x="7523880" y="1357434"/>
                <a:ext cx="4277256" cy="1243546"/>
              </a:xfrm>
              <a:prstGeom prst="rect">
                <a:avLst/>
              </a:prstGeom>
              <a:solidFill>
                <a:schemeClr val="tx1">
                  <a:lumMod val="75000"/>
                  <a:lumOff val="25000"/>
                </a:schemeClr>
              </a:solidFill>
              <a:ln>
                <a:solidFill>
                  <a:schemeClr val="tx1"/>
                </a:solidFill>
              </a:ln>
            </p:spPr>
            <p:txBody>
              <a:bodyPr wrap="square" rtlCol="0" anchor="ctr">
                <a:spAutoFit/>
              </a:bodyPr>
              <a:lstStyle/>
              <a:p>
                <a:pPr>
                  <a:spcBef>
                    <a:spcPts val="600"/>
                  </a:spcBef>
                  <a:spcAft>
                    <a:spcPts val="600"/>
                  </a:spcAft>
                </a:pPr>
                <a:r>
                  <a:rPr lang="pt-PT" b="1" dirty="0" smtClean="0">
                    <a:solidFill>
                      <a:schemeClr val="bg1"/>
                    </a:solidFill>
                    <a:latin typeface="Lusitana" pitchFamily="2" charset="0"/>
                  </a:rPr>
                  <a:t>Assumptions:</a:t>
                </a:r>
              </a:p>
              <a:p>
                <a:pPr marL="540000" lvl="1" indent="-180000">
                  <a:spcBef>
                    <a:spcPts val="600"/>
                  </a:spcBef>
                  <a:spcAft>
                    <a:spcPts val="600"/>
                  </a:spcAft>
                  <a:buFont typeface="Arial" panose="020B0604020202020204" pitchFamily="34" charset="0"/>
                  <a:buChar char="•"/>
                </a:pPr>
                <a:r>
                  <a:rPr lang="pt-PT" b="1" dirty="0" err="1" smtClean="0">
                    <a:solidFill>
                      <a:schemeClr val="bg1"/>
                    </a:solidFill>
                    <a:latin typeface="Lusitana" pitchFamily="2" charset="0"/>
                  </a:rPr>
                  <a:t>Less</a:t>
                </a:r>
                <a:r>
                  <a:rPr lang="pt-PT" b="1" dirty="0" smtClean="0">
                    <a:solidFill>
                      <a:schemeClr val="bg1"/>
                    </a:solidFill>
                    <a:latin typeface="Lusitana" pitchFamily="2" charset="0"/>
                  </a:rPr>
                  <a:t> </a:t>
                </a:r>
                <a:r>
                  <a:rPr lang="pt-PT" b="1" dirty="0" err="1" smtClean="0">
                    <a:solidFill>
                      <a:schemeClr val="bg1"/>
                    </a:solidFill>
                    <a:latin typeface="Lusitana" pitchFamily="2" charset="0"/>
                  </a:rPr>
                  <a:t>than</a:t>
                </a:r>
                <a:r>
                  <a:rPr lang="pt-PT" b="1" dirty="0" smtClean="0">
                    <a:solidFill>
                      <a:schemeClr val="bg1"/>
                    </a:solidFill>
                    <a:latin typeface="Lusitana" pitchFamily="2" charset="0"/>
                  </a:rPr>
                  <a:t> </a:t>
                </a:r>
                <a14:m>
                  <m:oMath xmlns:m="http://schemas.openxmlformats.org/officeDocument/2006/math">
                    <m:sSup>
                      <m:sSupPr>
                        <m:ctrlPr>
                          <a:rPr lang="pt-PT" b="1" i="1" smtClean="0">
                            <a:solidFill>
                              <a:schemeClr val="bg1"/>
                            </a:solidFill>
                            <a:latin typeface="Cambria Math" panose="02040503050406030204" pitchFamily="18" charset="0"/>
                          </a:rPr>
                        </m:ctrlPr>
                      </m:sSupPr>
                      <m:e>
                        <m:r>
                          <a:rPr lang="pt-PT" b="1" i="1" smtClean="0">
                            <a:solidFill>
                              <a:schemeClr val="bg1"/>
                            </a:solidFill>
                            <a:latin typeface="Cambria Math" panose="02040503050406030204" pitchFamily="18" charset="0"/>
                          </a:rPr>
                          <m:t>𝟐</m:t>
                        </m:r>
                      </m:e>
                      <m:sup>
                        <m:r>
                          <a:rPr lang="pt-PT" b="1" i="1" smtClean="0">
                            <a:solidFill>
                              <a:schemeClr val="bg1"/>
                            </a:solidFill>
                            <a:latin typeface="Cambria Math" panose="02040503050406030204" pitchFamily="18" charset="0"/>
                          </a:rPr>
                          <m:t>𝟏𝟔</m:t>
                        </m:r>
                      </m:sup>
                    </m:sSup>
                    <m:r>
                      <a:rPr lang="pt-PT" b="1" i="1" smtClean="0">
                        <a:solidFill>
                          <a:schemeClr val="bg1"/>
                        </a:solidFill>
                        <a:latin typeface="Cambria Math" panose="02040503050406030204" pitchFamily="18" charset="0"/>
                      </a:rPr>
                      <m:t>=</m:t>
                    </m:r>
                    <m:r>
                      <a:rPr lang="pt-PT" b="1" i="1" smtClean="0">
                        <a:solidFill>
                          <a:schemeClr val="bg1"/>
                        </a:solidFill>
                        <a:latin typeface="Cambria Math" panose="02040503050406030204" pitchFamily="18" charset="0"/>
                      </a:rPr>
                      <m:t>𝟔𝟓𝟓𝟑𝟔</m:t>
                    </m:r>
                  </m:oMath>
                </a14:m>
                <a:r>
                  <a:rPr lang="pt-PT" b="1" dirty="0" smtClean="0">
                    <a:solidFill>
                      <a:schemeClr val="bg1"/>
                    </a:solidFill>
                    <a:latin typeface="Lusitana" pitchFamily="2" charset="0"/>
                  </a:rPr>
                  <a:t> clusters</a:t>
                </a:r>
              </a:p>
              <a:p>
                <a:pPr marL="540000" lvl="1" indent="-180000">
                  <a:spcBef>
                    <a:spcPts val="600"/>
                  </a:spcBef>
                  <a:spcAft>
                    <a:spcPts val="600"/>
                  </a:spcAft>
                  <a:buFont typeface="Arial" panose="020B0604020202020204" pitchFamily="34" charset="0"/>
                  <a:buChar char="•"/>
                </a:pPr>
                <a:r>
                  <a:rPr lang="pt-PT" b="1" dirty="0" err="1" smtClean="0">
                    <a:solidFill>
                      <a:schemeClr val="bg1"/>
                    </a:solidFill>
                    <a:latin typeface="Lusitana" pitchFamily="2" charset="0"/>
                  </a:rPr>
                  <a:t>Less</a:t>
                </a:r>
                <a:r>
                  <a:rPr lang="pt-PT" b="1" dirty="0" smtClean="0">
                    <a:solidFill>
                      <a:schemeClr val="bg1"/>
                    </a:solidFill>
                    <a:latin typeface="Lusitana" pitchFamily="2" charset="0"/>
                  </a:rPr>
                  <a:t> </a:t>
                </a:r>
                <a:r>
                  <a:rPr lang="pt-PT" b="1" dirty="0" err="1" smtClean="0">
                    <a:solidFill>
                      <a:schemeClr val="bg1"/>
                    </a:solidFill>
                    <a:latin typeface="Lusitana" pitchFamily="2" charset="0"/>
                  </a:rPr>
                  <a:t>than</a:t>
                </a:r>
                <a:r>
                  <a:rPr lang="pt-PT" b="1" dirty="0" smtClean="0">
                    <a:solidFill>
                      <a:schemeClr val="bg1"/>
                    </a:solidFill>
                    <a:latin typeface="Lusitana" pitchFamily="2" charset="0"/>
                  </a:rPr>
                  <a:t> </a:t>
                </a:r>
                <a14:m>
                  <m:oMath xmlns:m="http://schemas.openxmlformats.org/officeDocument/2006/math">
                    <m:sSup>
                      <m:sSupPr>
                        <m:ctrlPr>
                          <a:rPr lang="pt-PT" b="1" i="1">
                            <a:solidFill>
                              <a:schemeClr val="bg1"/>
                            </a:solidFill>
                            <a:latin typeface="Cambria Math" panose="02040503050406030204" pitchFamily="18" charset="0"/>
                          </a:rPr>
                        </m:ctrlPr>
                      </m:sSupPr>
                      <m:e>
                        <m:r>
                          <a:rPr lang="pt-PT" b="1" i="1">
                            <a:solidFill>
                              <a:schemeClr val="bg1"/>
                            </a:solidFill>
                            <a:latin typeface="Cambria Math" panose="02040503050406030204" pitchFamily="18" charset="0"/>
                          </a:rPr>
                          <m:t>𝟐</m:t>
                        </m:r>
                      </m:e>
                      <m:sup>
                        <m:r>
                          <a:rPr lang="pt-PT" b="1" i="1">
                            <a:solidFill>
                              <a:schemeClr val="bg1"/>
                            </a:solidFill>
                            <a:latin typeface="Cambria Math" panose="02040503050406030204" pitchFamily="18" charset="0"/>
                          </a:rPr>
                          <m:t>𝟏</m:t>
                        </m:r>
                        <m:r>
                          <a:rPr lang="pt-PT" b="1" i="1" smtClean="0">
                            <a:solidFill>
                              <a:schemeClr val="bg1"/>
                            </a:solidFill>
                            <a:latin typeface="Cambria Math" panose="02040503050406030204" pitchFamily="18" charset="0"/>
                          </a:rPr>
                          <m:t>𝟐</m:t>
                        </m:r>
                      </m:sup>
                    </m:sSup>
                  </m:oMath>
                </a14:m>
                <a:r>
                  <a:rPr lang="pt-PT" b="1" dirty="0" smtClean="0">
                    <a:solidFill>
                      <a:schemeClr val="bg1"/>
                    </a:solidFill>
                    <a:latin typeface="Lusitana" pitchFamily="2" charset="0"/>
                  </a:rPr>
                  <a:t> propagation steps</a:t>
                </a:r>
              </a:p>
            </p:txBody>
          </p:sp>
        </mc:Choice>
        <mc:Fallback xmlns="">
          <p:sp>
            <p:nvSpPr>
              <p:cNvPr id="150" name="CaixaDeTexto 149"/>
              <p:cNvSpPr txBox="1">
                <a:spLocks noRot="1" noChangeAspect="1" noMove="1" noResize="1" noEditPoints="1" noAdjustHandles="1" noChangeArrowheads="1" noChangeShapeType="1" noTextEdit="1"/>
              </p:cNvSpPr>
              <p:nvPr/>
            </p:nvSpPr>
            <p:spPr>
              <a:xfrm>
                <a:off x="7523880" y="1357434"/>
                <a:ext cx="4277256" cy="1243546"/>
              </a:xfrm>
              <a:prstGeom prst="rect">
                <a:avLst/>
              </a:prstGeom>
              <a:blipFill rotWithShape="0">
                <a:blip r:embed="rId4"/>
                <a:stretch>
                  <a:fillRect l="-994" t="-1942" b="-7282"/>
                </a:stretch>
              </a:blipFill>
              <a:ln>
                <a:solidFill>
                  <a:schemeClr val="tx1"/>
                </a:solidFill>
              </a:ln>
            </p:spPr>
            <p:txBody>
              <a:bodyPr/>
              <a:lstStyle/>
              <a:p>
                <a:r>
                  <a:rPr lang="pt-PT">
                    <a:noFill/>
                  </a:rPr>
                  <a:t> </a:t>
                </a:r>
              </a:p>
            </p:txBody>
          </p:sp>
        </mc:Fallback>
      </mc:AlternateContent>
      <p:cxnSp>
        <p:nvCxnSpPr>
          <p:cNvPr id="145" name="Conexão reta 144"/>
          <p:cNvCxnSpPr/>
          <p:nvPr/>
        </p:nvCxnSpPr>
        <p:spPr>
          <a:xfrm>
            <a:off x="0" y="416232"/>
            <a:ext cx="0" cy="62541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Conexão reta 147"/>
          <p:cNvCxnSpPr/>
          <p:nvPr/>
        </p:nvCxnSpPr>
        <p:spPr>
          <a:xfrm flipH="1">
            <a:off x="12191999" y="416232"/>
            <a:ext cx="1" cy="62541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4" name="Retângulo 153"/>
          <p:cNvSpPr/>
          <p:nvPr/>
        </p:nvSpPr>
        <p:spPr>
          <a:xfrm>
            <a:off x="279192" y="925860"/>
            <a:ext cx="180000" cy="540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5" name="Grupo 4"/>
          <p:cNvGrpSpPr/>
          <p:nvPr/>
        </p:nvGrpSpPr>
        <p:grpSpPr>
          <a:xfrm>
            <a:off x="2801136" y="3159000"/>
            <a:ext cx="5760000" cy="540000"/>
            <a:chOff x="2801136" y="3159000"/>
            <a:chExt cx="5760000" cy="540000"/>
          </a:xfrm>
        </p:grpSpPr>
        <p:sp>
          <p:nvSpPr>
            <p:cNvPr id="31" name="Retângulo 30"/>
            <p:cNvSpPr/>
            <p:nvPr/>
          </p:nvSpPr>
          <p:spPr>
            <a:xfrm>
              <a:off x="280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2" name="Retângulo 31"/>
            <p:cNvSpPr/>
            <p:nvPr/>
          </p:nvSpPr>
          <p:spPr>
            <a:xfrm>
              <a:off x="298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3" name="Retângulo 32"/>
            <p:cNvSpPr/>
            <p:nvPr/>
          </p:nvSpPr>
          <p:spPr>
            <a:xfrm>
              <a:off x="316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4" name="Retângulo 33"/>
            <p:cNvSpPr/>
            <p:nvPr/>
          </p:nvSpPr>
          <p:spPr>
            <a:xfrm>
              <a:off x="334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5" name="Retângulo 34"/>
            <p:cNvSpPr/>
            <p:nvPr/>
          </p:nvSpPr>
          <p:spPr>
            <a:xfrm>
              <a:off x="352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6" name="Retângulo 35"/>
            <p:cNvSpPr/>
            <p:nvPr/>
          </p:nvSpPr>
          <p:spPr>
            <a:xfrm>
              <a:off x="370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7" name="Retângulo 36"/>
            <p:cNvSpPr/>
            <p:nvPr/>
          </p:nvSpPr>
          <p:spPr>
            <a:xfrm>
              <a:off x="388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8" name="Retângulo 37"/>
            <p:cNvSpPr/>
            <p:nvPr/>
          </p:nvSpPr>
          <p:spPr>
            <a:xfrm>
              <a:off x="406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9" name="Retângulo 38"/>
            <p:cNvSpPr/>
            <p:nvPr/>
          </p:nvSpPr>
          <p:spPr>
            <a:xfrm>
              <a:off x="424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0" name="Retângulo 39"/>
            <p:cNvSpPr/>
            <p:nvPr/>
          </p:nvSpPr>
          <p:spPr>
            <a:xfrm>
              <a:off x="442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1" name="Retângulo 40"/>
            <p:cNvSpPr/>
            <p:nvPr/>
          </p:nvSpPr>
          <p:spPr>
            <a:xfrm>
              <a:off x="460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2" name="Retângulo 41"/>
            <p:cNvSpPr/>
            <p:nvPr/>
          </p:nvSpPr>
          <p:spPr>
            <a:xfrm>
              <a:off x="478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3" name="Retângulo 42"/>
            <p:cNvSpPr/>
            <p:nvPr/>
          </p:nvSpPr>
          <p:spPr>
            <a:xfrm>
              <a:off x="496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4" name="Retângulo 43"/>
            <p:cNvSpPr/>
            <p:nvPr/>
          </p:nvSpPr>
          <p:spPr>
            <a:xfrm>
              <a:off x="514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5" name="Retângulo 44"/>
            <p:cNvSpPr/>
            <p:nvPr/>
          </p:nvSpPr>
          <p:spPr>
            <a:xfrm>
              <a:off x="532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6" name="Retângulo 45"/>
            <p:cNvSpPr/>
            <p:nvPr/>
          </p:nvSpPr>
          <p:spPr>
            <a:xfrm>
              <a:off x="550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7" name="Retângulo 46"/>
            <p:cNvSpPr/>
            <p:nvPr/>
          </p:nvSpPr>
          <p:spPr>
            <a:xfrm>
              <a:off x="568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8" name="Retângulo 47"/>
            <p:cNvSpPr/>
            <p:nvPr/>
          </p:nvSpPr>
          <p:spPr>
            <a:xfrm>
              <a:off x="586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9" name="Retângulo 48"/>
            <p:cNvSpPr/>
            <p:nvPr/>
          </p:nvSpPr>
          <p:spPr>
            <a:xfrm>
              <a:off x="604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0" name="Retângulo 49"/>
            <p:cNvSpPr/>
            <p:nvPr/>
          </p:nvSpPr>
          <p:spPr>
            <a:xfrm>
              <a:off x="622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1" name="Retângulo 50"/>
            <p:cNvSpPr/>
            <p:nvPr/>
          </p:nvSpPr>
          <p:spPr>
            <a:xfrm>
              <a:off x="640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2" name="Retângulo 51"/>
            <p:cNvSpPr/>
            <p:nvPr/>
          </p:nvSpPr>
          <p:spPr>
            <a:xfrm>
              <a:off x="658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3" name="Retângulo 52"/>
            <p:cNvSpPr/>
            <p:nvPr/>
          </p:nvSpPr>
          <p:spPr>
            <a:xfrm>
              <a:off x="676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4" name="Retângulo 53"/>
            <p:cNvSpPr/>
            <p:nvPr/>
          </p:nvSpPr>
          <p:spPr>
            <a:xfrm>
              <a:off x="694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5" name="Retângulo 54"/>
            <p:cNvSpPr/>
            <p:nvPr/>
          </p:nvSpPr>
          <p:spPr>
            <a:xfrm>
              <a:off x="712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6" name="Retângulo 55"/>
            <p:cNvSpPr/>
            <p:nvPr/>
          </p:nvSpPr>
          <p:spPr>
            <a:xfrm>
              <a:off x="730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68" name="Retângulo 267"/>
            <p:cNvSpPr/>
            <p:nvPr/>
          </p:nvSpPr>
          <p:spPr>
            <a:xfrm>
              <a:off x="748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69" name="Retângulo 268"/>
            <p:cNvSpPr/>
            <p:nvPr/>
          </p:nvSpPr>
          <p:spPr>
            <a:xfrm>
              <a:off x="766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0" name="Retângulo 269"/>
            <p:cNvSpPr/>
            <p:nvPr/>
          </p:nvSpPr>
          <p:spPr>
            <a:xfrm>
              <a:off x="784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1" name="Retângulo 270"/>
            <p:cNvSpPr/>
            <p:nvPr/>
          </p:nvSpPr>
          <p:spPr>
            <a:xfrm>
              <a:off x="802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2" name="Retângulo 271"/>
            <p:cNvSpPr/>
            <p:nvPr/>
          </p:nvSpPr>
          <p:spPr>
            <a:xfrm>
              <a:off x="820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3" name="Retângulo 272"/>
            <p:cNvSpPr/>
            <p:nvPr/>
          </p:nvSpPr>
          <p:spPr>
            <a:xfrm>
              <a:off x="838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grpSp>
        <p:nvGrpSpPr>
          <p:cNvPr id="3" name="Grupo 2"/>
          <p:cNvGrpSpPr/>
          <p:nvPr/>
        </p:nvGrpSpPr>
        <p:grpSpPr>
          <a:xfrm>
            <a:off x="8561136" y="3159000"/>
            <a:ext cx="3240000" cy="540000"/>
            <a:chOff x="8561136" y="3159000"/>
            <a:chExt cx="3240000" cy="540000"/>
          </a:xfrm>
        </p:grpSpPr>
        <p:grpSp>
          <p:nvGrpSpPr>
            <p:cNvPr id="140" name="Grupo 139"/>
            <p:cNvGrpSpPr/>
            <p:nvPr/>
          </p:nvGrpSpPr>
          <p:grpSpPr>
            <a:xfrm>
              <a:off x="8921136" y="3159000"/>
              <a:ext cx="2880000" cy="540000"/>
              <a:chOff x="8921136" y="4396224"/>
              <a:chExt cx="2880000" cy="1080000"/>
            </a:xfrm>
          </p:grpSpPr>
          <p:sp>
            <p:nvSpPr>
              <p:cNvPr id="58" name="Retângulo 57"/>
              <p:cNvSpPr/>
              <p:nvPr/>
            </p:nvSpPr>
            <p:spPr>
              <a:xfrm>
                <a:off x="892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9" name="Retângulo 58"/>
              <p:cNvSpPr/>
              <p:nvPr/>
            </p:nvSpPr>
            <p:spPr>
              <a:xfrm>
                <a:off x="910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0" name="Retângulo 59"/>
              <p:cNvSpPr/>
              <p:nvPr/>
            </p:nvSpPr>
            <p:spPr>
              <a:xfrm>
                <a:off x="928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1" name="Retângulo 60"/>
              <p:cNvSpPr/>
              <p:nvPr/>
            </p:nvSpPr>
            <p:spPr>
              <a:xfrm>
                <a:off x="946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2" name="Retângulo 61"/>
              <p:cNvSpPr/>
              <p:nvPr/>
            </p:nvSpPr>
            <p:spPr>
              <a:xfrm>
                <a:off x="964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3" name="Retângulo 62"/>
              <p:cNvSpPr/>
              <p:nvPr/>
            </p:nvSpPr>
            <p:spPr>
              <a:xfrm>
                <a:off x="982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4" name="Retângulo 63"/>
              <p:cNvSpPr/>
              <p:nvPr/>
            </p:nvSpPr>
            <p:spPr>
              <a:xfrm>
                <a:off x="1000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5" name="Retângulo 64"/>
              <p:cNvSpPr/>
              <p:nvPr/>
            </p:nvSpPr>
            <p:spPr>
              <a:xfrm>
                <a:off x="1018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6" name="Retângulo 65"/>
              <p:cNvSpPr/>
              <p:nvPr/>
            </p:nvSpPr>
            <p:spPr>
              <a:xfrm>
                <a:off x="1036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7" name="Retângulo 66"/>
              <p:cNvSpPr/>
              <p:nvPr/>
            </p:nvSpPr>
            <p:spPr>
              <a:xfrm>
                <a:off x="1054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8" name="Retângulo 67"/>
              <p:cNvSpPr/>
              <p:nvPr/>
            </p:nvSpPr>
            <p:spPr>
              <a:xfrm>
                <a:off x="1072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9" name="Retângulo 68"/>
              <p:cNvSpPr/>
              <p:nvPr/>
            </p:nvSpPr>
            <p:spPr>
              <a:xfrm>
                <a:off x="1090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0" name="Retângulo 69"/>
              <p:cNvSpPr/>
              <p:nvPr/>
            </p:nvSpPr>
            <p:spPr>
              <a:xfrm>
                <a:off x="1108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1" name="Retângulo 70"/>
              <p:cNvSpPr/>
              <p:nvPr/>
            </p:nvSpPr>
            <p:spPr>
              <a:xfrm>
                <a:off x="1126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2" name="Retângulo 71"/>
              <p:cNvSpPr/>
              <p:nvPr/>
            </p:nvSpPr>
            <p:spPr>
              <a:xfrm>
                <a:off x="1144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3" name="Retângulo 72"/>
              <p:cNvSpPr/>
              <p:nvPr/>
            </p:nvSpPr>
            <p:spPr>
              <a:xfrm>
                <a:off x="1162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274" name="Retângulo 273"/>
            <p:cNvSpPr/>
            <p:nvPr/>
          </p:nvSpPr>
          <p:spPr>
            <a:xfrm>
              <a:off x="8561136" y="3159000"/>
              <a:ext cx="180000" cy="54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5" name="Retângulo 274"/>
            <p:cNvSpPr/>
            <p:nvPr/>
          </p:nvSpPr>
          <p:spPr>
            <a:xfrm>
              <a:off x="8741136" y="3159000"/>
              <a:ext cx="180000" cy="54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254" name="Retângulo 253"/>
          <p:cNvSpPr/>
          <p:nvPr/>
        </p:nvSpPr>
        <p:spPr>
          <a:xfrm>
            <a:off x="456961" y="3159000"/>
            <a:ext cx="180000" cy="5400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56" name="Retângulo 255"/>
          <p:cNvSpPr/>
          <p:nvPr/>
        </p:nvSpPr>
        <p:spPr>
          <a:xfrm>
            <a:off x="456961" y="1658588"/>
            <a:ext cx="180000" cy="5400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57" name="CaixaDeTexto 256"/>
          <p:cNvSpPr txBox="1"/>
          <p:nvPr/>
        </p:nvSpPr>
        <p:spPr>
          <a:xfrm>
            <a:off x="639725" y="1744273"/>
            <a:ext cx="2234907" cy="369332"/>
          </a:xfrm>
          <a:prstGeom prst="rect">
            <a:avLst/>
          </a:prstGeom>
          <a:noFill/>
        </p:spPr>
        <p:txBody>
          <a:bodyPr wrap="none" rtlCol="0">
            <a:spAutoFit/>
          </a:bodyPr>
          <a:lstStyle/>
          <a:p>
            <a:r>
              <a:rPr lang="pt-PT" dirty="0" smtClean="0">
                <a:latin typeface="Lusitana" pitchFamily="2" charset="0"/>
              </a:rPr>
              <a:t>Non-</a:t>
            </a:r>
            <a:r>
              <a:rPr lang="pt-PT" dirty="0" err="1" smtClean="0">
                <a:latin typeface="Lusitana" pitchFamily="2" charset="0"/>
              </a:rPr>
              <a:t>shared</a:t>
            </a:r>
            <a:r>
              <a:rPr lang="pt-PT" dirty="0" smtClean="0">
                <a:latin typeface="Lusitana" pitchFamily="2" charset="0"/>
              </a:rPr>
              <a:t> </a:t>
            </a:r>
            <a:r>
              <a:rPr lang="pt-PT" dirty="0" err="1" smtClean="0">
                <a:latin typeface="Lusitana" pitchFamily="2" charset="0"/>
              </a:rPr>
              <a:t>cells</a:t>
            </a:r>
            <a:r>
              <a:rPr lang="pt-PT" dirty="0" smtClean="0">
                <a:latin typeface="Lusitana" pitchFamily="2" charset="0"/>
              </a:rPr>
              <a:t> </a:t>
            </a:r>
            <a:r>
              <a:rPr lang="pt-PT" dirty="0" err="1" smtClean="0">
                <a:latin typeface="Lusitana" pitchFamily="2" charset="0"/>
              </a:rPr>
              <a:t>flag</a:t>
            </a:r>
            <a:endParaRPr lang="pt-PT" dirty="0">
              <a:latin typeface="Lusitana" pitchFamily="2" charset="0"/>
            </a:endParaRPr>
          </a:p>
        </p:txBody>
      </p:sp>
      <p:grpSp>
        <p:nvGrpSpPr>
          <p:cNvPr id="4" name="Grupo 3"/>
          <p:cNvGrpSpPr/>
          <p:nvPr/>
        </p:nvGrpSpPr>
        <p:grpSpPr>
          <a:xfrm>
            <a:off x="8556883" y="5828520"/>
            <a:ext cx="3238544" cy="540000"/>
            <a:chOff x="8556883" y="5828520"/>
            <a:chExt cx="3238544" cy="540000"/>
          </a:xfrm>
        </p:grpSpPr>
        <p:grpSp>
          <p:nvGrpSpPr>
            <p:cNvPr id="204" name="Grupo 203"/>
            <p:cNvGrpSpPr/>
            <p:nvPr/>
          </p:nvGrpSpPr>
          <p:grpSpPr>
            <a:xfrm>
              <a:off x="8915427" y="5828520"/>
              <a:ext cx="2880000" cy="540000"/>
              <a:chOff x="8921136" y="4396224"/>
              <a:chExt cx="2880000" cy="1080000"/>
            </a:xfrm>
          </p:grpSpPr>
          <p:sp>
            <p:nvSpPr>
              <p:cNvPr id="205" name="Retângulo 204"/>
              <p:cNvSpPr/>
              <p:nvPr/>
            </p:nvSpPr>
            <p:spPr>
              <a:xfrm>
                <a:off x="892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6" name="Retângulo 205"/>
              <p:cNvSpPr/>
              <p:nvPr/>
            </p:nvSpPr>
            <p:spPr>
              <a:xfrm>
                <a:off x="910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7" name="Retângulo 206"/>
              <p:cNvSpPr/>
              <p:nvPr/>
            </p:nvSpPr>
            <p:spPr>
              <a:xfrm>
                <a:off x="928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8" name="Retângulo 207"/>
              <p:cNvSpPr/>
              <p:nvPr/>
            </p:nvSpPr>
            <p:spPr>
              <a:xfrm>
                <a:off x="946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9" name="Retângulo 208"/>
              <p:cNvSpPr/>
              <p:nvPr/>
            </p:nvSpPr>
            <p:spPr>
              <a:xfrm>
                <a:off x="964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0" name="Retângulo 209"/>
              <p:cNvSpPr/>
              <p:nvPr/>
            </p:nvSpPr>
            <p:spPr>
              <a:xfrm>
                <a:off x="982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1" name="Retângulo 210"/>
              <p:cNvSpPr/>
              <p:nvPr/>
            </p:nvSpPr>
            <p:spPr>
              <a:xfrm>
                <a:off x="1000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2" name="Retângulo 211"/>
              <p:cNvSpPr/>
              <p:nvPr/>
            </p:nvSpPr>
            <p:spPr>
              <a:xfrm>
                <a:off x="1018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3" name="Retângulo 212"/>
              <p:cNvSpPr/>
              <p:nvPr/>
            </p:nvSpPr>
            <p:spPr>
              <a:xfrm>
                <a:off x="1036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4" name="Retângulo 213"/>
              <p:cNvSpPr/>
              <p:nvPr/>
            </p:nvSpPr>
            <p:spPr>
              <a:xfrm>
                <a:off x="1054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5" name="Retângulo 214"/>
              <p:cNvSpPr/>
              <p:nvPr/>
            </p:nvSpPr>
            <p:spPr>
              <a:xfrm>
                <a:off x="1072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6" name="Retângulo 215"/>
              <p:cNvSpPr/>
              <p:nvPr/>
            </p:nvSpPr>
            <p:spPr>
              <a:xfrm>
                <a:off x="1090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7" name="Retângulo 216"/>
              <p:cNvSpPr/>
              <p:nvPr/>
            </p:nvSpPr>
            <p:spPr>
              <a:xfrm>
                <a:off x="1108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8" name="Retângulo 217"/>
              <p:cNvSpPr/>
              <p:nvPr/>
            </p:nvSpPr>
            <p:spPr>
              <a:xfrm>
                <a:off x="1126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9" name="Retângulo 218"/>
              <p:cNvSpPr/>
              <p:nvPr/>
            </p:nvSpPr>
            <p:spPr>
              <a:xfrm>
                <a:off x="1144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20" name="Retângulo 219"/>
              <p:cNvSpPr/>
              <p:nvPr/>
            </p:nvSpPr>
            <p:spPr>
              <a:xfrm>
                <a:off x="11621136" y="4396224"/>
                <a:ext cx="180000" cy="10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255" name="Retângulo 254"/>
            <p:cNvSpPr/>
            <p:nvPr/>
          </p:nvSpPr>
          <p:spPr>
            <a:xfrm>
              <a:off x="8556883" y="5828520"/>
              <a:ext cx="180000" cy="54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58" name="Retângulo 257"/>
            <p:cNvSpPr/>
            <p:nvPr/>
          </p:nvSpPr>
          <p:spPr>
            <a:xfrm>
              <a:off x="8736883" y="5828520"/>
              <a:ext cx="180000" cy="54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grpSp>
        <p:nvGrpSpPr>
          <p:cNvPr id="259" name="Grupo 258"/>
          <p:cNvGrpSpPr/>
          <p:nvPr/>
        </p:nvGrpSpPr>
        <p:grpSpPr>
          <a:xfrm>
            <a:off x="2803307" y="4536427"/>
            <a:ext cx="5760000" cy="540000"/>
            <a:chOff x="2801136" y="3159000"/>
            <a:chExt cx="5760000" cy="540000"/>
          </a:xfrm>
        </p:grpSpPr>
        <p:sp>
          <p:nvSpPr>
            <p:cNvPr id="260" name="Retângulo 259"/>
            <p:cNvSpPr/>
            <p:nvPr/>
          </p:nvSpPr>
          <p:spPr>
            <a:xfrm>
              <a:off x="280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61" name="Retângulo 260"/>
            <p:cNvSpPr/>
            <p:nvPr/>
          </p:nvSpPr>
          <p:spPr>
            <a:xfrm>
              <a:off x="298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62" name="Retângulo 261"/>
            <p:cNvSpPr/>
            <p:nvPr/>
          </p:nvSpPr>
          <p:spPr>
            <a:xfrm>
              <a:off x="316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63" name="Retângulo 262"/>
            <p:cNvSpPr/>
            <p:nvPr/>
          </p:nvSpPr>
          <p:spPr>
            <a:xfrm>
              <a:off x="334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64" name="Retângulo 263"/>
            <p:cNvSpPr/>
            <p:nvPr/>
          </p:nvSpPr>
          <p:spPr>
            <a:xfrm>
              <a:off x="352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65" name="Retângulo 264"/>
            <p:cNvSpPr/>
            <p:nvPr/>
          </p:nvSpPr>
          <p:spPr>
            <a:xfrm>
              <a:off x="370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66" name="Retângulo 265"/>
            <p:cNvSpPr/>
            <p:nvPr/>
          </p:nvSpPr>
          <p:spPr>
            <a:xfrm>
              <a:off x="388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6" name="Retângulo 275"/>
            <p:cNvSpPr/>
            <p:nvPr/>
          </p:nvSpPr>
          <p:spPr>
            <a:xfrm>
              <a:off x="406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7" name="Retângulo 276"/>
            <p:cNvSpPr/>
            <p:nvPr/>
          </p:nvSpPr>
          <p:spPr>
            <a:xfrm>
              <a:off x="424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8" name="Retângulo 277"/>
            <p:cNvSpPr/>
            <p:nvPr/>
          </p:nvSpPr>
          <p:spPr>
            <a:xfrm>
              <a:off x="442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9" name="Retângulo 278"/>
            <p:cNvSpPr/>
            <p:nvPr/>
          </p:nvSpPr>
          <p:spPr>
            <a:xfrm>
              <a:off x="460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80" name="Retângulo 279"/>
            <p:cNvSpPr/>
            <p:nvPr/>
          </p:nvSpPr>
          <p:spPr>
            <a:xfrm>
              <a:off x="478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81" name="Retângulo 280"/>
            <p:cNvSpPr/>
            <p:nvPr/>
          </p:nvSpPr>
          <p:spPr>
            <a:xfrm>
              <a:off x="496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82" name="Retângulo 281"/>
            <p:cNvSpPr/>
            <p:nvPr/>
          </p:nvSpPr>
          <p:spPr>
            <a:xfrm>
              <a:off x="514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83" name="Retângulo 282"/>
            <p:cNvSpPr/>
            <p:nvPr/>
          </p:nvSpPr>
          <p:spPr>
            <a:xfrm>
              <a:off x="532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84" name="Retângulo 283"/>
            <p:cNvSpPr/>
            <p:nvPr/>
          </p:nvSpPr>
          <p:spPr>
            <a:xfrm>
              <a:off x="550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85" name="Retângulo 284"/>
            <p:cNvSpPr/>
            <p:nvPr/>
          </p:nvSpPr>
          <p:spPr>
            <a:xfrm>
              <a:off x="568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86" name="Retângulo 285"/>
            <p:cNvSpPr/>
            <p:nvPr/>
          </p:nvSpPr>
          <p:spPr>
            <a:xfrm>
              <a:off x="586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87" name="Retângulo 286"/>
            <p:cNvSpPr/>
            <p:nvPr/>
          </p:nvSpPr>
          <p:spPr>
            <a:xfrm>
              <a:off x="604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88" name="Retângulo 287"/>
            <p:cNvSpPr/>
            <p:nvPr/>
          </p:nvSpPr>
          <p:spPr>
            <a:xfrm>
              <a:off x="622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89" name="Retângulo 288"/>
            <p:cNvSpPr/>
            <p:nvPr/>
          </p:nvSpPr>
          <p:spPr>
            <a:xfrm>
              <a:off x="640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0" name="Retângulo 289"/>
            <p:cNvSpPr/>
            <p:nvPr/>
          </p:nvSpPr>
          <p:spPr>
            <a:xfrm>
              <a:off x="658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1" name="Retângulo 290"/>
            <p:cNvSpPr/>
            <p:nvPr/>
          </p:nvSpPr>
          <p:spPr>
            <a:xfrm>
              <a:off x="676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2" name="Retângulo 291"/>
            <p:cNvSpPr/>
            <p:nvPr/>
          </p:nvSpPr>
          <p:spPr>
            <a:xfrm>
              <a:off x="694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3" name="Retângulo 292"/>
            <p:cNvSpPr/>
            <p:nvPr/>
          </p:nvSpPr>
          <p:spPr>
            <a:xfrm>
              <a:off x="712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4" name="Retângulo 293"/>
            <p:cNvSpPr/>
            <p:nvPr/>
          </p:nvSpPr>
          <p:spPr>
            <a:xfrm>
              <a:off x="730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5" name="Retângulo 294"/>
            <p:cNvSpPr/>
            <p:nvPr/>
          </p:nvSpPr>
          <p:spPr>
            <a:xfrm>
              <a:off x="748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6" name="Retângulo 295"/>
            <p:cNvSpPr/>
            <p:nvPr/>
          </p:nvSpPr>
          <p:spPr>
            <a:xfrm>
              <a:off x="766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7" name="Retângulo 296"/>
            <p:cNvSpPr/>
            <p:nvPr/>
          </p:nvSpPr>
          <p:spPr>
            <a:xfrm>
              <a:off x="784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8" name="Retângulo 297"/>
            <p:cNvSpPr/>
            <p:nvPr/>
          </p:nvSpPr>
          <p:spPr>
            <a:xfrm>
              <a:off x="802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09" name="Retângulo 308"/>
            <p:cNvSpPr/>
            <p:nvPr/>
          </p:nvSpPr>
          <p:spPr>
            <a:xfrm>
              <a:off x="820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10" name="Retângulo 309"/>
            <p:cNvSpPr/>
            <p:nvPr/>
          </p:nvSpPr>
          <p:spPr>
            <a:xfrm>
              <a:off x="8381136" y="3159000"/>
              <a:ext cx="180000" cy="540000"/>
            </a:xfrm>
            <a:prstGeom prst="rect">
              <a:avLst/>
            </a:prstGeom>
            <a:solidFill>
              <a:srgbClr val="1F4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grpSp>
        <p:nvGrpSpPr>
          <p:cNvPr id="311" name="Grupo 310"/>
          <p:cNvGrpSpPr/>
          <p:nvPr/>
        </p:nvGrpSpPr>
        <p:grpSpPr>
          <a:xfrm>
            <a:off x="641136" y="2390604"/>
            <a:ext cx="2160000" cy="540000"/>
            <a:chOff x="641136" y="3159000"/>
            <a:chExt cx="2160000" cy="540000"/>
          </a:xfrm>
        </p:grpSpPr>
        <p:sp>
          <p:nvSpPr>
            <p:cNvPr id="312" name="Retângulo 311"/>
            <p:cNvSpPr/>
            <p:nvPr/>
          </p:nvSpPr>
          <p:spPr>
            <a:xfrm>
              <a:off x="1901136" y="3159000"/>
              <a:ext cx="180000" cy="540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13" name="Retângulo 312"/>
            <p:cNvSpPr/>
            <p:nvPr/>
          </p:nvSpPr>
          <p:spPr>
            <a:xfrm>
              <a:off x="2081136" y="3159000"/>
              <a:ext cx="180000" cy="540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14" name="Retângulo 313"/>
            <p:cNvSpPr/>
            <p:nvPr/>
          </p:nvSpPr>
          <p:spPr>
            <a:xfrm>
              <a:off x="2261136" y="3159000"/>
              <a:ext cx="180000" cy="540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15" name="Retângulo 314"/>
            <p:cNvSpPr/>
            <p:nvPr/>
          </p:nvSpPr>
          <p:spPr>
            <a:xfrm>
              <a:off x="2441136" y="3159000"/>
              <a:ext cx="180000" cy="540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16" name="Retângulo 315"/>
            <p:cNvSpPr/>
            <p:nvPr/>
          </p:nvSpPr>
          <p:spPr>
            <a:xfrm>
              <a:off x="2621136" y="3159000"/>
              <a:ext cx="180000" cy="540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317" name="Grupo 316"/>
            <p:cNvGrpSpPr/>
            <p:nvPr/>
          </p:nvGrpSpPr>
          <p:grpSpPr>
            <a:xfrm>
              <a:off x="641136" y="3159000"/>
              <a:ext cx="1260000" cy="540000"/>
              <a:chOff x="641136" y="1464048"/>
              <a:chExt cx="1260000" cy="1080000"/>
            </a:xfrm>
            <a:solidFill>
              <a:srgbClr val="FF0000"/>
            </a:solidFill>
          </p:grpSpPr>
          <p:sp>
            <p:nvSpPr>
              <p:cNvPr id="318" name="Retângulo 317"/>
              <p:cNvSpPr/>
              <p:nvPr/>
            </p:nvSpPr>
            <p:spPr>
              <a:xfrm>
                <a:off x="641136" y="1464048"/>
                <a:ext cx="180000" cy="1080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19" name="Retângulo 318"/>
              <p:cNvSpPr/>
              <p:nvPr/>
            </p:nvSpPr>
            <p:spPr>
              <a:xfrm>
                <a:off x="821136" y="1464048"/>
                <a:ext cx="180000" cy="1080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20" name="Retângulo 319"/>
              <p:cNvSpPr/>
              <p:nvPr/>
            </p:nvSpPr>
            <p:spPr>
              <a:xfrm>
                <a:off x="1001136" y="1464048"/>
                <a:ext cx="180000" cy="1080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21" name="Retângulo 320"/>
              <p:cNvSpPr/>
              <p:nvPr/>
            </p:nvSpPr>
            <p:spPr>
              <a:xfrm>
                <a:off x="1181136" y="1464048"/>
                <a:ext cx="180000" cy="1080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22" name="Retângulo 321"/>
              <p:cNvSpPr/>
              <p:nvPr/>
            </p:nvSpPr>
            <p:spPr>
              <a:xfrm>
                <a:off x="1361136" y="1464048"/>
                <a:ext cx="180000" cy="1080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23" name="Retângulo 322"/>
              <p:cNvSpPr/>
              <p:nvPr/>
            </p:nvSpPr>
            <p:spPr>
              <a:xfrm>
                <a:off x="1541136" y="1464048"/>
                <a:ext cx="180000" cy="1080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24" name="Retângulo 323"/>
              <p:cNvSpPr/>
              <p:nvPr/>
            </p:nvSpPr>
            <p:spPr>
              <a:xfrm>
                <a:off x="1721136" y="1464048"/>
                <a:ext cx="180000" cy="1080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grpSp>
      <p:sp>
        <p:nvSpPr>
          <p:cNvPr id="221" name="Retângulo 220"/>
          <p:cNvSpPr/>
          <p:nvPr/>
        </p:nvSpPr>
        <p:spPr>
          <a:xfrm>
            <a:off x="0" y="-1"/>
            <a:ext cx="12192000" cy="832465"/>
          </a:xfrm>
          <a:prstGeom prst="rect">
            <a:avLst/>
          </a:prstGeom>
          <a:solidFill>
            <a:schemeClr val="tx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b="1" dirty="0">
                <a:solidFill>
                  <a:schemeClr val="tx1"/>
                </a:solidFill>
                <a:latin typeface="Nunito ExtraLight Black" pitchFamily="2" charset="0"/>
              </a:rPr>
              <a:t>Topo-</a:t>
            </a:r>
            <a:r>
              <a:rPr lang="pt-PT" sz="2400" b="1" dirty="0" err="1">
                <a:solidFill>
                  <a:schemeClr val="tx1"/>
                </a:solidFill>
                <a:latin typeface="Nunito ExtraLight Black" pitchFamily="2" charset="0"/>
              </a:rPr>
              <a:t>Automaton</a:t>
            </a:r>
            <a:r>
              <a:rPr lang="pt-PT" sz="2400" b="1" dirty="0">
                <a:solidFill>
                  <a:schemeClr val="tx1"/>
                </a:solidFill>
                <a:latin typeface="Nunito ExtraLight Black" pitchFamily="2" charset="0"/>
              </a:rPr>
              <a:t> Cluster </a:t>
            </a:r>
            <a:r>
              <a:rPr lang="pt-PT" sz="2400" b="1" dirty="0" err="1" smtClean="0">
                <a:solidFill>
                  <a:schemeClr val="tx1"/>
                </a:solidFill>
                <a:latin typeface="Nunito ExtraLight Black" pitchFamily="2" charset="0"/>
              </a:rPr>
              <a:t>Splitting</a:t>
            </a:r>
            <a:r>
              <a:rPr lang="pt-PT" sz="2400" b="1" dirty="0" smtClean="0">
                <a:solidFill>
                  <a:schemeClr val="tx1"/>
                </a:solidFill>
                <a:latin typeface="Nunito ExtraLight Black" pitchFamily="2" charset="0"/>
              </a:rPr>
              <a:t> – </a:t>
            </a:r>
            <a:r>
              <a:rPr lang="pt-PT" sz="2400" b="1" dirty="0" err="1">
                <a:solidFill>
                  <a:schemeClr val="tx1"/>
                </a:solidFill>
                <a:latin typeface="Nunito ExtraLight Black" pitchFamily="2" charset="0"/>
              </a:rPr>
              <a:t>Anatomy</a:t>
            </a:r>
            <a:r>
              <a:rPr lang="pt-PT" sz="2400" b="1" dirty="0">
                <a:solidFill>
                  <a:schemeClr val="tx1"/>
                </a:solidFill>
                <a:latin typeface="Nunito ExtraLight Black" pitchFamily="2" charset="0"/>
              </a:rPr>
              <a:t> </a:t>
            </a:r>
            <a:r>
              <a:rPr lang="pt-PT" sz="2400" b="1" dirty="0" err="1">
                <a:solidFill>
                  <a:schemeClr val="tx1"/>
                </a:solidFill>
                <a:latin typeface="Nunito ExtraLight Black" pitchFamily="2" charset="0"/>
              </a:rPr>
              <a:t>of</a:t>
            </a:r>
            <a:r>
              <a:rPr lang="pt-PT" sz="2400" b="1" dirty="0">
                <a:solidFill>
                  <a:schemeClr val="tx1"/>
                </a:solidFill>
                <a:latin typeface="Nunito ExtraLight Black" pitchFamily="2" charset="0"/>
              </a:rPr>
              <a:t> a </a:t>
            </a:r>
            <a:r>
              <a:rPr lang="pt-PT" sz="2400" b="1" dirty="0" err="1">
                <a:solidFill>
                  <a:schemeClr val="tx1"/>
                </a:solidFill>
                <a:latin typeface="Nunito ExtraLight Black" pitchFamily="2" charset="0"/>
              </a:rPr>
              <a:t>Tag</a:t>
            </a:r>
            <a:r>
              <a:rPr lang="pt-PT" sz="2400" b="1" dirty="0">
                <a:solidFill>
                  <a:schemeClr val="tx1"/>
                </a:solidFill>
                <a:latin typeface="Nunito ExtraLight Black" pitchFamily="2" charset="0"/>
              </a:rPr>
              <a:t> </a:t>
            </a:r>
          </a:p>
        </p:txBody>
      </p:sp>
      <p:sp>
        <p:nvSpPr>
          <p:cNvPr id="225" name="CaixaDeTexto 224"/>
          <p:cNvSpPr txBox="1"/>
          <p:nvPr/>
        </p:nvSpPr>
        <p:spPr>
          <a:xfrm>
            <a:off x="0" y="6482862"/>
            <a:ext cx="2934000" cy="375138"/>
          </a:xfrm>
          <a:prstGeom prst="rect">
            <a:avLst/>
          </a:prstGeom>
          <a:solidFill>
            <a:schemeClr val="tx2">
              <a:lumMod val="40000"/>
              <a:lumOff val="60000"/>
            </a:schemeClr>
          </a:solidFill>
          <a:ln>
            <a:solidFill>
              <a:schemeClr val="tx1"/>
            </a:solidFill>
          </a:ln>
        </p:spPr>
        <p:txBody>
          <a:bodyPr wrap="square" lIns="180000" rIns="180000" rtlCol="0" anchor="ctr">
            <a:noAutofit/>
          </a:bodyPr>
          <a:lstStyle/>
          <a:p>
            <a:r>
              <a:rPr lang="pt-PT" sz="1400" dirty="0" smtClean="0">
                <a:latin typeface="Nunito ExtraLight" pitchFamily="2" charset="0"/>
                <a:cs typeface="Times New Roman" panose="02020603050405020304" pitchFamily="18" charset="0"/>
              </a:rPr>
              <a:t>Nuno dos Santos Fernandes</a:t>
            </a:r>
            <a:endParaRPr lang="pt-PT" sz="1400" dirty="0">
              <a:latin typeface="Nunito ExtraLight" pitchFamily="2" charset="0"/>
              <a:cs typeface="Times New Roman" panose="02020603050405020304" pitchFamily="18" charset="0"/>
            </a:endParaRPr>
          </a:p>
        </p:txBody>
      </p:sp>
      <p:sp>
        <p:nvSpPr>
          <p:cNvPr id="226" name="CaixaDeTexto 225"/>
          <p:cNvSpPr txBox="1"/>
          <p:nvPr/>
        </p:nvSpPr>
        <p:spPr>
          <a:xfrm>
            <a:off x="9257999" y="6482862"/>
            <a:ext cx="2934000" cy="375138"/>
          </a:xfrm>
          <a:prstGeom prst="rect">
            <a:avLst/>
          </a:prstGeom>
          <a:solidFill>
            <a:schemeClr val="tx2">
              <a:lumMod val="40000"/>
              <a:lumOff val="60000"/>
            </a:schemeClr>
          </a:solidFill>
          <a:ln>
            <a:solidFill>
              <a:schemeClr val="tx1"/>
            </a:solidFill>
          </a:ln>
        </p:spPr>
        <p:txBody>
          <a:bodyPr wrap="square" lIns="180000" rIns="180000" rtlCol="0" anchor="ctr">
            <a:noAutofit/>
          </a:bodyPr>
          <a:lstStyle/>
          <a:p>
            <a:pPr algn="r"/>
            <a:fld id="{5F9120BF-66DE-4C54-B6E1-BA17062F8DD3}" type="slidenum">
              <a:rPr lang="pt-PT" sz="1400" smtClean="0">
                <a:latin typeface="Nunito ExtraLight" pitchFamily="2" charset="0"/>
                <a:cs typeface="Times New Roman" panose="02020603050405020304" pitchFamily="18" charset="0"/>
              </a:rPr>
              <a:t>24</a:t>
            </a:fld>
            <a:endParaRPr lang="pt-PT" sz="1600" dirty="0">
              <a:latin typeface="Nunito ExtraLight" pitchFamily="2" charset="0"/>
              <a:cs typeface="Times New Roman" panose="02020603050405020304" pitchFamily="18" charset="0"/>
            </a:endParaRPr>
          </a:p>
        </p:txBody>
      </p:sp>
      <p:sp>
        <p:nvSpPr>
          <p:cNvPr id="227" name="CaixaDeTexto 226"/>
          <p:cNvSpPr txBox="1"/>
          <p:nvPr/>
        </p:nvSpPr>
        <p:spPr>
          <a:xfrm>
            <a:off x="2934000" y="6482862"/>
            <a:ext cx="6324000" cy="375138"/>
          </a:xfrm>
          <a:prstGeom prst="rect">
            <a:avLst/>
          </a:prstGeom>
          <a:solidFill>
            <a:schemeClr val="tx2">
              <a:lumMod val="40000"/>
              <a:lumOff val="60000"/>
            </a:schemeClr>
          </a:solidFill>
          <a:ln>
            <a:solidFill>
              <a:schemeClr val="tx1"/>
            </a:solidFill>
          </a:ln>
        </p:spPr>
        <p:txBody>
          <a:bodyPr wrap="square" rtlCol="0" anchor="ctr">
            <a:noAutofit/>
          </a:bodyPr>
          <a:lstStyle/>
          <a:p>
            <a:pPr algn="ctr"/>
            <a:r>
              <a:rPr lang="en-GB" sz="1400" dirty="0">
                <a:latin typeface="Nunito ExtraLight SemiBold" pitchFamily="2" charset="0"/>
                <a:cs typeface="Times New Roman" panose="02020603050405020304" pitchFamily="18" charset="0"/>
              </a:rPr>
              <a:t>Accelerating the ATLAS Trigger System with Graphical Processing Units</a:t>
            </a:r>
          </a:p>
        </p:txBody>
      </p:sp>
    </p:spTree>
    <p:extLst>
      <p:ext uri="{BB962C8B-B14F-4D97-AF65-F5344CB8AC3E}">
        <p14:creationId xmlns:p14="http://schemas.microsoft.com/office/powerpoint/2010/main" val="331978284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4"/>
                                        </p:tgtEl>
                                        <p:attrNameLst>
                                          <p:attrName>style.visibility</p:attrName>
                                        </p:attrNameLst>
                                      </p:cBhvr>
                                      <p:to>
                                        <p:strVal val="visible"/>
                                      </p:to>
                                    </p:set>
                                    <p:animEffect transition="in" filter="fade">
                                      <p:cBhvr>
                                        <p:cTn id="10" dur="500"/>
                                        <p:tgtEl>
                                          <p:spTgt spid="25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1" nodeType="clickEffect">
                                  <p:stCondLst>
                                    <p:cond delay="0"/>
                                  </p:stCondLst>
                                  <p:childTnLst>
                                    <p:animMotion origin="layout" path="M 1.45833E-6 0 L 1.45833E-6 -0.32569 " pathEditMode="relative" rAng="0" ptsTypes="AA">
                                      <p:cBhvr>
                                        <p:cTn id="23" dur="1500" fill="hold"/>
                                        <p:tgtEl>
                                          <p:spTgt spid="8"/>
                                        </p:tgtEl>
                                        <p:attrNameLst>
                                          <p:attrName>ppt_x</p:attrName>
                                          <p:attrName>ppt_y</p:attrName>
                                        </p:attrNameLst>
                                      </p:cBhvr>
                                      <p:rCtr x="0" y="-16296"/>
                                    </p:animMotion>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143"/>
                                        </p:tgtEl>
                                        <p:attrNameLst>
                                          <p:attrName>style.visibility</p:attrName>
                                        </p:attrNameLst>
                                      </p:cBhvr>
                                      <p:to>
                                        <p:strVal val="visible"/>
                                      </p:to>
                                    </p:set>
                                    <p:animEffect transition="in" filter="fade">
                                      <p:cBhvr>
                                        <p:cTn id="27" dur="500"/>
                                        <p:tgtEl>
                                          <p:spTgt spid="143"/>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1" nodeType="clickEffect">
                                  <p:stCondLst>
                                    <p:cond delay="0"/>
                                  </p:stCondLst>
                                  <p:childTnLst>
                                    <p:animMotion origin="layout" path="M -1.66667E-6 0 L -1.66667E-6 -0.21944 " pathEditMode="relative" rAng="0" ptsTypes="AA">
                                      <p:cBhvr>
                                        <p:cTn id="31" dur="1000" fill="hold"/>
                                        <p:tgtEl>
                                          <p:spTgt spid="254"/>
                                        </p:tgtEl>
                                        <p:attrNameLst>
                                          <p:attrName>ppt_x</p:attrName>
                                          <p:attrName>ppt_y</p:attrName>
                                        </p:attrNameLst>
                                      </p:cBhvr>
                                      <p:rCtr x="0" y="-10972"/>
                                    </p:animMotion>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257"/>
                                        </p:tgtEl>
                                        <p:attrNameLst>
                                          <p:attrName>style.visibility</p:attrName>
                                        </p:attrNameLst>
                                      </p:cBhvr>
                                      <p:to>
                                        <p:strVal val="visible"/>
                                      </p:to>
                                    </p:set>
                                    <p:animEffect transition="in" filter="fade">
                                      <p:cBhvr>
                                        <p:cTn id="35" dur="500"/>
                                        <p:tgtEl>
                                          <p:spTgt spid="257"/>
                                        </p:tgtEl>
                                      </p:cBhvr>
                                    </p:animEffect>
                                  </p:childTnLst>
                                </p:cTn>
                              </p:par>
                            </p:childTnLst>
                          </p:cTn>
                        </p:par>
                      </p:childTnLst>
                    </p:cTn>
                  </p:par>
                  <p:par>
                    <p:cTn id="36" fill="hold">
                      <p:stCondLst>
                        <p:cond delay="indefinite"/>
                      </p:stCondLst>
                      <p:childTnLst>
                        <p:par>
                          <p:cTn id="37" fill="hold">
                            <p:stCondLst>
                              <p:cond delay="0"/>
                            </p:stCondLst>
                            <p:childTnLst>
                              <p:par>
                                <p:cTn id="38" presetID="64" presetClass="path" presetSubtype="0" accel="50000" decel="50000" fill="hold" nodeType="clickEffect">
                                  <p:stCondLst>
                                    <p:cond delay="0"/>
                                  </p:stCondLst>
                                  <p:childTnLst>
                                    <p:animMotion origin="layout" path="M 4.16667E-6 0 L 4.16667E-6 -0.11157 " pathEditMode="relative" rAng="0" ptsTypes="AA">
                                      <p:cBhvr>
                                        <p:cTn id="39" dur="500" fill="hold"/>
                                        <p:tgtEl>
                                          <p:spTgt spid="6"/>
                                        </p:tgtEl>
                                        <p:attrNameLst>
                                          <p:attrName>ppt_x</p:attrName>
                                          <p:attrName>ppt_y</p:attrName>
                                        </p:attrNameLst>
                                      </p:cBhvr>
                                      <p:rCtr x="0" y="-5579"/>
                                    </p:animMotion>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46"/>
                                        </p:tgtEl>
                                        <p:attrNameLst>
                                          <p:attrName>style.visibility</p:attrName>
                                        </p:attrNameLst>
                                      </p:cBhvr>
                                      <p:to>
                                        <p:strVal val="visible"/>
                                      </p:to>
                                    </p:set>
                                    <p:animEffect transition="in" filter="fade">
                                      <p:cBhvr>
                                        <p:cTn id="43" dur="500"/>
                                        <p:tgtEl>
                                          <p:spTgt spid="146"/>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nodeType="clickEffect">
                                  <p:stCondLst>
                                    <p:cond delay="0"/>
                                  </p:stCondLst>
                                  <p:childTnLst>
                                    <p:animMotion origin="layout" path="M 4.58333E-6 0 L 0.00013 0.20069 " pathEditMode="relative" rAng="0" ptsTypes="AA">
                                      <p:cBhvr>
                                        <p:cTn id="47" dur="750" fill="hold"/>
                                        <p:tgtEl>
                                          <p:spTgt spid="5"/>
                                        </p:tgtEl>
                                        <p:attrNameLst>
                                          <p:attrName>ppt_x</p:attrName>
                                          <p:attrName>ppt_y</p:attrName>
                                        </p:attrNameLst>
                                      </p:cBhvr>
                                      <p:rCtr x="0" y="10023"/>
                                    </p:animMotion>
                                  </p:childTnLst>
                                </p:cTn>
                              </p:par>
                            </p:childTnLst>
                          </p:cTn>
                        </p:par>
                        <p:par>
                          <p:cTn id="48" fill="hold">
                            <p:stCondLst>
                              <p:cond delay="750"/>
                            </p:stCondLst>
                            <p:childTnLst>
                              <p:par>
                                <p:cTn id="49" presetID="10" presetClass="entr" presetSubtype="0" fill="hold" grpId="0" nodeType="afterEffect">
                                  <p:stCondLst>
                                    <p:cond delay="0"/>
                                  </p:stCondLst>
                                  <p:childTnLst>
                                    <p:set>
                                      <p:cBhvr>
                                        <p:cTn id="50" dur="1" fill="hold">
                                          <p:stCondLst>
                                            <p:cond delay="0"/>
                                          </p:stCondLst>
                                        </p:cTn>
                                        <p:tgtEl>
                                          <p:spTgt spid="147"/>
                                        </p:tgtEl>
                                        <p:attrNameLst>
                                          <p:attrName>style.visibility</p:attrName>
                                        </p:attrNameLst>
                                      </p:cBhvr>
                                      <p:to>
                                        <p:strVal val="visible"/>
                                      </p:to>
                                    </p:set>
                                    <p:animEffect transition="in" filter="fade">
                                      <p:cBhvr>
                                        <p:cTn id="51" dur="500"/>
                                        <p:tgtEl>
                                          <p:spTgt spid="147"/>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nodeType="clickEffect">
                                  <p:stCondLst>
                                    <p:cond delay="0"/>
                                  </p:stCondLst>
                                  <p:childTnLst>
                                    <p:animMotion origin="layout" path="M 3.95833E-6 0 L -0.00039 0.38889 " pathEditMode="relative" rAng="0" ptsTypes="AA">
                                      <p:cBhvr>
                                        <p:cTn id="55" dur="1500" fill="hold"/>
                                        <p:tgtEl>
                                          <p:spTgt spid="3"/>
                                        </p:tgtEl>
                                        <p:attrNameLst>
                                          <p:attrName>ppt_x</p:attrName>
                                          <p:attrName>ppt_y</p:attrName>
                                        </p:attrNameLst>
                                      </p:cBhvr>
                                      <p:rCtr x="-26" y="19444"/>
                                    </p:animMotion>
                                  </p:childTnLst>
                                </p:cTn>
                              </p:par>
                            </p:childTnLst>
                          </p:cTn>
                        </p:par>
                        <p:par>
                          <p:cTn id="56" fill="hold">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fade">
                                      <p:cBhvr>
                                        <p:cTn id="59" dur="500"/>
                                        <p:tgtEl>
                                          <p:spTgt spid="14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50"/>
                                        </p:tgtEl>
                                        <p:attrNameLst>
                                          <p:attrName>style.visibility</p:attrName>
                                        </p:attrNameLst>
                                      </p:cBhvr>
                                      <p:to>
                                        <p:strVal val="visible"/>
                                      </p:to>
                                    </p:set>
                                    <p:animEffect transition="in" filter="fade">
                                      <p:cBhvr>
                                        <p:cTn id="64" dur="500"/>
                                        <p:tgtEl>
                                          <p:spTgt spid="150"/>
                                        </p:tgtEl>
                                      </p:cBhvr>
                                    </p:animEffect>
                                  </p:childTnLst>
                                </p:cTn>
                              </p:par>
                              <p:par>
                                <p:cTn id="65" presetID="1" presetClass="entr" presetSubtype="0" fill="hold" grpId="0" nodeType="withEffect">
                                  <p:stCondLst>
                                    <p:cond delay="0"/>
                                  </p:stCondLst>
                                  <p:childTnLst>
                                    <p:set>
                                      <p:cBhvr>
                                        <p:cTn id="66" dur="1" fill="hold">
                                          <p:stCondLst>
                                            <p:cond delay="0"/>
                                          </p:stCondLst>
                                        </p:cTn>
                                        <p:tgtEl>
                                          <p:spTgt spid="15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5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5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p:bldP spid="8" grpId="0" animBg="1"/>
      <p:bldP spid="8" grpId="1" animBg="1"/>
      <p:bldP spid="143" grpId="0"/>
      <p:bldP spid="146" grpId="0"/>
      <p:bldP spid="149" grpId="0"/>
      <p:bldP spid="150" grpId="0" animBg="1"/>
      <p:bldP spid="154" grpId="0" animBg="1"/>
      <p:bldP spid="254" grpId="0" animBg="1"/>
      <p:bldP spid="254" grpId="1" animBg="1"/>
      <p:bldP spid="256" grpId="0" animBg="1"/>
      <p:bldP spid="25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Conexão reta 13"/>
          <p:cNvCxnSpPr/>
          <p:nvPr/>
        </p:nvCxnSpPr>
        <p:spPr>
          <a:xfrm>
            <a:off x="0" y="416232"/>
            <a:ext cx="0" cy="62541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exão reta 15"/>
          <p:cNvCxnSpPr/>
          <p:nvPr/>
        </p:nvCxnSpPr>
        <p:spPr>
          <a:xfrm flipH="1">
            <a:off x="12191999" y="416232"/>
            <a:ext cx="1" cy="62541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361200" y="1017863"/>
            <a:ext cx="8440798" cy="2177519"/>
          </a:xfrm>
          <a:prstGeom prst="rect">
            <a:avLst/>
          </a:prstGeom>
          <a:noFill/>
        </p:spPr>
        <p:txBody>
          <a:bodyPr wrap="square" rtlCol="0">
            <a:spAutoFit/>
          </a:bodyPr>
          <a:lstStyle/>
          <a:p>
            <a:pPr marL="285750" indent="-285750" algn="just">
              <a:spcBef>
                <a:spcPts val="1200"/>
              </a:spcBef>
              <a:spcAft>
                <a:spcPts val="600"/>
              </a:spcAft>
              <a:buFont typeface="Arial" panose="020B0604020202020204" pitchFamily="34" charset="0"/>
              <a:buChar char="•"/>
            </a:pPr>
            <a:r>
              <a:rPr lang="pt-PT" b="1" u="sng" dirty="0" smtClean="0">
                <a:latin typeface="Lusitana" pitchFamily="2" charset="0"/>
                <a:cs typeface="Times New Roman" panose="02020603050405020304" pitchFamily="18" charset="0"/>
              </a:rPr>
              <a:t>A</a:t>
            </a:r>
            <a:r>
              <a:rPr lang="pt-PT" dirty="0" smtClean="0">
                <a:latin typeface="Lusitana" pitchFamily="2" charset="0"/>
                <a:cs typeface="Times New Roman" panose="02020603050405020304" pitchFamily="18" charset="0"/>
              </a:rPr>
              <a:t> </a:t>
            </a:r>
            <a:r>
              <a:rPr lang="pt-PT" b="1" u="sng" dirty="0" smtClean="0">
                <a:latin typeface="Lusitana" pitchFamily="2" charset="0"/>
                <a:cs typeface="Times New Roman" panose="02020603050405020304" pitchFamily="18" charset="0"/>
              </a:rPr>
              <a:t>T</a:t>
            </a:r>
            <a:r>
              <a:rPr lang="pt-PT" dirty="0" smtClean="0">
                <a:latin typeface="Lusitana" pitchFamily="2" charset="0"/>
                <a:cs typeface="Times New Roman" panose="02020603050405020304" pitchFamily="18" charset="0"/>
              </a:rPr>
              <a:t>oroidal </a:t>
            </a:r>
            <a:r>
              <a:rPr lang="pt-PT" b="1" u="sng" dirty="0" smtClean="0">
                <a:latin typeface="Lusitana" pitchFamily="2" charset="0"/>
                <a:cs typeface="Times New Roman" panose="02020603050405020304" pitchFamily="18" charset="0"/>
              </a:rPr>
              <a:t>L</a:t>
            </a:r>
            <a:r>
              <a:rPr lang="pt-PT" dirty="0" smtClean="0">
                <a:latin typeface="Lusitana" pitchFamily="2" charset="0"/>
                <a:cs typeface="Times New Roman" panose="02020603050405020304" pitchFamily="18" charset="0"/>
              </a:rPr>
              <a:t>HC </a:t>
            </a:r>
            <a:r>
              <a:rPr lang="pt-PT" b="1" u="sng" dirty="0" err="1" smtClean="0">
                <a:latin typeface="Lusitana" pitchFamily="2" charset="0"/>
                <a:cs typeface="Times New Roman" panose="02020603050405020304" pitchFamily="18" charset="0"/>
              </a:rPr>
              <a:t>A</a:t>
            </a:r>
            <a:r>
              <a:rPr lang="pt-PT" dirty="0" err="1" smtClean="0">
                <a:latin typeface="Lusitana" pitchFamily="2" charset="0"/>
                <a:cs typeface="Times New Roman" panose="02020603050405020304" pitchFamily="18" charset="0"/>
              </a:rPr>
              <a:t>pparatu</a:t>
            </a:r>
            <a:r>
              <a:rPr lang="pt-PT" b="1" u="sng" dirty="0" err="1" smtClean="0">
                <a:latin typeface="Lusitana" pitchFamily="2" charset="0"/>
                <a:cs typeface="Times New Roman" panose="02020603050405020304" pitchFamily="18" charset="0"/>
              </a:rPr>
              <a:t>s</a:t>
            </a:r>
            <a:r>
              <a:rPr lang="pt-PT" dirty="0" smtClean="0">
                <a:latin typeface="Lusitana" pitchFamily="2" charset="0"/>
                <a:cs typeface="Times New Roman" panose="02020603050405020304" pitchFamily="18" charset="0"/>
              </a:rPr>
              <a:t>: </a:t>
            </a:r>
            <a:r>
              <a:rPr lang="pt-PT" dirty="0" err="1" smtClean="0">
                <a:latin typeface="Lusitana" pitchFamily="2" charset="0"/>
                <a:cs typeface="Times New Roman" panose="02020603050405020304" pitchFamily="18" charset="0"/>
              </a:rPr>
              <a:t>one</a:t>
            </a:r>
            <a:r>
              <a:rPr lang="pt-PT" dirty="0" smtClean="0">
                <a:latin typeface="Lusitana" pitchFamily="2" charset="0"/>
                <a:cs typeface="Times New Roman" panose="02020603050405020304" pitchFamily="18" charset="0"/>
              </a:rPr>
              <a:t> </a:t>
            </a:r>
            <a:r>
              <a:rPr lang="pt-PT" dirty="0" err="1" smtClean="0">
                <a:latin typeface="Lusitana" pitchFamily="2" charset="0"/>
                <a:cs typeface="Times New Roman" panose="02020603050405020304" pitchFamily="18" charset="0"/>
              </a:rPr>
              <a:t>of</a:t>
            </a:r>
            <a:r>
              <a:rPr lang="pt-PT" dirty="0" smtClean="0">
                <a:latin typeface="Lusitana" pitchFamily="2" charset="0"/>
                <a:cs typeface="Times New Roman" panose="02020603050405020304" pitchFamily="18" charset="0"/>
              </a:rPr>
              <a:t> </a:t>
            </a:r>
            <a:r>
              <a:rPr lang="pt-PT" dirty="0" err="1" smtClean="0">
                <a:latin typeface="Lusitana" pitchFamily="2" charset="0"/>
                <a:cs typeface="Times New Roman" panose="02020603050405020304" pitchFamily="18" charset="0"/>
              </a:rPr>
              <a:t>the</a:t>
            </a:r>
            <a:r>
              <a:rPr lang="pt-PT" dirty="0" smtClean="0">
                <a:latin typeface="Lusitana" pitchFamily="2" charset="0"/>
                <a:cs typeface="Times New Roman" panose="02020603050405020304" pitchFamily="18" charset="0"/>
              </a:rPr>
              <a:t> </a:t>
            </a:r>
            <a:r>
              <a:rPr lang="pt-PT" dirty="0" err="1" smtClean="0">
                <a:latin typeface="Lusitana" pitchFamily="2" charset="0"/>
                <a:cs typeface="Times New Roman" panose="02020603050405020304" pitchFamily="18" charset="0"/>
              </a:rPr>
              <a:t>two</a:t>
            </a:r>
            <a:r>
              <a:rPr lang="pt-PT" dirty="0" smtClean="0">
                <a:latin typeface="Lusitana" pitchFamily="2" charset="0"/>
                <a:cs typeface="Times New Roman" panose="02020603050405020304" pitchFamily="18" charset="0"/>
              </a:rPr>
              <a:t> </a:t>
            </a:r>
            <a:r>
              <a:rPr lang="pt-PT" b="1" dirty="0" smtClean="0">
                <a:latin typeface="Lusitana" pitchFamily="2" charset="0"/>
                <a:cs typeface="Times New Roman" panose="02020603050405020304" pitchFamily="18" charset="0"/>
              </a:rPr>
              <a:t>general-</a:t>
            </a:r>
            <a:r>
              <a:rPr lang="pt-PT" b="1" dirty="0" err="1" smtClean="0">
                <a:latin typeface="Lusitana" pitchFamily="2" charset="0"/>
                <a:cs typeface="Times New Roman" panose="02020603050405020304" pitchFamily="18" charset="0"/>
              </a:rPr>
              <a:t>purpose</a:t>
            </a:r>
            <a:r>
              <a:rPr lang="pt-PT" b="1" dirty="0" smtClean="0">
                <a:latin typeface="Lusitana" pitchFamily="2" charset="0"/>
                <a:cs typeface="Times New Roman" panose="02020603050405020304" pitchFamily="18" charset="0"/>
              </a:rPr>
              <a:t> </a:t>
            </a:r>
            <a:r>
              <a:rPr lang="pt-PT" b="1" dirty="0" err="1" smtClean="0">
                <a:latin typeface="Lusitana" pitchFamily="2" charset="0"/>
                <a:cs typeface="Times New Roman" panose="02020603050405020304" pitchFamily="18" charset="0"/>
              </a:rPr>
              <a:t>detectors</a:t>
            </a:r>
            <a:r>
              <a:rPr lang="pt-PT" dirty="0" smtClean="0">
                <a:latin typeface="Lusitana" pitchFamily="2" charset="0"/>
                <a:cs typeface="Times New Roman" panose="02020603050405020304" pitchFamily="18" charset="0"/>
              </a:rPr>
              <a:t> </a:t>
            </a:r>
            <a:r>
              <a:rPr lang="pt-PT" dirty="0" err="1" smtClean="0">
                <a:latin typeface="Lusitana" pitchFamily="2" charset="0"/>
                <a:cs typeface="Times New Roman" panose="02020603050405020304" pitchFamily="18" charset="0"/>
              </a:rPr>
              <a:t>at</a:t>
            </a:r>
            <a:r>
              <a:rPr lang="pt-PT" dirty="0" smtClean="0">
                <a:latin typeface="Lusitana" pitchFamily="2" charset="0"/>
                <a:cs typeface="Times New Roman" panose="02020603050405020304" pitchFamily="18" charset="0"/>
              </a:rPr>
              <a:t> </a:t>
            </a:r>
            <a:r>
              <a:rPr lang="pt-PT" dirty="0" err="1" smtClean="0">
                <a:latin typeface="Lusitana" pitchFamily="2" charset="0"/>
                <a:cs typeface="Times New Roman" panose="02020603050405020304" pitchFamily="18" charset="0"/>
              </a:rPr>
              <a:t>the</a:t>
            </a:r>
            <a:r>
              <a:rPr lang="pt-PT" dirty="0" smtClean="0">
                <a:latin typeface="Lusitana" pitchFamily="2" charset="0"/>
                <a:cs typeface="Times New Roman" panose="02020603050405020304" pitchFamily="18" charset="0"/>
              </a:rPr>
              <a:t> LHC</a:t>
            </a:r>
          </a:p>
          <a:p>
            <a:pPr marL="342900" indent="-342900" algn="just">
              <a:spcBef>
                <a:spcPts val="1200"/>
              </a:spcBef>
              <a:spcAft>
                <a:spcPts val="600"/>
              </a:spcAft>
              <a:buFont typeface="Arial" panose="020B0604020202020204" pitchFamily="34" charset="0"/>
              <a:buChar char="•"/>
            </a:pPr>
            <a:r>
              <a:rPr lang="pt-PT" dirty="0" err="1">
                <a:latin typeface="Lusitana" pitchFamily="2" charset="0"/>
                <a:cs typeface="Times New Roman" panose="02020603050405020304" pitchFamily="18" charset="0"/>
              </a:rPr>
              <a:t>The</a:t>
            </a:r>
            <a:r>
              <a:rPr lang="pt-PT" dirty="0">
                <a:latin typeface="Lusitana" pitchFamily="2" charset="0"/>
                <a:cs typeface="Times New Roman" panose="02020603050405020304" pitchFamily="18" charset="0"/>
              </a:rPr>
              <a:t> </a:t>
            </a:r>
            <a:r>
              <a:rPr lang="pt-PT" b="1" dirty="0">
                <a:latin typeface="Lusitana" pitchFamily="2" charset="0"/>
                <a:cs typeface="Times New Roman" panose="02020603050405020304" pitchFamily="18" charset="0"/>
              </a:rPr>
              <a:t>ATLAS </a:t>
            </a:r>
            <a:r>
              <a:rPr lang="pt-PT" b="1" dirty="0" err="1">
                <a:latin typeface="Lusitana" pitchFamily="2" charset="0"/>
                <a:cs typeface="Times New Roman" panose="02020603050405020304" pitchFamily="18" charset="0"/>
              </a:rPr>
              <a:t>Trigger</a:t>
            </a:r>
            <a:r>
              <a:rPr lang="pt-PT" dirty="0">
                <a:latin typeface="Lusitana" pitchFamily="2" charset="0"/>
                <a:cs typeface="Times New Roman" panose="02020603050405020304" pitchFamily="18" charset="0"/>
              </a:rPr>
              <a:t> </a:t>
            </a:r>
            <a:r>
              <a:rPr lang="pt-PT" dirty="0" err="1">
                <a:latin typeface="Lusitana" pitchFamily="2" charset="0"/>
                <a:cs typeface="Times New Roman" panose="02020603050405020304" pitchFamily="18" charset="0"/>
              </a:rPr>
              <a:t>is</a:t>
            </a:r>
            <a:r>
              <a:rPr lang="pt-PT" dirty="0">
                <a:latin typeface="Lusitana" pitchFamily="2" charset="0"/>
                <a:cs typeface="Times New Roman" panose="02020603050405020304" pitchFamily="18" charset="0"/>
              </a:rPr>
              <a:t> </a:t>
            </a:r>
            <a:r>
              <a:rPr lang="pt-PT" dirty="0" err="1">
                <a:latin typeface="Lusitana" pitchFamily="2" charset="0"/>
                <a:cs typeface="Times New Roman" panose="02020603050405020304" pitchFamily="18" charset="0"/>
              </a:rPr>
              <a:t>used</a:t>
            </a:r>
            <a:r>
              <a:rPr lang="pt-PT" dirty="0">
                <a:latin typeface="Lusitana" pitchFamily="2" charset="0"/>
                <a:cs typeface="Times New Roman" panose="02020603050405020304" pitchFamily="18" charset="0"/>
              </a:rPr>
              <a:t> to </a:t>
            </a:r>
            <a:r>
              <a:rPr lang="pt-PT" b="1" dirty="0" err="1">
                <a:latin typeface="Lusitana" pitchFamily="2" charset="0"/>
                <a:cs typeface="Times New Roman" panose="02020603050405020304" pitchFamily="18" charset="0"/>
              </a:rPr>
              <a:t>filter</a:t>
            </a:r>
            <a:r>
              <a:rPr lang="pt-PT" b="1" dirty="0">
                <a:latin typeface="Lusitana" pitchFamily="2" charset="0"/>
                <a:cs typeface="Times New Roman" panose="02020603050405020304" pitchFamily="18" charset="0"/>
              </a:rPr>
              <a:t> </a:t>
            </a:r>
            <a:r>
              <a:rPr lang="pt-PT" b="1" dirty="0" err="1">
                <a:latin typeface="Lusitana" pitchFamily="2" charset="0"/>
                <a:cs typeface="Times New Roman" panose="02020603050405020304" pitchFamily="18" charset="0"/>
              </a:rPr>
              <a:t>the</a:t>
            </a:r>
            <a:r>
              <a:rPr lang="pt-PT" b="1" dirty="0">
                <a:latin typeface="Lusitana" pitchFamily="2" charset="0"/>
                <a:cs typeface="Times New Roman" panose="02020603050405020304" pitchFamily="18" charset="0"/>
              </a:rPr>
              <a:t> </a:t>
            </a:r>
            <a:r>
              <a:rPr lang="pt-PT" b="1" dirty="0" err="1">
                <a:latin typeface="Lusitana" pitchFamily="2" charset="0"/>
                <a:cs typeface="Times New Roman" panose="02020603050405020304" pitchFamily="18" charset="0"/>
              </a:rPr>
              <a:t>detected</a:t>
            </a:r>
            <a:r>
              <a:rPr lang="pt-PT" b="1" dirty="0">
                <a:latin typeface="Lusitana" pitchFamily="2" charset="0"/>
                <a:cs typeface="Times New Roman" panose="02020603050405020304" pitchFamily="18" charset="0"/>
              </a:rPr>
              <a:t> </a:t>
            </a:r>
            <a:r>
              <a:rPr lang="pt-PT" b="1" dirty="0" err="1">
                <a:latin typeface="Lusitana" pitchFamily="2" charset="0"/>
                <a:cs typeface="Times New Roman" panose="02020603050405020304" pitchFamily="18" charset="0"/>
              </a:rPr>
              <a:t>events</a:t>
            </a:r>
            <a:r>
              <a:rPr lang="pt-PT" dirty="0">
                <a:latin typeface="Lusitana" pitchFamily="2" charset="0"/>
                <a:cs typeface="Times New Roman" panose="02020603050405020304" pitchFamily="18" charset="0"/>
              </a:rPr>
              <a:t> to </a:t>
            </a:r>
            <a:r>
              <a:rPr lang="pt-PT" dirty="0" err="1">
                <a:latin typeface="Lusitana" pitchFamily="2" charset="0"/>
                <a:cs typeface="Times New Roman" panose="02020603050405020304" pitchFamily="18" charset="0"/>
              </a:rPr>
              <a:t>ensure</a:t>
            </a:r>
            <a:r>
              <a:rPr lang="pt-PT" dirty="0">
                <a:latin typeface="Lusitana" pitchFamily="2" charset="0"/>
                <a:cs typeface="Times New Roman" panose="02020603050405020304" pitchFamily="18" charset="0"/>
              </a:rPr>
              <a:t> a </a:t>
            </a:r>
            <a:r>
              <a:rPr lang="pt-PT" b="1" dirty="0" err="1">
                <a:latin typeface="Lusitana" pitchFamily="2" charset="0"/>
                <a:cs typeface="Times New Roman" panose="02020603050405020304" pitchFamily="18" charset="0"/>
              </a:rPr>
              <a:t>manageable</a:t>
            </a:r>
            <a:r>
              <a:rPr lang="pt-PT" b="1" dirty="0">
                <a:latin typeface="Lusitana" pitchFamily="2" charset="0"/>
                <a:cs typeface="Times New Roman" panose="02020603050405020304" pitchFamily="18" charset="0"/>
              </a:rPr>
              <a:t> output </a:t>
            </a:r>
            <a:r>
              <a:rPr lang="pt-PT" b="1" dirty="0" smtClean="0">
                <a:latin typeface="Lusitana" pitchFamily="2" charset="0"/>
                <a:cs typeface="Times New Roman" panose="02020603050405020304" pitchFamily="18" charset="0"/>
              </a:rPr>
              <a:t>rate</a:t>
            </a:r>
          </a:p>
          <a:p>
            <a:pPr marL="800100" lvl="1" indent="-342900" algn="just">
              <a:spcAft>
                <a:spcPts val="600"/>
              </a:spcAft>
              <a:buFont typeface="Wingdings" panose="05000000000000000000" pitchFamily="2" charset="2"/>
              <a:buChar char="§"/>
            </a:pPr>
            <a:r>
              <a:rPr lang="pt-PT" b="1" dirty="0" err="1">
                <a:latin typeface="Lusitana" pitchFamily="2" charset="0"/>
                <a:cs typeface="Times New Roman" panose="02020603050405020304" pitchFamily="18" charset="0"/>
              </a:rPr>
              <a:t>Two</a:t>
            </a:r>
            <a:r>
              <a:rPr lang="pt-PT" b="1" dirty="0">
                <a:latin typeface="Lusitana" pitchFamily="2" charset="0"/>
                <a:cs typeface="Times New Roman" panose="02020603050405020304" pitchFamily="18" charset="0"/>
              </a:rPr>
              <a:t> </a:t>
            </a:r>
            <a:r>
              <a:rPr lang="pt-PT" b="1" dirty="0" err="1">
                <a:latin typeface="Lusitana" pitchFamily="2" charset="0"/>
                <a:cs typeface="Times New Roman" panose="02020603050405020304" pitchFamily="18" charset="0"/>
              </a:rPr>
              <a:t>stages</a:t>
            </a:r>
            <a:r>
              <a:rPr lang="pt-PT" dirty="0">
                <a:latin typeface="Lusitana" pitchFamily="2" charset="0"/>
                <a:cs typeface="Times New Roman" panose="02020603050405020304" pitchFamily="18" charset="0"/>
              </a:rPr>
              <a:t>:</a:t>
            </a:r>
          </a:p>
          <a:p>
            <a:pPr marL="1257300" lvl="2" indent="-342900" algn="just">
              <a:spcAft>
                <a:spcPts val="300"/>
              </a:spcAft>
              <a:buFont typeface="Courier New" panose="02070309020205020404" pitchFamily="49" charset="0"/>
              <a:buChar char="o"/>
            </a:pPr>
            <a:r>
              <a:rPr lang="pt-PT" b="1" dirty="0">
                <a:latin typeface="Lusitana" pitchFamily="2" charset="0"/>
                <a:cs typeface="Times New Roman" panose="02020603050405020304" pitchFamily="18" charset="0"/>
              </a:rPr>
              <a:t>Hardware-</a:t>
            </a:r>
            <a:r>
              <a:rPr lang="pt-PT" b="1" dirty="0" err="1">
                <a:latin typeface="Lusitana" pitchFamily="2" charset="0"/>
                <a:cs typeface="Times New Roman" panose="02020603050405020304" pitchFamily="18" charset="0"/>
              </a:rPr>
              <a:t>based</a:t>
            </a:r>
            <a:r>
              <a:rPr lang="pt-PT" dirty="0">
                <a:latin typeface="Lusitana" pitchFamily="2" charset="0"/>
                <a:cs typeface="Times New Roman" panose="02020603050405020304" pitchFamily="18" charset="0"/>
              </a:rPr>
              <a:t> (</a:t>
            </a:r>
            <a:r>
              <a:rPr lang="pt-PT" b="1" dirty="0" err="1">
                <a:latin typeface="Lusitana" pitchFamily="2" charset="0"/>
                <a:cs typeface="Times New Roman" panose="02020603050405020304" pitchFamily="18" charset="0"/>
              </a:rPr>
              <a:t>Level</a:t>
            </a:r>
            <a:r>
              <a:rPr lang="pt-PT" b="1" dirty="0">
                <a:latin typeface="Lusitana" pitchFamily="2" charset="0"/>
                <a:cs typeface="Times New Roman" panose="02020603050405020304" pitchFamily="18" charset="0"/>
              </a:rPr>
              <a:t> 1</a:t>
            </a:r>
            <a:r>
              <a:rPr lang="pt-PT" dirty="0">
                <a:latin typeface="Lusitana" pitchFamily="2" charset="0"/>
                <a:cs typeface="Times New Roman" panose="02020603050405020304" pitchFamily="18" charset="0"/>
              </a:rPr>
              <a:t>/</a:t>
            </a:r>
            <a:r>
              <a:rPr lang="pt-PT" dirty="0" err="1">
                <a:latin typeface="Lusitana" pitchFamily="2" charset="0"/>
                <a:cs typeface="Times New Roman" panose="02020603050405020304" pitchFamily="18" charset="0"/>
              </a:rPr>
              <a:t>Level</a:t>
            </a:r>
            <a:r>
              <a:rPr lang="pt-PT" dirty="0">
                <a:latin typeface="Lusitana" pitchFamily="2" charset="0"/>
                <a:cs typeface="Times New Roman" panose="02020603050405020304" pitchFamily="18" charset="0"/>
              </a:rPr>
              <a:t> 0)</a:t>
            </a:r>
          </a:p>
          <a:p>
            <a:pPr marL="1257300" lvl="2" indent="-342900" algn="just">
              <a:spcAft>
                <a:spcPts val="600"/>
              </a:spcAft>
              <a:buFont typeface="Courier New" panose="02070309020205020404" pitchFamily="49" charset="0"/>
              <a:buChar char="o"/>
            </a:pPr>
            <a:r>
              <a:rPr lang="pt-PT" b="1" dirty="0">
                <a:latin typeface="Lusitana" pitchFamily="2" charset="0"/>
                <a:cs typeface="Times New Roman" panose="02020603050405020304" pitchFamily="18" charset="0"/>
              </a:rPr>
              <a:t>Software-</a:t>
            </a:r>
            <a:r>
              <a:rPr lang="pt-PT" b="1" dirty="0" err="1">
                <a:latin typeface="Lusitana" pitchFamily="2" charset="0"/>
                <a:cs typeface="Times New Roman" panose="02020603050405020304" pitchFamily="18" charset="0"/>
              </a:rPr>
              <a:t>based</a:t>
            </a:r>
            <a:r>
              <a:rPr lang="pt-PT" dirty="0">
                <a:latin typeface="Lusitana" pitchFamily="2" charset="0"/>
                <a:cs typeface="Times New Roman" panose="02020603050405020304" pitchFamily="18" charset="0"/>
              </a:rPr>
              <a:t> (</a:t>
            </a:r>
            <a:r>
              <a:rPr lang="pt-PT" b="1" dirty="0" err="1">
                <a:latin typeface="Lusitana" pitchFamily="2" charset="0"/>
                <a:cs typeface="Times New Roman" panose="02020603050405020304" pitchFamily="18" charset="0"/>
              </a:rPr>
              <a:t>High-Level</a:t>
            </a:r>
            <a:r>
              <a:rPr lang="pt-PT" b="1" dirty="0">
                <a:latin typeface="Lusitana" pitchFamily="2" charset="0"/>
                <a:cs typeface="Times New Roman" panose="02020603050405020304" pitchFamily="18" charset="0"/>
              </a:rPr>
              <a:t> </a:t>
            </a:r>
            <a:r>
              <a:rPr lang="pt-PT" b="1" dirty="0" err="1">
                <a:latin typeface="Lusitana" pitchFamily="2" charset="0"/>
                <a:cs typeface="Times New Roman" panose="02020603050405020304" pitchFamily="18" charset="0"/>
              </a:rPr>
              <a:t>Trigger</a:t>
            </a:r>
            <a:r>
              <a:rPr lang="pt-PT" dirty="0">
                <a:latin typeface="Lusitana" pitchFamily="2" charset="0"/>
                <a:cs typeface="Times New Roman" panose="02020603050405020304" pitchFamily="18" charset="0"/>
              </a:rPr>
              <a:t>/</a:t>
            </a:r>
            <a:r>
              <a:rPr lang="pt-PT" dirty="0" err="1">
                <a:latin typeface="Lusitana" pitchFamily="2" charset="0"/>
                <a:cs typeface="Times New Roman" panose="02020603050405020304" pitchFamily="18" charset="0"/>
              </a:rPr>
              <a:t>Event</a:t>
            </a:r>
            <a:r>
              <a:rPr lang="pt-PT" dirty="0">
                <a:latin typeface="Lusitana" pitchFamily="2" charset="0"/>
                <a:cs typeface="Times New Roman" panose="02020603050405020304" pitchFamily="18" charset="0"/>
              </a:rPr>
              <a:t> </a:t>
            </a:r>
            <a:r>
              <a:rPr lang="pt-PT" dirty="0" err="1">
                <a:latin typeface="Lusitana" pitchFamily="2" charset="0"/>
                <a:cs typeface="Times New Roman" panose="02020603050405020304" pitchFamily="18" charset="0"/>
              </a:rPr>
              <a:t>Filter</a:t>
            </a:r>
            <a:r>
              <a:rPr lang="pt-PT" dirty="0" smtClean="0">
                <a:latin typeface="Lusitana" pitchFamily="2" charset="0"/>
                <a:cs typeface="Times New Roman" panose="02020603050405020304" pitchFamily="18" charset="0"/>
              </a:rPr>
              <a:t>)</a:t>
            </a:r>
          </a:p>
        </p:txBody>
      </p:sp>
      <p:sp>
        <p:nvSpPr>
          <p:cNvPr id="10" name="CaixaDeTexto 9"/>
          <p:cNvSpPr txBox="1"/>
          <p:nvPr/>
        </p:nvSpPr>
        <p:spPr>
          <a:xfrm>
            <a:off x="0" y="6482862"/>
            <a:ext cx="2934000" cy="375138"/>
          </a:xfrm>
          <a:prstGeom prst="rect">
            <a:avLst/>
          </a:prstGeom>
          <a:solidFill>
            <a:schemeClr val="tx2">
              <a:lumMod val="40000"/>
              <a:lumOff val="60000"/>
            </a:schemeClr>
          </a:solidFill>
          <a:ln>
            <a:solidFill>
              <a:schemeClr val="tx1"/>
            </a:solidFill>
          </a:ln>
        </p:spPr>
        <p:txBody>
          <a:bodyPr wrap="square" lIns="180000" rIns="180000" rtlCol="0" anchor="ctr">
            <a:noAutofit/>
          </a:bodyPr>
          <a:lstStyle/>
          <a:p>
            <a:r>
              <a:rPr lang="pt-PT" sz="1400" dirty="0" smtClean="0">
                <a:latin typeface="Nunito ExtraLight" pitchFamily="2" charset="0"/>
                <a:cs typeface="Times New Roman" panose="02020603050405020304" pitchFamily="18" charset="0"/>
              </a:rPr>
              <a:t>Nuno dos Santos Fernandes</a:t>
            </a:r>
            <a:endParaRPr lang="pt-PT" sz="1400" dirty="0">
              <a:latin typeface="Nunito ExtraLight" pitchFamily="2" charset="0"/>
              <a:cs typeface="Times New Roman" panose="02020603050405020304" pitchFamily="18" charset="0"/>
            </a:endParaRPr>
          </a:p>
        </p:txBody>
      </p:sp>
      <p:sp>
        <p:nvSpPr>
          <p:cNvPr id="11" name="CaixaDeTexto 10"/>
          <p:cNvSpPr txBox="1"/>
          <p:nvPr/>
        </p:nvSpPr>
        <p:spPr>
          <a:xfrm>
            <a:off x="9257999" y="6482862"/>
            <a:ext cx="2934000" cy="375138"/>
          </a:xfrm>
          <a:prstGeom prst="rect">
            <a:avLst/>
          </a:prstGeom>
          <a:solidFill>
            <a:schemeClr val="tx2">
              <a:lumMod val="40000"/>
              <a:lumOff val="60000"/>
            </a:schemeClr>
          </a:solidFill>
          <a:ln>
            <a:solidFill>
              <a:schemeClr val="tx1"/>
            </a:solidFill>
          </a:ln>
        </p:spPr>
        <p:txBody>
          <a:bodyPr wrap="square" lIns="180000" rIns="180000" rtlCol="0" anchor="ctr">
            <a:noAutofit/>
          </a:bodyPr>
          <a:lstStyle/>
          <a:p>
            <a:pPr algn="r"/>
            <a:fld id="{5F9120BF-66DE-4C54-B6E1-BA17062F8DD3}" type="slidenum">
              <a:rPr lang="pt-PT" sz="1400" smtClean="0">
                <a:latin typeface="Nunito ExtraLight" pitchFamily="2" charset="0"/>
                <a:cs typeface="Times New Roman" panose="02020603050405020304" pitchFamily="18" charset="0"/>
              </a:rPr>
              <a:t>3</a:t>
            </a:fld>
            <a:endParaRPr lang="pt-PT" sz="1600" dirty="0">
              <a:latin typeface="Nunito ExtraLight" pitchFamily="2" charset="0"/>
              <a:cs typeface="Times New Roman" panose="02020603050405020304" pitchFamily="18" charset="0"/>
            </a:endParaRPr>
          </a:p>
        </p:txBody>
      </p:sp>
      <p:sp>
        <p:nvSpPr>
          <p:cNvPr id="12" name="CaixaDeTexto 11"/>
          <p:cNvSpPr txBox="1"/>
          <p:nvPr/>
        </p:nvSpPr>
        <p:spPr>
          <a:xfrm>
            <a:off x="2934000" y="6482862"/>
            <a:ext cx="6324000" cy="375138"/>
          </a:xfrm>
          <a:prstGeom prst="rect">
            <a:avLst/>
          </a:prstGeom>
          <a:solidFill>
            <a:schemeClr val="tx2">
              <a:lumMod val="40000"/>
              <a:lumOff val="60000"/>
            </a:schemeClr>
          </a:solidFill>
          <a:ln>
            <a:solidFill>
              <a:schemeClr val="tx1"/>
            </a:solidFill>
          </a:ln>
        </p:spPr>
        <p:txBody>
          <a:bodyPr wrap="square" rtlCol="0" anchor="ctr">
            <a:noAutofit/>
          </a:bodyPr>
          <a:lstStyle/>
          <a:p>
            <a:pPr algn="ctr"/>
            <a:r>
              <a:rPr lang="en-GB" sz="1400" dirty="0">
                <a:latin typeface="Nunito ExtraLight SemiBold" pitchFamily="2" charset="0"/>
                <a:cs typeface="Times New Roman" panose="02020603050405020304" pitchFamily="18" charset="0"/>
              </a:rPr>
              <a:t>Accelerating the ATLAS Trigger System with Graphical Processing Units</a:t>
            </a:r>
          </a:p>
        </p:txBody>
      </p:sp>
      <p:sp>
        <p:nvSpPr>
          <p:cNvPr id="13" name="Retângulo 12"/>
          <p:cNvSpPr/>
          <p:nvPr/>
        </p:nvSpPr>
        <p:spPr>
          <a:xfrm>
            <a:off x="0" y="-1"/>
            <a:ext cx="12192000" cy="832465"/>
          </a:xfrm>
          <a:prstGeom prst="rect">
            <a:avLst/>
          </a:prstGeom>
          <a:solidFill>
            <a:schemeClr val="tx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b="1" dirty="0" smtClean="0">
                <a:solidFill>
                  <a:schemeClr val="tx1"/>
                </a:solidFill>
                <a:latin typeface="Nunito ExtraLight Black" pitchFamily="2" charset="0"/>
              </a:rPr>
              <a:t>ATLAS </a:t>
            </a:r>
            <a:r>
              <a:rPr lang="pt-PT" sz="2400" b="1" dirty="0" err="1" smtClean="0">
                <a:solidFill>
                  <a:schemeClr val="tx1"/>
                </a:solidFill>
                <a:latin typeface="Nunito ExtraLight Black" pitchFamily="2" charset="0"/>
              </a:rPr>
              <a:t>and</a:t>
            </a:r>
            <a:r>
              <a:rPr lang="pt-PT" sz="2400" b="1" dirty="0" smtClean="0">
                <a:solidFill>
                  <a:schemeClr val="tx1"/>
                </a:solidFill>
                <a:latin typeface="Nunito ExtraLight Black" pitchFamily="2" charset="0"/>
              </a:rPr>
              <a:t> </a:t>
            </a:r>
            <a:r>
              <a:rPr lang="pt-PT" sz="2400" b="1" dirty="0" err="1" smtClean="0">
                <a:solidFill>
                  <a:schemeClr val="tx1"/>
                </a:solidFill>
                <a:latin typeface="Nunito ExtraLight Black" pitchFamily="2" charset="0"/>
              </a:rPr>
              <a:t>its</a:t>
            </a:r>
            <a:r>
              <a:rPr lang="pt-PT" sz="2400" b="1" dirty="0" smtClean="0">
                <a:solidFill>
                  <a:schemeClr val="tx1"/>
                </a:solidFill>
                <a:latin typeface="Nunito ExtraLight Black" pitchFamily="2" charset="0"/>
              </a:rPr>
              <a:t> </a:t>
            </a:r>
            <a:r>
              <a:rPr lang="pt-PT" sz="2400" b="1" dirty="0" err="1" smtClean="0">
                <a:solidFill>
                  <a:schemeClr val="tx1"/>
                </a:solidFill>
                <a:latin typeface="Nunito ExtraLight Black" pitchFamily="2" charset="0"/>
              </a:rPr>
              <a:t>Trigger</a:t>
            </a:r>
            <a:r>
              <a:rPr lang="pt-PT" sz="2400" b="1" dirty="0" smtClean="0">
                <a:solidFill>
                  <a:schemeClr val="tx1"/>
                </a:solidFill>
                <a:latin typeface="Nunito ExtraLight Black" pitchFamily="2" charset="0"/>
              </a:rPr>
              <a:t> </a:t>
            </a:r>
            <a:r>
              <a:rPr lang="pt-PT" sz="2400" b="1" dirty="0" err="1" smtClean="0">
                <a:solidFill>
                  <a:schemeClr val="tx1"/>
                </a:solidFill>
                <a:latin typeface="Nunito ExtraLight Black" pitchFamily="2" charset="0"/>
              </a:rPr>
              <a:t>System</a:t>
            </a:r>
            <a:endParaRPr lang="pt-PT" sz="2400" b="1" dirty="0">
              <a:solidFill>
                <a:schemeClr val="tx1"/>
              </a:solidFill>
              <a:latin typeface="Nunito ExtraLight Black" pitchFamily="2" charset="0"/>
            </a:endParaRPr>
          </a:p>
        </p:txBody>
      </p:sp>
      <p:sp>
        <p:nvSpPr>
          <p:cNvPr id="2" name="Retângulo 1"/>
          <p:cNvSpPr/>
          <p:nvPr/>
        </p:nvSpPr>
        <p:spPr>
          <a:xfrm>
            <a:off x="361198" y="3305177"/>
            <a:ext cx="7194083" cy="3077766"/>
          </a:xfrm>
          <a:prstGeom prst="rect">
            <a:avLst/>
          </a:prstGeom>
        </p:spPr>
        <p:txBody>
          <a:bodyPr wrap="square">
            <a:spAutoFit/>
          </a:bodyPr>
          <a:lstStyle/>
          <a:p>
            <a:pPr marL="342900" indent="-342900" algn="just">
              <a:spcBef>
                <a:spcPts val="1200"/>
              </a:spcBef>
              <a:spcAft>
                <a:spcPts val="600"/>
              </a:spcAft>
              <a:buFont typeface="Arial" panose="020B0604020202020204" pitchFamily="34" charset="0"/>
              <a:buChar char="•"/>
            </a:pPr>
            <a:r>
              <a:rPr lang="pt-PT" dirty="0" err="1" smtClean="0">
                <a:latin typeface="Lusitana" pitchFamily="2" charset="0"/>
                <a:cs typeface="Times New Roman" panose="02020603050405020304" pitchFamily="18" charset="0"/>
              </a:rPr>
              <a:t>The</a:t>
            </a:r>
            <a:r>
              <a:rPr lang="pt-PT" dirty="0" smtClean="0">
                <a:latin typeface="Lusitana" pitchFamily="2" charset="0"/>
                <a:cs typeface="Times New Roman" panose="02020603050405020304" pitchFamily="18" charset="0"/>
              </a:rPr>
              <a:t> </a:t>
            </a:r>
            <a:r>
              <a:rPr lang="pt-PT" b="1" dirty="0" err="1" smtClean="0">
                <a:latin typeface="Lusitana" pitchFamily="2" charset="0"/>
                <a:cs typeface="Times New Roman" panose="02020603050405020304" pitchFamily="18" charset="0"/>
              </a:rPr>
              <a:t>High-Luminosity</a:t>
            </a:r>
            <a:r>
              <a:rPr lang="pt-PT" b="1" dirty="0" smtClean="0">
                <a:latin typeface="Lusitana" pitchFamily="2" charset="0"/>
                <a:cs typeface="Times New Roman" panose="02020603050405020304" pitchFamily="18" charset="0"/>
              </a:rPr>
              <a:t> </a:t>
            </a:r>
            <a:r>
              <a:rPr lang="pt-PT" b="1" dirty="0">
                <a:latin typeface="Lusitana" pitchFamily="2" charset="0"/>
                <a:cs typeface="Times New Roman" panose="02020603050405020304" pitchFamily="18" charset="0"/>
              </a:rPr>
              <a:t>LHC Upgrade</a:t>
            </a:r>
            <a:r>
              <a:rPr lang="pt-PT" dirty="0">
                <a:latin typeface="Lusitana" pitchFamily="2" charset="0"/>
                <a:cs typeface="Times New Roman" panose="02020603050405020304" pitchFamily="18" charset="0"/>
              </a:rPr>
              <a:t> </a:t>
            </a:r>
            <a:r>
              <a:rPr lang="pt-PT" dirty="0" err="1">
                <a:latin typeface="Lusitana" pitchFamily="2" charset="0"/>
                <a:cs typeface="Times New Roman" panose="02020603050405020304" pitchFamily="18" charset="0"/>
              </a:rPr>
              <a:t>will</a:t>
            </a:r>
            <a:r>
              <a:rPr lang="pt-PT" dirty="0">
                <a:latin typeface="Lusitana" pitchFamily="2" charset="0"/>
                <a:cs typeface="Times New Roman" panose="02020603050405020304" pitchFamily="18" charset="0"/>
              </a:rPr>
              <a:t> </a:t>
            </a:r>
            <a:r>
              <a:rPr lang="pt-PT" b="1" dirty="0" err="1">
                <a:latin typeface="Lusitana" pitchFamily="2" charset="0"/>
                <a:cs typeface="Times New Roman" panose="02020603050405020304" pitchFamily="18" charset="0"/>
              </a:rPr>
              <a:t>increase</a:t>
            </a:r>
            <a:r>
              <a:rPr lang="pt-PT" b="1" dirty="0">
                <a:latin typeface="Lusitana" pitchFamily="2" charset="0"/>
                <a:cs typeface="Times New Roman" panose="02020603050405020304" pitchFamily="18" charset="0"/>
              </a:rPr>
              <a:t> </a:t>
            </a:r>
            <a:r>
              <a:rPr lang="pt-PT" b="1" dirty="0" err="1">
                <a:latin typeface="Lusitana" pitchFamily="2" charset="0"/>
                <a:cs typeface="Times New Roman" panose="02020603050405020304" pitchFamily="18" charset="0"/>
              </a:rPr>
              <a:t>the</a:t>
            </a:r>
            <a:r>
              <a:rPr lang="pt-PT" b="1" dirty="0">
                <a:latin typeface="Lusitana" pitchFamily="2" charset="0"/>
                <a:cs typeface="Times New Roman" panose="02020603050405020304" pitchFamily="18" charset="0"/>
              </a:rPr>
              <a:t> </a:t>
            </a:r>
            <a:r>
              <a:rPr lang="pt-PT" b="1" dirty="0" err="1">
                <a:latin typeface="Lusitana" pitchFamily="2" charset="0"/>
                <a:cs typeface="Times New Roman" panose="02020603050405020304" pitchFamily="18" charset="0"/>
              </a:rPr>
              <a:t>luminosity</a:t>
            </a:r>
            <a:r>
              <a:rPr lang="pt-PT" dirty="0">
                <a:latin typeface="Lusitana" pitchFamily="2" charset="0"/>
                <a:cs typeface="Times New Roman" panose="02020603050405020304" pitchFamily="18" charset="0"/>
              </a:rPr>
              <a:t>, </a:t>
            </a:r>
            <a:r>
              <a:rPr lang="pt-PT" dirty="0" err="1">
                <a:latin typeface="Lusitana" pitchFamily="2" charset="0"/>
                <a:cs typeface="Times New Roman" panose="02020603050405020304" pitchFamily="18" charset="0"/>
              </a:rPr>
              <a:t>making</a:t>
            </a:r>
            <a:r>
              <a:rPr lang="pt-PT" dirty="0">
                <a:latin typeface="Lusitana" pitchFamily="2" charset="0"/>
                <a:cs typeface="Times New Roman" panose="02020603050405020304" pitchFamily="18" charset="0"/>
              </a:rPr>
              <a:t> </a:t>
            </a:r>
            <a:r>
              <a:rPr lang="pt-PT" b="1" dirty="0" err="1">
                <a:latin typeface="Lusitana" pitchFamily="2" charset="0"/>
                <a:cs typeface="Times New Roman" panose="02020603050405020304" pitchFamily="18" charset="0"/>
              </a:rPr>
              <a:t>event</a:t>
            </a:r>
            <a:r>
              <a:rPr lang="pt-PT" b="1" dirty="0">
                <a:latin typeface="Lusitana" pitchFamily="2" charset="0"/>
                <a:cs typeface="Times New Roman" panose="02020603050405020304" pitchFamily="18" charset="0"/>
              </a:rPr>
              <a:t> </a:t>
            </a:r>
            <a:r>
              <a:rPr lang="pt-PT" b="1" dirty="0" err="1">
                <a:latin typeface="Lusitana" pitchFamily="2" charset="0"/>
                <a:cs typeface="Times New Roman" panose="02020603050405020304" pitchFamily="18" charset="0"/>
              </a:rPr>
              <a:t>reconstruction</a:t>
            </a:r>
            <a:r>
              <a:rPr lang="pt-PT" b="1" dirty="0">
                <a:latin typeface="Lusitana" pitchFamily="2" charset="0"/>
                <a:cs typeface="Times New Roman" panose="02020603050405020304" pitchFamily="18" charset="0"/>
              </a:rPr>
              <a:t> more </a:t>
            </a:r>
            <a:r>
              <a:rPr lang="pt-PT" b="1" dirty="0" err="1">
                <a:latin typeface="Lusitana" pitchFamily="2" charset="0"/>
                <a:cs typeface="Times New Roman" panose="02020603050405020304" pitchFamily="18" charset="0"/>
              </a:rPr>
              <a:t>computationally</a:t>
            </a:r>
            <a:r>
              <a:rPr lang="pt-PT" b="1" dirty="0">
                <a:latin typeface="Lusitana" pitchFamily="2" charset="0"/>
                <a:cs typeface="Times New Roman" panose="02020603050405020304" pitchFamily="18" charset="0"/>
              </a:rPr>
              <a:t> </a:t>
            </a:r>
            <a:r>
              <a:rPr lang="pt-PT" b="1" dirty="0" err="1" smtClean="0">
                <a:latin typeface="Lusitana" pitchFamily="2" charset="0"/>
                <a:cs typeface="Times New Roman" panose="02020603050405020304" pitchFamily="18" charset="0"/>
              </a:rPr>
              <a:t>demanding</a:t>
            </a:r>
            <a:endParaRPr lang="pt-PT" b="1" dirty="0" smtClean="0">
              <a:latin typeface="Lusitana" pitchFamily="2" charset="0"/>
              <a:cs typeface="Times New Roman" panose="02020603050405020304" pitchFamily="18" charset="0"/>
            </a:endParaRPr>
          </a:p>
          <a:p>
            <a:pPr marL="342900" indent="-342900" algn="just">
              <a:spcBef>
                <a:spcPts val="1200"/>
              </a:spcBef>
              <a:spcAft>
                <a:spcPts val="600"/>
              </a:spcAft>
              <a:buFont typeface="Arial" panose="020B0604020202020204" pitchFamily="34" charset="0"/>
              <a:buChar char="•"/>
            </a:pPr>
            <a:r>
              <a:rPr lang="pt-PT" dirty="0" err="1">
                <a:latin typeface="Lusitana" pitchFamily="2" charset="0"/>
                <a:cs typeface="Times New Roman" panose="02020603050405020304" pitchFamily="18" charset="0"/>
              </a:rPr>
              <a:t>The</a:t>
            </a:r>
            <a:r>
              <a:rPr lang="pt-PT" dirty="0">
                <a:latin typeface="Lusitana" pitchFamily="2" charset="0"/>
                <a:cs typeface="Times New Roman" panose="02020603050405020304" pitchFamily="18" charset="0"/>
              </a:rPr>
              <a:t> </a:t>
            </a:r>
            <a:r>
              <a:rPr lang="pt-PT" b="1" dirty="0" err="1">
                <a:latin typeface="Lusitana" pitchFamily="2" charset="0"/>
                <a:cs typeface="Times New Roman" panose="02020603050405020304" pitchFamily="18" charset="0"/>
              </a:rPr>
              <a:t>Phase</a:t>
            </a:r>
            <a:r>
              <a:rPr lang="pt-PT" b="1" dirty="0">
                <a:latin typeface="Lusitana" pitchFamily="2" charset="0"/>
                <a:cs typeface="Times New Roman" panose="02020603050405020304" pitchFamily="18" charset="0"/>
              </a:rPr>
              <a:t> II </a:t>
            </a:r>
            <a:r>
              <a:rPr lang="pt-PT" b="1" dirty="0" smtClean="0">
                <a:latin typeface="Lusitana" pitchFamily="2" charset="0"/>
                <a:cs typeface="Times New Roman" panose="02020603050405020304" pitchFamily="18" charset="0"/>
              </a:rPr>
              <a:t>ATLAS upgrade </a:t>
            </a:r>
            <a:r>
              <a:rPr lang="pt-PT" dirty="0" err="1">
                <a:latin typeface="Lusitana" pitchFamily="2" charset="0"/>
                <a:cs typeface="Times New Roman" panose="02020603050405020304" pitchFamily="18" charset="0"/>
              </a:rPr>
              <a:t>needed</a:t>
            </a:r>
            <a:r>
              <a:rPr lang="pt-PT" dirty="0">
                <a:latin typeface="Lusitana" pitchFamily="2" charset="0"/>
                <a:cs typeface="Times New Roman" panose="02020603050405020304" pitchFamily="18" charset="0"/>
              </a:rPr>
              <a:t> for </a:t>
            </a:r>
            <a:r>
              <a:rPr lang="pt-PT" dirty="0" err="1">
                <a:latin typeface="Lusitana" pitchFamily="2" charset="0"/>
                <a:cs typeface="Times New Roman" panose="02020603050405020304" pitchFamily="18" charset="0"/>
              </a:rPr>
              <a:t>the</a:t>
            </a:r>
            <a:r>
              <a:rPr lang="pt-PT" dirty="0">
                <a:latin typeface="Lusitana" pitchFamily="2" charset="0"/>
                <a:cs typeface="Times New Roman" panose="02020603050405020304" pitchFamily="18" charset="0"/>
              </a:rPr>
              <a:t> </a:t>
            </a:r>
            <a:r>
              <a:rPr lang="pt-PT" dirty="0" err="1">
                <a:latin typeface="Lusitana" pitchFamily="2" charset="0"/>
                <a:cs typeface="Times New Roman" panose="02020603050405020304" pitchFamily="18" charset="0"/>
              </a:rPr>
              <a:t>High-Luminosity</a:t>
            </a:r>
            <a:r>
              <a:rPr lang="pt-PT" dirty="0">
                <a:latin typeface="Lusitana" pitchFamily="2" charset="0"/>
                <a:cs typeface="Times New Roman" panose="02020603050405020304" pitchFamily="18" charset="0"/>
              </a:rPr>
              <a:t> LHC </a:t>
            </a:r>
            <a:r>
              <a:rPr lang="pt-PT" dirty="0" err="1">
                <a:latin typeface="Lusitana" pitchFamily="2" charset="0"/>
                <a:cs typeface="Times New Roman" panose="02020603050405020304" pitchFamily="18" charset="0"/>
              </a:rPr>
              <a:t>increases</a:t>
            </a:r>
            <a:r>
              <a:rPr lang="pt-PT" dirty="0">
                <a:latin typeface="Lusitana" pitchFamily="2" charset="0"/>
                <a:cs typeface="Times New Roman" panose="02020603050405020304" pitchFamily="18" charset="0"/>
              </a:rPr>
              <a:t> </a:t>
            </a:r>
            <a:r>
              <a:rPr lang="pt-PT" dirty="0" err="1">
                <a:latin typeface="Lusitana" pitchFamily="2" charset="0"/>
                <a:cs typeface="Times New Roman" panose="02020603050405020304" pitchFamily="18" charset="0"/>
              </a:rPr>
              <a:t>event</a:t>
            </a:r>
            <a:r>
              <a:rPr lang="pt-PT" dirty="0">
                <a:latin typeface="Lusitana" pitchFamily="2" charset="0"/>
                <a:cs typeface="Times New Roman" panose="02020603050405020304" pitchFamily="18" charset="0"/>
              </a:rPr>
              <a:t> rate </a:t>
            </a:r>
            <a:r>
              <a:rPr lang="pt-PT" dirty="0" err="1">
                <a:latin typeface="Lusitana" pitchFamily="2" charset="0"/>
                <a:cs typeface="Times New Roman" panose="02020603050405020304" pitchFamily="18" charset="0"/>
              </a:rPr>
              <a:t>at</a:t>
            </a:r>
            <a:r>
              <a:rPr lang="pt-PT" dirty="0">
                <a:latin typeface="Lusitana" pitchFamily="2" charset="0"/>
                <a:cs typeface="Times New Roman" panose="02020603050405020304" pitchFamily="18" charset="0"/>
              </a:rPr>
              <a:t> </a:t>
            </a:r>
            <a:r>
              <a:rPr lang="pt-PT" dirty="0" err="1">
                <a:latin typeface="Lusitana" pitchFamily="2" charset="0"/>
                <a:cs typeface="Times New Roman" panose="02020603050405020304" pitchFamily="18" charset="0"/>
              </a:rPr>
              <a:t>the</a:t>
            </a:r>
            <a:r>
              <a:rPr lang="pt-PT" dirty="0">
                <a:latin typeface="Lusitana" pitchFamily="2" charset="0"/>
                <a:cs typeface="Times New Roman" panose="02020603050405020304" pitchFamily="18" charset="0"/>
              </a:rPr>
              <a:t> software-</a:t>
            </a:r>
            <a:r>
              <a:rPr lang="pt-PT" dirty="0" err="1">
                <a:latin typeface="Lusitana" pitchFamily="2" charset="0"/>
                <a:cs typeface="Times New Roman" panose="02020603050405020304" pitchFamily="18" charset="0"/>
              </a:rPr>
              <a:t>based</a:t>
            </a:r>
            <a:r>
              <a:rPr lang="pt-PT" dirty="0">
                <a:latin typeface="Lusitana" pitchFamily="2" charset="0"/>
                <a:cs typeface="Times New Roman" panose="02020603050405020304" pitchFamily="18" charset="0"/>
              </a:rPr>
              <a:t> </a:t>
            </a:r>
            <a:r>
              <a:rPr lang="pt-PT" dirty="0" err="1">
                <a:latin typeface="Lusitana" pitchFamily="2" charset="0"/>
                <a:cs typeface="Times New Roman" panose="02020603050405020304" pitchFamily="18" charset="0"/>
              </a:rPr>
              <a:t>stage</a:t>
            </a:r>
            <a:r>
              <a:rPr lang="pt-PT" dirty="0">
                <a:latin typeface="Lusitana" pitchFamily="2" charset="0"/>
                <a:cs typeface="Times New Roman" panose="02020603050405020304" pitchFamily="18" charset="0"/>
              </a:rPr>
              <a:t> </a:t>
            </a:r>
            <a:r>
              <a:rPr lang="pt-PT" dirty="0" err="1">
                <a:latin typeface="Lusitana" pitchFamily="2" charset="0"/>
                <a:cs typeface="Times New Roman" panose="02020603050405020304" pitchFamily="18" charset="0"/>
              </a:rPr>
              <a:t>from</a:t>
            </a:r>
            <a:r>
              <a:rPr lang="pt-PT" dirty="0">
                <a:latin typeface="Lusitana" pitchFamily="2" charset="0"/>
                <a:cs typeface="Times New Roman" panose="02020603050405020304" pitchFamily="18" charset="0"/>
              </a:rPr>
              <a:t> </a:t>
            </a:r>
            <a:r>
              <a:rPr lang="pt-PT" b="1" dirty="0">
                <a:latin typeface="Lusitana" pitchFamily="2" charset="0"/>
                <a:cs typeface="Times New Roman" panose="02020603050405020304" pitchFamily="18" charset="0"/>
              </a:rPr>
              <a:t>1 kHz to 10 </a:t>
            </a:r>
            <a:r>
              <a:rPr lang="pt-PT" b="1" dirty="0" smtClean="0">
                <a:latin typeface="Lusitana" pitchFamily="2" charset="0"/>
                <a:cs typeface="Times New Roman" panose="02020603050405020304" pitchFamily="18" charset="0"/>
              </a:rPr>
              <a:t>kHz</a:t>
            </a:r>
          </a:p>
          <a:p>
            <a:pPr marL="342900" indent="-342900" algn="just">
              <a:spcBef>
                <a:spcPts val="1200"/>
              </a:spcBef>
              <a:spcAft>
                <a:spcPts val="600"/>
              </a:spcAft>
              <a:buFont typeface="Arial" panose="020B0604020202020204" pitchFamily="34" charset="0"/>
              <a:buChar char="•"/>
            </a:pPr>
            <a:r>
              <a:rPr lang="pt-PT" dirty="0" err="1">
                <a:latin typeface="Lusitana" pitchFamily="2" charset="0"/>
                <a:cs typeface="Times New Roman" panose="02020603050405020304" pitchFamily="18" charset="0"/>
              </a:rPr>
              <a:t>This</a:t>
            </a:r>
            <a:r>
              <a:rPr lang="pt-PT" dirty="0">
                <a:latin typeface="Lusitana" pitchFamily="2" charset="0"/>
                <a:cs typeface="Times New Roman" panose="02020603050405020304" pitchFamily="18" charset="0"/>
              </a:rPr>
              <a:t> </a:t>
            </a:r>
            <a:r>
              <a:rPr lang="pt-PT" b="1" dirty="0" err="1">
                <a:latin typeface="Lusitana" pitchFamily="2" charset="0"/>
                <a:cs typeface="Times New Roman" panose="02020603050405020304" pitchFamily="18" charset="0"/>
              </a:rPr>
              <a:t>higher</a:t>
            </a:r>
            <a:r>
              <a:rPr lang="pt-PT" b="1" dirty="0">
                <a:latin typeface="Lusitana" pitchFamily="2" charset="0"/>
                <a:cs typeface="Times New Roman" panose="02020603050405020304" pitchFamily="18" charset="0"/>
              </a:rPr>
              <a:t> </a:t>
            </a:r>
            <a:r>
              <a:rPr lang="pt-PT" b="1" dirty="0" err="1">
                <a:latin typeface="Lusitana" pitchFamily="2" charset="0"/>
                <a:cs typeface="Times New Roman" panose="02020603050405020304" pitchFamily="18" charset="0"/>
              </a:rPr>
              <a:t>computational</a:t>
            </a:r>
            <a:r>
              <a:rPr lang="pt-PT" b="1" dirty="0">
                <a:latin typeface="Lusitana" pitchFamily="2" charset="0"/>
                <a:cs typeface="Times New Roman" panose="02020603050405020304" pitchFamily="18" charset="0"/>
              </a:rPr>
              <a:t> </a:t>
            </a:r>
            <a:r>
              <a:rPr lang="pt-PT" b="1" dirty="0" err="1">
                <a:latin typeface="Lusitana" pitchFamily="2" charset="0"/>
                <a:cs typeface="Times New Roman" panose="02020603050405020304" pitchFamily="18" charset="0"/>
              </a:rPr>
              <a:t>load</a:t>
            </a:r>
            <a:r>
              <a:rPr lang="pt-PT" dirty="0">
                <a:latin typeface="Lusitana" pitchFamily="2" charset="0"/>
                <a:cs typeface="Times New Roman" panose="02020603050405020304" pitchFamily="18" charset="0"/>
              </a:rPr>
              <a:t> </a:t>
            </a:r>
            <a:r>
              <a:rPr lang="pt-PT" dirty="0" err="1">
                <a:latin typeface="Lusitana" pitchFamily="2" charset="0"/>
                <a:cs typeface="Times New Roman" panose="02020603050405020304" pitchFamily="18" charset="0"/>
              </a:rPr>
              <a:t>requires</a:t>
            </a:r>
            <a:r>
              <a:rPr lang="pt-PT" dirty="0">
                <a:latin typeface="Lusitana" pitchFamily="2" charset="0"/>
                <a:cs typeface="Times New Roman" panose="02020603050405020304" pitchFamily="18" charset="0"/>
              </a:rPr>
              <a:t> </a:t>
            </a:r>
            <a:r>
              <a:rPr lang="pt-PT" b="1" dirty="0">
                <a:latin typeface="Lusitana" pitchFamily="2" charset="0"/>
                <a:cs typeface="Times New Roman" panose="02020603050405020304" pitchFamily="18" charset="0"/>
              </a:rPr>
              <a:t>more </a:t>
            </a:r>
            <a:r>
              <a:rPr lang="pt-PT" b="1" dirty="0" err="1">
                <a:latin typeface="Lusitana" pitchFamily="2" charset="0"/>
                <a:cs typeface="Times New Roman" panose="02020603050405020304" pitchFamily="18" charset="0"/>
              </a:rPr>
              <a:t>computing</a:t>
            </a:r>
            <a:r>
              <a:rPr lang="pt-PT" b="1" dirty="0">
                <a:latin typeface="Lusitana" pitchFamily="2" charset="0"/>
                <a:cs typeface="Times New Roman" panose="02020603050405020304" pitchFamily="18" charset="0"/>
              </a:rPr>
              <a:t> </a:t>
            </a:r>
            <a:r>
              <a:rPr lang="pt-PT" b="1" dirty="0" err="1">
                <a:latin typeface="Lusitana" pitchFamily="2" charset="0"/>
                <a:cs typeface="Times New Roman" panose="02020603050405020304" pitchFamily="18" charset="0"/>
              </a:rPr>
              <a:t>power</a:t>
            </a:r>
            <a:r>
              <a:rPr lang="pt-PT" dirty="0">
                <a:latin typeface="Lusitana" pitchFamily="2" charset="0"/>
                <a:cs typeface="Times New Roman" panose="02020603050405020304" pitchFamily="18" charset="0"/>
              </a:rPr>
              <a:t> </a:t>
            </a:r>
            <a:r>
              <a:rPr lang="pt-PT" dirty="0" err="1" smtClean="0">
                <a:latin typeface="Lusitana" pitchFamily="2" charset="0"/>
                <a:cs typeface="Times New Roman" panose="02020603050405020304" pitchFamily="18" charset="0"/>
              </a:rPr>
              <a:t>and</a:t>
            </a:r>
            <a:r>
              <a:rPr lang="pt-PT" dirty="0" smtClean="0">
                <a:latin typeface="Lusitana" pitchFamily="2" charset="0"/>
                <a:cs typeface="Times New Roman" panose="02020603050405020304" pitchFamily="18" charset="0"/>
              </a:rPr>
              <a:t>/</a:t>
            </a:r>
            <a:r>
              <a:rPr lang="pt-PT" dirty="0" err="1" smtClean="0">
                <a:latin typeface="Lusitana" pitchFamily="2" charset="0"/>
                <a:cs typeface="Times New Roman" panose="02020603050405020304" pitchFamily="18" charset="0"/>
              </a:rPr>
              <a:t>or</a:t>
            </a:r>
            <a:r>
              <a:rPr lang="pt-PT" dirty="0" smtClean="0">
                <a:latin typeface="Lusitana" pitchFamily="2" charset="0"/>
                <a:cs typeface="Times New Roman" panose="02020603050405020304" pitchFamily="18" charset="0"/>
              </a:rPr>
              <a:t> </a:t>
            </a:r>
            <a:r>
              <a:rPr lang="pt-PT" b="1" dirty="0" err="1">
                <a:latin typeface="Lusitana" pitchFamily="2" charset="0"/>
                <a:cs typeface="Times New Roman" panose="02020603050405020304" pitchFamily="18" charset="0"/>
              </a:rPr>
              <a:t>better</a:t>
            </a:r>
            <a:r>
              <a:rPr lang="pt-PT" b="1" dirty="0">
                <a:latin typeface="Lusitana" pitchFamily="2" charset="0"/>
                <a:cs typeface="Times New Roman" panose="02020603050405020304" pitchFamily="18" charset="0"/>
              </a:rPr>
              <a:t> </a:t>
            </a:r>
            <a:r>
              <a:rPr lang="pt-PT" b="1" dirty="0" err="1">
                <a:latin typeface="Lusitana" pitchFamily="2" charset="0"/>
                <a:cs typeface="Times New Roman" panose="02020603050405020304" pitchFamily="18" charset="0"/>
              </a:rPr>
              <a:t>optimization</a:t>
            </a:r>
            <a:endParaRPr lang="pt-PT" b="1" dirty="0">
              <a:latin typeface="Lusitana" pitchFamily="2" charset="0"/>
              <a:cs typeface="Times New Roman" panose="02020603050405020304" pitchFamily="18" charset="0"/>
            </a:endParaRPr>
          </a:p>
          <a:p>
            <a:pPr marL="342900" indent="-342900" algn="just">
              <a:spcBef>
                <a:spcPts val="1200"/>
              </a:spcBef>
              <a:spcAft>
                <a:spcPts val="600"/>
              </a:spcAft>
              <a:buFont typeface="Arial" panose="020B0604020202020204" pitchFamily="34" charset="0"/>
              <a:buChar char="•"/>
            </a:pPr>
            <a:r>
              <a:rPr lang="pt-PT" dirty="0" err="1">
                <a:latin typeface="Lusitana" pitchFamily="2" charset="0"/>
                <a:cs typeface="Times New Roman" panose="02020603050405020304" pitchFamily="18" charset="0"/>
              </a:rPr>
              <a:t>Alternative</a:t>
            </a:r>
            <a:r>
              <a:rPr lang="pt-PT" dirty="0">
                <a:latin typeface="Lusitana" pitchFamily="2" charset="0"/>
                <a:cs typeface="Times New Roman" panose="02020603050405020304" pitchFamily="18" charset="0"/>
              </a:rPr>
              <a:t>: </a:t>
            </a:r>
            <a:r>
              <a:rPr lang="pt-PT" b="1" dirty="0">
                <a:latin typeface="Lusitana" pitchFamily="2" charset="0"/>
                <a:cs typeface="Times New Roman" panose="02020603050405020304" pitchFamily="18" charset="0"/>
              </a:rPr>
              <a:t>hardware </a:t>
            </a:r>
            <a:r>
              <a:rPr lang="pt-PT" b="1" dirty="0" err="1" smtClean="0">
                <a:latin typeface="Lusitana" pitchFamily="2" charset="0"/>
                <a:cs typeface="Times New Roman" panose="02020603050405020304" pitchFamily="18" charset="0"/>
              </a:rPr>
              <a:t>acceleration</a:t>
            </a:r>
            <a:endParaRPr lang="pt-PT" b="1" dirty="0" smtClean="0">
              <a:latin typeface="Lusitana" pitchFamily="2" charset="0"/>
              <a:cs typeface="Times New Roman" panose="02020603050405020304" pitchFamily="18" charset="0"/>
            </a:endParaRPr>
          </a:p>
          <a:p>
            <a:pPr marL="800100" lvl="1" indent="-342900" algn="just">
              <a:spcAft>
                <a:spcPts val="600"/>
              </a:spcAft>
              <a:buFont typeface="Wingdings" panose="05000000000000000000" pitchFamily="2" charset="2"/>
              <a:buChar char="§"/>
            </a:pPr>
            <a:r>
              <a:rPr lang="pt-PT" dirty="0" err="1">
                <a:latin typeface="Lusitana" pitchFamily="2" charset="0"/>
                <a:cs typeface="Times New Roman" panose="02020603050405020304" pitchFamily="18" charset="0"/>
              </a:rPr>
              <a:t>Ongoing</a:t>
            </a:r>
            <a:r>
              <a:rPr lang="pt-PT" dirty="0">
                <a:latin typeface="Lusitana" pitchFamily="2" charset="0"/>
                <a:cs typeface="Times New Roman" panose="02020603050405020304" pitchFamily="18" charset="0"/>
              </a:rPr>
              <a:t> </a:t>
            </a:r>
            <a:r>
              <a:rPr lang="pt-PT" dirty="0" err="1">
                <a:latin typeface="Lusitana" pitchFamily="2" charset="0"/>
                <a:cs typeface="Times New Roman" panose="02020603050405020304" pitchFamily="18" charset="0"/>
              </a:rPr>
              <a:t>studies</a:t>
            </a:r>
            <a:r>
              <a:rPr lang="pt-PT" dirty="0">
                <a:latin typeface="Lusitana" pitchFamily="2" charset="0"/>
                <a:cs typeface="Times New Roman" panose="02020603050405020304" pitchFamily="18" charset="0"/>
              </a:rPr>
              <a:t> for </a:t>
            </a:r>
            <a:r>
              <a:rPr lang="pt-PT" dirty="0" err="1">
                <a:latin typeface="Lusitana" pitchFamily="2" charset="0"/>
                <a:cs typeface="Times New Roman" panose="02020603050405020304" pitchFamily="18" charset="0"/>
              </a:rPr>
              <a:t>both</a:t>
            </a:r>
            <a:r>
              <a:rPr lang="pt-PT" dirty="0">
                <a:latin typeface="Lusitana" pitchFamily="2" charset="0"/>
                <a:cs typeface="Times New Roman" panose="02020603050405020304" pitchFamily="18" charset="0"/>
              </a:rPr>
              <a:t> FPGA </a:t>
            </a:r>
            <a:r>
              <a:rPr lang="pt-PT" dirty="0" err="1">
                <a:latin typeface="Lusitana" pitchFamily="2" charset="0"/>
                <a:cs typeface="Times New Roman" panose="02020603050405020304" pitchFamily="18" charset="0"/>
              </a:rPr>
              <a:t>and</a:t>
            </a:r>
            <a:r>
              <a:rPr lang="pt-PT" dirty="0">
                <a:latin typeface="Lusitana" pitchFamily="2" charset="0"/>
                <a:cs typeface="Times New Roman" panose="02020603050405020304" pitchFamily="18" charset="0"/>
              </a:rPr>
              <a:t> </a:t>
            </a:r>
            <a:r>
              <a:rPr lang="pt-PT" b="1" dirty="0">
                <a:latin typeface="Lusitana" pitchFamily="2" charset="0"/>
                <a:cs typeface="Times New Roman" panose="02020603050405020304" pitchFamily="18" charset="0"/>
              </a:rPr>
              <a:t>GPU </a:t>
            </a:r>
            <a:r>
              <a:rPr lang="pt-PT" b="1" dirty="0" err="1">
                <a:latin typeface="Lusitana" pitchFamily="2" charset="0"/>
                <a:cs typeface="Times New Roman" panose="02020603050405020304" pitchFamily="18" charset="0"/>
              </a:rPr>
              <a:t>acceleration</a:t>
            </a:r>
            <a:endParaRPr lang="pt-PT" dirty="0">
              <a:latin typeface="Lusitana" pitchFamily="2" charset="0"/>
              <a:cs typeface="Times New Roman" panose="02020603050405020304" pitchFamily="18" charset="0"/>
            </a:endParaRPr>
          </a:p>
        </p:txBody>
      </p:sp>
      <p:grpSp>
        <p:nvGrpSpPr>
          <p:cNvPr id="15" name="Grupo 14"/>
          <p:cNvGrpSpPr/>
          <p:nvPr/>
        </p:nvGrpSpPr>
        <p:grpSpPr>
          <a:xfrm>
            <a:off x="7651723" y="891361"/>
            <a:ext cx="4398427" cy="5573942"/>
            <a:chOff x="7651723" y="891361"/>
            <a:chExt cx="4398427" cy="5573942"/>
          </a:xfrm>
        </p:grpSpPr>
        <p:sp>
          <p:nvSpPr>
            <p:cNvPr id="17" name="CaixaDeTexto 16"/>
            <p:cNvSpPr txBox="1"/>
            <p:nvPr/>
          </p:nvSpPr>
          <p:spPr>
            <a:xfrm>
              <a:off x="7651723" y="6126749"/>
              <a:ext cx="4397795" cy="338554"/>
            </a:xfrm>
            <a:prstGeom prst="rect">
              <a:avLst/>
            </a:prstGeom>
            <a:noFill/>
          </p:spPr>
          <p:txBody>
            <a:bodyPr wrap="square" rtlCol="0">
              <a:spAutoFit/>
            </a:bodyPr>
            <a:lstStyle/>
            <a:p>
              <a:pPr algn="ctr"/>
              <a:r>
                <a:rPr lang="pt-PT" sz="1600" dirty="0" err="1" smtClean="0">
                  <a:latin typeface="Lusitana" pitchFamily="2" charset="0"/>
                </a:rPr>
                <a:t>Diagram</a:t>
              </a:r>
              <a:r>
                <a:rPr lang="pt-PT" sz="1600" dirty="0" smtClean="0">
                  <a:latin typeface="Lusitana" pitchFamily="2" charset="0"/>
                </a:rPr>
                <a:t> </a:t>
              </a:r>
              <a:r>
                <a:rPr lang="pt-PT" sz="1600" dirty="0" err="1" smtClean="0">
                  <a:latin typeface="Lusitana" pitchFamily="2" charset="0"/>
                </a:rPr>
                <a:t>of</a:t>
              </a:r>
              <a:r>
                <a:rPr lang="pt-PT" sz="1600" dirty="0" smtClean="0">
                  <a:latin typeface="Lusitana" pitchFamily="2" charset="0"/>
                </a:rPr>
                <a:t> </a:t>
              </a:r>
              <a:r>
                <a:rPr lang="pt-PT" sz="1600" dirty="0" err="1" smtClean="0">
                  <a:latin typeface="Lusitana" pitchFamily="2" charset="0"/>
                </a:rPr>
                <a:t>the</a:t>
              </a:r>
              <a:r>
                <a:rPr lang="pt-PT" sz="1600" dirty="0" smtClean="0">
                  <a:latin typeface="Lusitana" pitchFamily="2" charset="0"/>
                </a:rPr>
                <a:t> ATLAS </a:t>
              </a:r>
              <a:r>
                <a:rPr lang="pt-PT" sz="1600" dirty="0" err="1" smtClean="0">
                  <a:latin typeface="Lusitana" pitchFamily="2" charset="0"/>
                </a:rPr>
                <a:t>Trigger</a:t>
              </a:r>
              <a:r>
                <a:rPr lang="pt-PT" sz="1600" dirty="0" smtClean="0">
                  <a:latin typeface="Lusitana" pitchFamily="2" charset="0"/>
                </a:rPr>
                <a:t> </a:t>
              </a:r>
              <a:r>
                <a:rPr lang="pt-PT" sz="1600" dirty="0" err="1" smtClean="0">
                  <a:latin typeface="Lusitana" pitchFamily="2" charset="0"/>
                </a:rPr>
                <a:t>System</a:t>
              </a:r>
              <a:endParaRPr lang="pt-PT" sz="1600" dirty="0">
                <a:latin typeface="Lusitana" pitchFamily="2" charset="0"/>
              </a:endParaRPr>
            </a:p>
          </p:txBody>
        </p:sp>
        <p:grpSp>
          <p:nvGrpSpPr>
            <p:cNvPr id="18" name="Grupo 17"/>
            <p:cNvGrpSpPr/>
            <p:nvPr/>
          </p:nvGrpSpPr>
          <p:grpSpPr>
            <a:xfrm>
              <a:off x="7651724" y="891361"/>
              <a:ext cx="4398426" cy="5235388"/>
              <a:chOff x="7626324" y="891361"/>
              <a:chExt cx="4398426" cy="5235388"/>
            </a:xfrm>
          </p:grpSpPr>
          <p:grpSp>
            <p:nvGrpSpPr>
              <p:cNvPr id="19" name="Grupo 18"/>
              <p:cNvGrpSpPr/>
              <p:nvPr/>
            </p:nvGrpSpPr>
            <p:grpSpPr>
              <a:xfrm>
                <a:off x="7626324" y="891361"/>
                <a:ext cx="4398426" cy="5235388"/>
                <a:chOff x="7626324" y="891361"/>
                <a:chExt cx="4398426" cy="5235388"/>
              </a:xfrm>
            </p:grpSpPr>
            <p:grpSp>
              <p:nvGrpSpPr>
                <p:cNvPr id="23" name="Grupo 22"/>
                <p:cNvGrpSpPr/>
                <p:nvPr/>
              </p:nvGrpSpPr>
              <p:grpSpPr>
                <a:xfrm>
                  <a:off x="8937817" y="891361"/>
                  <a:ext cx="1775440" cy="1857527"/>
                  <a:chOff x="8937621" y="865961"/>
                  <a:chExt cx="1775440" cy="1857527"/>
                </a:xfrm>
              </p:grpSpPr>
              <p:sp>
                <p:nvSpPr>
                  <p:cNvPr id="37" name="Seta para a direita 36"/>
                  <p:cNvSpPr/>
                  <p:nvPr/>
                </p:nvSpPr>
                <p:spPr>
                  <a:xfrm rot="5400000">
                    <a:off x="9419123" y="1429550"/>
                    <a:ext cx="812436" cy="1775440"/>
                  </a:xfrm>
                  <a:prstGeom prst="rightArrow">
                    <a:avLst>
                      <a:gd name="adj1" fmla="val 58175"/>
                      <a:gd name="adj2" fmla="val 44391"/>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pt-PT" sz="2000" b="1" dirty="0" smtClean="0">
                        <a:solidFill>
                          <a:schemeClr val="tx1"/>
                        </a:solidFill>
                        <a:latin typeface="Lusitana" pitchFamily="2" charset="0"/>
                      </a:rPr>
                      <a:t>40 MHz</a:t>
                    </a:r>
                  </a:p>
                </p:txBody>
              </p:sp>
              <p:sp>
                <p:nvSpPr>
                  <p:cNvPr id="38" name="Retângulo arredondado 37"/>
                  <p:cNvSpPr/>
                  <p:nvPr/>
                </p:nvSpPr>
                <p:spPr>
                  <a:xfrm>
                    <a:off x="8968170" y="865961"/>
                    <a:ext cx="1714343" cy="1045091"/>
                  </a:xfrm>
                  <a:prstGeom prst="roundRect">
                    <a:avLst>
                      <a:gd name="adj" fmla="val 38888"/>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PT" sz="2000" b="1" dirty="0" smtClean="0">
                        <a:solidFill>
                          <a:schemeClr val="bg1"/>
                        </a:solidFill>
                        <a:latin typeface="Lusitana" pitchFamily="2" charset="0"/>
                      </a:rPr>
                      <a:t>ATLAS </a:t>
                    </a:r>
                    <a:r>
                      <a:rPr lang="pt-PT" sz="2000" b="1" dirty="0" err="1" smtClean="0">
                        <a:solidFill>
                          <a:schemeClr val="bg1"/>
                        </a:solidFill>
                        <a:latin typeface="Lusitana" pitchFamily="2" charset="0"/>
                      </a:rPr>
                      <a:t>Dectector</a:t>
                    </a:r>
                    <a:endParaRPr lang="pt-PT" sz="2000" b="1" dirty="0" smtClean="0">
                      <a:solidFill>
                        <a:schemeClr val="bg1"/>
                      </a:solidFill>
                      <a:latin typeface="Lusitana" pitchFamily="2" charset="0"/>
                    </a:endParaRPr>
                  </a:p>
                </p:txBody>
              </p:sp>
            </p:grpSp>
            <p:sp>
              <p:nvSpPr>
                <p:cNvPr id="24" name="Retângulo arredondado 23"/>
                <p:cNvSpPr/>
                <p:nvPr/>
              </p:nvSpPr>
              <p:spPr>
                <a:xfrm>
                  <a:off x="7723399" y="5664114"/>
                  <a:ext cx="4204277" cy="462635"/>
                </a:xfrm>
                <a:prstGeom prst="roundRect">
                  <a:avLst/>
                </a:prstGeom>
                <a:solidFill>
                  <a:schemeClr val="tx2">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PT" sz="2000" b="1" dirty="0" err="1" smtClean="0">
                      <a:solidFill>
                        <a:schemeClr val="bg1"/>
                      </a:solidFill>
                      <a:latin typeface="Lusitana" pitchFamily="2" charset="0"/>
                    </a:rPr>
                    <a:t>Storage</a:t>
                  </a:r>
                  <a:endParaRPr lang="pt-PT" sz="2000" b="1" dirty="0" smtClean="0">
                    <a:solidFill>
                      <a:schemeClr val="bg1"/>
                    </a:solidFill>
                    <a:latin typeface="Lusitana" pitchFamily="2" charset="0"/>
                  </a:endParaRPr>
                </a:p>
              </p:txBody>
            </p:sp>
            <p:grpSp>
              <p:nvGrpSpPr>
                <p:cNvPr id="25" name="Grupo 24"/>
                <p:cNvGrpSpPr/>
                <p:nvPr/>
              </p:nvGrpSpPr>
              <p:grpSpPr>
                <a:xfrm>
                  <a:off x="7626324" y="3974063"/>
                  <a:ext cx="4398426" cy="1657713"/>
                  <a:chOff x="7626324" y="4215363"/>
                  <a:chExt cx="4398426" cy="1657713"/>
                </a:xfrm>
              </p:grpSpPr>
              <p:sp>
                <p:nvSpPr>
                  <p:cNvPr id="32" name="Retângulo 31"/>
                  <p:cNvSpPr/>
                  <p:nvPr/>
                </p:nvSpPr>
                <p:spPr>
                  <a:xfrm>
                    <a:off x="7952170" y="4418594"/>
                    <a:ext cx="1016000" cy="897272"/>
                  </a:xfrm>
                  <a:prstGeom prst="rect">
                    <a:avLst/>
                  </a:prstGeom>
                  <a:solidFill>
                    <a:srgbClr val="CC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PT" dirty="0" err="1" smtClean="0">
                        <a:solidFill>
                          <a:schemeClr val="tx1"/>
                        </a:solidFill>
                        <a:latin typeface="Lusitana" pitchFamily="2" charset="0"/>
                      </a:rPr>
                      <a:t>High</a:t>
                    </a:r>
                    <a:r>
                      <a:rPr lang="pt-PT" dirty="0" smtClean="0">
                        <a:solidFill>
                          <a:schemeClr val="tx1"/>
                        </a:solidFill>
                        <a:latin typeface="Lusitana" pitchFamily="2" charset="0"/>
                      </a:rPr>
                      <a:t> </a:t>
                    </a:r>
                    <a:r>
                      <a:rPr lang="pt-PT" dirty="0" err="1" smtClean="0">
                        <a:solidFill>
                          <a:schemeClr val="tx1"/>
                        </a:solidFill>
                        <a:latin typeface="Lusitana" pitchFamily="2" charset="0"/>
                      </a:rPr>
                      <a:t>Level</a:t>
                    </a:r>
                    <a:r>
                      <a:rPr lang="pt-PT" dirty="0" smtClean="0">
                        <a:solidFill>
                          <a:schemeClr val="tx1"/>
                        </a:solidFill>
                        <a:latin typeface="Lusitana" pitchFamily="2" charset="0"/>
                      </a:rPr>
                      <a:t> </a:t>
                    </a:r>
                    <a:r>
                      <a:rPr lang="pt-PT" dirty="0" err="1" smtClean="0">
                        <a:solidFill>
                          <a:schemeClr val="tx1"/>
                        </a:solidFill>
                        <a:latin typeface="Lusitana" pitchFamily="2" charset="0"/>
                      </a:rPr>
                      <a:t>Trigger</a:t>
                    </a:r>
                    <a:endParaRPr lang="pt-PT" dirty="0" smtClean="0">
                      <a:solidFill>
                        <a:schemeClr val="tx1"/>
                      </a:solidFill>
                      <a:latin typeface="Lusitana" pitchFamily="2" charset="0"/>
                    </a:endParaRPr>
                  </a:p>
                </p:txBody>
              </p:sp>
              <p:sp>
                <p:nvSpPr>
                  <p:cNvPr id="33" name="Retângulo 32"/>
                  <p:cNvSpPr/>
                  <p:nvPr/>
                </p:nvSpPr>
                <p:spPr>
                  <a:xfrm>
                    <a:off x="10682513" y="4418594"/>
                    <a:ext cx="1016000" cy="897272"/>
                  </a:xfrm>
                  <a:prstGeom prst="rect">
                    <a:avLst/>
                  </a:prstGeom>
                  <a:solidFill>
                    <a:srgbClr val="CCFFC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PT" dirty="0" err="1">
                        <a:solidFill>
                          <a:schemeClr val="tx1"/>
                        </a:solidFill>
                        <a:latin typeface="Lusitana" pitchFamily="2" charset="0"/>
                      </a:rPr>
                      <a:t>Event</a:t>
                    </a:r>
                    <a:r>
                      <a:rPr lang="pt-PT" dirty="0">
                        <a:solidFill>
                          <a:schemeClr val="tx1"/>
                        </a:solidFill>
                        <a:latin typeface="Lusitana" pitchFamily="2" charset="0"/>
                      </a:rPr>
                      <a:t> </a:t>
                    </a:r>
                    <a:r>
                      <a:rPr lang="pt-PT" dirty="0" err="1">
                        <a:solidFill>
                          <a:schemeClr val="tx1"/>
                        </a:solidFill>
                        <a:latin typeface="Lusitana" pitchFamily="2" charset="0"/>
                      </a:rPr>
                      <a:t>Filter</a:t>
                    </a:r>
                    <a:endParaRPr lang="pt-PT" dirty="0">
                      <a:solidFill>
                        <a:schemeClr val="tx1"/>
                      </a:solidFill>
                      <a:latin typeface="Lusitana" pitchFamily="2" charset="0"/>
                    </a:endParaRPr>
                  </a:p>
                </p:txBody>
              </p:sp>
              <p:sp>
                <p:nvSpPr>
                  <p:cNvPr id="34" name="Seta para a direita 33"/>
                  <p:cNvSpPr/>
                  <p:nvPr/>
                </p:nvSpPr>
                <p:spPr>
                  <a:xfrm rot="5400000">
                    <a:off x="8198724" y="4746866"/>
                    <a:ext cx="550800" cy="1695600"/>
                  </a:xfrm>
                  <a:prstGeom prst="rightArrow">
                    <a:avLst>
                      <a:gd name="adj1" fmla="val 61490"/>
                      <a:gd name="adj2" fmla="val 44391"/>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pt-PT" sz="2000" b="1" dirty="0" smtClean="0">
                        <a:solidFill>
                          <a:schemeClr val="tx1"/>
                        </a:solidFill>
                        <a:latin typeface="Lusitana" pitchFamily="2" charset="0"/>
                      </a:rPr>
                      <a:t>1 kHz</a:t>
                    </a:r>
                  </a:p>
                </p:txBody>
              </p:sp>
              <p:sp>
                <p:nvSpPr>
                  <p:cNvPr id="35" name="Seta para a direita 34"/>
                  <p:cNvSpPr/>
                  <p:nvPr/>
                </p:nvSpPr>
                <p:spPr>
                  <a:xfrm rot="5400000">
                    <a:off x="10902181" y="4750507"/>
                    <a:ext cx="550800" cy="1694338"/>
                  </a:xfrm>
                  <a:prstGeom prst="rightArrow">
                    <a:avLst>
                      <a:gd name="adj1" fmla="val 61490"/>
                      <a:gd name="adj2" fmla="val 44391"/>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pt-PT" sz="2000" b="1" dirty="0" smtClean="0">
                        <a:solidFill>
                          <a:schemeClr val="tx1"/>
                        </a:solidFill>
                        <a:latin typeface="Lusitana" pitchFamily="2" charset="0"/>
                      </a:rPr>
                      <a:t>10 kHz</a:t>
                    </a:r>
                  </a:p>
                </p:txBody>
              </p:sp>
              <p:sp>
                <p:nvSpPr>
                  <p:cNvPr id="36" name="Retângulo arredondado 35"/>
                  <p:cNvSpPr/>
                  <p:nvPr/>
                </p:nvSpPr>
                <p:spPr>
                  <a:xfrm>
                    <a:off x="8968170" y="4215363"/>
                    <a:ext cx="1714343" cy="1257778"/>
                  </a:xfrm>
                  <a:prstGeom prst="roundRect">
                    <a:avLst/>
                  </a:prstGeom>
                  <a:solidFill>
                    <a:schemeClr val="accent6">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pt-PT" sz="2000" b="1" dirty="0" smtClean="0">
                        <a:solidFill>
                          <a:schemeClr val="bg1"/>
                        </a:solidFill>
                        <a:latin typeface="Lusitana" pitchFamily="2" charset="0"/>
                      </a:rPr>
                      <a:t>“ </a:t>
                    </a:r>
                    <a:r>
                      <a:rPr lang="pt-PT" sz="2000" b="1" dirty="0" err="1" smtClean="0">
                        <a:solidFill>
                          <a:schemeClr val="bg1"/>
                        </a:solidFill>
                        <a:latin typeface="Lusitana" pitchFamily="2" charset="0"/>
                      </a:rPr>
                      <a:t>Computer</a:t>
                    </a:r>
                    <a:r>
                      <a:rPr lang="pt-PT" sz="2000" b="1" dirty="0" smtClean="0">
                        <a:solidFill>
                          <a:schemeClr val="bg1"/>
                        </a:solidFill>
                        <a:latin typeface="Lusitana" pitchFamily="2" charset="0"/>
                      </a:rPr>
                      <a:t> </a:t>
                    </a:r>
                    <a:br>
                      <a:rPr lang="pt-PT" sz="2000" b="1" dirty="0" smtClean="0">
                        <a:solidFill>
                          <a:schemeClr val="bg1"/>
                        </a:solidFill>
                        <a:latin typeface="Lusitana" pitchFamily="2" charset="0"/>
                      </a:rPr>
                    </a:br>
                    <a:r>
                      <a:rPr lang="pt-PT" sz="2000" b="1" dirty="0" smtClean="0">
                        <a:solidFill>
                          <a:schemeClr val="bg1"/>
                        </a:solidFill>
                        <a:latin typeface="Lusitana" pitchFamily="2" charset="0"/>
                      </a:rPr>
                      <a:t>         </a:t>
                    </a:r>
                    <a:r>
                      <a:rPr lang="pt-PT" sz="2000" b="1" dirty="0" err="1" smtClean="0">
                        <a:solidFill>
                          <a:schemeClr val="bg1"/>
                        </a:solidFill>
                        <a:latin typeface="Lusitana" pitchFamily="2" charset="0"/>
                      </a:rPr>
                      <a:t>Farm</a:t>
                    </a:r>
                    <a:r>
                      <a:rPr lang="pt-PT" sz="2000" b="1" dirty="0" smtClean="0">
                        <a:solidFill>
                          <a:schemeClr val="bg1"/>
                        </a:solidFill>
                        <a:latin typeface="Lusitana" pitchFamily="2" charset="0"/>
                      </a:rPr>
                      <a:t>     ”</a:t>
                    </a:r>
                  </a:p>
                </p:txBody>
              </p:sp>
            </p:grpSp>
            <p:grpSp>
              <p:nvGrpSpPr>
                <p:cNvPr id="26" name="Grupo 25"/>
                <p:cNvGrpSpPr/>
                <p:nvPr/>
              </p:nvGrpSpPr>
              <p:grpSpPr>
                <a:xfrm>
                  <a:off x="7626956" y="2777848"/>
                  <a:ext cx="4397163" cy="1396519"/>
                  <a:chOff x="7627587" y="2760665"/>
                  <a:chExt cx="4397163" cy="1396519"/>
                </a:xfrm>
              </p:grpSpPr>
              <p:sp>
                <p:nvSpPr>
                  <p:cNvPr id="27" name="Retângulo 26"/>
                  <p:cNvSpPr/>
                  <p:nvPr/>
                </p:nvSpPr>
                <p:spPr>
                  <a:xfrm>
                    <a:off x="7952170" y="2963896"/>
                    <a:ext cx="1016000" cy="638628"/>
                  </a:xfrm>
                  <a:prstGeom prst="rect">
                    <a:avLst/>
                  </a:prstGeom>
                  <a:solidFill>
                    <a:srgbClr val="FFCCC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PT" dirty="0" err="1" smtClean="0">
                        <a:solidFill>
                          <a:schemeClr val="tx1"/>
                        </a:solidFill>
                        <a:latin typeface="Lusitana" pitchFamily="2" charset="0"/>
                      </a:rPr>
                      <a:t>Level</a:t>
                    </a:r>
                    <a:r>
                      <a:rPr lang="pt-PT" dirty="0" smtClean="0">
                        <a:solidFill>
                          <a:schemeClr val="tx1"/>
                        </a:solidFill>
                        <a:latin typeface="Lusitana" pitchFamily="2" charset="0"/>
                      </a:rPr>
                      <a:t> 1</a:t>
                    </a:r>
                  </a:p>
                </p:txBody>
              </p:sp>
              <p:sp>
                <p:nvSpPr>
                  <p:cNvPr id="28" name="Retângulo 27"/>
                  <p:cNvSpPr/>
                  <p:nvPr/>
                </p:nvSpPr>
                <p:spPr>
                  <a:xfrm>
                    <a:off x="10682513" y="2963896"/>
                    <a:ext cx="1016000" cy="638628"/>
                  </a:xfrm>
                  <a:prstGeom prst="rect">
                    <a:avLst/>
                  </a:prstGeom>
                  <a:solidFill>
                    <a:srgbClr val="FFCC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PT" dirty="0" err="1" smtClean="0">
                        <a:solidFill>
                          <a:schemeClr val="tx1"/>
                        </a:solidFill>
                        <a:latin typeface="Lusitana" pitchFamily="2" charset="0"/>
                      </a:rPr>
                      <a:t>Level</a:t>
                    </a:r>
                    <a:r>
                      <a:rPr lang="pt-PT" dirty="0" smtClean="0">
                        <a:solidFill>
                          <a:schemeClr val="tx1"/>
                        </a:solidFill>
                        <a:latin typeface="Lusitana" pitchFamily="2" charset="0"/>
                      </a:rPr>
                      <a:t> 0</a:t>
                    </a:r>
                  </a:p>
                </p:txBody>
              </p:sp>
              <p:sp>
                <p:nvSpPr>
                  <p:cNvPr id="29" name="Seta para a direita 28"/>
                  <p:cNvSpPr/>
                  <p:nvPr/>
                </p:nvSpPr>
                <p:spPr>
                  <a:xfrm rot="5400000">
                    <a:off x="8198933" y="3031184"/>
                    <a:ext cx="551646" cy="1694338"/>
                  </a:xfrm>
                  <a:prstGeom prst="rightArrow">
                    <a:avLst>
                      <a:gd name="adj1" fmla="val 61490"/>
                      <a:gd name="adj2" fmla="val 44391"/>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pt-PT" sz="2000" b="1" dirty="0" smtClean="0">
                        <a:solidFill>
                          <a:schemeClr val="tx1"/>
                        </a:solidFill>
                        <a:latin typeface="Lusitana" pitchFamily="2" charset="0"/>
                      </a:rPr>
                      <a:t>100 kHz</a:t>
                    </a:r>
                  </a:p>
                </p:txBody>
              </p:sp>
              <p:sp>
                <p:nvSpPr>
                  <p:cNvPr id="30" name="Seta para a direita 29"/>
                  <p:cNvSpPr/>
                  <p:nvPr/>
                </p:nvSpPr>
                <p:spPr>
                  <a:xfrm rot="5400000">
                    <a:off x="10901758" y="3034193"/>
                    <a:ext cx="551645" cy="1694338"/>
                  </a:xfrm>
                  <a:prstGeom prst="rightArrow">
                    <a:avLst>
                      <a:gd name="adj1" fmla="val 61490"/>
                      <a:gd name="adj2" fmla="val 44391"/>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pt-PT" sz="2000" b="1" dirty="0" smtClean="0">
                        <a:solidFill>
                          <a:schemeClr val="tx1"/>
                        </a:solidFill>
                        <a:latin typeface="Lusitana" pitchFamily="2" charset="0"/>
                      </a:rPr>
                      <a:t>1 MHz</a:t>
                    </a:r>
                  </a:p>
                </p:txBody>
              </p:sp>
              <p:sp>
                <p:nvSpPr>
                  <p:cNvPr id="31" name="Retângulo arredondado 30"/>
                  <p:cNvSpPr/>
                  <p:nvPr/>
                </p:nvSpPr>
                <p:spPr>
                  <a:xfrm>
                    <a:off x="8968170" y="2760665"/>
                    <a:ext cx="1714343" cy="1045091"/>
                  </a:xfrm>
                  <a:prstGeom prst="roundRect">
                    <a:avLst/>
                  </a:prstGeom>
                  <a:solidFill>
                    <a:schemeClr val="accent2">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PT" sz="2000" b="1" dirty="0" err="1" smtClean="0">
                        <a:solidFill>
                          <a:schemeClr val="bg1"/>
                        </a:solidFill>
                        <a:latin typeface="Lusitana" pitchFamily="2" charset="0"/>
                      </a:rPr>
                      <a:t>Custom</a:t>
                    </a:r>
                    <a:r>
                      <a:rPr lang="pt-PT" sz="2000" b="1" dirty="0" smtClean="0">
                        <a:solidFill>
                          <a:schemeClr val="bg1"/>
                        </a:solidFill>
                        <a:latin typeface="Lusitana" pitchFamily="2" charset="0"/>
                      </a:rPr>
                      <a:t> Hardware</a:t>
                    </a:r>
                  </a:p>
                </p:txBody>
              </p:sp>
            </p:grpSp>
          </p:grpSp>
          <p:sp>
            <p:nvSpPr>
              <p:cNvPr id="20" name="CaixaDeTexto 19"/>
              <p:cNvSpPr txBox="1"/>
              <p:nvPr/>
            </p:nvSpPr>
            <p:spPr>
              <a:xfrm>
                <a:off x="7946417" y="2370640"/>
                <a:ext cx="981359" cy="615553"/>
              </a:xfrm>
              <a:prstGeom prst="rect">
                <a:avLst/>
              </a:prstGeom>
              <a:noFill/>
            </p:spPr>
            <p:txBody>
              <a:bodyPr wrap="none" rtlCol="0">
                <a:spAutoFit/>
              </a:bodyPr>
              <a:lstStyle/>
              <a:p>
                <a:pPr algn="ctr"/>
                <a:r>
                  <a:rPr lang="pt-PT" dirty="0" err="1" smtClean="0">
                    <a:latin typeface="Lusitana" pitchFamily="2" charset="0"/>
                  </a:rPr>
                  <a:t>Phase</a:t>
                </a:r>
                <a:r>
                  <a:rPr lang="pt-PT" dirty="0" smtClean="0">
                    <a:latin typeface="Lusitana" pitchFamily="2" charset="0"/>
                  </a:rPr>
                  <a:t> I</a:t>
                </a:r>
              </a:p>
              <a:p>
                <a:pPr algn="ctr"/>
                <a:r>
                  <a:rPr lang="pt-PT" sz="1600" dirty="0" smtClean="0">
                    <a:latin typeface="Lusitana" pitchFamily="2" charset="0"/>
                  </a:rPr>
                  <a:t>(</a:t>
                </a:r>
                <a:r>
                  <a:rPr lang="pt-PT" sz="1600" dirty="0" err="1" smtClean="0">
                    <a:latin typeface="Lusitana" pitchFamily="2" charset="0"/>
                  </a:rPr>
                  <a:t>Present</a:t>
                </a:r>
                <a:r>
                  <a:rPr lang="pt-PT" sz="1600" dirty="0" smtClean="0">
                    <a:latin typeface="Lusitana" pitchFamily="2" charset="0"/>
                  </a:rPr>
                  <a:t>)</a:t>
                </a:r>
                <a:endParaRPr lang="pt-PT" sz="1600" dirty="0">
                  <a:latin typeface="Lusitana" pitchFamily="2" charset="0"/>
                </a:endParaRPr>
              </a:p>
            </p:txBody>
          </p:sp>
          <p:sp>
            <p:nvSpPr>
              <p:cNvPr id="21" name="CaixaDeTexto 20"/>
              <p:cNvSpPr txBox="1"/>
              <p:nvPr/>
            </p:nvSpPr>
            <p:spPr>
              <a:xfrm>
                <a:off x="10618251" y="2350037"/>
                <a:ext cx="1143262" cy="615553"/>
              </a:xfrm>
              <a:prstGeom prst="rect">
                <a:avLst/>
              </a:prstGeom>
              <a:noFill/>
            </p:spPr>
            <p:txBody>
              <a:bodyPr wrap="none" rtlCol="0">
                <a:spAutoFit/>
              </a:bodyPr>
              <a:lstStyle/>
              <a:p>
                <a:pPr algn="ctr"/>
                <a:r>
                  <a:rPr lang="pt-PT" dirty="0" err="1" smtClean="0">
                    <a:latin typeface="Lusitana" pitchFamily="2" charset="0"/>
                  </a:rPr>
                  <a:t>Phase</a:t>
                </a:r>
                <a:r>
                  <a:rPr lang="pt-PT" dirty="0" smtClean="0">
                    <a:latin typeface="Lusitana" pitchFamily="2" charset="0"/>
                  </a:rPr>
                  <a:t> II</a:t>
                </a:r>
              </a:p>
              <a:p>
                <a:pPr algn="ctr"/>
                <a:r>
                  <a:rPr lang="pt-PT" sz="1600" dirty="0" smtClean="0">
                    <a:latin typeface="Lusitana" pitchFamily="2" charset="0"/>
                  </a:rPr>
                  <a:t>(HL-LHC)</a:t>
                </a:r>
                <a:endParaRPr lang="pt-PT" sz="1600" dirty="0">
                  <a:latin typeface="Lusitana" pitchFamily="2" charset="0"/>
                </a:endParaRPr>
              </a:p>
            </p:txBody>
          </p:sp>
        </p:grpSp>
      </p:grpSp>
    </p:spTree>
    <p:extLst>
      <p:ext uri="{BB962C8B-B14F-4D97-AF65-F5344CB8AC3E}">
        <p14:creationId xmlns:p14="http://schemas.microsoft.com/office/powerpoint/2010/main" val="258805335"/>
      </p:ext>
    </p:extLst>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0" y="0"/>
            <a:ext cx="12192000" cy="68580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Retângulo 11"/>
          <p:cNvSpPr/>
          <p:nvPr/>
        </p:nvSpPr>
        <p:spPr>
          <a:xfrm>
            <a:off x="361200" y="370800"/>
            <a:ext cx="11469600" cy="611206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 name="Título 1"/>
          <p:cNvSpPr>
            <a:spLocks noGrp="1"/>
          </p:cNvSpPr>
          <p:nvPr>
            <p:ph type="ctrTitle"/>
          </p:nvPr>
        </p:nvSpPr>
        <p:spPr>
          <a:xfrm>
            <a:off x="1061573" y="2233031"/>
            <a:ext cx="10068854" cy="2387600"/>
          </a:xfrm>
        </p:spPr>
        <p:txBody>
          <a:bodyPr anchor="ctr">
            <a:normAutofit/>
          </a:bodyPr>
          <a:lstStyle/>
          <a:p>
            <a:r>
              <a:rPr lang="en-GB" sz="4800" b="1" dirty="0" smtClean="0">
                <a:latin typeface="Nunito ExtraLight ExtraBold" pitchFamily="2" charset="0"/>
                <a:cs typeface="Times New Roman" panose="02020603050405020304" pitchFamily="18" charset="0"/>
              </a:rPr>
              <a:t>GPU Programming</a:t>
            </a:r>
            <a:endParaRPr lang="pt-PT" sz="4800" b="1" dirty="0">
              <a:latin typeface="Nunito ExtraLight ExtraBold" pitchFamily="2" charset="0"/>
              <a:cs typeface="Times New Roman" panose="02020603050405020304" pitchFamily="18" charset="0"/>
            </a:endParaRPr>
          </a:p>
        </p:txBody>
      </p:sp>
    </p:spTree>
    <p:extLst>
      <p:ext uri="{BB962C8B-B14F-4D97-AF65-F5344CB8AC3E}">
        <p14:creationId xmlns:p14="http://schemas.microsoft.com/office/powerpoint/2010/main" val="2798117655"/>
      </p:ext>
    </p:extLst>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7" name="Imagem 556"/>
          <p:cNvPicPr>
            <a:picLocks noChangeAspect="1"/>
          </p:cNvPicPr>
          <p:nvPr/>
        </p:nvPicPr>
        <p:blipFill>
          <a:blip r:embed="rId2"/>
          <a:stretch>
            <a:fillRect/>
          </a:stretch>
        </p:blipFill>
        <p:spPr>
          <a:xfrm>
            <a:off x="6125028" y="1238205"/>
            <a:ext cx="5886346" cy="4762715"/>
          </a:xfrm>
          <a:prstGeom prst="rect">
            <a:avLst/>
          </a:prstGeom>
        </p:spPr>
      </p:pic>
      <p:sp>
        <p:nvSpPr>
          <p:cNvPr id="558" name="CaixaDeTexto 557"/>
          <p:cNvSpPr txBox="1"/>
          <p:nvPr/>
        </p:nvSpPr>
        <p:spPr>
          <a:xfrm>
            <a:off x="361200" y="1017863"/>
            <a:ext cx="6611100" cy="5478423"/>
          </a:xfrm>
          <a:prstGeom prst="rect">
            <a:avLst/>
          </a:prstGeom>
          <a:noFill/>
        </p:spPr>
        <p:txBody>
          <a:bodyPr wrap="square" rtlCol="0">
            <a:spAutoFit/>
          </a:bodyPr>
          <a:lstStyle/>
          <a:p>
            <a:pPr marL="285750" indent="-285750" algn="just">
              <a:spcBef>
                <a:spcPts val="2700"/>
              </a:spcBef>
              <a:spcAft>
                <a:spcPts val="2700"/>
              </a:spcAft>
              <a:buFont typeface="Arial" panose="020B0604020202020204" pitchFamily="34" charset="0"/>
              <a:buChar char="•"/>
            </a:pPr>
            <a:r>
              <a:rPr lang="en-GB" sz="2000" b="1" u="sng" dirty="0">
                <a:latin typeface="Lusitana" pitchFamily="2" charset="0"/>
                <a:cs typeface="Times New Roman" panose="02020603050405020304" pitchFamily="18" charset="0"/>
              </a:rPr>
              <a:t>G</a:t>
            </a:r>
            <a:r>
              <a:rPr lang="en-GB" sz="2000" dirty="0">
                <a:latin typeface="Lusitana" pitchFamily="2" charset="0"/>
                <a:cs typeface="Times New Roman" panose="02020603050405020304" pitchFamily="18" charset="0"/>
              </a:rPr>
              <a:t>raphical </a:t>
            </a:r>
            <a:r>
              <a:rPr lang="en-GB" sz="2000" b="1" u="sng" dirty="0">
                <a:latin typeface="Lusitana" pitchFamily="2" charset="0"/>
                <a:cs typeface="Times New Roman" panose="02020603050405020304" pitchFamily="18" charset="0"/>
              </a:rPr>
              <a:t>P</a:t>
            </a:r>
            <a:r>
              <a:rPr lang="en-GB" sz="2000" dirty="0">
                <a:latin typeface="Lusitana" pitchFamily="2" charset="0"/>
                <a:cs typeface="Times New Roman" panose="02020603050405020304" pitchFamily="18" charset="0"/>
              </a:rPr>
              <a:t>rocessing </a:t>
            </a:r>
            <a:r>
              <a:rPr lang="en-GB" sz="2000" b="1" u="sng" dirty="0">
                <a:latin typeface="Lusitana" pitchFamily="2" charset="0"/>
                <a:cs typeface="Times New Roman" panose="02020603050405020304" pitchFamily="18" charset="0"/>
              </a:rPr>
              <a:t>U</a:t>
            </a:r>
            <a:r>
              <a:rPr lang="en-GB" sz="2000" dirty="0">
                <a:latin typeface="Lusitana" pitchFamily="2" charset="0"/>
                <a:cs typeface="Times New Roman" panose="02020603050405020304" pitchFamily="18" charset="0"/>
              </a:rPr>
              <a:t>nits</a:t>
            </a:r>
          </a:p>
          <a:p>
            <a:pPr marL="285750" indent="-285750" algn="just">
              <a:spcBef>
                <a:spcPts val="2700"/>
              </a:spcBef>
              <a:spcAft>
                <a:spcPts val="2700"/>
              </a:spcAft>
              <a:buFont typeface="Arial" panose="020B0604020202020204" pitchFamily="34" charset="0"/>
              <a:buChar char="•"/>
            </a:pPr>
            <a:r>
              <a:rPr lang="en-GB" sz="2000" dirty="0">
                <a:latin typeface="Lusitana" pitchFamily="2" charset="0"/>
                <a:cs typeface="Times New Roman" panose="02020603050405020304" pitchFamily="18" charset="0"/>
              </a:rPr>
              <a:t>Developed and designed to render 3D graphics</a:t>
            </a:r>
          </a:p>
          <a:p>
            <a:pPr marL="285750" indent="-285750" algn="just">
              <a:spcBef>
                <a:spcPts val="2700"/>
              </a:spcBef>
              <a:spcAft>
                <a:spcPts val="2700"/>
              </a:spcAft>
              <a:buFont typeface="Arial" panose="020B0604020202020204" pitchFamily="34" charset="0"/>
              <a:buChar char="•"/>
            </a:pPr>
            <a:r>
              <a:rPr lang="en-GB" sz="2000" dirty="0">
                <a:latin typeface="Lusitana" pitchFamily="2" charset="0"/>
                <a:cs typeface="Times New Roman" panose="02020603050405020304" pitchFamily="18" charset="0"/>
              </a:rPr>
              <a:t>Highly parallel operations </a:t>
            </a:r>
            <a:r>
              <a:rPr lang="pt-PT" sz="2000" dirty="0">
                <a:latin typeface="Lusitana" pitchFamily="2" charset="0"/>
                <a:cs typeface="Times New Roman" panose="02020603050405020304" pitchFamily="18" charset="0"/>
              </a:rPr>
              <a:t>→ </a:t>
            </a:r>
            <a:r>
              <a:rPr lang="pt-PT" sz="2000" dirty="0" err="1">
                <a:latin typeface="Lusitana" pitchFamily="2" charset="0"/>
                <a:cs typeface="Times New Roman" panose="02020603050405020304" pitchFamily="18" charset="0"/>
              </a:rPr>
              <a:t>highly</a:t>
            </a:r>
            <a:r>
              <a:rPr lang="pt-PT" sz="2000" dirty="0">
                <a:latin typeface="Lusitana" pitchFamily="2" charset="0"/>
                <a:cs typeface="Times New Roman" panose="02020603050405020304" pitchFamily="18" charset="0"/>
              </a:rPr>
              <a:t> </a:t>
            </a:r>
            <a:r>
              <a:rPr lang="pt-PT" sz="2000" dirty="0" err="1">
                <a:latin typeface="Lusitana" pitchFamily="2" charset="0"/>
                <a:cs typeface="Times New Roman" panose="02020603050405020304" pitchFamily="18" charset="0"/>
              </a:rPr>
              <a:t>parallel</a:t>
            </a:r>
            <a:r>
              <a:rPr lang="pt-PT" sz="2000" dirty="0">
                <a:latin typeface="Lusitana" pitchFamily="2" charset="0"/>
                <a:cs typeface="Times New Roman" panose="02020603050405020304" pitchFamily="18" charset="0"/>
              </a:rPr>
              <a:t> design</a:t>
            </a:r>
          </a:p>
          <a:p>
            <a:pPr marL="285750" indent="-285750" algn="just">
              <a:spcBef>
                <a:spcPts val="2700"/>
              </a:spcBef>
              <a:spcAft>
                <a:spcPts val="2700"/>
              </a:spcAft>
              <a:buFont typeface="Arial" panose="020B0604020202020204" pitchFamily="34" charset="0"/>
              <a:buChar char="•"/>
            </a:pPr>
            <a:r>
              <a:rPr lang="pt-PT" sz="2000" dirty="0">
                <a:latin typeface="Lusitana" pitchFamily="2" charset="0"/>
                <a:cs typeface="Times New Roman" panose="02020603050405020304" pitchFamily="18" charset="0"/>
              </a:rPr>
              <a:t>“SIMT”:</a:t>
            </a:r>
            <a:r>
              <a:rPr lang="en-GB" sz="2000" dirty="0">
                <a:latin typeface="Lusitana" pitchFamily="2" charset="0"/>
                <a:cs typeface="Times New Roman" panose="02020603050405020304" pitchFamily="18" charset="0"/>
              </a:rPr>
              <a:t> </a:t>
            </a:r>
            <a:r>
              <a:rPr lang="en-GB" sz="2000" i="1" dirty="0">
                <a:latin typeface="Lusitana" pitchFamily="2" charset="0"/>
                <a:cs typeface="Times New Roman" panose="02020603050405020304" pitchFamily="18" charset="0"/>
              </a:rPr>
              <a:t>Single Instruction – Multiple Threads</a:t>
            </a:r>
          </a:p>
          <a:p>
            <a:pPr marL="285750" indent="-285750" algn="just">
              <a:spcBef>
                <a:spcPts val="2700"/>
              </a:spcBef>
              <a:spcAft>
                <a:spcPts val="2700"/>
              </a:spcAft>
              <a:buFont typeface="Arial" panose="020B0604020202020204" pitchFamily="34" charset="0"/>
              <a:buChar char="•"/>
            </a:pPr>
            <a:r>
              <a:rPr lang="pt-PT" sz="2000" dirty="0" err="1">
                <a:latin typeface="Lusitana" pitchFamily="2" charset="0"/>
                <a:cs typeface="Times New Roman" panose="02020603050405020304" pitchFamily="18" charset="0"/>
              </a:rPr>
              <a:t>Branching</a:t>
            </a:r>
            <a:r>
              <a:rPr lang="pt-PT" sz="2000" dirty="0">
                <a:latin typeface="Lusitana" pitchFamily="2" charset="0"/>
                <a:cs typeface="Times New Roman" panose="02020603050405020304" pitchFamily="18" charset="0"/>
              </a:rPr>
              <a:t> </a:t>
            </a:r>
            <a:r>
              <a:rPr lang="pt-PT" sz="2000" dirty="0" err="1">
                <a:latin typeface="Lusitana" pitchFamily="2" charset="0"/>
                <a:cs typeface="Times New Roman" panose="02020603050405020304" pitchFamily="18" charset="0"/>
              </a:rPr>
              <a:t>is</a:t>
            </a:r>
            <a:r>
              <a:rPr lang="pt-PT" sz="2000" dirty="0">
                <a:latin typeface="Lusitana" pitchFamily="2" charset="0"/>
                <a:cs typeface="Times New Roman" panose="02020603050405020304" pitchFamily="18" charset="0"/>
              </a:rPr>
              <a:t> </a:t>
            </a:r>
            <a:r>
              <a:rPr lang="pt-PT" sz="2000" dirty="0" err="1">
                <a:latin typeface="Lusitana" pitchFamily="2" charset="0"/>
                <a:cs typeface="Times New Roman" panose="02020603050405020304" pitchFamily="18" charset="0"/>
              </a:rPr>
              <a:t>problematic</a:t>
            </a:r>
            <a:endParaRPr lang="pt-PT" sz="2000" dirty="0">
              <a:latin typeface="Lusitana" pitchFamily="2" charset="0"/>
              <a:cs typeface="Times New Roman" panose="02020603050405020304" pitchFamily="18" charset="0"/>
            </a:endParaRPr>
          </a:p>
          <a:p>
            <a:pPr marL="285750" indent="-285750" algn="just">
              <a:spcBef>
                <a:spcPts val="2700"/>
              </a:spcBef>
              <a:spcAft>
                <a:spcPts val="2700"/>
              </a:spcAft>
              <a:buFont typeface="Arial" panose="020B0604020202020204" pitchFamily="34" charset="0"/>
              <a:buChar char="•"/>
            </a:pPr>
            <a:r>
              <a:rPr lang="pt-PT" sz="2000" dirty="0" err="1">
                <a:latin typeface="Lusitana" pitchFamily="2" charset="0"/>
                <a:cs typeface="Times New Roman" panose="02020603050405020304" pitchFamily="18" charset="0"/>
              </a:rPr>
              <a:t>Memory</a:t>
            </a:r>
            <a:r>
              <a:rPr lang="pt-PT" sz="2000" dirty="0">
                <a:latin typeface="Lusitana" pitchFamily="2" charset="0"/>
                <a:cs typeface="Times New Roman" panose="02020603050405020304" pitchFamily="18" charset="0"/>
              </a:rPr>
              <a:t> </a:t>
            </a:r>
            <a:r>
              <a:rPr lang="pt-PT" sz="2000" dirty="0" err="1">
                <a:latin typeface="Lusitana" pitchFamily="2" charset="0"/>
                <a:cs typeface="Times New Roman" panose="02020603050405020304" pitchFamily="18" charset="0"/>
              </a:rPr>
              <a:t>access</a:t>
            </a:r>
            <a:r>
              <a:rPr lang="pt-PT" sz="2000" dirty="0">
                <a:latin typeface="Lusitana" pitchFamily="2" charset="0"/>
                <a:cs typeface="Times New Roman" panose="02020603050405020304" pitchFamily="18" charset="0"/>
              </a:rPr>
              <a:t> </a:t>
            </a:r>
            <a:r>
              <a:rPr lang="pt-PT" sz="2000" dirty="0" err="1" smtClean="0">
                <a:latin typeface="Lusitana" pitchFamily="2" charset="0"/>
                <a:cs typeface="Times New Roman" panose="02020603050405020304" pitchFamily="18" charset="0"/>
              </a:rPr>
              <a:t>patterns</a:t>
            </a:r>
            <a:r>
              <a:rPr lang="pt-PT" sz="2000" dirty="0" smtClean="0">
                <a:latin typeface="Lusitana" pitchFamily="2" charset="0"/>
                <a:cs typeface="Times New Roman" panose="02020603050405020304" pitchFamily="18" charset="0"/>
              </a:rPr>
              <a:t> must </a:t>
            </a:r>
            <a:r>
              <a:rPr lang="pt-PT" sz="2000" dirty="0" err="1" smtClean="0">
                <a:latin typeface="Lusitana" pitchFamily="2" charset="0"/>
                <a:cs typeface="Times New Roman" panose="02020603050405020304" pitchFamily="18" charset="0"/>
              </a:rPr>
              <a:t>be</a:t>
            </a:r>
            <a:r>
              <a:rPr lang="pt-PT" sz="2000" dirty="0" smtClean="0">
                <a:latin typeface="Lusitana" pitchFamily="2" charset="0"/>
                <a:cs typeface="Times New Roman" panose="02020603050405020304" pitchFamily="18" charset="0"/>
              </a:rPr>
              <a:t> </a:t>
            </a:r>
            <a:r>
              <a:rPr lang="pt-PT" sz="2000" dirty="0" err="1" smtClean="0">
                <a:latin typeface="Lusitana" pitchFamily="2" charset="0"/>
                <a:cs typeface="Times New Roman" panose="02020603050405020304" pitchFamily="18" charset="0"/>
              </a:rPr>
              <a:t>carefully</a:t>
            </a:r>
            <a:r>
              <a:rPr lang="pt-PT" sz="2000" dirty="0" smtClean="0">
                <a:latin typeface="Lusitana" pitchFamily="2" charset="0"/>
                <a:cs typeface="Times New Roman" panose="02020603050405020304" pitchFamily="18" charset="0"/>
              </a:rPr>
              <a:t> </a:t>
            </a:r>
            <a:r>
              <a:rPr lang="pt-PT" sz="2000" dirty="0" err="1" smtClean="0">
                <a:latin typeface="Lusitana" pitchFamily="2" charset="0"/>
                <a:cs typeface="Times New Roman" panose="02020603050405020304" pitchFamily="18" charset="0"/>
              </a:rPr>
              <a:t>considered</a:t>
            </a:r>
            <a:endParaRPr lang="pt-PT" sz="2000" dirty="0">
              <a:latin typeface="Lusitana" pitchFamily="2" charset="0"/>
              <a:cs typeface="Times New Roman" panose="02020603050405020304" pitchFamily="18" charset="0"/>
            </a:endParaRPr>
          </a:p>
        </p:txBody>
      </p:sp>
      <p:cxnSp>
        <p:nvCxnSpPr>
          <p:cNvPr id="8" name="Conexão reta 7"/>
          <p:cNvCxnSpPr/>
          <p:nvPr/>
        </p:nvCxnSpPr>
        <p:spPr>
          <a:xfrm>
            <a:off x="0" y="416232"/>
            <a:ext cx="0" cy="62541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exão reta 8"/>
          <p:cNvCxnSpPr/>
          <p:nvPr/>
        </p:nvCxnSpPr>
        <p:spPr>
          <a:xfrm flipH="1">
            <a:off x="12191999" y="416232"/>
            <a:ext cx="1" cy="62541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0" y="-1"/>
            <a:ext cx="12192000" cy="832465"/>
          </a:xfrm>
          <a:prstGeom prst="rect">
            <a:avLst/>
          </a:prstGeom>
          <a:solidFill>
            <a:srgbClr val="ADB9CA"/>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b="1" dirty="0" err="1" smtClean="0">
                <a:solidFill>
                  <a:schemeClr val="tx1"/>
                </a:solidFill>
                <a:latin typeface="Nunito ExtraLight Black" pitchFamily="2" charset="0"/>
              </a:rPr>
              <a:t>GPUs</a:t>
            </a:r>
            <a:r>
              <a:rPr lang="pt-PT" sz="2400" b="1" dirty="0" smtClean="0">
                <a:solidFill>
                  <a:schemeClr val="tx1"/>
                </a:solidFill>
                <a:latin typeface="Nunito ExtraLight Black" pitchFamily="2" charset="0"/>
              </a:rPr>
              <a:t> </a:t>
            </a:r>
            <a:r>
              <a:rPr lang="pt-PT" sz="2400" b="1" dirty="0" err="1" smtClean="0">
                <a:solidFill>
                  <a:schemeClr val="tx1"/>
                </a:solidFill>
                <a:latin typeface="Nunito ExtraLight Black" pitchFamily="2" charset="0"/>
              </a:rPr>
              <a:t>and</a:t>
            </a:r>
            <a:r>
              <a:rPr lang="pt-PT" sz="2400" b="1" dirty="0" smtClean="0">
                <a:solidFill>
                  <a:schemeClr val="tx1"/>
                </a:solidFill>
                <a:latin typeface="Nunito ExtraLight Black" pitchFamily="2" charset="0"/>
              </a:rPr>
              <a:t> GPU </a:t>
            </a:r>
            <a:r>
              <a:rPr lang="pt-PT" sz="2400" b="1" dirty="0" err="1" smtClean="0">
                <a:solidFill>
                  <a:schemeClr val="tx1"/>
                </a:solidFill>
                <a:latin typeface="Nunito ExtraLight Black" pitchFamily="2" charset="0"/>
              </a:rPr>
              <a:t>Programming</a:t>
            </a:r>
            <a:endParaRPr lang="pt-PT" sz="2400" b="1" dirty="0">
              <a:solidFill>
                <a:schemeClr val="tx1"/>
              </a:solidFill>
              <a:latin typeface="Nunito ExtraLight Black" pitchFamily="2" charset="0"/>
            </a:endParaRPr>
          </a:p>
        </p:txBody>
      </p:sp>
      <p:sp>
        <p:nvSpPr>
          <p:cNvPr id="15" name="CaixaDeTexto 14"/>
          <p:cNvSpPr txBox="1"/>
          <p:nvPr/>
        </p:nvSpPr>
        <p:spPr>
          <a:xfrm>
            <a:off x="0" y="6482862"/>
            <a:ext cx="2934000" cy="375138"/>
          </a:xfrm>
          <a:prstGeom prst="rect">
            <a:avLst/>
          </a:prstGeom>
          <a:solidFill>
            <a:schemeClr val="tx2">
              <a:lumMod val="40000"/>
              <a:lumOff val="60000"/>
            </a:schemeClr>
          </a:solidFill>
          <a:ln>
            <a:solidFill>
              <a:schemeClr val="tx1"/>
            </a:solidFill>
          </a:ln>
        </p:spPr>
        <p:txBody>
          <a:bodyPr wrap="square" lIns="180000" rIns="180000" rtlCol="0" anchor="ctr">
            <a:noAutofit/>
          </a:bodyPr>
          <a:lstStyle/>
          <a:p>
            <a:r>
              <a:rPr lang="pt-PT" sz="1400" dirty="0" smtClean="0">
                <a:latin typeface="Nunito ExtraLight" pitchFamily="2" charset="0"/>
                <a:cs typeface="Times New Roman" panose="02020603050405020304" pitchFamily="18" charset="0"/>
              </a:rPr>
              <a:t>Nuno dos Santos Fernandes</a:t>
            </a:r>
            <a:endParaRPr lang="pt-PT" sz="1400" dirty="0">
              <a:latin typeface="Nunito ExtraLight" pitchFamily="2" charset="0"/>
              <a:cs typeface="Times New Roman" panose="02020603050405020304" pitchFamily="18" charset="0"/>
            </a:endParaRPr>
          </a:p>
        </p:txBody>
      </p:sp>
      <p:sp>
        <p:nvSpPr>
          <p:cNvPr id="16" name="CaixaDeTexto 15"/>
          <p:cNvSpPr txBox="1"/>
          <p:nvPr/>
        </p:nvSpPr>
        <p:spPr>
          <a:xfrm>
            <a:off x="9257999" y="6482862"/>
            <a:ext cx="2934000" cy="375138"/>
          </a:xfrm>
          <a:prstGeom prst="rect">
            <a:avLst/>
          </a:prstGeom>
          <a:solidFill>
            <a:schemeClr val="tx2">
              <a:lumMod val="40000"/>
              <a:lumOff val="60000"/>
            </a:schemeClr>
          </a:solidFill>
          <a:ln>
            <a:solidFill>
              <a:schemeClr val="tx1"/>
            </a:solidFill>
          </a:ln>
        </p:spPr>
        <p:txBody>
          <a:bodyPr wrap="square" lIns="180000" rIns="180000" rtlCol="0" anchor="ctr">
            <a:noAutofit/>
          </a:bodyPr>
          <a:lstStyle/>
          <a:p>
            <a:pPr algn="r"/>
            <a:fld id="{5F9120BF-66DE-4C54-B6E1-BA17062F8DD3}" type="slidenum">
              <a:rPr lang="pt-PT" sz="1400" smtClean="0">
                <a:latin typeface="Nunito ExtraLight" pitchFamily="2" charset="0"/>
                <a:cs typeface="Times New Roman" panose="02020603050405020304" pitchFamily="18" charset="0"/>
              </a:rPr>
              <a:t>5</a:t>
            </a:fld>
            <a:endParaRPr lang="pt-PT" sz="1600" dirty="0">
              <a:latin typeface="Nunito ExtraLight" pitchFamily="2" charset="0"/>
              <a:cs typeface="Times New Roman" panose="02020603050405020304" pitchFamily="18" charset="0"/>
            </a:endParaRPr>
          </a:p>
        </p:txBody>
      </p:sp>
      <p:sp>
        <p:nvSpPr>
          <p:cNvPr id="17" name="CaixaDeTexto 16"/>
          <p:cNvSpPr txBox="1"/>
          <p:nvPr/>
        </p:nvSpPr>
        <p:spPr>
          <a:xfrm>
            <a:off x="2934000" y="6482862"/>
            <a:ext cx="6324000" cy="375138"/>
          </a:xfrm>
          <a:prstGeom prst="rect">
            <a:avLst/>
          </a:prstGeom>
          <a:solidFill>
            <a:schemeClr val="tx2">
              <a:lumMod val="40000"/>
              <a:lumOff val="60000"/>
            </a:schemeClr>
          </a:solidFill>
          <a:ln>
            <a:solidFill>
              <a:schemeClr val="tx1"/>
            </a:solidFill>
          </a:ln>
        </p:spPr>
        <p:txBody>
          <a:bodyPr wrap="square" rtlCol="0" anchor="ctr">
            <a:noAutofit/>
          </a:bodyPr>
          <a:lstStyle/>
          <a:p>
            <a:pPr algn="ctr"/>
            <a:r>
              <a:rPr lang="en-GB" sz="1400" dirty="0">
                <a:latin typeface="Nunito ExtraLight SemiBold" pitchFamily="2" charset="0"/>
                <a:cs typeface="Times New Roman" panose="02020603050405020304" pitchFamily="18" charset="0"/>
              </a:rPr>
              <a:t>Accelerating the ATLAS Trigger System with Graphical Processing Units</a:t>
            </a:r>
          </a:p>
        </p:txBody>
      </p:sp>
    </p:spTree>
    <p:extLst>
      <p:ext uri="{BB962C8B-B14F-4D97-AF65-F5344CB8AC3E}">
        <p14:creationId xmlns:p14="http://schemas.microsoft.com/office/powerpoint/2010/main" val="1799064237"/>
      </p:ext>
    </p:extLst>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0" y="0"/>
            <a:ext cx="12192000" cy="68580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Retângulo 11"/>
          <p:cNvSpPr/>
          <p:nvPr/>
        </p:nvSpPr>
        <p:spPr>
          <a:xfrm>
            <a:off x="361200" y="370800"/>
            <a:ext cx="11469600" cy="611206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 name="Título 1"/>
          <p:cNvSpPr>
            <a:spLocks noGrp="1"/>
          </p:cNvSpPr>
          <p:nvPr>
            <p:ph type="ctrTitle"/>
          </p:nvPr>
        </p:nvSpPr>
        <p:spPr>
          <a:xfrm>
            <a:off x="1061573" y="2233031"/>
            <a:ext cx="10068854" cy="2387600"/>
          </a:xfrm>
        </p:spPr>
        <p:txBody>
          <a:bodyPr anchor="ctr">
            <a:normAutofit/>
          </a:bodyPr>
          <a:lstStyle/>
          <a:p>
            <a:r>
              <a:rPr lang="en-GB" sz="4800" b="1" dirty="0" smtClean="0">
                <a:latin typeface="Nunito ExtraLight ExtraBold" pitchFamily="2" charset="0"/>
                <a:cs typeface="Times New Roman" panose="02020603050405020304" pitchFamily="18" charset="0"/>
              </a:rPr>
              <a:t>Calorimeter Clustering Algorithms</a:t>
            </a:r>
            <a:endParaRPr lang="pt-PT" sz="4800" b="1" dirty="0">
              <a:latin typeface="Nunito ExtraLight ExtraBold" pitchFamily="2" charset="0"/>
              <a:cs typeface="Times New Roman" panose="02020603050405020304" pitchFamily="18" charset="0"/>
            </a:endParaRPr>
          </a:p>
        </p:txBody>
      </p:sp>
    </p:spTree>
    <p:extLst>
      <p:ext uri="{BB962C8B-B14F-4D97-AF65-F5344CB8AC3E}">
        <p14:creationId xmlns:p14="http://schemas.microsoft.com/office/powerpoint/2010/main" val="1809142171"/>
      </p:ext>
    </p:extLst>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3254" y="3100232"/>
            <a:ext cx="4752511" cy="3242749"/>
          </a:xfrm>
          <a:prstGeom prst="rect">
            <a:avLst/>
          </a:prstGeom>
        </p:spPr>
      </p:pic>
      <p:sp>
        <p:nvSpPr>
          <p:cNvPr id="8" name="Retângulo 7"/>
          <p:cNvSpPr/>
          <p:nvPr/>
        </p:nvSpPr>
        <p:spPr>
          <a:xfrm>
            <a:off x="0" y="-1"/>
            <a:ext cx="12192000" cy="832465"/>
          </a:xfrm>
          <a:prstGeom prst="rect">
            <a:avLst/>
          </a:prstGeom>
          <a:solidFill>
            <a:schemeClr val="tx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b="1" dirty="0" err="1" smtClean="0">
                <a:solidFill>
                  <a:schemeClr val="tx1"/>
                </a:solidFill>
                <a:latin typeface="Nunito ExtraLight Black" pitchFamily="2" charset="0"/>
              </a:rPr>
              <a:t>Topological</a:t>
            </a:r>
            <a:r>
              <a:rPr lang="pt-PT" sz="2400" b="1" dirty="0" smtClean="0">
                <a:solidFill>
                  <a:schemeClr val="tx1"/>
                </a:solidFill>
                <a:latin typeface="Nunito ExtraLight Black" pitchFamily="2" charset="0"/>
              </a:rPr>
              <a:t> </a:t>
            </a:r>
            <a:r>
              <a:rPr lang="pt-PT" sz="2400" b="1" dirty="0" err="1" smtClean="0">
                <a:solidFill>
                  <a:schemeClr val="tx1"/>
                </a:solidFill>
                <a:latin typeface="Nunito ExtraLight Black" pitchFamily="2" charset="0"/>
              </a:rPr>
              <a:t>Clustering</a:t>
            </a:r>
            <a:endParaRPr lang="pt-PT" sz="2400" b="1" dirty="0">
              <a:solidFill>
                <a:schemeClr val="tx1"/>
              </a:solidFill>
              <a:latin typeface="Nunito ExtraLight Black" pitchFamily="2" charset="0"/>
            </a:endParaRPr>
          </a:p>
        </p:txBody>
      </p:sp>
      <p:cxnSp>
        <p:nvCxnSpPr>
          <p:cNvPr id="9" name="Conexão reta 8"/>
          <p:cNvCxnSpPr/>
          <p:nvPr/>
        </p:nvCxnSpPr>
        <p:spPr>
          <a:xfrm>
            <a:off x="0" y="416232"/>
            <a:ext cx="0" cy="62541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exão reta 9"/>
          <p:cNvCxnSpPr/>
          <p:nvPr/>
        </p:nvCxnSpPr>
        <p:spPr>
          <a:xfrm flipH="1">
            <a:off x="12191999" y="416232"/>
            <a:ext cx="1" cy="62541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aixaDeTexto 10"/>
          <p:cNvSpPr txBox="1"/>
          <p:nvPr/>
        </p:nvSpPr>
        <p:spPr>
          <a:xfrm>
            <a:off x="0" y="6482862"/>
            <a:ext cx="2934000" cy="375138"/>
          </a:xfrm>
          <a:prstGeom prst="rect">
            <a:avLst/>
          </a:prstGeom>
          <a:solidFill>
            <a:schemeClr val="tx2">
              <a:lumMod val="40000"/>
              <a:lumOff val="60000"/>
            </a:schemeClr>
          </a:solidFill>
          <a:ln>
            <a:solidFill>
              <a:schemeClr val="tx1"/>
            </a:solidFill>
          </a:ln>
        </p:spPr>
        <p:txBody>
          <a:bodyPr wrap="square" lIns="180000" rIns="180000" rtlCol="0" anchor="ctr">
            <a:noAutofit/>
          </a:bodyPr>
          <a:lstStyle/>
          <a:p>
            <a:r>
              <a:rPr lang="pt-PT" sz="1400" dirty="0" smtClean="0">
                <a:latin typeface="Nunito ExtraLight" pitchFamily="2" charset="0"/>
                <a:cs typeface="Times New Roman" panose="02020603050405020304" pitchFamily="18" charset="0"/>
              </a:rPr>
              <a:t>Nuno dos Santos Fernandes</a:t>
            </a:r>
            <a:endParaRPr lang="pt-PT" sz="1400" dirty="0">
              <a:latin typeface="Nunito ExtraLight" pitchFamily="2" charset="0"/>
              <a:cs typeface="Times New Roman" panose="02020603050405020304" pitchFamily="18" charset="0"/>
            </a:endParaRPr>
          </a:p>
        </p:txBody>
      </p:sp>
      <p:sp>
        <p:nvSpPr>
          <p:cNvPr id="12" name="CaixaDeTexto 11"/>
          <p:cNvSpPr txBox="1"/>
          <p:nvPr/>
        </p:nvSpPr>
        <p:spPr>
          <a:xfrm>
            <a:off x="9257999" y="6482862"/>
            <a:ext cx="2934000" cy="375138"/>
          </a:xfrm>
          <a:prstGeom prst="rect">
            <a:avLst/>
          </a:prstGeom>
          <a:solidFill>
            <a:schemeClr val="tx2">
              <a:lumMod val="40000"/>
              <a:lumOff val="60000"/>
            </a:schemeClr>
          </a:solidFill>
          <a:ln>
            <a:solidFill>
              <a:schemeClr val="tx1"/>
            </a:solidFill>
          </a:ln>
        </p:spPr>
        <p:txBody>
          <a:bodyPr wrap="square" lIns="180000" rIns="180000" rtlCol="0" anchor="ctr">
            <a:noAutofit/>
          </a:bodyPr>
          <a:lstStyle/>
          <a:p>
            <a:pPr algn="r"/>
            <a:fld id="{5F9120BF-66DE-4C54-B6E1-BA17062F8DD3}" type="slidenum">
              <a:rPr lang="pt-PT" sz="1400" smtClean="0">
                <a:latin typeface="Nunito ExtraLight" pitchFamily="2" charset="0"/>
                <a:cs typeface="Times New Roman" panose="02020603050405020304" pitchFamily="18" charset="0"/>
              </a:rPr>
              <a:t>7</a:t>
            </a:fld>
            <a:endParaRPr lang="pt-PT" sz="1600" dirty="0">
              <a:latin typeface="Nunito ExtraLight" pitchFamily="2" charset="0"/>
              <a:cs typeface="Times New Roman" panose="02020603050405020304" pitchFamily="18" charset="0"/>
            </a:endParaRPr>
          </a:p>
        </p:txBody>
      </p:sp>
      <p:sp>
        <p:nvSpPr>
          <p:cNvPr id="13" name="CaixaDeTexto 12"/>
          <p:cNvSpPr txBox="1"/>
          <p:nvPr/>
        </p:nvSpPr>
        <p:spPr>
          <a:xfrm>
            <a:off x="2934000" y="6482862"/>
            <a:ext cx="6324000" cy="375138"/>
          </a:xfrm>
          <a:prstGeom prst="rect">
            <a:avLst/>
          </a:prstGeom>
          <a:solidFill>
            <a:schemeClr val="tx2">
              <a:lumMod val="40000"/>
              <a:lumOff val="60000"/>
            </a:schemeClr>
          </a:solidFill>
          <a:ln>
            <a:solidFill>
              <a:schemeClr val="tx1"/>
            </a:solidFill>
          </a:ln>
        </p:spPr>
        <p:txBody>
          <a:bodyPr wrap="square" rtlCol="0" anchor="ctr">
            <a:noAutofit/>
          </a:bodyPr>
          <a:lstStyle/>
          <a:p>
            <a:pPr algn="ctr"/>
            <a:r>
              <a:rPr lang="en-GB" sz="1400" dirty="0">
                <a:latin typeface="Nunito ExtraLight SemiBold" pitchFamily="2" charset="0"/>
                <a:cs typeface="Times New Roman" panose="02020603050405020304" pitchFamily="18" charset="0"/>
              </a:rPr>
              <a:t>Accelerating the ATLAS Trigger System with Graphical Processing Units</a:t>
            </a:r>
          </a:p>
        </p:txBody>
      </p:sp>
      <p:sp>
        <p:nvSpPr>
          <p:cNvPr id="14" name="CaixaDeTexto 13"/>
          <p:cNvSpPr txBox="1"/>
          <p:nvPr/>
        </p:nvSpPr>
        <p:spPr>
          <a:xfrm>
            <a:off x="361199" y="1017863"/>
            <a:ext cx="11830799" cy="2808461"/>
          </a:xfrm>
          <a:prstGeom prst="rect">
            <a:avLst/>
          </a:prstGeom>
          <a:noFill/>
        </p:spPr>
        <p:txBody>
          <a:bodyPr wrap="square" rtlCol="0">
            <a:spAutoFit/>
          </a:bodyPr>
          <a:lstStyle/>
          <a:p>
            <a:pPr marL="285750" indent="-285750" algn="just">
              <a:spcAft>
                <a:spcPts val="300"/>
              </a:spcAft>
              <a:buFont typeface="Arial" panose="020B0604020202020204" pitchFamily="34" charset="0"/>
              <a:buChar char="•"/>
            </a:pPr>
            <a:r>
              <a:rPr lang="en-GB" b="1" dirty="0" smtClean="0">
                <a:solidFill>
                  <a:prstClr val="black"/>
                </a:solidFill>
                <a:latin typeface="Lusitana" pitchFamily="2" charset="0"/>
                <a:cs typeface="Times New Roman" panose="02020603050405020304" pitchFamily="18" charset="0"/>
              </a:rPr>
              <a:t>Topological Clustering</a:t>
            </a:r>
            <a:r>
              <a:rPr lang="en-GB" dirty="0" smtClean="0">
                <a:solidFill>
                  <a:prstClr val="black"/>
                </a:solidFill>
                <a:latin typeface="Lusitana" pitchFamily="2" charset="0"/>
                <a:cs typeface="Times New Roman" panose="02020603050405020304" pitchFamily="18" charset="0"/>
              </a:rPr>
              <a:t> is the currently used approach for </a:t>
            </a:r>
            <a:r>
              <a:rPr lang="en-GB" b="1" dirty="0" smtClean="0">
                <a:solidFill>
                  <a:prstClr val="black"/>
                </a:solidFill>
                <a:latin typeface="Lusitana" pitchFamily="2" charset="0"/>
                <a:cs typeface="Times New Roman" panose="02020603050405020304" pitchFamily="18" charset="0"/>
              </a:rPr>
              <a:t>calorimeter reconstruction</a:t>
            </a:r>
            <a:r>
              <a:rPr lang="en-GB" dirty="0" smtClean="0">
                <a:solidFill>
                  <a:prstClr val="black"/>
                </a:solidFill>
                <a:latin typeface="Lusitana" pitchFamily="2" charset="0"/>
                <a:cs typeface="Times New Roman" panose="02020603050405020304" pitchFamily="18" charset="0"/>
              </a:rPr>
              <a:t> in ATLAS</a:t>
            </a:r>
          </a:p>
          <a:p>
            <a:pPr marL="742950" lvl="1" indent="-285750" algn="just">
              <a:spcAft>
                <a:spcPts val="300"/>
              </a:spcAft>
              <a:buFont typeface="Wingdings" panose="05000000000000000000" pitchFamily="2" charset="2"/>
              <a:buChar char="§"/>
            </a:pPr>
            <a:r>
              <a:rPr lang="en-GB" dirty="0" smtClean="0">
                <a:solidFill>
                  <a:prstClr val="black"/>
                </a:solidFill>
                <a:latin typeface="Lusitana" pitchFamily="2" charset="0"/>
                <a:cs typeface="Times New Roman" panose="02020603050405020304" pitchFamily="18" charset="0"/>
              </a:rPr>
              <a:t>Among </a:t>
            </a:r>
            <a:r>
              <a:rPr lang="en-GB" dirty="0">
                <a:solidFill>
                  <a:prstClr val="black"/>
                </a:solidFill>
                <a:latin typeface="Lusitana" pitchFamily="2" charset="0"/>
                <a:cs typeface="Times New Roman" panose="02020603050405020304" pitchFamily="18" charset="0"/>
              </a:rPr>
              <a:t>the </a:t>
            </a:r>
            <a:r>
              <a:rPr lang="en-GB" b="1" dirty="0">
                <a:solidFill>
                  <a:prstClr val="black"/>
                </a:solidFill>
                <a:latin typeface="Lusitana" pitchFamily="2" charset="0"/>
                <a:cs typeface="Times New Roman" panose="02020603050405020304" pitchFamily="18" charset="0"/>
              </a:rPr>
              <a:t>top 20th most computationally demanding algorithms</a:t>
            </a:r>
            <a:r>
              <a:rPr lang="en-GB" dirty="0">
                <a:solidFill>
                  <a:prstClr val="black"/>
                </a:solidFill>
                <a:latin typeface="Lusitana" pitchFamily="2" charset="0"/>
                <a:cs typeface="Times New Roman" panose="02020603050405020304" pitchFamily="18" charset="0"/>
              </a:rPr>
              <a:t> within the ATLAS </a:t>
            </a:r>
            <a:r>
              <a:rPr lang="en-GB" dirty="0" smtClean="0">
                <a:solidFill>
                  <a:prstClr val="black"/>
                </a:solidFill>
                <a:latin typeface="Lusitana" pitchFamily="2" charset="0"/>
                <a:cs typeface="Times New Roman" panose="02020603050405020304" pitchFamily="18" charset="0"/>
              </a:rPr>
              <a:t>trigger</a:t>
            </a:r>
          </a:p>
          <a:p>
            <a:pPr marL="285750" indent="-285750" algn="just">
              <a:spcAft>
                <a:spcPts val="600"/>
              </a:spcAft>
              <a:buFont typeface="Arial" panose="020B0604020202020204" pitchFamily="34" charset="0"/>
              <a:buChar char="•"/>
            </a:pPr>
            <a:r>
              <a:rPr lang="en-GB" dirty="0">
                <a:solidFill>
                  <a:prstClr val="black"/>
                </a:solidFill>
                <a:latin typeface="Lusitana" pitchFamily="2" charset="0"/>
                <a:cs typeface="Times New Roman" panose="02020603050405020304" pitchFamily="18" charset="0"/>
              </a:rPr>
              <a:t>Three main steps: </a:t>
            </a:r>
            <a:r>
              <a:rPr lang="en-GB" b="1" dirty="0">
                <a:solidFill>
                  <a:prstClr val="black"/>
                </a:solidFill>
                <a:latin typeface="Lusitana" pitchFamily="2" charset="0"/>
                <a:cs typeface="Times New Roman" panose="02020603050405020304" pitchFamily="18" charset="0"/>
              </a:rPr>
              <a:t>cluster growing</a:t>
            </a:r>
            <a:r>
              <a:rPr lang="en-GB" dirty="0">
                <a:solidFill>
                  <a:prstClr val="black"/>
                </a:solidFill>
                <a:latin typeface="Lusitana" pitchFamily="2" charset="0"/>
                <a:cs typeface="Times New Roman" panose="02020603050405020304" pitchFamily="18" charset="0"/>
              </a:rPr>
              <a:t>, </a:t>
            </a:r>
            <a:r>
              <a:rPr lang="en-GB" b="1" dirty="0">
                <a:solidFill>
                  <a:prstClr val="black"/>
                </a:solidFill>
                <a:latin typeface="Lusitana" pitchFamily="2" charset="0"/>
                <a:cs typeface="Times New Roman" panose="02020603050405020304" pitchFamily="18" charset="0"/>
              </a:rPr>
              <a:t>cluster splitting</a:t>
            </a:r>
            <a:r>
              <a:rPr lang="en-GB" dirty="0">
                <a:solidFill>
                  <a:prstClr val="black"/>
                </a:solidFill>
                <a:latin typeface="Lusitana" pitchFamily="2" charset="0"/>
                <a:cs typeface="Times New Roman" panose="02020603050405020304" pitchFamily="18" charset="0"/>
              </a:rPr>
              <a:t>, </a:t>
            </a:r>
            <a:r>
              <a:rPr lang="en-GB" b="1" dirty="0">
                <a:solidFill>
                  <a:prstClr val="black"/>
                </a:solidFill>
                <a:latin typeface="Lusitana" pitchFamily="2" charset="0"/>
                <a:cs typeface="Times New Roman" panose="02020603050405020304" pitchFamily="18" charset="0"/>
              </a:rPr>
              <a:t>cluster moments </a:t>
            </a:r>
            <a:r>
              <a:rPr lang="en-GB" b="1" dirty="0" smtClean="0">
                <a:solidFill>
                  <a:prstClr val="black"/>
                </a:solidFill>
                <a:latin typeface="Lusitana" pitchFamily="2" charset="0"/>
                <a:cs typeface="Times New Roman" panose="02020603050405020304" pitchFamily="18" charset="0"/>
              </a:rPr>
              <a:t>calculation</a:t>
            </a:r>
          </a:p>
          <a:p>
            <a:pPr marL="285750" indent="-285750" algn="just">
              <a:spcAft>
                <a:spcPts val="600"/>
              </a:spcAft>
              <a:buFont typeface="Arial" panose="020B0604020202020204" pitchFamily="34" charset="0"/>
              <a:buChar char="•"/>
            </a:pPr>
            <a:r>
              <a:rPr lang="en-GB" dirty="0" smtClean="0">
                <a:solidFill>
                  <a:prstClr val="black"/>
                </a:solidFill>
                <a:latin typeface="Lusitana" pitchFamily="2" charset="0"/>
                <a:cs typeface="Times New Roman" panose="02020603050405020304" pitchFamily="18" charset="0"/>
              </a:rPr>
              <a:t>Clustering typically groups up </a:t>
            </a:r>
            <a:r>
              <a:rPr lang="en-GB" b="1" dirty="0" smtClean="0">
                <a:solidFill>
                  <a:prstClr val="black"/>
                </a:solidFill>
                <a:latin typeface="Lusitana" pitchFamily="2" charset="0"/>
                <a:cs typeface="Times New Roman" panose="02020603050405020304" pitchFamily="18" charset="0"/>
              </a:rPr>
              <a:t>several tens of calorimeter cells</a:t>
            </a:r>
            <a:r>
              <a:rPr lang="en-GB" dirty="0" smtClean="0">
                <a:solidFill>
                  <a:prstClr val="black"/>
                </a:solidFill>
                <a:latin typeface="Lusitana" pitchFamily="2" charset="0"/>
                <a:cs typeface="Times New Roman" panose="02020603050405020304" pitchFamily="18" charset="0"/>
              </a:rPr>
              <a:t>, </a:t>
            </a:r>
            <a:r>
              <a:rPr lang="en-GB" b="1" dirty="0" smtClean="0">
                <a:solidFill>
                  <a:prstClr val="black"/>
                </a:solidFill>
                <a:latin typeface="Lusitana" pitchFamily="2" charset="0"/>
                <a:cs typeface="Times New Roman" panose="02020603050405020304" pitchFamily="18" charset="0"/>
              </a:rPr>
              <a:t>some clusters </a:t>
            </a:r>
            <a:r>
              <a:rPr lang="en-GB" dirty="0" smtClean="0">
                <a:solidFill>
                  <a:prstClr val="black"/>
                </a:solidFill>
                <a:latin typeface="Lusitana" pitchFamily="2" charset="0"/>
                <a:cs typeface="Times New Roman" panose="02020603050405020304" pitchFamily="18" charset="0"/>
              </a:rPr>
              <a:t>may be </a:t>
            </a:r>
            <a:r>
              <a:rPr lang="en-GB" b="1" dirty="0" smtClean="0">
                <a:solidFill>
                  <a:prstClr val="black"/>
                </a:solidFill>
                <a:latin typeface="Lusitana" pitchFamily="2" charset="0"/>
                <a:cs typeface="Times New Roman" panose="02020603050405020304" pitchFamily="18" charset="0"/>
              </a:rPr>
              <a:t>significantly larger</a:t>
            </a:r>
          </a:p>
          <a:p>
            <a:pPr marL="285750" indent="-285750" algn="just">
              <a:spcAft>
                <a:spcPts val="600"/>
              </a:spcAft>
              <a:buFont typeface="Arial" panose="020B0604020202020204" pitchFamily="34" charset="0"/>
              <a:buChar char="•"/>
            </a:pPr>
            <a:r>
              <a:rPr lang="en-GB" b="1" dirty="0" smtClean="0">
                <a:solidFill>
                  <a:prstClr val="black"/>
                </a:solidFill>
                <a:latin typeface="Lusitana" pitchFamily="2" charset="0"/>
                <a:cs typeface="Times New Roman" panose="02020603050405020304" pitchFamily="18" charset="0"/>
              </a:rPr>
              <a:t>Several hundred to a few thousand clusters </a:t>
            </a:r>
            <a:r>
              <a:rPr lang="en-GB" dirty="0" smtClean="0">
                <a:solidFill>
                  <a:prstClr val="black"/>
                </a:solidFill>
                <a:latin typeface="Lusitana" pitchFamily="2" charset="0"/>
                <a:cs typeface="Times New Roman" panose="02020603050405020304" pitchFamily="18" charset="0"/>
              </a:rPr>
              <a:t>per event, depending on the </a:t>
            </a:r>
            <a:r>
              <a:rPr lang="en-GB" b="1" dirty="0" smtClean="0">
                <a:solidFill>
                  <a:prstClr val="black"/>
                </a:solidFill>
                <a:latin typeface="Lusitana" pitchFamily="2" charset="0"/>
                <a:cs typeface="Times New Roman" panose="02020603050405020304" pitchFamily="18" charset="0"/>
              </a:rPr>
              <a:t>physical process</a:t>
            </a:r>
          </a:p>
          <a:p>
            <a:pPr marL="285750" indent="-285750" algn="just">
              <a:spcAft>
                <a:spcPts val="600"/>
              </a:spcAft>
              <a:buFont typeface="Arial" panose="020B0604020202020204" pitchFamily="34" charset="0"/>
              <a:buChar char="•"/>
            </a:pPr>
            <a:r>
              <a:rPr lang="en-GB" dirty="0" smtClean="0">
                <a:solidFill>
                  <a:prstClr val="black"/>
                </a:solidFill>
                <a:latin typeface="Lusitana" pitchFamily="2" charset="0"/>
                <a:cs typeface="Times New Roman" panose="02020603050405020304" pitchFamily="18" charset="0"/>
              </a:rPr>
              <a:t>Significant </a:t>
            </a:r>
            <a:r>
              <a:rPr lang="en-GB" b="1" dirty="0" smtClean="0">
                <a:solidFill>
                  <a:prstClr val="black"/>
                </a:solidFill>
                <a:latin typeface="Lusitana" pitchFamily="2" charset="0"/>
                <a:cs typeface="Times New Roman" panose="02020603050405020304" pitchFamily="18" charset="0"/>
              </a:rPr>
              <a:t>dependence on the number of collisions per bunch crossing</a:t>
            </a:r>
            <a:r>
              <a:rPr lang="en-GB" dirty="0" smtClean="0">
                <a:solidFill>
                  <a:prstClr val="black"/>
                </a:solidFill>
                <a:latin typeface="Lusitana" pitchFamily="2" charset="0"/>
                <a:cs typeface="Times New Roman" panose="02020603050405020304" pitchFamily="18" charset="0"/>
              </a:rPr>
              <a:t> (</a:t>
            </a:r>
            <a:r>
              <a:rPr lang="el-GR" dirty="0" smtClean="0">
                <a:solidFill>
                  <a:prstClr val="black"/>
                </a:solidFill>
                <a:latin typeface="Lusitana" pitchFamily="2" charset="0"/>
                <a:cs typeface="Times New Roman" panose="02020603050405020304" pitchFamily="18" charset="0"/>
              </a:rPr>
              <a:t>μ</a:t>
            </a:r>
            <a:r>
              <a:rPr lang="pt-PT" dirty="0" smtClean="0">
                <a:solidFill>
                  <a:prstClr val="black"/>
                </a:solidFill>
                <a:latin typeface="Lusitana" pitchFamily="2" charset="0"/>
                <a:cs typeface="Times New Roman" panose="02020603050405020304" pitchFamily="18" charset="0"/>
              </a:rPr>
              <a:t>) in </a:t>
            </a:r>
            <a:r>
              <a:rPr lang="pt-PT" dirty="0" err="1" smtClean="0">
                <a:solidFill>
                  <a:prstClr val="black"/>
                </a:solidFill>
                <a:latin typeface="Lusitana" pitchFamily="2" charset="0"/>
                <a:cs typeface="Times New Roman" panose="02020603050405020304" pitchFamily="18" charset="0"/>
              </a:rPr>
              <a:t>terms</a:t>
            </a:r>
            <a:r>
              <a:rPr lang="pt-PT" dirty="0" smtClean="0">
                <a:solidFill>
                  <a:prstClr val="black"/>
                </a:solidFill>
                <a:latin typeface="Lusitana" pitchFamily="2" charset="0"/>
                <a:cs typeface="Times New Roman" panose="02020603050405020304" pitchFamily="18" charset="0"/>
              </a:rPr>
              <a:t> </a:t>
            </a:r>
            <a:r>
              <a:rPr lang="pt-PT" dirty="0" err="1" smtClean="0">
                <a:solidFill>
                  <a:prstClr val="black"/>
                </a:solidFill>
                <a:latin typeface="Lusitana" pitchFamily="2" charset="0"/>
                <a:cs typeface="Times New Roman" panose="02020603050405020304" pitchFamily="18" charset="0"/>
              </a:rPr>
              <a:t>of</a:t>
            </a:r>
            <a:r>
              <a:rPr lang="pt-PT" dirty="0" smtClean="0">
                <a:solidFill>
                  <a:prstClr val="black"/>
                </a:solidFill>
                <a:latin typeface="Lusitana" pitchFamily="2" charset="0"/>
                <a:cs typeface="Times New Roman" panose="02020603050405020304" pitchFamily="18" charset="0"/>
              </a:rPr>
              <a:t> </a:t>
            </a:r>
            <a:r>
              <a:rPr lang="pt-PT" dirty="0" err="1" smtClean="0">
                <a:solidFill>
                  <a:prstClr val="black"/>
                </a:solidFill>
                <a:latin typeface="Lusitana" pitchFamily="2" charset="0"/>
                <a:cs typeface="Times New Roman" panose="02020603050405020304" pitchFamily="18" charset="0"/>
              </a:rPr>
              <a:t>the</a:t>
            </a:r>
            <a:r>
              <a:rPr lang="pt-PT" dirty="0" smtClean="0">
                <a:solidFill>
                  <a:prstClr val="black"/>
                </a:solidFill>
                <a:latin typeface="Lusitana" pitchFamily="2" charset="0"/>
                <a:cs typeface="Times New Roman" panose="02020603050405020304" pitchFamily="18" charset="0"/>
              </a:rPr>
              <a:t> </a:t>
            </a:r>
            <a:r>
              <a:rPr lang="pt-PT" b="1" dirty="0" err="1" smtClean="0">
                <a:solidFill>
                  <a:prstClr val="black"/>
                </a:solidFill>
                <a:latin typeface="Lusitana" pitchFamily="2" charset="0"/>
                <a:cs typeface="Times New Roman" panose="02020603050405020304" pitchFamily="18" charset="0"/>
              </a:rPr>
              <a:t>execution</a:t>
            </a:r>
            <a:r>
              <a:rPr lang="pt-PT" b="1" dirty="0" smtClean="0">
                <a:solidFill>
                  <a:prstClr val="black"/>
                </a:solidFill>
                <a:latin typeface="Lusitana" pitchFamily="2" charset="0"/>
                <a:cs typeface="Times New Roman" panose="02020603050405020304" pitchFamily="18" charset="0"/>
              </a:rPr>
              <a:t> time</a:t>
            </a:r>
            <a:endParaRPr lang="en-GB" b="1" dirty="0" smtClean="0">
              <a:solidFill>
                <a:prstClr val="black"/>
              </a:solidFill>
              <a:latin typeface="Lusitana" pitchFamily="2" charset="0"/>
              <a:cs typeface="Times New Roman" panose="02020603050405020304" pitchFamily="18" charset="0"/>
            </a:endParaRPr>
          </a:p>
          <a:p>
            <a:pPr algn="just">
              <a:spcAft>
                <a:spcPts val="600"/>
              </a:spcAft>
            </a:pPr>
            <a:endParaRPr lang="en-GB" dirty="0" smtClean="0">
              <a:solidFill>
                <a:prstClr val="black"/>
              </a:solidFill>
              <a:latin typeface="Lusitana" pitchFamily="2" charset="0"/>
              <a:cs typeface="Times New Roman" panose="02020603050405020304" pitchFamily="18" charset="0"/>
            </a:endParaRPr>
          </a:p>
          <a:p>
            <a:pPr marL="285750" indent="-285750" algn="just">
              <a:spcAft>
                <a:spcPts val="600"/>
              </a:spcAft>
              <a:buFont typeface="Arial" panose="020B0604020202020204" pitchFamily="34" charset="0"/>
              <a:buChar char="•"/>
            </a:pPr>
            <a:endParaRPr lang="en-GB" b="1" dirty="0" smtClean="0">
              <a:solidFill>
                <a:prstClr val="black"/>
              </a:solidFill>
              <a:latin typeface="Lusitana" pitchFamily="2" charset="0"/>
              <a:cs typeface="Times New Roman" panose="02020603050405020304" pitchFamily="18" charset="0"/>
            </a:endParaRPr>
          </a:p>
        </p:txBody>
      </p:sp>
      <p:pic>
        <p:nvPicPr>
          <p:cNvPr id="16" name="Imagem 15"/>
          <p:cNvPicPr>
            <a:picLocks noChangeAspect="1"/>
          </p:cNvPicPr>
          <p:nvPr/>
        </p:nvPicPr>
        <p:blipFill>
          <a:blip r:embed="rId4"/>
          <a:stretch>
            <a:fillRect/>
          </a:stretch>
        </p:blipFill>
        <p:spPr>
          <a:xfrm>
            <a:off x="1366236" y="3100233"/>
            <a:ext cx="3340782" cy="3240000"/>
          </a:xfrm>
          <a:prstGeom prst="rect">
            <a:avLst/>
          </a:prstGeom>
        </p:spPr>
      </p:pic>
    </p:spTree>
    <p:extLst>
      <p:ext uri="{BB962C8B-B14F-4D97-AF65-F5344CB8AC3E}">
        <p14:creationId xmlns:p14="http://schemas.microsoft.com/office/powerpoint/2010/main" val="2402840452"/>
      </p:ext>
    </p:extLst>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xão reta 6"/>
          <p:cNvCxnSpPr/>
          <p:nvPr/>
        </p:nvCxnSpPr>
        <p:spPr>
          <a:xfrm>
            <a:off x="0" y="416232"/>
            <a:ext cx="0" cy="62541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exão reta 7"/>
          <p:cNvCxnSpPr/>
          <p:nvPr/>
        </p:nvCxnSpPr>
        <p:spPr>
          <a:xfrm flipH="1">
            <a:off x="12191999" y="416232"/>
            <a:ext cx="1" cy="62541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0" y="-1"/>
            <a:ext cx="12192000" cy="832465"/>
          </a:xfrm>
          <a:prstGeom prst="rect">
            <a:avLst/>
          </a:prstGeom>
          <a:solidFill>
            <a:schemeClr val="tx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b="1" dirty="0">
                <a:solidFill>
                  <a:schemeClr val="tx1"/>
                </a:solidFill>
                <a:latin typeface="Nunito ExtraLight Black" pitchFamily="2" charset="0"/>
              </a:rPr>
              <a:t>Topo-</a:t>
            </a:r>
            <a:r>
              <a:rPr lang="pt-PT" sz="2400" b="1" dirty="0" err="1">
                <a:solidFill>
                  <a:schemeClr val="tx1"/>
                </a:solidFill>
                <a:latin typeface="Nunito ExtraLight Black" pitchFamily="2" charset="0"/>
              </a:rPr>
              <a:t>Automaton</a:t>
            </a:r>
            <a:r>
              <a:rPr lang="pt-PT" sz="2400" b="1" dirty="0">
                <a:solidFill>
                  <a:schemeClr val="tx1"/>
                </a:solidFill>
                <a:latin typeface="Nunito ExtraLight Black" pitchFamily="2" charset="0"/>
              </a:rPr>
              <a:t> </a:t>
            </a:r>
            <a:r>
              <a:rPr lang="pt-PT" sz="2400" b="1" dirty="0" err="1">
                <a:solidFill>
                  <a:schemeClr val="tx1"/>
                </a:solidFill>
                <a:latin typeface="Nunito ExtraLight Black" pitchFamily="2" charset="0"/>
              </a:rPr>
              <a:t>Clustering</a:t>
            </a:r>
            <a:endParaRPr lang="pt-PT" sz="2400" b="1" dirty="0">
              <a:solidFill>
                <a:schemeClr val="tx1"/>
              </a:solidFill>
              <a:latin typeface="Nunito ExtraLight Black" pitchFamily="2" charset="0"/>
            </a:endParaRPr>
          </a:p>
        </p:txBody>
      </p:sp>
      <p:sp>
        <p:nvSpPr>
          <p:cNvPr id="9" name="CaixaDeTexto 8"/>
          <p:cNvSpPr txBox="1"/>
          <p:nvPr/>
        </p:nvSpPr>
        <p:spPr>
          <a:xfrm>
            <a:off x="361199" y="1017863"/>
            <a:ext cx="5701850" cy="5339923"/>
          </a:xfrm>
          <a:prstGeom prst="rect">
            <a:avLst/>
          </a:prstGeom>
          <a:noFill/>
        </p:spPr>
        <p:txBody>
          <a:bodyPr wrap="square" rIns="72000" rtlCol="0">
            <a:spAutoFit/>
          </a:bodyPr>
          <a:lstStyle/>
          <a:p>
            <a:pPr marL="180000" indent="-180000">
              <a:spcAft>
                <a:spcPts val="300"/>
              </a:spcAft>
              <a:buFont typeface="Arial" panose="020B0604020202020204" pitchFamily="34" charset="0"/>
              <a:buChar char="•"/>
            </a:pPr>
            <a:r>
              <a:rPr lang="en-GB" dirty="0">
                <a:solidFill>
                  <a:prstClr val="black"/>
                </a:solidFill>
                <a:latin typeface="Lusitana" pitchFamily="2" charset="0"/>
                <a:cs typeface="Times New Roman" panose="02020603050405020304" pitchFamily="18" charset="0"/>
              </a:rPr>
              <a:t>Topological </a:t>
            </a:r>
            <a:r>
              <a:rPr lang="en-GB" dirty="0" smtClean="0">
                <a:solidFill>
                  <a:prstClr val="black"/>
                </a:solidFill>
                <a:latin typeface="Lusitana" pitchFamily="2" charset="0"/>
                <a:cs typeface="Times New Roman" panose="02020603050405020304" pitchFamily="18" charset="0"/>
              </a:rPr>
              <a:t>clustering is </a:t>
            </a:r>
            <a:r>
              <a:rPr lang="en-GB" b="1" dirty="0">
                <a:solidFill>
                  <a:prstClr val="black"/>
                </a:solidFill>
                <a:latin typeface="Lusitana" pitchFamily="2" charset="0"/>
                <a:cs typeface="Times New Roman" panose="02020603050405020304" pitchFamily="18" charset="0"/>
              </a:rPr>
              <a:t>not accelerator-friendly</a:t>
            </a:r>
            <a:r>
              <a:rPr lang="en-GB" dirty="0">
                <a:solidFill>
                  <a:prstClr val="black"/>
                </a:solidFill>
                <a:latin typeface="Lusitana" pitchFamily="2" charset="0"/>
                <a:cs typeface="Times New Roman" panose="02020603050405020304" pitchFamily="18" charset="0"/>
              </a:rPr>
              <a:t>: a </a:t>
            </a:r>
            <a:r>
              <a:rPr lang="en-GB" b="1" dirty="0">
                <a:solidFill>
                  <a:prstClr val="black"/>
                </a:solidFill>
                <a:latin typeface="Lusitana" pitchFamily="2" charset="0"/>
                <a:cs typeface="Times New Roman" panose="02020603050405020304" pitchFamily="18" charset="0"/>
              </a:rPr>
              <a:t>different algorithmic approach</a:t>
            </a:r>
            <a:r>
              <a:rPr lang="en-GB" dirty="0">
                <a:solidFill>
                  <a:prstClr val="black"/>
                </a:solidFill>
                <a:latin typeface="Lusitana" pitchFamily="2" charset="0"/>
                <a:cs typeface="Times New Roman" panose="02020603050405020304" pitchFamily="18" charset="0"/>
              </a:rPr>
              <a:t> is needed</a:t>
            </a:r>
          </a:p>
          <a:p>
            <a:pPr marL="540000" lvl="1" indent="-180000">
              <a:spcAft>
                <a:spcPts val="300"/>
              </a:spcAft>
              <a:buFont typeface="Wingdings" panose="05000000000000000000" pitchFamily="2" charset="2"/>
              <a:buChar char="§"/>
            </a:pPr>
            <a:r>
              <a:rPr lang="en-GB" b="1" dirty="0" smtClean="0">
                <a:latin typeface="Lusitana" pitchFamily="2" charset="0"/>
                <a:cs typeface="Times New Roman" panose="02020603050405020304" pitchFamily="18" charset="0"/>
              </a:rPr>
              <a:t>Tags</a:t>
            </a:r>
            <a:r>
              <a:rPr lang="en-GB" dirty="0" smtClean="0">
                <a:latin typeface="Lusitana" pitchFamily="2" charset="0"/>
                <a:cs typeface="Times New Roman" panose="02020603050405020304" pitchFamily="18" charset="0"/>
              </a:rPr>
              <a:t> express the cluster assignment of the cells</a:t>
            </a:r>
          </a:p>
          <a:p>
            <a:pPr marL="540000" lvl="1" indent="-180000">
              <a:spcAft>
                <a:spcPts val="600"/>
              </a:spcAft>
              <a:buFont typeface="Wingdings" panose="05000000000000000000" pitchFamily="2" charset="2"/>
              <a:buChar char="§"/>
            </a:pPr>
            <a:r>
              <a:rPr lang="en-GB" b="1" dirty="0" smtClean="0">
                <a:latin typeface="Lusitana" pitchFamily="2" charset="0"/>
                <a:cs typeface="Times New Roman" panose="02020603050405020304" pitchFamily="18" charset="0"/>
              </a:rPr>
              <a:t>Tag propagation rules</a:t>
            </a:r>
            <a:r>
              <a:rPr lang="en-GB" dirty="0" smtClean="0">
                <a:latin typeface="Lusitana" pitchFamily="2" charset="0"/>
                <a:cs typeface="Times New Roman" panose="02020603050405020304" pitchFamily="18" charset="0"/>
              </a:rPr>
              <a:t> to grow and split the clusters</a:t>
            </a:r>
          </a:p>
          <a:p>
            <a:pPr marL="180000" indent="-180000">
              <a:spcAft>
                <a:spcPts val="600"/>
              </a:spcAft>
              <a:buFont typeface="Arial" panose="020B0604020202020204" pitchFamily="34" charset="0"/>
              <a:buChar char="•"/>
            </a:pPr>
            <a:r>
              <a:rPr lang="en-GB" dirty="0" smtClean="0">
                <a:latin typeface="Lusitana" pitchFamily="2" charset="0"/>
                <a:cs typeface="Times New Roman" panose="02020603050405020304" pitchFamily="18" charset="0"/>
              </a:rPr>
              <a:t>Formally equivalent to a </a:t>
            </a:r>
            <a:r>
              <a:rPr lang="en-GB" b="1" dirty="0" smtClean="0">
                <a:latin typeface="Lusitana" pitchFamily="2" charset="0"/>
                <a:cs typeface="Times New Roman" panose="02020603050405020304" pitchFamily="18" charset="0"/>
              </a:rPr>
              <a:t>cellular automaton</a:t>
            </a:r>
            <a:r>
              <a:rPr lang="en-GB" dirty="0" smtClean="0">
                <a:latin typeface="Lusitana" pitchFamily="2" charset="0"/>
                <a:cs typeface="Times New Roman" panose="02020603050405020304" pitchFamily="18" charset="0"/>
              </a:rPr>
              <a:t>, hence </a:t>
            </a:r>
            <a:r>
              <a:rPr lang="en-GB" b="1" dirty="0" err="1" smtClean="0">
                <a:latin typeface="Lusitana" pitchFamily="2" charset="0"/>
                <a:cs typeface="Times New Roman" panose="02020603050405020304" pitchFamily="18" charset="0"/>
              </a:rPr>
              <a:t>Topo</a:t>
            </a:r>
            <a:r>
              <a:rPr lang="en-GB" b="1" dirty="0" smtClean="0">
                <a:latin typeface="Lusitana" pitchFamily="2" charset="0"/>
                <a:cs typeface="Times New Roman" panose="02020603050405020304" pitchFamily="18" charset="0"/>
              </a:rPr>
              <a:t>-Automaton Clustering</a:t>
            </a:r>
            <a:endParaRPr lang="en-GB" dirty="0" smtClean="0">
              <a:latin typeface="Lusitana" pitchFamily="2" charset="0"/>
              <a:cs typeface="Times New Roman" panose="02020603050405020304" pitchFamily="18" charset="0"/>
            </a:endParaRPr>
          </a:p>
          <a:p>
            <a:pPr marL="180000" indent="-180000">
              <a:spcAft>
                <a:spcPts val="600"/>
              </a:spcAft>
              <a:buFont typeface="Arial" panose="020B0604020202020204" pitchFamily="34" charset="0"/>
              <a:buChar char="•"/>
            </a:pPr>
            <a:r>
              <a:rPr lang="en-GB" b="1" dirty="0" smtClean="0">
                <a:latin typeface="Lusitana" pitchFamily="2" charset="0"/>
                <a:cs typeface="Times New Roman" panose="02020603050405020304" pitchFamily="18" charset="0"/>
              </a:rPr>
              <a:t>Fully implemented in the GPU</a:t>
            </a:r>
            <a:r>
              <a:rPr lang="en-GB" dirty="0" smtClean="0">
                <a:latin typeface="Lusitana" pitchFamily="2" charset="0"/>
                <a:cs typeface="Times New Roman" panose="02020603050405020304" pitchFamily="18" charset="0"/>
              </a:rPr>
              <a:t> using </a:t>
            </a:r>
            <a:r>
              <a:rPr lang="en-GB" b="1" dirty="0" smtClean="0">
                <a:latin typeface="Lusitana" pitchFamily="2" charset="0"/>
                <a:cs typeface="Times New Roman" panose="02020603050405020304" pitchFamily="18" charset="0"/>
              </a:rPr>
              <a:t>CUDA</a:t>
            </a:r>
          </a:p>
          <a:p>
            <a:pPr marL="180000" indent="-180000">
              <a:spcAft>
                <a:spcPts val="600"/>
              </a:spcAft>
              <a:buFont typeface="Arial" panose="020B0604020202020204" pitchFamily="34" charset="0"/>
              <a:buChar char="•"/>
            </a:pPr>
            <a:r>
              <a:rPr lang="en-GB" b="1" dirty="0" smtClean="0">
                <a:latin typeface="Lusitana" pitchFamily="2" charset="0"/>
                <a:cs typeface="Times New Roman" panose="02020603050405020304" pitchFamily="18" charset="0"/>
              </a:rPr>
              <a:t>100% agreement in cell assignment</a:t>
            </a:r>
            <a:r>
              <a:rPr lang="en-GB" dirty="0" smtClean="0">
                <a:latin typeface="Lusitana" pitchFamily="2" charset="0"/>
                <a:cs typeface="Times New Roman" panose="02020603050405020304" pitchFamily="18" charset="0"/>
              </a:rPr>
              <a:t> can be achieved between CPU and GPU, any </a:t>
            </a:r>
            <a:r>
              <a:rPr lang="en-GB" b="1" dirty="0" smtClean="0">
                <a:latin typeface="Lusitana" pitchFamily="2" charset="0"/>
                <a:cs typeface="Times New Roman" panose="02020603050405020304" pitchFamily="18" charset="0"/>
              </a:rPr>
              <a:t>reasons for differences </a:t>
            </a:r>
            <a:r>
              <a:rPr lang="en-GB" dirty="0" smtClean="0">
                <a:latin typeface="Lusitana" pitchFamily="2" charset="0"/>
                <a:cs typeface="Times New Roman" panose="02020603050405020304" pitchFamily="18" charset="0"/>
              </a:rPr>
              <a:t>if certain options are taken are </a:t>
            </a:r>
            <a:r>
              <a:rPr lang="en-GB" b="1" dirty="0" smtClean="0">
                <a:latin typeface="Lusitana" pitchFamily="2" charset="0"/>
                <a:cs typeface="Times New Roman" panose="02020603050405020304" pitchFamily="18" charset="0"/>
              </a:rPr>
              <a:t>fully understood</a:t>
            </a:r>
            <a:endParaRPr lang="en-GB" dirty="0" smtClean="0">
              <a:solidFill>
                <a:prstClr val="black"/>
              </a:solidFill>
              <a:latin typeface="Lusitana" pitchFamily="2" charset="0"/>
              <a:cs typeface="Times New Roman" panose="02020603050405020304" pitchFamily="18" charset="0"/>
            </a:endParaRPr>
          </a:p>
          <a:p>
            <a:pPr marL="180000" indent="-180000">
              <a:spcAft>
                <a:spcPts val="600"/>
              </a:spcAft>
              <a:buFont typeface="Arial" panose="020B0604020202020204" pitchFamily="34" charset="0"/>
              <a:buChar char="•"/>
            </a:pPr>
            <a:r>
              <a:rPr lang="en-GB" b="1" dirty="0">
                <a:latin typeface="Lusitana" pitchFamily="2" charset="0"/>
                <a:cs typeface="Times New Roman" panose="02020603050405020304" pitchFamily="18" charset="0"/>
              </a:rPr>
              <a:t>Basic cluster properties</a:t>
            </a:r>
            <a:r>
              <a:rPr lang="en-GB" dirty="0">
                <a:latin typeface="Lusitana" pitchFamily="2" charset="0"/>
                <a:cs typeface="Times New Roman" panose="02020603050405020304" pitchFamily="18" charset="0"/>
              </a:rPr>
              <a:t> (e. g.: energy, </a:t>
            </a:r>
            <a:r>
              <a:rPr lang="el-GR" dirty="0">
                <a:latin typeface="Lusitana" pitchFamily="2" charset="0"/>
                <a:cs typeface="Times New Roman" panose="02020603050405020304" pitchFamily="18" charset="0"/>
              </a:rPr>
              <a:t>η</a:t>
            </a:r>
            <a:r>
              <a:rPr lang="pt-PT" dirty="0">
                <a:latin typeface="Lusitana" pitchFamily="2" charset="0"/>
                <a:cs typeface="Times New Roman" panose="02020603050405020304" pitchFamily="18" charset="0"/>
              </a:rPr>
              <a:t>, </a:t>
            </a:r>
            <a:r>
              <a:rPr lang="el-GR" dirty="0">
                <a:latin typeface="Lusitana" pitchFamily="2" charset="0"/>
                <a:cs typeface="Times New Roman" panose="02020603050405020304" pitchFamily="18" charset="0"/>
              </a:rPr>
              <a:t>φ</a:t>
            </a:r>
            <a:r>
              <a:rPr lang="en-GB" dirty="0">
                <a:latin typeface="Lusitana" pitchFamily="2" charset="0"/>
                <a:cs typeface="Times New Roman" panose="02020603050405020304" pitchFamily="18" charset="0"/>
              </a:rPr>
              <a:t>) yield </a:t>
            </a:r>
            <a:r>
              <a:rPr lang="en-GB" b="1" dirty="0">
                <a:latin typeface="Lusitana" pitchFamily="2" charset="0"/>
                <a:cs typeface="Times New Roman" panose="02020603050405020304" pitchFamily="18" charset="0"/>
              </a:rPr>
              <a:t>similar values</a:t>
            </a:r>
            <a:r>
              <a:rPr lang="en-GB" dirty="0">
                <a:latin typeface="Lusitana" pitchFamily="2" charset="0"/>
                <a:cs typeface="Times New Roman" panose="02020603050405020304" pitchFamily="18" charset="0"/>
              </a:rPr>
              <a:t> (within floating point accuracy)</a:t>
            </a:r>
          </a:p>
          <a:p>
            <a:pPr marL="180000" indent="-180000">
              <a:spcAft>
                <a:spcPts val="600"/>
              </a:spcAft>
              <a:buFont typeface="Arial" panose="020B0604020202020204" pitchFamily="34" charset="0"/>
              <a:buChar char="•"/>
            </a:pPr>
            <a:r>
              <a:rPr lang="en-GB" dirty="0">
                <a:latin typeface="Lusitana" pitchFamily="2" charset="0"/>
                <a:cs typeface="Times New Roman" panose="02020603050405020304" pitchFamily="18" charset="0"/>
              </a:rPr>
              <a:t>Some </a:t>
            </a:r>
            <a:r>
              <a:rPr lang="en-GB" b="1" dirty="0">
                <a:latin typeface="Lusitana" pitchFamily="2" charset="0"/>
                <a:cs typeface="Times New Roman" panose="02020603050405020304" pitchFamily="18" charset="0"/>
              </a:rPr>
              <a:t>cluster moments</a:t>
            </a:r>
            <a:r>
              <a:rPr lang="en-GB" dirty="0">
                <a:latin typeface="Lusitana" pitchFamily="2" charset="0"/>
                <a:cs typeface="Times New Roman" panose="02020603050405020304" pitchFamily="18" charset="0"/>
              </a:rPr>
              <a:t> have </a:t>
            </a:r>
            <a:r>
              <a:rPr lang="en-GB" b="1" dirty="0">
                <a:latin typeface="Lusitana" pitchFamily="2" charset="0"/>
                <a:cs typeface="Times New Roman" panose="02020603050405020304" pitchFamily="18" charset="0"/>
              </a:rPr>
              <a:t>greater differences</a:t>
            </a:r>
            <a:r>
              <a:rPr lang="en-GB" dirty="0">
                <a:latin typeface="Lusitana" pitchFamily="2" charset="0"/>
                <a:cs typeface="Times New Roman" panose="02020603050405020304" pitchFamily="18" charset="0"/>
              </a:rPr>
              <a:t> due to accumulated and </a:t>
            </a:r>
            <a:r>
              <a:rPr lang="en-GB" b="1" dirty="0">
                <a:latin typeface="Lusitana" pitchFamily="2" charset="0"/>
                <a:cs typeface="Times New Roman" panose="02020603050405020304" pitchFamily="18" charset="0"/>
              </a:rPr>
              <a:t>compounded floating point errors</a:t>
            </a:r>
            <a:r>
              <a:rPr lang="en-GB" dirty="0">
                <a:latin typeface="Lusitana" pitchFamily="2" charset="0"/>
                <a:cs typeface="Times New Roman" panose="02020603050405020304" pitchFamily="18" charset="0"/>
              </a:rPr>
              <a:t> </a:t>
            </a:r>
            <a:endParaRPr lang="en-GB" dirty="0" smtClean="0">
              <a:latin typeface="Lusitana" pitchFamily="2" charset="0"/>
              <a:cs typeface="Times New Roman" panose="02020603050405020304" pitchFamily="18" charset="0"/>
            </a:endParaRPr>
          </a:p>
          <a:p>
            <a:pPr marL="180000" indent="-180000">
              <a:spcAft>
                <a:spcPts val="600"/>
              </a:spcAft>
              <a:buFont typeface="Arial" panose="020B0604020202020204" pitchFamily="34" charset="0"/>
              <a:buChar char="•"/>
            </a:pPr>
            <a:r>
              <a:rPr lang="en-GB" dirty="0" smtClean="0">
                <a:solidFill>
                  <a:prstClr val="black"/>
                </a:solidFill>
                <a:latin typeface="Lusitana" pitchFamily="2" charset="0"/>
                <a:cs typeface="Times New Roman" panose="02020603050405020304" pitchFamily="18" charset="0"/>
              </a:rPr>
              <a:t>The </a:t>
            </a:r>
            <a:r>
              <a:rPr lang="en-GB" b="1" dirty="0" smtClean="0">
                <a:solidFill>
                  <a:prstClr val="black"/>
                </a:solidFill>
                <a:latin typeface="Lusitana" pitchFamily="2" charset="0"/>
                <a:cs typeface="Times New Roman" panose="02020603050405020304" pitchFamily="18" charset="0"/>
              </a:rPr>
              <a:t>data structures </a:t>
            </a:r>
            <a:r>
              <a:rPr lang="en-GB" dirty="0" smtClean="0">
                <a:solidFill>
                  <a:prstClr val="black"/>
                </a:solidFill>
                <a:latin typeface="Lusitana" pitchFamily="2" charset="0"/>
                <a:cs typeface="Times New Roman" panose="02020603050405020304" pitchFamily="18" charset="0"/>
              </a:rPr>
              <a:t>used in the CPU part of the code </a:t>
            </a:r>
            <a:r>
              <a:rPr lang="en-GB" b="1" dirty="0" smtClean="0">
                <a:solidFill>
                  <a:prstClr val="black"/>
                </a:solidFill>
                <a:latin typeface="Lusitana" pitchFamily="2" charset="0"/>
                <a:cs typeface="Times New Roman" panose="02020603050405020304" pitchFamily="18" charset="0"/>
              </a:rPr>
              <a:t>cannot be used directly</a:t>
            </a:r>
            <a:r>
              <a:rPr lang="en-GB" dirty="0" smtClean="0">
                <a:solidFill>
                  <a:prstClr val="black"/>
                </a:solidFill>
                <a:latin typeface="Lusitana" pitchFamily="2" charset="0"/>
                <a:cs typeface="Times New Roman" panose="02020603050405020304" pitchFamily="18" charset="0"/>
              </a:rPr>
              <a:t> in the GPU, so we need to </a:t>
            </a:r>
            <a:r>
              <a:rPr lang="en-GB" b="1" dirty="0" smtClean="0">
                <a:solidFill>
                  <a:prstClr val="black"/>
                </a:solidFill>
                <a:latin typeface="Lusitana" pitchFamily="2" charset="0"/>
                <a:cs typeface="Times New Roman" panose="02020603050405020304" pitchFamily="18" charset="0"/>
              </a:rPr>
              <a:t>convert between the two representations</a:t>
            </a:r>
          </a:p>
        </p:txBody>
      </p:sp>
      <p:sp>
        <p:nvSpPr>
          <p:cNvPr id="10" name="CaixaDeTexto 9"/>
          <p:cNvSpPr txBox="1"/>
          <p:nvPr/>
        </p:nvSpPr>
        <p:spPr>
          <a:xfrm>
            <a:off x="0" y="6482862"/>
            <a:ext cx="2934000" cy="375138"/>
          </a:xfrm>
          <a:prstGeom prst="rect">
            <a:avLst/>
          </a:prstGeom>
          <a:solidFill>
            <a:schemeClr val="tx2">
              <a:lumMod val="40000"/>
              <a:lumOff val="60000"/>
            </a:schemeClr>
          </a:solidFill>
          <a:ln>
            <a:solidFill>
              <a:schemeClr val="tx1"/>
            </a:solidFill>
          </a:ln>
        </p:spPr>
        <p:txBody>
          <a:bodyPr wrap="square" lIns="180000" rIns="180000" rtlCol="0" anchor="ctr">
            <a:noAutofit/>
          </a:bodyPr>
          <a:lstStyle/>
          <a:p>
            <a:r>
              <a:rPr lang="pt-PT" sz="1400" dirty="0" smtClean="0">
                <a:latin typeface="Nunito ExtraLight" pitchFamily="2" charset="0"/>
                <a:cs typeface="Times New Roman" panose="02020603050405020304" pitchFamily="18" charset="0"/>
              </a:rPr>
              <a:t>Nuno dos Santos Fernandes</a:t>
            </a:r>
            <a:endParaRPr lang="pt-PT" sz="1400" dirty="0">
              <a:latin typeface="Nunito ExtraLight" pitchFamily="2" charset="0"/>
              <a:cs typeface="Times New Roman" panose="02020603050405020304" pitchFamily="18" charset="0"/>
            </a:endParaRPr>
          </a:p>
        </p:txBody>
      </p:sp>
      <p:sp>
        <p:nvSpPr>
          <p:cNvPr id="15" name="CaixaDeTexto 14"/>
          <p:cNvSpPr txBox="1"/>
          <p:nvPr/>
        </p:nvSpPr>
        <p:spPr>
          <a:xfrm>
            <a:off x="9257999" y="6482862"/>
            <a:ext cx="2934000" cy="375138"/>
          </a:xfrm>
          <a:prstGeom prst="rect">
            <a:avLst/>
          </a:prstGeom>
          <a:solidFill>
            <a:schemeClr val="tx2">
              <a:lumMod val="40000"/>
              <a:lumOff val="60000"/>
            </a:schemeClr>
          </a:solidFill>
          <a:ln>
            <a:solidFill>
              <a:schemeClr val="tx1"/>
            </a:solidFill>
          </a:ln>
        </p:spPr>
        <p:txBody>
          <a:bodyPr wrap="square" lIns="180000" rIns="180000" rtlCol="0" anchor="ctr">
            <a:noAutofit/>
          </a:bodyPr>
          <a:lstStyle/>
          <a:p>
            <a:pPr algn="r"/>
            <a:fld id="{5F9120BF-66DE-4C54-B6E1-BA17062F8DD3}" type="slidenum">
              <a:rPr lang="pt-PT" sz="1400" smtClean="0">
                <a:latin typeface="Nunito ExtraLight" pitchFamily="2" charset="0"/>
                <a:cs typeface="Times New Roman" panose="02020603050405020304" pitchFamily="18" charset="0"/>
              </a:rPr>
              <a:t>8</a:t>
            </a:fld>
            <a:endParaRPr lang="pt-PT" sz="1600" dirty="0">
              <a:latin typeface="Nunito ExtraLight" pitchFamily="2" charset="0"/>
              <a:cs typeface="Times New Roman" panose="02020603050405020304" pitchFamily="18" charset="0"/>
            </a:endParaRPr>
          </a:p>
        </p:txBody>
      </p:sp>
      <p:sp>
        <p:nvSpPr>
          <p:cNvPr id="16" name="CaixaDeTexto 15"/>
          <p:cNvSpPr txBox="1"/>
          <p:nvPr/>
        </p:nvSpPr>
        <p:spPr>
          <a:xfrm>
            <a:off x="2934000" y="6482862"/>
            <a:ext cx="6324000" cy="375138"/>
          </a:xfrm>
          <a:prstGeom prst="rect">
            <a:avLst/>
          </a:prstGeom>
          <a:solidFill>
            <a:schemeClr val="tx2">
              <a:lumMod val="40000"/>
              <a:lumOff val="60000"/>
            </a:schemeClr>
          </a:solidFill>
          <a:ln>
            <a:solidFill>
              <a:schemeClr val="tx1"/>
            </a:solidFill>
          </a:ln>
        </p:spPr>
        <p:txBody>
          <a:bodyPr wrap="square" rtlCol="0" anchor="ctr">
            <a:noAutofit/>
          </a:bodyPr>
          <a:lstStyle/>
          <a:p>
            <a:pPr algn="ctr"/>
            <a:r>
              <a:rPr lang="en-GB" sz="1400" dirty="0">
                <a:latin typeface="Nunito ExtraLight SemiBold" pitchFamily="2" charset="0"/>
                <a:cs typeface="Times New Roman" panose="02020603050405020304" pitchFamily="18" charset="0"/>
              </a:rPr>
              <a:t>Accelerating the ATLAS Trigger System with Graphical Processing Units</a:t>
            </a:r>
          </a:p>
        </p:txBody>
      </p:sp>
      <p:pic>
        <p:nvPicPr>
          <p:cNvPr id="183" name="Imagem 182"/>
          <p:cNvPicPr>
            <a:picLocks noChangeAspect="1"/>
          </p:cNvPicPr>
          <p:nvPr/>
        </p:nvPicPr>
        <p:blipFill>
          <a:blip r:embed="rId3"/>
          <a:stretch>
            <a:fillRect/>
          </a:stretch>
        </p:blipFill>
        <p:spPr>
          <a:xfrm>
            <a:off x="5935064" y="807064"/>
            <a:ext cx="6212362" cy="5761219"/>
          </a:xfrm>
          <a:prstGeom prst="rect">
            <a:avLst/>
          </a:prstGeom>
        </p:spPr>
      </p:pic>
    </p:spTree>
    <p:extLst>
      <p:ext uri="{BB962C8B-B14F-4D97-AF65-F5344CB8AC3E}">
        <p14:creationId xmlns:p14="http://schemas.microsoft.com/office/powerpoint/2010/main" val="3005712870"/>
      </p:ext>
    </p:extLst>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0" y="0"/>
            <a:ext cx="12192000" cy="68580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Retângulo 11"/>
          <p:cNvSpPr/>
          <p:nvPr/>
        </p:nvSpPr>
        <p:spPr>
          <a:xfrm>
            <a:off x="361200" y="370800"/>
            <a:ext cx="11469600" cy="611206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 name="Título 1"/>
          <p:cNvSpPr>
            <a:spLocks noGrp="1"/>
          </p:cNvSpPr>
          <p:nvPr>
            <p:ph type="ctrTitle"/>
          </p:nvPr>
        </p:nvSpPr>
        <p:spPr>
          <a:xfrm>
            <a:off x="1061573" y="2233031"/>
            <a:ext cx="10068854" cy="2387600"/>
          </a:xfrm>
        </p:spPr>
        <p:txBody>
          <a:bodyPr anchor="ctr">
            <a:normAutofit/>
          </a:bodyPr>
          <a:lstStyle/>
          <a:p>
            <a:r>
              <a:rPr lang="en-GB" sz="4800" b="1" dirty="0" smtClean="0">
                <a:latin typeface="Nunito ExtraLight ExtraBold" pitchFamily="2" charset="0"/>
                <a:cs typeface="Times New Roman" panose="02020603050405020304" pitchFamily="18" charset="0"/>
              </a:rPr>
              <a:t>Results</a:t>
            </a:r>
            <a:endParaRPr lang="pt-PT" sz="4800" b="1" dirty="0">
              <a:latin typeface="Nunito ExtraLight ExtraBold" pitchFamily="2" charset="0"/>
              <a:cs typeface="Times New Roman" panose="02020603050405020304" pitchFamily="18" charset="0"/>
            </a:endParaRPr>
          </a:p>
        </p:txBody>
      </p:sp>
    </p:spTree>
    <p:extLst>
      <p:ext uri="{BB962C8B-B14F-4D97-AF65-F5344CB8AC3E}">
        <p14:creationId xmlns:p14="http://schemas.microsoft.com/office/powerpoint/2010/main" val="1879173021"/>
      </p:ext>
    </p:extLst>
  </p:cSld>
  <p:clrMapOvr>
    <a:masterClrMapping/>
  </p:clrMapOvr>
  <p:transition spd="slow">
    <p:fade thruBlk="1"/>
  </p:transition>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25811</TotalTime>
  <Words>1742</Words>
  <Application>Microsoft Office PowerPoint</Application>
  <PresentationFormat>Ecrã Panorâmico</PresentationFormat>
  <Paragraphs>223</Paragraphs>
  <Slides>24</Slides>
  <Notes>21</Notes>
  <HiddenSlides>0</HiddenSlides>
  <MMClips>0</MMClips>
  <ScaleCrop>false</ScaleCrop>
  <HeadingPairs>
    <vt:vector size="8" baseType="variant">
      <vt:variant>
        <vt:lpstr>Tipos de letra usados</vt:lpstr>
      </vt:variant>
      <vt:variant>
        <vt:i4>14</vt:i4>
      </vt:variant>
      <vt:variant>
        <vt:lpstr>Tema</vt:lpstr>
      </vt:variant>
      <vt:variant>
        <vt:i4>1</vt:i4>
      </vt:variant>
      <vt:variant>
        <vt:lpstr>Servidores OLE incorporados</vt:lpstr>
      </vt:variant>
      <vt:variant>
        <vt:i4>1</vt:i4>
      </vt:variant>
      <vt:variant>
        <vt:lpstr>Títulos dos diapositivos</vt:lpstr>
      </vt:variant>
      <vt:variant>
        <vt:i4>24</vt:i4>
      </vt:variant>
    </vt:vector>
  </HeadingPairs>
  <TitlesOfParts>
    <vt:vector size="40" baseType="lpstr">
      <vt:lpstr>Arial</vt:lpstr>
      <vt:lpstr>Calibri</vt:lpstr>
      <vt:lpstr>Calibri Light</vt:lpstr>
      <vt:lpstr>Cambria Math</vt:lpstr>
      <vt:lpstr>Consolas</vt:lpstr>
      <vt:lpstr>Courier New</vt:lpstr>
      <vt:lpstr>Lusitana</vt:lpstr>
      <vt:lpstr>Nunito ExtraLight</vt:lpstr>
      <vt:lpstr>Nunito ExtraLight Black</vt:lpstr>
      <vt:lpstr>Nunito ExtraLight ExtraBold</vt:lpstr>
      <vt:lpstr>Nunito ExtraLight SemiBold</vt:lpstr>
      <vt:lpstr>Palatino Linotype</vt:lpstr>
      <vt:lpstr>Times New Roman</vt:lpstr>
      <vt:lpstr>Wingdings</vt:lpstr>
      <vt:lpstr>Tema do Office</vt:lpstr>
      <vt:lpstr>Acrobat Document</vt:lpstr>
      <vt:lpstr>Apresentação do PowerPoint</vt:lpstr>
      <vt:lpstr>ATLAS &amp; Trigger</vt:lpstr>
      <vt:lpstr>Apresentação do PowerPoint</vt:lpstr>
      <vt:lpstr>GPU Programming</vt:lpstr>
      <vt:lpstr>Apresentação do PowerPoint</vt:lpstr>
      <vt:lpstr>Calorimeter Clustering Algorithms</vt:lpstr>
      <vt:lpstr>Apresentação do PowerPoint</vt:lpstr>
      <vt:lpstr>Apresentação do PowerPoint</vt:lpstr>
      <vt:lpstr>Results</vt:lpstr>
      <vt:lpstr>Apresentação do PowerPoint</vt:lpstr>
      <vt:lpstr>Apresentação do PowerPoint</vt:lpstr>
      <vt:lpstr>Summary and Future Efforts</vt:lpstr>
      <vt:lpstr>Apresentação do PowerPoint</vt:lpstr>
      <vt:lpstr>Thank you for your attention!</vt:lpstr>
      <vt:lpstr>Backup Slides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Nenhuma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Conta Microsoft</dc:creator>
  <cp:lastModifiedBy>Conta Microsoft</cp:lastModifiedBy>
  <cp:revision>291</cp:revision>
  <dcterms:created xsi:type="dcterms:W3CDTF">2024-08-01T14:24:17Z</dcterms:created>
  <dcterms:modified xsi:type="dcterms:W3CDTF">2024-10-16T02:07:58Z</dcterms:modified>
</cp:coreProperties>
</file>