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59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64"/>
    <a:srgbClr val="272739"/>
    <a:srgbClr val="CBCBCB"/>
    <a:srgbClr val="239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7F8C-1FBA-42C9-82B5-1721C9B26A6F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2DA8-7C62-4134-B2F4-AC55438DE20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22DA8-7C62-4134-B2F4-AC55438DE2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22DA8-7C62-4134-B2F4-AC55438DE2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22DA8-7C62-4134-B2F4-AC55438DE2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5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F7B8D-D91A-436B-4851-FF4A79E90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7EA7A9-ADBC-F4C5-5CD5-1C19E108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147CA3-E205-1A18-63A3-84882A58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A44022-1092-812F-4A3B-85A5444D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E46AB5-29CB-1FDD-5A66-0F5A94D8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2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46032-E945-42C1-8051-12F991DD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3B1DB6E-2269-CFF4-6297-CA3AF98E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EA30CC6-3EAF-DCBA-A08E-0E98DA0D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75D86E3-5268-750F-B35D-3E79F675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7B4E4C-5188-6AA0-4882-D47BEE68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5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EF8AD8-10C2-FFE6-EBF6-7D66E64BE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0F4B498-2BAD-5CDD-6079-6B9ABD464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E4CF6F6-6866-3EC2-4773-6514441C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3309DE-FEA4-C8D4-26F4-DB7DAD15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7707C9-8FEE-CC6F-76C5-AC4F12D1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5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969C5-9283-DE6A-E024-8E603597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B07BD75-7766-D1E6-540A-4FDE8327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E69232-4A72-EA55-2A1F-AAAE2E18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94A49C-AE7D-9ACC-5B81-7F5E817F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2768D5-5CEA-70F5-98BE-D890197D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9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7A937-FB24-A97B-0E78-BE0D4C66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F1CE8C0-A907-ED6E-A9AF-AA9FDFE2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870306C-BD3F-59F3-C90B-C33D1604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716BBB5-3D5A-D77F-5559-CFD62FC9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719A0E-A7F0-8207-3BE6-68D1B23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904E2-A315-51B8-4383-D2C87EB3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D3B9BC-2DEB-5F11-F177-4956BCEC2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5BEC6F3-5575-3D8D-92B3-C68DACDA1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96BA00D-F816-CB22-E726-C5A903DA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3765801-9ABA-7338-F69A-0130E34D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9BAEB46-39A1-1B12-2C16-54B872F8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1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E788-633D-070F-5D09-E430CA0C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76C5F1A-9D9E-6DC5-5789-AE7BC752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BEC5DD7-5F30-5159-FB27-92DADA75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5F85431-2A71-0F13-22B3-2CBD9C2F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69E2F74-BAEA-5B8D-8CDC-13C76F6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21D96D-6B3F-B449-A536-8926B31B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3FF6AA2-73AD-93C5-18D4-F36EB7CC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5C54DD9-E576-4940-6D26-7AE2F4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9F702-717F-1D2F-40A5-6A9DE62F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48A0539-73E4-5BA5-F553-5A3D9F08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1A4FE03-B20C-E391-A8A6-4C64E9CC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53FFCB1-34D9-0F4E-F6A5-21A19ABF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0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A8DC411-ABBB-F946-6838-BA17B4E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50E45C3-C7E6-77AA-2E1B-C7FC2EB0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865A1B0-0E54-A41C-97BA-84DFAA46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6B790-4CA2-9A31-433F-AFC93A59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7DAF6F8-18FA-AA83-1DD2-F7BF05AD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4B01D30-31D3-D489-CE5E-3605B6F6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F5BB1DB-7B8B-0986-A302-15E5EA41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33CCCA7-B040-0C18-4B8D-DA3A6850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3F14FB0-C28A-AEFF-B6D4-7F1570C5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C20F9-128E-3E58-1F05-B108BF80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A777FCA-AC37-C199-D418-53027688B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985A26C-52C9-1960-E415-871B8180A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0A80C89-6C4D-E0B6-D616-A242CD79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C09D98-30DA-126C-9E57-058DF865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330BA0D-B1AE-EFF1-16A6-F1DD13D5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6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B87E01E-C86D-6EAB-14FE-9457C32E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51DEDE-63B3-6ED5-BDD0-31B0C783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E380AA8-4D51-0B1F-A422-01FFFFA7F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5535CE-AEDE-4B5C-B89C-28B60A21814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F58E3A-D4D9-934D-A075-56E94D8C8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88BE3DC-6920-D96F-BA9A-A91B83292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1813B-F573-4375-9DBE-2CF19C3FAFA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AFB13-A802-CCDA-EF08-D8303030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09" y="557884"/>
            <a:ext cx="6400800" cy="2300749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Towards precise in-medium </a:t>
            </a:r>
            <a:r>
              <a:rPr lang="en-GB" sz="4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parton</a:t>
            </a:r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-showers for jet production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B4430-20A8-CF06-E43C-AA842B73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728" y="3593870"/>
            <a:ext cx="3401961" cy="1455021"/>
          </a:xfrm>
        </p:spPr>
        <p:txBody>
          <a:bodyPr>
            <a:normAutofit/>
          </a:bodyPr>
          <a:lstStyle/>
          <a:p>
            <a:r>
              <a:rPr lang="en-GB" sz="2800" b="1" dirty="0"/>
              <a:t>Marco Leitão</a:t>
            </a:r>
          </a:p>
          <a:p>
            <a:r>
              <a:rPr lang="en-GB" sz="2000" dirty="0"/>
              <a:t>Instituto Superior Técnico</a:t>
            </a:r>
          </a:p>
          <a:p>
            <a:r>
              <a:rPr lang="en-GB" sz="2000" dirty="0"/>
              <a:t>LIP – Lisboa</a:t>
            </a:r>
          </a:p>
        </p:txBody>
      </p:sp>
      <p:pic>
        <p:nvPicPr>
          <p:cNvPr id="5" name="Imagem 4" descr="Uma imagem com branco, logótipo, Tipo de letra, Gráficos&#10;&#10;Descrição gerada automaticamente">
            <a:extLst>
              <a:ext uri="{FF2B5EF4-FFF2-40B4-BE49-F238E27FC236}">
                <a16:creationId xmlns:a16="http://schemas.microsoft.com/office/drawing/2014/main" id="{4552B743-3A6B-0573-1CC1-E4D604533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b="14961"/>
          <a:stretch/>
        </p:blipFill>
        <p:spPr>
          <a:xfrm>
            <a:off x="2397687" y="5881187"/>
            <a:ext cx="853912" cy="717691"/>
          </a:xfrm>
          <a:prstGeom prst="rect">
            <a:avLst/>
          </a:prstGeom>
        </p:spPr>
      </p:pic>
      <p:pic>
        <p:nvPicPr>
          <p:cNvPr id="7" name="Imagem 6" descr="Uma imagem com Tipo de letra, Gráficos, símbolo, captura de ecrã&#10;&#10;Descrição gerada automaticamente">
            <a:extLst>
              <a:ext uri="{FF2B5EF4-FFF2-40B4-BE49-F238E27FC236}">
                <a16:creationId xmlns:a16="http://schemas.microsoft.com/office/drawing/2014/main" id="{9826A772-AE16-CBC3-E25D-AE6BC5E0C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7" y="5881187"/>
            <a:ext cx="1552320" cy="66206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ED41A92-EFC1-5E29-2682-BDF92368E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6030" y="5930074"/>
            <a:ext cx="1816896" cy="523220"/>
          </a:xfrm>
          <a:prstGeom prst="rect">
            <a:avLst/>
          </a:prstGeom>
        </p:spPr>
      </p:pic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1A0F845F-4D43-720C-A809-AFD33FE183F6}"/>
              </a:ext>
            </a:extLst>
          </p:cNvPr>
          <p:cNvCxnSpPr>
            <a:cxnSpLocks/>
          </p:cNvCxnSpPr>
          <p:nvPr/>
        </p:nvCxnSpPr>
        <p:spPr>
          <a:xfrm>
            <a:off x="303396" y="3293627"/>
            <a:ext cx="61959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AC4159A-B4F7-97B8-FEE1-CCEE6713F7FD}"/>
              </a:ext>
            </a:extLst>
          </p:cNvPr>
          <p:cNvSpPr txBox="1"/>
          <p:nvPr/>
        </p:nvSpPr>
        <p:spPr>
          <a:xfrm>
            <a:off x="1529870" y="5041165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/>
              <a:t>8th IDPASC/LIP PhD Students Workshop, Braga </a:t>
            </a:r>
          </a:p>
          <a:p>
            <a:pPr algn="ctr"/>
            <a:r>
              <a:rPr lang="en-GB" sz="1400" i="1" dirty="0"/>
              <a:t>16</a:t>
            </a:r>
            <a:r>
              <a:rPr lang="en-GB" sz="1400" i="1" baseline="30000" dirty="0"/>
              <a:t>th</a:t>
            </a:r>
            <a:r>
              <a:rPr lang="en-GB" sz="1400" i="1" dirty="0"/>
              <a:t> October 2024</a:t>
            </a:r>
          </a:p>
        </p:txBody>
      </p:sp>
      <p:pic>
        <p:nvPicPr>
          <p:cNvPr id="9" name="Imagem 8" descr="Uma imagem com ar livre, céu, fotografia aérea, subúrbio&#10;&#10;Descrição gerada automaticamente">
            <a:extLst>
              <a:ext uri="{FF2B5EF4-FFF2-40B4-BE49-F238E27FC236}">
                <a16:creationId xmlns:a16="http://schemas.microsoft.com/office/drawing/2014/main" id="{0A5A8858-63E1-4B11-A25B-D66116E18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67" y="611613"/>
            <a:ext cx="4636760" cy="3474003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D4D820C-2DB0-C624-F7C2-72FC1D05B2E5}"/>
              </a:ext>
            </a:extLst>
          </p:cNvPr>
          <p:cNvSpPr txBox="1">
            <a:spLocks/>
          </p:cNvSpPr>
          <p:nvPr/>
        </p:nvSpPr>
        <p:spPr>
          <a:xfrm>
            <a:off x="6617109" y="4510214"/>
            <a:ext cx="5268589" cy="208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u="sng" dirty="0"/>
              <a:t>Supervisors</a:t>
            </a:r>
            <a:endParaRPr lang="en-GB" sz="1800" b="1" u="sng" dirty="0"/>
          </a:p>
          <a:p>
            <a:r>
              <a:rPr lang="en-GB" sz="1800" dirty="0"/>
              <a:t>Guilherme </a:t>
            </a:r>
            <a:r>
              <a:rPr lang="en-GB" sz="1800" dirty="0" err="1"/>
              <a:t>Milhano</a:t>
            </a:r>
            <a:r>
              <a:rPr lang="en-GB" sz="1800" dirty="0"/>
              <a:t> (LIP/IST)</a:t>
            </a:r>
          </a:p>
          <a:p>
            <a:r>
              <a:rPr lang="en-GB" sz="1800" dirty="0"/>
              <a:t>Alba Soto </a:t>
            </a:r>
            <a:r>
              <a:rPr lang="en-GB" sz="1800" dirty="0" err="1"/>
              <a:t>Ontoso</a:t>
            </a:r>
            <a:r>
              <a:rPr lang="en-GB" sz="1800" dirty="0"/>
              <a:t> (U. Granada)</a:t>
            </a:r>
          </a:p>
          <a:p>
            <a:r>
              <a:rPr lang="en-GB" sz="1800" dirty="0"/>
              <a:t>Gregory </a:t>
            </a:r>
            <a:r>
              <a:rPr lang="en-GB" sz="1800" dirty="0" err="1"/>
              <a:t>Soyez</a:t>
            </a:r>
            <a:r>
              <a:rPr lang="en-GB" sz="1800" dirty="0"/>
              <a:t> (</a:t>
            </a:r>
            <a:r>
              <a:rPr lang="en-GB" sz="1800" dirty="0" err="1"/>
              <a:t>IPhT-Saclay</a:t>
            </a:r>
            <a:r>
              <a:rPr lang="en-GB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54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 descr="Uma imagem com natureza&#10;&#10;Descrição gerada automaticamente">
            <a:extLst>
              <a:ext uri="{FF2B5EF4-FFF2-40B4-BE49-F238E27FC236}">
                <a16:creationId xmlns:a16="http://schemas.microsoft.com/office/drawing/2014/main" id="{6A89F1BA-9C23-25F9-5D17-99DB43F0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-1000"/>
                    </a14:imgEffect>
                    <a14:imgEffect>
                      <a14:colorTemperature colorTemp="6287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5" t="11428" r="4300" b="45570"/>
          <a:stretch/>
        </p:blipFill>
        <p:spPr>
          <a:xfrm>
            <a:off x="20333" y="0"/>
            <a:ext cx="12192000" cy="686711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35A1966-7EF4-B7E5-50BF-E179E5CB7A41}"/>
              </a:ext>
            </a:extLst>
          </p:cNvPr>
          <p:cNvSpPr txBox="1">
            <a:spLocks/>
          </p:cNvSpPr>
          <p:nvPr/>
        </p:nvSpPr>
        <p:spPr>
          <a:xfrm>
            <a:off x="433321" y="305056"/>
            <a:ext cx="11034697" cy="105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Quark-Gluon Plasma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81725A0E-47C9-80D1-99CE-DB93CD571DBD}"/>
              </a:ext>
            </a:extLst>
          </p:cNvPr>
          <p:cNvCxnSpPr>
            <a:cxnSpLocks/>
          </p:cNvCxnSpPr>
          <p:nvPr/>
        </p:nvCxnSpPr>
        <p:spPr>
          <a:xfrm flipV="1">
            <a:off x="511980" y="1240972"/>
            <a:ext cx="10877380" cy="9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DC8277-4CE4-E9CC-876C-A7FE537B9C20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FEAA30-3B5E-EA73-3062-0F7E7C17A21E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B57391F-0EBE-B2DA-BA66-F0C767506816}"/>
              </a:ext>
            </a:extLst>
          </p:cNvPr>
          <p:cNvSpPr txBox="1"/>
          <p:nvPr/>
        </p:nvSpPr>
        <p:spPr>
          <a:xfrm>
            <a:off x="417235" y="1662475"/>
            <a:ext cx="64801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State of matter in extreme conditions of </a:t>
            </a:r>
            <a:r>
              <a:rPr lang="en-GB" b="1" dirty="0"/>
              <a:t>temperatures and densities </a:t>
            </a:r>
            <a:r>
              <a:rPr lang="en-GB" dirty="0"/>
              <a:t>where quark and gluons (</a:t>
            </a:r>
            <a:r>
              <a:rPr lang="en-GB" dirty="0" err="1"/>
              <a:t>partons</a:t>
            </a:r>
            <a:r>
              <a:rPr lang="en-GB" dirty="0"/>
              <a:t>) are </a:t>
            </a:r>
            <a:r>
              <a:rPr lang="en-GB" b="1" dirty="0"/>
              <a:t>free</a:t>
            </a:r>
            <a:r>
              <a:rPr lang="en-GB" dirty="0"/>
              <a:t>/</a:t>
            </a:r>
            <a:r>
              <a:rPr lang="en-GB" b="1" dirty="0"/>
              <a:t>deconfined</a:t>
            </a:r>
            <a:r>
              <a:rPr lang="en-GB" dirty="0"/>
              <a:t> (</a:t>
            </a:r>
            <a:r>
              <a:rPr lang="en-GB" dirty="0" err="1"/>
              <a:t>colored</a:t>
            </a:r>
            <a:r>
              <a:rPr lang="en-GB" dirty="0"/>
              <a:t> medium)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A1DE2B-A269-A57F-ADDE-6EC4FFA197CE}"/>
              </a:ext>
            </a:extLst>
          </p:cNvPr>
          <p:cNvSpPr txBox="1"/>
          <p:nvPr/>
        </p:nvSpPr>
        <p:spPr>
          <a:xfrm>
            <a:off x="433319" y="3222614"/>
            <a:ext cx="6148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Universe was in the Quark-Gluon Plasma phase in its first </a:t>
            </a:r>
            <a:r>
              <a:rPr lang="en-GB" b="1" dirty="0"/>
              <a:t>microsecond</a:t>
            </a:r>
            <a:r>
              <a:rPr lang="en-GB" dirty="0"/>
              <a:t> </a:t>
            </a:r>
            <a:r>
              <a:rPr lang="en-GB"/>
              <a:t>of existence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1E26BB-230C-1580-D216-DD878CE10B40}"/>
              </a:ext>
            </a:extLst>
          </p:cNvPr>
          <p:cNvSpPr txBox="1"/>
          <p:nvPr/>
        </p:nvSpPr>
        <p:spPr>
          <a:xfrm>
            <a:off x="433319" y="4446377"/>
            <a:ext cx="6148349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Can be studied using </a:t>
            </a:r>
            <a:r>
              <a:rPr lang="en-GB" b="1" dirty="0"/>
              <a:t>jets </a:t>
            </a:r>
            <a:r>
              <a:rPr lang="en-GB" dirty="0"/>
              <a:t>from </a:t>
            </a:r>
            <a:r>
              <a:rPr lang="en-GB" b="1" dirty="0"/>
              <a:t>Heavy-Ion collisions</a:t>
            </a:r>
            <a:r>
              <a:rPr lang="en-GB" dirty="0"/>
              <a:t>, where a droplet of the plasma is produced</a:t>
            </a:r>
            <a:endParaRPr lang="en-GB" sz="16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F4E3D8-8F02-EACD-94EE-DD29148642D0}"/>
              </a:ext>
            </a:extLst>
          </p:cNvPr>
          <p:cNvSpPr/>
          <p:nvPr/>
        </p:nvSpPr>
        <p:spPr>
          <a:xfrm>
            <a:off x="8923340" y="2837565"/>
            <a:ext cx="273840" cy="287039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B0D697-DFB4-320A-6A3D-584E1B0DB44E}"/>
              </a:ext>
            </a:extLst>
          </p:cNvPr>
          <p:cNvSpPr/>
          <p:nvPr/>
        </p:nvSpPr>
        <p:spPr>
          <a:xfrm>
            <a:off x="8026729" y="3105306"/>
            <a:ext cx="273840" cy="28703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05152E-D990-A43A-B353-A3EEEF0BC426}"/>
              </a:ext>
            </a:extLst>
          </p:cNvPr>
          <p:cNvSpPr/>
          <p:nvPr/>
        </p:nvSpPr>
        <p:spPr>
          <a:xfrm>
            <a:off x="8026729" y="4037638"/>
            <a:ext cx="273840" cy="287039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EA42BA-9F81-C6FB-F771-DAB2B76A9A21}"/>
              </a:ext>
            </a:extLst>
          </p:cNvPr>
          <p:cNvSpPr/>
          <p:nvPr/>
        </p:nvSpPr>
        <p:spPr>
          <a:xfrm>
            <a:off x="9831788" y="2969807"/>
            <a:ext cx="273840" cy="28703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29B01C-93A9-01D3-4A2A-4455E3EEED34}"/>
              </a:ext>
            </a:extLst>
          </p:cNvPr>
          <p:cNvSpPr/>
          <p:nvPr/>
        </p:nvSpPr>
        <p:spPr>
          <a:xfrm>
            <a:off x="8786420" y="2260231"/>
            <a:ext cx="273840" cy="287039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731AD6-B43B-0D0B-074A-F0CDCD0A0B37}"/>
              </a:ext>
            </a:extLst>
          </p:cNvPr>
          <p:cNvSpPr/>
          <p:nvPr/>
        </p:nvSpPr>
        <p:spPr>
          <a:xfrm>
            <a:off x="8749688" y="4693894"/>
            <a:ext cx="273840" cy="28703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46CB25D-865C-555F-6BFE-67612C209F3C}"/>
              </a:ext>
            </a:extLst>
          </p:cNvPr>
          <p:cNvSpPr/>
          <p:nvPr/>
        </p:nvSpPr>
        <p:spPr>
          <a:xfrm>
            <a:off x="9860710" y="3977369"/>
            <a:ext cx="273840" cy="28703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A12A2E-E052-BFC5-5B8A-9E4C5E4815F4}"/>
              </a:ext>
            </a:extLst>
          </p:cNvPr>
          <p:cNvSpPr/>
          <p:nvPr/>
        </p:nvSpPr>
        <p:spPr>
          <a:xfrm>
            <a:off x="8886608" y="3392345"/>
            <a:ext cx="273840" cy="287039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59C8EC-EAC6-8034-ACD6-4B74BD8F3947}"/>
              </a:ext>
            </a:extLst>
          </p:cNvPr>
          <p:cNvSpPr/>
          <p:nvPr/>
        </p:nvSpPr>
        <p:spPr>
          <a:xfrm>
            <a:off x="10928854" y="3378662"/>
            <a:ext cx="273840" cy="287039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BB1AC2-811A-F279-9986-771CB77BC8B0}"/>
              </a:ext>
            </a:extLst>
          </p:cNvPr>
          <p:cNvSpPr/>
          <p:nvPr/>
        </p:nvSpPr>
        <p:spPr>
          <a:xfrm>
            <a:off x="7830294" y="2110810"/>
            <a:ext cx="273840" cy="287039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D011D0-1041-D15A-CD31-CF3DC1B79931}"/>
              </a:ext>
            </a:extLst>
          </p:cNvPr>
          <p:cNvSpPr/>
          <p:nvPr/>
        </p:nvSpPr>
        <p:spPr>
          <a:xfrm>
            <a:off x="10431282" y="4257170"/>
            <a:ext cx="273840" cy="2870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1943E71-E0B3-45AC-CA0C-F2DB99F839F1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</a:t>
            </a:r>
            <a:r>
              <a:rPr lang="en-GB" sz="1050" dirty="0"/>
              <a:t>/6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84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51 L -0.00182 0.00533 C -0.00169 0.00903 -0.00039 0.03519 0.00078 0.0382 C 0.0056 0.05047 0.01771 0.04954 0.02396 0.05093 C 0.0306 0.05047 0.03737 0.05278 0.04362 0.04931 C 0.04857 0.04676 0.05182 0.03843 0.05612 0.03357 C 0.05846 0.03102 0.07292 0.01713 0.07578 0.01598 C 0.08099 0.01412 0.08646 0.01505 0.09193 0.01459 C 0.10404 0.01598 0.11641 0.01551 0.12852 0.01922 C 0.14336 0.02385 0.13399 0.02685 0.14102 0.03195 C 0.14362 0.0338 0.14636 0.03519 0.14896 0.03681 C 0.15365 0.05047 0.1625 0.07084 0.16068 0.08912 C 0.15964 0.09838 0.15495 0.10533 0.15169 0.11297 C 0.15104 0.11435 0.14987 0.11505 0.14896 0.11598 C 0.14753 0.12084 0.14662 0.12639 0.14453 0.13033 C 0.13698 0.14514 0.12852 0.15625 0.11771 0.16204 C 0.11172 0.16528 0.10521 0.16621 0.09896 0.16852 C 0.08451 0.16459 0.07943 0.16459 0.06602 0.15579 C 0.06367 0.15417 0.06185 0.15139 0.05977 0.14931 C 0.05859 0.14676 0.05729 0.14422 0.05612 0.14144 C 0.05521 0.13889 0.05482 0.13565 0.05352 0.13357 C 0.05195 0.13125 0.04987 0.13056 0.04818 0.12871 C 0.04623 0.12685 0.04479 0.12385 0.04271 0.12246 C 0.03737 0.11875 0.03503 0.11922 0.03021 0.11922 " pathEditMode="relative" rAng="0" ptsTypes="AAAAAAAAAAAAAAAAAAAAAAAA">
                                      <p:cBhvr>
                                        <p:cTn id="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1.875E-6 0.00023 C -0.01979 -0.00649 -0.04584 -0.01829 -0.06706 -0.01436 C -0.07995 -0.01181 -0.09258 -0.00487 -0.10534 4.81481E-6 C -0.10573 0.00833 -0.10716 0.01689 -0.10625 0.02523 C -0.10586 0.02893 -0.10195 0.02962 -0.10182 0.03333 C -0.10143 0.03981 -0.11003 0.04861 -0.11159 0.05069 C -0.11276 0.05601 -0.11445 0.06111 -0.11524 0.06666 C -0.11589 0.07175 -0.11511 0.07731 -0.11615 0.0824 C -0.11641 0.08425 -0.11771 0.08564 -0.11875 0.08564 C -0.13893 0.08773 -0.15925 0.08773 -0.17943 0.08888 C -0.18099 0.0905 -0.18242 0.09212 -0.18386 0.09351 C -0.1862 0.09583 -0.18906 0.09675 -0.19102 0.1 C -0.2099 0.13101 -0.1793 0.0949 -0.20261 0.13634 C -0.20703 0.14421 -0.20443 0.13981 -0.21068 0.14907 C -0.21081 0.14976 -0.21498 0.1662 -0.21693 0.16805 C -0.21797 0.16921 -0.21927 0.16805 -0.22044 0.16805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7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347 L 0.00066 0.0037 C 0.00131 0.01389 0.00131 0.02454 0.00248 0.03518 C 0.00417 0.05116 0.01003 0.08148 0.01407 0.09537 C 0.01706 0.10602 0.02136 0.11551 0.02474 0.12569 C 0.02631 0.13032 0.02774 0.13518 0.0293 0.13981 C 0.03191 0.1706 0.03178 0.16065 0.03008 0.20185 C 0.02917 0.225 0.03021 0.24907 0.02657 0.27153 C 0.02566 0.27731 0.02045 0.27639 0.01758 0.27963 C 0.01381 0.2838 0.01042 0.28889 0.00691 0.29375 C -4.16667E-6 0.30393 0.00495 0.30069 -0.00377 0.30972 C -0.00572 0.3118 -0.00794 0.31296 -0.01002 0.31458 C -0.01419 0.31389 -0.01836 0.31412 -0.02252 0.31296 C -0.03724 0.3088 -0.02877 0.30764 -0.04218 0.30486 C -0.05195 0.30301 -0.06184 0.30185 -0.07161 0.30023 C -0.08072 0.29537 -0.09414 0.28912 -0.10286 0.28125 C -0.10677 0.27755 -0.11015 0.27292 -0.11367 0.26852 C -0.12617 0.25255 -0.12304 0.25694 -0.13151 0.23981 C -0.13177 0.23819 -0.13216 0.2368 -0.13242 0.23518 C -0.13281 0.23194 -0.13255 0.22847 -0.13333 0.22569 C -0.13502 0.21875 -0.1401 0.21921 -0.14309 0.21759 C -0.14492 0.21667 -0.14661 0.21528 -0.14843 0.21458 C -0.15612 0.21111 -0.15468 0.21134 -0.15911 0.21134 " pathEditMode="relative" rAng="0" ptsTypes="AAAAAAAAAAAAAAAAAAAAAAA">
                                      <p:cBhvr>
                                        <p:cTn id="10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5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-0.00023 L -0.00794 -1.11111E-6 C -0.01354 0.00556 -0.01888 0.01273 -0.02487 0.01736 C -0.0414 0.02986 -0.04935 0.03287 -0.06419 0.03958 C -0.07409 0.03658 -0.07643 0.03727 -0.08555 0.02847 C -0.08815 0.02593 -0.09036 0.02199 -0.09271 0.01875 C -0.0957 0.00857 -0.09414 0.01574 -0.09544 0.00139 C -0.09805 -0.02685 -0.09648 -0.00532 -0.09805 -0.03032 C -0.09752 -0.03727 -0.09752 -0.04421 -0.09635 -0.05092 C -0.09531 -0.05648 -0.09323 -0.06134 -0.0918 -0.0669 C -0.08919 -0.07685 -0.08893 -0.08148 -0.08476 -0.09051 C -0.08073 -0.09907 -0.07604 -0.09907 -0.07044 -0.10324 C -0.06354 -0.10833 -0.05625 -0.11227 -0.04987 -0.11921 C -0.04466 -0.12477 -0.04336 -0.12662 -0.03646 -0.13032 C -0.0345 -0.13125 -0.03229 -0.13148 -0.03021 -0.13171 C -0.0207 -0.1331 -0.0112 -0.13403 -0.00169 -0.13495 C 0.0069 -0.13912 0.01224 -0.1412 0.0207 -0.14768 C 0.04245 -0.16435 0.00925 -0.14352 0.03503 -0.1588 C 0.03646 -0.16088 0.03789 -0.16319 0.03945 -0.16505 C 0.04037 -0.1662 0.04154 -0.16667 0.04219 -0.16829 C 0.04284 -0.17014 0.0431 -0.17454 0.0431 -0.1743 " pathEditMode="relative" rAng="0" ptsTypes="AAAAAAAAAAAAAAAAAAAAA">
                                      <p:cBhvr>
                                        <p:cTn id="12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0.00023 C -0.00131 0.00625 -0.0017 0.0132 -0.00365 0.01968 C -0.00443 0.02222 -0.00612 0.02477 -0.00808 0.02662 C -0.01524 0.03264 -0.02201 0.0331 -0.03047 0.03542 C -0.03581 0.03403 -0.04128 0.03333 -0.04649 0.03148 C -0.06719 0.02407 -0.04076 0.02963 -0.05808 0.02662 C -0.06797 0.04514 -0.06172 0.03241 -0.07149 0.05602 C -0.07201 0.05741 -0.07201 0.05972 -0.07331 0.05995 C -0.07839 0.06181 -0.08399 0.06134 -0.08933 0.06204 C -0.09506 0.06389 -0.10079 0.06528 -0.10625 0.06806 C -0.10808 0.06875 -0.11003 0.06991 -0.11081 0.07176 C -0.11185 0.07454 -0.11133 0.07778 -0.11159 0.08079 C -0.09935 0.11458 -0.11771 0.06528 -0.10274 0.10046 C -0.10157 0.10347 -0.10131 0.10648 -0.1 0.10949 C -0.09831 0.11343 -0.09571 0.11713 -0.09375 0.1213 C -0.08763 0.13472 -0.08998 0.13403 -0.0849 0.15 C -0.07149 0.1919 -0.0836 0.14838 -0.07592 0.17662 C -0.07709 0.18542 -0.07787 0.19445 -0.07956 0.20324 C -0.08386 0.22685 -0.08373 0.20509 -0.08217 0.22801 C -0.08164 0.23565 -0.0819 0.24931 -0.07774 0.25648 C -0.07539 0.26042 -0.07136 0.26273 -0.06797 0.26528 C -0.06146 0.27083 -0.04818 0.27917 -0.04206 0.28125 L -0.03581 0.28333 C -0.02214 0.27454 -0.03503 0.28195 -0.02592 0.27824 C -0.02383 0.27732 -0.02188 0.27593 -0.01967 0.27523 C -0.01224 0.27245 -0.0125 0.27593 -0.0125 0.27222 " pathEditMode="relative" rAng="0" ptsTypes="AAAAAAAAAAAAAAAAAAAAAAAAAAA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14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162 L 0.00182 0.01644 C 0.00378 0.02407 0.01029 0.04676 0.01159 0.05741 C 0.01263 0.0662 0.01276 0.07546 0.01341 0.08426 C 0.01302 0.08912 0.01263 0.09375 0.0125 0.09861 C 0.01198 0.11134 0.01224 0.12407 0.01159 0.13681 C 0.01133 0.14051 0.01042 0.14421 0.00977 0.14792 C 0.00899 0.15926 0.00794 0.16343 0.01068 0.17477 C 0.01367 0.18727 0.01914 0.1912 0.02591 0.19699 C 0.04675 0.21482 0.04011 0.20579 0.06784 0.21458 C 0.07422 0.21644 0.08034 0.21991 0.08659 0.22245 C 0.09779 0.24236 0.09909 0.24236 0.10807 0.27315 C 0.11016 0.28079 0.11003 0.29005 0.1125 0.29699 C 0.11875 0.31482 0.12201 0.33195 0.13477 0.33843 C 0.14284 0.34236 0.15143 0.34028 0.15977 0.34144 C 0.16901 0.34282 0.17826 0.34468 0.1875 0.3463 C 0.19909 0.35046 0.20521 0.35648 0.21602 0.34954 C 0.21927 0.34722 0.22201 0.34306 0.225 0.33982 C 0.24375 0.29468 0.23607 0.31667 0.24909 0.27477 C 0.25026 0.2463 0.25274 0.21782 0.25274 0.18912 C 0.25274 0.17361 0.25065 0.15833 0.24909 0.14306 C 0.24896 0.1412 0.24779 0.14005 0.24727 0.13843 C 0.24636 0.13472 0.24505 0.13125 0.24466 0.12732 C 0.24414 0.12199 0.24466 0.11667 0.24466 0.11134 " pathEditMode="relative" rAng="0" ptsTypes="AAAAAAAAAAAAAAAAAAAAAAAA">
                                      <p:cBhvr>
                                        <p:cTn id="1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1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01 L -0.00026 0.00324 C -0.00677 0.00348 -0.01342 0.00579 -0.01993 0.00463 C -0.02631 0.00348 -0.03243 -0.00046 -0.03868 -0.00324 C -0.04935 -0.00833 -0.05977 -0.01689 -0.07084 -0.01921 C -0.09245 -0.02361 -0.08086 -0.02199 -0.1056 -0.02384 C -0.11029 -0.02338 -0.11511 -0.02245 -0.1198 -0.02245 C -0.1237 -0.02245 -0.128 -0.02708 -0.13151 -0.02384 C -0.1336 -0.02199 -0.13203 -0.01551 -0.1323 -0.01134 C -0.12644 -0.00972 -0.12019 -0.00995 -0.11446 -0.00648 C -0.11368 -0.00601 -0.11263 -0.00555 -0.11185 -0.00486 C -0.11081 -0.00393 -0.11016 -0.00254 -0.10912 -0.00162 C -0.10769 -0.00046 -0.10612 -4.07407E-6 -0.10469 0.00139 C -0.10339 0.00278 -0.10248 0.00533 -0.10118 0.00625 C -0.09909 0.00741 -0.09701 0.00718 -0.09493 0.00787 C -0.0931 0.00834 -0.09128 0.0088 -0.08946 0.00949 C -0.07279 0.01505 -0.08776 0.01135 -0.06368 0.01574 C -0.06172 0.0176 -0.04154 0.0382 -0.03685 0.04121 C -0.03047 0.04537 -0.01953 0.04514 -0.01368 0.04584 C -0.01042 0.0463 -0.00717 0.04699 -0.00378 0.04746 C 0.0194 0.04584 0.03828 0.06991 0.04257 0.03959 C 0.04297 0.03704 0.04297 0.03426 0.04349 0.03172 C 0.04414 0.02778 0.04531 0.02431 0.04609 0.02061 C 0.04895 -0.00463 0.04961 -0.00254 0.04609 -0.03819 C 0.04557 -0.04375 0.04088 -0.05555 0.03906 -0.06041 C 0.03841 -0.06412 0.03815 -0.06805 0.03724 -0.07152 C 0.03593 -0.07662 0.03424 -0.08101 0.03281 -0.08588 C 0.03177 -0.08888 0.03099 -0.09213 0.03007 -0.09537 C 0.02981 -0.09814 0.02968 -0.10069 0.02916 -0.10324 C 0.02877 -0.10555 0.02799 -0.1074 0.02734 -0.10972 C 0.02708 -0.11111 0.02682 -0.11296 0.02656 -0.11435 C 0.02617 -0.12338 0.0263 -0.1324 0.02565 -0.14143 C 0.02369 -0.1662 0.02382 -0.14351 0.02382 -0.15092 " pathEditMode="relative" rAng="0" ptsTypes="AAAAAAAAAAAAAAAAAAAAAAAAAAAAAAAAA">
                                      <p:cBhvr>
                                        <p:cTn id="18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5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-0.00023 C 0.0039 -0.00209 0.00794 -0.00394 0.01159 -0.00625 C 0.01484 -0.0081 0.01732 -0.01134 0.02057 -0.0132 C 0.03164 -0.01945 0.04336 -0.02176 0.05534 -0.02454 C 0.05716 -0.02685 0.06094 -0.02847 0.06067 -0.03148 C 0.06054 -0.03496 0.05703 -0.03681 0.05442 -0.03866 C 0.04544 -0.04514 0.04609 -0.04283 0.03841 -0.04468 C 0.03008 -0.04699 0.02174 -0.04954 0.01341 -0.05185 C 0.01458 -0.05417 0.01601 -0.05648 0.01706 -0.05903 C 0.01862 -0.06296 0.02148 -0.0713 0.02148 -0.07153 C 0.02083 -0.07755 0.02083 -0.08426 0.01966 -0.09051 C 0.01862 -0.0963 0.01067 -0.10486 0.00898 -0.10787 C 0.00612 -0.11273 0.00755 -0.10972 0.00534 -0.1169 C 0.00625 -0.12246 0.0069 -0.12778 0.00807 -0.13334 C 0.00846 -0.13496 0.00937 -0.13658 0.00989 -0.1382 C 0.01028 -0.13959 0.01041 -0.14097 0.01081 -0.14236 C 0.00573 -0.15972 0.01302 -0.13519 0.00625 -0.15671 C 0.00534 -0.15972 0.00482 -0.16296 0.00364 -0.16574 C 0.00299 -0.16736 0.00182 -0.16852 0.00091 -0.16991 C 0.00026 -0.17084 -0.00039 -0.17176 -0.00091 -0.17292 C -0.00248 -0.17616 -0.00534 -0.1831 -0.00534 -0.1831 C -0.00599 -0.18935 -0.00586 -0.19352 -0.00794 -0.19931 C -0.00873 -0.20116 -0.00964 -0.20278 -0.01068 -0.2044 C -0.0125 -0.20741 -0.01537 -0.21111 -0.01784 -0.21366 C -0.02071 -0.21644 -0.02005 -0.21505 -0.02318 -0.21667 C -0.02435 -0.21736 -0.02552 -0.21806 -0.02669 -0.21852 C -0.02709 -0.21968 -0.02722 -0.22084 -0.02761 -0.22176 C -0.0293 -0.225 -0.03151 -0.22408 -0.03477 -0.22477 L -0.03828 -0.23287 " pathEditMode="relative" rAng="0" ptsTypes="AAAAAAAAAAAAAAAAAAAAAAAAAAAAAA">
                                      <p:cBhvr>
                                        <p:cTn id="2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116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92 L -0.00066 -0.00069 C 0.00455 -0.00301 0.02447 -0.01157 0.0302 -0.01203 C 0.04843 -0.01365 0.06653 -0.01319 0.08476 -0.01365 L 0.10885 -0.01527 C 0.1177 -0.01597 0.13502 -0.01828 0.13502 -0.01805 C 0.14296 -0.01782 0.15078 -0.01805 0.15859 -0.01689 C 0.16328 -0.01597 0.1677 -0.01319 0.17239 -0.01203 C 0.17604 -0.01111 0.17968 -0.01088 0.18333 -0.01041 C 0.18619 -0.00833 0.18893 -0.00555 0.19166 -0.00416 C 0.20533 0.00324 0.2039 -0.00717 0.2207 0.01343 C 0.2246 0.01806 0.22838 0.02315 0.23229 0.02755 C 0.2358 0.03149 0.23932 0.03449 0.2427 0.03866 C 0.24375 0.04028 0.2608 0.06528 0.26406 0.07223 L 0.27239 0.08959 C 0.2733 0.09375 0.27408 0.09815 0.27513 0.10232 C 0.27656 0.10834 0.27864 0.11366 0.27994 0.11968 C 0.28085 0.12431 0.28125 0.1294 0.28203 0.13403 C 0.28255 0.14098 0.28307 0.14769 0.28346 0.15463 C 0.28385 0.16366 0.28385 0.17269 0.28411 0.18172 C 0.28437 0.18866 0.2845 0.19537 0.28489 0.20232 C 0.28437 0.22176 0.28437 0.24746 0.28125 0.26598 C 0.28059 0.27014 0.27994 0.27431 0.27929 0.27848 C 0.27864 0.28218 0.27786 0.28982 0.27786 0.29005 " pathEditMode="relative" rAng="0" ptsTypes="AAAAAAAAAAAAAAAAAAAAAAAA">
                                      <p:cBhvr>
                                        <p:cTn id="2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136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277 L -0.00039 0.00301 C -0.02929 0.03402 -0.00573 0.00949 -0.02539 0.02801 C -0.02969 0.03217 -0.03502 0.03865 -0.03971 0.04074 C -0.04844 0.04467 -0.06393 0.04791 -0.0737 0.05023 C -0.08112 0.04976 -0.08854 0.04953 -0.09596 0.04861 C -0.1013 0.04791 -0.10664 0.04652 -0.11211 0.0456 C -0.12357 0.04351 -0.12864 0.04351 -0.14153 0.04236 C -0.14622 0.0412 -0.14857 0.04074 -0.15312 0.03912 C -0.15456 0.03865 -0.15612 0.03796 -0.15755 0.0375 C -0.16028 0.0368 -0.16289 0.03657 -0.16562 0.03588 C -0.16706 0.03657 -0.16875 0.03611 -0.17005 0.0375 C -0.17331 0.0412 -0.17383 0.05162 -0.17448 0.05671 C -0.17422 0.06342 -0.17409 0.07037 -0.1737 0.07731 C -0.17344 0.07986 -0.17344 0.08287 -0.17278 0.08518 C -0.17213 0.08726 -0.17096 0.08842 -0.17005 0.09004 C -0.16953 0.09305 -0.16875 0.09629 -0.16836 0.09953 C -0.16758 0.10463 -0.16719 0.11018 -0.16653 0.11527 C -0.16627 0.11736 -0.16614 0.11967 -0.16562 0.12176 C -0.16523 0.12291 -0.16445 0.12384 -0.1638 0.12476 C -0.16328 0.12963 -0.16302 0.13449 -0.16211 0.13912 C -0.1612 0.14328 -0.15885 0.14676 -0.15664 0.14861 C -0.15586 0.1493 -0.15495 0.14976 -0.15403 0.15023 C -0.14778 0.16666 -0.15768 0.14213 -0.1487 0.1581 C -0.14804 0.15949 -0.14817 0.16134 -0.14778 0.16296 C -0.14726 0.16504 -0.14661 0.16713 -0.14596 0.16921 C -0.14245 0.16875 -0.1388 0.16851 -0.13528 0.16782 C -0.13398 0.16736 -0.13294 0.16574 -0.13164 0.1662 C -0.12942 0.16689 -0.12747 0.16921 -0.12539 0.17083 C -0.12409 0.17476 -0.122 0.17986 -0.12096 0.18356 C -0.11888 0.19097 -0.1194 0.19074 -0.11836 0.19791 C -0.1181 0.19953 -0.11732 0.20092 -0.11745 0.20254 C -0.11771 0.20949 -0.11862 0.21643 -0.11914 0.22338 " pathEditMode="relative" rAng="0" ptsTypes="AAAAAAAAAAAAAAAAAAAAAAAAAAAAAAAAA">
                                      <p:cBhvr>
                                        <p:cTn id="24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1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0046 L -0.003 0.00069 C -0.00313 0.00115 -0.00612 0.02569 -0.00664 0.02731 C -0.00769 0.03055 -0.0099 0.03217 -0.01107 0.03518 C -0.01172 0.0368 -0.01211 0.03889 -0.01289 0.04004 C -0.01394 0.04143 -0.01524 0.04213 -0.01641 0.04328 C -0.01732 0.04583 -0.0181 0.04861 -0.01914 0.05115 C -0.02149 0.05694 -0.02591 0.06551 -0.02891 0.07014 C -0.02969 0.07152 -0.03073 0.07222 -0.03164 0.07338 C -0.03282 0.07477 -0.03399 0.07662 -0.03516 0.07801 C -0.03867 0.09629 -0.0362 0.08055 -0.03789 0.10995 C -0.03802 0.1125 -0.03854 0.11504 -0.03881 0.11782 C -0.03946 0.12407 -0.04024 0.13032 -0.0405 0.1368 C -0.04154 0.15787 -0.03946 0.15046 -0.04323 0.16064 C -0.04349 0.16273 -0.04362 0.16504 -0.04414 0.16689 C -0.04453 0.16875 -0.04519 0.17037 -0.04597 0.17176 C -0.04857 0.17731 -0.05026 0.17847 -0.05391 0.18287 C -0.05899 0.19768 -0.05482 0.18611 -0.06381 0.20671 C -0.06563 0.21088 -0.0668 0.2162 -0.06914 0.21944 C -0.07266 0.22407 -0.07644 0.22847 -0.07982 0.23356 C -0.08269 0.23796 -0.08516 0.24328 -0.08789 0.24791 C -0.08985 0.25115 -0.09219 0.25393 -0.09414 0.2574 C -0.09519 0.25926 -0.09584 0.2618 -0.09675 0.26389 C -0.09792 0.26597 -0.09922 0.26782 -0.10039 0.27014 C -0.10131 0.27222 -0.10196 0.27477 -0.103 0.27639 C -0.10378 0.27754 -0.10482 0.27754 -0.10573 0.27801 C -0.10716 0.27916 -0.1086 0.28032 -0.11016 0.28125 C -0.11511 0.28426 -0.11628 0.28426 -0.12084 0.28611 C -0.12748 0.28449 -0.13399 0.28333 -0.1405 0.28125 C -0.14206 0.28078 -0.14336 0.27847 -0.14492 0.27801 C -0.15117 0.27639 -0.15756 0.27615 -0.16367 0.275 C -0.17683 0.27199 -0.16966 0.27268 -0.17982 0.26852 C -0.18151 0.26782 -0.18334 0.26759 -0.18516 0.26689 C -0.18659 0.26643 -0.18815 0.26551 -0.18959 0.26527 C -0.19323 0.26504 -0.19675 0.26527 -0.20026 0.26527 " pathEditMode="relative" rAng="0" ptsTypes="AAAAAAAAAAAAAAAAAAAAAAAAAAAAAAAAAAA">
                                      <p:cBhvr>
                                        <p:cTn id="26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F3EC79-C23B-AF21-2320-2C85574AEFA6}"/>
              </a:ext>
            </a:extLst>
          </p:cNvPr>
          <p:cNvSpPr txBox="1">
            <a:spLocks/>
          </p:cNvSpPr>
          <p:nvPr/>
        </p:nvSpPr>
        <p:spPr>
          <a:xfrm>
            <a:off x="433321" y="305056"/>
            <a:ext cx="11034697" cy="105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Jets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A6A93A67-7FF8-8BA5-4C41-2D34F82AB28C}"/>
              </a:ext>
            </a:extLst>
          </p:cNvPr>
          <p:cNvCxnSpPr>
            <a:cxnSpLocks/>
          </p:cNvCxnSpPr>
          <p:nvPr/>
        </p:nvCxnSpPr>
        <p:spPr>
          <a:xfrm flipV="1">
            <a:off x="511980" y="1240972"/>
            <a:ext cx="10877380" cy="9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8A594BE-E655-AA95-8642-22540B00AA84}"/>
                  </a:ext>
                </a:extLst>
              </p:cNvPr>
              <p:cNvSpPr txBox="1"/>
              <p:nvPr/>
            </p:nvSpPr>
            <p:spPr>
              <a:xfrm>
                <a:off x="417235" y="1724451"/>
                <a:ext cx="5493471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Jets: collimated spray of </a:t>
                </a:r>
                <a:r>
                  <a:rPr lang="en-GB" b="1" dirty="0"/>
                  <a:t>hadrons</a:t>
                </a:r>
                <a:r>
                  <a:rPr lang="en-GB" dirty="0"/>
                  <a:t> produced in many collisions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r>
                  <a:rPr lang="en-GB" b="1" dirty="0"/>
                  <a:t>pp</a:t>
                </a:r>
                <a:r>
                  <a:rPr lang="en-GB" dirty="0"/>
                  <a:t> and </a:t>
                </a:r>
                <a:r>
                  <a:rPr lang="en-GB" b="1" dirty="0"/>
                  <a:t>AA</a:t>
                </a:r>
                <a:r>
                  <a:rPr lang="en-GB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GB" sz="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They occur when the transverse momentum of incident </a:t>
                </a:r>
                <a:r>
                  <a:rPr lang="en-GB" sz="1600" dirty="0" err="1"/>
                  <a:t>partons</a:t>
                </a:r>
                <a:r>
                  <a:rPr lang="en-GB" sz="1600" dirty="0"/>
                  <a:t> is high (hard particles)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8A594BE-E655-AA95-8642-22540B00A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35" y="1724451"/>
                <a:ext cx="5493471" cy="2077492"/>
              </a:xfrm>
              <a:prstGeom prst="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Imagem 162">
            <a:extLst>
              <a:ext uri="{FF2B5EF4-FFF2-40B4-BE49-F238E27FC236}">
                <a16:creationId xmlns:a16="http://schemas.microsoft.com/office/drawing/2014/main" id="{698B2B21-2FBC-FDC8-93D2-765ABBEEC3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96"/>
          <a:stretch/>
        </p:blipFill>
        <p:spPr>
          <a:xfrm>
            <a:off x="5777271" y="1611493"/>
            <a:ext cx="5583707" cy="2040956"/>
          </a:xfrm>
          <a:prstGeom prst="rect">
            <a:avLst/>
          </a:prstGeom>
        </p:spPr>
      </p:pic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E58A3C14-3B54-2018-CBA0-EEE5513ED6A8}"/>
              </a:ext>
            </a:extLst>
          </p:cNvPr>
          <p:cNvSpPr txBox="1"/>
          <p:nvPr/>
        </p:nvSpPr>
        <p:spPr>
          <a:xfrm>
            <a:off x="5910706" y="3498560"/>
            <a:ext cx="19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(pp collision)</a:t>
            </a:r>
          </a:p>
        </p:txBody>
      </p:sp>
      <p:sp>
        <p:nvSpPr>
          <p:cNvPr id="238" name="CaixaDeTexto 237">
            <a:extLst>
              <a:ext uri="{FF2B5EF4-FFF2-40B4-BE49-F238E27FC236}">
                <a16:creationId xmlns:a16="http://schemas.microsoft.com/office/drawing/2014/main" id="{D7A65544-B759-C5CE-659E-2E4C7AE2F200}"/>
              </a:ext>
            </a:extLst>
          </p:cNvPr>
          <p:cNvSpPr txBox="1"/>
          <p:nvPr/>
        </p:nvSpPr>
        <p:spPr>
          <a:xfrm>
            <a:off x="2263611" y="4361204"/>
            <a:ext cx="299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Proton-proton collisions</a:t>
            </a:r>
          </a:p>
        </p:txBody>
      </p:sp>
      <p:sp>
        <p:nvSpPr>
          <p:cNvPr id="239" name="CaixaDeTexto 238">
            <a:extLst>
              <a:ext uri="{FF2B5EF4-FFF2-40B4-BE49-F238E27FC236}">
                <a16:creationId xmlns:a16="http://schemas.microsoft.com/office/drawing/2014/main" id="{51F33CF5-9875-8F8A-75F2-5E89604A0980}"/>
              </a:ext>
            </a:extLst>
          </p:cNvPr>
          <p:cNvSpPr txBox="1"/>
          <p:nvPr/>
        </p:nvSpPr>
        <p:spPr>
          <a:xfrm>
            <a:off x="7264268" y="4354142"/>
            <a:ext cx="254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Heavy-Ion collisions</a:t>
            </a:r>
          </a:p>
        </p:txBody>
      </p:sp>
      <p:sp>
        <p:nvSpPr>
          <p:cNvPr id="240" name="CaixaDeTexto 239">
            <a:extLst>
              <a:ext uri="{FF2B5EF4-FFF2-40B4-BE49-F238E27FC236}">
                <a16:creationId xmlns:a16="http://schemas.microsoft.com/office/drawing/2014/main" id="{B9BDF22D-C8CB-6EC9-2B12-7B84BB937776}"/>
              </a:ext>
            </a:extLst>
          </p:cNvPr>
          <p:cNvSpPr txBox="1"/>
          <p:nvPr/>
        </p:nvSpPr>
        <p:spPr>
          <a:xfrm>
            <a:off x="2423725" y="4804040"/>
            <a:ext cx="267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Jets evolve in the vacuum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89A8B666-11ED-584A-E9E5-480820470FCB}"/>
              </a:ext>
            </a:extLst>
          </p:cNvPr>
          <p:cNvSpPr txBox="1"/>
          <p:nvPr/>
        </p:nvSpPr>
        <p:spPr>
          <a:xfrm>
            <a:off x="6532056" y="4702476"/>
            <a:ext cx="39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Jets evolve in a dense medium: the </a:t>
            </a:r>
            <a:r>
              <a:rPr lang="en-GB" b="1" dirty="0"/>
              <a:t>Quark-Gluon Plasma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E3AB7067-3B3D-0A2D-9526-13182520BCF4}"/>
              </a:ext>
            </a:extLst>
          </p:cNvPr>
          <p:cNvSpPr/>
          <p:nvPr/>
        </p:nvSpPr>
        <p:spPr>
          <a:xfrm>
            <a:off x="1944439" y="4257276"/>
            <a:ext cx="3636456" cy="12209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AA48C718-71E1-14F7-40B2-DA3C89990192}"/>
              </a:ext>
            </a:extLst>
          </p:cNvPr>
          <p:cNvSpPr/>
          <p:nvPr/>
        </p:nvSpPr>
        <p:spPr>
          <a:xfrm>
            <a:off x="6462083" y="4257276"/>
            <a:ext cx="4150430" cy="122096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9" name="Retângulo 258">
            <a:extLst>
              <a:ext uri="{FF2B5EF4-FFF2-40B4-BE49-F238E27FC236}">
                <a16:creationId xmlns:a16="http://schemas.microsoft.com/office/drawing/2014/main" id="{994B49A8-37C2-2AF4-3B93-8B23CD3E93EF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</a:t>
            </a:r>
            <a:r>
              <a:rPr lang="en-GB" sz="1050" dirty="0"/>
              <a:t>/6</a:t>
            </a:r>
            <a:endParaRPr lang="en-GB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AB8ECE-1864-A731-31D6-53F4C8786976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8862F6-AE1D-93DA-3554-C893BD7AE686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26044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171686-6C25-6B5E-6657-EC6AF6FE0860}"/>
              </a:ext>
            </a:extLst>
          </p:cNvPr>
          <p:cNvSpPr txBox="1">
            <a:spLocks/>
          </p:cNvSpPr>
          <p:nvPr/>
        </p:nvSpPr>
        <p:spPr>
          <a:xfrm>
            <a:off x="354663" y="383713"/>
            <a:ext cx="6840793" cy="85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Parton-Showers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EC517C2E-B742-DEE6-E7ED-C40B772AA36C}"/>
              </a:ext>
            </a:extLst>
          </p:cNvPr>
          <p:cNvCxnSpPr>
            <a:cxnSpLocks/>
          </p:cNvCxnSpPr>
          <p:nvPr/>
        </p:nvCxnSpPr>
        <p:spPr>
          <a:xfrm flipV="1">
            <a:off x="511980" y="1240972"/>
            <a:ext cx="10877380" cy="9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CAF4C3F4-CE19-B4D7-97DB-0F0E56D12A3F}"/>
              </a:ext>
            </a:extLst>
          </p:cNvPr>
          <p:cNvCxnSpPr/>
          <p:nvPr/>
        </p:nvCxnSpPr>
        <p:spPr>
          <a:xfrm>
            <a:off x="7027920" y="3389775"/>
            <a:ext cx="8969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xão reta 60">
            <a:extLst>
              <a:ext uri="{FF2B5EF4-FFF2-40B4-BE49-F238E27FC236}">
                <a16:creationId xmlns:a16="http://schemas.microsoft.com/office/drawing/2014/main" id="{5B1F617B-BBF8-514A-11C9-78412EAB769D}"/>
              </a:ext>
            </a:extLst>
          </p:cNvPr>
          <p:cNvCxnSpPr>
            <a:cxnSpLocks/>
          </p:cNvCxnSpPr>
          <p:nvPr/>
        </p:nvCxnSpPr>
        <p:spPr>
          <a:xfrm>
            <a:off x="7924903" y="3389775"/>
            <a:ext cx="653143" cy="600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Imagem 61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936F90BA-46B1-E7D2-398C-90DE33E7F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8740">
            <a:off x="7830698" y="3095039"/>
            <a:ext cx="969686" cy="141792"/>
          </a:xfrm>
          <a:prstGeom prst="rect">
            <a:avLst/>
          </a:prstGeom>
        </p:spPr>
      </p:pic>
      <p:pic>
        <p:nvPicPr>
          <p:cNvPr id="63" name="Imagem 62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0E0ED212-EE4E-FF56-38D9-7520BE6A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980">
            <a:off x="8676813" y="2783672"/>
            <a:ext cx="800111" cy="141792"/>
          </a:xfrm>
          <a:prstGeom prst="rect">
            <a:avLst/>
          </a:prstGeom>
        </p:spPr>
      </p:pic>
      <p:cxnSp>
        <p:nvCxnSpPr>
          <p:cNvPr id="64" name="Conexão reta 63">
            <a:extLst>
              <a:ext uri="{FF2B5EF4-FFF2-40B4-BE49-F238E27FC236}">
                <a16:creationId xmlns:a16="http://schemas.microsoft.com/office/drawing/2014/main" id="{A3F8087E-5A4D-CC1F-5C26-803E35F0461A}"/>
              </a:ext>
            </a:extLst>
          </p:cNvPr>
          <p:cNvCxnSpPr>
            <a:cxnSpLocks/>
          </p:cNvCxnSpPr>
          <p:nvPr/>
        </p:nvCxnSpPr>
        <p:spPr>
          <a:xfrm>
            <a:off x="9422565" y="2772309"/>
            <a:ext cx="578663" cy="162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xão reta 64">
            <a:extLst>
              <a:ext uri="{FF2B5EF4-FFF2-40B4-BE49-F238E27FC236}">
                <a16:creationId xmlns:a16="http://schemas.microsoft.com/office/drawing/2014/main" id="{13F72C2E-3F1B-9680-A3D9-126DA76C3BD1}"/>
              </a:ext>
            </a:extLst>
          </p:cNvPr>
          <p:cNvCxnSpPr>
            <a:cxnSpLocks/>
          </p:cNvCxnSpPr>
          <p:nvPr/>
        </p:nvCxnSpPr>
        <p:spPr>
          <a:xfrm flipV="1">
            <a:off x="9422565" y="2614820"/>
            <a:ext cx="578663" cy="152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Imagem 65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DF638D51-BF30-88DB-5845-B1A8294A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3801">
            <a:off x="8500370" y="4106485"/>
            <a:ext cx="943932" cy="141792"/>
          </a:xfrm>
          <a:prstGeom prst="rect">
            <a:avLst/>
          </a:prstGeom>
        </p:spPr>
      </p:pic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9F0F8CFE-2040-266B-FDDB-4F32F7FD5D57}"/>
              </a:ext>
            </a:extLst>
          </p:cNvPr>
          <p:cNvCxnSpPr>
            <a:cxnSpLocks/>
          </p:cNvCxnSpPr>
          <p:nvPr/>
        </p:nvCxnSpPr>
        <p:spPr>
          <a:xfrm flipV="1">
            <a:off x="8601092" y="3826254"/>
            <a:ext cx="771166" cy="164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Imagem 67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A761734E-38F9-6B57-0EC3-3FC7DA9E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6523" r="-1" b="4843"/>
          <a:stretch/>
        </p:blipFill>
        <p:spPr>
          <a:xfrm rot="11461375">
            <a:off x="9329411" y="3820560"/>
            <a:ext cx="708911" cy="125676"/>
          </a:xfrm>
          <a:prstGeom prst="rect">
            <a:avLst/>
          </a:prstGeom>
        </p:spPr>
      </p:pic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CEC1A58D-7AC1-90C8-563B-413523AFA9C4}"/>
              </a:ext>
            </a:extLst>
          </p:cNvPr>
          <p:cNvCxnSpPr>
            <a:cxnSpLocks/>
          </p:cNvCxnSpPr>
          <p:nvPr/>
        </p:nvCxnSpPr>
        <p:spPr>
          <a:xfrm flipV="1">
            <a:off x="9378182" y="3677455"/>
            <a:ext cx="623046" cy="14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53E977A2-71F9-AFBA-42EE-D2E96B23657A}"/>
              </a:ext>
            </a:extLst>
          </p:cNvPr>
          <p:cNvCxnSpPr>
            <a:cxnSpLocks/>
          </p:cNvCxnSpPr>
          <p:nvPr/>
        </p:nvCxnSpPr>
        <p:spPr>
          <a:xfrm>
            <a:off x="9342380" y="4356444"/>
            <a:ext cx="634269" cy="198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A84FC26C-CDA5-4016-93D4-722F590AF948}"/>
              </a:ext>
            </a:extLst>
          </p:cNvPr>
          <p:cNvCxnSpPr>
            <a:cxnSpLocks/>
          </p:cNvCxnSpPr>
          <p:nvPr/>
        </p:nvCxnSpPr>
        <p:spPr>
          <a:xfrm flipV="1">
            <a:off x="9322167" y="4262236"/>
            <a:ext cx="679061" cy="971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Imagem 71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414423A3-709E-5FB6-EC61-8CA6BE55E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9453">
            <a:off x="8667292" y="3019852"/>
            <a:ext cx="822361" cy="123530"/>
          </a:xfrm>
          <a:prstGeom prst="rect">
            <a:avLst/>
          </a:prstGeom>
        </p:spPr>
      </p:pic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B6A10055-213A-17C2-5E50-CAAD1A1FDF89}"/>
              </a:ext>
            </a:extLst>
          </p:cNvPr>
          <p:cNvCxnSpPr>
            <a:cxnSpLocks/>
          </p:cNvCxnSpPr>
          <p:nvPr/>
        </p:nvCxnSpPr>
        <p:spPr>
          <a:xfrm>
            <a:off x="9422564" y="3209040"/>
            <a:ext cx="578664" cy="178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2F236C2C-D2A4-B05C-7B4F-9556EA19C0E1}"/>
              </a:ext>
            </a:extLst>
          </p:cNvPr>
          <p:cNvCxnSpPr>
            <a:cxnSpLocks/>
          </p:cNvCxnSpPr>
          <p:nvPr/>
        </p:nvCxnSpPr>
        <p:spPr>
          <a:xfrm flipV="1">
            <a:off x="9391760" y="3101192"/>
            <a:ext cx="609468" cy="110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C34413C4-A259-C5F1-D070-0E9800E15226}"/>
              </a:ext>
            </a:extLst>
          </p:cNvPr>
          <p:cNvSpPr/>
          <p:nvPr/>
        </p:nvSpPr>
        <p:spPr>
          <a:xfrm>
            <a:off x="9928459" y="2070408"/>
            <a:ext cx="838067" cy="2981126"/>
          </a:xfrm>
          <a:prstGeom prst="roundRect">
            <a:avLst/>
          </a:prstGeom>
          <a:gradFill>
            <a:gsLst>
              <a:gs pos="0">
                <a:srgbClr val="A7D971"/>
              </a:gs>
              <a:gs pos="21000">
                <a:srgbClr val="00E266"/>
              </a:gs>
              <a:gs pos="56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endParaRPr lang="en-GB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1B32D2-5630-6993-F6E3-2CB95AB802A6}"/>
              </a:ext>
            </a:extLst>
          </p:cNvPr>
          <p:cNvSpPr/>
          <p:nvPr/>
        </p:nvSpPr>
        <p:spPr>
          <a:xfrm>
            <a:off x="10812357" y="2307561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29DDE20-AA19-7A67-A4DD-45967A6A1D6B}"/>
              </a:ext>
            </a:extLst>
          </p:cNvPr>
          <p:cNvSpPr/>
          <p:nvPr/>
        </p:nvSpPr>
        <p:spPr>
          <a:xfrm>
            <a:off x="10832957" y="2336471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265AD8C-0404-7847-5923-CBBD197A7969}"/>
              </a:ext>
            </a:extLst>
          </p:cNvPr>
          <p:cNvSpPr/>
          <p:nvPr/>
        </p:nvSpPr>
        <p:spPr>
          <a:xfrm>
            <a:off x="10897752" y="2382575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5AD1E13-F0D4-E2E9-165C-1915BDAAA2B6}"/>
              </a:ext>
            </a:extLst>
          </p:cNvPr>
          <p:cNvSpPr/>
          <p:nvPr/>
        </p:nvSpPr>
        <p:spPr>
          <a:xfrm>
            <a:off x="10787183" y="2563504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321326-B8B6-EC60-3B4A-2472769C5E45}"/>
              </a:ext>
            </a:extLst>
          </p:cNvPr>
          <p:cNvSpPr/>
          <p:nvPr/>
        </p:nvSpPr>
        <p:spPr>
          <a:xfrm>
            <a:off x="10807783" y="2592414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7F354A6-7616-18CE-A35C-FA3BAD00EDF2}"/>
              </a:ext>
            </a:extLst>
          </p:cNvPr>
          <p:cNvSpPr/>
          <p:nvPr/>
        </p:nvSpPr>
        <p:spPr>
          <a:xfrm>
            <a:off x="10872578" y="2638518"/>
            <a:ext cx="45719" cy="488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5986FBD-0E79-B159-C006-67F9B5CA9B48}"/>
              </a:ext>
            </a:extLst>
          </p:cNvPr>
          <p:cNvSpPr/>
          <p:nvPr/>
        </p:nvSpPr>
        <p:spPr>
          <a:xfrm>
            <a:off x="10840352" y="2779465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924B9F1-C56E-F757-EAA3-F0AC3C20261A}"/>
              </a:ext>
            </a:extLst>
          </p:cNvPr>
          <p:cNvSpPr/>
          <p:nvPr/>
        </p:nvSpPr>
        <p:spPr>
          <a:xfrm>
            <a:off x="10866351" y="2849095"/>
            <a:ext cx="45719" cy="488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3DFBCC-67B3-D4EA-D40B-DFAFCEFD6DDE}"/>
              </a:ext>
            </a:extLst>
          </p:cNvPr>
          <p:cNvSpPr/>
          <p:nvPr/>
        </p:nvSpPr>
        <p:spPr>
          <a:xfrm>
            <a:off x="10928354" y="2809747"/>
            <a:ext cx="45719" cy="488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AC8FC1F-341C-BAA9-B535-2073730B8312}"/>
              </a:ext>
            </a:extLst>
          </p:cNvPr>
          <p:cNvSpPr/>
          <p:nvPr/>
        </p:nvSpPr>
        <p:spPr>
          <a:xfrm>
            <a:off x="10873613" y="3034471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672639D-1504-7988-AB9F-67300426C6EE}"/>
              </a:ext>
            </a:extLst>
          </p:cNvPr>
          <p:cNvSpPr/>
          <p:nvPr/>
        </p:nvSpPr>
        <p:spPr>
          <a:xfrm>
            <a:off x="10893082" y="3086377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1C822B6-651A-D463-49B2-C380BC9D6A2B}"/>
              </a:ext>
            </a:extLst>
          </p:cNvPr>
          <p:cNvSpPr/>
          <p:nvPr/>
        </p:nvSpPr>
        <p:spPr>
          <a:xfrm>
            <a:off x="10959008" y="3109485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2A1D3AC-990D-0998-0A22-71E717426D41}"/>
              </a:ext>
            </a:extLst>
          </p:cNvPr>
          <p:cNvSpPr/>
          <p:nvPr/>
        </p:nvSpPr>
        <p:spPr>
          <a:xfrm>
            <a:off x="10786776" y="3267368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B1E685A-BD5B-3B59-034C-0295B190B8C0}"/>
              </a:ext>
            </a:extLst>
          </p:cNvPr>
          <p:cNvSpPr/>
          <p:nvPr/>
        </p:nvSpPr>
        <p:spPr>
          <a:xfrm>
            <a:off x="10826739" y="3350946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2CC1B10-7E9E-FCE9-0F19-167C1EDC1C3A}"/>
              </a:ext>
            </a:extLst>
          </p:cNvPr>
          <p:cNvSpPr/>
          <p:nvPr/>
        </p:nvSpPr>
        <p:spPr>
          <a:xfrm>
            <a:off x="10820705" y="3284729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D930D1B-FB5B-0ED4-3221-0403366D0197}"/>
              </a:ext>
            </a:extLst>
          </p:cNvPr>
          <p:cNvSpPr/>
          <p:nvPr/>
        </p:nvSpPr>
        <p:spPr>
          <a:xfrm>
            <a:off x="10944896" y="3051222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9B6AB8-087F-9237-8497-9DAD0C42D30D}"/>
              </a:ext>
            </a:extLst>
          </p:cNvPr>
          <p:cNvSpPr/>
          <p:nvPr/>
        </p:nvSpPr>
        <p:spPr>
          <a:xfrm>
            <a:off x="10879950" y="3315295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A4D33B2-2F96-4A6F-D390-BBA69CFE7AA9}"/>
              </a:ext>
            </a:extLst>
          </p:cNvPr>
          <p:cNvSpPr/>
          <p:nvPr/>
        </p:nvSpPr>
        <p:spPr>
          <a:xfrm>
            <a:off x="10899828" y="3509713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36E2CDB-39D5-6AD9-CE5B-F6A282F61288}"/>
              </a:ext>
            </a:extLst>
          </p:cNvPr>
          <p:cNvSpPr/>
          <p:nvPr/>
        </p:nvSpPr>
        <p:spPr>
          <a:xfrm>
            <a:off x="10925827" y="3579343"/>
            <a:ext cx="45719" cy="488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62E4947-5033-BEFE-D08F-89AED6D2A6F6}"/>
              </a:ext>
            </a:extLst>
          </p:cNvPr>
          <p:cNvSpPr/>
          <p:nvPr/>
        </p:nvSpPr>
        <p:spPr>
          <a:xfrm>
            <a:off x="10987830" y="3539995"/>
            <a:ext cx="45719" cy="488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7FBD9A1-CDE7-DE89-83EE-9401E298740A}"/>
              </a:ext>
            </a:extLst>
          </p:cNvPr>
          <p:cNvSpPr/>
          <p:nvPr/>
        </p:nvSpPr>
        <p:spPr>
          <a:xfrm>
            <a:off x="10820764" y="3747385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5A17693-37A9-A4E1-CC7C-F9335D0434AA}"/>
              </a:ext>
            </a:extLst>
          </p:cNvPr>
          <p:cNvSpPr/>
          <p:nvPr/>
        </p:nvSpPr>
        <p:spPr>
          <a:xfrm>
            <a:off x="10860727" y="3830963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29C4F07-D01B-AF03-93BF-642D2E51AE5B}"/>
              </a:ext>
            </a:extLst>
          </p:cNvPr>
          <p:cNvSpPr/>
          <p:nvPr/>
        </p:nvSpPr>
        <p:spPr>
          <a:xfrm>
            <a:off x="10910230" y="3792080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FE40B14-5062-6123-40FE-531F233E7EDB}"/>
              </a:ext>
            </a:extLst>
          </p:cNvPr>
          <p:cNvSpPr/>
          <p:nvPr/>
        </p:nvSpPr>
        <p:spPr>
          <a:xfrm>
            <a:off x="10849146" y="3766802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28ABB51-B825-7889-F538-E17F68D2C9AC}"/>
              </a:ext>
            </a:extLst>
          </p:cNvPr>
          <p:cNvSpPr/>
          <p:nvPr/>
        </p:nvSpPr>
        <p:spPr>
          <a:xfrm>
            <a:off x="10766638" y="3999625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7B15FF6-E084-FE6B-5122-0F8A76D84BF5}"/>
              </a:ext>
            </a:extLst>
          </p:cNvPr>
          <p:cNvSpPr/>
          <p:nvPr/>
        </p:nvSpPr>
        <p:spPr>
          <a:xfrm>
            <a:off x="10787238" y="4028535"/>
            <a:ext cx="45719" cy="4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AFDBEA0-F861-9D81-C0CD-8573E9B45EFA}"/>
              </a:ext>
            </a:extLst>
          </p:cNvPr>
          <p:cNvSpPr/>
          <p:nvPr/>
        </p:nvSpPr>
        <p:spPr>
          <a:xfrm>
            <a:off x="10852033" y="4074639"/>
            <a:ext cx="45719" cy="457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4D6D30-9ED0-C39B-3ACE-30CB92C1AE74}"/>
              </a:ext>
            </a:extLst>
          </p:cNvPr>
          <p:cNvSpPr/>
          <p:nvPr/>
        </p:nvSpPr>
        <p:spPr>
          <a:xfrm>
            <a:off x="10905147" y="4169661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2855FDA-2FF6-4E9D-176C-E014D958FC13}"/>
              </a:ext>
            </a:extLst>
          </p:cNvPr>
          <p:cNvSpPr/>
          <p:nvPr/>
        </p:nvSpPr>
        <p:spPr>
          <a:xfrm>
            <a:off x="10925747" y="4198571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ED5DFE4-B5BC-6586-6531-8A2AB7EDA50E}"/>
              </a:ext>
            </a:extLst>
          </p:cNvPr>
          <p:cNvSpPr/>
          <p:nvPr/>
        </p:nvSpPr>
        <p:spPr>
          <a:xfrm>
            <a:off x="10990542" y="4244675"/>
            <a:ext cx="45719" cy="488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2302C67-5D25-0A3B-2F33-1EFF19F7B7A3}"/>
              </a:ext>
            </a:extLst>
          </p:cNvPr>
          <p:cNvSpPr/>
          <p:nvPr/>
        </p:nvSpPr>
        <p:spPr>
          <a:xfrm>
            <a:off x="10848964" y="4420300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2159F7-2DE3-EFDE-0DE0-56CF8893555F}"/>
              </a:ext>
            </a:extLst>
          </p:cNvPr>
          <p:cNvSpPr/>
          <p:nvPr/>
        </p:nvSpPr>
        <p:spPr>
          <a:xfrm>
            <a:off x="10870106" y="4450582"/>
            <a:ext cx="45719" cy="488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12EE0AA-7E12-B345-D93C-DA9DC8BEC791}"/>
              </a:ext>
            </a:extLst>
          </p:cNvPr>
          <p:cNvSpPr/>
          <p:nvPr/>
        </p:nvSpPr>
        <p:spPr>
          <a:xfrm>
            <a:off x="10926112" y="4498101"/>
            <a:ext cx="45719" cy="488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F2D346B-0744-2DF6-DC12-7339BDA3764E}"/>
              </a:ext>
            </a:extLst>
          </p:cNvPr>
          <p:cNvSpPr/>
          <p:nvPr/>
        </p:nvSpPr>
        <p:spPr>
          <a:xfrm>
            <a:off x="10747562" y="4656868"/>
            <a:ext cx="150190" cy="141699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B158D48-1C1B-AE41-9BDE-3187F6D9FBF1}"/>
              </a:ext>
            </a:extLst>
          </p:cNvPr>
          <p:cNvSpPr/>
          <p:nvPr/>
        </p:nvSpPr>
        <p:spPr>
          <a:xfrm>
            <a:off x="10768162" y="4685778"/>
            <a:ext cx="45719" cy="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163F525-CBC8-5929-91C1-5E9EDAD47FBD}"/>
              </a:ext>
            </a:extLst>
          </p:cNvPr>
          <p:cNvSpPr/>
          <p:nvPr/>
        </p:nvSpPr>
        <p:spPr>
          <a:xfrm>
            <a:off x="10832957" y="4731882"/>
            <a:ext cx="45719" cy="488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12" name="Conexão reta unidirecional 111">
            <a:extLst>
              <a:ext uri="{FF2B5EF4-FFF2-40B4-BE49-F238E27FC236}">
                <a16:creationId xmlns:a16="http://schemas.microsoft.com/office/drawing/2014/main" id="{05796D9A-55C8-BC07-A7FA-6C7F14C93DF2}"/>
              </a:ext>
            </a:extLst>
          </p:cNvPr>
          <p:cNvCxnSpPr>
            <a:cxnSpLocks/>
          </p:cNvCxnSpPr>
          <p:nvPr/>
        </p:nvCxnSpPr>
        <p:spPr>
          <a:xfrm>
            <a:off x="7221966" y="3267368"/>
            <a:ext cx="41105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E6F5F863-7E0E-4FC3-F00E-BB2FDA588284}"/>
              </a:ext>
            </a:extLst>
          </p:cNvPr>
          <p:cNvSpPr txBox="1"/>
          <p:nvPr/>
        </p:nvSpPr>
        <p:spPr>
          <a:xfrm>
            <a:off x="6781799" y="3025531"/>
            <a:ext cx="1228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+mj-lt"/>
                <a:cs typeface="Times New Roman" panose="02020603050405020304" pitchFamily="18" charset="0"/>
              </a:rPr>
              <a:t>Parton</a:t>
            </a:r>
          </a:p>
        </p:txBody>
      </p:sp>
      <p:sp>
        <p:nvSpPr>
          <p:cNvPr id="114" name="Chaveta à esquerda 113">
            <a:extLst>
              <a:ext uri="{FF2B5EF4-FFF2-40B4-BE49-F238E27FC236}">
                <a16:creationId xmlns:a16="http://schemas.microsoft.com/office/drawing/2014/main" id="{C811774F-067A-8820-F80A-F73A9E46D5C2}"/>
              </a:ext>
            </a:extLst>
          </p:cNvPr>
          <p:cNvSpPr/>
          <p:nvPr/>
        </p:nvSpPr>
        <p:spPr>
          <a:xfrm rot="16200000">
            <a:off x="8847527" y="4094666"/>
            <a:ext cx="178342" cy="2068630"/>
          </a:xfrm>
          <a:prstGeom prst="leftBrace">
            <a:avLst>
              <a:gd name="adj1" fmla="val 8333"/>
              <a:gd name="adj2" fmla="val 497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92507476-9481-D000-3838-12A6A272D005}"/>
              </a:ext>
            </a:extLst>
          </p:cNvPr>
          <p:cNvSpPr txBox="1"/>
          <p:nvPr/>
        </p:nvSpPr>
        <p:spPr>
          <a:xfrm>
            <a:off x="8213882" y="5309251"/>
            <a:ext cx="144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+mj-lt"/>
                <a:cs typeface="Times New Roman" panose="02020603050405020304" pitchFamily="18" charset="0"/>
              </a:rPr>
              <a:t>Parton-Shower</a:t>
            </a:r>
            <a:endParaRPr lang="en-GB" sz="9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9AC3AD7B-66B3-DE76-5A75-23326439727F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2564E2B1-FE32-C44D-FBCF-B184614F303C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1514F861-69D8-8A5E-61BE-E5EA012A9CC5}"/>
              </a:ext>
            </a:extLst>
          </p:cNvPr>
          <p:cNvSpPr txBox="1"/>
          <p:nvPr/>
        </p:nvSpPr>
        <p:spPr>
          <a:xfrm>
            <a:off x="397800" y="1626394"/>
            <a:ext cx="6018598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Partons</a:t>
            </a:r>
            <a:r>
              <a:rPr lang="en-GB" dirty="0"/>
              <a:t> participating in a hard scattering are expected to undergo a </a:t>
            </a:r>
            <a:r>
              <a:rPr lang="en-GB" b="1" dirty="0" err="1"/>
              <a:t>parton</a:t>
            </a:r>
            <a:r>
              <a:rPr lang="en-GB" b="1" dirty="0"/>
              <a:t>-shower</a:t>
            </a:r>
            <a:r>
              <a:rPr lang="en-GB" dirty="0"/>
              <a:t>, followed by a hadronization process, producing a jet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8D3F928F-63DE-91E2-909B-EA83B0481A35}"/>
              </a:ext>
            </a:extLst>
          </p:cNvPr>
          <p:cNvSpPr txBox="1"/>
          <p:nvPr/>
        </p:nvSpPr>
        <p:spPr>
          <a:xfrm>
            <a:off x="8213882" y="2070408"/>
            <a:ext cx="8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431C18B8-C720-F887-E528-600A01B05540}"/>
              </a:ext>
            </a:extLst>
          </p:cNvPr>
          <p:cNvSpPr txBox="1"/>
          <p:nvPr/>
        </p:nvSpPr>
        <p:spPr>
          <a:xfrm>
            <a:off x="422824" y="3006855"/>
            <a:ext cx="5986179" cy="87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Quark-Gluon Plasma medium influences the </a:t>
            </a:r>
            <a:r>
              <a:rPr lang="en-GB" dirty="0" err="1"/>
              <a:t>parton</a:t>
            </a:r>
            <a:r>
              <a:rPr lang="en-GB" dirty="0"/>
              <a:t>-shower component of the jet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C011EC92-8237-9358-6C7A-E7FFE00E8929}"/>
                  </a:ext>
                </a:extLst>
              </p:cNvPr>
              <p:cNvSpPr txBox="1"/>
              <p:nvPr/>
            </p:nvSpPr>
            <p:spPr>
              <a:xfrm>
                <a:off x="868605" y="4066969"/>
                <a:ext cx="5608896" cy="2245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b="1" dirty="0"/>
                  <a:t>Current theoretical precisions:</a:t>
                </a:r>
              </a:p>
              <a:p>
                <a:pPr algn="just">
                  <a:lnSpc>
                    <a:spcPct val="150000"/>
                  </a:lnSpc>
                </a:pPr>
                <a:endParaRPr lang="en-GB" sz="500" b="1" dirty="0"/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Vacuum: NLL (</a:t>
                </a:r>
                <a:r>
                  <a:rPr lang="en-GB" dirty="0" err="1"/>
                  <a:t>PanScales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Medium: LL</a:t>
                </a:r>
              </a:p>
              <a:p>
                <a:pPr algn="just">
                  <a:lnSpc>
                    <a:spcPct val="150000"/>
                  </a:lnSpc>
                </a:pPr>
                <a:endParaRPr lang="en-GB" dirty="0"/>
              </a:p>
              <a:p>
                <a:pPr algn="just">
                  <a:lnSpc>
                    <a:spcPct val="150000"/>
                  </a:lnSpc>
                </a:pPr>
                <a:endParaRPr lang="en-GB" dirty="0"/>
              </a:p>
            </p:txBody>
          </p:sp>
        </mc:Choice>
        <mc:Fallback xmlns="">
          <p:sp>
            <p:nvSpPr>
              <p:cNvPr id="126" name="CaixaDeTexto 125">
                <a:extLst>
                  <a:ext uri="{FF2B5EF4-FFF2-40B4-BE49-F238E27FC236}">
                    <a16:creationId xmlns:a16="http://schemas.microsoft.com/office/drawing/2014/main" id="{C011EC92-8237-9358-6C7A-E7FFE00E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5" y="4066969"/>
                <a:ext cx="5608896" cy="2245295"/>
              </a:xfrm>
              <a:prstGeom prst="rect">
                <a:avLst/>
              </a:prstGeom>
              <a:blipFill>
                <a:blip r:embed="rId3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06BB1FD7-F751-EEEB-7630-3AF94A0D9EE6}"/>
              </a:ext>
            </a:extLst>
          </p:cNvPr>
          <p:cNvSpPr txBox="1"/>
          <p:nvPr/>
        </p:nvSpPr>
        <p:spPr>
          <a:xfrm>
            <a:off x="863038" y="5705845"/>
            <a:ext cx="5608896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/>
              <a:t>Goal: Medium NLL for jet production</a:t>
            </a:r>
            <a:endParaRPr lang="en-GB" dirty="0"/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C3A60E3D-167C-7AC1-47D5-7938A1DEE742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</a:t>
            </a:r>
            <a:r>
              <a:rPr lang="en-GB" sz="1050" dirty="0"/>
              <a:t>/6</a:t>
            </a:r>
            <a:endParaRPr lang="en-GB" sz="1400" dirty="0"/>
          </a:p>
        </p:txBody>
      </p:sp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7F08F227-6904-A97B-65C7-23BAB0602DBC}"/>
              </a:ext>
            </a:extLst>
          </p:cNvPr>
          <p:cNvCxnSpPr/>
          <p:nvPr/>
        </p:nvCxnSpPr>
        <p:spPr>
          <a:xfrm flipH="1">
            <a:off x="2841523" y="5309251"/>
            <a:ext cx="110121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8A6F7D-BE8E-E80D-CD2C-077AFB36DF8D}"/>
              </a:ext>
            </a:extLst>
          </p:cNvPr>
          <p:cNvSpPr txBox="1"/>
          <p:nvPr/>
        </p:nvSpPr>
        <p:spPr>
          <a:xfrm>
            <a:off x="4171140" y="5007776"/>
            <a:ext cx="1854336" cy="48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Insufficient</a:t>
            </a:r>
          </a:p>
        </p:txBody>
      </p:sp>
    </p:spTree>
    <p:extLst>
      <p:ext uri="{BB962C8B-B14F-4D97-AF65-F5344CB8AC3E}">
        <p14:creationId xmlns:p14="http://schemas.microsoft.com/office/powerpoint/2010/main" val="38859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5A2B83-41A2-9341-EDC1-6850306DFEB3}"/>
              </a:ext>
            </a:extLst>
          </p:cNvPr>
          <p:cNvSpPr txBox="1">
            <a:spLocks/>
          </p:cNvSpPr>
          <p:nvPr/>
        </p:nvSpPr>
        <p:spPr>
          <a:xfrm>
            <a:off x="354663" y="383714"/>
            <a:ext cx="10439461" cy="7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Refining in-medium </a:t>
            </a:r>
            <a:r>
              <a:rPr lang="en-GB" sz="4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parton</a:t>
            </a:r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-showers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22A6D2D8-B294-731F-D788-E72D5055F9C1}"/>
              </a:ext>
            </a:extLst>
          </p:cNvPr>
          <p:cNvCxnSpPr>
            <a:cxnSpLocks/>
          </p:cNvCxnSpPr>
          <p:nvPr/>
        </p:nvCxnSpPr>
        <p:spPr>
          <a:xfrm flipV="1">
            <a:off x="511980" y="1240972"/>
            <a:ext cx="10877380" cy="9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E12E7E-8DC8-5B92-06B7-04BCB4A82FA6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667BCA-E3CF-9C16-FBC7-1B3442513A3D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90B217-38CF-E2E0-FE27-047E9D13B982}"/>
              </a:ext>
            </a:extLst>
          </p:cNvPr>
          <p:cNvSpPr/>
          <p:nvPr/>
        </p:nvSpPr>
        <p:spPr>
          <a:xfrm>
            <a:off x="6794678" y="1722474"/>
            <a:ext cx="4423144" cy="1127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Theoretical description of </a:t>
            </a:r>
            <a:r>
              <a:rPr lang="en-GB" dirty="0" err="1"/>
              <a:t>parton</a:t>
            </a:r>
            <a:r>
              <a:rPr lang="en-GB" dirty="0"/>
              <a:t> in-medium interactions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05D1BF3-37C5-A208-B751-28E493B89593}"/>
              </a:ext>
            </a:extLst>
          </p:cNvPr>
          <p:cNvSpPr/>
          <p:nvPr/>
        </p:nvSpPr>
        <p:spPr>
          <a:xfrm>
            <a:off x="811311" y="1722475"/>
            <a:ext cx="4423144" cy="11270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Development of NLL </a:t>
            </a:r>
            <a:r>
              <a:rPr lang="en-GB" dirty="0" err="1"/>
              <a:t>parton</a:t>
            </a:r>
            <a:r>
              <a:rPr lang="en-GB" dirty="0"/>
              <a:t>-showers in proton-proton collisions</a:t>
            </a: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9CC92872-43E5-1FEC-9107-2A7009D7E75F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5234455" y="2286000"/>
            <a:ext cx="156022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93DC43B0-04D1-0651-7321-BB68A5122B75}"/>
              </a:ext>
            </a:extLst>
          </p:cNvPr>
          <p:cNvCxnSpPr>
            <a:cxnSpLocks/>
          </p:cNvCxnSpPr>
          <p:nvPr/>
        </p:nvCxnSpPr>
        <p:spPr>
          <a:xfrm>
            <a:off x="6014565" y="4018280"/>
            <a:ext cx="1" cy="7568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100872-D3AD-DA24-1A42-C03912B4B4CC}"/>
              </a:ext>
            </a:extLst>
          </p:cNvPr>
          <p:cNvSpPr/>
          <p:nvPr/>
        </p:nvSpPr>
        <p:spPr>
          <a:xfrm>
            <a:off x="3802993" y="4775119"/>
            <a:ext cx="4423144" cy="1127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In-medium Monte Carlo </a:t>
            </a:r>
            <a:r>
              <a:rPr lang="en-GB" b="1" dirty="0" err="1"/>
              <a:t>parton</a:t>
            </a:r>
            <a:r>
              <a:rPr lang="en-GB" b="1" dirty="0"/>
              <a:t>-shower for jet production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94A35F-1D92-A70E-DB5B-05320A523C6D}"/>
              </a:ext>
            </a:extLst>
          </p:cNvPr>
          <p:cNvSpPr txBox="1"/>
          <p:nvPr/>
        </p:nvSpPr>
        <p:spPr>
          <a:xfrm>
            <a:off x="2365372" y="2915956"/>
            <a:ext cx="141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5"/>
                </a:solidFill>
              </a:rPr>
              <a:t>IPhT-Saclay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7A5F585-6E35-9929-B05B-3F97ABF050AC}"/>
              </a:ext>
            </a:extLst>
          </p:cNvPr>
          <p:cNvSpPr txBox="1"/>
          <p:nvPr/>
        </p:nvSpPr>
        <p:spPr>
          <a:xfrm>
            <a:off x="8921189" y="2862159"/>
            <a:ext cx="64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LIP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FA303EA-CF58-2AB5-0F9A-47E88FC93BD1}"/>
              </a:ext>
            </a:extLst>
          </p:cNvPr>
          <p:cNvSpPr txBox="1"/>
          <p:nvPr/>
        </p:nvSpPr>
        <p:spPr>
          <a:xfrm>
            <a:off x="5374611" y="3526970"/>
            <a:ext cx="156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U. Granada</a:t>
            </a:r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327DA196-8788-F242-669B-F31C73C7ECE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014565" y="2293444"/>
            <a:ext cx="886" cy="1136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EF3BE935-37EF-F69A-7691-C35199713254}"/>
              </a:ext>
            </a:extLst>
          </p:cNvPr>
          <p:cNvSpPr/>
          <p:nvPr/>
        </p:nvSpPr>
        <p:spPr>
          <a:xfrm>
            <a:off x="5268693" y="3429888"/>
            <a:ext cx="1493516" cy="5940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645A10C-16E7-E225-8182-00ECA9CCD05F}"/>
              </a:ext>
            </a:extLst>
          </p:cNvPr>
          <p:cNvSpPr txBox="1"/>
          <p:nvPr/>
        </p:nvSpPr>
        <p:spPr>
          <a:xfrm>
            <a:off x="9465287" y="4275971"/>
            <a:ext cx="210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Currently here!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42" name="Gráfico 41" descr="Anterior destaque">
            <a:extLst>
              <a:ext uri="{FF2B5EF4-FFF2-40B4-BE49-F238E27FC236}">
                <a16:creationId xmlns:a16="http://schemas.microsoft.com/office/drawing/2014/main" id="{A97D3B5E-36A0-6D43-2C8B-A7BBE531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684767">
            <a:off x="8689206" y="3269736"/>
            <a:ext cx="914400" cy="9144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4D506B71-AA12-26C2-0D85-B5D44A70192F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4</a:t>
            </a:r>
            <a:r>
              <a:rPr lang="en-GB" sz="1050" dirty="0"/>
              <a:t>/6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89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DF5FC1-E09D-B284-6425-3E5775B46166}"/>
              </a:ext>
            </a:extLst>
          </p:cNvPr>
          <p:cNvSpPr txBox="1">
            <a:spLocks/>
          </p:cNvSpPr>
          <p:nvPr/>
        </p:nvSpPr>
        <p:spPr>
          <a:xfrm>
            <a:off x="354663" y="383714"/>
            <a:ext cx="10439461" cy="7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Summary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DF750AF9-A1D8-D1C9-C736-0B1ED7EFBDF0}"/>
              </a:ext>
            </a:extLst>
          </p:cNvPr>
          <p:cNvCxnSpPr>
            <a:cxnSpLocks/>
          </p:cNvCxnSpPr>
          <p:nvPr/>
        </p:nvCxnSpPr>
        <p:spPr>
          <a:xfrm flipV="1">
            <a:off x="511980" y="1240972"/>
            <a:ext cx="10877380" cy="9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3365D7-9E4C-7333-83A6-68814F375BB3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BB79E4-148A-2510-A6C5-911CCBE1E987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9D54C3-D861-64FD-3671-D8F337F1A020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5</a:t>
            </a:r>
            <a:r>
              <a:rPr lang="en-GB" sz="1050" dirty="0"/>
              <a:t>/6</a:t>
            </a:r>
            <a:endParaRPr lang="en-GB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6200BE-E7D4-06EF-28C7-54561B3FA8A0}"/>
              </a:ext>
            </a:extLst>
          </p:cNvPr>
          <p:cNvSpPr txBox="1"/>
          <p:nvPr/>
        </p:nvSpPr>
        <p:spPr>
          <a:xfrm>
            <a:off x="397800" y="1626394"/>
            <a:ext cx="10877380" cy="37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Jet physics is a crucial tool to probe the primordial liquid: Quark-Gluon Plasma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Parton-showers are the intermediate process of jet production, and are affected by the presence of the medium</a:t>
            </a:r>
          </a:p>
          <a:p>
            <a:pPr algn="just">
              <a:lnSpc>
                <a:spcPct val="150000"/>
              </a:lnSpc>
            </a:pPr>
            <a:endParaRPr lang="en-GB" sz="105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Current shower theoretical descriptions lack precision in order to keep up with the increasing precisions of the LHC and RHIC programmes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work aims at refining in-medium </a:t>
            </a:r>
            <a:r>
              <a:rPr lang="en-GB" dirty="0" err="1"/>
              <a:t>parton</a:t>
            </a:r>
            <a:r>
              <a:rPr lang="en-GB" dirty="0"/>
              <a:t>-showers for jet production, addressing vacuum and medium dynamics separately and finally assembling these ingredients </a:t>
            </a:r>
          </a:p>
        </p:txBody>
      </p:sp>
    </p:spTree>
    <p:extLst>
      <p:ext uri="{BB962C8B-B14F-4D97-AF65-F5344CB8AC3E}">
        <p14:creationId xmlns:p14="http://schemas.microsoft.com/office/powerpoint/2010/main" val="30262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natureza&#10;&#10;Descrição gerada automaticamente">
            <a:extLst>
              <a:ext uri="{FF2B5EF4-FFF2-40B4-BE49-F238E27FC236}">
                <a16:creationId xmlns:a16="http://schemas.microsoft.com/office/drawing/2014/main" id="{292A34ED-439B-DC59-4DAF-D40E5FBC6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-1000"/>
                    </a14:imgEffect>
                    <a14:imgEffect>
                      <a14:colorTemperature colorTemp="628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5" t="11428" r="4300" b="45570"/>
          <a:stretch/>
        </p:blipFill>
        <p:spPr>
          <a:xfrm>
            <a:off x="20333" y="0"/>
            <a:ext cx="12192000" cy="6867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FA9177D-16DF-62A6-FABD-977028073DBC}"/>
              </a:ext>
            </a:extLst>
          </p:cNvPr>
          <p:cNvSpPr txBox="1"/>
          <p:nvPr/>
        </p:nvSpPr>
        <p:spPr>
          <a:xfrm>
            <a:off x="511980" y="655022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72739"/>
                </a:solidFill>
                <a:latin typeface="Abadi" panose="020B0604020104020204" pitchFamily="34" charset="0"/>
              </a:rPr>
              <a:t>Marco Leitão (LIP/IST)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6A6175-D216-84F4-ADB1-F1FCA7D25188}"/>
              </a:ext>
            </a:extLst>
          </p:cNvPr>
          <p:cNvSpPr txBox="1"/>
          <p:nvPr/>
        </p:nvSpPr>
        <p:spPr>
          <a:xfrm>
            <a:off x="2550160" y="6550223"/>
            <a:ext cx="745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163E64"/>
                </a:solidFill>
              </a:rPr>
              <a:t>8th IDPASC/LIP PhD Students Workshop, 16</a:t>
            </a:r>
            <a:r>
              <a:rPr lang="en-GB" sz="1400" i="1" baseline="30000" dirty="0">
                <a:solidFill>
                  <a:srgbClr val="163E64"/>
                </a:solidFill>
              </a:rPr>
              <a:t>th</a:t>
            </a:r>
            <a:r>
              <a:rPr lang="en-GB" sz="1400" i="1" dirty="0">
                <a:solidFill>
                  <a:srgbClr val="163E64"/>
                </a:solidFill>
              </a:rPr>
              <a:t> October 2024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31EB551-B617-2323-B454-B1CC9B9EEE18}"/>
              </a:ext>
            </a:extLst>
          </p:cNvPr>
          <p:cNvSpPr txBox="1">
            <a:spLocks/>
          </p:cNvSpPr>
          <p:nvPr/>
        </p:nvSpPr>
        <p:spPr>
          <a:xfrm>
            <a:off x="900604" y="1845311"/>
            <a:ext cx="10577338" cy="190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Thank you for your attention!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AFC0A7-628A-48A0-F893-3EE47FDCDCD2}"/>
              </a:ext>
            </a:extLst>
          </p:cNvPr>
          <p:cNvSpPr/>
          <p:nvPr/>
        </p:nvSpPr>
        <p:spPr>
          <a:xfrm>
            <a:off x="10864346" y="6403501"/>
            <a:ext cx="613596" cy="38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6</a:t>
            </a:r>
            <a:r>
              <a:rPr lang="en-GB" sz="1050" dirty="0"/>
              <a:t>/6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195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469</Words>
  <Application>Microsoft Office PowerPoint</Application>
  <PresentationFormat>Ecrã Panorâmico</PresentationFormat>
  <Paragraphs>84</Paragraphs>
  <Slides>7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5" baseType="lpstr">
      <vt:lpstr>Abadi</vt:lpstr>
      <vt:lpstr>Aptos</vt:lpstr>
      <vt:lpstr>Aptos Display</vt:lpstr>
      <vt:lpstr>Arial</vt:lpstr>
      <vt:lpstr>Cambria Math</vt:lpstr>
      <vt:lpstr>Times New Roman</vt:lpstr>
      <vt:lpstr>Wingdings</vt:lpstr>
      <vt:lpstr>Tema do Office</vt:lpstr>
      <vt:lpstr>Towards precise in-medium parton-showers for jet production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Leitão</dc:creator>
  <cp:lastModifiedBy>Marco Leitão</cp:lastModifiedBy>
  <cp:revision>8</cp:revision>
  <dcterms:created xsi:type="dcterms:W3CDTF">2024-10-15T17:16:23Z</dcterms:created>
  <dcterms:modified xsi:type="dcterms:W3CDTF">2024-10-16T14:22:44Z</dcterms:modified>
</cp:coreProperties>
</file>