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501" r:id="rId2"/>
    <p:sldId id="519" r:id="rId3"/>
    <p:sldId id="517" r:id="rId4"/>
    <p:sldId id="518" r:id="rId5"/>
    <p:sldId id="521" r:id="rId6"/>
    <p:sldId id="520" r:id="rId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3">
          <p15:clr>
            <a:srgbClr val="A4A3A4"/>
          </p15:clr>
        </p15:guide>
        <p15:guide id="2" pos="49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FF"/>
    <a:srgbClr val="FF9933"/>
    <a:srgbClr val="5CFFC9"/>
    <a:srgbClr val="FF6600"/>
    <a:srgbClr val="FF00FF"/>
    <a:srgbClr val="800080"/>
    <a:srgbClr val="D0D8E8"/>
    <a:srgbClr val="E9EDF4"/>
    <a:srgbClr val="CC0000"/>
    <a:srgbClr val="948A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36" autoAdjust="0"/>
    <p:restoredTop sz="95884" autoAdjust="0"/>
  </p:normalViewPr>
  <p:slideViewPr>
    <p:cSldViewPr snapToGrid="0" snapToObjects="1" showGuides="1">
      <p:cViewPr varScale="1">
        <p:scale>
          <a:sx n="114" d="100"/>
          <a:sy n="114" d="100"/>
        </p:scale>
        <p:origin x="1712" y="152"/>
      </p:cViewPr>
      <p:guideLst>
        <p:guide orient="horz" pos="293"/>
        <p:guide pos="4959"/>
      </p:guideLst>
    </p:cSldViewPr>
  </p:slideViewPr>
  <p:notesTextViewPr>
    <p:cViewPr>
      <p:scale>
        <a:sx n="100" d="100"/>
        <a:sy n="100" d="100"/>
      </p:scale>
      <p:origin x="0" y="0"/>
    </p:cViewPr>
  </p:notesTextViewPr>
  <p:sorterViewPr>
    <p:cViewPr>
      <p:scale>
        <a:sx n="1" d="1"/>
        <a:sy n="1" d="1"/>
      </p:scale>
      <p:origin x="0" y="5632"/>
    </p:cViewPr>
  </p:sorterViewPr>
  <p:notesViewPr>
    <p:cSldViewPr snapToGrid="0" snapToObjects="1">
      <p:cViewPr>
        <p:scale>
          <a:sx n="100" d="100"/>
          <a:sy n="100" d="100"/>
        </p:scale>
        <p:origin x="2392" y="-2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730A37-6F40-1E49-8778-5CE1E2002CFE}" type="datetimeFigureOut">
              <a:rPr lang="fr-FR" smtClean="0"/>
              <a:t>09/05/2024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EF9BCE-AA37-174B-A845-647DBD087077}" type="slidenum">
              <a:rPr lang="fr-FR" smtClean="0"/>
              <a:t>‹#›</a:t>
            </a:fld>
            <a:endParaRPr lang="fr-FR"/>
          </a:p>
        </p:txBody>
      </p:sp>
    </p:spTree>
    <p:extLst>
      <p:ext uri="{BB962C8B-B14F-4D97-AF65-F5344CB8AC3E}">
        <p14:creationId xmlns:p14="http://schemas.microsoft.com/office/powerpoint/2010/main" val="2163963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D6BA8-B25A-B04B-9893-5A1887222E54}" type="datetimeFigureOut">
              <a:rPr lang="fr-FR" smtClean="0"/>
              <a:t>09/05/2024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6758A-F91C-2C4B-B14C-94965661F47A}" type="slidenum">
              <a:rPr lang="fr-FR" smtClean="0"/>
              <a:t>‹#›</a:t>
            </a:fld>
            <a:endParaRPr lang="fr-FR"/>
          </a:p>
        </p:txBody>
      </p:sp>
    </p:spTree>
    <p:extLst>
      <p:ext uri="{BB962C8B-B14F-4D97-AF65-F5344CB8AC3E}">
        <p14:creationId xmlns:p14="http://schemas.microsoft.com/office/powerpoint/2010/main" val="40539862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5"/>
          </p:nvPr>
        </p:nvSpPr>
        <p:spPr/>
        <p:txBody>
          <a:bodyPr/>
          <a:lstStyle/>
          <a:p>
            <a:fld id="{C2E6758A-F91C-2C4B-B14C-94965661F47A}" type="slidenum">
              <a:rPr lang="fr-FR" smtClean="0"/>
              <a:t>1</a:t>
            </a:fld>
            <a:endParaRPr lang="fr-FR"/>
          </a:p>
        </p:txBody>
      </p:sp>
    </p:spTree>
    <p:extLst>
      <p:ext uri="{BB962C8B-B14F-4D97-AF65-F5344CB8AC3E}">
        <p14:creationId xmlns:p14="http://schemas.microsoft.com/office/powerpoint/2010/main" val="73851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7D15C32-4558-A946-83EB-D79707CBC0BF}" type="datetime1">
              <a:rPr lang="en-US" smtClean="0"/>
              <a:t>5/9/24</a:t>
            </a:fld>
            <a:endParaRPr lang="fr-FR"/>
          </a:p>
        </p:txBody>
      </p:sp>
      <p:sp>
        <p:nvSpPr>
          <p:cNvPr id="5" name="Espace réservé du pied de page 4"/>
          <p:cNvSpPr>
            <a:spLocks noGrp="1"/>
          </p:cNvSpPr>
          <p:nvPr>
            <p:ph type="ftr" sz="quarter" idx="11"/>
          </p:nvPr>
        </p:nvSpPr>
        <p:spPr/>
        <p:txBody>
          <a:bodyPr/>
          <a:lstStyle/>
          <a:p>
            <a:r>
              <a:rPr lang="en-US"/>
              <a:t>A. De Angelis, 1st e-ASTROGAM Workshop, Padova</a:t>
            </a:r>
            <a:endParaRPr lang="fr-FR"/>
          </a:p>
        </p:txBody>
      </p:sp>
      <p:sp>
        <p:nvSpPr>
          <p:cNvPr id="6" name="Espace réservé du numéro de diapositive 5"/>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292575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24C63D5-35B4-104C-A2EF-CE6C68306792}" type="datetime1">
              <a:rPr lang="en-US" smtClean="0"/>
              <a:t>5/9/24</a:t>
            </a:fld>
            <a:endParaRPr lang="fr-FR"/>
          </a:p>
        </p:txBody>
      </p:sp>
      <p:sp>
        <p:nvSpPr>
          <p:cNvPr id="5" name="Espace réservé du pied de page 4"/>
          <p:cNvSpPr>
            <a:spLocks noGrp="1"/>
          </p:cNvSpPr>
          <p:nvPr>
            <p:ph type="ftr" sz="quarter" idx="11"/>
          </p:nvPr>
        </p:nvSpPr>
        <p:spPr/>
        <p:txBody>
          <a:bodyPr/>
          <a:lstStyle/>
          <a:p>
            <a:r>
              <a:rPr lang="en-US"/>
              <a:t>A. De Angelis, 1st e-ASTROGAM Workshop, Padova</a:t>
            </a:r>
            <a:endParaRPr lang="fr-FR"/>
          </a:p>
        </p:txBody>
      </p:sp>
      <p:sp>
        <p:nvSpPr>
          <p:cNvPr id="6" name="Espace réservé du numéro de diapositive 5"/>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901916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914F427-0863-F640-A939-05944F7EF0B9}" type="datetime1">
              <a:rPr lang="en-US" smtClean="0"/>
              <a:t>5/9/24</a:t>
            </a:fld>
            <a:endParaRPr lang="fr-FR"/>
          </a:p>
        </p:txBody>
      </p:sp>
      <p:sp>
        <p:nvSpPr>
          <p:cNvPr id="5" name="Espace réservé du pied de page 4"/>
          <p:cNvSpPr>
            <a:spLocks noGrp="1"/>
          </p:cNvSpPr>
          <p:nvPr>
            <p:ph type="ftr" sz="quarter" idx="11"/>
          </p:nvPr>
        </p:nvSpPr>
        <p:spPr/>
        <p:txBody>
          <a:bodyPr/>
          <a:lstStyle/>
          <a:p>
            <a:r>
              <a:rPr lang="en-US"/>
              <a:t>A. De Angelis, 1st e-ASTROGAM Workshop, Padova</a:t>
            </a:r>
            <a:endParaRPr lang="fr-FR"/>
          </a:p>
        </p:txBody>
      </p:sp>
      <p:sp>
        <p:nvSpPr>
          <p:cNvPr id="6" name="Espace réservé du numéro de diapositive 5"/>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423143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AF55A51-2D19-534E-9C23-3AE6DA3DD8B8}" type="datetime1">
              <a:rPr lang="en-US" smtClean="0"/>
              <a:t>5/9/24</a:t>
            </a:fld>
            <a:endParaRPr lang="fr-FR"/>
          </a:p>
        </p:txBody>
      </p:sp>
      <p:sp>
        <p:nvSpPr>
          <p:cNvPr id="5" name="Espace réservé du pied de page 4"/>
          <p:cNvSpPr>
            <a:spLocks noGrp="1"/>
          </p:cNvSpPr>
          <p:nvPr>
            <p:ph type="ftr" sz="quarter" idx="11"/>
          </p:nvPr>
        </p:nvSpPr>
        <p:spPr/>
        <p:txBody>
          <a:bodyPr/>
          <a:lstStyle/>
          <a:p>
            <a:r>
              <a:rPr lang="en-US"/>
              <a:t>A. De Angelis, 1st e-ASTROGAM Workshop, Padova</a:t>
            </a:r>
            <a:endParaRPr lang="fr-FR"/>
          </a:p>
        </p:txBody>
      </p:sp>
      <p:sp>
        <p:nvSpPr>
          <p:cNvPr id="6" name="Espace réservé du numéro de diapositive 5"/>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237143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B8B82DE-77DC-E945-A35A-1CC9D544CE52}" type="datetime1">
              <a:rPr lang="en-US" smtClean="0"/>
              <a:t>5/9/24</a:t>
            </a:fld>
            <a:endParaRPr lang="fr-FR"/>
          </a:p>
        </p:txBody>
      </p:sp>
      <p:sp>
        <p:nvSpPr>
          <p:cNvPr id="5" name="Espace réservé du pied de page 4"/>
          <p:cNvSpPr>
            <a:spLocks noGrp="1"/>
          </p:cNvSpPr>
          <p:nvPr>
            <p:ph type="ftr" sz="quarter" idx="11"/>
          </p:nvPr>
        </p:nvSpPr>
        <p:spPr/>
        <p:txBody>
          <a:bodyPr/>
          <a:lstStyle/>
          <a:p>
            <a:r>
              <a:rPr lang="en-US"/>
              <a:t>A. De Angelis, 1st e-ASTROGAM Workshop, Padova</a:t>
            </a:r>
            <a:endParaRPr lang="fr-FR"/>
          </a:p>
        </p:txBody>
      </p:sp>
      <p:sp>
        <p:nvSpPr>
          <p:cNvPr id="6" name="Espace réservé du numéro de diapositive 5"/>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5889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4A62A6-F33C-1749-9C58-58F48B00ED25}" type="datetime1">
              <a:rPr lang="en-US" smtClean="0"/>
              <a:t>5/9/24</a:t>
            </a:fld>
            <a:endParaRPr lang="fr-FR"/>
          </a:p>
        </p:txBody>
      </p:sp>
      <p:sp>
        <p:nvSpPr>
          <p:cNvPr id="6" name="Espace réservé du pied de page 5"/>
          <p:cNvSpPr>
            <a:spLocks noGrp="1"/>
          </p:cNvSpPr>
          <p:nvPr>
            <p:ph type="ftr" sz="quarter" idx="11"/>
          </p:nvPr>
        </p:nvSpPr>
        <p:spPr/>
        <p:txBody>
          <a:bodyPr/>
          <a:lstStyle/>
          <a:p>
            <a:r>
              <a:rPr lang="en-US"/>
              <a:t>A. De Angelis, 1st e-ASTROGAM Workshop, Padova</a:t>
            </a:r>
            <a:endParaRPr lang="fr-FR"/>
          </a:p>
        </p:txBody>
      </p:sp>
      <p:sp>
        <p:nvSpPr>
          <p:cNvPr id="7" name="Espace réservé du numéro de diapositive 6"/>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415566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C9018B4-CA0D-C845-9E50-BC316069FB1E}" type="datetime1">
              <a:rPr lang="en-US" smtClean="0"/>
              <a:t>5/9/24</a:t>
            </a:fld>
            <a:endParaRPr lang="fr-FR"/>
          </a:p>
        </p:txBody>
      </p:sp>
      <p:sp>
        <p:nvSpPr>
          <p:cNvPr id="8" name="Espace réservé du pied de page 7"/>
          <p:cNvSpPr>
            <a:spLocks noGrp="1"/>
          </p:cNvSpPr>
          <p:nvPr>
            <p:ph type="ftr" sz="quarter" idx="11"/>
          </p:nvPr>
        </p:nvSpPr>
        <p:spPr/>
        <p:txBody>
          <a:bodyPr/>
          <a:lstStyle/>
          <a:p>
            <a:r>
              <a:rPr lang="en-US"/>
              <a:t>A. De Angelis, 1st e-ASTROGAM Workshop, Padova</a:t>
            </a:r>
            <a:endParaRPr lang="fr-FR"/>
          </a:p>
        </p:txBody>
      </p:sp>
      <p:sp>
        <p:nvSpPr>
          <p:cNvPr id="9" name="Espace réservé du numéro de diapositive 8"/>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404412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1B7C201E-A1A8-3D40-B8DE-8A97C8D0C898}" type="datetime1">
              <a:rPr lang="en-US" smtClean="0"/>
              <a:t>5/9/24</a:t>
            </a:fld>
            <a:endParaRPr lang="fr-FR"/>
          </a:p>
        </p:txBody>
      </p:sp>
      <p:sp>
        <p:nvSpPr>
          <p:cNvPr id="4" name="Espace réservé du pied de page 3"/>
          <p:cNvSpPr>
            <a:spLocks noGrp="1"/>
          </p:cNvSpPr>
          <p:nvPr>
            <p:ph type="ftr" sz="quarter" idx="11"/>
          </p:nvPr>
        </p:nvSpPr>
        <p:spPr/>
        <p:txBody>
          <a:bodyPr/>
          <a:lstStyle/>
          <a:p>
            <a:r>
              <a:rPr lang="en-US"/>
              <a:t>A. De Angelis, 1st e-ASTROGAM Workshop, Padova</a:t>
            </a:r>
            <a:endParaRPr lang="fr-FR"/>
          </a:p>
        </p:txBody>
      </p:sp>
      <p:sp>
        <p:nvSpPr>
          <p:cNvPr id="5" name="Espace réservé du numéro de diapositive 4"/>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199232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BC3065-3147-7940-956D-8A955001032C}" type="datetime1">
              <a:rPr lang="en-US" smtClean="0"/>
              <a:t>5/9/24</a:t>
            </a:fld>
            <a:endParaRPr lang="fr-FR"/>
          </a:p>
        </p:txBody>
      </p:sp>
      <p:sp>
        <p:nvSpPr>
          <p:cNvPr id="3" name="Espace réservé du pied de page 2"/>
          <p:cNvSpPr>
            <a:spLocks noGrp="1"/>
          </p:cNvSpPr>
          <p:nvPr>
            <p:ph type="ftr" sz="quarter" idx="11"/>
          </p:nvPr>
        </p:nvSpPr>
        <p:spPr/>
        <p:txBody>
          <a:bodyPr/>
          <a:lstStyle/>
          <a:p>
            <a:r>
              <a:rPr lang="en-US"/>
              <a:t>A. De Angelis, 1st e-ASTROGAM Workshop, Padova</a:t>
            </a:r>
            <a:endParaRPr lang="fr-FR"/>
          </a:p>
        </p:txBody>
      </p:sp>
      <p:sp>
        <p:nvSpPr>
          <p:cNvPr id="4" name="Espace réservé du numéro de diapositive 3"/>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123726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5618C21-25E9-CF40-9F37-4CB4697A518D}" type="datetime1">
              <a:rPr lang="en-US" smtClean="0"/>
              <a:t>5/9/24</a:t>
            </a:fld>
            <a:endParaRPr lang="fr-FR"/>
          </a:p>
        </p:txBody>
      </p:sp>
      <p:sp>
        <p:nvSpPr>
          <p:cNvPr id="6" name="Espace réservé du pied de page 5"/>
          <p:cNvSpPr>
            <a:spLocks noGrp="1"/>
          </p:cNvSpPr>
          <p:nvPr>
            <p:ph type="ftr" sz="quarter" idx="11"/>
          </p:nvPr>
        </p:nvSpPr>
        <p:spPr/>
        <p:txBody>
          <a:bodyPr/>
          <a:lstStyle/>
          <a:p>
            <a:r>
              <a:rPr lang="en-US"/>
              <a:t>A. De Angelis, 1st e-ASTROGAM Workshop, Padova</a:t>
            </a:r>
            <a:endParaRPr lang="fr-FR"/>
          </a:p>
        </p:txBody>
      </p:sp>
      <p:sp>
        <p:nvSpPr>
          <p:cNvPr id="7" name="Espace réservé du numéro de diapositive 6"/>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363717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0DBF7CD-804A-8340-A1D3-B2D21C044051}" type="datetime1">
              <a:rPr lang="en-US" smtClean="0"/>
              <a:t>5/9/24</a:t>
            </a:fld>
            <a:endParaRPr lang="fr-FR"/>
          </a:p>
        </p:txBody>
      </p:sp>
      <p:sp>
        <p:nvSpPr>
          <p:cNvPr id="6" name="Espace réservé du pied de page 5"/>
          <p:cNvSpPr>
            <a:spLocks noGrp="1"/>
          </p:cNvSpPr>
          <p:nvPr>
            <p:ph type="ftr" sz="quarter" idx="11"/>
          </p:nvPr>
        </p:nvSpPr>
        <p:spPr/>
        <p:txBody>
          <a:bodyPr/>
          <a:lstStyle/>
          <a:p>
            <a:r>
              <a:rPr lang="en-US"/>
              <a:t>A. De Angelis, 1st e-ASTROGAM Workshop, Padova</a:t>
            </a:r>
            <a:endParaRPr lang="fr-FR"/>
          </a:p>
        </p:txBody>
      </p:sp>
      <p:sp>
        <p:nvSpPr>
          <p:cNvPr id="7" name="Espace réservé du numéro de diapositive 6"/>
          <p:cNvSpPr>
            <a:spLocks noGrp="1"/>
          </p:cNvSpPr>
          <p:nvPr>
            <p:ph type="sldNum" sz="quarter" idx="12"/>
          </p:nvPr>
        </p:nvSpPr>
        <p:spPr/>
        <p:txBody>
          <a:bodyPr/>
          <a:lstStyle/>
          <a:p>
            <a:fld id="{B654DFE8-E6FC-1442-801A-DC8426178C4D}" type="slidenum">
              <a:rPr lang="fr-FR" smtClean="0"/>
              <a:t>‹#›</a:t>
            </a:fld>
            <a:endParaRPr lang="fr-FR"/>
          </a:p>
        </p:txBody>
      </p:sp>
    </p:spTree>
    <p:extLst>
      <p:ext uri="{BB962C8B-B14F-4D97-AF65-F5344CB8AC3E}">
        <p14:creationId xmlns:p14="http://schemas.microsoft.com/office/powerpoint/2010/main" val="183438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0" y="24200"/>
            <a:ext cx="91440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0" y="1600200"/>
            <a:ext cx="91440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CC00D-7182-9145-A1E6-3A29EBA9E647}" type="datetime1">
              <a:rPr lang="en-US" smtClean="0"/>
              <a:t>5/9/24</a:t>
            </a:fld>
            <a:endParaRPr lang="fr-FR"/>
          </a:p>
        </p:txBody>
      </p:sp>
      <p:sp>
        <p:nvSpPr>
          <p:cNvPr id="5" name="Espace réservé du pied de page 4"/>
          <p:cNvSpPr>
            <a:spLocks noGrp="1"/>
          </p:cNvSpPr>
          <p:nvPr>
            <p:ph type="ftr" sz="quarter" idx="3"/>
          </p:nvPr>
        </p:nvSpPr>
        <p:spPr>
          <a:xfrm>
            <a:off x="0" y="6461125"/>
            <a:ext cx="7010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7010400" y="652462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4DFE8-E6FC-1442-801A-DC8426178C4D}" type="slidenum">
              <a:rPr lang="fr-FR" smtClean="0"/>
              <a:t>‹#›</a:t>
            </a:fld>
            <a:endParaRPr lang="fr-FR" dirty="0"/>
          </a:p>
        </p:txBody>
      </p:sp>
    </p:spTree>
    <p:extLst>
      <p:ext uri="{BB962C8B-B14F-4D97-AF65-F5344CB8AC3E}">
        <p14:creationId xmlns:p14="http://schemas.microsoft.com/office/powerpoint/2010/main" val="350637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86219-8DEB-474C-02BC-0403310DEDB4}"/>
              </a:ext>
            </a:extLst>
          </p:cNvPr>
          <p:cNvSpPr>
            <a:spLocks noGrp="1"/>
          </p:cNvSpPr>
          <p:nvPr>
            <p:ph type="sldNum" sz="quarter" idx="12"/>
          </p:nvPr>
        </p:nvSpPr>
        <p:spPr/>
        <p:txBody>
          <a:bodyPr/>
          <a:lstStyle/>
          <a:p>
            <a:fld id="{B654DFE8-E6FC-1442-801A-DC8426178C4D}" type="slidenum">
              <a:rPr lang="fr-FR" smtClean="0"/>
              <a:t>1</a:t>
            </a:fld>
            <a:endParaRPr lang="fr-FR"/>
          </a:p>
        </p:txBody>
      </p:sp>
      <p:sp>
        <p:nvSpPr>
          <p:cNvPr id="11" name="Google Shape;158;p25">
            <a:extLst>
              <a:ext uri="{FF2B5EF4-FFF2-40B4-BE49-F238E27FC236}">
                <a16:creationId xmlns:a16="http://schemas.microsoft.com/office/drawing/2014/main" id="{C9762E1F-3ADA-4271-DA5D-ACC527C7CEFA}"/>
              </a:ext>
            </a:extLst>
          </p:cNvPr>
          <p:cNvSpPr txBox="1">
            <a:spLocks/>
          </p:cNvSpPr>
          <p:nvPr/>
        </p:nvSpPr>
        <p:spPr>
          <a:xfrm>
            <a:off x="4348976" y="2735252"/>
            <a:ext cx="5599416" cy="4555200"/>
          </a:xfrm>
          <a:prstGeom prst="rect">
            <a:avLst/>
          </a:prstGeom>
        </p:spPr>
        <p:txBody>
          <a:bodyPr spcFirstLastPara="1" vert="horz" wrap="square" lIns="121900" tIns="121900" rIns="121900" bIns="121900" rtlCol="0" anchor="t" anchorCtr="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400" dirty="0">
              <a:solidFill>
                <a:schemeClr val="bg1"/>
              </a:solidFill>
            </a:endParaRPr>
          </a:p>
          <a:p>
            <a:pPr marL="152396" indent="0">
              <a:buFont typeface="Arial"/>
              <a:buNone/>
            </a:pPr>
            <a:endParaRPr lang="en-US" sz="2400" b="1" dirty="0">
              <a:solidFill>
                <a:schemeClr val="bg1"/>
              </a:solidFill>
              <a:highlight>
                <a:srgbClr val="FFFF00"/>
              </a:highlight>
            </a:endParaRPr>
          </a:p>
        </p:txBody>
      </p:sp>
      <p:sp>
        <p:nvSpPr>
          <p:cNvPr id="12" name="Rectangle 11">
            <a:extLst>
              <a:ext uri="{FF2B5EF4-FFF2-40B4-BE49-F238E27FC236}">
                <a16:creationId xmlns:a16="http://schemas.microsoft.com/office/drawing/2014/main" id="{A4016D62-F717-1F3B-09CF-3763372E80EB}"/>
              </a:ext>
            </a:extLst>
          </p:cNvPr>
          <p:cNvSpPr/>
          <p:nvPr/>
        </p:nvSpPr>
        <p:spPr>
          <a:xfrm>
            <a:off x="4583152" y="5835511"/>
            <a:ext cx="6096000" cy="861774"/>
          </a:xfrm>
          <a:prstGeom prst="rect">
            <a:avLst/>
          </a:prstGeom>
        </p:spPr>
        <p:txBody>
          <a:bodyPr>
            <a:spAutoFit/>
          </a:bodyPr>
          <a:lstStyle/>
          <a:p>
            <a:r>
              <a:rPr lang="en-GB" sz="1600" dirty="0">
                <a:solidFill>
                  <a:schemeClr val="bg1"/>
                </a:solidFill>
                <a:latin typeface="Helvetica" pitchFamily="2" charset="0"/>
              </a:rPr>
              <a:t>Lead Proposer: Alessandro De Angelis (Italy)</a:t>
            </a:r>
          </a:p>
          <a:p>
            <a:r>
              <a:rPr lang="en-GB" sz="1600" dirty="0">
                <a:solidFill>
                  <a:schemeClr val="bg1"/>
                </a:solidFill>
                <a:latin typeface="Helvetica" pitchFamily="2" charset="0"/>
              </a:rPr>
              <a:t>co-Lead Proposer: Vincent </a:t>
            </a:r>
            <a:r>
              <a:rPr lang="en-GB" sz="1600" dirty="0" err="1">
                <a:solidFill>
                  <a:schemeClr val="bg1"/>
                </a:solidFill>
                <a:latin typeface="Helvetica" pitchFamily="2" charset="0"/>
              </a:rPr>
              <a:t>Tatischeff</a:t>
            </a:r>
            <a:r>
              <a:rPr lang="en-GB" sz="1600" dirty="0">
                <a:solidFill>
                  <a:schemeClr val="bg1"/>
                </a:solidFill>
                <a:latin typeface="Helvetica" pitchFamily="2" charset="0"/>
              </a:rPr>
              <a:t> (France)</a:t>
            </a:r>
          </a:p>
          <a:p>
            <a:r>
              <a:rPr lang="en-GB" sz="1600" dirty="0">
                <a:solidFill>
                  <a:schemeClr val="bg1"/>
                </a:solidFill>
                <a:latin typeface="Helvetica" pitchFamily="2" charset="0"/>
              </a:rPr>
              <a:t>co-Lead Proposer: David Berge (Germany)</a:t>
            </a:r>
            <a:endParaRPr lang="en-GB" sz="1600" dirty="0">
              <a:solidFill>
                <a:schemeClr val="bg1"/>
              </a:solidFill>
              <a:effectLst/>
              <a:latin typeface="Helvetica" pitchFamily="2" charset="0"/>
            </a:endParaRPr>
          </a:p>
        </p:txBody>
      </p:sp>
      <p:sp>
        <p:nvSpPr>
          <p:cNvPr id="14" name="TextBox 13">
            <a:extLst>
              <a:ext uri="{FF2B5EF4-FFF2-40B4-BE49-F238E27FC236}">
                <a16:creationId xmlns:a16="http://schemas.microsoft.com/office/drawing/2014/main" id="{C8692CE6-0103-827D-1D24-788EF09E5FB6}"/>
              </a:ext>
            </a:extLst>
          </p:cNvPr>
          <p:cNvSpPr txBox="1"/>
          <p:nvPr/>
        </p:nvSpPr>
        <p:spPr>
          <a:xfrm>
            <a:off x="0" y="0"/>
            <a:ext cx="9290959" cy="1569660"/>
          </a:xfrm>
          <a:prstGeom prst="rect">
            <a:avLst/>
          </a:prstGeom>
          <a:noFill/>
        </p:spPr>
        <p:txBody>
          <a:bodyPr wrap="square">
            <a:spAutoFit/>
          </a:bodyPr>
          <a:lstStyle/>
          <a:p>
            <a:pPr marL="152396" indent="0" algn="ctr">
              <a:buFont typeface="Arial"/>
              <a:buNone/>
            </a:pPr>
            <a:r>
              <a:rPr lang="en-US" sz="4800" b="1" dirty="0">
                <a:solidFill>
                  <a:srgbClr val="FF0000"/>
                </a:solidFill>
              </a:rPr>
              <a:t>A couple of ideas for the future of LIP</a:t>
            </a:r>
            <a:endParaRPr lang="en-US" sz="2400" dirty="0">
              <a:solidFill>
                <a:srgbClr val="FF0000"/>
              </a:solidFill>
            </a:endParaRPr>
          </a:p>
        </p:txBody>
      </p:sp>
      <p:sp>
        <p:nvSpPr>
          <p:cNvPr id="7" name="TextBox 6">
            <a:extLst>
              <a:ext uri="{FF2B5EF4-FFF2-40B4-BE49-F238E27FC236}">
                <a16:creationId xmlns:a16="http://schemas.microsoft.com/office/drawing/2014/main" id="{D0D4398A-70A1-5FC4-2D79-175BB671CE4E}"/>
              </a:ext>
            </a:extLst>
          </p:cNvPr>
          <p:cNvSpPr txBox="1"/>
          <p:nvPr/>
        </p:nvSpPr>
        <p:spPr>
          <a:xfrm>
            <a:off x="0" y="3125675"/>
            <a:ext cx="9144000" cy="1477328"/>
          </a:xfrm>
          <a:prstGeom prst="rect">
            <a:avLst/>
          </a:prstGeom>
          <a:noFill/>
        </p:spPr>
        <p:txBody>
          <a:bodyPr wrap="square">
            <a:spAutoFit/>
          </a:bodyPr>
          <a:lstStyle/>
          <a:p>
            <a:pPr algn="ctr"/>
            <a:r>
              <a:rPr lang="it-IT" dirty="0"/>
              <a:t>Alessandro De Angelis</a:t>
            </a:r>
          </a:p>
          <a:p>
            <a:pPr algn="ctr"/>
            <a:r>
              <a:rPr lang="it-IT" sz="1800" dirty="0"/>
              <a:t>Università di Padova, INFN e INAF, LIP/IST </a:t>
            </a:r>
            <a:r>
              <a:rPr lang="it-IT" sz="1800" dirty="0" err="1"/>
              <a:t>Lisboa</a:t>
            </a:r>
            <a:endParaRPr lang="it-IT" sz="1800" dirty="0"/>
          </a:p>
          <a:p>
            <a:pPr algn="ctr"/>
            <a:r>
              <a:rPr lang="it-IT" sz="1800" dirty="0"/>
              <a:t>Rappresentanza permanente d’Italia alle Organizzazioni Internazionali, Paris</a:t>
            </a:r>
          </a:p>
          <a:p>
            <a:pPr algn="ctr"/>
            <a:endParaRPr lang="it-IT" sz="1800" dirty="0"/>
          </a:p>
          <a:p>
            <a:pPr algn="ctr"/>
            <a:r>
              <a:rPr lang="it-IT" sz="1800" dirty="0"/>
              <a:t>LIP </a:t>
            </a:r>
            <a:r>
              <a:rPr lang="it-IT" sz="1800" dirty="0" err="1"/>
              <a:t>Lisboa</a:t>
            </a:r>
            <a:r>
              <a:rPr lang="it-IT" sz="1800" dirty="0"/>
              <a:t>, 2024</a:t>
            </a:r>
          </a:p>
        </p:txBody>
      </p:sp>
    </p:spTree>
    <p:extLst>
      <p:ext uri="{BB962C8B-B14F-4D97-AF65-F5344CB8AC3E}">
        <p14:creationId xmlns:p14="http://schemas.microsoft.com/office/powerpoint/2010/main" val="187981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15A75-6267-61D7-A252-BBEA8449BDCE}"/>
              </a:ext>
            </a:extLst>
          </p:cNvPr>
          <p:cNvSpPr>
            <a:spLocks noGrp="1"/>
          </p:cNvSpPr>
          <p:nvPr>
            <p:ph idx="1"/>
          </p:nvPr>
        </p:nvSpPr>
        <p:spPr>
          <a:xfrm>
            <a:off x="0" y="291093"/>
            <a:ext cx="9144000" cy="6233532"/>
          </a:xfrm>
        </p:spPr>
        <p:txBody>
          <a:bodyPr>
            <a:normAutofit/>
          </a:bodyPr>
          <a:lstStyle/>
          <a:p>
            <a:r>
              <a:rPr lang="en-GB" dirty="0"/>
              <a:t>2012 – The Higgs boson was found (where it had been calculated to be)</a:t>
            </a:r>
          </a:p>
          <a:p>
            <a:endParaRPr lang="en-GB" dirty="0"/>
          </a:p>
          <a:p>
            <a:endParaRPr lang="en-GB" dirty="0"/>
          </a:p>
          <a:p>
            <a:r>
              <a:rPr lang="en-GB" dirty="0"/>
              <a:t>We cannot avoid being amazed by the power of experimental physics, and by the mysterious power of mathematics – the ability of equations written on pieces of paper to predict previously unknown aspects of nature, and to be, as Paul Dirac said, more intelligent than their creators</a:t>
            </a:r>
          </a:p>
          <a:p>
            <a:pPr marL="0" indent="0">
              <a:buNone/>
            </a:pPr>
            <a:endParaRPr lang="pt-PT" dirty="0"/>
          </a:p>
        </p:txBody>
      </p:sp>
      <p:sp>
        <p:nvSpPr>
          <p:cNvPr id="4" name="Slide Number Placeholder 3">
            <a:extLst>
              <a:ext uri="{FF2B5EF4-FFF2-40B4-BE49-F238E27FC236}">
                <a16:creationId xmlns:a16="http://schemas.microsoft.com/office/drawing/2014/main" id="{9197CB00-1B7C-60CD-9E33-005D6CE45EFB}"/>
              </a:ext>
            </a:extLst>
          </p:cNvPr>
          <p:cNvSpPr>
            <a:spLocks noGrp="1"/>
          </p:cNvSpPr>
          <p:nvPr>
            <p:ph type="sldNum" sz="quarter" idx="12"/>
          </p:nvPr>
        </p:nvSpPr>
        <p:spPr/>
        <p:txBody>
          <a:bodyPr/>
          <a:lstStyle/>
          <a:p>
            <a:fld id="{B654DFE8-E6FC-1442-801A-DC8426178C4D}" type="slidenum">
              <a:rPr lang="fr-FR" smtClean="0"/>
              <a:t>2</a:t>
            </a:fld>
            <a:endParaRPr lang="fr-FR"/>
          </a:p>
        </p:txBody>
      </p:sp>
      <p:pic>
        <p:nvPicPr>
          <p:cNvPr id="1026" name="Picture 2" descr="地球に降り注ぐ宇宙線">
            <a:extLst>
              <a:ext uri="{FF2B5EF4-FFF2-40B4-BE49-F238E27FC236}">
                <a16:creationId xmlns:a16="http://schemas.microsoft.com/office/drawing/2014/main" id="{DB2C420D-1087-F1ED-231E-CD395883E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34333"/>
            <a:ext cx="3920893" cy="4381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89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ceCube Collaboration">
            <a:extLst>
              <a:ext uri="{FF2B5EF4-FFF2-40B4-BE49-F238E27FC236}">
                <a16:creationId xmlns:a16="http://schemas.microsoft.com/office/drawing/2014/main" id="{26883C30-FAAA-F7CB-41A3-6AD5AD8B0E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756" y="1698486"/>
            <a:ext cx="6014224" cy="420995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CF15A75-6267-61D7-A252-BBEA8449BDCE}"/>
              </a:ext>
            </a:extLst>
          </p:cNvPr>
          <p:cNvSpPr>
            <a:spLocks noGrp="1"/>
          </p:cNvSpPr>
          <p:nvPr>
            <p:ph idx="1"/>
          </p:nvPr>
        </p:nvSpPr>
        <p:spPr>
          <a:xfrm>
            <a:off x="0" y="1"/>
            <a:ext cx="9144000" cy="2219092"/>
          </a:xfrm>
        </p:spPr>
        <p:txBody>
          <a:bodyPr>
            <a:normAutofit fontScale="70000" lnSpcReduction="20000"/>
          </a:bodyPr>
          <a:lstStyle/>
          <a:p>
            <a:r>
              <a:rPr lang="en-GB" dirty="0"/>
              <a:t>The XX century has seen the development of multi-wavelength astrophysics, up to gamma rays, the border between the wave-like and the particle-like nature of matter</a:t>
            </a:r>
          </a:p>
          <a:p>
            <a:r>
              <a:rPr lang="en-GB" dirty="0"/>
              <a:t>In the XXI century, we detected new cosmic  messengers (cosmic rays and gravitational waves) coming from astronomical objects. Through this “multi-messenger astronomy” one can understand new fundamental aspects of  the production of radiation</a:t>
            </a:r>
            <a:endParaRPr lang="pt-PT" dirty="0"/>
          </a:p>
        </p:txBody>
      </p:sp>
      <p:sp>
        <p:nvSpPr>
          <p:cNvPr id="4" name="Slide Number Placeholder 3">
            <a:extLst>
              <a:ext uri="{FF2B5EF4-FFF2-40B4-BE49-F238E27FC236}">
                <a16:creationId xmlns:a16="http://schemas.microsoft.com/office/drawing/2014/main" id="{9197CB00-1B7C-60CD-9E33-005D6CE45EFB}"/>
              </a:ext>
            </a:extLst>
          </p:cNvPr>
          <p:cNvSpPr>
            <a:spLocks noGrp="1"/>
          </p:cNvSpPr>
          <p:nvPr>
            <p:ph type="sldNum" sz="quarter" idx="12"/>
          </p:nvPr>
        </p:nvSpPr>
        <p:spPr/>
        <p:txBody>
          <a:bodyPr/>
          <a:lstStyle/>
          <a:p>
            <a:fld id="{B654DFE8-E6FC-1442-801A-DC8426178C4D}" type="slidenum">
              <a:rPr lang="fr-FR" smtClean="0"/>
              <a:t>3</a:t>
            </a:fld>
            <a:endParaRPr lang="fr-FR"/>
          </a:p>
        </p:txBody>
      </p:sp>
      <p:pic>
        <p:nvPicPr>
          <p:cNvPr id="1026" name="Picture 2" descr="地球に降り注ぐ宇宙線">
            <a:extLst>
              <a:ext uri="{FF2B5EF4-FFF2-40B4-BE49-F238E27FC236}">
                <a16:creationId xmlns:a16="http://schemas.microsoft.com/office/drawing/2014/main" id="{DB2C420D-1087-F1ED-231E-CD395883EC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834333"/>
            <a:ext cx="3920893" cy="438159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BCBD266-1EB5-60B4-FBC1-78167ADFE067}"/>
              </a:ext>
            </a:extLst>
          </p:cNvPr>
          <p:cNvSpPr txBox="1"/>
          <p:nvPr/>
        </p:nvSpPr>
        <p:spPr>
          <a:xfrm>
            <a:off x="2798959" y="4873202"/>
            <a:ext cx="872611" cy="338554"/>
          </a:xfrm>
          <a:prstGeom prst="rect">
            <a:avLst/>
          </a:prstGeom>
          <a:noFill/>
        </p:spPr>
        <p:txBody>
          <a:bodyPr wrap="none" rtlCol="0">
            <a:spAutoFit/>
          </a:bodyPr>
          <a:lstStyle/>
          <a:p>
            <a:r>
              <a:rPr lang="pt-PT" sz="1600" dirty="0" err="1">
                <a:solidFill>
                  <a:srgbClr val="FF0000"/>
                </a:solidFill>
              </a:rPr>
              <a:t>Charged</a:t>
            </a:r>
            <a:endParaRPr lang="pt-PT" sz="1600" dirty="0">
              <a:solidFill>
                <a:srgbClr val="FF0000"/>
              </a:solidFill>
            </a:endParaRPr>
          </a:p>
        </p:txBody>
      </p:sp>
      <p:sp>
        <p:nvSpPr>
          <p:cNvPr id="7" name="Content Placeholder 2">
            <a:extLst>
              <a:ext uri="{FF2B5EF4-FFF2-40B4-BE49-F238E27FC236}">
                <a16:creationId xmlns:a16="http://schemas.microsoft.com/office/drawing/2014/main" id="{1F32C492-9EDE-61BE-1150-B581ADB07C12}"/>
              </a:ext>
            </a:extLst>
          </p:cNvPr>
          <p:cNvSpPr txBox="1">
            <a:spLocks/>
          </p:cNvSpPr>
          <p:nvPr/>
        </p:nvSpPr>
        <p:spPr>
          <a:xfrm>
            <a:off x="7433" y="5809778"/>
            <a:ext cx="9144000" cy="109112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t>Multi-messenger astrophysics uses photons in various wavelengths (gamma rays in particular) and non-photon signals such as cosmic rays (nuclei, neutrinos…) and gravitational waves for fundamental physics &amp; astronomy</a:t>
            </a:r>
          </a:p>
        </p:txBody>
      </p:sp>
    </p:spTree>
    <p:extLst>
      <p:ext uri="{BB962C8B-B14F-4D97-AF65-F5344CB8AC3E}">
        <p14:creationId xmlns:p14="http://schemas.microsoft.com/office/powerpoint/2010/main" val="334280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15A75-6267-61D7-A252-BBEA8449BDCE}"/>
              </a:ext>
            </a:extLst>
          </p:cNvPr>
          <p:cNvSpPr>
            <a:spLocks noGrp="1"/>
          </p:cNvSpPr>
          <p:nvPr>
            <p:ph idx="1"/>
          </p:nvPr>
        </p:nvSpPr>
        <p:spPr>
          <a:xfrm>
            <a:off x="0" y="0"/>
            <a:ext cx="5664820" cy="6858000"/>
          </a:xfrm>
        </p:spPr>
        <p:txBody>
          <a:bodyPr>
            <a:normAutofit fontScale="85000" lnSpcReduction="10000"/>
          </a:bodyPr>
          <a:lstStyle/>
          <a:p>
            <a:r>
              <a:rPr lang="en-GB" dirty="0"/>
              <a:t>2007: First correlation of cosmic rays with active galaxies (Auger)</a:t>
            </a:r>
          </a:p>
          <a:p>
            <a:r>
              <a:rPr lang="en-GB" dirty="0"/>
              <a:t>2013: First evidence of cosmic neutrinos (</a:t>
            </a:r>
            <a:r>
              <a:rPr lang="en-GB" dirty="0" err="1"/>
              <a:t>IceCube</a:t>
            </a:r>
            <a:r>
              <a:rPr lang="en-GB" dirty="0"/>
              <a:t>)</a:t>
            </a:r>
          </a:p>
          <a:p>
            <a:r>
              <a:rPr lang="en-GB" dirty="0"/>
              <a:t>2015: First gravitational wave (LIGO)</a:t>
            </a:r>
          </a:p>
          <a:p>
            <a:r>
              <a:rPr lang="en-GB" dirty="0"/>
              <a:t>2017: First simultaneous observation of GW/gamma (LIGO-Virgo/Fermi)</a:t>
            </a:r>
          </a:p>
          <a:p>
            <a:r>
              <a:rPr lang="en-GB" dirty="0"/>
              <a:t>2017: First simultaneous observation of neutrino/gamma (</a:t>
            </a:r>
            <a:r>
              <a:rPr lang="en-GB" dirty="0" err="1"/>
              <a:t>IceCube</a:t>
            </a:r>
            <a:r>
              <a:rPr lang="en-GB" dirty="0"/>
              <a:t>/</a:t>
            </a:r>
            <a:r>
              <a:rPr lang="en-GB" dirty="0" err="1"/>
              <a:t>Fermi+Magic</a:t>
            </a:r>
            <a:r>
              <a:rPr lang="en-GB" dirty="0"/>
              <a:t>)</a:t>
            </a:r>
          </a:p>
          <a:p>
            <a:r>
              <a:rPr lang="en-GB" dirty="0"/>
              <a:t>2023: First neutrino clusters (</a:t>
            </a:r>
            <a:r>
              <a:rPr lang="en-GB" dirty="0" err="1"/>
              <a:t>IceCube</a:t>
            </a:r>
            <a:r>
              <a:rPr lang="en-GB" dirty="0"/>
              <a:t>)</a:t>
            </a:r>
          </a:p>
          <a:p>
            <a:endParaRPr lang="en-GB" dirty="0"/>
          </a:p>
          <a:p>
            <a:r>
              <a:rPr lang="en-GB" dirty="0">
                <a:solidFill>
                  <a:srgbClr val="FF0000"/>
                </a:solidFill>
              </a:rPr>
              <a:t>Gammas, neutrinos and GW are the key for the next ~10 years</a:t>
            </a:r>
          </a:p>
          <a:p>
            <a:endParaRPr lang="pt-PT" dirty="0"/>
          </a:p>
        </p:txBody>
      </p:sp>
      <p:sp>
        <p:nvSpPr>
          <p:cNvPr id="4" name="Slide Number Placeholder 3">
            <a:extLst>
              <a:ext uri="{FF2B5EF4-FFF2-40B4-BE49-F238E27FC236}">
                <a16:creationId xmlns:a16="http://schemas.microsoft.com/office/drawing/2014/main" id="{9197CB00-1B7C-60CD-9E33-005D6CE45EFB}"/>
              </a:ext>
            </a:extLst>
          </p:cNvPr>
          <p:cNvSpPr>
            <a:spLocks noGrp="1"/>
          </p:cNvSpPr>
          <p:nvPr>
            <p:ph type="sldNum" sz="quarter" idx="12"/>
          </p:nvPr>
        </p:nvSpPr>
        <p:spPr/>
        <p:txBody>
          <a:bodyPr/>
          <a:lstStyle/>
          <a:p>
            <a:fld id="{B654DFE8-E6FC-1442-801A-DC8426178C4D}" type="slidenum">
              <a:rPr lang="fr-FR" smtClean="0"/>
              <a:t>4</a:t>
            </a:fld>
            <a:endParaRPr lang="fr-FR"/>
          </a:p>
        </p:txBody>
      </p:sp>
      <p:pic>
        <p:nvPicPr>
          <p:cNvPr id="1026" name="Picture 2" descr="地球に降り注ぐ宇宙線">
            <a:extLst>
              <a:ext uri="{FF2B5EF4-FFF2-40B4-BE49-F238E27FC236}">
                <a16:creationId xmlns:a16="http://schemas.microsoft.com/office/drawing/2014/main" id="{DB2C420D-1087-F1ED-231E-CD395883E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34333"/>
            <a:ext cx="3920893" cy="438159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2927422-1680-D535-E2B0-2BC947903353}"/>
              </a:ext>
            </a:extLst>
          </p:cNvPr>
          <p:cNvPicPr>
            <a:picLocks noChangeAspect="1"/>
          </p:cNvPicPr>
          <p:nvPr/>
        </p:nvPicPr>
        <p:blipFill>
          <a:blip r:embed="rId3"/>
          <a:stretch>
            <a:fillRect/>
          </a:stretch>
        </p:blipFill>
        <p:spPr>
          <a:xfrm>
            <a:off x="5526980" y="3514202"/>
            <a:ext cx="4318000" cy="3283250"/>
          </a:xfrm>
          <a:prstGeom prst="rect">
            <a:avLst/>
          </a:prstGeom>
        </p:spPr>
      </p:pic>
      <p:sp>
        <p:nvSpPr>
          <p:cNvPr id="5" name="TextBox 4">
            <a:extLst>
              <a:ext uri="{FF2B5EF4-FFF2-40B4-BE49-F238E27FC236}">
                <a16:creationId xmlns:a16="http://schemas.microsoft.com/office/drawing/2014/main" id="{88E7EF8C-0764-02AB-501A-193A65E5F5BE}"/>
              </a:ext>
            </a:extLst>
          </p:cNvPr>
          <p:cNvSpPr txBox="1"/>
          <p:nvPr/>
        </p:nvSpPr>
        <p:spPr>
          <a:xfrm>
            <a:off x="5091605" y="639919"/>
            <a:ext cx="3837589" cy="830997"/>
          </a:xfrm>
          <a:prstGeom prst="rect">
            <a:avLst/>
          </a:prstGeom>
          <a:noFill/>
        </p:spPr>
        <p:txBody>
          <a:bodyPr wrap="none" rtlCol="0">
            <a:spAutoFit/>
          </a:bodyPr>
          <a:lstStyle/>
          <a:p>
            <a:r>
              <a:rPr lang="pt-PT" sz="2400" dirty="0" err="1">
                <a:solidFill>
                  <a:srgbClr val="FF0000"/>
                </a:solidFill>
              </a:rPr>
              <a:t>Key</a:t>
            </a:r>
            <a:r>
              <a:rPr lang="pt-PT" sz="2400" dirty="0">
                <a:solidFill>
                  <a:srgbClr val="FF0000"/>
                </a:solidFill>
              </a:rPr>
              <a:t> 1:</a:t>
            </a:r>
          </a:p>
          <a:p>
            <a:r>
              <a:rPr lang="pt-PT" sz="2400" dirty="0" err="1">
                <a:solidFill>
                  <a:srgbClr val="FF0000"/>
                </a:solidFill>
              </a:rPr>
              <a:t>Multimessenger</a:t>
            </a:r>
            <a:r>
              <a:rPr lang="pt-PT" sz="2400" dirty="0">
                <a:solidFill>
                  <a:srgbClr val="FF0000"/>
                </a:solidFill>
              </a:rPr>
              <a:t> </a:t>
            </a:r>
            <a:r>
              <a:rPr lang="pt-PT" sz="2400" dirty="0" err="1">
                <a:solidFill>
                  <a:srgbClr val="FF0000"/>
                </a:solidFill>
              </a:rPr>
              <a:t>Astrophysics</a:t>
            </a:r>
            <a:endParaRPr lang="pt-PT" sz="2400" dirty="0">
              <a:solidFill>
                <a:srgbClr val="FF0000"/>
              </a:solidFill>
            </a:endParaRPr>
          </a:p>
        </p:txBody>
      </p:sp>
    </p:spTree>
    <p:extLst>
      <p:ext uri="{BB962C8B-B14F-4D97-AF65-F5344CB8AC3E}">
        <p14:creationId xmlns:p14="http://schemas.microsoft.com/office/powerpoint/2010/main" val="1709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15A75-6267-61D7-A252-BBEA8449BDCE}"/>
              </a:ext>
            </a:extLst>
          </p:cNvPr>
          <p:cNvSpPr>
            <a:spLocks noGrp="1"/>
          </p:cNvSpPr>
          <p:nvPr>
            <p:ph idx="1"/>
          </p:nvPr>
        </p:nvSpPr>
        <p:spPr>
          <a:xfrm>
            <a:off x="0" y="1323438"/>
            <a:ext cx="5664820" cy="5534561"/>
          </a:xfrm>
        </p:spPr>
        <p:txBody>
          <a:bodyPr>
            <a:normAutofit/>
          </a:bodyPr>
          <a:lstStyle/>
          <a:p>
            <a:endParaRPr lang="en-GB" dirty="0"/>
          </a:p>
          <a:p>
            <a:endParaRPr lang="en-GB" dirty="0"/>
          </a:p>
          <a:p>
            <a:endParaRPr lang="pt-PT" dirty="0"/>
          </a:p>
        </p:txBody>
      </p:sp>
      <p:sp>
        <p:nvSpPr>
          <p:cNvPr id="4" name="Slide Number Placeholder 3">
            <a:extLst>
              <a:ext uri="{FF2B5EF4-FFF2-40B4-BE49-F238E27FC236}">
                <a16:creationId xmlns:a16="http://schemas.microsoft.com/office/drawing/2014/main" id="{9197CB00-1B7C-60CD-9E33-005D6CE45EFB}"/>
              </a:ext>
            </a:extLst>
          </p:cNvPr>
          <p:cNvSpPr>
            <a:spLocks noGrp="1"/>
          </p:cNvSpPr>
          <p:nvPr>
            <p:ph type="sldNum" sz="quarter" idx="12"/>
          </p:nvPr>
        </p:nvSpPr>
        <p:spPr/>
        <p:txBody>
          <a:bodyPr/>
          <a:lstStyle/>
          <a:p>
            <a:fld id="{B654DFE8-E6FC-1442-801A-DC8426178C4D}" type="slidenum">
              <a:rPr lang="fr-FR" smtClean="0"/>
              <a:t>5</a:t>
            </a:fld>
            <a:endParaRPr lang="fr-FR"/>
          </a:p>
        </p:txBody>
      </p:sp>
      <p:pic>
        <p:nvPicPr>
          <p:cNvPr id="1026" name="Picture 2" descr="地球に降り注ぐ宇宙線">
            <a:extLst>
              <a:ext uri="{FF2B5EF4-FFF2-40B4-BE49-F238E27FC236}">
                <a16:creationId xmlns:a16="http://schemas.microsoft.com/office/drawing/2014/main" id="{DB2C420D-1087-F1ED-231E-CD395883E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34333"/>
            <a:ext cx="3920893" cy="43815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8E7EF8C-0764-02AB-501A-193A65E5F5BE}"/>
              </a:ext>
            </a:extLst>
          </p:cNvPr>
          <p:cNvSpPr txBox="1"/>
          <p:nvPr/>
        </p:nvSpPr>
        <p:spPr>
          <a:xfrm>
            <a:off x="161915" y="0"/>
            <a:ext cx="7517956" cy="1323439"/>
          </a:xfrm>
          <a:prstGeom prst="rect">
            <a:avLst/>
          </a:prstGeom>
          <a:noFill/>
        </p:spPr>
        <p:txBody>
          <a:bodyPr wrap="none" rtlCol="0">
            <a:spAutoFit/>
          </a:bodyPr>
          <a:lstStyle/>
          <a:p>
            <a:r>
              <a:rPr lang="en-GB" sz="4000" dirty="0">
                <a:solidFill>
                  <a:srgbClr val="FF0000"/>
                </a:solidFill>
              </a:rPr>
              <a:t>Key 2: </a:t>
            </a:r>
            <a:r>
              <a:rPr lang="en-GB" sz="4000" dirty="0" err="1">
                <a:solidFill>
                  <a:srgbClr val="FF0000"/>
                </a:solidFill>
              </a:rPr>
              <a:t>nonaccelerator</a:t>
            </a:r>
            <a:r>
              <a:rPr lang="en-GB" sz="4000" dirty="0">
                <a:solidFill>
                  <a:srgbClr val="FF0000"/>
                </a:solidFill>
              </a:rPr>
              <a:t> experiments </a:t>
            </a:r>
          </a:p>
          <a:p>
            <a:r>
              <a:rPr lang="en-GB" sz="4000" dirty="0">
                <a:solidFill>
                  <a:srgbClr val="FF0000"/>
                </a:solidFill>
              </a:rPr>
              <a:t>for fundamental physics</a:t>
            </a:r>
          </a:p>
        </p:txBody>
      </p:sp>
      <p:sp>
        <p:nvSpPr>
          <p:cNvPr id="6" name="Content Placeholder 2">
            <a:extLst>
              <a:ext uri="{FF2B5EF4-FFF2-40B4-BE49-F238E27FC236}">
                <a16:creationId xmlns:a16="http://schemas.microsoft.com/office/drawing/2014/main" id="{672380FD-8BFD-9CB8-7A2E-80BE2051B1A3}"/>
              </a:ext>
            </a:extLst>
          </p:cNvPr>
          <p:cNvSpPr txBox="1">
            <a:spLocks/>
          </p:cNvSpPr>
          <p:nvPr/>
        </p:nvSpPr>
        <p:spPr>
          <a:xfrm>
            <a:off x="0" y="2034826"/>
            <a:ext cx="9144000" cy="467236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Underground detectors, large or small</a:t>
            </a:r>
          </a:p>
          <a:p>
            <a:r>
              <a:rPr lang="en-GB" dirty="0"/>
              <a:t>Maintaining the know-how on hardware: physics is an experimental science, and hardware can be the key for discoveries (even in a table-top setup)</a:t>
            </a:r>
          </a:p>
        </p:txBody>
      </p:sp>
    </p:spTree>
    <p:extLst>
      <p:ext uri="{BB962C8B-B14F-4D97-AF65-F5344CB8AC3E}">
        <p14:creationId xmlns:p14="http://schemas.microsoft.com/office/powerpoint/2010/main" val="183898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15A75-6267-61D7-A252-BBEA8449BDCE}"/>
              </a:ext>
            </a:extLst>
          </p:cNvPr>
          <p:cNvSpPr>
            <a:spLocks noGrp="1"/>
          </p:cNvSpPr>
          <p:nvPr>
            <p:ph idx="1"/>
          </p:nvPr>
        </p:nvSpPr>
        <p:spPr>
          <a:xfrm>
            <a:off x="0" y="291092"/>
            <a:ext cx="9144000" cy="6566907"/>
          </a:xfrm>
        </p:spPr>
        <p:txBody>
          <a:bodyPr>
            <a:normAutofit fontScale="92500" lnSpcReduction="10000"/>
          </a:bodyPr>
          <a:lstStyle/>
          <a:p>
            <a:pPr rtl="0"/>
            <a:r>
              <a:rPr lang="en-GB" dirty="0"/>
              <a:t>The discovery of the Higgs boson, which was believed to be the last piece of the puzzle of physics, was the glorious confirmation of the standard model</a:t>
            </a:r>
          </a:p>
          <a:p>
            <a:pPr rtl="0"/>
            <a:r>
              <a:rPr lang="en-GB" dirty="0"/>
              <a:t>Leaving this discovery behind them, we have entered a sea for which they do not have a map. We know that the standard model is not the definitive theory of nature (it does not explain, for example, the invisible "dark matter" that dominates the universe), and this time we are navigating by sight in an open and unknown ocean. The next island may be so far away that we will never discover it </a:t>
            </a:r>
          </a:p>
          <a:p>
            <a:pPr rtl="0"/>
            <a:r>
              <a:rPr lang="en-GB" dirty="0"/>
              <a:t>It's a little scary, particularly for funding agencies, but Portugal has a long tradition into this sector</a:t>
            </a:r>
          </a:p>
          <a:p>
            <a:pPr rtl="0"/>
            <a:r>
              <a:rPr lang="en-GB" dirty="0">
                <a:solidFill>
                  <a:srgbClr val="FF0000"/>
                </a:solidFill>
              </a:rPr>
              <a:t>Two recipes: large instruments and large international collaborations, but also </a:t>
            </a:r>
            <a:r>
              <a:rPr lang="en-GB" dirty="0" err="1">
                <a:solidFill>
                  <a:srgbClr val="FF0000"/>
                </a:solidFill>
              </a:rPr>
              <a:t>caravelas</a:t>
            </a:r>
            <a:r>
              <a:rPr lang="en-GB" dirty="0">
                <a:solidFill>
                  <a:srgbClr val="FF0000"/>
                </a:solidFill>
              </a:rPr>
              <a:t>!</a:t>
            </a:r>
          </a:p>
        </p:txBody>
      </p:sp>
      <p:sp>
        <p:nvSpPr>
          <p:cNvPr id="4" name="Slide Number Placeholder 3">
            <a:extLst>
              <a:ext uri="{FF2B5EF4-FFF2-40B4-BE49-F238E27FC236}">
                <a16:creationId xmlns:a16="http://schemas.microsoft.com/office/drawing/2014/main" id="{9197CB00-1B7C-60CD-9E33-005D6CE45EFB}"/>
              </a:ext>
            </a:extLst>
          </p:cNvPr>
          <p:cNvSpPr>
            <a:spLocks noGrp="1"/>
          </p:cNvSpPr>
          <p:nvPr>
            <p:ph type="sldNum" sz="quarter" idx="12"/>
          </p:nvPr>
        </p:nvSpPr>
        <p:spPr/>
        <p:txBody>
          <a:bodyPr/>
          <a:lstStyle/>
          <a:p>
            <a:fld id="{B654DFE8-E6FC-1442-801A-DC8426178C4D}" type="slidenum">
              <a:rPr lang="fr-FR" smtClean="0"/>
              <a:t>6</a:t>
            </a:fld>
            <a:endParaRPr lang="fr-FR"/>
          </a:p>
        </p:txBody>
      </p:sp>
      <p:pic>
        <p:nvPicPr>
          <p:cNvPr id="1026" name="Picture 2" descr="地球に降り注ぐ宇宙線">
            <a:extLst>
              <a:ext uri="{FF2B5EF4-FFF2-40B4-BE49-F238E27FC236}">
                <a16:creationId xmlns:a16="http://schemas.microsoft.com/office/drawing/2014/main" id="{DB2C420D-1087-F1ED-231E-CD395883E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34333"/>
            <a:ext cx="3920893" cy="4381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401217"/>
      </p:ext>
    </p:extLst>
  </p:cSld>
  <p:clrMapOvr>
    <a:masterClrMapping/>
  </p:clrMapOvr>
</p:sld>
</file>

<file path=ppt/theme/theme1.xml><?xml version="1.0" encoding="utf-8"?>
<a:theme xmlns:a="http://schemas.openxmlformats.org/drawingml/2006/main" name="Thème Offic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4FF40"/>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32873</TotalTime>
  <Words>508</Words>
  <Application>Microsoft Macintosh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Helvetica</vt:lpstr>
      <vt:lpstr>Thème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PACT_8x8_CsI mass model</dc:title>
  <dc:creator>Vincent Tatischeff</dc:creator>
  <cp:lastModifiedBy>De Angelis Alessandro</cp:lastModifiedBy>
  <cp:revision>1950</cp:revision>
  <cp:lastPrinted>2022-11-01T17:01:28Z</cp:lastPrinted>
  <dcterms:created xsi:type="dcterms:W3CDTF">2014-10-07T10:38:19Z</dcterms:created>
  <dcterms:modified xsi:type="dcterms:W3CDTF">2024-05-09T09:46:26Z</dcterms:modified>
</cp:coreProperties>
</file>