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5832-F30C-5A75-826A-C1737B6FF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7E3A0-BB8D-A457-FD8A-C8CECB693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36691-31C4-C29D-F39B-238A844D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053-2962-4A64-ABDC-F82A7268EF4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E8BBE-EA94-7D7A-107B-23B70E3B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6B1B9-7E4B-9295-8A81-3DD1DD42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4C-E60B-4DD3-965C-A89DE7F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3145-E22A-2E18-3B53-4C011A0B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86904-F473-50DE-3D37-1D9E3A5A5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28484-F3FB-E6B2-982B-556AD181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053-2962-4A64-ABDC-F82A7268EF4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0EF23-6125-4B98-F84B-54016673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CD8A8-5EAE-D8D2-21DE-1673EF10A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4C-E60B-4DD3-965C-A89DE7F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6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FAC10-4355-3E30-F7AA-4B36F6D60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596F9-69C8-2A45-A010-92E9D7215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03C00-EB03-C82B-A1AA-56731A94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053-2962-4A64-ABDC-F82A7268EF4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628F5-0087-8911-9021-B37CC15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20D96-8A43-1838-640F-707BA791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4C-E60B-4DD3-965C-A89DE7F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EB40-C5E2-D611-3742-CC893525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DD30-149B-C5D2-1E1D-6FF254C23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0830F-4E37-6528-3A24-A409D6CA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053-2962-4A64-ABDC-F82A7268EF4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331C-9822-0A94-81B3-ABEEEF71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2E85F-5DB7-8D6C-34D2-A5C895FF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4C-E60B-4DD3-965C-A89DE7F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8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9C3A-7D8A-8A72-87AD-0B724329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C78D5-BAB9-3DE5-223A-1309E3B92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F6E16-5ABD-990C-FF7F-6E426D84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053-2962-4A64-ABDC-F82A7268EF4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E3047-EC1C-D358-BF9C-ECDD8723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2F277-6C91-2C67-A0DE-B6663D66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4C-E60B-4DD3-965C-A89DE7F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2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A8F1-1D35-6D46-FCB7-93538AE4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CFCA7-7DF5-8986-BD0D-34AF2FA87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44FC6-8CBA-942D-044C-238C14F9C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57005-1AD6-3C4D-9B09-147BEB3C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053-2962-4A64-ABDC-F82A7268EF4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AC58F-C848-3B4E-5FCC-2451BDF2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A8524-2088-B593-5830-98F9D04D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4C-E60B-4DD3-965C-A89DE7F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6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5B16-7C92-AB87-ADEB-C894E0D5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91B35-3603-E955-8010-823ADDD96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D7B29-337B-D12D-F302-1A69185A2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5DE6FC-8B79-8A35-509D-7AF57B5A8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74321-84D7-ED86-5E0F-68B922A8C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E35E70-8F78-BC0E-CDEB-28D6A994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053-2962-4A64-ABDC-F82A7268EF4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004DD7-F0DD-F26B-7D74-7A4023C5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F13EE-8DCE-AB45-474E-39CB8636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4C-E60B-4DD3-965C-A89DE7F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E3AE-1B60-7842-BC13-B872D7C6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824CB-24B9-BED5-F548-279D4D19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053-2962-4A64-ABDC-F82A7268EF4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094AB-B51B-1600-7B33-05A395BB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76915-8AEA-2365-2223-22A21BAC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4C-E60B-4DD3-965C-A89DE7F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3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3806C-EF24-C14A-4296-37C78ADA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053-2962-4A64-ABDC-F82A7268EF4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4D894-5C27-725B-BB5C-07A663B1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762FB-241B-DEE8-6870-95731936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4C-E60B-4DD3-965C-A89DE7F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535D-3C96-C21F-B66F-94F81678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377D2-D17D-914F-4AED-3700B815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B21F6-0088-E3F4-1690-1CD2AC142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401F8-9E75-0257-2069-333628F7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053-2962-4A64-ABDC-F82A7268EF4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B2FCA-870C-B498-42D6-7C457338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33BA6-8DCD-7B9C-C21B-355A374E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4C-E60B-4DD3-965C-A89DE7F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41ED-F094-4079-70CA-4C61352E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47FD7-9D90-EF7A-7040-9F8B3DDAD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36D34-0860-D96E-6EBC-E2C86E249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262A7-2520-2734-62D5-B3395E07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053-2962-4A64-ABDC-F82A7268EF4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2413E-712E-BB7E-1C5A-77927E70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0B887-C9B9-1AD3-35AD-DA003FB4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4C-E60B-4DD3-965C-A89DE7F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9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A4FF40-DFDC-9DE8-6C05-FC5119BB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972A4-891D-CC9F-29FA-89A14914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B5767-5C90-FB9B-6AF8-F373BF459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1DF053-2962-4A64-ABDC-F82A7268EF4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141BB-6CE8-4DA3-E68A-2EF692900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5EF8B-7EAB-5260-A83C-F1ACBA2FC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8A3C4C-E60B-4DD3-965C-A89DE7F1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05B0-BE10-24CB-3998-E3C24EBE95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MATRAD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ABE0E-E928-45E1-48C5-02C3D3C7C8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Joana Antunes, Duarte Guerreiro</a:t>
            </a:r>
          </a:p>
          <a:p>
            <a:r>
              <a:rPr lang="en-US" dirty="0"/>
              <a:t>LIP/FCUL PT Masterclasses 2024</a:t>
            </a:r>
          </a:p>
        </p:txBody>
      </p:sp>
    </p:spTree>
    <p:extLst>
      <p:ext uri="{BB962C8B-B14F-4D97-AF65-F5344CB8AC3E}">
        <p14:creationId xmlns:p14="http://schemas.microsoft.com/office/powerpoint/2010/main" val="238912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DF1A630-2A9B-41A0-92F9-FDA261070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9AB05-E47F-2049-FF5C-6D136FEB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US" sz="4000"/>
              <a:t>O que é o MATRAD?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E277F-8BB8-DD20-FEBB-687E87163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Um software para </a:t>
            </a:r>
            <a:r>
              <a:rPr lang="en-US" dirty="0" err="1"/>
              <a:t>planeamento</a:t>
            </a:r>
            <a:r>
              <a:rPr lang="en-US" dirty="0"/>
              <a:t> de </a:t>
            </a:r>
            <a:r>
              <a:rPr lang="en-US" dirty="0" err="1"/>
              <a:t>sessões</a:t>
            </a:r>
            <a:r>
              <a:rPr lang="en-US" dirty="0"/>
              <a:t> de </a:t>
            </a:r>
            <a:r>
              <a:rPr lang="en-US" dirty="0" err="1"/>
              <a:t>radioterapia</a:t>
            </a:r>
            <a:r>
              <a:rPr lang="en-US" dirty="0"/>
              <a:t> com </a:t>
            </a:r>
            <a:r>
              <a:rPr lang="en-US" dirty="0" err="1"/>
              <a:t>fotões</a:t>
            </a:r>
            <a:r>
              <a:rPr lang="en-US" dirty="0"/>
              <a:t>, </a:t>
            </a:r>
            <a:r>
              <a:rPr lang="en-US" dirty="0" err="1"/>
              <a:t>protões</a:t>
            </a:r>
            <a:r>
              <a:rPr lang="en-US" dirty="0"/>
              <a:t> e </a:t>
            </a:r>
            <a:r>
              <a:rPr lang="en-US" dirty="0" err="1"/>
              <a:t>iões</a:t>
            </a:r>
            <a:r>
              <a:rPr lang="en-US" dirty="0"/>
              <a:t> de </a:t>
            </a:r>
            <a:r>
              <a:rPr lang="en-US" dirty="0" err="1"/>
              <a:t>carbono</a:t>
            </a:r>
            <a:endParaRPr lang="en-US" dirty="0"/>
          </a:p>
          <a:p>
            <a:r>
              <a:rPr lang="en-US" dirty="0" err="1"/>
              <a:t>Desenvolvido</a:t>
            </a:r>
            <a:r>
              <a:rPr lang="en-US" dirty="0"/>
              <a:t> no DKFZ, </a:t>
            </a:r>
            <a:r>
              <a:rPr lang="en-US" dirty="0" err="1"/>
              <a:t>Alemanha</a:t>
            </a:r>
            <a:r>
              <a:rPr lang="en-US" dirty="0"/>
              <a:t>. </a:t>
            </a:r>
          </a:p>
          <a:p>
            <a:r>
              <a:rPr lang="en-US" dirty="0" err="1"/>
              <a:t>Utilizado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30 </a:t>
            </a:r>
            <a:r>
              <a:rPr lang="en-US" dirty="0" err="1"/>
              <a:t>instituições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de </a:t>
            </a:r>
            <a:r>
              <a:rPr lang="en-US" dirty="0" err="1"/>
              <a:t>investigação</a:t>
            </a:r>
            <a:r>
              <a:rPr lang="en-US" dirty="0"/>
              <a:t>.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B26D0D-FD69-0F3A-6B8B-697C179F2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2" b="37630"/>
          <a:stretch/>
        </p:blipFill>
        <p:spPr>
          <a:xfrm>
            <a:off x="6699723" y="1799169"/>
            <a:ext cx="4464184" cy="1418180"/>
          </a:xfrm>
          <a:prstGeom prst="rect">
            <a:avLst/>
          </a:prstGeom>
        </p:spPr>
      </p:pic>
      <p:pic>
        <p:nvPicPr>
          <p:cNvPr id="9" name="Picture 8" descr="A map of the world with blue points&#10;&#10;Description automatically generated">
            <a:extLst>
              <a:ext uri="{FF2B5EF4-FFF2-40B4-BE49-F238E27FC236}">
                <a16:creationId xmlns:a16="http://schemas.microsoft.com/office/drawing/2014/main" id="{8C9231CB-34F1-9D6C-EFE2-E80890534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28" y="3429000"/>
            <a:ext cx="4644876" cy="2217926"/>
          </a:xfrm>
          <a:prstGeom prst="rect">
            <a:avLst/>
          </a:prstGeom>
        </p:spPr>
      </p:pic>
      <p:pic>
        <p:nvPicPr>
          <p:cNvPr id="5" name="Picture 4" descr="A blue yellow and red letters&#10;&#10;Description automatically generated">
            <a:extLst>
              <a:ext uri="{FF2B5EF4-FFF2-40B4-BE49-F238E27FC236}">
                <a16:creationId xmlns:a16="http://schemas.microsoft.com/office/drawing/2014/main" id="{B06D0A0B-8A12-8420-D71F-EFA61C1A5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23" y="442744"/>
            <a:ext cx="4389120" cy="10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5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CC1A65-1FCA-B169-13D5-E07EC7EB0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AE132DE-BAAB-EB22-C2CF-C30A16201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570EDA-9CE4-EC3E-8C8E-0F548BBB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2B18A8-8021-9B1F-FB70-52E5A8EA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4200ACF-3BBC-BBD7-C357-24215419E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5742A61-F25D-66DB-4E84-17A5B1023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BE9CF-D2C5-D3DB-DA59-3CCCF641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 fontScale="90000"/>
          </a:bodyPr>
          <a:lstStyle/>
          <a:p>
            <a:r>
              <a:rPr lang="en-US" sz="4000" dirty="0" err="1"/>
              <a:t>Definições</a:t>
            </a:r>
            <a:r>
              <a:rPr lang="en-US" sz="4000" dirty="0"/>
              <a:t> </a:t>
            </a:r>
            <a:r>
              <a:rPr lang="en-US" sz="4000" dirty="0" err="1"/>
              <a:t>importantes</a:t>
            </a:r>
            <a:r>
              <a:rPr lang="en-US" sz="4000" dirty="0"/>
              <a:t> para o MATRAD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299F77-E07F-2D66-C6EF-350CC40D7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2A37F-7DC1-3135-C13A-99721723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68" y="2431379"/>
            <a:ext cx="4278285" cy="3632955"/>
          </a:xfrm>
        </p:spPr>
        <p:txBody>
          <a:bodyPr anchor="ctr">
            <a:normAutofit/>
          </a:bodyPr>
          <a:lstStyle/>
          <a:p>
            <a:r>
              <a:rPr lang="en-US" dirty="0"/>
              <a:t>Volumes: GTV, CTV, PTV, OAR</a:t>
            </a:r>
          </a:p>
          <a:p>
            <a:r>
              <a:rPr lang="en-US" dirty="0" err="1"/>
              <a:t>Ângulos</a:t>
            </a:r>
            <a:r>
              <a:rPr lang="en-US" dirty="0"/>
              <a:t> da Gantry.</a:t>
            </a:r>
          </a:p>
          <a:p>
            <a:r>
              <a:rPr lang="en-US" dirty="0"/>
              <a:t>Tipo de </a:t>
            </a:r>
            <a:r>
              <a:rPr lang="en-US" dirty="0" err="1"/>
              <a:t>partícula</a:t>
            </a:r>
            <a:r>
              <a:rPr lang="en-US" dirty="0"/>
              <a:t>: </a:t>
            </a:r>
            <a:r>
              <a:rPr lang="en-US" dirty="0" err="1"/>
              <a:t>fotões</a:t>
            </a:r>
            <a:r>
              <a:rPr lang="en-US" dirty="0"/>
              <a:t>, </a:t>
            </a:r>
            <a:r>
              <a:rPr lang="en-US" dirty="0" err="1"/>
              <a:t>protões</a:t>
            </a:r>
            <a:r>
              <a:rPr lang="en-US" dirty="0"/>
              <a:t>, </a:t>
            </a:r>
            <a:r>
              <a:rPr lang="en-US" dirty="0" err="1"/>
              <a:t>iões</a:t>
            </a:r>
            <a:r>
              <a:rPr lang="en-US" dirty="0"/>
              <a:t> de </a:t>
            </a:r>
            <a:r>
              <a:rPr lang="en-US" dirty="0" err="1"/>
              <a:t>carbono</a:t>
            </a:r>
            <a:r>
              <a:rPr lang="en-US" dirty="0"/>
              <a:t>.</a:t>
            </a:r>
          </a:p>
        </p:txBody>
      </p:sp>
      <p:pic>
        <p:nvPicPr>
          <p:cNvPr id="6" name="Picture 5" descr="A diagram of a cell&#10;&#10;Description automatically generated">
            <a:extLst>
              <a:ext uri="{FF2B5EF4-FFF2-40B4-BE49-F238E27FC236}">
                <a16:creationId xmlns:a16="http://schemas.microsoft.com/office/drawing/2014/main" id="{65C1056D-9EC2-BA03-79CD-465B1627C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55" y="517897"/>
            <a:ext cx="3763020" cy="2679726"/>
          </a:xfrm>
          <a:prstGeom prst="rect">
            <a:avLst/>
          </a:prstGeom>
        </p:spPr>
      </p:pic>
      <p:pic>
        <p:nvPicPr>
          <p:cNvPr id="10" name="Picture 9" descr="Diagram of a human body&#10;&#10;Description automatically generated">
            <a:extLst>
              <a:ext uri="{FF2B5EF4-FFF2-40B4-BE49-F238E27FC236}">
                <a16:creationId xmlns:a16="http://schemas.microsoft.com/office/drawing/2014/main" id="{26950A6B-5B19-391D-63FA-45B3F7332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34" y="3368759"/>
            <a:ext cx="3143250" cy="2695575"/>
          </a:xfrm>
          <a:prstGeom prst="rect">
            <a:avLst/>
          </a:prstGeom>
        </p:spPr>
      </p:pic>
      <p:pic>
        <p:nvPicPr>
          <p:cNvPr id="12" name="Picture 11" descr="A drawing of a medical microscope&#10;&#10;Description automatically generated">
            <a:extLst>
              <a:ext uri="{FF2B5EF4-FFF2-40B4-BE49-F238E27FC236}">
                <a16:creationId xmlns:a16="http://schemas.microsoft.com/office/drawing/2014/main" id="{A02E1E21-61DC-9A88-3F54-FE779AAF1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17" y="3475507"/>
            <a:ext cx="3321255" cy="24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1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ECCB6B-199A-1C23-8446-D56D9A454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F10A976-58F1-EC55-0C20-A55F03EBE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F8B871-DD40-31A9-6C66-767DAB54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2DA0F-0534-5B20-B5C5-A8927AC07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C20D02-7BE2-8007-3D4E-E428F2FD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1C93FDD-57D0-C2DD-AA07-FA62787A2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F61E8-5FA4-72CA-B089-85EAAFE5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3779135" cy="1169585"/>
          </a:xfrm>
        </p:spPr>
        <p:txBody>
          <a:bodyPr anchor="b">
            <a:normAutofit/>
          </a:bodyPr>
          <a:lstStyle/>
          <a:p>
            <a:r>
              <a:rPr lang="en-US" sz="4000" dirty="0"/>
              <a:t>Como </a:t>
            </a:r>
            <a:r>
              <a:rPr lang="en-US" sz="4000" dirty="0" err="1"/>
              <a:t>funciona</a:t>
            </a:r>
            <a:r>
              <a:rPr lang="en-US" sz="40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FE3DFB-3808-28FB-82F3-307DD1D49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A6BDE-9846-D659-14CA-8E885359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20" y="2429371"/>
            <a:ext cx="4952031" cy="3954943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err="1"/>
              <a:t>Colocar</a:t>
            </a:r>
            <a:r>
              <a:rPr lang="en-US" dirty="0"/>
              <a:t> </a:t>
            </a:r>
            <a:r>
              <a:rPr lang="en-US" dirty="0" err="1"/>
              <a:t>informação</a:t>
            </a:r>
            <a:r>
              <a:rPr lang="en-US" dirty="0"/>
              <a:t> do </a:t>
            </a:r>
            <a:r>
              <a:rPr lang="en-US" dirty="0" err="1"/>
              <a:t>paciente</a:t>
            </a:r>
            <a:r>
              <a:rPr lang="en-US" dirty="0"/>
              <a:t> (Liver, Head &amp; Neck, TG 119 )</a:t>
            </a:r>
          </a:p>
          <a:p>
            <a:r>
              <a:rPr lang="en-US" dirty="0" err="1"/>
              <a:t>Definimos</a:t>
            </a:r>
            <a:r>
              <a:rPr lang="en-US" dirty="0"/>
              <a:t> as </a:t>
            </a:r>
            <a:r>
              <a:rPr lang="en-US" dirty="0" err="1"/>
              <a:t>características</a:t>
            </a:r>
            <a:r>
              <a:rPr lang="en-US" dirty="0"/>
              <a:t> de </a:t>
            </a:r>
            <a:r>
              <a:rPr lang="en-US" dirty="0" err="1"/>
              <a:t>irradiação</a:t>
            </a:r>
            <a:r>
              <a:rPr lang="en-US" dirty="0"/>
              <a:t> (</a:t>
            </a:r>
            <a:r>
              <a:rPr lang="en-US" dirty="0" err="1"/>
              <a:t>ângulos</a:t>
            </a:r>
            <a:r>
              <a:rPr lang="en-US" dirty="0"/>
              <a:t>,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partícula</a:t>
            </a:r>
            <a:r>
              <a:rPr lang="en-US" dirty="0"/>
              <a:t>)</a:t>
            </a:r>
          </a:p>
          <a:p>
            <a:r>
              <a:rPr lang="en-US" dirty="0" err="1"/>
              <a:t>Fazemos</a:t>
            </a:r>
            <a:r>
              <a:rPr lang="en-US" dirty="0"/>
              <a:t> o </a:t>
            </a:r>
            <a:r>
              <a:rPr lang="en-US" dirty="0" err="1"/>
              <a:t>cálculo</a:t>
            </a:r>
            <a:r>
              <a:rPr lang="en-US" dirty="0"/>
              <a:t> da dose e </a:t>
            </a:r>
            <a:r>
              <a:rPr lang="en-US" dirty="0" err="1"/>
              <a:t>optimização</a:t>
            </a:r>
            <a:r>
              <a:rPr lang="en-US" dirty="0"/>
              <a:t>. O MATRAD </a:t>
            </a:r>
            <a:r>
              <a:rPr lang="en-US" dirty="0" err="1"/>
              <a:t>procura</a:t>
            </a:r>
            <a:r>
              <a:rPr lang="en-US" dirty="0"/>
              <a:t> a </a:t>
            </a:r>
            <a:r>
              <a:rPr lang="en-US" dirty="0" err="1"/>
              <a:t>melhor</a:t>
            </a:r>
            <a:r>
              <a:rPr lang="en-US" dirty="0"/>
              <a:t> forma de </a:t>
            </a:r>
            <a:r>
              <a:rPr lang="en-US" dirty="0" err="1"/>
              <a:t>poupar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chamados</a:t>
            </a:r>
            <a:r>
              <a:rPr lang="en-US" dirty="0"/>
              <a:t> OAR e </a:t>
            </a:r>
            <a:r>
              <a:rPr lang="en-US" dirty="0" err="1"/>
              <a:t>dar</a:t>
            </a:r>
            <a:r>
              <a:rPr lang="en-US" dirty="0"/>
              <a:t> a </a:t>
            </a:r>
            <a:r>
              <a:rPr lang="en-US" dirty="0" err="1"/>
              <a:t>maior</a:t>
            </a:r>
            <a:r>
              <a:rPr lang="en-US" dirty="0"/>
              <a:t> dose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PTV.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30639E7-6C9C-E83C-A803-8511B5F52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74" y="644913"/>
            <a:ext cx="4937760" cy="116661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025072B0-F2CA-CFE9-C606-00AC333D5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74" y="3796369"/>
            <a:ext cx="4937761" cy="1220949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A1217B01-D83F-F00D-C8E5-77FF0B11D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03" y="1838862"/>
            <a:ext cx="4952031" cy="1912580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BF6BCD6B-C03D-75C0-1739-209A2F56B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03" y="5102734"/>
            <a:ext cx="4937760" cy="12016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433E39-8E64-9BF4-F3DE-A7271854ED94}"/>
              </a:ext>
            </a:extLst>
          </p:cNvPr>
          <p:cNvSpPr txBox="1"/>
          <p:nvPr/>
        </p:nvSpPr>
        <p:spPr>
          <a:xfrm>
            <a:off x="6572119" y="1088268"/>
            <a:ext cx="49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1D11A-DED0-755F-19BE-321EDA778ECD}"/>
              </a:ext>
            </a:extLst>
          </p:cNvPr>
          <p:cNvSpPr txBox="1"/>
          <p:nvPr/>
        </p:nvSpPr>
        <p:spPr>
          <a:xfrm>
            <a:off x="10361799" y="2774828"/>
            <a:ext cx="49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14A1E4-E2E8-5A30-5F17-6EBA280F2313}"/>
              </a:ext>
            </a:extLst>
          </p:cNvPr>
          <p:cNvSpPr txBox="1"/>
          <p:nvPr/>
        </p:nvSpPr>
        <p:spPr>
          <a:xfrm>
            <a:off x="6704199" y="4159240"/>
            <a:ext cx="49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78A2D0-A138-F86D-29B2-EB1EA1874F72}"/>
              </a:ext>
            </a:extLst>
          </p:cNvPr>
          <p:cNvSpPr txBox="1"/>
          <p:nvPr/>
        </p:nvSpPr>
        <p:spPr>
          <a:xfrm>
            <a:off x="6698944" y="5521405"/>
            <a:ext cx="49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2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C37C7B-B5EE-FD0E-6B46-984F74FBF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3EEE05F-23E2-94B5-BE51-F37F62589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0B1134-BFE3-74CE-12B3-E098579A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55EBCAE-C631-CE52-0FC0-0B10A20A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C77E53-B778-60E4-73DF-AF57146F1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73D35C2-E078-7DDF-5CFE-EDE526B80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29FDF-59F9-7BAC-C6F2-16BF8F95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 fontScale="90000"/>
          </a:bodyPr>
          <a:lstStyle/>
          <a:p>
            <a:r>
              <a:rPr lang="en-US" sz="4000" dirty="0" err="1"/>
              <a:t>Resultados</a:t>
            </a:r>
            <a:r>
              <a:rPr lang="en-US" sz="4000" dirty="0"/>
              <a:t> </a:t>
            </a:r>
            <a:r>
              <a:rPr lang="en-US" sz="4000" dirty="0" err="1"/>
              <a:t>importantes</a:t>
            </a:r>
            <a:endParaRPr lang="en-US" sz="4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A82D22-723E-10AA-E731-314EE8730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FED4-BF79-62E7-D1AD-AF80BF502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28" y="2263365"/>
            <a:ext cx="4278285" cy="1994605"/>
          </a:xfrm>
        </p:spPr>
        <p:txBody>
          <a:bodyPr anchor="ctr">
            <a:normAutofit/>
          </a:bodyPr>
          <a:lstStyle/>
          <a:p>
            <a:r>
              <a:rPr lang="en-US" dirty="0"/>
              <a:t>Mapa de dose</a:t>
            </a:r>
          </a:p>
          <a:p>
            <a:r>
              <a:rPr lang="en-US" dirty="0"/>
              <a:t>DVH (Dose Volume Histogram)</a:t>
            </a:r>
          </a:p>
        </p:txBody>
      </p:sp>
      <p:pic>
        <p:nvPicPr>
          <p:cNvPr id="5" name="Picture 4" descr="A close-up of a plane&#10;&#10;Description automatically generated">
            <a:extLst>
              <a:ext uri="{FF2B5EF4-FFF2-40B4-BE49-F238E27FC236}">
                <a16:creationId xmlns:a16="http://schemas.microsoft.com/office/drawing/2014/main" id="{375F3801-E711-423E-16E6-BA2F16495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50" y="557409"/>
            <a:ext cx="3461622" cy="2959555"/>
          </a:xfrm>
          <a:prstGeom prst="rect">
            <a:avLst/>
          </a:prstGeom>
        </p:spPr>
      </p:pic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EE19998C-ED51-8FBE-6DFF-CCDE7D6D4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82"/>
          <a:stretch/>
        </p:blipFill>
        <p:spPr>
          <a:xfrm>
            <a:off x="7588742" y="3556475"/>
            <a:ext cx="3632598" cy="27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1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416E-3E0C-F14A-7908-1DCDE74B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240" y="2691765"/>
            <a:ext cx="3591560" cy="1325563"/>
          </a:xfrm>
        </p:spPr>
        <p:txBody>
          <a:bodyPr/>
          <a:lstStyle/>
          <a:p>
            <a:r>
              <a:rPr lang="en-US" dirty="0"/>
              <a:t>Um </a:t>
            </a:r>
            <a:r>
              <a:rPr lang="en-US" dirty="0" err="1"/>
              <a:t>exemplo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9957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A3A6-385A-903A-AC1A-DF7F94A7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87"/>
            <a:ext cx="10515600" cy="1325563"/>
          </a:xfrm>
        </p:spPr>
        <p:txBody>
          <a:bodyPr/>
          <a:lstStyle/>
          <a:p>
            <a:r>
              <a:rPr lang="en-US" dirty="0" err="1"/>
              <a:t>Informações</a:t>
            </a:r>
            <a:r>
              <a:rPr lang="en-US" dirty="0"/>
              <a:t>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C3DCC32-EAC4-D5C2-103F-8457ECBD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87677"/>
              </p:ext>
            </p:extLst>
          </p:nvPr>
        </p:nvGraphicFramePr>
        <p:xfrm>
          <a:off x="0" y="1002391"/>
          <a:ext cx="6157690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46587" imgH="3778135" progId="Acrobat.Document.DC">
                  <p:embed/>
                </p:oleObj>
              </mc:Choice>
              <mc:Fallback>
                <p:oleObj name="Acrobat Document" r:id="rId2" imgW="5346587" imgH="377813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002391"/>
                        <a:ext cx="6157690" cy="435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489616-5791-14D0-BD53-D19038D62552}"/>
              </a:ext>
            </a:extLst>
          </p:cNvPr>
          <p:cNvSpPr txBox="1"/>
          <p:nvPr/>
        </p:nvSpPr>
        <p:spPr>
          <a:xfrm>
            <a:off x="547940" y="5555723"/>
            <a:ext cx="441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Almoço</a:t>
            </a:r>
            <a:r>
              <a:rPr lang="en-US" sz="2400" dirty="0">
                <a:solidFill>
                  <a:srgbClr val="FF0000"/>
                </a:solidFill>
              </a:rPr>
              <a:t>: 12h00 – 13h15 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Estar</a:t>
            </a:r>
            <a:r>
              <a:rPr lang="en-US" sz="2400" dirty="0">
                <a:solidFill>
                  <a:srgbClr val="FF0000"/>
                </a:solidFill>
              </a:rPr>
              <a:t> no </a:t>
            </a:r>
            <a:r>
              <a:rPr lang="en-US" sz="2400" dirty="0" err="1">
                <a:solidFill>
                  <a:srgbClr val="FF0000"/>
                </a:solidFill>
              </a:rPr>
              <a:t>revaldo</a:t>
            </a:r>
            <a:r>
              <a:rPr lang="en-US" sz="2400" dirty="0">
                <a:solidFill>
                  <a:srgbClr val="FF0000"/>
                </a:solidFill>
              </a:rPr>
              <a:t> do C8 </a:t>
            </a:r>
            <a:r>
              <a:rPr lang="en-US" sz="2400" dirty="0" err="1">
                <a:solidFill>
                  <a:srgbClr val="FF0000"/>
                </a:solidFill>
              </a:rPr>
              <a:t>às</a:t>
            </a:r>
            <a:r>
              <a:rPr lang="en-US" sz="2400" dirty="0">
                <a:solidFill>
                  <a:srgbClr val="FF0000"/>
                </a:solidFill>
              </a:rPr>
              <a:t> 13h15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02240-F41C-6E3B-B464-053938686585}"/>
              </a:ext>
            </a:extLst>
          </p:cNvPr>
          <p:cNvSpPr txBox="1"/>
          <p:nvPr/>
        </p:nvSpPr>
        <p:spPr>
          <a:xfrm>
            <a:off x="5559972" y="1002391"/>
            <a:ext cx="66320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Programa</a:t>
            </a:r>
            <a:r>
              <a:rPr lang="en-US" sz="2800" dirty="0"/>
              <a:t> para a </a:t>
            </a:r>
            <a:r>
              <a:rPr lang="en-US" sz="2800" dirty="0" err="1"/>
              <a:t>tarde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Exercício</a:t>
            </a:r>
            <a:r>
              <a:rPr lang="en-US" sz="2800" dirty="0"/>
              <a:t> MATRAD: 13h30 – 14h45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Sair para a C8.2.47 </a:t>
            </a:r>
            <a:r>
              <a:rPr lang="en-US" sz="2800" dirty="0" err="1"/>
              <a:t>às</a:t>
            </a:r>
            <a:r>
              <a:rPr lang="en-US" sz="2800" dirty="0"/>
              <a:t> 14h45 – </a:t>
            </a:r>
            <a:r>
              <a:rPr lang="en-US" sz="2800" dirty="0" err="1"/>
              <a:t>Vídeoconferência</a:t>
            </a:r>
            <a:r>
              <a:rPr lang="en-US" sz="2800" dirty="0"/>
              <a:t> com o GSI, </a:t>
            </a:r>
            <a:r>
              <a:rPr lang="en-US" sz="2800" dirty="0" err="1"/>
              <a:t>Alemanha</a:t>
            </a:r>
            <a:endParaRPr lang="en-US" sz="2800" dirty="0"/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1F6D12B-7B08-1C3C-AEA1-75B3349F7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90" y="3429000"/>
            <a:ext cx="2857500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535DBC-7B9C-8F74-CA22-F384C52281A9}"/>
              </a:ext>
            </a:extLst>
          </p:cNvPr>
          <p:cNvSpPr txBox="1"/>
          <p:nvPr/>
        </p:nvSpPr>
        <p:spPr>
          <a:xfrm>
            <a:off x="6960045" y="5078669"/>
            <a:ext cx="1899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QR code </a:t>
            </a:r>
            <a:r>
              <a:rPr lang="en-US" sz="2800" dirty="0" err="1"/>
              <a:t>inquérito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863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195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Acrobat Document</vt:lpstr>
      <vt:lpstr>MATRAD</vt:lpstr>
      <vt:lpstr>O que é o MATRAD?</vt:lpstr>
      <vt:lpstr>Definições importantes para o MATRAD</vt:lpstr>
      <vt:lpstr>Como funciona?</vt:lpstr>
      <vt:lpstr>Resultados importantes</vt:lpstr>
      <vt:lpstr>Um exemplo…</vt:lpstr>
      <vt:lpstr>Informações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MATRAD</dc:title>
  <dc:creator>Duarte Rafael Moreira Guerreiro</dc:creator>
  <cp:lastModifiedBy>Duarte Rafael Moreira Guerreiro</cp:lastModifiedBy>
  <cp:revision>3</cp:revision>
  <dcterms:created xsi:type="dcterms:W3CDTF">2024-02-22T10:25:22Z</dcterms:created>
  <dcterms:modified xsi:type="dcterms:W3CDTF">2024-02-22T15:16:19Z</dcterms:modified>
</cp:coreProperties>
</file>