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73" r:id="rId5"/>
    <p:sldId id="272" r:id="rId6"/>
    <p:sldId id="274" r:id="rId7"/>
    <p:sldId id="275" r:id="rId8"/>
    <p:sldId id="278" r:id="rId9"/>
    <p:sldId id="276" r:id="rId10"/>
    <p:sldId id="277" r:id="rId11"/>
    <p:sldId id="281" r:id="rId12"/>
    <p:sldId id="282" r:id="rId13"/>
    <p:sldId id="283" r:id="rId14"/>
    <p:sldId id="284" r:id="rId15"/>
    <p:sldId id="285" r:id="rId16"/>
    <p:sldId id="287" r:id="rId17"/>
    <p:sldId id="286" r:id="rId18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8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D595646-5E00-4AAC-B6EF-2214EBE8DC34}" type="datetime1">
              <a:rPr lang="es-ES" smtClean="0"/>
              <a:t>07/09/2023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EF054BB-8F28-4346-8754-0E5644500E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22309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93B9285-C1C2-4C6F-BA02-7D4F93FD11DA}" type="datetime1">
              <a:rPr lang="es-ES" noProof="0" smtClean="0"/>
              <a:t>07/09/2023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70A596-7141-45E9-836C-E467146705E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7395994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170A596-7141-45E9-836C-E467146705EF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751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170A596-7141-45E9-836C-E467146705EF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158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170A596-7141-45E9-836C-E467146705EF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6076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170A596-7141-45E9-836C-E467146705EF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4985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170A596-7141-45E9-836C-E467146705EF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704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170A596-7141-45E9-836C-E467146705EF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9478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170A596-7141-45E9-836C-E467146705EF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1840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170A596-7141-45E9-836C-E467146705E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794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170A596-7141-45E9-836C-E467146705EF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354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170A596-7141-45E9-836C-E467146705EF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553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170A596-7141-45E9-836C-E467146705E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1191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170A596-7141-45E9-836C-E467146705EF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938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170A596-7141-45E9-836C-E467146705EF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0313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170A596-7141-45E9-836C-E467146705EF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9572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2DEB2F-063F-4A28-B088-BF4786D9D8E9}" type="datetime1">
              <a:rPr lang="es-ES" noProof="0" smtClean="0"/>
              <a:t>07/09/2023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07035A-2236-43EB-B5B0-1A62D85CB68B}" type="datetime1">
              <a:rPr lang="es-ES" noProof="0" smtClean="0"/>
              <a:t>07/09/2023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 rtlCol="0"/>
          <a:lstStyle/>
          <a:p>
            <a:pPr rtl="0"/>
            <a:fld id="{8AC218AD-A14D-49D6-B9F4-3AFBBCF2AB64}" type="datetime1">
              <a:rPr lang="es-ES" noProof="0" smtClean="0"/>
              <a:t>07/09/2023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3CFC8D-1FF3-429F-872F-054E1702D20F}" type="datetime1">
              <a:rPr lang="es-ES" noProof="0" smtClean="0"/>
              <a:t>07/09/2023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rtlCol="0"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ECD74D5-4272-4BCC-9FFA-C967E3D3A479}" type="datetime1">
              <a:rPr lang="es-ES" noProof="0" smtClean="0"/>
              <a:t>07/09/2023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4CDFA6-324A-4DFB-9E9E-115949E46129}" type="datetime1">
              <a:rPr lang="es-ES" noProof="0" smtClean="0"/>
              <a:t>07/09/2023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F531D9-7B93-4211-9E26-EF4AA6A73174}" type="datetime1">
              <a:rPr lang="es-ES" noProof="0" smtClean="0"/>
              <a:t>07/09/2023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DF98D3-C875-400D-90D2-6ABA42DFFDB4}" type="datetime1">
              <a:rPr lang="es-ES" noProof="0" smtClean="0"/>
              <a:t>07/09/2023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C65E1F-A2D4-4FF2-BC51-C8489763F5F0}" type="datetime1">
              <a:rPr lang="es-ES" noProof="0" smtClean="0"/>
              <a:t>07/09/2023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 rtlCol="0"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0F056D-8897-4326-929B-F08471402BD7}" type="datetime1">
              <a:rPr lang="es-ES" noProof="0" smtClean="0"/>
              <a:t>07/09/2023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7790688" y="2150621"/>
            <a:ext cx="3200400" cy="3429000"/>
          </a:xfrm>
        </p:spPr>
        <p:txBody>
          <a:bodyPr rtlCol="0"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03AC99-10E9-4AED-8CEE-42F088BCED4C}" type="datetime1">
              <a:rPr lang="es-ES" noProof="0" smtClean="0"/>
              <a:t>07/09/2023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pPr rtl="0"/>
            <a:fld id="{AB5F4551-64A8-4CD5-A2D4-08703D27B07C}" type="datetime1">
              <a:rPr lang="es-ES" noProof="0" smtClean="0"/>
              <a:t>07/09/2023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6758CB7-007C-40DF-A901-600703FB6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20" y="9635"/>
            <a:ext cx="12191980" cy="6857990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B459C3A3-8B02-4FAB-91CE-E81E1BA31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048" y="2059012"/>
            <a:ext cx="12188952" cy="1828800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s-ES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A2022F-1436-49C5-9347-FDDDF4EE8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rtlCol="0">
            <a:normAutofit/>
          </a:bodyPr>
          <a:lstStyle/>
          <a:p>
            <a:r>
              <a:rPr lang="es-ES" b="1" i="1" dirty="0" err="1">
                <a:solidFill>
                  <a:schemeClr val="bg1"/>
                </a:solidFill>
              </a:rPr>
              <a:t>Observing</a:t>
            </a:r>
            <a:r>
              <a:rPr lang="es-ES" b="1" i="1" dirty="0">
                <a:solidFill>
                  <a:schemeClr val="bg1"/>
                </a:solidFill>
              </a:rPr>
              <a:t> and </a:t>
            </a:r>
            <a:r>
              <a:rPr lang="es-ES" b="1" i="1" dirty="0" err="1">
                <a:solidFill>
                  <a:schemeClr val="bg1"/>
                </a:solidFill>
              </a:rPr>
              <a:t>measuring</a:t>
            </a:r>
            <a:r>
              <a:rPr lang="es-ES" b="1" i="1" dirty="0">
                <a:solidFill>
                  <a:schemeClr val="bg1"/>
                </a:solidFill>
              </a:rPr>
              <a:t> the </a:t>
            </a:r>
            <a:r>
              <a:rPr lang="es-ES" b="1" i="1" dirty="0" err="1">
                <a:solidFill>
                  <a:schemeClr val="bg1"/>
                </a:solidFill>
              </a:rPr>
              <a:t>first</a:t>
            </a:r>
            <a:r>
              <a:rPr lang="es-ES" b="1" i="1" dirty="0">
                <a:solidFill>
                  <a:schemeClr val="bg1"/>
                </a:solidFill>
              </a:rPr>
              <a:t> </a:t>
            </a:r>
            <a:r>
              <a:rPr lang="es-ES" b="1" i="1" dirty="0" err="1">
                <a:solidFill>
                  <a:schemeClr val="bg1"/>
                </a:solidFill>
              </a:rPr>
              <a:t>lhc</a:t>
            </a:r>
            <a:r>
              <a:rPr lang="es-ES" b="1" i="1" dirty="0">
                <a:solidFill>
                  <a:schemeClr val="bg1"/>
                </a:solidFill>
              </a:rPr>
              <a:t> neutrinos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DB366A7-87C2-43BB-AF03-1AF039EE1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48" y="3887812"/>
            <a:ext cx="12188952" cy="45720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s-ES">
              <a:solidFill>
                <a:srgbClr val="FFFFFF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56C232-3134-4C4E-8119-3B970E1C3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2746" y="3991314"/>
            <a:ext cx="8026507" cy="457200"/>
          </a:xfrm>
        </p:spPr>
        <p:txBody>
          <a:bodyPr rtlCol="0">
            <a:normAutofit/>
          </a:bodyPr>
          <a:lstStyle/>
          <a:p>
            <a:pPr rtl="0"/>
            <a:r>
              <a:rPr lang="es-ES" sz="1800" i="1" dirty="0"/>
              <a:t>Claudia Puertas González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5139419-62A1-E875-5FEE-6AE2C16227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66" t="4767" r="5992" b="4767"/>
          <a:stretch/>
        </p:blipFill>
        <p:spPr>
          <a:xfrm>
            <a:off x="2173993" y="4475782"/>
            <a:ext cx="7844012" cy="2266956"/>
          </a:xfrm>
          <a:prstGeom prst="rect">
            <a:avLst/>
          </a:prstGeom>
        </p:spPr>
      </p:pic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F04F1884-8299-B240-7477-68D500491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s-ES" sz="1800" noProof="0" smtClean="0"/>
              <a:t>1</a:t>
            </a:fld>
            <a:endParaRPr lang="es-ES" sz="1800" noProof="0" dirty="0"/>
          </a:p>
        </p:txBody>
      </p:sp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73574D96-B180-5B4D-AD16-AAF4D0A51D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872989"/>
              </p:ext>
            </p:extLst>
          </p:nvPr>
        </p:nvGraphicFramePr>
        <p:xfrm>
          <a:off x="10227819" y="5259170"/>
          <a:ext cx="1808480" cy="36798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08480">
                  <a:extLst>
                    <a:ext uri="{9D8B030D-6E8A-4147-A177-3AD203B41FA5}">
                      <a16:colId xmlns:a16="http://schemas.microsoft.com/office/drawing/2014/main" val="3092647519"/>
                    </a:ext>
                  </a:extLst>
                </a:gridCol>
              </a:tblGrid>
              <a:tr h="36798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SND@LHC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271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1173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AE82C51-6401-41AD-B403-D8CC97A70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5730"/>
          <a:stretch/>
        </p:blipFill>
        <p:spPr>
          <a:xfrm>
            <a:off x="20" y="672797"/>
            <a:ext cx="12191980" cy="685799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4F3C611-0CF5-45ED-9190-A7A9C19AC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86048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s-ES" noProof="1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67DAFB-9973-42DC-88E6-DA49A7B5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 rtlCol="0">
            <a:normAutofit/>
          </a:bodyPr>
          <a:lstStyle/>
          <a:p>
            <a:pPr algn="ctr"/>
            <a:r>
              <a:rPr lang="es-ES" b="1" i="1" noProof="1"/>
              <a:t>Changing Event selection -&gt; nhits_ds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8174406-BA91-FE04-A5AB-139DC304F3BA}"/>
              </a:ext>
            </a:extLst>
          </p:cNvPr>
          <p:cNvSpPr txBox="1"/>
          <p:nvPr/>
        </p:nvSpPr>
        <p:spPr>
          <a:xfrm>
            <a:off x="6429676" y="2411935"/>
            <a:ext cx="3946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en-GB" sz="1800" b="1" i="1" dirty="0"/>
          </a:p>
          <a:p>
            <a:pPr marL="0" indent="0">
              <a:buNone/>
            </a:pPr>
            <a:endParaRPr lang="en-GB" sz="1800" dirty="0">
              <a:sym typeface="Wingdings" panose="05000000000000000000" pitchFamily="2" charset="2"/>
            </a:endParaRPr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BEB24983-411E-EF1C-0977-D8BC26313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0875" y="3801979"/>
            <a:ext cx="1732547" cy="130903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A7AAEF-2C8C-0924-6D8F-D7E5CC35D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411" y="2259088"/>
            <a:ext cx="10273096" cy="3326815"/>
          </a:xfrm>
          <a:prstGeom prst="rect">
            <a:avLst/>
          </a:prstGeom>
        </p:spPr>
      </p:pic>
      <p:sp>
        <p:nvSpPr>
          <p:cNvPr id="10" name="Flecha: doblada 9">
            <a:extLst>
              <a:ext uri="{FF2B5EF4-FFF2-40B4-BE49-F238E27FC236}">
                <a16:creationId xmlns:a16="http://schemas.microsoft.com/office/drawing/2014/main" id="{E55CE905-8578-F1B0-75CD-191BB8C0C339}"/>
              </a:ext>
            </a:extLst>
          </p:cNvPr>
          <p:cNvSpPr/>
          <p:nvPr/>
        </p:nvSpPr>
        <p:spPr>
          <a:xfrm flipV="1">
            <a:off x="1469456" y="5706892"/>
            <a:ext cx="1010653" cy="712269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3832354-3BE9-8F59-9FD2-43EFE52CE6D9}"/>
              </a:ext>
            </a:extLst>
          </p:cNvPr>
          <p:cNvSpPr txBox="1"/>
          <p:nvPr/>
        </p:nvSpPr>
        <p:spPr>
          <a:xfrm>
            <a:off x="2644541" y="5865938"/>
            <a:ext cx="61938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1" dirty="0"/>
              <a:t>The p-value does not change too much if we increase the number of </a:t>
            </a:r>
            <a:r>
              <a:rPr lang="en-GB" sz="2000" b="1" i="1" dirty="0" err="1"/>
              <a:t>nhits_ds</a:t>
            </a:r>
            <a:endParaRPr lang="en-GB" sz="2000" b="1" i="1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9FB6FC-835D-5961-A7FB-6D90E8205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s-ES" sz="1800" noProof="0" smtClean="0"/>
              <a:t>10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53106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AE82C51-6401-41AD-B403-D8CC97A70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5730"/>
          <a:stretch/>
        </p:blipFill>
        <p:spPr>
          <a:xfrm>
            <a:off x="-288737" y="1048181"/>
            <a:ext cx="12191980" cy="685799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4F3C611-0CF5-45ED-9190-A7A9C19AC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86048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s-ES" noProof="1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67DAFB-9973-42DC-88E6-DA49A7B5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 rtlCol="0">
            <a:normAutofit/>
          </a:bodyPr>
          <a:lstStyle/>
          <a:p>
            <a:pPr algn="ctr"/>
            <a:r>
              <a:rPr lang="es-ES" b="1" i="1" noProof="1"/>
              <a:t>Combined selection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8174406-BA91-FE04-A5AB-139DC304F3BA}"/>
              </a:ext>
            </a:extLst>
          </p:cNvPr>
          <p:cNvSpPr txBox="1"/>
          <p:nvPr/>
        </p:nvSpPr>
        <p:spPr>
          <a:xfrm>
            <a:off x="6429676" y="2411935"/>
            <a:ext cx="3946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en-GB" sz="1800" b="1" i="1" dirty="0"/>
          </a:p>
          <a:p>
            <a:pPr marL="0" indent="0">
              <a:buNone/>
            </a:pPr>
            <a:endParaRPr lang="en-GB" sz="1800" dirty="0">
              <a:sym typeface="Wingdings" panose="05000000000000000000" pitchFamily="2" charset="2"/>
            </a:endParaRPr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BEB24983-411E-EF1C-0977-D8BC26313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0876" y="3801979"/>
            <a:ext cx="3089710" cy="38139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400" b="1" i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C7180C9-8301-9480-868D-539B3A2D3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362" y="2224117"/>
            <a:ext cx="9479194" cy="842653"/>
          </a:xfrm>
          <a:prstGeom prst="rect">
            <a:avLst/>
          </a:prstGeom>
        </p:spPr>
      </p:pic>
      <p:graphicFrame>
        <p:nvGraphicFramePr>
          <p:cNvPr id="10" name="Tabla 10">
            <a:extLst>
              <a:ext uri="{FF2B5EF4-FFF2-40B4-BE49-F238E27FC236}">
                <a16:creationId xmlns:a16="http://schemas.microsoft.com/office/drawing/2014/main" id="{1FAC9894-5671-CE93-14BF-0863114278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72394"/>
              </p:ext>
            </p:extLst>
          </p:nvPr>
        </p:nvGraphicFramePr>
        <p:xfrm>
          <a:off x="2030959" y="3458920"/>
          <a:ext cx="8128000" cy="1188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557128755"/>
                    </a:ext>
                  </a:extLst>
                </a:gridCol>
              </a:tblGrid>
              <a:tr h="6610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i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1" dirty="0"/>
                        <a:t>THE P-VALUE OBTAINED IS LARGER THAN WITH THE NOMINAL SELECTION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1" dirty="0"/>
                        <a:t>(DEGRADED SENSITIVITY)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964843"/>
                  </a:ext>
                </a:extLst>
              </a:tr>
            </a:tbl>
          </a:graphicData>
        </a:graphic>
      </p:graphicFrame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EF24410C-5A41-1C71-1CB2-C78838A1914A}"/>
              </a:ext>
            </a:extLst>
          </p:cNvPr>
          <p:cNvSpPr/>
          <p:nvPr/>
        </p:nvSpPr>
        <p:spPr>
          <a:xfrm>
            <a:off x="5628134" y="4924682"/>
            <a:ext cx="933650" cy="57546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B86AF0F-0FC5-1BAF-4C47-35AD62EE4700}"/>
              </a:ext>
            </a:extLst>
          </p:cNvPr>
          <p:cNvSpPr txBox="1"/>
          <p:nvPr/>
        </p:nvSpPr>
        <p:spPr>
          <a:xfrm>
            <a:off x="1287392" y="5589041"/>
            <a:ext cx="9615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/>
              <a:t>This may be due to possible correlations amongst the variables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92A6F8F6-9955-D119-BD5C-403FA3DB3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s-ES" sz="1800" noProof="0" smtClean="0"/>
              <a:t>11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77169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AE82C51-6401-41AD-B403-D8CC97A70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5730"/>
          <a:stretch/>
        </p:blipFill>
        <p:spPr>
          <a:xfrm>
            <a:off x="-76982" y="740173"/>
            <a:ext cx="12191980" cy="685799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4F3C611-0CF5-45ED-9190-A7A9C19AC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86048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s-ES" noProof="1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67DAFB-9973-42DC-88E6-DA49A7B5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 rtlCol="0">
            <a:normAutofit/>
          </a:bodyPr>
          <a:lstStyle/>
          <a:p>
            <a:pPr algn="ctr"/>
            <a:r>
              <a:rPr lang="es-ES" b="1" i="1" noProof="1"/>
              <a:t>SUMMARY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8174406-BA91-FE04-A5AB-139DC304F3BA}"/>
              </a:ext>
            </a:extLst>
          </p:cNvPr>
          <p:cNvSpPr txBox="1"/>
          <p:nvPr/>
        </p:nvSpPr>
        <p:spPr>
          <a:xfrm>
            <a:off x="6429676" y="2411935"/>
            <a:ext cx="3946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en-GB" sz="1800" b="1" i="1" dirty="0"/>
          </a:p>
          <a:p>
            <a:pPr marL="0" indent="0">
              <a:buNone/>
            </a:pPr>
            <a:endParaRPr lang="en-GB" sz="1800" dirty="0">
              <a:sym typeface="Wingdings" panose="05000000000000000000" pitchFamily="2" charset="2"/>
            </a:endParaRPr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BEB24983-411E-EF1C-0977-D8BC26313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133" y="2347061"/>
            <a:ext cx="11326058" cy="4044114"/>
          </a:xfrm>
        </p:spPr>
        <p:txBody>
          <a:bodyPr/>
          <a:lstStyle/>
          <a:p>
            <a:pPr algn="just"/>
            <a:r>
              <a:rPr lang="en-GB" sz="3200" b="1" i="1" dirty="0"/>
              <a:t>SND@LHC is a new detector:</a:t>
            </a:r>
            <a:r>
              <a:rPr lang="en-GB" sz="3200" dirty="0"/>
              <a:t> study neutrinos at LHC for 1º time</a:t>
            </a:r>
          </a:p>
          <a:p>
            <a:pPr algn="just"/>
            <a:r>
              <a:rPr lang="en-GB" sz="3200" dirty="0"/>
              <a:t>We learn about neutrinos and how they can be detected</a:t>
            </a:r>
          </a:p>
          <a:p>
            <a:pPr algn="just"/>
            <a:r>
              <a:rPr lang="en-GB" sz="3200" b="1" i="1" dirty="0"/>
              <a:t>SELECTION VARIATION STUDIES:</a:t>
            </a:r>
          </a:p>
          <a:p>
            <a:pPr algn="just"/>
            <a:r>
              <a:rPr lang="en-GB" sz="3200" dirty="0"/>
              <a:t>Try to improve the separation between signal and background</a:t>
            </a:r>
          </a:p>
          <a:p>
            <a:pPr algn="just"/>
            <a:r>
              <a:rPr lang="en-GB" sz="3200" b="1" i="1" dirty="0"/>
              <a:t>IMPROVEMENTS:</a:t>
            </a:r>
          </a:p>
          <a:p>
            <a:pPr algn="just"/>
            <a:r>
              <a:rPr lang="en-GB" sz="3200" dirty="0"/>
              <a:t>Can modify procedure to account for variable correlations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07334D-34FF-A6C1-E297-E6D00FA2F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s-ES" sz="1800" noProof="0" smtClean="0"/>
              <a:t>12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74850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AE82C51-6401-41AD-B403-D8CC97A70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5730"/>
          <a:stretch/>
        </p:blipFill>
        <p:spPr>
          <a:xfrm>
            <a:off x="-76982" y="740173"/>
            <a:ext cx="12191980" cy="685799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4F3C611-0CF5-45ED-9190-A7A9C19AC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86048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s-ES" noProof="1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67DAFB-9973-42DC-88E6-DA49A7B5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 rtlCol="0">
            <a:normAutofit/>
          </a:bodyPr>
          <a:lstStyle/>
          <a:p>
            <a:pPr algn="ctr"/>
            <a:r>
              <a:rPr lang="es-ES" b="1" i="1" noProof="1"/>
              <a:t>NEXT STEPS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8174406-BA91-FE04-A5AB-139DC304F3BA}"/>
              </a:ext>
            </a:extLst>
          </p:cNvPr>
          <p:cNvSpPr txBox="1"/>
          <p:nvPr/>
        </p:nvSpPr>
        <p:spPr>
          <a:xfrm>
            <a:off x="6429676" y="2411935"/>
            <a:ext cx="3946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en-GB" sz="1800" b="1" i="1" dirty="0"/>
          </a:p>
          <a:p>
            <a:pPr marL="0" indent="0">
              <a:buNone/>
            </a:pPr>
            <a:endParaRPr lang="en-GB" sz="1800" dirty="0">
              <a:sym typeface="Wingdings" panose="05000000000000000000" pitchFamily="2" charset="2"/>
            </a:endParaRPr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BEB24983-411E-EF1C-0977-D8BC26313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133" y="2347061"/>
            <a:ext cx="11326058" cy="4044114"/>
          </a:xfrm>
        </p:spPr>
        <p:txBody>
          <a:bodyPr>
            <a:normAutofit/>
          </a:bodyPr>
          <a:lstStyle/>
          <a:p>
            <a:pPr algn="ctr"/>
            <a:r>
              <a:rPr lang="en-GB" sz="4400" b="1" i="1" dirty="0"/>
              <a:t>GOAL:</a:t>
            </a:r>
          </a:p>
          <a:p>
            <a:pPr marL="0" indent="0" algn="ctr">
              <a:buNone/>
            </a:pPr>
            <a:r>
              <a:rPr lang="en-GB" sz="3200" b="1" i="1" dirty="0"/>
              <a:t>Optimise data selection</a:t>
            </a:r>
          </a:p>
          <a:p>
            <a:pPr marL="0" indent="0" algn="ctr">
              <a:buNone/>
            </a:pPr>
            <a:endParaRPr lang="en-GB" sz="2400" b="1" i="1" dirty="0"/>
          </a:p>
          <a:p>
            <a:pPr marL="0" indent="0" algn="ctr">
              <a:buNone/>
            </a:pPr>
            <a:endParaRPr lang="en-GB" sz="2400" b="1" i="1" dirty="0"/>
          </a:p>
          <a:p>
            <a:pPr algn="ctr"/>
            <a:r>
              <a:rPr lang="en-GB" sz="3200" i="1" dirty="0"/>
              <a:t>Use additional discriminating variables</a:t>
            </a:r>
          </a:p>
          <a:p>
            <a:pPr algn="ctr"/>
            <a:r>
              <a:rPr lang="en-GB" sz="3200" i="1" dirty="0"/>
              <a:t>Explore machine learning tools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07334D-34FF-A6C1-E297-E6D00FA2F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s-ES" sz="1800" noProof="0" smtClean="0"/>
              <a:t>13</a:t>
            </a:fld>
            <a:endParaRPr lang="es-ES" noProof="0" dirty="0"/>
          </a:p>
        </p:txBody>
      </p:sp>
      <p:sp>
        <p:nvSpPr>
          <p:cNvPr id="3" name="Flecha: hacia abajo 2">
            <a:extLst>
              <a:ext uri="{FF2B5EF4-FFF2-40B4-BE49-F238E27FC236}">
                <a16:creationId xmlns:a16="http://schemas.microsoft.com/office/drawing/2014/main" id="{978FBEEF-E2E5-07ED-5829-5FB660BF97F4}"/>
              </a:ext>
            </a:extLst>
          </p:cNvPr>
          <p:cNvSpPr/>
          <p:nvPr/>
        </p:nvSpPr>
        <p:spPr>
          <a:xfrm>
            <a:off x="5552183" y="4010282"/>
            <a:ext cx="933650" cy="57546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8655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6758CB7-007C-40DF-A901-600703FB6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B459C3A3-8B02-4FAB-91CE-E81E1BA31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048" y="2059012"/>
            <a:ext cx="12188952" cy="1828800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s-ES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A2022F-1436-49C5-9347-FDDDF4EE8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rtlCol="0">
            <a:normAutofit/>
          </a:bodyPr>
          <a:lstStyle/>
          <a:p>
            <a:r>
              <a:rPr lang="es-ES" b="1" i="1" dirty="0">
                <a:solidFill>
                  <a:schemeClr val="bg1"/>
                </a:solidFill>
              </a:rPr>
              <a:t>THANK YOU FOR YOUR TIME!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DB366A7-87C2-43BB-AF03-1AF039EE1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48" y="3887812"/>
            <a:ext cx="12188952" cy="45720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s-ES">
              <a:solidFill>
                <a:srgbClr val="FFFFFF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56C232-3134-4C4E-8119-3B970E1C3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2746" y="3991314"/>
            <a:ext cx="8026507" cy="457200"/>
          </a:xfrm>
        </p:spPr>
        <p:txBody>
          <a:bodyPr rtlCol="0">
            <a:normAutofit/>
          </a:bodyPr>
          <a:lstStyle/>
          <a:p>
            <a:pPr rtl="0"/>
            <a:r>
              <a:rPr lang="es-ES" sz="1800" i="1" dirty="0"/>
              <a:t>Claudia Puertas González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7F16C4-8E34-16A5-6291-9355EC5BD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s-ES" sz="1800" noProof="0" smtClean="0"/>
              <a:t>14</a:t>
            </a:fld>
            <a:endParaRPr lang="es-ES" sz="1800" noProof="0" dirty="0"/>
          </a:p>
        </p:txBody>
      </p:sp>
    </p:spTree>
    <p:extLst>
      <p:ext uri="{BB962C8B-B14F-4D97-AF65-F5344CB8AC3E}">
        <p14:creationId xmlns:p14="http://schemas.microsoft.com/office/powerpoint/2010/main" val="3394854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AE82C51-6401-41AD-B403-D8CC97A70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5730"/>
          <a:stretch/>
        </p:blipFill>
        <p:spPr>
          <a:xfrm>
            <a:off x="-327239" y="1089089"/>
            <a:ext cx="12191980" cy="685799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4F3C611-0CF5-45ED-9190-A7A9C19AC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86048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s-ES" noProof="1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67DAFB-9973-42DC-88E6-DA49A7B5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 rtlCol="0">
            <a:normAutofit/>
          </a:bodyPr>
          <a:lstStyle/>
          <a:p>
            <a:pPr algn="ctr"/>
            <a:r>
              <a:rPr lang="es-ES" b="1" i="1" noProof="1"/>
              <a:t>MAIN IDEAS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F67312B-C9E6-0FDE-0A91-687514CF4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4533738" cy="4206240"/>
          </a:xfrm>
        </p:spPr>
        <p:txBody>
          <a:bodyPr/>
          <a:lstStyle/>
          <a:p>
            <a:r>
              <a:rPr lang="en-GB" dirty="0"/>
              <a:t>NEUTRINOS PROPERTIES:                                   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GB" dirty="0"/>
              <a:t>Low mass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GB" dirty="0"/>
              <a:t>No charge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GB" dirty="0"/>
              <a:t>Weak nuclear force</a:t>
            </a:r>
          </a:p>
          <a:p>
            <a:pPr marL="228600" lvl="1" indent="0">
              <a:buNone/>
            </a:pPr>
            <a:endParaRPr lang="en-GB" dirty="0"/>
          </a:p>
          <a:p>
            <a:pPr marL="228600" lvl="1" indent="0">
              <a:buNone/>
            </a:pPr>
            <a:endParaRPr lang="en-GB" dirty="0"/>
          </a:p>
          <a:p>
            <a:pPr marL="228600" lvl="1" indent="0">
              <a:buNone/>
            </a:pPr>
            <a:endParaRPr lang="en-GB" dirty="0"/>
          </a:p>
          <a:p>
            <a:pPr marL="228600" lvl="1" indent="0">
              <a:buNone/>
            </a:pPr>
            <a:endParaRPr lang="en-GB" dirty="0"/>
          </a:p>
          <a:p>
            <a:pPr marL="228600" lvl="1" indent="0">
              <a:buNone/>
            </a:pPr>
            <a:r>
              <a:rPr lang="en-GB" b="1" dirty="0"/>
              <a:t>DIFFICULT TO DETECT	</a:t>
            </a:r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737D43BC-0E20-A899-2B01-DD310AA12CE8}"/>
              </a:ext>
            </a:extLst>
          </p:cNvPr>
          <p:cNvSpPr/>
          <p:nvPr/>
        </p:nvSpPr>
        <p:spPr>
          <a:xfrm>
            <a:off x="2300438" y="3713171"/>
            <a:ext cx="933650" cy="90695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Cerrar llave 19">
            <a:extLst>
              <a:ext uri="{FF2B5EF4-FFF2-40B4-BE49-F238E27FC236}">
                <a16:creationId xmlns:a16="http://schemas.microsoft.com/office/drawing/2014/main" id="{998B6DAD-B763-0B4F-2FE6-26D28E791F46}"/>
              </a:ext>
            </a:extLst>
          </p:cNvPr>
          <p:cNvSpPr/>
          <p:nvPr/>
        </p:nvSpPr>
        <p:spPr>
          <a:xfrm>
            <a:off x="5043638" y="2252312"/>
            <a:ext cx="500514" cy="2714324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E70CAF9-9EA7-891E-8EAF-E8DB35A3E084}"/>
              </a:ext>
            </a:extLst>
          </p:cNvPr>
          <p:cNvSpPr txBox="1"/>
          <p:nvPr/>
        </p:nvSpPr>
        <p:spPr>
          <a:xfrm>
            <a:off x="5585862" y="1972649"/>
            <a:ext cx="6429675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HOW CAN WE BE ABLE TO DETECT THEM?                                   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GB" sz="2000" dirty="0"/>
              <a:t>High neutrino energy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GB" sz="2000" dirty="0"/>
              <a:t>High luminosity</a:t>
            </a:r>
          </a:p>
          <a:p>
            <a:pPr marL="228600" lvl="1"/>
            <a:endParaRPr lang="en-GB" dirty="0"/>
          </a:p>
          <a:p>
            <a:pPr marL="228600" lvl="1" indent="0">
              <a:buNone/>
            </a:pPr>
            <a:endParaRPr lang="en-GB" dirty="0"/>
          </a:p>
          <a:p>
            <a:pPr marL="228600" lvl="1" indent="0">
              <a:buNone/>
            </a:pPr>
            <a:endParaRPr lang="en-GB" dirty="0"/>
          </a:p>
          <a:p>
            <a:pPr marL="228600" lvl="1" indent="0" algn="ctr">
              <a:buNone/>
            </a:pPr>
            <a:endParaRPr lang="en-GB" dirty="0"/>
          </a:p>
          <a:p>
            <a:pPr marL="228600" lvl="1" indent="0" algn="ctr">
              <a:buNone/>
            </a:pPr>
            <a:endParaRPr lang="en-GB" dirty="0"/>
          </a:p>
          <a:p>
            <a:pPr marL="228600" lvl="1" indent="0" algn="ctr">
              <a:buNone/>
            </a:pPr>
            <a:r>
              <a:rPr lang="en-GB" b="1" dirty="0"/>
              <a:t>THERE WILL BE A LOT OF NEUTRINOS AND ALSO THE NUMBER OF THEIR INTERACTIONS WILL INCREASE</a:t>
            </a:r>
          </a:p>
          <a:p>
            <a:pPr marL="228600" lvl="1" indent="0" algn="ctr">
              <a:buNone/>
            </a:pPr>
            <a:endParaRPr lang="en-GB" b="1" dirty="0"/>
          </a:p>
          <a:p>
            <a:pPr marL="228600" lvl="1" indent="0" algn="ctr">
              <a:buNone/>
            </a:pPr>
            <a:endParaRPr lang="en-GB" b="1" dirty="0"/>
          </a:p>
          <a:p>
            <a:pPr marL="228600" lvl="1" indent="0" algn="ctr">
              <a:buNone/>
            </a:pPr>
            <a:endParaRPr lang="en-GB" b="1" dirty="0"/>
          </a:p>
          <a:p>
            <a:pPr marL="228600" lvl="1" indent="0" algn="ctr">
              <a:buNone/>
            </a:pPr>
            <a:r>
              <a:rPr lang="en-GB" b="1" dirty="0"/>
              <a:t>Place the detector far away from where the pp collisions take place (= far from ATLAS)</a:t>
            </a:r>
          </a:p>
        </p:txBody>
      </p:sp>
      <p:sp>
        <p:nvSpPr>
          <p:cNvPr id="25" name="Flecha: hacia abajo 24">
            <a:extLst>
              <a:ext uri="{FF2B5EF4-FFF2-40B4-BE49-F238E27FC236}">
                <a16:creationId xmlns:a16="http://schemas.microsoft.com/office/drawing/2014/main" id="{1EC83616-B008-08D3-BE11-AC404ADCC0F1}"/>
              </a:ext>
            </a:extLst>
          </p:cNvPr>
          <p:cNvSpPr/>
          <p:nvPr/>
        </p:nvSpPr>
        <p:spPr>
          <a:xfrm>
            <a:off x="8176661" y="3155996"/>
            <a:ext cx="933650" cy="90695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Signo más 25">
            <a:extLst>
              <a:ext uri="{FF2B5EF4-FFF2-40B4-BE49-F238E27FC236}">
                <a16:creationId xmlns:a16="http://schemas.microsoft.com/office/drawing/2014/main" id="{8F284ADD-0B06-B51B-9FBE-FE84CA22E2EE}"/>
              </a:ext>
            </a:extLst>
          </p:cNvPr>
          <p:cNvSpPr/>
          <p:nvPr/>
        </p:nvSpPr>
        <p:spPr>
          <a:xfrm>
            <a:off x="8387214" y="5140868"/>
            <a:ext cx="512544" cy="50051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104498-C427-8FF0-5723-3595C664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es-ES" sz="1800" noProof="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60782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AE82C51-6401-41AD-B403-D8CC97A70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5730"/>
          <a:stretch/>
        </p:blipFill>
        <p:spPr>
          <a:xfrm>
            <a:off x="182900" y="1048181"/>
            <a:ext cx="12191980" cy="685799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4F3C611-0CF5-45ED-9190-A7A9C19AC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86048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s-ES" noProof="1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67DAFB-9973-42DC-88E6-DA49A7B5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 rtlCol="0">
            <a:normAutofit/>
          </a:bodyPr>
          <a:lstStyle/>
          <a:p>
            <a:pPr algn="ctr"/>
            <a:r>
              <a:rPr lang="es-ES" noProof="1"/>
              <a:t>MAIN IDEAS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F67312B-C9E6-0FDE-0A91-687514CF4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8" y="2011680"/>
            <a:ext cx="3542337" cy="4206240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i="1" dirty="0"/>
              <a:t>	</a:t>
            </a:r>
            <a:r>
              <a:rPr lang="en-GB" sz="2800" b="1" i="1" dirty="0"/>
              <a:t>SIGNAL</a:t>
            </a:r>
          </a:p>
          <a:p>
            <a:pPr marL="0" indent="0">
              <a:buNone/>
            </a:pPr>
            <a:endParaRPr lang="en-GB" sz="2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sz="2800" dirty="0">
                <a:sym typeface="Wingdings" panose="05000000000000000000" pitchFamily="2" charset="2"/>
              </a:rPr>
              <a:t>    Muon neutrinos </a:t>
            </a:r>
          </a:p>
        </p:txBody>
      </p:sp>
      <p:sp>
        <p:nvSpPr>
          <p:cNvPr id="3" name="Flecha: hacia abajo 2">
            <a:extLst>
              <a:ext uri="{FF2B5EF4-FFF2-40B4-BE49-F238E27FC236}">
                <a16:creationId xmlns:a16="http://schemas.microsoft.com/office/drawing/2014/main" id="{F9123BFC-5A96-B291-4AF5-CE9687E95E8C}"/>
              </a:ext>
            </a:extLst>
          </p:cNvPr>
          <p:cNvSpPr/>
          <p:nvPr/>
        </p:nvSpPr>
        <p:spPr>
          <a:xfrm>
            <a:off x="2483318" y="3032183"/>
            <a:ext cx="433137" cy="60616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8174406-BA91-FE04-A5AB-139DC304F3BA}"/>
              </a:ext>
            </a:extLst>
          </p:cNvPr>
          <p:cNvSpPr txBox="1"/>
          <p:nvPr/>
        </p:nvSpPr>
        <p:spPr>
          <a:xfrm>
            <a:off x="6429676" y="2411935"/>
            <a:ext cx="394635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2800" b="1" i="1" dirty="0"/>
              <a:t>BACKGROUND</a:t>
            </a:r>
          </a:p>
          <a:p>
            <a:pPr marL="0" indent="0" algn="ctr">
              <a:buNone/>
            </a:pPr>
            <a:endParaRPr lang="en-GB" sz="2800" b="1" i="1" dirty="0"/>
          </a:p>
          <a:p>
            <a:pPr marL="0" indent="0" algn="ctr">
              <a:buNone/>
            </a:pPr>
            <a:endParaRPr lang="en-GB" sz="2800" b="1" i="1" dirty="0"/>
          </a:p>
          <a:p>
            <a:pPr marL="0" indent="0" algn="ctr">
              <a:buNone/>
            </a:pPr>
            <a:r>
              <a:rPr lang="en-GB" sz="2800" dirty="0"/>
              <a:t>Neutrons and neutral kaons </a:t>
            </a:r>
            <a:r>
              <a:rPr lang="en-GB" sz="2800" dirty="0">
                <a:sym typeface="Wingdings" panose="05000000000000000000" pitchFamily="2" charset="2"/>
              </a:rPr>
              <a:t></a:t>
            </a:r>
            <a:endParaRPr lang="en-GB" sz="2800" dirty="0"/>
          </a:p>
          <a:p>
            <a:pPr marL="0" indent="0" algn="ctr">
              <a:buNone/>
            </a:pPr>
            <a:endParaRPr lang="en-GB" sz="1800" b="1" i="1" dirty="0"/>
          </a:p>
          <a:p>
            <a:pPr marL="0" indent="0">
              <a:buNone/>
            </a:pPr>
            <a:endParaRPr lang="en-GB" sz="1800" dirty="0">
              <a:sym typeface="Wingdings" panose="05000000000000000000" pitchFamily="2" charset="2"/>
            </a:endParaRPr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438CAA29-9AA2-22B0-19F9-BED5740C435D}"/>
              </a:ext>
            </a:extLst>
          </p:cNvPr>
          <p:cNvSpPr/>
          <p:nvPr/>
        </p:nvSpPr>
        <p:spPr>
          <a:xfrm>
            <a:off x="8186286" y="3032183"/>
            <a:ext cx="433137" cy="60616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Cerrar llave 9">
            <a:extLst>
              <a:ext uri="{FF2B5EF4-FFF2-40B4-BE49-F238E27FC236}">
                <a16:creationId xmlns:a16="http://schemas.microsoft.com/office/drawing/2014/main" id="{67799BD6-00FA-54B0-36FB-EB5AACD36ECD}"/>
              </a:ext>
            </a:extLst>
          </p:cNvPr>
          <p:cNvSpPr/>
          <p:nvPr/>
        </p:nvSpPr>
        <p:spPr>
          <a:xfrm rot="5400000">
            <a:off x="5405950" y="662220"/>
            <a:ext cx="500514" cy="8835992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DF0978C-BBE1-EC8A-C0B8-6DD8F866C59A}"/>
              </a:ext>
            </a:extLst>
          </p:cNvPr>
          <p:cNvSpPr txBox="1"/>
          <p:nvPr/>
        </p:nvSpPr>
        <p:spPr>
          <a:xfrm>
            <a:off x="2537622" y="5533297"/>
            <a:ext cx="62371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2400" b="1" i="1" dirty="0"/>
              <a:t>How can we differentiate between neutrinos and background?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00345EC0-4055-DA51-9DC7-5E6A0037C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es-ES" sz="1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73314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AE82C51-6401-41AD-B403-D8CC97A70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5730"/>
          <a:stretch/>
        </p:blipFill>
        <p:spPr>
          <a:xfrm>
            <a:off x="20" y="9635"/>
            <a:ext cx="12191980" cy="685799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4F3C611-0CF5-45ED-9190-A7A9C19AC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86048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s-ES" noProof="1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67DAFB-9973-42DC-88E6-DA49A7B5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 rtlCol="0">
            <a:normAutofit/>
          </a:bodyPr>
          <a:lstStyle/>
          <a:p>
            <a:pPr algn="ctr"/>
            <a:r>
              <a:rPr lang="es-ES" noProof="1"/>
              <a:t>Steps of the project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F67312B-C9E6-0FDE-0A91-687514CF4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GB" sz="2800" b="1" i="1" dirty="0"/>
              <a:t>OBJETIVE:</a:t>
            </a:r>
          </a:p>
          <a:p>
            <a:pPr marL="0" indent="0" algn="ctr">
              <a:buNone/>
            </a:pPr>
            <a:r>
              <a:rPr lang="en-GB" sz="2800" i="1" dirty="0"/>
              <a:t>IS THERE SOME SPECIAL FEATURE THAT ALLOWS US TO DISTINGUISH BETWEEN SIGNAL AND BACKGROUND??</a:t>
            </a:r>
          </a:p>
          <a:p>
            <a:pPr marL="0" indent="0" algn="ctr">
              <a:buNone/>
            </a:pPr>
            <a:endParaRPr lang="en-GB" sz="2800" i="1" dirty="0"/>
          </a:p>
          <a:p>
            <a:pPr algn="ctr"/>
            <a:r>
              <a:rPr lang="en-GB" sz="2800" b="1" i="1" dirty="0"/>
              <a:t>STEPS: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sz="2800" i="1" dirty="0"/>
              <a:t>Represent data -&gt; HISTOGRAMS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sz="2800" i="1" dirty="0"/>
              <a:t>Study the sensitivity of the experiment to observe signal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sz="2800" i="1" dirty="0"/>
              <a:t>Try different event selections</a:t>
            </a:r>
          </a:p>
          <a:p>
            <a:pPr marL="514350" indent="-514350" algn="ctr">
              <a:buFont typeface="+mj-lt"/>
              <a:buAutoNum type="arabicPeriod"/>
            </a:pPr>
            <a:endParaRPr lang="en-GB" sz="2800" i="1" dirty="0"/>
          </a:p>
          <a:p>
            <a:pPr marL="0" indent="0" algn="ctr">
              <a:buNone/>
            </a:pPr>
            <a:endParaRPr lang="en-GB" sz="2800" b="1" i="1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FD65C5-1BEB-AD41-002F-06AD6981A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s-ES" sz="1800" noProof="0" smtClean="0"/>
              <a:t>4</a:t>
            </a:fld>
            <a:endParaRPr lang="es-ES" sz="1800" noProof="0" dirty="0"/>
          </a:p>
        </p:txBody>
      </p:sp>
    </p:spTree>
    <p:extLst>
      <p:ext uri="{BB962C8B-B14F-4D97-AF65-F5344CB8AC3E}">
        <p14:creationId xmlns:p14="http://schemas.microsoft.com/office/powerpoint/2010/main" val="3438721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AE82C51-6401-41AD-B403-D8CC97A70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5730"/>
          <a:stretch/>
        </p:blipFill>
        <p:spPr>
          <a:xfrm>
            <a:off x="20" y="9635"/>
            <a:ext cx="12191980" cy="685799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4F3C611-0CF5-45ED-9190-A7A9C19AC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86048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s-ES" noProof="1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67DAFB-9973-42DC-88E6-DA49A7B5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 rtlCol="0">
            <a:normAutofit/>
          </a:bodyPr>
          <a:lstStyle/>
          <a:p>
            <a:pPr algn="ctr"/>
            <a:r>
              <a:rPr lang="es-ES" b="1" i="1" noProof="1"/>
              <a:t>SIMULATED DATA</a:t>
            </a: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BEE58B1D-661B-3C37-F121-DC9F9B6EA0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785539"/>
              </p:ext>
            </p:extLst>
          </p:nvPr>
        </p:nvGraphicFramePr>
        <p:xfrm>
          <a:off x="765088" y="2118360"/>
          <a:ext cx="10659741" cy="2621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70021">
                  <a:extLst>
                    <a:ext uri="{9D8B030D-6E8A-4147-A177-3AD203B41FA5}">
                      <a16:colId xmlns:a16="http://schemas.microsoft.com/office/drawing/2014/main" val="3057793588"/>
                    </a:ext>
                  </a:extLst>
                </a:gridCol>
                <a:gridCol w="885524">
                  <a:extLst>
                    <a:ext uri="{9D8B030D-6E8A-4147-A177-3AD203B41FA5}">
                      <a16:colId xmlns:a16="http://schemas.microsoft.com/office/drawing/2014/main" val="3917008689"/>
                    </a:ext>
                  </a:extLst>
                </a:gridCol>
                <a:gridCol w="712270">
                  <a:extLst>
                    <a:ext uri="{9D8B030D-6E8A-4147-A177-3AD203B41FA5}">
                      <a16:colId xmlns:a16="http://schemas.microsoft.com/office/drawing/2014/main" val="3809899362"/>
                    </a:ext>
                  </a:extLst>
                </a:gridCol>
                <a:gridCol w="1896082">
                  <a:extLst>
                    <a:ext uri="{9D8B030D-6E8A-4147-A177-3AD203B41FA5}">
                      <a16:colId xmlns:a16="http://schemas.microsoft.com/office/drawing/2014/main" val="1681462428"/>
                    </a:ext>
                  </a:extLst>
                </a:gridCol>
                <a:gridCol w="2131948">
                  <a:extLst>
                    <a:ext uri="{9D8B030D-6E8A-4147-A177-3AD203B41FA5}">
                      <a16:colId xmlns:a16="http://schemas.microsoft.com/office/drawing/2014/main" val="4073975506"/>
                    </a:ext>
                  </a:extLst>
                </a:gridCol>
                <a:gridCol w="2131948">
                  <a:extLst>
                    <a:ext uri="{9D8B030D-6E8A-4147-A177-3AD203B41FA5}">
                      <a16:colId xmlns:a16="http://schemas.microsoft.com/office/drawing/2014/main" val="1987023095"/>
                    </a:ext>
                  </a:extLst>
                </a:gridCol>
                <a:gridCol w="2131948">
                  <a:extLst>
                    <a:ext uri="{9D8B030D-6E8A-4147-A177-3AD203B41FA5}">
                      <a16:colId xmlns:a16="http://schemas.microsoft.com/office/drawing/2014/main" val="2442634506"/>
                    </a:ext>
                  </a:extLst>
                </a:gridCol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GB" sz="2400" b="1" i="1" dirty="0"/>
                        <a:t>TYPE OF DATA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675745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sz="2200" b="1" i="1" dirty="0" err="1"/>
                        <a:t>pdg</a:t>
                      </a:r>
                      <a:endParaRPr lang="en-GB" sz="22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i="1" dirty="0" err="1"/>
                        <a:t>nhits_sf</a:t>
                      </a:r>
                      <a:endParaRPr lang="en-GB" sz="2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i="1" dirty="0" err="1"/>
                        <a:t>qdc_us</a:t>
                      </a:r>
                      <a:endParaRPr lang="en-GB" sz="2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i="1" dirty="0" err="1"/>
                        <a:t>nhits_ds</a:t>
                      </a:r>
                      <a:endParaRPr lang="en-GB" sz="2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i="1" dirty="0"/>
                        <a:t>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642527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The PDG code of the particle: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The number of hits in the </a:t>
                      </a:r>
                      <a:r>
                        <a:rPr lang="en-GB" dirty="0" err="1"/>
                        <a:t>SciFi</a:t>
                      </a:r>
                      <a:r>
                        <a:rPr lang="en-GB" dirty="0"/>
                        <a:t> detector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The total charge measured in the upstream part of the hadron calorimeter/muon system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The number of hits in the downstream part of the hadron calorimeter/muon system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The weight to be applied to each event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11556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130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62497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Muon neutrino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Neutron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Neutral Kaon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885584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11167CA7-D2BB-9012-DAF3-C9CBAD45C2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66" t="4767" r="5992" b="4767"/>
          <a:stretch/>
        </p:blipFill>
        <p:spPr>
          <a:xfrm>
            <a:off x="3005632" y="4956476"/>
            <a:ext cx="6180735" cy="1786261"/>
          </a:xfrm>
          <a:prstGeom prst="rect">
            <a:avLst/>
          </a:prstGeom>
        </p:spPr>
      </p:pic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D3A49FFF-CA83-8898-C739-57227E1B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s-ES" sz="1800" noProof="0" smtClean="0"/>
              <a:t>5</a:t>
            </a:fld>
            <a:endParaRPr lang="es-ES" sz="1800" noProof="0" dirty="0"/>
          </a:p>
        </p:txBody>
      </p:sp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55E886E8-5C4D-2396-76D9-9DD331824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284010"/>
              </p:ext>
            </p:extLst>
          </p:nvPr>
        </p:nvGraphicFramePr>
        <p:xfrm>
          <a:off x="8307673" y="6462182"/>
          <a:ext cx="52832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320">
                  <a:extLst>
                    <a:ext uri="{9D8B030D-6E8A-4147-A177-3AD203B41FA5}">
                      <a16:colId xmlns:a16="http://schemas.microsoft.com/office/drawing/2014/main" val="1548931467"/>
                    </a:ext>
                  </a:extLst>
                </a:gridCol>
              </a:tblGrid>
              <a:tr h="252486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149931"/>
                  </a:ext>
                </a:extLst>
              </a:tr>
            </a:tbl>
          </a:graphicData>
        </a:graphic>
      </p:graphicFrame>
      <p:graphicFrame>
        <p:nvGraphicFramePr>
          <p:cNvPr id="12" name="Tabla 12">
            <a:extLst>
              <a:ext uri="{FF2B5EF4-FFF2-40B4-BE49-F238E27FC236}">
                <a16:creationId xmlns:a16="http://schemas.microsoft.com/office/drawing/2014/main" id="{C2D94A2E-D884-5DF1-717D-221448F46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834235"/>
              </p:ext>
            </p:extLst>
          </p:nvPr>
        </p:nvGraphicFramePr>
        <p:xfrm>
          <a:off x="6474338" y="6478033"/>
          <a:ext cx="52832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321">
                  <a:extLst>
                    <a:ext uri="{9D8B030D-6E8A-4147-A177-3AD203B41FA5}">
                      <a16:colId xmlns:a16="http://schemas.microsoft.com/office/drawing/2014/main" val="4018811687"/>
                    </a:ext>
                  </a:extLst>
                </a:gridCol>
              </a:tblGrid>
              <a:tr h="26470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671901"/>
                  </a:ext>
                </a:extLst>
              </a:tr>
            </a:tbl>
          </a:graphicData>
        </a:graphic>
      </p:graphicFrame>
      <p:graphicFrame>
        <p:nvGraphicFramePr>
          <p:cNvPr id="13" name="Tabla 13">
            <a:extLst>
              <a:ext uri="{FF2B5EF4-FFF2-40B4-BE49-F238E27FC236}">
                <a16:creationId xmlns:a16="http://schemas.microsoft.com/office/drawing/2014/main" id="{51A2AF8C-FC3D-304D-8F68-64DBF66C51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691318"/>
              </p:ext>
            </p:extLst>
          </p:nvPr>
        </p:nvGraphicFramePr>
        <p:xfrm>
          <a:off x="4951666" y="6462182"/>
          <a:ext cx="72082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825">
                  <a:extLst>
                    <a:ext uri="{9D8B030D-6E8A-4147-A177-3AD203B41FA5}">
                      <a16:colId xmlns:a16="http://schemas.microsoft.com/office/drawing/2014/main" val="1158855110"/>
                    </a:ext>
                  </a:extLst>
                </a:gridCol>
              </a:tblGrid>
              <a:tr h="319862">
                <a:tc>
                  <a:txBody>
                    <a:bodyPr/>
                    <a:lstStyle/>
                    <a:p>
                      <a:r>
                        <a:rPr lang="en-GB" dirty="0" err="1"/>
                        <a:t>SciFi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318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806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AE82C51-6401-41AD-B403-D8CC97A70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5730"/>
          <a:stretch/>
        </p:blipFill>
        <p:spPr>
          <a:xfrm>
            <a:off x="20" y="9635"/>
            <a:ext cx="12191980" cy="685799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4F3C611-0CF5-45ED-9190-A7A9C19AC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86048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s-ES" noProof="1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67DAFB-9973-42DC-88E6-DA49A7B5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 rtlCol="0">
            <a:normAutofit/>
          </a:bodyPr>
          <a:lstStyle/>
          <a:p>
            <a:pPr algn="ctr"/>
            <a:r>
              <a:rPr lang="es-ES" b="1" i="1" noProof="1"/>
              <a:t>NUMBER OF  HITS IN THE SCIFI DETECTOR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4B460B8D-0BBA-9E90-6982-F23BEF51F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4312357" cy="4944448"/>
          </a:xfrm>
        </p:spPr>
        <p:txBody>
          <a:bodyPr>
            <a:normAutofit lnSpcReduction="10000"/>
          </a:bodyPr>
          <a:lstStyle/>
          <a:p>
            <a:r>
              <a:rPr lang="en-GB" sz="2800" b="1" i="1" dirty="0"/>
              <a:t>Signal:</a:t>
            </a:r>
          </a:p>
          <a:p>
            <a:endParaRPr lang="en-GB" sz="2800" b="1" i="1" dirty="0"/>
          </a:p>
          <a:p>
            <a:endParaRPr lang="en-GB" sz="2800" b="1" i="1" dirty="0"/>
          </a:p>
          <a:p>
            <a:endParaRPr lang="en-GB" sz="2800" b="1" i="1" dirty="0"/>
          </a:p>
          <a:p>
            <a:endParaRPr lang="en-GB" sz="2800" b="1" i="1" dirty="0"/>
          </a:p>
          <a:p>
            <a:endParaRPr lang="en-GB" sz="2800" b="1" i="1" dirty="0"/>
          </a:p>
          <a:p>
            <a:endParaRPr lang="en-GB" sz="2800" b="1" i="1" dirty="0"/>
          </a:p>
          <a:p>
            <a:endParaRPr lang="en-GB" sz="2800" b="1" i="1" dirty="0"/>
          </a:p>
          <a:p>
            <a:pPr marL="0" indent="0">
              <a:buNone/>
            </a:pPr>
            <a:r>
              <a:rPr lang="en-GB" sz="1800" b="1" i="1" dirty="0"/>
              <a:t>Number of events: 4.18847</a:t>
            </a:r>
            <a:r>
              <a:rPr lang="en-GB" sz="2800" b="1" i="1" dirty="0"/>
              <a:t>                               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71822A2-ADB2-E4AE-ED08-18470C3483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64"/>
          <a:stretch/>
        </p:blipFill>
        <p:spPr>
          <a:xfrm>
            <a:off x="443911" y="2611758"/>
            <a:ext cx="5011258" cy="3606161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E7B46CDA-5B9A-B10F-617C-A11FF66B4995}"/>
              </a:ext>
            </a:extLst>
          </p:cNvPr>
          <p:cNvSpPr txBox="1"/>
          <p:nvPr/>
        </p:nvSpPr>
        <p:spPr>
          <a:xfrm>
            <a:off x="6239578" y="2011680"/>
            <a:ext cx="4203833" cy="7909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i="1" dirty="0"/>
              <a:t>Background: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1" i="1" dirty="0"/>
          </a:p>
          <a:p>
            <a:endParaRPr lang="en-GB" sz="2800" b="1" i="1" dirty="0"/>
          </a:p>
          <a:p>
            <a:endParaRPr lang="en-GB" sz="1200" b="1" i="1" dirty="0"/>
          </a:p>
          <a:p>
            <a:r>
              <a:rPr lang="en-GB" sz="2800" b="1" i="1" dirty="0"/>
              <a:t>     		 </a:t>
            </a:r>
            <a:r>
              <a:rPr lang="en-GB" b="1" i="1" dirty="0"/>
              <a:t>Number of events: 0.05</a:t>
            </a:r>
            <a:r>
              <a:rPr lang="en-GB" sz="1800" b="1" i="1" dirty="0"/>
              <a:t>  </a:t>
            </a:r>
          </a:p>
          <a:p>
            <a:endParaRPr lang="en-GB" b="1" i="1" dirty="0"/>
          </a:p>
          <a:p>
            <a:endParaRPr lang="en-GB" sz="1800" b="1" i="1" dirty="0"/>
          </a:p>
          <a:p>
            <a:endParaRPr lang="en-GB" b="1" i="1" dirty="0"/>
          </a:p>
          <a:p>
            <a:endParaRPr lang="en-GB" sz="1800" b="1" i="1" dirty="0"/>
          </a:p>
          <a:p>
            <a:endParaRPr lang="en-GB" b="1" i="1" dirty="0"/>
          </a:p>
          <a:p>
            <a:endParaRPr lang="en-GB" sz="1800" b="1" i="1" dirty="0"/>
          </a:p>
          <a:p>
            <a:endParaRPr lang="en-GB" b="1" i="1" dirty="0"/>
          </a:p>
          <a:p>
            <a:endParaRPr lang="en-GB" sz="1800" b="1" i="1" dirty="0"/>
          </a:p>
          <a:p>
            <a:endParaRPr lang="en-GB" b="1" i="1" dirty="0"/>
          </a:p>
          <a:p>
            <a:endParaRPr lang="en-GB" sz="1800" b="1" i="1" dirty="0"/>
          </a:p>
          <a:p>
            <a:r>
              <a:rPr lang="en-GB" sz="1800" b="1" i="1" dirty="0"/>
              <a:t>               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2E92FA5-9BEB-CCB7-8A17-998FB563C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2771" y="2686100"/>
            <a:ext cx="5011257" cy="3549265"/>
          </a:xfrm>
          <a:prstGeom prst="rect">
            <a:avLst/>
          </a:prstGeo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246C95-C233-2759-71EF-70FF228C3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es-ES" sz="1800" dirty="0"/>
              <a:t>6</a:t>
            </a:r>
            <a:endParaRPr lang="es-ES" sz="1800" noProof="0" dirty="0"/>
          </a:p>
        </p:txBody>
      </p:sp>
    </p:spTree>
    <p:extLst>
      <p:ext uri="{BB962C8B-B14F-4D97-AF65-F5344CB8AC3E}">
        <p14:creationId xmlns:p14="http://schemas.microsoft.com/office/powerpoint/2010/main" val="1368092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AE82C51-6401-41AD-B403-D8CC97A70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5730"/>
          <a:stretch/>
        </p:blipFill>
        <p:spPr>
          <a:xfrm>
            <a:off x="-77786" y="537382"/>
            <a:ext cx="12191980" cy="685799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4F3C611-0CF5-45ED-9190-A7A9C19AC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86048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s-ES" noProof="1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67DAFB-9973-42DC-88E6-DA49A7B5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 rtlCol="0">
            <a:normAutofit/>
          </a:bodyPr>
          <a:lstStyle/>
          <a:p>
            <a:pPr algn="ctr"/>
            <a:r>
              <a:rPr lang="es-ES" b="1" i="1" noProof="1"/>
              <a:t>SENSITIVITY OF THE DETECTOR</a:t>
            </a:r>
          </a:p>
        </p:txBody>
      </p:sp>
      <p:graphicFrame>
        <p:nvGraphicFramePr>
          <p:cNvPr id="3" name="Tabla 5">
            <a:extLst>
              <a:ext uri="{FF2B5EF4-FFF2-40B4-BE49-F238E27FC236}">
                <a16:creationId xmlns:a16="http://schemas.microsoft.com/office/drawing/2014/main" id="{2033EEB4-E51E-D4AE-9E18-EF187C9583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5111598"/>
              </p:ext>
            </p:extLst>
          </p:nvPr>
        </p:nvGraphicFramePr>
        <p:xfrm>
          <a:off x="1126323" y="2674453"/>
          <a:ext cx="9783762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1254">
                  <a:extLst>
                    <a:ext uri="{9D8B030D-6E8A-4147-A177-3AD203B41FA5}">
                      <a16:colId xmlns:a16="http://schemas.microsoft.com/office/drawing/2014/main" val="1660487668"/>
                    </a:ext>
                  </a:extLst>
                </a:gridCol>
                <a:gridCol w="3261254">
                  <a:extLst>
                    <a:ext uri="{9D8B030D-6E8A-4147-A177-3AD203B41FA5}">
                      <a16:colId xmlns:a16="http://schemas.microsoft.com/office/drawing/2014/main" val="2910487422"/>
                    </a:ext>
                  </a:extLst>
                </a:gridCol>
                <a:gridCol w="3261254">
                  <a:extLst>
                    <a:ext uri="{9D8B030D-6E8A-4147-A177-3AD203B41FA5}">
                      <a16:colId xmlns:a16="http://schemas.microsoft.com/office/drawing/2014/main" val="3286378677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EVENT SELECTIONS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4258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/>
                        <a:t>nhits_sf</a:t>
                      </a:r>
                      <a:endParaRPr lang="en-GB" sz="2000" b="1" dirty="0"/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/>
                        <a:t>qdc_us</a:t>
                      </a:r>
                      <a:endParaRPr lang="en-GB" sz="2000" b="1" dirty="0"/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/>
                        <a:t>nhits_ds</a:t>
                      </a:r>
                      <a:endParaRPr lang="en-GB" sz="2000" b="1" dirty="0"/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254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&gt;=35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&gt;=700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&lt;=10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20446951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1D8A4B06-6C2B-E6F6-D7EC-BA5B78FA8443}"/>
              </a:ext>
            </a:extLst>
          </p:cNvPr>
          <p:cNvSpPr txBox="1"/>
          <p:nvPr/>
        </p:nvSpPr>
        <p:spPr>
          <a:xfrm>
            <a:off x="1126323" y="2018005"/>
            <a:ext cx="4235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i="1" dirty="0"/>
              <a:t>Initial event selections</a:t>
            </a:r>
            <a:endParaRPr lang="en-GB" dirty="0"/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253A1B8B-B2FB-DD45-41CD-DEB8089296D5}"/>
              </a:ext>
            </a:extLst>
          </p:cNvPr>
          <p:cNvSpPr/>
          <p:nvPr/>
        </p:nvSpPr>
        <p:spPr>
          <a:xfrm>
            <a:off x="5551379" y="3945602"/>
            <a:ext cx="933650" cy="57546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FCCD2BE-FF7D-DB03-1DA7-602C1C53CE19}"/>
              </a:ext>
            </a:extLst>
          </p:cNvPr>
          <p:cNvSpPr txBox="1"/>
          <p:nvPr/>
        </p:nvSpPr>
        <p:spPr>
          <a:xfrm>
            <a:off x="1126323" y="4654297"/>
            <a:ext cx="98755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/>
              <a:t>Sensitivity of the experiment:  2.925e-07 -&gt; p-value</a:t>
            </a:r>
          </a:p>
          <a:p>
            <a:pPr algn="ctr"/>
            <a:endParaRPr lang="en-GB" b="1" i="1" dirty="0"/>
          </a:p>
          <a:p>
            <a:pPr algn="ctr"/>
            <a:endParaRPr lang="en-GB" b="1" i="1" dirty="0"/>
          </a:p>
          <a:p>
            <a:pPr algn="ctr"/>
            <a:endParaRPr lang="en-GB" b="1" i="1" dirty="0"/>
          </a:p>
          <a:p>
            <a:pPr algn="ctr"/>
            <a:r>
              <a:rPr lang="en-GB" sz="2200" b="1" i="1" dirty="0"/>
              <a:t>Monte Carlo Method + Poisson Distribution</a:t>
            </a:r>
          </a:p>
          <a:p>
            <a:pPr algn="ctr"/>
            <a:r>
              <a:rPr lang="en-GB" sz="2800" b="1" i="1" dirty="0"/>
              <a:t> </a:t>
            </a:r>
          </a:p>
        </p:txBody>
      </p:sp>
      <p:sp>
        <p:nvSpPr>
          <p:cNvPr id="10" name="Cerrar llave 9">
            <a:extLst>
              <a:ext uri="{FF2B5EF4-FFF2-40B4-BE49-F238E27FC236}">
                <a16:creationId xmlns:a16="http://schemas.microsoft.com/office/drawing/2014/main" id="{0EEB7487-BD60-B21D-FAFF-84C6D4139E78}"/>
              </a:ext>
            </a:extLst>
          </p:cNvPr>
          <p:cNvSpPr/>
          <p:nvPr/>
        </p:nvSpPr>
        <p:spPr>
          <a:xfrm rot="5400000">
            <a:off x="5844701" y="2744922"/>
            <a:ext cx="500514" cy="5582653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F7A75DA3-6C92-D896-773D-A09725E2F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s-ES" sz="1800" noProof="0" smtClean="0"/>
              <a:t>7</a:t>
            </a:fld>
            <a:endParaRPr lang="es-ES" sz="1800" noProof="0" dirty="0"/>
          </a:p>
        </p:txBody>
      </p:sp>
    </p:spTree>
    <p:extLst>
      <p:ext uri="{BB962C8B-B14F-4D97-AF65-F5344CB8AC3E}">
        <p14:creationId xmlns:p14="http://schemas.microsoft.com/office/powerpoint/2010/main" val="2258686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AE82C51-6401-41AD-B403-D8CC97A70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5730"/>
          <a:stretch/>
        </p:blipFill>
        <p:spPr>
          <a:xfrm>
            <a:off x="333686" y="1018758"/>
            <a:ext cx="12191980" cy="685799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4F3C611-0CF5-45ED-9190-A7A9C19AC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86048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s-ES" noProof="1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67DAFB-9973-42DC-88E6-DA49A7B5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 rtlCol="0">
            <a:normAutofit/>
          </a:bodyPr>
          <a:lstStyle/>
          <a:p>
            <a:pPr algn="ctr"/>
            <a:r>
              <a:rPr lang="es-ES" b="1" i="1" noProof="1"/>
              <a:t>Changing Event selection -&gt; qdc_us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8174406-BA91-FE04-A5AB-139DC304F3BA}"/>
              </a:ext>
            </a:extLst>
          </p:cNvPr>
          <p:cNvSpPr txBox="1"/>
          <p:nvPr/>
        </p:nvSpPr>
        <p:spPr>
          <a:xfrm>
            <a:off x="6429676" y="2411935"/>
            <a:ext cx="3946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en-GB" sz="1800" b="1" i="1" dirty="0"/>
          </a:p>
          <a:p>
            <a:pPr marL="0" indent="0">
              <a:buNone/>
            </a:pPr>
            <a:endParaRPr lang="en-GB" sz="1800" dirty="0">
              <a:sym typeface="Wingdings" panose="05000000000000000000" pitchFamily="2" charset="2"/>
            </a:endParaRPr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BEB24983-411E-EF1C-0977-D8BC26313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0875" y="3801978"/>
            <a:ext cx="1183908" cy="45719"/>
          </a:xfrm>
        </p:spPr>
        <p:txBody>
          <a:bodyPr>
            <a:normAutofit fontScale="25000" lnSpcReduction="20000"/>
          </a:bodyPr>
          <a:lstStyle/>
          <a:p>
            <a:pPr marL="914400" lvl="4" indent="0">
              <a:buNone/>
            </a:pPr>
            <a:endParaRPr lang="en-GB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44FB1C16-CA15-398D-9EC7-43A7CDCB6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919" y="2223983"/>
            <a:ext cx="9765901" cy="3615259"/>
          </a:xfrm>
          <a:prstGeom prst="rect">
            <a:avLst/>
          </a:prstGeom>
        </p:spPr>
      </p:pic>
      <p:sp>
        <p:nvSpPr>
          <p:cNvPr id="20" name="Flecha: doblada 19">
            <a:extLst>
              <a:ext uri="{FF2B5EF4-FFF2-40B4-BE49-F238E27FC236}">
                <a16:creationId xmlns:a16="http://schemas.microsoft.com/office/drawing/2014/main" id="{8DDD694D-C7B3-4C66-FD8C-FA6FCD8962D2}"/>
              </a:ext>
            </a:extLst>
          </p:cNvPr>
          <p:cNvSpPr/>
          <p:nvPr/>
        </p:nvSpPr>
        <p:spPr>
          <a:xfrm flipV="1">
            <a:off x="3168400" y="6007579"/>
            <a:ext cx="1010653" cy="712269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E03A65B-1A70-B7E9-C198-E3FA60A2EF31}"/>
              </a:ext>
            </a:extLst>
          </p:cNvPr>
          <p:cNvSpPr txBox="1"/>
          <p:nvPr/>
        </p:nvSpPr>
        <p:spPr>
          <a:xfrm>
            <a:off x="4471084" y="6315817"/>
            <a:ext cx="5904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i="1" dirty="0"/>
              <a:t>MAKES SENSE: bigger </a:t>
            </a:r>
            <a:r>
              <a:rPr lang="en-GB" sz="2400" b="1" i="1" dirty="0" err="1"/>
              <a:t>qdc_us</a:t>
            </a:r>
            <a:r>
              <a:rPr lang="en-GB" sz="2400" b="1" i="1" dirty="0"/>
              <a:t>   -&gt;   neutrinos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1A0E0E-CFBC-CDFD-1B73-762CC50C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s-ES" sz="1800" noProof="0" smtClean="0"/>
              <a:t>8</a:t>
            </a:fld>
            <a:endParaRPr lang="es-ES" sz="1800" noProof="0" dirty="0"/>
          </a:p>
        </p:txBody>
      </p:sp>
    </p:spTree>
    <p:extLst>
      <p:ext uri="{BB962C8B-B14F-4D97-AF65-F5344CB8AC3E}">
        <p14:creationId xmlns:p14="http://schemas.microsoft.com/office/powerpoint/2010/main" val="2627903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AE82C51-6401-41AD-B403-D8CC97A70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5730"/>
          <a:stretch/>
        </p:blipFill>
        <p:spPr>
          <a:xfrm>
            <a:off x="-76982" y="740173"/>
            <a:ext cx="12191980" cy="685799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4F3C611-0CF5-45ED-9190-A7A9C19AC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86048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s-ES" noProof="1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67DAFB-9973-42DC-88E6-DA49A7B5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 rtlCol="0">
            <a:normAutofit/>
          </a:bodyPr>
          <a:lstStyle/>
          <a:p>
            <a:pPr algn="ctr"/>
            <a:r>
              <a:rPr lang="es-ES" b="1" i="1" noProof="1"/>
              <a:t>Changing Event selection -&gt; nhits_sf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8174406-BA91-FE04-A5AB-139DC304F3BA}"/>
              </a:ext>
            </a:extLst>
          </p:cNvPr>
          <p:cNvSpPr txBox="1"/>
          <p:nvPr/>
        </p:nvSpPr>
        <p:spPr>
          <a:xfrm>
            <a:off x="6429676" y="2411935"/>
            <a:ext cx="3946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en-GB" sz="1800" b="1" i="1" dirty="0"/>
          </a:p>
          <a:p>
            <a:pPr marL="0" indent="0">
              <a:buNone/>
            </a:pPr>
            <a:endParaRPr lang="en-GB" sz="1800" dirty="0">
              <a:sym typeface="Wingdings" panose="05000000000000000000" pitchFamily="2" charset="2"/>
            </a:endParaRPr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BEB24983-411E-EF1C-0977-D8BC26313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0875" y="3801979"/>
            <a:ext cx="1732547" cy="130903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8125438-AA48-3A1C-5A15-15C58E9A7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5966" y="1992001"/>
            <a:ext cx="8545931" cy="3827443"/>
          </a:xfrm>
          <a:prstGeom prst="rect">
            <a:avLst/>
          </a:prstGeom>
        </p:spPr>
      </p:pic>
      <p:sp>
        <p:nvSpPr>
          <p:cNvPr id="9" name="Flecha: doblada 8">
            <a:extLst>
              <a:ext uri="{FF2B5EF4-FFF2-40B4-BE49-F238E27FC236}">
                <a16:creationId xmlns:a16="http://schemas.microsoft.com/office/drawing/2014/main" id="{110340D3-953D-A576-9A70-2476CD5F3FBC}"/>
              </a:ext>
            </a:extLst>
          </p:cNvPr>
          <p:cNvSpPr/>
          <p:nvPr/>
        </p:nvSpPr>
        <p:spPr>
          <a:xfrm flipV="1">
            <a:off x="1815966" y="6007577"/>
            <a:ext cx="1010653" cy="550657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01BF7AC-2B7B-2491-5CF1-1D945CF311CD}"/>
              </a:ext>
            </a:extLst>
          </p:cNvPr>
          <p:cNvSpPr txBox="1"/>
          <p:nvPr/>
        </p:nvSpPr>
        <p:spPr>
          <a:xfrm>
            <a:off x="2826619" y="6188903"/>
            <a:ext cx="911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The p-value does not change too much below 35 because there is no data with that condition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43F629-9081-DF35-F818-1F818ABA5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s-ES" sz="1800" noProof="0" smtClean="0"/>
              <a:t>9</a:t>
            </a:fld>
            <a:endParaRPr lang="es-ES" sz="1800" noProof="0" dirty="0"/>
          </a:p>
        </p:txBody>
      </p:sp>
    </p:spTree>
    <p:extLst>
      <p:ext uri="{BB962C8B-B14F-4D97-AF65-F5344CB8AC3E}">
        <p14:creationId xmlns:p14="http://schemas.microsoft.com/office/powerpoint/2010/main" val="4024387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 bandas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7040_TF89910445.potx" id="{7ECDFCCE-EA86-4B81-9477-D34E7AAC2FB0}" vid="{3A1A7AB3-A1DE-4BEB-A544-E3BF44DAECF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9934CB3-A97C-40D1-8D7D-5211E1C57C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871927-9856-4138-B7A7-125C4AA7EF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4E3864-550F-4194-BC9D-CCA442A52D0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Diseño Bandas</Template>
  <TotalTime>314</TotalTime>
  <Words>474</Words>
  <Application>Microsoft Office PowerPoint</Application>
  <PresentationFormat>Panorámica</PresentationFormat>
  <Paragraphs>167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Corbel</vt:lpstr>
      <vt:lpstr>Wingdings</vt:lpstr>
      <vt:lpstr>Con bandas</vt:lpstr>
      <vt:lpstr>Observing and measuring the first lhc neutrinos</vt:lpstr>
      <vt:lpstr>MAIN IDEAS</vt:lpstr>
      <vt:lpstr>MAIN IDEAS</vt:lpstr>
      <vt:lpstr>Steps of the project</vt:lpstr>
      <vt:lpstr>SIMULATED DATA</vt:lpstr>
      <vt:lpstr>NUMBER OF  HITS IN THE SCIFI DETECTOR</vt:lpstr>
      <vt:lpstr>SENSITIVITY OF THE DETECTOR</vt:lpstr>
      <vt:lpstr>Changing Event selection -&gt; qdc_us</vt:lpstr>
      <vt:lpstr>Changing Event selection -&gt; nhits_sf</vt:lpstr>
      <vt:lpstr>Changing Event selection -&gt; nhits_ds</vt:lpstr>
      <vt:lpstr>Combined selection</vt:lpstr>
      <vt:lpstr>SUMMARY</vt:lpstr>
      <vt:lpstr>NEXT STEPS</vt:lpstr>
      <vt:lpstr>THANK YOU FOR YOUR TIME!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Observing and measuring the first lhc neutrinos</dc:title>
  <dc:creator>Claudia Puertas González</dc:creator>
  <cp:lastModifiedBy>Claudia Puertas González</cp:lastModifiedBy>
  <cp:revision>33</cp:revision>
  <dcterms:created xsi:type="dcterms:W3CDTF">2023-08-31T10:45:23Z</dcterms:created>
  <dcterms:modified xsi:type="dcterms:W3CDTF">2023-09-07T09:01:53Z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