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11" Type="http://schemas.openxmlformats.org/officeDocument/2006/relationships/slide" Target="slides/slide6.xml"/><Relationship Id="rId22" Type="http://schemas.openxmlformats.org/officeDocument/2006/relationships/slide" Target="slides/slide17.xml"/><Relationship Id="rId10" Type="http://schemas.openxmlformats.org/officeDocument/2006/relationships/slide" Target="slides/slide5.xml"/><Relationship Id="rId21" Type="http://schemas.openxmlformats.org/officeDocument/2006/relationships/slide" Target="slides/slide16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cce31e522a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cce31e522a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ccac6c4cf7_0_2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1ccac6c4cf7_0_2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ccac6c4cf7_0_5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1ccac6c4cf7_0_5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1ccac6c4cf7_0_1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1ccac6c4cf7_0_1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1ccac6c4cf7_0_7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1ccac6c4cf7_0_7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g1ccac6c4cf7_0_6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5" name="Google Shape;205;g1ccac6c4cf7_0_6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ccac6c4cf7_0_6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ccac6c4cf7_0_6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ccac6c4cf7_0_7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1ccac6c4cf7_0_7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1ccac6c4cf7_0_7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1ccac6c4cf7_0_7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ccac6c4cf7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ccac6c4cf7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ccac6c4cf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ccac6c4cf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ccac6c4cf7_3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1ccac6c4cf7_3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1ccac6c4cf7_3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1ccac6c4cf7_3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1ccac6c4cf7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1ccac6c4cf7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cce31e522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cce31e522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1cce31e522a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1cce31e522a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1cce31e522a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1cce31e522a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1pPr>
            <a:lvl2pPr lvl="1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Raleway"/>
              <a:buNone/>
              <a:defRPr b="1" sz="28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P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0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4.png"/><Relationship Id="rId4" Type="http://schemas.openxmlformats.org/officeDocument/2006/relationships/image" Target="../media/image1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19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Relationship Id="rId4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g"/><Relationship Id="rId4" Type="http://schemas.openxmlformats.org/officeDocument/2006/relationships/image" Target="../media/image23.png"/><Relationship Id="rId5" Type="http://schemas.openxmlformats.org/officeDocument/2006/relationships/image" Target="../media/image26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5.png"/><Relationship Id="rId4" Type="http://schemas.openxmlformats.org/officeDocument/2006/relationships/image" Target="../media/image28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1.png"/><Relationship Id="rId6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Identificação de interações multi-site no detetor de matéria negra LUX-ZEPLIN</a:t>
            </a:r>
            <a:endParaRPr/>
          </a:p>
        </p:txBody>
      </p:sp>
      <p:sp>
        <p:nvSpPr>
          <p:cNvPr id="87" name="Google Shape;87;p13"/>
          <p:cNvSpPr txBox="1"/>
          <p:nvPr>
            <p:ph idx="1" type="subTitle"/>
          </p:nvPr>
        </p:nvSpPr>
        <p:spPr>
          <a:xfrm>
            <a:off x="729450" y="3159125"/>
            <a:ext cx="7688100" cy="64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75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Sérgio Miguel Almeida Rodrigues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Daniel Rui Neves Vieira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Projeto - Técnicas Avançadas de Análise de Dados</a:t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8781" y="3013175"/>
            <a:ext cx="2125225" cy="2130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2"/>
          <p:cNvSpPr txBox="1"/>
          <p:nvPr>
            <p:ph type="title"/>
          </p:nvPr>
        </p:nvSpPr>
        <p:spPr>
          <a:xfrm>
            <a:off x="650900" y="55572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Curva ROC</a:t>
            </a:r>
            <a:endParaRPr/>
          </a:p>
        </p:txBody>
      </p:sp>
      <p:sp>
        <p:nvSpPr>
          <p:cNvPr id="167" name="Google Shape;167;p22"/>
          <p:cNvSpPr txBox="1"/>
          <p:nvPr/>
        </p:nvSpPr>
        <p:spPr>
          <a:xfrm>
            <a:off x="404125" y="1447350"/>
            <a:ext cx="4167900" cy="3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A curva ROC basicamente representa a taxa de verdadeiros positivos em relação à taxa de falsos positivos.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Ilustra o desempenho de um modelo de classificação binário, à medida que o limiar discriminador varia.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AUC: medida de desempenho em todos os limiares.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AUC = 0.863, um AUC = 1 seria o ideal, o valor obtido é aceitável.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8" name="Google Shape;168;p22"/>
          <p:cNvPicPr preferRelativeResize="0"/>
          <p:nvPr/>
        </p:nvPicPr>
        <p:blipFill rotWithShape="1">
          <a:blip r:embed="rId3">
            <a:alphaModFix/>
          </a:blip>
          <a:srcRect b="0" l="0" r="68884" t="67547"/>
          <a:stretch/>
        </p:blipFill>
        <p:spPr>
          <a:xfrm>
            <a:off x="2817088" y="2036550"/>
            <a:ext cx="1530526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2"/>
          <p:cNvPicPr preferRelativeResize="0"/>
          <p:nvPr/>
        </p:nvPicPr>
        <p:blipFill rotWithShape="1">
          <a:blip r:embed="rId3">
            <a:alphaModFix/>
          </a:blip>
          <a:srcRect b="43336" l="0" r="71298" t="26889"/>
          <a:stretch/>
        </p:blipFill>
        <p:spPr>
          <a:xfrm>
            <a:off x="2876463" y="912150"/>
            <a:ext cx="1411801" cy="53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22"/>
          <p:cNvPicPr preferRelativeResize="0"/>
          <p:nvPr/>
        </p:nvPicPr>
        <p:blipFill rotWithShape="1">
          <a:blip r:embed="rId4">
            <a:alphaModFix/>
          </a:blip>
          <a:srcRect b="0" l="0" r="0" t="11441"/>
          <a:stretch/>
        </p:blipFill>
        <p:spPr>
          <a:xfrm>
            <a:off x="4479000" y="1285835"/>
            <a:ext cx="4665000" cy="3100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3"/>
          <p:cNvSpPr txBox="1"/>
          <p:nvPr>
            <p:ph type="title"/>
          </p:nvPr>
        </p:nvSpPr>
        <p:spPr>
          <a:xfrm>
            <a:off x="377550" y="1318650"/>
            <a:ext cx="39366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Resultados para o modelo de Regressão - previsão do valor de separação entre sinais S2</a:t>
            </a:r>
            <a:endParaRPr/>
          </a:p>
        </p:txBody>
      </p:sp>
      <p:sp>
        <p:nvSpPr>
          <p:cNvPr id="176" name="Google Shape;176;p23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Sumário do modelo utilizado:</a:t>
            </a:r>
            <a:endParaRPr/>
          </a:p>
        </p:txBody>
      </p:sp>
      <p:pic>
        <p:nvPicPr>
          <p:cNvPr id="177" name="Google Shape;17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31150" y="34850"/>
            <a:ext cx="3406100" cy="5073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4"/>
          <p:cNvSpPr txBox="1"/>
          <p:nvPr>
            <p:ph type="title"/>
          </p:nvPr>
        </p:nvSpPr>
        <p:spPr>
          <a:xfrm>
            <a:off x="358950" y="0"/>
            <a:ext cx="8426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Resultados para o modelo de Regressão</a:t>
            </a:r>
            <a:endParaRPr/>
          </a:p>
        </p:txBody>
      </p:sp>
      <p:sp>
        <p:nvSpPr>
          <p:cNvPr id="183" name="Google Shape;183;p24"/>
          <p:cNvSpPr txBox="1"/>
          <p:nvPr/>
        </p:nvSpPr>
        <p:spPr>
          <a:xfrm>
            <a:off x="5332775" y="794182"/>
            <a:ext cx="2872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PT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Test loss: </a:t>
            </a:r>
            <a:r>
              <a:rPr b="1" lang="pt-PT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0.014021124690771103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1879200" y="670575"/>
            <a:ext cx="269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Resultados obtidos no final do treino, para o set de teste: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5" name="Google Shape;185;p24"/>
          <p:cNvCxnSpPr>
            <a:stCxn id="184" idx="3"/>
            <a:endCxn id="183" idx="1"/>
          </p:cNvCxnSpPr>
          <p:nvPr/>
        </p:nvCxnSpPr>
        <p:spPr>
          <a:xfrm>
            <a:off x="4572000" y="978375"/>
            <a:ext cx="760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86" name="Google Shape;18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875" y="1585825"/>
            <a:ext cx="4419500" cy="313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7" name="Google Shape;18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44225" y="1585800"/>
            <a:ext cx="4419500" cy="31342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5"/>
          <p:cNvSpPr txBox="1"/>
          <p:nvPr>
            <p:ph type="title"/>
          </p:nvPr>
        </p:nvSpPr>
        <p:spPr>
          <a:xfrm>
            <a:off x="7276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Resultados do modelo de Regressão</a:t>
            </a:r>
            <a:endParaRPr/>
          </a:p>
        </p:txBody>
      </p:sp>
      <p:sp>
        <p:nvSpPr>
          <p:cNvPr id="193" name="Google Shape;193;p25"/>
          <p:cNvSpPr txBox="1"/>
          <p:nvPr>
            <p:ph idx="1" type="body"/>
          </p:nvPr>
        </p:nvSpPr>
        <p:spPr>
          <a:xfrm>
            <a:off x="2127900" y="4269375"/>
            <a:ext cx="5300400" cy="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Resultados previstos pelo modelo comparado com os valores reais</a:t>
            </a:r>
            <a:endParaRPr sz="1400"/>
          </a:p>
        </p:txBody>
      </p:sp>
      <p:pic>
        <p:nvPicPr>
          <p:cNvPr id="194" name="Google Shape;19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3700" y="1244250"/>
            <a:ext cx="4528800" cy="302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6"/>
          <p:cNvSpPr txBox="1"/>
          <p:nvPr>
            <p:ph type="title"/>
          </p:nvPr>
        </p:nvSpPr>
        <p:spPr>
          <a:xfrm>
            <a:off x="7276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Resultados do modelo de Regressão</a:t>
            </a:r>
            <a:endParaRPr/>
          </a:p>
        </p:txBody>
      </p:sp>
      <p:pic>
        <p:nvPicPr>
          <p:cNvPr id="200" name="Google Shape;20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3750" y="1312275"/>
            <a:ext cx="3973388" cy="27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776" y="1312275"/>
            <a:ext cx="4138774" cy="270190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26"/>
          <p:cNvSpPr txBox="1"/>
          <p:nvPr>
            <p:ph idx="1" type="body"/>
          </p:nvPr>
        </p:nvSpPr>
        <p:spPr>
          <a:xfrm>
            <a:off x="727650" y="4051650"/>
            <a:ext cx="8100900" cy="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Comparação entre os resultados previstos pelo modelo e os valores reais, relacionando com o Drift Time e a Assimetria S2 do sinal.</a:t>
            </a:r>
            <a:endParaRPr sz="14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7"/>
          <p:cNvSpPr txBox="1"/>
          <p:nvPr>
            <p:ph type="title"/>
          </p:nvPr>
        </p:nvSpPr>
        <p:spPr>
          <a:xfrm>
            <a:off x="358950" y="0"/>
            <a:ext cx="8426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Resultados para o modelo de Regressão</a:t>
            </a:r>
            <a:endParaRPr/>
          </a:p>
        </p:txBody>
      </p:sp>
      <p:sp>
        <p:nvSpPr>
          <p:cNvPr id="208" name="Google Shape;208;p27"/>
          <p:cNvSpPr txBox="1"/>
          <p:nvPr/>
        </p:nvSpPr>
        <p:spPr>
          <a:xfrm>
            <a:off x="5270313" y="4413682"/>
            <a:ext cx="2872200" cy="36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PT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Threshold 98%:  0.45094275</a:t>
            </a:r>
            <a:endParaRPr b="1" sz="12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9" name="Google Shape;209;p27"/>
          <p:cNvSpPr txBox="1"/>
          <p:nvPr/>
        </p:nvSpPr>
        <p:spPr>
          <a:xfrm>
            <a:off x="1816738" y="4290075"/>
            <a:ext cx="269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Resultados obtidos para o dataset de sinais SS: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0" name="Google Shape;210;p27"/>
          <p:cNvCxnSpPr>
            <a:stCxn id="209" idx="3"/>
            <a:endCxn id="208" idx="1"/>
          </p:cNvCxnSpPr>
          <p:nvPr/>
        </p:nvCxnSpPr>
        <p:spPr>
          <a:xfrm>
            <a:off x="4509538" y="4597875"/>
            <a:ext cx="760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11" name="Google Shape;21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8925" y="821288"/>
            <a:ext cx="4821405" cy="3340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8"/>
          <p:cNvSpPr txBox="1"/>
          <p:nvPr>
            <p:ph type="title"/>
          </p:nvPr>
        </p:nvSpPr>
        <p:spPr>
          <a:xfrm>
            <a:off x="727650" y="556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Resultados do modelo de Regressão</a:t>
            </a:r>
            <a:endParaRPr/>
          </a:p>
        </p:txBody>
      </p:sp>
      <p:sp>
        <p:nvSpPr>
          <p:cNvPr id="217" name="Google Shape;217;p28"/>
          <p:cNvSpPr txBox="1"/>
          <p:nvPr>
            <p:ph idx="1" type="body"/>
          </p:nvPr>
        </p:nvSpPr>
        <p:spPr>
          <a:xfrm>
            <a:off x="727650" y="4051650"/>
            <a:ext cx="8100900" cy="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Comparação entre os r</a:t>
            </a:r>
            <a:r>
              <a:rPr lang="pt-PT" sz="1200">
                <a:solidFill>
                  <a:srgbClr val="000000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esultados previstos pelo modelo e os valores reais, relacionando com o Drift Time e a Assimetria S2 do sinal. A linha horizontal indica o Threshold de 98% calculado.</a:t>
            </a:r>
            <a:endParaRPr sz="1400"/>
          </a:p>
        </p:txBody>
      </p:sp>
      <p:pic>
        <p:nvPicPr>
          <p:cNvPr id="218" name="Google Shape;21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5350" y="1295300"/>
            <a:ext cx="3973371" cy="270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89750" y="1295300"/>
            <a:ext cx="4138800" cy="2701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9"/>
          <p:cNvSpPr txBox="1"/>
          <p:nvPr>
            <p:ph type="title"/>
          </p:nvPr>
        </p:nvSpPr>
        <p:spPr>
          <a:xfrm>
            <a:off x="358950" y="0"/>
            <a:ext cx="8426100" cy="9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Resultados para o modelo de Regressão - previsão do valor de separação entre sinais S2 absoluto</a:t>
            </a:r>
            <a:endParaRPr/>
          </a:p>
        </p:txBody>
      </p:sp>
      <p:pic>
        <p:nvPicPr>
          <p:cNvPr id="225" name="Google Shape;22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227350"/>
            <a:ext cx="8839201" cy="4936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809750"/>
            <a:ext cx="4275200" cy="3079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6400" y="1841525"/>
            <a:ext cx="4275200" cy="30790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1" type="body"/>
          </p:nvPr>
        </p:nvSpPr>
        <p:spPr>
          <a:xfrm>
            <a:off x="727650" y="4051650"/>
            <a:ext cx="8100900" cy="71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PT" sz="1200">
                <a:solidFill>
                  <a:srgbClr val="000000"/>
                </a:solidFill>
                <a:highlight>
                  <a:schemeClr val="lt1"/>
                </a:highlight>
                <a:latin typeface="Arial"/>
                <a:ea typeface="Arial"/>
                <a:cs typeface="Arial"/>
                <a:sym typeface="Arial"/>
              </a:rPr>
              <a:t>Comparação entre os resultados previstos pelo modelo e os valores reais, relacionando com o Drift Time e a Assimetria S2 do sinal.</a:t>
            </a:r>
            <a:endParaRPr sz="1200">
              <a:solidFill>
                <a:srgbClr val="000000"/>
              </a:solidFill>
              <a:highlight>
                <a:schemeClr val="lt1"/>
              </a:highligh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3" name="Google Shape;233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7400" y="1282800"/>
            <a:ext cx="4022950" cy="27688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33091" y="1225875"/>
            <a:ext cx="4195459" cy="2768850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0"/>
          <p:cNvSpPr txBox="1"/>
          <p:nvPr>
            <p:ph type="title"/>
          </p:nvPr>
        </p:nvSpPr>
        <p:spPr>
          <a:xfrm>
            <a:off x="358950" y="-108875"/>
            <a:ext cx="8426100" cy="97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Resultados para o modelo de Regressão - previsão do valor de separação entre sinais S2 absoluto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>
            <p:ph type="title"/>
          </p:nvPr>
        </p:nvSpPr>
        <p:spPr>
          <a:xfrm>
            <a:off x="727650" y="5781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Descrição</a:t>
            </a:r>
            <a:r>
              <a:rPr lang="pt-PT"/>
              <a:t> do problema</a:t>
            </a:r>
            <a:endParaRPr/>
          </a:p>
        </p:txBody>
      </p:sp>
      <p:sp>
        <p:nvSpPr>
          <p:cNvPr id="94" name="Google Shape;94;p14"/>
          <p:cNvSpPr txBox="1"/>
          <p:nvPr>
            <p:ph idx="1" type="body"/>
          </p:nvPr>
        </p:nvSpPr>
        <p:spPr>
          <a:xfrm>
            <a:off x="1411750" y="4370275"/>
            <a:ext cx="23883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pt-PT"/>
              <a:t>LZ TPC Operation principle</a:t>
            </a:r>
            <a:endParaRPr/>
          </a:p>
        </p:txBody>
      </p:sp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7650" y="1320450"/>
            <a:ext cx="3756488" cy="30498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9175" y="2786529"/>
            <a:ext cx="3417175" cy="2338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99175" y="513300"/>
            <a:ext cx="3417175" cy="2338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5"/>
          <p:cNvSpPr txBox="1"/>
          <p:nvPr>
            <p:ph type="title"/>
          </p:nvPr>
        </p:nvSpPr>
        <p:spPr>
          <a:xfrm>
            <a:off x="810075" y="574825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Técnicas utilizadas</a:t>
            </a:r>
            <a:endParaRPr/>
          </a:p>
        </p:txBody>
      </p:sp>
      <p:sp>
        <p:nvSpPr>
          <p:cNvPr id="103" name="Google Shape;103;p15"/>
          <p:cNvSpPr txBox="1"/>
          <p:nvPr>
            <p:ph idx="1" type="body"/>
          </p:nvPr>
        </p:nvSpPr>
        <p:spPr>
          <a:xfrm>
            <a:off x="729450" y="1340550"/>
            <a:ext cx="7688700" cy="36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Machine Learning - Supervised Learning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pt-PT"/>
              <a:t>Utilização de dados etiquetados</a:t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★"/>
            </a:pPr>
            <a:r>
              <a:rPr lang="pt-PT"/>
              <a:t>Problemas a resolver: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PT"/>
              <a:t>Classificação de SS e MS: modelo de classificação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PT"/>
              <a:t>Previsão da separação entre 2 sinais S2: modelo de regressão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★"/>
            </a:pPr>
            <a:r>
              <a:rPr lang="pt-PT"/>
              <a:t>Rede neuronal com convolução: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PT"/>
              <a:t>Secção de convolução</a:t>
            </a:r>
            <a:endParaRPr/>
          </a:p>
          <a:p>
            <a:pPr indent="-298450" lvl="1" marL="914400" rtl="0" algn="l"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pt-PT"/>
              <a:t>Secção densa</a:t>
            </a:r>
            <a:endParaRPr/>
          </a:p>
          <a:p>
            <a:pPr indent="0" lvl="0" marL="9144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1150" lvl="0" marL="457200" rtl="0" algn="l">
              <a:spcBef>
                <a:spcPts val="1200"/>
              </a:spcBef>
              <a:spcAft>
                <a:spcPts val="0"/>
              </a:spcAft>
              <a:buSzPts val="1300"/>
              <a:buChar char="★"/>
            </a:pPr>
            <a:r>
              <a:rPr lang="pt-PT"/>
              <a:t>Ferramentas: Python, Keras, scikit-learn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19050" y="171200"/>
            <a:ext cx="3239475" cy="2519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4825" y="3503725"/>
            <a:ext cx="1352725" cy="1352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6925" y="3271048"/>
            <a:ext cx="1741850" cy="93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94692" y="3094800"/>
            <a:ext cx="727251" cy="796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6"/>
          <p:cNvSpPr txBox="1"/>
          <p:nvPr>
            <p:ph type="title"/>
          </p:nvPr>
        </p:nvSpPr>
        <p:spPr>
          <a:xfrm>
            <a:off x="788475" y="489050"/>
            <a:ext cx="6817200" cy="59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Modelo de Machine Learning utilizado</a:t>
            </a:r>
            <a:endParaRPr/>
          </a:p>
        </p:txBody>
      </p:sp>
      <p:sp>
        <p:nvSpPr>
          <p:cNvPr id="113" name="Google Shape;113;p16"/>
          <p:cNvSpPr txBox="1"/>
          <p:nvPr>
            <p:ph idx="1" type="body"/>
          </p:nvPr>
        </p:nvSpPr>
        <p:spPr>
          <a:xfrm>
            <a:off x="105500" y="1315375"/>
            <a:ext cx="4775100" cy="33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1308" lvl="0" marL="4572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303"/>
              <a:buChar char="★"/>
            </a:pPr>
            <a:r>
              <a:rPr lang="pt-PT" sz="1302"/>
              <a:t>Secção de convolução</a:t>
            </a:r>
            <a:endParaRPr sz="1302"/>
          </a:p>
          <a:p>
            <a:pPr indent="-29956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pt-PT" sz="1117"/>
              <a:t>Para retirar o máximo de features dos dados</a:t>
            </a:r>
            <a:endParaRPr sz="1117"/>
          </a:p>
          <a:p>
            <a:pPr indent="-29956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pt-PT" sz="1117"/>
              <a:t>3 camadas do tipo : </a:t>
            </a:r>
            <a:endParaRPr sz="1117"/>
          </a:p>
          <a:p>
            <a:pPr indent="-299561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■"/>
            </a:pPr>
            <a:r>
              <a:rPr lang="pt-PT" sz="1117"/>
              <a:t>camada de Convolução + MaxPooling</a:t>
            </a:r>
            <a:endParaRPr sz="1117"/>
          </a:p>
          <a:p>
            <a:pPr indent="-29956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pt-PT" sz="1117"/>
              <a:t>O pooling serve para melhorar tempo de computação e reduzir overfitting</a:t>
            </a:r>
            <a:endParaRPr sz="1117"/>
          </a:p>
          <a:p>
            <a:pPr indent="-29956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pt-PT" sz="1117"/>
              <a:t>Camadas em funil: </a:t>
            </a:r>
            <a:endParaRPr sz="1117"/>
          </a:p>
          <a:p>
            <a:pPr indent="-299561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■"/>
            </a:pPr>
            <a:r>
              <a:rPr lang="pt-PT" sz="1117"/>
              <a:t>nº de filtros usados na convolução</a:t>
            </a:r>
            <a:endParaRPr sz="1117"/>
          </a:p>
          <a:p>
            <a:pPr indent="0" lvl="0" marL="13716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1117"/>
          </a:p>
          <a:p>
            <a:pPr indent="-311308" lvl="0" marL="45720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1303"/>
              <a:buChar char="★"/>
            </a:pPr>
            <a:r>
              <a:rPr lang="pt-PT" sz="1302"/>
              <a:t>Secção densa</a:t>
            </a:r>
            <a:endParaRPr sz="1302"/>
          </a:p>
          <a:p>
            <a:pPr indent="-29956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pt-PT" sz="1117"/>
              <a:t>Para processar as features encontradas na secção anterior</a:t>
            </a:r>
            <a:endParaRPr sz="1117"/>
          </a:p>
          <a:p>
            <a:pPr indent="-29956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pt-PT" sz="1117"/>
              <a:t>Aprender o modelo</a:t>
            </a:r>
            <a:endParaRPr sz="1117"/>
          </a:p>
          <a:p>
            <a:pPr indent="-29956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pt-PT" sz="1117"/>
              <a:t>3 camadas do tipo : </a:t>
            </a:r>
            <a:endParaRPr sz="1117"/>
          </a:p>
          <a:p>
            <a:pPr indent="-299561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■"/>
            </a:pPr>
            <a:r>
              <a:rPr lang="pt-PT" sz="1117"/>
              <a:t>camada densa + camada de regularização (Dropout)</a:t>
            </a:r>
            <a:endParaRPr sz="1117"/>
          </a:p>
          <a:p>
            <a:pPr indent="-29956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pt-PT" sz="1117"/>
              <a:t>Dropout para regularização: </a:t>
            </a:r>
            <a:endParaRPr sz="1117"/>
          </a:p>
          <a:p>
            <a:pPr indent="-299561" lvl="2" marL="13716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■"/>
            </a:pPr>
            <a:r>
              <a:rPr lang="pt-PT" sz="1117"/>
              <a:t>diminui o tempo de treino e previne o overfitting, </a:t>
            </a:r>
            <a:r>
              <a:rPr lang="pt-PT" sz="1117"/>
              <a:t>adicionando</a:t>
            </a:r>
            <a:r>
              <a:rPr lang="pt-PT" sz="1117"/>
              <a:t> alguma dificuldade de aprendizagem e aleatoriedade.</a:t>
            </a:r>
            <a:endParaRPr sz="1117"/>
          </a:p>
          <a:p>
            <a:pPr indent="-299561" lvl="1" marL="91440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1118"/>
              <a:buChar char="○"/>
            </a:pPr>
            <a:r>
              <a:rPr lang="pt-PT" sz="1117"/>
              <a:t>inicialização da kernel com uma distribuição normal</a:t>
            </a:r>
            <a:endParaRPr sz="1117"/>
          </a:p>
        </p:txBody>
      </p:sp>
      <p:pic>
        <p:nvPicPr>
          <p:cNvPr id="114" name="Google Shape;11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81525" y="1480600"/>
            <a:ext cx="4162475" cy="2724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7"/>
          <p:cNvSpPr txBox="1"/>
          <p:nvPr>
            <p:ph type="title"/>
          </p:nvPr>
        </p:nvSpPr>
        <p:spPr>
          <a:xfrm>
            <a:off x="727800" y="544475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Última</a:t>
            </a:r>
            <a:r>
              <a:rPr lang="pt-PT"/>
              <a:t> camada do modelo</a:t>
            </a:r>
            <a:endParaRPr/>
          </a:p>
        </p:txBody>
      </p:sp>
      <p:sp>
        <p:nvSpPr>
          <p:cNvPr id="120" name="Google Shape;120;p17"/>
          <p:cNvSpPr txBox="1"/>
          <p:nvPr>
            <p:ph idx="1" type="body"/>
          </p:nvPr>
        </p:nvSpPr>
        <p:spPr>
          <a:xfrm>
            <a:off x="392725" y="1517900"/>
            <a:ext cx="4106400" cy="1980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pt-PT" sz="1600"/>
              <a:t>Modelo de classificação SS/MS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PT" sz="1400"/>
              <a:t>camada densa de 2 </a:t>
            </a:r>
            <a:r>
              <a:rPr lang="pt-PT" sz="1400"/>
              <a:t>neurónios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pt-PT" sz="1400"/>
              <a:t>problema de classificação binário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PT" sz="1400"/>
              <a:t>função de ativação softmax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pt-PT" sz="1400"/>
              <a:t>normalização</a:t>
            </a:r>
            <a:endParaRPr sz="1200"/>
          </a:p>
        </p:txBody>
      </p:sp>
      <p:pic>
        <p:nvPicPr>
          <p:cNvPr id="121" name="Google Shape;12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7800" y="3375375"/>
            <a:ext cx="6340200" cy="1245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7"/>
          <p:cNvSpPr txBox="1"/>
          <p:nvPr>
            <p:ph idx="2" type="body"/>
          </p:nvPr>
        </p:nvSpPr>
        <p:spPr>
          <a:xfrm>
            <a:off x="4811900" y="1517900"/>
            <a:ext cx="3973200" cy="201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★"/>
            </a:pPr>
            <a:r>
              <a:rPr lang="pt-PT" sz="1600"/>
              <a:t>Modelo de previsão da separação entre S2</a:t>
            </a:r>
            <a:endParaRPr sz="16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PT" sz="1400"/>
              <a:t>camada densa de 1 neurónio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pt-PT" sz="1400"/>
              <a:t>o resultado pretendido é o valor da separação</a:t>
            </a:r>
            <a:endParaRPr sz="1400"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pt-PT" sz="1400"/>
              <a:t>função de ativação linear</a:t>
            </a:r>
            <a:endParaRPr sz="1400"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pt-PT" sz="1400"/>
              <a:t>mais simples possível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8"/>
          <p:cNvSpPr txBox="1"/>
          <p:nvPr>
            <p:ph type="title"/>
          </p:nvPr>
        </p:nvSpPr>
        <p:spPr>
          <a:xfrm>
            <a:off x="785525" y="555725"/>
            <a:ext cx="3029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Métricas</a:t>
            </a:r>
            <a:endParaRPr/>
          </a:p>
        </p:txBody>
      </p:sp>
      <p:sp>
        <p:nvSpPr>
          <p:cNvPr id="128" name="Google Shape;128;p18"/>
          <p:cNvSpPr txBox="1"/>
          <p:nvPr/>
        </p:nvSpPr>
        <p:spPr>
          <a:xfrm>
            <a:off x="370200" y="1346375"/>
            <a:ext cx="4201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★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Modelo de classificação SS/MS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Loss </a:t>
            </a:r>
            <a:r>
              <a:rPr lang="pt-PT" sz="1100">
                <a:latin typeface="Lato"/>
                <a:ea typeface="Lato"/>
                <a:cs typeface="Lato"/>
                <a:sym typeface="Lato"/>
              </a:rPr>
              <a:t>(Categorical cross-entropy)</a:t>
            </a:r>
            <a:endParaRPr sz="1100"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Accuracy </a:t>
            </a:r>
            <a:r>
              <a:rPr lang="pt-PT" sz="1100">
                <a:latin typeface="Lato"/>
                <a:ea typeface="Lato"/>
                <a:cs typeface="Lato"/>
                <a:sym typeface="Lato"/>
              </a:rPr>
              <a:t>(Categorical accuracy)</a:t>
            </a:r>
            <a:endParaRPr sz="11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9" name="Google Shape;129;p18"/>
          <p:cNvSpPr txBox="1"/>
          <p:nvPr/>
        </p:nvSpPr>
        <p:spPr>
          <a:xfrm>
            <a:off x="370200" y="2434475"/>
            <a:ext cx="4201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★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Modelo de regressão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Erro quadrático médio (MSE)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Raiz do MSE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0" name="Google Shape;130;p18"/>
          <p:cNvSpPr txBox="1"/>
          <p:nvPr>
            <p:ph type="title"/>
          </p:nvPr>
        </p:nvSpPr>
        <p:spPr>
          <a:xfrm>
            <a:off x="5222725" y="618375"/>
            <a:ext cx="3029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Optimizador</a:t>
            </a:r>
            <a:endParaRPr/>
          </a:p>
        </p:txBody>
      </p:sp>
      <p:sp>
        <p:nvSpPr>
          <p:cNvPr id="131" name="Google Shape;131;p18"/>
          <p:cNvSpPr txBox="1"/>
          <p:nvPr/>
        </p:nvSpPr>
        <p:spPr>
          <a:xfrm>
            <a:off x="4636375" y="1346375"/>
            <a:ext cx="4201800" cy="203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★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Indica como o modelo deve mudar os pesos das matrizes utilizadas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★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Foi usado o Adam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Rapidez de treino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1" marL="9144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○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Bons resultados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3">
            <a:alphaModFix/>
          </a:blip>
          <a:srcRect b="17228" l="0" r="0" t="12963"/>
          <a:stretch/>
        </p:blipFill>
        <p:spPr>
          <a:xfrm>
            <a:off x="729425" y="3377075"/>
            <a:ext cx="2933724" cy="115200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18"/>
          <p:cNvSpPr txBox="1"/>
          <p:nvPr>
            <p:ph type="title"/>
          </p:nvPr>
        </p:nvSpPr>
        <p:spPr>
          <a:xfrm>
            <a:off x="5464925" y="3034675"/>
            <a:ext cx="18726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Treino</a:t>
            </a:r>
            <a:endParaRPr/>
          </a:p>
        </p:txBody>
      </p:sp>
      <p:sp>
        <p:nvSpPr>
          <p:cNvPr id="134" name="Google Shape;134;p18"/>
          <p:cNvSpPr txBox="1"/>
          <p:nvPr/>
        </p:nvSpPr>
        <p:spPr>
          <a:xfrm>
            <a:off x="4636375" y="3569875"/>
            <a:ext cx="4201800" cy="108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★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100 épocas com o set de treino</a:t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latin typeface="Lato"/>
              <a:ea typeface="Lato"/>
              <a:cs typeface="Lato"/>
              <a:sym typeface="Lato"/>
            </a:endParaRPr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Font typeface="Lato"/>
              <a:buChar char="★"/>
            </a:pPr>
            <a:r>
              <a:rPr lang="pt-PT" sz="1600">
                <a:latin typeface="Lato"/>
                <a:ea typeface="Lato"/>
                <a:cs typeface="Lato"/>
                <a:sym typeface="Lato"/>
              </a:rPr>
              <a:t>Testando com o set de validação</a:t>
            </a:r>
            <a:endParaRPr sz="1600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Resultados para o modelo de classificação como SS/MS</a:t>
            </a:r>
            <a:endParaRPr/>
          </a:p>
        </p:txBody>
      </p:sp>
      <p:pic>
        <p:nvPicPr>
          <p:cNvPr id="140" name="Google Shape;14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89975" y="51251"/>
            <a:ext cx="3505317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Sumário do modelo utilizado: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0"/>
          <p:cNvSpPr txBox="1"/>
          <p:nvPr>
            <p:ph type="title"/>
          </p:nvPr>
        </p:nvSpPr>
        <p:spPr>
          <a:xfrm>
            <a:off x="358950" y="0"/>
            <a:ext cx="84261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Resultados para o modelo de classificação como SS/MS</a:t>
            </a:r>
            <a:endParaRPr/>
          </a:p>
        </p:txBody>
      </p:sp>
      <p:pic>
        <p:nvPicPr>
          <p:cNvPr id="147" name="Google Shape;14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300" y="1421550"/>
            <a:ext cx="4638076" cy="34843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49850" y="1357963"/>
            <a:ext cx="4638074" cy="3476829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5332775" y="609813"/>
            <a:ext cx="2872200" cy="73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PT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Test loss: 0.38925832509994507</a:t>
            </a:r>
            <a:endParaRPr b="1" sz="12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b="1" lang="pt-PT" sz="1200">
                <a:highlight>
                  <a:srgbClr val="FFFFFF"/>
                </a:highlight>
                <a:latin typeface="Lato"/>
                <a:ea typeface="Lato"/>
                <a:cs typeface="Lato"/>
                <a:sym typeface="Lato"/>
              </a:rPr>
              <a:t>Test accuracy: 0.8241469860076904</a:t>
            </a:r>
            <a:endParaRPr b="1" sz="1200">
              <a:highlight>
                <a:srgbClr val="FFFFFF"/>
              </a:highlight>
              <a:latin typeface="Lato"/>
              <a:ea typeface="Lato"/>
              <a:cs typeface="Lato"/>
              <a:sym typeface="La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0" name="Google Shape;150;p20"/>
          <p:cNvSpPr txBox="1"/>
          <p:nvPr/>
        </p:nvSpPr>
        <p:spPr>
          <a:xfrm>
            <a:off x="1879200" y="670575"/>
            <a:ext cx="26928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Resultados obtidos no final do treino, para o set de teste: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51" name="Google Shape;151;p20"/>
          <p:cNvCxnSpPr>
            <a:stCxn id="150" idx="3"/>
            <a:endCxn id="149" idx="1"/>
          </p:cNvCxnSpPr>
          <p:nvPr/>
        </p:nvCxnSpPr>
        <p:spPr>
          <a:xfrm>
            <a:off x="4572000" y="978375"/>
            <a:ext cx="760800" cy="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20550" y="637450"/>
            <a:ext cx="4386850" cy="1630403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21"/>
          <p:cNvSpPr txBox="1"/>
          <p:nvPr/>
        </p:nvSpPr>
        <p:spPr>
          <a:xfrm>
            <a:off x="370250" y="1447325"/>
            <a:ext cx="40503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Precisão: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❏"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precisão da previsão MS &gt; previsão SS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❏"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Quando a previsão feita é que o sinal é um MS, a probabilidade de ser a previsão correta é maior do que quando a previsão é que o sinal é SS.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8" name="Google Shape;158;p21"/>
          <p:cNvSpPr txBox="1"/>
          <p:nvPr/>
        </p:nvSpPr>
        <p:spPr>
          <a:xfrm>
            <a:off x="370250" y="3214950"/>
            <a:ext cx="4050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Recall (% previsões corretas de um sinal, relativamente ao nº de aparições)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❏"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O modelo acerta mais vezes a precisão de SS do que de MS.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9" name="Google Shape;159;p21"/>
          <p:cNvSpPr txBox="1"/>
          <p:nvPr/>
        </p:nvSpPr>
        <p:spPr>
          <a:xfrm>
            <a:off x="4757100" y="2447725"/>
            <a:ext cx="4050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F1-score 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(média ponderada de precisão e recall):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❏"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Os valores, em ambos os casos, são próximos de 1, logo, aceitáveis.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0" name="Google Shape;160;p21"/>
          <p:cNvSpPr txBox="1"/>
          <p:nvPr/>
        </p:nvSpPr>
        <p:spPr>
          <a:xfrm>
            <a:off x="4726725" y="3430350"/>
            <a:ext cx="40503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t-PT">
                <a:latin typeface="Lato"/>
                <a:ea typeface="Lato"/>
                <a:cs typeface="Lato"/>
                <a:sym typeface="Lato"/>
              </a:rPr>
              <a:t>Accuracy</a:t>
            </a:r>
            <a:r>
              <a:rPr b="1" lang="pt-PT">
                <a:latin typeface="Lato"/>
                <a:ea typeface="Lato"/>
                <a:cs typeface="Lato"/>
                <a:sym typeface="Lato"/>
              </a:rPr>
              <a:t>: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❏"/>
            </a:pPr>
            <a:r>
              <a:rPr lang="pt-PT">
                <a:latin typeface="Lato"/>
                <a:ea typeface="Lato"/>
                <a:cs typeface="Lato"/>
                <a:sym typeface="Lato"/>
              </a:rPr>
              <a:t>O valor de exatidão do modelo fixou-se no 0.82, que é um valor também aceitável.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1" name="Google Shape;161;p21"/>
          <p:cNvSpPr txBox="1"/>
          <p:nvPr>
            <p:ph type="title"/>
          </p:nvPr>
        </p:nvSpPr>
        <p:spPr>
          <a:xfrm>
            <a:off x="303100" y="578175"/>
            <a:ext cx="4835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t-PT"/>
              <a:t>Relatório de classificação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