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  <p:sldMasterId id="2147483650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DM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3HiHzBdUfbYZtbIQd7x0A4pmP9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DMSans-bold.fntdata"/><Relationship Id="rId16" Type="http://schemas.openxmlformats.org/officeDocument/2006/relationships/font" Target="fonts/DMSans-regular.fntdata"/><Relationship Id="rId5" Type="http://schemas.openxmlformats.org/officeDocument/2006/relationships/slideMaster" Target="slideMasters/slideMaster3.xml"/><Relationship Id="rId19" Type="http://schemas.openxmlformats.org/officeDocument/2006/relationships/font" Target="fonts/DMSans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DM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18b86762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g1418b86762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571d25f4e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1571d25f4e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1571d25f4e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571d25f4e7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1571d25f4e7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1571d25f4e7_0_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571d25f4e7_0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1571d25f4e7_0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1571d25f4e7_0_2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ff45e82e43_0_2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ff45e82e43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f45e82e43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8" name="Google Shape;298;gff45e82e43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ff45e82e43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b43164a4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15b43164a4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0" name="Google Shape;310;g15b43164a4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727710" y="695714"/>
            <a:ext cx="6365279" cy="436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idx="2" type="body"/>
          </p:nvPr>
        </p:nvSpPr>
        <p:spPr>
          <a:xfrm>
            <a:off x="727711" y="1236848"/>
            <a:ext cx="6365081" cy="484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idx="3" type="body"/>
          </p:nvPr>
        </p:nvSpPr>
        <p:spPr>
          <a:xfrm>
            <a:off x="727710" y="1837855"/>
            <a:ext cx="4100513" cy="9567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17"/>
          <p:cNvSpPr txBox="1"/>
          <p:nvPr>
            <p:ph idx="4" type="body"/>
          </p:nvPr>
        </p:nvSpPr>
        <p:spPr>
          <a:xfrm>
            <a:off x="1983568" y="3635168"/>
            <a:ext cx="41004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17"/>
          <p:cNvSpPr txBox="1"/>
          <p:nvPr>
            <p:ph idx="5" type="body"/>
          </p:nvPr>
        </p:nvSpPr>
        <p:spPr>
          <a:xfrm>
            <a:off x="1983567" y="4263329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7"/>
          <p:cNvSpPr txBox="1"/>
          <p:nvPr>
            <p:ph idx="6" type="body"/>
          </p:nvPr>
        </p:nvSpPr>
        <p:spPr>
          <a:xfrm>
            <a:off x="1983568" y="3946665"/>
            <a:ext cx="4100513" cy="316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26b0d7c67f_0_31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g126b0d7c67f_0_310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126b0d7c67f_0_310"/>
          <p:cNvSpPr txBox="1"/>
          <p:nvPr>
            <p:ph idx="10" type="dt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126b0d7c67f_0_310"/>
          <p:cNvSpPr txBox="1"/>
          <p:nvPr>
            <p:ph idx="11" type="ftr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126b0d7c67f_0_310"/>
          <p:cNvSpPr txBox="1"/>
          <p:nvPr>
            <p:ph idx="12" type="sldNum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b0a27bc4f_1_265"/>
          <p:cNvSpPr txBox="1"/>
          <p:nvPr>
            <p:ph type="title"/>
          </p:nvPr>
        </p:nvSpPr>
        <p:spPr>
          <a:xfrm>
            <a:off x="3459940" y="234407"/>
            <a:ext cx="5014500" cy="739500"/>
          </a:xfrm>
          <a:prstGeom prst="rect">
            <a:avLst/>
          </a:prstGeom>
          <a:noFill/>
          <a:ln>
            <a:noFill/>
          </a:ln>
          <a:effectLst>
            <a:outerShdw blurRad="63500" rotWithShape="0" dir="5400000" dist="25400">
              <a:srgbClr val="000000">
                <a:alpha val="49019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12b0a27bc4f_1_265"/>
          <p:cNvSpPr txBox="1"/>
          <p:nvPr>
            <p:ph idx="1" type="body"/>
          </p:nvPr>
        </p:nvSpPr>
        <p:spPr>
          <a:xfrm>
            <a:off x="669728" y="1164175"/>
            <a:ext cx="78045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g12b0a27bc4f_1_265"/>
          <p:cNvSpPr txBox="1"/>
          <p:nvPr>
            <p:ph idx="12" type="sldNum"/>
          </p:nvPr>
        </p:nvSpPr>
        <p:spPr>
          <a:xfrm>
            <a:off x="4437983" y="4878960"/>
            <a:ext cx="259200" cy="2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. Content - Text bullet">
  <p:cSld name="Content - Text Only (v2)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93" name="Google Shape;93;g15520c9df89_0_547"/>
          <p:cNvPicPr preferRelativeResize="0"/>
          <p:nvPr/>
        </p:nvPicPr>
        <p:blipFill rotWithShape="1">
          <a:blip r:embed="rId2">
            <a:alphaModFix amt="25000"/>
          </a:blip>
          <a:srcRect b="7" l="0" r="0" t="9"/>
          <a:stretch/>
        </p:blipFill>
        <p:spPr>
          <a:xfrm>
            <a:off x="7446356" y="305974"/>
            <a:ext cx="1838327" cy="46184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g15520c9df89_0_547"/>
          <p:cNvGrpSpPr/>
          <p:nvPr/>
        </p:nvGrpSpPr>
        <p:grpSpPr>
          <a:xfrm>
            <a:off x="117524" y="-240502"/>
            <a:ext cx="722250" cy="906075"/>
            <a:chOff x="0" y="0"/>
            <a:chExt cx="1926000" cy="2416200"/>
          </a:xfrm>
        </p:grpSpPr>
        <p:sp>
          <p:nvSpPr>
            <p:cNvPr id="95" name="Google Shape;95;g15520c9df89_0_547"/>
            <p:cNvSpPr/>
            <p:nvPr/>
          </p:nvSpPr>
          <p:spPr>
            <a:xfrm>
              <a:off x="0" y="0"/>
              <a:ext cx="1926000" cy="2416200"/>
            </a:xfrm>
            <a:prstGeom prst="roundRect">
              <a:avLst>
                <a:gd fmla="val 1881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Helvetica Neue"/>
                <a:buNone/>
              </a:pPr>
              <a:r>
                <a:t/>
              </a:r>
              <a:endParaRPr b="1" i="0" sz="900" u="none" cap="none" strike="noStrike">
                <a:solidFill>
                  <a:srgbClr val="5E5E5E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pic>
          <p:nvPicPr>
            <p:cNvPr descr="Image" id="96" name="Google Shape;96;g15520c9df89_0_5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4692" y="1128751"/>
              <a:ext cx="1276671" cy="9424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g15520c9df89_0_547"/>
          <p:cNvSpPr txBox="1"/>
          <p:nvPr>
            <p:ph idx="1" type="body"/>
          </p:nvPr>
        </p:nvSpPr>
        <p:spPr>
          <a:xfrm>
            <a:off x="961430" y="658416"/>
            <a:ext cx="78867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17150" spcFirstLastPara="1" rIns="17150" wrap="square" tIns="171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None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1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8" name="Google Shape;98;g15520c9df89_0_547"/>
          <p:cNvSpPr txBox="1"/>
          <p:nvPr>
            <p:ph idx="12" type="sldNum"/>
          </p:nvPr>
        </p:nvSpPr>
        <p:spPr>
          <a:xfrm>
            <a:off x="8704847" y="4886872"/>
            <a:ext cx="256200" cy="1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7150" lIns="34275" spcFirstLastPara="1" rIns="34275" wrap="square" tIns="1715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DM Sans"/>
              <a:buNone/>
              <a:defRPr b="0" i="0" sz="7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g15520c9df89_0_547"/>
          <p:cNvSpPr txBox="1"/>
          <p:nvPr>
            <p:ph idx="2" type="body"/>
          </p:nvPr>
        </p:nvSpPr>
        <p:spPr>
          <a:xfrm>
            <a:off x="381000" y="1088857"/>
            <a:ext cx="8467200" cy="31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50" lIns="34275" spcFirstLastPara="1" rIns="34275" wrap="square" tIns="17150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b="1" i="0" sz="16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048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79400" lvl="2" marL="1371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07E13"/>
              </a:buClr>
              <a:buSzPts val="800"/>
              <a:buFont typeface="Courier New"/>
              <a:buChar char="o"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Char char="•"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200"/>
              <a:buFont typeface="DM Sans"/>
              <a:buChar char="•"/>
              <a:defRPr b="0" i="0" sz="12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DM Sans"/>
              <a:buChar char="•"/>
              <a:defRPr b="0" i="0" sz="14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00" name="Google Shape;100;g15520c9df89_0_547"/>
          <p:cNvSpPr txBox="1"/>
          <p:nvPr>
            <p:ph type="title"/>
          </p:nvPr>
        </p:nvSpPr>
        <p:spPr>
          <a:xfrm>
            <a:off x="961555" y="296556"/>
            <a:ext cx="8239200" cy="3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00"/>
              <a:buFont typeface="Arial"/>
              <a:buNone/>
              <a:defRPr b="0" i="0" sz="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18b867620_0_76"/>
          <p:cNvSpPr/>
          <p:nvPr>
            <p:ph idx="2" type="pic"/>
          </p:nvPr>
        </p:nvSpPr>
        <p:spPr>
          <a:xfrm>
            <a:off x="4649933" y="1370013"/>
            <a:ext cx="4275900" cy="3197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g1418b867620_0_76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g1418b867620_0_76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g1418b867620_0_76"/>
          <p:cNvSpPr txBox="1"/>
          <p:nvPr>
            <p:ph idx="3" type="body"/>
          </p:nvPr>
        </p:nvSpPr>
        <p:spPr>
          <a:xfrm>
            <a:off x="176646" y="1369219"/>
            <a:ext cx="4317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 (template)">
  <p:cSld name="1_Title and content (template)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idx="1" type="subTitle"/>
          </p:nvPr>
        </p:nvSpPr>
        <p:spPr>
          <a:xfrm>
            <a:off x="420612" y="875101"/>
            <a:ext cx="7552568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6"/>
          <p:cNvSpPr txBox="1"/>
          <p:nvPr>
            <p:ph type="title"/>
          </p:nvPr>
        </p:nvSpPr>
        <p:spPr>
          <a:xfrm>
            <a:off x="420611" y="457508"/>
            <a:ext cx="7552569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6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24f762e0a5_0_155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g124f762e0a5_0_155"/>
          <p:cNvSpPr txBox="1"/>
          <p:nvPr>
            <p:ph idx="1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24f762e0a5_0_112"/>
          <p:cNvSpPr txBox="1"/>
          <p:nvPr>
            <p:ph idx="1" type="body"/>
          </p:nvPr>
        </p:nvSpPr>
        <p:spPr>
          <a:xfrm>
            <a:off x="176645" y="1369219"/>
            <a:ext cx="8754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83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80"/>
              <a:buFont typeface="Noto Sans Symbols"/>
              <a:buChar char="⮚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g124f762e0a5_0_112"/>
          <p:cNvSpPr txBox="1"/>
          <p:nvPr>
            <p:ph type="title"/>
          </p:nvPr>
        </p:nvSpPr>
        <p:spPr>
          <a:xfrm>
            <a:off x="2579077" y="169145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124f762e0a5_0_112"/>
          <p:cNvSpPr txBox="1"/>
          <p:nvPr>
            <p:ph idx="2" type="subTitle"/>
          </p:nvPr>
        </p:nvSpPr>
        <p:spPr>
          <a:xfrm>
            <a:off x="2579076" y="628358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(template)">
  <p:cSld name="Title and content (template)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idx="1" type="subTitle"/>
          </p:nvPr>
        </p:nvSpPr>
        <p:spPr>
          <a:xfrm>
            <a:off x="347370" y="729114"/>
            <a:ext cx="755324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9"/>
          <p:cNvSpPr txBox="1"/>
          <p:nvPr>
            <p:ph type="title"/>
          </p:nvPr>
        </p:nvSpPr>
        <p:spPr>
          <a:xfrm>
            <a:off x="347370" y="359374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9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9"/>
          <p:cNvSpPr txBox="1"/>
          <p:nvPr>
            <p:ph idx="2" type="body"/>
          </p:nvPr>
        </p:nvSpPr>
        <p:spPr>
          <a:xfrm>
            <a:off x="347663" y="1190625"/>
            <a:ext cx="7504112" cy="34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0801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□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2 columns">
  <p:cSld name="1_Text 2 column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" name="Google Shape;60;p20"/>
          <p:cNvSpPr txBox="1"/>
          <p:nvPr>
            <p:ph idx="1" type="subTitle"/>
          </p:nvPr>
        </p:nvSpPr>
        <p:spPr>
          <a:xfrm>
            <a:off x="347369" y="729114"/>
            <a:ext cx="752905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0"/>
          <p:cNvSpPr txBox="1"/>
          <p:nvPr>
            <p:ph type="title"/>
          </p:nvPr>
        </p:nvSpPr>
        <p:spPr>
          <a:xfrm>
            <a:off x="347368" y="359374"/>
            <a:ext cx="7529049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0"/>
          <p:cNvSpPr txBox="1"/>
          <p:nvPr>
            <p:ph idx="2" type="body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20"/>
          <p:cNvSpPr txBox="1"/>
          <p:nvPr>
            <p:ph idx="3" type="body"/>
          </p:nvPr>
        </p:nvSpPr>
        <p:spPr>
          <a:xfrm>
            <a:off x="4499631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xt + image">
  <p:cSld name="1_Text + imag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21"/>
          <p:cNvSpPr txBox="1"/>
          <p:nvPr>
            <p:ph idx="1" type="subTitle"/>
          </p:nvPr>
        </p:nvSpPr>
        <p:spPr>
          <a:xfrm>
            <a:off x="347368" y="729114"/>
            <a:ext cx="7553241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1"/>
          <p:cNvSpPr txBox="1"/>
          <p:nvPr>
            <p:ph type="title"/>
          </p:nvPr>
        </p:nvSpPr>
        <p:spPr>
          <a:xfrm>
            <a:off x="347368" y="359288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1"/>
          <p:cNvSpPr txBox="1"/>
          <p:nvPr>
            <p:ph idx="2" type="body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1"/>
          <p:cNvSpPr/>
          <p:nvPr>
            <p:ph idx="3" type="pic"/>
          </p:nvPr>
        </p:nvSpPr>
        <p:spPr>
          <a:xfrm>
            <a:off x="4357981" y="1154666"/>
            <a:ext cx="4438650" cy="35004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3 Columns">
  <p:cSld name="1_3 Colum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27"/>
          <p:cNvSpPr txBox="1"/>
          <p:nvPr>
            <p:ph idx="1" type="subTitle"/>
          </p:nvPr>
        </p:nvSpPr>
        <p:spPr>
          <a:xfrm>
            <a:off x="347370" y="729114"/>
            <a:ext cx="7558078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1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7"/>
          <p:cNvSpPr txBox="1"/>
          <p:nvPr>
            <p:ph type="title"/>
          </p:nvPr>
        </p:nvSpPr>
        <p:spPr>
          <a:xfrm>
            <a:off x="347369" y="358385"/>
            <a:ext cx="7558077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b="1" i="0" sz="2500" u="none" cap="none" strike="noStrike">
                <a:solidFill>
                  <a:srgbClr val="0E67A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7"/>
          <p:cNvSpPr txBox="1"/>
          <p:nvPr>
            <p:ph idx="2" type="body"/>
          </p:nvPr>
        </p:nvSpPr>
        <p:spPr>
          <a:xfrm>
            <a:off x="347370" y="1154494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7"/>
          <p:cNvSpPr txBox="1"/>
          <p:nvPr>
            <p:ph idx="3" type="body"/>
          </p:nvPr>
        </p:nvSpPr>
        <p:spPr>
          <a:xfrm>
            <a:off x="5962650" y="1154493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27"/>
          <p:cNvSpPr txBox="1"/>
          <p:nvPr>
            <p:ph idx="4" type="body"/>
          </p:nvPr>
        </p:nvSpPr>
        <p:spPr>
          <a:xfrm>
            <a:off x="3155010" y="1154494"/>
            <a:ext cx="2681580" cy="35006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14.xml"/><Relationship Id="rId1" Type="http://schemas.openxmlformats.org/officeDocument/2006/relationships/hyperlink" Target="http://www.egi.eu/projects/egi-ace" TargetMode="External"/><Relationship Id="rId2" Type="http://schemas.openxmlformats.org/officeDocument/2006/relationships/image" Target="../media/image13.png"/><Relationship Id="rId3" Type="http://schemas.openxmlformats.org/officeDocument/2006/relationships/hyperlink" Target="https://www.linkedin.com/company/egi-foundation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twitter.com/egi_einfra" TargetMode="External"/><Relationship Id="rId5" Type="http://schemas.openxmlformats.org/officeDocument/2006/relationships/hyperlink" Target="https://twitter.com/EGI_eInfra?ref_src=twsrc%5Egoogle%7Ctwcamp%5Eserp%7Ctwgr%5Eauthor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.jpg"/><Relationship Id="rId8" Type="http://schemas.openxmlformats.org/officeDocument/2006/relationships/hyperlink" Target="https://nl.linkedin.com/company/egi-foundatio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5915" y="0"/>
            <a:ext cx="9143999" cy="51435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/>
          <p:nvPr/>
        </p:nvSpPr>
        <p:spPr>
          <a:xfrm flipH="1" rot="5400000">
            <a:off x="2009236" y="-2014752"/>
            <a:ext cx="5143500" cy="9173003"/>
          </a:xfrm>
          <a:custGeom>
            <a:rect b="b" l="l" r="r" t="t"/>
            <a:pathLst>
              <a:path extrusionOk="0" h="4627079" w="3824383">
                <a:moveTo>
                  <a:pt x="2607273" y="9077"/>
                </a:moveTo>
                <a:lnTo>
                  <a:pt x="3824383" y="11865"/>
                </a:lnTo>
                <a:lnTo>
                  <a:pt x="3824383" y="4623476"/>
                </a:lnTo>
                <a:lnTo>
                  <a:pt x="1418" y="4627079"/>
                </a:lnTo>
                <a:cubicBezTo>
                  <a:pt x="945" y="3911813"/>
                  <a:pt x="473" y="3196546"/>
                  <a:pt x="0" y="2481280"/>
                </a:cubicBezTo>
                <a:cubicBezTo>
                  <a:pt x="579040" y="2243155"/>
                  <a:pt x="327586" y="807721"/>
                  <a:pt x="692711" y="385446"/>
                </a:cubicBezTo>
                <a:cubicBezTo>
                  <a:pt x="1258101" y="-75694"/>
                  <a:pt x="2219038" y="2249"/>
                  <a:pt x="2607273" y="9077"/>
                </a:cubicBezTo>
                <a:close/>
              </a:path>
            </a:pathLst>
          </a:custGeom>
          <a:solidFill>
            <a:srgbClr val="0067B1">
              <a:alpha val="8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6"/>
          <p:cNvGrpSpPr/>
          <p:nvPr/>
        </p:nvGrpSpPr>
        <p:grpSpPr>
          <a:xfrm>
            <a:off x="7934475" y="1"/>
            <a:ext cx="1070977" cy="1107924"/>
            <a:chOff x="10195294" y="-38496"/>
            <a:chExt cx="1996706" cy="1864094"/>
          </a:xfrm>
        </p:grpSpPr>
        <p:sp>
          <p:nvSpPr>
            <p:cNvPr id="13" name="Google Shape;13;p16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14" name="Google Shape;14;p16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De Europese vlag | Europese Unie" id="15" name="Google Shape;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6795" y="4775240"/>
            <a:ext cx="375285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6"/>
          <p:cNvSpPr txBox="1"/>
          <p:nvPr/>
        </p:nvSpPr>
        <p:spPr>
          <a:xfrm>
            <a:off x="1136324" y="4797911"/>
            <a:ext cx="3080623" cy="24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 receives funding from the European Union's Horizon 2020 research and innovation programme under grant agreement no. 101017567.</a:t>
            </a:r>
            <a:endParaRPr b="1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/>
          <p:nvPr/>
        </p:nvSpPr>
        <p:spPr>
          <a:xfrm flipH="1" rot="-5400000">
            <a:off x="7921035" y="3920535"/>
            <a:ext cx="948400" cy="1497530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8"/>
          <p:cNvSpPr/>
          <p:nvPr/>
        </p:nvSpPr>
        <p:spPr>
          <a:xfrm flipH="1">
            <a:off x="-1" y="4404220"/>
            <a:ext cx="843095" cy="739280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EF8200">
              <a:alpha val="8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EF82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 flipH="1" rot="5400000">
            <a:off x="128209" y="-128211"/>
            <a:ext cx="962782" cy="1219201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33" name="Google Shape;33;p18"/>
          <p:cNvGrpSpPr/>
          <p:nvPr/>
        </p:nvGrpSpPr>
        <p:grpSpPr>
          <a:xfrm>
            <a:off x="7934475" y="1"/>
            <a:ext cx="1070977" cy="1107924"/>
            <a:chOff x="10195294" y="-38496"/>
            <a:chExt cx="1996706" cy="1864094"/>
          </a:xfrm>
        </p:grpSpPr>
        <p:sp>
          <p:nvSpPr>
            <p:cNvPr id="34" name="Google Shape;34;p18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35" name="Google Shape;35;p18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/>
          <p:nvPr/>
        </p:nvSpPr>
        <p:spPr>
          <a:xfrm>
            <a:off x="-1" y="0"/>
            <a:ext cx="9143999" cy="51435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4"/>
          <p:cNvSpPr/>
          <p:nvPr/>
        </p:nvSpPr>
        <p:spPr>
          <a:xfrm flipH="1" rot="-5400000">
            <a:off x="2994343" y="-1000059"/>
            <a:ext cx="3155315" cy="9144002"/>
          </a:xfrm>
          <a:custGeom>
            <a:rect b="b" l="l" r="r" t="t"/>
            <a:pathLst>
              <a:path extrusionOk="0" h="4612449" w="3804471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8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4"/>
          <p:cNvSpPr txBox="1"/>
          <p:nvPr/>
        </p:nvSpPr>
        <p:spPr>
          <a:xfrm>
            <a:off x="746267" y="1422572"/>
            <a:ext cx="2545890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Contact: </a:t>
            </a:r>
            <a:r>
              <a:rPr b="1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egi-ace-po@mailman.egi.eu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Website: </a:t>
            </a: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"/>
              </a:rPr>
              <a:t>www.egi.eu/projects/egi-ace</a:t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0" name="Google Shape;110;p24"/>
          <p:cNvGrpSpPr/>
          <p:nvPr/>
        </p:nvGrpSpPr>
        <p:grpSpPr>
          <a:xfrm>
            <a:off x="7507923" y="0"/>
            <a:ext cx="1497530" cy="1398071"/>
            <a:chOff x="10195294" y="-38496"/>
            <a:chExt cx="1996706" cy="1864094"/>
          </a:xfrm>
        </p:grpSpPr>
        <p:sp>
          <p:nvSpPr>
            <p:cNvPr id="111" name="Google Shape;111;p24"/>
            <p:cNvSpPr/>
            <p:nvPr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background pattern&#10;&#10;Description automatically generated" id="112" name="Google Shape;112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3" name="Google Shape;113;p2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432" y="1957316"/>
            <a:ext cx="296010" cy="2960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fbeelding met bijl, vectorafbeeldingen&#10;&#10;Automatisch gegenereerde beschrijving" id="114" name="Google Shape;114;p2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7572" y="2341022"/>
            <a:ext cx="353729" cy="35372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4"/>
          <p:cNvSpPr txBox="1"/>
          <p:nvPr/>
        </p:nvSpPr>
        <p:spPr>
          <a:xfrm>
            <a:off x="746267" y="868288"/>
            <a:ext cx="3671888" cy="5286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0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e Europese vlag | Europese Unie" id="116" name="Google Shape;116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96795" y="4775240"/>
            <a:ext cx="375285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4"/>
          <p:cNvSpPr txBox="1"/>
          <p:nvPr/>
        </p:nvSpPr>
        <p:spPr>
          <a:xfrm>
            <a:off x="1132442" y="1967860"/>
            <a:ext cx="1181734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</a:pP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EGI Foundation</a:t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4"/>
          <p:cNvSpPr txBox="1"/>
          <p:nvPr/>
        </p:nvSpPr>
        <p:spPr>
          <a:xfrm>
            <a:off x="1132442" y="2356445"/>
            <a:ext cx="989373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n-GB" sz="105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@EGI_eInfra</a:t>
            </a:r>
            <a:endParaRPr b="1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4"/>
          <p:cNvSpPr txBox="1"/>
          <p:nvPr/>
        </p:nvSpPr>
        <p:spPr>
          <a:xfrm>
            <a:off x="1172080" y="4767263"/>
            <a:ext cx="3080623" cy="2400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EGI-ACE receives funding from the European Union's Horizon 2020 research and innovation programme under grant agreement no. 101017567.</a:t>
            </a:r>
            <a:endParaRPr b="0" i="0" sz="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hyperlink" Target="https://zenodo.org/record/6968509#.Yv9NZHYzaBI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marketplace.eosc-portal.eu/" TargetMode="External"/><Relationship Id="rId4" Type="http://schemas.openxmlformats.org/officeDocument/2006/relationships/hyperlink" Target="https://www.egi.eu/egi-ace-open-call/" TargetMode="External"/><Relationship Id="rId5" Type="http://schemas.openxmlformats.org/officeDocument/2006/relationships/hyperlink" Target="https://go.egi.eu/intl-cloud-integration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2.png"/><Relationship Id="rId10" Type="http://schemas.openxmlformats.org/officeDocument/2006/relationships/image" Target="../media/image20.png"/><Relationship Id="rId13" Type="http://schemas.openxmlformats.org/officeDocument/2006/relationships/image" Target="../media/image33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jpg"/><Relationship Id="rId14" Type="http://schemas.openxmlformats.org/officeDocument/2006/relationships/image" Target="../media/image35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/>
          <p:nvPr>
            <p:ph idx="1" type="body"/>
          </p:nvPr>
        </p:nvSpPr>
        <p:spPr>
          <a:xfrm>
            <a:off x="727700" y="1305325"/>
            <a:ext cx="75633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620"/>
              <a:t>EOSC Projects: INFRAEOSC-07 projects</a:t>
            </a:r>
            <a:endParaRPr b="1" sz="2620"/>
          </a:p>
          <a:p>
            <a:pPr indent="457200" lvl="0" marL="22860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620"/>
              <a:t>&amp; </a:t>
            </a:r>
            <a:endParaRPr b="1" sz="262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GB" sz="2620"/>
              <a:t>EGI Advanced Computing for EOSC (EGI-ACE)</a:t>
            </a:r>
            <a:endParaRPr b="1" sz="2620"/>
          </a:p>
        </p:txBody>
      </p:sp>
      <p:sp>
        <p:nvSpPr>
          <p:cNvPr id="128" name="Google Shape;128;p1"/>
          <p:cNvSpPr txBox="1"/>
          <p:nvPr>
            <p:ph idx="2" type="body"/>
          </p:nvPr>
        </p:nvSpPr>
        <p:spPr>
          <a:xfrm>
            <a:off x="727711" y="4468098"/>
            <a:ext cx="63651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100"/>
              <a:t>IBERGRID 2022, Faro, 10-10-2022</a:t>
            </a:r>
            <a:endParaRPr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</p:txBody>
      </p:sp>
      <p:sp>
        <p:nvSpPr>
          <p:cNvPr id="129" name="Google Shape;129;p1"/>
          <p:cNvSpPr txBox="1"/>
          <p:nvPr>
            <p:ph idx="3" type="body"/>
          </p:nvPr>
        </p:nvSpPr>
        <p:spPr>
          <a:xfrm>
            <a:off x="727701" y="2752250"/>
            <a:ext cx="7045200" cy="9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b="1" lang="en-GB" sz="1900"/>
              <a:t>Gergely Sipos</a:t>
            </a:r>
            <a:endParaRPr b="1"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i="1" lang="en-GB" sz="1900"/>
              <a:t>Head of Services, Solutions, Support @ EGI Foundation </a:t>
            </a:r>
            <a:endParaRPr i="1"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i="1" lang="en-GB" sz="1900"/>
              <a:t>EGI-ACE Project Technical Coordinator</a:t>
            </a:r>
            <a:endParaRPr i="1" sz="19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i="1" sz="1900"/>
          </a:p>
        </p:txBody>
      </p:sp>
      <p:sp>
        <p:nvSpPr>
          <p:cNvPr id="130" name="Google Shape;130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GB" sz="900"/>
              <a:t>‹#›</a:t>
            </a:fld>
            <a:endParaRPr sz="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418b867620_0_2"/>
          <p:cNvSpPr txBox="1"/>
          <p:nvPr>
            <p:ph type="title"/>
          </p:nvPr>
        </p:nvSpPr>
        <p:spPr>
          <a:xfrm>
            <a:off x="1207475" y="169150"/>
            <a:ext cx="69906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</a:pPr>
            <a:r>
              <a:rPr lang="en-GB" sz="2600"/>
              <a:t>EOSC </a:t>
            </a:r>
            <a:r>
              <a:rPr lang="en-GB" sz="2600"/>
              <a:t>Capacity Building projects (INFRAEOSC-07)</a:t>
            </a:r>
            <a:endParaRPr sz="2300"/>
          </a:p>
        </p:txBody>
      </p:sp>
      <p:grpSp>
        <p:nvGrpSpPr>
          <p:cNvPr id="136" name="Google Shape;136;g1418b867620_0_2"/>
          <p:cNvGrpSpPr/>
          <p:nvPr/>
        </p:nvGrpSpPr>
        <p:grpSpPr>
          <a:xfrm>
            <a:off x="670976" y="744873"/>
            <a:ext cx="4061334" cy="3919762"/>
            <a:chOff x="1017334" y="72120"/>
            <a:chExt cx="4061334" cy="3919762"/>
          </a:xfrm>
        </p:grpSpPr>
        <p:sp>
          <p:nvSpPr>
            <p:cNvPr id="137" name="Google Shape;137;g1418b867620_0_2"/>
            <p:cNvSpPr/>
            <p:nvPr/>
          </p:nvSpPr>
          <p:spPr>
            <a:xfrm>
              <a:off x="1879203" y="1008416"/>
              <a:ext cx="2337600" cy="233760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B3B3B3"/>
                </a:gs>
              </a:gsLst>
              <a:lin ang="5400012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g1418b867620_0_2"/>
            <p:cNvSpPr/>
            <p:nvPr/>
          </p:nvSpPr>
          <p:spPr>
            <a:xfrm>
              <a:off x="2463601" y="72120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FDECDB"/>
                </a:gs>
                <a:gs pos="100000">
                  <a:srgbClr val="F0A963"/>
                </a:gs>
              </a:gsLst>
              <a:lin ang="5400012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g1418b867620_0_2"/>
            <p:cNvSpPr txBox="1"/>
            <p:nvPr/>
          </p:nvSpPr>
          <p:spPr>
            <a:xfrm>
              <a:off x="2634767" y="243286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Distributed Computing 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g1418b867620_0_2"/>
            <p:cNvSpPr/>
            <p:nvPr/>
          </p:nvSpPr>
          <p:spPr>
            <a:xfrm>
              <a:off x="3909868" y="1122894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FFD300">
                    <a:alpha val="49019"/>
                  </a:srgbClr>
                </a:gs>
                <a:gs pos="100000">
                  <a:srgbClr val="FFEF63">
                    <a:alpha val="49019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g1418b867620_0_2"/>
            <p:cNvSpPr txBox="1"/>
            <p:nvPr/>
          </p:nvSpPr>
          <p:spPr>
            <a:xfrm>
              <a:off x="4081034" y="1294060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discovery, storage, deposition, </a:t>
              </a:r>
              <a:b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bit preservation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1418b867620_0_2"/>
            <p:cNvSpPr/>
            <p:nvPr/>
          </p:nvSpPr>
          <p:spPr>
            <a:xfrm>
              <a:off x="3357443" y="2823082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469CE7">
                    <a:alpha val="49019"/>
                  </a:srgbClr>
                </a:gs>
                <a:gs pos="100000">
                  <a:srgbClr val="8ECDFF">
                    <a:alpha val="49019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g1418b867620_0_2"/>
            <p:cNvSpPr txBox="1"/>
            <p:nvPr/>
          </p:nvSpPr>
          <p:spPr>
            <a:xfrm>
              <a:off x="3528609" y="2994248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 scholarly communication</a:t>
              </a: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services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g1418b867620_0_2"/>
            <p:cNvSpPr/>
            <p:nvPr/>
          </p:nvSpPr>
          <p:spPr>
            <a:xfrm>
              <a:off x="1569759" y="2823082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6DBC37">
                    <a:alpha val="49019"/>
                  </a:srgbClr>
                </a:gs>
                <a:gs pos="100000">
                  <a:srgbClr val="B8FE9C">
                    <a:alpha val="49019"/>
                  </a:srgbClr>
                </a:gs>
              </a:gsLst>
              <a:lin ang="16200038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g1418b867620_0_2"/>
            <p:cNvSpPr txBox="1"/>
            <p:nvPr/>
          </p:nvSpPr>
          <p:spPr>
            <a:xfrm>
              <a:off x="1740925" y="2994248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Copernicus EOSC data analytics engine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g1418b867620_0_2"/>
            <p:cNvSpPr/>
            <p:nvPr/>
          </p:nvSpPr>
          <p:spPr>
            <a:xfrm>
              <a:off x="1017334" y="1122894"/>
              <a:ext cx="1168800" cy="1168800"/>
            </a:xfrm>
            <a:prstGeom prst="ellipse">
              <a:avLst/>
            </a:prstGeom>
            <a:gradFill>
              <a:gsLst>
                <a:gs pos="0">
                  <a:srgbClr val="DBD4EB"/>
                </a:gs>
                <a:gs pos="100000">
                  <a:srgbClr val="9180BB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51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g1418b867620_0_2"/>
            <p:cNvSpPr txBox="1"/>
            <p:nvPr/>
          </p:nvSpPr>
          <p:spPr>
            <a:xfrm>
              <a:off x="1188500" y="1294060"/>
              <a:ext cx="826500" cy="82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Research Lifecycle Management for Copernicus users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icture containing logo&#10;&#10;Description automatically generated" id="148" name="Google Shape;148;g1418b867620_0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21699" y="865249"/>
            <a:ext cx="1071850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&#10;&#10;Description automatically generated" id="149" name="Google Shape;149;g1418b867620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4324" y="2032776"/>
            <a:ext cx="1425281" cy="619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medium confidence" id="150" name="Google Shape;150;g1418b867620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99624" y="4174399"/>
            <a:ext cx="1739115" cy="61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418b867620_0_2"/>
          <p:cNvSpPr/>
          <p:nvPr/>
        </p:nvSpPr>
        <p:spPr>
          <a:xfrm>
            <a:off x="6209607" y="1122218"/>
            <a:ext cx="465600" cy="3425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1418b867620_0_2"/>
          <p:cNvSpPr txBox="1"/>
          <p:nvPr/>
        </p:nvSpPr>
        <p:spPr>
          <a:xfrm>
            <a:off x="6599000" y="1374875"/>
            <a:ext cx="2434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Collaboration agreement signed on 15/Oct/21:</a:t>
            </a:r>
            <a:endParaRPr b="1" i="1" sz="1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g1418b867620_0_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0225" y="4174400"/>
            <a:ext cx="820300" cy="82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1418b867620_0_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85987" y="2089314"/>
            <a:ext cx="1631299" cy="88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1418b867620_0_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25" y="1655725"/>
            <a:ext cx="902225" cy="51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418b867620_0_2"/>
          <p:cNvSpPr txBox="1"/>
          <p:nvPr/>
        </p:nvSpPr>
        <p:spPr>
          <a:xfrm>
            <a:off x="6751400" y="1783300"/>
            <a:ext cx="22098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Activities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Architecture &amp; Technical Interoperability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 Provisioning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Support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Uptake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promotion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events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9998" lvl="0" marL="8999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EOSC training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9849" lvl="1" marL="26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</a:pPr>
            <a:r>
              <a:rPr b="0" i="0" lang="en-GB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Co-development of training materials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418b867620_0_2"/>
          <p:cNvSpPr txBox="1"/>
          <p:nvPr/>
        </p:nvSpPr>
        <p:spPr>
          <a:xfrm>
            <a:off x="1714400" y="2964125"/>
            <a:ext cx="215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/>
              <a:t>EOSC-A Task Forces</a:t>
            </a:r>
            <a:endParaRPr b="1" sz="1500"/>
          </a:p>
        </p:txBody>
      </p:sp>
      <p:sp>
        <p:nvSpPr>
          <p:cNvPr id="158" name="Google Shape;158;g1418b867620_0_2"/>
          <p:cNvSpPr txBox="1"/>
          <p:nvPr>
            <p:ph idx="4294967295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571d25f4e7_0_0"/>
          <p:cNvSpPr txBox="1"/>
          <p:nvPr>
            <p:ph type="title"/>
          </p:nvPr>
        </p:nvSpPr>
        <p:spPr>
          <a:xfrm>
            <a:off x="420611" y="457508"/>
            <a:ext cx="75525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EGI-ACE facts</a:t>
            </a:r>
            <a:endParaRPr/>
          </a:p>
        </p:txBody>
      </p:sp>
      <p:sp>
        <p:nvSpPr>
          <p:cNvPr id="165" name="Google Shape;165;g1571d25f4e7_0_0"/>
          <p:cNvSpPr txBox="1"/>
          <p:nvPr/>
        </p:nvSpPr>
        <p:spPr>
          <a:xfrm>
            <a:off x="4785100" y="1107725"/>
            <a:ext cx="4257300" cy="3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Consortium: 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 Partners, 23 third parties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EGI council members + R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(~ERICs)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Scope: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49%</a:t>
            </a:r>
            <a:r>
              <a:rPr b="1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service delivery (Virtual Access)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Co-development of ‘thematic services’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Duration: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Jan 2021 - June 2023 (30 months)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artners from IBERGRID: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Char char="●"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CSIC: Cloud Compute, DEEP ML/AI services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INCD &amp; LIP: Cloud compute service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-GB" sz="1600">
                <a:latin typeface="Calibri"/>
                <a:ea typeface="Calibri"/>
                <a:cs typeface="Calibri"/>
                <a:sym typeface="Calibri"/>
              </a:rPr>
              <a:t>LNEC: OPENCoastS_PLUS service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lose up of a map&#10;&#10;Description automatically generated" id="166" name="Google Shape;166;g1571d25f4e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175" y="1058100"/>
            <a:ext cx="4173649" cy="3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571d25f4e7_0_0"/>
          <p:cNvSpPr txBox="1"/>
          <p:nvPr>
            <p:ph idx="12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571d25f4e7_0_69"/>
          <p:cNvSpPr txBox="1"/>
          <p:nvPr>
            <p:ph type="title"/>
          </p:nvPr>
        </p:nvSpPr>
        <p:spPr>
          <a:xfrm>
            <a:off x="420611" y="381308"/>
            <a:ext cx="75525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 sz="2200"/>
              <a:t>S</a:t>
            </a:r>
            <a:r>
              <a:rPr lang="en-GB" sz="2200"/>
              <a:t>ervices for compute-intensive open science</a:t>
            </a:r>
            <a:endParaRPr sz="2200"/>
          </a:p>
        </p:txBody>
      </p:sp>
      <p:sp>
        <p:nvSpPr>
          <p:cNvPr id="174" name="Google Shape;174;g1571d25f4e7_0_69"/>
          <p:cNvSpPr txBox="1"/>
          <p:nvPr>
            <p:ph idx="12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g1571d25f4e7_0_69"/>
          <p:cNvSpPr/>
          <p:nvPr/>
        </p:nvSpPr>
        <p:spPr>
          <a:xfrm>
            <a:off x="1900495" y="2747856"/>
            <a:ext cx="1766400" cy="3960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571d25f4e7_0_69"/>
          <p:cNvSpPr/>
          <p:nvPr/>
        </p:nvSpPr>
        <p:spPr>
          <a:xfrm>
            <a:off x="5919108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1571d25f4e7_0_69"/>
          <p:cNvSpPr/>
          <p:nvPr/>
        </p:nvSpPr>
        <p:spPr>
          <a:xfrm>
            <a:off x="3909802" y="2748057"/>
            <a:ext cx="1766400" cy="3957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1571d25f4e7_0_69"/>
          <p:cNvSpPr txBox="1"/>
          <p:nvPr/>
        </p:nvSpPr>
        <p:spPr>
          <a:xfrm>
            <a:off x="49774" y="1141125"/>
            <a:ext cx="9378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Spaces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Analytics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and thematic data analytics and processing tools </a:t>
            </a:r>
            <a:endParaRPr b="1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571d25f4e7_0_69"/>
          <p:cNvSpPr txBox="1"/>
          <p:nvPr/>
        </p:nvSpPr>
        <p:spPr>
          <a:xfrm>
            <a:off x="34774" y="1892813"/>
            <a:ext cx="967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generic added-value platform level services</a:t>
            </a: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571d25f4e7_0_69"/>
          <p:cNvSpPr txBox="1"/>
          <p:nvPr/>
        </p:nvSpPr>
        <p:spPr>
          <a:xfrm>
            <a:off x="49775" y="2588300"/>
            <a:ext cx="9378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Federation-wide management of data and computing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571d25f4e7_0_69"/>
          <p:cNvSpPr txBox="1"/>
          <p:nvPr/>
        </p:nvSpPr>
        <p:spPr>
          <a:xfrm>
            <a:off x="38975" y="3564788"/>
            <a:ext cx="95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Federated 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and storage facilities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571d25f4e7_0_69"/>
          <p:cNvSpPr/>
          <p:nvPr/>
        </p:nvSpPr>
        <p:spPr>
          <a:xfrm>
            <a:off x="190049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Interactive Computing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571d25f4e7_0_69"/>
          <p:cNvSpPr/>
          <p:nvPr/>
        </p:nvSpPr>
        <p:spPr>
          <a:xfrm>
            <a:off x="483357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Distributed AI training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1571d25f4e7_0_69"/>
          <p:cNvSpPr/>
          <p:nvPr/>
        </p:nvSpPr>
        <p:spPr>
          <a:xfrm>
            <a:off x="6300114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Workload Management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571d25f4e7_0_69"/>
          <p:cNvSpPr/>
          <p:nvPr/>
        </p:nvSpPr>
        <p:spPr>
          <a:xfrm>
            <a:off x="3367035" y="2015735"/>
            <a:ext cx="1332000" cy="392400"/>
          </a:xfrm>
          <a:prstGeom prst="roundRect">
            <a:avLst>
              <a:gd fmla="val 16667" name="adj"/>
            </a:avLst>
          </a:prstGeom>
          <a:solidFill>
            <a:schemeClr val="accent2"/>
          </a:solidFill>
          <a:ln cap="flat" cmpd="sng" w="9525">
            <a:solidFill>
              <a:srgbClr val="AC5B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Automated Cluster deployment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g1571d25f4e7_0_69"/>
          <p:cNvGrpSpPr/>
          <p:nvPr/>
        </p:nvGrpSpPr>
        <p:grpSpPr>
          <a:xfrm>
            <a:off x="6465964" y="3527077"/>
            <a:ext cx="1166150" cy="752521"/>
            <a:chOff x="7054511" y="3309931"/>
            <a:chExt cx="1166150" cy="752521"/>
          </a:xfrm>
        </p:grpSpPr>
        <p:sp>
          <p:nvSpPr>
            <p:cNvPr id="187" name="Google Shape;187;g1571d25f4e7_0_69"/>
            <p:cNvSpPr/>
            <p:nvPr/>
          </p:nvSpPr>
          <p:spPr>
            <a:xfrm>
              <a:off x="7252261" y="330993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g1571d25f4e7_0_69"/>
            <p:cNvSpPr/>
            <p:nvPr/>
          </p:nvSpPr>
          <p:spPr>
            <a:xfrm>
              <a:off x="7153386" y="338919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4705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g1571d25f4e7_0_69"/>
            <p:cNvSpPr/>
            <p:nvPr/>
          </p:nvSpPr>
          <p:spPr>
            <a:xfrm>
              <a:off x="7054511" y="346845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HPC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g1571d25f4e7_0_69"/>
          <p:cNvGrpSpPr/>
          <p:nvPr/>
        </p:nvGrpSpPr>
        <p:grpSpPr>
          <a:xfrm>
            <a:off x="3419121" y="3529753"/>
            <a:ext cx="1145802" cy="747168"/>
            <a:chOff x="4462071" y="3297744"/>
            <a:chExt cx="1145802" cy="747168"/>
          </a:xfrm>
        </p:grpSpPr>
        <p:sp>
          <p:nvSpPr>
            <p:cNvPr id="191" name="Google Shape;191;g1571d25f4e7_0_69"/>
            <p:cNvSpPr/>
            <p:nvPr/>
          </p:nvSpPr>
          <p:spPr>
            <a:xfrm>
              <a:off x="4639473" y="3297744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1571d25f4e7_0_69"/>
            <p:cNvSpPr/>
            <p:nvPr/>
          </p:nvSpPr>
          <p:spPr>
            <a:xfrm>
              <a:off x="4540598" y="3377005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4705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g1571d25f4e7_0_69"/>
            <p:cNvSpPr/>
            <p:nvPr/>
          </p:nvSpPr>
          <p:spPr>
            <a:xfrm>
              <a:off x="4462071" y="345091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Public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g1571d25f4e7_0_69"/>
          <p:cNvGrpSpPr/>
          <p:nvPr/>
        </p:nvGrpSpPr>
        <p:grpSpPr>
          <a:xfrm>
            <a:off x="4937747" y="3530734"/>
            <a:ext cx="1155392" cy="745207"/>
            <a:chOff x="5712127" y="3285441"/>
            <a:chExt cx="1155392" cy="745207"/>
          </a:xfrm>
        </p:grpSpPr>
        <p:sp>
          <p:nvSpPr>
            <p:cNvPr id="195" name="Google Shape;195;g1571d25f4e7_0_69"/>
            <p:cNvSpPr/>
            <p:nvPr/>
          </p:nvSpPr>
          <p:spPr>
            <a:xfrm>
              <a:off x="5899119" y="328544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1571d25f4e7_0_69"/>
            <p:cNvSpPr/>
            <p:nvPr/>
          </p:nvSpPr>
          <p:spPr>
            <a:xfrm>
              <a:off x="5800244" y="3364702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4705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1571d25f4e7_0_69"/>
            <p:cNvSpPr/>
            <p:nvPr/>
          </p:nvSpPr>
          <p:spPr>
            <a:xfrm>
              <a:off x="5712127" y="3436648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HTC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g1571d25f4e7_0_69"/>
          <p:cNvGrpSpPr/>
          <p:nvPr/>
        </p:nvGrpSpPr>
        <p:grpSpPr>
          <a:xfrm>
            <a:off x="1900495" y="3532797"/>
            <a:ext cx="1145802" cy="741080"/>
            <a:chOff x="3119687" y="3284950"/>
            <a:chExt cx="1145802" cy="741080"/>
          </a:xfrm>
        </p:grpSpPr>
        <p:sp>
          <p:nvSpPr>
            <p:cNvPr id="199" name="Google Shape;199;g1571d25f4e7_0_69"/>
            <p:cNvSpPr/>
            <p:nvPr/>
          </p:nvSpPr>
          <p:spPr>
            <a:xfrm>
              <a:off x="3297089" y="328495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20000"/>
              </a:srgbClr>
            </a:solidFill>
            <a:ln cap="flat" cmpd="sng" w="127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g1571d25f4e7_0_69"/>
            <p:cNvSpPr/>
            <p:nvPr/>
          </p:nvSpPr>
          <p:spPr>
            <a:xfrm>
              <a:off x="3198214" y="3364211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rgbClr val="4472C4">
                <a:alpha val="44705"/>
              </a:srgbClr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g1571d25f4e7_0_69"/>
            <p:cNvSpPr/>
            <p:nvPr/>
          </p:nvSpPr>
          <p:spPr>
            <a:xfrm>
              <a:off x="3119687" y="3432030"/>
              <a:ext cx="968400" cy="594000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127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Research Clouds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2" name="Google Shape;202;g1571d25f4e7_0_69"/>
          <p:cNvCxnSpPr>
            <a:stCxn id="189" idx="2"/>
            <a:endCxn id="197" idx="2"/>
          </p:cNvCxnSpPr>
          <p:nvPr/>
        </p:nvCxnSpPr>
        <p:spPr>
          <a:xfrm flipH="1" rot="5400000">
            <a:off x="6184264" y="3513698"/>
            <a:ext cx="3600" cy="1528200"/>
          </a:xfrm>
          <a:prstGeom prst="bentConnector3">
            <a:avLst>
              <a:gd fmla="val -6614583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3" name="Google Shape;203;g1571d25f4e7_0_69"/>
          <p:cNvCxnSpPr>
            <a:stCxn id="193" idx="2"/>
            <a:endCxn id="197" idx="2"/>
          </p:cNvCxnSpPr>
          <p:nvPr/>
        </p:nvCxnSpPr>
        <p:spPr>
          <a:xfrm rot="-5400000">
            <a:off x="4662171" y="3517171"/>
            <a:ext cx="900" cy="1518600"/>
          </a:xfrm>
          <a:prstGeom prst="bentConnector3">
            <a:avLst>
              <a:gd fmla="val -26458333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g1571d25f4e7_0_69"/>
          <p:cNvCxnSpPr>
            <a:stCxn id="201" idx="2"/>
            <a:endCxn id="193" idx="2"/>
          </p:cNvCxnSpPr>
          <p:nvPr/>
        </p:nvCxnSpPr>
        <p:spPr>
          <a:xfrm flipH="1" rot="-5400000">
            <a:off x="3142495" y="3516077"/>
            <a:ext cx="3000" cy="1518600"/>
          </a:xfrm>
          <a:prstGeom prst="bentConnector3">
            <a:avLst>
              <a:gd fmla="val 8038967" name="adj1"/>
            </a:avLst>
          </a:prstGeom>
          <a:noFill/>
          <a:ln cap="flat" cmpd="sng" w="12700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05" name="Google Shape;205;g1571d25f4e7_0_69"/>
          <p:cNvGrpSpPr/>
          <p:nvPr/>
        </p:nvGrpSpPr>
        <p:grpSpPr>
          <a:xfrm>
            <a:off x="4076498" y="2785154"/>
            <a:ext cx="2331406" cy="325740"/>
            <a:chOff x="4282104" y="2840926"/>
            <a:chExt cx="2331406" cy="325740"/>
          </a:xfrm>
        </p:grpSpPr>
        <p:pic>
          <p:nvPicPr>
            <p:cNvPr id="206" name="Google Shape;206;g1571d25f4e7_0_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82104" y="2840926"/>
              <a:ext cx="366457" cy="325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g1571d25f4e7_0_69"/>
            <p:cNvSpPr txBox="1"/>
            <p:nvPr/>
          </p:nvSpPr>
          <p:spPr>
            <a:xfrm>
              <a:off x="4587010" y="2883138"/>
              <a:ext cx="2026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Identity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g1571d25f4e7_0_69"/>
          <p:cNvGrpSpPr/>
          <p:nvPr/>
        </p:nvGrpSpPr>
        <p:grpSpPr>
          <a:xfrm>
            <a:off x="2038431" y="2790797"/>
            <a:ext cx="1628309" cy="310118"/>
            <a:chOff x="3041867" y="2350767"/>
            <a:chExt cx="1628309" cy="310118"/>
          </a:xfrm>
        </p:grpSpPr>
        <p:pic>
          <p:nvPicPr>
            <p:cNvPr id="209" name="Google Shape;209;g1571d25f4e7_0_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041867" y="2350767"/>
              <a:ext cx="348883" cy="310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0" name="Google Shape;210;g1571d25f4e7_0_69"/>
            <p:cNvSpPr txBox="1"/>
            <p:nvPr/>
          </p:nvSpPr>
          <p:spPr>
            <a:xfrm>
              <a:off x="3352276" y="2386110"/>
              <a:ext cx="13179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Compute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g1571d25f4e7_0_69"/>
          <p:cNvGrpSpPr/>
          <p:nvPr/>
        </p:nvGrpSpPr>
        <p:grpSpPr>
          <a:xfrm>
            <a:off x="6210723" y="2810285"/>
            <a:ext cx="1311639" cy="271142"/>
            <a:chOff x="6258791" y="2329809"/>
            <a:chExt cx="1311639" cy="271142"/>
          </a:xfrm>
        </p:grpSpPr>
        <p:sp>
          <p:nvSpPr>
            <p:cNvPr id="212" name="Google Shape;212;g1571d25f4e7_0_69"/>
            <p:cNvSpPr txBox="1"/>
            <p:nvPr/>
          </p:nvSpPr>
          <p:spPr>
            <a:xfrm>
              <a:off x="6500930" y="2342270"/>
              <a:ext cx="1069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Data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g1571d25f4e7_0_6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58791" y="2329809"/>
              <a:ext cx="271142" cy="2711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4" name="Google Shape;214;g1571d25f4e7_0_69"/>
          <p:cNvSpPr/>
          <p:nvPr/>
        </p:nvSpPr>
        <p:spPr>
          <a:xfrm>
            <a:off x="4780153" y="1240075"/>
            <a:ext cx="13626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Fundamental Science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1571d25f4e7_0_69"/>
          <p:cNvSpPr/>
          <p:nvPr/>
        </p:nvSpPr>
        <p:spPr>
          <a:xfrm>
            <a:off x="3340328" y="1240075"/>
            <a:ext cx="13626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Health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1571d25f4e7_0_69"/>
          <p:cNvSpPr/>
          <p:nvPr/>
        </p:nvSpPr>
        <p:spPr>
          <a:xfrm>
            <a:off x="1900499" y="1240075"/>
            <a:ext cx="13626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Green Deal 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g1571d25f4e7_0_69"/>
          <p:cNvCxnSpPr/>
          <p:nvPr/>
        </p:nvCxnSpPr>
        <p:spPr>
          <a:xfrm>
            <a:off x="77200" y="3480075"/>
            <a:ext cx="7748400" cy="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8" name="Google Shape;218;g1571d25f4e7_0_69"/>
          <p:cNvCxnSpPr/>
          <p:nvPr/>
        </p:nvCxnSpPr>
        <p:spPr>
          <a:xfrm flipH="1" rot="10800000">
            <a:off x="77200" y="1849250"/>
            <a:ext cx="7748400" cy="9900"/>
          </a:xfrm>
          <a:prstGeom prst="straightConnector1">
            <a:avLst/>
          </a:prstGeom>
          <a:noFill/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9" name="Google Shape;219;g1571d25f4e7_0_69"/>
          <p:cNvSpPr txBox="1"/>
          <p:nvPr/>
        </p:nvSpPr>
        <p:spPr>
          <a:xfrm>
            <a:off x="8159799" y="3332468"/>
            <a:ext cx="9594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Expert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1571d25f4e7_0_69"/>
          <p:cNvSpPr/>
          <p:nvPr/>
        </p:nvSpPr>
        <p:spPr>
          <a:xfrm>
            <a:off x="7669740" y="2311460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1571d25f4e7_0_69"/>
          <p:cNvSpPr/>
          <p:nvPr/>
        </p:nvSpPr>
        <p:spPr>
          <a:xfrm>
            <a:off x="7669740" y="3574593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g1571d25f4e7_0_69"/>
          <p:cNvSpPr/>
          <p:nvPr/>
        </p:nvSpPr>
        <p:spPr>
          <a:xfrm>
            <a:off x="1017726" y="1240069"/>
            <a:ext cx="709200" cy="3036000"/>
          </a:xfrm>
          <a:prstGeom prst="roundRect">
            <a:avLst>
              <a:gd fmla="val 16667" name="adj"/>
            </a:avLst>
          </a:prstGeom>
          <a:solidFill>
            <a:schemeClr val="accent3"/>
          </a:solidFill>
          <a:ln cap="flat" cmpd="sng" w="9525">
            <a:solidFill>
              <a:srgbClr val="78787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1571d25f4e7_0_69"/>
          <p:cNvSpPr txBox="1"/>
          <p:nvPr/>
        </p:nvSpPr>
        <p:spPr>
          <a:xfrm rot="-5400000">
            <a:off x="-111072" y="2438000"/>
            <a:ext cx="29667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Service Management, Tools, Processes, Policies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571d25f4e7_0_69"/>
          <p:cNvSpPr/>
          <p:nvPr/>
        </p:nvSpPr>
        <p:spPr>
          <a:xfrm>
            <a:off x="6225072" y="1240075"/>
            <a:ext cx="1362600" cy="479400"/>
          </a:xfrm>
          <a:prstGeom prst="roundRect">
            <a:avLst>
              <a:gd fmla="val 16667" name="adj"/>
            </a:avLst>
          </a:prstGeom>
          <a:solidFill>
            <a:srgbClr val="31538F"/>
          </a:solidFill>
          <a:ln cap="flat" cmpd="sng" w="9525">
            <a:solidFill>
              <a:srgbClr val="3E6EC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019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Humanities 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1571d25f4e7_0_69"/>
          <p:cNvSpPr txBox="1"/>
          <p:nvPr/>
        </p:nvSpPr>
        <p:spPr>
          <a:xfrm>
            <a:off x="8159799" y="1738693"/>
            <a:ext cx="9594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Scientific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users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g1571d25f4e7_0_69"/>
          <p:cNvPicPr preferRelativeResize="0"/>
          <p:nvPr/>
        </p:nvPicPr>
        <p:blipFill rotWithShape="1">
          <a:blip r:embed="rId6">
            <a:alphaModFix/>
          </a:blip>
          <a:srcRect b="0" l="5343" r="7351" t="0"/>
          <a:stretch/>
        </p:blipFill>
        <p:spPr>
          <a:xfrm>
            <a:off x="8230150" y="1120575"/>
            <a:ext cx="818700" cy="68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1571d25f4e7_0_69"/>
          <p:cNvSpPr/>
          <p:nvPr/>
        </p:nvSpPr>
        <p:spPr>
          <a:xfrm>
            <a:off x="7669740" y="1197126"/>
            <a:ext cx="560400" cy="479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1571d25f4e7_0_69"/>
          <p:cNvPicPr preferRelativeResize="0"/>
          <p:nvPr/>
        </p:nvPicPr>
        <p:blipFill rotWithShape="1">
          <a:blip r:embed="rId6">
            <a:alphaModFix/>
          </a:blip>
          <a:srcRect b="0" l="5343" r="7351" t="0"/>
          <a:stretch/>
        </p:blipFill>
        <p:spPr>
          <a:xfrm>
            <a:off x="8230150" y="2740700"/>
            <a:ext cx="818700" cy="68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1571d25f4e7_0_69"/>
          <p:cNvSpPr/>
          <p:nvPr/>
        </p:nvSpPr>
        <p:spPr>
          <a:xfrm>
            <a:off x="1887675" y="3480075"/>
            <a:ext cx="5794200" cy="112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Infrastructure services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1571d25f4e7_0_69"/>
          <p:cNvSpPr/>
          <p:nvPr/>
        </p:nvSpPr>
        <p:spPr>
          <a:xfrm>
            <a:off x="1895900" y="1969025"/>
            <a:ext cx="5794200" cy="136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 services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1571d25f4e7_0_69"/>
          <p:cNvSpPr/>
          <p:nvPr/>
        </p:nvSpPr>
        <p:spPr>
          <a:xfrm>
            <a:off x="1887669" y="1226438"/>
            <a:ext cx="5794200" cy="56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Thematic application services</a:t>
            </a:r>
            <a:br>
              <a:rPr lang="en-GB" sz="1900"/>
            </a:b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</a:t>
            </a:r>
            <a:r>
              <a:rPr lang="en-GB" sz="900"/>
              <a:t>REs, data spaces, analytics engines, etc.)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1571d25f4e7_0_69"/>
          <p:cNvSpPr/>
          <p:nvPr/>
        </p:nvSpPr>
        <p:spPr>
          <a:xfrm>
            <a:off x="351200" y="4390325"/>
            <a:ext cx="1311600" cy="677100"/>
          </a:xfrm>
          <a:prstGeom prst="wedgeRoundRectCallout">
            <a:avLst>
              <a:gd fmla="val 21399" name="adj1"/>
              <a:gd fmla="val -79283" name="adj2"/>
              <a:gd fmla="val 0" name="adj3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Accounting, Monitoring, Helpdesk, Security oversight, etc. - Integrated to EOSC Core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1571d25f4e7_0_69"/>
          <p:cNvSpPr/>
          <p:nvPr/>
        </p:nvSpPr>
        <p:spPr>
          <a:xfrm>
            <a:off x="7088425" y="4466525"/>
            <a:ext cx="1904700" cy="392400"/>
          </a:xfrm>
          <a:prstGeom prst="wedgeRectCallout">
            <a:avLst>
              <a:gd fmla="val -43193" name="adj1"/>
              <a:gd fmla="val -125414" name="adj2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chemeClr val="accent2"/>
                </a:solidFill>
              </a:rPr>
              <a:t>New!</a:t>
            </a:r>
            <a:r>
              <a:rPr lang="en-GB" sz="800"/>
              <a:t> </a:t>
            </a:r>
            <a:r>
              <a:rPr b="1" lang="en-GB" sz="800"/>
              <a:t>HPC Integration Blueprint:</a:t>
            </a:r>
            <a:r>
              <a:rPr lang="en-GB" sz="800"/>
              <a:t> </a:t>
            </a:r>
            <a:r>
              <a:rPr lang="en-GB" sz="600" u="sng">
                <a:solidFill>
                  <a:schemeClr val="hlink"/>
                </a:solidFill>
                <a:hlinkClick r:id="rId7"/>
              </a:rPr>
              <a:t>https://zenodo.org/record/6968509#.Yv9NZHYzaBI</a:t>
            </a:r>
            <a:r>
              <a:rPr lang="en-GB" sz="600"/>
              <a:t> </a:t>
            </a:r>
            <a:endParaRPr sz="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571d25f4e7_0_203"/>
          <p:cNvSpPr txBox="1"/>
          <p:nvPr>
            <p:ph type="title"/>
          </p:nvPr>
        </p:nvSpPr>
        <p:spPr>
          <a:xfrm>
            <a:off x="1735525" y="300"/>
            <a:ext cx="62631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 sz="2300"/>
              <a:t>Sustainable Open Science environments</a:t>
            </a:r>
            <a:endParaRPr sz="2300"/>
          </a:p>
        </p:txBody>
      </p:sp>
      <p:sp>
        <p:nvSpPr>
          <p:cNvPr id="240" name="Google Shape;240;g1571d25f4e7_0_203"/>
          <p:cNvSpPr txBox="1"/>
          <p:nvPr>
            <p:ph idx="12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g1571d25f4e7_0_203"/>
          <p:cNvSpPr txBox="1"/>
          <p:nvPr/>
        </p:nvSpPr>
        <p:spPr>
          <a:xfrm>
            <a:off x="3127250" y="732063"/>
            <a:ext cx="286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EOSC USERS</a:t>
            </a:r>
            <a:endParaRPr b="1" i="0" sz="2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1571d25f4e7_0_203"/>
          <p:cNvSpPr txBox="1"/>
          <p:nvPr/>
        </p:nvSpPr>
        <p:spPr>
          <a:xfrm>
            <a:off x="5794350" y="2107300"/>
            <a:ext cx="3113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High capacity demand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Custom configurations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Long term engagement</a:t>
            </a:r>
            <a:endParaRPr b="0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1571d25f4e7_0_203"/>
          <p:cNvSpPr txBox="1"/>
          <p:nvPr/>
        </p:nvSpPr>
        <p:spPr>
          <a:xfrm>
            <a:off x="808469" y="2915206"/>
            <a:ext cx="325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https://marketplace.eosc-portal.eu/</a:t>
            </a:r>
            <a:r>
              <a:rPr b="0" i="0" lang="en-GB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571d25f4e7_0_203"/>
          <p:cNvSpPr txBox="1"/>
          <p:nvPr/>
        </p:nvSpPr>
        <p:spPr>
          <a:xfrm>
            <a:off x="876400" y="1849575"/>
            <a:ext cx="236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EOSC Portal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571d25f4e7_0_203"/>
          <p:cNvSpPr txBox="1"/>
          <p:nvPr/>
        </p:nvSpPr>
        <p:spPr>
          <a:xfrm>
            <a:off x="571600" y="2088000"/>
            <a:ext cx="350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Ready-to-use resources/services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Self-service configuration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Char char="●"/>
            </a:pPr>
            <a:r>
              <a:rPr b="1" i="0" lang="en-GB" sz="14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Short term engagement</a:t>
            </a:r>
            <a:endParaRPr b="1" i="0" sz="14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6" name="Google Shape;246;g1571d25f4e7_0_203"/>
          <p:cNvCxnSpPr/>
          <p:nvPr/>
        </p:nvCxnSpPr>
        <p:spPr>
          <a:xfrm>
            <a:off x="4540150" y="1365375"/>
            <a:ext cx="0" cy="2102700"/>
          </a:xfrm>
          <a:prstGeom prst="straightConnector1">
            <a:avLst/>
          </a:prstGeom>
          <a:noFill/>
          <a:ln cap="flat" cmpd="sng" w="2857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7" name="Google Shape;247;g1571d25f4e7_0_203"/>
          <p:cNvSpPr txBox="1"/>
          <p:nvPr/>
        </p:nvSpPr>
        <p:spPr>
          <a:xfrm>
            <a:off x="1956800" y="1128788"/>
            <a:ext cx="23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Business-to-User</a:t>
            </a:r>
            <a:endParaRPr b="1" i="1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571d25f4e7_0_203"/>
          <p:cNvSpPr txBox="1"/>
          <p:nvPr/>
        </p:nvSpPr>
        <p:spPr>
          <a:xfrm>
            <a:off x="4574600" y="1128788"/>
            <a:ext cx="2363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Business-to-Business</a:t>
            </a:r>
            <a:endParaRPr b="1" i="1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1571d25f4e7_0_203"/>
          <p:cNvSpPr/>
          <p:nvPr/>
        </p:nvSpPr>
        <p:spPr>
          <a:xfrm rot="10800000">
            <a:off x="1769475" y="886023"/>
            <a:ext cx="1419000" cy="1026600"/>
          </a:xfrm>
          <a:prstGeom prst="bentUpArrow">
            <a:avLst>
              <a:gd fmla="val 25000" name="adj1"/>
              <a:gd fmla="val 24144" name="adj2"/>
              <a:gd fmla="val 28687" name="adj3"/>
            </a:avLst>
          </a:prstGeom>
          <a:solidFill>
            <a:srgbClr val="0E67AD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1571d25f4e7_0_203"/>
          <p:cNvSpPr/>
          <p:nvPr/>
        </p:nvSpPr>
        <p:spPr>
          <a:xfrm flipH="1" rot="10800000">
            <a:off x="5948825" y="886025"/>
            <a:ext cx="1419000" cy="1026600"/>
          </a:xfrm>
          <a:prstGeom prst="bentUpArrow">
            <a:avLst>
              <a:gd fmla="val 25000" name="adj1"/>
              <a:gd fmla="val 24144" name="adj2"/>
              <a:gd fmla="val 28687" name="adj3"/>
            </a:avLst>
          </a:prstGeom>
          <a:solidFill>
            <a:srgbClr val="0E67AD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1571d25f4e7_0_203"/>
          <p:cNvSpPr txBox="1"/>
          <p:nvPr/>
        </p:nvSpPr>
        <p:spPr>
          <a:xfrm>
            <a:off x="5188600" y="2983075"/>
            <a:ext cx="4728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5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https://www.egi.eu/egi-ace-open-call/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1571d25f4e7_0_203"/>
          <p:cNvSpPr txBox="1"/>
          <p:nvPr/>
        </p:nvSpPr>
        <p:spPr>
          <a:xfrm>
            <a:off x="5905600" y="1849575"/>
            <a:ext cx="2363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EGI-ACE Open Call</a:t>
            </a:r>
            <a:endParaRPr b="1" i="0" sz="17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1571d25f4e7_0_203"/>
          <p:cNvSpPr txBox="1"/>
          <p:nvPr/>
        </p:nvSpPr>
        <p:spPr>
          <a:xfrm>
            <a:off x="5188600" y="3235750"/>
            <a:ext cx="405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GB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Continuously open, Cut-off dates every 2 months</a:t>
            </a:r>
            <a:endParaRPr b="1" i="1" sz="12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1571d25f4e7_0_203"/>
          <p:cNvSpPr/>
          <p:nvPr/>
        </p:nvSpPr>
        <p:spPr>
          <a:xfrm rot="2086405">
            <a:off x="4613437" y="3467924"/>
            <a:ext cx="888955" cy="51646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1571d25f4e7_0_203"/>
          <p:cNvSpPr/>
          <p:nvPr/>
        </p:nvSpPr>
        <p:spPr>
          <a:xfrm rot="8704836">
            <a:off x="3591904" y="3466864"/>
            <a:ext cx="891997" cy="516239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1571d25f4e7_0_203"/>
          <p:cNvSpPr txBox="1"/>
          <p:nvPr/>
        </p:nvSpPr>
        <p:spPr>
          <a:xfrm>
            <a:off x="3749400" y="4086875"/>
            <a:ext cx="15231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EC </a:t>
            </a:r>
            <a:br>
              <a:rPr b="1" i="0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Virtual Access funds</a:t>
            </a:r>
            <a:endParaRPr b="1" i="0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571d25f4e7_0_203"/>
          <p:cNvSpPr txBox="1"/>
          <p:nvPr/>
        </p:nvSpPr>
        <p:spPr>
          <a:xfrm>
            <a:off x="1053000" y="3278338"/>
            <a:ext cx="2772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GB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Serving with the use of...</a:t>
            </a:r>
            <a:endParaRPr b="1" i="1" sz="15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571d25f4e7_0_203"/>
          <p:cNvSpPr/>
          <p:nvPr/>
        </p:nvSpPr>
        <p:spPr>
          <a:xfrm>
            <a:off x="6861800" y="3997450"/>
            <a:ext cx="1231200" cy="681300"/>
          </a:xfrm>
          <a:prstGeom prst="wedgeRectCallout">
            <a:avLst>
              <a:gd fmla="val -171494" name="adj1"/>
              <a:gd fmla="val 24235" name="adj2"/>
            </a:avLst>
          </a:prstGeom>
          <a:solidFill>
            <a:srgbClr val="8C9FD2">
              <a:alpha val="43137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/>
              <a:t>Budgeted in total: </a:t>
            </a:r>
            <a:br>
              <a:rPr lang="en-GB" sz="900"/>
            </a:b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 million CPUhours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250,000 GPUhours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PB storage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1571d25f4e7_0_203"/>
          <p:cNvSpPr/>
          <p:nvPr/>
        </p:nvSpPr>
        <p:spPr>
          <a:xfrm rot="5401160">
            <a:off x="4095689" y="3467869"/>
            <a:ext cx="888900" cy="516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1571d25f4e7_0_203"/>
          <p:cNvSpPr txBox="1"/>
          <p:nvPr/>
        </p:nvSpPr>
        <p:spPr>
          <a:xfrm>
            <a:off x="5067275" y="3731625"/>
            <a:ext cx="1844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Customer ‘pay-for-use’</a:t>
            </a:r>
            <a:endParaRPr b="1" i="0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1571d25f4e7_0_203"/>
          <p:cNvSpPr txBox="1"/>
          <p:nvPr/>
        </p:nvSpPr>
        <p:spPr>
          <a:xfrm>
            <a:off x="2094750" y="3793900"/>
            <a:ext cx="19011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5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Local funds </a:t>
            </a:r>
            <a:endParaRPr b="1" i="0" sz="15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0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(institutional/national investments)</a:t>
            </a:r>
            <a:endParaRPr b="1" i="0" sz="10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1571d25f4e7_0_203"/>
          <p:cNvSpPr/>
          <p:nvPr/>
        </p:nvSpPr>
        <p:spPr>
          <a:xfrm>
            <a:off x="189950" y="3621000"/>
            <a:ext cx="2087100" cy="446400"/>
          </a:xfrm>
          <a:prstGeom prst="wedgeRectCallout">
            <a:avLst>
              <a:gd fmla="val 59940" name="adj1"/>
              <a:gd fmla="val 24070" name="adj2"/>
            </a:avLst>
          </a:prstGeom>
          <a:solidFill>
            <a:srgbClr val="8C9FD2">
              <a:alpha val="431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/>
              <a:t>Cloud integration programme: </a:t>
            </a:r>
            <a:r>
              <a:rPr lang="en-GB" sz="900" u="sng">
                <a:solidFill>
                  <a:schemeClr val="hlink"/>
                </a:solidFill>
                <a:hlinkClick r:id="rId5"/>
              </a:rPr>
              <a:t>https://go.egi.eu/intl-cloud-integration</a:t>
            </a:r>
            <a:r>
              <a:rPr lang="en-GB" sz="900"/>
              <a:t> </a:t>
            </a:r>
            <a:endParaRPr sz="900"/>
          </a:p>
        </p:txBody>
      </p:sp>
      <p:sp>
        <p:nvSpPr>
          <p:cNvPr id="263" name="Google Shape;263;g1571d25f4e7_0_203"/>
          <p:cNvSpPr/>
          <p:nvPr/>
        </p:nvSpPr>
        <p:spPr>
          <a:xfrm>
            <a:off x="696075" y="4357700"/>
            <a:ext cx="1599300" cy="341700"/>
          </a:xfrm>
          <a:prstGeom prst="wedgeRectCallout">
            <a:avLst>
              <a:gd fmla="val 66855" name="adj1"/>
              <a:gd fmla="val -59972" name="adj2"/>
            </a:avLst>
          </a:prstGeom>
          <a:solidFill>
            <a:srgbClr val="8C9FD2">
              <a:alpha val="4314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900"/>
              <a:t>Over </a:t>
            </a:r>
            <a:r>
              <a:rPr b="1" lang="en-GB" sz="900"/>
              <a:t>50 million CPUhours</a:t>
            </a:r>
            <a:r>
              <a:rPr lang="en-GB" sz="900"/>
              <a:t> delivered so far (!)</a:t>
            </a:r>
            <a:endParaRPr sz="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f45e82e43_0_227"/>
          <p:cNvSpPr/>
          <p:nvPr/>
        </p:nvSpPr>
        <p:spPr>
          <a:xfrm>
            <a:off x="391800" y="4174748"/>
            <a:ext cx="7545000" cy="7926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and international</a:t>
            </a:r>
            <a:b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 infrastructures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ff45e82e43_0_227"/>
          <p:cNvSpPr/>
          <p:nvPr/>
        </p:nvSpPr>
        <p:spPr>
          <a:xfrm>
            <a:off x="3795470" y="1960726"/>
            <a:ext cx="737700" cy="2324700"/>
          </a:xfrm>
          <a:prstGeom prst="downArrow">
            <a:avLst>
              <a:gd fmla="val 50000" name="adj1"/>
              <a:gd fmla="val 37281" name="adj2"/>
            </a:avLst>
          </a:prstGeom>
          <a:solidFill>
            <a:schemeClr val="accent1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ff45e82e43_0_227"/>
          <p:cNvSpPr/>
          <p:nvPr/>
        </p:nvSpPr>
        <p:spPr>
          <a:xfrm>
            <a:off x="397121" y="1128132"/>
            <a:ext cx="7545000" cy="906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</a:rPr>
              <a:t>International research infrastructures and projects</a:t>
            </a:r>
            <a:endParaRPr b="1"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271" name="Google Shape;271;gff45e82e43_0_227"/>
          <p:cNvSpPr/>
          <p:nvPr/>
        </p:nvSpPr>
        <p:spPr>
          <a:xfrm>
            <a:off x="391800" y="2170237"/>
            <a:ext cx="7545000" cy="9690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brokering </a:t>
            </a:r>
            <a:b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support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ff45e82e43_0_227"/>
          <p:cNvSpPr txBox="1"/>
          <p:nvPr>
            <p:ph type="title"/>
          </p:nvPr>
        </p:nvSpPr>
        <p:spPr>
          <a:xfrm>
            <a:off x="601975" y="169150"/>
            <a:ext cx="76824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Our vision for computing in EOSC</a:t>
            </a:r>
            <a:endParaRPr/>
          </a:p>
        </p:txBody>
      </p:sp>
      <p:sp>
        <p:nvSpPr>
          <p:cNvPr id="273" name="Google Shape;273;gff45e82e43_0_227"/>
          <p:cNvSpPr/>
          <p:nvPr/>
        </p:nvSpPr>
        <p:spPr>
          <a:xfrm>
            <a:off x="391795" y="3260708"/>
            <a:ext cx="7545000" cy="6018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federation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Identity portability  +  Data portability +  Application portability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ff45e82e43_0_227"/>
          <p:cNvSpPr/>
          <p:nvPr/>
        </p:nvSpPr>
        <p:spPr>
          <a:xfrm>
            <a:off x="6630501" y="3508625"/>
            <a:ext cx="996948" cy="851796"/>
          </a:xfrm>
          <a:prstGeom prst="flowChartMultidocument">
            <a:avLst/>
          </a:prstGeom>
          <a:solidFill>
            <a:srgbClr val="D7E4BD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100" u="none" cap="none" strike="noStrike">
                <a:solidFill>
                  <a:srgbClr val="4F6228"/>
                </a:solidFill>
                <a:latin typeface="Calibri"/>
                <a:ea typeface="Calibri"/>
                <a:cs typeface="Calibri"/>
                <a:sym typeface="Calibri"/>
              </a:rPr>
              <a:t>Operation Level Agreement</a:t>
            </a:r>
            <a:endParaRPr b="1" i="0" sz="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gff45e82e43_0_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525" y="3311159"/>
            <a:ext cx="812825" cy="468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gff45e82e43_0_2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4150" y="2463935"/>
            <a:ext cx="2350618" cy="42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gff45e82e43_0_227"/>
          <p:cNvSpPr txBox="1"/>
          <p:nvPr>
            <p:ph idx="4294967295" type="sldNum"/>
          </p:nvPr>
        </p:nvSpPr>
        <p:spPr>
          <a:xfrm>
            <a:off x="8745894" y="4783377"/>
            <a:ext cx="3543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8" name="Google Shape;278;gff45e82e43_0_2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4001" y="4403171"/>
            <a:ext cx="1057007" cy="28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ff45e82e43_0_2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97202" y="4388550"/>
            <a:ext cx="682557" cy="388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ff45e82e43_0_2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0686" y="4406710"/>
            <a:ext cx="427114" cy="34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ff45e82e43_0_227"/>
          <p:cNvSpPr txBox="1"/>
          <p:nvPr/>
        </p:nvSpPr>
        <p:spPr>
          <a:xfrm>
            <a:off x="8264425" y="2682825"/>
            <a:ext cx="914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Aligned science and compute priorities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gff45e82e43_0_2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68950" y="1256522"/>
            <a:ext cx="766500" cy="766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mpetence centre EPOS - EGIWiki" id="283" name="Google Shape;283;gff45e82e43_0_2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692863" y="1534626"/>
            <a:ext cx="882407" cy="3750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- E-RIHS" id="284" name="Google Shape;284;gff45e82e43_0_227"/>
          <p:cNvPicPr preferRelativeResize="0"/>
          <p:nvPr/>
        </p:nvPicPr>
        <p:blipFill rotWithShape="1">
          <a:blip r:embed="rId10">
            <a:alphaModFix/>
          </a:blip>
          <a:srcRect b="31976" l="0" r="14521" t="17448"/>
          <a:stretch/>
        </p:blipFill>
        <p:spPr>
          <a:xfrm>
            <a:off x="5256511" y="1508821"/>
            <a:ext cx="1442145" cy="426632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ff45e82e43_0_227"/>
          <p:cNvSpPr/>
          <p:nvPr/>
        </p:nvSpPr>
        <p:spPr>
          <a:xfrm>
            <a:off x="6669813" y="1946489"/>
            <a:ext cx="918324" cy="792612"/>
          </a:xfrm>
          <a:prstGeom prst="flowChartDocument">
            <a:avLst/>
          </a:prstGeom>
          <a:solidFill>
            <a:srgbClr val="D7E4BD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100" u="none" cap="none" strike="noStrike">
                <a:solidFill>
                  <a:srgbClr val="4F6228"/>
                </a:solidFill>
                <a:latin typeface="Calibri"/>
                <a:ea typeface="Calibri"/>
                <a:cs typeface="Calibri"/>
                <a:sym typeface="Calibri"/>
              </a:rPr>
              <a:t>Service Level Agreement</a:t>
            </a:r>
            <a:endParaRPr b="1" i="0" sz="95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gff45e82e43_0_22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55532" y="90833"/>
            <a:ext cx="1442150" cy="200521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ff45e82e43_0_227"/>
          <p:cNvSpPr/>
          <p:nvPr/>
        </p:nvSpPr>
        <p:spPr>
          <a:xfrm rot="-4814908">
            <a:off x="6848120" y="3037484"/>
            <a:ext cx="2647959" cy="322653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gff45e82e43_0_22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94025" y="1331028"/>
            <a:ext cx="877825" cy="59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gff45e82e43_0_2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773524" y="1465657"/>
            <a:ext cx="682550" cy="51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gff45e82e43_0_22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553700" y="1430725"/>
            <a:ext cx="528975" cy="5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gff45e82e43_0_227"/>
          <p:cNvSpPr txBox="1"/>
          <p:nvPr/>
        </p:nvSpPr>
        <p:spPr>
          <a:xfrm>
            <a:off x="6577050" y="1471475"/>
            <a:ext cx="56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…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f45e82e43_0_53"/>
          <p:cNvSpPr txBox="1"/>
          <p:nvPr>
            <p:ph idx="1" type="subTitle"/>
          </p:nvPr>
        </p:nvSpPr>
        <p:spPr>
          <a:xfrm>
            <a:off x="420612" y="875101"/>
            <a:ext cx="755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302" name="Google Shape;302;gff45e82e43_0_53"/>
          <p:cNvSpPr txBox="1"/>
          <p:nvPr>
            <p:ph idx="12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3" name="Google Shape;303;gff45e82e43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275" y="787200"/>
            <a:ext cx="8654152" cy="37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ff45e82e43_0_53"/>
          <p:cNvSpPr txBox="1"/>
          <p:nvPr>
            <p:ph type="title"/>
          </p:nvPr>
        </p:nvSpPr>
        <p:spPr>
          <a:xfrm>
            <a:off x="420611" y="457508"/>
            <a:ext cx="75525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Thematic applications and application services </a:t>
            </a:r>
            <a:endParaRPr/>
          </a:p>
        </p:txBody>
      </p:sp>
      <p:sp>
        <p:nvSpPr>
          <p:cNvPr id="305" name="Google Shape;305;gff45e82e43_0_53"/>
          <p:cNvSpPr txBox="1"/>
          <p:nvPr/>
        </p:nvSpPr>
        <p:spPr>
          <a:xfrm flipH="1">
            <a:off x="1381375" y="4530950"/>
            <a:ext cx="21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consortium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ff45e82e43_0_53"/>
          <p:cNvSpPr txBox="1"/>
          <p:nvPr/>
        </p:nvSpPr>
        <p:spPr>
          <a:xfrm flipH="1">
            <a:off x="5800975" y="4530950"/>
            <a:ext cx="217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users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5b43164a4b_0_0"/>
          <p:cNvSpPr txBox="1"/>
          <p:nvPr>
            <p:ph type="title"/>
          </p:nvPr>
        </p:nvSpPr>
        <p:spPr>
          <a:xfrm>
            <a:off x="1352775" y="169150"/>
            <a:ext cx="61989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GB"/>
              <a:t>Scalable, distributed user support</a:t>
            </a:r>
            <a:endParaRPr/>
          </a:p>
        </p:txBody>
      </p:sp>
      <p:sp>
        <p:nvSpPr>
          <p:cNvPr id="313" name="Google Shape;313;g15b43164a4b_0_0"/>
          <p:cNvSpPr txBox="1"/>
          <p:nvPr>
            <p:ph idx="4294967295" type="sldNum"/>
          </p:nvPr>
        </p:nvSpPr>
        <p:spPr>
          <a:xfrm>
            <a:off x="8758371" y="4773860"/>
            <a:ext cx="3324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14" name="Google Shape;314;g15b43164a4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875" y="1093350"/>
            <a:ext cx="1302000" cy="49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g15b43164a4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800" y="2893200"/>
            <a:ext cx="1302000" cy="729116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5b43164a4b_0_0"/>
          <p:cNvSpPr txBox="1"/>
          <p:nvPr/>
        </p:nvSpPr>
        <p:spPr>
          <a:xfrm>
            <a:off x="2238250" y="3382925"/>
            <a:ext cx="5502300" cy="14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800" u="none" cap="none" strike="noStrike">
                <a:solidFill>
                  <a:srgbClr val="F0801A"/>
                </a:solidFill>
                <a:latin typeface="Arial"/>
                <a:ea typeface="Arial"/>
                <a:cs typeface="Arial"/>
                <a:sym typeface="Arial"/>
              </a:rPr>
              <a:t>Shepherds and Competence Centres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Scalable and distributed structure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</a:pPr>
            <a:r>
              <a:rPr b="0" i="0" lang="en-GB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Brings the right expertise for each use case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Service and resource providers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experts, and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0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Observer parties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15b43164a4b_0_0"/>
          <p:cNvSpPr/>
          <p:nvPr/>
        </p:nvSpPr>
        <p:spPr>
          <a:xfrm flipH="1" rot="10800000">
            <a:off x="773125" y="1557325"/>
            <a:ext cx="769200" cy="5406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15b43164a4b_0_0"/>
          <p:cNvSpPr/>
          <p:nvPr/>
        </p:nvSpPr>
        <p:spPr>
          <a:xfrm>
            <a:off x="773125" y="2174125"/>
            <a:ext cx="769200" cy="5649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15b43164a4b_0_0"/>
          <p:cNvSpPr txBox="1"/>
          <p:nvPr/>
        </p:nvSpPr>
        <p:spPr>
          <a:xfrm>
            <a:off x="379725" y="3472900"/>
            <a:ext cx="1161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GB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Call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g15b43164a4b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34000" y="845250"/>
            <a:ext cx="7048177" cy="241248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15b43164a4b_0_0"/>
          <p:cNvSpPr/>
          <p:nvPr/>
        </p:nvSpPr>
        <p:spPr>
          <a:xfrm>
            <a:off x="2830200" y="824900"/>
            <a:ext cx="3397500" cy="2175900"/>
          </a:xfrm>
          <a:prstGeom prst="roundRect">
            <a:avLst>
              <a:gd fmla="val 2756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Intense support period</a:t>
            </a:r>
            <a:endParaRPr b="1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GI_ACE EN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