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Roboto"/>
      <p:regular r:id="rId18"/>
      <p:bold r:id="rId19"/>
      <p:italic r:id="rId20"/>
      <p:boldItalic r:id="rId21"/>
    </p:embeddedFont>
    <p:embeddedFont>
      <p:font typeface="Roboto Medium"/>
      <p:regular r:id="rId22"/>
      <p:bold r:id="rId23"/>
      <p:italic r:id="rId24"/>
      <p:boldItalic r:id="rId25"/>
    </p:embeddedFont>
    <p:embeddedFont>
      <p:font typeface="Quicksand"/>
      <p:regular r:id="rId26"/>
      <p:bold r:id="rId27"/>
    </p:embeddedFont>
    <p:embeddedFont>
      <p:font typeface="Roboto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2" roundtripDataSignature="AMtx7mhsrey2ulX5v7kRzm0eYQWecAin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105A049-F1C8-42C7-9224-B81AE31D720D}">
  <a:tblStyle styleId="{1105A049-F1C8-42C7-9224-B81AE31D720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RobotoMedium-regular.fntdata"/><Relationship Id="rId21" Type="http://schemas.openxmlformats.org/officeDocument/2006/relationships/font" Target="fonts/Roboto-boldItalic.fntdata"/><Relationship Id="rId24" Type="http://schemas.openxmlformats.org/officeDocument/2006/relationships/font" Target="fonts/RobotoMedium-italic.fntdata"/><Relationship Id="rId23" Type="http://schemas.openxmlformats.org/officeDocument/2006/relationships/font" Target="fonts/Roboto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Quicksand-regular.fntdata"/><Relationship Id="rId25" Type="http://schemas.openxmlformats.org/officeDocument/2006/relationships/font" Target="fonts/RobotoMedium-boldItalic.fntdata"/><Relationship Id="rId28" Type="http://schemas.openxmlformats.org/officeDocument/2006/relationships/font" Target="fonts/RobotoLight-regular.fntdata"/><Relationship Id="rId27" Type="http://schemas.openxmlformats.org/officeDocument/2006/relationships/font" Target="fonts/Quicksan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Light-boldItalic.fntdata"/><Relationship Id="rId30" Type="http://schemas.openxmlformats.org/officeDocument/2006/relationships/font" Target="fonts/RobotoLight-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6204e4896e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6204e4896e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16204e4896e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6204e4896e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6204e4896e_0_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16204e4896e_0_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6204e4896e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16204e4896e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6204e4896e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5" name="Google Shape;95;g16204e4896e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g16204e4896e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6204e4896e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6204e4896e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g16204e4896e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6204e4896e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6204e4896e_0_1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g16204e4896e_0_1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6204e4896e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6204e4896e_0_1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16204e4896e_0_1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6204e4896e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6204e4896e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g16204e4896e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6204e4896e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6204e4896e_0_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16204e4896e_0_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6204e4896e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6204e4896e_0_1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16204e4896e_0_1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type="title">
  <p:cSld name="TITLE">
    <p:spTree>
      <p:nvGrpSpPr>
        <p:cNvPr id="14"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 name="Google Shape;16;p4"/>
          <p:cNvSpPr txBox="1"/>
          <p:nvPr>
            <p:ph type="ctrTitle"/>
          </p:nvPr>
        </p:nvSpPr>
        <p:spPr>
          <a:xfrm>
            <a:off x="423013" y="1600200"/>
            <a:ext cx="9144000" cy="100647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500"/>
              <a:buFont typeface="Roboto"/>
              <a:buNone/>
              <a:defRPr b="0" i="0" sz="6500">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
          <p:cNvSpPr txBox="1"/>
          <p:nvPr>
            <p:ph idx="1" type="subTitle"/>
          </p:nvPr>
        </p:nvSpPr>
        <p:spPr>
          <a:xfrm>
            <a:off x="423013" y="2825750"/>
            <a:ext cx="9144000"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3000"/>
              <a:buNone/>
              <a:defRPr b="0" i="0" sz="3000">
                <a:solidFill>
                  <a:schemeClr val="lt1"/>
                </a:solidFill>
                <a:latin typeface="Roboto"/>
                <a:ea typeface="Roboto"/>
                <a:cs typeface="Roboto"/>
                <a:sym typeface="Robo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
          <p:cNvSpPr txBox="1"/>
          <p:nvPr>
            <p:ph idx="11" type="ftr"/>
          </p:nvPr>
        </p:nvSpPr>
        <p:spPr>
          <a:xfrm>
            <a:off x="423013" y="6173787"/>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9" name="Google Shape;19;p4"/>
          <p:cNvPicPr preferRelativeResize="0"/>
          <p:nvPr/>
        </p:nvPicPr>
        <p:blipFill rotWithShape="1">
          <a:blip r:embed="rId3">
            <a:alphaModFix/>
          </a:blip>
          <a:srcRect b="0" l="0" r="0" t="0"/>
          <a:stretch/>
        </p:blipFill>
        <p:spPr>
          <a:xfrm>
            <a:off x="265043" y="132835"/>
            <a:ext cx="4114800" cy="66726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age 3">
  <p:cSld name="Text Page 3">
    <p:spTree>
      <p:nvGrpSpPr>
        <p:cNvPr id="20" name="Shape 20"/>
        <p:cNvGrpSpPr/>
        <p:nvPr/>
      </p:nvGrpSpPr>
      <p:grpSpPr>
        <a:xfrm>
          <a:off x="0" y="0"/>
          <a:ext cx="0" cy="0"/>
          <a:chOff x="0" y="0"/>
          <a:chExt cx="0" cy="0"/>
        </a:xfrm>
      </p:grpSpPr>
      <p:pic>
        <p:nvPicPr>
          <p:cNvPr id="21" name="Google Shape;21;p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2" name="Google Shape;22;p5"/>
          <p:cNvSpPr txBox="1"/>
          <p:nvPr>
            <p:ph idx="1" type="body"/>
          </p:nvPr>
        </p:nvSpPr>
        <p:spPr>
          <a:xfrm>
            <a:off x="1721738" y="1570383"/>
            <a:ext cx="9830179" cy="4382541"/>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500"/>
              <a:buNone/>
              <a:defRPr b="0" i="0" sz="1500">
                <a:solidFill>
                  <a:schemeClr val="dk1"/>
                </a:solidFill>
                <a:latin typeface="Roboto"/>
                <a:ea typeface="Roboto"/>
                <a:cs typeface="Roboto"/>
                <a:sym typeface="Roboto"/>
              </a:defRPr>
            </a:lvl1pPr>
            <a:lvl2pPr indent="-323850" lvl="1" marL="9144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indent="-323850" lvl="2" marL="13716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indent="-323850" lvl="3" marL="18288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indent="-323850" lvl="4" marL="22860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5"/>
          <p:cNvSpPr txBox="1"/>
          <p:nvPr>
            <p:ph type="title"/>
          </p:nvPr>
        </p:nvSpPr>
        <p:spPr>
          <a:xfrm>
            <a:off x="2693504" y="235633"/>
            <a:ext cx="8858413" cy="603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8691"/>
              </a:buClr>
              <a:buSzPts val="3500"/>
              <a:buFont typeface="Roboto"/>
              <a:buNone/>
              <a:defRPr b="0" i="0" sz="3500">
                <a:solidFill>
                  <a:srgbClr val="00869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
          <p:cNvSpPr txBox="1"/>
          <p:nvPr>
            <p:ph idx="12" type="sldNum"/>
          </p:nvPr>
        </p:nvSpPr>
        <p:spPr>
          <a:xfrm>
            <a:off x="10744200" y="6423497"/>
            <a:ext cx="1289222" cy="19887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008691"/>
                </a:solidFill>
                <a:latin typeface="Roboto Light"/>
                <a:ea typeface="Roboto Light"/>
                <a:cs typeface="Roboto Light"/>
                <a:sym typeface="Roboto Light"/>
              </a:defRPr>
            </a:lvl1pPr>
            <a:lvl2pPr indent="0" lvl="1" marL="0" algn="r">
              <a:spcBef>
                <a:spcPts val="0"/>
              </a:spcBef>
              <a:buNone/>
              <a:defRPr b="0" i="0" sz="900" u="none" cap="none" strike="noStrike">
                <a:solidFill>
                  <a:srgbClr val="008691"/>
                </a:solidFill>
                <a:latin typeface="Roboto Light"/>
                <a:ea typeface="Roboto Light"/>
                <a:cs typeface="Roboto Light"/>
                <a:sym typeface="Roboto Light"/>
              </a:defRPr>
            </a:lvl2pPr>
            <a:lvl3pPr indent="0" lvl="2" marL="0" algn="r">
              <a:spcBef>
                <a:spcPts val="0"/>
              </a:spcBef>
              <a:buNone/>
              <a:defRPr b="0" i="0" sz="900" u="none" cap="none" strike="noStrike">
                <a:solidFill>
                  <a:srgbClr val="008691"/>
                </a:solidFill>
                <a:latin typeface="Roboto Light"/>
                <a:ea typeface="Roboto Light"/>
                <a:cs typeface="Roboto Light"/>
                <a:sym typeface="Roboto Light"/>
              </a:defRPr>
            </a:lvl3pPr>
            <a:lvl4pPr indent="0" lvl="3" marL="0" algn="r">
              <a:spcBef>
                <a:spcPts val="0"/>
              </a:spcBef>
              <a:buNone/>
              <a:defRPr b="0" i="0" sz="900" u="none" cap="none" strike="noStrike">
                <a:solidFill>
                  <a:srgbClr val="008691"/>
                </a:solidFill>
                <a:latin typeface="Roboto Light"/>
                <a:ea typeface="Roboto Light"/>
                <a:cs typeface="Roboto Light"/>
                <a:sym typeface="Roboto Light"/>
              </a:defRPr>
            </a:lvl4pPr>
            <a:lvl5pPr indent="0" lvl="4" marL="0" algn="r">
              <a:spcBef>
                <a:spcPts val="0"/>
              </a:spcBef>
              <a:buNone/>
              <a:defRPr b="0" i="0" sz="900" u="none" cap="none" strike="noStrike">
                <a:solidFill>
                  <a:srgbClr val="008691"/>
                </a:solidFill>
                <a:latin typeface="Roboto Light"/>
                <a:ea typeface="Roboto Light"/>
                <a:cs typeface="Roboto Light"/>
                <a:sym typeface="Roboto Light"/>
              </a:defRPr>
            </a:lvl5pPr>
            <a:lvl6pPr indent="0" lvl="5" marL="0" algn="r">
              <a:spcBef>
                <a:spcPts val="0"/>
              </a:spcBef>
              <a:buNone/>
              <a:defRPr b="0" i="0" sz="900" u="none" cap="none" strike="noStrike">
                <a:solidFill>
                  <a:srgbClr val="008691"/>
                </a:solidFill>
                <a:latin typeface="Roboto Light"/>
                <a:ea typeface="Roboto Light"/>
                <a:cs typeface="Roboto Light"/>
                <a:sym typeface="Roboto Light"/>
              </a:defRPr>
            </a:lvl6pPr>
            <a:lvl7pPr indent="0" lvl="6" marL="0" algn="r">
              <a:spcBef>
                <a:spcPts val="0"/>
              </a:spcBef>
              <a:buNone/>
              <a:defRPr b="0" i="0" sz="900" u="none" cap="none" strike="noStrike">
                <a:solidFill>
                  <a:srgbClr val="008691"/>
                </a:solidFill>
                <a:latin typeface="Roboto Light"/>
                <a:ea typeface="Roboto Light"/>
                <a:cs typeface="Roboto Light"/>
                <a:sym typeface="Roboto Light"/>
              </a:defRPr>
            </a:lvl7pPr>
            <a:lvl8pPr indent="0" lvl="7" marL="0" algn="r">
              <a:spcBef>
                <a:spcPts val="0"/>
              </a:spcBef>
              <a:buNone/>
              <a:defRPr b="0" i="0" sz="900" u="none" cap="none" strike="noStrike">
                <a:solidFill>
                  <a:srgbClr val="008691"/>
                </a:solidFill>
                <a:latin typeface="Roboto Light"/>
                <a:ea typeface="Roboto Light"/>
                <a:cs typeface="Roboto Light"/>
                <a:sym typeface="Roboto Light"/>
              </a:defRPr>
            </a:lvl8pPr>
            <a:lvl9pPr indent="0" lvl="8" marL="0" algn="r">
              <a:spcBef>
                <a:spcPts val="0"/>
              </a:spcBef>
              <a:buNone/>
              <a:defRPr b="0" i="0" sz="900" u="none" cap="none" strike="noStrike">
                <a:solidFill>
                  <a:srgbClr val="008691"/>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nl-NL"/>
              <a:t>‹#›</a:t>
            </a:fld>
            <a:endParaRPr/>
          </a:p>
        </p:txBody>
      </p:sp>
      <p:sp>
        <p:nvSpPr>
          <p:cNvPr id="25" name="Google Shape;25;p5"/>
          <p:cNvSpPr txBox="1"/>
          <p:nvPr>
            <p:ph idx="2" type="body"/>
          </p:nvPr>
        </p:nvSpPr>
        <p:spPr>
          <a:xfrm>
            <a:off x="2693503" y="895137"/>
            <a:ext cx="8858414" cy="3647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C0C0C"/>
              </a:buClr>
              <a:buSzPts val="1900"/>
              <a:buNone/>
              <a:defRPr b="0" i="0" sz="1900">
                <a:solidFill>
                  <a:srgbClr val="0C0C0C"/>
                </a:solidFill>
                <a:latin typeface="Roboto"/>
                <a:ea typeface="Roboto"/>
                <a:cs typeface="Roboto"/>
                <a:sym typeface="Robo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5"/>
          <p:cNvSpPr txBox="1"/>
          <p:nvPr>
            <p:ph idx="11" type="ftr"/>
          </p:nvPr>
        </p:nvSpPr>
        <p:spPr>
          <a:xfrm>
            <a:off x="311426"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0086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7" name="Google Shape;27;p5"/>
          <p:cNvPicPr preferRelativeResize="0"/>
          <p:nvPr/>
        </p:nvPicPr>
        <p:blipFill rotWithShape="1">
          <a:blip r:embed="rId3">
            <a:alphaModFix/>
          </a:blip>
          <a:srcRect b="0" l="0" r="0" t="0"/>
          <a:stretch/>
        </p:blipFill>
        <p:spPr>
          <a:xfrm>
            <a:off x="112644" y="337450"/>
            <a:ext cx="2468217" cy="4002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Page 2">
  <p:cSld name="Text + Image Page 2">
    <p:spTree>
      <p:nvGrpSpPr>
        <p:cNvPr id="28" name="Shape 28"/>
        <p:cNvGrpSpPr/>
        <p:nvPr/>
      </p:nvGrpSpPr>
      <p:grpSpPr>
        <a:xfrm>
          <a:off x="0" y="0"/>
          <a:ext cx="0" cy="0"/>
          <a:chOff x="0" y="0"/>
          <a:chExt cx="0" cy="0"/>
        </a:xfrm>
      </p:grpSpPr>
      <p:pic>
        <p:nvPicPr>
          <p:cNvPr id="29" name="Google Shape;29;p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0" name="Google Shape;30;p6"/>
          <p:cNvSpPr txBox="1"/>
          <p:nvPr>
            <p:ph idx="1" type="body"/>
          </p:nvPr>
        </p:nvSpPr>
        <p:spPr>
          <a:xfrm>
            <a:off x="1721736" y="1570384"/>
            <a:ext cx="4658743" cy="4382570"/>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500"/>
              <a:buNone/>
              <a:defRPr b="0" i="0" sz="1500">
                <a:solidFill>
                  <a:schemeClr val="dk1"/>
                </a:solidFill>
                <a:latin typeface="Roboto"/>
                <a:ea typeface="Roboto"/>
                <a:cs typeface="Roboto"/>
                <a:sym typeface="Roboto"/>
              </a:defRPr>
            </a:lvl1pPr>
            <a:lvl2pPr indent="-323850" lvl="1" marL="9144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indent="-323850" lvl="2" marL="13716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indent="-323850" lvl="3" marL="18288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indent="-323850" lvl="4" marL="22860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6"/>
          <p:cNvSpPr/>
          <p:nvPr>
            <p:ph idx="2" type="pic"/>
          </p:nvPr>
        </p:nvSpPr>
        <p:spPr>
          <a:xfrm>
            <a:off x="6624662" y="1570355"/>
            <a:ext cx="4927256" cy="4382570"/>
          </a:xfrm>
          <a:prstGeom prst="rect">
            <a:avLst/>
          </a:prstGeom>
          <a:noFill/>
          <a:ln>
            <a:noFill/>
          </a:ln>
        </p:spPr>
      </p:sp>
      <p:sp>
        <p:nvSpPr>
          <p:cNvPr id="32" name="Google Shape;32;p6"/>
          <p:cNvSpPr txBox="1"/>
          <p:nvPr>
            <p:ph idx="3" type="body"/>
          </p:nvPr>
        </p:nvSpPr>
        <p:spPr>
          <a:xfrm>
            <a:off x="2693503" y="895137"/>
            <a:ext cx="8858413" cy="3647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C0C0C"/>
              </a:buClr>
              <a:buSzPts val="1900"/>
              <a:buNone/>
              <a:defRPr b="0" i="0" sz="1900">
                <a:solidFill>
                  <a:srgbClr val="0C0C0C"/>
                </a:solidFill>
                <a:latin typeface="Roboto"/>
                <a:ea typeface="Roboto"/>
                <a:cs typeface="Roboto"/>
                <a:sym typeface="Robo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
          <p:cNvSpPr txBox="1"/>
          <p:nvPr>
            <p:ph idx="11" type="ftr"/>
          </p:nvPr>
        </p:nvSpPr>
        <p:spPr>
          <a:xfrm>
            <a:off x="311426"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0086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2" type="sldNum"/>
          </p:nvPr>
        </p:nvSpPr>
        <p:spPr>
          <a:xfrm>
            <a:off x="10744200" y="6423497"/>
            <a:ext cx="1289222" cy="19887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008691"/>
                </a:solidFill>
                <a:latin typeface="Roboto Light"/>
                <a:ea typeface="Roboto Light"/>
                <a:cs typeface="Roboto Light"/>
                <a:sym typeface="Roboto Light"/>
              </a:defRPr>
            </a:lvl1pPr>
            <a:lvl2pPr indent="0" lvl="1" marL="0" algn="r">
              <a:spcBef>
                <a:spcPts val="0"/>
              </a:spcBef>
              <a:buNone/>
              <a:defRPr b="0" i="0" sz="900" u="none" cap="none" strike="noStrike">
                <a:solidFill>
                  <a:srgbClr val="008691"/>
                </a:solidFill>
                <a:latin typeface="Roboto Light"/>
                <a:ea typeface="Roboto Light"/>
                <a:cs typeface="Roboto Light"/>
                <a:sym typeface="Roboto Light"/>
              </a:defRPr>
            </a:lvl2pPr>
            <a:lvl3pPr indent="0" lvl="2" marL="0" algn="r">
              <a:spcBef>
                <a:spcPts val="0"/>
              </a:spcBef>
              <a:buNone/>
              <a:defRPr b="0" i="0" sz="900" u="none" cap="none" strike="noStrike">
                <a:solidFill>
                  <a:srgbClr val="008691"/>
                </a:solidFill>
                <a:latin typeface="Roboto Light"/>
                <a:ea typeface="Roboto Light"/>
                <a:cs typeface="Roboto Light"/>
                <a:sym typeface="Roboto Light"/>
              </a:defRPr>
            </a:lvl3pPr>
            <a:lvl4pPr indent="0" lvl="3" marL="0" algn="r">
              <a:spcBef>
                <a:spcPts val="0"/>
              </a:spcBef>
              <a:buNone/>
              <a:defRPr b="0" i="0" sz="900" u="none" cap="none" strike="noStrike">
                <a:solidFill>
                  <a:srgbClr val="008691"/>
                </a:solidFill>
                <a:latin typeface="Roboto Light"/>
                <a:ea typeface="Roboto Light"/>
                <a:cs typeface="Roboto Light"/>
                <a:sym typeface="Roboto Light"/>
              </a:defRPr>
            </a:lvl4pPr>
            <a:lvl5pPr indent="0" lvl="4" marL="0" algn="r">
              <a:spcBef>
                <a:spcPts val="0"/>
              </a:spcBef>
              <a:buNone/>
              <a:defRPr b="0" i="0" sz="900" u="none" cap="none" strike="noStrike">
                <a:solidFill>
                  <a:srgbClr val="008691"/>
                </a:solidFill>
                <a:latin typeface="Roboto Light"/>
                <a:ea typeface="Roboto Light"/>
                <a:cs typeface="Roboto Light"/>
                <a:sym typeface="Roboto Light"/>
              </a:defRPr>
            </a:lvl5pPr>
            <a:lvl6pPr indent="0" lvl="5" marL="0" algn="r">
              <a:spcBef>
                <a:spcPts val="0"/>
              </a:spcBef>
              <a:buNone/>
              <a:defRPr b="0" i="0" sz="900" u="none" cap="none" strike="noStrike">
                <a:solidFill>
                  <a:srgbClr val="008691"/>
                </a:solidFill>
                <a:latin typeface="Roboto Light"/>
                <a:ea typeface="Roboto Light"/>
                <a:cs typeface="Roboto Light"/>
                <a:sym typeface="Roboto Light"/>
              </a:defRPr>
            </a:lvl6pPr>
            <a:lvl7pPr indent="0" lvl="6" marL="0" algn="r">
              <a:spcBef>
                <a:spcPts val="0"/>
              </a:spcBef>
              <a:buNone/>
              <a:defRPr b="0" i="0" sz="900" u="none" cap="none" strike="noStrike">
                <a:solidFill>
                  <a:srgbClr val="008691"/>
                </a:solidFill>
                <a:latin typeface="Roboto Light"/>
                <a:ea typeface="Roboto Light"/>
                <a:cs typeface="Roboto Light"/>
                <a:sym typeface="Roboto Light"/>
              </a:defRPr>
            </a:lvl7pPr>
            <a:lvl8pPr indent="0" lvl="7" marL="0" algn="r">
              <a:spcBef>
                <a:spcPts val="0"/>
              </a:spcBef>
              <a:buNone/>
              <a:defRPr b="0" i="0" sz="900" u="none" cap="none" strike="noStrike">
                <a:solidFill>
                  <a:srgbClr val="008691"/>
                </a:solidFill>
                <a:latin typeface="Roboto Light"/>
                <a:ea typeface="Roboto Light"/>
                <a:cs typeface="Roboto Light"/>
                <a:sym typeface="Roboto Light"/>
              </a:defRPr>
            </a:lvl8pPr>
            <a:lvl9pPr indent="0" lvl="8" marL="0" algn="r">
              <a:spcBef>
                <a:spcPts val="0"/>
              </a:spcBef>
              <a:buNone/>
              <a:defRPr b="0" i="0" sz="900" u="none" cap="none" strike="noStrike">
                <a:solidFill>
                  <a:srgbClr val="008691"/>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nl-NL"/>
              <a:t>‹#›</a:t>
            </a:fld>
            <a:endParaRPr/>
          </a:p>
        </p:txBody>
      </p:sp>
      <p:sp>
        <p:nvSpPr>
          <p:cNvPr id="35" name="Google Shape;35;p6"/>
          <p:cNvSpPr txBox="1"/>
          <p:nvPr>
            <p:ph type="title"/>
          </p:nvPr>
        </p:nvSpPr>
        <p:spPr>
          <a:xfrm>
            <a:off x="2693504" y="235633"/>
            <a:ext cx="8858413" cy="603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8691"/>
              </a:buClr>
              <a:buSzPts val="3500"/>
              <a:buFont typeface="Roboto"/>
              <a:buNone/>
              <a:defRPr b="0" i="0" sz="3500">
                <a:solidFill>
                  <a:srgbClr val="00869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6" name="Google Shape;36;p6"/>
          <p:cNvPicPr preferRelativeResize="0"/>
          <p:nvPr/>
        </p:nvPicPr>
        <p:blipFill rotWithShape="1">
          <a:blip r:embed="rId3">
            <a:alphaModFix/>
          </a:blip>
          <a:srcRect b="0" l="0" r="0" t="0"/>
          <a:stretch/>
        </p:blipFill>
        <p:spPr>
          <a:xfrm>
            <a:off x="112644" y="337450"/>
            <a:ext cx="2468217" cy="4002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age 2">
  <p:cSld name="Image Page 2">
    <p:spTree>
      <p:nvGrpSpPr>
        <p:cNvPr id="37"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9" name="Google Shape;39;p7"/>
          <p:cNvSpPr/>
          <p:nvPr>
            <p:ph idx="2" type="pic"/>
          </p:nvPr>
        </p:nvSpPr>
        <p:spPr>
          <a:xfrm>
            <a:off x="1721736" y="1570354"/>
            <a:ext cx="9830180" cy="4382570"/>
          </a:xfrm>
          <a:prstGeom prst="rect">
            <a:avLst/>
          </a:prstGeom>
          <a:noFill/>
          <a:ln>
            <a:noFill/>
          </a:ln>
        </p:spPr>
      </p:sp>
      <p:sp>
        <p:nvSpPr>
          <p:cNvPr id="40" name="Google Shape;40;p7"/>
          <p:cNvSpPr txBox="1"/>
          <p:nvPr>
            <p:ph idx="1" type="body"/>
          </p:nvPr>
        </p:nvSpPr>
        <p:spPr>
          <a:xfrm>
            <a:off x="2693503" y="895137"/>
            <a:ext cx="8858413" cy="3647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C0C0C"/>
              </a:buClr>
              <a:buSzPts val="1900"/>
              <a:buNone/>
              <a:defRPr b="0" i="0" sz="1900">
                <a:solidFill>
                  <a:srgbClr val="0C0C0C"/>
                </a:solidFill>
                <a:latin typeface="Roboto"/>
                <a:ea typeface="Roboto"/>
                <a:cs typeface="Roboto"/>
                <a:sym typeface="Robo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7"/>
          <p:cNvSpPr txBox="1"/>
          <p:nvPr>
            <p:ph idx="11" type="ftr"/>
          </p:nvPr>
        </p:nvSpPr>
        <p:spPr>
          <a:xfrm>
            <a:off x="311426"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0086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2" type="sldNum"/>
          </p:nvPr>
        </p:nvSpPr>
        <p:spPr>
          <a:xfrm>
            <a:off x="10744200" y="6423497"/>
            <a:ext cx="1289222" cy="19887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008691"/>
                </a:solidFill>
                <a:latin typeface="Roboto Light"/>
                <a:ea typeface="Roboto Light"/>
                <a:cs typeface="Roboto Light"/>
                <a:sym typeface="Roboto Light"/>
              </a:defRPr>
            </a:lvl1pPr>
            <a:lvl2pPr indent="0" lvl="1" marL="0" algn="r">
              <a:spcBef>
                <a:spcPts val="0"/>
              </a:spcBef>
              <a:buNone/>
              <a:defRPr b="0" i="0" sz="900" u="none" cap="none" strike="noStrike">
                <a:solidFill>
                  <a:srgbClr val="008691"/>
                </a:solidFill>
                <a:latin typeface="Roboto Light"/>
                <a:ea typeface="Roboto Light"/>
                <a:cs typeface="Roboto Light"/>
                <a:sym typeface="Roboto Light"/>
              </a:defRPr>
            </a:lvl2pPr>
            <a:lvl3pPr indent="0" lvl="2" marL="0" algn="r">
              <a:spcBef>
                <a:spcPts val="0"/>
              </a:spcBef>
              <a:buNone/>
              <a:defRPr b="0" i="0" sz="900" u="none" cap="none" strike="noStrike">
                <a:solidFill>
                  <a:srgbClr val="008691"/>
                </a:solidFill>
                <a:latin typeface="Roboto Light"/>
                <a:ea typeface="Roboto Light"/>
                <a:cs typeface="Roboto Light"/>
                <a:sym typeface="Roboto Light"/>
              </a:defRPr>
            </a:lvl3pPr>
            <a:lvl4pPr indent="0" lvl="3" marL="0" algn="r">
              <a:spcBef>
                <a:spcPts val="0"/>
              </a:spcBef>
              <a:buNone/>
              <a:defRPr b="0" i="0" sz="900" u="none" cap="none" strike="noStrike">
                <a:solidFill>
                  <a:srgbClr val="008691"/>
                </a:solidFill>
                <a:latin typeface="Roboto Light"/>
                <a:ea typeface="Roboto Light"/>
                <a:cs typeface="Roboto Light"/>
                <a:sym typeface="Roboto Light"/>
              </a:defRPr>
            </a:lvl4pPr>
            <a:lvl5pPr indent="0" lvl="4" marL="0" algn="r">
              <a:spcBef>
                <a:spcPts val="0"/>
              </a:spcBef>
              <a:buNone/>
              <a:defRPr b="0" i="0" sz="900" u="none" cap="none" strike="noStrike">
                <a:solidFill>
                  <a:srgbClr val="008691"/>
                </a:solidFill>
                <a:latin typeface="Roboto Light"/>
                <a:ea typeface="Roboto Light"/>
                <a:cs typeface="Roboto Light"/>
                <a:sym typeface="Roboto Light"/>
              </a:defRPr>
            </a:lvl5pPr>
            <a:lvl6pPr indent="0" lvl="5" marL="0" algn="r">
              <a:spcBef>
                <a:spcPts val="0"/>
              </a:spcBef>
              <a:buNone/>
              <a:defRPr b="0" i="0" sz="900" u="none" cap="none" strike="noStrike">
                <a:solidFill>
                  <a:srgbClr val="008691"/>
                </a:solidFill>
                <a:latin typeface="Roboto Light"/>
                <a:ea typeface="Roboto Light"/>
                <a:cs typeface="Roboto Light"/>
                <a:sym typeface="Roboto Light"/>
              </a:defRPr>
            </a:lvl6pPr>
            <a:lvl7pPr indent="0" lvl="6" marL="0" algn="r">
              <a:spcBef>
                <a:spcPts val="0"/>
              </a:spcBef>
              <a:buNone/>
              <a:defRPr b="0" i="0" sz="900" u="none" cap="none" strike="noStrike">
                <a:solidFill>
                  <a:srgbClr val="008691"/>
                </a:solidFill>
                <a:latin typeface="Roboto Light"/>
                <a:ea typeface="Roboto Light"/>
                <a:cs typeface="Roboto Light"/>
                <a:sym typeface="Roboto Light"/>
              </a:defRPr>
            </a:lvl7pPr>
            <a:lvl8pPr indent="0" lvl="7" marL="0" algn="r">
              <a:spcBef>
                <a:spcPts val="0"/>
              </a:spcBef>
              <a:buNone/>
              <a:defRPr b="0" i="0" sz="900" u="none" cap="none" strike="noStrike">
                <a:solidFill>
                  <a:srgbClr val="008691"/>
                </a:solidFill>
                <a:latin typeface="Roboto Light"/>
                <a:ea typeface="Roboto Light"/>
                <a:cs typeface="Roboto Light"/>
                <a:sym typeface="Roboto Light"/>
              </a:defRPr>
            </a:lvl8pPr>
            <a:lvl9pPr indent="0" lvl="8" marL="0" algn="r">
              <a:spcBef>
                <a:spcPts val="0"/>
              </a:spcBef>
              <a:buNone/>
              <a:defRPr b="0" i="0" sz="900" u="none" cap="none" strike="noStrike">
                <a:solidFill>
                  <a:srgbClr val="008691"/>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nl-NL"/>
              <a:t>‹#›</a:t>
            </a:fld>
            <a:endParaRPr/>
          </a:p>
        </p:txBody>
      </p:sp>
      <p:sp>
        <p:nvSpPr>
          <p:cNvPr id="43" name="Google Shape;43;p7"/>
          <p:cNvSpPr txBox="1"/>
          <p:nvPr>
            <p:ph type="title"/>
          </p:nvPr>
        </p:nvSpPr>
        <p:spPr>
          <a:xfrm>
            <a:off x="2693504" y="235633"/>
            <a:ext cx="8858413" cy="603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8691"/>
              </a:buClr>
              <a:buSzPts val="3500"/>
              <a:buFont typeface="Roboto"/>
              <a:buNone/>
              <a:defRPr b="0" i="0" sz="3500">
                <a:solidFill>
                  <a:srgbClr val="00869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4" name="Google Shape;44;p7"/>
          <p:cNvPicPr preferRelativeResize="0"/>
          <p:nvPr/>
        </p:nvPicPr>
        <p:blipFill rotWithShape="1">
          <a:blip r:embed="rId3">
            <a:alphaModFix/>
          </a:blip>
          <a:srcRect b="0" l="0" r="0" t="0"/>
          <a:stretch/>
        </p:blipFill>
        <p:spPr>
          <a:xfrm>
            <a:off x="112644" y="337450"/>
            <a:ext cx="2468217" cy="4002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p:cSld name="Full Page Image">
    <p:spTree>
      <p:nvGrpSpPr>
        <p:cNvPr id="45" name="Shape 45"/>
        <p:cNvGrpSpPr/>
        <p:nvPr/>
      </p:nvGrpSpPr>
      <p:grpSpPr>
        <a:xfrm>
          <a:off x="0" y="0"/>
          <a:ext cx="0" cy="0"/>
          <a:chOff x="0" y="0"/>
          <a:chExt cx="0" cy="0"/>
        </a:xfrm>
      </p:grpSpPr>
      <p:sp>
        <p:nvSpPr>
          <p:cNvPr id="46" name="Google Shape;46;p8"/>
          <p:cNvSpPr/>
          <p:nvPr>
            <p:ph idx="2" type="pic"/>
          </p:nvPr>
        </p:nvSpPr>
        <p:spPr>
          <a:xfrm>
            <a:off x="0" y="0"/>
            <a:ext cx="12192000" cy="6857999"/>
          </a:xfrm>
          <a:prstGeom prst="rect">
            <a:avLst/>
          </a:prstGeom>
          <a:noFill/>
          <a:ln>
            <a:noFill/>
          </a:ln>
        </p:spPr>
      </p:sp>
      <p:pic>
        <p:nvPicPr>
          <p:cNvPr id="47" name="Google Shape;47;p8"/>
          <p:cNvPicPr preferRelativeResize="0"/>
          <p:nvPr/>
        </p:nvPicPr>
        <p:blipFill rotWithShape="1">
          <a:blip r:embed="rId2">
            <a:alphaModFix/>
          </a:blip>
          <a:srcRect b="0" l="0" r="0" t="0"/>
          <a:stretch/>
        </p:blipFill>
        <p:spPr>
          <a:xfrm>
            <a:off x="358140" y="360654"/>
            <a:ext cx="1196340" cy="340893"/>
          </a:xfrm>
          <a:prstGeom prst="rect">
            <a:avLst/>
          </a:prstGeom>
          <a:noFill/>
          <a:ln>
            <a:noFill/>
          </a:ln>
        </p:spPr>
      </p:pic>
      <p:sp>
        <p:nvSpPr>
          <p:cNvPr id="48" name="Google Shape;48;p8"/>
          <p:cNvSpPr txBox="1"/>
          <p:nvPr>
            <p:ph idx="1" type="body"/>
          </p:nvPr>
        </p:nvSpPr>
        <p:spPr>
          <a:xfrm>
            <a:off x="311150" y="418955"/>
            <a:ext cx="1289043" cy="290035"/>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00"/>
              <a:buFont typeface="Roboto Light"/>
              <a:buNone/>
              <a:defRPr sz="1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8"/>
          <p:cNvSpPr txBox="1"/>
          <p:nvPr>
            <p:ph idx="11" type="ftr"/>
          </p:nvPr>
        </p:nvSpPr>
        <p:spPr>
          <a:xfrm>
            <a:off x="311426"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0086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8"/>
          <p:cNvSpPr txBox="1"/>
          <p:nvPr>
            <p:ph idx="12" type="sldNum"/>
          </p:nvPr>
        </p:nvSpPr>
        <p:spPr>
          <a:xfrm>
            <a:off x="10744200" y="6423497"/>
            <a:ext cx="1289222" cy="19887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008691"/>
                </a:solidFill>
                <a:latin typeface="Roboto Light"/>
                <a:ea typeface="Roboto Light"/>
                <a:cs typeface="Roboto Light"/>
                <a:sym typeface="Roboto Light"/>
              </a:defRPr>
            </a:lvl1pPr>
            <a:lvl2pPr indent="0" lvl="1" marL="0" algn="r">
              <a:spcBef>
                <a:spcPts val="0"/>
              </a:spcBef>
              <a:buNone/>
              <a:defRPr b="0" i="0" sz="900" u="none" cap="none" strike="noStrike">
                <a:solidFill>
                  <a:srgbClr val="008691"/>
                </a:solidFill>
                <a:latin typeface="Roboto Light"/>
                <a:ea typeface="Roboto Light"/>
                <a:cs typeface="Roboto Light"/>
                <a:sym typeface="Roboto Light"/>
              </a:defRPr>
            </a:lvl2pPr>
            <a:lvl3pPr indent="0" lvl="2" marL="0" algn="r">
              <a:spcBef>
                <a:spcPts val="0"/>
              </a:spcBef>
              <a:buNone/>
              <a:defRPr b="0" i="0" sz="900" u="none" cap="none" strike="noStrike">
                <a:solidFill>
                  <a:srgbClr val="008691"/>
                </a:solidFill>
                <a:latin typeface="Roboto Light"/>
                <a:ea typeface="Roboto Light"/>
                <a:cs typeface="Roboto Light"/>
                <a:sym typeface="Roboto Light"/>
              </a:defRPr>
            </a:lvl3pPr>
            <a:lvl4pPr indent="0" lvl="3" marL="0" algn="r">
              <a:spcBef>
                <a:spcPts val="0"/>
              </a:spcBef>
              <a:buNone/>
              <a:defRPr b="0" i="0" sz="900" u="none" cap="none" strike="noStrike">
                <a:solidFill>
                  <a:srgbClr val="008691"/>
                </a:solidFill>
                <a:latin typeface="Roboto Light"/>
                <a:ea typeface="Roboto Light"/>
                <a:cs typeface="Roboto Light"/>
                <a:sym typeface="Roboto Light"/>
              </a:defRPr>
            </a:lvl4pPr>
            <a:lvl5pPr indent="0" lvl="4" marL="0" algn="r">
              <a:spcBef>
                <a:spcPts val="0"/>
              </a:spcBef>
              <a:buNone/>
              <a:defRPr b="0" i="0" sz="900" u="none" cap="none" strike="noStrike">
                <a:solidFill>
                  <a:srgbClr val="008691"/>
                </a:solidFill>
                <a:latin typeface="Roboto Light"/>
                <a:ea typeface="Roboto Light"/>
                <a:cs typeface="Roboto Light"/>
                <a:sym typeface="Roboto Light"/>
              </a:defRPr>
            </a:lvl5pPr>
            <a:lvl6pPr indent="0" lvl="5" marL="0" algn="r">
              <a:spcBef>
                <a:spcPts val="0"/>
              </a:spcBef>
              <a:buNone/>
              <a:defRPr b="0" i="0" sz="900" u="none" cap="none" strike="noStrike">
                <a:solidFill>
                  <a:srgbClr val="008691"/>
                </a:solidFill>
                <a:latin typeface="Roboto Light"/>
                <a:ea typeface="Roboto Light"/>
                <a:cs typeface="Roboto Light"/>
                <a:sym typeface="Roboto Light"/>
              </a:defRPr>
            </a:lvl6pPr>
            <a:lvl7pPr indent="0" lvl="6" marL="0" algn="r">
              <a:spcBef>
                <a:spcPts val="0"/>
              </a:spcBef>
              <a:buNone/>
              <a:defRPr b="0" i="0" sz="900" u="none" cap="none" strike="noStrike">
                <a:solidFill>
                  <a:srgbClr val="008691"/>
                </a:solidFill>
                <a:latin typeface="Roboto Light"/>
                <a:ea typeface="Roboto Light"/>
                <a:cs typeface="Roboto Light"/>
                <a:sym typeface="Roboto Light"/>
              </a:defRPr>
            </a:lvl7pPr>
            <a:lvl8pPr indent="0" lvl="7" marL="0" algn="r">
              <a:spcBef>
                <a:spcPts val="0"/>
              </a:spcBef>
              <a:buNone/>
              <a:defRPr b="0" i="0" sz="900" u="none" cap="none" strike="noStrike">
                <a:solidFill>
                  <a:srgbClr val="008691"/>
                </a:solidFill>
                <a:latin typeface="Roboto Light"/>
                <a:ea typeface="Roboto Light"/>
                <a:cs typeface="Roboto Light"/>
                <a:sym typeface="Roboto Light"/>
              </a:defRPr>
            </a:lvl8pPr>
            <a:lvl9pPr indent="0" lvl="8" marL="0" algn="r">
              <a:spcBef>
                <a:spcPts val="0"/>
              </a:spcBef>
              <a:buNone/>
              <a:defRPr b="0" i="0" sz="900" u="none" cap="none" strike="noStrike">
                <a:solidFill>
                  <a:srgbClr val="008691"/>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age 1">
  <p:cSld name="Divider Page 1">
    <p:spTree>
      <p:nvGrpSpPr>
        <p:cNvPr id="51" name="Shape 51"/>
        <p:cNvGrpSpPr/>
        <p:nvPr/>
      </p:nvGrpSpPr>
      <p:grpSpPr>
        <a:xfrm>
          <a:off x="0" y="0"/>
          <a:ext cx="0" cy="0"/>
          <a:chOff x="0" y="0"/>
          <a:chExt cx="0" cy="0"/>
        </a:xfrm>
      </p:grpSpPr>
      <p:pic>
        <p:nvPicPr>
          <p:cNvPr id="52" name="Google Shape;52;p9"/>
          <p:cNvPicPr preferRelativeResize="0"/>
          <p:nvPr/>
        </p:nvPicPr>
        <p:blipFill rotWithShape="1">
          <a:blip r:embed="rId2">
            <a:alphaModFix/>
          </a:blip>
          <a:srcRect b="0" l="0" r="0" t="0"/>
          <a:stretch/>
        </p:blipFill>
        <p:spPr>
          <a:xfrm>
            <a:off x="0" y="-1"/>
            <a:ext cx="6096000" cy="6858000"/>
          </a:xfrm>
          <a:prstGeom prst="rect">
            <a:avLst/>
          </a:prstGeom>
          <a:noFill/>
          <a:ln>
            <a:noFill/>
          </a:ln>
        </p:spPr>
      </p:pic>
      <p:sp>
        <p:nvSpPr>
          <p:cNvPr id="53" name="Google Shape;53;p9"/>
          <p:cNvSpPr/>
          <p:nvPr>
            <p:ph idx="2" type="pic"/>
          </p:nvPr>
        </p:nvSpPr>
        <p:spPr>
          <a:xfrm>
            <a:off x="6096000" y="0"/>
            <a:ext cx="6096000" cy="6857999"/>
          </a:xfrm>
          <a:prstGeom prst="rect">
            <a:avLst/>
          </a:prstGeom>
          <a:noFill/>
          <a:ln>
            <a:noFill/>
          </a:ln>
        </p:spPr>
      </p:sp>
      <p:sp>
        <p:nvSpPr>
          <p:cNvPr id="54" name="Google Shape;54;p9"/>
          <p:cNvSpPr txBox="1"/>
          <p:nvPr>
            <p:ph type="title"/>
          </p:nvPr>
        </p:nvSpPr>
        <p:spPr>
          <a:xfrm>
            <a:off x="668192" y="940672"/>
            <a:ext cx="5082367" cy="603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500"/>
              <a:buFont typeface="Roboto"/>
              <a:buNone/>
              <a:defRPr b="0" i="0" sz="3500">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9"/>
          <p:cNvSpPr txBox="1"/>
          <p:nvPr>
            <p:ph idx="1" type="body"/>
          </p:nvPr>
        </p:nvSpPr>
        <p:spPr>
          <a:xfrm>
            <a:off x="668192" y="1650367"/>
            <a:ext cx="5082368" cy="3647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b="0" i="0" sz="2000">
                <a:solidFill>
                  <a:schemeClr val="lt1"/>
                </a:solidFill>
                <a:latin typeface="Roboto"/>
                <a:ea typeface="Roboto"/>
                <a:cs typeface="Roboto"/>
                <a:sym typeface="Robo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9"/>
          <p:cNvSpPr txBox="1"/>
          <p:nvPr>
            <p:ph idx="3" type="body"/>
          </p:nvPr>
        </p:nvSpPr>
        <p:spPr>
          <a:xfrm>
            <a:off x="668192" y="2270760"/>
            <a:ext cx="5082367" cy="3682163"/>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lt1"/>
              </a:buClr>
              <a:buSzPts val="1500"/>
              <a:buNone/>
              <a:defRPr b="0" i="0" sz="1500">
                <a:solidFill>
                  <a:schemeClr val="lt1"/>
                </a:solidFill>
                <a:latin typeface="Roboto"/>
                <a:ea typeface="Roboto"/>
                <a:cs typeface="Roboto"/>
                <a:sym typeface="Roboto"/>
              </a:defRPr>
            </a:lvl1pPr>
            <a:lvl2pPr indent="-323850" lvl="1" marL="9144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indent="-323850" lvl="2" marL="13716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indent="-323850" lvl="3" marL="18288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indent="-323850" lvl="4" marL="22860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9"/>
          <p:cNvSpPr txBox="1"/>
          <p:nvPr>
            <p:ph idx="11" type="ftr"/>
          </p:nvPr>
        </p:nvSpPr>
        <p:spPr>
          <a:xfrm>
            <a:off x="311426"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2" type="sldNum"/>
          </p:nvPr>
        </p:nvSpPr>
        <p:spPr>
          <a:xfrm>
            <a:off x="4737652" y="6439477"/>
            <a:ext cx="1289222" cy="19887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008691"/>
                </a:solidFill>
                <a:latin typeface="Roboto Light"/>
                <a:ea typeface="Roboto Light"/>
                <a:cs typeface="Roboto Light"/>
                <a:sym typeface="Roboto Light"/>
              </a:defRPr>
            </a:lvl1pPr>
            <a:lvl2pPr indent="0" lvl="1" marL="0" algn="r">
              <a:spcBef>
                <a:spcPts val="0"/>
              </a:spcBef>
              <a:buNone/>
              <a:defRPr b="0" i="0" sz="900" u="none" cap="none" strike="noStrike">
                <a:solidFill>
                  <a:srgbClr val="008691"/>
                </a:solidFill>
                <a:latin typeface="Roboto Light"/>
                <a:ea typeface="Roboto Light"/>
                <a:cs typeface="Roboto Light"/>
                <a:sym typeface="Roboto Light"/>
              </a:defRPr>
            </a:lvl2pPr>
            <a:lvl3pPr indent="0" lvl="2" marL="0" algn="r">
              <a:spcBef>
                <a:spcPts val="0"/>
              </a:spcBef>
              <a:buNone/>
              <a:defRPr b="0" i="0" sz="900" u="none" cap="none" strike="noStrike">
                <a:solidFill>
                  <a:srgbClr val="008691"/>
                </a:solidFill>
                <a:latin typeface="Roboto Light"/>
                <a:ea typeface="Roboto Light"/>
                <a:cs typeface="Roboto Light"/>
                <a:sym typeface="Roboto Light"/>
              </a:defRPr>
            </a:lvl3pPr>
            <a:lvl4pPr indent="0" lvl="3" marL="0" algn="r">
              <a:spcBef>
                <a:spcPts val="0"/>
              </a:spcBef>
              <a:buNone/>
              <a:defRPr b="0" i="0" sz="900" u="none" cap="none" strike="noStrike">
                <a:solidFill>
                  <a:srgbClr val="008691"/>
                </a:solidFill>
                <a:latin typeface="Roboto Light"/>
                <a:ea typeface="Roboto Light"/>
                <a:cs typeface="Roboto Light"/>
                <a:sym typeface="Roboto Light"/>
              </a:defRPr>
            </a:lvl4pPr>
            <a:lvl5pPr indent="0" lvl="4" marL="0" algn="r">
              <a:spcBef>
                <a:spcPts val="0"/>
              </a:spcBef>
              <a:buNone/>
              <a:defRPr b="0" i="0" sz="900" u="none" cap="none" strike="noStrike">
                <a:solidFill>
                  <a:srgbClr val="008691"/>
                </a:solidFill>
                <a:latin typeface="Roboto Light"/>
                <a:ea typeface="Roboto Light"/>
                <a:cs typeface="Roboto Light"/>
                <a:sym typeface="Roboto Light"/>
              </a:defRPr>
            </a:lvl5pPr>
            <a:lvl6pPr indent="0" lvl="5" marL="0" algn="r">
              <a:spcBef>
                <a:spcPts val="0"/>
              </a:spcBef>
              <a:buNone/>
              <a:defRPr b="0" i="0" sz="900" u="none" cap="none" strike="noStrike">
                <a:solidFill>
                  <a:srgbClr val="008691"/>
                </a:solidFill>
                <a:latin typeface="Roboto Light"/>
                <a:ea typeface="Roboto Light"/>
                <a:cs typeface="Roboto Light"/>
                <a:sym typeface="Roboto Light"/>
              </a:defRPr>
            </a:lvl6pPr>
            <a:lvl7pPr indent="0" lvl="6" marL="0" algn="r">
              <a:spcBef>
                <a:spcPts val="0"/>
              </a:spcBef>
              <a:buNone/>
              <a:defRPr b="0" i="0" sz="900" u="none" cap="none" strike="noStrike">
                <a:solidFill>
                  <a:srgbClr val="008691"/>
                </a:solidFill>
                <a:latin typeface="Roboto Light"/>
                <a:ea typeface="Roboto Light"/>
                <a:cs typeface="Roboto Light"/>
                <a:sym typeface="Roboto Light"/>
              </a:defRPr>
            </a:lvl7pPr>
            <a:lvl8pPr indent="0" lvl="7" marL="0" algn="r">
              <a:spcBef>
                <a:spcPts val="0"/>
              </a:spcBef>
              <a:buNone/>
              <a:defRPr b="0" i="0" sz="900" u="none" cap="none" strike="noStrike">
                <a:solidFill>
                  <a:srgbClr val="008691"/>
                </a:solidFill>
                <a:latin typeface="Roboto Light"/>
                <a:ea typeface="Roboto Light"/>
                <a:cs typeface="Roboto Light"/>
                <a:sym typeface="Roboto Light"/>
              </a:defRPr>
            </a:lvl8pPr>
            <a:lvl9pPr indent="0" lvl="8" marL="0" algn="r">
              <a:spcBef>
                <a:spcPts val="0"/>
              </a:spcBef>
              <a:buNone/>
              <a:defRPr b="0" i="0" sz="900" u="none" cap="none" strike="noStrike">
                <a:solidFill>
                  <a:srgbClr val="008691"/>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nl-NL"/>
              <a:t>‹#›</a:t>
            </a:fld>
            <a:endParaRPr/>
          </a:p>
        </p:txBody>
      </p:sp>
      <p:pic>
        <p:nvPicPr>
          <p:cNvPr id="59" name="Google Shape;59;p9"/>
          <p:cNvPicPr preferRelativeResize="0"/>
          <p:nvPr/>
        </p:nvPicPr>
        <p:blipFill rotWithShape="1">
          <a:blip r:embed="rId3">
            <a:alphaModFix/>
          </a:blip>
          <a:srcRect b="0" l="0" r="0" t="0"/>
          <a:stretch/>
        </p:blipFill>
        <p:spPr>
          <a:xfrm>
            <a:off x="99821" y="332800"/>
            <a:ext cx="2493861" cy="40441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age 2">
  <p:cSld name="Divider Page 2">
    <p:spTree>
      <p:nvGrpSpPr>
        <p:cNvPr id="60" name="Shape 60"/>
        <p:cNvGrpSpPr/>
        <p:nvPr/>
      </p:nvGrpSpPr>
      <p:grpSpPr>
        <a:xfrm>
          <a:off x="0" y="0"/>
          <a:ext cx="0" cy="0"/>
          <a:chOff x="0" y="0"/>
          <a:chExt cx="0" cy="0"/>
        </a:xfrm>
      </p:grpSpPr>
      <p:pic>
        <p:nvPicPr>
          <p:cNvPr id="61" name="Google Shape;61;p10"/>
          <p:cNvPicPr preferRelativeResize="0"/>
          <p:nvPr/>
        </p:nvPicPr>
        <p:blipFill rotWithShape="1">
          <a:blip r:embed="rId2">
            <a:alphaModFix/>
          </a:blip>
          <a:srcRect b="0" l="0" r="0" t="0"/>
          <a:stretch/>
        </p:blipFill>
        <p:spPr>
          <a:xfrm>
            <a:off x="6096000" y="-1"/>
            <a:ext cx="6096000" cy="6858000"/>
          </a:xfrm>
          <a:prstGeom prst="rect">
            <a:avLst/>
          </a:prstGeom>
          <a:noFill/>
          <a:ln>
            <a:noFill/>
          </a:ln>
        </p:spPr>
      </p:pic>
      <p:sp>
        <p:nvSpPr>
          <p:cNvPr id="62" name="Google Shape;62;p10"/>
          <p:cNvSpPr/>
          <p:nvPr>
            <p:ph idx="2" type="pic"/>
          </p:nvPr>
        </p:nvSpPr>
        <p:spPr>
          <a:xfrm>
            <a:off x="0" y="1"/>
            <a:ext cx="6096000" cy="6857999"/>
          </a:xfrm>
          <a:prstGeom prst="rect">
            <a:avLst/>
          </a:prstGeom>
          <a:noFill/>
          <a:ln>
            <a:noFill/>
          </a:ln>
        </p:spPr>
      </p:sp>
      <p:sp>
        <p:nvSpPr>
          <p:cNvPr id="63" name="Google Shape;63;p10"/>
          <p:cNvSpPr txBox="1"/>
          <p:nvPr>
            <p:ph type="title"/>
          </p:nvPr>
        </p:nvSpPr>
        <p:spPr>
          <a:xfrm>
            <a:off x="6787052" y="940672"/>
            <a:ext cx="5082367" cy="603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500"/>
              <a:buFont typeface="Roboto"/>
              <a:buNone/>
              <a:defRPr b="0" i="0" sz="3500">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0"/>
          <p:cNvSpPr txBox="1"/>
          <p:nvPr>
            <p:ph idx="1" type="body"/>
          </p:nvPr>
        </p:nvSpPr>
        <p:spPr>
          <a:xfrm>
            <a:off x="6787052" y="1650367"/>
            <a:ext cx="5082368" cy="3647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b="0" i="0" sz="2000">
                <a:solidFill>
                  <a:schemeClr val="lt1"/>
                </a:solidFill>
                <a:latin typeface="Roboto"/>
                <a:ea typeface="Roboto"/>
                <a:cs typeface="Roboto"/>
                <a:sym typeface="Robo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0"/>
          <p:cNvSpPr txBox="1"/>
          <p:nvPr>
            <p:ph idx="3" type="body"/>
          </p:nvPr>
        </p:nvSpPr>
        <p:spPr>
          <a:xfrm>
            <a:off x="6787052" y="2270760"/>
            <a:ext cx="5082367" cy="3682163"/>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lt1"/>
              </a:buClr>
              <a:buSzPts val="1500"/>
              <a:buNone/>
              <a:defRPr b="0" i="0" sz="1500">
                <a:solidFill>
                  <a:schemeClr val="lt1"/>
                </a:solidFill>
                <a:latin typeface="Roboto"/>
                <a:ea typeface="Roboto"/>
                <a:cs typeface="Roboto"/>
                <a:sym typeface="Roboto"/>
              </a:defRPr>
            </a:lvl1pPr>
            <a:lvl2pPr indent="-323850" lvl="1" marL="9144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indent="-323850" lvl="2" marL="13716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indent="-323850" lvl="3" marL="18288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indent="-323850" lvl="4" marL="22860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10"/>
          <p:cNvSpPr txBox="1"/>
          <p:nvPr>
            <p:ph idx="4" type="body"/>
          </p:nvPr>
        </p:nvSpPr>
        <p:spPr>
          <a:xfrm>
            <a:off x="311150" y="418955"/>
            <a:ext cx="1289043" cy="290035"/>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00"/>
              <a:buFont typeface="Roboto Light"/>
              <a:buNone/>
              <a:defRPr sz="1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10"/>
          <p:cNvSpPr txBox="1"/>
          <p:nvPr>
            <p:ph idx="11" type="ftr"/>
          </p:nvPr>
        </p:nvSpPr>
        <p:spPr>
          <a:xfrm>
            <a:off x="6225209" y="6363216"/>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2" type="sldNum"/>
          </p:nvPr>
        </p:nvSpPr>
        <p:spPr>
          <a:xfrm>
            <a:off x="10744200" y="6423497"/>
            <a:ext cx="1289222" cy="19887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008691"/>
                </a:solidFill>
                <a:latin typeface="Roboto Light"/>
                <a:ea typeface="Roboto Light"/>
                <a:cs typeface="Roboto Light"/>
                <a:sym typeface="Roboto Light"/>
              </a:defRPr>
            </a:lvl1pPr>
            <a:lvl2pPr indent="0" lvl="1" marL="0" algn="r">
              <a:spcBef>
                <a:spcPts val="0"/>
              </a:spcBef>
              <a:buNone/>
              <a:defRPr b="0" i="0" sz="900" u="none" cap="none" strike="noStrike">
                <a:solidFill>
                  <a:srgbClr val="008691"/>
                </a:solidFill>
                <a:latin typeface="Roboto Light"/>
                <a:ea typeface="Roboto Light"/>
                <a:cs typeface="Roboto Light"/>
                <a:sym typeface="Roboto Light"/>
              </a:defRPr>
            </a:lvl2pPr>
            <a:lvl3pPr indent="0" lvl="2" marL="0" algn="r">
              <a:spcBef>
                <a:spcPts val="0"/>
              </a:spcBef>
              <a:buNone/>
              <a:defRPr b="0" i="0" sz="900" u="none" cap="none" strike="noStrike">
                <a:solidFill>
                  <a:srgbClr val="008691"/>
                </a:solidFill>
                <a:latin typeface="Roboto Light"/>
                <a:ea typeface="Roboto Light"/>
                <a:cs typeface="Roboto Light"/>
                <a:sym typeface="Roboto Light"/>
              </a:defRPr>
            </a:lvl3pPr>
            <a:lvl4pPr indent="0" lvl="3" marL="0" algn="r">
              <a:spcBef>
                <a:spcPts val="0"/>
              </a:spcBef>
              <a:buNone/>
              <a:defRPr b="0" i="0" sz="900" u="none" cap="none" strike="noStrike">
                <a:solidFill>
                  <a:srgbClr val="008691"/>
                </a:solidFill>
                <a:latin typeface="Roboto Light"/>
                <a:ea typeface="Roboto Light"/>
                <a:cs typeface="Roboto Light"/>
                <a:sym typeface="Roboto Light"/>
              </a:defRPr>
            </a:lvl4pPr>
            <a:lvl5pPr indent="0" lvl="4" marL="0" algn="r">
              <a:spcBef>
                <a:spcPts val="0"/>
              </a:spcBef>
              <a:buNone/>
              <a:defRPr b="0" i="0" sz="900" u="none" cap="none" strike="noStrike">
                <a:solidFill>
                  <a:srgbClr val="008691"/>
                </a:solidFill>
                <a:latin typeface="Roboto Light"/>
                <a:ea typeface="Roboto Light"/>
                <a:cs typeface="Roboto Light"/>
                <a:sym typeface="Roboto Light"/>
              </a:defRPr>
            </a:lvl5pPr>
            <a:lvl6pPr indent="0" lvl="5" marL="0" algn="r">
              <a:spcBef>
                <a:spcPts val="0"/>
              </a:spcBef>
              <a:buNone/>
              <a:defRPr b="0" i="0" sz="900" u="none" cap="none" strike="noStrike">
                <a:solidFill>
                  <a:srgbClr val="008691"/>
                </a:solidFill>
                <a:latin typeface="Roboto Light"/>
                <a:ea typeface="Roboto Light"/>
                <a:cs typeface="Roboto Light"/>
                <a:sym typeface="Roboto Light"/>
              </a:defRPr>
            </a:lvl6pPr>
            <a:lvl7pPr indent="0" lvl="6" marL="0" algn="r">
              <a:spcBef>
                <a:spcPts val="0"/>
              </a:spcBef>
              <a:buNone/>
              <a:defRPr b="0" i="0" sz="900" u="none" cap="none" strike="noStrike">
                <a:solidFill>
                  <a:srgbClr val="008691"/>
                </a:solidFill>
                <a:latin typeface="Roboto Light"/>
                <a:ea typeface="Roboto Light"/>
                <a:cs typeface="Roboto Light"/>
                <a:sym typeface="Roboto Light"/>
              </a:defRPr>
            </a:lvl7pPr>
            <a:lvl8pPr indent="0" lvl="7" marL="0" algn="r">
              <a:spcBef>
                <a:spcPts val="0"/>
              </a:spcBef>
              <a:buNone/>
              <a:defRPr b="0" i="0" sz="900" u="none" cap="none" strike="noStrike">
                <a:solidFill>
                  <a:srgbClr val="008691"/>
                </a:solidFill>
                <a:latin typeface="Roboto Light"/>
                <a:ea typeface="Roboto Light"/>
                <a:cs typeface="Roboto Light"/>
                <a:sym typeface="Roboto Light"/>
              </a:defRPr>
            </a:lvl8pPr>
            <a:lvl9pPr indent="0" lvl="8" marL="0" algn="r">
              <a:spcBef>
                <a:spcPts val="0"/>
              </a:spcBef>
              <a:buNone/>
              <a:defRPr b="0" i="0" sz="900" u="none" cap="none" strike="noStrike">
                <a:solidFill>
                  <a:srgbClr val="008691"/>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p:cSld name="Sectiekop">
    <p:spTree>
      <p:nvGrpSpPr>
        <p:cNvPr id="69" name="Shape 69"/>
        <p:cNvGrpSpPr/>
        <p:nvPr/>
      </p:nvGrpSpPr>
      <p:grpSpPr>
        <a:xfrm>
          <a:off x="0" y="0"/>
          <a:ext cx="0" cy="0"/>
          <a:chOff x="0" y="0"/>
          <a:chExt cx="0" cy="0"/>
        </a:xfrm>
      </p:grpSpPr>
      <p:pic>
        <p:nvPicPr>
          <p:cNvPr id="70" name="Google Shape;70;p11"/>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71" name="Google Shape;71;p11"/>
          <p:cNvPicPr preferRelativeResize="0"/>
          <p:nvPr/>
        </p:nvPicPr>
        <p:blipFill rotWithShape="1">
          <a:blip r:embed="rId3">
            <a:alphaModFix/>
          </a:blip>
          <a:srcRect b="0" l="0" r="0" t="0"/>
          <a:stretch/>
        </p:blipFill>
        <p:spPr>
          <a:xfrm>
            <a:off x="447261" y="357328"/>
            <a:ext cx="4232071" cy="686281"/>
          </a:xfrm>
          <a:prstGeom prst="rect">
            <a:avLst/>
          </a:prstGeom>
          <a:noFill/>
          <a:ln>
            <a:noFill/>
          </a:ln>
        </p:spPr>
      </p:pic>
      <p:sp>
        <p:nvSpPr>
          <p:cNvPr id="72" name="Google Shape;72;p11"/>
          <p:cNvSpPr txBox="1"/>
          <p:nvPr/>
        </p:nvSpPr>
        <p:spPr>
          <a:xfrm>
            <a:off x="447261" y="1490389"/>
            <a:ext cx="2159566"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nl-NL" sz="1400" u="none" cap="none" strike="noStrike">
                <a:solidFill>
                  <a:srgbClr val="008691"/>
                </a:solidFill>
                <a:latin typeface="Quicksand"/>
                <a:ea typeface="Quicksand"/>
                <a:cs typeface="Quicksand"/>
                <a:sym typeface="Quicksand"/>
              </a:rPr>
              <a:t>EOSC Association AISBL</a:t>
            </a:r>
            <a:endParaRPr/>
          </a:p>
          <a:p>
            <a:pPr indent="0" lvl="0" marL="0" marR="0" rtl="0" algn="l">
              <a:spcBef>
                <a:spcPts val="0"/>
              </a:spcBef>
              <a:spcAft>
                <a:spcPts val="0"/>
              </a:spcAft>
              <a:buNone/>
            </a:pPr>
            <a:r>
              <a:t/>
            </a:r>
            <a:endParaRPr sz="1000">
              <a:solidFill>
                <a:srgbClr val="008691"/>
              </a:solidFill>
              <a:latin typeface="Calibri"/>
              <a:ea typeface="Calibri"/>
              <a:cs typeface="Calibri"/>
              <a:sym typeface="Calibri"/>
            </a:endParaRPr>
          </a:p>
          <a:p>
            <a:pPr indent="0" lvl="0" marL="0" marR="0" rtl="0" algn="l">
              <a:spcBef>
                <a:spcPts val="0"/>
              </a:spcBef>
              <a:spcAft>
                <a:spcPts val="0"/>
              </a:spcAft>
              <a:buNone/>
            </a:pPr>
            <a:r>
              <a:rPr b="0" i="0" lang="nl-NL" sz="1000">
                <a:solidFill>
                  <a:srgbClr val="008691"/>
                </a:solidFill>
                <a:latin typeface="Roboto"/>
                <a:ea typeface="Roboto"/>
                <a:cs typeface="Roboto"/>
                <a:sym typeface="Roboto"/>
              </a:rPr>
              <a:t>Rue du Luxembourg 3</a:t>
            </a:r>
            <a:endParaRPr/>
          </a:p>
          <a:p>
            <a:pPr indent="0" lvl="0" marL="0" marR="0" rtl="0" algn="l">
              <a:spcBef>
                <a:spcPts val="0"/>
              </a:spcBef>
              <a:spcAft>
                <a:spcPts val="0"/>
              </a:spcAft>
              <a:buNone/>
            </a:pPr>
            <a:r>
              <a:rPr b="0" i="0" lang="nl-NL" sz="1000">
                <a:solidFill>
                  <a:srgbClr val="008691"/>
                </a:solidFill>
                <a:latin typeface="Roboto"/>
                <a:ea typeface="Roboto"/>
                <a:cs typeface="Roboto"/>
                <a:sym typeface="Roboto"/>
              </a:rPr>
              <a:t>BE-1000 Brussels, Belgium</a:t>
            </a:r>
            <a:endParaRPr/>
          </a:p>
          <a:p>
            <a:pPr indent="0" lvl="0" marL="0" marR="0" rtl="0" algn="l">
              <a:spcBef>
                <a:spcPts val="0"/>
              </a:spcBef>
              <a:spcAft>
                <a:spcPts val="0"/>
              </a:spcAft>
              <a:buNone/>
            </a:pPr>
            <a:r>
              <a:rPr b="0" i="0" lang="nl-NL" sz="1000">
                <a:solidFill>
                  <a:srgbClr val="008691"/>
                </a:solidFill>
                <a:latin typeface="Roboto"/>
                <a:ea typeface="Roboto"/>
                <a:cs typeface="Roboto"/>
                <a:sym typeface="Roboto"/>
              </a:rPr>
              <a:t>+32 2 537 73 18</a:t>
            </a:r>
            <a:endParaRPr/>
          </a:p>
          <a:p>
            <a:pPr indent="0" lvl="0" marL="0" marR="0" rtl="0" algn="l">
              <a:spcBef>
                <a:spcPts val="0"/>
              </a:spcBef>
              <a:spcAft>
                <a:spcPts val="0"/>
              </a:spcAft>
              <a:buNone/>
            </a:pPr>
            <a:r>
              <a:rPr b="0" i="0" lang="nl-NL" sz="1000">
                <a:solidFill>
                  <a:srgbClr val="008691"/>
                </a:solidFill>
                <a:latin typeface="Roboto"/>
                <a:ea typeface="Roboto"/>
                <a:cs typeface="Roboto"/>
                <a:sym typeface="Roboto"/>
              </a:rPr>
              <a:t>info@eosc.eu | www.eosc.eu</a:t>
            </a:r>
            <a:endParaRPr/>
          </a:p>
          <a:p>
            <a:pPr indent="0" lvl="0" marL="0" marR="0" rtl="0" algn="l">
              <a:spcBef>
                <a:spcPts val="0"/>
              </a:spcBef>
              <a:spcAft>
                <a:spcPts val="0"/>
              </a:spcAft>
              <a:buNone/>
            </a:pPr>
            <a:r>
              <a:rPr b="0" i="0" lang="nl-NL" sz="1000">
                <a:solidFill>
                  <a:srgbClr val="008691"/>
                </a:solidFill>
                <a:latin typeface="Roboto"/>
                <a:ea typeface="Roboto"/>
                <a:cs typeface="Roboto"/>
                <a:sym typeface="Roboto"/>
              </a:rPr>
              <a:t>Reg. number: 0755 723 931</a:t>
            </a:r>
            <a:endParaRPr/>
          </a:p>
          <a:p>
            <a:pPr indent="0" lvl="0" marL="0" marR="0" rtl="0" algn="l">
              <a:spcBef>
                <a:spcPts val="0"/>
              </a:spcBef>
              <a:spcAft>
                <a:spcPts val="0"/>
              </a:spcAft>
              <a:buNone/>
            </a:pPr>
            <a:r>
              <a:rPr b="0" i="0" lang="nl-NL" sz="1000">
                <a:solidFill>
                  <a:srgbClr val="008691"/>
                </a:solidFill>
                <a:latin typeface="Roboto"/>
                <a:ea typeface="Roboto"/>
                <a:cs typeface="Roboto"/>
                <a:sym typeface="Roboto"/>
              </a:rPr>
              <a:t>VAT number: BE0755 723 931</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Roboto Light"/>
              <a:buNone/>
              <a:defRPr b="0" i="0" sz="4400" u="none" cap="none" strike="noStrike">
                <a:solidFill>
                  <a:schemeClr val="dk1"/>
                </a:solidFill>
                <a:latin typeface="Roboto Light"/>
                <a:ea typeface="Roboto Light"/>
                <a:cs typeface="Roboto Light"/>
                <a:sym typeface="Robo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boto Light"/>
                <a:ea typeface="Roboto Light"/>
                <a:cs typeface="Roboto Light"/>
                <a:sym typeface="Robo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Light"/>
                <a:ea typeface="Roboto Light"/>
                <a:cs typeface="Roboto Light"/>
                <a:sym typeface="Robo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Light"/>
                <a:ea typeface="Roboto Light"/>
                <a:cs typeface="Roboto Light"/>
                <a:sym typeface="Robo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Light"/>
                <a:ea typeface="Roboto Light"/>
                <a:cs typeface="Roboto Light"/>
                <a:sym typeface="Robo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Light"/>
                <a:ea typeface="Roboto Light"/>
                <a:cs typeface="Roboto Light"/>
                <a:sym typeface="Robo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
          <p:cNvSpPr txBox="1"/>
          <p:nvPr>
            <p:ph idx="11" type="ftr"/>
          </p:nvPr>
        </p:nvSpPr>
        <p:spPr>
          <a:xfrm>
            <a:off x="838200" y="6361596"/>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500" u="none" cap="none" strike="noStrike">
                <a:solidFill>
                  <a:srgbClr val="888888"/>
                </a:solidFill>
                <a:latin typeface="Roboto Light"/>
                <a:ea typeface="Roboto Light"/>
                <a:cs typeface="Roboto Light"/>
                <a:sym typeface="Roboto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Roboto Light"/>
                <a:ea typeface="Roboto Light"/>
                <a:cs typeface="Roboto Light"/>
                <a:sym typeface="Roboto Light"/>
              </a:defRPr>
            </a:lvl1pPr>
            <a:lvl2pPr indent="0" lvl="1" marL="0" marR="0" rtl="0" algn="r">
              <a:spcBef>
                <a:spcPts val="0"/>
              </a:spcBef>
              <a:buNone/>
              <a:defRPr b="0" i="0" sz="1200" u="none" cap="none" strike="noStrike">
                <a:solidFill>
                  <a:srgbClr val="888888"/>
                </a:solidFill>
                <a:latin typeface="Roboto Light"/>
                <a:ea typeface="Roboto Light"/>
                <a:cs typeface="Roboto Light"/>
                <a:sym typeface="Roboto Light"/>
              </a:defRPr>
            </a:lvl2pPr>
            <a:lvl3pPr indent="0" lvl="2" marL="0" marR="0" rtl="0" algn="r">
              <a:spcBef>
                <a:spcPts val="0"/>
              </a:spcBef>
              <a:buNone/>
              <a:defRPr b="0" i="0" sz="1200" u="none" cap="none" strike="noStrike">
                <a:solidFill>
                  <a:srgbClr val="888888"/>
                </a:solidFill>
                <a:latin typeface="Roboto Light"/>
                <a:ea typeface="Roboto Light"/>
                <a:cs typeface="Roboto Light"/>
                <a:sym typeface="Roboto Light"/>
              </a:defRPr>
            </a:lvl3pPr>
            <a:lvl4pPr indent="0" lvl="3" marL="0" marR="0" rtl="0" algn="r">
              <a:spcBef>
                <a:spcPts val="0"/>
              </a:spcBef>
              <a:buNone/>
              <a:defRPr b="0" i="0" sz="1200" u="none" cap="none" strike="noStrike">
                <a:solidFill>
                  <a:srgbClr val="888888"/>
                </a:solidFill>
                <a:latin typeface="Roboto Light"/>
                <a:ea typeface="Roboto Light"/>
                <a:cs typeface="Roboto Light"/>
                <a:sym typeface="Roboto Light"/>
              </a:defRPr>
            </a:lvl4pPr>
            <a:lvl5pPr indent="0" lvl="4" marL="0" marR="0" rtl="0" algn="r">
              <a:spcBef>
                <a:spcPts val="0"/>
              </a:spcBef>
              <a:buNone/>
              <a:defRPr b="0" i="0" sz="1200" u="none" cap="none" strike="noStrike">
                <a:solidFill>
                  <a:srgbClr val="888888"/>
                </a:solidFill>
                <a:latin typeface="Roboto Light"/>
                <a:ea typeface="Roboto Light"/>
                <a:cs typeface="Roboto Light"/>
                <a:sym typeface="Roboto Light"/>
              </a:defRPr>
            </a:lvl5pPr>
            <a:lvl6pPr indent="0" lvl="5" marL="0" marR="0" rtl="0" algn="r">
              <a:spcBef>
                <a:spcPts val="0"/>
              </a:spcBef>
              <a:buNone/>
              <a:defRPr b="0" i="0" sz="1200" u="none" cap="none" strike="noStrike">
                <a:solidFill>
                  <a:srgbClr val="888888"/>
                </a:solidFill>
                <a:latin typeface="Roboto Light"/>
                <a:ea typeface="Roboto Light"/>
                <a:cs typeface="Roboto Light"/>
                <a:sym typeface="Roboto Light"/>
              </a:defRPr>
            </a:lvl6pPr>
            <a:lvl7pPr indent="0" lvl="6" marL="0" marR="0" rtl="0" algn="r">
              <a:spcBef>
                <a:spcPts val="0"/>
              </a:spcBef>
              <a:buNone/>
              <a:defRPr b="0" i="0" sz="1200" u="none" cap="none" strike="noStrike">
                <a:solidFill>
                  <a:srgbClr val="888888"/>
                </a:solidFill>
                <a:latin typeface="Roboto Light"/>
                <a:ea typeface="Roboto Light"/>
                <a:cs typeface="Roboto Light"/>
                <a:sym typeface="Roboto Light"/>
              </a:defRPr>
            </a:lvl7pPr>
            <a:lvl8pPr indent="0" lvl="7" marL="0" marR="0" rtl="0" algn="r">
              <a:spcBef>
                <a:spcPts val="0"/>
              </a:spcBef>
              <a:buNone/>
              <a:defRPr b="0" i="0" sz="1200" u="none" cap="none" strike="noStrike">
                <a:solidFill>
                  <a:srgbClr val="888888"/>
                </a:solidFill>
                <a:latin typeface="Roboto Light"/>
                <a:ea typeface="Roboto Light"/>
                <a:cs typeface="Roboto Light"/>
                <a:sym typeface="Roboto Light"/>
              </a:defRPr>
            </a:lvl8pPr>
            <a:lvl9pPr indent="0" lvl="8" marL="0" marR="0" rtl="0" algn="r">
              <a:spcBef>
                <a:spcPts val="0"/>
              </a:spcBef>
              <a:buNone/>
              <a:defRPr b="0" i="0" sz="1200" u="none" cap="none" strike="noStrike">
                <a:solidFill>
                  <a:srgbClr val="888888"/>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eosc-hub.eu/eosc-hub-and-esfri-cluster-projects" TargetMode="External"/><Relationship Id="rId4" Type="http://schemas.openxmlformats.org/officeDocument/2006/relationships/hyperlink" Target="https://www.eosc-hub.eu/eosc-hub-and-esfri-cluster-project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eosc.eu/sites/default/files/tfcharters/eosca_tfpidpolicyandimplementation_draftcharter_20210614.pdf" TargetMode="External"/><Relationship Id="rId4" Type="http://schemas.openxmlformats.org/officeDocument/2006/relationships/hyperlink" Target="https://www.eosc.eu/sites/default/files/tfcharters/eosca_tfresearcherengagementandadoption_draftcharter_20210614.pdf" TargetMode="External"/><Relationship Id="rId5" Type="http://schemas.openxmlformats.org/officeDocument/2006/relationships/hyperlink" Target="https://www.eosc.eu/sites/default/files/tfcharters/eosca_tfrulesofparticipationcompliancemonitoring_draftcharter_20210614_0.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hyperlink" Target="https://www.eosc.eu/advisory-groups/researcher-engagement-adoption" TargetMode="External"/><Relationship Id="rId5"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
          <p:cNvSpPr txBox="1"/>
          <p:nvPr>
            <p:ph type="ctrTitle"/>
          </p:nvPr>
        </p:nvSpPr>
        <p:spPr>
          <a:xfrm>
            <a:off x="515550" y="1321554"/>
            <a:ext cx="10475100" cy="1595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5850"/>
              <a:buFont typeface="Roboto"/>
              <a:buNone/>
            </a:pPr>
            <a:r>
              <a:rPr lang="nl-NL" sz="5050">
                <a:latin typeface="Roboto Light"/>
                <a:ea typeface="Roboto Light"/>
                <a:cs typeface="Roboto Light"/>
                <a:sym typeface="Roboto Light"/>
              </a:rPr>
              <a:t>EOSC Implementation Task Forces</a:t>
            </a:r>
            <a:endParaRPr sz="5050">
              <a:latin typeface="Roboto Light"/>
              <a:ea typeface="Roboto Light"/>
              <a:cs typeface="Roboto Light"/>
              <a:sym typeface="Roboto Light"/>
            </a:endParaRPr>
          </a:p>
        </p:txBody>
      </p:sp>
      <p:sp>
        <p:nvSpPr>
          <p:cNvPr id="78" name="Google Shape;78;p1"/>
          <p:cNvSpPr txBox="1"/>
          <p:nvPr>
            <p:ph idx="1" type="subTitle"/>
          </p:nvPr>
        </p:nvSpPr>
        <p:spPr>
          <a:xfrm>
            <a:off x="515548" y="2995243"/>
            <a:ext cx="9144000" cy="867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None/>
            </a:pPr>
            <a:r>
              <a:rPr lang="nl-NL"/>
              <a:t>Researchers Engagement and Adoption</a:t>
            </a:r>
            <a:endParaRPr/>
          </a:p>
        </p:txBody>
      </p:sp>
      <p:sp>
        <p:nvSpPr>
          <p:cNvPr id="79" name="Google Shape;79;p1"/>
          <p:cNvSpPr txBox="1"/>
          <p:nvPr>
            <p:ph idx="11" type="ftr"/>
          </p:nvPr>
        </p:nvSpPr>
        <p:spPr>
          <a:xfrm>
            <a:off x="423013" y="6173787"/>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nl-NL"/>
              <a:t>10 | 10 | 2022 by Nadia Tonello </a:t>
            </a:r>
            <a:endParaRPr/>
          </a:p>
          <a:p>
            <a:pPr indent="0" lvl="0" marL="0" rtl="0" algn="l">
              <a:spcBef>
                <a:spcPts val="0"/>
              </a:spcBef>
              <a:spcAft>
                <a:spcPts val="0"/>
              </a:spcAft>
              <a:buNone/>
            </a:pPr>
            <a:r>
              <a:rPr i="1" lang="nl-NL"/>
              <a:t>nadia.tonello@bsc.es</a:t>
            </a:r>
            <a:endParaRPr i="1"/>
          </a:p>
        </p:txBody>
      </p:sp>
      <p:pic>
        <p:nvPicPr>
          <p:cNvPr id="80" name="Google Shape;80;p1"/>
          <p:cNvPicPr preferRelativeResize="0"/>
          <p:nvPr/>
        </p:nvPicPr>
        <p:blipFill>
          <a:blip r:embed="rId3">
            <a:alphaModFix/>
          </a:blip>
          <a:stretch>
            <a:fillRect/>
          </a:stretch>
        </p:blipFill>
        <p:spPr>
          <a:xfrm>
            <a:off x="3208275" y="6011764"/>
            <a:ext cx="2756600" cy="689150"/>
          </a:xfrm>
          <a:prstGeom prst="rect">
            <a:avLst/>
          </a:prstGeom>
          <a:noFill/>
          <a:ln>
            <a:noFill/>
          </a:ln>
        </p:spPr>
      </p:pic>
      <p:sp>
        <p:nvSpPr>
          <p:cNvPr id="81" name="Google Shape;81;p1"/>
          <p:cNvSpPr txBox="1"/>
          <p:nvPr/>
        </p:nvSpPr>
        <p:spPr>
          <a:xfrm>
            <a:off x="7651225" y="236550"/>
            <a:ext cx="4149900" cy="68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nl-NL" sz="1600">
                <a:solidFill>
                  <a:srgbClr val="D9D9D9"/>
                </a:solidFill>
                <a:latin typeface="Roboto"/>
                <a:ea typeface="Roboto"/>
                <a:cs typeface="Roboto"/>
                <a:sym typeface="Roboto"/>
              </a:rPr>
              <a:t>EOSC Spain Portugal Tripartite Event - Faro</a:t>
            </a:r>
            <a:endParaRPr sz="1600">
              <a:solidFill>
                <a:srgbClr val="D9D9D9"/>
              </a:solidFill>
              <a:latin typeface="Roboto"/>
              <a:ea typeface="Roboto"/>
              <a:cs typeface="Roboto"/>
              <a:sym typeface="Roboto"/>
            </a:endParaRPr>
          </a:p>
          <a:p>
            <a:pPr indent="0" lvl="0" marL="0" rtl="0" algn="l">
              <a:spcBef>
                <a:spcPts val="0"/>
              </a:spcBef>
              <a:spcAft>
                <a:spcPts val="0"/>
              </a:spcAft>
              <a:buNone/>
            </a:pPr>
            <a:r>
              <a:rPr lang="nl-NL">
                <a:latin typeface="Roboto Light"/>
                <a:ea typeface="Roboto Light"/>
                <a:cs typeface="Roboto Light"/>
                <a:sym typeface="Roboto Light"/>
              </a:rPr>
              <a:t>IBERGRID 2022  - Universidade do Algarve</a:t>
            </a:r>
            <a:endParaRPr>
              <a:latin typeface="Roboto Light"/>
              <a:ea typeface="Roboto Light"/>
              <a:cs typeface="Roboto Light"/>
              <a:sym typeface="Robo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16204e4896e_0_35"/>
          <p:cNvSpPr txBox="1"/>
          <p:nvPr>
            <p:ph idx="1" type="body"/>
          </p:nvPr>
        </p:nvSpPr>
        <p:spPr>
          <a:xfrm>
            <a:off x="1516975" y="1743850"/>
            <a:ext cx="9943500" cy="4833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nl-NL" sz="1600">
                <a:solidFill>
                  <a:schemeClr val="dk1"/>
                </a:solidFill>
                <a:latin typeface="Roboto Medium"/>
                <a:ea typeface="Roboto Medium"/>
                <a:cs typeface="Roboto Medium"/>
                <a:sym typeface="Roboto Medium"/>
              </a:rPr>
              <a:t>Relevant projects</a:t>
            </a:r>
            <a:r>
              <a:rPr lang="nl-NL" sz="1400">
                <a:solidFill>
                  <a:schemeClr val="dk1"/>
                </a:solidFill>
                <a:latin typeface="Roboto Light"/>
                <a:ea typeface="Roboto Light"/>
                <a:cs typeface="Roboto Light"/>
                <a:sym typeface="Roboto Light"/>
              </a:rPr>
              <a:t> such as:														</a:t>
            </a:r>
            <a:br>
              <a:rPr lang="nl-NL" sz="1400">
                <a:solidFill>
                  <a:schemeClr val="dk1"/>
                </a:solidFill>
                <a:latin typeface="Roboto Light"/>
                <a:ea typeface="Roboto Light"/>
                <a:cs typeface="Roboto Light"/>
                <a:sym typeface="Roboto Light"/>
              </a:rPr>
            </a:br>
            <a:r>
              <a:rPr lang="nl-NL" sz="1400">
                <a:solidFill>
                  <a:schemeClr val="dk1"/>
                </a:solidFill>
                <a:latin typeface="Roboto Light"/>
                <a:ea typeface="Roboto Light"/>
                <a:cs typeface="Roboto Light"/>
                <a:sym typeface="Roboto Light"/>
              </a:rPr>
              <a:t>○  EOSC-Future (April 2021-September 2023)									</a:t>
            </a:r>
            <a:br>
              <a:rPr lang="nl-NL" sz="1400">
                <a:solidFill>
                  <a:schemeClr val="dk1"/>
                </a:solidFill>
                <a:latin typeface="Roboto Light"/>
                <a:ea typeface="Roboto Light"/>
                <a:cs typeface="Roboto Light"/>
                <a:sym typeface="Roboto Light"/>
              </a:rPr>
            </a:br>
            <a:r>
              <a:rPr lang="nl-NL" sz="1400">
                <a:solidFill>
                  <a:schemeClr val="dk1"/>
                </a:solidFill>
                <a:latin typeface="Roboto Light"/>
                <a:ea typeface="Roboto Light"/>
                <a:cs typeface="Roboto Light"/>
                <a:sym typeface="Roboto Light"/>
              </a:rPr>
              <a:t>○  EOSC Enhance: https://eosc-portal.eu/enhance (until November 2021)									</a:t>
            </a:r>
            <a:br>
              <a:rPr lang="nl-NL" sz="1400">
                <a:solidFill>
                  <a:schemeClr val="dk1"/>
                </a:solidFill>
                <a:latin typeface="Roboto Light"/>
                <a:ea typeface="Roboto Light"/>
                <a:cs typeface="Roboto Light"/>
                <a:sym typeface="Roboto Light"/>
              </a:rPr>
            </a:br>
            <a:r>
              <a:rPr lang="nl-NL" sz="1400">
                <a:solidFill>
                  <a:schemeClr val="dk1"/>
                </a:solidFill>
                <a:latin typeface="Roboto Light"/>
                <a:ea typeface="Roboto Light"/>
                <a:cs typeface="Roboto Light"/>
                <a:sym typeface="Roboto Light"/>
              </a:rPr>
              <a:t>○  All INFRAEOSC-5 projects									</a:t>
            </a:r>
            <a:br>
              <a:rPr lang="nl-NL" sz="1400">
                <a:solidFill>
                  <a:schemeClr val="dk1"/>
                </a:solidFill>
                <a:latin typeface="Roboto Light"/>
                <a:ea typeface="Roboto Light"/>
                <a:cs typeface="Roboto Light"/>
                <a:sym typeface="Roboto Light"/>
              </a:rPr>
            </a:br>
            <a:r>
              <a:rPr lang="nl-NL" sz="1400">
                <a:solidFill>
                  <a:schemeClr val="dk1"/>
                </a:solidFill>
                <a:latin typeface="Roboto Light"/>
                <a:ea typeface="Roboto Light"/>
                <a:cs typeface="Roboto Light"/>
                <a:sym typeface="Roboto Light"/>
              </a:rPr>
              <a:t>○  INFRAEOSC cluster projects (ongoing into 2022) :</a:t>
            </a:r>
            <a:r>
              <a:rPr lang="nl-NL" sz="1400" u="sng">
                <a:solidFill>
                  <a:schemeClr val="hlink"/>
                </a:solidFill>
                <a:latin typeface="Roboto Light"/>
                <a:ea typeface="Roboto Light"/>
                <a:cs typeface="Roboto Light"/>
                <a:sym typeface="Roboto Light"/>
                <a:hlinkClick r:id="rId3"/>
              </a:rPr>
              <a:t>https://www.eosc-hub.eu/eosc-hub-and-esfri-cluster-projec</a:t>
            </a:r>
            <a:r>
              <a:rPr lang="nl-NL" sz="1400" u="sng">
                <a:solidFill>
                  <a:schemeClr val="hlink"/>
                </a:solidFill>
                <a:latin typeface="Roboto Light"/>
                <a:ea typeface="Roboto Light"/>
                <a:cs typeface="Roboto Light"/>
                <a:sym typeface="Roboto Light"/>
                <a:hlinkClick r:id="rId4"/>
              </a:rPr>
              <a:t>ts</a:t>
            </a:r>
            <a:endParaRPr sz="1400">
              <a:latin typeface="Roboto Light"/>
              <a:ea typeface="Roboto Light"/>
              <a:cs typeface="Roboto Light"/>
              <a:sym typeface="Roboto Light"/>
            </a:endParaRPr>
          </a:p>
          <a:p>
            <a:pPr indent="0" lvl="0" marL="0" rtl="0" algn="l">
              <a:spcBef>
                <a:spcPts val="1000"/>
              </a:spcBef>
              <a:spcAft>
                <a:spcPts val="0"/>
              </a:spcAft>
              <a:buNone/>
            </a:pPr>
            <a:r>
              <a:t/>
            </a:r>
            <a:endParaRPr sz="700">
              <a:latin typeface="Roboto Medium"/>
              <a:ea typeface="Roboto Medium"/>
              <a:cs typeface="Roboto Medium"/>
              <a:sym typeface="Roboto Medium"/>
            </a:endParaRPr>
          </a:p>
          <a:p>
            <a:pPr indent="0" lvl="0" marL="0" rtl="0" algn="l">
              <a:spcBef>
                <a:spcPts val="1000"/>
              </a:spcBef>
              <a:spcAft>
                <a:spcPts val="0"/>
              </a:spcAft>
              <a:buNone/>
            </a:pPr>
            <a:r>
              <a:rPr lang="nl-NL" sz="1600">
                <a:solidFill>
                  <a:schemeClr val="dk1"/>
                </a:solidFill>
                <a:latin typeface="Roboto Medium"/>
                <a:ea typeface="Roboto Medium"/>
                <a:cs typeface="Roboto Medium"/>
                <a:sym typeface="Roboto Medium"/>
              </a:rPr>
              <a:t>Regional, national and institutional initiatives</a:t>
            </a:r>
            <a:r>
              <a:rPr lang="nl-NL" sz="1400">
                <a:solidFill>
                  <a:schemeClr val="dk1"/>
                </a:solidFill>
                <a:latin typeface="Roboto Light"/>
                <a:ea typeface="Roboto Light"/>
                <a:cs typeface="Roboto Light"/>
                <a:sym typeface="Roboto Light"/>
              </a:rPr>
              <a:t> such as</a:t>
            </a:r>
            <a:r>
              <a:rPr lang="nl-NL" sz="1400">
                <a:latin typeface="Roboto Light"/>
                <a:ea typeface="Roboto Light"/>
                <a:cs typeface="Roboto Light"/>
                <a:sym typeface="Roboto Light"/>
              </a:rPr>
              <a:t>:</a:t>
            </a:r>
            <a:r>
              <a:rPr lang="nl-NL" sz="1400">
                <a:solidFill>
                  <a:schemeClr val="dk1"/>
                </a:solidFill>
                <a:latin typeface="Roboto Light"/>
                <a:ea typeface="Roboto Light"/>
                <a:cs typeface="Roboto Light"/>
                <a:sym typeface="Roboto Light"/>
              </a:rPr>
              <a:t>					</a:t>
            </a:r>
            <a:br>
              <a:rPr lang="nl-NL" sz="1400">
                <a:solidFill>
                  <a:schemeClr val="dk1"/>
                </a:solidFill>
                <a:latin typeface="Roboto Light"/>
                <a:ea typeface="Roboto Light"/>
                <a:cs typeface="Roboto Light"/>
                <a:sym typeface="Roboto Light"/>
              </a:rPr>
            </a:br>
            <a:r>
              <a:rPr lang="nl-NL" sz="1400">
                <a:solidFill>
                  <a:schemeClr val="dk1"/>
                </a:solidFill>
                <a:latin typeface="Roboto Light"/>
                <a:ea typeface="Roboto Light"/>
                <a:cs typeface="Roboto Light"/>
                <a:sym typeface="Roboto Light"/>
              </a:rPr>
              <a:t>○  Open Science initiatives						</a:t>
            </a:r>
            <a:br>
              <a:rPr lang="nl-NL" sz="1400">
                <a:solidFill>
                  <a:schemeClr val="dk1"/>
                </a:solidFill>
                <a:latin typeface="Roboto Light"/>
                <a:ea typeface="Roboto Light"/>
                <a:cs typeface="Roboto Light"/>
                <a:sym typeface="Roboto Light"/>
              </a:rPr>
            </a:br>
            <a:r>
              <a:rPr lang="nl-NL" sz="1400">
                <a:solidFill>
                  <a:schemeClr val="dk1"/>
                </a:solidFill>
                <a:latin typeface="Roboto Light"/>
                <a:ea typeface="Roboto Light"/>
                <a:cs typeface="Roboto Light"/>
                <a:sym typeface="Roboto Light"/>
              </a:rPr>
              <a:t>○  Rector ́s conferences</a:t>
            </a:r>
            <a:br>
              <a:rPr lang="nl-NL" sz="1400">
                <a:solidFill>
                  <a:schemeClr val="dk1"/>
                </a:solidFill>
                <a:latin typeface="Roboto Light"/>
                <a:ea typeface="Roboto Light"/>
                <a:cs typeface="Roboto Light"/>
                <a:sym typeface="Roboto Light"/>
              </a:rPr>
            </a:br>
            <a:r>
              <a:rPr lang="nl-NL" sz="1400">
                <a:solidFill>
                  <a:schemeClr val="dk1"/>
                </a:solidFill>
                <a:latin typeface="Roboto Light"/>
                <a:ea typeface="Roboto Light"/>
                <a:cs typeface="Roboto Light"/>
                <a:sym typeface="Roboto Light"/>
              </a:rPr>
              <a:t>○  RDA National Nodes</a:t>
            </a:r>
            <a:endParaRPr sz="1400">
              <a:latin typeface="Roboto Light"/>
              <a:ea typeface="Roboto Light"/>
              <a:cs typeface="Roboto Light"/>
              <a:sym typeface="Roboto Light"/>
            </a:endParaRPr>
          </a:p>
          <a:p>
            <a:pPr indent="0" lvl="0" marL="0" rtl="0" algn="l">
              <a:spcBef>
                <a:spcPts val="1000"/>
              </a:spcBef>
              <a:spcAft>
                <a:spcPts val="0"/>
              </a:spcAft>
              <a:buNone/>
            </a:pPr>
            <a:r>
              <a:t/>
            </a:r>
            <a:endParaRPr sz="700">
              <a:latin typeface="Roboto Medium"/>
              <a:ea typeface="Roboto Medium"/>
              <a:cs typeface="Roboto Medium"/>
              <a:sym typeface="Roboto Medium"/>
            </a:endParaRPr>
          </a:p>
          <a:p>
            <a:pPr indent="0" lvl="0" marL="0" rtl="0" algn="l">
              <a:spcBef>
                <a:spcPts val="1000"/>
              </a:spcBef>
              <a:spcAft>
                <a:spcPts val="0"/>
              </a:spcAft>
              <a:buNone/>
            </a:pPr>
            <a:r>
              <a:rPr lang="nl-NL" sz="1600">
                <a:latin typeface="Roboto Medium"/>
                <a:ea typeface="Roboto Medium"/>
                <a:cs typeface="Roboto Medium"/>
                <a:sym typeface="Roboto Medium"/>
              </a:rPr>
              <a:t>R</a:t>
            </a:r>
            <a:r>
              <a:rPr lang="nl-NL" sz="1600">
                <a:solidFill>
                  <a:schemeClr val="dk1"/>
                </a:solidFill>
                <a:latin typeface="Roboto Medium"/>
                <a:ea typeface="Roboto Medium"/>
                <a:cs typeface="Roboto Medium"/>
                <a:sym typeface="Roboto Medium"/>
              </a:rPr>
              <a:t>esearch Infrastructures cluster and network organisations</a:t>
            </a:r>
            <a:r>
              <a:rPr lang="nl-NL" sz="1400">
                <a:solidFill>
                  <a:schemeClr val="dk1"/>
                </a:solidFill>
                <a:latin typeface="Roboto Light"/>
                <a:ea typeface="Roboto Light"/>
                <a:cs typeface="Roboto Light"/>
                <a:sym typeface="Roboto Light"/>
              </a:rPr>
              <a:t> such as:								</a:t>
            </a:r>
            <a:br>
              <a:rPr lang="nl-NL" sz="1400">
                <a:solidFill>
                  <a:schemeClr val="dk1"/>
                </a:solidFill>
                <a:latin typeface="Roboto Light"/>
                <a:ea typeface="Roboto Light"/>
                <a:cs typeface="Roboto Light"/>
                <a:sym typeface="Roboto Light"/>
              </a:rPr>
            </a:br>
            <a:r>
              <a:rPr lang="nl-NL" sz="1400">
                <a:solidFill>
                  <a:schemeClr val="dk1"/>
                </a:solidFill>
                <a:latin typeface="Roboto Light"/>
                <a:ea typeface="Roboto Light"/>
                <a:cs typeface="Roboto Light"/>
                <a:sym typeface="Roboto Light"/>
              </a:rPr>
              <a:t>○  ERIC Forum									</a:t>
            </a:r>
            <a:br>
              <a:rPr lang="nl-NL" sz="1400">
                <a:solidFill>
                  <a:schemeClr val="dk1"/>
                </a:solidFill>
                <a:latin typeface="Roboto Light"/>
                <a:ea typeface="Roboto Light"/>
                <a:cs typeface="Roboto Light"/>
                <a:sym typeface="Roboto Light"/>
              </a:rPr>
            </a:br>
            <a:r>
              <a:rPr lang="nl-NL" sz="1400">
                <a:solidFill>
                  <a:schemeClr val="dk1"/>
                </a:solidFill>
                <a:latin typeface="Roboto Light"/>
                <a:ea typeface="Roboto Light"/>
                <a:cs typeface="Roboto Light"/>
                <a:sym typeface="Roboto Light"/>
              </a:rPr>
              <a:t>○  RDA communities of practice and discipline / domain-specific working and interest groups</a:t>
            </a:r>
            <a:endParaRPr sz="1400">
              <a:solidFill>
                <a:schemeClr val="dk1"/>
              </a:solidFill>
              <a:latin typeface="Roboto Light"/>
              <a:ea typeface="Roboto Light"/>
              <a:cs typeface="Roboto Light"/>
              <a:sym typeface="Roboto Light"/>
            </a:endParaRPr>
          </a:p>
          <a:p>
            <a:pPr indent="0" lvl="0" marL="0" rtl="0" algn="l">
              <a:spcBef>
                <a:spcPts val="1000"/>
              </a:spcBef>
              <a:spcAft>
                <a:spcPts val="0"/>
              </a:spcAft>
              <a:buNone/>
            </a:pPr>
            <a:r>
              <a:t/>
            </a:r>
            <a:endParaRPr sz="1200">
              <a:latin typeface="Roboto Light"/>
              <a:ea typeface="Roboto Light"/>
              <a:cs typeface="Roboto Light"/>
              <a:sym typeface="Roboto Light"/>
            </a:endParaRPr>
          </a:p>
        </p:txBody>
      </p:sp>
      <p:sp>
        <p:nvSpPr>
          <p:cNvPr id="165" name="Google Shape;165;g16204e4896e_0_35"/>
          <p:cNvSpPr txBox="1"/>
          <p:nvPr>
            <p:ph type="title"/>
          </p:nvPr>
        </p:nvSpPr>
        <p:spPr>
          <a:xfrm>
            <a:off x="2693504" y="235633"/>
            <a:ext cx="8858400" cy="6039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l-NL"/>
              <a:t>Connection and alignment</a:t>
            </a:r>
            <a:endParaRPr/>
          </a:p>
        </p:txBody>
      </p:sp>
      <p:sp>
        <p:nvSpPr>
          <p:cNvPr id="166" name="Google Shape;166;g16204e4896e_0_35"/>
          <p:cNvSpPr txBox="1"/>
          <p:nvPr>
            <p:ph idx="12" type="sldNum"/>
          </p:nvPr>
        </p:nvSpPr>
        <p:spPr>
          <a:xfrm>
            <a:off x="10744200" y="6423497"/>
            <a:ext cx="1289100" cy="198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
        <p:nvSpPr>
          <p:cNvPr id="167" name="Google Shape;167;g16204e4896e_0_35"/>
          <p:cNvSpPr txBox="1"/>
          <p:nvPr>
            <p:ph idx="2" type="body"/>
          </p:nvPr>
        </p:nvSpPr>
        <p:spPr>
          <a:xfrm>
            <a:off x="1516975" y="839525"/>
            <a:ext cx="8995500" cy="686700"/>
          </a:xfrm>
          <a:prstGeom prst="rect">
            <a:avLst/>
          </a:prstGeom>
          <a:solidFill>
            <a:srgbClr val="008691"/>
          </a:solidFill>
        </p:spPr>
        <p:txBody>
          <a:bodyPr anchorCtr="0" anchor="ctr" bIns="45700" lIns="91425" spcFirstLastPara="1" rIns="91425" wrap="square" tIns="45700">
            <a:normAutofit/>
          </a:bodyPr>
          <a:lstStyle/>
          <a:p>
            <a:pPr indent="0" lvl="0" marL="0" rtl="0" algn="l">
              <a:lnSpc>
                <a:spcPct val="130000"/>
              </a:lnSpc>
              <a:spcBef>
                <a:spcPts val="1000"/>
              </a:spcBef>
              <a:spcAft>
                <a:spcPts val="0"/>
              </a:spcAft>
              <a:buClr>
                <a:schemeClr val="dk1"/>
              </a:buClr>
              <a:buSzPts val="1100"/>
              <a:buFont typeface="Arial"/>
              <a:buNone/>
            </a:pPr>
            <a:r>
              <a:rPr lang="nl-NL" sz="1700">
                <a:solidFill>
                  <a:schemeClr val="lt1"/>
                </a:solidFill>
                <a:latin typeface="Roboto Light"/>
                <a:ea typeface="Roboto Light"/>
                <a:cs typeface="Roboto Light"/>
                <a:sym typeface="Roboto Light"/>
              </a:rPr>
              <a:t>O</a:t>
            </a:r>
            <a:r>
              <a:rPr lang="nl-NL" sz="1700">
                <a:solidFill>
                  <a:schemeClr val="lt1"/>
                </a:solidFill>
                <a:latin typeface="Roboto Light"/>
                <a:ea typeface="Roboto Light"/>
                <a:cs typeface="Roboto Light"/>
                <a:sym typeface="Roboto Light"/>
              </a:rPr>
              <a:t>verlaps and potential synergies with projects, initiatives and research communities</a:t>
            </a:r>
            <a:endParaRPr sz="2400">
              <a:solidFill>
                <a:schemeClr val="lt1"/>
              </a:solidFill>
              <a:latin typeface="Roboto Light"/>
              <a:ea typeface="Roboto Light"/>
              <a:cs typeface="Roboto Light"/>
              <a:sym typeface="Robot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16204e4896e_0_86"/>
          <p:cNvSpPr txBox="1"/>
          <p:nvPr>
            <p:ph idx="1" type="body"/>
          </p:nvPr>
        </p:nvSpPr>
        <p:spPr>
          <a:xfrm>
            <a:off x="1334300" y="2134250"/>
            <a:ext cx="9943500" cy="3368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sz="1400">
              <a:solidFill>
                <a:schemeClr val="dk1"/>
              </a:solidFill>
              <a:latin typeface="Roboto Light"/>
              <a:ea typeface="Roboto Light"/>
              <a:cs typeface="Roboto Light"/>
              <a:sym typeface="Roboto Light"/>
            </a:endParaRPr>
          </a:p>
          <a:p>
            <a:pPr indent="0" lvl="0" marL="0" rtl="0" algn="l">
              <a:spcBef>
                <a:spcPts val="1000"/>
              </a:spcBef>
              <a:spcAft>
                <a:spcPts val="0"/>
              </a:spcAft>
              <a:buNone/>
            </a:pPr>
            <a:r>
              <a:rPr lang="nl-NL" sz="1600">
                <a:latin typeface="Roboto Medium"/>
                <a:ea typeface="Roboto Medium"/>
                <a:cs typeface="Roboto Medium"/>
                <a:sym typeface="Roboto Medium"/>
              </a:rPr>
              <a:t>Communication with other TFs is crucial</a:t>
            </a:r>
            <a:endParaRPr sz="1600">
              <a:latin typeface="Roboto Light"/>
              <a:ea typeface="Roboto Light"/>
              <a:cs typeface="Roboto Light"/>
              <a:sym typeface="Roboto Light"/>
            </a:endParaRPr>
          </a:p>
          <a:p>
            <a:pPr indent="-330200" lvl="0" marL="457200" rtl="0" algn="l">
              <a:lnSpc>
                <a:spcPct val="200000"/>
              </a:lnSpc>
              <a:spcBef>
                <a:spcPts val="1000"/>
              </a:spcBef>
              <a:spcAft>
                <a:spcPts val="0"/>
              </a:spcAft>
              <a:buSzPts val="1600"/>
              <a:buFont typeface="Roboto Light"/>
              <a:buChar char="●"/>
            </a:pPr>
            <a:r>
              <a:rPr lang="nl-NL" sz="1600" u="sng">
                <a:latin typeface="Roboto Light"/>
                <a:ea typeface="Roboto Light"/>
                <a:cs typeface="Roboto Light"/>
                <a:sym typeface="Roboto Light"/>
              </a:rPr>
              <a:t>TF Upskilling Countries to Engaging EOSC</a:t>
            </a:r>
            <a:r>
              <a:rPr lang="nl-NL" sz="1600">
                <a:latin typeface="Roboto Light"/>
                <a:ea typeface="Roboto Light"/>
                <a:cs typeface="Roboto Light"/>
                <a:sym typeface="Roboto Light"/>
              </a:rPr>
              <a:t> alignment, to avoid double work</a:t>
            </a:r>
            <a:endParaRPr sz="1600">
              <a:latin typeface="Roboto Medium"/>
              <a:ea typeface="Roboto Medium"/>
              <a:cs typeface="Roboto Medium"/>
              <a:sym typeface="Roboto Medium"/>
            </a:endParaRPr>
          </a:p>
          <a:p>
            <a:pPr indent="-330200" lvl="0" marL="457200" rtl="0" algn="l">
              <a:lnSpc>
                <a:spcPct val="200000"/>
              </a:lnSpc>
              <a:spcBef>
                <a:spcPts val="0"/>
              </a:spcBef>
              <a:spcAft>
                <a:spcPts val="0"/>
              </a:spcAft>
              <a:buSzPts val="1600"/>
              <a:buFont typeface="Roboto Light"/>
              <a:buChar char="●"/>
            </a:pPr>
            <a:r>
              <a:rPr lang="nl-NL" sz="1600" u="sng">
                <a:latin typeface="Roboto Light"/>
                <a:ea typeface="Roboto Light"/>
                <a:cs typeface="Roboto Light"/>
                <a:sym typeface="Roboto Light"/>
              </a:rPr>
              <a:t>EOSC-A Board liaison</a:t>
            </a:r>
            <a:r>
              <a:rPr lang="nl-NL" sz="1600">
                <a:latin typeface="Roboto Light"/>
                <a:ea typeface="Roboto Light"/>
                <a:cs typeface="Roboto Light"/>
                <a:sym typeface="Roboto Light"/>
              </a:rPr>
              <a:t>: very valuable job done by the, to guarantee alignment </a:t>
            </a:r>
            <a:endParaRPr sz="1600">
              <a:latin typeface="Roboto Medium"/>
              <a:ea typeface="Roboto Medium"/>
              <a:cs typeface="Roboto Medium"/>
              <a:sym typeface="Roboto Medium"/>
            </a:endParaRPr>
          </a:p>
          <a:p>
            <a:pPr indent="-330200" lvl="0" marL="457200" rtl="0" algn="l">
              <a:lnSpc>
                <a:spcPct val="200000"/>
              </a:lnSpc>
              <a:spcBef>
                <a:spcPts val="0"/>
              </a:spcBef>
              <a:spcAft>
                <a:spcPts val="0"/>
              </a:spcAft>
              <a:buSzPts val="1600"/>
              <a:buChar char="●"/>
            </a:pPr>
            <a:r>
              <a:rPr lang="nl-NL" sz="1600" u="sng">
                <a:latin typeface="Roboto Light"/>
                <a:ea typeface="Roboto Light"/>
                <a:cs typeface="Roboto Light"/>
                <a:sym typeface="Roboto Light"/>
              </a:rPr>
              <a:t>EOSC Focus </a:t>
            </a:r>
            <a:r>
              <a:rPr lang="nl-NL" sz="1600">
                <a:latin typeface="Roboto Light"/>
                <a:ea typeface="Roboto Light"/>
                <a:cs typeface="Roboto Light"/>
                <a:sym typeface="Roboto Light"/>
              </a:rPr>
              <a:t>- support in meetings and collaboration for deliverables</a:t>
            </a:r>
            <a:endParaRPr sz="1600">
              <a:latin typeface="Roboto Light"/>
              <a:ea typeface="Roboto Light"/>
              <a:cs typeface="Roboto Light"/>
              <a:sym typeface="Roboto Light"/>
            </a:endParaRPr>
          </a:p>
          <a:p>
            <a:pPr indent="-317500" lvl="0" marL="457200" rtl="0" algn="l">
              <a:lnSpc>
                <a:spcPct val="200000"/>
              </a:lnSpc>
              <a:spcBef>
                <a:spcPts val="0"/>
              </a:spcBef>
              <a:spcAft>
                <a:spcPts val="0"/>
              </a:spcAft>
              <a:buSzPts val="1400"/>
              <a:buFont typeface="Roboto Light"/>
              <a:buChar char="●"/>
            </a:pPr>
            <a:r>
              <a:rPr lang="nl-NL" sz="1600" u="sng">
                <a:latin typeface="Roboto Light"/>
                <a:ea typeface="Roboto Light"/>
                <a:cs typeface="Roboto Light"/>
                <a:sym typeface="Roboto Light"/>
              </a:rPr>
              <a:t>EOSC-A</a:t>
            </a:r>
            <a:r>
              <a:rPr lang="nl-NL" sz="1600">
                <a:latin typeface="Roboto Light"/>
                <a:ea typeface="Roboto Light"/>
                <a:cs typeface="Roboto Light"/>
                <a:sym typeface="Roboto Light"/>
              </a:rPr>
              <a:t> Contibution to the national pages of eosc.eu and its sustainability: </a:t>
            </a:r>
            <a:r>
              <a:rPr lang="nl-NL" sz="1600" u="sng">
                <a:solidFill>
                  <a:srgbClr val="008691"/>
                </a:solidFill>
                <a:latin typeface="Roboto Light"/>
                <a:ea typeface="Roboto Light"/>
                <a:cs typeface="Roboto Light"/>
                <a:sym typeface="Roboto Light"/>
              </a:rPr>
              <a:t>https://eosc.eu/tripartite-collaboration/[spain;portugal]</a:t>
            </a:r>
            <a:br>
              <a:rPr lang="nl-NL" sz="1400">
                <a:solidFill>
                  <a:schemeClr val="dk1"/>
                </a:solidFill>
                <a:latin typeface="Roboto Light"/>
                <a:ea typeface="Roboto Light"/>
                <a:cs typeface="Roboto Light"/>
                <a:sym typeface="Roboto Light"/>
              </a:rPr>
            </a:br>
            <a:endParaRPr sz="1400">
              <a:latin typeface="Roboto Light"/>
              <a:ea typeface="Roboto Light"/>
              <a:cs typeface="Roboto Light"/>
              <a:sym typeface="Roboto Light"/>
            </a:endParaRPr>
          </a:p>
        </p:txBody>
      </p:sp>
      <p:sp>
        <p:nvSpPr>
          <p:cNvPr id="174" name="Google Shape;174;g16204e4896e_0_86"/>
          <p:cNvSpPr txBox="1"/>
          <p:nvPr>
            <p:ph type="title"/>
          </p:nvPr>
        </p:nvSpPr>
        <p:spPr>
          <a:xfrm>
            <a:off x="2693504" y="235633"/>
            <a:ext cx="8858400" cy="6039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l-NL"/>
              <a:t>Connection and alignment</a:t>
            </a:r>
            <a:endParaRPr/>
          </a:p>
        </p:txBody>
      </p:sp>
      <p:sp>
        <p:nvSpPr>
          <p:cNvPr id="175" name="Google Shape;175;g16204e4896e_0_86"/>
          <p:cNvSpPr txBox="1"/>
          <p:nvPr>
            <p:ph idx="12" type="sldNum"/>
          </p:nvPr>
        </p:nvSpPr>
        <p:spPr>
          <a:xfrm>
            <a:off x="10744200" y="6423497"/>
            <a:ext cx="1289100" cy="198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
        <p:nvSpPr>
          <p:cNvPr id="176" name="Google Shape;176;g16204e4896e_0_86"/>
          <p:cNvSpPr txBox="1"/>
          <p:nvPr>
            <p:ph idx="2" type="body"/>
          </p:nvPr>
        </p:nvSpPr>
        <p:spPr>
          <a:xfrm>
            <a:off x="1516975" y="839525"/>
            <a:ext cx="8995500" cy="781500"/>
          </a:xfrm>
          <a:prstGeom prst="rect">
            <a:avLst/>
          </a:prstGeom>
          <a:solidFill>
            <a:srgbClr val="008691"/>
          </a:solidFill>
        </p:spPr>
        <p:txBody>
          <a:bodyPr anchorCtr="0" anchor="ctr" bIns="45700" lIns="91425" spcFirstLastPara="1" rIns="91425" wrap="square" tIns="45700">
            <a:normAutofit/>
          </a:bodyPr>
          <a:lstStyle/>
          <a:p>
            <a:pPr indent="0" lvl="0" marL="0" rtl="0" algn="l">
              <a:lnSpc>
                <a:spcPct val="130000"/>
              </a:lnSpc>
              <a:spcBef>
                <a:spcPts val="1000"/>
              </a:spcBef>
              <a:spcAft>
                <a:spcPts val="0"/>
              </a:spcAft>
              <a:buNone/>
            </a:pPr>
            <a:r>
              <a:rPr lang="nl-NL" sz="1700">
                <a:solidFill>
                  <a:schemeClr val="lt1"/>
                </a:solidFill>
                <a:latin typeface="Roboto Light"/>
                <a:ea typeface="Roboto Light"/>
                <a:cs typeface="Roboto Light"/>
                <a:sym typeface="Roboto Light"/>
              </a:rPr>
              <a:t>Overlaps and potential synergies with other Task Forces</a:t>
            </a:r>
            <a:endParaRPr sz="2400">
              <a:solidFill>
                <a:schemeClr val="lt1"/>
              </a:solidFill>
              <a:latin typeface="Roboto Light"/>
              <a:ea typeface="Roboto Light"/>
              <a:cs typeface="Roboto Light"/>
              <a:sym typeface="Roboto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16204e4896e_0_43"/>
          <p:cNvSpPr txBox="1"/>
          <p:nvPr>
            <p:ph type="ctrTitle"/>
          </p:nvPr>
        </p:nvSpPr>
        <p:spPr>
          <a:xfrm>
            <a:off x="7389100" y="1042675"/>
            <a:ext cx="3646200" cy="1595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5850"/>
              <a:buFont typeface="Roboto"/>
              <a:buNone/>
            </a:pPr>
            <a:r>
              <a:rPr lang="nl-NL" sz="5050"/>
              <a:t>Thank you</a:t>
            </a:r>
            <a:endParaRPr sz="5050"/>
          </a:p>
        </p:txBody>
      </p:sp>
      <p:sp>
        <p:nvSpPr>
          <p:cNvPr id="182" name="Google Shape;182;g16204e4896e_0_43"/>
          <p:cNvSpPr txBox="1"/>
          <p:nvPr>
            <p:ph idx="11" type="ftr"/>
          </p:nvPr>
        </p:nvSpPr>
        <p:spPr>
          <a:xfrm>
            <a:off x="423013" y="6173787"/>
            <a:ext cx="4114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nl-NL"/>
              <a:t>10 | 10 | 2022 by Nadia Tonello </a:t>
            </a:r>
            <a:r>
              <a:rPr i="1" lang="nl-NL"/>
              <a:t>nadia.tonello@bsc.es</a:t>
            </a:r>
            <a:endParaRPr i="1"/>
          </a:p>
        </p:txBody>
      </p:sp>
      <p:pic>
        <p:nvPicPr>
          <p:cNvPr id="183" name="Google Shape;183;g16204e4896e_0_43"/>
          <p:cNvPicPr preferRelativeResize="0"/>
          <p:nvPr/>
        </p:nvPicPr>
        <p:blipFill>
          <a:blip r:embed="rId3">
            <a:alphaModFix/>
          </a:blip>
          <a:stretch>
            <a:fillRect/>
          </a:stretch>
        </p:blipFill>
        <p:spPr>
          <a:xfrm>
            <a:off x="3160100" y="6011751"/>
            <a:ext cx="2756600" cy="689150"/>
          </a:xfrm>
          <a:prstGeom prst="rect">
            <a:avLst/>
          </a:prstGeom>
          <a:noFill/>
          <a:ln>
            <a:noFill/>
          </a:ln>
        </p:spPr>
      </p:pic>
      <p:pic>
        <p:nvPicPr>
          <p:cNvPr id="184" name="Google Shape;184;g16204e4896e_0_43"/>
          <p:cNvPicPr preferRelativeResize="0"/>
          <p:nvPr/>
        </p:nvPicPr>
        <p:blipFill>
          <a:blip r:embed="rId4">
            <a:alphaModFix/>
          </a:blip>
          <a:stretch>
            <a:fillRect/>
          </a:stretch>
        </p:blipFill>
        <p:spPr>
          <a:xfrm>
            <a:off x="11117400" y="6445888"/>
            <a:ext cx="923925" cy="323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2"/>
          <p:cNvSpPr txBox="1"/>
          <p:nvPr>
            <p:ph idx="1" type="body"/>
          </p:nvPr>
        </p:nvSpPr>
        <p:spPr>
          <a:xfrm>
            <a:off x="2767625" y="1181000"/>
            <a:ext cx="9265800" cy="5242500"/>
          </a:xfrm>
          <a:prstGeom prst="rect">
            <a:avLst/>
          </a:prstGeom>
          <a:noFill/>
          <a:ln>
            <a:noFill/>
          </a:ln>
        </p:spPr>
        <p:txBody>
          <a:bodyPr anchorCtr="0" anchor="t" bIns="45700" lIns="91425" spcFirstLastPara="1" rIns="91425" wrap="square" tIns="45700">
            <a:noAutofit/>
          </a:bodyPr>
          <a:lstStyle/>
          <a:p>
            <a:pPr indent="0" lvl="0" marL="0" rtl="0" algn="l">
              <a:lnSpc>
                <a:spcPct val="130000"/>
              </a:lnSpc>
              <a:spcBef>
                <a:spcPts val="0"/>
              </a:spcBef>
              <a:spcAft>
                <a:spcPts val="0"/>
              </a:spcAft>
              <a:buClr>
                <a:schemeClr val="dk1"/>
              </a:buClr>
              <a:buSzPts val="1100"/>
              <a:buNone/>
            </a:pPr>
            <a:r>
              <a:rPr lang="nl-NL" sz="1300" u="sng">
                <a:solidFill>
                  <a:schemeClr val="hlink"/>
                </a:solidFill>
                <a:latin typeface="Roboto Light"/>
                <a:ea typeface="Roboto Light"/>
                <a:cs typeface="Roboto Light"/>
                <a:sym typeface="Roboto Light"/>
                <a:hlinkClick r:id="rId3"/>
              </a:rPr>
              <a:t>TF PID Policy and Implementation</a:t>
            </a:r>
            <a:r>
              <a:rPr lang="nl-NL" sz="1300">
                <a:latin typeface="Roboto Light"/>
                <a:ea typeface="Roboto Light"/>
                <a:cs typeface="Roboto Light"/>
                <a:sym typeface="Roboto Light"/>
              </a:rPr>
              <a:t>  (Chairs: </a:t>
            </a:r>
            <a:r>
              <a:rPr b="1" lang="nl-NL" sz="1200">
                <a:latin typeface="Arial"/>
                <a:ea typeface="Arial"/>
                <a:cs typeface="Arial"/>
                <a:sym typeface="Arial"/>
              </a:rPr>
              <a:t>Themis Zamani, </a:t>
            </a:r>
            <a:r>
              <a:rPr lang="nl-NL" sz="1200">
                <a:latin typeface="Arial"/>
                <a:ea typeface="Arial"/>
                <a:cs typeface="Arial"/>
                <a:sym typeface="Arial"/>
              </a:rPr>
              <a:t>GRNET; </a:t>
            </a:r>
            <a:r>
              <a:rPr b="1" lang="nl-NL" sz="1200">
                <a:latin typeface="Arial"/>
                <a:ea typeface="Arial"/>
                <a:cs typeface="Arial"/>
                <a:sym typeface="Arial"/>
              </a:rPr>
              <a:t>Tibor Kálmán, </a:t>
            </a:r>
            <a:r>
              <a:rPr lang="nl-NL" sz="1200">
                <a:latin typeface="Arial"/>
                <a:ea typeface="Arial"/>
                <a:cs typeface="Arial"/>
                <a:sym typeface="Arial"/>
              </a:rPr>
              <a:t>GWDG</a:t>
            </a:r>
            <a:r>
              <a:rPr b="1" lang="nl-NL" sz="1200">
                <a:latin typeface="Arial"/>
                <a:ea typeface="Arial"/>
                <a:cs typeface="Arial"/>
                <a:sym typeface="Arial"/>
              </a:rPr>
              <a:t>)</a:t>
            </a:r>
            <a:endParaRPr sz="1300">
              <a:latin typeface="Roboto Light"/>
              <a:ea typeface="Roboto Light"/>
              <a:cs typeface="Roboto Light"/>
              <a:sym typeface="Roboto Light"/>
            </a:endParaRPr>
          </a:p>
          <a:p>
            <a:pPr indent="-311150" lvl="0" marL="457200" rtl="0" algn="l">
              <a:lnSpc>
                <a:spcPct val="115000"/>
              </a:lnSpc>
              <a:spcBef>
                <a:spcPts val="1100"/>
              </a:spcBef>
              <a:spcAft>
                <a:spcPts val="0"/>
              </a:spcAft>
              <a:buSzPts val="1300"/>
              <a:buFont typeface="Roboto Light"/>
              <a:buChar char="●"/>
            </a:pPr>
            <a:r>
              <a:rPr b="1" lang="nl-NL" sz="1300"/>
              <a:t>Monitor</a:t>
            </a:r>
            <a:r>
              <a:rPr lang="nl-NL" sz="1300">
                <a:latin typeface="Roboto Light"/>
                <a:ea typeface="Roboto Light"/>
                <a:cs typeface="Roboto Light"/>
                <a:sym typeface="Roboto Light"/>
              </a:rPr>
              <a:t> and provide community feedback on </a:t>
            </a:r>
            <a:r>
              <a:rPr b="1" lang="nl-NL" sz="1300"/>
              <a:t>the implementation of the EOSC PID Policy and Architecture.</a:t>
            </a:r>
            <a:endParaRPr b="1" sz="1300"/>
          </a:p>
          <a:p>
            <a:pPr indent="-311150" lvl="0" marL="457200" rtl="0" algn="l">
              <a:lnSpc>
                <a:spcPct val="115000"/>
              </a:lnSpc>
              <a:spcBef>
                <a:spcPts val="0"/>
              </a:spcBef>
              <a:spcAft>
                <a:spcPts val="0"/>
              </a:spcAft>
              <a:buSzPts val="1300"/>
              <a:buFont typeface="Roboto Light"/>
              <a:buChar char="●"/>
            </a:pPr>
            <a:r>
              <a:rPr b="1" lang="nl-NL" sz="1300"/>
              <a:t>Make recommendations</a:t>
            </a:r>
            <a:r>
              <a:rPr lang="nl-NL" sz="1300">
                <a:latin typeface="Roboto Light"/>
                <a:ea typeface="Roboto Light"/>
                <a:cs typeface="Roboto Light"/>
                <a:sym typeface="Roboto Light"/>
              </a:rPr>
              <a:t> to the EC for the integration of PID services in the EOSC ecosystem, its implementation and test.</a:t>
            </a:r>
            <a:endParaRPr sz="1300">
              <a:latin typeface="Roboto Light"/>
              <a:ea typeface="Roboto Light"/>
              <a:cs typeface="Roboto Light"/>
              <a:sym typeface="Roboto Light"/>
            </a:endParaRPr>
          </a:p>
          <a:p>
            <a:pPr indent="-311150" lvl="0" marL="457200" rtl="0" algn="l">
              <a:lnSpc>
                <a:spcPct val="115000"/>
              </a:lnSpc>
              <a:spcBef>
                <a:spcPts val="0"/>
              </a:spcBef>
              <a:spcAft>
                <a:spcPts val="0"/>
              </a:spcAft>
              <a:buSzPts val="1300"/>
              <a:buFont typeface="Roboto Light"/>
              <a:buChar char="●"/>
            </a:pPr>
            <a:r>
              <a:rPr lang="nl-NL" sz="1300">
                <a:latin typeface="Roboto Light"/>
                <a:ea typeface="Roboto Light"/>
                <a:cs typeface="Roboto Light"/>
                <a:sym typeface="Roboto Light"/>
              </a:rPr>
              <a:t>Provide </a:t>
            </a:r>
            <a:r>
              <a:rPr b="1" lang="nl-NL" sz="1300"/>
              <a:t>input to the SRIA</a:t>
            </a:r>
            <a:r>
              <a:rPr lang="nl-NL" sz="1300">
                <a:latin typeface="Roboto Light"/>
                <a:ea typeface="Roboto Light"/>
                <a:cs typeface="Roboto Light"/>
                <a:sym typeface="Roboto Light"/>
              </a:rPr>
              <a:t> starting from the gaps identified in the PID in SRIA v 0.9</a:t>
            </a:r>
            <a:endParaRPr sz="1300">
              <a:latin typeface="Roboto Light"/>
              <a:ea typeface="Roboto Light"/>
              <a:cs typeface="Roboto Light"/>
              <a:sym typeface="Roboto Light"/>
            </a:endParaRPr>
          </a:p>
          <a:p>
            <a:pPr indent="0" lvl="0" marL="0" rtl="0" algn="l">
              <a:lnSpc>
                <a:spcPct val="115000"/>
              </a:lnSpc>
              <a:spcBef>
                <a:spcPts val="1100"/>
              </a:spcBef>
              <a:spcAft>
                <a:spcPts val="0"/>
              </a:spcAft>
              <a:buNone/>
            </a:pPr>
            <a:r>
              <a:rPr lang="nl-NL" sz="1300" u="sng">
                <a:solidFill>
                  <a:schemeClr val="hlink"/>
                </a:solidFill>
                <a:latin typeface="Roboto Light"/>
                <a:ea typeface="Roboto Light"/>
                <a:cs typeface="Roboto Light"/>
                <a:sym typeface="Roboto Light"/>
                <a:hlinkClick r:id="rId4"/>
              </a:rPr>
              <a:t>TF Researcher Engagement and Adoption</a:t>
            </a:r>
            <a:r>
              <a:rPr b="1" lang="nl-NL" sz="1200">
                <a:latin typeface="Arial"/>
                <a:ea typeface="Arial"/>
                <a:cs typeface="Arial"/>
                <a:sym typeface="Arial"/>
              </a:rPr>
              <a:t> </a:t>
            </a:r>
            <a:r>
              <a:rPr lang="nl-NL" sz="1300">
                <a:latin typeface="Roboto Light"/>
                <a:ea typeface="Roboto Light"/>
                <a:cs typeface="Roboto Light"/>
                <a:sym typeface="Roboto Light"/>
              </a:rPr>
              <a:t>(</a:t>
            </a:r>
            <a:r>
              <a:rPr b="1" lang="nl-NL" sz="1300"/>
              <a:t>Franzisca de Jong, Kathrin Winkler,  Sverker Holmgren</a:t>
            </a:r>
            <a:r>
              <a:rPr lang="nl-NL" sz="1300">
                <a:latin typeface="Roboto Light"/>
                <a:ea typeface="Roboto Light"/>
                <a:cs typeface="Roboto Light"/>
                <a:sym typeface="Roboto Light"/>
              </a:rPr>
              <a:t>)</a:t>
            </a:r>
            <a:endParaRPr sz="1300" u="sng">
              <a:solidFill>
                <a:schemeClr val="hlink"/>
              </a:solidFill>
              <a:latin typeface="Roboto Light"/>
              <a:ea typeface="Roboto Light"/>
              <a:cs typeface="Roboto Light"/>
              <a:sym typeface="Roboto Light"/>
            </a:endParaRPr>
          </a:p>
          <a:p>
            <a:pPr indent="-311150" lvl="0" marL="457200" rtl="0" algn="l">
              <a:lnSpc>
                <a:spcPct val="115000"/>
              </a:lnSpc>
              <a:spcBef>
                <a:spcPts val="1100"/>
              </a:spcBef>
              <a:spcAft>
                <a:spcPts val="0"/>
              </a:spcAft>
              <a:buSzPts val="1300"/>
              <a:buFont typeface="Roboto Light"/>
              <a:buChar char="●"/>
            </a:pPr>
            <a:r>
              <a:rPr lang="nl-NL" sz="1300">
                <a:latin typeface="Roboto Medium"/>
                <a:ea typeface="Roboto Medium"/>
                <a:cs typeface="Roboto Medium"/>
                <a:sym typeface="Roboto Medium"/>
              </a:rPr>
              <a:t>Suggest measures</a:t>
            </a:r>
            <a:r>
              <a:rPr lang="nl-NL" sz="1300">
                <a:latin typeface="Roboto Light"/>
                <a:ea typeface="Roboto Light"/>
                <a:cs typeface="Roboto Light"/>
                <a:sym typeface="Roboto Light"/>
              </a:rPr>
              <a:t> to increase the participation of research communities and research performing organisations from all European regions in EOSC as well as Associated Countries.</a:t>
            </a:r>
            <a:endParaRPr sz="1300">
              <a:latin typeface="Roboto Light"/>
              <a:ea typeface="Roboto Light"/>
              <a:cs typeface="Roboto Light"/>
              <a:sym typeface="Roboto Light"/>
            </a:endParaRPr>
          </a:p>
          <a:p>
            <a:pPr indent="-311150" lvl="0" marL="457200" rtl="0" algn="l">
              <a:lnSpc>
                <a:spcPct val="115000"/>
              </a:lnSpc>
              <a:spcBef>
                <a:spcPts val="0"/>
              </a:spcBef>
              <a:spcAft>
                <a:spcPts val="0"/>
              </a:spcAft>
              <a:buSzPts val="1300"/>
              <a:buFont typeface="Roboto Light"/>
              <a:buChar char="●"/>
            </a:pPr>
            <a:r>
              <a:rPr lang="nl-NL" sz="1300">
                <a:latin typeface="Roboto Light"/>
                <a:ea typeface="Roboto Light"/>
                <a:cs typeface="Roboto Light"/>
                <a:sym typeface="Roboto Light"/>
              </a:rPr>
              <a:t>Identify the research </a:t>
            </a:r>
            <a:r>
              <a:rPr lang="nl-NL" sz="1300">
                <a:latin typeface="Roboto Medium"/>
                <a:ea typeface="Roboto Medium"/>
                <a:cs typeface="Roboto Medium"/>
                <a:sym typeface="Roboto Medium"/>
              </a:rPr>
              <a:t>communities needs and requirements</a:t>
            </a:r>
            <a:r>
              <a:rPr lang="nl-NL" sz="1300">
                <a:latin typeface="Roboto Light"/>
                <a:ea typeface="Roboto Light"/>
                <a:cs typeface="Roboto Light"/>
                <a:sym typeface="Roboto Light"/>
              </a:rPr>
              <a:t> for research and research environments.</a:t>
            </a:r>
            <a:endParaRPr sz="1300">
              <a:latin typeface="Roboto Light"/>
              <a:ea typeface="Roboto Light"/>
              <a:cs typeface="Roboto Light"/>
              <a:sym typeface="Roboto Light"/>
            </a:endParaRPr>
          </a:p>
          <a:p>
            <a:pPr indent="-311150" lvl="0" marL="457200" rtl="0" algn="l">
              <a:lnSpc>
                <a:spcPct val="115000"/>
              </a:lnSpc>
              <a:spcBef>
                <a:spcPts val="0"/>
              </a:spcBef>
              <a:spcAft>
                <a:spcPts val="0"/>
              </a:spcAft>
              <a:buSzPts val="1300"/>
              <a:buFont typeface="Roboto Light"/>
              <a:buChar char="●"/>
            </a:pPr>
            <a:r>
              <a:rPr lang="nl-NL" sz="1300">
                <a:latin typeface="Roboto Light"/>
                <a:ea typeface="Roboto Light"/>
                <a:cs typeface="Roboto Light"/>
                <a:sym typeface="Roboto Light"/>
              </a:rPr>
              <a:t>Ensure </a:t>
            </a:r>
            <a:r>
              <a:rPr lang="nl-NL" sz="1300">
                <a:latin typeface="Roboto Medium"/>
                <a:ea typeface="Roboto Medium"/>
                <a:cs typeface="Roboto Medium"/>
                <a:sym typeface="Roboto Medium"/>
              </a:rPr>
              <a:t>balanced involvement and representation</a:t>
            </a:r>
            <a:r>
              <a:rPr lang="nl-NL" sz="1300">
                <a:latin typeface="Roboto Light"/>
                <a:ea typeface="Roboto Light"/>
                <a:cs typeface="Roboto Light"/>
                <a:sym typeface="Roboto Light"/>
              </a:rPr>
              <a:t> for the (inter)disciplinary and domain perspective(s) on the one hand and the (inter)national and institutional perspective(s) on the other hand.</a:t>
            </a:r>
            <a:br>
              <a:rPr lang="nl-NL" sz="1300">
                <a:latin typeface="Roboto Light"/>
                <a:ea typeface="Roboto Light"/>
                <a:cs typeface="Roboto Light"/>
                <a:sym typeface="Roboto Light"/>
              </a:rPr>
            </a:br>
            <a:r>
              <a:rPr lang="nl-NL" sz="1300">
                <a:latin typeface="Roboto Light"/>
                <a:ea typeface="Roboto Light"/>
                <a:cs typeface="Roboto Light"/>
                <a:sym typeface="Roboto Light"/>
              </a:rPr>
              <a:t> 							</a:t>
            </a:r>
            <a:endParaRPr sz="1300">
              <a:latin typeface="Roboto Light"/>
              <a:ea typeface="Roboto Light"/>
              <a:cs typeface="Roboto Light"/>
              <a:sym typeface="Roboto Light"/>
            </a:endParaRPr>
          </a:p>
          <a:p>
            <a:pPr indent="0" lvl="0" marL="0" rtl="0" algn="l">
              <a:lnSpc>
                <a:spcPct val="115000"/>
              </a:lnSpc>
              <a:spcBef>
                <a:spcPts val="1100"/>
              </a:spcBef>
              <a:spcAft>
                <a:spcPts val="0"/>
              </a:spcAft>
              <a:buNone/>
            </a:pPr>
            <a:r>
              <a:rPr lang="nl-NL" sz="1300" u="sng">
                <a:solidFill>
                  <a:schemeClr val="hlink"/>
                </a:solidFill>
                <a:latin typeface="Roboto Light"/>
                <a:ea typeface="Roboto Light"/>
                <a:cs typeface="Roboto Light"/>
                <a:sym typeface="Roboto Light"/>
                <a:hlinkClick r:id="rId5"/>
              </a:rPr>
              <a:t>TF Rules of Participation Compliance Monitoring</a:t>
            </a:r>
            <a:r>
              <a:rPr b="1" lang="nl-NL" sz="1200">
                <a:latin typeface="Arial"/>
                <a:ea typeface="Arial"/>
                <a:cs typeface="Arial"/>
                <a:sym typeface="Arial"/>
              </a:rPr>
              <a:t> </a:t>
            </a:r>
            <a:r>
              <a:rPr lang="nl-NL" sz="1200">
                <a:latin typeface="Arial"/>
                <a:ea typeface="Arial"/>
                <a:cs typeface="Arial"/>
                <a:sym typeface="Arial"/>
              </a:rPr>
              <a:t>(Chairs:</a:t>
            </a:r>
            <a:r>
              <a:rPr b="1" lang="nl-NL" sz="1200">
                <a:latin typeface="Arial"/>
                <a:ea typeface="Arial"/>
                <a:cs typeface="Arial"/>
                <a:sym typeface="Arial"/>
              </a:rPr>
              <a:t> Roksana Wilk, </a:t>
            </a:r>
            <a:r>
              <a:rPr lang="nl-NL" sz="1200">
                <a:latin typeface="Arial"/>
                <a:ea typeface="Arial"/>
                <a:cs typeface="Arial"/>
                <a:sym typeface="Arial"/>
              </a:rPr>
              <a:t>Cyfronet</a:t>
            </a:r>
            <a:r>
              <a:rPr b="1" lang="nl-NL" sz="1200">
                <a:latin typeface="Arial"/>
                <a:ea typeface="Arial"/>
                <a:cs typeface="Arial"/>
                <a:sym typeface="Arial"/>
              </a:rPr>
              <a:t>)</a:t>
            </a:r>
            <a:endParaRPr sz="1300" u="sng">
              <a:solidFill>
                <a:schemeClr val="hlink"/>
              </a:solidFill>
              <a:latin typeface="Roboto Light"/>
              <a:ea typeface="Roboto Light"/>
              <a:cs typeface="Roboto Light"/>
              <a:sym typeface="Roboto Light"/>
            </a:endParaRPr>
          </a:p>
          <a:p>
            <a:pPr indent="-311150" lvl="0" marL="457200" rtl="0" algn="l">
              <a:lnSpc>
                <a:spcPct val="130000"/>
              </a:lnSpc>
              <a:spcBef>
                <a:spcPts val="1100"/>
              </a:spcBef>
              <a:spcAft>
                <a:spcPts val="0"/>
              </a:spcAft>
              <a:buSzPts val="1300"/>
              <a:buFont typeface="Roboto Light"/>
              <a:buChar char="●"/>
            </a:pPr>
            <a:r>
              <a:rPr lang="nl-NL" sz="1300">
                <a:latin typeface="Roboto Light"/>
                <a:ea typeface="Roboto Light"/>
                <a:cs typeface="Roboto Light"/>
                <a:sym typeface="Roboto Light"/>
              </a:rPr>
              <a:t>To ensure that the entry requirements of EOSC bridge from the principles expressed in the current high-level EOSC RoP to </a:t>
            </a:r>
            <a:r>
              <a:rPr b="1" lang="nl-NL" sz="1300"/>
              <a:t>more practical criteria</a:t>
            </a:r>
            <a:r>
              <a:rPr lang="nl-NL" sz="1300">
                <a:latin typeface="Roboto Light"/>
                <a:ea typeface="Roboto Light"/>
                <a:cs typeface="Roboto Light"/>
                <a:sym typeface="Roboto Light"/>
              </a:rPr>
              <a:t> for implementation in EOSC.</a:t>
            </a:r>
            <a:endParaRPr sz="1300">
              <a:latin typeface="Roboto Light"/>
              <a:ea typeface="Roboto Light"/>
              <a:cs typeface="Roboto Light"/>
              <a:sym typeface="Roboto Light"/>
            </a:endParaRPr>
          </a:p>
          <a:p>
            <a:pPr indent="-311150" lvl="0" marL="457200" rtl="0" algn="l">
              <a:lnSpc>
                <a:spcPct val="130000"/>
              </a:lnSpc>
              <a:spcBef>
                <a:spcPts val="0"/>
              </a:spcBef>
              <a:spcAft>
                <a:spcPts val="0"/>
              </a:spcAft>
              <a:buSzPts val="1300"/>
              <a:buFont typeface="Roboto Light"/>
              <a:buChar char="●"/>
            </a:pPr>
            <a:r>
              <a:rPr lang="nl-NL" sz="1300">
                <a:latin typeface="Roboto Light"/>
                <a:ea typeface="Roboto Light"/>
                <a:cs typeface="Roboto Light"/>
                <a:sym typeface="Roboto Light"/>
              </a:rPr>
              <a:t>To define at what level RoP and other entry requirements can be </a:t>
            </a:r>
            <a:r>
              <a:rPr b="1" lang="nl-NL" sz="1300"/>
              <a:t>reasonably monitored</a:t>
            </a:r>
            <a:r>
              <a:rPr lang="nl-NL" sz="1300">
                <a:latin typeface="Roboto Light"/>
                <a:ea typeface="Roboto Light"/>
                <a:cs typeface="Roboto Light"/>
                <a:sym typeface="Roboto Light"/>
              </a:rPr>
              <a:t>, and set in place a framework to enable such monitoring</a:t>
            </a:r>
            <a:endParaRPr sz="1300">
              <a:latin typeface="Roboto Light"/>
              <a:ea typeface="Roboto Light"/>
              <a:cs typeface="Roboto Light"/>
              <a:sym typeface="Roboto Light"/>
            </a:endParaRPr>
          </a:p>
          <a:p>
            <a:pPr indent="-311150" lvl="0" marL="457200" rtl="0" algn="l">
              <a:lnSpc>
                <a:spcPct val="130000"/>
              </a:lnSpc>
              <a:spcBef>
                <a:spcPts val="0"/>
              </a:spcBef>
              <a:spcAft>
                <a:spcPts val="0"/>
              </a:spcAft>
              <a:buSzPts val="1300"/>
              <a:buFont typeface="Roboto Light"/>
              <a:buChar char="●"/>
            </a:pPr>
            <a:r>
              <a:rPr lang="nl-NL" sz="1300">
                <a:latin typeface="Roboto Light"/>
                <a:ea typeface="Roboto Light"/>
                <a:cs typeface="Roboto Light"/>
                <a:sym typeface="Roboto Light"/>
              </a:rPr>
              <a:t>To draw in </a:t>
            </a:r>
            <a:r>
              <a:rPr b="1" lang="nl-NL" sz="1300"/>
              <a:t>community involvement</a:t>
            </a:r>
            <a:r>
              <a:rPr lang="nl-NL" sz="1300">
                <a:latin typeface="Roboto Light"/>
                <a:ea typeface="Roboto Light"/>
                <a:cs typeface="Roboto Light"/>
                <a:sym typeface="Roboto Light"/>
              </a:rPr>
              <a:t> in the setting of RoP and other entry requirements from the EOSC community.</a:t>
            </a:r>
            <a:endParaRPr sz="1300">
              <a:latin typeface="Roboto Light"/>
              <a:ea typeface="Roboto Light"/>
              <a:cs typeface="Roboto Light"/>
              <a:sym typeface="Roboto Light"/>
            </a:endParaRPr>
          </a:p>
          <a:p>
            <a:pPr indent="-311150" lvl="0" marL="457200" rtl="0" algn="l">
              <a:lnSpc>
                <a:spcPct val="130000"/>
              </a:lnSpc>
              <a:spcBef>
                <a:spcPts val="0"/>
              </a:spcBef>
              <a:spcAft>
                <a:spcPts val="0"/>
              </a:spcAft>
              <a:buSzPts val="1300"/>
              <a:buFont typeface="Roboto Light"/>
              <a:buChar char="●"/>
            </a:pPr>
            <a:r>
              <a:rPr lang="nl-NL" sz="1300">
                <a:latin typeface="Roboto Light"/>
                <a:ea typeface="Roboto Light"/>
                <a:cs typeface="Roboto Light"/>
                <a:sym typeface="Roboto Light"/>
              </a:rPr>
              <a:t>To establish a </a:t>
            </a:r>
            <a:r>
              <a:rPr b="1" lang="nl-NL" sz="1300"/>
              <a:t>durable structure</a:t>
            </a:r>
            <a:r>
              <a:rPr lang="nl-NL" sz="1300">
                <a:latin typeface="Roboto Light"/>
                <a:ea typeface="Roboto Light"/>
                <a:cs typeface="Roboto Light"/>
                <a:sym typeface="Roboto Light"/>
              </a:rPr>
              <a:t> that can take on the ongoing activities and continue them after the task force concludes, through an RoP Board as proposed by the Working Group on Rules of Participation.</a:t>
            </a:r>
            <a:endParaRPr sz="1300"/>
          </a:p>
        </p:txBody>
      </p:sp>
      <p:sp>
        <p:nvSpPr>
          <p:cNvPr id="87" name="Google Shape;87;p2"/>
          <p:cNvSpPr txBox="1"/>
          <p:nvPr>
            <p:ph type="title"/>
          </p:nvPr>
        </p:nvSpPr>
        <p:spPr>
          <a:xfrm>
            <a:off x="2693504" y="235633"/>
            <a:ext cx="8858413" cy="6038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691"/>
              </a:buClr>
              <a:buSzPts val="3500"/>
              <a:buFont typeface="Roboto"/>
              <a:buNone/>
            </a:pPr>
            <a:r>
              <a:rPr lang="nl-NL"/>
              <a:t>AG Implementation of EOSC</a:t>
            </a:r>
            <a:endParaRPr/>
          </a:p>
        </p:txBody>
      </p:sp>
      <p:sp>
        <p:nvSpPr>
          <p:cNvPr id="88" name="Google Shape;88;p2"/>
          <p:cNvSpPr txBox="1"/>
          <p:nvPr>
            <p:ph idx="12" type="sldNum"/>
          </p:nvPr>
        </p:nvSpPr>
        <p:spPr>
          <a:xfrm>
            <a:off x="10744200" y="6423497"/>
            <a:ext cx="1289222" cy="19887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
        <p:nvSpPr>
          <p:cNvPr id="89" name="Google Shape;89;p2"/>
          <p:cNvSpPr txBox="1"/>
          <p:nvPr>
            <p:ph idx="2" type="body"/>
          </p:nvPr>
        </p:nvSpPr>
        <p:spPr>
          <a:xfrm>
            <a:off x="2693503" y="772937"/>
            <a:ext cx="8858400" cy="364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C0C0C"/>
              </a:buClr>
              <a:buSzPts val="1900"/>
              <a:buNone/>
            </a:pPr>
            <a:r>
              <a:rPr lang="nl-NL"/>
              <a:t>TFs objectives</a:t>
            </a:r>
            <a:endParaRPr/>
          </a:p>
        </p:txBody>
      </p:sp>
      <p:sp>
        <p:nvSpPr>
          <p:cNvPr id="90" name="Google Shape;90;p2"/>
          <p:cNvSpPr/>
          <p:nvPr/>
        </p:nvSpPr>
        <p:spPr>
          <a:xfrm>
            <a:off x="655550" y="1503125"/>
            <a:ext cx="1700700" cy="844800"/>
          </a:xfrm>
          <a:prstGeom prst="roundRect">
            <a:avLst>
              <a:gd fmla="val 16667" name="adj"/>
            </a:avLst>
          </a:prstGeom>
          <a:noFill/>
          <a:ln cap="flat" cmpd="sng" w="9525">
            <a:solidFill>
              <a:srgbClr val="00869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NL">
                <a:latin typeface="Roboto Light"/>
                <a:ea typeface="Roboto Light"/>
                <a:cs typeface="Roboto Light"/>
                <a:sym typeface="Roboto Light"/>
              </a:rPr>
              <a:t>PID Policy and Implementation</a:t>
            </a:r>
            <a:endParaRPr>
              <a:latin typeface="Roboto Light"/>
              <a:ea typeface="Roboto Light"/>
              <a:cs typeface="Roboto Light"/>
              <a:sym typeface="Roboto Light"/>
            </a:endParaRPr>
          </a:p>
        </p:txBody>
      </p:sp>
      <p:sp>
        <p:nvSpPr>
          <p:cNvPr id="91" name="Google Shape;91;p2"/>
          <p:cNvSpPr/>
          <p:nvPr/>
        </p:nvSpPr>
        <p:spPr>
          <a:xfrm>
            <a:off x="655550" y="3053425"/>
            <a:ext cx="1700700" cy="1041300"/>
          </a:xfrm>
          <a:prstGeom prst="roundRect">
            <a:avLst>
              <a:gd fmla="val 16667" name="adj"/>
            </a:avLst>
          </a:prstGeom>
          <a:noFill/>
          <a:ln cap="flat" cmpd="sng" w="9525">
            <a:solidFill>
              <a:srgbClr val="00869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NL">
                <a:latin typeface="Roboto Light"/>
                <a:ea typeface="Roboto Light"/>
                <a:cs typeface="Roboto Light"/>
                <a:sym typeface="Roboto Light"/>
              </a:rPr>
              <a:t>Researchers Engagement and Adoption</a:t>
            </a:r>
            <a:endParaRPr>
              <a:latin typeface="Roboto Light"/>
              <a:ea typeface="Roboto Light"/>
              <a:cs typeface="Roboto Light"/>
              <a:sym typeface="Roboto Light"/>
            </a:endParaRPr>
          </a:p>
        </p:txBody>
      </p:sp>
      <p:sp>
        <p:nvSpPr>
          <p:cNvPr id="92" name="Google Shape;92;p2"/>
          <p:cNvSpPr/>
          <p:nvPr/>
        </p:nvSpPr>
        <p:spPr>
          <a:xfrm>
            <a:off x="655550" y="4800225"/>
            <a:ext cx="1700700" cy="1227000"/>
          </a:xfrm>
          <a:prstGeom prst="roundRect">
            <a:avLst>
              <a:gd fmla="val 16667" name="adj"/>
            </a:avLst>
          </a:prstGeom>
          <a:noFill/>
          <a:ln cap="flat" cmpd="sng" w="9525">
            <a:solidFill>
              <a:srgbClr val="00869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NL">
                <a:latin typeface="Roboto Light"/>
                <a:ea typeface="Roboto Light"/>
                <a:cs typeface="Roboto Light"/>
                <a:sym typeface="Roboto Light"/>
              </a:rPr>
              <a:t>Rules of Participation compliance monitoring</a:t>
            </a:r>
            <a:endParaRPr>
              <a:latin typeface="Roboto Light"/>
              <a:ea typeface="Roboto Light"/>
              <a:cs typeface="Roboto Light"/>
              <a:sym typeface="Robo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16204e4896e_0_6"/>
          <p:cNvSpPr txBox="1"/>
          <p:nvPr>
            <p:ph idx="1" type="body"/>
          </p:nvPr>
        </p:nvSpPr>
        <p:spPr>
          <a:xfrm>
            <a:off x="601500" y="3406701"/>
            <a:ext cx="5082300" cy="2684400"/>
          </a:xfrm>
          <a:prstGeom prst="rect">
            <a:avLst/>
          </a:prstGeom>
        </p:spPr>
        <p:txBody>
          <a:bodyPr anchorCtr="0" anchor="t" bIns="45700" lIns="91425" spcFirstLastPara="1" rIns="91425" wrap="square" tIns="45700">
            <a:normAutofit fontScale="55000" lnSpcReduction="20000"/>
          </a:bodyPr>
          <a:lstStyle/>
          <a:p>
            <a:pPr indent="0" lvl="0" marL="0" rtl="0" algn="l">
              <a:spcBef>
                <a:spcPts val="1000"/>
              </a:spcBef>
              <a:spcAft>
                <a:spcPts val="0"/>
              </a:spcAft>
              <a:buNone/>
            </a:pPr>
            <a:r>
              <a:rPr b="1" lang="nl-NL" sz="2421"/>
              <a:t>Co-Chairs</a:t>
            </a:r>
            <a:endParaRPr sz="2421">
              <a:latin typeface="Roboto Light"/>
              <a:ea typeface="Roboto Light"/>
              <a:cs typeface="Roboto Light"/>
              <a:sym typeface="Roboto Light"/>
            </a:endParaRPr>
          </a:p>
          <a:p>
            <a:pPr indent="0" lvl="0" marL="0" rtl="0" algn="l">
              <a:spcBef>
                <a:spcPts val="1000"/>
              </a:spcBef>
              <a:spcAft>
                <a:spcPts val="0"/>
              </a:spcAft>
              <a:buNone/>
            </a:pPr>
            <a:r>
              <a:rPr lang="nl-NL" sz="2421" u="sng">
                <a:latin typeface="Roboto Light"/>
                <a:ea typeface="Roboto Light"/>
                <a:cs typeface="Roboto Light"/>
                <a:sym typeface="Roboto Light"/>
              </a:rPr>
              <a:t>Franzisca de Jong</a:t>
            </a:r>
            <a:r>
              <a:rPr lang="nl-NL" sz="2421">
                <a:latin typeface="Roboto Light"/>
                <a:ea typeface="Roboto Light"/>
                <a:cs typeface="Roboto Light"/>
                <a:sym typeface="Roboto Light"/>
              </a:rPr>
              <a:t>, CLARIN ERIC</a:t>
            </a:r>
            <a:endParaRPr sz="2421">
              <a:latin typeface="Roboto Light"/>
              <a:ea typeface="Roboto Light"/>
              <a:cs typeface="Roboto Light"/>
              <a:sym typeface="Roboto Light"/>
            </a:endParaRPr>
          </a:p>
          <a:p>
            <a:pPr indent="0" lvl="0" marL="0" rtl="0" algn="l">
              <a:spcBef>
                <a:spcPts val="1000"/>
              </a:spcBef>
              <a:spcAft>
                <a:spcPts val="0"/>
              </a:spcAft>
              <a:buNone/>
            </a:pPr>
            <a:r>
              <a:rPr lang="nl-NL" sz="2421" u="sng">
                <a:latin typeface="Roboto Light"/>
                <a:ea typeface="Roboto Light"/>
                <a:cs typeface="Roboto Light"/>
                <a:sym typeface="Roboto Light"/>
              </a:rPr>
              <a:t>Kathrin Winkler</a:t>
            </a:r>
            <a:r>
              <a:rPr lang="nl-NL" sz="2421">
                <a:latin typeface="Roboto Light"/>
                <a:ea typeface="Roboto Light"/>
                <a:cs typeface="Roboto Light"/>
                <a:sym typeface="Roboto Light"/>
              </a:rPr>
              <a:t>,  German Research Foundation (DFG)</a:t>
            </a:r>
            <a:endParaRPr sz="2421">
              <a:latin typeface="Roboto Light"/>
              <a:ea typeface="Roboto Light"/>
              <a:cs typeface="Roboto Light"/>
              <a:sym typeface="Roboto Light"/>
            </a:endParaRPr>
          </a:p>
          <a:p>
            <a:pPr indent="0" lvl="0" marL="0" rtl="0" algn="l">
              <a:spcBef>
                <a:spcPts val="1000"/>
              </a:spcBef>
              <a:spcAft>
                <a:spcPts val="0"/>
              </a:spcAft>
              <a:buNone/>
            </a:pPr>
            <a:r>
              <a:rPr lang="nl-NL" sz="2421" u="sng">
                <a:latin typeface="Roboto Light"/>
                <a:ea typeface="Roboto Light"/>
                <a:cs typeface="Roboto Light"/>
                <a:sym typeface="Roboto Light"/>
              </a:rPr>
              <a:t>Sverker Holmgren</a:t>
            </a:r>
            <a:r>
              <a:rPr lang="nl-NL" sz="2421">
                <a:latin typeface="Roboto Light"/>
                <a:ea typeface="Roboto Light"/>
                <a:cs typeface="Roboto Light"/>
                <a:sym typeface="Roboto Light"/>
              </a:rPr>
              <a:t>, Chalmers University of Technology</a:t>
            </a:r>
            <a:endParaRPr sz="2421">
              <a:latin typeface="Roboto Light"/>
              <a:ea typeface="Roboto Light"/>
              <a:cs typeface="Roboto Light"/>
              <a:sym typeface="Roboto Light"/>
            </a:endParaRPr>
          </a:p>
          <a:p>
            <a:pPr indent="0" lvl="0" marL="0" rtl="0" algn="l">
              <a:spcBef>
                <a:spcPts val="1000"/>
              </a:spcBef>
              <a:spcAft>
                <a:spcPts val="0"/>
              </a:spcAft>
              <a:buNone/>
            </a:pPr>
            <a:r>
              <a:t/>
            </a:r>
            <a:endParaRPr sz="2421">
              <a:latin typeface="Roboto Light"/>
              <a:ea typeface="Roboto Light"/>
              <a:cs typeface="Roboto Light"/>
              <a:sym typeface="Roboto Light"/>
            </a:endParaRPr>
          </a:p>
          <a:p>
            <a:pPr indent="0" lvl="0" marL="0" rtl="0" algn="l">
              <a:spcBef>
                <a:spcPts val="1000"/>
              </a:spcBef>
              <a:spcAft>
                <a:spcPts val="0"/>
              </a:spcAft>
              <a:buNone/>
            </a:pPr>
            <a:r>
              <a:rPr b="1" lang="nl-NL" sz="2421"/>
              <a:t>Board liaison</a:t>
            </a:r>
            <a:endParaRPr sz="2421">
              <a:latin typeface="Roboto Light"/>
              <a:ea typeface="Roboto Light"/>
              <a:cs typeface="Roboto Light"/>
              <a:sym typeface="Roboto Light"/>
            </a:endParaRPr>
          </a:p>
          <a:p>
            <a:pPr indent="0" lvl="0" marL="0" rtl="0" algn="l">
              <a:spcBef>
                <a:spcPts val="1000"/>
              </a:spcBef>
              <a:spcAft>
                <a:spcPts val="0"/>
              </a:spcAft>
              <a:buNone/>
            </a:pPr>
            <a:r>
              <a:rPr lang="nl-NL" sz="2421">
                <a:latin typeface="Roboto Light"/>
                <a:ea typeface="Roboto Light"/>
                <a:cs typeface="Roboto Light"/>
                <a:sym typeface="Roboto Light"/>
              </a:rPr>
              <a:t>Suzanne Dumouchel</a:t>
            </a:r>
            <a:endParaRPr sz="2421">
              <a:latin typeface="Roboto Light"/>
              <a:ea typeface="Roboto Light"/>
              <a:cs typeface="Roboto Light"/>
              <a:sym typeface="Roboto Light"/>
            </a:endParaRPr>
          </a:p>
          <a:p>
            <a:pPr indent="0" lvl="0" marL="0" rtl="0" algn="l">
              <a:spcBef>
                <a:spcPts val="1000"/>
              </a:spcBef>
              <a:spcAft>
                <a:spcPts val="0"/>
              </a:spcAft>
              <a:buNone/>
            </a:pPr>
            <a:r>
              <a:rPr lang="nl-NL" sz="2421">
                <a:latin typeface="Roboto Light"/>
                <a:ea typeface="Roboto Light"/>
                <a:cs typeface="Roboto Light"/>
                <a:sym typeface="Roboto Light"/>
              </a:rPr>
              <a:t>Sara Garavelli</a:t>
            </a:r>
            <a:endParaRPr sz="2421">
              <a:latin typeface="Roboto Light"/>
              <a:ea typeface="Roboto Light"/>
              <a:cs typeface="Roboto Light"/>
              <a:sym typeface="Roboto Light"/>
            </a:endParaRPr>
          </a:p>
          <a:p>
            <a:pPr indent="0" lvl="0" marL="0" rtl="0" algn="l">
              <a:spcBef>
                <a:spcPts val="1000"/>
              </a:spcBef>
              <a:spcAft>
                <a:spcPts val="0"/>
              </a:spcAft>
              <a:buNone/>
            </a:pPr>
            <a:r>
              <a:t/>
            </a:r>
            <a:endParaRPr>
              <a:latin typeface="Roboto Light"/>
              <a:ea typeface="Roboto Light"/>
              <a:cs typeface="Roboto Light"/>
              <a:sym typeface="Roboto Light"/>
            </a:endParaRPr>
          </a:p>
          <a:p>
            <a:pPr indent="0" lvl="0" marL="0" rtl="0" algn="l">
              <a:spcBef>
                <a:spcPts val="1000"/>
              </a:spcBef>
              <a:spcAft>
                <a:spcPts val="0"/>
              </a:spcAft>
              <a:buNone/>
            </a:pPr>
            <a:r>
              <a:t/>
            </a:r>
            <a:endParaRPr/>
          </a:p>
        </p:txBody>
      </p:sp>
      <p:sp>
        <p:nvSpPr>
          <p:cNvPr id="99" name="Google Shape;99;g16204e4896e_0_6"/>
          <p:cNvSpPr txBox="1"/>
          <p:nvPr>
            <p:ph type="title"/>
          </p:nvPr>
        </p:nvSpPr>
        <p:spPr>
          <a:xfrm>
            <a:off x="668200" y="940676"/>
            <a:ext cx="5082300" cy="7599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nl-NL"/>
              <a:t>Researchers Engagement and Adoption - TF REA</a:t>
            </a:r>
            <a:endParaRPr/>
          </a:p>
        </p:txBody>
      </p:sp>
      <p:pic>
        <p:nvPicPr>
          <p:cNvPr id="100" name="Google Shape;100;g16204e4896e_0_6"/>
          <p:cNvPicPr preferRelativeResize="0"/>
          <p:nvPr/>
        </p:nvPicPr>
        <p:blipFill>
          <a:blip r:embed="rId3">
            <a:alphaModFix/>
          </a:blip>
          <a:stretch>
            <a:fillRect/>
          </a:stretch>
        </p:blipFill>
        <p:spPr>
          <a:xfrm>
            <a:off x="6116300" y="3961373"/>
            <a:ext cx="6024774" cy="2970666"/>
          </a:xfrm>
          <a:prstGeom prst="rect">
            <a:avLst/>
          </a:prstGeom>
          <a:noFill/>
          <a:ln>
            <a:noFill/>
          </a:ln>
        </p:spPr>
      </p:pic>
      <p:sp>
        <p:nvSpPr>
          <p:cNvPr id="101" name="Google Shape;101;g16204e4896e_0_6"/>
          <p:cNvSpPr txBox="1"/>
          <p:nvPr>
            <p:ph idx="12" type="sldNum"/>
          </p:nvPr>
        </p:nvSpPr>
        <p:spPr>
          <a:xfrm>
            <a:off x="4737652" y="6439477"/>
            <a:ext cx="1289100" cy="198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
        <p:nvSpPr>
          <p:cNvPr id="102" name="Google Shape;102;g16204e4896e_0_6"/>
          <p:cNvSpPr txBox="1"/>
          <p:nvPr>
            <p:ph idx="3" type="body"/>
          </p:nvPr>
        </p:nvSpPr>
        <p:spPr>
          <a:xfrm>
            <a:off x="601500" y="1863628"/>
            <a:ext cx="5082300" cy="790800"/>
          </a:xfrm>
          <a:prstGeom prst="rect">
            <a:avLst/>
          </a:prstGeom>
          <a:ln>
            <a:noFill/>
          </a:ln>
        </p:spPr>
        <p:txBody>
          <a:bodyPr anchorCtr="0" anchor="t" bIns="45700" lIns="91425" spcFirstLastPara="1" rIns="91425" wrap="square" tIns="45700">
            <a:normAutofit fontScale="92500" lnSpcReduction="20000"/>
          </a:bodyPr>
          <a:lstStyle/>
          <a:p>
            <a:pPr indent="0" lvl="0" marL="0" rtl="0" algn="l">
              <a:lnSpc>
                <a:spcPct val="130000"/>
              </a:lnSpc>
              <a:spcBef>
                <a:spcPts val="1000"/>
              </a:spcBef>
              <a:spcAft>
                <a:spcPts val="0"/>
              </a:spcAft>
              <a:buNone/>
            </a:pPr>
            <a:r>
              <a:rPr lang="nl-NL" sz="1100" u="sng">
                <a:solidFill>
                  <a:schemeClr val="accent4"/>
                </a:solidFill>
                <a:hlinkClick r:id="rId4">
                  <a:extLst>
                    <a:ext uri="{A12FA001-AC4F-418D-AE19-62706E023703}">
                      <ahyp:hlinkClr val="tx"/>
                    </a:ext>
                  </a:extLst>
                </a:hlinkClick>
              </a:rPr>
              <a:t>https://www.eosc.eu/advisory-groups/researcher-engagement-adoption</a:t>
            </a:r>
            <a:endParaRPr sz="1100" u="sng">
              <a:solidFill>
                <a:schemeClr val="accent4"/>
              </a:solidFill>
            </a:endParaRPr>
          </a:p>
          <a:p>
            <a:pPr indent="0" lvl="0" marL="0" rtl="0" algn="l">
              <a:lnSpc>
                <a:spcPct val="130000"/>
              </a:lnSpc>
              <a:spcBef>
                <a:spcPts val="1000"/>
              </a:spcBef>
              <a:spcAft>
                <a:spcPts val="0"/>
              </a:spcAft>
              <a:buClr>
                <a:schemeClr val="dk1"/>
              </a:buClr>
              <a:buSzPct val="84615"/>
              <a:buFont typeface="Arial"/>
              <a:buNone/>
            </a:pPr>
            <a:r>
              <a:rPr lang="nl-NL" sz="1300">
                <a:latin typeface="Roboto Light"/>
                <a:ea typeface="Roboto Light"/>
                <a:cs typeface="Roboto Light"/>
                <a:sym typeface="Roboto Light"/>
              </a:rPr>
              <a:t>focused on engaging diverse research communities in order to increase their participation in EOSC. </a:t>
            </a:r>
            <a:endParaRPr sz="1300">
              <a:latin typeface="Roboto Light"/>
              <a:ea typeface="Roboto Light"/>
              <a:cs typeface="Roboto Light"/>
              <a:sym typeface="Roboto Light"/>
            </a:endParaRPr>
          </a:p>
        </p:txBody>
      </p:sp>
      <p:pic>
        <p:nvPicPr>
          <p:cNvPr id="103" name="Google Shape;103;g16204e4896e_0_6"/>
          <p:cNvPicPr preferRelativeResize="0"/>
          <p:nvPr/>
        </p:nvPicPr>
        <p:blipFill>
          <a:blip r:embed="rId5">
            <a:alphaModFix/>
          </a:blip>
          <a:stretch>
            <a:fillRect/>
          </a:stretch>
        </p:blipFill>
        <p:spPr>
          <a:xfrm>
            <a:off x="6116300" y="-6009"/>
            <a:ext cx="6024766" cy="39673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16204e4896e_0_19"/>
          <p:cNvSpPr txBox="1"/>
          <p:nvPr>
            <p:ph idx="1" type="body"/>
          </p:nvPr>
        </p:nvSpPr>
        <p:spPr>
          <a:xfrm>
            <a:off x="1721800" y="1341950"/>
            <a:ext cx="9830100" cy="4797600"/>
          </a:xfrm>
          <a:prstGeom prst="rect">
            <a:avLst/>
          </a:prstGeom>
        </p:spPr>
        <p:txBody>
          <a:bodyPr anchorCtr="0" anchor="t" bIns="45700" lIns="91425" spcFirstLastPara="1" rIns="91425" wrap="square" tIns="45700">
            <a:noAutofit/>
          </a:bodyPr>
          <a:lstStyle/>
          <a:p>
            <a:pPr indent="-228600" lvl="0" marL="457200" rtl="0" algn="l">
              <a:lnSpc>
                <a:spcPct val="95000"/>
              </a:lnSpc>
              <a:spcBef>
                <a:spcPts val="1100"/>
              </a:spcBef>
              <a:spcAft>
                <a:spcPts val="0"/>
              </a:spcAft>
              <a:buSzPts val="1035"/>
              <a:buNone/>
            </a:pPr>
            <a:br>
              <a:rPr lang="nl-NL" sz="1290">
                <a:latin typeface="Roboto Light"/>
                <a:ea typeface="Roboto Light"/>
                <a:cs typeface="Roboto Light"/>
                <a:sym typeface="Roboto Light"/>
              </a:rPr>
            </a:br>
            <a:r>
              <a:rPr lang="nl-NL" sz="1290">
                <a:latin typeface="Roboto Light"/>
                <a:ea typeface="Roboto Light"/>
                <a:cs typeface="Roboto Light"/>
                <a:sym typeface="Roboto Light"/>
              </a:rPr>
              <a:t>	</a:t>
            </a:r>
            <a:endParaRPr sz="1290">
              <a:latin typeface="Roboto Light"/>
              <a:ea typeface="Roboto Light"/>
              <a:cs typeface="Roboto Light"/>
              <a:sym typeface="Roboto Light"/>
            </a:endParaRPr>
          </a:p>
          <a:p>
            <a:pPr indent="-329565" lvl="0" marL="457200" rtl="0" algn="l">
              <a:lnSpc>
                <a:spcPct val="115000"/>
              </a:lnSpc>
              <a:spcBef>
                <a:spcPts val="1100"/>
              </a:spcBef>
              <a:spcAft>
                <a:spcPts val="0"/>
              </a:spcAft>
              <a:buSzPts val="1590"/>
              <a:buFont typeface="Roboto Light"/>
              <a:buChar char="●"/>
            </a:pPr>
            <a:r>
              <a:rPr lang="nl-NL" sz="1590">
                <a:latin typeface="Roboto Light"/>
                <a:ea typeface="Roboto Light"/>
                <a:cs typeface="Roboto Light"/>
                <a:sym typeface="Roboto Light"/>
              </a:rPr>
              <a:t>I</a:t>
            </a:r>
            <a:r>
              <a:rPr lang="nl-NL" sz="1590">
                <a:latin typeface="Roboto Light"/>
                <a:ea typeface="Roboto Light"/>
                <a:cs typeface="Roboto Light"/>
                <a:sym typeface="Roboto Light"/>
              </a:rPr>
              <a:t>dentify the </a:t>
            </a:r>
            <a:r>
              <a:rPr b="1" lang="nl-NL" sz="1590"/>
              <a:t>research communities needs and requirements </a:t>
            </a:r>
            <a:r>
              <a:rPr lang="nl-NL" sz="1590">
                <a:latin typeface="Roboto Light"/>
                <a:ea typeface="Roboto Light"/>
                <a:cs typeface="Roboto Light"/>
                <a:sym typeface="Roboto Light"/>
              </a:rPr>
              <a:t>for research and research environments.</a:t>
            </a:r>
            <a:endParaRPr sz="1590">
              <a:latin typeface="Roboto Light"/>
              <a:ea typeface="Roboto Light"/>
              <a:cs typeface="Roboto Light"/>
              <a:sym typeface="Roboto Light"/>
            </a:endParaRPr>
          </a:p>
          <a:p>
            <a:pPr indent="-329565" lvl="0" marL="457200" rtl="0" algn="l">
              <a:lnSpc>
                <a:spcPct val="115000"/>
              </a:lnSpc>
              <a:spcBef>
                <a:spcPts val="1100"/>
              </a:spcBef>
              <a:spcAft>
                <a:spcPts val="0"/>
              </a:spcAft>
              <a:buSzPts val="1590"/>
              <a:buFont typeface="Roboto Light"/>
              <a:buChar char="●"/>
            </a:pPr>
            <a:r>
              <a:rPr b="1" lang="nl-NL" sz="1590"/>
              <a:t>Suggest measures</a:t>
            </a:r>
            <a:r>
              <a:rPr lang="nl-NL" sz="1590">
                <a:latin typeface="Roboto Light"/>
                <a:ea typeface="Roboto Light"/>
                <a:cs typeface="Roboto Light"/>
                <a:sym typeface="Roboto Light"/>
              </a:rPr>
              <a:t> to increase the participation of research communities and research performing organisations from all European regions in EOSC as well as Associated Countries.</a:t>
            </a:r>
            <a:endParaRPr sz="1590">
              <a:latin typeface="Roboto Light"/>
              <a:ea typeface="Roboto Light"/>
              <a:cs typeface="Roboto Light"/>
              <a:sym typeface="Roboto Light"/>
            </a:endParaRPr>
          </a:p>
          <a:p>
            <a:pPr indent="-329565" lvl="0" marL="457200" rtl="0" algn="l">
              <a:lnSpc>
                <a:spcPct val="115000"/>
              </a:lnSpc>
              <a:spcBef>
                <a:spcPts val="1100"/>
              </a:spcBef>
              <a:spcAft>
                <a:spcPts val="0"/>
              </a:spcAft>
              <a:buSzPts val="1590"/>
              <a:buFont typeface="Roboto Light"/>
              <a:buChar char="●"/>
            </a:pPr>
            <a:r>
              <a:rPr lang="nl-NL" sz="1590">
                <a:latin typeface="Roboto Light"/>
                <a:ea typeface="Roboto Light"/>
                <a:cs typeface="Roboto Light"/>
                <a:sym typeface="Roboto Light"/>
              </a:rPr>
              <a:t>Ensure that EOSC services will be of </a:t>
            </a:r>
            <a:r>
              <a:rPr b="1" lang="nl-NL" sz="1590"/>
              <a:t>actual use</a:t>
            </a:r>
            <a:r>
              <a:rPr lang="nl-NL" sz="1590">
                <a:latin typeface="Roboto Light"/>
                <a:ea typeface="Roboto Light"/>
                <a:cs typeface="Roboto Light"/>
                <a:sym typeface="Roboto Light"/>
              </a:rPr>
              <a:t> to the research community end-users by making sure that researchers can take ownership and an active role in shaping and furthering EOSC.					</a:t>
            </a:r>
            <a:endParaRPr sz="1590">
              <a:latin typeface="Roboto Light"/>
              <a:ea typeface="Roboto Light"/>
              <a:cs typeface="Roboto Light"/>
              <a:sym typeface="Roboto Light"/>
            </a:endParaRPr>
          </a:p>
          <a:p>
            <a:pPr indent="-329565" lvl="0" marL="457200" rtl="0" algn="l">
              <a:lnSpc>
                <a:spcPct val="115000"/>
              </a:lnSpc>
              <a:spcBef>
                <a:spcPts val="1100"/>
              </a:spcBef>
              <a:spcAft>
                <a:spcPts val="0"/>
              </a:spcAft>
              <a:buSzPts val="1590"/>
              <a:buFont typeface="Roboto Light"/>
              <a:buChar char="●"/>
            </a:pPr>
            <a:r>
              <a:rPr b="1" lang="nl-NL" sz="1590"/>
              <a:t>Support the engagement</a:t>
            </a:r>
            <a:r>
              <a:rPr lang="nl-NL" sz="1590">
                <a:latin typeface="Roboto Light"/>
                <a:ea typeface="Roboto Light"/>
                <a:cs typeface="Roboto Light"/>
                <a:sym typeface="Roboto Light"/>
              </a:rPr>
              <a:t> of researchers and their communities with EOSC so that their feedback, needs and requirements for research and research environments are integrated into the development of EOSC.</a:t>
            </a:r>
            <a:endParaRPr sz="1590">
              <a:latin typeface="Roboto Light"/>
              <a:ea typeface="Roboto Light"/>
              <a:cs typeface="Roboto Light"/>
              <a:sym typeface="Roboto Light"/>
            </a:endParaRPr>
          </a:p>
          <a:p>
            <a:pPr indent="-329565" lvl="0" marL="457200" rtl="0" algn="l">
              <a:lnSpc>
                <a:spcPct val="115000"/>
              </a:lnSpc>
              <a:spcBef>
                <a:spcPts val="1100"/>
              </a:spcBef>
              <a:spcAft>
                <a:spcPts val="0"/>
              </a:spcAft>
              <a:buSzPts val="1590"/>
              <a:buFont typeface="Roboto Light"/>
              <a:buChar char="●"/>
            </a:pPr>
            <a:r>
              <a:rPr b="1" lang="nl-NL" sz="1590"/>
              <a:t>Explain</a:t>
            </a:r>
            <a:r>
              <a:rPr lang="nl-NL" sz="1590">
                <a:latin typeface="Roboto Light"/>
                <a:ea typeface="Roboto Light"/>
                <a:cs typeface="Roboto Light"/>
                <a:sym typeface="Roboto Light"/>
              </a:rPr>
              <a:t> the value proposition of the EOSC to research communities</a:t>
            </a:r>
            <a:endParaRPr sz="1590">
              <a:latin typeface="Roboto Light"/>
              <a:ea typeface="Roboto Light"/>
              <a:cs typeface="Roboto Light"/>
              <a:sym typeface="Roboto Light"/>
            </a:endParaRPr>
          </a:p>
          <a:p>
            <a:pPr indent="-329565" lvl="0" marL="457200" rtl="0" algn="l">
              <a:lnSpc>
                <a:spcPct val="115000"/>
              </a:lnSpc>
              <a:spcBef>
                <a:spcPts val="1100"/>
              </a:spcBef>
              <a:spcAft>
                <a:spcPts val="0"/>
              </a:spcAft>
              <a:buSzPts val="1590"/>
              <a:buFont typeface="Roboto Light"/>
              <a:buChar char="●"/>
            </a:pPr>
            <a:r>
              <a:rPr lang="nl-NL" sz="1590">
                <a:latin typeface="Roboto Light"/>
                <a:ea typeface="Roboto Light"/>
                <a:cs typeface="Roboto Light"/>
                <a:sym typeface="Roboto Light"/>
              </a:rPr>
              <a:t>Identify </a:t>
            </a:r>
            <a:r>
              <a:rPr b="1" lang="nl-NL" sz="1590"/>
              <a:t>suitable channels</a:t>
            </a:r>
            <a:r>
              <a:rPr lang="nl-NL" sz="1590">
                <a:latin typeface="Roboto Light"/>
                <a:ea typeface="Roboto Light"/>
                <a:cs typeface="Roboto Light"/>
                <a:sym typeface="Roboto Light"/>
              </a:rPr>
              <a:t> for the communication with EOSC-A</a:t>
            </a:r>
            <a:endParaRPr sz="1250">
              <a:latin typeface="Arial"/>
              <a:ea typeface="Arial"/>
              <a:cs typeface="Arial"/>
              <a:sym typeface="Arial"/>
            </a:endParaRPr>
          </a:p>
        </p:txBody>
      </p:sp>
      <p:sp>
        <p:nvSpPr>
          <p:cNvPr id="110" name="Google Shape;110;g16204e4896e_0_19"/>
          <p:cNvSpPr txBox="1"/>
          <p:nvPr>
            <p:ph type="title"/>
          </p:nvPr>
        </p:nvSpPr>
        <p:spPr>
          <a:xfrm>
            <a:off x="2693504" y="235633"/>
            <a:ext cx="8858400" cy="6039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l-NL"/>
              <a:t>Charter</a:t>
            </a:r>
            <a:endParaRPr/>
          </a:p>
        </p:txBody>
      </p:sp>
      <p:sp>
        <p:nvSpPr>
          <p:cNvPr id="111" name="Google Shape;111;g16204e4896e_0_19"/>
          <p:cNvSpPr txBox="1"/>
          <p:nvPr>
            <p:ph idx="12" type="sldNum"/>
          </p:nvPr>
        </p:nvSpPr>
        <p:spPr>
          <a:xfrm>
            <a:off x="10744200" y="6423497"/>
            <a:ext cx="1289100" cy="198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16204e4896e_0_121"/>
          <p:cNvSpPr txBox="1"/>
          <p:nvPr>
            <p:ph idx="1" type="body"/>
          </p:nvPr>
        </p:nvSpPr>
        <p:spPr>
          <a:xfrm>
            <a:off x="1776150" y="1386550"/>
            <a:ext cx="9830100" cy="4797600"/>
          </a:xfrm>
          <a:prstGeom prst="rect">
            <a:avLst/>
          </a:prstGeom>
        </p:spPr>
        <p:txBody>
          <a:bodyPr anchorCtr="0" anchor="t" bIns="45700" lIns="91425" spcFirstLastPara="1" rIns="91425" wrap="square" tIns="45700">
            <a:noAutofit/>
          </a:bodyPr>
          <a:lstStyle/>
          <a:p>
            <a:pPr indent="-335915" lvl="0" marL="457200" rtl="0" algn="l">
              <a:lnSpc>
                <a:spcPct val="110000"/>
              </a:lnSpc>
              <a:spcBef>
                <a:spcPts val="1000"/>
              </a:spcBef>
              <a:spcAft>
                <a:spcPts val="0"/>
              </a:spcAft>
              <a:buSzPts val="1690"/>
              <a:buFont typeface="Roboto Light"/>
              <a:buChar char="●"/>
            </a:pPr>
            <a:r>
              <a:rPr lang="nl-NL" sz="1690">
                <a:latin typeface="Roboto Light"/>
                <a:ea typeface="Roboto Light"/>
                <a:cs typeface="Roboto Light"/>
                <a:sym typeface="Roboto Light"/>
              </a:rPr>
              <a:t>Ensure the balanced involvement between different perspectives:</a:t>
            </a:r>
            <a:endParaRPr sz="1690">
              <a:latin typeface="Roboto Light"/>
              <a:ea typeface="Roboto Light"/>
              <a:cs typeface="Roboto Light"/>
              <a:sym typeface="Roboto Light"/>
            </a:endParaRPr>
          </a:p>
          <a:p>
            <a:pPr indent="0" lvl="0" marL="457200" rtl="0" algn="l">
              <a:lnSpc>
                <a:spcPct val="110000"/>
              </a:lnSpc>
              <a:spcBef>
                <a:spcPts val="1000"/>
              </a:spcBef>
              <a:spcAft>
                <a:spcPts val="0"/>
              </a:spcAft>
              <a:buNone/>
            </a:pPr>
            <a:r>
              <a:t/>
            </a:r>
            <a:endParaRPr sz="1690">
              <a:latin typeface="Roboto Light"/>
              <a:ea typeface="Roboto Light"/>
              <a:cs typeface="Roboto Light"/>
              <a:sym typeface="Roboto Light"/>
            </a:endParaRPr>
          </a:p>
          <a:p>
            <a:pPr indent="-335915" lvl="0" marL="914400" rtl="0" algn="l">
              <a:lnSpc>
                <a:spcPct val="95000"/>
              </a:lnSpc>
              <a:spcBef>
                <a:spcPts val="1000"/>
              </a:spcBef>
              <a:spcAft>
                <a:spcPts val="0"/>
              </a:spcAft>
              <a:buSzPts val="1690"/>
              <a:buAutoNum type="arabicPeriod"/>
            </a:pPr>
            <a:r>
              <a:rPr b="1" lang="nl-NL" sz="1690"/>
              <a:t>National perspectives:</a:t>
            </a:r>
            <a:r>
              <a:rPr lang="nl-NL" sz="1690">
                <a:latin typeface="Roboto Light"/>
                <a:ea typeface="Roboto Light"/>
                <a:cs typeface="Roboto Light"/>
                <a:sym typeface="Roboto Light"/>
              </a:rPr>
              <a:t> engage research performing institutions and national (Open Science) initiatives in order to bundle national strategies on researcher engagement and bring those to the European setting; synchronise the discussion on EOSC at the national level.							</a:t>
            </a:r>
            <a:endParaRPr sz="1690">
              <a:latin typeface="Roboto Light"/>
              <a:ea typeface="Roboto Light"/>
              <a:cs typeface="Roboto Light"/>
              <a:sym typeface="Roboto Light"/>
            </a:endParaRPr>
          </a:p>
          <a:p>
            <a:pPr indent="-335915" lvl="0" marL="914400" rtl="0" algn="l">
              <a:lnSpc>
                <a:spcPct val="95000"/>
              </a:lnSpc>
              <a:spcBef>
                <a:spcPts val="1000"/>
              </a:spcBef>
              <a:spcAft>
                <a:spcPts val="0"/>
              </a:spcAft>
              <a:buSzPts val="1690"/>
              <a:buAutoNum type="arabicPeriod"/>
            </a:pPr>
            <a:r>
              <a:rPr b="1" lang="nl-NL" sz="1690"/>
              <a:t>European/International perspectives</a:t>
            </a:r>
            <a:r>
              <a:rPr lang="nl-NL" sz="1690">
                <a:latin typeface="Roboto Light"/>
                <a:ea typeface="Roboto Light"/>
                <a:cs typeface="Roboto Light"/>
                <a:sym typeface="Roboto Light"/>
              </a:rPr>
              <a:t>: leverage international initiatives aimed at coordinating activities for Open Science and Open Research commons leverage on the RDA Open Calls for EOSC to support this.</a:t>
            </a:r>
            <a:endParaRPr sz="1690">
              <a:latin typeface="Roboto Light"/>
              <a:ea typeface="Roboto Light"/>
              <a:cs typeface="Roboto Light"/>
              <a:sym typeface="Roboto Light"/>
            </a:endParaRPr>
          </a:p>
          <a:p>
            <a:pPr indent="0" lvl="0" marL="914400" rtl="0" algn="l">
              <a:lnSpc>
                <a:spcPct val="95000"/>
              </a:lnSpc>
              <a:spcBef>
                <a:spcPts val="1000"/>
              </a:spcBef>
              <a:spcAft>
                <a:spcPts val="0"/>
              </a:spcAft>
              <a:buNone/>
            </a:pPr>
            <a:r>
              <a:t/>
            </a:r>
            <a:endParaRPr sz="1690">
              <a:latin typeface="Roboto Light"/>
              <a:ea typeface="Roboto Light"/>
              <a:cs typeface="Roboto Light"/>
              <a:sym typeface="Roboto Light"/>
            </a:endParaRPr>
          </a:p>
          <a:p>
            <a:pPr indent="-335915" lvl="0" marL="914400" rtl="0" algn="l">
              <a:lnSpc>
                <a:spcPct val="95000"/>
              </a:lnSpc>
              <a:spcBef>
                <a:spcPts val="1000"/>
              </a:spcBef>
              <a:spcAft>
                <a:spcPts val="0"/>
              </a:spcAft>
              <a:buSzPts val="1690"/>
              <a:buAutoNum type="arabicPeriod"/>
            </a:pPr>
            <a:r>
              <a:rPr b="1" lang="nl-NL" sz="1690"/>
              <a:t>Institutional/Disciplinary perspectives:</a:t>
            </a:r>
            <a:r>
              <a:rPr lang="nl-NL" sz="1690">
                <a:latin typeface="Roboto Light"/>
                <a:ea typeface="Roboto Light"/>
                <a:cs typeface="Roboto Light"/>
                <a:sym typeface="Roboto Light"/>
              </a:rPr>
              <a:t> use should be made of what has already been made available through ESFRIs, the existing science clusters and other thematic service providers. Underrepresented research communities should be targeted, engaged and supported.	</a:t>
            </a:r>
            <a:endParaRPr sz="1690">
              <a:latin typeface="Roboto Light"/>
              <a:ea typeface="Roboto Light"/>
              <a:cs typeface="Roboto Light"/>
              <a:sym typeface="Roboto Light"/>
            </a:endParaRPr>
          </a:p>
          <a:p>
            <a:pPr indent="0" lvl="0" marL="457200" rtl="0" algn="l">
              <a:lnSpc>
                <a:spcPct val="95000"/>
              </a:lnSpc>
              <a:spcBef>
                <a:spcPts val="1100"/>
              </a:spcBef>
              <a:spcAft>
                <a:spcPts val="1100"/>
              </a:spcAft>
              <a:buNone/>
            </a:pPr>
            <a:r>
              <a:t/>
            </a:r>
            <a:endParaRPr sz="950">
              <a:latin typeface="Arial"/>
              <a:ea typeface="Arial"/>
              <a:cs typeface="Arial"/>
              <a:sym typeface="Arial"/>
            </a:endParaRPr>
          </a:p>
        </p:txBody>
      </p:sp>
      <p:sp>
        <p:nvSpPr>
          <p:cNvPr id="118" name="Google Shape;118;g16204e4896e_0_121"/>
          <p:cNvSpPr txBox="1"/>
          <p:nvPr>
            <p:ph type="title"/>
          </p:nvPr>
        </p:nvSpPr>
        <p:spPr>
          <a:xfrm>
            <a:off x="2693504" y="235633"/>
            <a:ext cx="8858400" cy="6039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l-NL"/>
              <a:t>Charter</a:t>
            </a:r>
            <a:endParaRPr/>
          </a:p>
        </p:txBody>
      </p:sp>
      <p:sp>
        <p:nvSpPr>
          <p:cNvPr id="119" name="Google Shape;119;g16204e4896e_0_121"/>
          <p:cNvSpPr txBox="1"/>
          <p:nvPr>
            <p:ph idx="12" type="sldNum"/>
          </p:nvPr>
        </p:nvSpPr>
        <p:spPr>
          <a:xfrm>
            <a:off x="10744200" y="6423497"/>
            <a:ext cx="1289100" cy="198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16204e4896e_0_103"/>
          <p:cNvSpPr txBox="1"/>
          <p:nvPr>
            <p:ph type="title"/>
          </p:nvPr>
        </p:nvSpPr>
        <p:spPr>
          <a:xfrm>
            <a:off x="2693504" y="235633"/>
            <a:ext cx="8858400" cy="6039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l-NL"/>
              <a:t>Work Plan</a:t>
            </a:r>
            <a:endParaRPr/>
          </a:p>
        </p:txBody>
      </p:sp>
      <p:sp>
        <p:nvSpPr>
          <p:cNvPr id="126" name="Google Shape;126;g16204e4896e_0_103"/>
          <p:cNvSpPr txBox="1"/>
          <p:nvPr>
            <p:ph idx="12" type="sldNum"/>
          </p:nvPr>
        </p:nvSpPr>
        <p:spPr>
          <a:xfrm>
            <a:off x="10744200" y="6423497"/>
            <a:ext cx="1289100" cy="198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
        <p:nvSpPr>
          <p:cNvPr id="127" name="Google Shape;127;g16204e4896e_0_103"/>
          <p:cNvSpPr txBox="1"/>
          <p:nvPr>
            <p:ph idx="2" type="body"/>
          </p:nvPr>
        </p:nvSpPr>
        <p:spPr>
          <a:xfrm>
            <a:off x="2693503" y="895137"/>
            <a:ext cx="8858400" cy="364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nl-NL"/>
              <a:t>Organization in SubGroups </a:t>
            </a:r>
            <a:endParaRPr/>
          </a:p>
        </p:txBody>
      </p:sp>
      <p:graphicFrame>
        <p:nvGraphicFramePr>
          <p:cNvPr id="128" name="Google Shape;128;g16204e4896e_0_103"/>
          <p:cNvGraphicFramePr/>
          <p:nvPr/>
        </p:nvGraphicFramePr>
        <p:xfrm>
          <a:off x="574900" y="1434875"/>
          <a:ext cx="3000000" cy="3000000"/>
        </p:xfrm>
        <a:graphic>
          <a:graphicData uri="http://schemas.openxmlformats.org/drawingml/2006/table">
            <a:tbl>
              <a:tblPr>
                <a:noFill/>
                <a:tableStyleId>{1105A049-F1C8-42C7-9224-B81AE31D720D}</a:tableStyleId>
              </a:tblPr>
              <a:tblGrid>
                <a:gridCol w="2216800"/>
                <a:gridCol w="2159725"/>
                <a:gridCol w="1714500"/>
                <a:gridCol w="1714500"/>
                <a:gridCol w="1714500"/>
                <a:gridCol w="1714500"/>
              </a:tblGrid>
              <a:tr h="428625">
                <a:tc>
                  <a:txBody>
                    <a:bodyPr/>
                    <a:lstStyle/>
                    <a:p>
                      <a:pPr indent="0" lvl="0" marL="0" rtl="0" algn="l">
                        <a:spcBef>
                          <a:spcPts val="0"/>
                        </a:spcBef>
                        <a:spcAft>
                          <a:spcPts val="0"/>
                        </a:spcAft>
                        <a:buNone/>
                      </a:pPr>
                      <a:r>
                        <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a:solidFill>
                            <a:schemeClr val="lt1"/>
                          </a:solidFill>
                          <a:latin typeface="Roboto Light"/>
                          <a:ea typeface="Roboto Light"/>
                          <a:cs typeface="Roboto Light"/>
                          <a:sym typeface="Roboto Light"/>
                        </a:rPr>
                        <a:t>Q2 - 2022</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a:solidFill>
                            <a:schemeClr val="lt1"/>
                          </a:solidFill>
                          <a:latin typeface="Roboto Light"/>
                          <a:ea typeface="Roboto Light"/>
                          <a:cs typeface="Roboto Light"/>
                          <a:sym typeface="Roboto Light"/>
                        </a:rPr>
                        <a:t>Q3 -2022</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a:solidFill>
                            <a:schemeClr val="lt1"/>
                          </a:solidFill>
                          <a:latin typeface="Roboto Light"/>
                          <a:ea typeface="Roboto Light"/>
                          <a:cs typeface="Roboto Light"/>
                          <a:sym typeface="Roboto Light"/>
                        </a:rPr>
                        <a:t>Q4 - 2022</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a:solidFill>
                            <a:schemeClr val="lt1"/>
                          </a:solidFill>
                          <a:latin typeface="Roboto Light"/>
                          <a:ea typeface="Roboto Light"/>
                          <a:cs typeface="Roboto Light"/>
                          <a:sym typeface="Roboto Light"/>
                        </a:rPr>
                        <a:t>Q1 - 2023</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a:solidFill>
                            <a:schemeClr val="lt1"/>
                          </a:solidFill>
                          <a:latin typeface="Roboto Light"/>
                          <a:ea typeface="Roboto Light"/>
                          <a:cs typeface="Roboto Light"/>
                          <a:sym typeface="Roboto Light"/>
                        </a:rPr>
                        <a:t>Q2 - 2023</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r>
              <a:tr h="428625">
                <a:tc>
                  <a:txBody>
                    <a:bodyPr/>
                    <a:lstStyle/>
                    <a:p>
                      <a:pPr indent="0" lvl="0" marL="0" rtl="0" algn="l">
                        <a:spcBef>
                          <a:spcPts val="0"/>
                        </a:spcBef>
                        <a:spcAft>
                          <a:spcPts val="0"/>
                        </a:spcAft>
                        <a:buNone/>
                      </a:pPr>
                      <a:r>
                        <a:rPr lang="nl-NL">
                          <a:solidFill>
                            <a:schemeClr val="lt1"/>
                          </a:solidFill>
                          <a:latin typeface="Roboto"/>
                          <a:ea typeface="Roboto"/>
                          <a:cs typeface="Roboto"/>
                          <a:sym typeface="Roboto"/>
                        </a:rPr>
                        <a:t>All TF REA</a:t>
                      </a:r>
                      <a:endParaRPr>
                        <a:solidFill>
                          <a:schemeClr val="lt1"/>
                        </a:solidFill>
                        <a:latin typeface="Roboto"/>
                        <a:ea typeface="Roboto"/>
                        <a:cs typeface="Roboto"/>
                        <a:sym typeface="Roboto"/>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nl-NL" sz="1200">
                          <a:latin typeface="Roboto Light"/>
                          <a:ea typeface="Roboto Light"/>
                          <a:cs typeface="Roboto Light"/>
                          <a:sym typeface="Roboto Light"/>
                        </a:rPr>
                        <a:t>Work plan</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1582700">
                <a:tc>
                  <a:txBody>
                    <a:bodyPr/>
                    <a:lstStyle/>
                    <a:p>
                      <a:pPr indent="0" lvl="0" marL="0" rtl="0" algn="l">
                        <a:spcBef>
                          <a:spcPts val="0"/>
                        </a:spcBef>
                        <a:spcAft>
                          <a:spcPts val="0"/>
                        </a:spcAft>
                        <a:buNone/>
                      </a:pPr>
                      <a:r>
                        <a:rPr lang="nl-NL">
                          <a:solidFill>
                            <a:srgbClr val="FFE599"/>
                          </a:solidFill>
                          <a:latin typeface="Roboto"/>
                          <a:ea typeface="Roboto"/>
                          <a:cs typeface="Roboto"/>
                          <a:sym typeface="Roboto"/>
                        </a:rPr>
                        <a:t>Institutional perspective</a:t>
                      </a:r>
                      <a:endParaRPr>
                        <a:solidFill>
                          <a:srgbClr val="FFE599"/>
                        </a:solidFill>
                        <a:latin typeface="Roboto"/>
                        <a:ea typeface="Roboto"/>
                        <a:cs typeface="Roboto"/>
                        <a:sym typeface="Roboto"/>
                      </a:endParaRPr>
                    </a:p>
                    <a:p>
                      <a:pPr indent="0" lvl="0" marL="0" rtl="0" algn="l">
                        <a:spcBef>
                          <a:spcPts val="0"/>
                        </a:spcBef>
                        <a:spcAft>
                          <a:spcPts val="0"/>
                        </a:spcAft>
                        <a:buNone/>
                      </a:pPr>
                      <a:r>
                        <a:rPr lang="nl-NL" sz="1200">
                          <a:solidFill>
                            <a:schemeClr val="lt1"/>
                          </a:solidFill>
                          <a:latin typeface="Roboto"/>
                          <a:ea typeface="Roboto"/>
                          <a:cs typeface="Roboto"/>
                          <a:sym typeface="Roboto"/>
                        </a:rPr>
                        <a:t>Susanne Blumesberger</a:t>
                      </a:r>
                      <a:endParaRPr sz="1200">
                        <a:solidFill>
                          <a:schemeClr val="lt1"/>
                        </a:solidFill>
                        <a:latin typeface="Roboto"/>
                        <a:ea typeface="Roboto"/>
                        <a:cs typeface="Roboto"/>
                        <a:sym typeface="Roboto"/>
                      </a:endParaRPr>
                    </a:p>
                    <a:p>
                      <a:pPr indent="0" lvl="0" marL="0" rtl="0" algn="l">
                        <a:spcBef>
                          <a:spcPts val="0"/>
                        </a:spcBef>
                        <a:spcAft>
                          <a:spcPts val="0"/>
                        </a:spcAft>
                        <a:buNone/>
                      </a:pPr>
                      <a:r>
                        <a:rPr lang="nl-NL" sz="1200">
                          <a:solidFill>
                            <a:schemeClr val="lt1"/>
                          </a:solidFill>
                          <a:latin typeface="Roboto"/>
                          <a:ea typeface="Roboto"/>
                          <a:cs typeface="Roboto"/>
                          <a:sym typeface="Roboto"/>
                        </a:rPr>
                        <a:t>Sibylle Hermann</a:t>
                      </a:r>
                      <a:endParaRPr sz="1500">
                        <a:solidFill>
                          <a:schemeClr val="lt1"/>
                        </a:solidFill>
                        <a:latin typeface="Roboto"/>
                        <a:ea typeface="Roboto"/>
                        <a:cs typeface="Roboto"/>
                        <a:sym typeface="Roboto"/>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CF9FA"/>
                    </a:solidFill>
                  </a:tcPr>
                </a:tc>
                <a:tc>
                  <a:txBody>
                    <a:bodyPr/>
                    <a:lstStyle/>
                    <a:p>
                      <a:pPr indent="0" lvl="0" marL="0" rtl="0" algn="l">
                        <a:spcBef>
                          <a:spcPts val="0"/>
                        </a:spcBef>
                        <a:spcAft>
                          <a:spcPts val="0"/>
                        </a:spcAft>
                        <a:buNone/>
                      </a:pPr>
                      <a:r>
                        <a:t/>
                      </a:r>
                      <a:endParaRPr>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CF9FA"/>
                    </a:solidFill>
                  </a:tcPr>
                </a:tc>
                <a:tc>
                  <a:txBody>
                    <a:bodyPr/>
                    <a:lstStyle/>
                    <a:p>
                      <a:pPr indent="0" lvl="0" marL="0" rtl="0" algn="l">
                        <a:spcBef>
                          <a:spcPts val="0"/>
                        </a:spcBef>
                        <a:spcAft>
                          <a:spcPts val="0"/>
                        </a:spcAft>
                        <a:buNone/>
                      </a:pPr>
                      <a:r>
                        <a:rPr lang="nl-NL" sz="1200">
                          <a:latin typeface="Roboto Light"/>
                          <a:ea typeface="Roboto Light"/>
                          <a:cs typeface="Roboto Light"/>
                          <a:sym typeface="Roboto Light"/>
                        </a:rPr>
                        <a:t>Collection and report of requirements of researchers</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CF9FA"/>
                    </a:solidFill>
                  </a:tcPr>
                </a:tc>
                <a:tc>
                  <a:txBody>
                    <a:bodyPr/>
                    <a:lstStyle/>
                    <a:p>
                      <a:pPr indent="0" lvl="0" marL="0" rtl="0" algn="l">
                        <a:spcBef>
                          <a:spcPts val="0"/>
                        </a:spcBef>
                        <a:spcAft>
                          <a:spcPts val="0"/>
                        </a:spcAft>
                        <a:buNone/>
                      </a:pPr>
                      <a:r>
                        <a:rPr lang="nl-NL" sz="1200">
                          <a:latin typeface="Roboto Light"/>
                          <a:ea typeface="Roboto Light"/>
                          <a:cs typeface="Roboto Light"/>
                          <a:sym typeface="Roboto Light"/>
                        </a:rPr>
                        <a:t>Recommendations on training and material to share with: TF UC, Skills4EOSC, …</a:t>
                      </a:r>
                      <a:endParaRPr sz="1200">
                        <a:latin typeface="Roboto Light"/>
                        <a:ea typeface="Roboto Light"/>
                        <a:cs typeface="Roboto Light"/>
                        <a:sym typeface="Roboto Light"/>
                      </a:endParaRPr>
                    </a:p>
                    <a:p>
                      <a:pPr indent="0" lvl="0" marL="0" rtl="0" algn="l">
                        <a:spcBef>
                          <a:spcPts val="0"/>
                        </a:spcBef>
                        <a:spcAft>
                          <a:spcPts val="0"/>
                        </a:spcAft>
                        <a:buNone/>
                      </a:pPr>
                      <a:r>
                        <a:rPr lang="nl-NL" sz="1200">
                          <a:solidFill>
                            <a:schemeClr val="dk1"/>
                          </a:solidFill>
                          <a:latin typeface="Roboto Light"/>
                          <a:ea typeface="Roboto Light"/>
                          <a:cs typeface="Roboto Light"/>
                          <a:sym typeface="Roboto Light"/>
                        </a:rPr>
                        <a:t>Clustering of the individual questions </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CF9FA"/>
                    </a:solidFill>
                  </a:tcPr>
                </a:tc>
                <a:tc>
                  <a:txBody>
                    <a:bodyPr/>
                    <a:lstStyle/>
                    <a:p>
                      <a:pPr indent="0" lvl="0" marL="0" rtl="0" algn="l">
                        <a:spcBef>
                          <a:spcPts val="0"/>
                        </a:spcBef>
                        <a:spcAft>
                          <a:spcPts val="0"/>
                        </a:spcAft>
                        <a:buNone/>
                      </a:pPr>
                      <a:r>
                        <a:rPr lang="nl-NL" sz="1200">
                          <a:latin typeface="Roboto Light"/>
                          <a:ea typeface="Roboto Light"/>
                          <a:cs typeface="Roboto Light"/>
                          <a:sym typeface="Roboto Light"/>
                        </a:rPr>
                        <a:t>Workshop with members of university  networks ( EUA, LERU, CESAER) to expand the collection of questions from the universities.</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CF9FA"/>
                    </a:solidFill>
                  </a:tcPr>
                </a:tc>
              </a:tr>
              <a:tr h="989175">
                <a:tc>
                  <a:txBody>
                    <a:bodyPr/>
                    <a:lstStyle/>
                    <a:p>
                      <a:pPr indent="0" lvl="0" marL="0" rtl="0" algn="l">
                        <a:spcBef>
                          <a:spcPts val="0"/>
                        </a:spcBef>
                        <a:spcAft>
                          <a:spcPts val="0"/>
                        </a:spcAft>
                        <a:buNone/>
                      </a:pPr>
                      <a:r>
                        <a:rPr lang="nl-NL">
                          <a:solidFill>
                            <a:srgbClr val="FFE599"/>
                          </a:solidFill>
                          <a:latin typeface="Roboto"/>
                          <a:ea typeface="Roboto"/>
                          <a:cs typeface="Roboto"/>
                          <a:sym typeface="Roboto"/>
                        </a:rPr>
                        <a:t>National perspective</a:t>
                      </a:r>
                      <a:endParaRPr>
                        <a:solidFill>
                          <a:srgbClr val="FFE599"/>
                        </a:solidFill>
                        <a:latin typeface="Roboto"/>
                        <a:ea typeface="Roboto"/>
                        <a:cs typeface="Roboto"/>
                        <a:sym typeface="Roboto"/>
                      </a:endParaRPr>
                    </a:p>
                    <a:p>
                      <a:pPr indent="0" lvl="0" marL="0" rtl="0" algn="l">
                        <a:spcBef>
                          <a:spcPts val="0"/>
                        </a:spcBef>
                        <a:spcAft>
                          <a:spcPts val="0"/>
                        </a:spcAft>
                        <a:buNone/>
                      </a:pPr>
                      <a:r>
                        <a:rPr lang="nl-NL" sz="1200">
                          <a:solidFill>
                            <a:schemeClr val="lt1"/>
                          </a:solidFill>
                          <a:latin typeface="Roboto"/>
                          <a:ea typeface="Roboto"/>
                          <a:cs typeface="Roboto"/>
                          <a:sym typeface="Roboto"/>
                        </a:rPr>
                        <a:t>Federica Tanlongo</a:t>
                      </a:r>
                      <a:endParaRPr sz="1200">
                        <a:solidFill>
                          <a:schemeClr val="lt1"/>
                        </a:solidFill>
                        <a:latin typeface="Roboto"/>
                        <a:ea typeface="Roboto"/>
                        <a:cs typeface="Roboto"/>
                        <a:sym typeface="Roboto"/>
                      </a:endParaRPr>
                    </a:p>
                    <a:p>
                      <a:pPr indent="0" lvl="0" marL="0" rtl="0" algn="l">
                        <a:spcBef>
                          <a:spcPts val="0"/>
                        </a:spcBef>
                        <a:spcAft>
                          <a:spcPts val="0"/>
                        </a:spcAft>
                        <a:buNone/>
                      </a:pPr>
                      <a:r>
                        <a:rPr lang="nl-NL" sz="1200">
                          <a:solidFill>
                            <a:schemeClr val="lt1"/>
                          </a:solidFill>
                          <a:latin typeface="Roboto"/>
                          <a:ea typeface="Roboto"/>
                          <a:cs typeface="Roboto"/>
                          <a:sym typeface="Roboto"/>
                        </a:rPr>
                        <a:t>Nadia Tonello</a:t>
                      </a:r>
                      <a:endParaRPr sz="1200">
                        <a:solidFill>
                          <a:schemeClr val="lt1"/>
                        </a:solidFill>
                        <a:latin typeface="Roboto"/>
                        <a:ea typeface="Roboto"/>
                        <a:cs typeface="Roboto"/>
                        <a:sym typeface="Roboto"/>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FFFFFF"/>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sz="1200">
                          <a:latin typeface="Roboto Light"/>
                          <a:ea typeface="Roboto Light"/>
                          <a:cs typeface="Roboto Light"/>
                          <a:sym typeface="Roboto Light"/>
                        </a:rPr>
                        <a:t>Definition and collection of</a:t>
                      </a:r>
                      <a:endParaRPr sz="1200">
                        <a:latin typeface="Roboto Light"/>
                        <a:ea typeface="Roboto Light"/>
                        <a:cs typeface="Roboto Light"/>
                        <a:sym typeface="Roboto Light"/>
                      </a:endParaRPr>
                    </a:p>
                    <a:p>
                      <a:pPr indent="0" lvl="0" marL="0" rtl="0" algn="l">
                        <a:spcBef>
                          <a:spcPts val="0"/>
                        </a:spcBef>
                        <a:spcAft>
                          <a:spcPts val="0"/>
                        </a:spcAft>
                        <a:buNone/>
                      </a:pPr>
                      <a:r>
                        <a:rPr lang="nl-NL" sz="1200">
                          <a:latin typeface="Roboto Light"/>
                          <a:ea typeface="Roboto Light"/>
                          <a:cs typeface="Roboto Light"/>
                          <a:sym typeface="Roboto Light"/>
                        </a:rPr>
                        <a:t>-national structures</a:t>
                      </a:r>
                      <a:endParaRPr sz="1200">
                        <a:latin typeface="Roboto Light"/>
                        <a:ea typeface="Roboto Light"/>
                        <a:cs typeface="Roboto Light"/>
                        <a:sym typeface="Roboto Light"/>
                      </a:endParaRPr>
                    </a:p>
                    <a:p>
                      <a:pPr indent="0" lvl="0" marL="0" rtl="0" algn="l">
                        <a:spcBef>
                          <a:spcPts val="0"/>
                        </a:spcBef>
                        <a:spcAft>
                          <a:spcPts val="0"/>
                        </a:spcAft>
                        <a:buNone/>
                      </a:pPr>
                      <a:r>
                        <a:rPr lang="nl-NL" sz="1200">
                          <a:latin typeface="Roboto Light"/>
                          <a:ea typeface="Roboto Light"/>
                          <a:cs typeface="Roboto Light"/>
                          <a:sym typeface="Roboto Light"/>
                        </a:rPr>
                        <a:t>- success stories</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6350">
                      <a:solidFill>
                        <a:srgbClr val="FFFFFF"/>
                      </a:solidFill>
                      <a:prstDash val="solid"/>
                      <a:round/>
                      <a:headEnd len="sm" w="sm" type="none"/>
                      <a:tailEnd len="sm" w="sm" type="none"/>
                    </a:lnB>
                  </a:tcPr>
                </a:tc>
                <a:tc gridSpan="2">
                  <a:txBody>
                    <a:bodyPr/>
                    <a:lstStyle/>
                    <a:p>
                      <a:pPr indent="0" lvl="0" marL="0" rtl="0" algn="l">
                        <a:spcBef>
                          <a:spcPts val="0"/>
                        </a:spcBef>
                        <a:spcAft>
                          <a:spcPts val="0"/>
                        </a:spcAft>
                        <a:buNone/>
                      </a:pPr>
                      <a:r>
                        <a:rPr lang="nl-NL" sz="1200">
                          <a:solidFill>
                            <a:schemeClr val="dk1"/>
                          </a:solidFill>
                          <a:latin typeface="Roboto Light"/>
                          <a:ea typeface="Roboto Light"/>
                          <a:cs typeface="Roboto Light"/>
                          <a:sym typeface="Roboto Light"/>
                        </a:rPr>
                        <a:t>Collection and publication of success stories,  to inspire and quicken the engagement and adoption in different National contexts</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6350">
                      <a:solidFill>
                        <a:srgbClr val="FFFFFF"/>
                      </a:solidFill>
                      <a:prstDash val="solid"/>
                      <a:round/>
                      <a:headEnd len="sm" w="sm" type="none"/>
                      <a:tailEnd len="sm" w="sm" type="none"/>
                    </a:lnB>
                  </a:tcPr>
                </a:tc>
                <a:tc hMerge="1"/>
                <a:tc>
                  <a:txBody>
                    <a:bodyPr/>
                    <a:lstStyle/>
                    <a:p>
                      <a:pPr indent="0" lvl="0" marL="0" rtl="0" algn="l">
                        <a:spcBef>
                          <a:spcPts val="0"/>
                        </a:spcBef>
                        <a:spcAft>
                          <a:spcPts val="0"/>
                        </a:spcAft>
                        <a:buNone/>
                      </a:pPr>
                      <a:r>
                        <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6350">
                      <a:solidFill>
                        <a:srgbClr val="FFFFFF"/>
                      </a:solidFill>
                      <a:prstDash val="solid"/>
                      <a:round/>
                      <a:headEnd len="sm" w="sm" type="none"/>
                      <a:tailEnd len="sm" w="sm" type="none"/>
                    </a:lnB>
                  </a:tcPr>
                </a:tc>
              </a:tr>
              <a:tr h="824300">
                <a:tc>
                  <a:txBody>
                    <a:bodyPr/>
                    <a:lstStyle/>
                    <a:p>
                      <a:pPr indent="0" lvl="0" marL="0" rtl="0" algn="l">
                        <a:spcBef>
                          <a:spcPts val="0"/>
                        </a:spcBef>
                        <a:spcAft>
                          <a:spcPts val="0"/>
                        </a:spcAft>
                        <a:buNone/>
                      </a:pPr>
                      <a:r>
                        <a:rPr lang="nl-NL">
                          <a:solidFill>
                            <a:srgbClr val="FFE599"/>
                          </a:solidFill>
                          <a:latin typeface="Roboto"/>
                          <a:ea typeface="Roboto"/>
                          <a:cs typeface="Roboto"/>
                          <a:sym typeface="Roboto"/>
                        </a:rPr>
                        <a:t>European perspective</a:t>
                      </a:r>
                      <a:endParaRPr>
                        <a:solidFill>
                          <a:srgbClr val="FFE599"/>
                        </a:solidFill>
                        <a:latin typeface="Roboto"/>
                        <a:ea typeface="Roboto"/>
                        <a:cs typeface="Roboto"/>
                        <a:sym typeface="Roboto"/>
                      </a:endParaRPr>
                    </a:p>
                    <a:p>
                      <a:pPr indent="0" lvl="0" marL="0" rtl="0" algn="l">
                        <a:spcBef>
                          <a:spcPts val="0"/>
                        </a:spcBef>
                        <a:spcAft>
                          <a:spcPts val="0"/>
                        </a:spcAft>
                        <a:buNone/>
                      </a:pPr>
                      <a:r>
                        <a:rPr lang="nl-NL" sz="1200">
                          <a:solidFill>
                            <a:schemeClr val="lt1"/>
                          </a:solidFill>
                          <a:latin typeface="Roboto"/>
                          <a:ea typeface="Roboto"/>
                          <a:cs typeface="Roboto"/>
                          <a:sym typeface="Roboto"/>
                        </a:rPr>
                        <a:t>Eva Hnatkova</a:t>
                      </a:r>
                      <a:endParaRPr sz="1200">
                        <a:solidFill>
                          <a:schemeClr val="lt1"/>
                        </a:solidFill>
                        <a:latin typeface="Roboto"/>
                        <a:ea typeface="Roboto"/>
                        <a:cs typeface="Roboto"/>
                        <a:sym typeface="Roboto"/>
                      </a:endParaRPr>
                    </a:p>
                    <a:p>
                      <a:pPr indent="0" lvl="0" marL="0" rtl="0" algn="l">
                        <a:spcBef>
                          <a:spcPts val="0"/>
                        </a:spcBef>
                        <a:spcAft>
                          <a:spcPts val="0"/>
                        </a:spcAft>
                        <a:buNone/>
                      </a:pPr>
                      <a:r>
                        <a:rPr lang="nl-NL" sz="1200">
                          <a:solidFill>
                            <a:srgbClr val="FFFFFF"/>
                          </a:solidFill>
                          <a:latin typeface="Roboto"/>
                          <a:ea typeface="Roboto"/>
                          <a:cs typeface="Roboto"/>
                          <a:sym typeface="Roboto"/>
                        </a:rPr>
                        <a:t>Maja Dolinar</a:t>
                      </a:r>
                      <a:endParaRPr sz="1300">
                        <a:solidFill>
                          <a:srgbClr val="FFFFFF"/>
                        </a:solidFill>
                        <a:latin typeface="Roboto"/>
                        <a:ea typeface="Roboto"/>
                        <a:cs typeface="Roboto"/>
                        <a:sym typeface="Roboto"/>
                      </a:endParaRPr>
                    </a:p>
                  </a:txBody>
                  <a:tcPr marT="91425" marB="91425" marR="91425" marL="91425">
                    <a:lnL cap="flat" cmpd="sng" w="9525">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sz="1200">
                          <a:latin typeface="Roboto Light"/>
                          <a:ea typeface="Roboto Light"/>
                          <a:cs typeface="Roboto Light"/>
                          <a:sym typeface="Roboto Light"/>
                        </a:rPr>
                        <a:t>Preliminary landscape analysis of various stakeholders at European level.</a:t>
                      </a:r>
                      <a:endParaRPr sz="1200">
                        <a:latin typeface="Roboto Light"/>
                        <a:ea typeface="Roboto Light"/>
                        <a:cs typeface="Roboto Light"/>
                        <a:sym typeface="Roboto Light"/>
                      </a:endParaRPr>
                    </a:p>
                  </a:txBody>
                  <a:tcPr marT="0" marB="0" marR="73025" marL="73025" anchor="ctr">
                    <a:lnL cap="flat" cmpd="sng" w="6350">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ECF9FA"/>
                    </a:solidFill>
                  </a:tcPr>
                </a:tc>
                <a:tc>
                  <a:txBody>
                    <a:bodyPr/>
                    <a:lstStyle/>
                    <a:p>
                      <a:pPr indent="0" lvl="0" marL="0" rtl="0" algn="l">
                        <a:spcBef>
                          <a:spcPts val="0"/>
                        </a:spcBef>
                        <a:spcAft>
                          <a:spcPts val="0"/>
                        </a:spcAft>
                        <a:buNone/>
                      </a:pPr>
                      <a:r>
                        <a:rPr lang="nl-NL" sz="1200">
                          <a:latin typeface="Roboto Light"/>
                          <a:ea typeface="Roboto Light"/>
                          <a:cs typeface="Roboto Light"/>
                          <a:sym typeface="Roboto Light"/>
                        </a:rPr>
                        <a:t>Categorization and profiles of various stakeholders at European level.</a:t>
                      </a:r>
                      <a:endParaRPr sz="1200">
                        <a:latin typeface="Roboto Light"/>
                        <a:ea typeface="Roboto Light"/>
                        <a:cs typeface="Roboto Light"/>
                        <a:sym typeface="Roboto Light"/>
                      </a:endParaRPr>
                    </a:p>
                  </a:txBody>
                  <a:tcPr marT="0" marB="0" marR="73025" marL="73025" anchor="ctr">
                    <a:lnL cap="flat" cmpd="sng">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ECF9FA"/>
                    </a:solidFill>
                  </a:tcPr>
                </a:tc>
                <a:tc>
                  <a:txBody>
                    <a:bodyPr/>
                    <a:lstStyle/>
                    <a:p>
                      <a:pPr indent="0" lvl="0" marL="0" rtl="0" algn="l">
                        <a:spcBef>
                          <a:spcPts val="0"/>
                        </a:spcBef>
                        <a:spcAft>
                          <a:spcPts val="0"/>
                        </a:spcAft>
                        <a:buNone/>
                      </a:pPr>
                      <a:r>
                        <a:rPr lang="nl-NL" sz="1200">
                          <a:latin typeface="Roboto Light"/>
                          <a:ea typeface="Roboto Light"/>
                          <a:cs typeface="Roboto Light"/>
                          <a:sym typeface="Roboto Light"/>
                        </a:rPr>
                        <a:t>Map of various stakeholders at European level </a:t>
                      </a:r>
                      <a:endParaRPr sz="1200">
                        <a:solidFill>
                          <a:schemeClr val="dk1"/>
                        </a:solidFill>
                        <a:latin typeface="Roboto Light"/>
                        <a:ea typeface="Roboto Light"/>
                        <a:cs typeface="Roboto Light"/>
                        <a:sym typeface="Roboto Light"/>
                      </a:endParaRPr>
                    </a:p>
                  </a:txBody>
                  <a:tcPr marT="0" marB="0" marR="73025" marL="73025" anchor="ctr">
                    <a:lnL cap="flat" cmpd="sng">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ECF9FA"/>
                    </a:solidFill>
                  </a:tcPr>
                </a:tc>
                <a:tc>
                  <a:txBody>
                    <a:bodyPr/>
                    <a:lstStyle/>
                    <a:p>
                      <a:pPr indent="0" lvl="0" marL="0" rtl="0" algn="l">
                        <a:spcBef>
                          <a:spcPts val="0"/>
                        </a:spcBef>
                        <a:spcAft>
                          <a:spcPts val="0"/>
                        </a:spcAft>
                        <a:buNone/>
                      </a:pPr>
                      <a:r>
                        <a:rPr lang="nl-NL" sz="1200">
                          <a:latin typeface="Roboto Light"/>
                          <a:ea typeface="Roboto Light"/>
                          <a:cs typeface="Roboto Light"/>
                          <a:sym typeface="Roboto Light"/>
                        </a:rPr>
                        <a:t>Analyze  how to reach the stakeholders, identify best channels for communication</a:t>
                      </a:r>
                      <a:endParaRPr sz="1200">
                        <a:latin typeface="Roboto Light"/>
                        <a:ea typeface="Roboto Light"/>
                        <a:cs typeface="Roboto Light"/>
                        <a:sym typeface="Roboto Light"/>
                      </a:endParaRPr>
                    </a:p>
                  </a:txBody>
                  <a:tcPr marT="0" marB="0" marR="73025" marL="73025" anchor="ctr">
                    <a:lnL cap="flat" cmpd="sng">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ECF9FA"/>
                    </a:solidFill>
                  </a:tcPr>
                </a:tc>
                <a:tc>
                  <a:txBody>
                    <a:bodyPr/>
                    <a:lstStyle/>
                    <a:p>
                      <a:pPr indent="0" lvl="0" marL="0" rtl="0" algn="l">
                        <a:spcBef>
                          <a:spcPts val="0"/>
                        </a:spcBef>
                        <a:spcAft>
                          <a:spcPts val="0"/>
                        </a:spcAft>
                        <a:buNone/>
                      </a:pPr>
                      <a:r>
                        <a:rPr lang="nl-NL" sz="1200">
                          <a:latin typeface="Roboto Light"/>
                          <a:ea typeface="Roboto Light"/>
                          <a:cs typeface="Roboto Light"/>
                          <a:sym typeface="Roboto Light"/>
                        </a:rPr>
                        <a:t>Provide recommendations  on how to engage with stakeholders</a:t>
                      </a:r>
                      <a:endParaRPr sz="1200">
                        <a:latin typeface="Roboto Light"/>
                        <a:ea typeface="Roboto Light"/>
                        <a:cs typeface="Roboto Light"/>
                        <a:sym typeface="Roboto Light"/>
                      </a:endParaRPr>
                    </a:p>
                  </a:txBody>
                  <a:tcPr marT="0" marB="0" marR="73025" marL="73025" anchor="ctr">
                    <a:lnL cap="flat" cmpd="sng">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ECF9FA"/>
                    </a:solidFill>
                  </a:tcPr>
                </a:tc>
              </a:tr>
            </a:tbl>
          </a:graphicData>
        </a:graphic>
      </p:graphicFrame>
      <p:sp>
        <p:nvSpPr>
          <p:cNvPr id="129" name="Google Shape;129;g16204e4896e_0_103"/>
          <p:cNvSpPr txBox="1"/>
          <p:nvPr/>
        </p:nvSpPr>
        <p:spPr>
          <a:xfrm>
            <a:off x="3046675" y="6443225"/>
            <a:ext cx="657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Light"/>
              <a:ea typeface="Roboto Light"/>
              <a:cs typeface="Roboto Light"/>
              <a:sym typeface="Robo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6204e4896e_0_27"/>
          <p:cNvSpPr txBox="1"/>
          <p:nvPr>
            <p:ph type="title"/>
          </p:nvPr>
        </p:nvSpPr>
        <p:spPr>
          <a:xfrm>
            <a:off x="2693504" y="235633"/>
            <a:ext cx="8858400" cy="6039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l-NL"/>
              <a:t>Work Plan</a:t>
            </a:r>
            <a:endParaRPr/>
          </a:p>
        </p:txBody>
      </p:sp>
      <p:sp>
        <p:nvSpPr>
          <p:cNvPr id="136" name="Google Shape;136;g16204e4896e_0_27"/>
          <p:cNvSpPr txBox="1"/>
          <p:nvPr>
            <p:ph idx="12" type="sldNum"/>
          </p:nvPr>
        </p:nvSpPr>
        <p:spPr>
          <a:xfrm>
            <a:off x="10744200" y="6423497"/>
            <a:ext cx="1289100" cy="198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
        <p:nvSpPr>
          <p:cNvPr id="137" name="Google Shape;137;g16204e4896e_0_27"/>
          <p:cNvSpPr txBox="1"/>
          <p:nvPr>
            <p:ph idx="2" type="body"/>
          </p:nvPr>
        </p:nvSpPr>
        <p:spPr>
          <a:xfrm>
            <a:off x="2693503" y="895137"/>
            <a:ext cx="8858400" cy="364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nl-NL"/>
              <a:t>SubGroup: Institutional Perspective</a:t>
            </a:r>
            <a:endParaRPr/>
          </a:p>
        </p:txBody>
      </p:sp>
      <p:graphicFrame>
        <p:nvGraphicFramePr>
          <p:cNvPr id="138" name="Google Shape;138;g16204e4896e_0_27"/>
          <p:cNvGraphicFramePr/>
          <p:nvPr/>
        </p:nvGraphicFramePr>
        <p:xfrm>
          <a:off x="478738" y="2209025"/>
          <a:ext cx="3000000" cy="3000000"/>
        </p:xfrm>
        <a:graphic>
          <a:graphicData uri="http://schemas.openxmlformats.org/drawingml/2006/table">
            <a:tbl>
              <a:tblPr>
                <a:noFill/>
                <a:tableStyleId>{1105A049-F1C8-42C7-9224-B81AE31D720D}</a:tableStyleId>
              </a:tblPr>
              <a:tblGrid>
                <a:gridCol w="2216800"/>
                <a:gridCol w="1122350"/>
                <a:gridCol w="1145600"/>
                <a:gridCol w="1959900"/>
                <a:gridCol w="2227625"/>
                <a:gridCol w="2562250"/>
              </a:tblGrid>
              <a:tr h="428625">
                <a:tc>
                  <a:txBody>
                    <a:bodyPr/>
                    <a:lstStyle/>
                    <a:p>
                      <a:pPr indent="0" lvl="0" marL="0" rtl="0" algn="l">
                        <a:spcBef>
                          <a:spcPts val="0"/>
                        </a:spcBef>
                        <a:spcAft>
                          <a:spcPts val="0"/>
                        </a:spcAft>
                        <a:buNone/>
                      </a:pPr>
                      <a:r>
                        <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a:solidFill>
                            <a:schemeClr val="lt1"/>
                          </a:solidFill>
                          <a:latin typeface="Roboto Light"/>
                          <a:ea typeface="Roboto Light"/>
                          <a:cs typeface="Roboto Light"/>
                          <a:sym typeface="Roboto Light"/>
                        </a:rPr>
                        <a:t>Q2 - 2022</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a:solidFill>
                            <a:schemeClr val="lt1"/>
                          </a:solidFill>
                          <a:latin typeface="Roboto Light"/>
                          <a:ea typeface="Roboto Light"/>
                          <a:cs typeface="Roboto Light"/>
                          <a:sym typeface="Roboto Light"/>
                        </a:rPr>
                        <a:t>Q3 -2022</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a:solidFill>
                            <a:schemeClr val="lt1"/>
                          </a:solidFill>
                          <a:latin typeface="Roboto Light"/>
                          <a:ea typeface="Roboto Light"/>
                          <a:cs typeface="Roboto Light"/>
                          <a:sym typeface="Roboto Light"/>
                        </a:rPr>
                        <a:t>Q4 - 2022</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a:solidFill>
                            <a:schemeClr val="lt1"/>
                          </a:solidFill>
                          <a:latin typeface="Roboto Light"/>
                          <a:ea typeface="Roboto Light"/>
                          <a:cs typeface="Roboto Light"/>
                          <a:sym typeface="Roboto Light"/>
                        </a:rPr>
                        <a:t>Q1 - 2023</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a:solidFill>
                            <a:schemeClr val="lt1"/>
                          </a:solidFill>
                          <a:latin typeface="Roboto Light"/>
                          <a:ea typeface="Roboto Light"/>
                          <a:cs typeface="Roboto Light"/>
                          <a:sym typeface="Roboto Light"/>
                        </a:rPr>
                        <a:t>Q2 - 2023</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r>
              <a:tr h="428625">
                <a:tc>
                  <a:txBody>
                    <a:bodyPr/>
                    <a:lstStyle/>
                    <a:p>
                      <a:pPr indent="0" lvl="0" marL="0" rtl="0" algn="l">
                        <a:spcBef>
                          <a:spcPts val="0"/>
                        </a:spcBef>
                        <a:spcAft>
                          <a:spcPts val="0"/>
                        </a:spcAft>
                        <a:buNone/>
                      </a:pPr>
                      <a:r>
                        <a:rPr lang="nl-NL">
                          <a:solidFill>
                            <a:schemeClr val="lt1"/>
                          </a:solidFill>
                          <a:latin typeface="Roboto"/>
                          <a:ea typeface="Roboto"/>
                          <a:cs typeface="Roboto"/>
                          <a:sym typeface="Roboto"/>
                        </a:rPr>
                        <a:t>All TF REA</a:t>
                      </a:r>
                      <a:endParaRPr>
                        <a:solidFill>
                          <a:schemeClr val="lt1"/>
                        </a:solidFill>
                        <a:latin typeface="Roboto"/>
                        <a:ea typeface="Roboto"/>
                        <a:cs typeface="Roboto"/>
                        <a:sym typeface="Roboto"/>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nl-NL" sz="1200">
                          <a:latin typeface="Roboto Light"/>
                          <a:ea typeface="Roboto Light"/>
                          <a:cs typeface="Roboto Light"/>
                          <a:sym typeface="Roboto Light"/>
                        </a:rPr>
                        <a:t>Work plan</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1582700">
                <a:tc>
                  <a:txBody>
                    <a:bodyPr/>
                    <a:lstStyle/>
                    <a:p>
                      <a:pPr indent="0" lvl="0" marL="0" rtl="0" algn="l">
                        <a:spcBef>
                          <a:spcPts val="0"/>
                        </a:spcBef>
                        <a:spcAft>
                          <a:spcPts val="0"/>
                        </a:spcAft>
                        <a:buNone/>
                      </a:pPr>
                      <a:r>
                        <a:rPr lang="nl-NL">
                          <a:solidFill>
                            <a:srgbClr val="FFE599"/>
                          </a:solidFill>
                          <a:latin typeface="Roboto"/>
                          <a:ea typeface="Roboto"/>
                          <a:cs typeface="Roboto"/>
                          <a:sym typeface="Roboto"/>
                        </a:rPr>
                        <a:t>Institutional perspective</a:t>
                      </a:r>
                      <a:endParaRPr>
                        <a:solidFill>
                          <a:srgbClr val="FFE599"/>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nl-NL" sz="1300">
                          <a:solidFill>
                            <a:schemeClr val="lt1"/>
                          </a:solidFill>
                          <a:latin typeface="Roboto"/>
                          <a:ea typeface="Roboto"/>
                          <a:cs typeface="Roboto"/>
                          <a:sym typeface="Roboto"/>
                        </a:rPr>
                        <a:t>Susanne Blumesberger</a:t>
                      </a:r>
                      <a:endParaRPr sz="1300">
                        <a:solidFill>
                          <a:schemeClr val="lt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nl-NL" sz="1300">
                          <a:solidFill>
                            <a:schemeClr val="lt1"/>
                          </a:solidFill>
                          <a:latin typeface="Roboto"/>
                          <a:ea typeface="Roboto"/>
                          <a:cs typeface="Roboto"/>
                          <a:sym typeface="Roboto"/>
                        </a:rPr>
                        <a:t>Sibylle Hermann</a:t>
                      </a:r>
                      <a:endParaRPr sz="1600">
                        <a:solidFill>
                          <a:schemeClr val="lt1"/>
                        </a:solidFill>
                        <a:latin typeface="Roboto"/>
                        <a:ea typeface="Roboto"/>
                        <a:cs typeface="Roboto"/>
                        <a:sym typeface="Roboto"/>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CF9FA"/>
                    </a:solidFill>
                  </a:tcPr>
                </a:tc>
                <a:tc>
                  <a:txBody>
                    <a:bodyPr/>
                    <a:lstStyle/>
                    <a:p>
                      <a:pPr indent="0" lvl="0" marL="0" rtl="0" algn="l">
                        <a:spcBef>
                          <a:spcPts val="0"/>
                        </a:spcBef>
                        <a:spcAft>
                          <a:spcPts val="0"/>
                        </a:spcAft>
                        <a:buNone/>
                      </a:pPr>
                      <a:r>
                        <a:t/>
                      </a:r>
                      <a:endParaRPr>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CF9FA"/>
                    </a:solidFill>
                  </a:tcPr>
                </a:tc>
                <a:tc>
                  <a:txBody>
                    <a:bodyPr/>
                    <a:lstStyle/>
                    <a:p>
                      <a:pPr indent="0" lvl="0" marL="0" rtl="0" algn="l">
                        <a:spcBef>
                          <a:spcPts val="0"/>
                        </a:spcBef>
                        <a:spcAft>
                          <a:spcPts val="0"/>
                        </a:spcAft>
                        <a:buNone/>
                      </a:pPr>
                      <a:r>
                        <a:rPr lang="nl-NL">
                          <a:latin typeface="Roboto Light"/>
                          <a:ea typeface="Roboto Light"/>
                          <a:cs typeface="Roboto Light"/>
                          <a:sym typeface="Roboto Light"/>
                        </a:rPr>
                        <a:t>Collection and report of </a:t>
                      </a:r>
                      <a:r>
                        <a:rPr b="1" lang="nl-NL">
                          <a:latin typeface="Roboto"/>
                          <a:ea typeface="Roboto"/>
                          <a:cs typeface="Roboto"/>
                          <a:sym typeface="Roboto"/>
                        </a:rPr>
                        <a:t>requirements </a:t>
                      </a:r>
                      <a:r>
                        <a:rPr lang="nl-NL">
                          <a:latin typeface="Roboto Light"/>
                          <a:ea typeface="Roboto Light"/>
                          <a:cs typeface="Roboto Light"/>
                          <a:sym typeface="Roboto Light"/>
                        </a:rPr>
                        <a:t>of researchers</a:t>
                      </a:r>
                      <a:endParaRPr>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CF9FA"/>
                    </a:solidFill>
                  </a:tcPr>
                </a:tc>
                <a:tc>
                  <a:txBody>
                    <a:bodyPr/>
                    <a:lstStyle/>
                    <a:p>
                      <a:pPr indent="0" lvl="0" marL="0" rtl="0" algn="l">
                        <a:spcBef>
                          <a:spcPts val="0"/>
                        </a:spcBef>
                        <a:spcAft>
                          <a:spcPts val="0"/>
                        </a:spcAft>
                        <a:buNone/>
                      </a:pPr>
                      <a:r>
                        <a:rPr lang="nl-NL">
                          <a:latin typeface="Roboto Light"/>
                          <a:ea typeface="Roboto Light"/>
                          <a:cs typeface="Roboto Light"/>
                          <a:sym typeface="Roboto Light"/>
                        </a:rPr>
                        <a:t>Recommendations on </a:t>
                      </a:r>
                      <a:r>
                        <a:rPr b="1" lang="nl-NL">
                          <a:latin typeface="Roboto"/>
                          <a:ea typeface="Roboto"/>
                          <a:cs typeface="Roboto"/>
                          <a:sym typeface="Roboto"/>
                        </a:rPr>
                        <a:t>training and material</a:t>
                      </a:r>
                      <a:r>
                        <a:rPr lang="nl-NL">
                          <a:latin typeface="Roboto Light"/>
                          <a:ea typeface="Roboto Light"/>
                          <a:cs typeface="Roboto Light"/>
                          <a:sym typeface="Roboto Light"/>
                        </a:rPr>
                        <a:t> to share with: TF UC, Skills4EOSC, …</a:t>
                      </a:r>
                      <a:endParaRPr>
                        <a:latin typeface="Roboto Light"/>
                        <a:ea typeface="Roboto Light"/>
                        <a:cs typeface="Roboto Light"/>
                        <a:sym typeface="Roboto Light"/>
                      </a:endParaRPr>
                    </a:p>
                    <a:p>
                      <a:pPr indent="0" lvl="0" marL="0" rtl="0" algn="l">
                        <a:spcBef>
                          <a:spcPts val="0"/>
                        </a:spcBef>
                        <a:spcAft>
                          <a:spcPts val="0"/>
                        </a:spcAft>
                        <a:buNone/>
                      </a:pPr>
                      <a:r>
                        <a:rPr lang="nl-NL">
                          <a:solidFill>
                            <a:schemeClr val="dk1"/>
                          </a:solidFill>
                          <a:latin typeface="Roboto Light"/>
                          <a:ea typeface="Roboto Light"/>
                          <a:cs typeface="Roboto Light"/>
                          <a:sym typeface="Roboto Light"/>
                        </a:rPr>
                        <a:t>Cluster the individual questions according to discipline/country/…</a:t>
                      </a:r>
                      <a:endParaRPr>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CF9FA"/>
                    </a:solidFill>
                  </a:tcPr>
                </a:tc>
                <a:tc>
                  <a:txBody>
                    <a:bodyPr/>
                    <a:lstStyle/>
                    <a:p>
                      <a:pPr indent="0" lvl="0" marL="0" rtl="0" algn="l">
                        <a:spcBef>
                          <a:spcPts val="0"/>
                        </a:spcBef>
                        <a:spcAft>
                          <a:spcPts val="0"/>
                        </a:spcAft>
                        <a:buNone/>
                      </a:pPr>
                      <a:r>
                        <a:rPr b="1" lang="nl-NL">
                          <a:latin typeface="Roboto"/>
                          <a:ea typeface="Roboto"/>
                          <a:cs typeface="Roboto"/>
                          <a:sym typeface="Roboto"/>
                        </a:rPr>
                        <a:t>Workshop</a:t>
                      </a:r>
                      <a:r>
                        <a:rPr lang="nl-NL">
                          <a:latin typeface="Roboto Light"/>
                          <a:ea typeface="Roboto Light"/>
                          <a:cs typeface="Roboto Light"/>
                          <a:sym typeface="Roboto Light"/>
                        </a:rPr>
                        <a:t> with </a:t>
                      </a:r>
                      <a:r>
                        <a:rPr lang="nl-NL">
                          <a:latin typeface="Roboto Light"/>
                          <a:ea typeface="Roboto Light"/>
                          <a:cs typeface="Roboto Light"/>
                          <a:sym typeface="Roboto Light"/>
                        </a:rPr>
                        <a:t>members</a:t>
                      </a:r>
                      <a:r>
                        <a:rPr lang="nl-NL">
                          <a:latin typeface="Roboto Light"/>
                          <a:ea typeface="Roboto Light"/>
                          <a:cs typeface="Roboto Light"/>
                          <a:sym typeface="Roboto Light"/>
                        </a:rPr>
                        <a:t> of university  networks ( EUA, LERU, CESAER) to expand the collection of questions from the universities.</a:t>
                      </a:r>
                      <a:endParaRPr>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CF9FA"/>
                    </a:solidFill>
                  </a:tcPr>
                </a:tc>
              </a:tr>
            </a:tbl>
          </a:graphicData>
        </a:graphic>
      </p:graphicFrame>
      <p:sp>
        <p:nvSpPr>
          <p:cNvPr id="139" name="Google Shape;139;g16204e4896e_0_27"/>
          <p:cNvSpPr txBox="1"/>
          <p:nvPr/>
        </p:nvSpPr>
        <p:spPr>
          <a:xfrm>
            <a:off x="3046675" y="6443225"/>
            <a:ext cx="657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Light"/>
              <a:ea typeface="Roboto Light"/>
              <a:cs typeface="Roboto Light"/>
              <a:sym typeface="Robo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16204e4896e_0_94"/>
          <p:cNvSpPr txBox="1"/>
          <p:nvPr>
            <p:ph type="title"/>
          </p:nvPr>
        </p:nvSpPr>
        <p:spPr>
          <a:xfrm>
            <a:off x="2693504" y="235633"/>
            <a:ext cx="8858400" cy="6039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l-NL"/>
              <a:t>Work Plan</a:t>
            </a:r>
            <a:endParaRPr/>
          </a:p>
        </p:txBody>
      </p:sp>
      <p:sp>
        <p:nvSpPr>
          <p:cNvPr id="146" name="Google Shape;146;g16204e4896e_0_94"/>
          <p:cNvSpPr txBox="1"/>
          <p:nvPr>
            <p:ph idx="12" type="sldNum"/>
          </p:nvPr>
        </p:nvSpPr>
        <p:spPr>
          <a:xfrm>
            <a:off x="10744200" y="6423497"/>
            <a:ext cx="1289100" cy="198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graphicFrame>
        <p:nvGraphicFramePr>
          <p:cNvPr id="147" name="Google Shape;147;g16204e4896e_0_94"/>
          <p:cNvGraphicFramePr/>
          <p:nvPr/>
        </p:nvGraphicFramePr>
        <p:xfrm>
          <a:off x="552575" y="2162188"/>
          <a:ext cx="3000000" cy="3000000"/>
        </p:xfrm>
        <a:graphic>
          <a:graphicData uri="http://schemas.openxmlformats.org/drawingml/2006/table">
            <a:tbl>
              <a:tblPr>
                <a:noFill/>
                <a:tableStyleId>{1105A049-F1C8-42C7-9224-B81AE31D720D}</a:tableStyleId>
              </a:tblPr>
              <a:tblGrid>
                <a:gridCol w="2216800"/>
                <a:gridCol w="2360500"/>
                <a:gridCol w="1513725"/>
                <a:gridCol w="1714500"/>
                <a:gridCol w="1714500"/>
                <a:gridCol w="1714500"/>
              </a:tblGrid>
              <a:tr h="457425">
                <a:tc>
                  <a:txBody>
                    <a:bodyPr/>
                    <a:lstStyle/>
                    <a:p>
                      <a:pPr indent="0" lvl="0" marL="0" rtl="0" algn="l">
                        <a:spcBef>
                          <a:spcPts val="0"/>
                        </a:spcBef>
                        <a:spcAft>
                          <a:spcPts val="0"/>
                        </a:spcAft>
                        <a:buNone/>
                      </a:pPr>
                      <a:r>
                        <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a:solidFill>
                            <a:schemeClr val="lt1"/>
                          </a:solidFill>
                          <a:latin typeface="Roboto Light"/>
                          <a:ea typeface="Roboto Light"/>
                          <a:cs typeface="Roboto Light"/>
                          <a:sym typeface="Roboto Light"/>
                        </a:rPr>
                        <a:t>Q2 - 2022</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a:solidFill>
                            <a:schemeClr val="lt1"/>
                          </a:solidFill>
                          <a:latin typeface="Roboto Light"/>
                          <a:ea typeface="Roboto Light"/>
                          <a:cs typeface="Roboto Light"/>
                          <a:sym typeface="Roboto Light"/>
                        </a:rPr>
                        <a:t>Q3 -2022</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a:solidFill>
                            <a:schemeClr val="lt1"/>
                          </a:solidFill>
                          <a:latin typeface="Roboto Light"/>
                          <a:ea typeface="Roboto Light"/>
                          <a:cs typeface="Roboto Light"/>
                          <a:sym typeface="Roboto Light"/>
                        </a:rPr>
                        <a:t>Q4 - 2022</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a:solidFill>
                            <a:schemeClr val="lt1"/>
                          </a:solidFill>
                          <a:latin typeface="Roboto Light"/>
                          <a:ea typeface="Roboto Light"/>
                          <a:cs typeface="Roboto Light"/>
                          <a:sym typeface="Roboto Light"/>
                        </a:rPr>
                        <a:t>Q1 - 2023</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a:solidFill>
                            <a:schemeClr val="lt1"/>
                          </a:solidFill>
                          <a:latin typeface="Roboto Light"/>
                          <a:ea typeface="Roboto Light"/>
                          <a:cs typeface="Roboto Light"/>
                          <a:sym typeface="Roboto Light"/>
                        </a:rPr>
                        <a:t>Q2 - 2023</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r>
              <a:tr h="457425">
                <a:tc>
                  <a:txBody>
                    <a:bodyPr/>
                    <a:lstStyle/>
                    <a:p>
                      <a:pPr indent="0" lvl="0" marL="0" rtl="0" algn="l">
                        <a:spcBef>
                          <a:spcPts val="0"/>
                        </a:spcBef>
                        <a:spcAft>
                          <a:spcPts val="0"/>
                        </a:spcAft>
                        <a:buNone/>
                      </a:pPr>
                      <a:r>
                        <a:rPr lang="nl-NL">
                          <a:solidFill>
                            <a:schemeClr val="lt1"/>
                          </a:solidFill>
                          <a:latin typeface="Roboto"/>
                          <a:ea typeface="Roboto"/>
                          <a:cs typeface="Roboto"/>
                          <a:sym typeface="Roboto"/>
                        </a:rPr>
                        <a:t>All TF REA</a:t>
                      </a:r>
                      <a:endParaRPr>
                        <a:solidFill>
                          <a:schemeClr val="lt1"/>
                        </a:solidFill>
                        <a:latin typeface="Roboto"/>
                        <a:ea typeface="Roboto"/>
                        <a:cs typeface="Roboto"/>
                        <a:sym typeface="Roboto"/>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nl-NL" sz="1200">
                          <a:latin typeface="Roboto Light"/>
                          <a:ea typeface="Roboto Light"/>
                          <a:cs typeface="Roboto Light"/>
                          <a:sym typeface="Roboto Light"/>
                        </a:rPr>
                        <a:t>Work plan</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2244400">
                <a:tc>
                  <a:txBody>
                    <a:bodyPr/>
                    <a:lstStyle/>
                    <a:p>
                      <a:pPr indent="0" lvl="0" marL="0" rtl="0" algn="l">
                        <a:spcBef>
                          <a:spcPts val="0"/>
                        </a:spcBef>
                        <a:spcAft>
                          <a:spcPts val="0"/>
                        </a:spcAft>
                        <a:buNone/>
                      </a:pPr>
                      <a:r>
                        <a:rPr lang="nl-NL">
                          <a:solidFill>
                            <a:srgbClr val="FFE599"/>
                          </a:solidFill>
                          <a:latin typeface="Roboto"/>
                          <a:ea typeface="Roboto"/>
                          <a:cs typeface="Roboto"/>
                          <a:sym typeface="Roboto"/>
                        </a:rPr>
                        <a:t>National perspective</a:t>
                      </a:r>
                      <a:endParaRPr>
                        <a:solidFill>
                          <a:srgbClr val="FFE599"/>
                        </a:solidFill>
                        <a:latin typeface="Roboto"/>
                        <a:ea typeface="Roboto"/>
                        <a:cs typeface="Roboto"/>
                        <a:sym typeface="Roboto"/>
                      </a:endParaRPr>
                    </a:p>
                    <a:p>
                      <a:pPr indent="0" lvl="0" marL="0" rtl="0" algn="l">
                        <a:spcBef>
                          <a:spcPts val="0"/>
                        </a:spcBef>
                        <a:spcAft>
                          <a:spcPts val="0"/>
                        </a:spcAft>
                        <a:buNone/>
                      </a:pPr>
                      <a:r>
                        <a:rPr lang="nl-NL" sz="1300">
                          <a:solidFill>
                            <a:schemeClr val="lt1"/>
                          </a:solidFill>
                          <a:latin typeface="Roboto"/>
                          <a:ea typeface="Roboto"/>
                          <a:cs typeface="Roboto"/>
                          <a:sym typeface="Roboto"/>
                        </a:rPr>
                        <a:t>Federica Tanlongo</a:t>
                      </a:r>
                      <a:endParaRPr sz="1300">
                        <a:solidFill>
                          <a:schemeClr val="lt1"/>
                        </a:solidFill>
                        <a:latin typeface="Roboto"/>
                        <a:ea typeface="Roboto"/>
                        <a:cs typeface="Roboto"/>
                        <a:sym typeface="Roboto"/>
                      </a:endParaRPr>
                    </a:p>
                    <a:p>
                      <a:pPr indent="0" lvl="0" marL="0" rtl="0" algn="l">
                        <a:spcBef>
                          <a:spcPts val="0"/>
                        </a:spcBef>
                        <a:spcAft>
                          <a:spcPts val="0"/>
                        </a:spcAft>
                        <a:buNone/>
                      </a:pPr>
                      <a:r>
                        <a:rPr lang="nl-NL" sz="1300">
                          <a:solidFill>
                            <a:schemeClr val="lt1"/>
                          </a:solidFill>
                          <a:latin typeface="Roboto"/>
                          <a:ea typeface="Roboto"/>
                          <a:cs typeface="Roboto"/>
                          <a:sym typeface="Roboto"/>
                        </a:rPr>
                        <a:t>Nadia Tonello</a:t>
                      </a:r>
                      <a:r>
                        <a:rPr lang="nl-NL" sz="1200">
                          <a:solidFill>
                            <a:schemeClr val="lt1"/>
                          </a:solidFill>
                          <a:latin typeface="Roboto"/>
                          <a:ea typeface="Roboto"/>
                          <a:cs typeface="Roboto"/>
                          <a:sym typeface="Roboto"/>
                        </a:rPr>
                        <a:t>F</a:t>
                      </a:r>
                      <a:endParaRPr sz="1300">
                        <a:solidFill>
                          <a:schemeClr val="lt1"/>
                        </a:solidFill>
                        <a:latin typeface="Roboto"/>
                        <a:ea typeface="Roboto"/>
                        <a:cs typeface="Roboto"/>
                        <a:sym typeface="Roboto"/>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FFFFFF"/>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a:latin typeface="Roboto Light"/>
                          <a:ea typeface="Roboto Light"/>
                          <a:cs typeface="Roboto Light"/>
                          <a:sym typeface="Roboto Light"/>
                        </a:rPr>
                        <a:t>Definition and collection of</a:t>
                      </a:r>
                      <a:endParaRPr>
                        <a:latin typeface="Roboto Light"/>
                        <a:ea typeface="Roboto Light"/>
                        <a:cs typeface="Roboto Light"/>
                        <a:sym typeface="Roboto Light"/>
                      </a:endParaRPr>
                    </a:p>
                    <a:p>
                      <a:pPr indent="0" lvl="0" marL="0" rtl="0" algn="l">
                        <a:spcBef>
                          <a:spcPts val="0"/>
                        </a:spcBef>
                        <a:spcAft>
                          <a:spcPts val="0"/>
                        </a:spcAft>
                        <a:buNone/>
                      </a:pPr>
                      <a:r>
                        <a:rPr lang="nl-NL">
                          <a:latin typeface="Roboto Light"/>
                          <a:ea typeface="Roboto Light"/>
                          <a:cs typeface="Roboto Light"/>
                          <a:sym typeface="Roboto Light"/>
                        </a:rPr>
                        <a:t>- </a:t>
                      </a:r>
                      <a:r>
                        <a:rPr b="1" lang="nl-NL">
                          <a:latin typeface="Roboto"/>
                          <a:ea typeface="Roboto"/>
                          <a:cs typeface="Roboto"/>
                          <a:sym typeface="Roboto"/>
                        </a:rPr>
                        <a:t>national structures</a:t>
                      </a:r>
                      <a:endParaRPr b="1">
                        <a:latin typeface="Roboto"/>
                        <a:ea typeface="Roboto"/>
                        <a:cs typeface="Roboto"/>
                        <a:sym typeface="Roboto"/>
                      </a:endParaRPr>
                    </a:p>
                    <a:p>
                      <a:pPr indent="0" lvl="0" marL="0" rtl="0" algn="l">
                        <a:spcBef>
                          <a:spcPts val="0"/>
                        </a:spcBef>
                        <a:spcAft>
                          <a:spcPts val="0"/>
                        </a:spcAft>
                        <a:buNone/>
                      </a:pPr>
                      <a:r>
                        <a:rPr lang="nl-NL">
                          <a:latin typeface="Roboto Light"/>
                          <a:ea typeface="Roboto Light"/>
                          <a:cs typeface="Roboto Light"/>
                          <a:sym typeface="Roboto Light"/>
                        </a:rPr>
                        <a:t>- </a:t>
                      </a:r>
                      <a:r>
                        <a:rPr b="1" lang="nl-NL">
                          <a:latin typeface="Roboto"/>
                          <a:ea typeface="Roboto"/>
                          <a:cs typeface="Roboto"/>
                          <a:sym typeface="Roboto"/>
                        </a:rPr>
                        <a:t>success stories</a:t>
                      </a:r>
                      <a:endParaRPr b="1">
                        <a:latin typeface="Roboto"/>
                        <a:ea typeface="Roboto"/>
                        <a:cs typeface="Roboto"/>
                        <a:sym typeface="Roboto"/>
                      </a:endParaRPr>
                    </a:p>
                    <a:p>
                      <a:pPr indent="0" lvl="0" marL="0" rtl="0" algn="l">
                        <a:spcBef>
                          <a:spcPts val="0"/>
                        </a:spcBef>
                        <a:spcAft>
                          <a:spcPts val="0"/>
                        </a:spcAft>
                        <a:buNone/>
                      </a:pPr>
                      <a:r>
                        <a:t/>
                      </a:r>
                      <a:endParaRPr>
                        <a:latin typeface="Roboto Light"/>
                        <a:ea typeface="Roboto Light"/>
                        <a:cs typeface="Roboto Light"/>
                        <a:sym typeface="Roboto Light"/>
                      </a:endParaRPr>
                    </a:p>
                    <a:p>
                      <a:pPr indent="0" lvl="0" marL="0" rtl="0" algn="l">
                        <a:spcBef>
                          <a:spcPts val="0"/>
                        </a:spcBef>
                        <a:spcAft>
                          <a:spcPts val="0"/>
                        </a:spcAft>
                        <a:buNone/>
                      </a:pPr>
                      <a:r>
                        <a:rPr b="1" lang="nl-NL">
                          <a:latin typeface="Roboto"/>
                          <a:ea typeface="Roboto"/>
                          <a:cs typeface="Roboto"/>
                          <a:sym typeface="Roboto"/>
                        </a:rPr>
                        <a:t>Templates</a:t>
                      </a:r>
                      <a:r>
                        <a:rPr lang="nl-NL">
                          <a:latin typeface="Roboto Light"/>
                          <a:ea typeface="Roboto Light"/>
                          <a:cs typeface="Roboto Light"/>
                          <a:sym typeface="Roboto Light"/>
                        </a:rPr>
                        <a:t> and </a:t>
                      </a:r>
                      <a:r>
                        <a:rPr b="1" lang="nl-NL">
                          <a:latin typeface="Roboto"/>
                          <a:ea typeface="Roboto"/>
                          <a:cs typeface="Roboto"/>
                          <a:sym typeface="Roboto"/>
                        </a:rPr>
                        <a:t>vocabulary</a:t>
                      </a:r>
                      <a:r>
                        <a:rPr lang="nl-NL">
                          <a:latin typeface="Roboto Light"/>
                          <a:ea typeface="Roboto Light"/>
                          <a:cs typeface="Roboto Light"/>
                          <a:sym typeface="Roboto Light"/>
                        </a:rPr>
                        <a:t> to homogenize the description collecting relevant information.</a:t>
                      </a:r>
                      <a:endParaRPr>
                        <a:latin typeface="Roboto Light"/>
                        <a:ea typeface="Roboto Light"/>
                        <a:cs typeface="Roboto Light"/>
                        <a:sym typeface="Roboto Light"/>
                      </a:endParaRPr>
                    </a:p>
                    <a:p>
                      <a:pPr indent="0" lvl="0" marL="0" rtl="0" algn="l">
                        <a:spcBef>
                          <a:spcPts val="0"/>
                        </a:spcBef>
                        <a:spcAft>
                          <a:spcPts val="0"/>
                        </a:spcAft>
                        <a:buNone/>
                      </a:pPr>
                      <a:r>
                        <a:t/>
                      </a:r>
                      <a:endParaRPr>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6350">
                      <a:solidFill>
                        <a:srgbClr val="FFFFFF"/>
                      </a:solidFill>
                      <a:prstDash val="solid"/>
                      <a:round/>
                      <a:headEnd len="sm" w="sm" type="none"/>
                      <a:tailEnd len="sm" w="sm" type="none"/>
                    </a:lnB>
                  </a:tcPr>
                </a:tc>
                <a:tc gridSpan="2">
                  <a:txBody>
                    <a:bodyPr/>
                    <a:lstStyle/>
                    <a:p>
                      <a:pPr indent="0" lvl="0" marL="0" rtl="0" algn="l">
                        <a:spcBef>
                          <a:spcPts val="0"/>
                        </a:spcBef>
                        <a:spcAft>
                          <a:spcPts val="0"/>
                        </a:spcAft>
                        <a:buNone/>
                      </a:pPr>
                      <a:r>
                        <a:rPr b="1" lang="nl-NL">
                          <a:solidFill>
                            <a:schemeClr val="dk1"/>
                          </a:solidFill>
                          <a:latin typeface="Roboto"/>
                          <a:ea typeface="Roboto"/>
                          <a:cs typeface="Roboto"/>
                          <a:sym typeface="Roboto"/>
                        </a:rPr>
                        <a:t>Collection</a:t>
                      </a:r>
                      <a:r>
                        <a:rPr lang="nl-NL">
                          <a:solidFill>
                            <a:schemeClr val="dk1"/>
                          </a:solidFill>
                          <a:latin typeface="Roboto Light"/>
                          <a:ea typeface="Roboto Light"/>
                          <a:cs typeface="Roboto Light"/>
                          <a:sym typeface="Roboto Light"/>
                        </a:rPr>
                        <a:t> and </a:t>
                      </a:r>
                      <a:r>
                        <a:rPr b="1" lang="nl-NL">
                          <a:solidFill>
                            <a:schemeClr val="dk1"/>
                          </a:solidFill>
                          <a:latin typeface="Roboto"/>
                          <a:ea typeface="Roboto"/>
                          <a:cs typeface="Roboto"/>
                          <a:sym typeface="Roboto"/>
                        </a:rPr>
                        <a:t>publication</a:t>
                      </a:r>
                      <a:r>
                        <a:rPr lang="nl-NL">
                          <a:solidFill>
                            <a:schemeClr val="dk1"/>
                          </a:solidFill>
                          <a:latin typeface="Roboto Light"/>
                          <a:ea typeface="Roboto Light"/>
                          <a:cs typeface="Roboto Light"/>
                          <a:sym typeface="Roboto Light"/>
                        </a:rPr>
                        <a:t> of success stories,  to inspire and quicken the engagement and adoption in different National contexts</a:t>
                      </a:r>
                      <a:endParaRPr>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6350">
                      <a:solidFill>
                        <a:srgbClr val="FFFFFF"/>
                      </a:solidFill>
                      <a:prstDash val="solid"/>
                      <a:round/>
                      <a:headEnd len="sm" w="sm" type="none"/>
                      <a:tailEnd len="sm" w="sm" type="none"/>
                    </a:lnB>
                  </a:tcPr>
                </a:tc>
                <a:tc hMerge="1"/>
                <a:tc>
                  <a:txBody>
                    <a:bodyPr/>
                    <a:lstStyle/>
                    <a:p>
                      <a:pPr indent="0" lvl="0" marL="0" rtl="0" algn="l">
                        <a:spcBef>
                          <a:spcPts val="0"/>
                        </a:spcBef>
                        <a:spcAft>
                          <a:spcPts val="0"/>
                        </a:spcAft>
                        <a:buNone/>
                      </a:pPr>
                      <a:r>
                        <a:t/>
                      </a:r>
                      <a:endParaRPr>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6350">
                      <a:solidFill>
                        <a:srgbClr val="FFFFFF"/>
                      </a:solidFill>
                      <a:prstDash val="solid"/>
                      <a:round/>
                      <a:headEnd len="sm" w="sm" type="none"/>
                      <a:tailEnd len="sm" w="sm" type="none"/>
                    </a:lnB>
                  </a:tcPr>
                </a:tc>
              </a:tr>
            </a:tbl>
          </a:graphicData>
        </a:graphic>
      </p:graphicFrame>
      <p:sp>
        <p:nvSpPr>
          <p:cNvPr id="148" name="Google Shape;148;g16204e4896e_0_94"/>
          <p:cNvSpPr txBox="1"/>
          <p:nvPr>
            <p:ph idx="2" type="body"/>
          </p:nvPr>
        </p:nvSpPr>
        <p:spPr>
          <a:xfrm>
            <a:off x="2693503" y="895137"/>
            <a:ext cx="8858400" cy="364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nl-NL"/>
              <a:t>SubGroup: National Perspective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16204e4896e_0_112"/>
          <p:cNvSpPr txBox="1"/>
          <p:nvPr>
            <p:ph type="title"/>
          </p:nvPr>
        </p:nvSpPr>
        <p:spPr>
          <a:xfrm>
            <a:off x="2693504" y="235633"/>
            <a:ext cx="8858400" cy="6039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l-NL"/>
              <a:t>Work Plan</a:t>
            </a:r>
            <a:endParaRPr/>
          </a:p>
        </p:txBody>
      </p:sp>
      <p:sp>
        <p:nvSpPr>
          <p:cNvPr id="155" name="Google Shape;155;g16204e4896e_0_112"/>
          <p:cNvSpPr txBox="1"/>
          <p:nvPr>
            <p:ph idx="12" type="sldNum"/>
          </p:nvPr>
        </p:nvSpPr>
        <p:spPr>
          <a:xfrm>
            <a:off x="10744200" y="6423497"/>
            <a:ext cx="1289100" cy="198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graphicFrame>
        <p:nvGraphicFramePr>
          <p:cNvPr id="156" name="Google Shape;156;g16204e4896e_0_112"/>
          <p:cNvGraphicFramePr/>
          <p:nvPr/>
        </p:nvGraphicFramePr>
        <p:xfrm>
          <a:off x="478725" y="2215938"/>
          <a:ext cx="3000000" cy="3000000"/>
        </p:xfrm>
        <a:graphic>
          <a:graphicData uri="http://schemas.openxmlformats.org/drawingml/2006/table">
            <a:tbl>
              <a:tblPr>
                <a:noFill/>
                <a:tableStyleId>{1105A049-F1C8-42C7-9224-B81AE31D720D}</a:tableStyleId>
              </a:tblPr>
              <a:tblGrid>
                <a:gridCol w="2216800"/>
                <a:gridCol w="2159725"/>
                <a:gridCol w="1714500"/>
                <a:gridCol w="1714500"/>
                <a:gridCol w="1714500"/>
                <a:gridCol w="1714500"/>
              </a:tblGrid>
              <a:tr h="746600">
                <a:tc>
                  <a:txBody>
                    <a:bodyPr/>
                    <a:lstStyle/>
                    <a:p>
                      <a:pPr indent="0" lvl="0" marL="0" rtl="0" algn="l">
                        <a:spcBef>
                          <a:spcPts val="0"/>
                        </a:spcBef>
                        <a:spcAft>
                          <a:spcPts val="0"/>
                        </a:spcAft>
                        <a:buNone/>
                      </a:pPr>
                      <a:r>
                        <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a:solidFill>
                            <a:schemeClr val="lt1"/>
                          </a:solidFill>
                          <a:latin typeface="Roboto Light"/>
                          <a:ea typeface="Roboto Light"/>
                          <a:cs typeface="Roboto Light"/>
                          <a:sym typeface="Roboto Light"/>
                        </a:rPr>
                        <a:t>Q2 - 2022</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a:solidFill>
                            <a:schemeClr val="lt1"/>
                          </a:solidFill>
                          <a:latin typeface="Roboto Light"/>
                          <a:ea typeface="Roboto Light"/>
                          <a:cs typeface="Roboto Light"/>
                          <a:sym typeface="Roboto Light"/>
                        </a:rPr>
                        <a:t>Q3 -2022</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a:solidFill>
                            <a:schemeClr val="lt1"/>
                          </a:solidFill>
                          <a:latin typeface="Roboto Light"/>
                          <a:ea typeface="Roboto Light"/>
                          <a:cs typeface="Roboto Light"/>
                          <a:sym typeface="Roboto Light"/>
                        </a:rPr>
                        <a:t>Q4 - 2022</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a:solidFill>
                            <a:schemeClr val="lt1"/>
                          </a:solidFill>
                          <a:latin typeface="Roboto Light"/>
                          <a:ea typeface="Roboto Light"/>
                          <a:cs typeface="Roboto Light"/>
                          <a:sym typeface="Roboto Light"/>
                        </a:rPr>
                        <a:t>Q1 - 2023</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a:solidFill>
                            <a:schemeClr val="lt1"/>
                          </a:solidFill>
                          <a:latin typeface="Roboto Light"/>
                          <a:ea typeface="Roboto Light"/>
                          <a:cs typeface="Roboto Light"/>
                          <a:sym typeface="Roboto Light"/>
                        </a:rPr>
                        <a:t>Q2 - 2023</a:t>
                      </a:r>
                      <a:endParaRPr>
                        <a:solidFill>
                          <a:schemeClr val="lt1"/>
                        </a:solidFill>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r>
              <a:tr h="445425">
                <a:tc>
                  <a:txBody>
                    <a:bodyPr/>
                    <a:lstStyle/>
                    <a:p>
                      <a:pPr indent="0" lvl="0" marL="0" rtl="0" algn="l">
                        <a:spcBef>
                          <a:spcPts val="0"/>
                        </a:spcBef>
                        <a:spcAft>
                          <a:spcPts val="0"/>
                        </a:spcAft>
                        <a:buNone/>
                      </a:pPr>
                      <a:r>
                        <a:rPr lang="nl-NL">
                          <a:solidFill>
                            <a:schemeClr val="lt1"/>
                          </a:solidFill>
                          <a:latin typeface="Roboto"/>
                          <a:ea typeface="Roboto"/>
                          <a:cs typeface="Roboto"/>
                          <a:sym typeface="Roboto"/>
                        </a:rPr>
                        <a:t>All TF REA</a:t>
                      </a:r>
                      <a:endParaRPr>
                        <a:solidFill>
                          <a:schemeClr val="lt1"/>
                        </a:solidFill>
                        <a:latin typeface="Roboto"/>
                        <a:ea typeface="Roboto"/>
                        <a:cs typeface="Roboto"/>
                        <a:sym typeface="Roboto"/>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nl-NL" sz="1200">
                          <a:latin typeface="Roboto Light"/>
                          <a:ea typeface="Roboto Light"/>
                          <a:cs typeface="Roboto Light"/>
                          <a:sym typeface="Roboto Light"/>
                        </a:rPr>
                        <a:t>Work plan</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latin typeface="Roboto Light"/>
                        <a:ea typeface="Roboto Light"/>
                        <a:cs typeface="Roboto Light"/>
                        <a:sym typeface="Roboto Ligh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1435800">
                <a:tc>
                  <a:txBody>
                    <a:bodyPr/>
                    <a:lstStyle/>
                    <a:p>
                      <a:pPr indent="0" lvl="0" marL="0" rtl="0" algn="l">
                        <a:spcBef>
                          <a:spcPts val="0"/>
                        </a:spcBef>
                        <a:spcAft>
                          <a:spcPts val="0"/>
                        </a:spcAft>
                        <a:buNone/>
                      </a:pPr>
                      <a:r>
                        <a:rPr lang="nl-NL">
                          <a:solidFill>
                            <a:srgbClr val="FFE599"/>
                          </a:solidFill>
                          <a:latin typeface="Roboto"/>
                          <a:ea typeface="Roboto"/>
                          <a:cs typeface="Roboto"/>
                          <a:sym typeface="Roboto"/>
                        </a:rPr>
                        <a:t>European perspective</a:t>
                      </a:r>
                      <a:endParaRPr>
                        <a:solidFill>
                          <a:srgbClr val="FFE599"/>
                        </a:solidFill>
                        <a:latin typeface="Roboto"/>
                        <a:ea typeface="Roboto"/>
                        <a:cs typeface="Roboto"/>
                        <a:sym typeface="Roboto"/>
                      </a:endParaRPr>
                    </a:p>
                    <a:p>
                      <a:pPr indent="0" lvl="0" marL="0" rtl="0" algn="l">
                        <a:spcBef>
                          <a:spcPts val="0"/>
                        </a:spcBef>
                        <a:spcAft>
                          <a:spcPts val="0"/>
                        </a:spcAft>
                        <a:buNone/>
                      </a:pPr>
                      <a:r>
                        <a:rPr lang="nl-NL" sz="1300">
                          <a:solidFill>
                            <a:schemeClr val="lt1"/>
                          </a:solidFill>
                          <a:latin typeface="Roboto"/>
                          <a:ea typeface="Roboto"/>
                          <a:cs typeface="Roboto"/>
                          <a:sym typeface="Roboto"/>
                        </a:rPr>
                        <a:t>Eva Hnatkova</a:t>
                      </a:r>
                      <a:endParaRPr sz="1300">
                        <a:solidFill>
                          <a:schemeClr val="lt1"/>
                        </a:solidFill>
                        <a:latin typeface="Roboto"/>
                        <a:ea typeface="Roboto"/>
                        <a:cs typeface="Roboto"/>
                        <a:sym typeface="Roboto"/>
                      </a:endParaRPr>
                    </a:p>
                    <a:p>
                      <a:pPr indent="0" lvl="0" marL="0" rtl="0" algn="l">
                        <a:spcBef>
                          <a:spcPts val="0"/>
                        </a:spcBef>
                        <a:spcAft>
                          <a:spcPts val="0"/>
                        </a:spcAft>
                        <a:buNone/>
                      </a:pPr>
                      <a:r>
                        <a:rPr lang="nl-NL" sz="1300">
                          <a:solidFill>
                            <a:srgbClr val="FFFFFF"/>
                          </a:solidFill>
                          <a:latin typeface="Roboto"/>
                          <a:ea typeface="Roboto"/>
                          <a:cs typeface="Roboto"/>
                          <a:sym typeface="Roboto"/>
                        </a:rPr>
                        <a:t>Maja Dolinar</a:t>
                      </a:r>
                      <a:endParaRPr>
                        <a:solidFill>
                          <a:srgbClr val="FFFFFF"/>
                        </a:solidFill>
                        <a:latin typeface="Roboto"/>
                        <a:ea typeface="Roboto"/>
                        <a:cs typeface="Roboto"/>
                        <a:sym typeface="Roboto"/>
                      </a:endParaRPr>
                    </a:p>
                  </a:txBody>
                  <a:tcPr marT="91425" marB="91425" marR="91425" marL="91425">
                    <a:lnL cap="flat" cmpd="sng" w="9525">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FFFFFF"/>
                      </a:solidFill>
                      <a:prstDash val="solid"/>
                      <a:round/>
                      <a:headEnd len="sm" w="sm" type="none"/>
                      <a:tailEnd len="sm" w="sm" type="none"/>
                    </a:lnB>
                    <a:solidFill>
                      <a:srgbClr val="008691"/>
                    </a:solidFill>
                  </a:tcPr>
                </a:tc>
                <a:tc>
                  <a:txBody>
                    <a:bodyPr/>
                    <a:lstStyle/>
                    <a:p>
                      <a:pPr indent="0" lvl="0" marL="0" rtl="0" algn="l">
                        <a:spcBef>
                          <a:spcPts val="0"/>
                        </a:spcBef>
                        <a:spcAft>
                          <a:spcPts val="0"/>
                        </a:spcAft>
                        <a:buNone/>
                      </a:pPr>
                      <a:r>
                        <a:rPr lang="nl-NL">
                          <a:latin typeface="Roboto Light"/>
                          <a:ea typeface="Roboto Light"/>
                          <a:cs typeface="Roboto Light"/>
                          <a:sym typeface="Roboto Light"/>
                        </a:rPr>
                        <a:t>Preliminary </a:t>
                      </a:r>
                      <a:r>
                        <a:rPr b="1" lang="nl-NL">
                          <a:latin typeface="Roboto"/>
                          <a:ea typeface="Roboto"/>
                          <a:cs typeface="Roboto"/>
                          <a:sym typeface="Roboto"/>
                        </a:rPr>
                        <a:t>landscape analysis</a:t>
                      </a:r>
                      <a:r>
                        <a:rPr lang="nl-NL">
                          <a:latin typeface="Roboto Light"/>
                          <a:ea typeface="Roboto Light"/>
                          <a:cs typeface="Roboto Light"/>
                          <a:sym typeface="Roboto Light"/>
                        </a:rPr>
                        <a:t> of various stakeholders at European level.</a:t>
                      </a:r>
                      <a:endParaRPr>
                        <a:latin typeface="Roboto Light"/>
                        <a:ea typeface="Roboto Light"/>
                        <a:cs typeface="Roboto Light"/>
                        <a:sym typeface="Roboto Light"/>
                      </a:endParaRPr>
                    </a:p>
                  </a:txBody>
                  <a:tcPr marT="0" marB="0" marR="73025" marL="73025" anchor="ctr">
                    <a:lnL cap="flat" cmpd="sng" w="6350">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w="9525">
                      <a:solidFill>
                        <a:schemeClr val="lt1"/>
                      </a:solidFill>
                      <a:prstDash val="solid"/>
                      <a:round/>
                      <a:headEnd len="sm" w="sm" type="none"/>
                      <a:tailEnd len="sm" w="sm" type="none"/>
                    </a:lnT>
                    <a:lnB cap="flat" cmpd="sng" w="6350">
                      <a:solidFill>
                        <a:srgbClr val="FFFFFF"/>
                      </a:solidFill>
                      <a:prstDash val="solid"/>
                      <a:round/>
                      <a:headEnd len="sm" w="sm" type="none"/>
                      <a:tailEnd len="sm" w="sm" type="none"/>
                    </a:lnB>
                    <a:solidFill>
                      <a:srgbClr val="ECF9FA"/>
                    </a:solidFill>
                  </a:tcPr>
                </a:tc>
                <a:tc>
                  <a:txBody>
                    <a:bodyPr/>
                    <a:lstStyle/>
                    <a:p>
                      <a:pPr indent="0" lvl="0" marL="0" rtl="0" algn="l">
                        <a:spcBef>
                          <a:spcPts val="0"/>
                        </a:spcBef>
                        <a:spcAft>
                          <a:spcPts val="0"/>
                        </a:spcAft>
                        <a:buNone/>
                      </a:pPr>
                      <a:r>
                        <a:rPr b="1" lang="nl-NL">
                          <a:latin typeface="Roboto"/>
                          <a:ea typeface="Roboto"/>
                          <a:cs typeface="Roboto"/>
                          <a:sym typeface="Roboto"/>
                        </a:rPr>
                        <a:t>Categorization</a:t>
                      </a:r>
                      <a:r>
                        <a:rPr lang="nl-NL">
                          <a:latin typeface="Roboto Light"/>
                          <a:ea typeface="Roboto Light"/>
                          <a:cs typeface="Roboto Light"/>
                          <a:sym typeface="Roboto Light"/>
                        </a:rPr>
                        <a:t> and profiles of various stakeholders at European level.</a:t>
                      </a:r>
                      <a:endParaRPr>
                        <a:latin typeface="Roboto Light"/>
                        <a:ea typeface="Roboto Light"/>
                        <a:cs typeface="Roboto Light"/>
                        <a:sym typeface="Roboto Light"/>
                      </a:endParaRPr>
                    </a:p>
                  </a:txBody>
                  <a:tcPr marT="0" marB="0" marR="73025" marL="73025" anchor="ctr">
                    <a:lnL cap="flat" cmpd="sng">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w="9525">
                      <a:solidFill>
                        <a:schemeClr val="lt1"/>
                      </a:solidFill>
                      <a:prstDash val="solid"/>
                      <a:round/>
                      <a:headEnd len="sm" w="sm" type="none"/>
                      <a:tailEnd len="sm" w="sm" type="none"/>
                    </a:lnT>
                    <a:lnB cap="flat" cmpd="sng" w="6350">
                      <a:solidFill>
                        <a:srgbClr val="FFFFFF"/>
                      </a:solidFill>
                      <a:prstDash val="solid"/>
                      <a:round/>
                      <a:headEnd len="sm" w="sm" type="none"/>
                      <a:tailEnd len="sm" w="sm" type="none"/>
                    </a:lnB>
                    <a:solidFill>
                      <a:srgbClr val="ECF9FA"/>
                    </a:solidFill>
                  </a:tcPr>
                </a:tc>
                <a:tc>
                  <a:txBody>
                    <a:bodyPr/>
                    <a:lstStyle/>
                    <a:p>
                      <a:pPr indent="0" lvl="0" marL="0" rtl="0" algn="l">
                        <a:spcBef>
                          <a:spcPts val="0"/>
                        </a:spcBef>
                        <a:spcAft>
                          <a:spcPts val="0"/>
                        </a:spcAft>
                        <a:buNone/>
                      </a:pPr>
                      <a:r>
                        <a:rPr b="1" lang="nl-NL">
                          <a:latin typeface="Roboto"/>
                          <a:ea typeface="Roboto"/>
                          <a:cs typeface="Roboto"/>
                          <a:sym typeface="Roboto"/>
                        </a:rPr>
                        <a:t>Map </a:t>
                      </a:r>
                      <a:r>
                        <a:rPr lang="nl-NL">
                          <a:latin typeface="Roboto Light"/>
                          <a:ea typeface="Roboto Light"/>
                          <a:cs typeface="Roboto Light"/>
                          <a:sym typeface="Roboto Light"/>
                        </a:rPr>
                        <a:t>of various stakeholders at European level </a:t>
                      </a:r>
                      <a:endParaRPr>
                        <a:solidFill>
                          <a:schemeClr val="dk1"/>
                        </a:solidFill>
                        <a:latin typeface="Roboto Light"/>
                        <a:ea typeface="Roboto Light"/>
                        <a:cs typeface="Roboto Light"/>
                        <a:sym typeface="Roboto Light"/>
                      </a:endParaRPr>
                    </a:p>
                  </a:txBody>
                  <a:tcPr marT="0" marB="0" marR="73025" marL="73025" anchor="ctr">
                    <a:lnL cap="flat" cmpd="sng">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w="9525">
                      <a:solidFill>
                        <a:schemeClr val="lt1"/>
                      </a:solidFill>
                      <a:prstDash val="solid"/>
                      <a:round/>
                      <a:headEnd len="sm" w="sm" type="none"/>
                      <a:tailEnd len="sm" w="sm" type="none"/>
                    </a:lnT>
                    <a:lnB cap="flat" cmpd="sng" w="6350">
                      <a:solidFill>
                        <a:srgbClr val="FFFFFF"/>
                      </a:solidFill>
                      <a:prstDash val="solid"/>
                      <a:round/>
                      <a:headEnd len="sm" w="sm" type="none"/>
                      <a:tailEnd len="sm" w="sm" type="none"/>
                    </a:lnB>
                    <a:solidFill>
                      <a:srgbClr val="ECF9FA"/>
                    </a:solidFill>
                  </a:tcPr>
                </a:tc>
                <a:tc>
                  <a:txBody>
                    <a:bodyPr/>
                    <a:lstStyle/>
                    <a:p>
                      <a:pPr indent="0" lvl="0" marL="0" rtl="0" algn="l">
                        <a:spcBef>
                          <a:spcPts val="0"/>
                        </a:spcBef>
                        <a:spcAft>
                          <a:spcPts val="0"/>
                        </a:spcAft>
                        <a:buNone/>
                      </a:pPr>
                      <a:r>
                        <a:rPr lang="nl-NL">
                          <a:latin typeface="Roboto Light"/>
                          <a:ea typeface="Roboto Light"/>
                          <a:cs typeface="Roboto Light"/>
                          <a:sym typeface="Roboto Light"/>
                        </a:rPr>
                        <a:t>Analyze  how to reach the stakeholders, identify </a:t>
                      </a:r>
                      <a:r>
                        <a:rPr b="1" lang="nl-NL">
                          <a:latin typeface="Roboto"/>
                          <a:ea typeface="Roboto"/>
                          <a:cs typeface="Roboto"/>
                          <a:sym typeface="Roboto"/>
                        </a:rPr>
                        <a:t>best channels</a:t>
                      </a:r>
                      <a:r>
                        <a:rPr lang="nl-NL">
                          <a:latin typeface="Roboto Light"/>
                          <a:ea typeface="Roboto Light"/>
                          <a:cs typeface="Roboto Light"/>
                          <a:sym typeface="Roboto Light"/>
                        </a:rPr>
                        <a:t> for communication</a:t>
                      </a:r>
                      <a:endParaRPr>
                        <a:latin typeface="Roboto Light"/>
                        <a:ea typeface="Roboto Light"/>
                        <a:cs typeface="Roboto Light"/>
                        <a:sym typeface="Roboto Light"/>
                      </a:endParaRPr>
                    </a:p>
                  </a:txBody>
                  <a:tcPr marT="0" marB="0" marR="73025" marL="73025" anchor="ctr">
                    <a:lnL cap="flat" cmpd="sng">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w="9525">
                      <a:solidFill>
                        <a:schemeClr val="lt1"/>
                      </a:solidFill>
                      <a:prstDash val="solid"/>
                      <a:round/>
                      <a:headEnd len="sm" w="sm" type="none"/>
                      <a:tailEnd len="sm" w="sm" type="none"/>
                    </a:lnT>
                    <a:lnB cap="flat" cmpd="sng" w="6350">
                      <a:solidFill>
                        <a:srgbClr val="FFFFFF"/>
                      </a:solidFill>
                      <a:prstDash val="solid"/>
                      <a:round/>
                      <a:headEnd len="sm" w="sm" type="none"/>
                      <a:tailEnd len="sm" w="sm" type="none"/>
                    </a:lnB>
                    <a:solidFill>
                      <a:srgbClr val="ECF9FA"/>
                    </a:solidFill>
                  </a:tcPr>
                </a:tc>
                <a:tc>
                  <a:txBody>
                    <a:bodyPr/>
                    <a:lstStyle/>
                    <a:p>
                      <a:pPr indent="0" lvl="0" marL="0" rtl="0" algn="l">
                        <a:spcBef>
                          <a:spcPts val="0"/>
                        </a:spcBef>
                        <a:spcAft>
                          <a:spcPts val="0"/>
                        </a:spcAft>
                        <a:buNone/>
                      </a:pPr>
                      <a:r>
                        <a:rPr lang="nl-NL">
                          <a:latin typeface="Roboto Light"/>
                          <a:ea typeface="Roboto Light"/>
                          <a:cs typeface="Roboto Light"/>
                          <a:sym typeface="Roboto Light"/>
                        </a:rPr>
                        <a:t>Provide </a:t>
                      </a:r>
                      <a:r>
                        <a:rPr b="1" lang="nl-NL">
                          <a:latin typeface="Roboto"/>
                          <a:ea typeface="Roboto"/>
                          <a:cs typeface="Roboto"/>
                          <a:sym typeface="Roboto"/>
                        </a:rPr>
                        <a:t>recommendations  </a:t>
                      </a:r>
                      <a:r>
                        <a:rPr lang="nl-NL">
                          <a:latin typeface="Roboto Light"/>
                          <a:ea typeface="Roboto Light"/>
                          <a:cs typeface="Roboto Light"/>
                          <a:sym typeface="Roboto Light"/>
                        </a:rPr>
                        <a:t>on how to engage with stakeholders</a:t>
                      </a:r>
                      <a:endParaRPr>
                        <a:latin typeface="Roboto Light"/>
                        <a:ea typeface="Roboto Light"/>
                        <a:cs typeface="Roboto Light"/>
                        <a:sym typeface="Roboto Light"/>
                      </a:endParaRPr>
                    </a:p>
                  </a:txBody>
                  <a:tcPr marT="0" marB="0" marR="73025" marL="73025" anchor="ctr">
                    <a:lnL cap="flat" cmpd="sng">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9525">
                      <a:solidFill>
                        <a:schemeClr val="lt1"/>
                      </a:solidFill>
                      <a:prstDash val="solid"/>
                      <a:round/>
                      <a:headEnd len="sm" w="sm" type="none"/>
                      <a:tailEnd len="sm" w="sm" type="none"/>
                    </a:lnT>
                    <a:lnB cap="flat" cmpd="sng" w="6350">
                      <a:solidFill>
                        <a:srgbClr val="FFFFFF"/>
                      </a:solidFill>
                      <a:prstDash val="solid"/>
                      <a:round/>
                      <a:headEnd len="sm" w="sm" type="none"/>
                      <a:tailEnd len="sm" w="sm" type="none"/>
                    </a:lnB>
                    <a:solidFill>
                      <a:srgbClr val="ECF9FA"/>
                    </a:solidFill>
                  </a:tcPr>
                </a:tc>
              </a:tr>
            </a:tbl>
          </a:graphicData>
        </a:graphic>
      </p:graphicFrame>
      <p:sp>
        <p:nvSpPr>
          <p:cNvPr id="157" name="Google Shape;157;g16204e4896e_0_112"/>
          <p:cNvSpPr txBox="1"/>
          <p:nvPr/>
        </p:nvSpPr>
        <p:spPr>
          <a:xfrm>
            <a:off x="3046675" y="6443225"/>
            <a:ext cx="657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Light"/>
              <a:ea typeface="Roboto Light"/>
              <a:cs typeface="Roboto Light"/>
              <a:sym typeface="Roboto Light"/>
            </a:endParaRPr>
          </a:p>
        </p:txBody>
      </p:sp>
      <p:sp>
        <p:nvSpPr>
          <p:cNvPr id="158" name="Google Shape;158;g16204e4896e_0_112"/>
          <p:cNvSpPr txBox="1"/>
          <p:nvPr>
            <p:ph idx="2" type="body"/>
          </p:nvPr>
        </p:nvSpPr>
        <p:spPr>
          <a:xfrm>
            <a:off x="2693503" y="895137"/>
            <a:ext cx="8858400" cy="364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nl-NL"/>
              <a:t>SubGroup: European Perspective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2022-10-06T11:17:36Z</dcterms:created>
  <dc:creator>Nadia Tonello</dc:creator>
</cp:coreProperties>
</file>