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da"/>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da-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da-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5e897134c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5e897134c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40a8957c5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40a8957c5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40a8957c55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40a8957c55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40a8957c5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40a8957c5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40a8957c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40a8957c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40a8957c5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40a8957c5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40a8957c5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40a8957c5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40a8957c5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40a8957c5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40a8957c55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40a8957c55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40a8957c5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40a8957c5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5e897134c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5e897134c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5e897134c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5e897134c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ec.europa.eu/transparency/expert-groups-register/screen/expert-groups/consult?lang=en&amp;groupID=375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t>EOSC-SB</a:t>
            </a:r>
            <a:endParaRPr/>
          </a:p>
        </p:txBody>
      </p:sp>
      <p:sp>
        <p:nvSpPr>
          <p:cNvPr id="55" name="Google Shape;55;p13"/>
          <p:cNvSpPr txBox="1"/>
          <p:nvPr>
            <p:ph idx="1" type="subTitle"/>
          </p:nvPr>
        </p:nvSpPr>
        <p:spPr>
          <a:xfrm>
            <a:off x="311700" y="2834125"/>
            <a:ext cx="8520600" cy="1266600"/>
          </a:xfrm>
          <a:prstGeom prst="rect">
            <a:avLst/>
          </a:prstGeom>
        </p:spPr>
        <p:txBody>
          <a:bodyPr anchorCtr="0" anchor="t" bIns="91425" lIns="91425" spcFirstLastPara="1" rIns="91425" wrap="square" tIns="91425">
            <a:normAutofit fontScale="77500"/>
          </a:bodyPr>
          <a:lstStyle/>
          <a:p>
            <a:pPr indent="0" lvl="0" marL="0" rtl="0" algn="ctr">
              <a:spcBef>
                <a:spcPts val="0"/>
              </a:spcBef>
              <a:spcAft>
                <a:spcPts val="0"/>
              </a:spcAft>
              <a:buNone/>
            </a:pPr>
            <a:r>
              <a:rPr lang="es"/>
              <a:t>Inmaculada Figueroa</a:t>
            </a:r>
            <a:endParaRPr/>
          </a:p>
          <a:p>
            <a:pPr indent="0" lvl="0" marL="0" rtl="0" algn="ctr">
              <a:spcBef>
                <a:spcPts val="0"/>
              </a:spcBef>
              <a:spcAft>
                <a:spcPts val="0"/>
              </a:spcAft>
              <a:buNone/>
            </a:pPr>
            <a:r>
              <a:rPr lang="es"/>
              <a:t>Subdirectorate of Internationalization of Science and Innovation</a:t>
            </a:r>
            <a:endParaRPr/>
          </a:p>
          <a:p>
            <a:pPr indent="0" lvl="0" marL="0" rtl="0" algn="ctr">
              <a:spcBef>
                <a:spcPts val="0"/>
              </a:spcBef>
              <a:spcAft>
                <a:spcPts val="0"/>
              </a:spcAft>
              <a:buNone/>
            </a:pPr>
            <a:r>
              <a:rPr lang="es"/>
              <a:t> Ministry of Science and Innovation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Policy Papers: </a:t>
            </a:r>
            <a:r>
              <a:rPr lang="es"/>
              <a:t>FAIR data sovereignty in EOSC </a:t>
            </a:r>
            <a:r>
              <a:rPr lang="es"/>
              <a:t> </a:t>
            </a:r>
            <a:endParaRPr/>
          </a:p>
        </p:txBody>
      </p:sp>
      <p:pic>
        <p:nvPicPr>
          <p:cNvPr id="115" name="Google Shape;115;p22"/>
          <p:cNvPicPr preferRelativeResize="0"/>
          <p:nvPr/>
        </p:nvPicPr>
        <p:blipFill>
          <a:blip r:embed="rId3">
            <a:alphaModFix/>
          </a:blip>
          <a:stretch>
            <a:fillRect/>
          </a:stretch>
        </p:blipFill>
        <p:spPr>
          <a:xfrm rot="261274">
            <a:off x="5905701" y="1061875"/>
            <a:ext cx="2732850" cy="3811074"/>
          </a:xfrm>
          <a:prstGeom prst="rect">
            <a:avLst/>
          </a:prstGeom>
          <a:noFill/>
          <a:ln>
            <a:noFill/>
          </a:ln>
          <a:effectLst>
            <a:outerShdw blurRad="200025" rotWithShape="0" algn="bl" dir="3000000" dist="76200">
              <a:srgbClr val="000000">
                <a:alpha val="50000"/>
              </a:srgbClr>
            </a:outerShdw>
          </a:effectLst>
        </p:spPr>
      </p:pic>
      <p:sp>
        <p:nvSpPr>
          <p:cNvPr id="116" name="Google Shape;116;p22"/>
          <p:cNvSpPr txBox="1"/>
          <p:nvPr>
            <p:ph idx="1" type="body"/>
          </p:nvPr>
        </p:nvSpPr>
        <p:spPr>
          <a:xfrm>
            <a:off x="311700" y="1152475"/>
            <a:ext cx="5164500" cy="3825900"/>
          </a:xfrm>
          <a:prstGeom prst="rect">
            <a:avLst/>
          </a:prstGeom>
        </p:spPr>
        <p:txBody>
          <a:bodyPr anchorCtr="0" anchor="t" bIns="91425" lIns="91425" spcFirstLastPara="1" rIns="91425" wrap="square" tIns="91425">
            <a:normAutofit lnSpcReduction="20000"/>
          </a:bodyPr>
          <a:lstStyle/>
          <a:p>
            <a:pPr indent="-315277" lvl="0" marL="457200" marR="0" rtl="0" algn="l">
              <a:lnSpc>
                <a:spcPct val="105000"/>
              </a:lnSpc>
              <a:spcBef>
                <a:spcPts val="400"/>
              </a:spcBef>
              <a:spcAft>
                <a:spcPts val="0"/>
              </a:spcAft>
              <a:buSzPts val="1365"/>
              <a:buChar char="-"/>
            </a:pPr>
            <a:r>
              <a:rPr lang="es" sz="1365"/>
              <a:t>Implementing the EOSC principle on access to data “as unrestricted as possible” has implications on legal, IPR, and institutional levels as it implies rights and responsibilities by providers and users.</a:t>
            </a:r>
            <a:endParaRPr sz="1365"/>
          </a:p>
          <a:p>
            <a:pPr indent="-301547" lvl="1" marL="914400" marR="0" rtl="0" algn="l">
              <a:lnSpc>
                <a:spcPct val="105000"/>
              </a:lnSpc>
              <a:spcBef>
                <a:spcPts val="400"/>
              </a:spcBef>
              <a:spcAft>
                <a:spcPts val="0"/>
              </a:spcAft>
              <a:buSzPts val="1149"/>
              <a:buChar char="-"/>
            </a:pPr>
            <a:r>
              <a:rPr lang="es" sz="1148"/>
              <a:t>The concept of “Data Sovereignty” derives its meaning from these responsibilities.</a:t>
            </a:r>
            <a:endParaRPr sz="1148"/>
          </a:p>
          <a:p>
            <a:pPr indent="-315277" lvl="0" marL="457200" marR="0" rtl="0" algn="l">
              <a:lnSpc>
                <a:spcPct val="105000"/>
              </a:lnSpc>
              <a:spcBef>
                <a:spcPts val="400"/>
              </a:spcBef>
              <a:spcAft>
                <a:spcPts val="0"/>
              </a:spcAft>
              <a:buSzPts val="1365"/>
              <a:buChar char="-"/>
            </a:pPr>
            <a:r>
              <a:rPr lang="es" sz="1365"/>
              <a:t>EOSC has the responsibility to protect the value of the FAIR datasets</a:t>
            </a:r>
            <a:endParaRPr sz="1365"/>
          </a:p>
          <a:p>
            <a:pPr indent="-291782" lvl="1" marL="914400" marR="0" rtl="0" algn="l">
              <a:lnSpc>
                <a:spcPct val="105000"/>
              </a:lnSpc>
              <a:spcBef>
                <a:spcPts val="400"/>
              </a:spcBef>
              <a:spcAft>
                <a:spcPts val="0"/>
              </a:spcAft>
              <a:buSzPts val="995"/>
              <a:buChar char="-"/>
            </a:pPr>
            <a:r>
              <a:rPr lang="es" sz="995"/>
              <a:t>FAIR Data are common goods governed by rules that must be known and understood; and</a:t>
            </a:r>
            <a:endParaRPr sz="995"/>
          </a:p>
          <a:p>
            <a:pPr indent="-291782" lvl="1" marL="914400" marR="0" rtl="0" algn="l">
              <a:lnSpc>
                <a:spcPct val="105000"/>
              </a:lnSpc>
              <a:spcBef>
                <a:spcPts val="400"/>
              </a:spcBef>
              <a:spcAft>
                <a:spcPts val="0"/>
              </a:spcAft>
              <a:buSzPts val="995"/>
              <a:buChar char="-"/>
            </a:pPr>
            <a:r>
              <a:rPr lang="es" sz="995"/>
              <a:t>responsibilities to protect FD value of use and reuse do exist, and these need to be clearly defined.</a:t>
            </a:r>
            <a:endParaRPr sz="995"/>
          </a:p>
          <a:p>
            <a:pPr indent="-298450" lvl="0" marL="457200" rtl="0" algn="l">
              <a:spcBef>
                <a:spcPts val="400"/>
              </a:spcBef>
              <a:spcAft>
                <a:spcPts val="0"/>
              </a:spcAft>
              <a:buClr>
                <a:schemeClr val="dk1"/>
              </a:buClr>
              <a:buSzPts val="1100"/>
              <a:buFont typeface="Calibri"/>
              <a:buChar char="-"/>
            </a:pPr>
            <a:r>
              <a:rPr lang="es" sz="1365"/>
              <a:t>FAIR Data sovereignty addresses</a:t>
            </a:r>
            <a:endParaRPr sz="1100">
              <a:solidFill>
                <a:schemeClr val="dk1"/>
              </a:solidFill>
              <a:latin typeface="Calibri"/>
              <a:ea typeface="Calibri"/>
              <a:cs typeface="Calibri"/>
              <a:sym typeface="Calibri"/>
            </a:endParaRPr>
          </a:p>
          <a:p>
            <a:pPr indent="-291782" lvl="1" marL="914400" marR="0" rtl="0" algn="l">
              <a:lnSpc>
                <a:spcPct val="105000"/>
              </a:lnSpc>
              <a:spcBef>
                <a:spcPts val="400"/>
              </a:spcBef>
              <a:spcAft>
                <a:spcPts val="0"/>
              </a:spcAft>
              <a:buSzPts val="995"/>
              <a:buChar char="-"/>
            </a:pPr>
            <a:r>
              <a:rPr lang="es" sz="995"/>
              <a:t>Rules of Participation and onboarding processes</a:t>
            </a:r>
            <a:endParaRPr sz="995"/>
          </a:p>
          <a:p>
            <a:pPr indent="-291782" lvl="1" marL="914400" marR="0" rtl="0" algn="l">
              <a:lnSpc>
                <a:spcPct val="105000"/>
              </a:lnSpc>
              <a:spcBef>
                <a:spcPts val="400"/>
              </a:spcBef>
              <a:spcAft>
                <a:spcPts val="0"/>
              </a:spcAft>
              <a:buSzPts val="995"/>
              <a:buChar char="-"/>
            </a:pPr>
            <a:r>
              <a:rPr lang="es" sz="995"/>
              <a:t>Data quality and persistent integrity as a key asset in the EOSC ecosystem;</a:t>
            </a:r>
            <a:endParaRPr sz="995"/>
          </a:p>
          <a:p>
            <a:pPr indent="-291782" lvl="1" marL="914400" marR="0" rtl="0" algn="l">
              <a:lnSpc>
                <a:spcPct val="105000"/>
              </a:lnSpc>
              <a:spcBef>
                <a:spcPts val="400"/>
              </a:spcBef>
              <a:spcAft>
                <a:spcPts val="0"/>
              </a:spcAft>
              <a:buSzPts val="995"/>
              <a:buChar char="-"/>
            </a:pPr>
            <a:r>
              <a:rPr lang="es" sz="995"/>
              <a:t>Meta-geo-localization in the EU and ACs of FD services and FD repositories;</a:t>
            </a:r>
            <a:endParaRPr sz="995"/>
          </a:p>
          <a:p>
            <a:pPr indent="-291782" lvl="1" marL="914400" marR="0" rtl="0" algn="l">
              <a:lnSpc>
                <a:spcPct val="105000"/>
              </a:lnSpc>
              <a:spcBef>
                <a:spcPts val="400"/>
              </a:spcBef>
              <a:spcAft>
                <a:spcPts val="400"/>
              </a:spcAft>
              <a:buSzPts val="995"/>
              <a:buChar char="-"/>
            </a:pPr>
            <a:r>
              <a:rPr lang="es" sz="995"/>
              <a:t>Promotion of appropriate licensing, preservation of IPR and recognition of authorship of research FD in the EOSC ecosystem and clear statement of the o</a:t>
            </a:r>
            <a:r>
              <a:rPr lang="es" sz="995"/>
              <a:t>wnership of data and services by EOSC partners.</a:t>
            </a:r>
            <a:endParaRPr sz="995"/>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Monitoring Activities (Subgroup A)</a:t>
            </a:r>
            <a:endParaRPr/>
          </a:p>
        </p:txBody>
      </p:sp>
      <p:sp>
        <p:nvSpPr>
          <p:cNvPr id="122" name="Google Shape;122;p23"/>
          <p:cNvSpPr txBox="1"/>
          <p:nvPr/>
        </p:nvSpPr>
        <p:spPr>
          <a:xfrm>
            <a:off x="311700" y="1626250"/>
            <a:ext cx="5667000" cy="1400700"/>
          </a:xfrm>
          <a:prstGeom prst="rect">
            <a:avLst/>
          </a:prstGeom>
          <a:solidFill>
            <a:srgbClr val="C4E0B2"/>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000">
                <a:solidFill>
                  <a:srgbClr val="4D4D4D"/>
                </a:solidFill>
                <a:latin typeface="Monda"/>
                <a:ea typeface="Monda"/>
                <a:cs typeface="Monda"/>
                <a:sym typeface="Monda"/>
              </a:rPr>
              <a:t>Scope A</a:t>
            </a:r>
            <a:r>
              <a:rPr lang="es" sz="1000">
                <a:solidFill>
                  <a:srgbClr val="4D4D4D"/>
                </a:solidFill>
                <a:latin typeface="Monda"/>
                <a:ea typeface="Monda"/>
                <a:cs typeface="Monda"/>
                <a:sym typeface="Monda"/>
              </a:rPr>
              <a:t>) Benchmarking of activities on international, national, regional, and institutional level </a:t>
            </a:r>
            <a:endParaRPr sz="1000">
              <a:solidFill>
                <a:srgbClr val="4D4D4D"/>
              </a:solidFill>
              <a:latin typeface="Monda"/>
              <a:ea typeface="Monda"/>
              <a:cs typeface="Monda"/>
              <a:sym typeface="Monda"/>
            </a:endParaRPr>
          </a:p>
          <a:p>
            <a:pPr indent="0" lvl="0" marL="0" rtl="0" algn="l">
              <a:lnSpc>
                <a:spcPct val="115000"/>
              </a:lnSpc>
              <a:spcBef>
                <a:spcPts val="0"/>
              </a:spcBef>
              <a:spcAft>
                <a:spcPts val="0"/>
              </a:spcAft>
              <a:buNone/>
            </a:pPr>
            <a:r>
              <a:rPr i="1" lang="es" sz="1000" u="sng">
                <a:solidFill>
                  <a:srgbClr val="4D4D4D"/>
                </a:solidFill>
                <a:latin typeface="Monda"/>
                <a:ea typeface="Monda"/>
                <a:cs typeface="Monda"/>
                <a:sym typeface="Monda"/>
              </a:rPr>
              <a:t>Tasks</a:t>
            </a:r>
            <a:r>
              <a:rPr lang="es" sz="1000">
                <a:solidFill>
                  <a:srgbClr val="4D4D4D"/>
                </a:solidFill>
                <a:latin typeface="Monda"/>
                <a:ea typeface="Monda"/>
                <a:cs typeface="Monda"/>
                <a:sym typeface="Monda"/>
              </a:rPr>
              <a:t>:</a:t>
            </a:r>
            <a:endParaRPr sz="1000">
              <a:solidFill>
                <a:srgbClr val="4D4D4D"/>
              </a:solidFill>
              <a:latin typeface="Monda"/>
              <a:ea typeface="Monda"/>
              <a:cs typeface="Monda"/>
              <a:sym typeface="Monda"/>
            </a:endParaRPr>
          </a:p>
          <a:p>
            <a:pPr indent="-292100" lvl="0" marL="457200" rtl="0" algn="l">
              <a:lnSpc>
                <a:spcPct val="115000"/>
              </a:lnSpc>
              <a:spcBef>
                <a:spcPts val="0"/>
              </a:spcBef>
              <a:spcAft>
                <a:spcPts val="0"/>
              </a:spcAft>
              <a:buClr>
                <a:srgbClr val="4D4D4D"/>
              </a:buClr>
              <a:buSzPts val="1000"/>
              <a:buFont typeface="Monda"/>
              <a:buChar char="-"/>
            </a:pPr>
            <a:r>
              <a:rPr lang="es" sz="1000">
                <a:solidFill>
                  <a:srgbClr val="4D4D4D"/>
                </a:solidFill>
                <a:latin typeface="Monda"/>
                <a:ea typeface="Monda"/>
                <a:cs typeface="Monda"/>
                <a:sym typeface="Monda"/>
              </a:rPr>
              <a:t>Gather and analyse existing and potential EOSC-enabling policies in the MS/AC </a:t>
            </a:r>
            <a:endParaRPr sz="1000">
              <a:solidFill>
                <a:srgbClr val="4D4D4D"/>
              </a:solidFill>
              <a:latin typeface="Monda"/>
              <a:ea typeface="Monda"/>
              <a:cs typeface="Monda"/>
              <a:sym typeface="Monda"/>
            </a:endParaRPr>
          </a:p>
          <a:p>
            <a:pPr indent="-292100" lvl="0" marL="457200" rtl="0" algn="l">
              <a:lnSpc>
                <a:spcPct val="115000"/>
              </a:lnSpc>
              <a:spcBef>
                <a:spcPts val="0"/>
              </a:spcBef>
              <a:spcAft>
                <a:spcPts val="0"/>
              </a:spcAft>
              <a:buClr>
                <a:srgbClr val="4D4D4D"/>
              </a:buClr>
              <a:buSzPts val="1000"/>
              <a:buFont typeface="Monda"/>
              <a:buChar char="-"/>
            </a:pPr>
            <a:r>
              <a:rPr lang="es" sz="1000">
                <a:solidFill>
                  <a:srgbClr val="4D4D4D"/>
                </a:solidFill>
                <a:latin typeface="Monda"/>
                <a:ea typeface="Monda"/>
                <a:cs typeface="Monda"/>
                <a:sym typeface="Monda"/>
              </a:rPr>
              <a:t>Analyse results from regional (5B) activities in terms of building up EOSC</a:t>
            </a:r>
            <a:endParaRPr sz="1000">
              <a:solidFill>
                <a:srgbClr val="4D4D4D"/>
              </a:solidFill>
              <a:latin typeface="Monda"/>
              <a:ea typeface="Monda"/>
              <a:cs typeface="Monda"/>
              <a:sym typeface="Monda"/>
            </a:endParaRPr>
          </a:p>
          <a:p>
            <a:pPr indent="-292100" lvl="0" marL="457200" rtl="0" algn="l">
              <a:lnSpc>
                <a:spcPct val="115000"/>
              </a:lnSpc>
              <a:spcBef>
                <a:spcPts val="0"/>
              </a:spcBef>
              <a:spcAft>
                <a:spcPts val="0"/>
              </a:spcAft>
              <a:buClr>
                <a:srgbClr val="4D4D4D"/>
              </a:buClr>
              <a:buSzPts val="1000"/>
              <a:buFont typeface="Monda"/>
              <a:buChar char="-"/>
            </a:pPr>
            <a:r>
              <a:rPr lang="es" sz="1000">
                <a:solidFill>
                  <a:srgbClr val="4D4D4D"/>
                </a:solidFill>
                <a:latin typeface="Monda"/>
                <a:ea typeface="Monda"/>
                <a:cs typeface="Monda"/>
                <a:sym typeface="Monda"/>
              </a:rPr>
              <a:t>Identify effective use cases of EOSC-relevant national policies to fulfil the tasks of the EOSC-SB </a:t>
            </a:r>
            <a:endParaRPr sz="1000">
              <a:solidFill>
                <a:srgbClr val="4D4D4D"/>
              </a:solidFill>
              <a:latin typeface="Monda"/>
              <a:ea typeface="Monda"/>
              <a:cs typeface="Monda"/>
              <a:sym typeface="Monda"/>
            </a:endParaRPr>
          </a:p>
        </p:txBody>
      </p:sp>
      <p:sp>
        <p:nvSpPr>
          <p:cNvPr id="123" name="Google Shape;123;p23"/>
          <p:cNvSpPr txBox="1"/>
          <p:nvPr/>
        </p:nvSpPr>
        <p:spPr>
          <a:xfrm>
            <a:off x="311700" y="3026956"/>
            <a:ext cx="5667000" cy="2108700"/>
          </a:xfrm>
          <a:prstGeom prst="rect">
            <a:avLst/>
          </a:prstGeom>
          <a:solidFill>
            <a:srgbClr val="F7CAAC"/>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000">
                <a:solidFill>
                  <a:srgbClr val="4D4D4D"/>
                </a:solidFill>
                <a:latin typeface="Monda"/>
                <a:ea typeface="Monda"/>
                <a:cs typeface="Monda"/>
                <a:sym typeface="Monda"/>
              </a:rPr>
              <a:t>Scope B)</a:t>
            </a:r>
            <a:r>
              <a:rPr lang="es" sz="1000">
                <a:solidFill>
                  <a:srgbClr val="4D4D4D"/>
                </a:solidFill>
                <a:latin typeface="Monda"/>
                <a:ea typeface="Monda"/>
                <a:cs typeface="Monda"/>
                <a:sym typeface="Monda"/>
              </a:rPr>
              <a:t> Monitor the benefits of MS/AC policies to the whole EOSC and the benefits of EOSC to the national research communities.</a:t>
            </a:r>
            <a:endParaRPr sz="1000">
              <a:solidFill>
                <a:srgbClr val="4D4D4D"/>
              </a:solidFill>
              <a:latin typeface="Monda"/>
              <a:ea typeface="Monda"/>
              <a:cs typeface="Monda"/>
              <a:sym typeface="Monda"/>
            </a:endParaRPr>
          </a:p>
          <a:p>
            <a:pPr indent="0" lvl="0" marL="0" rtl="0" algn="l">
              <a:lnSpc>
                <a:spcPct val="115000"/>
              </a:lnSpc>
              <a:spcBef>
                <a:spcPts val="0"/>
              </a:spcBef>
              <a:spcAft>
                <a:spcPts val="0"/>
              </a:spcAft>
              <a:buNone/>
            </a:pPr>
            <a:r>
              <a:rPr i="1" lang="es" sz="1000" u="sng">
                <a:solidFill>
                  <a:srgbClr val="4D4D4D"/>
                </a:solidFill>
                <a:latin typeface="Monda"/>
                <a:ea typeface="Monda"/>
                <a:cs typeface="Monda"/>
                <a:sym typeface="Monda"/>
              </a:rPr>
              <a:t>Tasks:</a:t>
            </a:r>
            <a:endParaRPr i="1" sz="1000" u="sng">
              <a:solidFill>
                <a:srgbClr val="4D4D4D"/>
              </a:solidFill>
              <a:latin typeface="Monda"/>
              <a:ea typeface="Monda"/>
              <a:cs typeface="Monda"/>
              <a:sym typeface="Monda"/>
            </a:endParaRPr>
          </a:p>
          <a:p>
            <a:pPr indent="-292100" lvl="0" marL="457200" rtl="0" algn="l">
              <a:lnSpc>
                <a:spcPct val="115000"/>
              </a:lnSpc>
              <a:spcBef>
                <a:spcPts val="0"/>
              </a:spcBef>
              <a:spcAft>
                <a:spcPts val="0"/>
              </a:spcAft>
              <a:buClr>
                <a:srgbClr val="4D4D4D"/>
              </a:buClr>
              <a:buSzPts val="1000"/>
              <a:buFont typeface="Monda"/>
              <a:buChar char="-"/>
            </a:pPr>
            <a:r>
              <a:rPr lang="es" sz="1000">
                <a:solidFill>
                  <a:srgbClr val="4D4D4D"/>
                </a:solidFill>
                <a:latin typeface="Monda"/>
                <a:ea typeface="Monda"/>
                <a:cs typeface="Monda"/>
                <a:sym typeface="Monda"/>
              </a:rPr>
              <a:t>Examine the process of implementing EOSC-relevant policies. Where and when (e.g. how long after adoption) do these policies have an impact on investment?</a:t>
            </a:r>
            <a:endParaRPr sz="1000">
              <a:solidFill>
                <a:srgbClr val="4D4D4D"/>
              </a:solidFill>
              <a:latin typeface="Monda"/>
              <a:ea typeface="Monda"/>
              <a:cs typeface="Monda"/>
              <a:sym typeface="Monda"/>
            </a:endParaRPr>
          </a:p>
          <a:p>
            <a:pPr indent="-292100" lvl="0" marL="457200" rtl="0" algn="l">
              <a:lnSpc>
                <a:spcPct val="115000"/>
              </a:lnSpc>
              <a:spcBef>
                <a:spcPts val="0"/>
              </a:spcBef>
              <a:spcAft>
                <a:spcPts val="0"/>
              </a:spcAft>
              <a:buClr>
                <a:srgbClr val="4D4D4D"/>
              </a:buClr>
              <a:buSzPts val="1000"/>
              <a:buFont typeface="Monda"/>
              <a:buChar char="-"/>
            </a:pPr>
            <a:r>
              <a:rPr lang="es" sz="1000">
                <a:solidFill>
                  <a:srgbClr val="4D4D4D"/>
                </a:solidFill>
                <a:latin typeface="Monda"/>
                <a:ea typeface="Monda"/>
                <a:cs typeface="Monda"/>
                <a:sym typeface="Monda"/>
              </a:rPr>
              <a:t>Analyse the progress of </a:t>
            </a:r>
            <a:r>
              <a:rPr b="1" lang="es" sz="1000">
                <a:solidFill>
                  <a:srgbClr val="4D4D4D"/>
                </a:solidFill>
                <a:latin typeface="Monda"/>
                <a:ea typeface="Monda"/>
                <a:cs typeface="Monda"/>
                <a:sym typeface="Monda"/>
              </a:rPr>
              <a:t>investment of MS/AC into EOSC</a:t>
            </a:r>
            <a:r>
              <a:rPr lang="es" sz="1000">
                <a:solidFill>
                  <a:srgbClr val="4D4D4D"/>
                </a:solidFill>
                <a:latin typeface="Monda"/>
                <a:ea typeface="Monda"/>
                <a:cs typeface="Monda"/>
                <a:sym typeface="Monda"/>
              </a:rPr>
              <a:t> and its impact (for example in terms of NRENs, upgrading networks and other EOSC relevant infrastructures). </a:t>
            </a:r>
            <a:endParaRPr sz="1000">
              <a:solidFill>
                <a:srgbClr val="4D4D4D"/>
              </a:solidFill>
              <a:latin typeface="Monda"/>
              <a:ea typeface="Monda"/>
              <a:cs typeface="Monda"/>
              <a:sym typeface="Monda"/>
            </a:endParaRPr>
          </a:p>
          <a:p>
            <a:pPr indent="-292100" lvl="0" marL="457200" rtl="0" algn="l">
              <a:lnSpc>
                <a:spcPct val="115000"/>
              </a:lnSpc>
              <a:spcBef>
                <a:spcPts val="0"/>
              </a:spcBef>
              <a:spcAft>
                <a:spcPts val="0"/>
              </a:spcAft>
              <a:buClr>
                <a:srgbClr val="4D4D4D"/>
              </a:buClr>
              <a:buSzPts val="1000"/>
              <a:buFont typeface="Monda"/>
              <a:buChar char="-"/>
            </a:pPr>
            <a:r>
              <a:rPr lang="es" sz="1000">
                <a:solidFill>
                  <a:srgbClr val="4D4D4D"/>
                </a:solidFill>
                <a:latin typeface="Monda"/>
                <a:ea typeface="Monda"/>
                <a:cs typeface="Monda"/>
                <a:sym typeface="Monda"/>
              </a:rPr>
              <a:t>In this context, develop clear criteria and guidance for how these should be estimated, to promote comparable methods and to avoid different interpretations of how this information should be produced. </a:t>
            </a:r>
            <a:endParaRPr sz="1000">
              <a:solidFill>
                <a:srgbClr val="4D4D4D"/>
              </a:solidFill>
              <a:latin typeface="Monda"/>
              <a:ea typeface="Monda"/>
              <a:cs typeface="Monda"/>
              <a:sym typeface="Monda"/>
            </a:endParaRPr>
          </a:p>
        </p:txBody>
      </p:sp>
      <p:sp>
        <p:nvSpPr>
          <p:cNvPr id="124" name="Google Shape;124;p23"/>
          <p:cNvSpPr txBox="1"/>
          <p:nvPr/>
        </p:nvSpPr>
        <p:spPr>
          <a:xfrm>
            <a:off x="6513350" y="1557325"/>
            <a:ext cx="2507700" cy="2689800"/>
          </a:xfrm>
          <a:prstGeom prst="rect">
            <a:avLst/>
          </a:prstGeom>
          <a:solidFill>
            <a:srgbClr val="D9D9D9"/>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700">
                <a:solidFill>
                  <a:srgbClr val="4D4D4D"/>
                </a:solidFill>
                <a:latin typeface="Monda"/>
                <a:ea typeface="Monda"/>
                <a:cs typeface="Monda"/>
                <a:sym typeface="Monda"/>
              </a:rPr>
              <a:t>Goals </a:t>
            </a:r>
            <a:endParaRPr b="1" sz="1700">
              <a:solidFill>
                <a:srgbClr val="4D4D4D"/>
              </a:solidFill>
              <a:latin typeface="Monda"/>
              <a:ea typeface="Monda"/>
              <a:cs typeface="Monda"/>
              <a:sym typeface="Monda"/>
            </a:endParaRPr>
          </a:p>
          <a:p>
            <a:pPr indent="-228600" lvl="0" marL="285750" rtl="0" algn="l">
              <a:lnSpc>
                <a:spcPct val="115000"/>
              </a:lnSpc>
              <a:spcBef>
                <a:spcPts val="300"/>
              </a:spcBef>
              <a:spcAft>
                <a:spcPts val="0"/>
              </a:spcAft>
              <a:buClr>
                <a:srgbClr val="4D4D4D"/>
              </a:buClr>
              <a:buSzPts val="900"/>
              <a:buFont typeface="Monda"/>
              <a:buChar char="-"/>
            </a:pPr>
            <a:r>
              <a:rPr lang="es" sz="900">
                <a:solidFill>
                  <a:srgbClr val="4D4D4D"/>
                </a:solidFill>
                <a:latin typeface="Monda"/>
                <a:ea typeface="Monda"/>
                <a:cs typeface="Monda"/>
                <a:sym typeface="Monda"/>
              </a:rPr>
              <a:t>Understand MS/AC </a:t>
            </a:r>
            <a:r>
              <a:rPr b="1" lang="es" sz="900">
                <a:solidFill>
                  <a:srgbClr val="4D4D4D"/>
                </a:solidFill>
                <a:latin typeface="Monda"/>
                <a:ea typeface="Monda"/>
                <a:cs typeface="Monda"/>
                <a:sym typeface="Monda"/>
              </a:rPr>
              <a:t>contributions to develop EOSC</a:t>
            </a:r>
            <a:r>
              <a:rPr lang="es" sz="900">
                <a:solidFill>
                  <a:srgbClr val="4D4D4D"/>
                </a:solidFill>
                <a:latin typeface="Monda"/>
                <a:ea typeface="Monda"/>
                <a:cs typeface="Monda"/>
                <a:sym typeface="Monda"/>
              </a:rPr>
              <a:t>, and reach a collective understanding on how to assess these contributions; </a:t>
            </a:r>
            <a:endParaRPr sz="900">
              <a:solidFill>
                <a:srgbClr val="4D4D4D"/>
              </a:solidFill>
              <a:latin typeface="Monda"/>
              <a:ea typeface="Monda"/>
              <a:cs typeface="Monda"/>
              <a:sym typeface="Monda"/>
            </a:endParaRPr>
          </a:p>
          <a:p>
            <a:pPr indent="-228600" lvl="0" marL="285750" rtl="0" algn="l">
              <a:lnSpc>
                <a:spcPct val="115000"/>
              </a:lnSpc>
              <a:spcBef>
                <a:spcPts val="300"/>
              </a:spcBef>
              <a:spcAft>
                <a:spcPts val="0"/>
              </a:spcAft>
              <a:buClr>
                <a:srgbClr val="4D4D4D"/>
              </a:buClr>
              <a:buSzPts val="900"/>
              <a:buFont typeface="Monda"/>
              <a:buChar char="-"/>
            </a:pPr>
            <a:r>
              <a:rPr lang="es" sz="900">
                <a:solidFill>
                  <a:srgbClr val="4D4D4D"/>
                </a:solidFill>
                <a:latin typeface="Monda"/>
                <a:ea typeface="Monda"/>
                <a:cs typeface="Monda"/>
                <a:sym typeface="Monda"/>
              </a:rPr>
              <a:t>Evaluate </a:t>
            </a:r>
            <a:r>
              <a:rPr b="1" lang="es" sz="900">
                <a:solidFill>
                  <a:srgbClr val="4D4D4D"/>
                </a:solidFill>
                <a:latin typeface="Monda"/>
                <a:ea typeface="Monda"/>
                <a:cs typeface="Monda"/>
                <a:sym typeface="Monda"/>
              </a:rPr>
              <a:t>MS/AC support to org</a:t>
            </a:r>
            <a:r>
              <a:rPr lang="es" sz="900">
                <a:solidFill>
                  <a:srgbClr val="4D4D4D"/>
                </a:solidFill>
                <a:latin typeface="Monda"/>
                <a:ea typeface="Monda"/>
                <a:cs typeface="Monda"/>
                <a:sym typeface="Monda"/>
              </a:rPr>
              <a:t>; policies and financing mechanisms; advancing FAIR and EOSC;  </a:t>
            </a:r>
            <a:endParaRPr sz="900">
              <a:solidFill>
                <a:srgbClr val="4D4D4D"/>
              </a:solidFill>
              <a:latin typeface="Monda"/>
              <a:ea typeface="Monda"/>
              <a:cs typeface="Monda"/>
              <a:sym typeface="Monda"/>
            </a:endParaRPr>
          </a:p>
          <a:p>
            <a:pPr indent="-228600" lvl="0" marL="285750" rtl="0" algn="l">
              <a:lnSpc>
                <a:spcPct val="115000"/>
              </a:lnSpc>
              <a:spcBef>
                <a:spcPts val="300"/>
              </a:spcBef>
              <a:spcAft>
                <a:spcPts val="0"/>
              </a:spcAft>
              <a:buClr>
                <a:srgbClr val="4D4D4D"/>
              </a:buClr>
              <a:buSzPts val="900"/>
              <a:buFont typeface="Monda"/>
              <a:buChar char="-"/>
            </a:pPr>
            <a:r>
              <a:rPr lang="es" sz="900">
                <a:solidFill>
                  <a:srgbClr val="4D4D4D"/>
                </a:solidFill>
                <a:latin typeface="Monda"/>
                <a:ea typeface="Monda"/>
                <a:cs typeface="Monda"/>
                <a:sym typeface="Monda"/>
              </a:rPr>
              <a:t>Evaluate </a:t>
            </a:r>
            <a:r>
              <a:rPr b="1" lang="es" sz="900">
                <a:solidFill>
                  <a:srgbClr val="4D4D4D"/>
                </a:solidFill>
                <a:latin typeface="Monda"/>
                <a:ea typeface="Monda"/>
                <a:cs typeface="Monda"/>
                <a:sym typeface="Monda"/>
              </a:rPr>
              <a:t>national funding</a:t>
            </a:r>
            <a:r>
              <a:rPr lang="es" sz="900">
                <a:solidFill>
                  <a:srgbClr val="4D4D4D"/>
                </a:solidFill>
                <a:latin typeface="Monda"/>
                <a:ea typeface="Monda"/>
                <a:cs typeface="Monda"/>
                <a:sym typeface="Monda"/>
              </a:rPr>
              <a:t> complementing the contributions provided by the EOSC-A members;</a:t>
            </a:r>
            <a:endParaRPr sz="900">
              <a:solidFill>
                <a:srgbClr val="4D4D4D"/>
              </a:solidFill>
              <a:latin typeface="Monda"/>
              <a:ea typeface="Monda"/>
              <a:cs typeface="Monda"/>
              <a:sym typeface="Monda"/>
            </a:endParaRPr>
          </a:p>
          <a:p>
            <a:pPr indent="-228600" lvl="0" marL="285750" rtl="0" algn="l">
              <a:lnSpc>
                <a:spcPct val="115000"/>
              </a:lnSpc>
              <a:spcBef>
                <a:spcPts val="300"/>
              </a:spcBef>
              <a:spcAft>
                <a:spcPts val="300"/>
              </a:spcAft>
              <a:buClr>
                <a:srgbClr val="4D4D4D"/>
              </a:buClr>
              <a:buSzPts val="900"/>
              <a:buFont typeface="Monda"/>
              <a:buChar char="-"/>
            </a:pPr>
            <a:r>
              <a:rPr lang="es" sz="900">
                <a:solidFill>
                  <a:srgbClr val="4D4D4D"/>
                </a:solidFill>
                <a:latin typeface="Monda"/>
                <a:ea typeface="Monda"/>
                <a:cs typeface="Monda"/>
                <a:sym typeface="Monda"/>
              </a:rPr>
              <a:t>Coordinate with the EOSC-A, EC, so that the benchmarking and </a:t>
            </a:r>
            <a:r>
              <a:rPr b="1" lang="es" sz="900">
                <a:solidFill>
                  <a:srgbClr val="4D4D4D"/>
                </a:solidFill>
                <a:latin typeface="Monda"/>
                <a:ea typeface="Monda"/>
                <a:cs typeface="Monda"/>
                <a:sym typeface="Monda"/>
              </a:rPr>
              <a:t>monitoring is strategic</a:t>
            </a:r>
            <a:r>
              <a:rPr lang="es" sz="900">
                <a:solidFill>
                  <a:srgbClr val="4D4D4D"/>
                </a:solidFill>
                <a:latin typeface="Monda"/>
                <a:ea typeface="Monda"/>
                <a:cs typeface="Monda"/>
                <a:sym typeface="Monda"/>
              </a:rPr>
              <a:t>.</a:t>
            </a:r>
            <a:endParaRPr sz="900">
              <a:solidFill>
                <a:srgbClr val="4D4D4D"/>
              </a:solidFill>
              <a:latin typeface="Monda"/>
              <a:ea typeface="Monda"/>
              <a:cs typeface="Monda"/>
              <a:sym typeface="Monda"/>
            </a:endParaRPr>
          </a:p>
        </p:txBody>
      </p:sp>
      <p:sp>
        <p:nvSpPr>
          <p:cNvPr id="125" name="Google Shape;125;p23"/>
          <p:cNvSpPr/>
          <p:nvPr/>
        </p:nvSpPr>
        <p:spPr>
          <a:xfrm rot="5400000">
            <a:off x="4403225" y="3101900"/>
            <a:ext cx="3580200" cy="429000"/>
          </a:xfrm>
          <a:prstGeom prst="triangle">
            <a:avLst>
              <a:gd fmla="val 50000" name="adj"/>
            </a:avLst>
          </a:prstGeom>
          <a:solidFill>
            <a:srgbClr val="548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3"/>
          <p:cNvSpPr txBox="1"/>
          <p:nvPr/>
        </p:nvSpPr>
        <p:spPr>
          <a:xfrm>
            <a:off x="169000" y="606550"/>
            <a:ext cx="8709300" cy="1019700"/>
          </a:xfrm>
          <a:prstGeom prst="rect">
            <a:avLst/>
          </a:prstGeom>
          <a:noFill/>
          <a:ln>
            <a:noFill/>
          </a:ln>
        </p:spPr>
        <p:txBody>
          <a:bodyPr anchorCtr="0" anchor="t" bIns="91425" lIns="91425" spcFirstLastPara="1" rIns="91425" wrap="square" tIns="91425">
            <a:spAutoFit/>
          </a:bodyPr>
          <a:lstStyle/>
          <a:p>
            <a:pPr indent="-336550" lvl="0" marL="457200" rtl="0" algn="l">
              <a:lnSpc>
                <a:spcPct val="90000"/>
              </a:lnSpc>
              <a:spcBef>
                <a:spcPts val="500"/>
              </a:spcBef>
              <a:spcAft>
                <a:spcPts val="0"/>
              </a:spcAft>
              <a:buClr>
                <a:srgbClr val="757070"/>
              </a:buClr>
              <a:buSzPts val="1700"/>
              <a:buFont typeface="Noto Sans Symbols"/>
              <a:buChar char="-"/>
            </a:pPr>
            <a:r>
              <a:rPr lang="es" sz="1700">
                <a:solidFill>
                  <a:schemeClr val="dk2"/>
                </a:solidFill>
                <a:latin typeface="Calibri"/>
                <a:ea typeface="Calibri"/>
                <a:cs typeface="Calibri"/>
                <a:sym typeface="Calibri"/>
              </a:rPr>
              <a:t>The purpose of monitoring policies and investments of relevance to Open Science is to support and accelerate the deployment of Open Science practices in Europe</a:t>
            </a:r>
            <a:endParaRPr sz="1700">
              <a:solidFill>
                <a:schemeClr val="dk2"/>
              </a:solidFill>
              <a:latin typeface="Calibri"/>
              <a:ea typeface="Calibri"/>
              <a:cs typeface="Calibri"/>
              <a:sym typeface="Calibri"/>
            </a:endParaRPr>
          </a:p>
          <a:p>
            <a:pPr indent="-298450" lvl="1" marL="914400" rtl="0" algn="l">
              <a:lnSpc>
                <a:spcPct val="115000"/>
              </a:lnSpc>
              <a:spcBef>
                <a:spcPts val="0"/>
              </a:spcBef>
              <a:spcAft>
                <a:spcPts val="0"/>
              </a:spcAft>
              <a:buClr>
                <a:schemeClr val="dk2"/>
              </a:buClr>
              <a:buSzPts val="1100"/>
              <a:buChar char="-"/>
            </a:pPr>
            <a:r>
              <a:rPr lang="es" sz="1100">
                <a:solidFill>
                  <a:schemeClr val="dk2"/>
                </a:solidFill>
              </a:rPr>
              <a:t>It </a:t>
            </a:r>
            <a:r>
              <a:rPr lang="es" sz="1100">
                <a:solidFill>
                  <a:schemeClr val="dk2"/>
                </a:solidFill>
              </a:rPr>
              <a:t>complements the “Additional Activities Plan” (AAP) of the EOSC-A which collects the in-kind and monetary contributions of the members of the EOSC-A.</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3" name="Google Shape;133;p24"/>
          <p:cNvPicPr preferRelativeResize="0"/>
          <p:nvPr/>
        </p:nvPicPr>
        <p:blipFill>
          <a:blip r:embed="rId3">
            <a:alphaModFix/>
          </a:blip>
          <a:stretch>
            <a:fillRect/>
          </a:stretch>
        </p:blipFill>
        <p:spPr>
          <a:xfrm>
            <a:off x="34525" y="0"/>
            <a:ext cx="9067426" cy="5100426"/>
          </a:xfrm>
          <a:prstGeom prst="rect">
            <a:avLst/>
          </a:prstGeom>
          <a:noFill/>
          <a:ln>
            <a:noFill/>
          </a:ln>
        </p:spPr>
      </p:pic>
      <p:sp>
        <p:nvSpPr>
          <p:cNvPr id="134" name="Google Shape;134;p24"/>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Conclusions</a:t>
            </a:r>
            <a:endParaRPr/>
          </a:p>
        </p:txBody>
      </p:sp>
      <p:sp>
        <p:nvSpPr>
          <p:cNvPr id="140" name="Google Shape;14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s"/>
              <a:t>The EOSC-SB is an strategic group with national representation focused on aligning and supporting the implementation of EOSC at national basis.</a:t>
            </a:r>
            <a:endParaRPr/>
          </a:p>
          <a:p>
            <a:pPr indent="-342900" lvl="0" marL="457200" rtl="0" algn="l">
              <a:spcBef>
                <a:spcPts val="0"/>
              </a:spcBef>
              <a:spcAft>
                <a:spcPts val="0"/>
              </a:spcAft>
              <a:buSzPts val="1800"/>
              <a:buChar char="-"/>
            </a:pPr>
            <a:r>
              <a:rPr lang="es"/>
              <a:t>It complements the activities of the EOSC Partnership (signed between the EOSC-A and the European Commission) in defining policies and in the monitoring activities.</a:t>
            </a:r>
            <a:endParaRPr/>
          </a:p>
          <a:p>
            <a:pPr indent="-342900" lvl="0" marL="457200" rtl="0" algn="l">
              <a:spcBef>
                <a:spcPts val="0"/>
              </a:spcBef>
              <a:spcAft>
                <a:spcPts val="0"/>
              </a:spcAft>
              <a:buSzPts val="1800"/>
              <a:buChar char="-"/>
            </a:pPr>
            <a:r>
              <a:rPr lang="es"/>
              <a:t>The EOSC-SB represents the funding and policy stakeholders so a close dialogue with the community is fundamental.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Outline</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s"/>
              <a:t>The EOSC Steering Board</a:t>
            </a:r>
            <a:endParaRPr/>
          </a:p>
          <a:p>
            <a:pPr indent="-342900" lvl="0" marL="457200" rtl="0" algn="l">
              <a:spcBef>
                <a:spcPts val="0"/>
              </a:spcBef>
              <a:spcAft>
                <a:spcPts val="0"/>
              </a:spcAft>
              <a:buSzPts val="1800"/>
              <a:buChar char="-"/>
            </a:pPr>
            <a:r>
              <a:rPr lang="es"/>
              <a:t>Mandate and Structure</a:t>
            </a:r>
            <a:endParaRPr/>
          </a:p>
          <a:p>
            <a:pPr indent="-342900" lvl="0" marL="457200" rtl="0" algn="l">
              <a:spcBef>
                <a:spcPts val="0"/>
              </a:spcBef>
              <a:spcAft>
                <a:spcPts val="0"/>
              </a:spcAft>
              <a:buSzPts val="1800"/>
              <a:buChar char="-"/>
            </a:pPr>
            <a:r>
              <a:rPr lang="es"/>
              <a:t>Working Groups</a:t>
            </a:r>
            <a:endParaRPr/>
          </a:p>
          <a:p>
            <a:pPr indent="-342900" lvl="0" marL="457200" rtl="0" algn="l">
              <a:spcBef>
                <a:spcPts val="0"/>
              </a:spcBef>
              <a:spcAft>
                <a:spcPts val="0"/>
              </a:spcAft>
              <a:buSzPts val="1800"/>
              <a:buChar char="-"/>
            </a:pPr>
            <a:r>
              <a:rPr lang="es"/>
              <a:t>Recent documents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The EOSC Steering Board</a:t>
            </a:r>
            <a:endParaRPr/>
          </a:p>
        </p:txBody>
      </p:sp>
      <p:sp>
        <p:nvSpPr>
          <p:cNvPr id="67" name="Google Shape;67;p15"/>
          <p:cNvSpPr txBox="1"/>
          <p:nvPr>
            <p:ph idx="1" type="body"/>
          </p:nvPr>
        </p:nvSpPr>
        <p:spPr>
          <a:xfrm>
            <a:off x="311700" y="1152475"/>
            <a:ext cx="8520600" cy="393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s"/>
              <a:t>An expert group of the European Commission </a:t>
            </a:r>
            <a:r>
              <a:rPr lang="es"/>
              <a:t>Proposed in 2020 by the EOSC Governance Board</a:t>
            </a:r>
            <a:endParaRPr/>
          </a:p>
          <a:p>
            <a:pPr indent="-317500" lvl="1" marL="914400" rtl="0" algn="l">
              <a:spcBef>
                <a:spcPts val="0"/>
              </a:spcBef>
              <a:spcAft>
                <a:spcPts val="0"/>
              </a:spcAft>
              <a:buSzPts val="1400"/>
              <a:buChar char="-"/>
            </a:pPr>
            <a:r>
              <a:rPr lang="es"/>
              <a:t>Stated that </a:t>
            </a:r>
            <a:r>
              <a:rPr lang="es"/>
              <a:t>MS/AC and EEA EFTA and the Commission should maintain a high-level strategic steering role for the EOSC implementation.</a:t>
            </a:r>
            <a:endParaRPr/>
          </a:p>
          <a:p>
            <a:pPr indent="-317500" lvl="1" marL="914400" rtl="0" algn="l">
              <a:spcBef>
                <a:spcPts val="0"/>
              </a:spcBef>
              <a:spcAft>
                <a:spcPts val="0"/>
              </a:spcAft>
              <a:buSzPts val="1400"/>
              <a:buChar char="-"/>
            </a:pPr>
            <a:r>
              <a:rPr lang="es" u="sng">
                <a:solidFill>
                  <a:schemeClr val="hlink"/>
                </a:solidFill>
                <a:hlinkClick r:id="rId3"/>
              </a:rPr>
              <a:t>https://ec.europa.eu/transparency/expert-groups-register/screen/expert-groups/consult?lang=en&amp;groupID=3756</a:t>
            </a:r>
            <a:r>
              <a:rPr lang="es"/>
              <a:t> </a:t>
            </a:r>
            <a:endParaRPr/>
          </a:p>
          <a:p>
            <a:pPr indent="-317500" lvl="1" marL="914400" rtl="0" algn="l">
              <a:spcBef>
                <a:spcPts val="0"/>
              </a:spcBef>
              <a:spcAft>
                <a:spcPts val="0"/>
              </a:spcAft>
              <a:buSzPts val="1400"/>
              <a:buChar char="-"/>
            </a:pPr>
            <a:r>
              <a:rPr lang="es"/>
              <a:t>Supporting the CNECT - DG Communications Networks, Content and Technology.</a:t>
            </a:r>
            <a:endParaRPr/>
          </a:p>
          <a:p>
            <a:pPr indent="-342900" lvl="0" marL="457200" rtl="0" algn="l">
              <a:spcBef>
                <a:spcPts val="0"/>
              </a:spcBef>
              <a:spcAft>
                <a:spcPts val="0"/>
              </a:spcAft>
              <a:buSzPts val="1800"/>
              <a:buChar char="-"/>
            </a:pPr>
            <a:r>
              <a:rPr lang="es"/>
              <a:t>Created to represent the </a:t>
            </a:r>
            <a:r>
              <a:rPr lang="es"/>
              <a:t>governmental</a:t>
            </a:r>
            <a:r>
              <a:rPr lang="es"/>
              <a:t> institutions involved in the building of the EOSC.</a:t>
            </a:r>
            <a:endParaRPr/>
          </a:p>
          <a:p>
            <a:pPr indent="-342900" lvl="0" marL="457200" rtl="0" algn="l">
              <a:spcBef>
                <a:spcPts val="0"/>
              </a:spcBef>
              <a:spcAft>
                <a:spcPts val="0"/>
              </a:spcAft>
              <a:buSzPts val="1800"/>
              <a:buChar char="-"/>
            </a:pPr>
            <a:r>
              <a:rPr lang="es"/>
              <a:t>Renewed for two years in 2021.</a:t>
            </a:r>
            <a:endParaRPr/>
          </a:p>
          <a:p>
            <a:pPr indent="-342900" lvl="0" marL="457200" rtl="0" algn="l">
              <a:spcBef>
                <a:spcPts val="0"/>
              </a:spcBef>
              <a:spcAft>
                <a:spcPts val="0"/>
              </a:spcAft>
              <a:buSzPts val="1800"/>
              <a:buChar char="-"/>
            </a:pPr>
            <a:r>
              <a:rPr lang="es"/>
              <a:t>Highly active board</a:t>
            </a:r>
            <a:endParaRPr/>
          </a:p>
          <a:p>
            <a:pPr indent="-317500" lvl="1" marL="914400" rtl="0" algn="l">
              <a:spcBef>
                <a:spcPts val="0"/>
              </a:spcBef>
              <a:spcAft>
                <a:spcPts val="0"/>
              </a:spcAft>
              <a:buSzPts val="1400"/>
              <a:buChar char="-"/>
            </a:pPr>
            <a:r>
              <a:rPr lang="es"/>
              <a:t>50 meetings since its foundation in 11/03/2021.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Members</a:t>
            </a:r>
            <a:endParaRPr/>
          </a:p>
        </p:txBody>
      </p:sp>
      <p:sp>
        <p:nvSpPr>
          <p:cNvPr id="73" name="Google Shape;73;p16"/>
          <p:cNvSpPr txBox="1"/>
          <p:nvPr>
            <p:ph idx="1" type="body"/>
          </p:nvPr>
        </p:nvSpPr>
        <p:spPr>
          <a:xfrm>
            <a:off x="311700" y="1152475"/>
            <a:ext cx="4480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s"/>
              <a:t>Chaired by the European Commission (Thomas Neidenmark) and one member state representative (Volker Beckmann, FR)</a:t>
            </a:r>
            <a:endParaRPr/>
          </a:p>
          <a:p>
            <a:pPr indent="-342900" lvl="0" marL="457200" rtl="0" algn="l">
              <a:spcBef>
                <a:spcPts val="0"/>
              </a:spcBef>
              <a:spcAft>
                <a:spcPts val="0"/>
              </a:spcAft>
              <a:buSzPts val="1800"/>
              <a:buChar char="-"/>
            </a:pPr>
            <a:r>
              <a:rPr lang="es"/>
              <a:t>One/Two Representatives per Member Country.</a:t>
            </a:r>
            <a:endParaRPr/>
          </a:p>
          <a:p>
            <a:pPr indent="-342900" lvl="0" marL="457200" rtl="0" algn="l">
              <a:spcBef>
                <a:spcPts val="0"/>
              </a:spcBef>
              <a:spcAft>
                <a:spcPts val="0"/>
              </a:spcAft>
              <a:buSzPts val="1800"/>
              <a:buChar char="-"/>
            </a:pPr>
            <a:r>
              <a:rPr lang="es"/>
              <a:t>With the EOSC-A as an Observer.</a:t>
            </a:r>
            <a:endParaRPr/>
          </a:p>
        </p:txBody>
      </p:sp>
      <p:sp>
        <p:nvSpPr>
          <p:cNvPr id="74" name="Google Shape;74;p16"/>
          <p:cNvSpPr txBox="1"/>
          <p:nvPr/>
        </p:nvSpPr>
        <p:spPr>
          <a:xfrm>
            <a:off x="5539563" y="194267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t>Inmaculada Figueroa Rojas (ES)</a:t>
            </a:r>
            <a:endParaRPr/>
          </a:p>
        </p:txBody>
      </p:sp>
      <p:sp>
        <p:nvSpPr>
          <p:cNvPr id="75" name="Google Shape;75;p16"/>
          <p:cNvSpPr txBox="1"/>
          <p:nvPr/>
        </p:nvSpPr>
        <p:spPr>
          <a:xfrm>
            <a:off x="5539563" y="45018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t>João Nuno Ferreira (PT)</a:t>
            </a:r>
            <a:endParaRPr/>
          </a:p>
        </p:txBody>
      </p:sp>
      <p:pic>
        <p:nvPicPr>
          <p:cNvPr id="76" name="Google Shape;76;p16"/>
          <p:cNvPicPr preferRelativeResize="0"/>
          <p:nvPr/>
        </p:nvPicPr>
        <p:blipFill rotWithShape="1">
          <a:blip r:embed="rId3">
            <a:alphaModFix/>
          </a:blip>
          <a:srcRect b="0" l="21432" r="22315" t="0"/>
          <a:stretch/>
        </p:blipFill>
        <p:spPr>
          <a:xfrm>
            <a:off x="6173863" y="111425"/>
            <a:ext cx="1731400" cy="1731400"/>
          </a:xfrm>
          <a:prstGeom prst="rect">
            <a:avLst/>
          </a:prstGeom>
          <a:noFill/>
          <a:ln>
            <a:noFill/>
          </a:ln>
        </p:spPr>
      </p:pic>
      <p:pic>
        <p:nvPicPr>
          <p:cNvPr id="77" name="Google Shape;77;p16"/>
          <p:cNvPicPr preferRelativeResize="0"/>
          <p:nvPr/>
        </p:nvPicPr>
        <p:blipFill>
          <a:blip r:embed="rId4">
            <a:alphaModFix/>
          </a:blip>
          <a:stretch>
            <a:fillRect/>
          </a:stretch>
        </p:blipFill>
        <p:spPr>
          <a:xfrm>
            <a:off x="6173862" y="2658125"/>
            <a:ext cx="1731401" cy="1731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Mandate and Structure</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s"/>
              <a:t>Provide</a:t>
            </a:r>
            <a:r>
              <a:rPr lang="es"/>
              <a:t> strategic advice, align national policies and cooperate with the rest of the partners to coordinate and federate efforts and investments.</a:t>
            </a:r>
            <a:endParaRPr/>
          </a:p>
          <a:p>
            <a:pPr indent="-342900" lvl="0" marL="457200" rtl="0" algn="l">
              <a:spcBef>
                <a:spcPts val="1000"/>
              </a:spcBef>
              <a:spcAft>
                <a:spcPts val="0"/>
              </a:spcAft>
              <a:buSzPts val="1800"/>
              <a:buChar char="-"/>
            </a:pPr>
            <a:r>
              <a:rPr lang="es"/>
              <a:t>Advise</a:t>
            </a:r>
            <a:r>
              <a:rPr lang="es"/>
              <a:t> strategically the Commission on the EU policy for research data infrastructure and services, especially in view of the Commission’s role in the EOSC governance, and on how to better align EU and national policy developments and investments with the EOSC objectives.</a:t>
            </a:r>
            <a:endParaRPr/>
          </a:p>
          <a:p>
            <a:pPr indent="-342900" lvl="0" marL="457200" rtl="0" algn="l">
              <a:spcBef>
                <a:spcPts val="1000"/>
              </a:spcBef>
              <a:spcAft>
                <a:spcPts val="1000"/>
              </a:spcAft>
              <a:buSzPts val="1800"/>
              <a:buChar char="-"/>
            </a:pPr>
            <a:r>
              <a:rPr lang="es"/>
              <a:t>Complementary to the oversight of progress by the European Partnership towards its strategic and operational objectives provided through the EOSC Partnership Board.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Mandate and Structure</a:t>
            </a: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1200"/>
              </a:spcBef>
              <a:spcAft>
                <a:spcPts val="0"/>
              </a:spcAft>
              <a:buSzPts val="1800"/>
              <a:buChar char="-"/>
            </a:pPr>
            <a:r>
              <a:rPr lang="es"/>
              <a:t>Tasks of the Expert Group</a:t>
            </a:r>
            <a:endParaRPr/>
          </a:p>
          <a:p>
            <a:pPr indent="-317500" lvl="1" marL="914400" rtl="0" algn="l">
              <a:spcBef>
                <a:spcPts val="0"/>
              </a:spcBef>
              <a:spcAft>
                <a:spcPts val="0"/>
              </a:spcAft>
              <a:buSzPts val="1400"/>
              <a:buChar char="-"/>
            </a:pPr>
            <a:r>
              <a:rPr lang="es"/>
              <a:t>1) Support the strategic coordination and foster convergence between the Commission, MS and AC on questions relating to the implementation of Union legislation, programmes and policies related to Open Science and EOSC.</a:t>
            </a:r>
            <a:endParaRPr/>
          </a:p>
          <a:p>
            <a:pPr indent="-317500" lvl="1" marL="914400" rtl="0" algn="l">
              <a:spcBef>
                <a:spcPts val="0"/>
              </a:spcBef>
              <a:spcAft>
                <a:spcPts val="0"/>
              </a:spcAft>
              <a:buSzPts val="1400"/>
              <a:buChar char="-"/>
            </a:pPr>
            <a:r>
              <a:rPr lang="es"/>
              <a:t>2) Exchange experience and best practice, and consult on national strategies, plans and investments relating to digital research outputs and associated infrastructures.</a:t>
            </a:r>
            <a:endParaRPr/>
          </a:p>
          <a:p>
            <a:pPr indent="-317500" lvl="1" marL="914400" rtl="0" algn="l">
              <a:spcBef>
                <a:spcPts val="0"/>
              </a:spcBef>
              <a:spcAft>
                <a:spcPts val="0"/>
              </a:spcAft>
              <a:buSzPts val="1400"/>
              <a:buChar char="-"/>
            </a:pPr>
            <a:r>
              <a:rPr lang="es"/>
              <a:t>3) Elaborate and </a:t>
            </a:r>
            <a:r>
              <a:rPr lang="es"/>
              <a:t>propose</a:t>
            </a:r>
            <a:r>
              <a:rPr lang="es"/>
              <a:t> joint positions on issues of EU and national interest pertaining to research data.</a:t>
            </a:r>
            <a:endParaRPr/>
          </a:p>
          <a:p>
            <a:pPr indent="-317500" lvl="1" marL="914400" rtl="0" algn="l">
              <a:spcBef>
                <a:spcPts val="0"/>
              </a:spcBef>
              <a:spcAft>
                <a:spcPts val="0"/>
              </a:spcAft>
              <a:buSzPts val="1400"/>
              <a:buChar char="-"/>
            </a:pPr>
            <a:r>
              <a:rPr lang="es"/>
              <a:t>4) Review and form positions on main strategic documents developed in the context of the EOSC Partnership and communicate positions in the EOSC Partnership Board.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Working Groups &amp; Policy Papers</a:t>
            </a:r>
            <a:endParaRPr/>
          </a:p>
        </p:txBody>
      </p:sp>
      <p:sp>
        <p:nvSpPr>
          <p:cNvPr id="95" name="Google Shape;95;p19"/>
          <p:cNvSpPr txBox="1"/>
          <p:nvPr>
            <p:ph idx="1" type="body"/>
          </p:nvPr>
        </p:nvSpPr>
        <p:spPr>
          <a:xfrm>
            <a:off x="311700" y="1152475"/>
            <a:ext cx="8520600" cy="3774600"/>
          </a:xfrm>
          <a:prstGeom prst="rect">
            <a:avLst/>
          </a:prstGeom>
        </p:spPr>
        <p:txBody>
          <a:bodyPr anchorCtr="0" anchor="t" bIns="91425" lIns="91425" spcFirstLastPara="1" rIns="91425" wrap="square" tIns="91425">
            <a:normAutofit lnSpcReduction="10000"/>
          </a:bodyPr>
          <a:lstStyle/>
          <a:p>
            <a:pPr indent="-342900" lvl="0" marL="457200" marR="0" rtl="0" algn="l">
              <a:lnSpc>
                <a:spcPct val="115000"/>
              </a:lnSpc>
              <a:spcBef>
                <a:spcPts val="0"/>
              </a:spcBef>
              <a:spcAft>
                <a:spcPts val="0"/>
              </a:spcAft>
              <a:buSzPts val="1800"/>
              <a:buChar char="-"/>
            </a:pPr>
            <a:r>
              <a:rPr lang="es"/>
              <a:t>The EOSC-SB has structured into three subgroups</a:t>
            </a:r>
            <a:endParaRPr/>
          </a:p>
          <a:p>
            <a:pPr indent="-317500" lvl="1" marL="914400" marR="0" rtl="0" algn="l">
              <a:lnSpc>
                <a:spcPct val="115000"/>
              </a:lnSpc>
              <a:spcBef>
                <a:spcPts val="0"/>
              </a:spcBef>
              <a:spcAft>
                <a:spcPts val="0"/>
              </a:spcAft>
              <a:buSzPts val="1400"/>
              <a:buChar char="-"/>
            </a:pPr>
            <a:r>
              <a:rPr lang="es"/>
              <a:t>Subgroup A: National Contributions to EOSC</a:t>
            </a:r>
            <a:endParaRPr/>
          </a:p>
          <a:p>
            <a:pPr indent="-317500" lvl="2" marL="1371600" marR="0" rtl="0" algn="l">
              <a:lnSpc>
                <a:spcPct val="115000"/>
              </a:lnSpc>
              <a:spcBef>
                <a:spcPts val="0"/>
              </a:spcBef>
              <a:spcAft>
                <a:spcPts val="0"/>
              </a:spcAft>
              <a:buSzPts val="1400"/>
              <a:buChar char="-"/>
            </a:pPr>
            <a:r>
              <a:rPr lang="es"/>
              <a:t>The aim is to monitor national contributions to EOSC outside EOSC-A members as well as related policy development and financial or in-kind contributions.</a:t>
            </a:r>
            <a:endParaRPr/>
          </a:p>
          <a:p>
            <a:pPr indent="-317500" lvl="1" marL="914400" marR="0" rtl="0" algn="l">
              <a:lnSpc>
                <a:spcPct val="115000"/>
              </a:lnSpc>
              <a:spcBef>
                <a:spcPts val="0"/>
              </a:spcBef>
              <a:spcAft>
                <a:spcPts val="0"/>
              </a:spcAft>
              <a:buSzPts val="1400"/>
              <a:buChar char="-"/>
            </a:pPr>
            <a:r>
              <a:rPr lang="es"/>
              <a:t>Subgroup B: EOSC-SB beyond 2021	</a:t>
            </a:r>
            <a:endParaRPr/>
          </a:p>
          <a:p>
            <a:pPr indent="-317500" lvl="2" marL="1371600" marR="0" rtl="0" algn="l">
              <a:lnSpc>
                <a:spcPct val="115000"/>
              </a:lnSpc>
              <a:spcBef>
                <a:spcPts val="0"/>
              </a:spcBef>
              <a:spcAft>
                <a:spcPts val="0"/>
              </a:spcAft>
              <a:buSzPts val="1400"/>
              <a:buChar char="-"/>
            </a:pPr>
            <a:r>
              <a:rPr lang="es"/>
              <a:t>The objective is to propose a format and structure of the EOSC-SB for the following annuities.</a:t>
            </a:r>
            <a:endParaRPr/>
          </a:p>
          <a:p>
            <a:pPr indent="-317500" lvl="1" marL="914400" marR="0" rtl="0" algn="l">
              <a:lnSpc>
                <a:spcPct val="115000"/>
              </a:lnSpc>
              <a:spcBef>
                <a:spcPts val="0"/>
              </a:spcBef>
              <a:spcAft>
                <a:spcPts val="0"/>
              </a:spcAft>
              <a:buSzPts val="1400"/>
              <a:buChar char="-"/>
            </a:pPr>
            <a:r>
              <a:rPr lang="es"/>
              <a:t>Subgroup C: Initiatives with commercial orientation.</a:t>
            </a:r>
            <a:endParaRPr/>
          </a:p>
          <a:p>
            <a:pPr indent="-317500" lvl="2" marL="1371600" marR="0" rtl="0" algn="l">
              <a:lnSpc>
                <a:spcPct val="115000"/>
              </a:lnSpc>
              <a:spcBef>
                <a:spcPts val="0"/>
              </a:spcBef>
              <a:spcAft>
                <a:spcPts val="0"/>
              </a:spcAft>
              <a:buSzPts val="1400"/>
              <a:buChar char="-"/>
            </a:pPr>
            <a:r>
              <a:rPr lang="es"/>
              <a:t>Focusing on analysing the impact of for profit institutions in the EOSC ecosystem.</a:t>
            </a:r>
            <a:endParaRPr/>
          </a:p>
          <a:p>
            <a:pPr indent="-342900" lvl="0" marL="457200" rtl="0" algn="l">
              <a:spcBef>
                <a:spcPts val="0"/>
              </a:spcBef>
              <a:spcAft>
                <a:spcPts val="0"/>
              </a:spcAft>
              <a:buSzPts val="1800"/>
              <a:buChar char="-"/>
            </a:pPr>
            <a:r>
              <a:rPr lang="es"/>
              <a:t>The EOSC-SB has in its meeting on 6 April identified three policy issues of priority to be addressed: </a:t>
            </a:r>
            <a:endParaRPr/>
          </a:p>
          <a:p>
            <a:pPr indent="-317500" lvl="1" marL="914400" rtl="0" algn="l">
              <a:spcBef>
                <a:spcPts val="0"/>
              </a:spcBef>
              <a:spcAft>
                <a:spcPts val="0"/>
              </a:spcAft>
              <a:buSzPts val="1400"/>
              <a:buChar char="-"/>
            </a:pPr>
            <a:r>
              <a:rPr lang="es"/>
              <a:t>EOSC-SB Opinion Paper: 1 EOSC and data literacy.</a:t>
            </a:r>
            <a:endParaRPr/>
          </a:p>
          <a:p>
            <a:pPr indent="-317500" lvl="1" marL="914400" rtl="0" algn="l">
              <a:spcBef>
                <a:spcPts val="0"/>
              </a:spcBef>
              <a:spcAft>
                <a:spcPts val="0"/>
              </a:spcAft>
              <a:buSzPts val="1400"/>
              <a:buChar char="-"/>
            </a:pPr>
            <a:r>
              <a:rPr lang="es"/>
              <a:t>EOSC-SB Opinion Paper 2: EOSC and the commercial partners. </a:t>
            </a:r>
            <a:endParaRPr/>
          </a:p>
          <a:p>
            <a:pPr indent="-317500" lvl="1" marL="914400" rtl="0" algn="l">
              <a:spcBef>
                <a:spcPts val="0"/>
              </a:spcBef>
              <a:spcAft>
                <a:spcPts val="0"/>
              </a:spcAft>
              <a:buSzPts val="1400"/>
              <a:buChar char="-"/>
            </a:pPr>
            <a:r>
              <a:rPr lang="es"/>
              <a:t>EOSC-SB Opinion Paper 3: FAIR data sovereignty in EOSC.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Policy Papers: EOSC and data literacy</a:t>
            </a:r>
            <a:endParaRPr/>
          </a:p>
        </p:txBody>
      </p:sp>
      <p:sp>
        <p:nvSpPr>
          <p:cNvPr id="101" name="Google Shape;101;p20"/>
          <p:cNvSpPr txBox="1"/>
          <p:nvPr>
            <p:ph idx="1" type="body"/>
          </p:nvPr>
        </p:nvSpPr>
        <p:spPr>
          <a:xfrm>
            <a:off x="311700" y="1152475"/>
            <a:ext cx="5164500" cy="3825900"/>
          </a:xfrm>
          <a:prstGeom prst="rect">
            <a:avLst/>
          </a:prstGeom>
        </p:spPr>
        <p:txBody>
          <a:bodyPr anchorCtr="0" anchor="t" bIns="91425" lIns="91425" spcFirstLastPara="1" rIns="91425" wrap="square" tIns="91425">
            <a:normAutofit lnSpcReduction="10000"/>
          </a:bodyPr>
          <a:lstStyle/>
          <a:p>
            <a:pPr indent="-302260" lvl="0" marL="457200" marR="0" rtl="0" algn="l">
              <a:lnSpc>
                <a:spcPct val="105000"/>
              </a:lnSpc>
              <a:spcBef>
                <a:spcPts val="400"/>
              </a:spcBef>
              <a:spcAft>
                <a:spcPts val="0"/>
              </a:spcAft>
              <a:buSzPts val="1160"/>
              <a:buChar char="-"/>
            </a:pPr>
            <a:r>
              <a:rPr lang="es" sz="1160"/>
              <a:t>Data literacy, based on sets of specific skills and competences, is a key factor for realising the cultural change that is necessary for the implementation of open science and EOSC.</a:t>
            </a:r>
            <a:endParaRPr sz="1160"/>
          </a:p>
          <a:p>
            <a:pPr indent="-302260" lvl="0" marL="457200" marR="0" rtl="0" algn="l">
              <a:lnSpc>
                <a:spcPct val="105000"/>
              </a:lnSpc>
              <a:spcBef>
                <a:spcPts val="400"/>
              </a:spcBef>
              <a:spcAft>
                <a:spcPts val="0"/>
              </a:spcAft>
              <a:buSzPts val="1160"/>
              <a:buChar char="-"/>
            </a:pPr>
            <a:r>
              <a:rPr lang="es" sz="1160"/>
              <a:t>A proper alignment and coordination of policies and practices in the area of data literacy development is needed.</a:t>
            </a:r>
            <a:endParaRPr sz="1160"/>
          </a:p>
          <a:p>
            <a:pPr indent="-302260" lvl="0" marL="457200" marR="0" rtl="0" algn="l">
              <a:lnSpc>
                <a:spcPct val="105000"/>
              </a:lnSpc>
              <a:spcBef>
                <a:spcPts val="400"/>
              </a:spcBef>
              <a:spcAft>
                <a:spcPts val="0"/>
              </a:spcAft>
              <a:buSzPts val="1160"/>
              <a:buChar char="-"/>
            </a:pPr>
            <a:r>
              <a:rPr lang="es" sz="1160"/>
              <a:t>Open Science practices and the creation of a critical volume of shareable FAIR data and data services, require training and continuous development at the researcher's level and at the organisational level, and they should be properly recognised in assessment processes.</a:t>
            </a:r>
            <a:endParaRPr sz="1160"/>
          </a:p>
          <a:p>
            <a:pPr indent="-302260" lvl="0" marL="457200" marR="0" rtl="0" algn="l">
              <a:lnSpc>
                <a:spcPct val="105000"/>
              </a:lnSpc>
              <a:spcBef>
                <a:spcPts val="400"/>
              </a:spcBef>
              <a:spcAft>
                <a:spcPts val="0"/>
              </a:spcAft>
              <a:buSzPts val="1160"/>
              <a:buChar char="-"/>
            </a:pPr>
            <a:r>
              <a:rPr lang="es" sz="1160"/>
              <a:t>The document will address recommendations at t</a:t>
            </a:r>
            <a:r>
              <a:rPr lang="es" sz="1160"/>
              <a:t>he three levels: European, National, and Institutional.  </a:t>
            </a:r>
            <a:endParaRPr sz="1160"/>
          </a:p>
          <a:p>
            <a:pPr indent="-284480" lvl="1" marL="914400" marR="0" rtl="0" algn="l">
              <a:lnSpc>
                <a:spcPct val="105000"/>
              </a:lnSpc>
              <a:spcBef>
                <a:spcPts val="400"/>
              </a:spcBef>
              <a:spcAft>
                <a:spcPts val="0"/>
              </a:spcAft>
              <a:buSzPts val="880"/>
              <a:buChar char="-"/>
            </a:pPr>
            <a:r>
              <a:rPr lang="es" sz="880"/>
              <a:t>Creation of European framework and a network of Data Competence Centres for FAIR-data skills and competences, seeking coherence and strengthen collaboration.</a:t>
            </a:r>
            <a:endParaRPr sz="880"/>
          </a:p>
          <a:p>
            <a:pPr indent="-284480" lvl="1" marL="914400" marR="0" rtl="0" algn="l">
              <a:lnSpc>
                <a:spcPct val="105000"/>
              </a:lnSpc>
              <a:spcBef>
                <a:spcPts val="400"/>
              </a:spcBef>
              <a:spcAft>
                <a:spcPts val="0"/>
              </a:spcAft>
              <a:buSzPts val="880"/>
              <a:buChar char="-"/>
            </a:pPr>
            <a:r>
              <a:rPr lang="es" sz="880"/>
              <a:t>Strengthen the national EOSC-related policies building research support staff capacity centres to provide training and frameworks for the recognition of such activities.</a:t>
            </a:r>
            <a:endParaRPr sz="880"/>
          </a:p>
          <a:p>
            <a:pPr indent="-284480" lvl="1" marL="914400" marR="0" rtl="0" algn="l">
              <a:lnSpc>
                <a:spcPct val="105000"/>
              </a:lnSpc>
              <a:spcBef>
                <a:spcPts val="400"/>
              </a:spcBef>
              <a:spcAft>
                <a:spcPts val="400"/>
              </a:spcAft>
              <a:buSzPts val="880"/>
              <a:buChar char="-"/>
            </a:pPr>
            <a:r>
              <a:rPr lang="es" sz="880"/>
              <a:t>Incorporate FAIR data-related advanced training in the curricula of early-stage researchers and build and liase with data and digital competence centres.</a:t>
            </a:r>
            <a:endParaRPr sz="880"/>
          </a:p>
        </p:txBody>
      </p:sp>
      <p:pic>
        <p:nvPicPr>
          <p:cNvPr id="102" name="Google Shape;102;p20"/>
          <p:cNvPicPr preferRelativeResize="0"/>
          <p:nvPr/>
        </p:nvPicPr>
        <p:blipFill>
          <a:blip r:embed="rId3">
            <a:alphaModFix/>
          </a:blip>
          <a:stretch>
            <a:fillRect/>
          </a:stretch>
        </p:blipFill>
        <p:spPr>
          <a:xfrm rot="170839">
            <a:off x="6063434" y="994009"/>
            <a:ext cx="2540705" cy="3636831"/>
          </a:xfrm>
          <a:prstGeom prst="rect">
            <a:avLst/>
          </a:prstGeom>
          <a:noFill/>
          <a:ln>
            <a:noFill/>
          </a:ln>
          <a:effectLst>
            <a:outerShdw blurRad="200025" rotWithShape="0" algn="bl" dir="3000000" dist="7620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Policy Papers: EOSC and the commercial partners </a:t>
            </a:r>
            <a:endParaRPr/>
          </a:p>
        </p:txBody>
      </p:sp>
      <p:pic>
        <p:nvPicPr>
          <p:cNvPr id="108" name="Google Shape;108;p21"/>
          <p:cNvPicPr preferRelativeResize="0"/>
          <p:nvPr/>
        </p:nvPicPr>
        <p:blipFill>
          <a:blip r:embed="rId3">
            <a:alphaModFix/>
          </a:blip>
          <a:stretch>
            <a:fillRect/>
          </a:stretch>
        </p:blipFill>
        <p:spPr>
          <a:xfrm rot="241553">
            <a:off x="6140103" y="856549"/>
            <a:ext cx="2564451" cy="3729202"/>
          </a:xfrm>
          <a:prstGeom prst="rect">
            <a:avLst/>
          </a:prstGeom>
          <a:noFill/>
          <a:ln>
            <a:noFill/>
          </a:ln>
          <a:effectLst>
            <a:outerShdw blurRad="200025" rotWithShape="0" algn="bl" dir="3000000" dist="76200">
              <a:srgbClr val="000000">
                <a:alpha val="50000"/>
              </a:srgbClr>
            </a:outerShdw>
          </a:effectLst>
        </p:spPr>
      </p:pic>
      <p:sp>
        <p:nvSpPr>
          <p:cNvPr id="109" name="Google Shape;109;p21"/>
          <p:cNvSpPr txBox="1"/>
          <p:nvPr>
            <p:ph idx="1" type="body"/>
          </p:nvPr>
        </p:nvSpPr>
        <p:spPr>
          <a:xfrm>
            <a:off x="311700" y="1152475"/>
            <a:ext cx="5164500" cy="3825900"/>
          </a:xfrm>
          <a:prstGeom prst="rect">
            <a:avLst/>
          </a:prstGeom>
        </p:spPr>
        <p:txBody>
          <a:bodyPr anchorCtr="0" anchor="t" bIns="91425" lIns="91425" spcFirstLastPara="1" rIns="91425" wrap="square" tIns="91425">
            <a:normAutofit/>
          </a:bodyPr>
          <a:lstStyle/>
          <a:p>
            <a:pPr indent="-315277" lvl="0" marL="457200" marR="0" rtl="0" algn="l">
              <a:lnSpc>
                <a:spcPct val="105000"/>
              </a:lnSpc>
              <a:spcBef>
                <a:spcPts val="400"/>
              </a:spcBef>
              <a:spcAft>
                <a:spcPts val="0"/>
              </a:spcAft>
              <a:buSzPts val="1365"/>
              <a:buChar char="-"/>
            </a:pPr>
            <a:r>
              <a:rPr lang="es" sz="1365"/>
              <a:t>EOSC is an overarching system that supports research and innovation through serviced access to FAIR data.</a:t>
            </a:r>
            <a:endParaRPr sz="1365"/>
          </a:p>
          <a:p>
            <a:pPr indent="-315277" lvl="0" marL="457200" marR="0" rtl="0" algn="l">
              <a:lnSpc>
                <a:spcPct val="105000"/>
              </a:lnSpc>
              <a:spcBef>
                <a:spcPts val="400"/>
              </a:spcBef>
              <a:spcAft>
                <a:spcPts val="0"/>
              </a:spcAft>
              <a:buSzPts val="1365"/>
              <a:buChar char="-"/>
            </a:pPr>
            <a:r>
              <a:rPr lang="es" sz="1365"/>
              <a:t>Key contributions towards construction and future operation of EOSC are expected from public research organizations and services as well as from the private sector. </a:t>
            </a:r>
            <a:endParaRPr sz="1365"/>
          </a:p>
          <a:p>
            <a:pPr indent="-291782" lvl="1" marL="914400" marR="0" rtl="0" algn="l">
              <a:lnSpc>
                <a:spcPct val="105000"/>
              </a:lnSpc>
              <a:spcBef>
                <a:spcPts val="400"/>
              </a:spcBef>
              <a:spcAft>
                <a:spcPts val="0"/>
              </a:spcAft>
              <a:buSzPts val="995"/>
              <a:buChar char="-"/>
            </a:pPr>
            <a:r>
              <a:rPr lang="es" sz="995"/>
              <a:t>The participation of commercial partners in the EOSC is an opportunity that requires careful evaluation of proper rules of engagement and of the related risks. </a:t>
            </a:r>
            <a:endParaRPr sz="995"/>
          </a:p>
          <a:p>
            <a:pPr indent="-315277" lvl="0" marL="457200" marR="0" rtl="0" algn="l">
              <a:lnSpc>
                <a:spcPct val="105000"/>
              </a:lnSpc>
              <a:spcBef>
                <a:spcPts val="400"/>
              </a:spcBef>
              <a:spcAft>
                <a:spcPts val="0"/>
              </a:spcAft>
              <a:buSzPts val="1365"/>
              <a:buChar char="-"/>
            </a:pPr>
            <a:r>
              <a:rPr lang="es" sz="1365"/>
              <a:t>It is important to ensure</a:t>
            </a:r>
            <a:r>
              <a:rPr lang="es" sz="1365"/>
              <a:t>  </a:t>
            </a:r>
            <a:endParaRPr sz="1365"/>
          </a:p>
          <a:p>
            <a:pPr indent="-291782" lvl="1" marL="914400" rtl="0" algn="l">
              <a:lnSpc>
                <a:spcPct val="105000"/>
              </a:lnSpc>
              <a:spcBef>
                <a:spcPts val="400"/>
              </a:spcBef>
              <a:spcAft>
                <a:spcPts val="0"/>
              </a:spcAft>
              <a:buSzPts val="995"/>
              <a:buChar char="-"/>
            </a:pPr>
            <a:r>
              <a:rPr lang="es" sz="995"/>
              <a:t>The focus of the EOSC is to become a public good.</a:t>
            </a:r>
            <a:endParaRPr sz="995"/>
          </a:p>
          <a:p>
            <a:pPr indent="-291782" lvl="1" marL="914400" rtl="0" algn="l">
              <a:lnSpc>
                <a:spcPct val="105000"/>
              </a:lnSpc>
              <a:spcBef>
                <a:spcPts val="400"/>
              </a:spcBef>
              <a:spcAft>
                <a:spcPts val="0"/>
              </a:spcAft>
              <a:buSzPts val="995"/>
              <a:buChar char="-"/>
            </a:pPr>
            <a:r>
              <a:rPr lang="es" sz="995"/>
              <a:t>The Rules of Participation for Commercial Partners should be carefully reviewed and discussed.</a:t>
            </a:r>
            <a:endParaRPr sz="995"/>
          </a:p>
          <a:p>
            <a:pPr indent="-291782" lvl="1" marL="914400" rtl="0" algn="l">
              <a:lnSpc>
                <a:spcPct val="105000"/>
              </a:lnSpc>
              <a:spcBef>
                <a:spcPts val="400"/>
              </a:spcBef>
              <a:spcAft>
                <a:spcPts val="400"/>
              </a:spcAft>
              <a:buSzPts val="995"/>
              <a:buChar char="-"/>
            </a:pPr>
            <a:r>
              <a:rPr lang="es" sz="995"/>
              <a:t>Discussion should be facilitated at national level. </a:t>
            </a:r>
            <a:endParaRPr sz="1365"/>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